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5"/>
  </p:notesMasterIdLst>
  <p:sldIdLst>
    <p:sldId id="256" r:id="rId2"/>
    <p:sldId id="257" r:id="rId3"/>
    <p:sldId id="276" r:id="rId4"/>
    <p:sldId id="258" r:id="rId5"/>
    <p:sldId id="259" r:id="rId6"/>
    <p:sldId id="263" r:id="rId7"/>
    <p:sldId id="265" r:id="rId8"/>
    <p:sldId id="278" r:id="rId9"/>
    <p:sldId id="266" r:id="rId10"/>
    <p:sldId id="272" r:id="rId11"/>
    <p:sldId id="267" r:id="rId12"/>
    <p:sldId id="268" r:id="rId13"/>
    <p:sldId id="269" r:id="rId14"/>
    <p:sldId id="273" r:id="rId15"/>
    <p:sldId id="282" r:id="rId16"/>
    <p:sldId id="283" r:id="rId17"/>
    <p:sldId id="279" r:id="rId18"/>
    <p:sldId id="280" r:id="rId19"/>
    <p:sldId id="281" r:id="rId20"/>
    <p:sldId id="284" r:id="rId21"/>
    <p:sldId id="285" r:id="rId22"/>
    <p:sldId id="274" r:id="rId23"/>
    <p:sldId id="275"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58" autoAdjust="0"/>
  </p:normalViewPr>
  <p:slideViewPr>
    <p:cSldViewPr>
      <p:cViewPr>
        <p:scale>
          <a:sx n="86" d="100"/>
          <a:sy n="86" d="100"/>
        </p:scale>
        <p:origin x="-154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F8AE6-1796-4C48-9E37-D50E540A42CB}" type="datetimeFigureOut">
              <a:rPr lang="es-ES" smtClean="0"/>
              <a:pPr/>
              <a:t>12/06/2011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F29F8-E3EF-4C8D-882B-5020972AD323}" type="slidenum">
              <a:rPr lang="es-ES" smtClean="0"/>
              <a:pPr/>
              <a:t>‹Nº›</a:t>
            </a:fld>
            <a:endParaRPr lang="es-ES"/>
          </a:p>
        </p:txBody>
      </p:sp>
    </p:spTree>
    <p:extLst>
      <p:ext uri="{BB962C8B-B14F-4D97-AF65-F5344CB8AC3E}">
        <p14:creationId xmlns:p14="http://schemas.microsoft.com/office/powerpoint/2010/main" xmlns="" val="123274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23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99F29F8-E3EF-4C8D-882B-5020972AD323}"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016C973-4642-4D95-8C49-740CEAFF40CB}" type="datetimeFigureOut">
              <a:rPr lang="es-ES" smtClean="0"/>
              <a:pPr/>
              <a:t>12/06/2011</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9990F985-EBE5-42EC-9513-FEC5DC51093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16C973-4642-4D95-8C49-740CEAFF40CB}" type="datetimeFigureOut">
              <a:rPr lang="es-ES" smtClean="0"/>
              <a:pPr/>
              <a:t>12/06/2011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990F985-EBE5-42EC-9513-FEC5DC51093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8016C973-4642-4D95-8C49-740CEAFF40CB}" type="datetimeFigureOut">
              <a:rPr lang="es-ES" smtClean="0"/>
              <a:pPr/>
              <a:t>12/06/2011</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9990F985-EBE5-42EC-9513-FEC5DC51093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016C973-4642-4D95-8C49-740CEAFF40CB}" type="datetimeFigureOut">
              <a:rPr lang="es-ES" smtClean="0"/>
              <a:pPr/>
              <a:t>12/06/2011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9990F985-EBE5-42EC-9513-FEC5DC51093C}"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016C973-4642-4D95-8C49-740CEAFF40CB}" type="datetimeFigureOut">
              <a:rPr lang="es-ES" smtClean="0"/>
              <a:pPr/>
              <a:t>12/06/2011</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990F985-EBE5-42EC-9513-FEC5DC51093C}"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8016C973-4642-4D95-8C49-740CEAFF40CB}" type="datetimeFigureOut">
              <a:rPr lang="es-ES" smtClean="0"/>
              <a:pPr/>
              <a:t>12/06/2011</a:t>
            </a:fld>
            <a:endParaRPr lang="es-ES"/>
          </a:p>
        </p:txBody>
      </p:sp>
      <p:sp>
        <p:nvSpPr>
          <p:cNvPr id="10" name="9 Marcador de número de diapositiva"/>
          <p:cNvSpPr>
            <a:spLocks noGrp="1"/>
          </p:cNvSpPr>
          <p:nvPr>
            <p:ph type="sldNum" sz="quarter" idx="16"/>
          </p:nvPr>
        </p:nvSpPr>
        <p:spPr/>
        <p:txBody>
          <a:bodyPr rtlCol="0"/>
          <a:lstStyle/>
          <a:p>
            <a:fld id="{9990F985-EBE5-42EC-9513-FEC5DC51093C}"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8016C973-4642-4D95-8C49-740CEAFF40CB}" type="datetimeFigureOut">
              <a:rPr lang="es-ES" smtClean="0"/>
              <a:pPr/>
              <a:t>12/06/2011</a:t>
            </a:fld>
            <a:endParaRPr lang="es-ES"/>
          </a:p>
        </p:txBody>
      </p:sp>
      <p:sp>
        <p:nvSpPr>
          <p:cNvPr id="12" name="11 Marcador de número de diapositiva"/>
          <p:cNvSpPr>
            <a:spLocks noGrp="1"/>
          </p:cNvSpPr>
          <p:nvPr>
            <p:ph type="sldNum" sz="quarter" idx="16"/>
          </p:nvPr>
        </p:nvSpPr>
        <p:spPr/>
        <p:txBody>
          <a:bodyPr rtlCol="0"/>
          <a:lstStyle/>
          <a:p>
            <a:fld id="{9990F985-EBE5-42EC-9513-FEC5DC51093C}"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016C973-4642-4D95-8C49-740CEAFF40CB}" type="datetimeFigureOut">
              <a:rPr lang="es-ES" smtClean="0"/>
              <a:pPr/>
              <a:t>12/06/2011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9990F985-EBE5-42EC-9513-FEC5DC51093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16C973-4642-4D95-8C49-740CEAFF40CB}" type="datetimeFigureOut">
              <a:rPr lang="es-ES" smtClean="0"/>
              <a:pPr/>
              <a:t>12/06/2011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9990F985-EBE5-42EC-9513-FEC5DC51093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016C973-4642-4D95-8C49-740CEAFF40CB}" type="datetimeFigureOut">
              <a:rPr lang="es-ES" smtClean="0"/>
              <a:pPr/>
              <a:t>12/06/2011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9990F985-EBE5-42EC-9513-FEC5DC51093C}"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8016C973-4642-4D95-8C49-740CEAFF40CB}" type="datetimeFigureOut">
              <a:rPr lang="es-ES" smtClean="0"/>
              <a:pPr/>
              <a:t>12/06/2011</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9990F985-EBE5-42EC-9513-FEC5DC51093C}"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016C973-4642-4D95-8C49-740CEAFF40CB}" type="datetimeFigureOut">
              <a:rPr lang="es-ES" smtClean="0"/>
              <a:pPr/>
              <a:t>12/06/2011</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990F985-EBE5-42EC-9513-FEC5DC51093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2"/>
          </p:nvPr>
        </p:nvSpPr>
        <p:spPr/>
        <p:txBody>
          <a:bodyPr/>
          <a:lstStyle/>
          <a:p>
            <a:r>
              <a:rPr lang="es-ES" dirty="0" smtClean="0"/>
              <a:t>Integrantes</a:t>
            </a:r>
            <a:endParaRPr lang="es-ES" dirty="0"/>
          </a:p>
        </p:txBody>
      </p:sp>
      <p:sp>
        <p:nvSpPr>
          <p:cNvPr id="7" name="6 Marcador de contenido"/>
          <p:cNvSpPr>
            <a:spLocks noGrp="1"/>
          </p:cNvSpPr>
          <p:nvPr>
            <p:ph sz="quarter" idx="1"/>
          </p:nvPr>
        </p:nvSpPr>
        <p:spPr/>
        <p:txBody>
          <a:bodyPr/>
          <a:lstStyle/>
          <a:p>
            <a:endParaRPr lang="es-ES" i="1" dirty="0" smtClean="0"/>
          </a:p>
          <a:p>
            <a:endParaRPr lang="es-ES" i="1" dirty="0" smtClean="0"/>
          </a:p>
          <a:p>
            <a:endParaRPr lang="es-ES" i="1" dirty="0" smtClean="0"/>
          </a:p>
          <a:p>
            <a:endParaRPr lang="es-ES" i="1" dirty="0" smtClean="0"/>
          </a:p>
          <a:p>
            <a:endParaRPr lang="es-ES" i="1" dirty="0" smtClean="0"/>
          </a:p>
          <a:p>
            <a:endParaRPr lang="es-ES" i="1" dirty="0" smtClean="0"/>
          </a:p>
          <a:p>
            <a:r>
              <a:rPr lang="es-ES" i="1" dirty="0" smtClean="0"/>
              <a:t>Fernando Rodríguez	</a:t>
            </a:r>
            <a:endParaRPr lang="es-ES" dirty="0" smtClean="0"/>
          </a:p>
          <a:p>
            <a:r>
              <a:rPr lang="es-ES" i="1" dirty="0" smtClean="0"/>
              <a:t>José Intriago</a:t>
            </a:r>
            <a:endParaRPr lang="es-ES" dirty="0" smtClean="0"/>
          </a:p>
          <a:p>
            <a:pPr algn="r">
              <a:buNone/>
            </a:pPr>
            <a:endParaRPr lang="es-ES" dirty="0"/>
          </a:p>
        </p:txBody>
      </p:sp>
      <p:pic>
        <p:nvPicPr>
          <p:cNvPr id="40962" name="Picture 2" descr="http://2007.iccas.org/SUBMISSION/PAPER/UPLOADIMG/1%EC%84%9C%EC%83%81%EC%97%B4.jpg"/>
          <p:cNvPicPr>
            <a:picLocks noChangeAspect="1" noChangeArrowheads="1"/>
          </p:cNvPicPr>
          <p:nvPr/>
        </p:nvPicPr>
        <p:blipFill>
          <a:blip r:embed="rId3" cstate="print"/>
          <a:srcRect/>
          <a:stretch>
            <a:fillRect/>
          </a:stretch>
        </p:blipFill>
        <p:spPr bwMode="auto">
          <a:xfrm>
            <a:off x="3059832" y="1556792"/>
            <a:ext cx="4305300" cy="3543300"/>
          </a:xfrm>
          <a:prstGeom prst="rect">
            <a:avLst/>
          </a:prstGeom>
          <a:noFill/>
        </p:spPr>
      </p:pic>
      <p:pic>
        <p:nvPicPr>
          <p:cNvPr id="40964" name="Picture 4" descr="http://large.stanford.edu/courses/2008/ph210/lee2/images/f2.gif"/>
          <p:cNvPicPr>
            <a:picLocks noChangeAspect="1" noChangeArrowheads="1"/>
          </p:cNvPicPr>
          <p:nvPr/>
        </p:nvPicPr>
        <p:blipFill>
          <a:blip r:embed="rId4" cstate="print"/>
          <a:srcRect/>
          <a:stretch>
            <a:fillRect/>
          </a:stretch>
        </p:blipFill>
        <p:spPr bwMode="auto">
          <a:xfrm>
            <a:off x="6372200" y="4365104"/>
            <a:ext cx="2647131" cy="2452847"/>
          </a:xfrm>
          <a:prstGeom prst="rect">
            <a:avLst/>
          </a:prstGeom>
          <a:noFill/>
        </p:spPr>
      </p:pic>
      <p:sp>
        <p:nvSpPr>
          <p:cNvPr id="10" name="5 Título"/>
          <p:cNvSpPr>
            <a:spLocks noGrp="1"/>
          </p:cNvSpPr>
          <p:nvPr>
            <p:ph type="title"/>
          </p:nvPr>
        </p:nvSpPr>
        <p:spPr/>
        <p:txBody>
          <a:bodyPr>
            <a:normAutofit fontScale="90000"/>
          </a:bodyPr>
          <a:lstStyle/>
          <a:p>
            <a:pPr algn="ctr"/>
            <a:r>
              <a:rPr lang="es-ES" sz="3900" b="1" dirty="0" smtClean="0"/>
              <a:t/>
            </a:r>
            <a:br>
              <a:rPr lang="es-ES" sz="3900" b="1" dirty="0" smtClean="0"/>
            </a:br>
            <a:r>
              <a:rPr lang="es-ES" sz="3900" b="1" dirty="0" smtClean="0"/>
              <a:t>Balancín de dos ruedas con controlador Pololu</a:t>
            </a:r>
            <a:r>
              <a:rPr lang="es-ES" dirty="0" smtClean="0"/>
              <a:t/>
            </a:r>
            <a:br>
              <a:rPr lang="es-ES" dirty="0" smtClean="0"/>
            </a:b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 bloques</a:t>
            </a:r>
            <a:endParaRPr lang="es-ES" dirty="0"/>
          </a:p>
        </p:txBody>
      </p:sp>
      <p:pic>
        <p:nvPicPr>
          <p:cNvPr id="5" name="4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60040" y="1556792"/>
            <a:ext cx="8460432" cy="51118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 la solución</a:t>
            </a:r>
            <a:endParaRPr lang="es-ES" dirty="0"/>
          </a:p>
        </p:txBody>
      </p:sp>
      <p:sp>
        <p:nvSpPr>
          <p:cNvPr id="3" name="2 Marcador de texto"/>
          <p:cNvSpPr>
            <a:spLocks noGrp="1"/>
          </p:cNvSpPr>
          <p:nvPr>
            <p:ph type="body" idx="2"/>
          </p:nvPr>
        </p:nvSpPr>
        <p:spPr/>
        <p:txBody>
          <a:bodyPr/>
          <a:lstStyle/>
          <a:p>
            <a:r>
              <a:rPr lang="es-ES" dirty="0" smtClean="0"/>
              <a:t>Control PID</a:t>
            </a:r>
            <a:endParaRPr lang="es-ES" dirty="0"/>
          </a:p>
        </p:txBody>
      </p:sp>
      <p:pic>
        <p:nvPicPr>
          <p:cNvPr id="1027" name="Picture 3"/>
          <p:cNvPicPr>
            <a:picLocks noChangeAspect="1" noChangeArrowheads="1"/>
          </p:cNvPicPr>
          <p:nvPr/>
        </p:nvPicPr>
        <p:blipFill>
          <a:blip r:embed="rId3" cstate="print"/>
          <a:srcRect/>
          <a:stretch>
            <a:fillRect/>
          </a:stretch>
        </p:blipFill>
        <p:spPr bwMode="auto">
          <a:xfrm>
            <a:off x="2339751" y="2564904"/>
            <a:ext cx="6804249"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 la solución</a:t>
            </a:r>
            <a:endParaRPr lang="es-ES" dirty="0"/>
          </a:p>
        </p:txBody>
      </p:sp>
      <p:sp>
        <p:nvSpPr>
          <p:cNvPr id="3" name="2 Marcador de texto"/>
          <p:cNvSpPr>
            <a:spLocks noGrp="1"/>
          </p:cNvSpPr>
          <p:nvPr>
            <p:ph type="body" idx="2"/>
          </p:nvPr>
        </p:nvSpPr>
        <p:spPr/>
        <p:txBody>
          <a:bodyPr/>
          <a:lstStyle/>
          <a:p>
            <a:r>
              <a:rPr lang="es-ES" dirty="0" smtClean="0"/>
              <a:t>Sensor</a:t>
            </a:r>
            <a:endParaRPr lang="es-ES" dirty="0"/>
          </a:p>
        </p:txBody>
      </p:sp>
      <p:sp>
        <p:nvSpPr>
          <p:cNvPr id="4" name="3 Marcador de contenido"/>
          <p:cNvSpPr>
            <a:spLocks noGrp="1"/>
          </p:cNvSpPr>
          <p:nvPr>
            <p:ph sz="quarter" idx="1"/>
          </p:nvPr>
        </p:nvSpPr>
        <p:spPr/>
        <p:txBody>
          <a:bodyPr>
            <a:normAutofit fontScale="92500"/>
          </a:bodyPr>
          <a:lstStyle/>
          <a:p>
            <a:pPr algn="just"/>
            <a:r>
              <a:rPr lang="es-ES" dirty="0" smtClean="0"/>
              <a:t>El error será calculado a partir de los pulsos emitidos por el MX2125. Dichos pulsos representan en su duración la aceleración experimentada por este sensor. </a:t>
            </a:r>
          </a:p>
          <a:p>
            <a:pPr algn="just"/>
            <a:r>
              <a:rPr lang="es-ES" dirty="0"/>
              <a:t>Cuando este se encuentra en la posición de equilibrio genera pulsos de 5ms; por lo cual este valor será la referencia que se utilizará para determinar el ángulo de inclinación y en función de este el error.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 la solución</a:t>
            </a:r>
            <a:endParaRPr lang="es-ES" dirty="0"/>
          </a:p>
        </p:txBody>
      </p:sp>
      <p:sp>
        <p:nvSpPr>
          <p:cNvPr id="3" name="2 Marcador de texto"/>
          <p:cNvSpPr>
            <a:spLocks noGrp="1"/>
          </p:cNvSpPr>
          <p:nvPr>
            <p:ph type="body" idx="2"/>
          </p:nvPr>
        </p:nvSpPr>
        <p:spPr/>
        <p:txBody>
          <a:bodyPr/>
          <a:lstStyle/>
          <a:p>
            <a:r>
              <a:rPr lang="es-ES" dirty="0" smtClean="0"/>
              <a:t>Controlador</a:t>
            </a:r>
            <a:endParaRPr lang="es-ES" dirty="0"/>
          </a:p>
        </p:txBody>
      </p:sp>
      <p:sp>
        <p:nvSpPr>
          <p:cNvPr id="4" name="3 Marcador de contenido"/>
          <p:cNvSpPr>
            <a:spLocks noGrp="1"/>
          </p:cNvSpPr>
          <p:nvPr>
            <p:ph sz="quarter" idx="1"/>
          </p:nvPr>
        </p:nvSpPr>
        <p:spPr/>
        <p:txBody>
          <a:bodyPr>
            <a:normAutofit fontScale="92500" lnSpcReduction="20000"/>
          </a:bodyPr>
          <a:lstStyle/>
          <a:p>
            <a:pPr algn="just"/>
            <a:r>
              <a:rPr lang="es-ES" dirty="0" smtClean="0"/>
              <a:t>La tarjeta controladora, </a:t>
            </a:r>
            <a:r>
              <a:rPr lang="es-ES" dirty="0"/>
              <a:t>Orangutan </a:t>
            </a:r>
            <a:r>
              <a:rPr lang="es-ES" dirty="0" smtClean="0"/>
              <a:t>SV-328, dispone del microcontrolador ATmega328P. El cual receptará la lectura del sensor y generará una respuesta acorde por medio de su driver (TB6612FNG). </a:t>
            </a:r>
          </a:p>
          <a:p>
            <a:pPr algn="just"/>
            <a:r>
              <a:rPr lang="es-ES" dirty="0" smtClean="0"/>
              <a:t>Debido a que los motores pueden llegar a demandar hasta 5A y el Orangutan SV-328 provee solo hasta 3A, nos valdremos de un puente H (compuesto por MOSFETS IRFZ44N) para precautelar la integridad de la tarjeta controladora. </a:t>
            </a:r>
          </a:p>
          <a:p>
            <a:pPr algn="just"/>
            <a:endParaRPr lang="es-E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 Flujo del Controlador</a:t>
            </a:r>
            <a:endParaRPr lang="es-ES" dirty="0"/>
          </a:p>
        </p:txBody>
      </p:sp>
      <p:pic>
        <p:nvPicPr>
          <p:cNvPr id="4" name="3 Imagen"/>
          <p:cNvPicPr/>
          <p:nvPr/>
        </p:nvPicPr>
        <p:blipFill>
          <a:blip r:embed="rId3" cstate="print"/>
          <a:srcRect/>
          <a:stretch>
            <a:fillRect/>
          </a:stretch>
        </p:blipFill>
        <p:spPr bwMode="auto">
          <a:xfrm>
            <a:off x="1331640" y="1556792"/>
            <a:ext cx="6624736"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Código</a:t>
            </a:r>
            <a:endParaRPr lang="es-EC" dirty="0"/>
          </a:p>
        </p:txBody>
      </p:sp>
      <p:sp>
        <p:nvSpPr>
          <p:cNvPr id="4" name="3 Marcador de contenido"/>
          <p:cNvSpPr>
            <a:spLocks noGrp="1"/>
          </p:cNvSpPr>
          <p:nvPr>
            <p:ph sz="quarter" idx="1"/>
          </p:nvPr>
        </p:nvSpPr>
        <p:spPr>
          <a:xfrm>
            <a:off x="0" y="1556792"/>
            <a:ext cx="4499992" cy="5301208"/>
          </a:xfrm>
        </p:spPr>
        <p:txBody>
          <a:bodyPr>
            <a:normAutofit fontScale="32500" lnSpcReduction="20000"/>
          </a:bodyPr>
          <a:lstStyle/>
          <a:p>
            <a:pPr algn="just">
              <a:buNone/>
            </a:pPr>
            <a:r>
              <a:rPr lang="es-EC" dirty="0" smtClean="0">
                <a:solidFill>
                  <a:srgbClr val="00B050"/>
                </a:solidFill>
              </a:rPr>
              <a:t>//****************************************LIBRERIAS********************************</a:t>
            </a:r>
          </a:p>
          <a:p>
            <a:pPr algn="just">
              <a:buNone/>
            </a:pPr>
            <a:r>
              <a:rPr lang="es-ES" dirty="0" smtClean="0"/>
              <a:t>#</a:t>
            </a:r>
            <a:r>
              <a:rPr lang="es-ES" dirty="0" err="1" smtClean="0"/>
              <a:t>include</a:t>
            </a:r>
            <a:r>
              <a:rPr lang="es-ES" dirty="0" smtClean="0"/>
              <a:t> &lt;</a:t>
            </a:r>
            <a:r>
              <a:rPr lang="es-ES" dirty="0" err="1" smtClean="0"/>
              <a:t>pololu</a:t>
            </a:r>
            <a:r>
              <a:rPr lang="es-ES" dirty="0" smtClean="0"/>
              <a:t>/</a:t>
            </a:r>
            <a:r>
              <a:rPr lang="es-ES" dirty="0" err="1" smtClean="0"/>
              <a:t>orangutan.h</a:t>
            </a:r>
            <a:r>
              <a:rPr lang="es-ES" dirty="0" smtClean="0"/>
              <a:t>&gt;   </a:t>
            </a:r>
            <a:r>
              <a:rPr lang="es-EC" dirty="0" smtClean="0">
                <a:solidFill>
                  <a:srgbClr val="00B050"/>
                </a:solidFill>
              </a:rPr>
              <a:t>// recoge todas las librerías compatibles con el Orangutan</a:t>
            </a:r>
          </a:p>
          <a:p>
            <a:pPr algn="just">
              <a:buNone/>
            </a:pPr>
            <a:r>
              <a:rPr lang="es-ES" dirty="0" smtClean="0"/>
              <a:t>#</a:t>
            </a:r>
            <a:r>
              <a:rPr lang="es-ES" dirty="0" err="1" smtClean="0"/>
              <a:t>include</a:t>
            </a:r>
            <a:r>
              <a:rPr lang="es-ES" dirty="0" smtClean="0"/>
              <a:t> &lt;</a:t>
            </a:r>
            <a:r>
              <a:rPr lang="es-ES" dirty="0" err="1" smtClean="0"/>
              <a:t>math.h</a:t>
            </a:r>
            <a:r>
              <a:rPr lang="es-ES" dirty="0" smtClean="0"/>
              <a:t>&gt;                    </a:t>
            </a:r>
            <a:r>
              <a:rPr lang="es-EC" dirty="0" smtClean="0">
                <a:solidFill>
                  <a:srgbClr val="00B050"/>
                </a:solidFill>
              </a:rPr>
              <a:t>// librería de funciones matemáticas </a:t>
            </a:r>
          </a:p>
          <a:p>
            <a:pPr algn="just">
              <a:buNone/>
            </a:pPr>
            <a:r>
              <a:rPr lang="es-EC" dirty="0" smtClean="0"/>
              <a:t>#define pi 3.141592             </a:t>
            </a:r>
          </a:p>
          <a:p>
            <a:pPr algn="just">
              <a:buNone/>
            </a:pPr>
            <a:r>
              <a:rPr lang="es-ES" dirty="0" smtClean="0"/>
              <a:t>#define g  10	                  </a:t>
            </a:r>
            <a:r>
              <a:rPr lang="es-EC" dirty="0" smtClean="0">
                <a:solidFill>
                  <a:srgbClr val="00B050"/>
                </a:solidFill>
              </a:rPr>
              <a:t>// gravedad</a:t>
            </a:r>
          </a:p>
          <a:p>
            <a:pPr algn="just">
              <a:buNone/>
            </a:pPr>
            <a:r>
              <a:rPr lang="es-ES" dirty="0" smtClean="0"/>
              <a:t>#define </a:t>
            </a:r>
            <a:r>
              <a:rPr lang="es-ES" dirty="0" err="1" smtClean="0"/>
              <a:t>kp</a:t>
            </a:r>
            <a:r>
              <a:rPr lang="es-ES" dirty="0" smtClean="0"/>
              <a:t> 6.5                        </a:t>
            </a:r>
            <a:r>
              <a:rPr lang="es-ES" sz="2800" dirty="0" smtClean="0">
                <a:solidFill>
                  <a:srgbClr val="00B050"/>
                </a:solidFill>
              </a:rPr>
              <a:t>//constantes para controlador PID </a:t>
            </a:r>
            <a:endParaRPr lang="es-EC" sz="2800" dirty="0" smtClean="0">
              <a:solidFill>
                <a:srgbClr val="00B050"/>
              </a:solidFill>
            </a:endParaRPr>
          </a:p>
          <a:p>
            <a:pPr algn="just">
              <a:buNone/>
            </a:pPr>
            <a:r>
              <a:rPr lang="es-ES" dirty="0" smtClean="0"/>
              <a:t>#define </a:t>
            </a:r>
            <a:r>
              <a:rPr lang="es-ES" dirty="0" err="1" smtClean="0"/>
              <a:t>ki</a:t>
            </a:r>
            <a:r>
              <a:rPr lang="es-ES" dirty="0" smtClean="0"/>
              <a:t> 0.5       </a:t>
            </a:r>
            <a:endParaRPr lang="es-EC" dirty="0" smtClean="0"/>
          </a:p>
          <a:p>
            <a:pPr algn="just">
              <a:buNone/>
            </a:pPr>
            <a:r>
              <a:rPr lang="es-ES" dirty="0" smtClean="0"/>
              <a:t>#define </a:t>
            </a:r>
            <a:r>
              <a:rPr lang="es-ES" dirty="0" err="1" smtClean="0"/>
              <a:t>kd</a:t>
            </a:r>
            <a:r>
              <a:rPr lang="es-ES" dirty="0" smtClean="0"/>
              <a:t> 1</a:t>
            </a:r>
            <a:endParaRPr lang="es-EC" dirty="0" smtClean="0"/>
          </a:p>
          <a:p>
            <a:pPr algn="just">
              <a:buNone/>
            </a:pPr>
            <a:r>
              <a:rPr lang="es-ES" sz="2800" dirty="0" smtClean="0">
                <a:solidFill>
                  <a:srgbClr val="00B050"/>
                </a:solidFill>
              </a:rPr>
              <a:t>//********************************************************************************</a:t>
            </a:r>
            <a:endParaRPr lang="es-EC" sz="2800" dirty="0" smtClean="0">
              <a:solidFill>
                <a:srgbClr val="00B050"/>
              </a:solidFill>
            </a:endParaRPr>
          </a:p>
          <a:p>
            <a:pPr algn="just">
              <a:buNone/>
            </a:pPr>
            <a:r>
              <a:rPr lang="es-ES" dirty="0" err="1" smtClean="0"/>
              <a:t>const</a:t>
            </a:r>
            <a:r>
              <a:rPr lang="es-ES" dirty="0" smtClean="0"/>
              <a:t> </a:t>
            </a:r>
            <a:r>
              <a:rPr lang="es-ES" dirty="0" err="1" smtClean="0"/>
              <a:t>unsigned</a:t>
            </a:r>
            <a:r>
              <a:rPr lang="es-ES" dirty="0" smtClean="0"/>
              <a:t> </a:t>
            </a:r>
            <a:r>
              <a:rPr lang="es-ES" dirty="0" err="1" smtClean="0"/>
              <a:t>char</a:t>
            </a:r>
            <a:r>
              <a:rPr lang="es-ES" dirty="0" smtClean="0"/>
              <a:t> </a:t>
            </a:r>
            <a:r>
              <a:rPr lang="es-ES" dirty="0" err="1" smtClean="0"/>
              <a:t>pulseInPins</a:t>
            </a:r>
            <a:r>
              <a:rPr lang="es-ES" dirty="0" smtClean="0"/>
              <a:t>[] = { IO_C5 };             </a:t>
            </a:r>
            <a:r>
              <a:rPr lang="es-EC" dirty="0" smtClean="0">
                <a:solidFill>
                  <a:srgbClr val="00B050"/>
                </a:solidFill>
              </a:rPr>
              <a:t>//habilita PC5 como entrada de pulsos</a:t>
            </a:r>
          </a:p>
          <a:p>
            <a:pPr algn="just">
              <a:buNone/>
            </a:pPr>
            <a:r>
              <a:rPr lang="es-ES" dirty="0" smtClean="0"/>
              <a:t> </a:t>
            </a:r>
            <a:endParaRPr lang="es-EC" dirty="0" smtClean="0"/>
          </a:p>
          <a:p>
            <a:pPr algn="just">
              <a:buNone/>
            </a:pPr>
            <a:r>
              <a:rPr lang="es-ES" dirty="0" smtClean="0">
                <a:solidFill>
                  <a:srgbClr val="00B050"/>
                </a:solidFill>
              </a:rPr>
              <a:t>//*********************************función de inicio**********************************</a:t>
            </a:r>
            <a:endParaRPr lang="es-EC" dirty="0" smtClean="0">
              <a:solidFill>
                <a:srgbClr val="00B050"/>
              </a:solidFill>
            </a:endParaRPr>
          </a:p>
          <a:p>
            <a:pPr algn="just">
              <a:buNone/>
            </a:pPr>
            <a:r>
              <a:rPr lang="es-ES" dirty="0" err="1" smtClean="0"/>
              <a:t>void</a:t>
            </a:r>
            <a:r>
              <a:rPr lang="es-ES" dirty="0" smtClean="0"/>
              <a:t> arranque()                                    </a:t>
            </a:r>
            <a:r>
              <a:rPr lang="es-EC" dirty="0" smtClean="0">
                <a:solidFill>
                  <a:srgbClr val="00B050"/>
                </a:solidFill>
              </a:rPr>
              <a:t>// paso previo para iniciar el programa principal</a:t>
            </a:r>
          </a:p>
          <a:p>
            <a:pPr algn="just">
              <a:buNone/>
            </a:pPr>
            <a:r>
              <a:rPr lang="es-ES" dirty="0" smtClean="0"/>
              <a:t>{</a:t>
            </a:r>
            <a:endParaRPr lang="es-EC" dirty="0" smtClean="0"/>
          </a:p>
          <a:p>
            <a:pPr algn="just">
              <a:buNone/>
            </a:pPr>
            <a:r>
              <a:rPr lang="es-ES" dirty="0" smtClean="0"/>
              <a:t>        </a:t>
            </a:r>
            <a:r>
              <a:rPr lang="es-ES" dirty="0" err="1" smtClean="0"/>
              <a:t>while</a:t>
            </a:r>
            <a:r>
              <a:rPr lang="es-ES" dirty="0" smtClean="0"/>
              <a:t>(!</a:t>
            </a:r>
            <a:r>
              <a:rPr lang="es-ES" dirty="0" err="1" smtClean="0"/>
              <a:t>button_is_pressed</a:t>
            </a:r>
            <a:r>
              <a:rPr lang="es-ES" dirty="0" smtClean="0"/>
              <a:t>(BUTTON_A))     </a:t>
            </a:r>
            <a:r>
              <a:rPr lang="en-US" dirty="0" smtClean="0">
                <a:solidFill>
                  <a:srgbClr val="00B050"/>
                </a:solidFill>
              </a:rPr>
              <a:t>// </a:t>
            </a:r>
            <a:r>
              <a:rPr lang="en-US" dirty="0" err="1" smtClean="0">
                <a:solidFill>
                  <a:srgbClr val="00B050"/>
                </a:solidFill>
              </a:rPr>
              <a:t>ciclado</a:t>
            </a:r>
            <a:r>
              <a:rPr lang="en-US" dirty="0" smtClean="0">
                <a:solidFill>
                  <a:srgbClr val="00B050"/>
                </a:solidFill>
              </a:rPr>
              <a:t> </a:t>
            </a:r>
            <a:r>
              <a:rPr lang="en-US" dirty="0" err="1" smtClean="0">
                <a:solidFill>
                  <a:srgbClr val="00B050"/>
                </a:solidFill>
              </a:rPr>
              <a:t>mientras</a:t>
            </a:r>
            <a:r>
              <a:rPr lang="en-US" dirty="0" smtClean="0">
                <a:solidFill>
                  <a:srgbClr val="00B050"/>
                </a:solidFill>
              </a:rPr>
              <a:t> no se </a:t>
            </a:r>
            <a:r>
              <a:rPr lang="en-US" dirty="0" err="1" smtClean="0">
                <a:solidFill>
                  <a:srgbClr val="00B050"/>
                </a:solidFill>
              </a:rPr>
              <a:t>presione</a:t>
            </a:r>
            <a:r>
              <a:rPr lang="en-US" dirty="0" smtClean="0">
                <a:solidFill>
                  <a:srgbClr val="00B050"/>
                </a:solidFill>
              </a:rPr>
              <a:t> el </a:t>
            </a:r>
            <a:r>
              <a:rPr lang="en-US" dirty="0" err="1" smtClean="0">
                <a:solidFill>
                  <a:srgbClr val="00B050"/>
                </a:solidFill>
              </a:rPr>
              <a:t>botón</a:t>
            </a:r>
            <a:r>
              <a:rPr lang="en-US" dirty="0" smtClean="0">
                <a:solidFill>
                  <a:srgbClr val="00B050"/>
                </a:solidFill>
              </a:rPr>
              <a:t> A</a:t>
            </a:r>
            <a:endParaRPr lang="es-EC" dirty="0" smtClean="0">
              <a:solidFill>
                <a:srgbClr val="00B050"/>
              </a:solidFill>
            </a:endParaRPr>
          </a:p>
          <a:p>
            <a:pPr algn="just">
              <a:buNone/>
            </a:pPr>
            <a:r>
              <a:rPr lang="es-ES" dirty="0" smtClean="0"/>
              <a:t>    {  </a:t>
            </a:r>
            <a:endParaRPr lang="es-EC" dirty="0" smtClean="0"/>
          </a:p>
          <a:p>
            <a:pPr algn="just">
              <a:buNone/>
            </a:pPr>
            <a:r>
              <a:rPr lang="es-ES" dirty="0" smtClean="0"/>
              <a:t>        </a:t>
            </a:r>
            <a:r>
              <a:rPr lang="es-ES" dirty="0" err="1" smtClean="0"/>
              <a:t>clear</a:t>
            </a:r>
            <a:r>
              <a:rPr lang="es-ES" dirty="0" smtClean="0"/>
              <a:t>();                                           </a:t>
            </a:r>
            <a:r>
              <a:rPr lang="es-EC" dirty="0" smtClean="0">
                <a:solidFill>
                  <a:srgbClr val="00B050"/>
                </a:solidFill>
              </a:rPr>
              <a:t>// limpia el LCD</a:t>
            </a:r>
          </a:p>
          <a:p>
            <a:pPr algn="just">
              <a:buNone/>
            </a:pPr>
            <a:r>
              <a:rPr lang="es-ES" dirty="0" smtClean="0"/>
              <a:t>        </a:t>
            </a:r>
            <a:r>
              <a:rPr lang="es-ES" dirty="0" err="1" smtClean="0"/>
              <a:t>print</a:t>
            </a:r>
            <a:r>
              <a:rPr lang="es-ES" dirty="0" smtClean="0"/>
              <a:t>("</a:t>
            </a:r>
            <a:r>
              <a:rPr lang="es-ES" dirty="0" err="1" smtClean="0"/>
              <a:t>Balancin</a:t>
            </a:r>
            <a:r>
              <a:rPr lang="es-ES" dirty="0" smtClean="0"/>
              <a:t>");                       	</a:t>
            </a:r>
            <a:r>
              <a:rPr lang="es-ES" dirty="0" smtClean="0">
                <a:solidFill>
                  <a:srgbClr val="00B050"/>
                </a:solidFill>
              </a:rPr>
              <a:t>    </a:t>
            </a:r>
            <a:r>
              <a:rPr lang="es-EC" dirty="0" smtClean="0">
                <a:solidFill>
                  <a:srgbClr val="00B050"/>
                </a:solidFill>
              </a:rPr>
              <a:t>// escribe en el LCD</a:t>
            </a:r>
          </a:p>
          <a:p>
            <a:pPr algn="just">
              <a:buNone/>
            </a:pPr>
            <a:r>
              <a:rPr lang="es-ES" dirty="0" smtClean="0"/>
              <a:t>        </a:t>
            </a:r>
            <a:r>
              <a:rPr lang="es-ES" dirty="0" err="1" smtClean="0"/>
              <a:t>lcd_goto_xy</a:t>
            </a:r>
            <a:r>
              <a:rPr lang="es-ES" dirty="0" smtClean="0"/>
              <a:t>(0,1);                          </a:t>
            </a:r>
            <a:r>
              <a:rPr lang="es-ES" dirty="0" smtClean="0">
                <a:solidFill>
                  <a:srgbClr val="00B050"/>
                </a:solidFill>
              </a:rPr>
              <a:t> </a:t>
            </a:r>
            <a:r>
              <a:rPr lang="es-EC" dirty="0" smtClean="0">
                <a:solidFill>
                  <a:srgbClr val="00B050"/>
                </a:solidFill>
              </a:rPr>
              <a:t>// coloca el cursor en la coordenada especificada</a:t>
            </a:r>
          </a:p>
          <a:p>
            <a:pPr algn="just">
              <a:buNone/>
            </a:pPr>
            <a:r>
              <a:rPr lang="es-ES" dirty="0" smtClean="0"/>
              <a:t>        </a:t>
            </a:r>
            <a:r>
              <a:rPr lang="en-US" dirty="0" smtClean="0"/>
              <a:t>print("Pulse A");                                                          </a:t>
            </a:r>
            <a:endParaRPr lang="es-EC" dirty="0" smtClean="0"/>
          </a:p>
          <a:p>
            <a:pPr algn="just">
              <a:buNone/>
            </a:pPr>
            <a:r>
              <a:rPr lang="en-US" dirty="0" smtClean="0"/>
              <a:t>        </a:t>
            </a:r>
            <a:r>
              <a:rPr lang="en-US" dirty="0" err="1" smtClean="0"/>
              <a:t>delay_ms</a:t>
            </a:r>
            <a:r>
              <a:rPr lang="en-US" dirty="0" smtClean="0"/>
              <a:t>(100);                              </a:t>
            </a:r>
            <a:r>
              <a:rPr lang="en-US" dirty="0" smtClean="0">
                <a:solidFill>
                  <a:srgbClr val="00B050"/>
                </a:solidFill>
              </a:rPr>
              <a:t>// </a:t>
            </a:r>
            <a:r>
              <a:rPr lang="en-US" dirty="0" err="1" smtClean="0">
                <a:solidFill>
                  <a:srgbClr val="00B050"/>
                </a:solidFill>
              </a:rPr>
              <a:t>retardo</a:t>
            </a:r>
            <a:endParaRPr lang="es-EC" dirty="0" smtClean="0">
              <a:solidFill>
                <a:srgbClr val="00B050"/>
              </a:solidFill>
            </a:endParaRPr>
          </a:p>
          <a:p>
            <a:pPr algn="just">
              <a:buNone/>
            </a:pPr>
            <a:r>
              <a:rPr lang="en-US" dirty="0" smtClean="0"/>
              <a:t>    }</a:t>
            </a:r>
            <a:endParaRPr lang="es-EC" dirty="0" smtClean="0"/>
          </a:p>
          <a:p>
            <a:pPr algn="just">
              <a:buNone/>
            </a:pPr>
            <a:r>
              <a:rPr lang="en-US" dirty="0" smtClean="0"/>
              <a:t>    </a:t>
            </a:r>
            <a:endParaRPr lang="es-EC" dirty="0" smtClean="0"/>
          </a:p>
          <a:p>
            <a:pPr algn="just">
              <a:buNone/>
            </a:pPr>
            <a:r>
              <a:rPr lang="es-ES" dirty="0" smtClean="0"/>
              <a:t>    </a:t>
            </a:r>
            <a:r>
              <a:rPr lang="es-ES" dirty="0" err="1" smtClean="0"/>
              <a:t>wait_for_button_release</a:t>
            </a:r>
            <a:r>
              <a:rPr lang="es-ES" dirty="0" smtClean="0"/>
              <a:t>(BUTTON_A);   </a:t>
            </a:r>
            <a:r>
              <a:rPr lang="es-EC" dirty="0" smtClean="0">
                <a:solidFill>
                  <a:srgbClr val="00B050"/>
                </a:solidFill>
              </a:rPr>
              <a:t>// espera a que se suelte el botón A</a:t>
            </a:r>
          </a:p>
          <a:p>
            <a:pPr algn="just">
              <a:buNone/>
            </a:pPr>
            <a:r>
              <a:rPr lang="es-ES" dirty="0" smtClean="0"/>
              <a:t>    </a:t>
            </a:r>
            <a:r>
              <a:rPr lang="en-US" dirty="0" smtClean="0"/>
              <a:t>clear();   </a:t>
            </a:r>
            <a:endParaRPr lang="es-EC" dirty="0" smtClean="0"/>
          </a:p>
          <a:p>
            <a:pPr algn="just">
              <a:buNone/>
            </a:pPr>
            <a:r>
              <a:rPr lang="en-US" dirty="0" smtClean="0"/>
              <a:t>}</a:t>
            </a:r>
            <a:endParaRPr lang="es-EC" dirty="0" smtClean="0"/>
          </a:p>
          <a:p>
            <a:pPr algn="just">
              <a:buNone/>
            </a:pPr>
            <a:endParaRPr lang="es-EC" dirty="0"/>
          </a:p>
        </p:txBody>
      </p:sp>
      <p:sp>
        <p:nvSpPr>
          <p:cNvPr id="5" name="3 Marcador de contenido"/>
          <p:cNvSpPr txBox="1">
            <a:spLocks/>
          </p:cNvSpPr>
          <p:nvPr/>
        </p:nvSpPr>
        <p:spPr>
          <a:xfrm>
            <a:off x="4716016" y="1556792"/>
            <a:ext cx="4499992" cy="5301208"/>
          </a:xfrm>
          <a:prstGeom prst="rect">
            <a:avLst/>
          </a:prstGeom>
        </p:spPr>
        <p:txBody>
          <a:bodyPr vert="horz">
            <a:normAutofit lnSpcReduction="10000"/>
          </a:bodyPr>
          <a:lstStyle/>
          <a:p>
            <a:pPr algn="just"/>
            <a:r>
              <a:rPr lang="en-US" sz="900" dirty="0" smtClean="0">
                <a:solidFill>
                  <a:srgbClr val="00B050"/>
                </a:solidFill>
              </a:rPr>
              <a:t>//********************************</a:t>
            </a:r>
            <a:r>
              <a:rPr lang="en-US" sz="900" dirty="0" err="1" smtClean="0">
                <a:solidFill>
                  <a:srgbClr val="00B050"/>
                </a:solidFill>
              </a:rPr>
              <a:t>Programa</a:t>
            </a:r>
            <a:r>
              <a:rPr lang="en-US" sz="900" dirty="0" smtClean="0">
                <a:solidFill>
                  <a:srgbClr val="00B050"/>
                </a:solidFill>
              </a:rPr>
              <a:t> principal******************************</a:t>
            </a:r>
            <a:endParaRPr lang="es-EC" sz="900" dirty="0" smtClean="0">
              <a:solidFill>
                <a:srgbClr val="00B050"/>
              </a:solidFill>
            </a:endParaRPr>
          </a:p>
          <a:p>
            <a:pPr algn="just">
              <a:buNone/>
            </a:pPr>
            <a:r>
              <a:rPr lang="en-US" sz="900" dirty="0" err="1" smtClean="0"/>
              <a:t>int</a:t>
            </a:r>
            <a:r>
              <a:rPr lang="en-US" sz="900" dirty="0" smtClean="0"/>
              <a:t> main()</a:t>
            </a:r>
            <a:endParaRPr lang="es-EC" sz="900" dirty="0" smtClean="0"/>
          </a:p>
          <a:p>
            <a:pPr algn="just">
              <a:buNone/>
            </a:pPr>
            <a:r>
              <a:rPr lang="en-US" sz="900" dirty="0" smtClean="0"/>
              <a:t>{</a:t>
            </a:r>
            <a:endParaRPr lang="es-EC" sz="900" dirty="0" smtClean="0"/>
          </a:p>
          <a:p>
            <a:pPr algn="just">
              <a:buNone/>
            </a:pPr>
            <a:r>
              <a:rPr lang="en-US" sz="900" dirty="0" smtClean="0"/>
              <a:t>        </a:t>
            </a:r>
            <a:r>
              <a:rPr lang="es-EC" sz="900" dirty="0" smtClean="0"/>
              <a:t>arranque();</a:t>
            </a:r>
          </a:p>
          <a:p>
            <a:pPr algn="just"/>
            <a:r>
              <a:rPr lang="es-EC" sz="900" dirty="0" smtClean="0"/>
              <a:t>        </a:t>
            </a:r>
            <a:r>
              <a:rPr lang="es-EC" sz="900" dirty="0" err="1" smtClean="0"/>
              <a:t>int</a:t>
            </a:r>
            <a:r>
              <a:rPr lang="es-EC" sz="900" dirty="0" smtClean="0"/>
              <a:t> recuperable= 1;         	</a:t>
            </a:r>
            <a:r>
              <a:rPr lang="es-ES" sz="900" dirty="0" smtClean="0">
                <a:solidFill>
                  <a:srgbClr val="00B050"/>
                </a:solidFill>
              </a:rPr>
              <a:t>//indica si el ángulo es recuperable</a:t>
            </a:r>
            <a:endParaRPr lang="es-EC" sz="900" dirty="0" smtClean="0">
              <a:solidFill>
                <a:srgbClr val="00B050"/>
              </a:solidFill>
            </a:endParaRPr>
          </a:p>
          <a:p>
            <a:pPr algn="just">
              <a:buNone/>
            </a:pPr>
            <a:r>
              <a:rPr lang="es-EC" sz="900" dirty="0" smtClean="0"/>
              <a:t>      </a:t>
            </a:r>
            <a:r>
              <a:rPr lang="en-US" sz="900" dirty="0" smtClean="0"/>
              <a:t>  long </a:t>
            </a:r>
            <a:r>
              <a:rPr lang="en-US" sz="900" dirty="0" err="1" smtClean="0"/>
              <a:t>motor_speed_old</a:t>
            </a:r>
            <a:r>
              <a:rPr lang="en-US" sz="900" dirty="0" smtClean="0"/>
              <a:t>= 1;	</a:t>
            </a:r>
            <a:r>
              <a:rPr lang="en-US" sz="900" dirty="0" smtClean="0">
                <a:solidFill>
                  <a:srgbClr val="00B050"/>
                </a:solidFill>
              </a:rPr>
              <a:t>//</a:t>
            </a:r>
            <a:r>
              <a:rPr lang="en-US" sz="900" dirty="0" err="1" smtClean="0">
                <a:solidFill>
                  <a:srgbClr val="00B050"/>
                </a:solidFill>
              </a:rPr>
              <a:t>velocidad</a:t>
            </a:r>
            <a:r>
              <a:rPr lang="en-US" sz="900" dirty="0" smtClean="0">
                <a:solidFill>
                  <a:srgbClr val="00B050"/>
                </a:solidFill>
              </a:rPr>
              <a:t> anterior</a:t>
            </a:r>
            <a:endParaRPr lang="es-EC" sz="900" dirty="0" smtClean="0">
              <a:solidFill>
                <a:srgbClr val="00B050"/>
              </a:solidFill>
            </a:endParaRPr>
          </a:p>
          <a:p>
            <a:pPr algn="just">
              <a:buNone/>
            </a:pPr>
            <a:r>
              <a:rPr lang="es-EC" sz="900" dirty="0" smtClean="0"/>
              <a:t>        </a:t>
            </a:r>
            <a:r>
              <a:rPr lang="es-ES" sz="900" dirty="0" err="1" smtClean="0"/>
              <a:t>int</a:t>
            </a:r>
            <a:r>
              <a:rPr lang="es-ES" sz="900" dirty="0" smtClean="0"/>
              <a:t> error= 0;                                </a:t>
            </a:r>
            <a:r>
              <a:rPr lang="es-EC" sz="900" dirty="0" smtClean="0">
                <a:solidFill>
                  <a:srgbClr val="00B050"/>
                </a:solidFill>
              </a:rPr>
              <a:t>// error actual</a:t>
            </a:r>
          </a:p>
          <a:p>
            <a:pPr algn="just">
              <a:buNone/>
            </a:pPr>
            <a:r>
              <a:rPr lang="es-ES" sz="900" dirty="0" smtClean="0"/>
              <a:t>        </a:t>
            </a:r>
            <a:r>
              <a:rPr lang="es-ES" sz="900" dirty="0" err="1" smtClean="0"/>
              <a:t>int</a:t>
            </a:r>
            <a:r>
              <a:rPr lang="es-ES" sz="900" dirty="0" smtClean="0"/>
              <a:t> </a:t>
            </a:r>
            <a:r>
              <a:rPr lang="es-ES" sz="900" dirty="0" err="1" smtClean="0"/>
              <a:t>error_anterior</a:t>
            </a:r>
            <a:r>
              <a:rPr lang="es-ES" sz="900" dirty="0" smtClean="0"/>
              <a:t>= 0;                   </a:t>
            </a:r>
            <a:r>
              <a:rPr lang="es-ES" sz="900" dirty="0" smtClean="0">
                <a:solidFill>
                  <a:srgbClr val="00B050"/>
                </a:solidFill>
              </a:rPr>
              <a:t>/</a:t>
            </a:r>
            <a:r>
              <a:rPr lang="es-EC" sz="900" dirty="0" smtClean="0">
                <a:solidFill>
                  <a:srgbClr val="00B050"/>
                </a:solidFill>
              </a:rPr>
              <a:t>/ error anterior</a:t>
            </a:r>
          </a:p>
          <a:p>
            <a:pPr algn="just">
              <a:buNone/>
            </a:pPr>
            <a:r>
              <a:rPr lang="es-ES" sz="900" dirty="0" smtClean="0"/>
              <a:t>        </a:t>
            </a:r>
            <a:endParaRPr lang="es-EC" sz="900" dirty="0" smtClean="0"/>
          </a:p>
          <a:p>
            <a:pPr algn="just">
              <a:buNone/>
            </a:pPr>
            <a:r>
              <a:rPr lang="es-ES" sz="900" dirty="0" smtClean="0"/>
              <a:t>        </a:t>
            </a:r>
            <a:r>
              <a:rPr lang="es-ES" sz="900" dirty="0" err="1" smtClean="0"/>
              <a:t>pulse_in_start</a:t>
            </a:r>
            <a:r>
              <a:rPr lang="es-ES" sz="900" dirty="0" smtClean="0"/>
              <a:t>(</a:t>
            </a:r>
            <a:r>
              <a:rPr lang="es-ES" sz="900" dirty="0" err="1" smtClean="0"/>
              <a:t>pulseInPins</a:t>
            </a:r>
            <a:r>
              <a:rPr lang="es-ES" sz="900" dirty="0" smtClean="0"/>
              <a:t>, 1);        </a:t>
            </a:r>
            <a:r>
              <a:rPr lang="es-EC" sz="900" dirty="0" smtClean="0">
                <a:solidFill>
                  <a:srgbClr val="00B050"/>
                </a:solidFill>
              </a:rPr>
              <a:t>// inicia lectura de pulsos en PD0</a:t>
            </a:r>
          </a:p>
          <a:p>
            <a:pPr algn="just">
              <a:buNone/>
            </a:pPr>
            <a:r>
              <a:rPr lang="es-ES" sz="900" dirty="0" smtClean="0"/>
              <a:t> </a:t>
            </a:r>
            <a:endParaRPr lang="es-EC" sz="900" dirty="0" smtClean="0"/>
          </a:p>
          <a:p>
            <a:pPr algn="just">
              <a:buNone/>
            </a:pPr>
            <a:r>
              <a:rPr lang="es-ES" sz="900" dirty="0" smtClean="0"/>
              <a:t>        </a:t>
            </a:r>
            <a:r>
              <a:rPr lang="es-ES" sz="900" dirty="0" err="1" smtClean="0"/>
              <a:t>while</a:t>
            </a:r>
            <a:r>
              <a:rPr lang="es-ES" sz="900" dirty="0" smtClean="0"/>
              <a:t>(recuperable==1)                </a:t>
            </a:r>
            <a:r>
              <a:rPr lang="en-US" sz="900" dirty="0" smtClean="0">
                <a:solidFill>
                  <a:srgbClr val="00B050"/>
                </a:solidFill>
              </a:rPr>
              <a:t>// </a:t>
            </a:r>
            <a:r>
              <a:rPr lang="en-US" sz="900" dirty="0" err="1" smtClean="0">
                <a:solidFill>
                  <a:srgbClr val="00B050"/>
                </a:solidFill>
              </a:rPr>
              <a:t>lazo</a:t>
            </a:r>
            <a:r>
              <a:rPr lang="en-US" sz="900" dirty="0" smtClean="0">
                <a:solidFill>
                  <a:srgbClr val="00B050"/>
                </a:solidFill>
              </a:rPr>
              <a:t> principal</a:t>
            </a:r>
            <a:endParaRPr lang="es-EC" sz="900" dirty="0" smtClean="0">
              <a:solidFill>
                <a:srgbClr val="00B050"/>
              </a:solidFill>
            </a:endParaRPr>
          </a:p>
          <a:p>
            <a:pPr algn="just">
              <a:buNone/>
            </a:pPr>
            <a:r>
              <a:rPr lang="es-ES" sz="900" dirty="0" smtClean="0"/>
              <a:t>        {</a:t>
            </a:r>
            <a:endParaRPr lang="es-EC" sz="900" dirty="0" smtClean="0"/>
          </a:p>
          <a:p>
            <a:pPr algn="just">
              <a:buNone/>
            </a:pPr>
            <a:r>
              <a:rPr lang="es-ES" sz="900" dirty="0" smtClean="0"/>
              <a:t>                </a:t>
            </a:r>
            <a:r>
              <a:rPr lang="es-ES" sz="900" dirty="0" err="1" smtClean="0"/>
              <a:t>unsigned</a:t>
            </a:r>
            <a:r>
              <a:rPr lang="es-ES" sz="900" dirty="0" smtClean="0"/>
              <a:t> </a:t>
            </a:r>
            <a:r>
              <a:rPr lang="es-ES" sz="900" dirty="0" err="1" smtClean="0"/>
              <a:t>long</a:t>
            </a:r>
            <a:r>
              <a:rPr lang="es-ES" sz="900" dirty="0" smtClean="0"/>
              <a:t> </a:t>
            </a:r>
            <a:r>
              <a:rPr lang="es-ES" sz="900" dirty="0" err="1" smtClean="0"/>
              <a:t>acPulse</a:t>
            </a:r>
            <a:r>
              <a:rPr lang="es-ES" sz="900" dirty="0" smtClean="0"/>
              <a:t>;          </a:t>
            </a:r>
            <a:r>
              <a:rPr lang="es-EC" sz="900" dirty="0" smtClean="0">
                <a:solidFill>
                  <a:srgbClr val="00B050"/>
                </a:solidFill>
              </a:rPr>
              <a:t>// duración del pulso actual (0.4 </a:t>
            </a:r>
            <a:r>
              <a:rPr lang="es-EC" sz="900" dirty="0" err="1" smtClean="0">
                <a:solidFill>
                  <a:srgbClr val="00B050"/>
                </a:solidFill>
              </a:rPr>
              <a:t>us</a:t>
            </a:r>
            <a:r>
              <a:rPr lang="es-EC" sz="900" dirty="0" smtClean="0">
                <a:solidFill>
                  <a:srgbClr val="00B050"/>
                </a:solidFill>
              </a:rPr>
              <a:t> por conteo)</a:t>
            </a:r>
          </a:p>
          <a:p>
            <a:pPr algn="just">
              <a:buNone/>
            </a:pPr>
            <a:r>
              <a:rPr lang="es-ES" sz="900" dirty="0" smtClean="0"/>
              <a:t>                </a:t>
            </a:r>
            <a:r>
              <a:rPr lang="es-ES" sz="900" dirty="0" err="1" smtClean="0"/>
              <a:t>unsigned</a:t>
            </a:r>
            <a:r>
              <a:rPr lang="es-ES" sz="900" dirty="0" smtClean="0"/>
              <a:t> </a:t>
            </a:r>
            <a:r>
              <a:rPr lang="es-ES" sz="900" dirty="0" err="1" smtClean="0"/>
              <a:t>char</a:t>
            </a:r>
            <a:r>
              <a:rPr lang="es-ES" sz="900" dirty="0" smtClean="0"/>
              <a:t> estado;           </a:t>
            </a:r>
            <a:r>
              <a:rPr lang="es-EC" sz="900" dirty="0" smtClean="0">
                <a:solidFill>
                  <a:srgbClr val="00B050"/>
                </a:solidFill>
              </a:rPr>
              <a:t>// estado actual de la entrada (alta 1, baja 0)</a:t>
            </a:r>
          </a:p>
          <a:p>
            <a:pPr algn="just">
              <a:buNone/>
            </a:pPr>
            <a:r>
              <a:rPr lang="es-EC" sz="900" dirty="0" smtClean="0"/>
              <a:t>        </a:t>
            </a:r>
          </a:p>
          <a:p>
            <a:pPr algn="just">
              <a:buNone/>
            </a:pPr>
            <a:r>
              <a:rPr lang="es-ES" sz="900" dirty="0" smtClean="0"/>
              <a:t>                </a:t>
            </a:r>
            <a:r>
              <a:rPr lang="es-EC" sz="900" dirty="0" err="1" smtClean="0"/>
              <a:t>get_current_pulse_state</a:t>
            </a:r>
            <a:r>
              <a:rPr lang="es-EC" sz="900" dirty="0" smtClean="0"/>
              <a:t>(0, &amp;</a:t>
            </a:r>
            <a:r>
              <a:rPr lang="es-EC" sz="900" dirty="0" err="1" smtClean="0"/>
              <a:t>acPulse</a:t>
            </a:r>
            <a:r>
              <a:rPr lang="es-EC" sz="900" dirty="0" smtClean="0"/>
              <a:t>, &amp;estado);  </a:t>
            </a:r>
            <a:r>
              <a:rPr lang="es-EC" sz="900" dirty="0" smtClean="0">
                <a:solidFill>
                  <a:srgbClr val="00B050"/>
                </a:solidFill>
              </a:rPr>
              <a:t>// pasa los argumentos como punteros</a:t>
            </a:r>
          </a:p>
          <a:p>
            <a:pPr algn="just">
              <a:buNone/>
            </a:pPr>
            <a:r>
              <a:rPr lang="es-EC" sz="900" dirty="0" smtClean="0">
                <a:solidFill>
                  <a:srgbClr val="00B050"/>
                </a:solidFill>
              </a:rPr>
              <a:t> </a:t>
            </a:r>
          </a:p>
          <a:p>
            <a:pPr algn="just">
              <a:buNone/>
            </a:pPr>
            <a:r>
              <a:rPr lang="es-EC" sz="900" dirty="0" smtClean="0">
                <a:solidFill>
                  <a:srgbClr val="00B050"/>
                </a:solidFill>
              </a:rPr>
              <a:t>                // Si más de  300 ms transcurrido desde el último cambio en PD0</a:t>
            </a:r>
          </a:p>
          <a:p>
            <a:pPr algn="just">
              <a:buNone/>
            </a:pPr>
            <a:r>
              <a:rPr lang="es-EC" sz="900" dirty="0" smtClean="0">
                <a:solidFill>
                  <a:srgbClr val="00B050"/>
                </a:solidFill>
              </a:rPr>
              <a:t>                // indicamos que los pulsos han parado</a:t>
            </a:r>
          </a:p>
          <a:p>
            <a:pPr algn="just">
              <a:buNone/>
            </a:pPr>
            <a:r>
              <a:rPr lang="es-EC" sz="900" dirty="0" smtClean="0"/>
              <a:t> </a:t>
            </a:r>
          </a:p>
          <a:p>
            <a:pPr algn="just">
              <a:buNone/>
            </a:pPr>
            <a:r>
              <a:rPr lang="es-EC" sz="900" dirty="0" smtClean="0"/>
              <a:t>                </a:t>
            </a:r>
            <a:r>
              <a:rPr lang="en-US" sz="900" dirty="0" smtClean="0"/>
              <a:t>if (</a:t>
            </a:r>
            <a:r>
              <a:rPr lang="en-US" sz="900" dirty="0" err="1" smtClean="0"/>
              <a:t>pulse_to_microseconds</a:t>
            </a:r>
            <a:r>
              <a:rPr lang="en-US" sz="900" dirty="0" smtClean="0"/>
              <a:t>(</a:t>
            </a:r>
            <a:r>
              <a:rPr lang="en-US" sz="900" dirty="0" err="1" smtClean="0"/>
              <a:t>acPulse</a:t>
            </a:r>
            <a:r>
              <a:rPr lang="en-US" sz="900" dirty="0" smtClean="0"/>
              <a:t>)&gt;= 300000UL)</a:t>
            </a:r>
            <a:endParaRPr lang="es-EC" sz="900" dirty="0" smtClean="0"/>
          </a:p>
          <a:p>
            <a:pPr algn="just">
              <a:buNone/>
            </a:pPr>
            <a:r>
              <a:rPr lang="en-US" sz="900" dirty="0" smtClean="0"/>
              <a:t>                        {</a:t>
            </a:r>
            <a:endParaRPr lang="es-EC" sz="900" dirty="0" smtClean="0"/>
          </a:p>
          <a:p>
            <a:r>
              <a:rPr lang="en-US" sz="900" dirty="0" smtClean="0"/>
              <a:t>	</a:t>
            </a:r>
            <a:r>
              <a:rPr lang="es-ES" sz="900" dirty="0" err="1" smtClean="0"/>
              <a:t>clear</a:t>
            </a:r>
            <a:r>
              <a:rPr lang="es-ES" sz="900" dirty="0" smtClean="0"/>
              <a:t>();  	</a:t>
            </a:r>
            <a:r>
              <a:rPr lang="es-ES" sz="900" dirty="0" smtClean="0">
                <a:solidFill>
                  <a:srgbClr val="00B050"/>
                </a:solidFill>
              </a:rPr>
              <a:t>//limpia el LCD</a:t>
            </a:r>
            <a:endParaRPr lang="es-EC" sz="900" dirty="0" smtClean="0">
              <a:solidFill>
                <a:srgbClr val="00B050"/>
              </a:solidFill>
            </a:endParaRPr>
          </a:p>
          <a:p>
            <a:r>
              <a:rPr lang="es-ES" sz="900" dirty="0" smtClean="0"/>
              <a:t>        	</a:t>
            </a:r>
            <a:r>
              <a:rPr lang="es-ES" sz="900" dirty="0" err="1" smtClean="0"/>
              <a:t>print</a:t>
            </a:r>
            <a:r>
              <a:rPr lang="es-ES" sz="900" dirty="0" smtClean="0"/>
              <a:t>("Sin pulsos ");  	</a:t>
            </a:r>
            <a:r>
              <a:rPr lang="es-ES" sz="900" dirty="0" smtClean="0">
                <a:solidFill>
                  <a:srgbClr val="00B050"/>
                </a:solidFill>
              </a:rPr>
              <a:t>//escribe en el LCD</a:t>
            </a:r>
            <a:endParaRPr lang="es-EC" sz="900" dirty="0" smtClean="0">
              <a:solidFill>
                <a:srgbClr val="00B050"/>
              </a:solidFill>
            </a:endParaRPr>
          </a:p>
          <a:p>
            <a:pPr algn="just">
              <a:buNone/>
            </a:pPr>
            <a:r>
              <a:rPr lang="es-ES" sz="900" dirty="0" smtClean="0"/>
              <a:t>                        </a:t>
            </a:r>
            <a:r>
              <a:rPr lang="es-EC" sz="900" dirty="0" smtClean="0"/>
              <a:t>}</a:t>
            </a:r>
          </a:p>
          <a:p>
            <a:pPr algn="just"/>
            <a:endParaRPr lang="es-EC" sz="900" dirty="0" smtClean="0"/>
          </a:p>
          <a:p>
            <a:pPr algn="just"/>
            <a:r>
              <a:rPr lang="es-EC" sz="900" dirty="0" smtClean="0">
                <a:solidFill>
                  <a:srgbClr val="00B050"/>
                </a:solidFill>
              </a:rPr>
              <a:t>//*******************************Interpreta la señal******************************</a:t>
            </a:r>
          </a:p>
          <a:p>
            <a:pPr algn="just">
              <a:buNone/>
            </a:pPr>
            <a:r>
              <a:rPr lang="es-EC" sz="900" dirty="0" smtClean="0"/>
              <a:t> </a:t>
            </a:r>
            <a:r>
              <a:rPr lang="es-EC" sz="900" dirty="0" err="1" smtClean="0"/>
              <a:t>else</a:t>
            </a:r>
            <a:r>
              <a:rPr lang="es-EC" sz="900" dirty="0" smtClean="0"/>
              <a:t> </a:t>
            </a:r>
            <a:r>
              <a:rPr lang="es-EC" sz="900" dirty="0" err="1" smtClean="0"/>
              <a:t>if</a:t>
            </a:r>
            <a:r>
              <a:rPr lang="es-EC" sz="900" dirty="0" smtClean="0"/>
              <a:t> (</a:t>
            </a:r>
            <a:r>
              <a:rPr lang="es-EC" sz="900" dirty="0" err="1" smtClean="0"/>
              <a:t>new_high_pulse</a:t>
            </a:r>
            <a:r>
              <a:rPr lang="es-EC" sz="900" dirty="0" smtClean="0"/>
              <a:t>(0) &amp;&amp; </a:t>
            </a:r>
            <a:r>
              <a:rPr lang="es-EC" sz="900" dirty="0" err="1" smtClean="0"/>
              <a:t>new_low_pulse</a:t>
            </a:r>
            <a:r>
              <a:rPr lang="es-EC" sz="900" dirty="0" smtClean="0"/>
              <a:t>(0))  </a:t>
            </a:r>
            <a:r>
              <a:rPr lang="es-ES" sz="900" dirty="0" smtClean="0">
                <a:solidFill>
                  <a:srgbClr val="00B050"/>
                </a:solidFill>
              </a:rPr>
              <a:t>// si se detecta un nuevo pulso completo</a:t>
            </a:r>
            <a:endParaRPr lang="es-EC" sz="900" dirty="0" smtClean="0">
              <a:solidFill>
                <a:srgbClr val="00B050"/>
              </a:solidFill>
            </a:endParaRPr>
          </a:p>
          <a:p>
            <a:pPr algn="just">
              <a:buNone/>
            </a:pPr>
            <a:r>
              <a:rPr lang="es-EC" sz="900" dirty="0" smtClean="0"/>
              <a:t>                        {                </a:t>
            </a:r>
          </a:p>
          <a:p>
            <a:pPr algn="just">
              <a:buNone/>
            </a:pPr>
            <a:r>
              <a:rPr lang="es-ES" sz="900" dirty="0" smtClean="0"/>
              <a:t>			</a:t>
            </a:r>
            <a:endParaRPr lang="es-EC" sz="900" dirty="0" smtClean="0"/>
          </a:p>
          <a:p>
            <a:pPr algn="just">
              <a:buNone/>
            </a:pPr>
            <a:r>
              <a:rPr lang="es-ES" sz="900" dirty="0" smtClean="0"/>
              <a:t>                                </a:t>
            </a:r>
            <a:r>
              <a:rPr lang="en-US" sz="900" dirty="0" smtClean="0"/>
              <a:t>float ax, </a:t>
            </a:r>
            <a:r>
              <a:rPr lang="en-US" sz="900" dirty="0" err="1" smtClean="0"/>
              <a:t>angulo</a:t>
            </a:r>
            <a:r>
              <a:rPr lang="en-US" sz="900" dirty="0" smtClean="0"/>
              <a:t>;</a:t>
            </a:r>
            <a:endParaRPr lang="es-EC" sz="900" dirty="0" smtClean="0"/>
          </a:p>
          <a:p>
            <a:pPr algn="just">
              <a:buNone/>
            </a:pPr>
            <a:r>
              <a:rPr lang="en-US" sz="900" dirty="0" smtClean="0"/>
              <a:t>                                unsigned long </a:t>
            </a:r>
            <a:r>
              <a:rPr lang="en-US" sz="900" dirty="0" err="1" smtClean="0"/>
              <a:t>pulso_alto_conteos</a:t>
            </a:r>
            <a:r>
              <a:rPr lang="en-US" sz="900" dirty="0" smtClean="0"/>
              <a:t>= </a:t>
            </a:r>
            <a:r>
              <a:rPr lang="en-US" sz="900" dirty="0" err="1" smtClean="0"/>
              <a:t>get_last_high_pulse</a:t>
            </a:r>
            <a:r>
              <a:rPr lang="en-US" sz="900" dirty="0" smtClean="0"/>
              <a:t>(0);</a:t>
            </a:r>
            <a:endParaRPr lang="es-EC" sz="900" dirty="0" smtClean="0"/>
          </a:p>
          <a:p>
            <a:pPr algn="just">
              <a:buNone/>
            </a:pPr>
            <a:r>
              <a:rPr lang="en-US" sz="900" dirty="0" smtClean="0"/>
              <a:t>                                unsigned long </a:t>
            </a:r>
            <a:r>
              <a:rPr lang="en-US" sz="900" dirty="0" err="1" smtClean="0"/>
              <a:t>periodo_conteos</a:t>
            </a:r>
            <a:r>
              <a:rPr lang="en-US" sz="900" dirty="0" smtClean="0"/>
              <a:t>= </a:t>
            </a:r>
            <a:r>
              <a:rPr lang="en-US" sz="900" dirty="0" err="1" smtClean="0"/>
              <a:t>pulso_alto_conteos</a:t>
            </a:r>
            <a:r>
              <a:rPr lang="en-US" sz="900" dirty="0" smtClean="0"/>
              <a:t> + 		    </a:t>
            </a:r>
            <a:r>
              <a:rPr lang="en-US" sz="900" dirty="0" err="1" smtClean="0"/>
              <a:t>get_last_low_pulse</a:t>
            </a:r>
            <a:r>
              <a:rPr lang="en-US" sz="900" dirty="0" smtClean="0"/>
              <a:t>(0);</a:t>
            </a:r>
          </a:p>
          <a:p>
            <a:pPr algn="just"/>
            <a:r>
              <a:rPr lang="en-US" sz="900" dirty="0" smtClean="0"/>
              <a:t>	    unsigned long </a:t>
            </a:r>
            <a:r>
              <a:rPr lang="en-US" sz="900" dirty="0" err="1" smtClean="0"/>
              <a:t>pulso_alto_us</a:t>
            </a:r>
            <a:r>
              <a:rPr lang="en-US" sz="900" dirty="0" smtClean="0"/>
              <a:t>= 0.4 * </a:t>
            </a:r>
            <a:r>
              <a:rPr lang="en-US" sz="900" dirty="0" err="1" smtClean="0"/>
              <a:t>pulso_alto_conteos</a:t>
            </a:r>
            <a:r>
              <a:rPr lang="en-US" sz="900" dirty="0" smtClean="0"/>
              <a:t>;</a:t>
            </a:r>
            <a:endParaRPr lang="es-EC" sz="900" dirty="0" smtClean="0"/>
          </a:p>
          <a:p>
            <a:pPr algn="just">
              <a:buNone/>
            </a:pPr>
            <a:r>
              <a:rPr lang="es-ES" sz="900" dirty="0" err="1" smtClean="0"/>
              <a:t>unsigned</a:t>
            </a:r>
            <a:r>
              <a:rPr lang="es-ES" sz="900" dirty="0" smtClean="0"/>
              <a:t> </a:t>
            </a:r>
            <a:r>
              <a:rPr lang="es-ES" sz="900" dirty="0" err="1" smtClean="0"/>
              <a:t>long</a:t>
            </a:r>
            <a:r>
              <a:rPr lang="es-ES" sz="900" dirty="0" smtClean="0"/>
              <a:t> </a:t>
            </a:r>
            <a:r>
              <a:rPr lang="es-ES" sz="900" dirty="0" err="1" smtClean="0"/>
              <a:t>duty_cycle_percent</a:t>
            </a:r>
            <a:r>
              <a:rPr lang="es-ES" sz="900" dirty="0" smtClean="0"/>
              <a:t>= (100 * </a:t>
            </a:r>
            <a:r>
              <a:rPr lang="es-ES" sz="900" dirty="0" err="1" smtClean="0"/>
              <a:t>pulso_alto_conteos</a:t>
            </a:r>
            <a:r>
              <a:rPr lang="es-ES" sz="900" dirty="0" smtClean="0"/>
              <a:t> + </a:t>
            </a:r>
            <a:r>
              <a:rPr lang="es-ES" sz="900" dirty="0" err="1" smtClean="0"/>
              <a:t>periodo_conteos</a:t>
            </a:r>
            <a:r>
              <a:rPr lang="es-ES" sz="900" dirty="0" smtClean="0"/>
              <a:t>/2) / </a:t>
            </a:r>
            <a:r>
              <a:rPr lang="es-ES" sz="900" dirty="0" err="1" smtClean="0"/>
              <a:t>periodo_conteos</a:t>
            </a:r>
            <a:r>
              <a:rPr lang="es-ES" sz="900" dirty="0" smtClean="0"/>
              <a:t>;</a:t>
            </a:r>
          </a:p>
          <a:p>
            <a:pPr algn="just">
              <a:buNone/>
            </a:pPr>
            <a:endParaRPr lang="es-ES" sz="900" dirty="0" smtClean="0"/>
          </a:p>
          <a:p>
            <a:pPr algn="just">
              <a:buNone/>
            </a:pPr>
            <a:endParaRPr lang="es-EC" sz="800" dirty="0" smtClean="0"/>
          </a:p>
        </p:txBody>
      </p:sp>
      <p:sp>
        <p:nvSpPr>
          <p:cNvPr id="10" name="2 Marcador de texto"/>
          <p:cNvSpPr>
            <a:spLocks noGrp="1"/>
          </p:cNvSpPr>
          <p:nvPr>
            <p:ph type="body" idx="2"/>
          </p:nvPr>
        </p:nvSpPr>
        <p:spPr>
          <a:xfrm>
            <a:off x="4572000" y="1556792"/>
            <a:ext cx="73968" cy="5184576"/>
          </a:xfrm>
        </p:spPr>
        <p:txBody>
          <a:bodyPr/>
          <a:lstStyle/>
          <a:p>
            <a:r>
              <a:rPr lang="es-ES" dirty="0" smtClean="0">
                <a:solidFill>
                  <a:schemeClr val="accent2">
                    <a:lumMod val="75000"/>
                  </a:schemeClr>
                </a:solidFill>
              </a:rPr>
              <a:t>.</a:t>
            </a:r>
            <a:endParaRPr lang="es-ES" dirty="0">
              <a:solidFill>
                <a:schemeClr val="accent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Código</a:t>
            </a:r>
            <a:endParaRPr lang="es-EC" dirty="0"/>
          </a:p>
        </p:txBody>
      </p:sp>
      <p:sp>
        <p:nvSpPr>
          <p:cNvPr id="5" name="3 Marcador de contenido"/>
          <p:cNvSpPr txBox="1">
            <a:spLocks/>
          </p:cNvSpPr>
          <p:nvPr/>
        </p:nvSpPr>
        <p:spPr>
          <a:xfrm>
            <a:off x="35496" y="1556792"/>
            <a:ext cx="4608512" cy="5301208"/>
          </a:xfrm>
          <a:prstGeom prst="rect">
            <a:avLst/>
          </a:prstGeom>
        </p:spPr>
        <p:txBody>
          <a:bodyPr vert="horz">
            <a:normAutofit fontScale="77500" lnSpcReduction="20000"/>
          </a:bodyPr>
          <a:lstStyle/>
          <a:p>
            <a:pPr algn="just">
              <a:buNone/>
            </a:pPr>
            <a:r>
              <a:rPr lang="es-EC" sz="1000" dirty="0" smtClean="0"/>
              <a:t>                                 </a:t>
            </a:r>
            <a:r>
              <a:rPr lang="es-EC" sz="1000" dirty="0" err="1" smtClean="0"/>
              <a:t>if</a:t>
            </a:r>
            <a:r>
              <a:rPr lang="es-EC" sz="1000" dirty="0" smtClean="0"/>
              <a:t> (</a:t>
            </a:r>
            <a:r>
              <a:rPr lang="es-EC" sz="1000" dirty="0" err="1" smtClean="0"/>
              <a:t>duty_cycle_percent</a:t>
            </a:r>
            <a:r>
              <a:rPr lang="es-EC" sz="1000" dirty="0" smtClean="0"/>
              <a:t>== 50)                </a:t>
            </a:r>
            <a:r>
              <a:rPr lang="es-EC" sz="1000" dirty="0" smtClean="0">
                <a:solidFill>
                  <a:srgbClr val="00B050"/>
                </a:solidFill>
              </a:rPr>
              <a:t>// posición deseada</a:t>
            </a:r>
          </a:p>
          <a:p>
            <a:pPr algn="just">
              <a:buNone/>
            </a:pPr>
            <a:r>
              <a:rPr lang="es-EC" sz="1000" dirty="0" smtClean="0">
                <a:solidFill>
                  <a:srgbClr val="00B050"/>
                </a:solidFill>
              </a:rPr>
              <a:t>	    </a:t>
            </a:r>
            <a:r>
              <a:rPr lang="es-EC" sz="1000" dirty="0" smtClean="0"/>
              <a:t>{</a:t>
            </a:r>
          </a:p>
          <a:p>
            <a:pPr algn="just">
              <a:buNone/>
            </a:pPr>
            <a:r>
              <a:rPr lang="es-EC" sz="1000" dirty="0" smtClean="0"/>
              <a:t>                                        </a:t>
            </a:r>
            <a:r>
              <a:rPr lang="en-US" sz="1000" dirty="0" smtClean="0"/>
              <a:t>clear();</a:t>
            </a:r>
            <a:endParaRPr lang="es-EC" sz="1000" dirty="0" smtClean="0"/>
          </a:p>
          <a:p>
            <a:pPr algn="just">
              <a:buNone/>
            </a:pPr>
            <a:r>
              <a:rPr lang="en-US" sz="1000" dirty="0" smtClean="0"/>
              <a:t>                                        </a:t>
            </a:r>
            <a:r>
              <a:rPr lang="en-US" sz="1000" dirty="0" err="1" smtClean="0"/>
              <a:t>lcd_goto_xy</a:t>
            </a:r>
            <a:r>
              <a:rPr lang="en-US" sz="1000" dirty="0" smtClean="0"/>
              <a:t>(0,0);                </a:t>
            </a:r>
            <a:endParaRPr lang="es-EC" sz="1000" dirty="0" smtClean="0"/>
          </a:p>
          <a:p>
            <a:pPr algn="just">
              <a:buNone/>
            </a:pPr>
            <a:r>
              <a:rPr lang="en-US" sz="1000" dirty="0" smtClean="0"/>
              <a:t>                                        print("</a:t>
            </a:r>
            <a:r>
              <a:rPr lang="en-US" sz="1000" dirty="0" err="1" smtClean="0"/>
              <a:t>Angulo</a:t>
            </a:r>
            <a:r>
              <a:rPr lang="en-US" sz="1000" dirty="0" smtClean="0"/>
              <a:t>: ");        </a:t>
            </a:r>
            <a:endParaRPr lang="es-EC" sz="1000" dirty="0" smtClean="0"/>
          </a:p>
          <a:p>
            <a:pPr algn="just">
              <a:buNone/>
            </a:pPr>
            <a:r>
              <a:rPr lang="en-US" sz="1000" dirty="0" smtClean="0"/>
              <a:t>                                        </a:t>
            </a:r>
            <a:r>
              <a:rPr lang="es-EC" sz="1000" dirty="0" err="1" smtClean="0"/>
              <a:t>lcd_goto_xy</a:t>
            </a:r>
            <a:r>
              <a:rPr lang="es-EC" sz="1000" dirty="0" smtClean="0"/>
              <a:t>(0,1);                                        </a:t>
            </a:r>
          </a:p>
          <a:p>
            <a:pPr algn="just">
              <a:buNone/>
            </a:pPr>
            <a:r>
              <a:rPr lang="es-ES" sz="1000" dirty="0" smtClean="0"/>
              <a:t>                                        </a:t>
            </a:r>
            <a:r>
              <a:rPr lang="es-ES" sz="1000" dirty="0" err="1" smtClean="0"/>
              <a:t>print_unsigned_long</a:t>
            </a:r>
            <a:r>
              <a:rPr lang="es-ES" sz="1000" dirty="0" smtClean="0"/>
              <a:t>(0);                 </a:t>
            </a:r>
            <a:r>
              <a:rPr lang="es-ES" sz="1000" dirty="0" smtClean="0">
                <a:solidFill>
                  <a:srgbClr val="00B050"/>
                </a:solidFill>
              </a:rPr>
              <a:t>// muestro ángulo de inclinación</a:t>
            </a:r>
            <a:endParaRPr lang="es-EC" sz="1000" dirty="0" smtClean="0">
              <a:solidFill>
                <a:srgbClr val="00B050"/>
              </a:solidFill>
            </a:endParaRPr>
          </a:p>
          <a:p>
            <a:pPr algn="just">
              <a:buNone/>
            </a:pPr>
            <a:r>
              <a:rPr lang="es-ES" sz="1000" dirty="0" smtClean="0"/>
              <a:t>                                        </a:t>
            </a:r>
          </a:p>
          <a:p>
            <a:pPr algn="just"/>
            <a:r>
              <a:rPr lang="es-ES" sz="1000" dirty="0" smtClean="0"/>
              <a:t>	              </a:t>
            </a:r>
            <a:r>
              <a:rPr lang="es-EC" sz="1000" dirty="0" err="1" smtClean="0"/>
              <a:t>old_error</a:t>
            </a:r>
            <a:r>
              <a:rPr lang="es-EC" sz="1000" dirty="0" smtClean="0"/>
              <a:t>= error; </a:t>
            </a:r>
          </a:p>
          <a:p>
            <a:pPr algn="just">
              <a:buNone/>
            </a:pPr>
            <a:r>
              <a:rPr lang="es-ES" sz="1000" dirty="0" smtClean="0"/>
              <a:t>                                        error= 0;                                    </a:t>
            </a:r>
            <a:r>
              <a:rPr lang="es-ES" sz="1000" dirty="0" smtClean="0">
                <a:solidFill>
                  <a:srgbClr val="00B050"/>
                </a:solidFill>
              </a:rPr>
              <a:t>// actualiza los errores</a:t>
            </a:r>
            <a:endParaRPr lang="es-EC" sz="1000" dirty="0" smtClean="0">
              <a:solidFill>
                <a:srgbClr val="00B050"/>
              </a:solidFill>
            </a:endParaRPr>
          </a:p>
          <a:p>
            <a:pPr algn="just">
              <a:buNone/>
            </a:pPr>
            <a:r>
              <a:rPr lang="es-ES" sz="1000" dirty="0" smtClean="0"/>
              <a:t>                                </a:t>
            </a:r>
            <a:r>
              <a:rPr lang="en-US" sz="1000" dirty="0" smtClean="0"/>
              <a:t>}</a:t>
            </a:r>
            <a:endParaRPr lang="es-EC" sz="1000" dirty="0" smtClean="0"/>
          </a:p>
          <a:p>
            <a:r>
              <a:rPr lang="en-US" sz="1000" dirty="0" smtClean="0"/>
              <a:t> </a:t>
            </a:r>
            <a:r>
              <a:rPr lang="es-ES" sz="1000" dirty="0" smtClean="0"/>
              <a:t>	</a:t>
            </a:r>
            <a:r>
              <a:rPr lang="en-US" sz="1000" dirty="0" smtClean="0"/>
              <a:t>else if (</a:t>
            </a:r>
            <a:r>
              <a:rPr lang="en-US" sz="1000" dirty="0" err="1" smtClean="0"/>
              <a:t>duty_cycle_percent</a:t>
            </a:r>
            <a:r>
              <a:rPr lang="en-US" sz="1000" dirty="0" smtClean="0"/>
              <a:t> &gt; 50)</a:t>
            </a:r>
            <a:endParaRPr lang="es-EC" sz="1000" dirty="0" smtClean="0"/>
          </a:p>
          <a:p>
            <a:r>
              <a:rPr lang="en-US" sz="1000" dirty="0" smtClean="0"/>
              <a:t>	</a:t>
            </a:r>
            <a:r>
              <a:rPr lang="es-ES" sz="1000" dirty="0" smtClean="0"/>
              <a:t>{</a:t>
            </a:r>
            <a:endParaRPr lang="es-EC" sz="1000" dirty="0" smtClean="0"/>
          </a:p>
          <a:p>
            <a:r>
              <a:rPr lang="es-ES" sz="1000" dirty="0" smtClean="0"/>
              <a:t>		</a:t>
            </a:r>
            <a:r>
              <a:rPr lang="es-ES" sz="1000" dirty="0" err="1" smtClean="0"/>
              <a:t>ax</a:t>
            </a:r>
            <a:r>
              <a:rPr lang="es-ES" sz="1000" dirty="0" smtClean="0"/>
              <a:t>= (((</a:t>
            </a:r>
            <a:r>
              <a:rPr lang="es-ES" sz="1000" dirty="0" err="1" smtClean="0"/>
              <a:t>pulso_alto_us</a:t>
            </a:r>
            <a:r>
              <a:rPr lang="es-ES" sz="1000" dirty="0" smtClean="0"/>
              <a:t> / 10.0) - 500) * 8) / 1000;</a:t>
            </a:r>
            <a:endParaRPr lang="es-EC" sz="1000" dirty="0" smtClean="0"/>
          </a:p>
          <a:p>
            <a:r>
              <a:rPr lang="es-ES" sz="1000" dirty="0" smtClean="0"/>
              <a:t>		</a:t>
            </a:r>
            <a:r>
              <a:rPr lang="es-ES" sz="1000" dirty="0" err="1" smtClean="0"/>
              <a:t>angulo</a:t>
            </a:r>
            <a:r>
              <a:rPr lang="es-ES" sz="1000" dirty="0" smtClean="0"/>
              <a:t>= ((</a:t>
            </a:r>
            <a:r>
              <a:rPr lang="es-ES" sz="1000" dirty="0" err="1" smtClean="0"/>
              <a:t>asin</a:t>
            </a:r>
            <a:r>
              <a:rPr lang="es-ES" sz="1000" dirty="0" smtClean="0"/>
              <a:t>(</a:t>
            </a:r>
            <a:r>
              <a:rPr lang="es-ES" sz="1000" dirty="0" err="1" smtClean="0"/>
              <a:t>ax</a:t>
            </a:r>
            <a:r>
              <a:rPr lang="es-ES" sz="1000" dirty="0" smtClean="0"/>
              <a:t>)) * 360.0) / (2 * pi); </a:t>
            </a:r>
            <a:r>
              <a:rPr lang="es-ES" sz="1000" dirty="0" smtClean="0">
                <a:solidFill>
                  <a:srgbClr val="00B050"/>
                </a:solidFill>
              </a:rPr>
              <a:t>//cálculo del ángulo</a:t>
            </a:r>
            <a:endParaRPr lang="es-EC" sz="1000" dirty="0" smtClean="0">
              <a:solidFill>
                <a:srgbClr val="00B050"/>
              </a:solidFill>
            </a:endParaRPr>
          </a:p>
          <a:p>
            <a:r>
              <a:rPr lang="es-ES" sz="1000" dirty="0" smtClean="0"/>
              <a:t> </a:t>
            </a:r>
            <a:endParaRPr lang="es-EC" sz="1000" dirty="0" smtClean="0"/>
          </a:p>
          <a:p>
            <a:r>
              <a:rPr lang="es-ES" sz="1000" dirty="0" smtClean="0"/>
              <a:t>		</a:t>
            </a:r>
            <a:r>
              <a:rPr lang="en-US" sz="1000" dirty="0" smtClean="0"/>
              <a:t>clear();</a:t>
            </a:r>
            <a:endParaRPr lang="es-EC" sz="1000" dirty="0" smtClean="0"/>
          </a:p>
          <a:p>
            <a:r>
              <a:rPr lang="en-US" sz="1000" dirty="0" smtClean="0"/>
              <a:t>		</a:t>
            </a:r>
            <a:r>
              <a:rPr lang="en-US" sz="1000" dirty="0" err="1" smtClean="0"/>
              <a:t>lcd_goto_xy</a:t>
            </a:r>
            <a:r>
              <a:rPr lang="en-US" sz="1000" dirty="0" smtClean="0"/>
              <a:t>(0,0);		</a:t>
            </a:r>
            <a:endParaRPr lang="es-EC" sz="1000" dirty="0" smtClean="0"/>
          </a:p>
          <a:p>
            <a:r>
              <a:rPr lang="en-US" sz="1000" dirty="0" smtClean="0"/>
              <a:t>		print("</a:t>
            </a:r>
            <a:r>
              <a:rPr lang="en-US" sz="1000" dirty="0" err="1" smtClean="0"/>
              <a:t>Angulo</a:t>
            </a:r>
            <a:r>
              <a:rPr lang="en-US" sz="1000" dirty="0" smtClean="0"/>
              <a:t>:");	</a:t>
            </a:r>
            <a:endParaRPr lang="es-EC" sz="1000" dirty="0" smtClean="0"/>
          </a:p>
          <a:p>
            <a:r>
              <a:rPr lang="en-US" sz="1000" dirty="0" smtClean="0"/>
              <a:t>		</a:t>
            </a:r>
            <a:r>
              <a:rPr lang="es-EC" sz="1000" dirty="0" err="1" smtClean="0"/>
              <a:t>lcd_goto_xy</a:t>
            </a:r>
            <a:r>
              <a:rPr lang="es-EC" sz="1000" dirty="0" smtClean="0"/>
              <a:t>(0,1);				</a:t>
            </a:r>
            <a:r>
              <a:rPr lang="es-ES" sz="1000" dirty="0" err="1" smtClean="0"/>
              <a:t>print_unsigned_long</a:t>
            </a:r>
            <a:r>
              <a:rPr lang="es-ES" sz="1000" dirty="0" smtClean="0"/>
              <a:t>(</a:t>
            </a:r>
            <a:r>
              <a:rPr lang="es-ES" sz="1000" dirty="0" err="1" smtClean="0"/>
              <a:t>angulo</a:t>
            </a:r>
            <a:r>
              <a:rPr lang="es-ES" sz="1000" dirty="0" smtClean="0"/>
              <a:t>);</a:t>
            </a:r>
            <a:r>
              <a:rPr lang="es-ES" sz="1000" dirty="0" smtClean="0">
                <a:solidFill>
                  <a:srgbClr val="00B050"/>
                </a:solidFill>
              </a:rPr>
              <a:t>//muestro ángulo de inclinación</a:t>
            </a:r>
            <a:endParaRPr lang="es-EC" sz="1000" dirty="0" smtClean="0">
              <a:solidFill>
                <a:srgbClr val="00B050"/>
              </a:solidFill>
            </a:endParaRPr>
          </a:p>
          <a:p>
            <a:r>
              <a:rPr lang="es-ES" sz="1000" dirty="0" smtClean="0"/>
              <a:t> </a:t>
            </a:r>
            <a:endParaRPr lang="es-EC" sz="1000" dirty="0" smtClean="0"/>
          </a:p>
          <a:p>
            <a:r>
              <a:rPr lang="es-ES" sz="1000" dirty="0" smtClean="0"/>
              <a:t>		</a:t>
            </a:r>
            <a:r>
              <a:rPr lang="es-EC" sz="1000" dirty="0" err="1" smtClean="0"/>
              <a:t>old_error</a:t>
            </a:r>
            <a:r>
              <a:rPr lang="es-EC" sz="1000" dirty="0" smtClean="0"/>
              <a:t>= error; </a:t>
            </a:r>
          </a:p>
          <a:p>
            <a:r>
              <a:rPr lang="es-EC" sz="1000" dirty="0" smtClean="0"/>
              <a:t>		</a:t>
            </a:r>
            <a:r>
              <a:rPr lang="es-ES" sz="1000" dirty="0" smtClean="0"/>
              <a:t>error= 0 - </a:t>
            </a:r>
            <a:r>
              <a:rPr lang="es-ES" sz="1000" dirty="0" err="1" smtClean="0"/>
              <a:t>angulo</a:t>
            </a:r>
            <a:r>
              <a:rPr lang="es-ES" sz="1000" dirty="0" smtClean="0"/>
              <a:t>;	</a:t>
            </a:r>
            <a:r>
              <a:rPr lang="es-ES" sz="1000" dirty="0" smtClean="0">
                <a:solidFill>
                  <a:srgbClr val="00B050"/>
                </a:solidFill>
              </a:rPr>
              <a:t>//actualiza los errores </a:t>
            </a:r>
            <a:endParaRPr lang="es-EC" sz="1000" dirty="0" smtClean="0">
              <a:solidFill>
                <a:srgbClr val="00B050"/>
              </a:solidFill>
            </a:endParaRPr>
          </a:p>
          <a:p>
            <a:r>
              <a:rPr lang="es-ES" sz="1000" dirty="0" smtClean="0"/>
              <a:t>	}</a:t>
            </a:r>
            <a:endParaRPr lang="es-EC" sz="1000" dirty="0" smtClean="0"/>
          </a:p>
          <a:p>
            <a:r>
              <a:rPr lang="es-ES" sz="1000" dirty="0" smtClean="0"/>
              <a:t> </a:t>
            </a:r>
            <a:endParaRPr lang="es-EC" sz="1000" dirty="0" smtClean="0"/>
          </a:p>
          <a:p>
            <a:r>
              <a:rPr lang="es-ES" sz="1000" dirty="0" smtClean="0"/>
              <a:t>	</a:t>
            </a:r>
            <a:r>
              <a:rPr lang="es-ES" sz="1000" dirty="0" err="1" smtClean="0"/>
              <a:t>else</a:t>
            </a:r>
            <a:endParaRPr lang="es-EC" sz="1000" dirty="0" smtClean="0"/>
          </a:p>
          <a:p>
            <a:r>
              <a:rPr lang="es-ES" sz="1000" dirty="0" smtClean="0"/>
              <a:t>	{</a:t>
            </a:r>
            <a:endParaRPr lang="es-EC" sz="1000" dirty="0" smtClean="0"/>
          </a:p>
          <a:p>
            <a:r>
              <a:rPr lang="es-ES" sz="1000" dirty="0" smtClean="0"/>
              <a:t>		</a:t>
            </a:r>
            <a:r>
              <a:rPr lang="es-ES" sz="1000" dirty="0" err="1" smtClean="0"/>
              <a:t>ax</a:t>
            </a:r>
            <a:r>
              <a:rPr lang="es-ES" sz="1000" dirty="0" smtClean="0"/>
              <a:t>= (((</a:t>
            </a:r>
            <a:r>
              <a:rPr lang="es-ES" sz="1000" dirty="0" err="1" smtClean="0"/>
              <a:t>pulso_alto_us</a:t>
            </a:r>
            <a:r>
              <a:rPr lang="es-ES" sz="1000" dirty="0" smtClean="0"/>
              <a:t> / 10.0) - 500) * 8) / 1000;</a:t>
            </a:r>
            <a:endParaRPr lang="es-EC" sz="1000" dirty="0" smtClean="0"/>
          </a:p>
          <a:p>
            <a:r>
              <a:rPr lang="es-ES" sz="1000" dirty="0" smtClean="0"/>
              <a:t>		</a:t>
            </a:r>
            <a:r>
              <a:rPr lang="es-ES" sz="1000" dirty="0" err="1" smtClean="0"/>
              <a:t>angulo</a:t>
            </a:r>
            <a:r>
              <a:rPr lang="es-ES" sz="1000" dirty="0" smtClean="0"/>
              <a:t>= ((</a:t>
            </a:r>
            <a:r>
              <a:rPr lang="es-ES" sz="1000" dirty="0" err="1" smtClean="0"/>
              <a:t>asin</a:t>
            </a:r>
            <a:r>
              <a:rPr lang="es-ES" sz="1000" dirty="0" smtClean="0"/>
              <a:t>(</a:t>
            </a:r>
            <a:r>
              <a:rPr lang="es-ES" sz="1000" dirty="0" err="1" smtClean="0"/>
              <a:t>ax</a:t>
            </a:r>
            <a:r>
              <a:rPr lang="es-ES" sz="1000" dirty="0" smtClean="0"/>
              <a:t>) * -1) * 360.0)/ </a:t>
            </a:r>
            <a:r>
              <a:rPr lang="es-EC" sz="1000" dirty="0" smtClean="0"/>
              <a:t>(2 * pi); </a:t>
            </a:r>
            <a:r>
              <a:rPr lang="es-EC" sz="1000" dirty="0" smtClean="0">
                <a:solidFill>
                  <a:srgbClr val="00B050"/>
                </a:solidFill>
              </a:rPr>
              <a:t>//cálculo del ángulo</a:t>
            </a:r>
          </a:p>
          <a:p>
            <a:r>
              <a:rPr lang="es-EC" sz="1000" dirty="0" smtClean="0"/>
              <a:t> </a:t>
            </a:r>
          </a:p>
          <a:p>
            <a:r>
              <a:rPr lang="es-EC" sz="1000" dirty="0" smtClean="0"/>
              <a:t>		</a:t>
            </a:r>
            <a:r>
              <a:rPr lang="en-US" sz="1000" dirty="0" smtClean="0"/>
              <a:t>clear();</a:t>
            </a:r>
            <a:endParaRPr lang="es-EC" sz="1000" dirty="0" smtClean="0"/>
          </a:p>
          <a:p>
            <a:r>
              <a:rPr lang="en-US" sz="1000" dirty="0" smtClean="0"/>
              <a:t>		</a:t>
            </a:r>
            <a:r>
              <a:rPr lang="en-US" sz="1000" dirty="0" err="1" smtClean="0"/>
              <a:t>lcd_goto_xy</a:t>
            </a:r>
            <a:r>
              <a:rPr lang="en-US" sz="1000" dirty="0" smtClean="0"/>
              <a:t>(0,0);	</a:t>
            </a:r>
            <a:endParaRPr lang="es-EC" sz="1000" dirty="0" smtClean="0"/>
          </a:p>
          <a:p>
            <a:r>
              <a:rPr lang="en-US" sz="1000" dirty="0" smtClean="0"/>
              <a:t>		print("</a:t>
            </a:r>
            <a:r>
              <a:rPr lang="en-US" sz="1000" dirty="0" err="1" smtClean="0"/>
              <a:t>Angulo</a:t>
            </a:r>
            <a:r>
              <a:rPr lang="en-US" sz="1000" dirty="0" smtClean="0"/>
              <a:t>: ");	</a:t>
            </a:r>
            <a:endParaRPr lang="es-EC" sz="1000" dirty="0" smtClean="0"/>
          </a:p>
          <a:p>
            <a:r>
              <a:rPr lang="en-US" sz="1000" dirty="0" smtClean="0"/>
              <a:t>		</a:t>
            </a:r>
            <a:r>
              <a:rPr lang="es-EC" sz="1000" dirty="0" err="1" smtClean="0"/>
              <a:t>lcd_goto_xy</a:t>
            </a:r>
            <a:r>
              <a:rPr lang="es-EC" sz="1000" dirty="0" smtClean="0"/>
              <a:t>(0,1);					</a:t>
            </a:r>
          </a:p>
          <a:p>
            <a:r>
              <a:rPr lang="es-EC" sz="1000" dirty="0" smtClean="0"/>
              <a:t>		</a:t>
            </a:r>
            <a:r>
              <a:rPr lang="es-EC" sz="1000" dirty="0" err="1" smtClean="0"/>
              <a:t>print</a:t>
            </a:r>
            <a:r>
              <a:rPr lang="es-EC" sz="1000" dirty="0" smtClean="0"/>
              <a:t>("-");	</a:t>
            </a:r>
          </a:p>
          <a:p>
            <a:r>
              <a:rPr lang="es-EC" sz="1000" dirty="0" smtClean="0"/>
              <a:t>		</a:t>
            </a:r>
            <a:r>
              <a:rPr lang="es-ES" sz="1000" dirty="0" err="1" smtClean="0"/>
              <a:t>print_unsigned_long</a:t>
            </a:r>
            <a:r>
              <a:rPr lang="es-ES" sz="1000" dirty="0" smtClean="0"/>
              <a:t>(</a:t>
            </a:r>
            <a:r>
              <a:rPr lang="es-ES" sz="1000" dirty="0" err="1" smtClean="0"/>
              <a:t>angulo</a:t>
            </a:r>
            <a:r>
              <a:rPr lang="es-ES" sz="1000" dirty="0" smtClean="0"/>
              <a:t>);</a:t>
            </a:r>
            <a:r>
              <a:rPr lang="es-ES" sz="1000" dirty="0" smtClean="0">
                <a:solidFill>
                  <a:srgbClr val="00B050"/>
                </a:solidFill>
              </a:rPr>
              <a:t>//muestro ángulo de inclinación</a:t>
            </a:r>
            <a:endParaRPr lang="es-EC" sz="1000" dirty="0" smtClean="0">
              <a:solidFill>
                <a:srgbClr val="00B050"/>
              </a:solidFill>
            </a:endParaRPr>
          </a:p>
          <a:p>
            <a:r>
              <a:rPr lang="es-ES" sz="1000" dirty="0" smtClean="0"/>
              <a:t> </a:t>
            </a:r>
            <a:endParaRPr lang="es-EC" sz="1000" dirty="0" smtClean="0"/>
          </a:p>
          <a:p>
            <a:r>
              <a:rPr lang="es-ES" sz="1000" dirty="0" smtClean="0"/>
              <a:t>		</a:t>
            </a:r>
            <a:r>
              <a:rPr lang="es-EC" sz="1000" dirty="0" err="1" smtClean="0"/>
              <a:t>old_error</a:t>
            </a:r>
            <a:r>
              <a:rPr lang="es-EC" sz="1000" dirty="0" smtClean="0"/>
              <a:t>= error; </a:t>
            </a:r>
          </a:p>
          <a:p>
            <a:r>
              <a:rPr lang="es-EC" sz="1000" dirty="0" smtClean="0"/>
              <a:t>		</a:t>
            </a:r>
            <a:r>
              <a:rPr lang="es-ES" sz="1000" dirty="0" smtClean="0"/>
              <a:t>error= 0 + </a:t>
            </a:r>
            <a:r>
              <a:rPr lang="es-ES" sz="1000" dirty="0" err="1" smtClean="0"/>
              <a:t>angulo</a:t>
            </a:r>
            <a:r>
              <a:rPr lang="es-ES" sz="1000" dirty="0" smtClean="0"/>
              <a:t>;</a:t>
            </a:r>
            <a:r>
              <a:rPr lang="es-ES" sz="1000" dirty="0" smtClean="0">
                <a:solidFill>
                  <a:srgbClr val="00B050"/>
                </a:solidFill>
              </a:rPr>
              <a:t>//actualiza los errores </a:t>
            </a:r>
            <a:endParaRPr lang="es-EC" sz="1000" dirty="0" smtClean="0">
              <a:solidFill>
                <a:srgbClr val="00B050"/>
              </a:solidFill>
            </a:endParaRPr>
          </a:p>
          <a:p>
            <a:r>
              <a:rPr lang="es-ES" sz="1000" dirty="0" smtClean="0"/>
              <a:t>	}</a:t>
            </a:r>
            <a:endParaRPr lang="es-EC" sz="1000" dirty="0" smtClean="0"/>
          </a:p>
          <a:p>
            <a:r>
              <a:rPr lang="es-ES" sz="1000" dirty="0" smtClean="0"/>
              <a:t> </a:t>
            </a:r>
            <a:r>
              <a:rPr lang="es-ES" sz="1000" dirty="0" smtClean="0">
                <a:solidFill>
                  <a:srgbClr val="00B050"/>
                </a:solidFill>
              </a:rPr>
              <a:t>//*************************************Ángulo irrecuperable***********************************</a:t>
            </a:r>
            <a:endParaRPr lang="es-EC" sz="1000" dirty="0" smtClean="0">
              <a:solidFill>
                <a:srgbClr val="00B050"/>
              </a:solidFill>
            </a:endParaRPr>
          </a:p>
          <a:p>
            <a:r>
              <a:rPr lang="es-ES" sz="1000" dirty="0" smtClean="0"/>
              <a:t>	</a:t>
            </a:r>
            <a:r>
              <a:rPr lang="es-ES" sz="1000" dirty="0" err="1" smtClean="0"/>
              <a:t>if</a:t>
            </a:r>
            <a:r>
              <a:rPr lang="es-ES" sz="1000" dirty="0" smtClean="0"/>
              <a:t> (</a:t>
            </a:r>
            <a:r>
              <a:rPr lang="es-ES" sz="1000" dirty="0" err="1" smtClean="0"/>
              <a:t>angulo</a:t>
            </a:r>
            <a:r>
              <a:rPr lang="es-ES" sz="1000" dirty="0" smtClean="0"/>
              <a:t>&gt;50)			</a:t>
            </a:r>
            <a:endParaRPr lang="es-EC" sz="1000" dirty="0" smtClean="0"/>
          </a:p>
          <a:p>
            <a:r>
              <a:rPr lang="es-ES" sz="1000" dirty="0" smtClean="0"/>
              <a:t>	{</a:t>
            </a:r>
            <a:endParaRPr lang="es-EC" sz="1000" dirty="0" smtClean="0"/>
          </a:p>
          <a:p>
            <a:r>
              <a:rPr lang="es-ES" sz="1000" dirty="0" smtClean="0"/>
              <a:t>	        recuperable=0;</a:t>
            </a:r>
            <a:endParaRPr lang="es-EC" sz="1000" dirty="0" smtClean="0"/>
          </a:p>
          <a:p>
            <a:r>
              <a:rPr lang="es-ES" sz="1000" dirty="0" smtClean="0"/>
              <a:t>	        </a:t>
            </a:r>
            <a:r>
              <a:rPr lang="es-ES" sz="1000" dirty="0" err="1" smtClean="0"/>
              <a:t>set_motors</a:t>
            </a:r>
            <a:r>
              <a:rPr lang="es-ES" sz="1000" dirty="0" smtClean="0"/>
              <a:t>(0,0);                         </a:t>
            </a:r>
            <a:r>
              <a:rPr lang="es-ES" sz="1000" dirty="0" smtClean="0">
                <a:solidFill>
                  <a:srgbClr val="00B050"/>
                </a:solidFill>
              </a:rPr>
              <a:t>//apaga los motores y termina el programa</a:t>
            </a:r>
            <a:endParaRPr lang="es-EC" sz="1000" dirty="0" smtClean="0">
              <a:solidFill>
                <a:srgbClr val="00B050"/>
              </a:solidFill>
            </a:endParaRPr>
          </a:p>
          <a:p>
            <a:r>
              <a:rPr lang="es-ES" sz="1000" dirty="0" smtClean="0"/>
              <a:t>	}</a:t>
            </a:r>
          </a:p>
          <a:p>
            <a:r>
              <a:rPr lang="es-ES" sz="1000" dirty="0" smtClean="0">
                <a:solidFill>
                  <a:srgbClr val="00B050"/>
                </a:solidFill>
              </a:rPr>
              <a:t>//****************************************Fija Velocidad**************************************</a:t>
            </a:r>
            <a:endParaRPr lang="es-EC" sz="1000" dirty="0" smtClean="0">
              <a:solidFill>
                <a:srgbClr val="00B050"/>
              </a:solidFill>
            </a:endParaRPr>
          </a:p>
          <a:p>
            <a:r>
              <a:rPr lang="es-ES" sz="1000" dirty="0" smtClean="0"/>
              <a:t>	</a:t>
            </a:r>
            <a:r>
              <a:rPr lang="es-ES" sz="1000" dirty="0" err="1" smtClean="0"/>
              <a:t>else</a:t>
            </a:r>
            <a:endParaRPr lang="es-EC" sz="1000" dirty="0" smtClean="0"/>
          </a:p>
          <a:p>
            <a:r>
              <a:rPr lang="es-ES" sz="1000" dirty="0" smtClean="0"/>
              <a:t>                        	{</a:t>
            </a:r>
            <a:endParaRPr lang="es-EC" sz="1000" dirty="0" smtClean="0"/>
          </a:p>
          <a:p>
            <a:r>
              <a:rPr lang="es-ES" sz="1000" dirty="0" smtClean="0"/>
              <a:t>	         </a:t>
            </a:r>
            <a:r>
              <a:rPr lang="es-ES" sz="1000" dirty="0" err="1" smtClean="0"/>
              <a:t>long</a:t>
            </a:r>
            <a:r>
              <a:rPr lang="es-ES" sz="1000" dirty="0" smtClean="0"/>
              <a:t> </a:t>
            </a:r>
            <a:r>
              <a:rPr lang="es-ES" sz="1000" dirty="0" err="1" smtClean="0"/>
              <a:t>motor_speed</a:t>
            </a:r>
            <a:r>
              <a:rPr lang="es-ES" sz="1000" dirty="0" smtClean="0"/>
              <a:t>= </a:t>
            </a:r>
            <a:r>
              <a:rPr lang="es-ES" sz="1000" dirty="0" err="1" smtClean="0"/>
              <a:t>kp</a:t>
            </a:r>
            <a:r>
              <a:rPr lang="es-ES" sz="1000" dirty="0" smtClean="0"/>
              <a:t> * error + </a:t>
            </a:r>
            <a:r>
              <a:rPr lang="es-ES" sz="1000" dirty="0" err="1" smtClean="0"/>
              <a:t>ki</a:t>
            </a:r>
            <a:r>
              <a:rPr lang="es-ES" sz="1000" dirty="0" smtClean="0"/>
              <a:t> * (error + </a:t>
            </a:r>
            <a:r>
              <a:rPr lang="es-ES" sz="1000" dirty="0" err="1" smtClean="0"/>
              <a:t>old_error</a:t>
            </a:r>
            <a:r>
              <a:rPr lang="es-ES" sz="1000" dirty="0" smtClean="0"/>
              <a:t>) + </a:t>
            </a:r>
            <a:r>
              <a:rPr lang="es-ES" sz="1000" dirty="0" err="1" smtClean="0"/>
              <a:t>kd</a:t>
            </a:r>
            <a:r>
              <a:rPr lang="es-ES" sz="1000" dirty="0" smtClean="0"/>
              <a:t> * (error - 	          </a:t>
            </a:r>
            <a:r>
              <a:rPr lang="es-ES" sz="1000" dirty="0" err="1" smtClean="0"/>
              <a:t>old_error</a:t>
            </a:r>
            <a:r>
              <a:rPr lang="es-ES" sz="1000" dirty="0" smtClean="0"/>
              <a:t>); </a:t>
            </a:r>
            <a:r>
              <a:rPr lang="es-ES" sz="1000" dirty="0" smtClean="0">
                <a:solidFill>
                  <a:srgbClr val="00B050"/>
                </a:solidFill>
              </a:rPr>
              <a:t>//ajusta la velocidad de control generada por el lazo PI</a:t>
            </a:r>
            <a:endParaRPr lang="es-EC" sz="1000" dirty="0" smtClean="0">
              <a:solidFill>
                <a:srgbClr val="00B050"/>
              </a:solidFill>
            </a:endParaRPr>
          </a:p>
          <a:p>
            <a:endParaRPr lang="es-EC" sz="1000" dirty="0" smtClean="0"/>
          </a:p>
          <a:p>
            <a:endParaRPr lang="es-EC" sz="1000" dirty="0" smtClean="0"/>
          </a:p>
        </p:txBody>
      </p:sp>
      <p:sp>
        <p:nvSpPr>
          <p:cNvPr id="6" name="3 Marcador de contenido"/>
          <p:cNvSpPr txBox="1">
            <a:spLocks/>
          </p:cNvSpPr>
          <p:nvPr/>
        </p:nvSpPr>
        <p:spPr>
          <a:xfrm>
            <a:off x="4644008" y="1556792"/>
            <a:ext cx="4499992" cy="5301208"/>
          </a:xfrm>
          <a:prstGeom prst="rect">
            <a:avLst/>
          </a:prstGeom>
        </p:spPr>
        <p:txBody>
          <a:bodyPr vert="horz">
            <a:normAutofit/>
          </a:bodyPr>
          <a:lstStyle/>
          <a:p>
            <a:pPr algn="just">
              <a:buNone/>
            </a:pPr>
            <a:endParaRPr lang="es-EC" sz="800" dirty="0" smtClean="0"/>
          </a:p>
        </p:txBody>
      </p:sp>
      <p:sp>
        <p:nvSpPr>
          <p:cNvPr id="7" name="2 Marcador de texto"/>
          <p:cNvSpPr>
            <a:spLocks noGrp="1"/>
          </p:cNvSpPr>
          <p:nvPr>
            <p:ph type="body" idx="2"/>
          </p:nvPr>
        </p:nvSpPr>
        <p:spPr>
          <a:xfrm>
            <a:off x="4572000" y="1556792"/>
            <a:ext cx="73968" cy="5184576"/>
          </a:xfrm>
        </p:spPr>
        <p:txBody>
          <a:bodyPr/>
          <a:lstStyle/>
          <a:p>
            <a:r>
              <a:rPr lang="es-ES" dirty="0" smtClean="0">
                <a:solidFill>
                  <a:schemeClr val="accent2">
                    <a:lumMod val="75000"/>
                  </a:schemeClr>
                </a:solidFill>
              </a:rPr>
              <a:t>.</a:t>
            </a:r>
            <a:endParaRPr lang="es-ES" dirty="0">
              <a:solidFill>
                <a:schemeClr val="accent2">
                  <a:lumMod val="75000"/>
                </a:schemeClr>
              </a:solidFill>
            </a:endParaRPr>
          </a:p>
        </p:txBody>
      </p:sp>
      <p:sp>
        <p:nvSpPr>
          <p:cNvPr id="8" name="3 Marcador de contenido"/>
          <p:cNvSpPr txBox="1">
            <a:spLocks/>
          </p:cNvSpPr>
          <p:nvPr/>
        </p:nvSpPr>
        <p:spPr>
          <a:xfrm>
            <a:off x="4644008" y="1512168"/>
            <a:ext cx="4499992" cy="5877272"/>
          </a:xfrm>
          <a:prstGeom prst="rect">
            <a:avLst/>
          </a:prstGeom>
        </p:spPr>
        <p:txBody>
          <a:bodyPr vert="horz">
            <a:normAutofit fontScale="62500" lnSpcReduction="20000"/>
          </a:bodyPr>
          <a:lstStyle/>
          <a:p>
            <a:r>
              <a:rPr lang="es-ES" sz="1500" dirty="0" smtClean="0"/>
              <a:t> </a:t>
            </a:r>
            <a:r>
              <a:rPr lang="es-ES" sz="1100" dirty="0" smtClean="0"/>
              <a:t>	</a:t>
            </a:r>
            <a:r>
              <a:rPr lang="en-US" sz="1100" dirty="0" smtClean="0"/>
              <a:t>if(</a:t>
            </a:r>
            <a:r>
              <a:rPr lang="en-US" sz="1100" dirty="0" err="1" smtClean="0"/>
              <a:t>motor_speed</a:t>
            </a:r>
            <a:r>
              <a:rPr lang="en-US" sz="1100" dirty="0" smtClean="0"/>
              <a:t> &gt; 0)                         </a:t>
            </a:r>
            <a:endParaRPr lang="es-EC" sz="1100" dirty="0" smtClean="0"/>
          </a:p>
          <a:p>
            <a:r>
              <a:rPr lang="en-US" sz="1100" dirty="0" smtClean="0"/>
              <a:t>                             	{</a:t>
            </a:r>
            <a:endParaRPr lang="es-EC" sz="1100" dirty="0" smtClean="0"/>
          </a:p>
          <a:p>
            <a:r>
              <a:rPr lang="en-US" sz="1100" dirty="0" smtClean="0"/>
              <a:t>                                              </a:t>
            </a:r>
            <a:r>
              <a:rPr lang="en-US" sz="1100" dirty="0" err="1" smtClean="0"/>
              <a:t>motor_speed</a:t>
            </a:r>
            <a:r>
              <a:rPr lang="en-US" sz="1100" dirty="0" smtClean="0"/>
              <a:t>=motor_speed+30; </a:t>
            </a:r>
            <a:r>
              <a:rPr lang="en-US" sz="1100" dirty="0" smtClean="0">
                <a:solidFill>
                  <a:srgbClr val="00B050"/>
                </a:solidFill>
              </a:rPr>
              <a:t>//</a:t>
            </a:r>
            <a:r>
              <a:rPr lang="en-US" sz="1100" dirty="0" err="1" smtClean="0">
                <a:solidFill>
                  <a:srgbClr val="00B050"/>
                </a:solidFill>
              </a:rPr>
              <a:t>ajusta</a:t>
            </a:r>
            <a:r>
              <a:rPr lang="en-US" sz="1100" dirty="0" smtClean="0">
                <a:solidFill>
                  <a:srgbClr val="00B050"/>
                </a:solidFill>
              </a:rPr>
              <a:t> </a:t>
            </a:r>
            <a:r>
              <a:rPr lang="en-US" sz="1100" dirty="0" err="1" smtClean="0">
                <a:solidFill>
                  <a:srgbClr val="00B050"/>
                </a:solidFill>
              </a:rPr>
              <a:t>velocidad</a:t>
            </a:r>
            <a:endParaRPr lang="en-US" sz="1100" dirty="0" smtClean="0">
              <a:solidFill>
                <a:srgbClr val="00B050"/>
              </a:solidFill>
            </a:endParaRPr>
          </a:p>
          <a:p>
            <a:r>
              <a:rPr lang="en-US" sz="1100" dirty="0" smtClean="0"/>
              <a:t>                                               if(</a:t>
            </a:r>
            <a:r>
              <a:rPr lang="en-US" sz="1100" dirty="0" err="1" smtClean="0"/>
              <a:t>motor_speed</a:t>
            </a:r>
            <a:r>
              <a:rPr lang="en-US" sz="1100" dirty="0" smtClean="0"/>
              <a:t> &gt; 255)                         </a:t>
            </a:r>
            <a:endParaRPr lang="es-EC" sz="1100" dirty="0" smtClean="0"/>
          </a:p>
          <a:p>
            <a:r>
              <a:rPr lang="en-US" sz="1100" dirty="0" smtClean="0"/>
              <a:t>                             	               {</a:t>
            </a:r>
            <a:endParaRPr lang="es-EC" sz="1100" dirty="0" smtClean="0"/>
          </a:p>
          <a:p>
            <a:r>
              <a:rPr lang="en-US" sz="1100" dirty="0" smtClean="0"/>
              <a:t>                                                      </a:t>
            </a:r>
            <a:r>
              <a:rPr lang="en-US" sz="1100" dirty="0" err="1" smtClean="0"/>
              <a:t>motor_speed</a:t>
            </a:r>
            <a:r>
              <a:rPr lang="en-US" sz="1100" dirty="0" smtClean="0"/>
              <a:t>=255;            </a:t>
            </a:r>
            <a:r>
              <a:rPr lang="en-US" sz="1100" dirty="0" smtClean="0">
                <a:solidFill>
                  <a:srgbClr val="00B050"/>
                </a:solidFill>
              </a:rPr>
              <a:t>//</a:t>
            </a:r>
            <a:r>
              <a:rPr lang="en-US" sz="1100" dirty="0" err="1" smtClean="0">
                <a:solidFill>
                  <a:srgbClr val="00B050"/>
                </a:solidFill>
              </a:rPr>
              <a:t>límite</a:t>
            </a:r>
            <a:r>
              <a:rPr lang="en-US" sz="1100" dirty="0" smtClean="0">
                <a:solidFill>
                  <a:srgbClr val="00B050"/>
                </a:solidFill>
              </a:rPr>
              <a:t> de </a:t>
            </a:r>
            <a:r>
              <a:rPr lang="en-US" sz="1100" dirty="0" err="1" smtClean="0">
                <a:solidFill>
                  <a:srgbClr val="00B050"/>
                </a:solidFill>
              </a:rPr>
              <a:t>velocidad</a:t>
            </a:r>
            <a:r>
              <a:rPr lang="en-US" sz="1100" dirty="0" smtClean="0">
                <a:solidFill>
                  <a:srgbClr val="00B050"/>
                </a:solidFill>
              </a:rPr>
              <a:t> </a:t>
            </a:r>
            <a:endParaRPr lang="es-EC" sz="1100" dirty="0" smtClean="0">
              <a:solidFill>
                <a:srgbClr val="00B050"/>
              </a:solidFill>
            </a:endParaRPr>
          </a:p>
          <a:p>
            <a:r>
              <a:rPr lang="en-US" sz="1100" dirty="0" smtClean="0"/>
              <a:t>                             	               }                             </a:t>
            </a:r>
            <a:endParaRPr lang="es-EC" sz="1100" dirty="0" smtClean="0"/>
          </a:p>
          <a:p>
            <a:r>
              <a:rPr lang="en-US" sz="1100" dirty="0" smtClean="0"/>
              <a:t>	}</a:t>
            </a:r>
            <a:endParaRPr lang="es-EC" sz="1100" dirty="0" smtClean="0"/>
          </a:p>
          <a:p>
            <a:r>
              <a:rPr lang="en-US" sz="1100" dirty="0" smtClean="0"/>
              <a:t>                                else if (</a:t>
            </a:r>
            <a:r>
              <a:rPr lang="en-US" sz="1100" dirty="0" err="1" smtClean="0"/>
              <a:t>motor_speed</a:t>
            </a:r>
            <a:r>
              <a:rPr lang="en-US" sz="1100" dirty="0" smtClean="0"/>
              <a:t> &lt; 0)                                              </a:t>
            </a:r>
            <a:endParaRPr lang="es-EC" sz="1100" dirty="0" smtClean="0"/>
          </a:p>
          <a:p>
            <a:r>
              <a:rPr lang="en-US" sz="1100" dirty="0" smtClean="0"/>
              <a:t>                            	{</a:t>
            </a:r>
            <a:endParaRPr lang="es-EC" sz="1100" dirty="0" smtClean="0"/>
          </a:p>
          <a:p>
            <a:r>
              <a:rPr lang="en-US" sz="1100" dirty="0" smtClean="0"/>
              <a:t>                           	               </a:t>
            </a:r>
            <a:r>
              <a:rPr lang="en-US" sz="1100" dirty="0" err="1" smtClean="0"/>
              <a:t>motor_speed</a:t>
            </a:r>
            <a:r>
              <a:rPr lang="en-US" sz="1100" dirty="0" smtClean="0"/>
              <a:t>=motor_speed-30; </a:t>
            </a:r>
            <a:r>
              <a:rPr lang="en-US" sz="1100" dirty="0" smtClean="0">
                <a:solidFill>
                  <a:srgbClr val="00B050"/>
                </a:solidFill>
              </a:rPr>
              <a:t>//</a:t>
            </a:r>
            <a:r>
              <a:rPr lang="en-US" sz="1100" dirty="0" err="1" smtClean="0">
                <a:solidFill>
                  <a:srgbClr val="00B050"/>
                </a:solidFill>
              </a:rPr>
              <a:t>ajusta</a:t>
            </a:r>
            <a:r>
              <a:rPr lang="en-US" sz="1100" dirty="0" smtClean="0">
                <a:solidFill>
                  <a:srgbClr val="00B050"/>
                </a:solidFill>
              </a:rPr>
              <a:t> </a:t>
            </a:r>
            <a:r>
              <a:rPr lang="en-US" sz="1100" dirty="0" err="1" smtClean="0">
                <a:solidFill>
                  <a:srgbClr val="00B050"/>
                </a:solidFill>
              </a:rPr>
              <a:t>velocidad</a:t>
            </a:r>
            <a:endParaRPr lang="es-EC" sz="1100" dirty="0" smtClean="0">
              <a:solidFill>
                <a:srgbClr val="00B050"/>
              </a:solidFill>
            </a:endParaRPr>
          </a:p>
          <a:p>
            <a:r>
              <a:rPr lang="en-US" sz="1100" dirty="0" smtClean="0"/>
              <a:t>	                </a:t>
            </a:r>
            <a:r>
              <a:rPr lang="es-ES" sz="1100" dirty="0" err="1" smtClean="0"/>
              <a:t>if</a:t>
            </a:r>
            <a:r>
              <a:rPr lang="es-ES" sz="1100" dirty="0" smtClean="0"/>
              <a:t>(</a:t>
            </a:r>
            <a:r>
              <a:rPr lang="es-ES" sz="1100" dirty="0" err="1" smtClean="0"/>
              <a:t>motor_speed</a:t>
            </a:r>
            <a:r>
              <a:rPr lang="es-ES" sz="1100" dirty="0" smtClean="0"/>
              <a:t> &lt; -255)                         </a:t>
            </a:r>
            <a:endParaRPr lang="es-EC" sz="1100" dirty="0" smtClean="0"/>
          </a:p>
          <a:p>
            <a:r>
              <a:rPr lang="es-ES" sz="1100" dirty="0" smtClean="0"/>
              <a:t>                             	                {</a:t>
            </a:r>
            <a:endParaRPr lang="es-EC" sz="1100" dirty="0" smtClean="0"/>
          </a:p>
          <a:p>
            <a:r>
              <a:rPr lang="es-ES" sz="1100" dirty="0" smtClean="0"/>
              <a:t>                           	                        </a:t>
            </a:r>
            <a:r>
              <a:rPr lang="es-ES" sz="1100" dirty="0" err="1" smtClean="0"/>
              <a:t>motor_speed</a:t>
            </a:r>
            <a:r>
              <a:rPr lang="es-ES" sz="1100" dirty="0" smtClean="0"/>
              <a:t>=-255;       </a:t>
            </a:r>
            <a:r>
              <a:rPr lang="es-ES" sz="1100" dirty="0" smtClean="0">
                <a:solidFill>
                  <a:srgbClr val="00B050"/>
                </a:solidFill>
              </a:rPr>
              <a:t>//límite de velocidad</a:t>
            </a:r>
            <a:endParaRPr lang="es-EC" sz="1100" dirty="0" smtClean="0">
              <a:solidFill>
                <a:srgbClr val="00B050"/>
              </a:solidFill>
            </a:endParaRPr>
          </a:p>
          <a:p>
            <a:r>
              <a:rPr lang="es-ES" sz="1100" dirty="0" smtClean="0"/>
              <a:t>                             	                }		</a:t>
            </a:r>
            <a:endParaRPr lang="es-EC" sz="1100" dirty="0" smtClean="0"/>
          </a:p>
          <a:p>
            <a:r>
              <a:rPr lang="es-ES" sz="1100" dirty="0" smtClean="0"/>
              <a:t>                             	}</a:t>
            </a:r>
            <a:endParaRPr lang="es-EC" sz="1100" dirty="0" smtClean="0"/>
          </a:p>
          <a:p>
            <a:r>
              <a:rPr lang="es-EC" sz="1100" dirty="0" smtClean="0">
                <a:solidFill>
                  <a:srgbClr val="00B050"/>
                </a:solidFill>
              </a:rPr>
              <a:t>//***************************************Habilita MOSFETS*************************************</a:t>
            </a:r>
          </a:p>
          <a:p>
            <a:r>
              <a:rPr lang="es-ES" sz="1100" dirty="0" smtClean="0">
                <a:solidFill>
                  <a:srgbClr val="00B050"/>
                </a:solidFill>
              </a:rPr>
              <a:t>//PD0 y PD1 se utilizan para habilitar los MOSFETS de la parte "baja" del puente H</a:t>
            </a:r>
            <a:endParaRPr lang="es-EC" sz="1100" dirty="0" smtClean="0">
              <a:solidFill>
                <a:srgbClr val="00B050"/>
              </a:solidFill>
            </a:endParaRPr>
          </a:p>
          <a:p>
            <a:r>
              <a:rPr lang="es-ES" sz="1100" dirty="0" smtClean="0">
                <a:solidFill>
                  <a:srgbClr val="00B050"/>
                </a:solidFill>
              </a:rPr>
              <a:t>//los MOSFETS de la parte alta son habilitados directamente por la señal PWM del Orangutan SV-328</a:t>
            </a:r>
            <a:endParaRPr lang="es-EC" sz="1100" dirty="0" smtClean="0">
              <a:solidFill>
                <a:srgbClr val="00B050"/>
              </a:solidFill>
            </a:endParaRPr>
          </a:p>
          <a:p>
            <a:r>
              <a:rPr lang="es-ES" sz="1100" dirty="0" smtClean="0"/>
              <a:t>	</a:t>
            </a:r>
            <a:r>
              <a:rPr lang="es-ES" sz="1100" dirty="0" err="1" smtClean="0"/>
              <a:t>if</a:t>
            </a:r>
            <a:r>
              <a:rPr lang="es-ES" sz="1100" dirty="0" smtClean="0"/>
              <a:t>((</a:t>
            </a:r>
            <a:r>
              <a:rPr lang="es-ES" sz="1100" dirty="0" err="1" smtClean="0"/>
              <a:t>motor_speed</a:t>
            </a:r>
            <a:r>
              <a:rPr lang="es-ES" sz="1100" dirty="0" smtClean="0"/>
              <a:t> * </a:t>
            </a:r>
            <a:r>
              <a:rPr lang="es-ES" sz="1100" dirty="0" err="1" smtClean="0"/>
              <a:t>motor_speed_old</a:t>
            </a:r>
            <a:r>
              <a:rPr lang="es-ES" sz="1100" dirty="0" smtClean="0"/>
              <a:t>) &gt; 0)</a:t>
            </a:r>
            <a:r>
              <a:rPr lang="es-ES" sz="1100" dirty="0" smtClean="0">
                <a:solidFill>
                  <a:srgbClr val="00B050"/>
                </a:solidFill>
              </a:rPr>
              <a:t>//no hay cambio en el sentido de rotación</a:t>
            </a:r>
            <a:endParaRPr lang="es-EC" sz="1100" dirty="0" smtClean="0">
              <a:solidFill>
                <a:srgbClr val="00B050"/>
              </a:solidFill>
            </a:endParaRPr>
          </a:p>
          <a:p>
            <a:r>
              <a:rPr lang="es-ES" sz="1100" dirty="0" smtClean="0"/>
              <a:t>	</a:t>
            </a:r>
            <a:r>
              <a:rPr lang="en-US" sz="1100" dirty="0" smtClean="0"/>
              <a:t>{</a:t>
            </a:r>
            <a:endParaRPr lang="es-EC" sz="1100" dirty="0" smtClean="0"/>
          </a:p>
          <a:p>
            <a:r>
              <a:rPr lang="en-US" sz="1100" dirty="0" smtClean="0"/>
              <a:t>		if(</a:t>
            </a:r>
            <a:r>
              <a:rPr lang="en-US" sz="1100" dirty="0" err="1" smtClean="0"/>
              <a:t>motor_speed</a:t>
            </a:r>
            <a:r>
              <a:rPr lang="en-US" sz="1100" dirty="0" smtClean="0"/>
              <a:t> &gt; 0)</a:t>
            </a:r>
            <a:r>
              <a:rPr lang="en-US" sz="1100" dirty="0" smtClean="0">
                <a:solidFill>
                  <a:srgbClr val="00B050"/>
                </a:solidFill>
              </a:rPr>
              <a:t>//</a:t>
            </a:r>
            <a:r>
              <a:rPr lang="en-US" sz="1100" dirty="0" err="1" smtClean="0">
                <a:solidFill>
                  <a:srgbClr val="00B050"/>
                </a:solidFill>
              </a:rPr>
              <a:t>continúa</a:t>
            </a:r>
            <a:r>
              <a:rPr lang="en-US" sz="1100" dirty="0" smtClean="0">
                <a:solidFill>
                  <a:srgbClr val="00B050"/>
                </a:solidFill>
              </a:rPr>
              <a:t> "</a:t>
            </a:r>
            <a:r>
              <a:rPr lang="en-US" sz="1100" dirty="0" err="1" smtClean="0">
                <a:solidFill>
                  <a:srgbClr val="00B050"/>
                </a:solidFill>
              </a:rPr>
              <a:t>avance</a:t>
            </a:r>
            <a:r>
              <a:rPr lang="en-US" sz="1100" dirty="0" smtClean="0">
                <a:solidFill>
                  <a:srgbClr val="00B050"/>
                </a:solidFill>
              </a:rPr>
              <a:t>"</a:t>
            </a:r>
            <a:endParaRPr lang="es-EC" sz="1100" dirty="0" smtClean="0">
              <a:solidFill>
                <a:srgbClr val="00B050"/>
              </a:solidFill>
            </a:endParaRPr>
          </a:p>
          <a:p>
            <a:r>
              <a:rPr lang="en-US" sz="1100" dirty="0" smtClean="0"/>
              <a:t>		{</a:t>
            </a:r>
            <a:endParaRPr lang="es-EC" sz="1100" dirty="0" smtClean="0"/>
          </a:p>
          <a:p>
            <a:r>
              <a:rPr lang="en-US" sz="1100" dirty="0" smtClean="0"/>
              <a:t>			</a:t>
            </a:r>
            <a:r>
              <a:rPr lang="en-US" sz="1100" dirty="0" err="1" smtClean="0"/>
              <a:t>set_digital_output</a:t>
            </a:r>
            <a:r>
              <a:rPr lang="en-US" sz="1100" dirty="0" smtClean="0"/>
              <a:t> (IO_D0,LOW); </a:t>
            </a:r>
            <a:endParaRPr lang="es-EC" sz="1100" dirty="0" smtClean="0"/>
          </a:p>
          <a:p>
            <a:r>
              <a:rPr lang="en-US" sz="1100" dirty="0" smtClean="0"/>
              <a:t>			</a:t>
            </a:r>
            <a:r>
              <a:rPr lang="en-US" sz="1100" dirty="0" err="1" smtClean="0"/>
              <a:t>set_digital_output</a:t>
            </a:r>
            <a:r>
              <a:rPr lang="en-US" sz="1100" dirty="0" smtClean="0"/>
              <a:t> (IO_D1,HIGH);  </a:t>
            </a:r>
            <a:endParaRPr lang="es-EC" sz="1100" dirty="0" smtClean="0"/>
          </a:p>
          <a:p>
            <a:r>
              <a:rPr lang="en-US" sz="1100" dirty="0" smtClean="0"/>
              <a:t>		}</a:t>
            </a:r>
            <a:endParaRPr lang="es-EC" sz="1100" dirty="0" smtClean="0"/>
          </a:p>
          <a:p>
            <a:r>
              <a:rPr lang="en-US" sz="1100" dirty="0" smtClean="0"/>
              <a:t> 		else</a:t>
            </a:r>
            <a:r>
              <a:rPr lang="en-US" sz="1100" dirty="0" smtClean="0">
                <a:solidFill>
                  <a:srgbClr val="00B050"/>
                </a:solidFill>
              </a:rPr>
              <a:t>//</a:t>
            </a:r>
            <a:r>
              <a:rPr lang="en-US" sz="1100" dirty="0" err="1" smtClean="0">
                <a:solidFill>
                  <a:srgbClr val="00B050"/>
                </a:solidFill>
              </a:rPr>
              <a:t>continúa</a:t>
            </a:r>
            <a:r>
              <a:rPr lang="en-US" sz="1100" dirty="0" smtClean="0">
                <a:solidFill>
                  <a:srgbClr val="00B050"/>
                </a:solidFill>
              </a:rPr>
              <a:t> "</a:t>
            </a:r>
            <a:r>
              <a:rPr lang="en-US" sz="1100" dirty="0" err="1" smtClean="0">
                <a:solidFill>
                  <a:srgbClr val="00B050"/>
                </a:solidFill>
              </a:rPr>
              <a:t>retroceso</a:t>
            </a:r>
            <a:r>
              <a:rPr lang="en-US" sz="1100" dirty="0" smtClean="0">
                <a:solidFill>
                  <a:srgbClr val="00B050"/>
                </a:solidFill>
              </a:rPr>
              <a:t>"</a:t>
            </a:r>
            <a:endParaRPr lang="es-EC" sz="1100" dirty="0" smtClean="0">
              <a:solidFill>
                <a:srgbClr val="00B050"/>
              </a:solidFill>
            </a:endParaRPr>
          </a:p>
          <a:p>
            <a:r>
              <a:rPr lang="en-US" sz="1100" dirty="0" smtClean="0"/>
              <a:t>		{</a:t>
            </a:r>
            <a:endParaRPr lang="es-EC" sz="1100" dirty="0" smtClean="0"/>
          </a:p>
          <a:p>
            <a:r>
              <a:rPr lang="en-US" sz="1100" dirty="0" smtClean="0"/>
              <a:t>			</a:t>
            </a:r>
            <a:r>
              <a:rPr lang="en-US" sz="1100" dirty="0" err="1" smtClean="0"/>
              <a:t>set_digital_output</a:t>
            </a:r>
            <a:r>
              <a:rPr lang="en-US" sz="1100" dirty="0" smtClean="0"/>
              <a:t> (IO_D1,LOW); </a:t>
            </a:r>
            <a:endParaRPr lang="es-EC" sz="1100" dirty="0" smtClean="0"/>
          </a:p>
          <a:p>
            <a:r>
              <a:rPr lang="en-US" sz="1100" dirty="0" smtClean="0"/>
              <a:t>			</a:t>
            </a:r>
            <a:r>
              <a:rPr lang="en-US" sz="1100" dirty="0" err="1" smtClean="0"/>
              <a:t>set_digital_output</a:t>
            </a:r>
            <a:r>
              <a:rPr lang="en-US" sz="1100" dirty="0" smtClean="0"/>
              <a:t> (IO_D0,HIGH); </a:t>
            </a:r>
            <a:endParaRPr lang="es-EC" sz="1100" dirty="0" smtClean="0"/>
          </a:p>
          <a:p>
            <a:r>
              <a:rPr lang="en-US" sz="1100" dirty="0" smtClean="0"/>
              <a:t>		}</a:t>
            </a:r>
            <a:endParaRPr lang="es-EC" sz="1100" dirty="0" smtClean="0"/>
          </a:p>
          <a:p>
            <a:r>
              <a:rPr lang="en-US" sz="1100" dirty="0" smtClean="0"/>
              <a:t> 	}</a:t>
            </a:r>
            <a:endParaRPr lang="es-EC" sz="1100" dirty="0" smtClean="0"/>
          </a:p>
          <a:p>
            <a:r>
              <a:rPr lang="en-US" sz="1100" dirty="0" smtClean="0"/>
              <a:t>	</a:t>
            </a:r>
            <a:r>
              <a:rPr lang="es-ES" sz="1100" dirty="0" err="1" smtClean="0"/>
              <a:t>else</a:t>
            </a:r>
            <a:r>
              <a:rPr lang="es-ES" sz="1100" dirty="0" smtClean="0"/>
              <a:t>	</a:t>
            </a:r>
            <a:r>
              <a:rPr lang="es-ES" sz="1100" dirty="0" smtClean="0">
                <a:solidFill>
                  <a:srgbClr val="00B050"/>
                </a:solidFill>
              </a:rPr>
              <a:t>//cambio en el sentido de rotación o parado</a:t>
            </a:r>
            <a:endParaRPr lang="es-EC" sz="1100" dirty="0" smtClean="0">
              <a:solidFill>
                <a:srgbClr val="00B050"/>
              </a:solidFill>
            </a:endParaRPr>
          </a:p>
          <a:p>
            <a:r>
              <a:rPr lang="es-ES" sz="1100" dirty="0" smtClean="0"/>
              <a:t>			</a:t>
            </a:r>
            <a:r>
              <a:rPr lang="en-US" sz="1100" dirty="0" smtClean="0"/>
              <a:t>{</a:t>
            </a:r>
            <a:endParaRPr lang="es-EC" sz="1100" dirty="0" smtClean="0"/>
          </a:p>
          <a:p>
            <a:r>
              <a:rPr lang="en-US" sz="1100" dirty="0" smtClean="0"/>
              <a:t>		if(</a:t>
            </a:r>
            <a:r>
              <a:rPr lang="en-US" sz="1100" dirty="0" err="1" smtClean="0"/>
              <a:t>motor_speed</a:t>
            </a:r>
            <a:r>
              <a:rPr lang="en-US" sz="1100" dirty="0" smtClean="0"/>
              <a:t> &gt; 0)	</a:t>
            </a:r>
            <a:r>
              <a:rPr lang="en-US" sz="1100" dirty="0" smtClean="0">
                <a:solidFill>
                  <a:srgbClr val="00B050"/>
                </a:solidFill>
              </a:rPr>
              <a:t>//</a:t>
            </a:r>
            <a:r>
              <a:rPr lang="en-US" sz="1100" dirty="0" err="1" smtClean="0">
                <a:solidFill>
                  <a:srgbClr val="00B050"/>
                </a:solidFill>
              </a:rPr>
              <a:t>cambiar</a:t>
            </a:r>
            <a:r>
              <a:rPr lang="en-US" sz="1100" dirty="0" smtClean="0">
                <a:solidFill>
                  <a:srgbClr val="00B050"/>
                </a:solidFill>
              </a:rPr>
              <a:t> a "</a:t>
            </a:r>
            <a:r>
              <a:rPr lang="en-US" sz="1100" dirty="0" err="1" smtClean="0">
                <a:solidFill>
                  <a:srgbClr val="00B050"/>
                </a:solidFill>
              </a:rPr>
              <a:t>avance</a:t>
            </a:r>
            <a:r>
              <a:rPr lang="en-US" sz="1100" dirty="0" smtClean="0">
                <a:solidFill>
                  <a:srgbClr val="00B050"/>
                </a:solidFill>
              </a:rPr>
              <a:t>"</a:t>
            </a:r>
            <a:endParaRPr lang="es-EC" sz="1100" dirty="0" smtClean="0">
              <a:solidFill>
                <a:srgbClr val="00B050"/>
              </a:solidFill>
            </a:endParaRPr>
          </a:p>
          <a:p>
            <a:r>
              <a:rPr lang="en-US" sz="1100" dirty="0" smtClean="0"/>
              <a:t>		{</a:t>
            </a:r>
            <a:endParaRPr lang="es-EC" sz="1100" dirty="0" smtClean="0"/>
          </a:p>
          <a:p>
            <a:r>
              <a:rPr lang="en-US" sz="1100" dirty="0" smtClean="0"/>
              <a:t>			</a:t>
            </a:r>
            <a:r>
              <a:rPr lang="en-US" sz="1100" dirty="0" err="1" smtClean="0"/>
              <a:t>set_motors</a:t>
            </a:r>
            <a:r>
              <a:rPr lang="en-US" sz="1100" dirty="0" smtClean="0"/>
              <a:t>(0,0);</a:t>
            </a:r>
            <a:endParaRPr lang="es-EC" sz="1100" dirty="0" smtClean="0"/>
          </a:p>
          <a:p>
            <a:r>
              <a:rPr lang="en-US" sz="1100" dirty="0" smtClean="0"/>
              <a:t>			</a:t>
            </a:r>
            <a:r>
              <a:rPr lang="en-US" sz="1100" dirty="0" err="1" smtClean="0"/>
              <a:t>set_digital_output</a:t>
            </a:r>
            <a:r>
              <a:rPr lang="en-US" sz="1100" dirty="0" smtClean="0"/>
              <a:t> (IO_D0,LOW); </a:t>
            </a:r>
            <a:endParaRPr lang="es-EC" sz="1100" dirty="0" smtClean="0"/>
          </a:p>
          <a:p>
            <a:r>
              <a:rPr lang="en-US" sz="1100" dirty="0" smtClean="0"/>
              <a:t>			</a:t>
            </a:r>
            <a:r>
              <a:rPr lang="en-US" sz="1100" dirty="0" err="1" smtClean="0"/>
              <a:t>set_digital_output</a:t>
            </a:r>
            <a:r>
              <a:rPr lang="en-US" sz="1100" dirty="0" smtClean="0"/>
              <a:t> (IO_D1,HIGH); </a:t>
            </a:r>
            <a:endParaRPr lang="es-EC" sz="1100" dirty="0" smtClean="0"/>
          </a:p>
          <a:p>
            <a:r>
              <a:rPr lang="en-US" sz="1100" dirty="0" smtClean="0"/>
              <a:t>		}</a:t>
            </a:r>
            <a:endParaRPr lang="es-EC" sz="1100" dirty="0" smtClean="0"/>
          </a:p>
          <a:p>
            <a:r>
              <a:rPr lang="en-US" sz="1100" dirty="0" smtClean="0"/>
              <a:t> </a:t>
            </a:r>
            <a:endParaRPr lang="es-EC" sz="1100" dirty="0" smtClean="0"/>
          </a:p>
          <a:p>
            <a:r>
              <a:rPr lang="en-US" sz="1100" dirty="0" smtClean="0"/>
              <a:t>		else if (</a:t>
            </a:r>
            <a:r>
              <a:rPr lang="en-US" sz="1100" dirty="0" err="1" smtClean="0"/>
              <a:t>motor_speed</a:t>
            </a:r>
            <a:r>
              <a:rPr lang="en-US" sz="1100" dirty="0" smtClean="0"/>
              <a:t> == 0)</a:t>
            </a:r>
            <a:r>
              <a:rPr lang="en-US" sz="1100" dirty="0" smtClean="0">
                <a:solidFill>
                  <a:srgbClr val="00B050"/>
                </a:solidFill>
              </a:rPr>
              <a:t>//</a:t>
            </a:r>
            <a:r>
              <a:rPr lang="en-US" sz="1100" dirty="0" err="1" smtClean="0">
                <a:solidFill>
                  <a:srgbClr val="00B050"/>
                </a:solidFill>
              </a:rPr>
              <a:t>frenado</a:t>
            </a:r>
            <a:endParaRPr lang="es-EC" sz="1100" dirty="0" smtClean="0">
              <a:solidFill>
                <a:srgbClr val="00B050"/>
              </a:solidFill>
            </a:endParaRPr>
          </a:p>
          <a:p>
            <a:r>
              <a:rPr lang="en-US" sz="1100" dirty="0" smtClean="0"/>
              <a:t>		{</a:t>
            </a:r>
            <a:endParaRPr lang="es-EC" sz="1100" dirty="0" smtClean="0"/>
          </a:p>
          <a:p>
            <a:r>
              <a:rPr lang="en-US" sz="1100" dirty="0" smtClean="0"/>
              <a:t>			</a:t>
            </a:r>
            <a:r>
              <a:rPr lang="en-US" sz="1100" dirty="0" err="1" smtClean="0"/>
              <a:t>set_motors</a:t>
            </a:r>
            <a:r>
              <a:rPr lang="en-US" sz="1100" dirty="0" smtClean="0"/>
              <a:t>(0,0);</a:t>
            </a:r>
            <a:endParaRPr lang="es-EC" sz="1100" dirty="0" smtClean="0"/>
          </a:p>
          <a:p>
            <a:r>
              <a:rPr lang="en-US" sz="1100" dirty="0" smtClean="0"/>
              <a:t>			</a:t>
            </a:r>
            <a:r>
              <a:rPr lang="en-US" sz="1100" dirty="0" err="1" smtClean="0"/>
              <a:t>set_digital_output</a:t>
            </a:r>
            <a:r>
              <a:rPr lang="en-US" sz="1100" dirty="0" smtClean="0"/>
              <a:t> (IO_D0,LOW); </a:t>
            </a:r>
            <a:endParaRPr lang="es-EC" sz="1100" dirty="0" smtClean="0"/>
          </a:p>
          <a:p>
            <a:r>
              <a:rPr lang="en-US" sz="1100" dirty="0" smtClean="0"/>
              <a:t>			</a:t>
            </a:r>
            <a:r>
              <a:rPr lang="en-US" sz="1100" dirty="0" err="1" smtClean="0"/>
              <a:t>set_digital_output</a:t>
            </a:r>
            <a:r>
              <a:rPr lang="en-US" sz="1100" dirty="0" smtClean="0"/>
              <a:t> (IO_D1,LOW);</a:t>
            </a:r>
            <a:endParaRPr lang="es-EC" sz="1100" dirty="0" smtClean="0"/>
          </a:p>
          <a:p>
            <a:r>
              <a:rPr lang="en-US" sz="1100" dirty="0" smtClean="0"/>
              <a:t>		}</a:t>
            </a:r>
            <a:endParaRPr lang="es-EC" sz="1100" dirty="0" smtClean="0"/>
          </a:p>
          <a:p>
            <a:r>
              <a:rPr lang="en-US" sz="1100" dirty="0" smtClean="0"/>
              <a:t> </a:t>
            </a:r>
            <a:endParaRPr lang="es-EC" sz="1100" dirty="0" smtClean="0"/>
          </a:p>
          <a:p>
            <a:r>
              <a:rPr lang="en-US" sz="1100" dirty="0" smtClean="0"/>
              <a:t>		else	</a:t>
            </a:r>
            <a:r>
              <a:rPr lang="en-US" sz="1100" dirty="0" smtClean="0">
                <a:solidFill>
                  <a:srgbClr val="00B050"/>
                </a:solidFill>
              </a:rPr>
              <a:t>//</a:t>
            </a:r>
            <a:r>
              <a:rPr lang="en-US" sz="1100" dirty="0" err="1" smtClean="0">
                <a:solidFill>
                  <a:srgbClr val="00B050"/>
                </a:solidFill>
              </a:rPr>
              <a:t>cambiar</a:t>
            </a:r>
            <a:r>
              <a:rPr lang="en-US" sz="1100" dirty="0" smtClean="0">
                <a:solidFill>
                  <a:srgbClr val="00B050"/>
                </a:solidFill>
              </a:rPr>
              <a:t> a "</a:t>
            </a:r>
            <a:r>
              <a:rPr lang="en-US" sz="1100" dirty="0" err="1" smtClean="0">
                <a:solidFill>
                  <a:srgbClr val="00B050"/>
                </a:solidFill>
              </a:rPr>
              <a:t>retroceso</a:t>
            </a:r>
            <a:endParaRPr lang="es-EC" sz="1100" dirty="0" smtClean="0">
              <a:solidFill>
                <a:srgbClr val="00B050"/>
              </a:solidFill>
            </a:endParaRPr>
          </a:p>
          <a:p>
            <a:r>
              <a:rPr lang="en-US" sz="1100" dirty="0" smtClean="0"/>
              <a:t>		{</a:t>
            </a:r>
            <a:endParaRPr lang="es-EC" sz="1100" dirty="0" smtClean="0"/>
          </a:p>
          <a:p>
            <a:r>
              <a:rPr lang="en-US" sz="1100" dirty="0" smtClean="0"/>
              <a:t>			</a:t>
            </a:r>
            <a:r>
              <a:rPr lang="en-US" sz="1100" dirty="0" err="1" smtClean="0"/>
              <a:t>set_motors</a:t>
            </a:r>
            <a:r>
              <a:rPr lang="en-US" sz="1100" dirty="0" smtClean="0"/>
              <a:t>(0,0);</a:t>
            </a:r>
            <a:endParaRPr lang="es-EC" sz="1100" dirty="0" smtClean="0"/>
          </a:p>
          <a:p>
            <a:r>
              <a:rPr lang="en-US" sz="1100" dirty="0" smtClean="0"/>
              <a:t>			</a:t>
            </a:r>
            <a:r>
              <a:rPr lang="en-US" sz="1100" dirty="0" err="1" smtClean="0"/>
              <a:t>set_digital_output</a:t>
            </a:r>
            <a:r>
              <a:rPr lang="en-US" sz="1100" dirty="0" smtClean="0"/>
              <a:t> (IO_D1,LOW); </a:t>
            </a:r>
            <a:endParaRPr lang="es-EC" sz="1100" dirty="0" smtClean="0"/>
          </a:p>
          <a:p>
            <a:r>
              <a:rPr lang="en-US" sz="1100" dirty="0" smtClean="0"/>
              <a:t>			</a:t>
            </a:r>
            <a:r>
              <a:rPr lang="en-US" sz="1100" dirty="0" err="1" smtClean="0"/>
              <a:t>set_digital_output</a:t>
            </a:r>
            <a:r>
              <a:rPr lang="en-US" sz="1100" dirty="0" smtClean="0"/>
              <a:t> (IO_D0,HIGH); </a:t>
            </a:r>
            <a:endParaRPr lang="es-EC" sz="1100" dirty="0" smtClean="0"/>
          </a:p>
          <a:p>
            <a:r>
              <a:rPr lang="en-US" sz="1100" dirty="0" smtClean="0"/>
              <a:t>		}</a:t>
            </a:r>
            <a:endParaRPr lang="es-EC" sz="1100" dirty="0" smtClean="0"/>
          </a:p>
          <a:p>
            <a:r>
              <a:rPr lang="en-US" sz="1100" dirty="0" smtClean="0"/>
              <a:t>	}</a:t>
            </a:r>
          </a:p>
          <a:p>
            <a:r>
              <a:rPr lang="en-US" sz="1100" dirty="0" smtClean="0"/>
              <a:t> 	</a:t>
            </a:r>
            <a:r>
              <a:rPr lang="en-US" sz="1100" dirty="0" err="1" smtClean="0"/>
              <a:t>set_motors</a:t>
            </a:r>
            <a:r>
              <a:rPr lang="en-US" sz="1100" dirty="0" smtClean="0"/>
              <a:t>(</a:t>
            </a:r>
            <a:r>
              <a:rPr lang="en-US" sz="1100" dirty="0" err="1" smtClean="0"/>
              <a:t>motor_speed</a:t>
            </a:r>
            <a:r>
              <a:rPr lang="en-US" sz="1100" dirty="0" smtClean="0"/>
              <a:t>, </a:t>
            </a:r>
            <a:r>
              <a:rPr lang="en-US" sz="1100" dirty="0" err="1" smtClean="0"/>
              <a:t>motor_speed</a:t>
            </a:r>
            <a:r>
              <a:rPr lang="en-US" sz="1100" dirty="0" smtClean="0"/>
              <a:t>);  </a:t>
            </a:r>
            <a:r>
              <a:rPr lang="en-US" sz="1100" dirty="0" smtClean="0">
                <a:solidFill>
                  <a:srgbClr val="00B050"/>
                </a:solidFill>
              </a:rPr>
              <a:t>//</a:t>
            </a:r>
            <a:r>
              <a:rPr lang="en-US" sz="1100" dirty="0" err="1" smtClean="0">
                <a:solidFill>
                  <a:srgbClr val="00B050"/>
                </a:solidFill>
              </a:rPr>
              <a:t>fija</a:t>
            </a:r>
            <a:r>
              <a:rPr lang="en-US" sz="1100" dirty="0" smtClean="0">
                <a:solidFill>
                  <a:srgbClr val="00B050"/>
                </a:solidFill>
              </a:rPr>
              <a:t> la </a:t>
            </a:r>
            <a:r>
              <a:rPr lang="en-US" sz="1100" dirty="0" err="1" smtClean="0">
                <a:solidFill>
                  <a:srgbClr val="00B050"/>
                </a:solidFill>
              </a:rPr>
              <a:t>velocidad</a:t>
            </a:r>
            <a:r>
              <a:rPr lang="en-US" sz="1100" dirty="0" smtClean="0">
                <a:solidFill>
                  <a:srgbClr val="00B050"/>
                </a:solidFill>
              </a:rPr>
              <a:t> de los </a:t>
            </a:r>
            <a:r>
              <a:rPr lang="en-US" sz="1100" dirty="0" err="1" smtClean="0">
                <a:solidFill>
                  <a:srgbClr val="00B050"/>
                </a:solidFill>
              </a:rPr>
              <a:t>motores</a:t>
            </a:r>
            <a:r>
              <a:rPr lang="en-US" sz="1100" dirty="0" smtClean="0"/>
              <a:t>	</a:t>
            </a:r>
          </a:p>
          <a:p>
            <a:r>
              <a:rPr lang="en-US" sz="1100" dirty="0" smtClean="0"/>
              <a:t>	</a:t>
            </a:r>
            <a:r>
              <a:rPr lang="en-US" sz="1100" dirty="0" err="1" smtClean="0"/>
              <a:t>motor_speed_old</a:t>
            </a:r>
            <a:r>
              <a:rPr lang="en-US" sz="1100" dirty="0" smtClean="0"/>
              <a:t>= </a:t>
            </a:r>
            <a:r>
              <a:rPr lang="en-US" sz="1100" dirty="0" err="1" smtClean="0"/>
              <a:t>motor_speed</a:t>
            </a:r>
            <a:r>
              <a:rPr lang="en-US" sz="1100" dirty="0" smtClean="0"/>
              <a:t>;</a:t>
            </a:r>
          </a:p>
          <a:p>
            <a:r>
              <a:rPr lang="en-US" sz="1100" dirty="0" smtClean="0"/>
              <a:t>	</a:t>
            </a:r>
            <a:r>
              <a:rPr lang="en-US" sz="1100" dirty="0" err="1" smtClean="0"/>
              <a:t>delay_ms</a:t>
            </a:r>
            <a:r>
              <a:rPr lang="en-US" sz="1100" dirty="0" smtClean="0"/>
              <a:t>(10);</a:t>
            </a:r>
            <a:endParaRPr lang="es-EC" sz="1100" dirty="0" smtClean="0"/>
          </a:p>
          <a:p>
            <a:r>
              <a:rPr lang="en-US" sz="1100" dirty="0" smtClean="0"/>
              <a:t>                         }             </a:t>
            </a:r>
          </a:p>
          <a:p>
            <a:r>
              <a:rPr lang="en-US" sz="1100" dirty="0" smtClean="0"/>
              <a:t>                  }      </a:t>
            </a:r>
          </a:p>
          <a:p>
            <a:r>
              <a:rPr lang="en-US" sz="1100" dirty="0" smtClean="0"/>
              <a:t> }       }</a:t>
            </a:r>
            <a:endParaRPr lang="es-EC" sz="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texto"/>
          <p:cNvSpPr>
            <a:spLocks noGrp="1"/>
          </p:cNvSpPr>
          <p:nvPr>
            <p:ph type="body" idx="2"/>
          </p:nvPr>
        </p:nvSpPr>
        <p:spPr/>
        <p:txBody>
          <a:bodyPr/>
          <a:lstStyle/>
          <a:p>
            <a:r>
              <a:rPr lang="es-ES" dirty="0" smtClean="0"/>
              <a:t>Vista General</a:t>
            </a:r>
            <a:endParaRPr lang="es-ES" dirty="0"/>
          </a:p>
        </p:txBody>
      </p:sp>
      <p:pic>
        <p:nvPicPr>
          <p:cNvPr id="5" name="4 Imagen"/>
          <p:cNvPicPr/>
          <p:nvPr/>
        </p:nvPicPr>
        <p:blipFill>
          <a:blip r:embed="rId3" cstate="print"/>
          <a:stretch>
            <a:fillRect/>
          </a:stretch>
        </p:blipFill>
        <p:spPr>
          <a:xfrm>
            <a:off x="2857301" y="1710798"/>
            <a:ext cx="5675139" cy="438249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texto"/>
          <p:cNvSpPr>
            <a:spLocks noGrp="1"/>
          </p:cNvSpPr>
          <p:nvPr>
            <p:ph type="body" idx="2"/>
          </p:nvPr>
        </p:nvSpPr>
        <p:spPr/>
        <p:txBody>
          <a:bodyPr/>
          <a:lstStyle/>
          <a:p>
            <a:r>
              <a:rPr lang="es-ES" dirty="0" smtClean="0"/>
              <a:t>Puente H</a:t>
            </a:r>
          </a:p>
          <a:p>
            <a:endParaRPr lang="es-ES" dirty="0" smtClean="0"/>
          </a:p>
        </p:txBody>
      </p:sp>
      <p:pic>
        <p:nvPicPr>
          <p:cNvPr id="5" name="4 Imagen"/>
          <p:cNvPicPr/>
          <p:nvPr/>
        </p:nvPicPr>
        <p:blipFill>
          <a:blip r:embed="rId3" cstate="print"/>
          <a:stretch>
            <a:fillRect/>
          </a:stretch>
        </p:blipFill>
        <p:spPr>
          <a:xfrm>
            <a:off x="3707904" y="2334228"/>
            <a:ext cx="3835871" cy="303898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texto"/>
          <p:cNvSpPr>
            <a:spLocks noGrp="1"/>
          </p:cNvSpPr>
          <p:nvPr>
            <p:ph type="body" idx="2"/>
          </p:nvPr>
        </p:nvSpPr>
        <p:spPr/>
        <p:txBody>
          <a:bodyPr/>
          <a:lstStyle/>
          <a:p>
            <a:r>
              <a:rPr lang="es-ES" dirty="0" smtClean="0"/>
              <a:t>Mensaje Inicial</a:t>
            </a:r>
            <a:endParaRPr lang="es-ES" dirty="0"/>
          </a:p>
        </p:txBody>
      </p:sp>
      <p:pic>
        <p:nvPicPr>
          <p:cNvPr id="5" name="4 Imagen"/>
          <p:cNvPicPr/>
          <p:nvPr/>
        </p:nvPicPr>
        <p:blipFill>
          <a:blip r:embed="rId3" cstate="print"/>
          <a:stretch>
            <a:fillRect/>
          </a:stretch>
        </p:blipFill>
        <p:spPr>
          <a:xfrm>
            <a:off x="3707904" y="2348880"/>
            <a:ext cx="3816424" cy="30243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Antecedentes</a:t>
            </a:r>
            <a:endParaRPr lang="es-ES" dirty="0"/>
          </a:p>
        </p:txBody>
      </p:sp>
      <p:sp>
        <p:nvSpPr>
          <p:cNvPr id="3" name="2 Marcador de texto"/>
          <p:cNvSpPr>
            <a:spLocks noGrp="1"/>
          </p:cNvSpPr>
          <p:nvPr>
            <p:ph type="body" idx="2"/>
          </p:nvPr>
        </p:nvSpPr>
        <p:spPr/>
        <p:txBody>
          <a:bodyPr/>
          <a:lstStyle/>
          <a:p>
            <a:r>
              <a:rPr lang="es-ES" dirty="0" smtClean="0">
                <a:solidFill>
                  <a:schemeClr val="accent2">
                    <a:lumMod val="60000"/>
                    <a:lumOff val="40000"/>
                  </a:schemeClr>
                </a:solidFill>
              </a:rPr>
              <a:t>.</a:t>
            </a:r>
            <a:endParaRPr lang="es-ES" dirty="0">
              <a:solidFill>
                <a:schemeClr val="accent2">
                  <a:lumMod val="60000"/>
                  <a:lumOff val="40000"/>
                </a:schemeClr>
              </a:solidFill>
            </a:endParaRPr>
          </a:p>
        </p:txBody>
      </p:sp>
      <p:sp>
        <p:nvSpPr>
          <p:cNvPr id="4" name="3 Marcador de contenido"/>
          <p:cNvSpPr>
            <a:spLocks noGrp="1"/>
          </p:cNvSpPr>
          <p:nvPr>
            <p:ph sz="quarter" idx="1"/>
          </p:nvPr>
        </p:nvSpPr>
        <p:spPr>
          <a:xfrm>
            <a:off x="2362200" y="1752600"/>
            <a:ext cx="6530280" cy="4419600"/>
          </a:xfrm>
        </p:spPr>
        <p:txBody>
          <a:bodyPr>
            <a:normAutofit/>
          </a:bodyPr>
          <a:lstStyle/>
          <a:p>
            <a:pPr algn="just"/>
            <a:r>
              <a:rPr lang="es-ES" dirty="0" smtClean="0"/>
              <a:t>El presente proyecto es un ejemplo clásico de la aplicación de los fundamentos del  Control Automático a sistemas que utilizan microcontroladores. </a:t>
            </a:r>
          </a:p>
          <a:p>
            <a:pPr algn="just">
              <a:buNone/>
            </a:pPr>
            <a:r>
              <a:rPr lang="es-ES" dirty="0" smtClean="0"/>
              <a:t> </a:t>
            </a:r>
          </a:p>
          <a:p>
            <a:pPr lvl="1" algn="just">
              <a:buNone/>
            </a:pPr>
            <a:endParaRPr lang="es-ES" dirty="0" smtClean="0"/>
          </a:p>
          <a:p>
            <a:pPr lvl="1" algn="just">
              <a:buNone/>
            </a:pPr>
            <a:r>
              <a:rPr lang="es-ES" dirty="0" smtClean="0"/>
              <a:t> </a:t>
            </a:r>
          </a:p>
          <a:p>
            <a:pPr lvl="1" algn="just"/>
            <a:endParaRPr lang="es-ES" dirty="0" smtClean="0"/>
          </a:p>
        </p:txBody>
      </p:sp>
      <p:pic>
        <p:nvPicPr>
          <p:cNvPr id="38913" name="Picture 1"/>
          <p:cNvPicPr>
            <a:picLocks noChangeAspect="1" noChangeArrowheads="1"/>
          </p:cNvPicPr>
          <p:nvPr/>
        </p:nvPicPr>
        <p:blipFill>
          <a:blip r:embed="rId3" cstate="print"/>
          <a:srcRect/>
          <a:stretch>
            <a:fillRect/>
          </a:stretch>
        </p:blipFill>
        <p:spPr bwMode="auto">
          <a:xfrm>
            <a:off x="4355976" y="3573016"/>
            <a:ext cx="4452978" cy="328498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texto"/>
          <p:cNvSpPr>
            <a:spLocks noGrp="1"/>
          </p:cNvSpPr>
          <p:nvPr>
            <p:ph type="body" idx="2"/>
          </p:nvPr>
        </p:nvSpPr>
        <p:spPr/>
        <p:txBody>
          <a:bodyPr/>
          <a:lstStyle/>
          <a:p>
            <a:r>
              <a:rPr lang="es-ES" dirty="0" smtClean="0"/>
              <a:t>ÁNGULO</a:t>
            </a:r>
          </a:p>
          <a:p>
            <a:endParaRPr lang="es-ES" dirty="0" smtClean="0"/>
          </a:p>
          <a:p>
            <a:r>
              <a:rPr lang="es-ES" dirty="0" smtClean="0"/>
              <a:t>0˚</a:t>
            </a:r>
            <a:endParaRPr lang="es-ES" dirty="0"/>
          </a:p>
        </p:txBody>
      </p:sp>
      <p:pic>
        <p:nvPicPr>
          <p:cNvPr id="4" name="3 Imagen"/>
          <p:cNvPicPr/>
          <p:nvPr/>
        </p:nvPicPr>
        <p:blipFill>
          <a:blip r:embed="rId3" cstate="print"/>
          <a:stretch>
            <a:fillRect/>
          </a:stretch>
        </p:blipFill>
        <p:spPr>
          <a:xfrm>
            <a:off x="3707904" y="2348880"/>
            <a:ext cx="3816424" cy="302433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texto"/>
          <p:cNvSpPr>
            <a:spLocks noGrp="1"/>
          </p:cNvSpPr>
          <p:nvPr>
            <p:ph type="body" idx="2"/>
          </p:nvPr>
        </p:nvSpPr>
        <p:spPr/>
        <p:txBody>
          <a:bodyPr/>
          <a:lstStyle/>
          <a:p>
            <a:r>
              <a:rPr lang="es-ES" dirty="0" smtClean="0"/>
              <a:t>ÁNGULO</a:t>
            </a:r>
          </a:p>
          <a:p>
            <a:endParaRPr lang="es-ES" dirty="0" smtClean="0"/>
          </a:p>
          <a:p>
            <a:r>
              <a:rPr lang="es-ES" dirty="0" smtClean="0"/>
              <a:t>-9˚</a:t>
            </a:r>
            <a:endParaRPr lang="es-ES" dirty="0"/>
          </a:p>
        </p:txBody>
      </p:sp>
      <p:pic>
        <p:nvPicPr>
          <p:cNvPr id="4" name="3 Imagen"/>
          <p:cNvPicPr/>
          <p:nvPr/>
        </p:nvPicPr>
        <p:blipFill>
          <a:blip r:embed="rId3" cstate="print"/>
          <a:stretch>
            <a:fillRect/>
          </a:stretch>
        </p:blipFill>
        <p:spPr>
          <a:xfrm>
            <a:off x="3707904" y="2348880"/>
            <a:ext cx="3816424" cy="302433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texto"/>
          <p:cNvSpPr>
            <a:spLocks noGrp="1"/>
          </p:cNvSpPr>
          <p:nvPr>
            <p:ph type="body" idx="2"/>
          </p:nvPr>
        </p:nvSpPr>
        <p:spPr/>
        <p:txBody>
          <a:bodyPr/>
          <a:lstStyle/>
          <a:p>
            <a:r>
              <a:rPr lang="es-ES" dirty="0" smtClean="0">
                <a:solidFill>
                  <a:schemeClr val="accent2">
                    <a:lumMod val="75000"/>
                  </a:schemeClr>
                </a:solidFill>
              </a:rPr>
              <a:t>.</a:t>
            </a:r>
            <a:endParaRPr lang="es-ES" dirty="0">
              <a:solidFill>
                <a:schemeClr val="accent2">
                  <a:lumMod val="75000"/>
                </a:schemeClr>
              </a:solidFill>
            </a:endParaRPr>
          </a:p>
        </p:txBody>
      </p:sp>
      <p:sp>
        <p:nvSpPr>
          <p:cNvPr id="4" name="3 Marcador de contenido"/>
          <p:cNvSpPr>
            <a:spLocks noGrp="1"/>
          </p:cNvSpPr>
          <p:nvPr>
            <p:ph sz="quarter" idx="1"/>
          </p:nvPr>
        </p:nvSpPr>
        <p:spPr/>
        <p:txBody>
          <a:bodyPr>
            <a:normAutofit fontScale="77500" lnSpcReduction="20000"/>
          </a:bodyPr>
          <a:lstStyle/>
          <a:p>
            <a:pPr lvl="0" algn="just"/>
            <a:r>
              <a:rPr lang="es-ES" dirty="0" smtClean="0"/>
              <a:t>El modelo que trabajamos representa una planta de control relativamente complicada. Puesto que la mayoría de sistemas no presentan una sensibilidad tan alta como el nuestro. Es decir son sistemas capaces de mantenerse operativos aun con errores de consideración. Mientras que en el presente caso, literalmente todo el sistema se desplomaría. </a:t>
            </a:r>
          </a:p>
          <a:p>
            <a:pPr lvl="0" algn="just">
              <a:buNone/>
            </a:pPr>
            <a:endParaRPr lang="es-ES" dirty="0" smtClean="0"/>
          </a:p>
          <a:p>
            <a:pPr lvl="0" algn="just"/>
            <a:r>
              <a:rPr lang="es-ES" dirty="0" smtClean="0"/>
              <a:t>El uso de librerías de Pololu facilitó bastante nuestro trabajo al momento de programar, pues estas incluyen funciones que miden la duración de pulsos y controlan la velocidad de los motores. No obstante para su correcta implementación se requiere analizar minuciosamente la estructura de las mismas.</a:t>
            </a:r>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texto"/>
          <p:cNvSpPr>
            <a:spLocks noGrp="1"/>
          </p:cNvSpPr>
          <p:nvPr>
            <p:ph type="body" idx="2"/>
          </p:nvPr>
        </p:nvSpPr>
        <p:spPr/>
        <p:txBody>
          <a:bodyPr/>
          <a:lstStyle/>
          <a:p>
            <a:r>
              <a:rPr lang="es-ES" dirty="0" smtClean="0">
                <a:solidFill>
                  <a:schemeClr val="accent2">
                    <a:lumMod val="75000"/>
                  </a:schemeClr>
                </a:solidFill>
              </a:rPr>
              <a:t>.</a:t>
            </a:r>
            <a:endParaRPr lang="es-ES" dirty="0">
              <a:solidFill>
                <a:schemeClr val="accent2">
                  <a:lumMod val="75000"/>
                </a:schemeClr>
              </a:solidFill>
            </a:endParaRPr>
          </a:p>
        </p:txBody>
      </p:sp>
      <p:sp>
        <p:nvSpPr>
          <p:cNvPr id="4" name="3 Marcador de contenido"/>
          <p:cNvSpPr>
            <a:spLocks noGrp="1"/>
          </p:cNvSpPr>
          <p:nvPr>
            <p:ph sz="quarter" idx="1"/>
          </p:nvPr>
        </p:nvSpPr>
        <p:spPr/>
        <p:txBody>
          <a:bodyPr>
            <a:normAutofit fontScale="77500" lnSpcReduction="20000"/>
          </a:bodyPr>
          <a:lstStyle/>
          <a:p>
            <a:pPr lvl="0" algn="just"/>
            <a:r>
              <a:rPr lang="es-ES" dirty="0" smtClean="0"/>
              <a:t>Para un mejor rendimiento del sistema de control se deberían considerar más pulsos pasados. En este caso solo se consideró el error inmediato anterior.</a:t>
            </a:r>
          </a:p>
          <a:p>
            <a:pPr lvl="0" algn="just"/>
            <a:r>
              <a:rPr lang="es-ES" dirty="0" smtClean="0"/>
              <a:t>Los motores utilizados pueden llegar a demandar hasta 5A mientras que el </a:t>
            </a:r>
            <a:r>
              <a:rPr lang="es-ES" dirty="0"/>
              <a:t>Orangutan SV-328 </a:t>
            </a:r>
            <a:r>
              <a:rPr lang="es-ES" dirty="0" smtClean="0"/>
              <a:t>provee hasta 3A. Por lo cual, bajo ninguna circunstancia estos dos elemento deben interconectarse directamente.</a:t>
            </a:r>
          </a:p>
          <a:p>
            <a:pPr lvl="0" algn="just"/>
            <a:r>
              <a:rPr lang="es-ES" dirty="0" smtClean="0"/>
              <a:t>Al momento de determinar experimentalmente las constantes </a:t>
            </a:r>
            <a:r>
              <a:rPr lang="es-ES" dirty="0" err="1" smtClean="0"/>
              <a:t>kp</a:t>
            </a:r>
            <a:r>
              <a:rPr lang="es-ES" dirty="0" smtClean="0"/>
              <a:t> y </a:t>
            </a:r>
            <a:r>
              <a:rPr lang="es-ES" dirty="0" err="1" smtClean="0"/>
              <a:t>ki</a:t>
            </a:r>
            <a:r>
              <a:rPr lang="es-ES" dirty="0" smtClean="0"/>
              <a:t>. Es recomendable empezar por la proporcional manteniendo </a:t>
            </a:r>
            <a:r>
              <a:rPr lang="es-ES" dirty="0" err="1" smtClean="0"/>
              <a:t>ki</a:t>
            </a:r>
            <a:r>
              <a:rPr lang="es-ES" dirty="0" smtClean="0"/>
              <a:t> en 0. Una vez se encuentre una constante que mantenga el sistema con un cierto equilibrio, se debe proceder a variar el valor de </a:t>
            </a:r>
            <a:r>
              <a:rPr lang="es-ES" dirty="0" err="1" smtClean="0"/>
              <a:t>ki</a:t>
            </a:r>
            <a:r>
              <a:rPr lang="es-ES" dirty="0" smtClean="0"/>
              <a:t> para refinar la estabilidad del sistema.</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Antecedentes</a:t>
            </a:r>
            <a:endParaRPr lang="es-ES" dirty="0"/>
          </a:p>
        </p:txBody>
      </p:sp>
      <p:sp>
        <p:nvSpPr>
          <p:cNvPr id="3" name="2 Marcador de texto"/>
          <p:cNvSpPr>
            <a:spLocks noGrp="1"/>
          </p:cNvSpPr>
          <p:nvPr>
            <p:ph type="body" idx="2"/>
          </p:nvPr>
        </p:nvSpPr>
        <p:spPr/>
        <p:txBody>
          <a:bodyPr/>
          <a:lstStyle/>
          <a:p>
            <a:r>
              <a:rPr lang="es-ES" dirty="0" smtClean="0">
                <a:solidFill>
                  <a:schemeClr val="accent2">
                    <a:lumMod val="75000"/>
                  </a:schemeClr>
                </a:solidFill>
              </a:rPr>
              <a:t>.</a:t>
            </a:r>
            <a:endParaRPr lang="es-ES" dirty="0">
              <a:solidFill>
                <a:schemeClr val="accent2">
                  <a:lumMod val="75000"/>
                </a:schemeClr>
              </a:solidFill>
            </a:endParaRPr>
          </a:p>
        </p:txBody>
      </p:sp>
      <p:sp>
        <p:nvSpPr>
          <p:cNvPr id="4" name="3 Marcador de contenido"/>
          <p:cNvSpPr>
            <a:spLocks noGrp="1"/>
          </p:cNvSpPr>
          <p:nvPr>
            <p:ph sz="quarter" idx="1"/>
          </p:nvPr>
        </p:nvSpPr>
        <p:spPr/>
        <p:txBody>
          <a:bodyPr>
            <a:normAutofit/>
          </a:bodyPr>
          <a:lstStyle/>
          <a:p>
            <a:pPr algn="just"/>
            <a:r>
              <a:rPr lang="es-ES" dirty="0" smtClean="0"/>
              <a:t>Uso de Microcontroladores implica:</a:t>
            </a:r>
          </a:p>
          <a:p>
            <a:pPr lvl="1" algn="just"/>
            <a:r>
              <a:rPr lang="es-ES" dirty="0" smtClean="0"/>
              <a:t>Eficiencia en Energía</a:t>
            </a:r>
          </a:p>
          <a:p>
            <a:pPr lvl="1" algn="just"/>
            <a:r>
              <a:rPr lang="es-ES" dirty="0" smtClean="0"/>
              <a:t>Eficiencia en Espacio</a:t>
            </a:r>
          </a:p>
          <a:p>
            <a:pPr lvl="1" algn="just"/>
            <a:r>
              <a:rPr lang="es-ES" dirty="0" smtClean="0"/>
              <a:t>Eficiencia en Precisión</a:t>
            </a:r>
          </a:p>
          <a:p>
            <a:pPr lvl="1" algn="just">
              <a:buNone/>
            </a:pPr>
            <a:endParaRPr lang="es-ES" dirty="0" smtClean="0"/>
          </a:p>
          <a:p>
            <a:pPr lvl="1" algn="just">
              <a:buNone/>
            </a:pPr>
            <a:r>
              <a:rPr lang="es-ES" dirty="0" smtClean="0"/>
              <a:t> </a:t>
            </a:r>
          </a:p>
          <a:p>
            <a:pPr lvl="1" algn="just"/>
            <a:endParaRPr lang="es-ES" dirty="0" smtClean="0"/>
          </a:p>
        </p:txBody>
      </p:sp>
      <p:pic>
        <p:nvPicPr>
          <p:cNvPr id="55298" name="Picture 2"/>
          <p:cNvPicPr>
            <a:picLocks noChangeAspect="1" noChangeArrowheads="1"/>
          </p:cNvPicPr>
          <p:nvPr/>
        </p:nvPicPr>
        <p:blipFill>
          <a:blip r:embed="rId3" cstate="print"/>
          <a:srcRect/>
          <a:stretch>
            <a:fillRect/>
          </a:stretch>
        </p:blipFill>
        <p:spPr bwMode="auto">
          <a:xfrm>
            <a:off x="3059832" y="3933056"/>
            <a:ext cx="4968552" cy="22322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Aplicaciones</a:t>
            </a:r>
            <a:endParaRPr lang="es-ES" dirty="0"/>
          </a:p>
        </p:txBody>
      </p:sp>
      <p:sp>
        <p:nvSpPr>
          <p:cNvPr id="3" name="2 Marcador de texto"/>
          <p:cNvSpPr>
            <a:spLocks noGrp="1"/>
          </p:cNvSpPr>
          <p:nvPr>
            <p:ph type="body" idx="2"/>
          </p:nvPr>
        </p:nvSpPr>
        <p:spPr/>
        <p:txBody>
          <a:bodyPr/>
          <a:lstStyle/>
          <a:p>
            <a:r>
              <a:rPr lang="es-ES" dirty="0" smtClean="0">
                <a:solidFill>
                  <a:schemeClr val="bg1"/>
                </a:solidFill>
              </a:rPr>
              <a:t>Robot Bípedo</a:t>
            </a:r>
            <a:endParaRPr lang="es-ES" dirty="0">
              <a:solidFill>
                <a:schemeClr val="bg1"/>
              </a:solidFill>
            </a:endParaRPr>
          </a:p>
        </p:txBody>
      </p:sp>
      <p:sp>
        <p:nvSpPr>
          <p:cNvPr id="4" name="3 Marcador de contenido"/>
          <p:cNvSpPr>
            <a:spLocks noGrp="1"/>
          </p:cNvSpPr>
          <p:nvPr>
            <p:ph sz="quarter" idx="1"/>
          </p:nvPr>
        </p:nvSpPr>
        <p:spPr/>
        <p:txBody>
          <a:bodyPr>
            <a:normAutofit/>
          </a:bodyPr>
          <a:lstStyle/>
          <a:p>
            <a:pPr algn="just"/>
            <a:r>
              <a:rPr lang="es-ES" dirty="0" smtClean="0"/>
              <a:t>Los principios por los cuales opera el balancín de dos ruedas son la base de los sistemas de locomoción de los robots bípedos. </a:t>
            </a:r>
          </a:p>
          <a:p>
            <a:endParaRPr lang="es-ES" dirty="0"/>
          </a:p>
        </p:txBody>
      </p:sp>
      <p:pic>
        <p:nvPicPr>
          <p:cNvPr id="36866" name="Picture 2" descr="http://t3.gstatic.com/images?q=tbn:ANd9GcQPweYsg5vJNFtAQWDKumlGMMmpZpCT0MBslE_F7apZ4W_4HF9M"/>
          <p:cNvPicPr>
            <a:picLocks noChangeAspect="1" noChangeArrowheads="1"/>
          </p:cNvPicPr>
          <p:nvPr/>
        </p:nvPicPr>
        <p:blipFill>
          <a:blip r:embed="rId3" cstate="print"/>
          <a:srcRect/>
          <a:stretch>
            <a:fillRect/>
          </a:stretch>
        </p:blipFill>
        <p:spPr bwMode="auto">
          <a:xfrm>
            <a:off x="6732240" y="3403700"/>
            <a:ext cx="2122165" cy="3120156"/>
          </a:xfrm>
          <a:prstGeom prst="rect">
            <a:avLst/>
          </a:prstGeom>
          <a:noFill/>
        </p:spPr>
      </p:pic>
      <p:pic>
        <p:nvPicPr>
          <p:cNvPr id="36868" name="Picture 4" descr="http://t1.gstatic.com/images?q=tbn:ANd9GcTaLB798I2BJyrcg7qT7hcZdLTW2sKSa_nI9UsSkCwSnkmZQo3n"/>
          <p:cNvPicPr>
            <a:picLocks noChangeAspect="1" noChangeArrowheads="1"/>
          </p:cNvPicPr>
          <p:nvPr/>
        </p:nvPicPr>
        <p:blipFill>
          <a:blip r:embed="rId4" cstate="print"/>
          <a:srcRect/>
          <a:stretch>
            <a:fillRect/>
          </a:stretch>
        </p:blipFill>
        <p:spPr bwMode="auto">
          <a:xfrm>
            <a:off x="2339752" y="3861048"/>
            <a:ext cx="3820876" cy="286197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Aplicaciones</a:t>
            </a:r>
            <a:endParaRPr lang="es-ES" dirty="0"/>
          </a:p>
        </p:txBody>
      </p:sp>
      <p:sp>
        <p:nvSpPr>
          <p:cNvPr id="3" name="2 Marcador de texto"/>
          <p:cNvSpPr>
            <a:spLocks noGrp="1"/>
          </p:cNvSpPr>
          <p:nvPr>
            <p:ph type="body" idx="2"/>
          </p:nvPr>
        </p:nvSpPr>
        <p:spPr/>
        <p:txBody>
          <a:bodyPr/>
          <a:lstStyle/>
          <a:p>
            <a:r>
              <a:rPr lang="es-ES" dirty="0" smtClean="0"/>
              <a:t>SEGWAY</a:t>
            </a:r>
          </a:p>
        </p:txBody>
      </p:sp>
      <p:pic>
        <p:nvPicPr>
          <p:cNvPr id="34818" name="Picture 2" descr="http://estaticos02.cache.el-mundo.net/elmundomotor/imagenes/2009/04/07/1239102590_extras_noticia_1_g_0.jpg"/>
          <p:cNvPicPr>
            <a:picLocks noChangeAspect="1" noChangeArrowheads="1"/>
          </p:cNvPicPr>
          <p:nvPr/>
        </p:nvPicPr>
        <p:blipFill>
          <a:blip r:embed="rId3" cstate="print"/>
          <a:srcRect/>
          <a:stretch>
            <a:fillRect/>
          </a:stretch>
        </p:blipFill>
        <p:spPr bwMode="auto">
          <a:xfrm>
            <a:off x="5220072" y="4313078"/>
            <a:ext cx="3804642" cy="2419119"/>
          </a:xfrm>
          <a:prstGeom prst="rect">
            <a:avLst/>
          </a:prstGeom>
          <a:noFill/>
        </p:spPr>
      </p:pic>
      <p:sp>
        <p:nvSpPr>
          <p:cNvPr id="34820" name="AutoShape 4" descr="data:image/jpg;base64,/9j/4AAQSkZJRgABAQAAAQABAAD/2wCEAAkGBhAQEBAPDxAPDxAQEBQPDxAPDw8PDxAQFRAVFBQQFBQXGyYeFxkjGRQVIC8hJCcpLC0sFR4xQTAqNSYsLCkBCQoKDQwNFA8PFCkcHBwsKSkpLCkpKSwsLikpLCwpLCkpKTUsKSksLCwpKSkpKSkpNSkpLDUpNikpKSkpKSkqLv/AABEIAMYA/gMBIgACEQEDEQH/xAAcAAABBQEBAQAAAAAAAAAAAAABAAIEBQYDBwj/xABBEAABAwIDBQUFBQcDBAMAAAABAAIDBBEFEiEGMUFRYRMycYGRByKhsfAUQlJywTNigqLR4fEjQ5IVY3ODJDRT/8QAGAEBAQEBAQAAAAAAAAAAAAAAAAECAwT/xAAfEQEBAAICAwADAAAAAAAAAAAAAQIRAyExMkESIlH/2gAMAwEAAhEDEQA/APWUEkHOABJIAAuSTYADeSUBTJZWtBc5zWtG9ziGtHiTovNtrPaxkLoqANJGhneLj/1tPzPovNcTxaoqXZqiaSU/vuJA8BuHkroe61u32Gw3D6uIkcI80x/kBCq5Pa5hg3Ond4QH9SF4iGJwaroe4U/tVw15t2krPzwut/LdaLDcap6kXp5o5bakNd7wHVp1HovnBsas8AqJRUQ/Zy7te0aI8u/NcaeH6KaH0TdJRqzEIoReaWKIc5JGxjyzFUlT7RMNZvqmv/8AGyST4htvioNGksefarh19DUHr2OnxcptF7QMPlIAnyE7u1Y5g9dw9UGiSQuigCn4d3X/AFwUBT8N7r/rggzYCNkgE6y0BZKyNkQEDTpcnQDUk6ADms3N7RcMZIYzVx3BIJaHujBG8ZwLHyWX9s207o2R0ETi0yt7WoINj2dyGx+BIJP5RzK8hY1TY+ncNxylqf8A69RDMd9o5GucPFu8ein2XzHhlI+R7RFn7S4EeS4eHcC0jUL2/YHHaiQS0Vdf7XTBpLnH3pYnbnnmRprxuOIKm1011k4BGyICqBZGyNkbIG2STrJWQNQT7IWUFgs/t5HM7D6gQBxflGYNvmMYcC8Dn7t/K6v7pIPmJ0ovqh2refwK9/xfYTD6ol0tMwPO98RdC8nmcpAJ8Qs/Vexigd3JKqM/nZIPQtHzWtjyA1EY4k+AKY6vaNzfMlej4v7HY4Yy+OWSZwBs0ta3M7eG3vxGg62VFDT0UOHiohhkdVSSmCV1SwOFMGg5uyGUNudBfVw94aEIMqC92p0bwA4+AU2hrZYTmhe6J1iM7DaSx32dvHlZcnVDRvBTHV7B90+ZAVHV7nPOZ5c9x3ucS5x8zqnthJ3BRf8AqLj3GD0LkmsmkNi61/u7/gFBJdI1u83PIf1V5svsxUVzxkaWRA2fIR7rR05norbZH2ZvlLZZ2OZFvvIMpcP3W/ruXrdLTMiY2ONoaxgytaNAAFAqWnEcbI23yxsaxt99mtAF/RdEklAlPw3uv+uCr1Pwzuv+uCDP2RsiEVQLJJ1k2Y2a48gT8EHzt7RcQ7bEqp2tmv7Jn5YwGD4gnzUTAsGFQ2Vm54aHMeb5QbuJB8QPgVEx+p7aoll3l7yfkFYbJVLm1DWguDZCGEAkBwAJsRx5rGXhvDW+3pmw+zMdM1r2gumc3V2/yaFo6bDS/EY6qxaWUL4Zgct7vma6FrgCfeyiQ+FuaWEWaxr7E5SNBv32V9RscGnMbkuLt1jrzHBcsLvLbtySTF2snWSRC9DzFZKyNkVAELJyVkDbIJyVkExBFBAkkkkETE6kMjcSA64ytadziefReUbR2uW6FztX6d5x3uI5lehY5U3LjwYLDx4leeVMRkkJPNWDMjCg4934LRYVsAyRnaSZomcCA3M7wuN3VaLAdn2k53i7W7x+I8GrZQYU02dKA78MZ7jRwuOJ6bgqPLaLZCMzODopH0wBAk7ctkc4brMDAA3fxPBa/ZzCaWmOaOBmbSxcM7hrxc6+q1tRSteCLAEiwcNCDw1WSlYWOPAg2I81NjbQVrZhycmLPUFYQQbrQZ768xdKCgUklAlPwzuv8f0VerDDO6/64IKMBGyQRsqAomLNJheLloLSHlveDcpvY8FNUTGGE084b3jDIGjmchsPVB8vOjMkj8jbjV4H4W3uPhZXWydQ37bStcBkMrWknhnuz5u+C9Yw3YKkhibGYY3yZR2krgc7n7yQQbgX3AW0AVBtl7O/szBidC03ge2SeIkvAAcCJQDcloIGYHgb8Cud7bnS9w7aSKPEDh/vOyv7J7zl7MSED3N9zZxDb8yeS3oC8L2axCGXEe0c4R/apnSB79Ozc+QPMZ6j3gOenNe7FTDGYzpeTK29gAjZGyK6OYWRsiigCVkUkDbIFOQQSUkUECTZHWBPIE+gTlwrj/pP/KUGUxuW0XV2pWbpY9VoccbcAKqoqe72jm4D1NlqI2eDUeVrBbutDz+d270CtVypm978x+AC7KKCzOLM/wBZ/iD6gFadZevkzSPdzOngNAoIsT8rgOa09C67W+Cx5fedrRwFytfQNs0eHzWkSkE5BZUFPwzuv+uCg2U/De6/x/RBSBFIIqhLlVH3bWJuQ3TqQL+C7BMljuB0IPoboILm6+atqaMGMtIBDvdcDuIOhCrXN1VrA60bjy3eq5tvNtr/AGaA530keUuBzZbAOvcg28bA+vNaHYivkdSxw1Gf7RC3JIJGyB9gbAuzNGtrDjuWrgkJt8k+qh0DvJTEyvSIEUkV0YJJJFArIIpIAgiUEElBJJAlyq2XjeObT8l1SQZKuZmAUSnis5p5OB9CrSshyOczkdPynUKLkVg1MW9w65h4H/C6KJh8naMaR32jKevj4hca3E3suBHY83aj0CDpilaI22v7zhYdBxKy1RUW1XabtHuJ1c47yu1JgLnG8m7krBHwKgc5xlcNXHToFradunwHgNFGjgDLNbvOg6DmprW2AA4KUFBFJQBTsN7r/H9FCsp2Hd1/1wQUgRCATlQkUgigiS6OUsfsj1cP1KiVGhUr/aGtruF/IFc63HWlG7opNY7Ro5m/p/lcqTWwGjeJ5+CdWnUeH6pimSOnBAJBbZFJJFAkEUigBQRQKDukgkgKSCSCvxikzNzjvM39W/23+qpAVq1mq6m7ORzRuPvN8Dw/TyQdKKqMbrjzHMLQQV8bxrbwda6y8ZUppGl+O4byfALSNETGNbNHoFFnrW/d1+SqzpqbNFwLuPEmwGnU811yvGtg7oAWu8tTcoqZSNuS4+ClrlS2yAjUHUea6rISCKSAKdh/df8AXBQlNw/c764IKWyKCcgVkQEkQgg1ANzx1UiIEx/ldfhutZQsVJANiQdDobeKg4fMQXa3Nr63K45Za6dscdzbT07nHgLfmP8ARdKpujTwGihUdVcb/kpspJZ8VvFzrgEkE4LbJIoJBAkkkkAKCKCDqkgigKSF0kBVTjjP2bvFvyI/VWqzu11aWCINJBu57tMwy6D3tDYdTlGneHEIRns7K2zncuA6uPAfFWlHBYa+8495x3n+g6f5VLSVJe5h01aDpa2vKznD0JWjpm6LSI1dFd8GhNpcw0cbWsDuBG47zbjxsrJsah4jHrAeDZQTYcLbzqNN3PhodVZtapPNdL64nR7h4JyYzknKMCgikgCnYf3XfXBQlNw/c764IKUJyaEUBRQRuggYkBqToMupOgHieCpaKQFzbEFrhYEEEEEaEHlqs/7aKKQxU9Q2+RjnRSWLsrS6zmPLd17hwv1HNRdgMU7WjY0n34HGI88veYfQ2/hXPkx627cV70rq32wVMbnRwU8URY4sLpi6Z92mx0GUDUdU+i9suIHK1zaZ2ozf6RBc2+rdH2HjZZPbyg7HEJxb3JSKlnDSQXdb+POPJUbXcl1x1ZHHLctj6cwbaCmrGGSlmbK0GzgNHs5Z2HVvmFYr5jw3E5IXtlie+ORvdkYS148+I6HResbK+1VkmWKvyxPNgKhgtC4/9xv+2eo93wV/FNvRUkxjwQCCCCLggggg7iCN4TllSSSQJQG6F0kEHRFNSugckhdK6Byye0NEKiTtM+XsxlbdrXtFvvDc5p6tcPNaOuqMjCeJ0HjzWYxSfKy3EoI2G+9ITrbcLkk2HU6laqlCzmCx6LSU60hYpTOexuRpc5sjHgDswbg77vBA8d6sAEwPA3qJJtDStNnTwg7iO0ZcfFRrfUiZILa8kQUyCtjlF43seObXBw+BSYbEt8wiOiV0EkCU7D+6764KCp2H91/1wQUgKKaCjdA66V0LpKDnWUcc0b4pWCSORpa9jtzgfrfwssLRbEDDZZnRTdpBPbLG9tpI3NJIudzxZxF9PBbqebK0nedwHMncFnsXaRZ7nXc42PQWNgBwCzl61vj9owvtLwTtYGVbO/T/AOnIOBhc7f8AwuPo48l5pcjfovcngyRuYBmDiGO5ZXNIv07zVXwbFQQuc2WJs0D/AHJBKxonivxDwL+DhZZ4r1pvmx1d/wBeRNl/yu8NTY/VirrbTYSbD3lzc01I4js5wNwd3WSgd12hF9xsbchmWuXfbhpvdkdu56IhrbzU9/ep3O1bzdE77p6bj8V7FgePwVkQmp3527nNOj43fhe3gfgeBK+Z4pyFfYDj8tPK2WGTs5Rx3skH4JG8QfrmLqVPD6LukqvZzHG1lOycDITdkjPwSN7zfDcR0IVndc2iSSQQOujdNCKBySF1zqJsrXO5DTx4IK2vmzPtwZp58frosxiU+eS3AK5q5MrCeJWcD7uv1Vg0GFCwC6Y5tPFSM19550awEXJ4+AHE8Op0Va/EmwROkcbBoJvvIA3kddQB1cF51W4i+eR0r97joL3DW8GA9OfE3PFVFziO0s9ST2jyG3uI2ktjHl949TdQW4hGLAvaNbb9L+O5VcsnDgoWI/s3eXzCo2dJVvjcHxucxw3Fpsf7+C9C2f2g+0s96wmjtmA3PbuzgfAjh5rybAqvPAxxOoBaSf3Ta/pZXWBYx2VTE4H3cwY882u90/O/kor14JJkR0HgnKAqdh3df9cFAU/Du6/64IKII3TAU4IHXSQuldBwrHdwdSfQf3USGmbJJIJAHDs22B/eNyRyOg1UutjJbcb2m/lx+uirnzOaWyxjMWjK5v42dOoT4JNHgbIpM8bn7iHNcQ4EEbvl6LvWwBxZcd4lh6tLSbfD4qMzaKE784d+EscXX5aaIz4hlb2rhl3tgjPec8/ePh9b1JNLcrfIYfZ47N4D2lj2Oa4BzXNzN0IOhGp06rzv2jezygp4nVcU7aM65ad+Z8cz7XyRAXc13q0fuhazGNpocMpzNKc8hGSCEGz5n73eDRpd3C3MgLw/HcdnrZjUVL+0edGgaRxNvcMjbwaP76nVVFcH/VlIp5DdcmhavYfY+Sul0aREwjtHke43pfieg1+a1Eeo+ym/2Akg6zutfiAxg/S3ktldRcOw9lPEyGMWYwWHMniT1JUlZvdUUEklAbopl0boHXULFH6NbzdfyA/upl1XYo73o/B36IKbF3aWVNCzVXdey6hsgtry1WkZTbKu7kAP77h0aS1v8+c/wNWbYu+07yaqUH7oYz0jaT/MXHzVYEEx6iYj+zd4fqFJhDR37gO3Ea5fEcQm4hTHs3W94FpyluoOiDlgMx7NzL6B5NvED+iuqcrP7Pn9oOrT81qMIpjJLFGN75Gt9XBFe2Qd1vguiaBZFQJWGG91/wBcFXKww3uv+uCCgBRumAohA+6V01FA66gVEGV1x3Xb+QO/0U5casAtsdbuaP5gf0KQVk8gZZ2UC5DQ4ji42HA8Sqieub9pY6d4ZGwFz3vcA1oAubk7tytNsauOnp3yyvDAAHNuRmc4OBysH3nabl4ZtTtQ+tkvl7ONpuyO4cWm1iSbC/6Knxwx/GZKuoknkeX5nER30DIg4lkbRwAB9STvVe1qEbCSAL3OgABJJ4AAb17d7OvZy2ka2qqmh1U4XYx1nCnHy7Tr93dvuURmtivZTJNlnrw6GLQth7s0g/e//Nv8x6b169R0kcLGxRMbHGwWaxgs1o6D6uuwaiGrKldJODUcqBqSflRyoOGZLMuWdDOg7gqvxf7juRI9R/ZShIuFfHnjcBvHvDxCCscLrnJFoR0I+CDH34/BPt1PwHyWkeTbSNtVz9Xhw8HMa4fNVwWo2+wzJMyYD3ZG5D0ewaerLf8AArLhFT8LZE52SZ4Yw7ruykm+oGhubXIGm7et1hewlC/M6OqlqGkaRslEY7v38vvE/wDEdFhsBw6KoqoIp3ObG55GZrg05uzdkFyDvdYea1+JbDQUJZK/EAI9/ZAOZVHTuMAvc342REWm9nLGO/8Ajz+9K1rvs9QMkzSb2HPmNW8N6n7M0rKWtP2k2MAGbIO0DHvBDC4tvYEBxHHRQ6bCaWqmBjqq6SV1gGTRtlGUaAF+ha0X4Fb/AAzZWKIDtLzO0vn1aSOJb97+K6C6ila5oc0hzXC4I3EHinXQSuopXVhhndf9cFW3VlhXdf8AXBBnwigEUBCKV0UBWV25x6anYzsAQSS0y2zCJ1gRpa2Ygm19N61V1kNra5jKN4kaHmdwYAeBJLy8ciA3Q8DZFxslls28uxSnqa6QufK+aYA5RI8uJaNbNvoDbhxy+uelw2Rr8kjSwjQ5muFhzIte3ktRFMQ64NntN2kcbbirvFsaE1O5mUASxlhJBJ7S+5p4AEA35XXKZ2XVe3k4Jn++H1p/Zt7N6NmWubUfa3WvAQwMZE/i4i5JeN2trcr7t9ktod4Xivsw2lfS1TIyT2M7hHI0nQOJs146g2HgegXt0r7u8l1rwmgI5UQnBQNATgEQigFkbIooKYvTc6aSmFB0EiParhdC6CHWRZHZh3XH0PJcxIp7tRY6g7wq6ppsurXWHI3+aqOOJUMdRG6KQXa7iNCCNQ4HgQfq1153i2ylRTknIZY+EkbS4W/eaNWn4dSttPiwZvDj+UXXOPHyT7kUxPRrR8bqjzlkZOlrnda1/gtDhGyNRKQSzsWH78oLSR0b3nfLqtxSy1Mm5hjHNzyT8P6q4osNtq85iim7NYFFSsswXce891szvH+m4dTqr4FR2WCd2ig6lC6550MyDoSrLCe6/wAf0VTmVpgx92TxHyQUIKN1zulmVR0zI5lxL00yIqTmXnntEhcaaMj/AGZ7P6BzS2/qAP4gtyZ1W4rRtla4Obna9uSRn4hzHXd6A8FB4mwuL2Bly5zw1oGtydA3zNlop8NlpnhlTE6J3eDSWuBuLFwLTld5Hom1ezFVRzCamYKljHBzbxtkeLOvlfGdb6d5viC0qTXVtdXMELcO7N2fN2xjf2jQTfIJZAAxmg43Nhqdb5yx278PNePrzFbheCSCqgY332vnYI3t/CHBxzD7pDQSfC691gkzEn61Kxmx+ybqcB8rhJPwyk9nECLWB+8bE6+nM7eGDKLevUrU3rtzz/G3eLqCnAoBqcGowITgkAigQCclZFBnyEC1JJAMqWRJJQLImSUwO9JJUR/+lMPALvFQsHAIpKiUxgG5dLpJKBwTkElQbpJJIErbBe7J4j5JJJRnrJFqSSIaWJpjSSQDs00xpJIIsuFxvN3B1+Ye9p+BXaLZ+E97tHdHTzEemZBJBa0lFHGPcYG+CmgpJIp10QkkgcEkkkDgik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4822" name="AutoShape 6" descr="data:image/jpg;base64,/9j/4AAQSkZJRgABAQAAAQABAAD/2wCEAAkGBhAQEBAPDxAPDxAQEBQPDxAPDw8PDxAQFRAVFBQQFBQXGyYeFxkjGRQVIC8hJCcpLC0sFR4xQTAqNSYsLCkBCQoKDQwNFA8PFCkcHBwsKSkpLCkpKSwsLikpLCwpLCkpKTUsKSksLCwpKSkpKSkpNSkpLDUpNikpKSkpKSkqLv/AABEIAMYA/gMBIgACEQEDEQH/xAAcAAABBQEBAQAAAAAAAAAAAAABAAIEBQYDBwj/xABBEAABAwIDBQUFBQcDBAMAAAABAAIDBBEFEiEGMUFRYRMycYGRByKhsfAUQlJywTNigqLR4fEjQ5IVY3ODJDRT/8QAGAEBAQEBAQAAAAAAAAAAAAAAAAECAwT/xAAfEQEBAAICAwADAAAAAAAAAAAAAQIRAyExMkESIlH/2gAMAwEAAhEDEQA/APWUEkHOABJIAAuSTYADeSUBTJZWtBc5zWtG9ziGtHiTovNtrPaxkLoqANJGhneLj/1tPzPovNcTxaoqXZqiaSU/vuJA8BuHkroe61u32Gw3D6uIkcI80x/kBCq5Pa5hg3Ond4QH9SF4iGJwaroe4U/tVw15t2krPzwut/LdaLDcap6kXp5o5bakNd7wHVp1HovnBsas8AqJRUQ/Zy7te0aI8u/NcaeH6KaH0TdJRqzEIoReaWKIc5JGxjyzFUlT7RMNZvqmv/8AGyST4htvioNGksefarh19DUHr2OnxcptF7QMPlIAnyE7u1Y5g9dw9UGiSQuigCn4d3X/AFwUBT8N7r/rggzYCNkgE6y0BZKyNkQEDTpcnQDUk6ADms3N7RcMZIYzVx3BIJaHujBG8ZwLHyWX9s207o2R0ETi0yt7WoINj2dyGx+BIJP5RzK8hY1TY+ncNxylqf8A69RDMd9o5GucPFu8ein2XzHhlI+R7RFn7S4EeS4eHcC0jUL2/YHHaiQS0Vdf7XTBpLnH3pYnbnnmRprxuOIKm1011k4BGyICqBZGyNkbIG2STrJWQNQT7IWUFgs/t5HM7D6gQBxflGYNvmMYcC8Dn7t/K6v7pIPmJ0ovqh2refwK9/xfYTD6ol0tMwPO98RdC8nmcpAJ8Qs/Vexigd3JKqM/nZIPQtHzWtjyA1EY4k+AKY6vaNzfMlej4v7HY4Yy+OWSZwBs0ta3M7eG3vxGg62VFDT0UOHiohhkdVSSmCV1SwOFMGg5uyGUNudBfVw94aEIMqC92p0bwA4+AU2hrZYTmhe6J1iM7DaSx32dvHlZcnVDRvBTHV7B90+ZAVHV7nPOZ5c9x3ucS5x8zqnthJ3BRf8AqLj3GD0LkmsmkNi61/u7/gFBJdI1u83PIf1V5svsxUVzxkaWRA2fIR7rR05norbZH2ZvlLZZ2OZFvvIMpcP3W/ruXrdLTMiY2ONoaxgytaNAAFAqWnEcbI23yxsaxt99mtAF/RdEklAlPw3uv+uCr1Pwzuv+uCDP2RsiEVQLJJ1k2Y2a48gT8EHzt7RcQ7bEqp2tmv7Jn5YwGD4gnzUTAsGFQ2Vm54aHMeb5QbuJB8QPgVEx+p7aoll3l7yfkFYbJVLm1DWguDZCGEAkBwAJsRx5rGXhvDW+3pmw+zMdM1r2gumc3V2/yaFo6bDS/EY6qxaWUL4Zgct7vma6FrgCfeyiQ+FuaWEWaxr7E5SNBv32V9RscGnMbkuLt1jrzHBcsLvLbtySTF2snWSRC9DzFZKyNkVAELJyVkDbIJyVkExBFBAkkkkETE6kMjcSA64ytadziefReUbR2uW6FztX6d5x3uI5lehY5U3LjwYLDx4leeVMRkkJPNWDMjCg4934LRYVsAyRnaSZomcCA3M7wuN3VaLAdn2k53i7W7x+I8GrZQYU02dKA78MZ7jRwuOJ6bgqPLaLZCMzODopH0wBAk7ctkc4brMDAA3fxPBa/ZzCaWmOaOBmbSxcM7hrxc6+q1tRSteCLAEiwcNCDw1WSlYWOPAg2I81NjbQVrZhycmLPUFYQQbrQZ768xdKCgUklAlPwzuv8f0VerDDO6/64IKMBGyQRsqAomLNJheLloLSHlveDcpvY8FNUTGGE084b3jDIGjmchsPVB8vOjMkj8jbjV4H4W3uPhZXWydQ37bStcBkMrWknhnuz5u+C9Yw3YKkhibGYY3yZR2krgc7n7yQQbgX3AW0AVBtl7O/szBidC03ge2SeIkvAAcCJQDcloIGYHgb8Cud7bnS9w7aSKPEDh/vOyv7J7zl7MSED3N9zZxDb8yeS3oC8L2axCGXEe0c4R/apnSB79Ozc+QPMZ6j3gOenNe7FTDGYzpeTK29gAjZGyK6OYWRsiigCVkUkDbIFOQQSUkUECTZHWBPIE+gTlwrj/pP/KUGUxuW0XV2pWbpY9VoccbcAKqoqe72jm4D1NlqI2eDUeVrBbutDz+d270CtVypm978x+AC7KKCzOLM/wBZ/iD6gFadZevkzSPdzOngNAoIsT8rgOa09C67W+Cx5fedrRwFytfQNs0eHzWkSkE5BZUFPwzuv+uCg2U/De6/x/RBSBFIIqhLlVH3bWJuQ3TqQL+C7BMljuB0IPoboILm6+atqaMGMtIBDvdcDuIOhCrXN1VrA60bjy3eq5tvNtr/AGaA530keUuBzZbAOvcg28bA+vNaHYivkdSxw1Gf7RC3JIJGyB9gbAuzNGtrDjuWrgkJt8k+qh0DvJTEyvSIEUkV0YJJJFArIIpIAgiUEElBJJAlyq2XjeObT8l1SQZKuZmAUSnis5p5OB9CrSshyOczkdPynUKLkVg1MW9w65h4H/C6KJh8naMaR32jKevj4hca3E3suBHY83aj0CDpilaI22v7zhYdBxKy1RUW1XabtHuJ1c47yu1JgLnG8m7krBHwKgc5xlcNXHToFradunwHgNFGjgDLNbvOg6DmprW2AA4KUFBFJQBTsN7r/H9FCsp2Hd1/1wQUgRCATlQkUgigiS6OUsfsj1cP1KiVGhUr/aGtruF/IFc63HWlG7opNY7Ro5m/p/lcqTWwGjeJ5+CdWnUeH6pimSOnBAJBbZFJJFAkEUigBQRQKDukgkgKSCSCvxikzNzjvM39W/23+qpAVq1mq6m7ORzRuPvN8Dw/TyQdKKqMbrjzHMLQQV8bxrbwda6y8ZUppGl+O4byfALSNETGNbNHoFFnrW/d1+SqzpqbNFwLuPEmwGnU811yvGtg7oAWu8tTcoqZSNuS4+ClrlS2yAjUHUea6rISCKSAKdh/df8AXBQlNw/c764IKWyKCcgVkQEkQgg1ANzx1UiIEx/ldfhutZQsVJANiQdDobeKg4fMQXa3Nr63K45Za6dscdzbT07nHgLfmP8ARdKpujTwGihUdVcb/kpspJZ8VvFzrgEkE4LbJIoJBAkkkkAKCKCDqkgigKSF0kBVTjjP2bvFvyI/VWqzu11aWCINJBu57tMwy6D3tDYdTlGneHEIRns7K2zncuA6uPAfFWlHBYa+8495x3n+g6f5VLSVJe5h01aDpa2vKznD0JWjpm6LSI1dFd8GhNpcw0cbWsDuBG47zbjxsrJsah4jHrAeDZQTYcLbzqNN3PhodVZtapPNdL64nR7h4JyYzknKMCgikgCnYf3XfXBQlNw/c764IKUJyaEUBRQRuggYkBqToMupOgHieCpaKQFzbEFrhYEEEEEaEHlqs/7aKKQxU9Q2+RjnRSWLsrS6zmPLd17hwv1HNRdgMU7WjY0n34HGI88veYfQ2/hXPkx627cV70rq32wVMbnRwU8URY4sLpi6Z92mx0GUDUdU+i9suIHK1zaZ2ozf6RBc2+rdH2HjZZPbyg7HEJxb3JSKlnDSQXdb+POPJUbXcl1x1ZHHLctj6cwbaCmrGGSlmbK0GzgNHs5Z2HVvmFYr5jw3E5IXtlie+ORvdkYS148+I6HResbK+1VkmWKvyxPNgKhgtC4/9xv+2eo93wV/FNvRUkxjwQCCCCLggggg7iCN4TllSSSQJQG6F0kEHRFNSugckhdK6Byye0NEKiTtM+XsxlbdrXtFvvDc5p6tcPNaOuqMjCeJ0HjzWYxSfKy3EoI2G+9ITrbcLkk2HU6laqlCzmCx6LSU60hYpTOexuRpc5sjHgDswbg77vBA8d6sAEwPA3qJJtDStNnTwg7iO0ZcfFRrfUiZILa8kQUyCtjlF43seObXBw+BSYbEt8wiOiV0EkCU7D+6764KCp2H91/1wQUgKKaCjdA66V0LpKDnWUcc0b4pWCSORpa9jtzgfrfwssLRbEDDZZnRTdpBPbLG9tpI3NJIudzxZxF9PBbqebK0nedwHMncFnsXaRZ7nXc42PQWNgBwCzl61vj9owvtLwTtYGVbO/T/AOnIOBhc7f8AwuPo48l5pcjfovcngyRuYBmDiGO5ZXNIv07zVXwbFQQuc2WJs0D/AHJBKxonivxDwL+DhZZ4r1pvmx1d/wBeRNl/yu8NTY/VirrbTYSbD3lzc01I4js5wNwd3WSgd12hF9xsbchmWuXfbhpvdkdu56IhrbzU9/ep3O1bzdE77p6bj8V7FgePwVkQmp3527nNOj43fhe3gfgeBK+Z4pyFfYDj8tPK2WGTs5Rx3skH4JG8QfrmLqVPD6LukqvZzHG1lOycDITdkjPwSN7zfDcR0IVndc2iSSQQOujdNCKBySF1zqJsrXO5DTx4IK2vmzPtwZp58frosxiU+eS3AK5q5MrCeJWcD7uv1Vg0GFCwC6Y5tPFSM19550awEXJ4+AHE8Op0Va/EmwROkcbBoJvvIA3kddQB1cF51W4i+eR0r97joL3DW8GA9OfE3PFVFziO0s9ST2jyG3uI2ktjHl949TdQW4hGLAvaNbb9L+O5VcsnDgoWI/s3eXzCo2dJVvjcHxucxw3Fpsf7+C9C2f2g+0s96wmjtmA3PbuzgfAjh5rybAqvPAxxOoBaSf3Ta/pZXWBYx2VTE4H3cwY882u90/O/kor14JJkR0HgnKAqdh3df9cFAU/Du6/64IKII3TAU4IHXSQuldBwrHdwdSfQf3USGmbJJIJAHDs22B/eNyRyOg1UutjJbcb2m/lx+uirnzOaWyxjMWjK5v42dOoT4JNHgbIpM8bn7iHNcQ4EEbvl6LvWwBxZcd4lh6tLSbfD4qMzaKE784d+EscXX5aaIz4hlb2rhl3tgjPec8/ePh9b1JNLcrfIYfZ47N4D2lj2Oa4BzXNzN0IOhGp06rzv2jezygp4nVcU7aM65ad+Z8cz7XyRAXc13q0fuhazGNpocMpzNKc8hGSCEGz5n73eDRpd3C3MgLw/HcdnrZjUVL+0edGgaRxNvcMjbwaP76nVVFcH/VlIp5DdcmhavYfY+Sul0aREwjtHke43pfieg1+a1Eeo+ym/2Akg6zutfiAxg/S3ktldRcOw9lPEyGMWYwWHMniT1JUlZvdUUEklAbopl0boHXULFH6NbzdfyA/upl1XYo73o/B36IKbF3aWVNCzVXdey6hsgtry1WkZTbKu7kAP77h0aS1v8+c/wNWbYu+07yaqUH7oYz0jaT/MXHzVYEEx6iYj+zd4fqFJhDR37gO3Ea5fEcQm4hTHs3W94FpyluoOiDlgMx7NzL6B5NvED+iuqcrP7Pn9oOrT81qMIpjJLFGN75Gt9XBFe2Qd1vguiaBZFQJWGG91/wBcFXKww3uv+uCCgBRumAohA+6V01FA66gVEGV1x3Xb+QO/0U5casAtsdbuaP5gf0KQVk8gZZ2UC5DQ4ji42HA8Sqieub9pY6d4ZGwFz3vcA1oAubk7tytNsauOnp3yyvDAAHNuRmc4OBysH3nabl4ZtTtQ+tkvl7ONpuyO4cWm1iSbC/6Knxwx/GZKuoknkeX5nER30DIg4lkbRwAB9STvVe1qEbCSAL3OgABJJ4AAb17d7OvZy2ka2qqmh1U4XYx1nCnHy7Tr93dvuURmtivZTJNlnrw6GLQth7s0g/e//Nv8x6b169R0kcLGxRMbHGwWaxgs1o6D6uuwaiGrKldJODUcqBqSflRyoOGZLMuWdDOg7gqvxf7juRI9R/ZShIuFfHnjcBvHvDxCCscLrnJFoR0I+CDH34/BPt1PwHyWkeTbSNtVz9Xhw8HMa4fNVwWo2+wzJMyYD3ZG5D0ewaerLf8AArLhFT8LZE52SZ4Yw7ruykm+oGhubXIGm7et1hewlC/M6OqlqGkaRslEY7v38vvE/wDEdFhsBw6KoqoIp3ObG55GZrg05uzdkFyDvdYea1+JbDQUJZK/EAI9/ZAOZVHTuMAvc342REWm9nLGO/8Ajz+9K1rvs9QMkzSb2HPmNW8N6n7M0rKWtP2k2MAGbIO0DHvBDC4tvYEBxHHRQ6bCaWqmBjqq6SV1gGTRtlGUaAF+ha0X4Fb/AAzZWKIDtLzO0vn1aSOJb97+K6C6ila5oc0hzXC4I3EHinXQSuopXVhhndf9cFW3VlhXdf8AXBBnwigEUBCKV0UBWV25x6anYzsAQSS0y2zCJ1gRpa2Ygm19N61V1kNra5jKN4kaHmdwYAeBJLy8ciA3Q8DZFxslls28uxSnqa6QufK+aYA5RI8uJaNbNvoDbhxy+uelw2Rr8kjSwjQ5muFhzIte3ktRFMQ64NntN2kcbbirvFsaE1O5mUASxlhJBJ7S+5p4AEA35XXKZ2XVe3k4Jn++H1p/Zt7N6NmWubUfa3WvAQwMZE/i4i5JeN2trcr7t9ktod4Xivsw2lfS1TIyT2M7hHI0nQOJs146g2HgegXt0r7u8l1rwmgI5UQnBQNATgEQigFkbIooKYvTc6aSmFB0EiParhdC6CHWRZHZh3XH0PJcxIp7tRY6g7wq6ppsurXWHI3+aqOOJUMdRG6KQXa7iNCCNQ4HgQfq1153i2ylRTknIZY+EkbS4W/eaNWn4dSttPiwZvDj+UXXOPHyT7kUxPRrR8bqjzlkZOlrnda1/gtDhGyNRKQSzsWH78oLSR0b3nfLqtxSy1Mm5hjHNzyT8P6q4osNtq85iim7NYFFSsswXce891szvH+m4dTqr4FR2WCd2ig6lC6550MyDoSrLCe6/wAf0VTmVpgx92TxHyQUIKN1zulmVR0zI5lxL00yIqTmXnntEhcaaMj/AGZ7P6BzS2/qAP4gtyZ1W4rRtla4Obna9uSRn4hzHXd6A8FB4mwuL2Bly5zw1oGtydA3zNlop8NlpnhlTE6J3eDSWuBuLFwLTld5Hom1ezFVRzCamYKljHBzbxtkeLOvlfGdb6d5viC0qTXVtdXMELcO7N2fN2xjf2jQTfIJZAAxmg43Nhqdb5yx278PNePrzFbheCSCqgY332vnYI3t/CHBxzD7pDQSfC691gkzEn61Kxmx+ybqcB8rhJPwyk9nECLWB+8bE6+nM7eGDKLevUrU3rtzz/G3eLqCnAoBqcGowITgkAigQCclZFBnyEC1JJAMqWRJJQLImSUwO9JJUR/+lMPALvFQsHAIpKiUxgG5dLpJKBwTkElQbpJJIErbBe7J4j5JJJRnrJFqSSIaWJpjSSQDs00xpJIIsuFxvN3B1+Ye9p+BXaLZ+E97tHdHTzEemZBJBa0lFHGPcYG+CmgpJIp10QkkgcEkkkDgik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2" name="3 Marcador de contenido"/>
          <p:cNvSpPr>
            <a:spLocks noGrp="1"/>
          </p:cNvSpPr>
          <p:nvPr>
            <p:ph sz="quarter" idx="1"/>
          </p:nvPr>
        </p:nvSpPr>
        <p:spPr>
          <a:xfrm>
            <a:off x="2362200" y="1752600"/>
            <a:ext cx="6400800" cy="4419600"/>
          </a:xfrm>
        </p:spPr>
        <p:txBody>
          <a:bodyPr>
            <a:normAutofit/>
          </a:bodyPr>
          <a:lstStyle/>
          <a:p>
            <a:pPr algn="just"/>
            <a:r>
              <a:rPr lang="es-EC" sz="2000" dirty="0" smtClean="0"/>
              <a:t>Uno de las aplicaciones más notables de este proyecto es el vehículo de transporte ligero giroscópico, Segway. Aunque por razones de costo su uso no se encuentre muy difundido, su bajo consumo de energía y versatilidad son características que encajan perfectamente en los requerimientos de la sociedad actual</a:t>
            </a:r>
            <a:endParaRPr lang="es-ES" sz="2000" dirty="0"/>
          </a:p>
        </p:txBody>
      </p:sp>
      <p:pic>
        <p:nvPicPr>
          <p:cNvPr id="13" name="12 Imagen"/>
          <p:cNvPicPr/>
          <p:nvPr/>
        </p:nvPicPr>
        <p:blipFill>
          <a:blip r:embed="rId4" cstate="print"/>
          <a:srcRect/>
          <a:stretch>
            <a:fillRect/>
          </a:stretch>
        </p:blipFill>
        <p:spPr bwMode="auto">
          <a:xfrm>
            <a:off x="2339752" y="3645024"/>
            <a:ext cx="1837241" cy="2831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Herramientas del software</a:t>
            </a:r>
            <a:endParaRPr lang="es-ES" dirty="0"/>
          </a:p>
        </p:txBody>
      </p:sp>
      <p:sp>
        <p:nvSpPr>
          <p:cNvPr id="3" name="2 Marcador de texto"/>
          <p:cNvSpPr>
            <a:spLocks noGrp="1"/>
          </p:cNvSpPr>
          <p:nvPr>
            <p:ph type="body" idx="2"/>
          </p:nvPr>
        </p:nvSpPr>
        <p:spPr/>
        <p:txBody>
          <a:bodyPr/>
          <a:lstStyle/>
          <a:p>
            <a:r>
              <a:rPr lang="es-ES" dirty="0" smtClean="0">
                <a:solidFill>
                  <a:schemeClr val="bg1"/>
                </a:solidFill>
              </a:rPr>
              <a:t>PROTEUS</a:t>
            </a:r>
          </a:p>
          <a:p>
            <a:endParaRPr lang="es-ES" dirty="0"/>
          </a:p>
        </p:txBody>
      </p:sp>
      <p:pic>
        <p:nvPicPr>
          <p:cNvPr id="8" name="Picture 2" descr="http://dibujoelectronico.files.wordpress.com/2008/12/proteus11.jpg"/>
          <p:cNvPicPr>
            <a:picLocks noChangeAspect="1" noChangeArrowheads="1"/>
          </p:cNvPicPr>
          <p:nvPr/>
        </p:nvPicPr>
        <p:blipFill>
          <a:blip r:embed="rId3" cstate="print"/>
          <a:srcRect/>
          <a:stretch>
            <a:fillRect/>
          </a:stretch>
        </p:blipFill>
        <p:spPr bwMode="auto">
          <a:xfrm>
            <a:off x="2987824" y="2276872"/>
            <a:ext cx="3029643" cy="2104206"/>
          </a:xfrm>
          <a:prstGeom prst="rect">
            <a:avLst/>
          </a:prstGeom>
          <a:noFill/>
        </p:spPr>
      </p:pic>
      <p:pic>
        <p:nvPicPr>
          <p:cNvPr id="9" name="8 Imagen"/>
          <p:cNvPicPr/>
          <p:nvPr/>
        </p:nvPicPr>
        <p:blipFill>
          <a:blip r:embed="rId4" cstate="print"/>
          <a:stretch>
            <a:fillRect/>
          </a:stretch>
        </p:blipFill>
        <p:spPr>
          <a:xfrm>
            <a:off x="5436096" y="4509120"/>
            <a:ext cx="3528392" cy="2204864"/>
          </a:xfrm>
          <a:prstGeom prst="rect">
            <a:avLst/>
          </a:prstGeom>
          <a:ln>
            <a:noFill/>
          </a:ln>
          <a:effectLst>
            <a:outerShdw blurRad="190500" algn="tl" rotWithShape="0">
              <a:srgbClr val="000000">
                <a:alpha val="70000"/>
              </a:srgbClr>
            </a:outerShdw>
          </a:effectLst>
        </p:spPr>
      </p:pic>
      <p:sp>
        <p:nvSpPr>
          <p:cNvPr id="12" name="11 Rectángulo"/>
          <p:cNvSpPr/>
          <p:nvPr/>
        </p:nvSpPr>
        <p:spPr>
          <a:xfrm>
            <a:off x="2267744" y="1916832"/>
            <a:ext cx="4572000" cy="369332"/>
          </a:xfrm>
          <a:prstGeom prst="rect">
            <a:avLst/>
          </a:prstGeom>
        </p:spPr>
        <p:txBody>
          <a:bodyPr>
            <a:spAutoFit/>
          </a:bodyPr>
          <a:lstStyle/>
          <a:p>
            <a:r>
              <a:rPr lang="en-US" dirty="0" err="1" smtClean="0"/>
              <a:t>Plataforma</a:t>
            </a:r>
            <a:r>
              <a:rPr lang="en-US" dirty="0" smtClean="0"/>
              <a:t> de </a:t>
            </a:r>
            <a:r>
              <a:rPr lang="en-US" dirty="0" err="1" smtClean="0"/>
              <a:t>Simulación</a:t>
            </a:r>
            <a:r>
              <a:rPr lang="en-US" dirty="0" smtClean="0"/>
              <a:t> </a:t>
            </a:r>
            <a:r>
              <a:rPr lang="en-US" dirty="0" err="1" smtClean="0"/>
              <a:t>Electrónica</a:t>
            </a:r>
            <a:endParaRPr lang="es-EC" dirty="0" smtClean="0"/>
          </a:p>
        </p:txBody>
      </p:sp>
      <p:sp>
        <p:nvSpPr>
          <p:cNvPr id="13" name="12 Rectángulo"/>
          <p:cNvSpPr/>
          <p:nvPr/>
        </p:nvSpPr>
        <p:spPr>
          <a:xfrm>
            <a:off x="683568" y="4859868"/>
            <a:ext cx="1196931" cy="369332"/>
          </a:xfrm>
          <a:prstGeom prst="rect">
            <a:avLst/>
          </a:prstGeom>
        </p:spPr>
        <p:txBody>
          <a:bodyPr wrap="none">
            <a:spAutoFit/>
          </a:bodyPr>
          <a:lstStyle/>
          <a:p>
            <a:r>
              <a:rPr lang="es-ES" dirty="0" smtClean="0">
                <a:solidFill>
                  <a:schemeClr val="bg1"/>
                </a:solidFill>
              </a:rPr>
              <a:t>AVR Studio</a:t>
            </a:r>
          </a:p>
        </p:txBody>
      </p:sp>
      <p:sp>
        <p:nvSpPr>
          <p:cNvPr id="14" name="13 Rectángulo"/>
          <p:cNvSpPr/>
          <p:nvPr/>
        </p:nvSpPr>
        <p:spPr>
          <a:xfrm>
            <a:off x="2267744" y="4941168"/>
            <a:ext cx="2376264" cy="369332"/>
          </a:xfrm>
          <a:prstGeom prst="rect">
            <a:avLst/>
          </a:prstGeom>
        </p:spPr>
        <p:txBody>
          <a:bodyPr wrap="square">
            <a:spAutoFit/>
          </a:bodyPr>
          <a:lstStyle/>
          <a:p>
            <a:r>
              <a:rPr lang="en-US" dirty="0" err="1" smtClean="0"/>
              <a:t>Compilador</a:t>
            </a:r>
            <a:endParaRPr lang="es-EC"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Herramientas de hardware</a:t>
            </a:r>
            <a:endParaRPr lang="es-ES" dirty="0"/>
          </a:p>
        </p:txBody>
      </p:sp>
      <p:sp>
        <p:nvSpPr>
          <p:cNvPr id="3" name="2 Marcador de texto"/>
          <p:cNvSpPr>
            <a:spLocks noGrp="1"/>
          </p:cNvSpPr>
          <p:nvPr>
            <p:ph type="body" idx="2"/>
          </p:nvPr>
        </p:nvSpPr>
        <p:spPr>
          <a:xfrm>
            <a:off x="609600" y="1752600"/>
            <a:ext cx="1600200" cy="2252464"/>
          </a:xfrm>
        </p:spPr>
        <p:txBody>
          <a:bodyPr/>
          <a:lstStyle/>
          <a:p>
            <a:r>
              <a:rPr lang="es-ES" dirty="0" smtClean="0"/>
              <a:t>Entrada del Sistema</a:t>
            </a:r>
          </a:p>
          <a:p>
            <a:r>
              <a:rPr lang="es-ES" dirty="0" smtClean="0"/>
              <a:t>AcelerómetroMX2125</a:t>
            </a:r>
            <a:endParaRPr lang="es-ES" dirty="0"/>
          </a:p>
        </p:txBody>
      </p:sp>
      <p:pic>
        <p:nvPicPr>
          <p:cNvPr id="9" name="8 Imagen"/>
          <p:cNvPicPr/>
          <p:nvPr/>
        </p:nvPicPr>
        <p:blipFill>
          <a:blip r:embed="rId3" cstate="print"/>
          <a:srcRect/>
          <a:stretch>
            <a:fillRect/>
          </a:stretch>
        </p:blipFill>
        <p:spPr bwMode="auto">
          <a:xfrm>
            <a:off x="0" y="4149080"/>
            <a:ext cx="4572000" cy="2708920"/>
          </a:xfrm>
          <a:prstGeom prst="rect">
            <a:avLst/>
          </a:prstGeom>
          <a:noFill/>
          <a:ln w="9525">
            <a:noFill/>
            <a:miter lim="800000"/>
            <a:headEnd/>
            <a:tailEnd/>
          </a:ln>
        </p:spPr>
      </p:pic>
      <p:pic>
        <p:nvPicPr>
          <p:cNvPr id="22530" name="Picture 2" descr="http://t3.gstatic.com/images?q=tbn:ANd9GcQvTwrdbMqBmi9kotGy8JieYzSZrtF0G39ivLTBj_MapyhOYJUSlw"/>
          <p:cNvPicPr>
            <a:picLocks noChangeAspect="1" noChangeArrowheads="1"/>
          </p:cNvPicPr>
          <p:nvPr/>
        </p:nvPicPr>
        <p:blipFill>
          <a:blip r:embed="rId4" cstate="print"/>
          <a:srcRect/>
          <a:stretch>
            <a:fillRect/>
          </a:stretch>
        </p:blipFill>
        <p:spPr bwMode="auto">
          <a:xfrm>
            <a:off x="4860032" y="1700808"/>
            <a:ext cx="4117250" cy="31683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Herramientas de hardware</a:t>
            </a:r>
            <a:endParaRPr lang="es-ES" dirty="0"/>
          </a:p>
        </p:txBody>
      </p:sp>
      <p:sp>
        <p:nvSpPr>
          <p:cNvPr id="3" name="2 Marcador de texto"/>
          <p:cNvSpPr>
            <a:spLocks noGrp="1"/>
          </p:cNvSpPr>
          <p:nvPr>
            <p:ph type="body" idx="2"/>
          </p:nvPr>
        </p:nvSpPr>
        <p:spPr/>
        <p:txBody>
          <a:bodyPr/>
          <a:lstStyle/>
          <a:p>
            <a:r>
              <a:rPr lang="es-ES" dirty="0" smtClean="0"/>
              <a:t>Procesamiento del Sistema   </a:t>
            </a:r>
          </a:p>
          <a:p>
            <a:endParaRPr lang="es-ES" dirty="0" smtClean="0"/>
          </a:p>
          <a:p>
            <a:r>
              <a:rPr lang="es-ES" dirty="0" err="1" smtClean="0"/>
              <a:t>Orangutan</a:t>
            </a:r>
            <a:r>
              <a:rPr lang="es-ES" dirty="0" smtClean="0"/>
              <a:t> </a:t>
            </a:r>
            <a:r>
              <a:rPr lang="es-ES" dirty="0"/>
              <a:t>SV-328</a:t>
            </a:r>
            <a:endParaRPr lang="es-ES" dirty="0" smtClean="0"/>
          </a:p>
          <a:p>
            <a:endParaRPr lang="es-ES" dirty="0" smtClean="0"/>
          </a:p>
        </p:txBody>
      </p:sp>
      <p:sp>
        <p:nvSpPr>
          <p:cNvPr id="60418" name="AutoShape 2" descr="data:image/jpg;base64,/9j/4AAQSkZJRgABAQAAAQABAAD/2wCEAAkGBhQSEBUUExQVFBUWFhgXFBgYGRcXFhoXFhcWHBgbGhgYGyYeGRojHR8YIC8gIycrLCwtGB4xNTAqNSYrLCkBCQoKDgwOGg8PGiwhHyQpLCktKSw1KSo1LC8vLCwpKiwsKi0vLyksLC4sLCwsLCkpLCwsLCwsLCwsLCwpKSksKf/AABEIAL4BCgMBIgACEQEDEQH/xAAcAAABBQEBAQAAAAAAAAAAAAAAAgMEBQYBBwj/xABPEAACAQMCAwUEBAcOBAQHAAABAhEAAxIEIQUiMQYTQVFhIzJxkQcUQoEWM1NzobHRFSRDUlRigpKUssHT4fA1cqLSJUSDwhdkhJOz4vH/xAAaAQEAAwEBAQAAAAAAAAAAAAAAAQIDBAUG/8QALREAAgIBAwMCBQQDAQAAAAAAAAECEQMSITEEQVETcTKRwdHhFCJSYYGhsTP/2gAMAwEAAhEDEQA/APcaKKKAKKKKAKKKKAKKKKAKKKKA4azGk1+qwvFw0rcTDk3wN2HAGImE32yG8hj9mXxrW6hbypYUNyFoIGJOQEM5YYiJIiZPl4wxq9fkoFtSpPvMFVgMiJZQ5APRtp2HmYoBWk1WpN1c+8kusp3Y7rumthmY3MdnDkrGX2QMd8jxOL6tWb2JcBm6qQWHeIqhSAANmLSZ2Q+pD/CL2saTeQLCE4gLLPtAnLYA5AeYjfxMS1quIFCTbWR0UheaRc3JzEQRbEQJn7wBJ4ZxvUvctrcs4qwbIhLggjIgnKAo2jxJJ8JFRb3HNYQ0acoVJ3xZwYRxsIkjNH6bw9k/ag91XEdRZs25yLvcuDmVS5m6e6XENCgofAkiBt1h23qtaCuSBvcLgKo5TgXxOclwS6hekKDM9QLHgOqvMpF5YIClTiVkNOxB+0I3jzG3nbVlDqNfhJSCy7hVQshCW4I9pDEuXB32Cz8dHochaTP3sVy88oE/pmgJFFQv3asflrXj9tPsxl4+EifiKU/FrKgk3bYgAmXUQG3EyfEdPOgJdFQ9Txa2gcsfxaC48AmFYuARA3nFthvt8Kj/AIRWsgpzUnH3rbgDNyi5HGFlgQJigLSiiigCiiigCiiigCiiigCiiigCiiigCiiigI2q4glsgO0EgkdegZFP6WUffTWk4zauAlW2VQxLBk5DMOMwJQwYYbbHek8Q4Ul50Zp5JEfZIYoSG233Raht2cHduveMzNbW2pfE4qhJQcqid9yTJMCZ6UBZDidrb2ibxHMu+U4xvvO8edLOuSQM1lvdGQkyJ2332qi0/Y9AkO5LsWLsAgnvPeWMdh6iCNyImKWOxtrfJnbYKJwEKrWSAIUfkkE9eu8xAFta4paYEi4hAbCZEZEAwD0J3HSlpr7ZEh0IPQhlI8fGfQ/I1Wp2Yt933bFnGRYziDJsm19lQByHwEzvNM/gdaLq7M7MrBp5AGIIO4VQIiVgASGbzmgL+a7VC3ErumJ+sc9qdryiMR5XUHQfz128wtXdu6GAIIIIkEbgg+INRZLi0KiqfjunvF7TWS0LlkFKiZKDo+xYL3mM7TE1cE1V6ntDaRyku7r7y20e4V/5sAQvwNLCTfBBVdb9Xckjvi1vEAW9kAt95HgXPtPeMSBG3VhX4hlzDlxWce5yyCicMjABbqGmADB6VYfhGPyGqP8A6LD9dRbus1b3Vu27LLaQENacoLt3LxAkquMbBiJk9NqjUi6xvvsct6TViw6liXm2yHJQR7Ym4uQglQgXruZInwDDpxAKMSpPjtbOMG8ABJErHckyZ3aD5WX4Q+en1QP5on9KkiujtPaBAcXbMmAbtp7ayenORiPvNTaI0S8FutdYbVxTTOo1ioyKxg3GxQQTJxLeHoCZqShkxwSxZzS/dMxbhgAoVV7s2wNmkj6uGMyAAZ86UvDtFbR7qFnFsqpClBBbG1sWCiCQJOWMqekRWg1nArd1yzzzAAgEr7ocdVIO6uykeIjypS8DtBSuOxwkSf4Ny6ePgxJoDONqLF6VH1gI1pNO8dwUPNeS2pJyJYsWAZeQysmKk8K0Nm6ywby7e4RYRXWzeY/wSxAuN9kjIMJmau7nBLRud4QcuXbJsZScCUBxJE7SPLyFK03CltshXYW7fdIvgFlZ3O5JxTr/ABfU0BNFFFQNVxdbZuBpi3a75iN+WWG3jPKf0UBPoqk1HaQ2/fsXFhHuPvbMW7eGTCH5ve6Dflb0mXqOOWkYqSZEAwjtu0YqCqkFjIOPWN4igLCiqS52u04g5EjfcI+MBGYtMbgBTMTEjzp09prGWBchpVcSlwNLzjsVnwb5UBbUVG4frRetLcUEK4kZCDHqPCpNAFFFFAFFFFAFcNdprVXcUZh4KT8gTQGZbs1c2LLauwbg7t2YJDEsjTgeZSzjp0cwZFO6nhuqlEt3SMLCL3hYgNcAuhyUxMluQyTy9RPQtHtY8ZRaACLcCknK7JxZLe/vBww6H3rYjealcT7WpZutbKsSkExByGORjcREr16TJAEEgMDhOukRqAq77ElysliBJXnxC2hJ65XZ8Jd0PCtULdzO8S5tFbXMSFcm5zGVE9bcEzEEfFK9tEgnu2ABKzkhGYLgKCDuDgYI8xtJgOabtYHs96EYg3AigRlBsrdJO/UDIQOsCOtAM3+D6uWCXyomASxYlSTGxXlZVgeOREmKmG5qrSoSi3xiO9Ctjcz3LFMoVl8ACVMDxqKO29vIKUfJiAsFGUkxEMDB5mtJ6NdUeZq7tcRtszItxGZTDKGBYEeYBkVDJRG0PGrV4lA0OPetuClwfFGgx6iR61EfhL2CX0sYndrDGLZ8zbP8E3p7p8h1p/tForb6e4zqpKI7KSOZSFJBVhup9RXjHFO27W27u3f1ZZTi5d+WVMEqVeSp9RPrWcm12snV2j8n9z2W32ktFCS2DhlRkfldXfZVYep6HofA052b0RtaW2rDF8Q1yepuNu5Pmcid68G1PHW1Es7O7LssvnG/SW3Hwqvv9vNfBKam8OaFBcmBAnearDI5N7G+TE4YYz4b5T+j4Z9O0CvmA/SBr8jGrvY47cxmaSv0h8Rhf33dmebmPT0rbc5Lfg+oabvWQylWAIIgg7gg9QR4ivmUfSFxAl/33eiJXm/XXP8A4g8RlP33e3HPzfqoLfg+i+ztl00yJcBDJku+5xVmCf8ASFpjT+21rv8AZ0690v5y4A1w/cuC/e1fO6/SVxFrgQam5uYnJvH7/Cmj9JWuQsLd91Usx947ljJJ36nqarb4o0uWlzrnb7n1RNGVfLB+lPiP8ouf1j+2lWPpR4iTvqbkeO56VNvwZapeD6lyrmVeDv2r1y27Ltc1K94JJNxcdxksCJErvuTV/wBk9XrtYWA1d1AokEjINHUBsYkeMn7qyeapaaZpihkyRc9NJVu6PTuIcWtWQDccLPujcsx8lUSzH0AqBcFu4h1F6y6QpWGJBa3v76K2JBk8ree8VW9gNPNq5cuEXL3fXEa6eZmCGBzHovoNq1Go0i3FKuoZT1B6bGR+mD91aRepWQpRlG4mRfXaE4kW2ZSCWcm7G/cSrySbnKbfKZEKKmcS1+k7xskd7m045qSQ6qCpkDIbcw3AETuAbO52Z05KkW1WCOgAkAgwdt1JCyPHEeAilr2c04Edzb2n7PnM/fud+u586uCiua7h+EG2QsQoKXFBDhNl6dVuJt5N8aWj6K7dAW0zm7c3MXAp/GuTuQCuWcgCJfcVfNwSyRBtpHw6QEAjy2RB/QHlSk4RaBBFtAVMrAAgzMjy8fnQD2l0y20CqIUdBvtvPjT1FFAFFFFAFFFFAFcIrtFAINkbbDbpt0+HlUdlt3Mhynqj+fToSNxsT86f1F9UUsxhVBJPkB1rNars/ba47i+EZ3YbBJDOoVlbeXaOgO6yesxQF7ptLaRcFC477depJMzJJJJJnzNSFC+Een3VjNRw2xbch7w5bgLfvcyWCAoodRBdUIYBd55iCZNSeB2dLpjkLmRwKgsjDEIXyEsJRuRslJB9mxjbYDVC2o6AD5fGomu4NZvfjLSOfMqJHwbqPuqNc7PAknv9SJMwLzRv5Dyrn4On+U6r/wC4P8Vqr9jRUt0yj7X6dNJo7zpfvJFpotG53itMLAW7kQJYSVIia8PXRBwGky0mPe3kD4+P6DXs3bbsZcu2wwvO62kuOe+YNuFkKoCjrG5J8q8bXijrchxiFPMB12nxJ/TVF8VcGzcIwUtSk32a+o6NE6+60dDuInznxB8qodYvI2YM582wBmBvttUjX8SZhiGJZjtvuPCflWq7O9mtHet21vXdT3zH3bQQp6GWB8Nz4VjPIsDcpdzaUn1GNRxxf7ed7Xy7GQa37U9J7vfyjbp61GCDu08s9vOZ8fStx9IfZLT6BLTWtRdbM3A2RRzKrK7KFgE7T4TO/SqHsjYsXrjDVm6LQBg2oyyOMdREdfXpVo9TCWP1FwcccU5y0xVsqyoyvSN8d/8ASkqm9mB4cvp8a9K1HYjhp0l+/av35S27L3jqoLKpIGJQZCYG1eb6Cw127bS2WcmAR0ORWWAAJ2B2nxjoOlRi6qGVNq9vOxXJF43Uhs2ShdyCCQFT+mNyP6O39IU/ZtXe8s4XAWVQUg/i4dyAQRscpaBPvA1c8c4dftDuntOuCjMlTAGwG8EYzG/rVP8AuU8nIFGG5Vgchuf0xB++rRyKUdVm2fJgxyik7iue3uKvcIuJbKh1IJUusgZEZQRPXHfy94dajWOGvO8eXVf8DUq7oS/vOGgbGd4+e9MnhxHjAkeH+tRHJtTZll6rpXJ6U0vf8Gp4ct/UYW7ly5ct2Rjbyju02hcmXcnyEHbahhe0xZFu3VRjJweLZZvkf0TW7+jnU2Dw5ksB811Ds4AlgMkKlxl4qFAMnoR51ne1GtRNXF1SyFLRZG2MgkAxM+G3oKmWNvezCePFJanfHn8G1+jbjlmzosHYg94/2HbaRG6qRWy0XaCzefC2xLRPuOuwjxZQKofouZToSV2U37sfDKr/AIzxA2VUhQZbEklgq8rGSVVjuQFEDqw+B0xpqKJxaFjSS7efwU9jtqXEi0IiS3eDFQWtKMmC7EFwWH2QCd+ldtdtMmVRa3aIBeD1tSxGPuQ8q32sTsK5p+0TgBV08KsSAXGIzRcI7v8AGLlJHTbr5R04+63A/wBT9o6yxUmT7O24UEqCWEgER9j020Lj1jtuXEpYmOvtIG6hlg4SdjvsIg9acbtex/gSFJhWyk7teAlYH5JvHbJeu8IHae7nHdqykLiV7zeSwIUm2MmaOXYDlbfoafv9onRbBNoZXlLYBmyADWgFHJu8PO8DlPxoBNjtgSyK1rHNrY3cdLvc448vMw7wFl2jE7mtIDWe4Zqm1DA3LKqyplbZpJBDQZBURuAwj9FW3B77vp7bXPfZAWgFRlG8A7j4UBMooooAooooArk12qvjdgXExF1bTKcpO4AKsm4yUxzHeeoFASeJaXvbTIDBI2MSAQZBI8RIFU1zsxYViXcglWgHAQuWRjlkkFjzGTzCahp2ZUtI1Pu3CxEEboeck55ZDplMDeBBipacNslbSLeWLC4vEQ2RsOZaYUsQp6knOgHH4PptSb5Vkd3YZsuDshCouO4IA5OhG/MKT+CYVCq3Wju7iKrKmCm7mXZQEGJ5uggQoHSZaucFIsXVF1WYacaZIBXECQueLEltx0iN4Ak01d7NAb/WVQ8zKQACp5mCrLx3KyGw/mgzFAapAAAPIR8qUDWQPZFen1kwF7syZInNUWcxvgyqZ97u1PXpfEFbbJYdC+5QOZVRIEQm+K9APgKAVx0TpbwHU2nHl1U14Re0qPdIhHZDk04wo7wKDlO6yVkiRDeMGvQe0dq0hP1/XO7xIs21xQeRwGXzJ++sVp7Nzvdfda3dFlVQ6c3VbbLU2cILzvjPQ9Ca5ci1v2NsnS4VH1clv2tL59zmo0FuHCOLjoJYIns8R1IfxA8+lQSCpgp/05bdNvCKtRqb2rLpYsLmyjvnQb4zuT5T6U3qeyeqyJGkutJO8L06+J865I4pS3PKz9WnGumi6a/uvlwV6IpYZBgsjLG2AYJ36f72pN3U2QLnvQD7E4AB9z1MVYJ2S1h6aO6p8CVQ/on/ABrn4I8Qhl7i5DdfZJH3c+xrphi23RjhzZ0t21v7dv6IKcQ0+duSYI9ryJymfAx/sb+ldTidrC4QWDBvYnFQGExuI8t+ojapx7HcQ5PYPye5yW/08+//APaG7G68hl7i5D7tyWh4zt7Tber+mvBDxxfb/o23E7BdDk5UoTckISG8BOP6N42qJd4iuIKxJ9BM5EAFcYAwgzPUxVr+CWvyVhYuBlGIONrp9z0m72O1pUA6a4diCcrQBBcvspuQGkxlHSBVJ4tqSIeKLTVdvDK2zqHb7JiJkCI8jIHntXRe3g5fH7JMAwPuM/AfdVjb7Fa4lidO24EDJPAiBIYxsOtVPFNDesXe6uSvTyEkAdQCdxP+NYek1vJHP0+GEE3miyDwPTZ69U0zvZLjZxcMiTBUkAZRv4bkVbdqOyXc6m2bl57/AHlvMFicupEHcx0Mf6VSdjLC3dXbtu/dow3fYMDn4E7D/UVp+2PCEs6tCt97rG3LB2DMDJADR/NAjy+VfWYMcJaItcrivqdkn+xnof0SN/4aPz13+9W1msT9EP8Aw0fnrv8AfqevYoKBjcEiMsllXhbIhxmMgTbLET1c+s+Nxsd2H/zXsaVbgPQzBgx5+VNtrEDhC6hyJCyMiBO4HUjr8jWb/AcwQLx3BlsTnJVgTkH6sTzbcwVRtE1bPwc9/bcFBbtiFt4dGhgGDBh0UwAVIALeJkDUs5pC4mGEHbY9djHQ+RgfIVn17JOGkXonZuU8y5q5J597rYhS/SPs1H0XY24nS6q4wqYoYKi3aTnGY6YtCjoWJ3mKA1S3AehnePvHUfGl1nuF9lTZvLcFwELnIwgtmWJk5EAy0yACYEzWhoAooooAooooAqi4p2US9da4XdSwXZYAlCpBO2/uj9vSL2q/X8ZSyYbKYBgCerYiPMz4UBVfgNamcn2WAOUjbPHYrG2TbRB+Egqu9i0Ykl2kyfdtRLIqNy4Y7gdI2JmlL20snotwmBsFBIYsVCEhoDSD4wPEg7VoFO1AUP4LKltltkjPANlHRb73SdhJbnYb+Q9TTdrsVaHvMzxjGQTYILSqPd8ra/HetHXDQGVTsJbKwzsYZsYCgYsbuzQOYw53PQ9NpBXe0NnSXEuKXa4VZLdpQuVwksx2AEwWJLHYdSes2XEuMlX7myveXyJxmFQH7dxh7q+Q6nw8SFcL4QLZNx27y82z3Dtt/FUfYQeCj4mTvUexdRrdmc7Sdm2v6d7+ob2ttS9tV3S2F5sBPvk7ZMfuAFeUpy3LoTBe8xN0j7XtFuEDwU5BZA8vWvfeIsly1dSQeUq4BEiR0PkYNeL664h+tWhcyOlZcVFpkgtqURuc3Gz2YjoCZn0rGceXEw6mWWcKvZJ0jXfRzplNu+YxIKKWWVaCltveG/Uk1fPwS3O+o1H337n/AH1VfRuo+r3j53UHys2v215ZcugZEjN3v3BLeLF394mT0FVeb0ccaV2ceOWjDE9m/cewP/MXv7Rc/wAyj9x9N+Xuf2h/82vFV1duWW4FVl6gbjoDttv1HhUi1dtLBMQ3TlJ/UNvvqn62X8SPXf8AE9gPDdL0Oof+0P8A5tIOg0f5dv7S3+bXlzXbUxKzMdPH1MQKhPq7Ygm2QhMB4XHYE+c+B8PCo/Wy/gXWRvsev/VNH+Vb+0N/mUk8P0cfjCf/AKhv8yvKNZdtohMAnEsojrEeQ26iououWwqsQBl02PlPlVV18mr0EvJtwey6PR6TIYS7DcAXmY7egc/qrF/SVcBawwEFjey23kFCPkCBWd7HFTrtMyflQOkHcEEHxHwq8+k66Rf06R4XWB8y3diB8vnWyzerjbaozyPXidIwPZaDdUXNreJnwE5nxG4/ZNajtTo9KupU2DJ7uHg5KreQM+XWsz2QZVvq10ZWwDI6icj1Hl0+VaTtPq9Nc1KDTqB7PmKrCMwJkj4dJ8a+r6bmF38L9jPJ8Lqj0z6If+GL+du/360o7Q6czF+0Y3POvSQPPzK/1h5is19EI/8ADF/O3f79Xv4LWYWM1KRgQxlSFtKCJ8cbaDf186+dZ6GL4F7D6dodOZ9rbEFgZYD3BLHfqAN56bGn/wB00LogMl1LpAJUqsScojxECZNVv4H2Ix5wpABXMxCghfXaWI36sZnaLW5pVZ1c+8mQX+lE/qFDUbXjFkzF1DBIPMuxBAM7+ZA+8U3peP2LgBS6hkBgMhMMoYSDuNiDHqKi/gpZkGbm0Ac59xWDC3/yBgDHX1jambPY60Jl7h35OaCgxtqQD4khFBJ/1oCy0nGrN04pcVmlhAInlJBgeIkHfxgxU6qnSdm7Vu4txc5UEKMtoaZHmRJJgmJM+Ai2oAooooAooooArP8AaHilm1cUXLK3CELAnAsBIUhQ25kxMdAJNaCmm0qls4GUQD4xMxQGTu8e04cLa09tmkLbPs8T7WCFK9NwzTtv57xJ0vbZS5V0xGSqDkvLIsznvsA1yA3Qx89ILC+Q9KO4HkN+tAZa3276k2gFjJfaLMQ7c0wAcV8+rKPGalfhkuSg22UM4UElfdZ3QMQNxzIdvUSRMVf9wPIf7j9g+QrpsjyoDJcQ7O9zee+ovPbuMWvJbuXUuKx6ugRh3g81O/lPu1Y6Tg9u4ge1qdSVYSpF92H/AFTV6Vql1fCXtOb2mgMTNy0TFu76/wAy5/O6HxB6immjb1HLZvczPEOxVxb97VNqntooG4OV1lVRORgCOu0N4VhtaLCNrnVrhfUFApZrZViNVac4hOYSoLcwERFencW7TWr1m7p1yF5rFz2bCGUqIKkfxt5EbECQYryO4EWWytsxIFxBiTbxZFBMMSCWgHYbmsnUb0mPWZ8rjU1xHbY9G+jw/ve7+dH/AOGzXmuo0MgkEAredlnpOb9Y8NzXpP0cibF7zF1SR8bVof4GsFdPMwHhcuf3zXN1T04YtHlW/RhRUDQhLou3GWTMgAneFAxG5Gy9fWn7ukF0+zcABSSCHETO4ClZnfrPSp97SjlbnDCYKLkYMSDII32+VMi3cBLFci6hPIiC2JbykHfyj1rnjbSk3uZ2+RzTcJHcFQwOcENHhyx+r9NQLumtPcgtiCTAC3FPQj7XKBv5CrK1pWVVHevsAIASNh6rNRrt8m4Dg07hwRKlN5xPifQdZ9KpGUm3ubKTvkYCKxJa6CBbZICsvKwAkZdTt4T4U33PeFSXDYHpiV2ggbNvPr02ov3DcklGDD3AVICgEEwfFtp8thtXNODkzHIyAAXEPtO0DaP9atK1G7Jk9iy7IafHiFkzOWoVvnAirf6Vj++dMenKxHoQ6EEeRneqvs0f39pvzyfrq3+k0D6zpzEwG+HvIYO3Qjaunp5Xik35Iv8AY23RguylxUvq7KHVQJSYJAuH0P3ddwK1PaDife6sA2riEW92dcWbrBbc7wYBk7Ab+Ax/ZrigsalGClnBChSBiTkYncbGfu6+FbPiHHG1t1bgt4qqrbG4M5h2BY+EkORIG1fU4c2NOLtbRe9/14JyJuL7non0R/8AC0/O3f75p/QrrnDEu4C7QcELH2GeOVsEL+OxnoSN+kRfom1SDhttCyhjcuwsjIgOeg6napul7Nagqmd4rsuYD3CQYt5sGy3dsWBnYZyPHLxk7O7Gqgr8DyabXNCtcC/xnUpJlbcADDYhhckx9rb0lcFsXxedr7AygAAYYyHcnFQBAClASZk/pgp2Y1PKW1bMQ4Yxko8GaBJ+0XgdMWUfZ3mXOzrm3ZTvW9msXDlcm4SbZJyyy3Kt4/aqTQvppLXQOpA+/wD36/Ksta7ParFvb4tzrJa4cgwuKHIy5SMlIA/iid4h7Vdm3NpbQYRlfkydu9ZmUmTJj3DHg5igNIlwESCCDuCNwfvpJ1CggZCSYAkSSBJA9YqFw7hz20RS/u5SBGJyJIBLAscZiZBMSZmoFzs0ZGHdgC+b3unIc6PAIMGSpmfEhuq7gXf1lZIyWV94SJE9J8qUt0EkSJHUTv8AKqWx2fOd43CuF5SHVS25bqTkTiQOUYxPUjYUrhvCHt3EZmDNjcN1wIze41rHbwCqkfL1oC7ooooAooprVOQjFRLBSVHmQDA+dAO0VlTxXXSy90mwENhcicA0xlBkysZSIE9aX+6usDR3IMT0RgGAFw+8XhTsigGSS8+BAA09FZLUcX1pYAWmReRiRbZyJNokQG5+VnBiDNs/fI4VxLWG8q3bWKHIsTJxk3Ngw5YWEAnchpnagNLXCKBQaAxvHOwdnJtSj3Uug5zkXBPkQ28eEA9K8luveZ9eHLYI9vEMNh++rYGMjyr2/tZxlLOnuAuBcNtiigZMSB1xEnEeJOwrxK7xZXcqzlRdZQ8m64MXFblQkqpBAPL06bCsJOMXSXJfLklONZJbVtf0N32F4vbspqAxlmZcUUZOYRQYA6D1MAedUtzsY7EsL1lQ91jibi5KjszSxU4kjpCzUrg+s+qZ4Hvg8Bka2VGxG5aST0iI8fSmV+kzRjrp7IiBEODv5Du6eipQSyGPSZv08Y6Fuu7+xaW+yqquI1Ongebb/fTb9lh/KdP/AFqhH6TNJE/V7Xzb/spB+k7Sfya2fgHP/sqr6fAznlBTbk+Sc3ZEfyvT/wBb/Wmj2QH8r0/9b/Wo3/xT0n8ltz8H/wCyu2/pP0xO+mtL13YXAOk9cP8Ac0XS4OxHpR8Drdj1/lmn+f8A+1IPYtD/AOcsfr/99C/SdpoB+r2oIkbP/wBvU0k/SzpQDNi1t/Nf9G1S+kwELDEk8H7K2rWotXDq7T4MGCrAJI6Cc9hNN/SG2XcwOly5P9W3H+Nc0/0qackRb04kt1Dj3R1MrsI6edJ4vc+uMLjvcUSWFsWgUWQPdYsrGeu/n6VZ4YxxuONFM+NvE4x5Mj2O7BDWl7l66bNpWKriA1xzIBidlUSJO/WpHaXsqdJdx0917ySuSsAHhpgnHZhII8x86texXakW0bSs1tGW40l5XIK0qVgjy3HX51Vdt+Ng6nkuIxKKpwMge0ZpO5jaBHr5CjS00dMVGML8G1+jnsm7qupF1reS3EOEB1ZbkfaVgVIHzrdHhWpX3dWT+ctW2/uYVWfRcZ4ZaJ6lrp+d1qsONcQ1C3kSwgeULEFdiQ6iC+QwEEnoZIH3zjglFUdf6nJlSlN3svAvHWr9rTXPit22f0M9Kt63VBgH06ESAWS9MCesOin1qvGv10rFpSpPvMoRgCcZK5mCJDfBT4kU/wAJ1WseTdRVhGIERLwsLlOwByExuAN/E6UV1X2RZ8W1LpaLW1LNKgDEt1YAkqCCQBJ2/TWbTjGuHMbJOQU4lHhCRcLCV3O4truNsp3g1IOv122NuZHVrYG8PJIF0xBCAD7QJPqFXdXrhlCK0MVHLBxBT2mzHcjI4x4D4GSop+KaxZJtAjfYI5YT30fb3jG3Mde82jYFnTcY1pdcrOzMs8jgKPZgwRMTNxpbpiAeoNcu6rXMo5Cp2yCquJBstHObk/jCJAG0DfxL9nWa0sJtgKCMpUD7doMo9oeUKbhD+OPTbcDTCiiigCiiigCmdXODY7tBx3A3gxudhv509TOsQm2wXqVYDw3IMb+FAZTTPrUt4ulx1xcsRiLxaOQKWc4gmQSSSIUjZuSZebVCxbVMixR8zClw+2AOTiFgtzSTyrO5g8XRX2NovaY4pbUDvscHVue4Sh5gwgeJ5YIhjT/Znht21+MBUd3bUgvnldXLO51IWZHqY3AgUBBvaniCwqoHgMMiqweR8TGfUNgIkSD47lXV1et71gU9mHADBULEA3B0LgYmLZJnbL4hdPRNAZXQX9eSquoAi2GdgpbombbMBJPeD0hTHnZaixqbrFcxYtAwCnPeceYJGNsfcx+FXFcLRUNWSnRneM8Ht2dDqe7Tma0+TGWuMcT7zmWY/E1gO0nGtJd0SW1sst8EYypUIVIPU+EbAD9VejPxprxK6RQ+8Neae5XziN7p9F282FOWuzVshjeJvu6lWd+uLDdUA2tr6L95NZyi38JaMUsink3Xdef89jB8Kvm5Zu37gFu3uUJdT0DSAvWSY8OgNY3s2zpdJtXEsvLZO7qqshtOEWHEHG5gxA9PKvf7OiRYxRRiAqwBIA6AHyqs7V8Ru2NOz2UVm2AyMQSQBA+2xJAC7TNRoa3bJmvVyrQklwl+TyG1d4nz95xDSmbbBYu2Ac9sYPdiI8/KahdlG0SWGGoC953jHmUtK7RELsOu1evdgu9bSl75Zrj3bhbIbjE4xHhGPStFctiDCgnwG29ZZsHrwq69iMkZY5uKadHz92s1GiuWEWwAD3is2KYSizIBMVnrP1fuLAFspfW4he4VkQDzF594eIA/RXtXY/hmpTW6lr2DKzRdgzi+KukAgSArY/KnfpE0d6bFzTqcrXeuzACFUKs5eY67eNR00HghtvT7m0un1ZvT1qmue3B5Mvc5W+4EuLfUlMe+hoYh+XEmOu1P8Ssa43eVtLhyxP1XyWZET1mvZ+IdnxrNEEurbFxlDB7e6h/sspIBxPl5E/GofDeAPobSqLSai3EuAq98rEcxUkRcWfAw3lPSurJOU5W0qMcODHjxVqbnff7nh+v4eruwuFRdyPud2F7vN8IVNpiN5npNai1xMtqNO3fKumVANQSpMMqwR0MkwsEHzmvY9CdNfTK2tthuGGABB8VZSJU+hE1IXhNkAAWrcAQOReg+6qRjJO0y8pY9Ki4b93b3PmzW21e4zBV5nYyDJgsxE/cR8h0rW9jbXDF0LfWFHfgGQwORO8Y+B8B93nXs37kWfyVr+on7Kbu9ntO3vWLJ+KL+yqrHJO7OVYoJt7/6Kf6NUjhtrym4R8DcatG+pQGCygwTBIBgdTHlVX+COmHu2+7/ADb3Lf8AcYU1r+yi3rkszY92iAbFpTvoJdgSdrnToYMzMVrBNKi6ioxSTLlNUhAIZSD0II9P2j5jzpt+JWgpbNcQpckEHkXq23UDzqlfsLZYyzXCSGy3VQS5cuYC7SSh28bNryMyNL2TtJbupLHvbZtu3LMHvJjlj7Z6yNhViSzucQtquZdQu28iNzA3pNvidplyFxCIynJYxJievSfGqk9jkme8fc5Ha3Bf2vNGG0d42w26es9s9jbSspychWDAHCJU24nlkiLaCPQnruAL5WB6UqmNDpBatJbWYRVQT1hQAJjx2p+gCiiigCiiigCiiigCqfjms1CEdwgYYktIY7521EYnwVneIJOECris/wAY1OoW6wsgnkTEQCN++nYsAecWVO+ytPjIAY02v1bls0KRYuEBUaO8xslDkx3Mm4MYBEbzTd7X32uoVF9U7pdjbuL7WbmUjuz/ADPeKiOnjUhxrHs3QwCucO7x5Ym8wZcg0wLYUzseYx5Bi3otSl4KWuvvaKvl7EJ3tw3VYMxLEWyqgkFiQpnrAEzgF69g5fvWARCvegJcNzE94BsvLOMEjqW8IoXhNzUb6ogJ4WEPJ/6jbG6fTZfQ9aVwvvVuIjs7ct4uWjwv+xPKAAShbYeCjpFXcVFFlKuBNu0FAAAAGwA2AFLoompKnCaol/fOqn+B07QPJ78bn1FsGP8AmJ/i1K47rHVAlr8bdbC2YkKSCWc+iqCfUgDxqVw3QLZtLbT3VECep8yT4kmST5mqvfYuv2qyQqV012uNVihT8C/G6s//ADEfKxYq2dZqp7Pe9qj56l/0JbH+FXBqI8F5/EUvZ0933mmP8AeT1svJtfLdP6FXRFVXE7It3BqiSBbtutwASXQwQOvUMJHxI8aj3e1tsbBbhOYtkQBFzMKykzGSglj4EDY0REnbsk6/gSu3eITavdBcTqR5ODtcX0b7opGn4heRbnf2x7NC/eWzyOFEwAxyRv5pkepqL+Gtopkq3GGOXuwIhcdyejZKB8d4gx1u1NplKujnI92RjIybIC2dxzEBj5evSVDU6pjI7cJ4odhLQyNtDtKwecBVbIjodvOEfh7b29lc+1Pu/YiR1gnceP7KdXtZpwFARwY5VwAIUhI8dgSyj5k7AmndH2os3WRQj5EqAMQYZlJYTMDEBgfhtNSVO67tEbYfIIrDTG8iswkuM+XY8w2HTzqC/au4I5rJOJbHYM5DquCYXnGW/mdyNhWqayD1AMdNq4unUdFAjpAFALFdoooAooooAooooAooooAooooAooooArkV2igORRFdooDkV2iigKrjlvUMB9XcKQrnfGC0DAHIHaZ6RvE7VUPZ4hGzj3V/JA++JAHQvjPUgepnlma7huo+sNctMApCbFyAQk5LjgQCdueegIjeoScE1gbM3JJ94C64kEacFV5IU8j8wH2vCTAF1wOxdVGF45MXJmQRBC9APdEyIqw7wTHjEx6CP2j51U8F0OoRpvXe8ld/LINsVGIxGPWk8c4Y924rK4tKttxkZIycgbrkuwWd56ketAXU0E1jdZ2ZQIcb6942IBbbI3GvAAw0kN3ij17pR5YrPZ22p7x9SuEBiOiYI6uyjngWhiRiZiTvQF7wbSG330kEtfuPsZgPBAPkYj51ZTWZvcERr7XheVQXW4wIgjDulJByET3WORHRmFN6/giku5vooLO5JEkABsiW7zdrYPKYGAG4NCW7dmj1ulW7ba24lWEMPMHrTLcKsDc2rQhYnFRCgzExsJ3qjt9mLcgi/uMYiJ7zK02fve+wWPOG+4xtP2UR7RtjUJcBV03XONu7ZlHebEsCH8CfIySINQnCrIEC1bA8YVfMHy8wPkPKuJwiyCCLVsECAQiyBM7bee9SrYgf7ilUBEPCrUg93bldxyrtERG3oPkPKixwq0hlbSKREEKoOwKiIHgCR8DUuigCiiigCiiigCiiigCiiigCiiigCiiigCiiigCiiigCiiigCiiigCiiigCoXGNAb1ooCASyGSAw5HVuh2PTxqbRQGbHYi3/AB3jY/YG/s8jIXocBA6LJiNoj6vsnp7Nh2uOwULDNALARcUQApMnvIgTJA2rWVE4hw1bwVXkqGDRMAlZiY3gGG+KigMu/D9It0l7j8j5klPZlwEvEBwkNyKpwB8yN+ja8A0pNtZvrkO5ANtlEraVYPJCtiucnruelXKdjrQXEvdKeCFlhSLQtBgQoaQgAEkgdYmp9jhIV1dne4y5wXI+3hOyqAICgCAOreJJoCBoOyNu3dF3JmYMWE4xLd5Ph5u8R02HnLmj7MJbvd6GY8zPEJ1fPxCzADnaYmD1q6ooAooooAooooAooooAooooAooooAooooAooooAooo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0420" name="AutoShape 4" descr="data:image/jpg;base64,/9j/4AAQSkZJRgABAQAAAQABAAD/2wCEAAkGBhQSEBUUExQVFBUWFhgXFBgYGRcXFhoXFhcWHBgbGhgYGyYeGRojHR8YIC8gIycrLCwtGB4xNTAqNSYrLCkBCQoKDgwOGg8PGiwhHyQpLCktKSw1KSo1LC8vLCwpKiwsKi0vLyksLC4sLCwsLCkpLCwsLCwsLCwsLCwpKSksKf/AABEIAL4BCgMBIgACEQEDEQH/xAAcAAABBQEBAQAAAAAAAAAAAAAAAgMEBQYBBwj/xABPEAACAQMCAwUEBAcOBAQHAAABAhEAAxIEIQUiMQYTQVFhIzJxkQcUQoEWM1NzobHRFSRDUlRigpKUssHT4fA1cqLSJUSDwhdkhJOz4vH/xAAaAQEAAwEBAQAAAAAAAAAAAAAAAQIDBAUG/8QALREAAgIBAwMCBQQDAQAAAAAAAAECEQMSITEEQVETcTKRwdHhFCJSYYGhsTP/2gAMAwEAAhEDEQA/APcaKKKAKKKKAKKKKAKKKKAKKKKA4azGk1+qwvFw0rcTDk3wN2HAGImE32yG8hj9mXxrW6hbypYUNyFoIGJOQEM5YYiJIiZPl4wxq9fkoFtSpPvMFVgMiJZQ5APRtp2HmYoBWk1WpN1c+8kusp3Y7rumthmY3MdnDkrGX2QMd8jxOL6tWb2JcBm6qQWHeIqhSAANmLSZ2Q+pD/CL2saTeQLCE4gLLPtAnLYA5AeYjfxMS1quIFCTbWR0UheaRc3JzEQRbEQJn7wBJ4ZxvUvctrcs4qwbIhLggjIgnKAo2jxJJ8JFRb3HNYQ0acoVJ3xZwYRxsIkjNH6bw9k/ag91XEdRZs25yLvcuDmVS5m6e6XENCgofAkiBt1h23qtaCuSBvcLgKo5TgXxOclwS6hekKDM9QLHgOqvMpF5YIClTiVkNOxB+0I3jzG3nbVlDqNfhJSCy7hVQshCW4I9pDEuXB32Cz8dHochaTP3sVy88oE/pmgJFFQv3asflrXj9tPsxl4+EifiKU/FrKgk3bYgAmXUQG3EyfEdPOgJdFQ9Txa2gcsfxaC48AmFYuARA3nFthvt8Kj/AIRWsgpzUnH3rbgDNyi5HGFlgQJigLSiiigCiiigCiiigCiiigCiiigCiiigCiiigI2q4glsgO0EgkdegZFP6WUffTWk4zauAlW2VQxLBk5DMOMwJQwYYbbHek8Q4Ul50Zp5JEfZIYoSG233Raht2cHduveMzNbW2pfE4qhJQcqid9yTJMCZ6UBZDidrb2ibxHMu+U4xvvO8edLOuSQM1lvdGQkyJ2332qi0/Y9AkO5LsWLsAgnvPeWMdh6iCNyImKWOxtrfJnbYKJwEKrWSAIUfkkE9eu8xAFta4paYEi4hAbCZEZEAwD0J3HSlpr7ZEh0IPQhlI8fGfQ/I1Wp2Yt933bFnGRYziDJsm19lQByHwEzvNM/gdaLq7M7MrBp5AGIIO4VQIiVgASGbzmgL+a7VC3ErumJ+sc9qdryiMR5XUHQfz128wtXdu6GAIIIIkEbgg+INRZLi0KiqfjunvF7TWS0LlkFKiZKDo+xYL3mM7TE1cE1V6ntDaRyku7r7y20e4V/5sAQvwNLCTfBBVdb9Xckjvi1vEAW9kAt95HgXPtPeMSBG3VhX4hlzDlxWce5yyCicMjABbqGmADB6VYfhGPyGqP8A6LD9dRbus1b3Vu27LLaQENacoLt3LxAkquMbBiJk9NqjUi6xvvsct6TViw6liXm2yHJQR7Ym4uQglQgXruZInwDDpxAKMSpPjtbOMG8ABJErHckyZ3aD5WX4Q+en1QP5on9KkiujtPaBAcXbMmAbtp7ayenORiPvNTaI0S8FutdYbVxTTOo1ioyKxg3GxQQTJxLeHoCZqShkxwSxZzS/dMxbhgAoVV7s2wNmkj6uGMyAAZ86UvDtFbR7qFnFsqpClBBbG1sWCiCQJOWMqekRWg1nArd1yzzzAAgEr7ocdVIO6uykeIjypS8DtBSuOxwkSf4Ny6ePgxJoDONqLF6VH1gI1pNO8dwUPNeS2pJyJYsWAZeQysmKk8K0Nm6ywby7e4RYRXWzeY/wSxAuN9kjIMJmau7nBLRud4QcuXbJsZScCUBxJE7SPLyFK03CltshXYW7fdIvgFlZ3O5JxTr/ABfU0BNFFFQNVxdbZuBpi3a75iN+WWG3jPKf0UBPoqk1HaQ2/fsXFhHuPvbMW7eGTCH5ve6Dflb0mXqOOWkYqSZEAwjtu0YqCqkFjIOPWN4igLCiqS52u04g5EjfcI+MBGYtMbgBTMTEjzp09prGWBchpVcSlwNLzjsVnwb5UBbUVG4frRetLcUEK4kZCDHqPCpNAFFFFAFFFFAFcNdprVXcUZh4KT8gTQGZbs1c2LLauwbg7t2YJDEsjTgeZSzjp0cwZFO6nhuqlEt3SMLCL3hYgNcAuhyUxMluQyTy9RPQtHtY8ZRaACLcCknK7JxZLe/vBww6H3rYjealcT7WpZutbKsSkExByGORjcREr16TJAEEgMDhOukRqAq77ElysliBJXnxC2hJ65XZ8Jd0PCtULdzO8S5tFbXMSFcm5zGVE9bcEzEEfFK9tEgnu2ABKzkhGYLgKCDuDgYI8xtJgOabtYHs96EYg3AigRlBsrdJO/UDIQOsCOtAM3+D6uWCXyomASxYlSTGxXlZVgeOREmKmG5qrSoSi3xiO9Ctjcz3LFMoVl8ACVMDxqKO29vIKUfJiAsFGUkxEMDB5mtJ6NdUeZq7tcRtszItxGZTDKGBYEeYBkVDJRG0PGrV4lA0OPetuClwfFGgx6iR61EfhL2CX0sYndrDGLZ8zbP8E3p7p8h1p/tForb6e4zqpKI7KSOZSFJBVhup9RXjHFO27W27u3f1ZZTi5d+WVMEqVeSp9RPrWcm12snV2j8n9z2W32ktFCS2DhlRkfldXfZVYep6HofA052b0RtaW2rDF8Q1yepuNu5Pmcid68G1PHW1Es7O7LssvnG/SW3Hwqvv9vNfBKam8OaFBcmBAnearDI5N7G+TE4YYz4b5T+j4Z9O0CvmA/SBr8jGrvY47cxmaSv0h8Rhf33dmebmPT0rbc5Lfg+oabvWQylWAIIgg7gg9QR4ivmUfSFxAl/33eiJXm/XXP8A4g8RlP33e3HPzfqoLfg+i+ztl00yJcBDJku+5xVmCf8ASFpjT+21rv8AZ0690v5y4A1w/cuC/e1fO6/SVxFrgQam5uYnJvH7/Cmj9JWuQsLd91Usx947ljJJ36nqarb4o0uWlzrnb7n1RNGVfLB+lPiP8ouf1j+2lWPpR4iTvqbkeO56VNvwZapeD6lyrmVeDv2r1y27Ltc1K94JJNxcdxksCJErvuTV/wBk9XrtYWA1d1AokEjINHUBsYkeMn7qyeapaaZpihkyRc9NJVu6PTuIcWtWQDccLPujcsx8lUSzH0AqBcFu4h1F6y6QpWGJBa3v76K2JBk8ree8VW9gNPNq5cuEXL3fXEa6eZmCGBzHovoNq1Go0i3FKuoZT1B6bGR+mD91aRepWQpRlG4mRfXaE4kW2ZSCWcm7G/cSrySbnKbfKZEKKmcS1+k7xskd7m045qSQ6qCpkDIbcw3AETuAbO52Z05KkW1WCOgAkAgwdt1JCyPHEeAilr2c04Edzb2n7PnM/fud+u586uCiua7h+EG2QsQoKXFBDhNl6dVuJt5N8aWj6K7dAW0zm7c3MXAp/GuTuQCuWcgCJfcVfNwSyRBtpHw6QEAjy2RB/QHlSk4RaBBFtAVMrAAgzMjy8fnQD2l0y20CqIUdBvtvPjT1FFAFFFFAFFFFAFcIrtFAINkbbDbpt0+HlUdlt3Mhynqj+fToSNxsT86f1F9UUsxhVBJPkB1rNars/ba47i+EZ3YbBJDOoVlbeXaOgO6yesxQF7ptLaRcFC477depJMzJJJJJnzNSFC+Een3VjNRw2xbch7w5bgLfvcyWCAoodRBdUIYBd55iCZNSeB2dLpjkLmRwKgsjDEIXyEsJRuRslJB9mxjbYDVC2o6AD5fGomu4NZvfjLSOfMqJHwbqPuqNc7PAknv9SJMwLzRv5Dyrn4On+U6r/wC4P8Vqr9jRUt0yj7X6dNJo7zpfvJFpotG53itMLAW7kQJYSVIia8PXRBwGky0mPe3kD4+P6DXs3bbsZcu2wwvO62kuOe+YNuFkKoCjrG5J8q8bXijrchxiFPMB12nxJ/TVF8VcGzcIwUtSk32a+o6NE6+60dDuInznxB8qodYvI2YM582wBmBvttUjX8SZhiGJZjtvuPCflWq7O9mtHet21vXdT3zH3bQQp6GWB8Nz4VjPIsDcpdzaUn1GNRxxf7ed7Xy7GQa37U9J7vfyjbp61GCDu08s9vOZ8fStx9IfZLT6BLTWtRdbM3A2RRzKrK7KFgE7T4TO/SqHsjYsXrjDVm6LQBg2oyyOMdREdfXpVo9TCWP1FwcccU5y0xVsqyoyvSN8d/8ASkqm9mB4cvp8a9K1HYjhp0l+/av35S27L3jqoLKpIGJQZCYG1eb6Cw127bS2WcmAR0ORWWAAJ2B2nxjoOlRi6qGVNq9vOxXJF43Uhs2ShdyCCQFT+mNyP6O39IU/ZtXe8s4XAWVQUg/i4dyAQRscpaBPvA1c8c4dftDuntOuCjMlTAGwG8EYzG/rVP8AuU8nIFGG5Vgchuf0xB++rRyKUdVm2fJgxyik7iue3uKvcIuJbKh1IJUusgZEZQRPXHfy94dajWOGvO8eXVf8DUq7oS/vOGgbGd4+e9MnhxHjAkeH+tRHJtTZll6rpXJ6U0vf8Gp4ct/UYW7ly5ct2Rjbyju02hcmXcnyEHbahhe0xZFu3VRjJweLZZvkf0TW7+jnU2Dw5ksB811Ds4AlgMkKlxl4qFAMnoR51ne1GtRNXF1SyFLRZG2MgkAxM+G3oKmWNvezCePFJanfHn8G1+jbjlmzosHYg94/2HbaRG6qRWy0XaCzefC2xLRPuOuwjxZQKofouZToSV2U37sfDKr/AIzxA2VUhQZbEklgq8rGSVVjuQFEDqw+B0xpqKJxaFjSS7efwU9jtqXEi0IiS3eDFQWtKMmC7EFwWH2QCd+ldtdtMmVRa3aIBeD1tSxGPuQ8q32sTsK5p+0TgBV08KsSAXGIzRcI7v8AGLlJHTbr5R04+63A/wBT9o6yxUmT7O24UEqCWEgER9j020Lj1jtuXEpYmOvtIG6hlg4SdjvsIg9acbtex/gSFJhWyk7teAlYH5JvHbJeu8IHae7nHdqykLiV7zeSwIUm2MmaOXYDlbfoafv9onRbBNoZXlLYBmyADWgFHJu8PO8DlPxoBNjtgSyK1rHNrY3cdLvc448vMw7wFl2jE7mtIDWe4Zqm1DA3LKqyplbZpJBDQZBURuAwj9FW3B77vp7bXPfZAWgFRlG8A7j4UBMooooAooooArk12qvjdgXExF1bTKcpO4AKsm4yUxzHeeoFASeJaXvbTIDBI2MSAQZBI8RIFU1zsxYViXcglWgHAQuWRjlkkFjzGTzCahp2ZUtI1Pu3CxEEboeck55ZDplMDeBBipacNslbSLeWLC4vEQ2RsOZaYUsQp6knOgHH4PptSb5Vkd3YZsuDshCouO4IA5OhG/MKT+CYVCq3Wju7iKrKmCm7mXZQEGJ5uggQoHSZaucFIsXVF1WYacaZIBXECQueLEltx0iN4Ak01d7NAb/WVQ8zKQACp5mCrLx3KyGw/mgzFAapAAAPIR8qUDWQPZFen1kwF7syZInNUWcxvgyqZ97u1PXpfEFbbJYdC+5QOZVRIEQm+K9APgKAVx0TpbwHU2nHl1U14Re0qPdIhHZDk04wo7wKDlO6yVkiRDeMGvQe0dq0hP1/XO7xIs21xQeRwGXzJ++sVp7Nzvdfda3dFlVQ6c3VbbLU2cILzvjPQ9Ca5ci1v2NsnS4VH1clv2tL59zmo0FuHCOLjoJYIns8R1IfxA8+lQSCpgp/05bdNvCKtRqb2rLpYsLmyjvnQb4zuT5T6U3qeyeqyJGkutJO8L06+J865I4pS3PKz9WnGumi6a/uvlwV6IpYZBgsjLG2AYJ36f72pN3U2QLnvQD7E4AB9z1MVYJ2S1h6aO6p8CVQ/on/ABrn4I8Qhl7i5DdfZJH3c+xrphi23RjhzZ0t21v7dv6IKcQ0+duSYI9ryJymfAx/sb+ldTidrC4QWDBvYnFQGExuI8t+ojapx7HcQ5PYPye5yW/08+//APaG7G68hl7i5D7tyWh4zt7Tber+mvBDxxfb/o23E7BdDk5UoTckISG8BOP6N42qJd4iuIKxJ9BM5EAFcYAwgzPUxVr+CWvyVhYuBlGIONrp9z0m72O1pUA6a4diCcrQBBcvspuQGkxlHSBVJ4tqSIeKLTVdvDK2zqHb7JiJkCI8jIHntXRe3g5fH7JMAwPuM/AfdVjb7Fa4lidO24EDJPAiBIYxsOtVPFNDesXe6uSvTyEkAdQCdxP+NYek1vJHP0+GEE3miyDwPTZ69U0zvZLjZxcMiTBUkAZRv4bkVbdqOyXc6m2bl57/AHlvMFicupEHcx0Mf6VSdjLC3dXbtu/dow3fYMDn4E7D/UVp+2PCEs6tCt97rG3LB2DMDJADR/NAjy+VfWYMcJaItcrivqdkn+xnof0SN/4aPz13+9W1msT9EP8Aw0fnrv8AfqevYoKBjcEiMsllXhbIhxmMgTbLET1c+s+Nxsd2H/zXsaVbgPQzBgx5+VNtrEDhC6hyJCyMiBO4HUjr8jWb/AcwQLx3BlsTnJVgTkH6sTzbcwVRtE1bPwc9/bcFBbtiFt4dGhgGDBh0UwAVIALeJkDUs5pC4mGEHbY9djHQ+RgfIVn17JOGkXonZuU8y5q5J597rYhS/SPs1H0XY24nS6q4wqYoYKi3aTnGY6YtCjoWJ3mKA1S3AehnePvHUfGl1nuF9lTZvLcFwELnIwgtmWJk5EAy0yACYEzWhoAooooAooooAqi4p2US9da4XdSwXZYAlCpBO2/uj9vSL2q/X8ZSyYbKYBgCerYiPMz4UBVfgNamcn2WAOUjbPHYrG2TbRB+Egqu9i0Ykl2kyfdtRLIqNy4Y7gdI2JmlL20snotwmBsFBIYsVCEhoDSD4wPEg7VoFO1AUP4LKltltkjPANlHRb73SdhJbnYb+Q9TTdrsVaHvMzxjGQTYILSqPd8ra/HetHXDQGVTsJbKwzsYZsYCgYsbuzQOYw53PQ9NpBXe0NnSXEuKXa4VZLdpQuVwksx2AEwWJLHYdSes2XEuMlX7myveXyJxmFQH7dxh7q+Q6nw8SFcL4QLZNx27y82z3Dtt/FUfYQeCj4mTvUexdRrdmc7Sdm2v6d7+ob2ttS9tV3S2F5sBPvk7ZMfuAFeUpy3LoTBe8xN0j7XtFuEDwU5BZA8vWvfeIsly1dSQeUq4BEiR0PkYNeL664h+tWhcyOlZcVFpkgtqURuc3Gz2YjoCZn0rGceXEw6mWWcKvZJ0jXfRzplNu+YxIKKWWVaCltveG/Uk1fPwS3O+o1H337n/AH1VfRuo+r3j53UHys2v215ZcugZEjN3v3BLeLF394mT0FVeb0ccaV2ceOWjDE9m/cewP/MXv7Rc/wAyj9x9N+Xuf2h/82vFV1duWW4FVl6gbjoDttv1HhUi1dtLBMQ3TlJ/UNvvqn62X8SPXf8AE9gPDdL0Oof+0P8A5tIOg0f5dv7S3+bXlzXbUxKzMdPH1MQKhPq7Ygm2QhMB4XHYE+c+B8PCo/Wy/gXWRvsev/VNH+Vb+0N/mUk8P0cfjCf/AKhv8yvKNZdtohMAnEsojrEeQ26iououWwqsQBl02PlPlVV18mr0EvJtwey6PR6TIYS7DcAXmY7egc/qrF/SVcBawwEFjey23kFCPkCBWd7HFTrtMyflQOkHcEEHxHwq8+k66Rf06R4XWB8y3diB8vnWyzerjbaozyPXidIwPZaDdUXNreJnwE5nxG4/ZNajtTo9KupU2DJ7uHg5KreQM+XWsz2QZVvq10ZWwDI6icj1Hl0+VaTtPq9Nc1KDTqB7PmKrCMwJkj4dJ8a+r6bmF38L9jPJ8Lqj0z6If+GL+du/360o7Q6czF+0Y3POvSQPPzK/1h5is19EI/8ADF/O3f79Xv4LWYWM1KRgQxlSFtKCJ8cbaDf186+dZ6GL4F7D6dodOZ9rbEFgZYD3BLHfqAN56bGn/wB00LogMl1LpAJUqsScojxECZNVv4H2Ix5wpABXMxCghfXaWI36sZnaLW5pVZ1c+8mQX+lE/qFDUbXjFkzF1DBIPMuxBAM7+ZA+8U3peP2LgBS6hkBgMhMMoYSDuNiDHqKi/gpZkGbm0Ac59xWDC3/yBgDHX1jambPY60Jl7h35OaCgxtqQD4khFBJ/1oCy0nGrN04pcVmlhAInlJBgeIkHfxgxU6qnSdm7Vu4txc5UEKMtoaZHmRJJgmJM+Ai2oAooooAooooArP8AaHilm1cUXLK3CELAnAsBIUhQ25kxMdAJNaCmm0qls4GUQD4xMxQGTu8e04cLa09tmkLbPs8T7WCFK9NwzTtv57xJ0vbZS5V0xGSqDkvLIsznvsA1yA3Qx89ILC+Q9KO4HkN+tAZa3276k2gFjJfaLMQ7c0wAcV8+rKPGalfhkuSg22UM4UElfdZ3QMQNxzIdvUSRMVf9wPIf7j9g+QrpsjyoDJcQ7O9zee+ovPbuMWvJbuXUuKx6ugRh3g81O/lPu1Y6Tg9u4ge1qdSVYSpF92H/AFTV6Vql1fCXtOb2mgMTNy0TFu76/wAy5/O6HxB6immjb1HLZvczPEOxVxb97VNqntooG4OV1lVRORgCOu0N4VhtaLCNrnVrhfUFApZrZViNVac4hOYSoLcwERFencW7TWr1m7p1yF5rFz2bCGUqIKkfxt5EbECQYryO4EWWytsxIFxBiTbxZFBMMSCWgHYbmsnUb0mPWZ8rjU1xHbY9G+jw/ve7+dH/AOGzXmuo0MgkEAredlnpOb9Y8NzXpP0cibF7zF1SR8bVof4GsFdPMwHhcuf3zXN1T04YtHlW/RhRUDQhLou3GWTMgAneFAxG5Gy9fWn7ukF0+zcABSSCHETO4ClZnfrPSp97SjlbnDCYKLkYMSDII32+VMi3cBLFci6hPIiC2JbykHfyj1rnjbSk3uZ2+RzTcJHcFQwOcENHhyx+r9NQLumtPcgtiCTAC3FPQj7XKBv5CrK1pWVVHevsAIASNh6rNRrt8m4Dg07hwRKlN5xPifQdZ9KpGUm3ubKTvkYCKxJa6CBbZICsvKwAkZdTt4T4U33PeFSXDYHpiV2ggbNvPr02ov3DcklGDD3AVICgEEwfFtp8thtXNODkzHIyAAXEPtO0DaP9atK1G7Jk9iy7IafHiFkzOWoVvnAirf6Vj++dMenKxHoQ6EEeRneqvs0f39pvzyfrq3+k0D6zpzEwG+HvIYO3Qjaunp5Xik35Iv8AY23RguylxUvq7KHVQJSYJAuH0P3ddwK1PaDife6sA2riEW92dcWbrBbc7wYBk7Ab+Ax/ZrigsalGClnBChSBiTkYncbGfu6+FbPiHHG1t1bgt4qqrbG4M5h2BY+EkORIG1fU4c2NOLtbRe9/14JyJuL7non0R/8AC0/O3f75p/QrrnDEu4C7QcELH2GeOVsEL+OxnoSN+kRfom1SDhttCyhjcuwsjIgOeg6napul7Nagqmd4rsuYD3CQYt5sGy3dsWBnYZyPHLxk7O7Gqgr8DyabXNCtcC/xnUpJlbcADDYhhckx9rb0lcFsXxedr7AygAAYYyHcnFQBAClASZk/pgp2Y1PKW1bMQ4Yxko8GaBJ+0XgdMWUfZ3mXOzrm3ZTvW9msXDlcm4SbZJyyy3Kt4/aqTQvppLXQOpA+/wD36/Ksta7ParFvb4tzrJa4cgwuKHIy5SMlIA/iid4h7Vdm3NpbQYRlfkydu9ZmUmTJj3DHg5igNIlwESCCDuCNwfvpJ1CggZCSYAkSSBJA9YqFw7hz20RS/u5SBGJyJIBLAscZiZBMSZmoFzs0ZGHdgC+b3unIc6PAIMGSpmfEhuq7gXf1lZIyWV94SJE9J8qUt0EkSJHUTv8AKqWx2fOd43CuF5SHVS25bqTkTiQOUYxPUjYUrhvCHt3EZmDNjcN1wIze41rHbwCqkfL1oC7ooooAooprVOQjFRLBSVHmQDA+dAO0VlTxXXSy90mwENhcicA0xlBkysZSIE9aX+6usDR3IMT0RgGAFw+8XhTsigGSS8+BAA09FZLUcX1pYAWmReRiRbZyJNokQG5+VnBiDNs/fI4VxLWG8q3bWKHIsTJxk3Ngw5YWEAnchpnagNLXCKBQaAxvHOwdnJtSj3Uug5zkXBPkQ28eEA9K8luveZ9eHLYI9vEMNh++rYGMjyr2/tZxlLOnuAuBcNtiigZMSB1xEnEeJOwrxK7xZXcqzlRdZQ8m64MXFblQkqpBAPL06bCsJOMXSXJfLklONZJbVtf0N32F4vbspqAxlmZcUUZOYRQYA6D1MAedUtzsY7EsL1lQ91jibi5KjszSxU4kjpCzUrg+s+qZ4Hvg8Bka2VGxG5aST0iI8fSmV+kzRjrp7IiBEODv5Du6eipQSyGPSZv08Y6Fuu7+xaW+yqquI1Ongebb/fTb9lh/KdP/AFqhH6TNJE/V7Xzb/spB+k7Sfya2fgHP/sqr6fAznlBTbk+Sc3ZEfyvT/wBb/Wmj2QH8r0/9b/Wo3/xT0n8ltz8H/wCyu2/pP0xO+mtL13YXAOk9cP8Ac0XS4OxHpR8Drdj1/lmn+f8A+1IPYtD/AOcsfr/99C/SdpoB+r2oIkbP/wBvU0k/SzpQDNi1t/Nf9G1S+kwELDEk8H7K2rWotXDq7T4MGCrAJI6Cc9hNN/SG2XcwOly5P9W3H+Nc0/0qackRb04kt1Dj3R1MrsI6edJ4vc+uMLjvcUSWFsWgUWQPdYsrGeu/n6VZ4YxxuONFM+NvE4x5Mj2O7BDWl7l66bNpWKriA1xzIBidlUSJO/WpHaXsqdJdx0917ySuSsAHhpgnHZhII8x86texXakW0bSs1tGW40l5XIK0qVgjy3HX51Vdt+Ng6nkuIxKKpwMge0ZpO5jaBHr5CjS00dMVGML8G1+jnsm7qupF1reS3EOEB1ZbkfaVgVIHzrdHhWpX3dWT+ctW2/uYVWfRcZ4ZaJ6lrp+d1qsONcQ1C3kSwgeULEFdiQ6iC+QwEEnoZIH3zjglFUdf6nJlSlN3svAvHWr9rTXPit22f0M9Kt63VBgH06ESAWS9MCesOin1qvGv10rFpSpPvMoRgCcZK5mCJDfBT4kU/wAJ1WseTdRVhGIERLwsLlOwByExuAN/E6UV1X2RZ8W1LpaLW1LNKgDEt1YAkqCCQBJ2/TWbTjGuHMbJOQU4lHhCRcLCV3O4truNsp3g1IOv122NuZHVrYG8PJIF0xBCAD7QJPqFXdXrhlCK0MVHLBxBT2mzHcjI4x4D4GSop+KaxZJtAjfYI5YT30fb3jG3Mde82jYFnTcY1pdcrOzMs8jgKPZgwRMTNxpbpiAeoNcu6rXMo5Cp2yCquJBstHObk/jCJAG0DfxL9nWa0sJtgKCMpUD7doMo9oeUKbhD+OPTbcDTCiiigCiiigCmdXODY7tBx3A3gxudhv509TOsQm2wXqVYDw3IMb+FAZTTPrUt4ulx1xcsRiLxaOQKWc4gmQSSSIUjZuSZebVCxbVMixR8zClw+2AOTiFgtzSTyrO5g8XRX2NovaY4pbUDvscHVue4Sh5gwgeJ5YIhjT/Znht21+MBUd3bUgvnldXLO51IWZHqY3AgUBBvaniCwqoHgMMiqweR8TGfUNgIkSD47lXV1et71gU9mHADBULEA3B0LgYmLZJnbL4hdPRNAZXQX9eSquoAi2GdgpbombbMBJPeD0hTHnZaixqbrFcxYtAwCnPeceYJGNsfcx+FXFcLRUNWSnRneM8Ht2dDqe7Tma0+TGWuMcT7zmWY/E1gO0nGtJd0SW1sst8EYypUIVIPU+EbAD9VejPxprxK6RQ+8Neae5XziN7p9F282FOWuzVshjeJvu6lWd+uLDdUA2tr6L95NZyi38JaMUsink3Xdef89jB8Kvm5Zu37gFu3uUJdT0DSAvWSY8OgNY3s2zpdJtXEsvLZO7qqshtOEWHEHG5gxA9PKvf7OiRYxRRiAqwBIA6AHyqs7V8Ru2NOz2UVm2AyMQSQBA+2xJAC7TNRoa3bJmvVyrQklwl+TyG1d4nz95xDSmbbBYu2Ac9sYPdiI8/KahdlG0SWGGoC953jHmUtK7RELsOu1evdgu9bSl75Zrj3bhbIbjE4xHhGPStFctiDCgnwG29ZZsHrwq69iMkZY5uKadHz92s1GiuWEWwAD3is2KYSizIBMVnrP1fuLAFspfW4he4VkQDzF594eIA/RXtXY/hmpTW6lr2DKzRdgzi+KukAgSArY/KnfpE0d6bFzTqcrXeuzACFUKs5eY67eNR00HghtvT7m0un1ZvT1qmue3B5Mvc5W+4EuLfUlMe+hoYh+XEmOu1P8Ssa43eVtLhyxP1XyWZET1mvZ+IdnxrNEEurbFxlDB7e6h/sspIBxPl5E/GofDeAPobSqLSai3EuAq98rEcxUkRcWfAw3lPSurJOU5W0qMcODHjxVqbnff7nh+v4eruwuFRdyPud2F7vN8IVNpiN5npNai1xMtqNO3fKumVANQSpMMqwR0MkwsEHzmvY9CdNfTK2tthuGGABB8VZSJU+hE1IXhNkAAWrcAQOReg+6qRjJO0y8pY9Ki4b93b3PmzW21e4zBV5nYyDJgsxE/cR8h0rW9jbXDF0LfWFHfgGQwORO8Y+B8B93nXs37kWfyVr+on7Kbu9ntO3vWLJ+KL+yqrHJO7OVYoJt7/6Kf6NUjhtrym4R8DcatG+pQGCygwTBIBgdTHlVX+COmHu2+7/ADb3Lf8AcYU1r+yi3rkszY92iAbFpTvoJdgSdrnToYMzMVrBNKi6ioxSTLlNUhAIZSD0II9P2j5jzpt+JWgpbNcQpckEHkXq23UDzqlfsLZYyzXCSGy3VQS5cuYC7SSh28bNryMyNL2TtJbupLHvbZtu3LMHvJjlj7Z6yNhViSzucQtquZdQu28iNzA3pNvidplyFxCIynJYxJievSfGqk9jkme8fc5Ha3Bf2vNGG0d42w26es9s9jbSspychWDAHCJU24nlkiLaCPQnruAL5WB6UqmNDpBatJbWYRVQT1hQAJjx2p+gCiiigCiiigCiiigCqfjms1CEdwgYYktIY7521EYnwVneIJOECris/wAY1OoW6wsgnkTEQCN++nYsAecWVO+ytPjIAY02v1bls0KRYuEBUaO8xslDkx3Mm4MYBEbzTd7X32uoVF9U7pdjbuL7WbmUjuz/ADPeKiOnjUhxrHs3QwCucO7x5Ym8wZcg0wLYUzseYx5Bi3otSl4KWuvvaKvl7EJ3tw3VYMxLEWyqgkFiQpnrAEzgF69g5fvWARCvegJcNzE94BsvLOMEjqW8IoXhNzUb6ogJ4WEPJ/6jbG6fTZfQ9aVwvvVuIjs7ct4uWjwv+xPKAAShbYeCjpFXcVFFlKuBNu0FAAAAGwA2AFLoompKnCaol/fOqn+B07QPJ78bn1FsGP8AmJ/i1K47rHVAlr8bdbC2YkKSCWc+iqCfUgDxqVw3QLZtLbT3VECep8yT4kmST5mqvfYuv2qyQqV012uNVihT8C/G6s//ADEfKxYq2dZqp7Pe9qj56l/0JbH+FXBqI8F5/EUvZ0933mmP8AeT1svJtfLdP6FXRFVXE7It3BqiSBbtutwASXQwQOvUMJHxI8aj3e1tsbBbhOYtkQBFzMKykzGSglj4EDY0REnbsk6/gSu3eITavdBcTqR5ODtcX0b7opGn4heRbnf2x7NC/eWzyOFEwAxyRv5pkepqL+Gtopkq3GGOXuwIhcdyejZKB8d4gx1u1NplKujnI92RjIybIC2dxzEBj5evSVDU6pjI7cJ4odhLQyNtDtKwecBVbIjodvOEfh7b29lc+1Pu/YiR1gnceP7KdXtZpwFARwY5VwAIUhI8dgSyj5k7AmndH2os3WRQj5EqAMQYZlJYTMDEBgfhtNSVO67tEbYfIIrDTG8iswkuM+XY8w2HTzqC/au4I5rJOJbHYM5DquCYXnGW/mdyNhWqayD1AMdNq4unUdFAjpAFALFdoooAooooAooooAooooAooooAooooArkV2igORRFdooDkV2iigKrjlvUMB9XcKQrnfGC0DAHIHaZ6RvE7VUPZ4hGzj3V/JA++JAHQvjPUgepnlma7huo+sNctMApCbFyAQk5LjgQCdueegIjeoScE1gbM3JJ94C64kEacFV5IU8j8wH2vCTAF1wOxdVGF45MXJmQRBC9APdEyIqw7wTHjEx6CP2j51U8F0OoRpvXe8ld/LINsVGIxGPWk8c4Y924rK4tKttxkZIycgbrkuwWd56ketAXU0E1jdZ2ZQIcb6942IBbbI3GvAAw0kN3ij17pR5YrPZ22p7x9SuEBiOiYI6uyjngWhiRiZiTvQF7wbSG330kEtfuPsZgPBAPkYj51ZTWZvcERr7XheVQXW4wIgjDulJByET3WORHRmFN6/giku5vooLO5JEkABsiW7zdrYPKYGAG4NCW7dmj1ulW7ba24lWEMPMHrTLcKsDc2rQhYnFRCgzExsJ3qjt9mLcgi/uMYiJ7zK02fve+wWPOG+4xtP2UR7RtjUJcBV03XONu7ZlHebEsCH8CfIySINQnCrIEC1bA8YVfMHy8wPkPKuJwiyCCLVsECAQiyBM7bee9SrYgf7ilUBEPCrUg93bldxyrtERG3oPkPKixwq0hlbSKREEKoOwKiIHgCR8DUuigCiiigCiiigCiiigCiiigCiiigCiiigCiiigCiiigCiiigCiiigCiiigCoXGNAb1ooCASyGSAw5HVuh2PTxqbRQGbHYi3/AB3jY/YG/s8jIXocBA6LJiNoj6vsnp7Nh2uOwULDNALARcUQApMnvIgTJA2rWVE4hw1bwVXkqGDRMAlZiY3gGG+KigMu/D9It0l7j8j5klPZlwEvEBwkNyKpwB8yN+ja8A0pNtZvrkO5ANtlEraVYPJCtiucnruelXKdjrQXEvdKeCFlhSLQtBgQoaQgAEkgdYmp9jhIV1dne4y5wXI+3hOyqAICgCAOreJJoCBoOyNu3dF3JmYMWE4xLd5Ph5u8R02HnLmj7MJbvd6GY8zPEJ1fPxCzADnaYmD1q6ooAooooAooooAooooAooooAooooAooooAooooAooo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0422" name="Picture 6" descr="http://www.tiendaderobotica.com/tienda/images/products/DEV_0166_01.jpg"/>
          <p:cNvPicPr>
            <a:picLocks noChangeAspect="1" noChangeArrowheads="1"/>
          </p:cNvPicPr>
          <p:nvPr/>
        </p:nvPicPr>
        <p:blipFill>
          <a:blip r:embed="rId3" cstate="print"/>
          <a:srcRect/>
          <a:stretch>
            <a:fillRect/>
          </a:stretch>
        </p:blipFill>
        <p:spPr bwMode="auto">
          <a:xfrm>
            <a:off x="2987824" y="1556792"/>
            <a:ext cx="5184576" cy="51845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Herramientas de hardware</a:t>
            </a:r>
            <a:endParaRPr lang="es-ES" dirty="0"/>
          </a:p>
        </p:txBody>
      </p:sp>
      <p:sp>
        <p:nvSpPr>
          <p:cNvPr id="3" name="2 Marcador de texto"/>
          <p:cNvSpPr>
            <a:spLocks noGrp="1"/>
          </p:cNvSpPr>
          <p:nvPr>
            <p:ph type="body" idx="2"/>
          </p:nvPr>
        </p:nvSpPr>
        <p:spPr/>
        <p:txBody>
          <a:bodyPr/>
          <a:lstStyle/>
          <a:p>
            <a:r>
              <a:rPr lang="es-ES" dirty="0" smtClean="0"/>
              <a:t>MOSFET IRFZ44N</a:t>
            </a:r>
          </a:p>
          <a:p>
            <a:endParaRPr lang="es-ES" dirty="0" smtClean="0"/>
          </a:p>
          <a:p>
            <a:r>
              <a:rPr lang="es-ES" dirty="0" smtClean="0"/>
              <a:t>Motores</a:t>
            </a:r>
          </a:p>
          <a:p>
            <a:endParaRPr lang="es-ES" dirty="0" smtClean="0"/>
          </a:p>
          <a:p>
            <a:endParaRPr lang="es-ES" dirty="0" smtClean="0"/>
          </a:p>
          <a:p>
            <a:r>
              <a:rPr lang="es-ES" dirty="0" smtClean="0"/>
              <a:t>Ruedas </a:t>
            </a:r>
            <a:endParaRPr lang="es-ES" dirty="0"/>
          </a:p>
        </p:txBody>
      </p:sp>
      <p:pic>
        <p:nvPicPr>
          <p:cNvPr id="20482" name="Picture 2" descr="http://bizbottechnology.com/80-167-home/pololu-wheel-70x8-red.jpg"/>
          <p:cNvPicPr>
            <a:picLocks noChangeAspect="1" noChangeArrowheads="1"/>
          </p:cNvPicPr>
          <p:nvPr/>
        </p:nvPicPr>
        <p:blipFill>
          <a:blip r:embed="rId3" cstate="print"/>
          <a:srcRect/>
          <a:stretch>
            <a:fillRect/>
          </a:stretch>
        </p:blipFill>
        <p:spPr bwMode="auto">
          <a:xfrm>
            <a:off x="2915816" y="3833662"/>
            <a:ext cx="3024336" cy="3024338"/>
          </a:xfrm>
          <a:prstGeom prst="rect">
            <a:avLst/>
          </a:prstGeom>
          <a:noFill/>
        </p:spPr>
      </p:pic>
      <p:pic>
        <p:nvPicPr>
          <p:cNvPr id="20484" name="Picture 4" descr="http://www.robotshop.com/Images/small/en/pololu-24-to-1-mini-metal-gear-T.jpg"/>
          <p:cNvPicPr>
            <a:picLocks noChangeAspect="1" noChangeArrowheads="1"/>
          </p:cNvPicPr>
          <p:nvPr/>
        </p:nvPicPr>
        <p:blipFill>
          <a:blip r:embed="rId4" cstate="print"/>
          <a:srcRect/>
          <a:stretch>
            <a:fillRect/>
          </a:stretch>
        </p:blipFill>
        <p:spPr bwMode="auto">
          <a:xfrm>
            <a:off x="5724128" y="2492896"/>
            <a:ext cx="2376264" cy="2376264"/>
          </a:xfrm>
          <a:prstGeom prst="rect">
            <a:avLst/>
          </a:prstGeom>
          <a:noFill/>
        </p:spPr>
      </p:pic>
      <p:pic>
        <p:nvPicPr>
          <p:cNvPr id="7" name="6 Imagen"/>
          <p:cNvPicPr/>
          <p:nvPr/>
        </p:nvPicPr>
        <p:blipFill>
          <a:blip r:embed="rId5" cstate="print"/>
          <a:stretch>
            <a:fillRect/>
          </a:stretch>
        </p:blipFill>
        <p:spPr>
          <a:xfrm>
            <a:off x="2555776" y="1639952"/>
            <a:ext cx="2286000" cy="171704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504</TotalTime>
  <Words>638</Words>
  <Application>Microsoft Office PowerPoint</Application>
  <PresentationFormat>Presentación en pantalla (4:3)</PresentationFormat>
  <Paragraphs>283</Paragraphs>
  <Slides>23</Slides>
  <Notes>21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Intermedio</vt:lpstr>
      <vt:lpstr> Balancín de dos ruedas con controlador Pololu </vt:lpstr>
      <vt:lpstr>Antecedentes</vt:lpstr>
      <vt:lpstr>Antecedentes</vt:lpstr>
      <vt:lpstr>Aplicaciones</vt:lpstr>
      <vt:lpstr>Aplicaciones</vt:lpstr>
      <vt:lpstr>Herramientas del software</vt:lpstr>
      <vt:lpstr>Herramientas de hardware</vt:lpstr>
      <vt:lpstr>Herramientas de hardware</vt:lpstr>
      <vt:lpstr>Herramientas de hardware</vt:lpstr>
      <vt:lpstr>Diagrama de bloques</vt:lpstr>
      <vt:lpstr>Diseño de la solución</vt:lpstr>
      <vt:lpstr>Diseño de la solución</vt:lpstr>
      <vt:lpstr>Diseño de la solución</vt:lpstr>
      <vt:lpstr>Diagrama de Flujo del Controlador</vt:lpstr>
      <vt:lpstr>Código</vt:lpstr>
      <vt:lpstr>Código</vt:lpstr>
      <vt:lpstr>Implementación</vt:lpstr>
      <vt:lpstr>Implementación</vt:lpstr>
      <vt:lpstr>Implementación</vt:lpstr>
      <vt:lpstr>Implementación</vt:lpstr>
      <vt:lpstr>Implementación</vt:lpstr>
      <vt:lpstr>Conclusiones</vt:lpstr>
      <vt:lpstr>Recomendaciones</vt:lpstr>
    </vt:vector>
  </TitlesOfParts>
  <Company>windows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acer</dc:creator>
  <cp:lastModifiedBy>XTRATECH</cp:lastModifiedBy>
  <cp:revision>78</cp:revision>
  <dcterms:created xsi:type="dcterms:W3CDTF">2011-05-11T20:36:36Z</dcterms:created>
  <dcterms:modified xsi:type="dcterms:W3CDTF">2011-06-12T17:55:48Z</dcterms:modified>
</cp:coreProperties>
</file>