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comments/comment1.xml" ContentType="application/vnd.openxmlformats-officedocument.presentationml.comments+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67" r:id="rId3"/>
    <p:sldId id="257" r:id="rId4"/>
    <p:sldId id="268" r:id="rId5"/>
    <p:sldId id="266" r:id="rId6"/>
    <p:sldId id="263" r:id="rId7"/>
    <p:sldId id="269" r:id="rId8"/>
    <p:sldId id="270" r:id="rId9"/>
    <p:sldId id="272" r:id="rId10"/>
    <p:sldId id="271" r:id="rId11"/>
    <p:sldId id="274" r:id="rId12"/>
    <p:sldId id="286" r:id="rId13"/>
    <p:sldId id="287" r:id="rId14"/>
    <p:sldId id="275" r:id="rId15"/>
    <p:sldId id="282" r:id="rId16"/>
    <p:sldId id="281" r:id="rId17"/>
    <p:sldId id="276" r:id="rId18"/>
    <p:sldId id="277" r:id="rId19"/>
    <p:sldId id="278" r:id="rId20"/>
    <p:sldId id="285" r:id="rId21"/>
    <p:sldId id="264" r:id="rId22"/>
    <p:sldId id="283" r:id="rId23"/>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k"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7CBE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1-30T11:38:36.961" idx="2">
    <p:pos x="10" y="10"/>
    <p:text>CREO Q TALVEZ NO DEBE IR ESTA DIAPOSITIVA</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515DD34C-618E-4B31-976B-43AEC1813B6D}" type="datetimeFigureOut">
              <a:rPr lang="es-EC" smtClean="0"/>
              <a:t>01/12/2010</a:t>
            </a:fld>
            <a:endParaRPr lang="es-EC"/>
          </a:p>
        </p:txBody>
      </p:sp>
      <p:sp>
        <p:nvSpPr>
          <p:cNvPr id="4" name="3 Marcador de pie de página"/>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53E54CB7-A03F-46D2-8319-5367B993351F}" type="slidenum">
              <a:rPr lang="es-EC" smtClean="0"/>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s-EC"/>
          </a:p>
        </p:txBody>
      </p:sp>
      <p:sp>
        <p:nvSpPr>
          <p:cNvPr id="3" name="2 Marcador de fecha"/>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A65EA57B-3EB3-4760-A26D-2154BDC982DA}" type="datetimeFigureOut">
              <a:rPr lang="es-EC" smtClean="0"/>
              <a:pPr/>
              <a:t>01/12/2010</a:t>
            </a:fld>
            <a:endParaRPr lang="es-EC"/>
          </a:p>
        </p:txBody>
      </p:sp>
      <p:sp>
        <p:nvSpPr>
          <p:cNvPr id="4" name="3 Marcador de imagen de diapositiva"/>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es-EC"/>
          </a:p>
        </p:txBody>
      </p:sp>
      <p:sp>
        <p:nvSpPr>
          <p:cNvPr id="5" name="4 Marcador de notas"/>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BCBE86F2-DC5B-48BE-983F-4B895EA98DBF}"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C5C351B-018F-46B6-BD7F-E060B3EA9819}" type="datetimeFigureOut">
              <a:rPr lang="es-ES" smtClean="0"/>
              <a:pPr/>
              <a:t>01/12/2010</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53780582-F4F4-4CDE-85CE-6AAA6FC444DB}" type="slidenum">
              <a:rPr lang="es-ES" smtClean="0"/>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C5C351B-018F-46B6-BD7F-E060B3EA9819}" type="datetimeFigureOut">
              <a:rPr lang="es-ES" smtClean="0"/>
              <a:pPr/>
              <a:t>01/12/2010</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3780582-F4F4-4CDE-85CE-6AAA6FC444D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Hoja_de_c_lculo_de_Microsoft_Office_Excel_97-20033.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package" Target="../embeddings/Documento_de_Microsoft_Office_Word2.docx"/><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3.xml.rels><?xml version="1.0" encoding="UTF-8" standalone="yes"?>
<Relationships xmlns="http://schemas.openxmlformats.org/package/2006/relationships"><Relationship Id="rId3" Type="http://schemas.openxmlformats.org/officeDocument/2006/relationships/hyperlink" Target="http://es.wikipedia.org/wiki/ISO_9000" TargetMode="External"/><Relationship Id="rId7" Type="http://schemas.openxmlformats.org/officeDocument/2006/relationships/hyperlink" Target="http://es.wikipedia.org/wiki/William_Edwards_Deming"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es.wikipedia.org/wiki/Joseph_Juran" TargetMode="External"/><Relationship Id="rId5" Type="http://schemas.openxmlformats.org/officeDocument/2006/relationships/hyperlink" Target="http://es.wikipedia.org/w/index.php?title=Philip_Crosby&amp;action=edit&amp;redlink=1" TargetMode="External"/><Relationship Id="rId4" Type="http://schemas.openxmlformats.org/officeDocument/2006/relationships/hyperlink" Target="http://es.wikipedia.org/wiki/Real_Academia_de_la_Lengua_Espa%C3%B1ol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F:\logo_espol.gif"/>
          <p:cNvPicPr>
            <a:picLocks noChangeAspect="1" noChangeArrowheads="1"/>
          </p:cNvPicPr>
          <p:nvPr/>
        </p:nvPicPr>
        <p:blipFill>
          <a:blip r:embed="rId2" cstate="print"/>
          <a:srcRect/>
          <a:stretch>
            <a:fillRect/>
          </a:stretch>
        </p:blipFill>
        <p:spPr bwMode="auto">
          <a:xfrm>
            <a:off x="539552" y="980728"/>
            <a:ext cx="1127673" cy="1080120"/>
          </a:xfrm>
          <a:prstGeom prst="rect">
            <a:avLst/>
          </a:prstGeom>
          <a:noFill/>
        </p:spPr>
      </p:pic>
      <p:sp>
        <p:nvSpPr>
          <p:cNvPr id="2" name="1 Título"/>
          <p:cNvSpPr>
            <a:spLocks noGrp="1"/>
          </p:cNvSpPr>
          <p:nvPr>
            <p:ph type="ctrTitle"/>
          </p:nvPr>
        </p:nvSpPr>
        <p:spPr>
          <a:xfrm>
            <a:off x="1475656" y="2060848"/>
            <a:ext cx="7056784" cy="1440160"/>
          </a:xfrm>
        </p:spPr>
        <p:txBody>
          <a:bodyPr>
            <a:noAutofit/>
          </a:bodyPr>
          <a:lstStyle/>
          <a:p>
            <a:r>
              <a:rPr lang="es-ES" sz="2200" dirty="0" smtClean="0"/>
              <a:t>ESTUDIO DE APLICABILIDAD Y COMPARATIVO DE UN MODELO DE CALIDAD A PRODUCTOS DE SOFTWARE CON LA NORMA ISO/IEC 9126</a:t>
            </a:r>
            <a:endParaRPr lang="es-ES" sz="2200" dirty="0"/>
          </a:p>
        </p:txBody>
      </p:sp>
      <p:sp>
        <p:nvSpPr>
          <p:cNvPr id="3" name="2 Subtítulo"/>
          <p:cNvSpPr>
            <a:spLocks noGrp="1"/>
          </p:cNvSpPr>
          <p:nvPr>
            <p:ph type="subTitle" idx="1"/>
          </p:nvPr>
        </p:nvSpPr>
        <p:spPr>
          <a:xfrm>
            <a:off x="1043608" y="6237312"/>
            <a:ext cx="7848872" cy="266328"/>
          </a:xfrm>
        </p:spPr>
        <p:txBody>
          <a:bodyPr>
            <a:normAutofit fontScale="85000" lnSpcReduction="20000"/>
          </a:bodyPr>
          <a:lstStyle/>
          <a:p>
            <a:r>
              <a:rPr lang="es-ES" dirty="0" smtClean="0"/>
              <a:t>Erick Ortega Cabrera</a:t>
            </a:r>
            <a:endParaRPr lang="es-ES" dirty="0"/>
          </a:p>
        </p:txBody>
      </p:sp>
      <p:pic>
        <p:nvPicPr>
          <p:cNvPr id="4" name="Picture 6" descr="C:\Users\Dell\Documents\iso_iec\Imagenes\iso_iec.png"/>
          <p:cNvPicPr>
            <a:picLocks noChangeAspect="1" noChangeArrowheads="1"/>
          </p:cNvPicPr>
          <p:nvPr/>
        </p:nvPicPr>
        <p:blipFill>
          <a:blip r:embed="rId3" cstate="print"/>
          <a:srcRect/>
          <a:stretch>
            <a:fillRect/>
          </a:stretch>
        </p:blipFill>
        <p:spPr bwMode="auto">
          <a:xfrm>
            <a:off x="2857488" y="4572008"/>
            <a:ext cx="3421235" cy="144939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gradFill>
          <a:effectLst>
            <a:outerShdw blurRad="76200" dir="13500000" sy="23000" kx="1200000" algn="br" rotWithShape="0">
              <a:prstClr val="black">
                <a:alpha val="20000"/>
              </a:prstClr>
            </a:outerShdw>
          </a:effectLst>
        </p:spPr>
      </p:pic>
      <p:sp>
        <p:nvSpPr>
          <p:cNvPr id="5" name="4 Rectángulo"/>
          <p:cNvSpPr/>
          <p:nvPr/>
        </p:nvSpPr>
        <p:spPr>
          <a:xfrm>
            <a:off x="1043361" y="620688"/>
            <a:ext cx="7921127" cy="400110"/>
          </a:xfrm>
          <a:prstGeom prst="rect">
            <a:avLst/>
          </a:prstGeom>
        </p:spPr>
        <p:txBody>
          <a:bodyPr wrap="square">
            <a:spAutoFit/>
          </a:bodyPr>
          <a:lstStyle/>
          <a:p>
            <a:pPr algn="ctr"/>
            <a:r>
              <a:rPr lang="en-US"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ESCUELA SUPERIOR </a:t>
            </a:r>
            <a:r>
              <a:rPr lang="en-US"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POLITÉCNICA</a:t>
            </a:r>
            <a:r>
              <a:rPr lang="en-US" sz="2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 DEL LITORAL</a:t>
            </a:r>
          </a:p>
        </p:txBody>
      </p:sp>
      <p:sp>
        <p:nvSpPr>
          <p:cNvPr id="6" name="5 Rectángulo"/>
          <p:cNvSpPr/>
          <p:nvPr/>
        </p:nvSpPr>
        <p:spPr>
          <a:xfrm>
            <a:off x="1924091" y="963687"/>
            <a:ext cx="6156100" cy="584775"/>
          </a:xfrm>
          <a:prstGeom prst="rect">
            <a:avLst/>
          </a:prstGeom>
        </p:spPr>
        <p:txBody>
          <a:bodyPr wrap="square">
            <a:spAutoFit/>
          </a:bodyPr>
          <a:lstStyle/>
          <a:p>
            <a:pPr algn="ctr"/>
            <a:r>
              <a:rPr lang="en-US" sz="16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FACULTAD DE INGENIERÍA EN ELECTRICIDAD Y COMPUTACIÓN FIEC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24581" name="Picture 5"/>
          <p:cNvPicPr>
            <a:picLocks noChangeAspect="1" noChangeArrowheads="1"/>
          </p:cNvPicPr>
          <p:nvPr/>
        </p:nvPicPr>
        <p:blipFill>
          <a:blip r:embed="rId3" cstate="print"/>
          <a:srcRect/>
          <a:stretch>
            <a:fillRect/>
          </a:stretch>
        </p:blipFill>
        <p:spPr bwMode="auto">
          <a:xfrm>
            <a:off x="1187624" y="2222376"/>
            <a:ext cx="6949088" cy="1422648"/>
          </a:xfrm>
          <a:prstGeom prst="rect">
            <a:avLst/>
          </a:prstGeom>
          <a:noFill/>
        </p:spPr>
      </p:pic>
      <p:sp>
        <p:nvSpPr>
          <p:cNvPr id="5" name="1 Título"/>
          <p:cNvSpPr>
            <a:spLocks noGrp="1"/>
          </p:cNvSpPr>
          <p:nvPr>
            <p:ph type="title"/>
          </p:nvPr>
        </p:nvSpPr>
        <p:spPr>
          <a:xfrm>
            <a:off x="502920" y="404664"/>
            <a:ext cx="8183880" cy="733832"/>
          </a:xfrm>
        </p:spPr>
        <p:txBody>
          <a:bodyPr/>
          <a:lstStyle/>
          <a:p>
            <a:r>
              <a:rPr lang="es-ES" dirty="0" smtClean="0"/>
              <a:t>Calidad deseada</a:t>
            </a:r>
            <a:endParaRPr lang="es-ES" dirty="0"/>
          </a:p>
        </p:txBody>
      </p:sp>
      <p:sp>
        <p:nvSpPr>
          <p:cNvPr id="2458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8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4584" name="Object 8"/>
          <p:cNvGraphicFramePr>
            <a:graphicFrameLocks noChangeAspect="1"/>
          </p:cNvGraphicFramePr>
          <p:nvPr/>
        </p:nvGraphicFramePr>
        <p:xfrm>
          <a:off x="539552" y="4581128"/>
          <a:ext cx="8136904" cy="1032970"/>
        </p:xfrm>
        <a:graphic>
          <a:graphicData uri="http://schemas.openxmlformats.org/presentationml/2006/ole">
            <p:oleObj spid="_x0000_s24584" name="Worksheet" r:id="rId4" imgW="8029457" imgH="1133543" progId="Excel.Sheet.8">
              <p:embed/>
            </p:oleObj>
          </a:graphicData>
        </a:graphic>
      </p:graphicFrame>
      <p:sp>
        <p:nvSpPr>
          <p:cNvPr id="9" name="8 Rectángulo"/>
          <p:cNvSpPr/>
          <p:nvPr/>
        </p:nvSpPr>
        <p:spPr>
          <a:xfrm>
            <a:off x="2771800" y="1897087"/>
            <a:ext cx="4824536" cy="307777"/>
          </a:xfrm>
          <a:prstGeom prst="rect">
            <a:avLst/>
          </a:prstGeom>
        </p:spPr>
        <p:txBody>
          <a:bodyPr wrap="square">
            <a:spAutoFit/>
          </a:bodyPr>
          <a:lstStyle/>
          <a:p>
            <a:r>
              <a:rPr lang="es-ES" sz="1400" b="1" dirty="0" smtClean="0"/>
              <a:t>Calidad en uso deseada Grupo 1. </a:t>
            </a:r>
            <a:endParaRPr lang="es-EC" sz="1400" b="1" dirty="0"/>
          </a:p>
        </p:txBody>
      </p:sp>
      <p:sp>
        <p:nvSpPr>
          <p:cNvPr id="10" name="9 Rectángulo"/>
          <p:cNvSpPr/>
          <p:nvPr/>
        </p:nvSpPr>
        <p:spPr>
          <a:xfrm>
            <a:off x="2771800" y="4273351"/>
            <a:ext cx="3456384" cy="307777"/>
          </a:xfrm>
          <a:prstGeom prst="rect">
            <a:avLst/>
          </a:prstGeom>
        </p:spPr>
        <p:txBody>
          <a:bodyPr wrap="square">
            <a:spAutoFit/>
          </a:bodyPr>
          <a:lstStyle/>
          <a:p>
            <a:r>
              <a:rPr lang="es-ES" sz="1400" b="1" dirty="0" smtClean="0"/>
              <a:t>Calidad en uso deseada Grupo 2.</a:t>
            </a:r>
            <a:endParaRPr lang="es-EC" sz="14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5" name="Rectangle 1"/>
          <p:cNvSpPr>
            <a:spLocks noChangeArrowheads="1"/>
          </p:cNvSpPr>
          <p:nvPr/>
        </p:nvSpPr>
        <p:spPr bwMode="auto">
          <a:xfrm>
            <a:off x="467544" y="1240011"/>
            <a:ext cx="7920880" cy="26930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ts val="600"/>
              </a:spcAft>
              <a:buClrTx/>
              <a:buSzTx/>
              <a:tabLst/>
            </a:pPr>
            <a:r>
              <a:rPr lang="es-ES" dirty="0" smtClean="0">
                <a:latin typeface="Arial" pitchFamily="34" charset="0"/>
                <a:ea typeface="Georgia" pitchFamily="18" charset="0"/>
                <a:cs typeface="Arial" pitchFamily="34" charset="0"/>
              </a:rPr>
              <a:t>Se realizó la evaluación de métricas a través de:</a:t>
            </a:r>
          </a:p>
          <a:p>
            <a:pPr marL="0" marR="0" lvl="0" indent="0" algn="just" defTabSz="914400" rtl="0" eaLnBrk="1" fontAlgn="base" latinLnBrk="0" hangingPunct="1">
              <a:spcBef>
                <a:spcPct val="0"/>
              </a:spcBef>
              <a:spcAft>
                <a:spcPts val="600"/>
              </a:spcAft>
              <a:buClrTx/>
              <a:buSzTx/>
              <a:tabLst/>
            </a:pPr>
            <a:endParaRPr lang="es-ES" dirty="0" smtClean="0">
              <a:latin typeface="Arial" pitchFamily="34" charset="0"/>
              <a:ea typeface="Georgia" pitchFamily="18" charset="0"/>
              <a:cs typeface="Arial" pitchFamily="34" charset="0"/>
            </a:endParaRPr>
          </a:p>
          <a:p>
            <a:pPr marL="342900" marR="0" lvl="0" indent="-342900" algn="just" defTabSz="914400" rtl="0" eaLnBrk="1" fontAlgn="base" latinLnBrk="0" hangingPunct="1">
              <a:spcBef>
                <a:spcPct val="0"/>
              </a:spcBef>
              <a:spcAft>
                <a:spcPts val="600"/>
              </a:spcAft>
              <a:buClrTx/>
              <a:buSzTx/>
              <a:buFont typeface="+mj-lt"/>
              <a:buAutoNum type="arabicPeriod"/>
              <a:tabLst/>
            </a:pPr>
            <a:r>
              <a:rPr kumimoji="0" lang="es-ES" b="0" i="0" u="none" strike="noStrike" cap="none" normalizeH="0" baseline="0" dirty="0" smtClean="0">
                <a:ln>
                  <a:noFill/>
                </a:ln>
                <a:solidFill>
                  <a:schemeClr val="tx1"/>
                </a:solidFill>
                <a:effectLst/>
                <a:latin typeface="Arial" pitchFamily="34" charset="0"/>
                <a:ea typeface="Georgia" pitchFamily="18" charset="0"/>
                <a:cs typeface="Arial" pitchFamily="34" charset="0"/>
              </a:rPr>
              <a:t>Revisión de funcionalidad de los productos de software en base a sus requisitos.</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spcBef>
                <a:spcPct val="0"/>
              </a:spcBef>
              <a:spcAft>
                <a:spcPts val="600"/>
              </a:spcAft>
              <a:buClrTx/>
              <a:buSzTx/>
              <a:buFont typeface="+mj-lt"/>
              <a:buAutoNum type="arabicPeriod"/>
              <a:tabLst/>
            </a:pPr>
            <a:r>
              <a:rPr kumimoji="0" lang="es-ES" b="0" i="0" u="none" strike="noStrike" cap="none" normalizeH="0" baseline="0" dirty="0" smtClean="0">
                <a:ln>
                  <a:noFill/>
                </a:ln>
                <a:solidFill>
                  <a:schemeClr val="tx1"/>
                </a:solidFill>
                <a:effectLst/>
                <a:latin typeface="Arial" pitchFamily="34" charset="0"/>
                <a:ea typeface="Georgia" pitchFamily="18" charset="0"/>
                <a:cs typeface="Arial" pitchFamily="34" charset="0"/>
              </a:rPr>
              <a:t>Pruebas con los usuarios.</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spcBef>
                <a:spcPct val="0"/>
              </a:spcBef>
              <a:spcAft>
                <a:spcPts val="600"/>
              </a:spcAft>
              <a:buClrTx/>
              <a:buSzTx/>
              <a:buFont typeface="+mj-lt"/>
              <a:buAutoNum type="arabicPeriod"/>
              <a:tabLst/>
            </a:pPr>
            <a:r>
              <a:rPr kumimoji="0" lang="es-ES" b="0" i="0" u="none" strike="noStrike" cap="none" normalizeH="0" baseline="0" dirty="0" smtClean="0">
                <a:ln>
                  <a:noFill/>
                </a:ln>
                <a:solidFill>
                  <a:schemeClr val="tx1"/>
                </a:solidFill>
                <a:effectLst/>
                <a:latin typeface="Arial" pitchFamily="34" charset="0"/>
                <a:ea typeface="Georgia" pitchFamily="18" charset="0"/>
                <a:cs typeface="Arial" pitchFamily="34" charset="0"/>
              </a:rPr>
              <a:t>Revisión de las mediciones realizadas durante el desarrollo de los productos.</a:t>
            </a:r>
            <a:endParaRPr kumimoji="0" lang="es-EC"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just" defTabSz="914400" rtl="0" eaLnBrk="0" fontAlgn="base" latinLnBrk="0" hangingPunct="0">
              <a:spcBef>
                <a:spcPct val="0"/>
              </a:spcBef>
              <a:spcAft>
                <a:spcPts val="600"/>
              </a:spcAft>
              <a:buClrTx/>
              <a:buSzTx/>
              <a:buFont typeface="+mj-lt"/>
              <a:buAutoNum type="arabicPeriod"/>
              <a:tabLst/>
            </a:pPr>
            <a:r>
              <a:rPr kumimoji="0" lang="es-ES" b="0" i="0" u="none" strike="noStrike" cap="none" normalizeH="0" baseline="0" dirty="0" smtClean="0">
                <a:ln>
                  <a:noFill/>
                </a:ln>
                <a:solidFill>
                  <a:schemeClr val="tx1"/>
                </a:solidFill>
                <a:effectLst/>
                <a:latin typeface="Arial" pitchFamily="34" charset="0"/>
                <a:ea typeface="Georgia" pitchFamily="18" charset="0"/>
                <a:cs typeface="Arial" pitchFamily="34" charset="0"/>
              </a:rPr>
              <a:t>Aplicación del </a:t>
            </a:r>
            <a:r>
              <a:rPr kumimoji="0" lang="es-ES" b="0" i="0" u="none" strike="noStrike" cap="none" normalizeH="0" baseline="0" dirty="0" err="1" smtClean="0">
                <a:ln>
                  <a:noFill/>
                </a:ln>
                <a:solidFill>
                  <a:schemeClr val="tx1"/>
                </a:solidFill>
                <a:effectLst/>
                <a:latin typeface="Arial" pitchFamily="34" charset="0"/>
                <a:ea typeface="Georgia" pitchFamily="18" charset="0"/>
                <a:cs typeface="Arial" pitchFamily="34" charset="0"/>
              </a:rPr>
              <a:t>System</a:t>
            </a:r>
            <a:r>
              <a:rPr kumimoji="0" lang="es-ES" b="0" i="0" u="none" strike="noStrike" cap="none" normalizeH="0" baseline="0" dirty="0" smtClean="0">
                <a:ln>
                  <a:noFill/>
                </a:ln>
                <a:solidFill>
                  <a:schemeClr val="tx1"/>
                </a:solidFill>
                <a:effectLst/>
                <a:latin typeface="Arial" pitchFamily="34" charset="0"/>
                <a:ea typeface="Georgia" pitchFamily="18" charset="0"/>
                <a:cs typeface="Arial" pitchFamily="34" charset="0"/>
              </a:rPr>
              <a:t> </a:t>
            </a:r>
            <a:r>
              <a:rPr kumimoji="0" lang="es-ES" b="0" i="0" u="none" strike="noStrike" cap="none" normalizeH="0" baseline="0" dirty="0" err="1" smtClean="0">
                <a:ln>
                  <a:noFill/>
                </a:ln>
                <a:solidFill>
                  <a:schemeClr val="tx1"/>
                </a:solidFill>
                <a:effectLst/>
                <a:latin typeface="Arial" pitchFamily="34" charset="0"/>
                <a:ea typeface="Georgia" pitchFamily="18" charset="0"/>
                <a:cs typeface="Arial" pitchFamily="34" charset="0"/>
              </a:rPr>
              <a:t>Usability</a:t>
            </a:r>
            <a:r>
              <a:rPr kumimoji="0" lang="es-ES" b="0" i="0" u="none" strike="noStrike" cap="none" normalizeH="0" baseline="0" dirty="0" smtClean="0">
                <a:ln>
                  <a:noFill/>
                </a:ln>
                <a:solidFill>
                  <a:schemeClr val="tx1"/>
                </a:solidFill>
                <a:effectLst/>
                <a:latin typeface="Arial" pitchFamily="34" charset="0"/>
                <a:ea typeface="Georgia" pitchFamily="18" charset="0"/>
                <a:cs typeface="Arial" pitchFamily="34" charset="0"/>
              </a:rPr>
              <a:t> </a:t>
            </a:r>
            <a:r>
              <a:rPr kumimoji="0" lang="es-ES" b="0" i="0" u="none" strike="noStrike" cap="none" normalizeH="0" baseline="0" dirty="0" err="1" smtClean="0">
                <a:ln>
                  <a:noFill/>
                </a:ln>
                <a:solidFill>
                  <a:schemeClr val="tx1"/>
                </a:solidFill>
                <a:effectLst/>
                <a:latin typeface="Arial" pitchFamily="34" charset="0"/>
                <a:ea typeface="Georgia" pitchFamily="18" charset="0"/>
                <a:cs typeface="Arial" pitchFamily="34" charset="0"/>
              </a:rPr>
              <a:t>Scale</a:t>
            </a:r>
            <a:r>
              <a:rPr kumimoji="0" lang="es-ES" b="0" i="0" u="none" strike="noStrike" cap="none" normalizeH="0" baseline="0" dirty="0" smtClean="0">
                <a:ln>
                  <a:noFill/>
                </a:ln>
                <a:solidFill>
                  <a:schemeClr val="tx1"/>
                </a:solidFill>
                <a:effectLst/>
                <a:latin typeface="Arial" pitchFamily="34" charset="0"/>
                <a:ea typeface="Georgia" pitchFamily="18" charset="0"/>
                <a:cs typeface="Arial" pitchFamily="34" charset="0"/>
              </a:rPr>
              <a:t> (SUS).</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1 Título"/>
          <p:cNvSpPr>
            <a:spLocks noGrp="1"/>
          </p:cNvSpPr>
          <p:nvPr>
            <p:ph type="title"/>
          </p:nvPr>
        </p:nvSpPr>
        <p:spPr>
          <a:xfrm>
            <a:off x="502920" y="404664"/>
            <a:ext cx="8183880" cy="733832"/>
          </a:xfrm>
        </p:spPr>
        <p:txBody>
          <a:bodyPr/>
          <a:lstStyle/>
          <a:p>
            <a:r>
              <a:rPr lang="es-ES" dirty="0" smtClean="0"/>
              <a:t>Aplicación de métricas</a:t>
            </a: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05264"/>
            <a:ext cx="8183880" cy="589816"/>
          </a:xfrm>
        </p:spPr>
        <p:txBody>
          <a:bodyPr>
            <a:normAutofit fontScale="90000"/>
          </a:bodyPr>
          <a:lstStyle/>
          <a:p>
            <a:r>
              <a:rPr lang="en-US" dirty="0" err="1" smtClean="0"/>
              <a:t>Métricas</a:t>
            </a:r>
            <a:endParaRPr lang="es-EC" dirty="0"/>
          </a:p>
        </p:txBody>
      </p:sp>
      <p:graphicFrame>
        <p:nvGraphicFramePr>
          <p:cNvPr id="4" name="3 Tabla"/>
          <p:cNvGraphicFramePr>
            <a:graphicFrameLocks noGrp="1"/>
          </p:cNvGraphicFramePr>
          <p:nvPr/>
        </p:nvGraphicFramePr>
        <p:xfrm>
          <a:off x="899592" y="690267"/>
          <a:ext cx="7272808" cy="2450701"/>
        </p:xfrm>
        <a:graphic>
          <a:graphicData uri="http://schemas.openxmlformats.org/drawingml/2006/table">
            <a:tbl>
              <a:tblPr/>
              <a:tblGrid>
                <a:gridCol w="1175403"/>
                <a:gridCol w="1248866"/>
                <a:gridCol w="808090"/>
                <a:gridCol w="1248866"/>
                <a:gridCol w="734627"/>
                <a:gridCol w="2056956"/>
              </a:tblGrid>
              <a:tr h="252606">
                <a:tc>
                  <a:txBody>
                    <a:bodyPr/>
                    <a:lstStyle/>
                    <a:p>
                      <a:pPr algn="ctr">
                        <a:lnSpc>
                          <a:spcPct val="115000"/>
                        </a:lnSpc>
                        <a:spcAft>
                          <a:spcPts val="1000"/>
                        </a:spcAft>
                      </a:pPr>
                      <a:r>
                        <a:rPr lang="es-ES" sz="800" b="1" dirty="0">
                          <a:latin typeface="Arial"/>
                          <a:ea typeface="Georgia"/>
                          <a:cs typeface="Times New Roman"/>
                        </a:rPr>
                        <a:t>CARACTERISTICA</a:t>
                      </a:r>
                      <a:endParaRPr lang="es-EC" sz="700" dirty="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a:latin typeface="Arial"/>
                          <a:ea typeface="Georgia"/>
                          <a:cs typeface="Times New Roman"/>
                        </a:rPr>
                        <a:t>SUBCARACTERISTICA</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dirty="0">
                          <a:latin typeface="Arial"/>
                          <a:ea typeface="Georgia"/>
                          <a:cs typeface="Times New Roman"/>
                        </a:rPr>
                        <a:t>NOMBRE DE LA METRICA</a:t>
                      </a:r>
                      <a:endParaRPr lang="es-EC" sz="700" dirty="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a:latin typeface="Arial"/>
                          <a:ea typeface="Georgia"/>
                          <a:cs typeface="Times New Roman"/>
                        </a:rPr>
                        <a:t>METODO DE APLICACION</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a:latin typeface="Arial"/>
                          <a:ea typeface="Georgia"/>
                          <a:cs typeface="Times New Roman"/>
                        </a:rPr>
                        <a:t>FORMULA</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dirty="0">
                          <a:latin typeface="Arial"/>
                          <a:ea typeface="Georgia"/>
                          <a:cs typeface="Times New Roman"/>
                        </a:rPr>
                        <a:t>NOTA</a:t>
                      </a:r>
                      <a:endParaRPr lang="es-EC" sz="700" dirty="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451518">
                <a:tc>
                  <a:txBody>
                    <a:bodyPr/>
                    <a:lstStyle/>
                    <a:p>
                      <a:pPr>
                        <a:lnSpc>
                          <a:spcPct val="115000"/>
                        </a:lnSpc>
                        <a:spcAft>
                          <a:spcPts val="1000"/>
                        </a:spcAft>
                      </a:pPr>
                      <a:r>
                        <a:rPr lang="es-ES" sz="700">
                          <a:latin typeface="Arial"/>
                          <a:ea typeface="Georgia"/>
                          <a:cs typeface="Times New Roman"/>
                        </a:rPr>
                        <a:t>Eficiencia</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Comportamiento del Tiempo.</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Tiempo de respuesta</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Iniciar una tarea específica. Medir el tiempo que tarda para completar su operación.</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T = tiempo tarea - tiempo de entrar parámetros</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El tiempo de respuesta incluye el tiempo de procesamiento y el tiempo de transmisión.</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822">
                <a:tc>
                  <a:txBody>
                    <a:bodyPr/>
                    <a:lstStyle/>
                    <a:p>
                      <a:pPr>
                        <a:lnSpc>
                          <a:spcPct val="115000"/>
                        </a:lnSpc>
                        <a:spcAft>
                          <a:spcPts val="1000"/>
                        </a:spcAft>
                      </a:pPr>
                      <a:r>
                        <a:rPr lang="es-ES" sz="700" dirty="0">
                          <a:latin typeface="Arial"/>
                          <a:ea typeface="Georgia"/>
                          <a:cs typeface="Times New Roman"/>
                        </a:rPr>
                        <a:t>Eficiencia</a:t>
                      </a:r>
                      <a:endParaRPr lang="es-EC" sz="700" dirty="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Comportamiento del Tiempo.</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C" sz="700">
                          <a:latin typeface="Arial"/>
                          <a:ea typeface="Georgia"/>
                          <a:cs typeface="Times New Roman"/>
                        </a:rPr>
                        <a:t>Rendimiento</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Calibrar cada tarea de acuerdo a prioridades. Iniciar tareas y medir el tiempo que tarda en completar esta operación</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X = A / T</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A = número de tareas completadas</a:t>
                      </a:r>
                      <a:endParaRPr lang="es-EC" sz="700">
                        <a:latin typeface="Georgia"/>
                        <a:ea typeface="Georgia"/>
                        <a:cs typeface="Times New Roman"/>
                      </a:endParaRPr>
                    </a:p>
                    <a:p>
                      <a:pPr>
                        <a:lnSpc>
                          <a:spcPct val="115000"/>
                        </a:lnSpc>
                        <a:spcAft>
                          <a:spcPts val="1000"/>
                        </a:spcAft>
                      </a:pPr>
                      <a:r>
                        <a:rPr lang="es-ES" sz="700">
                          <a:latin typeface="Arial"/>
                          <a:ea typeface="Georgia"/>
                          <a:cs typeface="Times New Roman"/>
                        </a:rPr>
                        <a:t>T = período de tiempo de observación</a:t>
                      </a:r>
                      <a:endParaRPr lang="es-EC" sz="700">
                        <a:latin typeface="Georgia"/>
                        <a:ea typeface="Georgia"/>
                        <a:cs typeface="Times New Roman"/>
                      </a:endParaRPr>
                    </a:p>
                    <a:p>
                      <a:pPr>
                        <a:lnSpc>
                          <a:spcPct val="115000"/>
                        </a:lnSpc>
                        <a:spcAft>
                          <a:spcPts val="1000"/>
                        </a:spcAft>
                      </a:pPr>
                      <a:r>
                        <a:rPr lang="es-ES" sz="700">
                          <a:latin typeface="Arial"/>
                          <a:ea typeface="Georgia"/>
                          <a:cs typeface="Times New Roman"/>
                        </a:rPr>
                        <a:t>X = Ratio</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56526">
                <a:tc>
                  <a:txBody>
                    <a:bodyPr/>
                    <a:lstStyle/>
                    <a:p>
                      <a:pPr>
                        <a:lnSpc>
                          <a:spcPct val="115000"/>
                        </a:lnSpc>
                        <a:spcAft>
                          <a:spcPts val="1000"/>
                        </a:spcAft>
                      </a:pPr>
                      <a:r>
                        <a:rPr lang="es-ES" sz="700">
                          <a:latin typeface="Arial"/>
                          <a:ea typeface="Georgia"/>
                          <a:cs typeface="Times New Roman"/>
                        </a:rPr>
                        <a:t>Eficiencia</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Comportamiento del Tiempo.</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Tiempo de Espera</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Ejecutar un número de tareas. Medir el tiempo que le toma completar las operaciones seleccionadas.</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X =  Ta / Tb</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Ta = tiempo empleado en esperar</a:t>
                      </a:r>
                      <a:endParaRPr lang="es-EC" sz="700">
                        <a:latin typeface="Georgia"/>
                        <a:ea typeface="Georgia"/>
                        <a:cs typeface="Times New Roman"/>
                      </a:endParaRPr>
                    </a:p>
                    <a:p>
                      <a:pPr>
                        <a:lnSpc>
                          <a:spcPct val="115000"/>
                        </a:lnSpc>
                        <a:spcAft>
                          <a:spcPts val="1000"/>
                        </a:spcAft>
                      </a:pPr>
                      <a:r>
                        <a:rPr lang="es-ES" sz="700">
                          <a:latin typeface="Arial"/>
                          <a:ea typeface="Georgia"/>
                          <a:cs typeface="Times New Roman"/>
                        </a:rPr>
                        <a:t>Tb = tiempo de la tarea</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783">
                <a:tc>
                  <a:txBody>
                    <a:bodyPr/>
                    <a:lstStyle/>
                    <a:p>
                      <a:pPr>
                        <a:lnSpc>
                          <a:spcPct val="115000"/>
                        </a:lnSpc>
                        <a:spcAft>
                          <a:spcPts val="1000"/>
                        </a:spcAft>
                      </a:pPr>
                      <a:r>
                        <a:rPr lang="es-ES" sz="700">
                          <a:latin typeface="Arial"/>
                          <a:ea typeface="Georgia"/>
                          <a:cs typeface="Times New Roman"/>
                        </a:rPr>
                        <a:t>Facilidad de Mantenimiento</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dirty="0">
                          <a:latin typeface="Arial"/>
                          <a:ea typeface="Georgia"/>
                          <a:cs typeface="Times New Roman"/>
                        </a:rPr>
                        <a:t>Capacidad de ser Probado</a:t>
                      </a:r>
                      <a:endParaRPr lang="es-EC" sz="700" dirty="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Re-test efficiency</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Observar el comportamiento del usuario o desarrollador quien está probando el sistema después del cambio.</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X= Sum(T) / N </a:t>
                      </a:r>
                      <a:endParaRPr lang="es-EC" sz="70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dirty="0">
                          <a:latin typeface="Arial"/>
                          <a:ea typeface="Georgia"/>
                          <a:cs typeface="Times New Roman"/>
                        </a:rPr>
                        <a:t>T= tiempo empleado en probar y asegurarse si la falla reporta fue resuelta o no.</a:t>
                      </a:r>
                      <a:endParaRPr lang="es-EC" sz="700" dirty="0">
                        <a:latin typeface="Georgia"/>
                        <a:ea typeface="Georgia"/>
                        <a:cs typeface="Times New Roman"/>
                      </a:endParaRPr>
                    </a:p>
                    <a:p>
                      <a:pPr>
                        <a:lnSpc>
                          <a:spcPct val="115000"/>
                        </a:lnSpc>
                        <a:spcAft>
                          <a:spcPts val="1000"/>
                        </a:spcAft>
                      </a:pPr>
                      <a:r>
                        <a:rPr lang="es-ES" sz="700" dirty="0">
                          <a:latin typeface="Arial"/>
                          <a:ea typeface="Georgia"/>
                          <a:cs typeface="Times New Roman"/>
                        </a:rPr>
                        <a:t>N= número de fallas resueltas</a:t>
                      </a:r>
                      <a:endParaRPr lang="es-EC" sz="700" dirty="0">
                        <a:latin typeface="Georgia"/>
                        <a:ea typeface="Georgia"/>
                        <a:cs typeface="Times New Roman"/>
                      </a:endParaRPr>
                    </a:p>
                  </a:txBody>
                  <a:tcPr marL="42904" marR="42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graphicFrame>
        <p:nvGraphicFramePr>
          <p:cNvPr id="6" name="5 Tabla"/>
          <p:cNvGraphicFramePr>
            <a:graphicFrameLocks noGrp="1"/>
          </p:cNvGraphicFramePr>
          <p:nvPr/>
        </p:nvGraphicFramePr>
        <p:xfrm>
          <a:off x="899592" y="3528684"/>
          <a:ext cx="7344816" cy="2358748"/>
        </p:xfrm>
        <a:graphic>
          <a:graphicData uri="http://schemas.openxmlformats.org/drawingml/2006/table">
            <a:tbl>
              <a:tblPr/>
              <a:tblGrid>
                <a:gridCol w="1152128"/>
                <a:gridCol w="1224136"/>
                <a:gridCol w="864096"/>
                <a:gridCol w="1446994"/>
                <a:gridCol w="733583"/>
                <a:gridCol w="1923879"/>
              </a:tblGrid>
              <a:tr h="185622">
                <a:tc>
                  <a:txBody>
                    <a:bodyPr/>
                    <a:lstStyle/>
                    <a:p>
                      <a:pPr algn="ctr">
                        <a:lnSpc>
                          <a:spcPct val="115000"/>
                        </a:lnSpc>
                        <a:spcAft>
                          <a:spcPts val="1000"/>
                        </a:spcAft>
                      </a:pPr>
                      <a:r>
                        <a:rPr lang="es-ES" sz="700" b="1" dirty="0">
                          <a:latin typeface="Arial"/>
                          <a:ea typeface="Georgia"/>
                          <a:cs typeface="Times New Roman"/>
                        </a:rPr>
                        <a:t>CARACTERISTICA</a:t>
                      </a:r>
                      <a:endParaRPr lang="es-EC" sz="700" dirty="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SUBCARACTERISTICA</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NOMBRE DE LA METRICA</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METODO DE APLICACION</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FORMULA</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NOTA</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518820">
                <a:tc>
                  <a:txBody>
                    <a:bodyPr/>
                    <a:lstStyle/>
                    <a:p>
                      <a:pPr>
                        <a:lnSpc>
                          <a:spcPct val="115000"/>
                        </a:lnSpc>
                        <a:spcAft>
                          <a:spcPts val="1000"/>
                        </a:spcAft>
                      </a:pPr>
                      <a:r>
                        <a:rPr lang="es-ES" sz="700">
                          <a:latin typeface="Arial"/>
                          <a:ea typeface="Georgia"/>
                          <a:cs typeface="Times New Roman"/>
                        </a:rPr>
                        <a:t>Usabilidad</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Capacidad de ser entendido</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C" sz="700">
                          <a:latin typeface="Arial"/>
                          <a:ea typeface="Georgia"/>
                          <a:cs typeface="Times New Roman"/>
                        </a:rPr>
                        <a:t>Descripción</a:t>
                      </a:r>
                      <a:r>
                        <a:rPr lang="en-US" sz="700">
                          <a:latin typeface="Arial"/>
                          <a:ea typeface="Georgia"/>
                          <a:cs typeface="Times New Roman"/>
                        </a:rPr>
                        <a:t> completa</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Contar el número de funciones adecuadamente descritas y compáralas con las implementadas en el producto.</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X = A / B</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00000"/>
                        </a:lnSpc>
                        <a:spcAft>
                          <a:spcPts val="600"/>
                        </a:spcAft>
                      </a:pPr>
                      <a:r>
                        <a:rPr lang="es-ES" sz="700" dirty="0">
                          <a:latin typeface="Arial"/>
                          <a:ea typeface="Georgia"/>
                          <a:cs typeface="Times New Roman"/>
                        </a:rPr>
                        <a:t>A = número de funciones descritas en el </a:t>
                      </a:r>
                      <a:r>
                        <a:rPr lang="es-ES" sz="700" dirty="0" smtClean="0">
                          <a:latin typeface="Arial"/>
                          <a:ea typeface="Georgia"/>
                          <a:cs typeface="Times New Roman"/>
                        </a:rPr>
                        <a:t>producto</a:t>
                      </a:r>
                      <a:endParaRPr lang="es-EC" sz="700" dirty="0" smtClean="0">
                        <a:latin typeface="Georgia"/>
                        <a:ea typeface="Georgia"/>
                        <a:cs typeface="Times New Roman"/>
                      </a:endParaRPr>
                    </a:p>
                    <a:p>
                      <a:pPr>
                        <a:lnSpc>
                          <a:spcPct val="100000"/>
                        </a:lnSpc>
                        <a:spcAft>
                          <a:spcPts val="600"/>
                        </a:spcAft>
                      </a:pPr>
                      <a:r>
                        <a:rPr lang="es-ES" sz="700" dirty="0" smtClean="0">
                          <a:latin typeface="Arial"/>
                          <a:ea typeface="Georgia"/>
                          <a:cs typeface="Times New Roman"/>
                        </a:rPr>
                        <a:t>B </a:t>
                      </a:r>
                      <a:r>
                        <a:rPr lang="es-ES" sz="700" dirty="0">
                          <a:latin typeface="Arial"/>
                          <a:ea typeface="Georgia"/>
                          <a:cs typeface="Times New Roman"/>
                        </a:rPr>
                        <a:t>= número total de funciones implementadas</a:t>
                      </a:r>
                      <a:endParaRPr lang="es-EC" sz="700" dirty="0">
                        <a:latin typeface="Georgia"/>
                        <a:ea typeface="Georgia"/>
                        <a:cs typeface="Times New Roman"/>
                      </a:endParaRPr>
                    </a:p>
                    <a:p>
                      <a:pPr>
                        <a:lnSpc>
                          <a:spcPct val="100000"/>
                        </a:lnSpc>
                        <a:spcAft>
                          <a:spcPts val="600"/>
                        </a:spcAft>
                      </a:pPr>
                      <a:r>
                        <a:rPr lang="es-ES" sz="700" dirty="0">
                          <a:latin typeface="Arial"/>
                          <a:ea typeface="Georgia"/>
                          <a:cs typeface="Times New Roman"/>
                        </a:rPr>
                        <a:t>X = Ratio</a:t>
                      </a:r>
                      <a:endParaRPr lang="es-EC" sz="700" dirty="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548490">
                <a:tc>
                  <a:txBody>
                    <a:bodyPr/>
                    <a:lstStyle/>
                    <a:p>
                      <a:pPr>
                        <a:lnSpc>
                          <a:spcPct val="115000"/>
                        </a:lnSpc>
                        <a:spcAft>
                          <a:spcPts val="1000"/>
                        </a:spcAft>
                      </a:pPr>
                      <a:r>
                        <a:rPr lang="es-ES" sz="700">
                          <a:latin typeface="Arial"/>
                          <a:ea typeface="Georgia"/>
                          <a:cs typeface="Times New Roman"/>
                        </a:rPr>
                        <a:t>Usabilidad</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Capacidad de ser entendido</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solidFill>
                            <a:srgbClr val="000000"/>
                          </a:solidFill>
                          <a:latin typeface="Arial"/>
                          <a:ea typeface="Times New Roman"/>
                          <a:cs typeface="Times New Roman"/>
                        </a:rPr>
                        <a:t>Funciones evidentes</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Contar el número de funciones que son evidentes al usuario y compararlas con las funciones implementadas  en el producto.</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X = A / B</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600"/>
                        </a:spcAft>
                      </a:pPr>
                      <a:r>
                        <a:rPr lang="es-ES" sz="700" dirty="0">
                          <a:latin typeface="Arial"/>
                          <a:ea typeface="Georgia"/>
                          <a:cs typeface="Times New Roman"/>
                        </a:rPr>
                        <a:t>A = número de funciones evidentes al usuario</a:t>
                      </a:r>
                      <a:endParaRPr lang="es-EC" sz="700" dirty="0">
                        <a:latin typeface="Georgia"/>
                        <a:ea typeface="Georgia"/>
                        <a:cs typeface="Times New Roman"/>
                      </a:endParaRPr>
                    </a:p>
                    <a:p>
                      <a:pPr>
                        <a:lnSpc>
                          <a:spcPct val="100000"/>
                        </a:lnSpc>
                        <a:spcAft>
                          <a:spcPts val="600"/>
                        </a:spcAft>
                      </a:pPr>
                      <a:r>
                        <a:rPr lang="es-ES" sz="700" dirty="0">
                          <a:latin typeface="Arial"/>
                          <a:ea typeface="Georgia"/>
                          <a:cs typeface="Times New Roman"/>
                        </a:rPr>
                        <a:t>B = número total de funciones implementadas</a:t>
                      </a:r>
                      <a:endParaRPr lang="es-EC" sz="700" dirty="0">
                        <a:latin typeface="Georgia"/>
                        <a:ea typeface="Georgia"/>
                        <a:cs typeface="Times New Roman"/>
                      </a:endParaRPr>
                    </a:p>
                    <a:p>
                      <a:pPr>
                        <a:lnSpc>
                          <a:spcPct val="100000"/>
                        </a:lnSpc>
                        <a:spcAft>
                          <a:spcPts val="600"/>
                        </a:spcAft>
                      </a:pPr>
                      <a:r>
                        <a:rPr lang="es-ES" sz="700" dirty="0">
                          <a:latin typeface="Arial"/>
                          <a:ea typeface="Georgia"/>
                          <a:cs typeface="Times New Roman"/>
                        </a:rPr>
                        <a:t>X = Ratio</a:t>
                      </a:r>
                      <a:endParaRPr lang="es-EC" sz="700" dirty="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433">
                <a:tc>
                  <a:txBody>
                    <a:bodyPr/>
                    <a:lstStyle/>
                    <a:p>
                      <a:pPr>
                        <a:lnSpc>
                          <a:spcPct val="115000"/>
                        </a:lnSpc>
                        <a:spcAft>
                          <a:spcPts val="1000"/>
                        </a:spcAft>
                      </a:pPr>
                      <a:r>
                        <a:rPr lang="es-ES" sz="700">
                          <a:latin typeface="Arial"/>
                          <a:ea typeface="Georgia"/>
                          <a:cs typeface="Times New Roman"/>
                        </a:rPr>
                        <a:t>Fiabilidad</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Madurez</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Corrección de Fallas</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Contar el número de fallas corregidas durante el diseño/desarrollo.</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X = A</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700">
                          <a:latin typeface="Arial"/>
                          <a:ea typeface="Georgia"/>
                          <a:cs typeface="Times New Roman"/>
                        </a:rPr>
                        <a:t>A = número de fallas corregidas en diseño/desarrollo.</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556867">
                <a:tc>
                  <a:txBody>
                    <a:bodyPr/>
                    <a:lstStyle/>
                    <a:p>
                      <a:pPr>
                        <a:lnSpc>
                          <a:spcPct val="200000"/>
                        </a:lnSpc>
                        <a:spcAft>
                          <a:spcPts val="1000"/>
                        </a:spcAft>
                      </a:pPr>
                      <a:r>
                        <a:rPr lang="es-ES" sz="700">
                          <a:latin typeface="Arial"/>
                          <a:ea typeface="Georgia"/>
                          <a:cs typeface="Times New Roman"/>
                        </a:rPr>
                        <a:t>Funcionabilidad</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S" sz="700">
                          <a:latin typeface="Arial"/>
                          <a:ea typeface="Georgia"/>
                          <a:cs typeface="Times New Roman"/>
                        </a:rPr>
                        <a:t>Adecuación</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C" sz="700">
                          <a:latin typeface="Arial"/>
                          <a:ea typeface="Georgia"/>
                          <a:cs typeface="Times New Roman"/>
                        </a:rPr>
                        <a:t>Estabilidad de especificación funcional (Volatilidad)</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a:latin typeface="Arial"/>
                          <a:ea typeface="Georgia"/>
                          <a:cs typeface="Times New Roman"/>
                        </a:rPr>
                        <a:t>Contar el número de funciones cambiadas durante el ciclo de desarrollo, luego compararlas con el número de funciones descritas en los requerimientos.</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700">
                          <a:latin typeface="Arial"/>
                          <a:ea typeface="Georgia"/>
                          <a:cs typeface="Times New Roman"/>
                        </a:rPr>
                        <a:t>X = 1 – A/B</a:t>
                      </a:r>
                      <a:endParaRPr lang="es-EC" sz="70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700" dirty="0">
                          <a:latin typeface="Arial"/>
                          <a:ea typeface="Georgia"/>
                          <a:cs typeface="Times New Roman"/>
                        </a:rPr>
                        <a:t>A = número de funciones cambiadas durante el ciclo de vida de desarrollo.</a:t>
                      </a:r>
                      <a:endParaRPr lang="es-EC" sz="700" dirty="0">
                        <a:latin typeface="Georgia"/>
                        <a:ea typeface="Georgia"/>
                        <a:cs typeface="Times New Roman"/>
                      </a:endParaRPr>
                    </a:p>
                    <a:p>
                      <a:pPr>
                        <a:lnSpc>
                          <a:spcPct val="115000"/>
                        </a:lnSpc>
                        <a:spcAft>
                          <a:spcPts val="1000"/>
                        </a:spcAft>
                      </a:pPr>
                      <a:r>
                        <a:rPr lang="es-ES" sz="700" dirty="0">
                          <a:latin typeface="Arial"/>
                          <a:ea typeface="Georgia"/>
                          <a:cs typeface="Times New Roman"/>
                        </a:rPr>
                        <a:t>B = número de funciones descritas en los requerimientos.</a:t>
                      </a:r>
                      <a:endParaRPr lang="es-EC" sz="700" dirty="0">
                        <a:latin typeface="Georgia"/>
                        <a:ea typeface="Georgia"/>
                        <a:cs typeface="Times New Roman"/>
                      </a:endParaRPr>
                    </a:p>
                  </a:txBody>
                  <a:tcPr marL="42407" marR="424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p:cNvSpPr/>
          <p:nvPr/>
        </p:nvSpPr>
        <p:spPr>
          <a:xfrm>
            <a:off x="2555776" y="384919"/>
            <a:ext cx="4680520" cy="307777"/>
          </a:xfrm>
          <a:prstGeom prst="rect">
            <a:avLst/>
          </a:prstGeom>
        </p:spPr>
        <p:txBody>
          <a:bodyPr wrap="square">
            <a:spAutoFit/>
          </a:bodyPr>
          <a:lstStyle/>
          <a:p>
            <a:r>
              <a:rPr lang="es-ES" sz="1400" b="1" dirty="0" smtClean="0"/>
              <a:t>Métricas de Calidad Externa seleccionadas.</a:t>
            </a:r>
            <a:endParaRPr lang="es-EC" sz="1400" b="1" dirty="0"/>
          </a:p>
        </p:txBody>
      </p:sp>
      <p:sp>
        <p:nvSpPr>
          <p:cNvPr id="8" name="7 Rectángulo"/>
          <p:cNvSpPr/>
          <p:nvPr/>
        </p:nvSpPr>
        <p:spPr>
          <a:xfrm>
            <a:off x="2555776" y="3265239"/>
            <a:ext cx="4680520" cy="307777"/>
          </a:xfrm>
          <a:prstGeom prst="rect">
            <a:avLst/>
          </a:prstGeom>
        </p:spPr>
        <p:txBody>
          <a:bodyPr wrap="square">
            <a:spAutoFit/>
          </a:bodyPr>
          <a:lstStyle/>
          <a:p>
            <a:r>
              <a:rPr lang="es-ES" sz="1400" b="1" dirty="0" smtClean="0"/>
              <a:t>Métricas de Calidad Interna seleccionadas.</a:t>
            </a:r>
            <a:endParaRPr lang="es-EC"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805264"/>
            <a:ext cx="8183880" cy="589816"/>
          </a:xfrm>
        </p:spPr>
        <p:txBody>
          <a:bodyPr>
            <a:normAutofit fontScale="90000"/>
          </a:bodyPr>
          <a:lstStyle/>
          <a:p>
            <a:r>
              <a:rPr lang="en-US" dirty="0" err="1" smtClean="0"/>
              <a:t>Métricas</a:t>
            </a:r>
            <a:endParaRPr lang="es-EC" dirty="0"/>
          </a:p>
        </p:txBody>
      </p:sp>
      <p:sp>
        <p:nvSpPr>
          <p:cNvPr id="7" name="6 Rectángulo"/>
          <p:cNvSpPr/>
          <p:nvPr/>
        </p:nvSpPr>
        <p:spPr>
          <a:xfrm>
            <a:off x="2555776" y="888975"/>
            <a:ext cx="4680520" cy="307777"/>
          </a:xfrm>
          <a:prstGeom prst="rect">
            <a:avLst/>
          </a:prstGeom>
        </p:spPr>
        <p:txBody>
          <a:bodyPr wrap="square">
            <a:spAutoFit/>
          </a:bodyPr>
          <a:lstStyle/>
          <a:p>
            <a:r>
              <a:rPr lang="es-ES" sz="1400" b="1" dirty="0" smtClean="0"/>
              <a:t>Métricas de Calidad en Uso seleccionadas.</a:t>
            </a:r>
            <a:endParaRPr lang="es-EC" sz="1400" b="1" dirty="0"/>
          </a:p>
        </p:txBody>
      </p:sp>
      <p:graphicFrame>
        <p:nvGraphicFramePr>
          <p:cNvPr id="9" name="8 Tabla"/>
          <p:cNvGraphicFramePr>
            <a:graphicFrameLocks noGrp="1"/>
          </p:cNvGraphicFramePr>
          <p:nvPr/>
        </p:nvGraphicFramePr>
        <p:xfrm>
          <a:off x="1524000" y="1310268"/>
          <a:ext cx="6096000" cy="1914265"/>
        </p:xfrm>
        <a:graphic>
          <a:graphicData uri="http://schemas.openxmlformats.org/drawingml/2006/table">
            <a:tbl>
              <a:tblPr/>
              <a:tblGrid>
                <a:gridCol w="1040463"/>
                <a:gridCol w="1478187"/>
                <a:gridCol w="1283208"/>
                <a:gridCol w="673087"/>
                <a:gridCol w="1621055"/>
              </a:tblGrid>
              <a:tr h="287606">
                <a:tc>
                  <a:txBody>
                    <a:bodyPr/>
                    <a:lstStyle/>
                    <a:p>
                      <a:pPr algn="ctr">
                        <a:lnSpc>
                          <a:spcPct val="115000"/>
                        </a:lnSpc>
                        <a:spcAft>
                          <a:spcPts val="1000"/>
                        </a:spcAft>
                      </a:pPr>
                      <a:r>
                        <a:rPr lang="es-ES" sz="800" b="1" dirty="0">
                          <a:latin typeface="Arial"/>
                          <a:ea typeface="Georgia"/>
                          <a:cs typeface="Times New Roman"/>
                        </a:rPr>
                        <a:t>CARACTERISTICA</a:t>
                      </a:r>
                      <a:endParaRPr lang="es-EC" sz="800" dirty="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a:latin typeface="Arial"/>
                          <a:ea typeface="Georgia"/>
                          <a:cs typeface="Times New Roman"/>
                        </a:rPr>
                        <a:t>NOMBRE DE LA METRICA</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dirty="0">
                          <a:latin typeface="Arial"/>
                          <a:ea typeface="Georgia"/>
                          <a:cs typeface="Times New Roman"/>
                        </a:rPr>
                        <a:t>METODO DE APLICACIÓN</a:t>
                      </a:r>
                      <a:endParaRPr lang="es-EC" sz="800" dirty="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a:latin typeface="Arial"/>
                          <a:ea typeface="Georgia"/>
                          <a:cs typeface="Times New Roman"/>
                        </a:rPr>
                        <a:t>FORMULA</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800" b="1">
                          <a:latin typeface="Arial"/>
                          <a:ea typeface="Georgia"/>
                          <a:cs typeface="Times New Roman"/>
                        </a:rPr>
                        <a:t>NOTA</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91203">
                <a:tc>
                  <a:txBody>
                    <a:bodyPr/>
                    <a:lstStyle/>
                    <a:p>
                      <a:pPr>
                        <a:lnSpc>
                          <a:spcPct val="200000"/>
                        </a:lnSpc>
                        <a:spcAft>
                          <a:spcPts val="1000"/>
                        </a:spcAft>
                      </a:pPr>
                      <a:r>
                        <a:rPr lang="es-ES" sz="800">
                          <a:latin typeface="Arial"/>
                          <a:ea typeface="Georgia"/>
                          <a:cs typeface="Times New Roman"/>
                        </a:rPr>
                        <a:t>Satisfacción</a:t>
                      </a:r>
                      <a:endParaRPr lang="es-EC" sz="800">
                        <a:latin typeface="Georgia"/>
                        <a:ea typeface="Georgia"/>
                        <a:cs typeface="Times New Roman"/>
                      </a:endParaRPr>
                    </a:p>
                  </a:txBody>
                  <a:tcPr marL="46892" marR="46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800">
                          <a:latin typeface="Arial"/>
                          <a:ea typeface="Georgia"/>
                          <a:cs typeface="Times New Roman"/>
                        </a:rPr>
                        <a:t>Cuestionario de satisfacción.</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800">
                          <a:latin typeface="Arial"/>
                          <a:ea typeface="Georgia"/>
                          <a:cs typeface="Times New Roman"/>
                        </a:rPr>
                        <a:t>-</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800">
                          <a:latin typeface="Arial"/>
                          <a:ea typeface="Georgia"/>
                          <a:cs typeface="Times New Roman"/>
                        </a:rPr>
                        <a:t>-</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800">
                          <a:latin typeface="Arial"/>
                          <a:ea typeface="Georgia"/>
                          <a:cs typeface="Times New Roman"/>
                        </a:rPr>
                        <a:t>Se aplicó el System Usability Scale (SUS). Anexo 5.4</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482296">
                <a:tc>
                  <a:txBody>
                    <a:bodyPr/>
                    <a:lstStyle/>
                    <a:p>
                      <a:pPr>
                        <a:lnSpc>
                          <a:spcPct val="200000"/>
                        </a:lnSpc>
                        <a:spcAft>
                          <a:spcPts val="1000"/>
                        </a:spcAft>
                      </a:pPr>
                      <a:r>
                        <a:rPr lang="es-ES" sz="800">
                          <a:latin typeface="Arial"/>
                          <a:ea typeface="Georgia"/>
                          <a:cs typeface="Times New Roman"/>
                        </a:rPr>
                        <a:t>Eficiencia</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800">
                          <a:latin typeface="Arial"/>
                          <a:ea typeface="Georgia"/>
                          <a:cs typeface="Times New Roman"/>
                        </a:rPr>
                        <a:t>Descripción completa</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800">
                          <a:latin typeface="Arial"/>
                          <a:ea typeface="Georgia"/>
                          <a:cs typeface="Times New Roman"/>
                        </a:rPr>
                        <a:t>Mediante pruebas de usuario.</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1000"/>
                        </a:spcAft>
                      </a:pPr>
                      <a:r>
                        <a:rPr lang="es-ES" sz="800">
                          <a:latin typeface="Arial"/>
                          <a:ea typeface="Georgia"/>
                          <a:cs typeface="Times New Roman"/>
                        </a:rPr>
                        <a:t>X = A/B</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s-ES" sz="800">
                          <a:latin typeface="Arial"/>
                          <a:ea typeface="Georgia"/>
                          <a:cs typeface="Times New Roman"/>
                        </a:rPr>
                        <a:t>A = número de tareas completadas.</a:t>
                      </a:r>
                      <a:endParaRPr lang="es-EC" sz="800">
                        <a:latin typeface="Georgia"/>
                        <a:ea typeface="Georgia"/>
                        <a:cs typeface="Times New Roman"/>
                      </a:endParaRPr>
                    </a:p>
                    <a:p>
                      <a:pPr>
                        <a:lnSpc>
                          <a:spcPct val="115000"/>
                        </a:lnSpc>
                        <a:spcAft>
                          <a:spcPts val="1000"/>
                        </a:spcAft>
                      </a:pPr>
                      <a:r>
                        <a:rPr lang="es-ES" sz="800">
                          <a:latin typeface="Arial"/>
                          <a:ea typeface="Georgia"/>
                          <a:cs typeface="Times New Roman"/>
                        </a:rPr>
                        <a:t>B = número de total de tareas intentadas.</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2296">
                <a:tc>
                  <a:txBody>
                    <a:bodyPr/>
                    <a:lstStyle/>
                    <a:p>
                      <a:pPr>
                        <a:lnSpc>
                          <a:spcPct val="200000"/>
                        </a:lnSpc>
                        <a:spcAft>
                          <a:spcPts val="1000"/>
                        </a:spcAft>
                      </a:pPr>
                      <a:r>
                        <a:rPr lang="es-ES" sz="800">
                          <a:latin typeface="Arial"/>
                          <a:ea typeface="Georgia"/>
                          <a:cs typeface="Times New Roman"/>
                        </a:rPr>
                        <a:t>Eficiencia</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800">
                          <a:latin typeface="Arial"/>
                          <a:ea typeface="Georgia"/>
                          <a:cs typeface="Times New Roman"/>
                        </a:rPr>
                        <a:t>Frecuencia</a:t>
                      </a:r>
                      <a:r>
                        <a:rPr lang="en-US" sz="800">
                          <a:latin typeface="Arial"/>
                          <a:ea typeface="Georgia"/>
                          <a:cs typeface="Times New Roman"/>
                        </a:rPr>
                        <a:t> de error</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800" dirty="0">
                          <a:latin typeface="Arial"/>
                          <a:ea typeface="Georgia"/>
                          <a:cs typeface="Times New Roman"/>
                        </a:rPr>
                        <a:t>Mediante pruebas de usuario.</a:t>
                      </a:r>
                      <a:endParaRPr lang="es-EC" sz="800" dirty="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200000"/>
                        </a:lnSpc>
                        <a:spcAft>
                          <a:spcPts val="1000"/>
                        </a:spcAft>
                      </a:pPr>
                      <a:r>
                        <a:rPr lang="es-ES" sz="800">
                          <a:latin typeface="Arial"/>
                          <a:ea typeface="Georgia"/>
                          <a:cs typeface="Times New Roman"/>
                        </a:rPr>
                        <a:t>X = A/T</a:t>
                      </a:r>
                      <a:endParaRPr lang="es-EC" sz="80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nSpc>
                          <a:spcPct val="115000"/>
                        </a:lnSpc>
                        <a:spcAft>
                          <a:spcPts val="1000"/>
                        </a:spcAft>
                      </a:pPr>
                      <a:r>
                        <a:rPr lang="es-ES" sz="800" dirty="0">
                          <a:latin typeface="Arial"/>
                          <a:ea typeface="Georgia"/>
                          <a:cs typeface="Times New Roman"/>
                        </a:rPr>
                        <a:t>A = número de errores hechos por el usuario.</a:t>
                      </a:r>
                      <a:endParaRPr lang="es-EC" sz="800" dirty="0">
                        <a:latin typeface="Georgia"/>
                        <a:ea typeface="Georgia"/>
                        <a:cs typeface="Times New Roman"/>
                      </a:endParaRPr>
                    </a:p>
                    <a:p>
                      <a:pPr>
                        <a:lnSpc>
                          <a:spcPct val="115000"/>
                        </a:lnSpc>
                        <a:spcAft>
                          <a:spcPts val="1000"/>
                        </a:spcAft>
                      </a:pPr>
                      <a:r>
                        <a:rPr lang="es-ES" sz="800" dirty="0">
                          <a:latin typeface="Arial"/>
                          <a:ea typeface="Georgia"/>
                          <a:cs typeface="Times New Roman"/>
                        </a:rPr>
                        <a:t>B = tiempo o número de tareas.</a:t>
                      </a:r>
                      <a:endParaRPr lang="es-EC" sz="800" dirty="0">
                        <a:latin typeface="Georgia"/>
                        <a:ea typeface="Georgia"/>
                        <a:cs typeface="Times New Roman"/>
                      </a:endParaRPr>
                    </a:p>
                  </a:txBody>
                  <a:tcPr marL="46892" marR="4689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pic>
        <p:nvPicPr>
          <p:cNvPr id="7" name="Gráfico 1"/>
          <p:cNvPicPr/>
          <p:nvPr/>
        </p:nvPicPr>
        <p:blipFill>
          <a:blip r:embed="rId2" cstate="print"/>
          <a:srcRect/>
          <a:stretch>
            <a:fillRect/>
          </a:stretch>
        </p:blipFill>
        <p:spPr bwMode="auto">
          <a:xfrm>
            <a:off x="683568" y="3861048"/>
            <a:ext cx="3672408" cy="2376264"/>
          </a:xfrm>
          <a:prstGeom prst="rect">
            <a:avLst/>
          </a:prstGeom>
          <a:noFill/>
          <a:ln w="6350">
            <a:solidFill>
              <a:srgbClr val="000000"/>
            </a:solidFill>
            <a:miter lim="800000"/>
            <a:headEnd/>
            <a:tailEnd/>
          </a:ln>
        </p:spPr>
      </p:pic>
      <p:pic>
        <p:nvPicPr>
          <p:cNvPr id="8" name="Gráfico 2"/>
          <p:cNvPicPr/>
          <p:nvPr/>
        </p:nvPicPr>
        <p:blipFill>
          <a:blip r:embed="rId3" cstate="print"/>
          <a:srcRect/>
          <a:stretch>
            <a:fillRect/>
          </a:stretch>
        </p:blipFill>
        <p:spPr bwMode="auto">
          <a:xfrm>
            <a:off x="4644008" y="3861048"/>
            <a:ext cx="3960440" cy="2376264"/>
          </a:xfrm>
          <a:prstGeom prst="rect">
            <a:avLst/>
          </a:prstGeom>
          <a:noFill/>
          <a:ln w="6350">
            <a:solidFill>
              <a:srgbClr val="000000"/>
            </a:solidFill>
            <a:miter lim="800000"/>
            <a:headEnd/>
            <a:tailEnd/>
          </a:ln>
        </p:spPr>
      </p:pic>
      <p:pic>
        <p:nvPicPr>
          <p:cNvPr id="9217" name="Picture 1"/>
          <p:cNvPicPr>
            <a:picLocks noChangeAspect="1" noChangeArrowheads="1"/>
          </p:cNvPicPr>
          <p:nvPr/>
        </p:nvPicPr>
        <p:blipFill>
          <a:blip r:embed="rId4" cstate="print"/>
          <a:srcRect/>
          <a:stretch>
            <a:fillRect/>
          </a:stretch>
        </p:blipFill>
        <p:spPr bwMode="auto">
          <a:xfrm>
            <a:off x="683568" y="1268760"/>
            <a:ext cx="3785563" cy="2304256"/>
          </a:xfrm>
          <a:prstGeom prst="rect">
            <a:avLst/>
          </a:prstGeom>
          <a:noFill/>
          <a:ln w="6350">
            <a:solidFill>
              <a:srgbClr val="000000"/>
            </a:solidFill>
            <a:miter lim="800000"/>
            <a:headEnd/>
            <a:tailEnd/>
          </a:ln>
        </p:spPr>
      </p:pic>
      <p:pic>
        <p:nvPicPr>
          <p:cNvPr id="9218" name="Picture 2"/>
          <p:cNvPicPr>
            <a:picLocks noChangeAspect="1" noChangeArrowheads="1"/>
          </p:cNvPicPr>
          <p:nvPr/>
        </p:nvPicPr>
        <p:blipFill>
          <a:blip r:embed="rId5" cstate="print"/>
          <a:srcRect/>
          <a:stretch>
            <a:fillRect/>
          </a:stretch>
        </p:blipFill>
        <p:spPr bwMode="auto">
          <a:xfrm>
            <a:off x="4596384" y="1268760"/>
            <a:ext cx="3864048" cy="2342330"/>
          </a:xfrm>
          <a:prstGeom prst="rect">
            <a:avLst/>
          </a:prstGeom>
          <a:noFill/>
          <a:ln w="6350">
            <a:solidFill>
              <a:srgbClr val="000000"/>
            </a:solidFill>
            <a:miter lim="800000"/>
            <a:headEnd/>
            <a:tailEnd/>
          </a:ln>
        </p:spPr>
      </p:pic>
      <p:sp>
        <p:nvSpPr>
          <p:cNvPr id="9" name="1 Título"/>
          <p:cNvSpPr>
            <a:spLocks noGrp="1"/>
          </p:cNvSpPr>
          <p:nvPr>
            <p:ph type="title"/>
          </p:nvPr>
        </p:nvSpPr>
        <p:spPr>
          <a:xfrm>
            <a:off x="467544" y="476672"/>
            <a:ext cx="8183880" cy="691520"/>
          </a:xfrm>
        </p:spPr>
        <p:txBody>
          <a:bodyPr/>
          <a:lstStyle/>
          <a:p>
            <a:r>
              <a:rPr lang="en-US" dirty="0" err="1" smtClean="0"/>
              <a:t>Funcionabilidad</a:t>
            </a: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183880" cy="979552"/>
          </a:xfrm>
        </p:spPr>
        <p:txBody>
          <a:bodyPr>
            <a:normAutofit fontScale="90000"/>
          </a:bodyPr>
          <a:lstStyle/>
          <a:p>
            <a:r>
              <a:rPr lang="en-US" dirty="0" err="1" smtClean="0"/>
              <a:t>Mediciones</a:t>
            </a:r>
            <a:r>
              <a:rPr lang="en-US" dirty="0" smtClean="0"/>
              <a:t> en el </a:t>
            </a:r>
            <a:r>
              <a:rPr lang="en-US" dirty="0" err="1" smtClean="0"/>
              <a:t>proceso</a:t>
            </a:r>
            <a:r>
              <a:rPr lang="en-US" dirty="0" smtClean="0"/>
              <a:t> de </a:t>
            </a:r>
            <a:r>
              <a:rPr lang="en-US" dirty="0" err="1" smtClean="0"/>
              <a:t>desarrollo</a:t>
            </a:r>
            <a:endParaRPr lang="es-EC" dirty="0"/>
          </a:p>
        </p:txBody>
      </p:sp>
      <p:graphicFrame>
        <p:nvGraphicFramePr>
          <p:cNvPr id="7" name="6 Tabla"/>
          <p:cNvGraphicFramePr>
            <a:graphicFrameLocks noGrp="1"/>
          </p:cNvGraphicFramePr>
          <p:nvPr/>
        </p:nvGraphicFramePr>
        <p:xfrm>
          <a:off x="1835696" y="4024809"/>
          <a:ext cx="5049790" cy="1927860"/>
        </p:xfrm>
        <a:graphic>
          <a:graphicData uri="http://schemas.openxmlformats.org/drawingml/2006/table">
            <a:tbl>
              <a:tblPr/>
              <a:tblGrid>
                <a:gridCol w="897102"/>
                <a:gridCol w="1191130"/>
                <a:gridCol w="1270983"/>
                <a:gridCol w="758679"/>
                <a:gridCol w="931896"/>
              </a:tblGrid>
              <a:tr h="513551">
                <a:tc>
                  <a:txBody>
                    <a:bodyPr/>
                    <a:lstStyle/>
                    <a:p>
                      <a:pPr algn="ctr">
                        <a:lnSpc>
                          <a:spcPct val="115000"/>
                        </a:lnSpc>
                        <a:spcAft>
                          <a:spcPts val="0"/>
                        </a:spcAft>
                      </a:pPr>
                      <a:r>
                        <a:rPr lang="es-EC" sz="1100" b="1" dirty="0">
                          <a:solidFill>
                            <a:srgbClr val="000000"/>
                          </a:solidFill>
                          <a:latin typeface="Arial"/>
                          <a:ea typeface="Times New Roman"/>
                          <a:cs typeface="Times New Roman"/>
                        </a:rPr>
                        <a:t>MODULO</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100" b="1">
                          <a:solidFill>
                            <a:srgbClr val="000000"/>
                          </a:solidFill>
                          <a:latin typeface="Arial"/>
                          <a:ea typeface="Times New Roman"/>
                          <a:cs typeface="Times New Roman"/>
                        </a:rPr>
                        <a:t>TIEMPO DE DESARROLLO (MIN.)</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100" b="1">
                          <a:solidFill>
                            <a:srgbClr val="000000"/>
                          </a:solidFill>
                          <a:latin typeface="Arial"/>
                          <a:ea typeface="Times New Roman"/>
                          <a:cs typeface="Times New Roman"/>
                        </a:rPr>
                        <a:t>TIEMPO DE CORRECCION (MIN.) [a]</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TOTAL (MIN). [b]</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100" b="1" dirty="0">
                          <a:solidFill>
                            <a:srgbClr val="000000"/>
                          </a:solidFill>
                          <a:latin typeface="Arial"/>
                          <a:ea typeface="Times New Roman"/>
                          <a:cs typeface="Times New Roman"/>
                        </a:rPr>
                        <a:t>REPRO - CESO (%)</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171184">
                <a:tc>
                  <a:txBody>
                    <a:bodyPr/>
                    <a:lstStyle/>
                    <a:p>
                      <a:pPr>
                        <a:lnSpc>
                          <a:spcPct val="115000"/>
                        </a:lnSpc>
                        <a:spcAft>
                          <a:spcPts val="0"/>
                        </a:spcAft>
                      </a:pPr>
                      <a:r>
                        <a:rPr lang="es-EC" sz="1100" dirty="0">
                          <a:solidFill>
                            <a:srgbClr val="000000"/>
                          </a:solidFill>
                          <a:latin typeface="Arial"/>
                          <a:ea typeface="Times New Roman"/>
                          <a:cs typeface="Times New Roman"/>
                        </a:rPr>
                        <a:t>SW2.1</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13965</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13965</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184">
                <a:tc>
                  <a:txBody>
                    <a:bodyPr/>
                    <a:lstStyle/>
                    <a:p>
                      <a:pPr>
                        <a:lnSpc>
                          <a:spcPct val="115000"/>
                        </a:lnSpc>
                        <a:spcAft>
                          <a:spcPts val="0"/>
                        </a:spcAft>
                      </a:pPr>
                      <a:r>
                        <a:rPr lang="es-EC" sz="1100" dirty="0">
                          <a:solidFill>
                            <a:srgbClr val="000000"/>
                          </a:solidFill>
                          <a:latin typeface="Arial"/>
                          <a:ea typeface="Times New Roman"/>
                          <a:cs typeface="Times New Roman"/>
                        </a:rPr>
                        <a:t>SW2.2</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2475</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812</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3287</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24,70%</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71184">
                <a:tc>
                  <a:txBody>
                    <a:bodyPr/>
                    <a:lstStyle/>
                    <a:p>
                      <a:pPr>
                        <a:lnSpc>
                          <a:spcPct val="115000"/>
                        </a:lnSpc>
                        <a:spcAft>
                          <a:spcPts val="0"/>
                        </a:spcAft>
                      </a:pPr>
                      <a:r>
                        <a:rPr lang="es-EC" sz="1100">
                          <a:solidFill>
                            <a:srgbClr val="000000"/>
                          </a:solidFill>
                          <a:latin typeface="Arial"/>
                          <a:ea typeface="Times New Roman"/>
                          <a:cs typeface="Times New Roman"/>
                        </a:rPr>
                        <a:t>SW2.3</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13951</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2995</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16946</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17,67%</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184">
                <a:tc>
                  <a:txBody>
                    <a:bodyPr/>
                    <a:lstStyle/>
                    <a:p>
                      <a:pPr>
                        <a:lnSpc>
                          <a:spcPct val="115000"/>
                        </a:lnSpc>
                        <a:spcAft>
                          <a:spcPts val="0"/>
                        </a:spcAft>
                      </a:pPr>
                      <a:r>
                        <a:rPr lang="es-EC" sz="1100">
                          <a:solidFill>
                            <a:srgbClr val="000000"/>
                          </a:solidFill>
                          <a:latin typeface="Arial"/>
                          <a:ea typeface="Times New Roman"/>
                          <a:cs typeface="Times New Roman"/>
                        </a:rPr>
                        <a:t>SW2.4</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71184">
                <a:tc>
                  <a:txBody>
                    <a:bodyPr/>
                    <a:lstStyle/>
                    <a:p>
                      <a:pPr>
                        <a:lnSpc>
                          <a:spcPct val="115000"/>
                        </a:lnSpc>
                        <a:spcAft>
                          <a:spcPts val="0"/>
                        </a:spcAft>
                      </a:pPr>
                      <a:r>
                        <a:rPr lang="es-EC" sz="1100">
                          <a:solidFill>
                            <a:srgbClr val="000000"/>
                          </a:solidFill>
                          <a:latin typeface="Arial"/>
                          <a:ea typeface="Times New Roman"/>
                          <a:cs typeface="Times New Roman"/>
                        </a:rPr>
                        <a:t>SW2.5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184">
                <a:tc>
                  <a:txBody>
                    <a:bodyPr/>
                    <a:lstStyle/>
                    <a:p>
                      <a:pPr>
                        <a:lnSpc>
                          <a:spcPct val="115000"/>
                        </a:lnSpc>
                        <a:spcAft>
                          <a:spcPts val="0"/>
                        </a:spcAft>
                      </a:pPr>
                      <a:r>
                        <a:rPr lang="es-EC" sz="1100">
                          <a:solidFill>
                            <a:srgbClr val="000000"/>
                          </a:solidFill>
                          <a:latin typeface="Arial"/>
                          <a:ea typeface="Times New Roman"/>
                          <a:cs typeface="Times New Roman"/>
                        </a:rPr>
                        <a:t>SW2.6</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19980</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4580</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24560</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18,65%</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71184">
                <a:tc>
                  <a:txBody>
                    <a:bodyPr/>
                    <a:lstStyle/>
                    <a:p>
                      <a:pPr>
                        <a:lnSpc>
                          <a:spcPct val="115000"/>
                        </a:lnSpc>
                        <a:spcAft>
                          <a:spcPts val="0"/>
                        </a:spcAft>
                      </a:pPr>
                      <a:r>
                        <a:rPr lang="es-EC" sz="1100">
                          <a:solidFill>
                            <a:srgbClr val="000000"/>
                          </a:solidFill>
                          <a:latin typeface="Arial"/>
                          <a:ea typeface="Times New Roman"/>
                          <a:cs typeface="Times New Roman"/>
                        </a:rPr>
                        <a:t>SW2.7</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dirty="0">
                          <a:solidFill>
                            <a:srgbClr val="000000"/>
                          </a:solidFill>
                          <a:latin typeface="Arial"/>
                          <a:ea typeface="Times New Roman"/>
                          <a:cs typeface="Times New Roman"/>
                        </a:rPr>
                        <a:t>*</a:t>
                      </a:r>
                      <a:endParaRPr lang="es-EC" sz="1100" dirty="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5 Tabla"/>
          <p:cNvGraphicFramePr>
            <a:graphicFrameLocks noGrp="1"/>
          </p:cNvGraphicFramePr>
          <p:nvPr/>
        </p:nvGraphicFramePr>
        <p:xfrm>
          <a:off x="1835696" y="1936577"/>
          <a:ext cx="5040560" cy="1491996"/>
        </p:xfrm>
        <a:graphic>
          <a:graphicData uri="http://schemas.openxmlformats.org/drawingml/2006/table">
            <a:tbl>
              <a:tblPr/>
              <a:tblGrid>
                <a:gridCol w="777396"/>
                <a:gridCol w="1351583"/>
                <a:gridCol w="1132560"/>
                <a:gridCol w="842917"/>
                <a:gridCol w="936104"/>
              </a:tblGrid>
              <a:tr h="400050">
                <a:tc>
                  <a:txBody>
                    <a:bodyPr/>
                    <a:lstStyle/>
                    <a:p>
                      <a:pPr algn="ctr">
                        <a:lnSpc>
                          <a:spcPct val="115000"/>
                        </a:lnSpc>
                        <a:spcAft>
                          <a:spcPts val="0"/>
                        </a:spcAft>
                      </a:pPr>
                      <a:r>
                        <a:rPr lang="es-EC" sz="1100" b="1" dirty="0">
                          <a:solidFill>
                            <a:srgbClr val="000000"/>
                          </a:solidFill>
                          <a:latin typeface="Arial"/>
                          <a:ea typeface="Times New Roman"/>
                          <a:cs typeface="Times New Roman"/>
                        </a:rPr>
                        <a:t>MODULO</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100" b="1">
                          <a:solidFill>
                            <a:srgbClr val="000000"/>
                          </a:solidFill>
                          <a:latin typeface="Arial"/>
                          <a:ea typeface="Times New Roman"/>
                          <a:cs typeface="Times New Roman"/>
                        </a:rPr>
                        <a:t>TIEMPO DE DESARROLLO (MIN.)</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100" b="1">
                          <a:solidFill>
                            <a:srgbClr val="000000"/>
                          </a:solidFill>
                          <a:latin typeface="Arial"/>
                          <a:ea typeface="Times New Roman"/>
                          <a:cs typeface="Times New Roman"/>
                        </a:rPr>
                        <a:t>TIEMPO DE CORRECCION (MIN.) [a]</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marL="66040" indent="156210" algn="ctr">
                        <a:lnSpc>
                          <a:spcPct val="115000"/>
                        </a:lnSpc>
                        <a:spcAft>
                          <a:spcPts val="0"/>
                        </a:spcAft>
                      </a:pPr>
                      <a:r>
                        <a:rPr lang="es-EC" sz="1100" b="1">
                          <a:solidFill>
                            <a:srgbClr val="000000"/>
                          </a:solidFill>
                          <a:latin typeface="Arial"/>
                          <a:ea typeface="Times New Roman"/>
                          <a:cs typeface="Times New Roman"/>
                        </a:rPr>
                        <a:t>TOTAL (MIN.). [b]</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lnSpc>
                          <a:spcPct val="115000"/>
                        </a:lnSpc>
                        <a:spcAft>
                          <a:spcPts val="0"/>
                        </a:spcAft>
                      </a:pPr>
                      <a:r>
                        <a:rPr lang="es-EC" sz="1100" b="1">
                          <a:solidFill>
                            <a:srgbClr val="000000"/>
                          </a:solidFill>
                          <a:latin typeface="Arial"/>
                          <a:ea typeface="Times New Roman"/>
                          <a:cs typeface="Times New Roman"/>
                        </a:rPr>
                        <a:t>REPRO - CESO (%) [a/b]</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r>
              <a:tr h="133350">
                <a:tc>
                  <a:txBody>
                    <a:bodyPr/>
                    <a:lstStyle/>
                    <a:p>
                      <a:pPr>
                        <a:lnSpc>
                          <a:spcPct val="115000"/>
                        </a:lnSpc>
                        <a:spcAft>
                          <a:spcPts val="0"/>
                        </a:spcAft>
                      </a:pPr>
                      <a:r>
                        <a:rPr lang="es-EC" sz="1100" dirty="0" smtClean="0">
                          <a:solidFill>
                            <a:srgbClr val="000000"/>
                          </a:solidFill>
                          <a:latin typeface="Arial"/>
                          <a:ea typeface="Times New Roman"/>
                          <a:cs typeface="Times New Roman"/>
                        </a:rPr>
                        <a:t>SW1.1</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BE3"/>
                    </a:solidFill>
                  </a:tcPr>
                </a:tc>
                <a:tc>
                  <a:txBody>
                    <a:bodyPr/>
                    <a:lstStyle/>
                    <a:p>
                      <a:pPr algn="r">
                        <a:lnSpc>
                          <a:spcPct val="115000"/>
                        </a:lnSpc>
                        <a:spcAft>
                          <a:spcPts val="0"/>
                        </a:spcAft>
                      </a:pPr>
                      <a:r>
                        <a:rPr lang="es-EC" sz="1100" dirty="0">
                          <a:solidFill>
                            <a:srgbClr val="000000"/>
                          </a:solidFill>
                          <a:latin typeface="Arial"/>
                          <a:ea typeface="Times New Roman"/>
                          <a:cs typeface="Times New Roman"/>
                        </a:rPr>
                        <a:t>3236,52</a:t>
                      </a:r>
                      <a:endParaRPr lang="es-EC" sz="1100" dirty="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849,9</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indent="156210" algn="r">
                        <a:lnSpc>
                          <a:spcPct val="115000"/>
                        </a:lnSpc>
                        <a:spcAft>
                          <a:spcPts val="0"/>
                        </a:spcAft>
                      </a:pPr>
                      <a:r>
                        <a:rPr lang="es-EC" sz="1100" dirty="0">
                          <a:solidFill>
                            <a:srgbClr val="000000"/>
                          </a:solidFill>
                          <a:latin typeface="Arial"/>
                          <a:ea typeface="Times New Roman"/>
                          <a:cs typeface="Times New Roman"/>
                        </a:rPr>
                        <a:t>4086,42</a:t>
                      </a:r>
                      <a:endParaRPr lang="es-EC" sz="1100" dirty="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20,80%</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350">
                <a:tc>
                  <a:txBody>
                    <a:bodyPr/>
                    <a:lstStyle/>
                    <a:p>
                      <a:pPr>
                        <a:lnSpc>
                          <a:spcPct val="115000"/>
                        </a:lnSpc>
                        <a:spcAft>
                          <a:spcPts val="0"/>
                        </a:spcAft>
                      </a:pPr>
                      <a:r>
                        <a:rPr lang="es-EC" sz="1100" dirty="0">
                          <a:solidFill>
                            <a:srgbClr val="000000"/>
                          </a:solidFill>
                          <a:latin typeface="Arial"/>
                          <a:ea typeface="Times New Roman"/>
                          <a:cs typeface="Times New Roman"/>
                        </a:rPr>
                        <a:t>SW1.2</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BE3"/>
                    </a:solidFill>
                  </a:tcPr>
                </a:tc>
                <a:tc>
                  <a:txBody>
                    <a:bodyPr/>
                    <a:lstStyle/>
                    <a:p>
                      <a:pPr algn="r">
                        <a:lnSpc>
                          <a:spcPct val="115000"/>
                        </a:lnSpc>
                        <a:spcAft>
                          <a:spcPts val="0"/>
                        </a:spcAft>
                      </a:pPr>
                      <a:r>
                        <a:rPr lang="es-EC" sz="1100" dirty="0">
                          <a:solidFill>
                            <a:srgbClr val="000000"/>
                          </a:solidFill>
                          <a:latin typeface="Arial"/>
                          <a:ea typeface="Times New Roman"/>
                          <a:cs typeface="Times New Roman"/>
                        </a:rPr>
                        <a:t>3300</a:t>
                      </a:r>
                      <a:endParaRPr lang="es-EC" sz="1100" dirty="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1680</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66040" indent="156210" algn="r">
                        <a:lnSpc>
                          <a:spcPct val="115000"/>
                        </a:lnSpc>
                        <a:spcAft>
                          <a:spcPts val="0"/>
                        </a:spcAft>
                      </a:pPr>
                      <a:r>
                        <a:rPr lang="es-EC" sz="1100">
                          <a:solidFill>
                            <a:srgbClr val="000000"/>
                          </a:solidFill>
                          <a:latin typeface="Arial"/>
                          <a:ea typeface="Times New Roman"/>
                          <a:cs typeface="Times New Roman"/>
                        </a:rPr>
                        <a:t>4980</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33,73%</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33350">
                <a:tc>
                  <a:txBody>
                    <a:bodyPr/>
                    <a:lstStyle/>
                    <a:p>
                      <a:pPr>
                        <a:lnSpc>
                          <a:spcPct val="115000"/>
                        </a:lnSpc>
                        <a:spcAft>
                          <a:spcPts val="0"/>
                        </a:spcAft>
                      </a:pPr>
                      <a:r>
                        <a:rPr lang="es-EC" sz="1100" dirty="0">
                          <a:solidFill>
                            <a:srgbClr val="000000"/>
                          </a:solidFill>
                          <a:latin typeface="Arial"/>
                          <a:ea typeface="Times New Roman"/>
                          <a:cs typeface="Times New Roman"/>
                        </a:rPr>
                        <a:t>SW1.3</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BE3"/>
                    </a:solidFill>
                  </a:tcPr>
                </a:tc>
                <a:tc>
                  <a:txBody>
                    <a:bodyPr/>
                    <a:lstStyle/>
                    <a:p>
                      <a:pPr algn="r">
                        <a:lnSpc>
                          <a:spcPct val="115000"/>
                        </a:lnSpc>
                        <a:spcAft>
                          <a:spcPts val="0"/>
                        </a:spcAft>
                      </a:pPr>
                      <a:r>
                        <a:rPr lang="es-EC" sz="1100">
                          <a:solidFill>
                            <a:srgbClr val="000000"/>
                          </a:solidFill>
                          <a:latin typeface="Arial"/>
                          <a:ea typeface="Times New Roman"/>
                          <a:cs typeface="Times New Roman"/>
                        </a:rPr>
                        <a:t>3693</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2739</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indent="156210" algn="r">
                        <a:lnSpc>
                          <a:spcPct val="115000"/>
                        </a:lnSpc>
                        <a:spcAft>
                          <a:spcPts val="0"/>
                        </a:spcAft>
                      </a:pPr>
                      <a:r>
                        <a:rPr lang="es-EC" sz="1100">
                          <a:solidFill>
                            <a:srgbClr val="000000"/>
                          </a:solidFill>
                          <a:latin typeface="Arial"/>
                          <a:ea typeface="Times New Roman"/>
                          <a:cs typeface="Times New Roman"/>
                        </a:rPr>
                        <a:t>6432</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EC" sz="1100">
                          <a:solidFill>
                            <a:srgbClr val="000000"/>
                          </a:solidFill>
                          <a:latin typeface="Arial"/>
                          <a:ea typeface="Times New Roman"/>
                          <a:cs typeface="Times New Roman"/>
                        </a:rPr>
                        <a:t>42,58%</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55">
                <a:tc>
                  <a:txBody>
                    <a:bodyPr/>
                    <a:lstStyle/>
                    <a:p>
                      <a:pPr>
                        <a:lnSpc>
                          <a:spcPct val="200000"/>
                        </a:lnSpc>
                        <a:spcAft>
                          <a:spcPts val="1000"/>
                        </a:spcAft>
                      </a:pPr>
                      <a:r>
                        <a:rPr lang="es-ES" sz="1100" dirty="0">
                          <a:latin typeface="Arial"/>
                          <a:ea typeface="Georgia"/>
                          <a:cs typeface="Times New Roman"/>
                        </a:rPr>
                        <a:t>SW1.4</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BE3"/>
                    </a:solidFill>
                  </a:tcPr>
                </a:tc>
                <a:tc>
                  <a:txBody>
                    <a:bodyPr/>
                    <a:lstStyle/>
                    <a:p>
                      <a:pPr marL="777875" algn="just">
                        <a:lnSpc>
                          <a:spcPct val="200000"/>
                        </a:lnSpc>
                        <a:spcAft>
                          <a:spcPts val="1000"/>
                        </a:spcAft>
                      </a:pPr>
                      <a:r>
                        <a:rPr lang="es-ES" sz="1100">
                          <a:latin typeface="Arial"/>
                          <a:ea typeface="Georgia"/>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777875" algn="just">
                        <a:lnSpc>
                          <a:spcPct val="200000"/>
                        </a:lnSpc>
                        <a:spcAft>
                          <a:spcPts val="1000"/>
                        </a:spcAft>
                      </a:pPr>
                      <a:r>
                        <a:rPr lang="es-ES" sz="1100">
                          <a:latin typeface="Arial"/>
                          <a:ea typeface="Georgia"/>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66040" indent="156210" algn="r">
                        <a:lnSpc>
                          <a:spcPct val="200000"/>
                        </a:lnSpc>
                        <a:spcAft>
                          <a:spcPts val="1000"/>
                        </a:spcAft>
                      </a:pPr>
                      <a:r>
                        <a:rPr lang="es-ES" sz="1100">
                          <a:latin typeface="Arial"/>
                          <a:ea typeface="Georgia"/>
                          <a:cs typeface="Times New Roman"/>
                        </a:rPr>
                        <a:t>-</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777875" algn="just">
                        <a:lnSpc>
                          <a:spcPct val="200000"/>
                        </a:lnSpc>
                        <a:spcAft>
                          <a:spcPts val="1000"/>
                        </a:spcAft>
                      </a:pPr>
                      <a:r>
                        <a:rPr lang="es-ES" sz="1100" dirty="0">
                          <a:latin typeface="Arial"/>
                          <a:ea typeface="Georgia"/>
                          <a:cs typeface="Times New Roman"/>
                        </a:rPr>
                        <a:t>-</a:t>
                      </a:r>
                      <a:endParaRPr lang="es-EC" sz="1100" dirty="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9" name="8 Rectángulo"/>
          <p:cNvSpPr/>
          <p:nvPr/>
        </p:nvSpPr>
        <p:spPr>
          <a:xfrm>
            <a:off x="2051720" y="1628800"/>
            <a:ext cx="4824536" cy="307777"/>
          </a:xfrm>
          <a:prstGeom prst="rect">
            <a:avLst/>
          </a:prstGeom>
        </p:spPr>
        <p:txBody>
          <a:bodyPr wrap="square">
            <a:spAutoFit/>
          </a:bodyPr>
          <a:lstStyle/>
          <a:p>
            <a:r>
              <a:rPr lang="es-ES" sz="1400" b="1" dirty="0" smtClean="0"/>
              <a:t>Métricas de Desarrollo y Corrección Grupo1.</a:t>
            </a:r>
            <a:endParaRPr lang="es-EC" sz="1400" b="1" dirty="0"/>
          </a:p>
        </p:txBody>
      </p:sp>
      <p:sp>
        <p:nvSpPr>
          <p:cNvPr id="10" name="9 Rectángulo"/>
          <p:cNvSpPr/>
          <p:nvPr/>
        </p:nvSpPr>
        <p:spPr>
          <a:xfrm>
            <a:off x="2051720" y="3717032"/>
            <a:ext cx="4824536" cy="307777"/>
          </a:xfrm>
          <a:prstGeom prst="rect">
            <a:avLst/>
          </a:prstGeom>
        </p:spPr>
        <p:txBody>
          <a:bodyPr wrap="square">
            <a:spAutoFit/>
          </a:bodyPr>
          <a:lstStyle/>
          <a:p>
            <a:r>
              <a:rPr lang="es-ES" sz="1400" b="1" dirty="0" smtClean="0"/>
              <a:t>Métricas de Desarrollo y Corrección Grupo 2.</a:t>
            </a:r>
            <a:endParaRPr lang="es-EC" sz="1400" b="1" dirty="0"/>
          </a:p>
        </p:txBody>
      </p:sp>
      <p:sp>
        <p:nvSpPr>
          <p:cNvPr id="11" name="10 CuadroTexto"/>
          <p:cNvSpPr txBox="1"/>
          <p:nvPr/>
        </p:nvSpPr>
        <p:spPr>
          <a:xfrm>
            <a:off x="6948264" y="6042774"/>
            <a:ext cx="1872208" cy="338554"/>
          </a:xfrm>
          <a:prstGeom prst="rect">
            <a:avLst/>
          </a:prstGeom>
          <a:noFill/>
        </p:spPr>
        <p:txBody>
          <a:bodyPr wrap="square" rtlCol="0">
            <a:spAutoFit/>
          </a:bodyPr>
          <a:lstStyle/>
          <a:p>
            <a:r>
              <a:rPr lang="en-US" sz="800" dirty="0" smtClean="0"/>
              <a:t>-  </a:t>
            </a:r>
            <a:r>
              <a:rPr lang="en-US" sz="800" dirty="0" err="1" smtClean="0"/>
              <a:t>Incompletas</a:t>
            </a:r>
            <a:endParaRPr lang="en-US" sz="800" dirty="0" smtClean="0"/>
          </a:p>
          <a:p>
            <a:r>
              <a:rPr lang="en-US" sz="800" dirty="0" smtClean="0"/>
              <a:t>*  </a:t>
            </a:r>
            <a:r>
              <a:rPr lang="en-US" sz="800" dirty="0" err="1" smtClean="0"/>
              <a:t>Inconsistentes</a:t>
            </a:r>
            <a:r>
              <a:rPr lang="en-US" sz="800" dirty="0" smtClean="0"/>
              <a:t> / No </a:t>
            </a:r>
            <a:r>
              <a:rPr lang="en-US" sz="800" dirty="0" err="1" smtClean="0"/>
              <a:t>confiables</a:t>
            </a:r>
            <a:endParaRPr lang="es-EC" sz="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48680"/>
            <a:ext cx="8183880" cy="591926"/>
          </a:xfrm>
        </p:spPr>
        <p:txBody>
          <a:bodyPr>
            <a:normAutofit fontScale="90000"/>
          </a:bodyPr>
          <a:lstStyle/>
          <a:p>
            <a:r>
              <a:rPr lang="en-US" dirty="0" smtClean="0"/>
              <a:t>SUS</a:t>
            </a:r>
            <a:endParaRPr lang="es-EC" dirty="0"/>
          </a:p>
        </p:txBody>
      </p:sp>
      <p:graphicFrame>
        <p:nvGraphicFramePr>
          <p:cNvPr id="4" name="3 Tabla"/>
          <p:cNvGraphicFramePr>
            <a:graphicFrameLocks noGrp="1"/>
          </p:cNvGraphicFramePr>
          <p:nvPr/>
        </p:nvGraphicFramePr>
        <p:xfrm>
          <a:off x="1619672" y="1432521"/>
          <a:ext cx="6180152" cy="2541270"/>
        </p:xfrm>
        <a:graphic>
          <a:graphicData uri="http://schemas.openxmlformats.org/drawingml/2006/table">
            <a:tbl>
              <a:tblPr/>
              <a:tblGrid>
                <a:gridCol w="788742"/>
                <a:gridCol w="1238567"/>
                <a:gridCol w="1594057"/>
                <a:gridCol w="1247361"/>
                <a:gridCol w="1311425"/>
              </a:tblGrid>
              <a:tr h="359925">
                <a:tc>
                  <a:txBody>
                    <a:bodyPr/>
                    <a:lstStyle/>
                    <a:p>
                      <a:pPr algn="ctr">
                        <a:lnSpc>
                          <a:spcPct val="115000"/>
                        </a:lnSpc>
                        <a:spcAft>
                          <a:spcPts val="0"/>
                        </a:spcAft>
                      </a:pPr>
                      <a:r>
                        <a:rPr lang="es-EC" sz="1200" b="1" dirty="0">
                          <a:solidFill>
                            <a:srgbClr val="000000"/>
                          </a:solidFill>
                          <a:latin typeface="Arial"/>
                          <a:ea typeface="Times New Roman"/>
                          <a:cs typeface="Times New Roman"/>
                        </a:rPr>
                        <a:t>Proyecto</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dirty="0">
                          <a:solidFill>
                            <a:srgbClr val="000000"/>
                          </a:solidFill>
                          <a:latin typeface="Arial"/>
                          <a:ea typeface="Times New Roman"/>
                          <a:cs typeface="Times New Roman"/>
                        </a:rPr>
                        <a:t>Resultados SUS</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Funciones evidentes al usuario</a:t>
                      </a:r>
                      <a:endParaRPr lang="es-EC" sz="1100">
                        <a:latin typeface="Georgia"/>
                        <a:ea typeface="Georgia"/>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Funciones implementadas</a:t>
                      </a:r>
                      <a:endParaRPr lang="es-EC" sz="1100">
                        <a:latin typeface="Georgia"/>
                        <a:ea typeface="Georgia"/>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s-EC" sz="1200" b="1">
                          <a:solidFill>
                            <a:srgbClr val="000000"/>
                          </a:solidFill>
                          <a:latin typeface="Arial"/>
                          <a:ea typeface="Times New Roman"/>
                          <a:cs typeface="Times New Roman"/>
                        </a:rPr>
                        <a:t>% Funciones evidentes</a:t>
                      </a:r>
                      <a:endParaRPr lang="es-EC" sz="1100">
                        <a:latin typeface="Georgia"/>
                        <a:ea typeface="Georgia"/>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SW1.1</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75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C" sz="1100">
                          <a:solidFill>
                            <a:srgbClr val="000000"/>
                          </a:solidFill>
                          <a:latin typeface="Arial"/>
                          <a:ea typeface="Times New Roman"/>
                          <a:cs typeface="Times New Roman"/>
                        </a:rPr>
                        <a:t>75%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13">
                <a:tc>
                  <a:txBody>
                    <a:bodyPr/>
                    <a:lstStyle/>
                    <a:p>
                      <a:pPr>
                        <a:lnSpc>
                          <a:spcPct val="115000"/>
                        </a:lnSpc>
                        <a:spcAft>
                          <a:spcPts val="0"/>
                        </a:spcAft>
                      </a:pPr>
                      <a:r>
                        <a:rPr lang="es-EC" sz="1100" dirty="0">
                          <a:solidFill>
                            <a:srgbClr val="000000"/>
                          </a:solidFill>
                          <a:latin typeface="Arial"/>
                          <a:ea typeface="Times New Roman"/>
                          <a:cs typeface="Times New Roman"/>
                        </a:rPr>
                        <a:t>SW1.2</a:t>
                      </a:r>
                      <a:endParaRPr lang="es-EC" sz="1100" dirty="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52,5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8</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19</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1100">
                          <a:latin typeface="Arial"/>
                          <a:ea typeface="Georgia"/>
                          <a:cs typeface="Times New Roman"/>
                        </a:rPr>
                        <a:t>42%</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SW1.3</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75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20</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38</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latin typeface="Arial"/>
                          <a:ea typeface="Georgia"/>
                          <a:cs typeface="Times New Roman"/>
                        </a:rPr>
                        <a:t>53%</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SW1.4</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10</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1100">
                          <a:latin typeface="Arial"/>
                          <a:ea typeface="Georgia"/>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SW2.1</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85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16</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57</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latin typeface="Arial"/>
                          <a:ea typeface="Georgia"/>
                          <a:cs typeface="Times New Roman"/>
                        </a:rPr>
                        <a:t>28%</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SW2.2</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82,5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15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32</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1100">
                          <a:latin typeface="Arial"/>
                          <a:ea typeface="Georgia"/>
                          <a:cs typeface="Times New Roman"/>
                        </a:rPr>
                        <a:t>47%</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SW2.3</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72,5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8</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50</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latin typeface="Arial"/>
                          <a:ea typeface="Georgia"/>
                          <a:cs typeface="Times New Roman"/>
                        </a:rPr>
                        <a:t>16%</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SW2.4</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8</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1100">
                          <a:latin typeface="Arial"/>
                          <a:ea typeface="Georgia"/>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SW2.5</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62,5</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9</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19</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a:latin typeface="Arial"/>
                          <a:ea typeface="Georgia"/>
                          <a:cs typeface="Times New Roman"/>
                        </a:rPr>
                        <a:t>47%</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SW2.6</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16</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1100">
                          <a:latin typeface="Arial"/>
                          <a:ea typeface="Georgia"/>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157813">
                <a:tc>
                  <a:txBody>
                    <a:bodyPr/>
                    <a:lstStyle/>
                    <a:p>
                      <a:pPr>
                        <a:lnSpc>
                          <a:spcPct val="115000"/>
                        </a:lnSpc>
                        <a:spcAft>
                          <a:spcPts val="0"/>
                        </a:spcAft>
                      </a:pPr>
                      <a:r>
                        <a:rPr lang="es-EC" sz="1100">
                          <a:solidFill>
                            <a:srgbClr val="000000"/>
                          </a:solidFill>
                          <a:latin typeface="Arial"/>
                          <a:ea typeface="Times New Roman"/>
                          <a:cs typeface="Times New Roman"/>
                        </a:rPr>
                        <a:t>SW2.7</a:t>
                      </a:r>
                      <a:endParaRPr lang="es-EC" sz="1100">
                        <a:latin typeface="Georgia"/>
                        <a:ea typeface="Georgia"/>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100">
                          <a:solidFill>
                            <a:srgbClr val="000000"/>
                          </a:solidFill>
                          <a:latin typeface="Arial"/>
                          <a:ea typeface="Times New Roman"/>
                          <a:cs typeface="Times New Roman"/>
                        </a:rPr>
                        <a:t>22</a:t>
                      </a:r>
                      <a:endParaRPr lang="es-EC" sz="110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1100" dirty="0">
                          <a:latin typeface="Arial"/>
                          <a:ea typeface="Georgia"/>
                          <a:cs typeface="Times New Roman"/>
                        </a:rPr>
                        <a:t>-</a:t>
                      </a:r>
                      <a:endParaRPr lang="es-EC" sz="1100" dirty="0">
                        <a:latin typeface="Georgia"/>
                        <a:ea typeface="Georgia"/>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411760" y="1124744"/>
            <a:ext cx="4824536" cy="307777"/>
          </a:xfrm>
          <a:prstGeom prst="rect">
            <a:avLst/>
          </a:prstGeom>
        </p:spPr>
        <p:txBody>
          <a:bodyPr wrap="square">
            <a:spAutoFit/>
          </a:bodyPr>
          <a:lstStyle/>
          <a:p>
            <a:r>
              <a:rPr lang="es-ES" sz="1400" b="1" dirty="0" smtClean="0"/>
              <a:t>Resultados del SUS (</a:t>
            </a:r>
            <a:r>
              <a:rPr lang="es-ES" sz="1400" b="1" dirty="0" err="1" smtClean="0"/>
              <a:t>System</a:t>
            </a:r>
            <a:r>
              <a:rPr lang="es-ES" sz="1400" b="1" dirty="0" smtClean="0"/>
              <a:t> </a:t>
            </a:r>
            <a:r>
              <a:rPr lang="es-ES" sz="1400" b="1" dirty="0" err="1" smtClean="0"/>
              <a:t>Usability</a:t>
            </a:r>
            <a:r>
              <a:rPr lang="es-ES" sz="1400" b="1" dirty="0" smtClean="0"/>
              <a:t> </a:t>
            </a:r>
            <a:r>
              <a:rPr lang="es-ES" sz="1400" b="1" dirty="0" err="1" smtClean="0"/>
              <a:t>Scale</a:t>
            </a:r>
            <a:r>
              <a:rPr lang="es-ES" sz="1400" b="1" dirty="0" smtClean="0"/>
              <a:t>)</a:t>
            </a:r>
            <a:endParaRPr lang="es-EC" sz="1400" b="1" dirty="0"/>
          </a:p>
        </p:txBody>
      </p:sp>
      <p:pic>
        <p:nvPicPr>
          <p:cNvPr id="7" name="Gráfico 2"/>
          <p:cNvPicPr/>
          <p:nvPr/>
        </p:nvPicPr>
        <p:blipFill>
          <a:blip r:embed="rId2" cstate="print"/>
          <a:srcRect b="-43"/>
          <a:stretch>
            <a:fillRect/>
          </a:stretch>
        </p:blipFill>
        <p:spPr bwMode="auto">
          <a:xfrm>
            <a:off x="2771800" y="4293096"/>
            <a:ext cx="3384376" cy="2016224"/>
          </a:xfrm>
          <a:prstGeom prst="rect">
            <a:avLst/>
          </a:prstGeom>
          <a:noFill/>
          <a:ln w="6350"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1745" name="Object 1"/>
          <p:cNvGraphicFramePr>
            <a:graphicFrameLocks noChangeAspect="1"/>
          </p:cNvGraphicFramePr>
          <p:nvPr/>
        </p:nvGraphicFramePr>
        <p:xfrm>
          <a:off x="611560" y="1556792"/>
          <a:ext cx="7971805" cy="3486062"/>
        </p:xfrm>
        <a:graphic>
          <a:graphicData uri="http://schemas.openxmlformats.org/presentationml/2006/ole">
            <p:oleObj spid="_x0000_s31745" name="Hoja de cálculo" r:id="rId3" imgW="15906784" imgH="6286500" progId="Excel.Sheet.12">
              <p:embed/>
            </p:oleObj>
          </a:graphicData>
        </a:graphic>
      </p:graphicFrame>
      <p:sp>
        <p:nvSpPr>
          <p:cNvPr id="7" name="6 Rectángulo"/>
          <p:cNvSpPr/>
          <p:nvPr/>
        </p:nvSpPr>
        <p:spPr>
          <a:xfrm>
            <a:off x="3563888" y="1268760"/>
            <a:ext cx="2520280" cy="307777"/>
          </a:xfrm>
          <a:prstGeom prst="rect">
            <a:avLst/>
          </a:prstGeom>
        </p:spPr>
        <p:txBody>
          <a:bodyPr wrap="square">
            <a:spAutoFit/>
          </a:bodyPr>
          <a:lstStyle/>
          <a:p>
            <a:r>
              <a:rPr lang="es-ES" sz="1400" b="1" dirty="0" smtClean="0"/>
              <a:t>Resultados de Rúbrica</a:t>
            </a:r>
            <a:endParaRPr lang="es-EC" sz="1400" b="1" dirty="0"/>
          </a:p>
        </p:txBody>
      </p:sp>
      <p:sp>
        <p:nvSpPr>
          <p:cNvPr id="8" name="7 Rectángulo"/>
          <p:cNvSpPr/>
          <p:nvPr/>
        </p:nvSpPr>
        <p:spPr>
          <a:xfrm>
            <a:off x="4644008" y="5445224"/>
            <a:ext cx="4032448" cy="338554"/>
          </a:xfrm>
          <a:prstGeom prst="rect">
            <a:avLst/>
          </a:prstGeom>
        </p:spPr>
        <p:txBody>
          <a:bodyPr wrap="square">
            <a:spAutoFit/>
          </a:bodyPr>
          <a:lstStyle/>
          <a:p>
            <a:pPr algn="r"/>
            <a:r>
              <a:rPr lang="en-US" sz="800" dirty="0" smtClean="0"/>
              <a:t>Fuente </a:t>
            </a:r>
            <a:r>
              <a:rPr lang="en-US" sz="800" dirty="0" err="1" smtClean="0"/>
              <a:t>rúbrica</a:t>
            </a:r>
            <a:r>
              <a:rPr lang="en-US" sz="800" dirty="0" smtClean="0"/>
              <a:t>: http://www.uwstout.edu/static/profdev/rubrics/elemteamworkrubric.html</a:t>
            </a:r>
            <a:endParaRPr lang="es-EC" sz="800" dirty="0"/>
          </a:p>
        </p:txBody>
      </p:sp>
      <p:sp>
        <p:nvSpPr>
          <p:cNvPr id="9" name="1 Título"/>
          <p:cNvSpPr>
            <a:spLocks noGrp="1"/>
          </p:cNvSpPr>
          <p:nvPr>
            <p:ph type="title"/>
          </p:nvPr>
        </p:nvSpPr>
        <p:spPr>
          <a:xfrm>
            <a:off x="467544" y="476672"/>
            <a:ext cx="8183880" cy="691520"/>
          </a:xfrm>
        </p:spPr>
        <p:txBody>
          <a:bodyPr/>
          <a:lstStyle/>
          <a:p>
            <a:r>
              <a:rPr lang="en-US" dirty="0" err="1" smtClean="0"/>
              <a:t>Rúbrica</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 name="1 Título"/>
          <p:cNvSpPr>
            <a:spLocks noGrp="1"/>
          </p:cNvSpPr>
          <p:nvPr>
            <p:ph type="title"/>
          </p:nvPr>
        </p:nvSpPr>
        <p:spPr>
          <a:xfrm>
            <a:off x="502920" y="548680"/>
            <a:ext cx="8183880" cy="576064"/>
          </a:xfrm>
        </p:spPr>
        <p:txBody>
          <a:bodyPr>
            <a:normAutofit fontScale="90000"/>
          </a:bodyPr>
          <a:lstStyle/>
          <a:p>
            <a:r>
              <a:rPr lang="es-ES" dirty="0" smtClean="0"/>
              <a:t>Conclusiones</a:t>
            </a:r>
            <a:endParaRPr lang="es-ES" dirty="0"/>
          </a:p>
        </p:txBody>
      </p:sp>
      <p:sp>
        <p:nvSpPr>
          <p:cNvPr id="5" name="2 Marcador de contenido"/>
          <p:cNvSpPr txBox="1">
            <a:spLocks/>
          </p:cNvSpPr>
          <p:nvPr/>
        </p:nvSpPr>
        <p:spPr>
          <a:xfrm>
            <a:off x="467544" y="1412776"/>
            <a:ext cx="8136904" cy="4896544"/>
          </a:xfrm>
          <a:prstGeom prst="rect">
            <a:avLst/>
          </a:prstGeom>
        </p:spPr>
        <p:txBody>
          <a:bodyPr vert="horz" lIns="182880" tIns="91440">
            <a:noAutofit/>
          </a:bodyPr>
          <a:lstStyle/>
          <a:p>
            <a:pPr marL="514350" lvl="0" indent="-514350" algn="just">
              <a:lnSpc>
                <a:spcPct val="170000"/>
              </a:lnSpc>
              <a:spcBef>
                <a:spcPts val="250"/>
              </a:spcBef>
              <a:buClr>
                <a:schemeClr val="accent1"/>
              </a:buClr>
              <a:buSzPct val="120000"/>
              <a:buFont typeface="+mj-lt"/>
              <a:buAutoNum type="arabicPeriod"/>
              <a:defRPr/>
            </a:pPr>
            <a:r>
              <a:rPr lang="es-ES" sz="1300" dirty="0" smtClean="0"/>
              <a:t>Toda evaluación de calidad debe utilizar algún modelo de referencia, pudiendo ser éste una norma o propio de la organización</a:t>
            </a:r>
            <a:r>
              <a:rPr lang="es-ES" sz="1300" dirty="0" smtClean="0"/>
              <a:t>. </a:t>
            </a:r>
            <a:r>
              <a:rPr lang="es-ES" sz="1300" dirty="0" smtClean="0"/>
              <a:t>De esta manera, nos es facilitado un esquema evaluativo, en nuestro caso, para la calidad de los productos de software. </a:t>
            </a:r>
            <a:endParaRPr lang="es-ES" sz="1300" dirty="0" smtClean="0"/>
          </a:p>
          <a:p>
            <a:pPr marL="514350" lvl="0" indent="-514350" algn="just">
              <a:lnSpc>
                <a:spcPct val="170000"/>
              </a:lnSpc>
              <a:spcBef>
                <a:spcPts val="250"/>
              </a:spcBef>
              <a:buClr>
                <a:schemeClr val="accent1"/>
              </a:buClr>
              <a:buSzPct val="120000"/>
              <a:buFont typeface="+mj-lt"/>
              <a:buAutoNum type="arabicPeriod"/>
              <a:defRPr/>
            </a:pPr>
            <a:r>
              <a:rPr lang="es-ES" sz="1300" dirty="0" smtClean="0"/>
              <a:t>Se deben llevar registros correctos y confiables de las mediciones realizadas a lo largo del análisis de calidad de los productos. </a:t>
            </a:r>
          </a:p>
          <a:p>
            <a:pPr marL="514350" lvl="0" indent="-514350" algn="just">
              <a:lnSpc>
                <a:spcPct val="170000"/>
              </a:lnSpc>
              <a:spcBef>
                <a:spcPts val="250"/>
              </a:spcBef>
              <a:buClr>
                <a:schemeClr val="accent1"/>
              </a:buClr>
              <a:buSzPct val="120000"/>
              <a:buFont typeface="+mj-lt"/>
              <a:buAutoNum type="arabicPeriod"/>
              <a:defRPr/>
            </a:pPr>
            <a:r>
              <a:rPr lang="es-ES" sz="1300" dirty="0" smtClean="0"/>
              <a:t>La norma ISO/IEC </a:t>
            </a:r>
            <a:r>
              <a:rPr lang="es-ES" sz="1300" dirty="0" smtClean="0"/>
              <a:t>9126 permite </a:t>
            </a:r>
            <a:r>
              <a:rPr lang="es-ES" sz="1300" dirty="0" smtClean="0"/>
              <a:t>cuantificar la calidad de los productos de software;  sin embargo, a nuestro criterio, algunas de las métricas consideradas en la norma son ambiguas. </a:t>
            </a:r>
            <a:endParaRPr lang="es-ES" sz="1300" dirty="0" smtClean="0"/>
          </a:p>
          <a:p>
            <a:pPr marL="514350" lvl="0" indent="-514350" algn="just">
              <a:lnSpc>
                <a:spcPct val="170000"/>
              </a:lnSpc>
              <a:spcBef>
                <a:spcPts val="250"/>
              </a:spcBef>
              <a:buClr>
                <a:schemeClr val="accent1"/>
              </a:buClr>
              <a:buSzPct val="120000"/>
              <a:buFont typeface="+mj-lt"/>
              <a:buAutoNum type="arabicPeriod"/>
              <a:defRPr/>
            </a:pPr>
            <a:r>
              <a:rPr lang="es-ES" sz="1300" dirty="0" smtClean="0"/>
              <a:t>Algunos de los productos desarrollados no entraron en producción porque los estudiantes tomaron varias materias que demandaban el desarrollo de productos de </a:t>
            </a:r>
            <a:r>
              <a:rPr lang="es-ES" sz="1300" dirty="0" smtClean="0"/>
              <a:t>software.</a:t>
            </a:r>
            <a:endParaRPr lang="es-ES" sz="1300" dirty="0" smtClean="0"/>
          </a:p>
          <a:p>
            <a:pPr marL="265176" marR="0" lvl="0" indent="-265176" algn="just" defTabSz="914400" rtl="0" eaLnBrk="1" fontAlgn="auto" latinLnBrk="0" hangingPunct="1">
              <a:lnSpc>
                <a:spcPct val="170000"/>
              </a:lnSpc>
              <a:spcBef>
                <a:spcPts val="250"/>
              </a:spcBef>
              <a:spcAft>
                <a:spcPts val="0"/>
              </a:spcAft>
              <a:buClr>
                <a:schemeClr val="accent1"/>
              </a:buClr>
              <a:buSzPct val="80000"/>
              <a:buFont typeface="Wingdings 2"/>
              <a:buChar char=""/>
              <a:tabLst/>
              <a:defRPr/>
            </a:pPr>
            <a:endParaRPr kumimoji="0" lang="es-ES" sz="1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4" name="1 Título"/>
          <p:cNvSpPr>
            <a:spLocks noGrp="1"/>
          </p:cNvSpPr>
          <p:nvPr>
            <p:ph type="title"/>
          </p:nvPr>
        </p:nvSpPr>
        <p:spPr>
          <a:xfrm>
            <a:off x="502920" y="548680"/>
            <a:ext cx="8183880" cy="576064"/>
          </a:xfrm>
        </p:spPr>
        <p:txBody>
          <a:bodyPr>
            <a:normAutofit fontScale="90000"/>
          </a:bodyPr>
          <a:lstStyle/>
          <a:p>
            <a:r>
              <a:rPr lang="es-ES" dirty="0" smtClean="0"/>
              <a:t/>
            </a:r>
            <a:br>
              <a:rPr lang="es-ES" dirty="0" smtClean="0"/>
            </a:br>
            <a:r>
              <a:rPr lang="es-ES" dirty="0" smtClean="0"/>
              <a:t>Recomendaciones</a:t>
            </a:r>
            <a:endParaRPr lang="es-ES" dirty="0"/>
          </a:p>
        </p:txBody>
      </p:sp>
      <p:sp>
        <p:nvSpPr>
          <p:cNvPr id="5" name="2 Marcador de contenido"/>
          <p:cNvSpPr txBox="1">
            <a:spLocks/>
          </p:cNvSpPr>
          <p:nvPr/>
        </p:nvSpPr>
        <p:spPr>
          <a:xfrm>
            <a:off x="467544" y="1268760"/>
            <a:ext cx="8136904" cy="4320480"/>
          </a:xfrm>
          <a:prstGeom prst="rect">
            <a:avLst/>
          </a:prstGeom>
        </p:spPr>
        <p:txBody>
          <a:bodyPr vert="horz" lIns="182880" tIns="91440">
            <a:noAutofit/>
          </a:bodyPr>
          <a:lstStyle/>
          <a:p>
            <a:pPr marL="514350" lvl="0" indent="-514350" algn="just">
              <a:lnSpc>
                <a:spcPct val="170000"/>
              </a:lnSpc>
              <a:spcBef>
                <a:spcPts val="250"/>
              </a:spcBef>
              <a:buClr>
                <a:schemeClr val="accent1"/>
              </a:buClr>
              <a:buSzPct val="120000"/>
              <a:buFont typeface="+mj-lt"/>
              <a:buAutoNum type="arabicPeriod"/>
              <a:defRPr/>
            </a:pPr>
            <a:r>
              <a:rPr lang="es-ES" sz="1400" dirty="0" smtClean="0"/>
              <a:t>Definir los objetivos de calidad deseables para el producto de software. </a:t>
            </a:r>
            <a:endParaRPr lang="es-ES" sz="1400" dirty="0" smtClean="0">
              <a:solidFill>
                <a:srgbClr val="FF0000"/>
              </a:solidFill>
            </a:endParaRPr>
          </a:p>
          <a:p>
            <a:pPr marL="514350" lvl="0" indent="-514350" algn="just">
              <a:lnSpc>
                <a:spcPct val="170000"/>
              </a:lnSpc>
              <a:spcBef>
                <a:spcPts val="250"/>
              </a:spcBef>
              <a:buClr>
                <a:schemeClr val="accent1"/>
              </a:buClr>
              <a:buSzPct val="120000"/>
              <a:buFont typeface="+mj-lt"/>
              <a:buAutoNum type="arabicPeriod"/>
              <a:defRPr/>
            </a:pPr>
            <a:r>
              <a:rPr lang="es-ES" sz="1400" dirty="0" smtClean="0"/>
              <a:t>La norma menciona todas las características y subcaracterísticas, sin embargo, sugerimos modificar el modelo para adaptarlo a las necesidades de cada empresa o grupo desarrollador. Las partes 2, 3 y 4 de la ISO/IEC 9126 en el punto 3 del “Scope”, </a:t>
            </a:r>
            <a:r>
              <a:rPr lang="es-ES" sz="1400" dirty="0" smtClean="0"/>
              <a:t>mencionan </a:t>
            </a:r>
            <a:r>
              <a:rPr lang="es-ES" sz="1400" dirty="0" smtClean="0"/>
              <a:t>que es posible hacerlo.</a:t>
            </a:r>
          </a:p>
          <a:p>
            <a:pPr marL="514350" lvl="0" indent="-514350" algn="just">
              <a:lnSpc>
                <a:spcPct val="170000"/>
              </a:lnSpc>
              <a:spcBef>
                <a:spcPts val="250"/>
              </a:spcBef>
              <a:buClr>
                <a:schemeClr val="accent1"/>
              </a:buClr>
              <a:buSzPct val="120000"/>
              <a:buFont typeface="+mj-lt"/>
              <a:buAutoNum type="arabicPeriod"/>
              <a:defRPr/>
            </a:pPr>
            <a:r>
              <a:rPr lang="es-ES" sz="1400" dirty="0" smtClean="0"/>
              <a:t>La norma ISO/IEC 9126 no describe de manera específica la forma de evaluar la calidad, entonces es necesario definir una metodología de trabajo</a:t>
            </a:r>
            <a:r>
              <a:rPr lang="es-ES" sz="1400" dirty="0" smtClean="0"/>
              <a:t>.</a:t>
            </a:r>
          </a:p>
          <a:p>
            <a:pPr marL="514350" lvl="0" indent="-514350" algn="just">
              <a:lnSpc>
                <a:spcPct val="170000"/>
              </a:lnSpc>
              <a:spcBef>
                <a:spcPts val="250"/>
              </a:spcBef>
              <a:buClr>
                <a:schemeClr val="accent1"/>
              </a:buClr>
              <a:buSzPct val="120000"/>
              <a:buFont typeface="+mj-lt"/>
              <a:buAutoNum type="arabicPeriod"/>
              <a:defRPr/>
            </a:pPr>
            <a:r>
              <a:rPr lang="es-ES" sz="1400" dirty="0" smtClean="0"/>
              <a:t>Definir características y subcaracterísticas aplicables a productos de software ecuatorianos.  Esto permitirá al sector desarrollador de software usar métricas comunes, definir valores esperados de calidad y hacer estudios de benchmarking.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5005184" cy="738408"/>
          </a:xfrm>
        </p:spPr>
        <p:txBody>
          <a:bodyPr/>
          <a:lstStyle/>
          <a:p>
            <a:pPr>
              <a:buNone/>
            </a:pPr>
            <a:r>
              <a:rPr lang="es-ES" sz="3000" b="1" dirty="0" smtClean="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rPr>
              <a:t>AGENDA</a:t>
            </a:r>
            <a:endParaRPr lang="es-ES" sz="3000" b="1" dirty="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endParaRPr>
          </a:p>
        </p:txBody>
      </p:sp>
      <p:sp>
        <p:nvSpPr>
          <p:cNvPr id="5" name="2 Marcador de contenido"/>
          <p:cNvSpPr txBox="1">
            <a:spLocks/>
          </p:cNvSpPr>
          <p:nvPr/>
        </p:nvSpPr>
        <p:spPr>
          <a:xfrm>
            <a:off x="502920" y="1196752"/>
            <a:ext cx="8183880" cy="4752528"/>
          </a:xfrm>
          <a:prstGeom prst="rect">
            <a:avLst/>
          </a:prstGeom>
        </p:spPr>
        <p:txBody>
          <a:bodyPr vert="horz" lIns="182880" tIns="91440">
            <a:noAutofit/>
          </a:bodyPr>
          <a:lstStyle/>
          <a:p>
            <a:pPr marL="514350" lvl="0" indent="-514350" algn="just">
              <a:spcBef>
                <a:spcPts val="250"/>
              </a:spcBef>
              <a:spcAft>
                <a:spcPts val="1200"/>
              </a:spcAft>
              <a:buClr>
                <a:schemeClr val="accent1"/>
              </a:buClr>
              <a:buSzPct val="80000"/>
              <a:buFont typeface="Wingdings" pitchFamily="2" charset="2"/>
              <a:buChar char="q"/>
              <a:defRPr/>
            </a:pPr>
            <a:r>
              <a:rPr kumimoji="0" lang="es-ES" sz="2400" i="0" u="none" strike="noStrike" kern="1200" cap="none" spc="0" normalizeH="0" baseline="0" noProof="0" dirty="0" smtClean="0">
                <a:ln>
                  <a:noFill/>
                </a:ln>
                <a:solidFill>
                  <a:schemeClr val="tx1"/>
                </a:solidFill>
                <a:effectLst/>
                <a:uLnTx/>
                <a:uFillTx/>
                <a:latin typeface="+mn-lt"/>
                <a:ea typeface="+mn-ea"/>
                <a:cs typeface="+mn-cs"/>
              </a:rPr>
              <a:t>Antecedentes</a:t>
            </a:r>
            <a:endParaRPr lang="es-ES" sz="2400" dirty="0" smtClean="0"/>
          </a:p>
          <a:p>
            <a:pPr marL="514350" indent="-514350" algn="just">
              <a:spcBef>
                <a:spcPts val="250"/>
              </a:spcBef>
              <a:spcAft>
                <a:spcPts val="1200"/>
              </a:spcAft>
              <a:buClr>
                <a:schemeClr val="accent1"/>
              </a:buClr>
              <a:buSzPct val="80000"/>
              <a:buFont typeface="Wingdings" pitchFamily="2" charset="2"/>
              <a:buChar char="q"/>
              <a:defRPr/>
            </a:pPr>
            <a:r>
              <a:rPr lang="es-ES" sz="2400" dirty="0" smtClean="0"/>
              <a:t>Descripción del problema</a:t>
            </a:r>
            <a:endParaRPr kumimoji="0" lang="es-ES" sz="2400" b="0" i="0" u="none" strike="noStrike" kern="1200" cap="none" spc="0" normalizeH="0" noProof="0" dirty="0" smtClean="0">
              <a:ln>
                <a:noFill/>
              </a:ln>
              <a:solidFill>
                <a:schemeClr val="tx1"/>
              </a:solidFill>
              <a:effectLst/>
              <a:uLnTx/>
              <a:uFillTx/>
              <a:latin typeface="+mn-lt"/>
              <a:ea typeface="+mn-ea"/>
              <a:cs typeface="+mn-cs"/>
            </a:endParaRPr>
          </a:p>
          <a:p>
            <a:pPr marL="514350" lvl="0" indent="-514350" algn="just">
              <a:spcBef>
                <a:spcPts val="250"/>
              </a:spcBef>
              <a:spcAft>
                <a:spcPts val="1200"/>
              </a:spcAft>
              <a:buClr>
                <a:schemeClr val="accent1"/>
              </a:buClr>
              <a:buSzPct val="80000"/>
              <a:buFont typeface="Wingdings" pitchFamily="2" charset="2"/>
              <a:buChar char="q"/>
              <a:defRPr/>
            </a:pPr>
            <a:r>
              <a:rPr lang="es-ES" sz="2400" dirty="0" smtClean="0"/>
              <a:t>Desarrollo: </a:t>
            </a:r>
            <a:r>
              <a:rPr lang="es-ES" sz="2400" baseline="0" dirty="0" smtClean="0"/>
              <a:t>Descripción de productos de software</a:t>
            </a:r>
            <a:r>
              <a:rPr lang="es-ES" sz="2400" dirty="0" smtClean="0"/>
              <a:t>, alcance y cuadros comparativos</a:t>
            </a:r>
          </a:p>
          <a:p>
            <a:pPr marL="514350" marR="0" lvl="0" indent="-514350" algn="just" defTabSz="914400" rtl="0" eaLnBrk="1" fontAlgn="auto" latinLnBrk="0" hangingPunct="1">
              <a:spcBef>
                <a:spcPts val="250"/>
              </a:spcBef>
              <a:spcAft>
                <a:spcPts val="1200"/>
              </a:spcAft>
              <a:buClr>
                <a:schemeClr val="accent1"/>
              </a:buClr>
              <a:buSzPct val="80000"/>
              <a:buFont typeface="Wingdings" pitchFamily="2" charset="2"/>
              <a:buChar char="q"/>
              <a:tabLst/>
              <a:defRPr/>
            </a:pPr>
            <a:r>
              <a:rPr kumimoji="0" lang="es-ES" sz="2400" b="0" i="0" u="none" strike="noStrike" kern="1200" cap="none" spc="0" normalizeH="0" baseline="0" noProof="0" dirty="0" smtClean="0">
                <a:ln>
                  <a:noFill/>
                </a:ln>
                <a:solidFill>
                  <a:schemeClr val="tx1"/>
                </a:solidFill>
                <a:effectLst/>
                <a:uLnTx/>
                <a:uFillTx/>
                <a:latin typeface="+mn-lt"/>
                <a:ea typeface="+mn-ea"/>
                <a:cs typeface="+mn-cs"/>
              </a:rPr>
              <a:t>Conclusiones</a:t>
            </a:r>
          </a:p>
          <a:p>
            <a:pPr marL="514350" marR="0" lvl="0" indent="-514350" algn="just" defTabSz="914400" rtl="0" eaLnBrk="1" fontAlgn="auto" latinLnBrk="0" hangingPunct="1">
              <a:spcBef>
                <a:spcPts val="250"/>
              </a:spcBef>
              <a:spcAft>
                <a:spcPts val="1200"/>
              </a:spcAft>
              <a:buClr>
                <a:schemeClr val="accent1"/>
              </a:buClr>
              <a:buSzPct val="80000"/>
              <a:buFont typeface="Wingdings" pitchFamily="2" charset="2"/>
              <a:buChar char="q"/>
              <a:tabLst/>
              <a:defRPr/>
            </a:pPr>
            <a:r>
              <a:rPr lang="es-ES" sz="2400" dirty="0" smtClean="0"/>
              <a:t>Recomendaciones</a:t>
            </a:r>
            <a:endParaRPr kumimoji="0" lang="es-E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just" defTabSz="914400" rtl="0" eaLnBrk="1" fontAlgn="auto" latinLnBrk="0" hangingPunct="1">
              <a:spcBef>
                <a:spcPts val="250"/>
              </a:spcBef>
              <a:spcAft>
                <a:spcPts val="1200"/>
              </a:spcAft>
              <a:buClr>
                <a:schemeClr val="accent1"/>
              </a:buClr>
              <a:buSzPct val="80000"/>
              <a:buFont typeface="Wingdings" pitchFamily="2" charset="2"/>
              <a:buChar char="q"/>
              <a:tabLst/>
              <a:defRPr/>
            </a:pPr>
            <a:endParaRPr kumimoji="0" lang="es-E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9512" y="2996952"/>
            <a:ext cx="8784976" cy="646331"/>
          </a:xfrm>
          <a:prstGeom prst="rect">
            <a:avLst/>
          </a:prstGeom>
          <a:noFill/>
        </p:spPr>
        <p:txBody>
          <a:bodyPr wrap="square" rtlCol="0">
            <a:spAutoFit/>
          </a:bodyPr>
          <a:lstStyle/>
          <a:p>
            <a:pPr algn="ctr"/>
            <a:r>
              <a:rPr lang="en-US" sz="3600" b="1" dirty="0" smtClean="0"/>
              <a:t>Gracias </a:t>
            </a:r>
            <a:r>
              <a:rPr lang="en-US" sz="3600" b="1" dirty="0" err="1" smtClean="0"/>
              <a:t>por</a:t>
            </a:r>
            <a:r>
              <a:rPr lang="en-US" sz="3600" b="1" dirty="0" smtClean="0"/>
              <a:t> </a:t>
            </a:r>
            <a:r>
              <a:rPr lang="en-US" sz="3600" b="1" dirty="0" err="1" smtClean="0"/>
              <a:t>su</a:t>
            </a:r>
            <a:r>
              <a:rPr lang="en-US" sz="3600" b="1" dirty="0" smtClean="0"/>
              <a:t> </a:t>
            </a:r>
            <a:r>
              <a:rPr lang="en-US" sz="3600" b="1" dirty="0" err="1" smtClean="0"/>
              <a:t>atención</a:t>
            </a:r>
            <a:r>
              <a:rPr lang="en-US" sz="3600" b="1" dirty="0" smtClean="0"/>
              <a:t>!</a:t>
            </a:r>
            <a:endParaRPr lang="es-EC" sz="3600" b="1" dirty="0"/>
          </a:p>
        </p:txBody>
      </p:sp>
      <p:sp>
        <p:nvSpPr>
          <p:cNvPr id="4" name="3 CuadroTexto"/>
          <p:cNvSpPr txBox="1"/>
          <p:nvPr/>
        </p:nvSpPr>
        <p:spPr>
          <a:xfrm>
            <a:off x="2123728" y="4581128"/>
            <a:ext cx="4824536" cy="584775"/>
          </a:xfrm>
          <a:prstGeom prst="rect">
            <a:avLst/>
          </a:prstGeom>
          <a:noFill/>
        </p:spPr>
        <p:txBody>
          <a:bodyPr wrap="square" rtlCol="0">
            <a:spAutoFit/>
          </a:bodyPr>
          <a:lstStyle/>
          <a:p>
            <a:pPr algn="ctr"/>
            <a:r>
              <a:rPr lang="en-US" sz="3200" b="1" dirty="0" err="1" smtClean="0"/>
              <a:t>Preguntas</a:t>
            </a:r>
            <a:r>
              <a:rPr lang="en-US" sz="3200" b="1" dirty="0" smtClean="0"/>
              <a:t>?</a:t>
            </a:r>
            <a:endParaRPr lang="es-EC" sz="32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C:\Users\Dell\Desktop\T212E_06_01_H0003ww.jpg"/>
          <p:cNvPicPr>
            <a:picLocks noChangeAspect="1" noChangeArrowheads="1"/>
          </p:cNvPicPr>
          <p:nvPr/>
        </p:nvPicPr>
        <p:blipFill>
          <a:blip r:embed="rId2" cstate="print"/>
          <a:srcRect/>
          <a:stretch>
            <a:fillRect/>
          </a:stretch>
        </p:blipFill>
        <p:spPr bwMode="auto">
          <a:xfrm>
            <a:off x="714348" y="516483"/>
            <a:ext cx="7786742" cy="534140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6865" name="Object 1"/>
          <p:cNvGraphicFramePr>
            <a:graphicFrameLocks noChangeAspect="1"/>
          </p:cNvGraphicFramePr>
          <p:nvPr/>
        </p:nvGraphicFramePr>
        <p:xfrm>
          <a:off x="2411760" y="620688"/>
          <a:ext cx="3888432" cy="5230127"/>
        </p:xfrm>
        <a:graphic>
          <a:graphicData uri="http://schemas.openxmlformats.org/presentationml/2006/ole">
            <p:oleObj spid="_x0000_s36865" name="Documento" r:id="rId3" imgW="5955402" imgH="8020868" progId="Word.Document.12">
              <p:embed/>
            </p:oleObj>
          </a:graphicData>
        </a:graphic>
      </p:graphicFrame>
      <p:sp>
        <p:nvSpPr>
          <p:cNvPr id="36867" name="Rectangle 3"/>
          <p:cNvSpPr>
            <a:spLocks noChangeArrowheads="1"/>
          </p:cNvSpPr>
          <p:nvPr/>
        </p:nvSpPr>
        <p:spPr bwMode="auto">
          <a:xfrm>
            <a:off x="5508104" y="5703059"/>
            <a:ext cx="33123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Georgia" pitchFamily="18" charset="0"/>
                <a:cs typeface="Arial" pitchFamily="34" charset="0"/>
              </a:rPr>
              <a:t>Fuente:</a:t>
            </a:r>
            <a:r>
              <a:rPr kumimoji="0" lang="en-US" sz="1000" b="0" i="0" u="none" strike="noStrike" cap="none" normalizeH="0" baseline="0" dirty="0" smtClean="0">
                <a:ln>
                  <a:noFill/>
                </a:ln>
                <a:solidFill>
                  <a:schemeClr val="tx1"/>
                </a:solidFill>
                <a:effectLst/>
                <a:latin typeface="Arial" pitchFamily="34" charset="0"/>
                <a:ea typeface="Georgia" pitchFamily="18" charset="0"/>
                <a:cs typeface="Arial" pitchFamily="34" charset="0"/>
              </a:rPr>
              <a:t> </a:t>
            </a:r>
            <a:r>
              <a:rPr kumimoji="0" lang="en-US" sz="800" b="0" i="0" u="none" strike="noStrike" cap="none" normalizeH="0" baseline="0" dirty="0" smtClean="0">
                <a:ln>
                  <a:noFill/>
                </a:ln>
                <a:solidFill>
                  <a:schemeClr val="tx1"/>
                </a:solidFill>
                <a:effectLst/>
                <a:latin typeface="Arial" pitchFamily="34" charset="0"/>
                <a:ea typeface="Georgia" pitchFamily="18" charset="0"/>
                <a:cs typeface="Arial" pitchFamily="34" charset="0"/>
              </a:rPr>
              <a:t>http://www.usabilitynet.org/trump/documents/Suschapt.doc</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2" descr="C:\Users\Dell\Desktop\rascacielos_dubai_burj_al_arab.jpg"/>
          <p:cNvPicPr>
            <a:picLocks noChangeAspect="1" noChangeArrowheads="1"/>
          </p:cNvPicPr>
          <p:nvPr/>
        </p:nvPicPr>
        <p:blipFill>
          <a:blip r:embed="rId2" cstate="print">
            <a:lum bright="30000"/>
          </a:blip>
          <a:srcRect/>
          <a:stretch>
            <a:fillRect/>
          </a:stretch>
        </p:blipFill>
        <p:spPr bwMode="auto">
          <a:xfrm>
            <a:off x="7308304" y="1700808"/>
            <a:ext cx="1416672" cy="2125009"/>
          </a:xfrm>
          <a:prstGeom prst="rect">
            <a:avLst/>
          </a:prstGeom>
          <a:noFill/>
        </p:spPr>
      </p:pic>
      <p:sp>
        <p:nvSpPr>
          <p:cNvPr id="2" name="1 Título"/>
          <p:cNvSpPr>
            <a:spLocks noGrp="1"/>
          </p:cNvSpPr>
          <p:nvPr>
            <p:ph type="title"/>
          </p:nvPr>
        </p:nvSpPr>
        <p:spPr>
          <a:xfrm>
            <a:off x="539552" y="476672"/>
            <a:ext cx="8183880" cy="691520"/>
          </a:xfrm>
        </p:spPr>
        <p:txBody>
          <a:bodyPr>
            <a:normAutofit fontScale="90000"/>
          </a:bodyPr>
          <a:lstStyle/>
          <a:p>
            <a:r>
              <a:rPr lang="es-ES" dirty="0" smtClean="0"/>
              <a:t/>
            </a:r>
            <a:br>
              <a:rPr lang="es-ES" dirty="0" smtClean="0"/>
            </a:br>
            <a:r>
              <a:rPr lang="es-ES" dirty="0" smtClean="0"/>
              <a:t>Definición de Calidad</a:t>
            </a:r>
            <a:endParaRPr lang="es-ES" dirty="0"/>
          </a:p>
        </p:txBody>
      </p:sp>
      <p:sp>
        <p:nvSpPr>
          <p:cNvPr id="12" name="11 Rectángulo"/>
          <p:cNvSpPr/>
          <p:nvPr/>
        </p:nvSpPr>
        <p:spPr>
          <a:xfrm>
            <a:off x="785786" y="1357298"/>
            <a:ext cx="7215238" cy="2492990"/>
          </a:xfrm>
          <a:prstGeom prst="rect">
            <a:avLst/>
          </a:prstGeom>
        </p:spPr>
        <p:txBody>
          <a:bodyPr wrap="square">
            <a:spAutoFit/>
          </a:bodyPr>
          <a:lstStyle/>
          <a:p>
            <a:pPr algn="just">
              <a:spcAft>
                <a:spcPts val="600"/>
              </a:spcAft>
            </a:pPr>
            <a:r>
              <a:rPr lang="es-ES" sz="1700" dirty="0" smtClean="0">
                <a:hlinkClick r:id="rId3" action="ppaction://hlinkfile" tooltip="ISO 9000"/>
              </a:rPr>
              <a:t>ISO </a:t>
            </a:r>
            <a:r>
              <a:rPr lang="es-ES" sz="1700" dirty="0">
                <a:hlinkClick r:id="rId3" action="ppaction://hlinkfile" tooltip="ISO 9000"/>
              </a:rPr>
              <a:t>9000</a:t>
            </a:r>
            <a:r>
              <a:rPr lang="es-ES" sz="1700" dirty="0"/>
              <a:t>: “</a:t>
            </a:r>
            <a:r>
              <a:rPr lang="es-ES" sz="1700" i="1" dirty="0"/>
              <a:t>Calidad: grado en el que un conjunto de características inherentes cumple con los requisitos</a:t>
            </a:r>
            <a:r>
              <a:rPr lang="es-ES" sz="1700" dirty="0"/>
              <a:t>”</a:t>
            </a:r>
          </a:p>
          <a:p>
            <a:pPr algn="just">
              <a:spcAft>
                <a:spcPts val="600"/>
              </a:spcAft>
            </a:pPr>
            <a:r>
              <a:rPr lang="es-ES" sz="1700" dirty="0" smtClean="0">
                <a:hlinkClick r:id="rId4" action="ppaction://hlinkfile" tooltip="Real Academia de la Lengua Española"/>
              </a:rPr>
              <a:t>Real </a:t>
            </a:r>
            <a:r>
              <a:rPr lang="es-ES" sz="1700" dirty="0">
                <a:hlinkClick r:id="rId4" action="ppaction://hlinkfile" tooltip="Real Academia de la Lengua Española"/>
              </a:rPr>
              <a:t>Academia de la Lengua Española</a:t>
            </a:r>
            <a:r>
              <a:rPr lang="es-ES" sz="1700" dirty="0"/>
              <a:t>: “</a:t>
            </a:r>
            <a:r>
              <a:rPr lang="es-ES" sz="1700" i="1" dirty="0"/>
              <a:t>Propiedad o conjunto de propiedades inherentes a una cosa que permiten apreciarla como igual, mejor o peor que las restantes de su especie</a:t>
            </a:r>
            <a:r>
              <a:rPr lang="es-ES" sz="1700" dirty="0"/>
              <a:t>”</a:t>
            </a:r>
          </a:p>
          <a:p>
            <a:pPr algn="just">
              <a:spcAft>
                <a:spcPts val="600"/>
              </a:spcAft>
            </a:pPr>
            <a:r>
              <a:rPr lang="es-ES" sz="1700" dirty="0">
                <a:hlinkClick r:id="rId5" action="ppaction://hlinkfile" tooltip="Philip Crosby (aún no redactado)"/>
              </a:rPr>
              <a:t>Philip Crosby</a:t>
            </a:r>
            <a:r>
              <a:rPr lang="es-ES" sz="1700" dirty="0"/>
              <a:t>: </a:t>
            </a:r>
            <a:r>
              <a:rPr lang="es-ES" sz="1700" dirty="0" smtClean="0"/>
              <a:t>“Calidad </a:t>
            </a:r>
            <a:r>
              <a:rPr lang="es-ES" sz="1700" dirty="0"/>
              <a:t>es cumplimiento de requisitos”</a:t>
            </a:r>
          </a:p>
          <a:p>
            <a:pPr algn="just">
              <a:spcAft>
                <a:spcPts val="600"/>
              </a:spcAft>
            </a:pPr>
            <a:r>
              <a:rPr lang="es-ES" sz="1700" dirty="0">
                <a:hlinkClick r:id="rId6" action="ppaction://hlinkfile" tooltip="Joseph Juran"/>
              </a:rPr>
              <a:t>Joseph Juran</a:t>
            </a:r>
            <a:r>
              <a:rPr lang="es-ES" sz="1700" dirty="0"/>
              <a:t>: “Calidad es adecuación al uso del cliente”.</a:t>
            </a:r>
          </a:p>
          <a:p>
            <a:pPr algn="just">
              <a:spcAft>
                <a:spcPts val="600"/>
              </a:spcAft>
            </a:pPr>
            <a:r>
              <a:rPr lang="es-ES" sz="1700" dirty="0" smtClean="0">
                <a:hlinkClick r:id="rId7" action="ppaction://hlinkfile" tooltip="William Edwards Deming"/>
              </a:rPr>
              <a:t>William </a:t>
            </a:r>
            <a:r>
              <a:rPr lang="es-ES" sz="1700" dirty="0">
                <a:hlinkClick r:id="rId7" action="ppaction://hlinkfile" tooltip="William Edwards Deming"/>
              </a:rPr>
              <a:t>Edwards Deming</a:t>
            </a:r>
            <a:r>
              <a:rPr lang="es-ES" sz="1700" dirty="0"/>
              <a:t>: “Calidad es satisfacción del cliente</a:t>
            </a:r>
            <a:r>
              <a:rPr lang="es-ES" sz="1700" dirty="0" smtClean="0"/>
              <a:t>”.</a:t>
            </a:r>
            <a:endParaRPr lang="es-ES" sz="1700" dirty="0"/>
          </a:p>
        </p:txBody>
      </p:sp>
      <p:sp>
        <p:nvSpPr>
          <p:cNvPr id="5" name="2 Marcador de contenido"/>
          <p:cNvSpPr txBox="1">
            <a:spLocks/>
          </p:cNvSpPr>
          <p:nvPr/>
        </p:nvSpPr>
        <p:spPr>
          <a:xfrm>
            <a:off x="683568" y="4778824"/>
            <a:ext cx="7920880" cy="1170456"/>
          </a:xfrm>
          <a:prstGeom prst="rect">
            <a:avLst/>
          </a:prstGeom>
        </p:spPr>
        <p:txBody>
          <a:bodyPr vert="horz" lIns="182880" tIns="91440">
            <a:normAutofit fontScale="92500"/>
          </a:bodyPr>
          <a:lstStyle/>
          <a:p>
            <a:pPr marR="0" lvl="0" algn="just" defTabSz="914400" rtl="0" eaLnBrk="1" fontAlgn="auto" latinLnBrk="0" hangingPunct="1">
              <a:lnSpc>
                <a:spcPct val="100000"/>
              </a:lnSpc>
              <a:spcAft>
                <a:spcPts val="0"/>
              </a:spcAft>
              <a:buClr>
                <a:schemeClr val="accent1"/>
              </a:buClr>
              <a:buSzPct val="80000"/>
              <a:tabLst/>
              <a:defRPr/>
            </a:pPr>
            <a:r>
              <a:rPr kumimoji="0" lang="es-ES" b="1" i="1" u="none" strike="noStrike" kern="1200" cap="none" spc="0" normalizeH="0" baseline="0" noProof="0" dirty="0" smtClean="0">
                <a:ln>
                  <a:noFill/>
                </a:ln>
                <a:solidFill>
                  <a:schemeClr val="tx1"/>
                </a:solidFill>
                <a:effectLst/>
                <a:uLnTx/>
                <a:uFillTx/>
                <a:latin typeface="+mn-lt"/>
                <a:ea typeface="+mn-ea"/>
                <a:cs typeface="+mn-cs"/>
              </a:rPr>
              <a:t>La calidad (percibida) de un ente es en general,</a:t>
            </a:r>
            <a:r>
              <a:rPr kumimoji="0" lang="es-ES" b="1" i="1" u="none" strike="noStrike" kern="1200" cap="none" spc="0" normalizeH="0" noProof="0" dirty="0" smtClean="0">
                <a:ln>
                  <a:noFill/>
                </a:ln>
                <a:solidFill>
                  <a:schemeClr val="tx1"/>
                </a:solidFill>
                <a:effectLst/>
                <a:uLnTx/>
                <a:uFillTx/>
                <a:latin typeface="+mn-lt"/>
                <a:ea typeface="+mn-ea"/>
                <a:cs typeface="+mn-cs"/>
              </a:rPr>
              <a:t> </a:t>
            </a:r>
            <a:r>
              <a:rPr kumimoji="0" lang="es-ES" b="1" i="1" u="none" strike="noStrike" kern="1200" cap="none" spc="0" normalizeH="0" baseline="0" noProof="0" dirty="0" smtClean="0">
                <a:ln>
                  <a:noFill/>
                </a:ln>
                <a:solidFill>
                  <a:schemeClr val="tx1"/>
                </a:solidFill>
                <a:effectLst/>
                <a:uLnTx/>
                <a:uFillTx/>
                <a:latin typeface="+mn-lt"/>
                <a:ea typeface="+mn-ea"/>
                <a:cs typeface="+mn-cs"/>
              </a:rPr>
              <a:t>transparente cuando está presente, pero se reconoce fácilmente cuando está ausente.</a:t>
            </a:r>
            <a:r>
              <a:rPr kumimoji="0" lang="es-E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s-ES" sz="1100" b="1" i="0" u="none" strike="noStrike" kern="1200" cap="none" spc="0" normalizeH="0" baseline="0" noProof="0" dirty="0" smtClean="0">
                <a:ln>
                  <a:noFill/>
                </a:ln>
                <a:solidFill>
                  <a:schemeClr val="tx1"/>
                </a:solidFill>
                <a:effectLst/>
                <a:uLnTx/>
                <a:uFillTx/>
                <a:latin typeface="+mn-lt"/>
                <a:ea typeface="+mn-ea"/>
                <a:cs typeface="+mn-cs"/>
              </a:rPr>
              <a:t>Alan </a:t>
            </a:r>
            <a:r>
              <a:rPr kumimoji="0" lang="es-ES" sz="1100" b="1" i="0" u="none" strike="noStrike" kern="1200" cap="none" spc="0" normalizeH="0" baseline="0" noProof="0" dirty="0" err="1" smtClean="0">
                <a:ln>
                  <a:noFill/>
                </a:ln>
                <a:solidFill>
                  <a:schemeClr val="tx1"/>
                </a:solidFill>
                <a:effectLst/>
                <a:uLnTx/>
                <a:uFillTx/>
                <a:latin typeface="+mn-lt"/>
                <a:ea typeface="+mn-ea"/>
                <a:cs typeface="+mn-cs"/>
              </a:rPr>
              <a:t>Gillies</a:t>
            </a:r>
            <a:r>
              <a:rPr kumimoji="0" lang="es-ES" sz="1100" b="1" i="0" u="none" strike="noStrike" kern="1200" cap="none" spc="0" normalizeH="0" baseline="0" noProof="0" dirty="0" smtClean="0">
                <a:ln>
                  <a:noFill/>
                </a:ln>
                <a:solidFill>
                  <a:schemeClr val="tx1"/>
                </a:solidFill>
                <a:effectLst/>
                <a:uLnTx/>
                <a:uFillTx/>
                <a:latin typeface="+mn-lt"/>
                <a:ea typeface="+mn-ea"/>
                <a:cs typeface="+mn-cs"/>
              </a:rPr>
              <a:t> </a:t>
            </a:r>
            <a:r>
              <a:rPr kumimoji="0" lang="es-ES" sz="1100" b="1" i="0" u="none" strike="noStrike" kern="1200" cap="none" spc="0" normalizeH="0" baseline="0" noProof="0" dirty="0" err="1" smtClean="0">
                <a:ln>
                  <a:noFill/>
                </a:ln>
                <a:solidFill>
                  <a:schemeClr val="tx1"/>
                </a:solidFill>
                <a:effectLst/>
                <a:uLnTx/>
                <a:uFillTx/>
                <a:latin typeface="+mn-lt"/>
                <a:ea typeface="+mn-ea"/>
                <a:cs typeface="+mn-cs"/>
              </a:rPr>
              <a:t>PhD.</a:t>
            </a: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548680"/>
            <a:ext cx="8183880" cy="576064"/>
          </a:xfrm>
        </p:spPr>
        <p:txBody>
          <a:bodyPr>
            <a:normAutofit fontScale="90000"/>
          </a:bodyPr>
          <a:lstStyle/>
          <a:p>
            <a:r>
              <a:rPr lang="es-ES" dirty="0" smtClean="0"/>
              <a:t>Normas de </a:t>
            </a:r>
            <a:r>
              <a:rPr lang="es-ES" dirty="0" smtClean="0"/>
              <a:t>Calidad</a:t>
            </a:r>
            <a:endParaRPr lang="es-ES" dirty="0"/>
          </a:p>
        </p:txBody>
      </p:sp>
      <p:sp>
        <p:nvSpPr>
          <p:cNvPr id="4" name="2 Marcador de contenido"/>
          <p:cNvSpPr>
            <a:spLocks noGrp="1"/>
          </p:cNvSpPr>
          <p:nvPr>
            <p:ph idx="1"/>
          </p:nvPr>
        </p:nvSpPr>
        <p:spPr>
          <a:xfrm>
            <a:off x="502920" y="1124744"/>
            <a:ext cx="8101528" cy="1674512"/>
          </a:xfrm>
        </p:spPr>
        <p:txBody>
          <a:bodyPr>
            <a:normAutofit/>
          </a:bodyPr>
          <a:lstStyle/>
          <a:p>
            <a:r>
              <a:rPr lang="es-ES" sz="2100" dirty="0" smtClean="0"/>
              <a:t>Existen diferentes normas/modelos que se orientan a: </a:t>
            </a:r>
          </a:p>
          <a:p>
            <a:pPr lvl="1"/>
            <a:r>
              <a:rPr lang="es-ES" sz="2100" dirty="0" smtClean="0"/>
              <a:t>Procesos : ISO 9001, CMMI.</a:t>
            </a:r>
          </a:p>
          <a:p>
            <a:pPr lvl="1"/>
            <a:r>
              <a:rPr lang="es-ES" sz="2100" dirty="0" smtClean="0"/>
              <a:t>Productos : ISO/IEC 9126, ISO 14598, McCall, Boehm, </a:t>
            </a:r>
            <a:r>
              <a:rPr lang="es-ES" sz="2100" dirty="0" err="1" smtClean="0"/>
              <a:t>Furps</a:t>
            </a:r>
            <a:r>
              <a:rPr lang="es-ES" sz="2100" dirty="0" smtClean="0"/>
              <a:t>, </a:t>
            </a:r>
            <a:r>
              <a:rPr lang="es-ES" sz="2100" dirty="0" err="1" smtClean="0"/>
              <a:t>Qest</a:t>
            </a:r>
            <a:r>
              <a:rPr lang="es-ES" sz="2100" dirty="0" smtClean="0"/>
              <a:t>.</a:t>
            </a:r>
          </a:p>
        </p:txBody>
      </p:sp>
      <p:sp>
        <p:nvSpPr>
          <p:cNvPr id="7" name="6 CuadroTexto"/>
          <p:cNvSpPr txBox="1"/>
          <p:nvPr/>
        </p:nvSpPr>
        <p:spPr>
          <a:xfrm>
            <a:off x="683568" y="3789040"/>
            <a:ext cx="2880320" cy="523220"/>
          </a:xfrm>
          <a:prstGeom prst="rect">
            <a:avLst/>
          </a:prstGeom>
          <a:noFill/>
        </p:spPr>
        <p:txBody>
          <a:bodyPr wrap="square" rtlCol="0">
            <a:spAutoFit/>
          </a:bodyPr>
          <a:lstStyle/>
          <a:p>
            <a:pPr algn="ctr"/>
            <a:r>
              <a:rPr lang="es-ES" sz="2800" b="1" dirty="0" smtClean="0"/>
              <a:t>Norma</a:t>
            </a:r>
            <a:endParaRPr lang="es-EC" sz="2000" b="1" dirty="0"/>
          </a:p>
        </p:txBody>
      </p:sp>
      <p:sp>
        <p:nvSpPr>
          <p:cNvPr id="8" name="7 CuadroTexto"/>
          <p:cNvSpPr txBox="1"/>
          <p:nvPr/>
        </p:nvSpPr>
        <p:spPr>
          <a:xfrm>
            <a:off x="5076056" y="3573016"/>
            <a:ext cx="3240360" cy="954107"/>
          </a:xfrm>
          <a:prstGeom prst="rect">
            <a:avLst/>
          </a:prstGeom>
          <a:noFill/>
        </p:spPr>
        <p:txBody>
          <a:bodyPr wrap="square" rtlCol="0">
            <a:spAutoFit/>
          </a:bodyPr>
          <a:lstStyle/>
          <a:p>
            <a:pPr algn="ctr"/>
            <a:r>
              <a:rPr lang="es-ES" sz="2800" b="1" dirty="0" smtClean="0"/>
              <a:t>Modelo de calidad</a:t>
            </a:r>
            <a:endParaRPr lang="es-EC" sz="2800" b="1" dirty="0"/>
          </a:p>
        </p:txBody>
      </p:sp>
      <p:sp>
        <p:nvSpPr>
          <p:cNvPr id="10" name="9 CuadroTexto"/>
          <p:cNvSpPr txBox="1"/>
          <p:nvPr/>
        </p:nvSpPr>
        <p:spPr>
          <a:xfrm>
            <a:off x="3995936" y="3645024"/>
            <a:ext cx="662361" cy="923330"/>
          </a:xfrm>
          <a:prstGeom prst="rect">
            <a:avLst/>
          </a:prstGeom>
          <a:noFill/>
        </p:spPr>
        <p:txBody>
          <a:bodyPr wrap="none" rtlCol="0">
            <a:spAutoFit/>
          </a:bodyPr>
          <a:lstStyle/>
          <a:p>
            <a:r>
              <a:rPr lang="en-US" sz="5400" b="1" dirty="0" smtClean="0"/>
              <a:t>/</a:t>
            </a:r>
            <a:endParaRPr lang="es-EC" sz="5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5589240"/>
            <a:ext cx="8183880" cy="805840"/>
          </a:xfrm>
        </p:spPr>
        <p:txBody>
          <a:bodyPr>
            <a:normAutofit fontScale="90000"/>
          </a:bodyPr>
          <a:lstStyle/>
          <a:p>
            <a:r>
              <a:rPr lang="es-ES" dirty="0" smtClean="0"/>
              <a:t/>
            </a:r>
            <a:br>
              <a:rPr lang="es-ES" dirty="0" smtClean="0"/>
            </a:br>
            <a:r>
              <a:rPr lang="es-ES" dirty="0" smtClean="0"/>
              <a:t>ISO/IEC 9126</a:t>
            </a:r>
            <a:endParaRPr lang="es-ES" dirty="0"/>
          </a:p>
        </p:txBody>
      </p:sp>
      <p:sp>
        <p:nvSpPr>
          <p:cNvPr id="3" name="2 Marcador de contenido"/>
          <p:cNvSpPr>
            <a:spLocks noGrp="1"/>
          </p:cNvSpPr>
          <p:nvPr>
            <p:ph idx="1"/>
          </p:nvPr>
        </p:nvSpPr>
        <p:spPr/>
        <p:txBody>
          <a:bodyPr>
            <a:normAutofit/>
          </a:bodyPr>
          <a:lstStyle/>
          <a:p>
            <a:r>
              <a:rPr lang="es-ES" sz="1800" dirty="0" smtClean="0"/>
              <a:t>Constituida de 4 partes:</a:t>
            </a:r>
          </a:p>
          <a:p>
            <a:pPr marL="804672" lvl="1" indent="-457200">
              <a:buFont typeface="+mj-lt"/>
              <a:buAutoNum type="arabicPeriod"/>
            </a:pPr>
            <a:r>
              <a:rPr lang="es-ES" sz="1600" dirty="0" smtClean="0"/>
              <a:t>ISO/IEC 9126-1: Definición Modelo</a:t>
            </a:r>
          </a:p>
          <a:p>
            <a:pPr marL="804672" lvl="1" indent="-457200">
              <a:buFont typeface="+mj-lt"/>
              <a:buAutoNum type="arabicPeriod"/>
            </a:pPr>
            <a:r>
              <a:rPr lang="es-ES" sz="1600" dirty="0" smtClean="0"/>
              <a:t>ISO/IEC 9126-2: Métricas Internas</a:t>
            </a:r>
          </a:p>
          <a:p>
            <a:pPr marL="804672" lvl="1" indent="-457200">
              <a:buFont typeface="+mj-lt"/>
              <a:buAutoNum type="arabicPeriod"/>
            </a:pPr>
            <a:r>
              <a:rPr lang="es-ES" sz="1600" dirty="0" smtClean="0"/>
              <a:t>ISO/IEC 9126-3: Métricas Externas</a:t>
            </a:r>
          </a:p>
          <a:p>
            <a:pPr marL="804672" lvl="1" indent="-457200">
              <a:buFont typeface="+mj-lt"/>
              <a:buAutoNum type="arabicPeriod"/>
            </a:pPr>
            <a:r>
              <a:rPr lang="es-ES" sz="1600" dirty="0" smtClean="0"/>
              <a:t>ISO/IEC 9126-4: Calidad en Uso</a:t>
            </a:r>
          </a:p>
          <a:p>
            <a:pPr marL="804672" lvl="1" indent="-457200">
              <a:buFont typeface="+mj-lt"/>
              <a:buAutoNum type="arabicPeriod"/>
            </a:pPr>
            <a:endParaRPr lang="es-ES" sz="1600" dirty="0"/>
          </a:p>
        </p:txBody>
      </p:sp>
      <p:pic>
        <p:nvPicPr>
          <p:cNvPr id="7170" name="Picture 2"/>
          <p:cNvPicPr>
            <a:picLocks noChangeAspect="1" noChangeArrowheads="1"/>
          </p:cNvPicPr>
          <p:nvPr/>
        </p:nvPicPr>
        <p:blipFill>
          <a:blip r:embed="rId2" cstate="print"/>
          <a:srcRect/>
          <a:stretch>
            <a:fillRect/>
          </a:stretch>
        </p:blipFill>
        <p:spPr bwMode="auto">
          <a:xfrm>
            <a:off x="5429256" y="1142984"/>
            <a:ext cx="3165469" cy="1207350"/>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1012102" y="2633143"/>
            <a:ext cx="5072066" cy="28675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2920" y="620688"/>
            <a:ext cx="8183880" cy="504056"/>
          </a:xfrm>
        </p:spPr>
        <p:txBody>
          <a:bodyPr>
            <a:normAutofit fontScale="90000"/>
          </a:bodyPr>
          <a:lstStyle/>
          <a:p>
            <a:r>
              <a:rPr lang="es-ES" dirty="0" smtClean="0"/>
              <a:t/>
            </a:r>
            <a:br>
              <a:rPr lang="es-ES" dirty="0" smtClean="0"/>
            </a:br>
            <a:r>
              <a:rPr lang="es-ES" dirty="0" smtClean="0"/>
              <a:t>Descripción del Problema</a:t>
            </a:r>
            <a:endParaRPr lang="es-ES" dirty="0"/>
          </a:p>
        </p:txBody>
      </p:sp>
      <p:sp>
        <p:nvSpPr>
          <p:cNvPr id="3" name="2 Marcador de contenido"/>
          <p:cNvSpPr>
            <a:spLocks noGrp="1"/>
          </p:cNvSpPr>
          <p:nvPr>
            <p:ph idx="1"/>
          </p:nvPr>
        </p:nvSpPr>
        <p:spPr>
          <a:xfrm>
            <a:off x="3707904" y="1268760"/>
            <a:ext cx="4824536" cy="2088232"/>
          </a:xfrm>
        </p:spPr>
        <p:txBody>
          <a:bodyPr>
            <a:normAutofit/>
          </a:bodyPr>
          <a:lstStyle/>
          <a:p>
            <a:pPr algn="just"/>
            <a:r>
              <a:rPr lang="es-ES" sz="1600" dirty="0" smtClean="0"/>
              <a:t>Las ventas de la industria nacional del software se han incrementado en los últimos años. AESOFT ha registrado un crecimiento ponderado del 30% desde el 2006 hasta 2008 y al compararlo con el 11% que ha venido creciendo el software en el mundo de 2004 a 2008 es un mercado con mucho potencial. </a:t>
            </a:r>
            <a:endParaRPr lang="es-ES" sz="1600" dirty="0"/>
          </a:p>
        </p:txBody>
      </p:sp>
      <p:pic>
        <p:nvPicPr>
          <p:cNvPr id="4" name="3 Imagen"/>
          <p:cNvPicPr/>
          <p:nvPr/>
        </p:nvPicPr>
        <p:blipFill>
          <a:blip r:embed="rId2" cstate="print"/>
          <a:srcRect/>
          <a:stretch>
            <a:fillRect/>
          </a:stretch>
        </p:blipFill>
        <p:spPr bwMode="auto">
          <a:xfrm>
            <a:off x="683568" y="1268760"/>
            <a:ext cx="2232248" cy="2016224"/>
          </a:xfrm>
          <a:prstGeom prst="rect">
            <a:avLst/>
          </a:prstGeom>
          <a:noFill/>
          <a:ln w="9525">
            <a:noFill/>
            <a:miter lim="800000"/>
            <a:headEnd/>
            <a:tailEnd/>
          </a:ln>
        </p:spPr>
      </p:pic>
      <p:pic>
        <p:nvPicPr>
          <p:cNvPr id="5" name="4 Imagen"/>
          <p:cNvPicPr/>
          <p:nvPr/>
        </p:nvPicPr>
        <p:blipFill>
          <a:blip r:embed="rId3" cstate="print"/>
          <a:srcRect/>
          <a:stretch>
            <a:fillRect/>
          </a:stretch>
        </p:blipFill>
        <p:spPr bwMode="auto">
          <a:xfrm>
            <a:off x="1475656" y="3501008"/>
            <a:ext cx="1424940" cy="2374900"/>
          </a:xfrm>
          <a:prstGeom prst="rect">
            <a:avLst/>
          </a:prstGeom>
          <a:noFill/>
          <a:ln w="9525">
            <a:noFill/>
            <a:miter lim="800000"/>
            <a:headEnd/>
            <a:tailEnd/>
          </a:ln>
        </p:spPr>
      </p:pic>
      <p:pic>
        <p:nvPicPr>
          <p:cNvPr id="6" name="5 Imagen"/>
          <p:cNvPicPr/>
          <p:nvPr/>
        </p:nvPicPr>
        <p:blipFill>
          <a:blip r:embed="rId4" cstate="print"/>
          <a:srcRect/>
          <a:stretch>
            <a:fillRect/>
          </a:stretch>
        </p:blipFill>
        <p:spPr bwMode="auto">
          <a:xfrm>
            <a:off x="5292080" y="3645024"/>
            <a:ext cx="2952328" cy="2160240"/>
          </a:xfrm>
          <a:prstGeom prst="rect">
            <a:avLst/>
          </a:prstGeom>
          <a:noFill/>
          <a:ln w="6350" cmpd="sng">
            <a:solidFill>
              <a:srgbClr val="000000"/>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27584" y="1124745"/>
          <a:ext cx="7488832" cy="5256585"/>
        </p:xfrm>
        <a:graphic>
          <a:graphicData uri="http://schemas.openxmlformats.org/drawingml/2006/table">
            <a:tbl>
              <a:tblPr/>
              <a:tblGrid>
                <a:gridCol w="864096"/>
                <a:gridCol w="936104"/>
                <a:gridCol w="864096"/>
                <a:gridCol w="1008112"/>
                <a:gridCol w="3816424"/>
              </a:tblGrid>
              <a:tr h="248157">
                <a:tc>
                  <a:txBody>
                    <a:bodyPr/>
                    <a:lstStyle/>
                    <a:p>
                      <a:pPr algn="ctr">
                        <a:lnSpc>
                          <a:spcPct val="115000"/>
                        </a:lnSpc>
                        <a:spcAft>
                          <a:spcPts val="1000"/>
                        </a:spcAft>
                      </a:pPr>
                      <a:r>
                        <a:rPr lang="es-ES" sz="700" b="1" dirty="0">
                          <a:latin typeface="Arial"/>
                          <a:ea typeface="Georgia"/>
                          <a:cs typeface="Times New Roman"/>
                        </a:rPr>
                        <a:t>PROYECTO</a:t>
                      </a:r>
                      <a:endParaRPr lang="es-EC" sz="700" dirty="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ABREVIACION</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TERMINO ACADEMICO</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No. INTEGRANTES</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1000"/>
                        </a:spcAft>
                      </a:pPr>
                      <a:r>
                        <a:rPr lang="es-ES" sz="700" b="1">
                          <a:latin typeface="Arial"/>
                          <a:ea typeface="Georgia"/>
                          <a:cs typeface="Times New Roman"/>
                        </a:rPr>
                        <a:t>DESCRIPCION</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48157">
                <a:tc>
                  <a:txBody>
                    <a:bodyPr/>
                    <a:lstStyle/>
                    <a:p>
                      <a:pPr algn="ctr">
                        <a:lnSpc>
                          <a:spcPct val="115000"/>
                        </a:lnSpc>
                        <a:spcAft>
                          <a:spcPts val="1000"/>
                        </a:spcAft>
                      </a:pPr>
                      <a:r>
                        <a:rPr lang="es-ES" sz="700" dirty="0">
                          <a:latin typeface="Arial"/>
                          <a:ea typeface="Georgia"/>
                          <a:cs typeface="Times New Roman"/>
                        </a:rPr>
                        <a:t>DARLINTSYS</a:t>
                      </a:r>
                      <a:endParaRPr lang="es-EC" sz="700" dirty="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SW1.1</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es-ES" sz="700">
                          <a:latin typeface="Arial"/>
                          <a:ea typeface="Georgia"/>
                          <a:cs typeface="Times New Roman"/>
                        </a:rPr>
                        <a:t>Es un sistema desarrollado para la administración de un local de venta de repuestos de vehículos pequeños.</a:t>
                      </a:r>
                      <a:endParaRPr lang="es-EC" sz="70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7595">
                <a:tc>
                  <a:txBody>
                    <a:bodyPr/>
                    <a:lstStyle/>
                    <a:p>
                      <a:pPr algn="ctr">
                        <a:lnSpc>
                          <a:spcPct val="115000"/>
                        </a:lnSpc>
                        <a:spcAft>
                          <a:spcPts val="1000"/>
                        </a:spcAft>
                      </a:pPr>
                      <a:r>
                        <a:rPr lang="es-ES" sz="700">
                          <a:latin typeface="Arial"/>
                          <a:ea typeface="Georgia"/>
                          <a:cs typeface="Times New Roman"/>
                        </a:rPr>
                        <a:t>SMARTDESK</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SW1.2</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3</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700" dirty="0">
                          <a:latin typeface="Arial"/>
                          <a:ea typeface="Georgia"/>
                          <a:cs typeface="Times New Roman"/>
                        </a:rPr>
                        <a:t>Es un sistema desarrollado para la administración de un negocio de </a:t>
                      </a:r>
                      <a:r>
                        <a:rPr lang="es-ES" sz="700" dirty="0" err="1">
                          <a:latin typeface="Arial"/>
                          <a:ea typeface="Georgia"/>
                          <a:cs typeface="Times New Roman"/>
                        </a:rPr>
                        <a:t>hosting</a:t>
                      </a:r>
                      <a:r>
                        <a:rPr lang="es-ES" sz="700" dirty="0">
                          <a:latin typeface="Arial"/>
                          <a:ea typeface="Georgia"/>
                          <a:cs typeface="Times New Roman"/>
                        </a:rPr>
                        <a:t>.  Los clientes o potenciales clientes, pueden a través del sitio web buscar si un dominio está disponible y poderlo reservar en línea.</a:t>
                      </a:r>
                      <a:endParaRPr lang="es-EC" sz="700" dirty="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595">
                <a:tc>
                  <a:txBody>
                    <a:bodyPr/>
                    <a:lstStyle/>
                    <a:p>
                      <a:pPr algn="ctr">
                        <a:lnSpc>
                          <a:spcPct val="115000"/>
                        </a:lnSpc>
                        <a:spcAft>
                          <a:spcPts val="1000"/>
                        </a:spcAft>
                      </a:pPr>
                      <a:r>
                        <a:rPr lang="es-ES" sz="700">
                          <a:latin typeface="Arial"/>
                          <a:ea typeface="Georgia"/>
                          <a:cs typeface="Times New Roman"/>
                        </a:rPr>
                        <a:t>TRAVELSOFT</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SW1.3</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es-ES" sz="700" dirty="0">
                          <a:latin typeface="Arial"/>
                          <a:ea typeface="Georgia"/>
                          <a:cs typeface="Times New Roman"/>
                        </a:rPr>
                        <a:t>Es un sistema desarrollado para la administración una empresa dedicada al Turismo, en el cual se pueden consultar, reservar y armar paquetes turísticos, así como reservar boletos aéreos en línea.</a:t>
                      </a:r>
                      <a:endParaRPr lang="es-EC" sz="700" dirty="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636472">
                <a:tc>
                  <a:txBody>
                    <a:bodyPr/>
                    <a:lstStyle/>
                    <a:p>
                      <a:pPr algn="ctr">
                        <a:lnSpc>
                          <a:spcPct val="115000"/>
                        </a:lnSpc>
                        <a:spcAft>
                          <a:spcPts val="1000"/>
                        </a:spcAft>
                      </a:pPr>
                      <a:r>
                        <a:rPr lang="es-ES" sz="700">
                          <a:latin typeface="Arial"/>
                          <a:ea typeface="Georgia"/>
                          <a:cs typeface="Times New Roman"/>
                        </a:rPr>
                        <a:t>Portal de información y servicio de seguimiento de proyectos de construcción.</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SW1.4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dirty="0">
                          <a:latin typeface="Arial"/>
                          <a:ea typeface="Georgia"/>
                          <a:cs typeface="Times New Roman"/>
                        </a:rPr>
                        <a:t>4</a:t>
                      </a:r>
                      <a:endParaRPr lang="es-EC" sz="700" dirty="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700" dirty="0">
                          <a:latin typeface="Arial"/>
                          <a:ea typeface="Georgia"/>
                          <a:cs typeface="Times New Roman"/>
                        </a:rPr>
                        <a:t>Este proyecto incluye la administración de información publicitaria de una empresa de construcción, montaje metalmecánico, eléctrico y civil, así como el manejo de la interacción con el cliente para mostrar el avance de los proyectos en ejecución, los montos cancelados o adeudados, planos disponibles, reporte de avances de obras, etc.</a:t>
                      </a:r>
                      <a:endParaRPr lang="es-EC" sz="700" dirty="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666">
                <a:tc>
                  <a:txBody>
                    <a:bodyPr/>
                    <a:lstStyle/>
                    <a:p>
                      <a:pPr algn="ctr">
                        <a:lnSpc>
                          <a:spcPct val="115000"/>
                        </a:lnSpc>
                        <a:spcAft>
                          <a:spcPts val="1000"/>
                        </a:spcAft>
                      </a:pPr>
                      <a:r>
                        <a:rPr lang="es-ES" sz="700">
                          <a:latin typeface="Arial"/>
                          <a:ea typeface="Georgia"/>
                          <a:cs typeface="Times New Roman"/>
                        </a:rPr>
                        <a:t>FIXMANAGER</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SW2.1</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II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es-ES" sz="700">
                          <a:latin typeface="Arial"/>
                          <a:ea typeface="Georgia"/>
                          <a:cs typeface="Times New Roman"/>
                        </a:rPr>
                        <a:t>Es un sistema desarrollado para la administración de una empresa de taller de motores de, barcos, yates, embarcaciones en general, en el que se puede administrar información de clientes naturales y jurídicos, empleados, registro de herramientas, registro de artículos, órdenes de taller, cotización, requisición de repuestos, facturación, préstamos de herramientas.</a:t>
                      </a:r>
                      <a:endParaRPr lang="es-EC" sz="70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77595">
                <a:tc>
                  <a:txBody>
                    <a:bodyPr/>
                    <a:lstStyle/>
                    <a:p>
                      <a:pPr algn="ctr">
                        <a:lnSpc>
                          <a:spcPct val="115000"/>
                        </a:lnSpc>
                        <a:spcAft>
                          <a:spcPts val="1000"/>
                        </a:spcAft>
                      </a:pPr>
                      <a:r>
                        <a:rPr lang="es-ES" sz="700">
                          <a:latin typeface="Arial"/>
                          <a:ea typeface="Georgia"/>
                          <a:cs typeface="Times New Roman"/>
                        </a:rPr>
                        <a:t>FLYSYS</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SW2.2</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dirty="0">
                          <a:latin typeface="Arial"/>
                          <a:ea typeface="Georgia"/>
                          <a:cs typeface="Times New Roman"/>
                        </a:rPr>
                        <a:t>II – 2009</a:t>
                      </a:r>
                      <a:endParaRPr lang="es-EC" sz="700" dirty="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700">
                          <a:latin typeface="Arial"/>
                          <a:ea typeface="Georgia"/>
                          <a:cs typeface="Times New Roman"/>
                        </a:rPr>
                        <a:t>Es un sistema desarrollado para la administración de una escuela de aviación, en el cual se llevará un registro de las materias, alumnos, empleados, bitácoras de vuelo, entre otra información.</a:t>
                      </a:r>
                      <a:endParaRPr lang="es-EC" sz="70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595">
                <a:tc>
                  <a:txBody>
                    <a:bodyPr/>
                    <a:lstStyle/>
                    <a:p>
                      <a:pPr algn="ctr">
                        <a:lnSpc>
                          <a:spcPct val="115000"/>
                        </a:lnSpc>
                        <a:spcAft>
                          <a:spcPts val="1000"/>
                        </a:spcAft>
                      </a:pPr>
                      <a:r>
                        <a:rPr lang="es-ES" sz="700">
                          <a:latin typeface="Arial"/>
                          <a:ea typeface="Georgia"/>
                          <a:cs typeface="Times New Roman"/>
                        </a:rPr>
                        <a:t>Módulo Calidad de Producción</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SW2.3</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II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es-ES" sz="700">
                          <a:latin typeface="Arial"/>
                          <a:ea typeface="Georgia"/>
                          <a:cs typeface="Times New Roman"/>
                        </a:rPr>
                        <a:t>Este proyecto desarrollado en ambiente web incluye varios módulos referentes a la calidad de la producción: Equipos y Calibración, Plan de Calidad, Productos No Conforme, Reportes e Indicadores.</a:t>
                      </a:r>
                      <a:endParaRPr lang="es-EC" sz="70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507033">
                <a:tc>
                  <a:txBody>
                    <a:bodyPr/>
                    <a:lstStyle/>
                    <a:p>
                      <a:pPr algn="ctr">
                        <a:lnSpc>
                          <a:spcPct val="115000"/>
                        </a:lnSpc>
                        <a:spcAft>
                          <a:spcPts val="1000"/>
                        </a:spcAft>
                      </a:pPr>
                      <a:r>
                        <a:rPr lang="es-ES" sz="700">
                          <a:latin typeface="Arial"/>
                          <a:ea typeface="Georgia"/>
                          <a:cs typeface="Times New Roman"/>
                        </a:rPr>
                        <a:t>Módulo Auditoría Interna de Proyectos de construcción y montaje</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SW2.4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II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700">
                          <a:latin typeface="Arial"/>
                          <a:ea typeface="Georgia"/>
                          <a:cs typeface="Times New Roman"/>
                        </a:rPr>
                        <a:t>Este proyecto incluye varios módulos referentes a las Órdenes de Trabajo, Costes incurridos en el proceso de la Orden de Trabajo (OT), estado financiero del proyecto.</a:t>
                      </a:r>
                      <a:endParaRPr lang="es-EC" sz="70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2654">
                <a:tc>
                  <a:txBody>
                    <a:bodyPr/>
                    <a:lstStyle/>
                    <a:p>
                      <a:pPr algn="ctr">
                        <a:lnSpc>
                          <a:spcPct val="115000"/>
                        </a:lnSpc>
                        <a:spcAft>
                          <a:spcPts val="1000"/>
                        </a:spcAft>
                      </a:pPr>
                      <a:r>
                        <a:rPr lang="es-ES" sz="700">
                          <a:latin typeface="Arial"/>
                          <a:ea typeface="Georgia"/>
                          <a:cs typeface="Times New Roman"/>
                        </a:rPr>
                        <a:t>Módulo de Producción</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SW2.5</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II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3</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es-ES" sz="700">
                          <a:latin typeface="Arial"/>
                          <a:ea typeface="Georgia"/>
                          <a:cs typeface="Times New Roman"/>
                        </a:rPr>
                        <a:t>Este proyecto incluye la administración de órdenes de trabajo de producción, aprobación de las órdenes de  trabajo de producción (OTP), Planificación semanal de Obras, tabla de procesos, reportes varios de producción.</a:t>
                      </a:r>
                      <a:endParaRPr lang="es-EC" sz="70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507033">
                <a:tc>
                  <a:txBody>
                    <a:bodyPr/>
                    <a:lstStyle/>
                    <a:p>
                      <a:pPr algn="ctr">
                        <a:lnSpc>
                          <a:spcPct val="115000"/>
                        </a:lnSpc>
                        <a:spcAft>
                          <a:spcPts val="1000"/>
                        </a:spcAft>
                      </a:pPr>
                      <a:r>
                        <a:rPr lang="es-ES" sz="700">
                          <a:latin typeface="Arial"/>
                          <a:ea typeface="Georgia"/>
                          <a:cs typeface="Times New Roman"/>
                        </a:rPr>
                        <a:t>Módulo de Control de Gastos de proyectos y trabajos de mantenimiento</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SW2.6</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II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s-ES" sz="700">
                          <a:latin typeface="Arial"/>
                          <a:ea typeface="Georgia"/>
                          <a:cs typeface="Times New Roman"/>
                        </a:rPr>
                        <a:t>4</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s-ES" sz="700">
                          <a:latin typeface="Arial"/>
                          <a:ea typeface="Georgia"/>
                          <a:cs typeface="Times New Roman"/>
                        </a:rPr>
                        <a:t>Este proyecto incluye la administración de gastos, valores de alimentación, movilización, equipos de protección personal (EPP).</a:t>
                      </a:r>
                      <a:endParaRPr lang="es-EC" sz="70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7033">
                <a:tc>
                  <a:txBody>
                    <a:bodyPr/>
                    <a:lstStyle/>
                    <a:p>
                      <a:pPr algn="ctr">
                        <a:lnSpc>
                          <a:spcPct val="115000"/>
                        </a:lnSpc>
                        <a:spcAft>
                          <a:spcPts val="1000"/>
                        </a:spcAft>
                      </a:pPr>
                      <a:r>
                        <a:rPr lang="es-ES" sz="700">
                          <a:latin typeface="Arial"/>
                          <a:ea typeface="Georgia"/>
                          <a:cs typeface="Times New Roman"/>
                        </a:rPr>
                        <a:t>Módulo de Sistema de Gestión de calidad ISO 9001:2008</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SW2.7</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II - 2009</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s-ES" sz="700">
                          <a:latin typeface="Arial"/>
                          <a:ea typeface="Georgia"/>
                          <a:cs typeface="Times New Roman"/>
                        </a:rPr>
                        <a:t>3</a:t>
                      </a:r>
                      <a:endParaRPr lang="es-EC" sz="700">
                        <a:latin typeface="Georgia"/>
                        <a:ea typeface="Georgia"/>
                        <a:cs typeface="Times New Roman"/>
                      </a:endParaRPr>
                    </a:p>
                  </a:txBody>
                  <a:tcPr marL="8109" marR="81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a:lnSpc>
                          <a:spcPct val="115000"/>
                        </a:lnSpc>
                        <a:spcAft>
                          <a:spcPts val="1000"/>
                        </a:spcAft>
                      </a:pPr>
                      <a:r>
                        <a:rPr lang="es-ES" sz="700" dirty="0">
                          <a:latin typeface="Arial"/>
                          <a:ea typeface="Georgia"/>
                          <a:cs typeface="Times New Roman"/>
                        </a:rPr>
                        <a:t>Este proyecto considera el desarrollo de todo el sistema de gestión de calidad basado en la norma ISO 9001:2008, incluyendo el manejo de las no conformidades y el proceso de auditorías internas.</a:t>
                      </a:r>
                      <a:endParaRPr lang="es-EC" sz="700" dirty="0">
                        <a:latin typeface="Georgia"/>
                        <a:ea typeface="Georgia"/>
                        <a:cs typeface="Times New Roman"/>
                      </a:endParaRPr>
                    </a:p>
                  </a:txBody>
                  <a:tcPr marL="8109" marR="81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
        <p:nvSpPr>
          <p:cNvPr id="3" name="1 Título"/>
          <p:cNvSpPr>
            <a:spLocks noGrp="1"/>
          </p:cNvSpPr>
          <p:nvPr>
            <p:ph type="title"/>
          </p:nvPr>
        </p:nvSpPr>
        <p:spPr>
          <a:xfrm>
            <a:off x="467544" y="318904"/>
            <a:ext cx="8183880" cy="733832"/>
          </a:xfrm>
        </p:spPr>
        <p:txBody>
          <a:bodyPr>
            <a:normAutofit fontScale="90000"/>
          </a:bodyPr>
          <a:lstStyle/>
          <a:p>
            <a:r>
              <a:rPr lang="es-ES" dirty="0" smtClean="0"/>
              <a:t>Productos de </a:t>
            </a:r>
            <a:r>
              <a:rPr lang="es-ES" dirty="0" smtClean="0"/>
              <a:t>Software evaluados</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25" name="Object 1"/>
          <p:cNvGraphicFramePr>
            <a:graphicFrameLocks noChangeAspect="1"/>
          </p:cNvGraphicFramePr>
          <p:nvPr/>
        </p:nvGraphicFramePr>
        <p:xfrm>
          <a:off x="1835696" y="1421730"/>
          <a:ext cx="5649913" cy="4527550"/>
        </p:xfrm>
        <a:graphic>
          <a:graphicData uri="http://schemas.openxmlformats.org/presentationml/2006/ole">
            <p:oleObj spid="_x0000_s1025" name="Worksheet" r:id="rId3" imgW="7019841" imgH="5553143" progId="Excel.Sheet.8">
              <p:embed/>
            </p:oleObj>
          </a:graphicData>
        </a:graphic>
      </p:graphicFrame>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5" name="1 Título"/>
          <p:cNvSpPr>
            <a:spLocks noGrp="1"/>
          </p:cNvSpPr>
          <p:nvPr>
            <p:ph type="title"/>
          </p:nvPr>
        </p:nvSpPr>
        <p:spPr>
          <a:xfrm>
            <a:off x="502920" y="390912"/>
            <a:ext cx="8183880" cy="733832"/>
          </a:xfrm>
        </p:spPr>
        <p:txBody>
          <a:bodyPr/>
          <a:lstStyle/>
          <a:p>
            <a:r>
              <a:rPr lang="es-ES" dirty="0" smtClean="0"/>
              <a:t>Calidad deseada</a:t>
            </a:r>
            <a:endParaRPr lang="es-ES" dirty="0"/>
          </a:p>
        </p:txBody>
      </p:sp>
      <p:sp>
        <p:nvSpPr>
          <p:cNvPr id="6" name="5 Rectángulo"/>
          <p:cNvSpPr/>
          <p:nvPr/>
        </p:nvSpPr>
        <p:spPr>
          <a:xfrm>
            <a:off x="539552" y="1124744"/>
            <a:ext cx="7920880" cy="307777"/>
          </a:xfrm>
          <a:prstGeom prst="rect">
            <a:avLst/>
          </a:prstGeom>
        </p:spPr>
        <p:txBody>
          <a:bodyPr wrap="square">
            <a:spAutoFit/>
          </a:bodyPr>
          <a:lstStyle/>
          <a:p>
            <a:pPr algn="ctr"/>
            <a:r>
              <a:rPr lang="es-ES" sz="1400" b="1" dirty="0" smtClean="0"/>
              <a:t>Calidad Externa e Interna deseada Grupo </a:t>
            </a:r>
            <a:r>
              <a:rPr lang="es-ES" sz="1400" b="1" dirty="0" smtClean="0"/>
              <a:t>1.</a:t>
            </a:r>
            <a:endParaRPr lang="es-EC" sz="14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4579" name="Object 3"/>
          <p:cNvGraphicFramePr>
            <a:graphicFrameLocks noChangeAspect="1"/>
          </p:cNvGraphicFramePr>
          <p:nvPr/>
        </p:nvGraphicFramePr>
        <p:xfrm>
          <a:off x="1187624" y="1773238"/>
          <a:ext cx="6824662" cy="3952875"/>
        </p:xfrm>
        <a:graphic>
          <a:graphicData uri="http://schemas.openxmlformats.org/presentationml/2006/ole">
            <p:oleObj spid="_x0000_s25602" name="Worksheet" r:id="rId3" imgW="10048959" imgH="5696085" progId="Excel.Sheet.8">
              <p:embed/>
            </p:oleObj>
          </a:graphicData>
        </a:graphic>
      </p:graphicFrame>
      <p:sp>
        <p:nvSpPr>
          <p:cNvPr id="5" name="4 Rectángulo"/>
          <p:cNvSpPr/>
          <p:nvPr/>
        </p:nvSpPr>
        <p:spPr>
          <a:xfrm>
            <a:off x="827584" y="1465039"/>
            <a:ext cx="7380312" cy="307777"/>
          </a:xfrm>
          <a:prstGeom prst="rect">
            <a:avLst/>
          </a:prstGeom>
        </p:spPr>
        <p:txBody>
          <a:bodyPr wrap="square">
            <a:spAutoFit/>
          </a:bodyPr>
          <a:lstStyle/>
          <a:p>
            <a:pPr algn="ctr"/>
            <a:r>
              <a:rPr lang="es-ES" sz="1400" b="1" dirty="0" smtClean="0"/>
              <a:t>Calidad Externa e Interna deseada Grupo 2.</a:t>
            </a:r>
            <a:r>
              <a:rPr lang="es-ES" sz="1400" b="1" dirty="0" smtClean="0">
                <a:solidFill>
                  <a:srgbClr val="FF0000"/>
                </a:solidFill>
              </a:rPr>
              <a:t> </a:t>
            </a:r>
            <a:endParaRPr lang="es-EC" sz="1400" b="1" dirty="0"/>
          </a:p>
        </p:txBody>
      </p:sp>
      <p:sp>
        <p:nvSpPr>
          <p:cNvPr id="6" name="1 Título"/>
          <p:cNvSpPr>
            <a:spLocks noGrp="1"/>
          </p:cNvSpPr>
          <p:nvPr>
            <p:ph type="title"/>
          </p:nvPr>
        </p:nvSpPr>
        <p:spPr>
          <a:xfrm>
            <a:off x="502920" y="404664"/>
            <a:ext cx="8183880" cy="733832"/>
          </a:xfrm>
        </p:spPr>
        <p:txBody>
          <a:bodyPr/>
          <a:lstStyle/>
          <a:p>
            <a:r>
              <a:rPr lang="es-ES" dirty="0" smtClean="0"/>
              <a:t>Calidad deseada</a:t>
            </a:r>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2363</TotalTime>
  <Words>1890</Words>
  <Application>Microsoft Office PowerPoint</Application>
  <PresentationFormat>Presentación en pantalla (4:3)</PresentationFormat>
  <Paragraphs>352</Paragraphs>
  <Slides>22</Slides>
  <Notes>0</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22</vt:i4>
      </vt:variant>
    </vt:vector>
  </HeadingPairs>
  <TitlesOfParts>
    <vt:vector size="27" baseType="lpstr">
      <vt:lpstr>Aspecto</vt:lpstr>
      <vt:lpstr>Hoja de cálculo de Microsoft Office Excel 97-2003</vt:lpstr>
      <vt:lpstr>Worksheet</vt:lpstr>
      <vt:lpstr>Hoja de cálculo</vt:lpstr>
      <vt:lpstr>Documento</vt:lpstr>
      <vt:lpstr>ESTUDIO DE APLICABILIDAD Y COMPARATIVO DE UN MODELO DE CALIDAD A PRODUCTOS DE SOFTWARE CON LA NORMA ISO/IEC 9126</vt:lpstr>
      <vt:lpstr>Diapositiva 2</vt:lpstr>
      <vt:lpstr> Definición de Calidad</vt:lpstr>
      <vt:lpstr>Normas de Calidad</vt:lpstr>
      <vt:lpstr> ISO/IEC 9126</vt:lpstr>
      <vt:lpstr> Descripción del Problema</vt:lpstr>
      <vt:lpstr>Productos de Software evaluados</vt:lpstr>
      <vt:lpstr>Calidad deseada</vt:lpstr>
      <vt:lpstr>Calidad deseada</vt:lpstr>
      <vt:lpstr>Calidad deseada</vt:lpstr>
      <vt:lpstr>Aplicación de métricas</vt:lpstr>
      <vt:lpstr>Métricas</vt:lpstr>
      <vt:lpstr>Métricas</vt:lpstr>
      <vt:lpstr>Funcionabilidad</vt:lpstr>
      <vt:lpstr>Mediciones en el proceso de desarrollo</vt:lpstr>
      <vt:lpstr>SUS</vt:lpstr>
      <vt:lpstr>Rúbrica</vt:lpstr>
      <vt:lpstr>Conclusiones</vt:lpstr>
      <vt:lpstr> Recomendaciones</vt:lpstr>
      <vt:lpstr>Diapositiva 20</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Erick</dc:creator>
  <cp:lastModifiedBy>Erick</cp:lastModifiedBy>
  <cp:revision>158</cp:revision>
  <dcterms:created xsi:type="dcterms:W3CDTF">2009-10-13T20:01:44Z</dcterms:created>
  <dcterms:modified xsi:type="dcterms:W3CDTF">2010-12-01T16:14:52Z</dcterms:modified>
</cp:coreProperties>
</file>