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62" r:id="rId4"/>
    <p:sldId id="263" r:id="rId5"/>
    <p:sldId id="265" r:id="rId6"/>
    <p:sldId id="267" r:id="rId7"/>
    <p:sldId id="300" r:id="rId8"/>
    <p:sldId id="268" r:id="rId9"/>
    <p:sldId id="301" r:id="rId10"/>
    <p:sldId id="302" r:id="rId11"/>
    <p:sldId id="269" r:id="rId12"/>
    <p:sldId id="270" r:id="rId13"/>
    <p:sldId id="271" r:id="rId14"/>
    <p:sldId id="272" r:id="rId15"/>
    <p:sldId id="273" r:id="rId16"/>
    <p:sldId id="275" r:id="rId17"/>
    <p:sldId id="276" r:id="rId18"/>
    <p:sldId id="278" r:id="rId19"/>
    <p:sldId id="279" r:id="rId20"/>
    <p:sldId id="280" r:id="rId21"/>
    <p:sldId id="281" r:id="rId22"/>
    <p:sldId id="283" r:id="rId23"/>
    <p:sldId id="284" r:id="rId24"/>
    <p:sldId id="285" r:id="rId25"/>
    <p:sldId id="286" r:id="rId26"/>
    <p:sldId id="288" r:id="rId27"/>
    <p:sldId id="289" r:id="rId28"/>
    <p:sldId id="290" r:id="rId29"/>
    <p:sldId id="293" r:id="rId30"/>
    <p:sldId id="294" r:id="rId31"/>
    <p:sldId id="296" r:id="rId32"/>
    <p:sldId id="297" r:id="rId33"/>
    <p:sldId id="299" r:id="rId3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p:cViewPr varScale="1">
        <p:scale>
          <a:sx n="69" d="100"/>
          <a:sy n="69" d="100"/>
        </p:scale>
        <p:origin x="-142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B6AFA5-E346-4D10-B910-C6378C04076B}" type="datetimeFigureOut">
              <a:rPr lang="es-EC" smtClean="0"/>
              <a:pPr/>
              <a:t>23/10/2011</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687B2-EB36-4353-AA75-F1BE0DCB31C4}" type="slidenum">
              <a:rPr lang="es-EC" smtClean="0"/>
              <a:pPr/>
              <a:t>‹Nº›</a:t>
            </a:fld>
            <a:endParaRPr lang="es-EC"/>
          </a:p>
        </p:txBody>
      </p:sp>
    </p:spTree>
    <p:extLst>
      <p:ext uri="{BB962C8B-B14F-4D97-AF65-F5344CB8AC3E}">
        <p14:creationId xmlns:p14="http://schemas.microsoft.com/office/powerpoint/2010/main" val="190120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11</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12</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13</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14</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15</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16</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17</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18</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19</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20</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3</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21</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22</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23</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24</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25</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26</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27</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28</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29</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30</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4</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31</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32</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33</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5</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6</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7</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8</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9</a:t>
            </a:fld>
            <a:endParaRPr lang="es-EC"/>
          </a:p>
        </p:txBody>
      </p:sp>
    </p:spTree>
    <p:extLst>
      <p:ext uri="{BB962C8B-B14F-4D97-AF65-F5344CB8AC3E}">
        <p14:creationId xmlns:p14="http://schemas.microsoft.com/office/powerpoint/2010/main" val="212500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9E8687B2-EB36-4353-AA75-F1BE0DCB31C4}" type="slidenum">
              <a:rPr lang="es-EC" smtClean="0"/>
              <a:pPr/>
              <a:t>10</a:t>
            </a:fld>
            <a:endParaRPr lang="es-EC"/>
          </a:p>
        </p:txBody>
      </p:sp>
    </p:spTree>
    <p:extLst>
      <p:ext uri="{BB962C8B-B14F-4D97-AF65-F5344CB8AC3E}">
        <p14:creationId xmlns:p14="http://schemas.microsoft.com/office/powerpoint/2010/main" val="2125009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72366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94715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282438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270168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2268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255391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65086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217240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311393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398169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C309AAC-226E-4A8D-81EC-852D774D863A}" type="datetimeFigureOut">
              <a:rPr lang="es-EC" smtClean="0"/>
              <a:pPr/>
              <a:t>23/10/2011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3F41539-1B47-4AA9-AD1D-20F557DCDF51}" type="slidenum">
              <a:rPr lang="es-EC" smtClean="0"/>
              <a:pPr/>
              <a:t>‹Nº›</a:t>
            </a:fld>
            <a:endParaRPr lang="es-EC"/>
          </a:p>
        </p:txBody>
      </p:sp>
    </p:spTree>
    <p:extLst>
      <p:ext uri="{BB962C8B-B14F-4D97-AF65-F5344CB8AC3E}">
        <p14:creationId xmlns:p14="http://schemas.microsoft.com/office/powerpoint/2010/main" val="152417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50000">
              <a:srgbClr val="85C2FF"/>
            </a:gs>
            <a:gs pos="90000">
              <a:schemeClr val="accent1">
                <a:lumMod val="25000"/>
                <a:lumOff val="75000"/>
              </a:schemeClr>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09AAC-226E-4A8D-81EC-852D774D863A}" type="datetimeFigureOut">
              <a:rPr lang="es-EC" smtClean="0"/>
              <a:pPr/>
              <a:t>23/10/2011</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1539-1B47-4AA9-AD1D-20F557DCDF51}" type="slidenum">
              <a:rPr lang="es-EC" smtClean="0"/>
              <a:pPr/>
              <a:t>‹Nº›</a:t>
            </a:fld>
            <a:endParaRPr lang="es-EC"/>
          </a:p>
        </p:txBody>
      </p:sp>
    </p:spTree>
    <p:extLst>
      <p:ext uri="{BB962C8B-B14F-4D97-AF65-F5344CB8AC3E}">
        <p14:creationId xmlns:p14="http://schemas.microsoft.com/office/powerpoint/2010/main" val="1028055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6.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47.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emf"/></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2146250"/>
          </a:xfrm>
          <a:gradFill flip="none" rotWithShape="1">
            <a:gsLst>
              <a:gs pos="0">
                <a:schemeClr val="accent1">
                  <a:shade val="30000"/>
                  <a:satMod val="115000"/>
                </a:schemeClr>
              </a:gs>
              <a:gs pos="45000">
                <a:schemeClr val="accent1">
                  <a:shade val="67500"/>
                  <a:satMod val="115000"/>
                </a:schemeClr>
              </a:gs>
              <a:gs pos="55000">
                <a:schemeClr val="tx2">
                  <a:lumMod val="60000"/>
                  <a:lumOff val="40000"/>
                  <a:alpha val="0"/>
                </a:schemeClr>
              </a:gs>
            </a:gsLst>
            <a:lin ang="2700000" scaled="1"/>
            <a:tileRect/>
          </a:gradFill>
          <a:ln>
            <a:noFill/>
          </a:ln>
          <a:scene3d>
            <a:camera prst="orthographicFront"/>
            <a:lightRig rig="threePt" dir="t"/>
          </a:scene3d>
          <a:sp3d/>
        </p:spPr>
        <p:txBody>
          <a:bodyPr>
            <a:noAutofit/>
          </a:bodyPr>
          <a:lstStyle/>
          <a:p>
            <a:r>
              <a:rPr lang="es-EC" sz="3200" i="1" dirty="0" smtClean="0">
                <a:latin typeface="Arial Black" pitchFamily="34" charset="0"/>
              </a:rPr>
              <a:t>IMPLEMENTACION DE INTERFAZ GRAFICA PARA COMPARACION VISUAL DE METODOS DE SEGMENTACION, USANDO MATLAB</a:t>
            </a:r>
            <a:endParaRPr lang="es-EC" sz="3200" i="1" dirty="0">
              <a:latin typeface="Arial Black" pitchFamily="34" charset="0"/>
            </a:endParaRPr>
          </a:p>
        </p:txBody>
      </p:sp>
      <p:pic>
        <p:nvPicPr>
          <p:cNvPr id="6" name="5 Marcador de contenido"/>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2583"/>
          <a:stretch/>
        </p:blipFill>
        <p:spPr>
          <a:xfrm>
            <a:off x="395536" y="2564904"/>
            <a:ext cx="8424936" cy="1480623"/>
          </a:xfrm>
        </p:spPr>
      </p:pic>
      <p:sp>
        <p:nvSpPr>
          <p:cNvPr id="2" name="1 CuadroTexto"/>
          <p:cNvSpPr txBox="1"/>
          <p:nvPr/>
        </p:nvSpPr>
        <p:spPr>
          <a:xfrm>
            <a:off x="539552" y="4293096"/>
            <a:ext cx="8208912" cy="2092881"/>
          </a:xfrm>
          <a:prstGeom prst="rect">
            <a:avLst/>
          </a:prstGeom>
          <a:noFill/>
        </p:spPr>
        <p:txBody>
          <a:bodyPr wrap="square" rtlCol="0">
            <a:spAutoFit/>
          </a:bodyPr>
          <a:lstStyle/>
          <a:p>
            <a:pPr algn="ctr"/>
            <a:r>
              <a:rPr lang="es-EC" sz="2800" dirty="0" smtClean="0"/>
              <a:t>Preparada por:</a:t>
            </a:r>
          </a:p>
          <a:p>
            <a:pPr algn="ctr"/>
            <a:endParaRPr lang="es-EC" dirty="0"/>
          </a:p>
          <a:p>
            <a:pPr algn="ctr"/>
            <a:r>
              <a:rPr lang="es-EC" sz="2800" dirty="0" smtClean="0">
                <a:solidFill>
                  <a:schemeClr val="tx2">
                    <a:lumMod val="75000"/>
                  </a:schemeClr>
                </a:solidFill>
              </a:rPr>
              <a:t>Xavier Ernesto San Andrés Lascano	</a:t>
            </a:r>
          </a:p>
          <a:p>
            <a:pPr algn="ctr"/>
            <a:r>
              <a:rPr lang="es-EC" sz="2800" dirty="0" smtClean="0">
                <a:solidFill>
                  <a:schemeClr val="tx2">
                    <a:lumMod val="75000"/>
                  </a:schemeClr>
                </a:solidFill>
              </a:rPr>
              <a:t>&amp;</a:t>
            </a:r>
          </a:p>
          <a:p>
            <a:pPr algn="ctr"/>
            <a:r>
              <a:rPr lang="es-EC" sz="2800" dirty="0" smtClean="0">
                <a:solidFill>
                  <a:schemeClr val="tx2">
                    <a:lumMod val="75000"/>
                  </a:schemeClr>
                </a:solidFill>
              </a:rPr>
              <a:t>Vicente Julián Franco Pombo</a:t>
            </a:r>
            <a:endParaRPr lang="es-EC" sz="2000" dirty="0"/>
          </a:p>
        </p:txBody>
      </p:sp>
    </p:spTree>
    <p:extLst>
      <p:ext uri="{BB962C8B-B14F-4D97-AF65-F5344CB8AC3E}">
        <p14:creationId xmlns:p14="http://schemas.microsoft.com/office/powerpoint/2010/main" val="3627096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36772" y="26064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 </a:t>
            </a:r>
            <a:r>
              <a:rPr lang="es-EC" sz="2800" b="1" dirty="0">
                <a:latin typeface="Arial" pitchFamily="34" charset="0"/>
                <a:cs typeface="Arial" pitchFamily="34" charset="0"/>
              </a:rPr>
              <a:t>Segmentación </a:t>
            </a:r>
            <a:r>
              <a:rPr lang="es-EC" sz="2800" b="1" dirty="0" smtClean="0">
                <a:latin typeface="Arial" pitchFamily="34" charset="0"/>
                <a:cs typeface="Arial" pitchFamily="34" charset="0"/>
              </a:rPr>
              <a:t>por Bordes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Con el fin de poder visualizar una región de la imagen procesada por el algoritmo de Canny, se consideró el uso de máscaras binarias manuales definidas directamente sobre la imagen original (cuadro 1 extraído del video que se esté procesando), como máscara de región. </a:t>
            </a:r>
          </a:p>
          <a:p>
            <a:pPr algn="just">
              <a:buSzPct val="75000"/>
              <a:buFont typeface="Wingdings" pitchFamily="2" charset="2"/>
              <a:buChar char="§"/>
            </a:pPr>
            <a:r>
              <a:rPr lang="es-EC" sz="1900" dirty="0" smtClean="0">
                <a:latin typeface="Arial" pitchFamily="34" charset="0"/>
                <a:cs typeface="Arial" pitchFamily="34" charset="0"/>
              </a:rPr>
              <a:t>Máscaras binarias de región son matrices del mismo tamaño que la imagen original pero llena de ceros (color negro) y una sección de unos (color blanco), las cuales mediante el uso de operadores lógicos las podemos combinar con las imágenes originales, segmentando con esto una región.</a:t>
            </a: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6" name="5 Imagen"/>
          <p:cNvPicPr/>
          <p:nvPr/>
        </p:nvPicPr>
        <p:blipFill>
          <a:blip r:embed="rId3" cstate="print">
            <a:extLst>
              <a:ext uri="{28A0092B-C50C-407E-A947-70E740481C1C}">
                <a14:useLocalDpi xmlns:a14="http://schemas.microsoft.com/office/drawing/2010/main" val="0"/>
              </a:ext>
            </a:extLst>
          </a:blip>
          <a:stretch>
            <a:fillRect/>
          </a:stretch>
        </p:blipFill>
        <p:spPr>
          <a:xfrm>
            <a:off x="3307009" y="4077072"/>
            <a:ext cx="2489127" cy="1681052"/>
          </a:xfrm>
          <a:prstGeom prst="rect">
            <a:avLst/>
          </a:prstGeom>
        </p:spPr>
      </p:pic>
      <p:pic>
        <p:nvPicPr>
          <p:cNvPr id="7" name="6 Imagen"/>
          <p:cNvPicPr/>
          <p:nvPr/>
        </p:nvPicPr>
        <p:blipFill>
          <a:blip r:embed="rId4" cstate="print">
            <a:extLst>
              <a:ext uri="{28A0092B-C50C-407E-A947-70E740481C1C}">
                <a14:useLocalDpi xmlns:a14="http://schemas.microsoft.com/office/drawing/2010/main" val="0"/>
              </a:ext>
            </a:extLst>
          </a:blip>
          <a:stretch>
            <a:fillRect/>
          </a:stretch>
        </p:blipFill>
        <p:spPr>
          <a:xfrm>
            <a:off x="633189" y="4077072"/>
            <a:ext cx="2498651" cy="1690577"/>
          </a:xfrm>
          <a:prstGeom prst="rect">
            <a:avLst/>
          </a:prstGeom>
        </p:spPr>
      </p:pic>
      <p:pic>
        <p:nvPicPr>
          <p:cNvPr id="12" name="11 Imagen"/>
          <p:cNvPicPr/>
          <p:nvPr/>
        </p:nvPicPr>
        <p:blipFill>
          <a:blip r:embed="rId5" cstate="print">
            <a:extLst>
              <a:ext uri="{28A0092B-C50C-407E-A947-70E740481C1C}">
                <a14:useLocalDpi xmlns:a14="http://schemas.microsoft.com/office/drawing/2010/main" val="0"/>
              </a:ext>
            </a:extLst>
          </a:blip>
          <a:stretch>
            <a:fillRect/>
          </a:stretch>
        </p:blipFill>
        <p:spPr>
          <a:xfrm>
            <a:off x="6012160" y="4058855"/>
            <a:ext cx="2542794" cy="1728026"/>
          </a:xfrm>
          <a:prstGeom prst="rect">
            <a:avLst/>
          </a:prstGeom>
        </p:spPr>
      </p:pic>
    </p:spTree>
    <p:extLst>
      <p:ext uri="{BB962C8B-B14F-4D97-AF65-F5344CB8AC3E}">
        <p14:creationId xmlns:p14="http://schemas.microsoft.com/office/powerpoint/2010/main" val="1379154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por Textura</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616624"/>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El análisis de texturas se refiere a la capacidad de poder distinguir las diversas regiones de una imagen por su contenido de textura (áspero, sedoso, hueco, rugoso, luminoso, </a:t>
            </a:r>
            <a:r>
              <a:rPr lang="es-EC" sz="1900" dirty="0" err="1" smtClean="0">
                <a:latin typeface="Arial" pitchFamily="34" charset="0"/>
                <a:cs typeface="Arial" pitchFamily="34" charset="0"/>
              </a:rPr>
              <a:t>etc</a:t>
            </a:r>
            <a:r>
              <a:rPr lang="es-EC" sz="1900" dirty="0" smtClean="0">
                <a:latin typeface="Arial" pitchFamily="34" charset="0"/>
                <a:cs typeface="Arial" pitchFamily="34" charset="0"/>
              </a:rPr>
              <a:t>). Esto se puede lograr analizando las variaciones en los valores de brillo o niveles de gris en la imagen.</a:t>
            </a:r>
          </a:p>
          <a:p>
            <a:pPr algn="just">
              <a:buSzPct val="75000"/>
              <a:buFont typeface="Wingdings" pitchFamily="2" charset="2"/>
              <a:buChar char="§"/>
            </a:pPr>
            <a:r>
              <a:rPr lang="es-EC" sz="1900" dirty="0" smtClean="0">
                <a:latin typeface="Arial" pitchFamily="34" charset="0"/>
                <a:cs typeface="Arial" pitchFamily="34" charset="0"/>
              </a:rPr>
              <a:t>Entre los filtros más utilizados en Matlab para realizar la detección de las diferentes texturas en una imagen, están: STDFILT, RANGEFILT y ENTROPYFILT.</a:t>
            </a: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Así como en la segmentación por bordes, si se quiere segmentar por textura una imagen o video RGB, éste debe ser transformado a escala de grises para luego aplicar el filtro.</a:t>
            </a: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2046767" y="3160298"/>
            <a:ext cx="5050465" cy="2212918"/>
          </a:xfrm>
          <a:prstGeom prst="rect">
            <a:avLst/>
          </a:prstGeom>
        </p:spPr>
      </p:pic>
    </p:spTree>
    <p:extLst>
      <p:ext uri="{BB962C8B-B14F-4D97-AF65-F5344CB8AC3E}">
        <p14:creationId xmlns:p14="http://schemas.microsoft.com/office/powerpoint/2010/main" val="43901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por Textura</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688632"/>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STDFILT calcula la desviación estándar local de todos los valores dentro de la vecindad de un pixel (pixeles que rodean al pixel evaluado) que se va a segmentar en una imagen dada. Este procedimiento se repite para cada pixel que comprende la imagen.</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None/>
            </a:pPr>
            <a:endParaRPr lang="es-EC" sz="1900" dirty="0" smtClean="0">
              <a:latin typeface="Arial" pitchFamily="34" charset="0"/>
              <a:cs typeface="Arial" pitchFamily="34" charset="0"/>
            </a:endParaRPr>
          </a:p>
          <a:p>
            <a:pPr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Con el filtro STDFILT podemos realizar 2 acciones: marcar los límites de las diversas regiones de texturas de la imagen, y poder segmentar una región determinada a través de una máscara lógica.</a:t>
            </a:r>
          </a:p>
          <a:p>
            <a:pPr algn="just">
              <a:buSzPct val="75000"/>
              <a:buFont typeface="Wingdings" pitchFamily="2" charset="2"/>
              <a:buChar char="§"/>
            </a:pPr>
            <a:endParaRPr lang="es-EC" sz="1900" dirty="0">
              <a:latin typeface="Arial" pitchFamily="34" charset="0"/>
              <a:cs typeface="Arial" pitchFamily="34" charset="0"/>
            </a:endParaRPr>
          </a:p>
          <a:p>
            <a:pPr marL="0" indent="0" algn="just">
              <a:buSzPct val="75000"/>
              <a:buNone/>
            </a:pPr>
            <a:endParaRPr lang="es-EC" sz="15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3" y="4488532"/>
            <a:ext cx="5184576" cy="2180828"/>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308060"/>
            <a:ext cx="3312368" cy="976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8220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Implementación</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Implementar una interfaz que consolide los 3 métodos seleccionados para la segmentación de video digital en una sola vista.</a:t>
            </a: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marL="0" indent="0" algn="just">
              <a:buSzPct val="75000"/>
              <a:buNone/>
            </a:pPr>
            <a:endParaRPr lang="es-EC" sz="15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Para desarrollar la interfaz de control y algoritmos de segmentación se escogió Matlab versión R2010a. El aplicativo se lo probó en sistemas operativos Windows XP y 7, con plataformas de 32 y 64 bits.</a:t>
            </a:r>
          </a:p>
        </p:txBody>
      </p:sp>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1691640" y="1808162"/>
            <a:ext cx="5760720" cy="3241675"/>
          </a:xfrm>
          <a:prstGeom prst="rect">
            <a:avLst/>
          </a:prstGeom>
        </p:spPr>
      </p:pic>
    </p:spTree>
    <p:extLst>
      <p:ext uri="{BB962C8B-B14F-4D97-AF65-F5344CB8AC3E}">
        <p14:creationId xmlns:p14="http://schemas.microsoft.com/office/powerpoint/2010/main" val="2629827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Implementación</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Proceso de Segmentación</a:t>
            </a:r>
            <a:r>
              <a:rPr lang="es-EC" sz="1900" dirty="0">
                <a:latin typeface="Arial" pitchFamily="34" charset="0"/>
                <a:cs typeface="Arial" pitchFamily="34" charset="0"/>
              </a:rPr>
              <a:t>:</a:t>
            </a: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908130" y="-65401"/>
            <a:ext cx="5346176" cy="8190476"/>
          </a:xfrm>
          <a:prstGeom prst="rect">
            <a:avLst/>
          </a:prstGeom>
          <a:noFill/>
          <a:ln>
            <a:noFill/>
          </a:ln>
        </p:spPr>
      </p:pic>
    </p:spTree>
    <p:extLst>
      <p:ext uri="{BB962C8B-B14F-4D97-AF65-F5344CB8AC3E}">
        <p14:creationId xmlns:p14="http://schemas.microsoft.com/office/powerpoint/2010/main" val="185577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Implementación</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El aplicativo cuenta con una entrada de video a través de cámaras WEBCAMS. La interfaz detecta todas las cámaras instaladas en el computador y nos permite seleccionar una en particular.</a:t>
            </a: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Para lograr la segmentación de video en formato AVI por cualquiera de los métodos, hay que reproducir el video en la interfaz gráfica y leemos de cuantos cuadros está compuesto el video.</a:t>
            </a:r>
          </a:p>
          <a:p>
            <a:pPr algn="just">
              <a:buSzPct val="75000"/>
              <a:buFont typeface="Wingdings" pitchFamily="2" charset="2"/>
              <a:buChar char="§"/>
            </a:pPr>
            <a:r>
              <a:rPr lang="es-EC" sz="1900" dirty="0" smtClean="0">
                <a:latin typeface="Arial" pitchFamily="34" charset="0"/>
                <a:cs typeface="Arial" pitchFamily="34" charset="0"/>
              </a:rPr>
              <a:t>La extracción y grabación de las tramas de un video hacia una carpeta en el disco duro se realiza de una manera ordenada y secuencial, cada trama con su propio nombre y con formato JPG.</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6" name="5 Imagen"/>
          <p:cNvPicPr/>
          <p:nvPr/>
        </p:nvPicPr>
        <p:blipFill rotWithShape="1">
          <a:blip r:embed="rId3" cstate="print">
            <a:extLst>
              <a:ext uri="{28A0092B-C50C-407E-A947-70E740481C1C}">
                <a14:useLocalDpi xmlns:a14="http://schemas.microsoft.com/office/drawing/2010/main" val="0"/>
              </a:ext>
            </a:extLst>
          </a:blip>
          <a:srcRect l="1211" r="17675" b="14318"/>
          <a:stretch/>
        </p:blipFill>
        <p:spPr bwMode="auto">
          <a:xfrm>
            <a:off x="4765501" y="1988840"/>
            <a:ext cx="3190875" cy="1924050"/>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a:blip r:embed="rId4" cstate="print"/>
          <a:stretch>
            <a:fillRect/>
          </a:stretch>
        </p:blipFill>
        <p:spPr>
          <a:xfrm>
            <a:off x="2411760" y="2328923"/>
            <a:ext cx="1847850" cy="1123950"/>
          </a:xfrm>
          <a:prstGeom prst="rect">
            <a:avLst/>
          </a:prstGeom>
          <a:ln>
            <a:noFill/>
          </a:ln>
          <a:effectLst>
            <a:softEdge rad="112500"/>
          </a:effectLst>
        </p:spPr>
      </p:pic>
    </p:spTree>
    <p:extLst>
      <p:ext uri="{BB962C8B-B14F-4D97-AF65-F5344CB8AC3E}">
        <p14:creationId xmlns:p14="http://schemas.microsoft.com/office/powerpoint/2010/main" val="3805396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Implementación</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Los cuadros o tramas extraídas pueden ser leídas y modificadas con funciones de Matlab para procesamiento de imágenes, y luego ser grabadas en una carpeta en el disco duro (dependiendo del método de segmentación escogido) de una manera ordenada y secuencial.</a:t>
            </a:r>
          </a:p>
          <a:p>
            <a:pPr algn="just">
              <a:buSzPct val="75000"/>
              <a:buFont typeface="Wingdings" pitchFamily="2" charset="2"/>
              <a:buChar char="§"/>
            </a:pPr>
            <a:r>
              <a:rPr lang="es-EC" sz="1900" dirty="0" smtClean="0">
                <a:latin typeface="Arial" pitchFamily="34" charset="0"/>
                <a:cs typeface="Arial" pitchFamily="34" charset="0"/>
              </a:rPr>
              <a:t>Los cuadros modificados pueden ser reproducidos y luego ser grabados en video en formato AVI.</a:t>
            </a: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6" name="0 Imagen"/>
          <p:cNvPicPr/>
          <p:nvPr/>
        </p:nvPicPr>
        <p:blipFill>
          <a:blip r:embed="rId3" cstate="print">
            <a:extLst>
              <a:ext uri="{28A0092B-C50C-407E-A947-70E740481C1C}">
                <a14:useLocalDpi xmlns:a14="http://schemas.microsoft.com/office/drawing/2010/main" val="0"/>
              </a:ext>
            </a:extLst>
          </a:blip>
          <a:stretch>
            <a:fillRect/>
          </a:stretch>
        </p:blipFill>
        <p:spPr>
          <a:xfrm>
            <a:off x="1199541" y="2852936"/>
            <a:ext cx="6756835" cy="3799481"/>
          </a:xfrm>
          <a:prstGeom prst="rect">
            <a:avLst/>
          </a:prstGeom>
        </p:spPr>
      </p:pic>
    </p:spTree>
    <p:extLst>
      <p:ext uri="{BB962C8B-B14F-4D97-AF65-F5344CB8AC3E}">
        <p14:creationId xmlns:p14="http://schemas.microsoft.com/office/powerpoint/2010/main" val="1498933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Implementación</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En el diseño de la interface se consideró la implementación de 3 ecualizadores digitales para mejorar y ajustar la calidad de los videos AVI originales, de tal manera que los algoritmos de segmentación sean más efectivos en sus resultados.</a:t>
            </a:r>
          </a:p>
          <a:p>
            <a:pPr algn="just">
              <a:buSzPct val="75000"/>
              <a:buFont typeface="Wingdings" pitchFamily="2" charset="2"/>
              <a:buChar char="§"/>
            </a:pPr>
            <a:r>
              <a:rPr lang="es-EC" sz="1900" dirty="0" smtClean="0">
                <a:latin typeface="Arial" pitchFamily="34" charset="0"/>
                <a:cs typeface="Arial" pitchFamily="34" charset="0"/>
              </a:rPr>
              <a:t>El ecualizador de color tiene la función de resaltar las intensidades de los colores del video original para garantizar que el resultado de la segmentación, sobre todo en áreas pequeñas, sea eficaz.</a:t>
            </a: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6" name="5 Imagen" descr="C:\original_frames\Frame 00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140968"/>
            <a:ext cx="2293135" cy="1800200"/>
          </a:xfrm>
          <a:prstGeom prst="rect">
            <a:avLst/>
          </a:prstGeom>
          <a:noFill/>
          <a:ln>
            <a:noFill/>
          </a:ln>
        </p:spPr>
      </p:pic>
      <p:pic>
        <p:nvPicPr>
          <p:cNvPr id="7" name="6 Imagen" descr="C:\original_frames\Frame 00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140968"/>
            <a:ext cx="2376264" cy="1799248"/>
          </a:xfrm>
          <a:prstGeom prst="rect">
            <a:avLst/>
          </a:prstGeom>
          <a:noFill/>
          <a:ln>
            <a:noFill/>
          </a:ln>
        </p:spPr>
      </p:pic>
    </p:spTree>
    <p:extLst>
      <p:ext uri="{BB962C8B-B14F-4D97-AF65-F5344CB8AC3E}">
        <p14:creationId xmlns:p14="http://schemas.microsoft.com/office/powerpoint/2010/main" val="1179407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Operación y Pruebas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Segmentación por Color</a:t>
            </a:r>
          </a:p>
          <a:p>
            <a:pPr algn="just">
              <a:buSzPct val="75000"/>
              <a:buFont typeface="Wingdings" pitchFamily="2" charset="2"/>
              <a:buChar char="§"/>
            </a:pPr>
            <a:r>
              <a:rPr lang="es-EC" sz="1900" dirty="0" smtClean="0">
                <a:latin typeface="Arial" pitchFamily="34" charset="0"/>
                <a:cs typeface="Arial" pitchFamily="34" charset="0"/>
              </a:rPr>
              <a:t>Para empezar debemos tener previamente extraídos los cuadros del video que queremos segmentar en la carpeta C:\Original_Frames. La cantidad de cuadros extraídos será igual al valor que aparece en el cuadro de texto “Frames Extraídos”.</a:t>
            </a:r>
          </a:p>
          <a:p>
            <a:pPr algn="just">
              <a:buSzPct val="75000"/>
              <a:buFont typeface="Wingdings" pitchFamily="2" charset="2"/>
              <a:buChar char="§"/>
            </a:pPr>
            <a:r>
              <a:rPr lang="es-EC" sz="1900" dirty="0" smtClean="0">
                <a:latin typeface="Arial" pitchFamily="34" charset="0"/>
                <a:cs typeface="Arial" pitchFamily="34" charset="0"/>
              </a:rPr>
              <a:t>Presionamos el botón “Iniciar” para comenzar el encendido por color</a:t>
            </a:r>
            <a:r>
              <a:rPr lang="es-EC" sz="1900" dirty="0">
                <a:latin typeface="Arial" pitchFamily="34" charset="0"/>
                <a:cs typeface="Arial" pitchFamily="34" charset="0"/>
              </a:rPr>
              <a:t> </a:t>
            </a:r>
            <a:r>
              <a:rPr lang="es-EC" sz="1900" dirty="0" smtClean="0">
                <a:latin typeface="Arial" pitchFamily="34" charset="0"/>
                <a:cs typeface="Arial" pitchFamily="34" charset="0"/>
              </a:rPr>
              <a:t>y esperamos hasta que este proceso termine.</a:t>
            </a: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149079"/>
            <a:ext cx="2990850" cy="1019175"/>
          </a:xfrm>
          <a:prstGeom prst="rect">
            <a:avLst/>
          </a:prstGeom>
          <a:noFill/>
          <a:ln>
            <a:noFill/>
          </a:ln>
        </p:spPr>
      </p:pic>
      <p:pic>
        <p:nvPicPr>
          <p:cNvPr id="7" name="6 Imagen"/>
          <p:cNvPicPr/>
          <p:nvPr/>
        </p:nvPicPr>
        <p:blipFill>
          <a:blip r:embed="rId4" cstate="print"/>
          <a:stretch>
            <a:fillRect/>
          </a:stretch>
        </p:blipFill>
        <p:spPr>
          <a:xfrm>
            <a:off x="4864943" y="3429000"/>
            <a:ext cx="3019425" cy="2708275"/>
          </a:xfrm>
          <a:prstGeom prst="rect">
            <a:avLst/>
          </a:prstGeom>
        </p:spPr>
      </p:pic>
      <p:pic>
        <p:nvPicPr>
          <p:cNvPr id="10" name="9 Imagen"/>
          <p:cNvPicPr/>
          <p:nvPr/>
        </p:nvPicPr>
        <p:blipFill>
          <a:blip r:embed="rId5" cstate="print">
            <a:extLst>
              <a:ext uri="{28A0092B-C50C-407E-A947-70E740481C1C}">
                <a14:useLocalDpi xmlns:a14="http://schemas.microsoft.com/office/drawing/2010/main" val="0"/>
              </a:ext>
            </a:extLst>
          </a:blip>
          <a:stretch>
            <a:fillRect/>
          </a:stretch>
        </p:blipFill>
        <p:spPr>
          <a:xfrm>
            <a:off x="5184229" y="3933056"/>
            <a:ext cx="2124075" cy="640715"/>
          </a:xfrm>
          <a:prstGeom prst="rect">
            <a:avLst/>
          </a:prstGeom>
        </p:spPr>
      </p:pic>
      <p:sp>
        <p:nvSpPr>
          <p:cNvPr id="11" name="61 Flecha derecha"/>
          <p:cNvSpPr/>
          <p:nvPr/>
        </p:nvSpPr>
        <p:spPr>
          <a:xfrm rot="19787928">
            <a:off x="4553830" y="5700243"/>
            <a:ext cx="495300"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2" name="0 Imagen"/>
          <p:cNvPicPr/>
          <p:nvPr/>
        </p:nvPicPr>
        <p:blipFill>
          <a:blip r:embed="rId6" cstate="print">
            <a:extLst>
              <a:ext uri="{28A0092B-C50C-407E-A947-70E740481C1C}">
                <a14:useLocalDpi xmlns:a14="http://schemas.microsoft.com/office/drawing/2010/main" val="0"/>
              </a:ext>
            </a:extLst>
          </a:blip>
          <a:stretch>
            <a:fillRect/>
          </a:stretch>
        </p:blipFill>
        <p:spPr>
          <a:xfrm>
            <a:off x="5702297" y="5445224"/>
            <a:ext cx="741911" cy="339519"/>
          </a:xfrm>
          <a:prstGeom prst="rect">
            <a:avLst/>
          </a:prstGeom>
        </p:spPr>
      </p:pic>
    </p:spTree>
    <p:extLst>
      <p:ext uri="{BB962C8B-B14F-4D97-AF65-F5344CB8AC3E}">
        <p14:creationId xmlns:p14="http://schemas.microsoft.com/office/powerpoint/2010/main" val="1185797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Operación y Pruebas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Segmentación por Color</a:t>
            </a:r>
          </a:p>
          <a:p>
            <a:pPr algn="just">
              <a:buSzPct val="75000"/>
              <a:buFont typeface="Wingdings" pitchFamily="2" charset="2"/>
              <a:buChar char="§"/>
            </a:pPr>
            <a:r>
              <a:rPr lang="es-EC" sz="1900" dirty="0" smtClean="0">
                <a:latin typeface="Arial" pitchFamily="34" charset="0"/>
                <a:cs typeface="Arial" pitchFamily="34" charset="0"/>
              </a:rPr>
              <a:t>Una vez que el proceso de encendido ha terminado, nos aparece el cuadro de diálogo de confirmación que la segmentación resultó exitosa.</a:t>
            </a:r>
          </a:p>
          <a:p>
            <a:pPr algn="just">
              <a:buSzPct val="75000"/>
              <a:buFont typeface="Wingdings" pitchFamily="2" charset="2"/>
              <a:buChar char="§"/>
            </a:pPr>
            <a:r>
              <a:rPr lang="es-EC" sz="1900" dirty="0" smtClean="0">
                <a:latin typeface="Arial" pitchFamily="34" charset="0"/>
                <a:cs typeface="Arial" pitchFamily="34" charset="0"/>
              </a:rPr>
              <a:t>Presionamos el botón “Mostrar” para poder visualizar el video encendido según el color escogido en las opciones.</a:t>
            </a:r>
          </a:p>
          <a:p>
            <a:pPr algn="just">
              <a:buSzPct val="75000"/>
              <a:buFont typeface="Wingdings" pitchFamily="2" charset="2"/>
              <a:buChar char="§"/>
            </a:pPr>
            <a:r>
              <a:rPr lang="es-EC" sz="1900" dirty="0" smtClean="0">
                <a:latin typeface="Arial" pitchFamily="34" charset="0"/>
                <a:cs typeface="Arial" pitchFamily="34" charset="0"/>
              </a:rPr>
              <a:t>El botón “Cálculo Región” sirve para obtener regiones de interés del video procesado (en este caso los colores) y el botón “Región Video” nos permite observar la secuencia de cuadros con la región de interés marcada en cada uno de ellos (segmentación completa del color).</a:t>
            </a: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10" name="9 Imagen"/>
          <p:cNvPicPr/>
          <p:nvPr/>
        </p:nvPicPr>
        <p:blipFill>
          <a:blip r:embed="rId3" cstate="print"/>
          <a:stretch>
            <a:fillRect/>
          </a:stretch>
        </p:blipFill>
        <p:spPr>
          <a:xfrm>
            <a:off x="323528" y="3990928"/>
            <a:ext cx="2689200" cy="2390400"/>
          </a:xfrm>
          <a:prstGeom prst="rect">
            <a:avLst/>
          </a:prstGeom>
        </p:spPr>
      </p:pic>
      <p:pic>
        <p:nvPicPr>
          <p:cNvPr id="11" name="0 Imagen"/>
          <p:cNvPicPr/>
          <p:nvPr/>
        </p:nvPicPr>
        <p:blipFill>
          <a:blip r:embed="rId4" cstate="print">
            <a:extLst>
              <a:ext uri="{28A0092B-C50C-407E-A947-70E740481C1C}">
                <a14:useLocalDpi xmlns:a14="http://schemas.microsoft.com/office/drawing/2010/main" val="0"/>
              </a:ext>
            </a:extLst>
          </a:blip>
          <a:stretch>
            <a:fillRect/>
          </a:stretch>
        </p:blipFill>
        <p:spPr>
          <a:xfrm>
            <a:off x="971600" y="5805264"/>
            <a:ext cx="730670" cy="334374"/>
          </a:xfrm>
          <a:prstGeom prst="rect">
            <a:avLst/>
          </a:prstGeom>
        </p:spPr>
      </p:pic>
      <p:sp>
        <p:nvSpPr>
          <p:cNvPr id="1026" name="Flecha izquierda 316"/>
          <p:cNvSpPr>
            <a:spLocks/>
          </p:cNvSpPr>
          <p:nvPr/>
        </p:nvSpPr>
        <p:spPr bwMode="auto">
          <a:xfrm>
            <a:off x="2699792" y="5805264"/>
            <a:ext cx="485775" cy="123825"/>
          </a:xfrm>
          <a:prstGeom prst="leftArrow">
            <a:avLst>
              <a:gd name="adj1" fmla="val 50000"/>
              <a:gd name="adj2" fmla="val 50001"/>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s-ES"/>
          </a:p>
        </p:txBody>
      </p:sp>
      <p:pic>
        <p:nvPicPr>
          <p:cNvPr id="12" name="11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3998128"/>
            <a:ext cx="2685600" cy="2383200"/>
          </a:xfrm>
          <a:prstGeom prst="rect">
            <a:avLst/>
          </a:prstGeom>
          <a:noFill/>
          <a:ln>
            <a:noFill/>
          </a:ln>
        </p:spPr>
      </p:pic>
      <p:pic>
        <p:nvPicPr>
          <p:cNvPr id="13" name="0 Imagen"/>
          <p:cNvPicPr/>
          <p:nvPr/>
        </p:nvPicPr>
        <p:blipFill>
          <a:blip r:embed="rId4" cstate="print">
            <a:extLst>
              <a:ext uri="{28A0092B-C50C-407E-A947-70E740481C1C}">
                <a14:useLocalDpi xmlns:a14="http://schemas.microsoft.com/office/drawing/2010/main" val="0"/>
              </a:ext>
            </a:extLst>
          </a:blip>
          <a:stretch>
            <a:fillRect/>
          </a:stretch>
        </p:blipFill>
        <p:spPr>
          <a:xfrm>
            <a:off x="3923928" y="5805264"/>
            <a:ext cx="730670" cy="334374"/>
          </a:xfrm>
          <a:prstGeom prst="rect">
            <a:avLst/>
          </a:prstGeom>
        </p:spPr>
      </p:pic>
      <p:sp>
        <p:nvSpPr>
          <p:cNvPr id="1027" name="Flecha izquierda 314"/>
          <p:cNvSpPr>
            <a:spLocks/>
          </p:cNvSpPr>
          <p:nvPr/>
        </p:nvSpPr>
        <p:spPr bwMode="auto">
          <a:xfrm>
            <a:off x="5724128" y="5949280"/>
            <a:ext cx="485775" cy="123825"/>
          </a:xfrm>
          <a:prstGeom prst="leftArrow">
            <a:avLst>
              <a:gd name="adj1" fmla="val 50000"/>
              <a:gd name="adj2" fmla="val 50001"/>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endParaRPr lang="es-ES"/>
          </a:p>
        </p:txBody>
      </p:sp>
      <p:pic>
        <p:nvPicPr>
          <p:cNvPr id="14" name="0 Imagen"/>
          <p:cNvPicPr/>
          <p:nvPr/>
        </p:nvPicPr>
        <p:blipFill>
          <a:blip r:embed="rId6" cstate="print">
            <a:extLst>
              <a:ext uri="{28A0092B-C50C-407E-A947-70E740481C1C}">
                <a14:useLocalDpi xmlns:a14="http://schemas.microsoft.com/office/drawing/2010/main" val="0"/>
              </a:ext>
            </a:extLst>
          </a:blip>
          <a:stretch>
            <a:fillRect/>
          </a:stretch>
        </p:blipFill>
        <p:spPr>
          <a:xfrm>
            <a:off x="6300192" y="3984503"/>
            <a:ext cx="2461603" cy="2396825"/>
          </a:xfrm>
          <a:prstGeom prst="rect">
            <a:avLst/>
          </a:prstGeom>
        </p:spPr>
      </p:pic>
    </p:spTree>
    <p:extLst>
      <p:ext uri="{BB962C8B-B14F-4D97-AF65-F5344CB8AC3E}">
        <p14:creationId xmlns:p14="http://schemas.microsoft.com/office/powerpoint/2010/main" val="3272216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Objetivos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80728"/>
            <a:ext cx="8352928" cy="5616624"/>
          </a:xfrm>
        </p:spPr>
        <p:txBody>
          <a:bodyPr>
            <a:noAutofit/>
          </a:bodyPr>
          <a:lstStyle/>
          <a:p>
            <a:pPr algn="just">
              <a:buSzPct val="75000"/>
              <a:buFont typeface="Wingdings" pitchFamily="2" charset="2"/>
              <a:buChar char="§"/>
            </a:pPr>
            <a:endParaRPr lang="es-EC" sz="1900" u="sng" dirty="0" smtClean="0">
              <a:latin typeface="Arial" pitchFamily="34" charset="0"/>
              <a:cs typeface="Arial" pitchFamily="34" charset="0"/>
            </a:endParaRPr>
          </a:p>
          <a:p>
            <a:pPr algn="just">
              <a:buSzPct val="75000"/>
              <a:buFont typeface="Wingdings" pitchFamily="2" charset="2"/>
              <a:buChar char="§"/>
            </a:pPr>
            <a:endParaRPr lang="es-EC" sz="1900" u="sng" dirty="0">
              <a:latin typeface="Arial" pitchFamily="34" charset="0"/>
              <a:cs typeface="Arial" pitchFamily="34" charset="0"/>
            </a:endParaRPr>
          </a:p>
          <a:p>
            <a:pPr algn="just">
              <a:buSzPct val="75000"/>
              <a:buFont typeface="Wingdings" pitchFamily="2" charset="2"/>
              <a:buChar char="§"/>
            </a:pPr>
            <a:r>
              <a:rPr lang="es-EC" sz="1900" u="sng" dirty="0" smtClean="0">
                <a:latin typeface="Arial" pitchFamily="34" charset="0"/>
                <a:cs typeface="Arial" pitchFamily="34" charset="0"/>
              </a:rPr>
              <a:t>Estudio </a:t>
            </a:r>
            <a:r>
              <a:rPr lang="es-EC" sz="1900" u="sng" dirty="0" smtClean="0">
                <a:latin typeface="Arial" pitchFamily="34" charset="0"/>
                <a:cs typeface="Arial" pitchFamily="34" charset="0"/>
              </a:rPr>
              <a:t>y selección de los métodos de segmentación de video</a:t>
            </a:r>
          </a:p>
          <a:p>
            <a:pPr lvl="1" algn="just">
              <a:buSzPct val="75000"/>
            </a:pPr>
            <a:r>
              <a:rPr lang="es-EC" sz="1500" dirty="0" smtClean="0">
                <a:latin typeface="Arial" pitchFamily="34" charset="0"/>
                <a:cs typeface="Arial" pitchFamily="34" charset="0"/>
              </a:rPr>
              <a:t>los </a:t>
            </a:r>
            <a:r>
              <a:rPr lang="es-EC" sz="1500" dirty="0" smtClean="0">
                <a:latin typeface="Arial" pitchFamily="34" charset="0"/>
                <a:cs typeface="Arial" pitchFamily="34" charset="0"/>
              </a:rPr>
              <a:t>métodos seleccionados fueron: Segmentación por color, bordes y textura</a:t>
            </a:r>
            <a:r>
              <a:rPr lang="es-EC" sz="1500" dirty="0" smtClean="0">
                <a:latin typeface="Arial" pitchFamily="34" charset="0"/>
                <a:cs typeface="Arial" pitchFamily="34" charset="0"/>
              </a:rPr>
              <a:t>.</a:t>
            </a:r>
          </a:p>
          <a:p>
            <a:pPr lvl="1" algn="just">
              <a:buSzPct val="75000"/>
            </a:pPr>
            <a:r>
              <a:rPr lang="es-EC" sz="1500" dirty="0" smtClean="0">
                <a:latin typeface="Arial" pitchFamily="34" charset="0"/>
                <a:cs typeface="Arial" pitchFamily="34" charset="0"/>
              </a:rPr>
              <a:t>Mayor Información</a:t>
            </a:r>
          </a:p>
          <a:p>
            <a:pPr lvl="1" algn="just">
              <a:buSzPct val="75000"/>
            </a:pPr>
            <a:r>
              <a:rPr lang="es-EC" sz="1500" dirty="0" smtClean="0">
                <a:latin typeface="Arial" pitchFamily="34" charset="0"/>
                <a:cs typeface="Arial" pitchFamily="34" charset="0"/>
              </a:rPr>
              <a:t>Mejor Impacto Visual</a:t>
            </a:r>
          </a:p>
          <a:p>
            <a:pPr lvl="1" algn="just">
              <a:buSzPct val="75000"/>
            </a:pPr>
            <a:r>
              <a:rPr lang="es-EC" sz="1500" dirty="0" smtClean="0">
                <a:latin typeface="Arial" pitchFamily="34" charset="0"/>
                <a:cs typeface="Arial" pitchFamily="34" charset="0"/>
              </a:rPr>
              <a:t>Por su aplicación en la industria (Cine, Marketing, Análisis científicos)</a:t>
            </a:r>
            <a:endParaRPr lang="es-EC" sz="1500" dirty="0">
              <a:latin typeface="Arial" pitchFamily="34" charset="0"/>
              <a:cs typeface="Arial" pitchFamily="34" charset="0"/>
            </a:endParaRPr>
          </a:p>
          <a:p>
            <a:pPr algn="just"/>
            <a:endParaRPr lang="es-EC" sz="1000" u="sng" dirty="0">
              <a:latin typeface="Arial" pitchFamily="34" charset="0"/>
              <a:cs typeface="Arial" pitchFamily="34" charset="0"/>
            </a:endParaRPr>
          </a:p>
          <a:p>
            <a:pPr algn="just">
              <a:buSzPct val="75000"/>
              <a:buFont typeface="Wingdings" pitchFamily="2" charset="2"/>
              <a:buChar char="§"/>
            </a:pPr>
            <a:r>
              <a:rPr lang="es-EC" sz="1900" u="sng" dirty="0" smtClean="0">
                <a:latin typeface="Arial" pitchFamily="34" charset="0"/>
                <a:cs typeface="Arial" pitchFamily="34" charset="0"/>
              </a:rPr>
              <a:t>Implementación de métodos analizados en una interface de Matlab</a:t>
            </a:r>
          </a:p>
          <a:p>
            <a:pPr lvl="1" algn="just">
              <a:buSzPct val="75000"/>
            </a:pPr>
            <a:r>
              <a:rPr lang="es-EC" sz="1500" dirty="0" smtClean="0">
                <a:latin typeface="Arial" pitchFamily="34" charset="0"/>
                <a:cs typeface="Arial" pitchFamily="34" charset="0"/>
              </a:rPr>
              <a:t>Una sola interface tipo Tablero de control (</a:t>
            </a:r>
            <a:r>
              <a:rPr lang="es-EC" sz="1500" dirty="0" err="1" smtClean="0">
                <a:latin typeface="Arial" pitchFamily="34" charset="0"/>
                <a:cs typeface="Arial" pitchFamily="34" charset="0"/>
              </a:rPr>
              <a:t>DashBoard</a:t>
            </a:r>
            <a:r>
              <a:rPr lang="es-EC" sz="1500" dirty="0" smtClean="0">
                <a:latin typeface="Arial" pitchFamily="34" charset="0"/>
                <a:cs typeface="Arial" pitchFamily="34" charset="0"/>
              </a:rPr>
              <a:t>).</a:t>
            </a:r>
          </a:p>
          <a:p>
            <a:pPr lvl="1" algn="just">
              <a:buSzPct val="75000"/>
            </a:pPr>
            <a:r>
              <a:rPr lang="es-EC" sz="1500" dirty="0" smtClean="0">
                <a:latin typeface="Arial" pitchFamily="34" charset="0"/>
                <a:cs typeface="Arial" pitchFamily="34" charset="0"/>
              </a:rPr>
              <a:t>Procesa Videos AVI, existentes o generados por Webcam</a:t>
            </a:r>
          </a:p>
          <a:p>
            <a:pPr lvl="1" algn="just">
              <a:buSzPct val="75000"/>
            </a:pPr>
            <a:r>
              <a:rPr lang="es-EC" sz="1500" dirty="0" smtClean="0">
                <a:latin typeface="Arial" pitchFamily="34" charset="0"/>
                <a:cs typeface="Arial" pitchFamily="34" charset="0"/>
              </a:rPr>
              <a:t>4 salidas visuales, y múltiples salidas en formato AVI.</a:t>
            </a:r>
            <a:endParaRPr lang="es-EC" sz="1500" dirty="0" smtClean="0">
              <a:latin typeface="Arial" pitchFamily="34" charset="0"/>
              <a:cs typeface="Arial" pitchFamily="34" charset="0"/>
            </a:endParaRPr>
          </a:p>
          <a:p>
            <a:pPr marL="0" indent="0" algn="just">
              <a:buSzPct val="75000"/>
              <a:buNone/>
            </a:pPr>
            <a:endParaRPr lang="es-EC" sz="1000" dirty="0">
              <a:latin typeface="Arial" pitchFamily="34" charset="0"/>
              <a:cs typeface="Arial" pitchFamily="34" charset="0"/>
            </a:endParaRPr>
          </a:p>
          <a:p>
            <a:pPr algn="just">
              <a:buSzPct val="75000"/>
              <a:buFont typeface="Wingdings" pitchFamily="2" charset="2"/>
              <a:buChar char="§"/>
            </a:pPr>
            <a:r>
              <a:rPr lang="es-EC" sz="1900" u="sng" dirty="0" smtClean="0">
                <a:latin typeface="Arial" pitchFamily="34" charset="0"/>
                <a:cs typeface="Arial" pitchFamily="34" charset="0"/>
              </a:rPr>
              <a:t>Comparación visual entre los métodos de segmentación</a:t>
            </a:r>
            <a:endParaRPr lang="es-EC" sz="1900" dirty="0" smtClean="0">
              <a:latin typeface="Arial" pitchFamily="34" charset="0"/>
              <a:cs typeface="Arial" pitchFamily="34" charset="0"/>
            </a:endParaRPr>
          </a:p>
          <a:p>
            <a:pPr lvl="1" algn="just">
              <a:buSzPct val="75000"/>
            </a:pPr>
            <a:r>
              <a:rPr lang="es-EC" sz="1500" dirty="0" smtClean="0">
                <a:latin typeface="Arial" pitchFamily="34" charset="0"/>
                <a:cs typeface="Arial" pitchFamily="34" charset="0"/>
              </a:rPr>
              <a:t>50 personas encuestadas</a:t>
            </a:r>
          </a:p>
          <a:p>
            <a:pPr lvl="1" algn="just">
              <a:buSzPct val="75000"/>
            </a:pPr>
            <a:r>
              <a:rPr lang="es-EC" sz="1500" dirty="0" smtClean="0">
                <a:latin typeface="Arial" pitchFamily="34" charset="0"/>
                <a:cs typeface="Arial" pitchFamily="34" charset="0"/>
              </a:rPr>
              <a:t>Como percibieron los métodos</a:t>
            </a:r>
          </a:p>
          <a:p>
            <a:pPr lvl="1" algn="just">
              <a:buSzPct val="75000"/>
            </a:pPr>
            <a:r>
              <a:rPr lang="es-EC" sz="1500" dirty="0" smtClean="0">
                <a:latin typeface="Arial" pitchFamily="34" charset="0"/>
                <a:cs typeface="Arial" pitchFamily="34" charset="0"/>
              </a:rPr>
              <a:t>Donde ellos los aplicarían</a:t>
            </a:r>
          </a:p>
          <a:p>
            <a:pPr lvl="1" algn="just">
              <a:buSzPct val="75000"/>
            </a:pPr>
            <a:endParaRPr lang="es-EC" sz="1500" dirty="0" smtClean="0">
              <a:latin typeface="Arial" pitchFamily="34" charset="0"/>
              <a:cs typeface="Arial" pitchFamily="34" charset="0"/>
            </a:endParaRPr>
          </a:p>
          <a:p>
            <a:pPr lvl="1" algn="just">
              <a:buSzPct val="75000"/>
            </a:pPr>
            <a:endParaRPr lang="es-EC" sz="1500" dirty="0" smtClean="0">
              <a:latin typeface="Arial" pitchFamily="34" charset="0"/>
              <a:cs typeface="Arial" pitchFamily="34" charset="0"/>
            </a:endParaRPr>
          </a:p>
          <a:p>
            <a:pPr lvl="1" algn="just">
              <a:buSzPct val="75000"/>
            </a:pPr>
            <a:endParaRPr lang="es-EC" sz="1500" u="sng" dirty="0" smtClean="0">
              <a:latin typeface="Arial" pitchFamily="34" charset="0"/>
              <a:cs typeface="Arial" pitchFamily="34" charset="0"/>
            </a:endParaRPr>
          </a:p>
        </p:txBody>
      </p:sp>
    </p:spTree>
    <p:extLst>
      <p:ext uri="{BB962C8B-B14F-4D97-AF65-F5344CB8AC3E}">
        <p14:creationId xmlns:p14="http://schemas.microsoft.com/office/powerpoint/2010/main" val="2166431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Operación y Pruebas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Segmentación por Bordes</a:t>
            </a:r>
          </a:p>
          <a:p>
            <a:pPr algn="just">
              <a:buSzPct val="75000"/>
              <a:buFont typeface="Wingdings" pitchFamily="2" charset="2"/>
              <a:buChar char="§"/>
            </a:pPr>
            <a:r>
              <a:rPr lang="es-EC" sz="1900" dirty="0" smtClean="0">
                <a:latin typeface="Arial" pitchFamily="34" charset="0"/>
                <a:cs typeface="Arial" pitchFamily="34" charset="0"/>
              </a:rPr>
              <a:t>Esta segmentación también necesita que los cuadros del video original estén ubicados en la </a:t>
            </a:r>
            <a:r>
              <a:rPr lang="es-EC" sz="1900" dirty="0">
                <a:latin typeface="Arial" pitchFamily="34" charset="0"/>
                <a:cs typeface="Arial" pitchFamily="34" charset="0"/>
              </a:rPr>
              <a:t>carpeta C:\</a:t>
            </a:r>
            <a:r>
              <a:rPr lang="es-EC" sz="1900" dirty="0" smtClean="0">
                <a:latin typeface="Arial" pitchFamily="34" charset="0"/>
                <a:cs typeface="Arial" pitchFamily="34" charset="0"/>
              </a:rPr>
              <a:t>Original_Frames.</a:t>
            </a:r>
          </a:p>
          <a:p>
            <a:pPr algn="just">
              <a:buSzPct val="75000"/>
              <a:buFont typeface="Wingdings" pitchFamily="2" charset="2"/>
              <a:buChar char="§"/>
            </a:pPr>
            <a:r>
              <a:rPr lang="es-EC" sz="1900" dirty="0" smtClean="0">
                <a:latin typeface="Arial" pitchFamily="34" charset="0"/>
                <a:cs typeface="Arial" pitchFamily="34" charset="0"/>
              </a:rPr>
              <a:t>Se presiona “Iniciar” para comenzar con la detección de bordes en los cuadros originales extraídos y luego “Mostrar”, con el que podemos observar el video detectados los bordes de forma normal e invertida.</a:t>
            </a:r>
          </a:p>
          <a:p>
            <a:pPr algn="just">
              <a:buSzPct val="75000"/>
              <a:buFont typeface="Wingdings" pitchFamily="2" charset="2"/>
              <a:buChar char="§"/>
            </a:pPr>
            <a:r>
              <a:rPr lang="es-EC" sz="1900" dirty="0" smtClean="0">
                <a:latin typeface="Arial" pitchFamily="34" charset="0"/>
                <a:cs typeface="Arial" pitchFamily="34" charset="0"/>
              </a:rPr>
              <a:t>El botón “Máscara” nos permite segmentar los bordes detectados en una región específica de los cuadros que comprenden el video de una manera manual.</a:t>
            </a: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13" name="12 Imagen" descr="C:\modified_Bordes\Frame 0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365104"/>
            <a:ext cx="2346960" cy="1600200"/>
          </a:xfrm>
          <a:prstGeom prst="rect">
            <a:avLst/>
          </a:prstGeom>
          <a:noFill/>
          <a:ln>
            <a:noFill/>
          </a:ln>
        </p:spPr>
      </p:pic>
      <p:pic>
        <p:nvPicPr>
          <p:cNvPr id="14" name="0 Imagen"/>
          <p:cNvPicPr/>
          <p:nvPr/>
        </p:nvPicPr>
        <p:blipFill>
          <a:blip r:embed="rId4" cstate="print">
            <a:extLst>
              <a:ext uri="{28A0092B-C50C-407E-A947-70E740481C1C}">
                <a14:useLocalDpi xmlns:a14="http://schemas.microsoft.com/office/drawing/2010/main" val="0"/>
              </a:ext>
            </a:extLst>
          </a:blip>
          <a:stretch>
            <a:fillRect/>
          </a:stretch>
        </p:blipFill>
        <p:spPr>
          <a:xfrm>
            <a:off x="3419872" y="4365102"/>
            <a:ext cx="2361958" cy="1599090"/>
          </a:xfrm>
          <a:prstGeom prst="rect">
            <a:avLst/>
          </a:prstGeom>
        </p:spPr>
      </p:pic>
      <p:pic>
        <p:nvPicPr>
          <p:cNvPr id="15" name="14 Imagen" descr="C:\modified_Bordes\Frame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1464" y="4365104"/>
            <a:ext cx="2346960" cy="1600200"/>
          </a:xfrm>
          <a:prstGeom prst="rect">
            <a:avLst/>
          </a:prstGeom>
          <a:noFill/>
          <a:ln>
            <a:noFill/>
          </a:ln>
        </p:spPr>
      </p:pic>
    </p:spTree>
    <p:extLst>
      <p:ext uri="{BB962C8B-B14F-4D97-AF65-F5344CB8AC3E}">
        <p14:creationId xmlns:p14="http://schemas.microsoft.com/office/powerpoint/2010/main" val="1888188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Operación y Pruebas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Segmentación por Texturas</a:t>
            </a:r>
          </a:p>
          <a:p>
            <a:pPr algn="just">
              <a:buSzPct val="75000"/>
              <a:buFont typeface="Wingdings" pitchFamily="2" charset="2"/>
              <a:buChar char="§"/>
            </a:pPr>
            <a:r>
              <a:rPr lang="es-EC" sz="1900" dirty="0" smtClean="0">
                <a:latin typeface="Arial" pitchFamily="34" charset="0"/>
                <a:cs typeface="Arial" pitchFamily="34" charset="0"/>
              </a:rPr>
              <a:t>Cuadros del video original ubicados en la carpeta C:\Original_Frames.</a:t>
            </a:r>
          </a:p>
          <a:p>
            <a:pPr algn="just">
              <a:buSzPct val="75000"/>
              <a:buFont typeface="Wingdings" pitchFamily="2" charset="2"/>
              <a:buChar char="§"/>
            </a:pPr>
            <a:r>
              <a:rPr lang="es-EC" sz="1900" dirty="0" smtClean="0">
                <a:latin typeface="Arial" pitchFamily="34" charset="0"/>
                <a:cs typeface="Arial" pitchFamily="34" charset="0"/>
              </a:rPr>
              <a:t>Cuenta con 2 campos de entrada para realizar ajustes sobre el resultado obtenido. Los valores de estos campos por defecto son de 0.8 para la Intensidad de la Luminancia y 3000 para </a:t>
            </a:r>
            <a:r>
              <a:rPr lang="es-EC" sz="1900" dirty="0" err="1" smtClean="0">
                <a:latin typeface="Arial" pitchFamily="34" charset="0"/>
                <a:cs typeface="Arial" pitchFamily="34" charset="0"/>
              </a:rPr>
              <a:t>Area</a:t>
            </a:r>
            <a:r>
              <a:rPr lang="es-EC" sz="1900" dirty="0" smtClean="0">
                <a:latin typeface="Arial" pitchFamily="34" charset="0"/>
                <a:cs typeface="Arial" pitchFamily="34" charset="0"/>
              </a:rPr>
              <a:t> de Objeto.</a:t>
            </a:r>
          </a:p>
          <a:p>
            <a:pPr algn="just">
              <a:buSzPct val="75000"/>
              <a:buFont typeface="Wingdings" pitchFamily="2" charset="2"/>
              <a:buChar char="§"/>
            </a:pPr>
            <a:r>
              <a:rPr lang="es-EC" sz="1900" dirty="0" smtClean="0">
                <a:latin typeface="Arial" pitchFamily="34" charset="0"/>
                <a:cs typeface="Arial" pitchFamily="34" charset="0"/>
              </a:rPr>
              <a:t>Para iniciar el proceso de segmentación, se presiona el botón “Textura” y se espera la confirmación de que el proceso terminó exitosamente.</a:t>
            </a:r>
          </a:p>
          <a:p>
            <a:pPr algn="just">
              <a:buSzPct val="75000"/>
              <a:buFont typeface="Wingdings" pitchFamily="2" charset="2"/>
              <a:buChar char="§"/>
            </a:pPr>
            <a:r>
              <a:rPr lang="es-EC" sz="1900" dirty="0" smtClean="0">
                <a:latin typeface="Arial" pitchFamily="34" charset="0"/>
                <a:cs typeface="Arial" pitchFamily="34" charset="0"/>
              </a:rPr>
              <a:t>El resultado de la segmentación se muestra en la pantalla visual, y queda listo para ser ajustado con los parámetros de textura.</a:t>
            </a: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6" name="5 Imagen"/>
          <p:cNvPicPr/>
          <p:nvPr/>
        </p:nvPicPr>
        <p:blipFill>
          <a:blip r:embed="rId3" cstate="print"/>
          <a:stretch>
            <a:fillRect/>
          </a:stretch>
        </p:blipFill>
        <p:spPr>
          <a:xfrm>
            <a:off x="566093" y="4033316"/>
            <a:ext cx="2421731" cy="2636044"/>
          </a:xfrm>
          <a:prstGeom prst="rect">
            <a:avLst/>
          </a:prstGeom>
        </p:spPr>
      </p:pic>
      <p:sp>
        <p:nvSpPr>
          <p:cNvPr id="12" name="65 Flecha derecha"/>
          <p:cNvSpPr/>
          <p:nvPr/>
        </p:nvSpPr>
        <p:spPr>
          <a:xfrm>
            <a:off x="298376" y="6237312"/>
            <a:ext cx="457200" cy="106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0" name="9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0628" y="4293096"/>
            <a:ext cx="2849524" cy="1942857"/>
          </a:xfrm>
          <a:prstGeom prst="rect">
            <a:avLst/>
          </a:prstGeom>
          <a:noFill/>
          <a:ln>
            <a:noFill/>
          </a:ln>
        </p:spPr>
      </p:pic>
      <p:pic>
        <p:nvPicPr>
          <p:cNvPr id="11" name="10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2956" y="4294455"/>
            <a:ext cx="2849524" cy="1942857"/>
          </a:xfrm>
          <a:prstGeom prst="rect">
            <a:avLst/>
          </a:prstGeom>
          <a:noFill/>
          <a:ln>
            <a:noFill/>
          </a:ln>
        </p:spPr>
      </p:pic>
    </p:spTree>
    <p:extLst>
      <p:ext uri="{BB962C8B-B14F-4D97-AF65-F5344CB8AC3E}">
        <p14:creationId xmlns:p14="http://schemas.microsoft.com/office/powerpoint/2010/main" val="3839788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Visual Segmentación por Color</a:t>
            </a:r>
          </a:p>
          <a:p>
            <a:pPr algn="just">
              <a:buSzPct val="75000"/>
              <a:buFont typeface="Wingdings" pitchFamily="2" charset="2"/>
              <a:buChar char="§"/>
            </a:pPr>
            <a:r>
              <a:rPr lang="es-EC" sz="1900" dirty="0" smtClean="0">
                <a:latin typeface="Arial" pitchFamily="34" charset="0"/>
                <a:cs typeface="Arial" pitchFamily="34" charset="0"/>
              </a:rPr>
              <a:t>Problema: Tonalidades parecidas (</a:t>
            </a:r>
            <a:r>
              <a:rPr lang="es-EC" sz="1900" dirty="0" err="1" smtClean="0">
                <a:latin typeface="Arial" pitchFamily="34" charset="0"/>
                <a:cs typeface="Arial" pitchFamily="34" charset="0"/>
              </a:rPr>
              <a:t>p.e</a:t>
            </a:r>
            <a:r>
              <a:rPr lang="es-EC" sz="1900" dirty="0" smtClean="0">
                <a:latin typeface="Arial" pitchFamily="34" charset="0"/>
                <a:cs typeface="Arial" pitchFamily="34" charset="0"/>
              </a:rPr>
              <a:t>. color turquesa, morado, etc.)</a:t>
            </a: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Problema: Segmentar los colores cuando están concentrados en áreas muy pequeñas.</a:t>
            </a:r>
          </a:p>
        </p:txBody>
      </p:sp>
      <p:pic>
        <p:nvPicPr>
          <p:cNvPr id="12" name="11 Imagen" descr="C:\modified_color\Verde\Frame 00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700808"/>
            <a:ext cx="2541017" cy="1872208"/>
          </a:xfrm>
          <a:prstGeom prst="rect">
            <a:avLst/>
          </a:prstGeom>
          <a:noFill/>
          <a:ln>
            <a:noFill/>
          </a:ln>
        </p:spPr>
      </p:pic>
      <p:pic>
        <p:nvPicPr>
          <p:cNvPr id="15" name="14 Imagen" descr="C:\modified_color\Azul\Frame 00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700809"/>
            <a:ext cx="2520280" cy="1872208"/>
          </a:xfrm>
          <a:prstGeom prst="rect">
            <a:avLst/>
          </a:prstGeom>
          <a:noFill/>
          <a:ln>
            <a:noFill/>
          </a:ln>
        </p:spPr>
      </p:pic>
      <p:pic>
        <p:nvPicPr>
          <p:cNvPr id="16" name="15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4448175"/>
            <a:ext cx="1307465" cy="2038350"/>
          </a:xfrm>
          <a:prstGeom prst="rect">
            <a:avLst/>
          </a:prstGeom>
          <a:noFill/>
          <a:ln>
            <a:noFill/>
          </a:ln>
        </p:spPr>
      </p:pic>
      <p:pic>
        <p:nvPicPr>
          <p:cNvPr id="17" name="16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414986"/>
            <a:ext cx="1307465" cy="2038350"/>
          </a:xfrm>
          <a:prstGeom prst="rect">
            <a:avLst/>
          </a:prstGeom>
          <a:noFill/>
          <a:ln>
            <a:noFill/>
          </a:ln>
        </p:spPr>
      </p:pic>
      <p:pic>
        <p:nvPicPr>
          <p:cNvPr id="18" name="17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992" y="4408001"/>
            <a:ext cx="1315720" cy="2045335"/>
          </a:xfrm>
          <a:prstGeom prst="rect">
            <a:avLst/>
          </a:prstGeom>
          <a:noFill/>
          <a:ln>
            <a:noFill/>
          </a:ln>
        </p:spPr>
      </p:pic>
      <p:pic>
        <p:nvPicPr>
          <p:cNvPr id="19" name="18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136" y="4405461"/>
            <a:ext cx="1303020" cy="2047875"/>
          </a:xfrm>
          <a:prstGeom prst="rect">
            <a:avLst/>
          </a:prstGeom>
          <a:noFill/>
          <a:ln>
            <a:noFill/>
          </a:ln>
        </p:spPr>
      </p:pic>
    </p:spTree>
    <p:extLst>
      <p:ext uri="{BB962C8B-B14F-4D97-AF65-F5344CB8AC3E}">
        <p14:creationId xmlns:p14="http://schemas.microsoft.com/office/powerpoint/2010/main" val="226315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Visual Segmentación por Color</a:t>
            </a:r>
          </a:p>
          <a:p>
            <a:pPr algn="just">
              <a:buSzPct val="75000"/>
              <a:buFont typeface="Wingdings" pitchFamily="2" charset="2"/>
              <a:buChar char="§"/>
            </a:pPr>
            <a:r>
              <a:rPr lang="es-EC" sz="1900" dirty="0" smtClean="0">
                <a:latin typeface="Arial" pitchFamily="34" charset="0"/>
                <a:cs typeface="Arial" pitchFamily="34" charset="0"/>
              </a:rPr>
              <a:t>Solución: Ecualizador de color, cuya función es separar la matriz RGB en 3 matrices independientes y a cada matriz aplicar la función </a:t>
            </a:r>
            <a:r>
              <a:rPr lang="es-EC" sz="1900" dirty="0" err="1" smtClean="0">
                <a:latin typeface="Arial" pitchFamily="34" charset="0"/>
                <a:cs typeface="Arial" pitchFamily="34" charset="0"/>
              </a:rPr>
              <a:t>Histeq</a:t>
            </a:r>
            <a:r>
              <a:rPr lang="es-EC" sz="1900" dirty="0" smtClean="0">
                <a:latin typeface="Arial" pitchFamily="34" charset="0"/>
                <a:cs typeface="Arial" pitchFamily="34" charset="0"/>
              </a:rPr>
              <a:t>, realzando el contraste de la imagen a través de un histograma.</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10" name="9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348880"/>
            <a:ext cx="1817241" cy="1368152"/>
          </a:xfrm>
          <a:prstGeom prst="rect">
            <a:avLst/>
          </a:prstGeom>
          <a:noFill/>
          <a:ln>
            <a:noFill/>
          </a:ln>
        </p:spPr>
      </p:pic>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348880"/>
            <a:ext cx="1872208" cy="1368152"/>
          </a:xfrm>
          <a:prstGeom prst="rect">
            <a:avLst/>
          </a:prstGeom>
          <a:noFill/>
          <a:ln>
            <a:noFill/>
          </a:ln>
        </p:spPr>
      </p:pic>
      <p:pic>
        <p:nvPicPr>
          <p:cNvPr id="13" name="12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4547" y="2348880"/>
            <a:ext cx="1819781" cy="1368152"/>
          </a:xfrm>
          <a:prstGeom prst="rect">
            <a:avLst/>
          </a:prstGeom>
          <a:noFill/>
          <a:ln>
            <a:noFill/>
          </a:ln>
        </p:spPr>
      </p:pic>
      <p:pic>
        <p:nvPicPr>
          <p:cNvPr id="14" name="13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0087" y="3933056"/>
            <a:ext cx="1613761" cy="2514285"/>
          </a:xfrm>
          <a:prstGeom prst="rect">
            <a:avLst/>
          </a:prstGeom>
          <a:noFill/>
          <a:ln>
            <a:noFill/>
          </a:ln>
        </p:spPr>
      </p:pic>
      <p:pic>
        <p:nvPicPr>
          <p:cNvPr id="20" name="19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8390" y="3928574"/>
            <a:ext cx="1435618" cy="2524762"/>
          </a:xfrm>
          <a:prstGeom prst="rect">
            <a:avLst/>
          </a:prstGeom>
          <a:noFill/>
          <a:ln>
            <a:noFill/>
          </a:ln>
        </p:spPr>
      </p:pic>
      <p:pic>
        <p:nvPicPr>
          <p:cNvPr id="21" name="20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8453" y="3928574"/>
            <a:ext cx="1445715" cy="2524762"/>
          </a:xfrm>
          <a:prstGeom prst="rect">
            <a:avLst/>
          </a:prstGeom>
          <a:noFill/>
          <a:ln>
            <a:noFill/>
          </a:ln>
        </p:spPr>
      </p:pic>
      <p:pic>
        <p:nvPicPr>
          <p:cNvPr id="22" name="21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8613" y="3933056"/>
            <a:ext cx="1445715" cy="2556868"/>
          </a:xfrm>
          <a:prstGeom prst="rect">
            <a:avLst/>
          </a:prstGeom>
          <a:noFill/>
          <a:ln>
            <a:noFill/>
          </a:ln>
        </p:spPr>
      </p:pic>
    </p:spTree>
    <p:extLst>
      <p:ext uri="{BB962C8B-B14F-4D97-AF65-F5344CB8AC3E}">
        <p14:creationId xmlns:p14="http://schemas.microsoft.com/office/powerpoint/2010/main" val="1737429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Visual Segmentación por Bordes</a:t>
            </a:r>
          </a:p>
          <a:p>
            <a:pPr algn="just">
              <a:buSzPct val="75000"/>
              <a:buFont typeface="Wingdings" pitchFamily="2" charset="2"/>
              <a:buChar char="§"/>
            </a:pPr>
            <a:r>
              <a:rPr lang="es-EC" sz="1900" dirty="0" smtClean="0">
                <a:latin typeface="Arial" pitchFamily="34" charset="0"/>
                <a:cs typeface="Arial" pitchFamily="34" charset="0"/>
              </a:rPr>
              <a:t>El método de Canny tiene 2 variables: los umbrales (THRESH) y la desviación del filtro gaussiano (SIGMA). Estas variables se ajustaron de tal manera que se disminuya el ruido en la imagen, sin difuminar los contornos.</a:t>
            </a:r>
          </a:p>
          <a:p>
            <a:pPr algn="just">
              <a:buSzPct val="75000"/>
              <a:buFont typeface="Wingdings" pitchFamily="2" charset="2"/>
              <a:buChar char="§"/>
            </a:pPr>
            <a:r>
              <a:rPr lang="es-EC" sz="1900" dirty="0" smtClean="0">
                <a:latin typeface="Arial" pitchFamily="34" charset="0"/>
                <a:cs typeface="Arial" pitchFamily="34" charset="0"/>
              </a:rPr>
              <a:t>La interfaz gráfica tiene la capacidad de mostrar las imágenes segmentadas invertidas, para tener otra perspectiva de los resultados obtenidos. La inversión se logra con el operador lógico negación (~).</a:t>
            </a:r>
          </a:p>
          <a:p>
            <a:pPr algn="just">
              <a:buSzPct val="75000"/>
              <a:buFont typeface="Wingdings" pitchFamily="2" charset="2"/>
              <a:buChar char="§"/>
            </a:pPr>
            <a:r>
              <a:rPr lang="es-EC" sz="1900" dirty="0" smtClean="0">
                <a:latin typeface="Arial" pitchFamily="34" charset="0"/>
                <a:cs typeface="Arial" pitchFamily="34" charset="0"/>
              </a:rPr>
              <a:t>El ecualizador binario se utiliza cuando la detección presenta un exceso de bordes, dificultando la identificación o apreciación de la imagen central. Este ecualizador </a:t>
            </a:r>
            <a:r>
              <a:rPr lang="es-EC" sz="1900" dirty="0" err="1" smtClean="0">
                <a:latin typeface="Arial" pitchFamily="34" charset="0"/>
                <a:cs typeface="Arial" pitchFamily="34" charset="0"/>
              </a:rPr>
              <a:t>binariza</a:t>
            </a:r>
            <a:r>
              <a:rPr lang="es-EC" sz="1900" dirty="0" smtClean="0">
                <a:latin typeface="Arial" pitchFamily="34" charset="0"/>
                <a:cs typeface="Arial" pitchFamily="34" charset="0"/>
              </a:rPr>
              <a:t> las imágenes para luego proceder con la detección de bordes.</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12" name="11 Imagen"/>
          <p:cNvPicPr/>
          <p:nvPr/>
        </p:nvPicPr>
        <p:blipFill>
          <a:blip r:embed="rId3" cstate="print"/>
          <a:stretch>
            <a:fillRect/>
          </a:stretch>
        </p:blipFill>
        <p:spPr>
          <a:xfrm>
            <a:off x="2339752" y="4691751"/>
            <a:ext cx="1943100" cy="1977609"/>
          </a:xfrm>
          <a:prstGeom prst="rect">
            <a:avLst/>
          </a:prstGeom>
          <a:ln>
            <a:noFill/>
          </a:ln>
          <a:effectLst>
            <a:outerShdw blurRad="292100" dist="139700" dir="2700000" algn="tl" rotWithShape="0">
              <a:srgbClr val="333333">
                <a:alpha val="65000"/>
              </a:srgbClr>
            </a:outerShdw>
          </a:effectLst>
        </p:spPr>
      </p:pic>
      <p:pic>
        <p:nvPicPr>
          <p:cNvPr id="15" name="14 Imagen"/>
          <p:cNvPicPr/>
          <p:nvPr/>
        </p:nvPicPr>
        <p:blipFill rotWithShape="1">
          <a:blip r:embed="rId4" cstate="print">
            <a:extLst>
              <a:ext uri="{28A0092B-C50C-407E-A947-70E740481C1C}">
                <a14:useLocalDpi xmlns:a14="http://schemas.microsoft.com/office/drawing/2010/main" val="0"/>
              </a:ext>
            </a:extLst>
          </a:blip>
          <a:srcRect l="19496" t="7923" r="19035" b="15848"/>
          <a:stretch/>
        </p:blipFill>
        <p:spPr bwMode="auto">
          <a:xfrm>
            <a:off x="4861148" y="4682921"/>
            <a:ext cx="1943100" cy="19864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844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Visual Segmentación por Texturas</a:t>
            </a:r>
          </a:p>
          <a:p>
            <a:pPr algn="just">
              <a:buSzPct val="75000"/>
              <a:buFont typeface="Wingdings" pitchFamily="2" charset="2"/>
              <a:buChar char="§"/>
            </a:pPr>
            <a:r>
              <a:rPr lang="es-EC" sz="1900" dirty="0" smtClean="0">
                <a:latin typeface="Arial" pitchFamily="34" charset="0"/>
                <a:cs typeface="Arial" pitchFamily="34" charset="0"/>
              </a:rPr>
              <a:t>Es más compleja la segmentación de un video que una imagen, ya que las imágenes de un video en escala de grises presentan muchas variantes debido al cambio de posición, forma o intensidad de color de los pixeles de una vecindad.</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200" dirty="0" smtClean="0">
              <a:latin typeface="Arial" pitchFamily="34" charset="0"/>
              <a:cs typeface="Arial" pitchFamily="34" charset="0"/>
            </a:endParaRPr>
          </a:p>
          <a:p>
            <a:pPr marL="0" indent="0" algn="just">
              <a:buSzPct val="75000"/>
              <a:buNone/>
            </a:pPr>
            <a:endParaRPr lang="es-EC" sz="1200" dirty="0" smtClean="0">
              <a:latin typeface="Arial" pitchFamily="34" charset="0"/>
              <a:cs typeface="Arial" pitchFamily="34" charset="0"/>
            </a:endParaRPr>
          </a:p>
          <a:p>
            <a:pPr marL="0" indent="0" algn="ctr">
              <a:buSzPct val="75000"/>
              <a:buNone/>
            </a:pPr>
            <a:r>
              <a:rPr lang="es-EC" sz="1200" b="1" dirty="0" smtClean="0">
                <a:latin typeface="Arial" pitchFamily="34" charset="0"/>
                <a:cs typeface="Arial" pitchFamily="34" charset="0"/>
              </a:rPr>
              <a:t>IL: 0.8 – AO: 3,000		IL: 0.1 – AO: 10		IL: 0.1 – 3,000</a:t>
            </a:r>
          </a:p>
          <a:p>
            <a:pPr marL="0" indent="0" algn="just">
              <a:buSzPct val="75000"/>
              <a:buNone/>
            </a:pPr>
            <a:endParaRPr lang="es-EC" sz="12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Un caso particular provocó un efecto de intermitencia en el video segmentado, ya que hubieron cambios de intensidades de grises en los cuadros consecutivos del video, haciendo que las líneas de división de texturas aparezca y desaparezca. Para evitar esto, el valor del </a:t>
            </a:r>
            <a:r>
              <a:rPr lang="es-EC" sz="1900" dirty="0" err="1" smtClean="0">
                <a:latin typeface="Arial" pitchFamily="34" charset="0"/>
                <a:cs typeface="Arial" pitchFamily="34" charset="0"/>
              </a:rPr>
              <a:t>Area</a:t>
            </a:r>
            <a:r>
              <a:rPr lang="es-EC" sz="1900" dirty="0" smtClean="0">
                <a:latin typeface="Arial" pitchFamily="34" charset="0"/>
                <a:cs typeface="Arial" pitchFamily="34" charset="0"/>
              </a:rPr>
              <a:t> de Objeto debe calcularse adecuadamente.</a:t>
            </a: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80549"/>
            <a:ext cx="2438741" cy="1828571"/>
          </a:xfrm>
          <a:prstGeom prst="rect">
            <a:avLst/>
          </a:prstGeom>
          <a:noFill/>
          <a:ln>
            <a:noFill/>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395" y="2680549"/>
            <a:ext cx="2438741" cy="1828571"/>
          </a:xfrm>
          <a:prstGeom prst="rect">
            <a:avLst/>
          </a:prstGeom>
          <a:noFill/>
          <a:ln>
            <a:noFill/>
          </a:ln>
        </p:spPr>
      </p:pic>
      <p:pic>
        <p:nvPicPr>
          <p:cNvPr id="6" name="5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9683" y="2680549"/>
            <a:ext cx="2438741" cy="1828571"/>
          </a:xfrm>
          <a:prstGeom prst="rect">
            <a:avLst/>
          </a:prstGeom>
          <a:noFill/>
          <a:ln>
            <a:noFill/>
          </a:ln>
        </p:spPr>
      </p:pic>
    </p:spTree>
    <p:extLst>
      <p:ext uri="{BB962C8B-B14F-4D97-AF65-F5344CB8AC3E}">
        <p14:creationId xmlns:p14="http://schemas.microsoft.com/office/powerpoint/2010/main" val="2008478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9"/>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de Histograma Segmentación por Color</a:t>
            </a:r>
          </a:p>
          <a:p>
            <a:pPr algn="just">
              <a:buSzPct val="75000"/>
              <a:buFont typeface="Wingdings" pitchFamily="2" charset="2"/>
              <a:buChar char="§"/>
            </a:pPr>
            <a:r>
              <a:rPr lang="es-EC" sz="1900" dirty="0" smtClean="0">
                <a:latin typeface="Arial" pitchFamily="34" charset="0"/>
                <a:cs typeface="Arial" pitchFamily="34" charset="0"/>
              </a:rPr>
              <a:t>Histograma es la representación gráfica de los pixeles de la imagen.</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200" dirty="0">
              <a:latin typeface="Arial" pitchFamily="34" charset="0"/>
              <a:cs typeface="Arial" pitchFamily="34" charset="0"/>
            </a:endParaRPr>
          </a:p>
          <a:p>
            <a:pPr marL="0" indent="0" algn="ctr">
              <a:buSzPct val="75000"/>
              <a:buNone/>
            </a:pPr>
            <a:r>
              <a:rPr lang="es-EC" sz="1200" b="1" dirty="0" smtClean="0">
                <a:latin typeface="Arial" pitchFamily="34" charset="0"/>
                <a:cs typeface="Arial" pitchFamily="34" charset="0"/>
              </a:rPr>
              <a:t>Imagen Original – Imagen Segmentada Rojo		Imagen Ecualizada – Imagen Segmentada Rojo</a:t>
            </a: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772816"/>
            <a:ext cx="1291008" cy="2011428"/>
          </a:xfrm>
          <a:prstGeom prst="rect">
            <a:avLst/>
          </a:prstGeom>
          <a:noFill/>
          <a:ln>
            <a:noFill/>
          </a:ln>
        </p:spPr>
      </p:pic>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4515" y="1772816"/>
            <a:ext cx="2598572" cy="2015715"/>
          </a:xfrm>
          <a:prstGeom prst="rect">
            <a:avLst/>
          </a:prstGeom>
          <a:noFill/>
          <a:ln>
            <a:noFill/>
          </a:ln>
        </p:spPr>
      </p:pic>
      <p:pic>
        <p:nvPicPr>
          <p:cNvPr id="12" name="11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3937852"/>
            <a:ext cx="1291008" cy="2011428"/>
          </a:xfrm>
          <a:prstGeom prst="rect">
            <a:avLst/>
          </a:prstGeom>
          <a:noFill/>
          <a:ln>
            <a:noFill/>
          </a:ln>
        </p:spPr>
      </p:pic>
      <p:pic>
        <p:nvPicPr>
          <p:cNvPr id="13" name="12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516" y="3933565"/>
            <a:ext cx="2598572" cy="2015715"/>
          </a:xfrm>
          <a:prstGeom prst="rect">
            <a:avLst/>
          </a:prstGeom>
          <a:noFill/>
          <a:ln>
            <a:noFill/>
          </a:ln>
        </p:spPr>
      </p:pic>
      <p:pic>
        <p:nvPicPr>
          <p:cNvPr id="15" name="14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1311" y="1714205"/>
            <a:ext cx="1182857" cy="2074835"/>
          </a:xfrm>
          <a:prstGeom prst="rect">
            <a:avLst/>
          </a:prstGeom>
          <a:noFill/>
          <a:ln>
            <a:noFill/>
          </a:ln>
        </p:spPr>
      </p:pic>
      <p:pic>
        <p:nvPicPr>
          <p:cNvPr id="16" name="15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1900" y="1772816"/>
            <a:ext cx="2598572" cy="2016224"/>
          </a:xfrm>
          <a:prstGeom prst="rect">
            <a:avLst/>
          </a:prstGeom>
          <a:noFill/>
          <a:ln>
            <a:noFill/>
          </a:ln>
        </p:spPr>
      </p:pic>
      <p:pic>
        <p:nvPicPr>
          <p:cNvPr id="17" name="16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040" y="3874445"/>
            <a:ext cx="1152128" cy="2074835"/>
          </a:xfrm>
          <a:prstGeom prst="rect">
            <a:avLst/>
          </a:prstGeom>
          <a:noFill/>
          <a:ln>
            <a:noFill/>
          </a:ln>
        </p:spPr>
      </p:pic>
      <p:pic>
        <p:nvPicPr>
          <p:cNvPr id="18" name="17 Image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1899" y="3933056"/>
            <a:ext cx="2598573" cy="2015715"/>
          </a:xfrm>
          <a:prstGeom prst="rect">
            <a:avLst/>
          </a:prstGeom>
          <a:noFill/>
          <a:ln>
            <a:noFill/>
          </a:ln>
        </p:spPr>
      </p:pic>
    </p:spTree>
    <p:extLst>
      <p:ext uri="{BB962C8B-B14F-4D97-AF65-F5344CB8AC3E}">
        <p14:creationId xmlns:p14="http://schemas.microsoft.com/office/powerpoint/2010/main" val="21249690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9"/>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de Histograma Segmentación por Bordes</a:t>
            </a: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r>
              <a:rPr lang="es-EC" sz="1900" dirty="0" smtClean="0">
                <a:latin typeface="Arial" pitchFamily="34" charset="0"/>
                <a:cs typeface="Arial" pitchFamily="34" charset="0"/>
              </a:rPr>
              <a:t>					(1) Imagen Original</a:t>
            </a:r>
            <a:endParaRPr lang="es-EC" sz="1900" dirty="0">
              <a:latin typeface="Arial" pitchFamily="34" charset="0"/>
              <a:cs typeface="Arial" pitchFamily="34" charset="0"/>
            </a:endParaRPr>
          </a:p>
          <a:p>
            <a:pPr marL="0" indent="0" algn="just">
              <a:buSzPct val="75000"/>
              <a:buNone/>
            </a:pPr>
            <a:r>
              <a:rPr lang="es-EC" sz="1900" dirty="0">
                <a:latin typeface="Arial" pitchFamily="34" charset="0"/>
                <a:cs typeface="Arial" pitchFamily="34" charset="0"/>
              </a:rPr>
              <a:t> </a:t>
            </a:r>
            <a:r>
              <a:rPr lang="es-EC" sz="1900" dirty="0" smtClean="0">
                <a:latin typeface="Arial" pitchFamily="34" charset="0"/>
                <a:cs typeface="Arial" pitchFamily="34" charset="0"/>
              </a:rPr>
              <a:t>  (1)					(2) Imagen Segmentada</a:t>
            </a:r>
          </a:p>
          <a:p>
            <a:pPr marL="0" indent="0" algn="just">
              <a:buSzPct val="75000"/>
              <a:buNone/>
            </a:pPr>
            <a:r>
              <a:rPr lang="es-EC" sz="1900" dirty="0" smtClean="0">
                <a:latin typeface="Arial" pitchFamily="34" charset="0"/>
                <a:cs typeface="Arial" pitchFamily="34" charset="0"/>
              </a:rPr>
              <a:t>					(3) Imagen </a:t>
            </a:r>
            <a:r>
              <a:rPr lang="es-EC" sz="1900" dirty="0" err="1" smtClean="0">
                <a:latin typeface="Arial" pitchFamily="34" charset="0"/>
                <a:cs typeface="Arial" pitchFamily="34" charset="0"/>
              </a:rPr>
              <a:t>Binarizada</a:t>
            </a:r>
            <a:r>
              <a:rPr lang="es-EC" sz="1900" dirty="0" smtClean="0">
                <a:latin typeface="Arial" pitchFamily="34" charset="0"/>
                <a:cs typeface="Arial" pitchFamily="34" charset="0"/>
              </a:rPr>
              <a:t> </a:t>
            </a:r>
            <a:r>
              <a:rPr lang="es-EC" sz="1900" dirty="0" err="1" smtClean="0">
                <a:latin typeface="Arial" pitchFamily="34" charset="0"/>
                <a:cs typeface="Arial" pitchFamily="34" charset="0"/>
              </a:rPr>
              <a:t>Segment</a:t>
            </a:r>
            <a:r>
              <a:rPr lang="es-EC" sz="1900" dirty="0" smtClean="0">
                <a:latin typeface="Arial" pitchFamily="34" charset="0"/>
                <a:cs typeface="Arial" pitchFamily="34" charset="0"/>
              </a:rPr>
              <a:t>.</a:t>
            </a: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r>
              <a:rPr lang="es-EC" sz="1900" dirty="0" smtClean="0">
                <a:latin typeface="Arial" pitchFamily="34" charset="0"/>
                <a:cs typeface="Arial" pitchFamily="34" charset="0"/>
              </a:rPr>
              <a:t>   (2)</a:t>
            </a: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r>
              <a:rPr lang="es-EC" sz="1900" dirty="0" smtClean="0">
                <a:latin typeface="Arial" pitchFamily="34" charset="0"/>
                <a:cs typeface="Arial" pitchFamily="34" charset="0"/>
              </a:rPr>
              <a:t>   (3)</a:t>
            </a:r>
            <a:endParaRPr lang="es-EC" sz="1900" dirty="0">
              <a:latin typeface="Arial" pitchFamily="34" charset="0"/>
              <a:cs typeface="Arial" pitchFamily="34" charset="0"/>
            </a:endParaRPr>
          </a:p>
        </p:txBody>
      </p:sp>
      <p:pic>
        <p:nvPicPr>
          <p:cNvPr id="14" name="1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6014" y="1340768"/>
            <a:ext cx="2277914" cy="1706843"/>
          </a:xfrm>
          <a:prstGeom prst="rect">
            <a:avLst/>
          </a:prstGeom>
          <a:noFill/>
          <a:ln>
            <a:noFill/>
          </a:ln>
        </p:spPr>
      </p:pic>
      <p:pic>
        <p:nvPicPr>
          <p:cNvPr id="19" name="18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7608" y="3154874"/>
            <a:ext cx="2286320" cy="1714286"/>
          </a:xfrm>
          <a:prstGeom prst="rect">
            <a:avLst/>
          </a:prstGeom>
          <a:noFill/>
          <a:ln>
            <a:noFill/>
          </a:ln>
        </p:spPr>
      </p:pic>
      <p:pic>
        <p:nvPicPr>
          <p:cNvPr id="20" name="19 Imagen"/>
          <p:cNvPicPr/>
          <p:nvPr/>
        </p:nvPicPr>
        <p:blipFill rotWithShape="1">
          <a:blip r:embed="rId5" cstate="print">
            <a:extLst>
              <a:ext uri="{28A0092B-C50C-407E-A947-70E740481C1C}">
                <a14:useLocalDpi xmlns:a14="http://schemas.microsoft.com/office/drawing/2010/main" val="0"/>
              </a:ext>
            </a:extLst>
          </a:blip>
          <a:srcRect l="6606" t="6190" r="8395" b="6666"/>
          <a:stretch/>
        </p:blipFill>
        <p:spPr bwMode="auto">
          <a:xfrm>
            <a:off x="4957412" y="3154874"/>
            <a:ext cx="2422900" cy="1778276"/>
          </a:xfrm>
          <a:prstGeom prst="rect">
            <a:avLst/>
          </a:prstGeom>
          <a:noFill/>
          <a:ln>
            <a:noFill/>
          </a:ln>
          <a:extLst>
            <a:ext uri="{53640926-AAD7-44D8-BBD7-CCE9431645EC}">
              <a14:shadowObscured xmlns:a14="http://schemas.microsoft.com/office/drawing/2010/main"/>
            </a:ext>
          </a:extLst>
        </p:spPr>
      </p:pic>
      <p:pic>
        <p:nvPicPr>
          <p:cNvPr id="21" name="20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608" y="4955074"/>
            <a:ext cx="2286320" cy="1714286"/>
          </a:xfrm>
          <a:prstGeom prst="rect">
            <a:avLst/>
          </a:prstGeom>
          <a:noFill/>
          <a:ln>
            <a:noFill/>
          </a:ln>
        </p:spPr>
      </p:pic>
      <p:pic>
        <p:nvPicPr>
          <p:cNvPr id="22" name="21 Imagen"/>
          <p:cNvPicPr/>
          <p:nvPr/>
        </p:nvPicPr>
        <p:blipFill rotWithShape="1">
          <a:blip r:embed="rId7" cstate="print">
            <a:extLst>
              <a:ext uri="{28A0092B-C50C-407E-A947-70E740481C1C}">
                <a14:useLocalDpi xmlns:a14="http://schemas.microsoft.com/office/drawing/2010/main" val="0"/>
              </a:ext>
            </a:extLst>
          </a:blip>
          <a:srcRect l="6786" t="5476" r="8572" b="6428"/>
          <a:stretch/>
        </p:blipFill>
        <p:spPr bwMode="auto">
          <a:xfrm>
            <a:off x="4967588" y="4933150"/>
            <a:ext cx="2412724" cy="18082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8235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9"/>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Análisis de Histograma Segmentación por Texturas</a:t>
            </a: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ctr">
              <a:buSzPct val="75000"/>
              <a:buNone/>
            </a:pPr>
            <a:r>
              <a:rPr lang="es-EC" sz="1200" b="1" dirty="0" smtClean="0">
                <a:latin typeface="Arial" pitchFamily="34" charset="0"/>
                <a:cs typeface="Arial" pitchFamily="34" charset="0"/>
              </a:rPr>
              <a:t>Segmentación con Imagen Original</a:t>
            </a:r>
          </a:p>
        </p:txBody>
      </p:sp>
      <p:pic>
        <p:nvPicPr>
          <p:cNvPr id="10" name="9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375" y="1700808"/>
            <a:ext cx="2196465" cy="1647825"/>
          </a:xfrm>
          <a:prstGeom prst="rect">
            <a:avLst/>
          </a:prstGeom>
          <a:noFill/>
          <a:ln>
            <a:noFill/>
          </a:ln>
        </p:spPr>
      </p:pic>
      <p:pic>
        <p:nvPicPr>
          <p:cNvPr id="11" name="10 Imagen"/>
          <p:cNvPicPr/>
          <p:nvPr/>
        </p:nvPicPr>
        <p:blipFill rotWithShape="1">
          <a:blip r:embed="rId4" cstate="print">
            <a:extLst>
              <a:ext uri="{28A0092B-C50C-407E-A947-70E740481C1C}">
                <a14:useLocalDpi xmlns:a14="http://schemas.microsoft.com/office/drawing/2010/main" val="0"/>
              </a:ext>
            </a:extLst>
          </a:blip>
          <a:srcRect l="7142" t="6428" r="8751" b="6666"/>
          <a:stretch/>
        </p:blipFill>
        <p:spPr bwMode="auto">
          <a:xfrm>
            <a:off x="798215" y="3781395"/>
            <a:ext cx="2333625" cy="1807845"/>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0020" y="1700808"/>
            <a:ext cx="2192100" cy="1647825"/>
          </a:xfrm>
          <a:prstGeom prst="rect">
            <a:avLst/>
          </a:prstGeom>
          <a:noFill/>
          <a:ln>
            <a:noFill/>
          </a:ln>
        </p:spPr>
      </p:pic>
      <p:pic>
        <p:nvPicPr>
          <p:cNvPr id="13" name="12 Imagen"/>
          <p:cNvPicPr/>
          <p:nvPr/>
        </p:nvPicPr>
        <p:blipFill rotWithShape="1">
          <a:blip r:embed="rId6" cstate="print">
            <a:extLst>
              <a:ext uri="{28A0092B-C50C-407E-A947-70E740481C1C}">
                <a14:useLocalDpi xmlns:a14="http://schemas.microsoft.com/office/drawing/2010/main" val="0"/>
              </a:ext>
            </a:extLst>
          </a:blip>
          <a:srcRect l="6964" t="7143" r="8751" b="6666"/>
          <a:stretch/>
        </p:blipFill>
        <p:spPr bwMode="auto">
          <a:xfrm>
            <a:off x="3347864" y="3781395"/>
            <a:ext cx="2304256" cy="1807845"/>
          </a:xfrm>
          <a:prstGeom prst="rect">
            <a:avLst/>
          </a:prstGeom>
          <a:noFill/>
          <a:ln>
            <a:noFill/>
          </a:ln>
          <a:extLst>
            <a:ext uri="{53640926-AAD7-44D8-BBD7-CCE9431645EC}">
              <a14:shadowObscured xmlns:a14="http://schemas.microsoft.com/office/drawing/2010/main"/>
            </a:ext>
          </a:extLst>
        </p:spPr>
      </p:pic>
      <p:pic>
        <p:nvPicPr>
          <p:cNvPr id="15" name="14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7942" y="1700808"/>
            <a:ext cx="2196466" cy="1647825"/>
          </a:xfrm>
          <a:prstGeom prst="rect">
            <a:avLst/>
          </a:prstGeom>
          <a:noFill/>
          <a:ln>
            <a:noFill/>
          </a:ln>
        </p:spPr>
      </p:pic>
      <p:pic>
        <p:nvPicPr>
          <p:cNvPr id="16" name="15 Imagen"/>
          <p:cNvPicPr/>
          <p:nvPr/>
        </p:nvPicPr>
        <p:blipFill rotWithShape="1">
          <a:blip r:embed="rId8" cstate="print">
            <a:extLst>
              <a:ext uri="{28A0092B-C50C-407E-A947-70E740481C1C}">
                <a14:useLocalDpi xmlns:a14="http://schemas.microsoft.com/office/drawing/2010/main" val="0"/>
              </a:ext>
            </a:extLst>
          </a:blip>
          <a:srcRect l="7321" t="7143" r="9107" b="6666"/>
          <a:stretch/>
        </p:blipFill>
        <p:spPr bwMode="auto">
          <a:xfrm>
            <a:off x="5921740" y="3789040"/>
            <a:ext cx="2322668" cy="17977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613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9"/>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Resultados Encuestas de Percepción Visual</a:t>
            </a:r>
          </a:p>
          <a:p>
            <a:pPr algn="just">
              <a:buSzPct val="75000"/>
              <a:buFont typeface="Wingdings" pitchFamily="2" charset="2"/>
              <a:buChar char="§"/>
            </a:pPr>
            <a:r>
              <a:rPr lang="es-EC" sz="1900" dirty="0" smtClean="0">
                <a:latin typeface="Arial" pitchFamily="34" charset="0"/>
                <a:cs typeface="Arial" pitchFamily="34" charset="0"/>
              </a:rPr>
              <a:t>Se entrevistaron 50 personas para tener diferentes puntos de vista y perspectivas acerca del rendimiento de la aplicación.</a:t>
            </a:r>
          </a:p>
          <a:p>
            <a:pPr marL="0" indent="0" algn="just">
              <a:buSzPct val="75000"/>
              <a:buNone/>
            </a:pPr>
            <a:endParaRPr lang="es-EC" sz="1900" dirty="0" smtClean="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460" y="2060862"/>
            <a:ext cx="3691524" cy="204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171" y="2060848"/>
            <a:ext cx="3548253" cy="20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094" y="4265632"/>
            <a:ext cx="3691890" cy="233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7202" y="4293096"/>
            <a:ext cx="3805238" cy="229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890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de Imágenes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Segmentar es dividir, alterar o extraer partes de un video digital, mediante un algoritmo o programa que se va aplicando a cada uno de los cuadros o tramas que conforman el video.</a:t>
            </a:r>
          </a:p>
          <a:p>
            <a:pPr algn="just">
              <a:buSzPct val="75000"/>
              <a:buFont typeface="Wingdings" pitchFamily="2" charset="2"/>
              <a:buChar char="§"/>
            </a:pPr>
            <a:r>
              <a:rPr lang="es-EC" sz="1900" dirty="0" smtClean="0">
                <a:latin typeface="Arial" pitchFamily="34" charset="0"/>
                <a:cs typeface="Arial" pitchFamily="34" charset="0"/>
              </a:rPr>
              <a:t>Los métodos más comunes de segmentación están relacionados con las variaciones en la imagen de la intensidad de los niveles de escala de grises, las diferencias de texturas o colores entre vecindades de pixeles o simplemente cambios drásticos en las intensidades de ciertas regiones de la imagen.</a:t>
            </a:r>
          </a:p>
          <a:p>
            <a:pPr algn="just">
              <a:buSzPct val="75000"/>
              <a:buFont typeface="Wingdings" pitchFamily="2" charset="2"/>
              <a:buChar char="§"/>
            </a:pPr>
            <a:r>
              <a:rPr lang="es-EC" sz="1900" dirty="0" smtClean="0">
                <a:latin typeface="Arial" pitchFamily="34" charset="0"/>
                <a:cs typeface="Arial" pitchFamily="34" charset="0"/>
              </a:rPr>
              <a:t>La diferencia entre segmentación de imágenes y de video es que la imagen es estática (su forma inicial no cambia), mientras que el video es dinámico, al ser el resultado de una secuencia de imágenes.</a:t>
            </a:r>
          </a:p>
          <a:p>
            <a:pPr marL="0" indent="0" algn="just">
              <a:buSzPct val="75000"/>
              <a:buNone/>
            </a:pPr>
            <a:endParaRPr lang="es-EC" sz="1900" dirty="0" smtClean="0">
              <a:latin typeface="Arial" pitchFamily="34" charset="0"/>
              <a:cs typeface="Arial" pitchFamily="34" charset="0"/>
            </a:endParaRPr>
          </a:p>
        </p:txBody>
      </p:sp>
      <p:pic>
        <p:nvPicPr>
          <p:cNvPr id="4" name="3 Imagen"/>
          <p:cNvPicPr/>
          <p:nvPr/>
        </p:nvPicPr>
        <p:blipFill rotWithShape="1">
          <a:blip r:embed="rId3" cstate="print"/>
          <a:srcRect b="21480"/>
          <a:stretch/>
        </p:blipFill>
        <p:spPr bwMode="auto">
          <a:xfrm>
            <a:off x="1763688" y="4581128"/>
            <a:ext cx="5688632" cy="15030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8373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Análisis de Resultados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9"/>
            <a:ext cx="8352928" cy="5400600"/>
          </a:xfrm>
        </p:spPr>
        <p:txBody>
          <a:bodyPr>
            <a:noAutofit/>
          </a:bodyPr>
          <a:lstStyle/>
          <a:p>
            <a:pPr marL="0" indent="0" algn="just">
              <a:buSzPct val="75000"/>
              <a:buNone/>
            </a:pPr>
            <a:r>
              <a:rPr lang="es-EC" sz="1900" b="1" u="sng" dirty="0" smtClean="0">
                <a:latin typeface="Arial" pitchFamily="34" charset="0"/>
                <a:cs typeface="Arial" pitchFamily="34" charset="0"/>
              </a:rPr>
              <a:t>Resultados Encuestas de Percepción Visual</a:t>
            </a:r>
          </a:p>
          <a:p>
            <a:pPr marL="0" indent="0" algn="just">
              <a:buSzPct val="75000"/>
              <a:buNone/>
            </a:pPr>
            <a:endParaRPr lang="es-EC" sz="1900" dirty="0" smtClean="0">
              <a:latin typeface="Arial" pitchFamily="34" charset="0"/>
              <a:cs typeface="Arial" pitchFamily="34" charset="0"/>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12776"/>
            <a:ext cx="413385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12776"/>
            <a:ext cx="4116710" cy="241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4149080"/>
            <a:ext cx="4116710" cy="241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4005064"/>
            <a:ext cx="3888432" cy="256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924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Conclusiones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9"/>
            <a:ext cx="8352928" cy="5400600"/>
          </a:xfrm>
        </p:spPr>
        <p:txBody>
          <a:bodyPr>
            <a:noAutofit/>
          </a:bodyPr>
          <a:lstStyle/>
          <a:p>
            <a:pPr algn="just">
              <a:buSzPct val="75000"/>
              <a:buFont typeface="Wingdings" pitchFamily="2" charset="2"/>
              <a:buChar char="§"/>
            </a:pPr>
            <a:r>
              <a:rPr lang="es-EC" sz="1800" dirty="0" smtClean="0">
                <a:latin typeface="Arial" pitchFamily="34" charset="0"/>
                <a:cs typeface="Arial" pitchFamily="34" charset="0"/>
              </a:rPr>
              <a:t>Nos ayudó a comprender el concepto y la aplicación de segmentación digital, así como muchas otras técnicas que se usan para el manejo de imágenes digitales.</a:t>
            </a:r>
          </a:p>
          <a:p>
            <a:pPr algn="just">
              <a:buSzPct val="75000"/>
              <a:buFont typeface="Wingdings" pitchFamily="2" charset="2"/>
              <a:buChar char="§"/>
            </a:pPr>
            <a:endParaRPr lang="es-EC" sz="1800" dirty="0">
              <a:latin typeface="Arial" pitchFamily="34" charset="0"/>
              <a:cs typeface="Arial" pitchFamily="34" charset="0"/>
            </a:endParaRPr>
          </a:p>
          <a:p>
            <a:pPr algn="just">
              <a:buSzPct val="75000"/>
              <a:buFont typeface="Wingdings" pitchFamily="2" charset="2"/>
              <a:buChar char="§"/>
            </a:pPr>
            <a:r>
              <a:rPr lang="es-EC" sz="1800" dirty="0" smtClean="0">
                <a:latin typeface="Arial" pitchFamily="34" charset="0"/>
                <a:cs typeface="Arial" pitchFamily="34" charset="0"/>
              </a:rPr>
              <a:t>El </a:t>
            </a:r>
            <a:r>
              <a:rPr lang="es-EC" sz="1800" dirty="0" smtClean="0">
                <a:latin typeface="Arial" pitchFamily="34" charset="0"/>
                <a:cs typeface="Arial" pitchFamily="34" charset="0"/>
              </a:rPr>
              <a:t>método </a:t>
            </a:r>
            <a:r>
              <a:rPr lang="es-EC" sz="1800" dirty="0" smtClean="0">
                <a:latin typeface="Arial" pitchFamily="34" charset="0"/>
                <a:cs typeface="Arial" pitchFamily="34" charset="0"/>
              </a:rPr>
              <a:t>con mayor aceptación fue el </a:t>
            </a:r>
            <a:r>
              <a:rPr lang="es-EC" sz="1800" dirty="0" smtClean="0">
                <a:latin typeface="Arial" pitchFamily="34" charset="0"/>
                <a:cs typeface="Arial" pitchFamily="34" charset="0"/>
              </a:rPr>
              <a:t>de segmentación por color, </a:t>
            </a:r>
            <a:r>
              <a:rPr lang="es-EC" sz="1800" dirty="0" smtClean="0">
                <a:latin typeface="Arial" pitchFamily="34" charset="0"/>
                <a:cs typeface="Arial" pitchFamily="34" charset="0"/>
              </a:rPr>
              <a:t>debido al </a:t>
            </a:r>
            <a:r>
              <a:rPr lang="es-EC" sz="1800" dirty="0" smtClean="0">
                <a:latin typeface="Arial" pitchFamily="34" charset="0"/>
                <a:cs typeface="Arial" pitchFamily="34" charset="0"/>
              </a:rPr>
              <a:t>impacto visual al permitir el apagado y encendido de colores. </a:t>
            </a:r>
            <a:endParaRPr lang="es-EC" sz="1800" dirty="0" smtClean="0">
              <a:latin typeface="Arial" pitchFamily="34" charset="0"/>
              <a:cs typeface="Arial" pitchFamily="34" charset="0"/>
            </a:endParaRPr>
          </a:p>
          <a:p>
            <a:pPr marL="0" indent="0" algn="just">
              <a:buSzPct val="75000"/>
              <a:buNone/>
            </a:pPr>
            <a:endParaRPr lang="es-EC" sz="1800" dirty="0" smtClean="0">
              <a:latin typeface="Arial" pitchFamily="34" charset="0"/>
              <a:cs typeface="Arial" pitchFamily="34" charset="0"/>
            </a:endParaRPr>
          </a:p>
          <a:p>
            <a:pPr algn="just">
              <a:buSzPct val="75000"/>
              <a:buFont typeface="Wingdings" pitchFamily="2" charset="2"/>
              <a:buChar char="§"/>
            </a:pPr>
            <a:r>
              <a:rPr lang="es-EC" sz="1800" dirty="0" smtClean="0">
                <a:latin typeface="Arial" pitchFamily="34" charset="0"/>
                <a:cs typeface="Arial" pitchFamily="34" charset="0"/>
              </a:rPr>
              <a:t>Otro</a:t>
            </a:r>
            <a:r>
              <a:rPr lang="es-EC" sz="1800" dirty="0" smtClean="0">
                <a:latin typeface="Arial" pitchFamily="34" charset="0"/>
                <a:cs typeface="Arial" pitchFamily="34" charset="0"/>
              </a:rPr>
              <a:t> </a:t>
            </a:r>
            <a:r>
              <a:rPr lang="es-EC" sz="1800" dirty="0" smtClean="0">
                <a:latin typeface="Arial" pitchFamily="34" charset="0"/>
                <a:cs typeface="Arial" pitchFamily="34" charset="0"/>
              </a:rPr>
              <a:t>método que </a:t>
            </a:r>
            <a:r>
              <a:rPr lang="es-EC" sz="1800" dirty="0" smtClean="0">
                <a:latin typeface="Arial" pitchFamily="34" charset="0"/>
                <a:cs typeface="Arial" pitchFamily="34" charset="0"/>
              </a:rPr>
              <a:t>llamó </a:t>
            </a:r>
            <a:r>
              <a:rPr lang="es-EC" sz="1800" dirty="0" smtClean="0">
                <a:latin typeface="Arial" pitchFamily="34" charset="0"/>
                <a:cs typeface="Arial" pitchFamily="34" charset="0"/>
              </a:rPr>
              <a:t>la atención fue el de </a:t>
            </a:r>
            <a:r>
              <a:rPr lang="es-EC" sz="1800" dirty="0" smtClean="0">
                <a:latin typeface="Arial" pitchFamily="34" charset="0"/>
                <a:cs typeface="Arial" pitchFamily="34" charset="0"/>
              </a:rPr>
              <a:t>detección de </a:t>
            </a:r>
            <a:r>
              <a:rPr lang="es-EC" sz="1800" dirty="0" smtClean="0">
                <a:latin typeface="Arial" pitchFamily="34" charset="0"/>
                <a:cs typeface="Arial" pitchFamily="34" charset="0"/>
              </a:rPr>
              <a:t>bordes. </a:t>
            </a:r>
            <a:r>
              <a:rPr lang="es-EC" sz="1800" dirty="0" smtClean="0">
                <a:latin typeface="Arial" pitchFamily="34" charset="0"/>
                <a:cs typeface="Arial" pitchFamily="34" charset="0"/>
              </a:rPr>
              <a:t>Las personas opinaron que este método se presta para realizar comerciales de televisión y clips de entretenimiento.</a:t>
            </a:r>
          </a:p>
          <a:p>
            <a:pPr marL="0" indent="0" algn="just">
              <a:buSzPct val="75000"/>
              <a:buNone/>
            </a:pPr>
            <a:endParaRPr lang="es-EC" sz="1800" dirty="0" smtClean="0">
              <a:latin typeface="Arial" pitchFamily="34" charset="0"/>
              <a:cs typeface="Arial" pitchFamily="34" charset="0"/>
            </a:endParaRPr>
          </a:p>
          <a:p>
            <a:pPr algn="just">
              <a:buSzPct val="75000"/>
              <a:buFont typeface="Wingdings" pitchFamily="2" charset="2"/>
              <a:buChar char="§"/>
            </a:pPr>
            <a:r>
              <a:rPr lang="es-EC" sz="1800" dirty="0" smtClean="0">
                <a:latin typeface="Arial" pitchFamily="34" charset="0"/>
                <a:cs typeface="Arial" pitchFamily="34" charset="0"/>
              </a:rPr>
              <a:t>El rendimiento de la </a:t>
            </a:r>
            <a:r>
              <a:rPr lang="es-EC" sz="1800" dirty="0" smtClean="0">
                <a:latin typeface="Arial" pitchFamily="34" charset="0"/>
                <a:cs typeface="Arial" pitchFamily="34" charset="0"/>
              </a:rPr>
              <a:t>herramienta </a:t>
            </a:r>
            <a:r>
              <a:rPr lang="es-EC" sz="1800" dirty="0" err="1" smtClean="0">
                <a:latin typeface="Arial" pitchFamily="34" charset="0"/>
                <a:cs typeface="Arial" pitchFamily="34" charset="0"/>
              </a:rPr>
              <a:t>Matlab</a:t>
            </a:r>
            <a:r>
              <a:rPr lang="es-EC" sz="1800" dirty="0" smtClean="0">
                <a:latin typeface="Arial" pitchFamily="34" charset="0"/>
                <a:cs typeface="Arial" pitchFamily="34" charset="0"/>
              </a:rPr>
              <a:t> 2010 </a:t>
            </a:r>
            <a:r>
              <a:rPr lang="es-EC" sz="1800" dirty="0" smtClean="0">
                <a:latin typeface="Arial" pitchFamily="34" charset="0"/>
                <a:cs typeface="Arial" pitchFamily="34" charset="0"/>
              </a:rPr>
              <a:t>resultó bastante </a:t>
            </a:r>
            <a:r>
              <a:rPr lang="es-EC" sz="1800" dirty="0" smtClean="0">
                <a:latin typeface="Arial" pitchFamily="34" charset="0"/>
                <a:cs typeface="Arial" pitchFamily="34" charset="0"/>
              </a:rPr>
              <a:t>estable para trabajar </a:t>
            </a:r>
            <a:r>
              <a:rPr lang="es-EC" sz="1800" dirty="0" smtClean="0">
                <a:latin typeface="Arial" pitchFamily="34" charset="0"/>
                <a:cs typeface="Arial" pitchFamily="34" charset="0"/>
              </a:rPr>
              <a:t>con videos cortos, hasta 999 cuadros. Para trabajar con videos largos (miles de cuadros) se necesita de gran capacidad de hardware.</a:t>
            </a:r>
            <a:endParaRPr lang="es-EC" sz="1800" dirty="0" smtClean="0">
              <a:latin typeface="Arial" pitchFamily="34" charset="0"/>
              <a:cs typeface="Arial" pitchFamily="34" charset="0"/>
            </a:endParaRPr>
          </a:p>
          <a:p>
            <a:pPr algn="just">
              <a:buSzPct val="75000"/>
              <a:buFont typeface="Wingdings" pitchFamily="2" charset="2"/>
              <a:buChar char="§"/>
            </a:pPr>
            <a:endParaRPr lang="es-EC" sz="1800" dirty="0" smtClean="0">
              <a:latin typeface="Arial" pitchFamily="34" charset="0"/>
              <a:cs typeface="Arial" pitchFamily="34" charset="0"/>
            </a:endParaRPr>
          </a:p>
        </p:txBody>
      </p:sp>
    </p:spTree>
    <p:extLst>
      <p:ext uri="{BB962C8B-B14F-4D97-AF65-F5344CB8AC3E}">
        <p14:creationId xmlns:p14="http://schemas.microsoft.com/office/powerpoint/2010/main" val="1017182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Recomendaciones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6138"/>
            <a:ext cx="8352928" cy="5763221"/>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Para desarrollar interfaces gráficas en Matlab en las cuales se quiera manipular videos digitales, utilizar la versión 10 del producto o superior, ya que esta versión maneja mucho mejor las características del video.</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Contar </a:t>
            </a:r>
            <a:r>
              <a:rPr lang="es-EC" sz="1900" dirty="0" smtClean="0">
                <a:latin typeface="Arial" pitchFamily="34" charset="0"/>
                <a:cs typeface="Arial" pitchFamily="34" charset="0"/>
              </a:rPr>
              <a:t>con un buen procesador en el computador donde se va a utilizar la aplicación, para que la velocidad de procesamiento de cuadros por segundo sea mayor. Para videos cortos contar con una memoria RAM de 2 GB, caso contrario aumentar la capacidad a 3 o 4 GB, para realizar una lectura y extracción completa de los cuadros del video</a:t>
            </a:r>
            <a:r>
              <a:rPr lang="es-EC" sz="1900" dirty="0" smtClean="0">
                <a:latin typeface="Arial" pitchFamily="34" charset="0"/>
                <a:cs typeface="Arial" pitchFamily="34" charset="0"/>
              </a:rPr>
              <a:t>.</a:t>
            </a:r>
          </a:p>
          <a:p>
            <a:pPr marL="0" indent="0" algn="just">
              <a:buSzPct val="75000"/>
              <a:buNone/>
            </a:pPr>
            <a:endParaRPr lang="es-EC" sz="1900" dirty="0" smtClean="0">
              <a:latin typeface="Arial" pitchFamily="34" charset="0"/>
              <a:cs typeface="Arial" pitchFamily="34" charset="0"/>
            </a:endParaRPr>
          </a:p>
          <a:p>
            <a:pPr lvl="0" algn="just">
              <a:buSzPct val="75000"/>
              <a:buFont typeface="Wingdings" pitchFamily="2" charset="2"/>
              <a:buChar char="§"/>
            </a:pPr>
            <a:r>
              <a:rPr lang="es-EC" sz="1900" dirty="0" smtClean="0">
                <a:latin typeface="Arial" pitchFamily="34" charset="0"/>
                <a:cs typeface="Arial" pitchFamily="34" charset="0"/>
              </a:rPr>
              <a:t>Aplicar </a:t>
            </a:r>
            <a:r>
              <a:rPr lang="es-EC" sz="1900" dirty="0" smtClean="0">
                <a:latin typeface="Arial" pitchFamily="34" charset="0"/>
                <a:cs typeface="Arial" pitchFamily="34" charset="0"/>
              </a:rPr>
              <a:t>el método de segmentación por textura a nivel de </a:t>
            </a:r>
            <a:r>
              <a:rPr lang="es-EC" sz="1900" dirty="0" smtClean="0">
                <a:latin typeface="Arial" pitchFamily="34" charset="0"/>
                <a:cs typeface="Arial" pitchFamily="34" charset="0"/>
              </a:rPr>
              <a:t>cuadro individual, para </a:t>
            </a:r>
            <a:r>
              <a:rPr lang="es-EC" sz="1900" dirty="0" smtClean="0">
                <a:latin typeface="Arial" pitchFamily="34" charset="0"/>
                <a:cs typeface="Arial" pitchFamily="34" charset="0"/>
              </a:rPr>
              <a:t>tener una mayor apreciación de las diferentes texturas que se encuentran en la imagen. En un video, al ser una sucesión de </a:t>
            </a:r>
            <a:r>
              <a:rPr lang="es-EC" sz="1900" dirty="0" smtClean="0">
                <a:latin typeface="Arial" pitchFamily="34" charset="0"/>
                <a:cs typeface="Arial" pitchFamily="34" charset="0"/>
              </a:rPr>
              <a:t>cuadros, </a:t>
            </a:r>
            <a:r>
              <a:rPr lang="es-EC" sz="1900" dirty="0" smtClean="0">
                <a:latin typeface="Arial" pitchFamily="34" charset="0"/>
                <a:cs typeface="Arial" pitchFamily="34" charset="0"/>
              </a:rPr>
              <a:t>no se podrán distinguir muy bien las texturas ya que en cada </a:t>
            </a:r>
            <a:r>
              <a:rPr lang="es-EC" sz="1900" dirty="0" smtClean="0">
                <a:latin typeface="Arial" pitchFamily="34" charset="0"/>
                <a:cs typeface="Arial" pitchFamily="34" charset="0"/>
              </a:rPr>
              <a:t>escena pueden haber </a:t>
            </a:r>
            <a:r>
              <a:rPr lang="es-EC" sz="1900" dirty="0" smtClean="0">
                <a:latin typeface="Arial" pitchFamily="34" charset="0"/>
                <a:cs typeface="Arial" pitchFamily="34" charset="0"/>
              </a:rPr>
              <a:t>diferentes regiones segmentadas.</a:t>
            </a:r>
          </a:p>
          <a:p>
            <a:pPr marL="0" indent="0" algn="just">
              <a:buSzPct val="75000"/>
              <a:buNone/>
            </a:pPr>
            <a:endParaRPr lang="es-EC" sz="1900" dirty="0" smtClean="0">
              <a:latin typeface="Arial" pitchFamily="34" charset="0"/>
              <a:cs typeface="Arial" pitchFamily="34" charset="0"/>
            </a:endParaRPr>
          </a:p>
          <a:p>
            <a:pPr>
              <a:buSzPct val="75000"/>
              <a:buFont typeface="Wingdings" pitchFamily="2" charset="2"/>
              <a:buChar char="§"/>
            </a:pPr>
            <a:endParaRPr lang="es-EC" sz="1900" dirty="0" smtClean="0">
              <a:latin typeface="Arial" pitchFamily="34" charset="0"/>
              <a:cs typeface="Arial" pitchFamily="34" charset="0"/>
            </a:endParaRPr>
          </a:p>
        </p:txBody>
      </p:sp>
    </p:spTree>
    <p:extLst>
      <p:ext uri="{BB962C8B-B14F-4D97-AF65-F5344CB8AC3E}">
        <p14:creationId xmlns:p14="http://schemas.microsoft.com/office/powerpoint/2010/main" val="39316771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spedida segmentada1.avi">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cstate="print"/>
          <a:stretch>
            <a:fillRect/>
          </a:stretch>
        </p:blipFill>
        <p:spPr>
          <a:xfrm>
            <a:off x="2411760" y="2651210"/>
            <a:ext cx="4877482" cy="3658110"/>
          </a:xfrm>
          <a:effectLst>
            <a:outerShdw blurRad="190500" sx="105000" sy="105000" algn="tl" rotWithShape="0">
              <a:schemeClr val="tx2">
                <a:alpha val="40000"/>
              </a:schemeClr>
            </a:outerShdw>
          </a:effectLst>
        </p:spPr>
      </p:pic>
      <p:pic>
        <p:nvPicPr>
          <p:cNvPr id="4" name="3 Marcador de contenido"/>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3324200" y="206896"/>
            <a:ext cx="3048000" cy="2286000"/>
          </a:xfrm>
          <a:effectLst>
            <a:outerShdw blurRad="63500" dist="38100" dir="2700000" sx="103000" sy="103000" algn="tl" rotWithShape="0">
              <a:prstClr val="black">
                <a:alpha val="30000"/>
              </a:prstClr>
            </a:outerShdw>
          </a:effectLst>
        </p:spPr>
      </p:pic>
    </p:spTree>
    <p:extLst>
      <p:ext uri="{BB962C8B-B14F-4D97-AF65-F5344CB8AC3E}">
        <p14:creationId xmlns:p14="http://schemas.microsoft.com/office/powerpoint/2010/main" val="2795740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de Imágenes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467544" y="908720"/>
            <a:ext cx="8352928" cy="576064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Las imágenes RGB son arreglos tridimensionales compuestos por 3 matrices: rojo, verde y azul. El color de cada pixel es determinado por la combinación de c/u de los valores de las intensidades de cada plano.</a:t>
            </a:r>
          </a:p>
          <a:p>
            <a:pPr algn="just">
              <a:buSzPct val="75000"/>
              <a:buFont typeface="Wingdings" pitchFamily="2" charset="2"/>
              <a:buChar char="§"/>
            </a:pPr>
            <a:r>
              <a:rPr lang="es-EC" sz="1900" dirty="0">
                <a:latin typeface="Arial" pitchFamily="34" charset="0"/>
                <a:cs typeface="Arial" pitchFamily="34" charset="0"/>
              </a:rPr>
              <a:t>Las imágenes en escala de grises responden a un arreglo unidimensional, tiene un total de 256 intensidades de grises, donde el valor de 1 equivale a negro y 255 equivale a blanco.</a:t>
            </a:r>
          </a:p>
          <a:p>
            <a:pPr algn="just">
              <a:buSzPct val="75000"/>
              <a:buFont typeface="Wingdings" pitchFamily="2" charset="2"/>
              <a:buChar char="§"/>
            </a:pPr>
            <a:r>
              <a:rPr lang="es-EC" sz="1900" dirty="0">
                <a:latin typeface="Arial" pitchFamily="34" charset="0"/>
                <a:cs typeface="Arial" pitchFamily="34" charset="0"/>
              </a:rPr>
              <a:t>Las imágenes binarias sólo pueden tener 2 colores: blanco o negro. El valor de cada pixel es comparado con un valor umbral que indica que todo lo que esté abajo del umbral será negro, y todo lo que esté arriba de </a:t>
            </a:r>
            <a:r>
              <a:rPr lang="es-EC" sz="1900" dirty="0" smtClean="0">
                <a:latin typeface="Arial" pitchFamily="34" charset="0"/>
                <a:cs typeface="Arial" pitchFamily="34" charset="0"/>
              </a:rPr>
              <a:t>él </a:t>
            </a:r>
            <a:r>
              <a:rPr lang="es-EC" sz="1900" dirty="0">
                <a:latin typeface="Arial" pitchFamily="34" charset="0"/>
                <a:cs typeface="Arial" pitchFamily="34" charset="0"/>
              </a:rPr>
              <a:t>será blanco.</a:t>
            </a: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6" y="4098471"/>
            <a:ext cx="2776667" cy="2282857"/>
          </a:xfrm>
          <a:prstGeom prst="rect">
            <a:avLst/>
          </a:prstGeom>
          <a:noFill/>
          <a:ln>
            <a:noFill/>
          </a:ln>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837" y="3861048"/>
            <a:ext cx="5400675"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0 Imagen"/>
          <p:cNvPicPr/>
          <p:nvPr/>
        </p:nvPicPr>
        <p:blipFill>
          <a:blip r:embed="rId5" cstate="print">
            <a:extLst>
              <a:ext uri="{28A0092B-C50C-407E-A947-70E740481C1C}">
                <a14:useLocalDpi xmlns:a14="http://schemas.microsoft.com/office/drawing/2010/main" val="0"/>
              </a:ext>
            </a:extLst>
          </a:blip>
          <a:stretch>
            <a:fillRect/>
          </a:stretch>
        </p:blipFill>
        <p:spPr>
          <a:xfrm>
            <a:off x="4247926" y="4996606"/>
            <a:ext cx="4248472" cy="219075"/>
          </a:xfrm>
          <a:prstGeom prst="rect">
            <a:avLst/>
          </a:prstGeom>
        </p:spPr>
      </p:pic>
      <p:pic>
        <p:nvPicPr>
          <p:cNvPr id="11" name="10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1467" y="5373216"/>
            <a:ext cx="4846997" cy="1173644"/>
          </a:xfrm>
          <a:prstGeom prst="rect">
            <a:avLst/>
          </a:prstGeom>
          <a:noFill/>
          <a:ln>
            <a:noFill/>
          </a:ln>
        </p:spPr>
      </p:pic>
    </p:spTree>
    <p:extLst>
      <p:ext uri="{BB962C8B-B14F-4D97-AF65-F5344CB8AC3E}">
        <p14:creationId xmlns:p14="http://schemas.microsoft.com/office/powerpoint/2010/main" val="434966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por Color</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Para segmentar el color de una imagen podemos tener los siguientes casos: apagar colores (apagar un color y dejar encendido el resto), o encender colores (encender un color y apagar el resto).</a:t>
            </a: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El tiempo de procesamiento de video se hará cada vez más pesado por cada color que uno desee ingresar a la segmentación, por lo que se trabajará con los colores primarios RGB (Red, Green, Blue).</a:t>
            </a:r>
          </a:p>
          <a:p>
            <a:pPr algn="just">
              <a:buSzPct val="75000"/>
              <a:buFont typeface="Wingdings" pitchFamily="2" charset="2"/>
              <a:buChar char="§"/>
            </a:pPr>
            <a:r>
              <a:rPr lang="es-EC" sz="1900" dirty="0" smtClean="0">
                <a:latin typeface="Arial" pitchFamily="34" charset="0"/>
                <a:cs typeface="Arial" pitchFamily="34" charset="0"/>
              </a:rPr>
              <a:t>El </a:t>
            </a:r>
            <a:r>
              <a:rPr lang="es-EC" sz="1900" dirty="0">
                <a:latin typeface="Arial" pitchFamily="34" charset="0"/>
                <a:cs typeface="Arial" pitchFamily="34" charset="0"/>
              </a:rPr>
              <a:t>algoritmo para encender cualquiera de los colores RGB se basa en tratar de detectar el color primario de cada plano. Si el valor máximo entre los 3 valores de la celda coincide en el mismo plano que queremos segmentar, entonces no alteramos su valor y lo mantenemos. De igual manera procedemos con las demás celdas.</a:t>
            </a:r>
          </a:p>
          <a:p>
            <a:pPr marL="0" indent="0" algn="just">
              <a:buSzPct val="75000"/>
              <a:buNone/>
            </a:pPr>
            <a:endParaRPr lang="es-EC" sz="1900" dirty="0" smtClean="0">
              <a:latin typeface="Arial" pitchFamily="34" charset="0"/>
              <a:cs typeface="Arial" pitchFamily="34" charset="0"/>
            </a:endParaRPr>
          </a:p>
        </p:txBody>
      </p:sp>
      <p:pic>
        <p:nvPicPr>
          <p:cNvPr id="10" name="9 Imagen"/>
          <p:cNvPicPr/>
          <p:nvPr/>
        </p:nvPicPr>
        <p:blipFill>
          <a:blip r:embed="rId3" cstate="print"/>
          <a:stretch>
            <a:fillRect/>
          </a:stretch>
        </p:blipFill>
        <p:spPr>
          <a:xfrm>
            <a:off x="2231446" y="1983100"/>
            <a:ext cx="2257425" cy="1805940"/>
          </a:xfrm>
          <a:prstGeom prst="rect">
            <a:avLst/>
          </a:prstGeom>
        </p:spPr>
      </p:pic>
      <p:pic>
        <p:nvPicPr>
          <p:cNvPr id="11" name="0 Imagen"/>
          <p:cNvPicPr/>
          <p:nvPr/>
        </p:nvPicPr>
        <p:blipFill>
          <a:blip r:embed="rId4" cstate="print">
            <a:extLst>
              <a:ext uri="{28A0092B-C50C-407E-A947-70E740481C1C}">
                <a14:useLocalDpi xmlns:a14="http://schemas.microsoft.com/office/drawing/2010/main" val="0"/>
              </a:ext>
            </a:extLst>
          </a:blip>
          <a:stretch>
            <a:fillRect/>
          </a:stretch>
        </p:blipFill>
        <p:spPr>
          <a:xfrm>
            <a:off x="4716016" y="1988840"/>
            <a:ext cx="2413000" cy="1809750"/>
          </a:xfrm>
          <a:prstGeom prst="rect">
            <a:avLst/>
          </a:prstGeom>
        </p:spPr>
      </p:pic>
    </p:spTree>
    <p:extLst>
      <p:ext uri="{BB962C8B-B14F-4D97-AF65-F5344CB8AC3E}">
        <p14:creationId xmlns:p14="http://schemas.microsoft.com/office/powerpoint/2010/main" val="305277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por Color</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Si el máximo valor escogido entre los valores de una celda pertenece a cualquiera de los otros 2 planos diferente al que se está evaluando, entonces igualamos todos los valores de la celda a un solo valor L mediante la ecuación de Brillo de Luminancia, con el fin de normalizar el valor de la celda y que ésta quede en escala de grises.</a:t>
            </a:r>
          </a:p>
          <a:p>
            <a:pPr marL="0" indent="0" algn="just">
              <a:buSzPct val="75000"/>
              <a:buNone/>
            </a:pPr>
            <a:r>
              <a:rPr lang="es-ES" sz="2000" dirty="0"/>
              <a:t>	</a:t>
            </a:r>
            <a:r>
              <a:rPr lang="es-ES" sz="2000" dirty="0" smtClean="0"/>
              <a:t>		</a:t>
            </a:r>
            <a:r>
              <a:rPr lang="es-ES" sz="2000" b="1" dirty="0" smtClean="0"/>
              <a:t>L </a:t>
            </a:r>
            <a:r>
              <a:rPr lang="es-ES" sz="2000" b="1" dirty="0"/>
              <a:t>= </a:t>
            </a:r>
            <a:r>
              <a:rPr lang="es-ES" sz="2000" b="1" dirty="0" smtClean="0"/>
              <a:t>0.30 </a:t>
            </a:r>
            <a:r>
              <a:rPr lang="es-ES" sz="2000" b="1" dirty="0"/>
              <a:t>R + </a:t>
            </a:r>
            <a:r>
              <a:rPr lang="es-ES" sz="2000" b="1" dirty="0" smtClean="0"/>
              <a:t>0.59 </a:t>
            </a:r>
            <a:r>
              <a:rPr lang="es-ES" sz="2000" b="1" dirty="0"/>
              <a:t>G + </a:t>
            </a:r>
            <a:r>
              <a:rPr lang="es-ES" sz="2000" b="1" dirty="0" smtClean="0"/>
              <a:t>0.11 </a:t>
            </a:r>
            <a:r>
              <a:rPr lang="es-ES" sz="2000" b="1" dirty="0"/>
              <a:t>B</a:t>
            </a:r>
            <a:endParaRPr lang="es-EC" sz="1900" b="1" dirty="0" smtClean="0">
              <a:latin typeface="Arial" pitchFamily="34" charset="0"/>
              <a:cs typeface="Arial" pitchFamily="34" charset="0"/>
            </a:endParaRPr>
          </a:p>
          <a:p>
            <a:pPr marL="0" indent="0" algn="just">
              <a:buSzPct val="75000"/>
              <a:buNone/>
            </a:pPr>
            <a:endParaRPr lang="es-EC" sz="10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Con este efecto logramos apagar todos los colores de una imagen RGB a excepción del color original del plano filtrado con la primera parte del algoritmo.</a:t>
            </a: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5" name="4 Imagen"/>
          <p:cNvPicPr/>
          <p:nvPr/>
        </p:nvPicPr>
        <p:blipFill rotWithShape="1">
          <a:blip r:embed="rId3" cstate="print">
            <a:extLst>
              <a:ext uri="{28A0092B-C50C-407E-A947-70E740481C1C}">
                <a14:useLocalDpi xmlns:a14="http://schemas.microsoft.com/office/drawing/2010/main" val="0"/>
              </a:ext>
            </a:extLst>
          </a:blip>
          <a:srcRect t="3114"/>
          <a:stretch/>
        </p:blipFill>
        <p:spPr bwMode="auto">
          <a:xfrm>
            <a:off x="4788024" y="4149080"/>
            <a:ext cx="3726180" cy="21336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3" y="4149080"/>
            <a:ext cx="3521429" cy="2164859"/>
          </a:xfrm>
          <a:prstGeom prst="rect">
            <a:avLst/>
          </a:prstGeom>
          <a:noFill/>
          <a:ln>
            <a:noFill/>
          </a:ln>
        </p:spPr>
      </p:pic>
    </p:spTree>
    <p:extLst>
      <p:ext uri="{BB962C8B-B14F-4D97-AF65-F5344CB8AC3E}">
        <p14:creationId xmlns:p14="http://schemas.microsoft.com/office/powerpoint/2010/main" val="447436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Segmentación por Color</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Luego de efectuado el realzado a las imágenes que comprenden el video, se extrae o </a:t>
            </a:r>
            <a:r>
              <a:rPr lang="es-EC" sz="1900" dirty="0" err="1" smtClean="0">
                <a:latin typeface="Arial" pitchFamily="34" charset="0"/>
                <a:cs typeface="Arial" pitchFamily="34" charset="0"/>
              </a:rPr>
              <a:t>aisla</a:t>
            </a:r>
            <a:r>
              <a:rPr lang="es-EC" sz="1900" dirty="0" smtClean="0">
                <a:latin typeface="Arial" pitchFamily="34" charset="0"/>
                <a:cs typeface="Arial" pitchFamily="34" charset="0"/>
              </a:rPr>
              <a:t> las regiones que contengan solo color rojo, verde o azul de manera independiente en cada imagen, segmentando finalmente el color de interés.</a:t>
            </a:r>
            <a:endParaRPr lang="es-EC" sz="1900" b="1" dirty="0" smtClean="0">
              <a:latin typeface="Arial" pitchFamily="34" charset="0"/>
              <a:cs typeface="Arial" pitchFamily="34" charset="0"/>
            </a:endParaRPr>
          </a:p>
          <a:p>
            <a:pPr marL="0" indent="0" algn="just">
              <a:buSzPct val="75000"/>
              <a:buNone/>
            </a:pPr>
            <a:endParaRPr lang="es-EC" sz="10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a:p>
            <a:pPr algn="just">
              <a:buSzPct val="75000"/>
              <a:buFont typeface="Wingdings" pitchFamily="2" charset="2"/>
              <a:buChar char="§"/>
            </a:pPr>
            <a:r>
              <a:rPr lang="es-EC" sz="1900" dirty="0" smtClean="0">
                <a:latin typeface="Arial" pitchFamily="34" charset="0"/>
                <a:cs typeface="Arial" pitchFamily="34" charset="0"/>
              </a:rPr>
              <a:t>Para lograr el aislamiento de estas regiones, es necesario binarizar la imagen que viene como producto del realzado.</a:t>
            </a:r>
            <a:endParaRPr lang="es-EC" sz="1900" dirty="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767" y="2430522"/>
            <a:ext cx="5752465" cy="1286510"/>
          </a:xfrm>
          <a:prstGeom prst="rect">
            <a:avLst/>
          </a:prstGeom>
          <a:noFill/>
          <a:ln>
            <a:noFill/>
          </a:ln>
        </p:spPr>
      </p:pic>
    </p:spTree>
    <p:extLst>
      <p:ext uri="{BB962C8B-B14F-4D97-AF65-F5344CB8AC3E}">
        <p14:creationId xmlns:p14="http://schemas.microsoft.com/office/powerpoint/2010/main" val="41175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 </a:t>
            </a:r>
            <a:r>
              <a:rPr lang="es-EC" sz="2800" b="1" dirty="0">
                <a:latin typeface="Arial" pitchFamily="34" charset="0"/>
                <a:cs typeface="Arial" pitchFamily="34" charset="0"/>
              </a:rPr>
              <a:t>Segmentación </a:t>
            </a:r>
            <a:r>
              <a:rPr lang="es-EC" sz="2800" b="1" dirty="0" smtClean="0">
                <a:latin typeface="Arial" pitchFamily="34" charset="0"/>
                <a:cs typeface="Arial" pitchFamily="34" charset="0"/>
              </a:rPr>
              <a:t>por Bordes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76064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Se basa en la detección de los bordes que pueden existir en una imagen, con el fin de reconocer objetos o regiones. Por borde podemos definir que son las zonas de una imagen en donde se advierte un notable cambio en los valores de la intensidad de dicha zona.</a:t>
            </a:r>
          </a:p>
          <a:p>
            <a:pPr algn="just"/>
            <a:r>
              <a:rPr lang="es-EC" sz="1900" dirty="0" smtClean="0">
                <a:latin typeface="Arial" pitchFamily="34" charset="0"/>
                <a:cs typeface="Arial" pitchFamily="34" charset="0"/>
              </a:rPr>
              <a:t>Se han desarrollado algunos algoritmos capaces de lograr estas detecciones de bordes, entre los más usados están los algoritmos de Sobel, Prewitt y Canny.</a:t>
            </a:r>
            <a:endParaRPr lang="es-ES"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r>
              <a:rPr lang="es-EC" sz="1400" dirty="0" smtClean="0">
                <a:latin typeface="Arial" pitchFamily="34" charset="0"/>
                <a:cs typeface="Arial" pitchFamily="34" charset="0"/>
              </a:rPr>
              <a:t>	         </a:t>
            </a:r>
            <a:r>
              <a:rPr lang="es-EC" sz="1400" b="1" dirty="0" smtClean="0">
                <a:latin typeface="Arial" pitchFamily="34" charset="0"/>
                <a:cs typeface="Arial" pitchFamily="34" charset="0"/>
              </a:rPr>
              <a:t>Sobel</a:t>
            </a:r>
            <a:r>
              <a:rPr lang="es-EC" sz="1400" dirty="0" smtClean="0">
                <a:latin typeface="Arial" pitchFamily="34" charset="0"/>
                <a:cs typeface="Arial" pitchFamily="34" charset="0"/>
              </a:rPr>
              <a:t>		   </a:t>
            </a:r>
            <a:r>
              <a:rPr lang="es-EC" sz="1400" b="1" dirty="0" smtClean="0">
                <a:latin typeface="Arial" pitchFamily="34" charset="0"/>
                <a:cs typeface="Arial" pitchFamily="34" charset="0"/>
              </a:rPr>
              <a:t>Prewitt</a:t>
            </a:r>
            <a:r>
              <a:rPr lang="es-EC" sz="1400" dirty="0" smtClean="0">
                <a:latin typeface="Arial" pitchFamily="34" charset="0"/>
                <a:cs typeface="Arial" pitchFamily="34" charset="0"/>
              </a:rPr>
              <a:t>			</a:t>
            </a:r>
            <a:r>
              <a:rPr lang="es-EC" sz="1400" b="1" dirty="0" smtClean="0">
                <a:latin typeface="Arial" pitchFamily="34" charset="0"/>
                <a:cs typeface="Arial" pitchFamily="34" charset="0"/>
              </a:rPr>
              <a:t>Canny</a:t>
            </a:r>
            <a:endParaRPr lang="es-EC" sz="1400" b="1"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6" name="5 Imagen"/>
          <p:cNvPicPr/>
          <p:nvPr/>
        </p:nvPicPr>
        <p:blipFill>
          <a:blip r:embed="rId3" cstate="print"/>
          <a:stretch>
            <a:fillRect/>
          </a:stretch>
        </p:blipFill>
        <p:spPr>
          <a:xfrm>
            <a:off x="3563888" y="2924944"/>
            <a:ext cx="2126933" cy="1706880"/>
          </a:xfrm>
          <a:prstGeom prst="rect">
            <a:avLst/>
          </a:prstGeom>
        </p:spPr>
      </p:pic>
      <p:pic>
        <p:nvPicPr>
          <p:cNvPr id="7" name="6 Imagen"/>
          <p:cNvPicPr/>
          <p:nvPr/>
        </p:nvPicPr>
        <p:blipFill>
          <a:blip r:embed="rId4" cstate="print"/>
          <a:stretch>
            <a:fillRect/>
          </a:stretch>
        </p:blipFill>
        <p:spPr>
          <a:xfrm>
            <a:off x="971600" y="4725144"/>
            <a:ext cx="2323719" cy="1722882"/>
          </a:xfrm>
          <a:prstGeom prst="rect">
            <a:avLst/>
          </a:prstGeom>
        </p:spPr>
      </p:pic>
      <p:pic>
        <p:nvPicPr>
          <p:cNvPr id="12" name="11 Imagen"/>
          <p:cNvPicPr/>
          <p:nvPr/>
        </p:nvPicPr>
        <p:blipFill>
          <a:blip r:embed="rId5" cstate="print"/>
          <a:stretch>
            <a:fillRect/>
          </a:stretch>
        </p:blipFill>
        <p:spPr>
          <a:xfrm>
            <a:off x="3502992" y="4725144"/>
            <a:ext cx="2293144" cy="1707356"/>
          </a:xfrm>
          <a:prstGeom prst="rect">
            <a:avLst/>
          </a:prstGeom>
        </p:spPr>
      </p:pic>
      <p:pic>
        <p:nvPicPr>
          <p:cNvPr id="13" name="12 Imagen"/>
          <p:cNvPicPr/>
          <p:nvPr/>
        </p:nvPicPr>
        <p:blipFill>
          <a:blip r:embed="rId6" cstate="print"/>
          <a:stretch>
            <a:fillRect/>
          </a:stretch>
        </p:blipFill>
        <p:spPr>
          <a:xfrm>
            <a:off x="5951264" y="4725144"/>
            <a:ext cx="2293144" cy="1721644"/>
          </a:xfrm>
          <a:prstGeom prst="rect">
            <a:avLst/>
          </a:prstGeom>
        </p:spPr>
      </p:pic>
    </p:spTree>
    <p:extLst>
      <p:ext uri="{BB962C8B-B14F-4D97-AF65-F5344CB8AC3E}">
        <p14:creationId xmlns:p14="http://schemas.microsoft.com/office/powerpoint/2010/main" val="1379154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457200" y="274638"/>
            <a:ext cx="8229600" cy="634082"/>
          </a:xfrm>
          <a:solidFill>
            <a:schemeClr val="bg2">
              <a:lumMod val="50000"/>
              <a:alpha val="50000"/>
            </a:schemeClr>
          </a:solidFill>
        </p:spPr>
        <p:txBody>
          <a:bodyPr>
            <a:normAutofit/>
          </a:bodyPr>
          <a:lstStyle/>
          <a:p>
            <a:r>
              <a:rPr lang="es-EC" sz="2800" b="1" dirty="0" smtClean="0">
                <a:latin typeface="Arial" pitchFamily="34" charset="0"/>
                <a:cs typeface="Arial" pitchFamily="34" charset="0"/>
              </a:rPr>
              <a:t> Segmentación </a:t>
            </a:r>
            <a:r>
              <a:rPr lang="es-EC" sz="2800" b="1" dirty="0" smtClean="0">
                <a:latin typeface="Arial" pitchFamily="34" charset="0"/>
                <a:cs typeface="Arial" pitchFamily="34" charset="0"/>
              </a:rPr>
              <a:t>por Bordes</a:t>
            </a:r>
            <a:endParaRPr lang="es-EC" sz="2800" b="1" dirty="0">
              <a:latin typeface="Arial" pitchFamily="34" charset="0"/>
              <a:cs typeface="Arial" pitchFamily="34" charset="0"/>
            </a:endParaRPr>
          </a:p>
        </p:txBody>
      </p:sp>
      <p:sp>
        <p:nvSpPr>
          <p:cNvPr id="9" name="8 Marcador de contenido"/>
          <p:cNvSpPr>
            <a:spLocks noGrp="1"/>
          </p:cNvSpPr>
          <p:nvPr>
            <p:ph idx="1"/>
          </p:nvPr>
        </p:nvSpPr>
        <p:spPr>
          <a:xfrm>
            <a:off x="395536" y="908720"/>
            <a:ext cx="8352928" cy="5400600"/>
          </a:xfrm>
        </p:spPr>
        <p:txBody>
          <a:bodyPr>
            <a:noAutofit/>
          </a:bodyPr>
          <a:lstStyle/>
          <a:p>
            <a:pPr algn="just">
              <a:buSzPct val="75000"/>
              <a:buFont typeface="Wingdings" pitchFamily="2" charset="2"/>
              <a:buChar char="§"/>
            </a:pPr>
            <a:r>
              <a:rPr lang="es-EC" sz="1900" dirty="0" smtClean="0">
                <a:latin typeface="Arial" pitchFamily="34" charset="0"/>
                <a:cs typeface="Arial" pitchFamily="34" charset="0"/>
              </a:rPr>
              <a:t>El algoritmo de Canny combina un operador diferencial con un filtro </a:t>
            </a:r>
            <a:r>
              <a:rPr lang="es-EC" sz="1900" dirty="0" err="1" smtClean="0">
                <a:latin typeface="Arial" pitchFamily="34" charset="0"/>
                <a:cs typeface="Arial" pitchFamily="34" charset="0"/>
              </a:rPr>
              <a:t>gaussiano</a:t>
            </a:r>
            <a:r>
              <a:rPr lang="es-EC" sz="1900" dirty="0" smtClean="0">
                <a:latin typeface="Arial" pitchFamily="34" charset="0"/>
                <a:cs typeface="Arial" pitchFamily="34" charset="0"/>
              </a:rPr>
              <a:t>, el cual suaviza la imagen (reduce el ruido, detalles y texturas que no interesan); a esta imagen se determinan los pixeles donde se produce máxima variación, se suprimen los pixeles que no son máximos locales, y se realiza un proceso de doble </a:t>
            </a:r>
            <a:r>
              <a:rPr lang="es-EC" sz="1900" dirty="0" err="1" smtClean="0">
                <a:latin typeface="Arial" pitchFamily="34" charset="0"/>
                <a:cs typeface="Arial" pitchFamily="34" charset="0"/>
              </a:rPr>
              <a:t>umbralización</a:t>
            </a:r>
            <a:r>
              <a:rPr lang="es-EC" sz="1900" dirty="0" smtClean="0">
                <a:latin typeface="Arial" pitchFamily="34" charset="0"/>
                <a:cs typeface="Arial" pitchFamily="34" charset="0"/>
              </a:rPr>
              <a:t>, tanto para determinar los pixeles del borde como para eliminar falsos bordes o bordes dobles.</a:t>
            </a:r>
          </a:p>
          <a:p>
            <a:pPr algn="just">
              <a:buSzPct val="75000"/>
              <a:buFont typeface="Wingdings" pitchFamily="2" charset="2"/>
              <a:buChar char="§"/>
            </a:pPr>
            <a:r>
              <a:rPr lang="es-EC" sz="1900" dirty="0" smtClean="0">
                <a:latin typeface="Arial" pitchFamily="34" charset="0"/>
                <a:cs typeface="Arial" pitchFamily="34" charset="0"/>
              </a:rPr>
              <a:t>Al segmentar los bordes de una imagen o video RGB en Matlab, éste debe ser transformado a escala de grises o a binario usando las funciones RGB2GRAY o IM2BW, y luego hacer uso del algoritmo Canny.</a:t>
            </a: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marL="0" indent="0" algn="just">
              <a:buSzPct val="75000"/>
              <a:buNone/>
            </a:pPr>
            <a:endParaRPr lang="es-EC" sz="1900" dirty="0">
              <a:latin typeface="Arial" pitchFamily="34" charset="0"/>
              <a:cs typeface="Arial" pitchFamily="34" charset="0"/>
            </a:endParaRPr>
          </a:p>
          <a:p>
            <a:pPr marL="0" indent="0" algn="just">
              <a:buSzPct val="75000"/>
              <a:buNone/>
            </a:pPr>
            <a:endParaRPr lang="es-EC" sz="1900" dirty="0" smtClean="0">
              <a:latin typeface="Arial" pitchFamily="34" charset="0"/>
              <a:cs typeface="Arial" pitchFamily="34" charset="0"/>
            </a:endParaRPr>
          </a:p>
          <a:p>
            <a:pPr algn="just">
              <a:buSzPct val="75000"/>
              <a:buFont typeface="Wingdings" pitchFamily="2" charset="2"/>
              <a:buChar char="§"/>
            </a:pPr>
            <a:endParaRPr lang="es-EC" sz="1900" dirty="0" smtClean="0">
              <a:latin typeface="Arial" pitchFamily="34" charset="0"/>
              <a:cs typeface="Arial" pitchFamily="34" charset="0"/>
            </a:endParaRPr>
          </a:p>
        </p:txBody>
      </p:sp>
      <p:pic>
        <p:nvPicPr>
          <p:cNvPr id="10" name="9 Imagen"/>
          <p:cNvPicPr/>
          <p:nvPr/>
        </p:nvPicPr>
        <p:blipFill>
          <a:blip r:embed="rId3" cstate="print"/>
          <a:stretch>
            <a:fillRect/>
          </a:stretch>
        </p:blipFill>
        <p:spPr>
          <a:xfrm>
            <a:off x="2163905" y="4028653"/>
            <a:ext cx="2352675" cy="2352675"/>
          </a:xfrm>
          <a:prstGeom prst="rect">
            <a:avLst/>
          </a:prstGeom>
        </p:spPr>
      </p:pic>
      <p:pic>
        <p:nvPicPr>
          <p:cNvPr id="11" name="10 Imagen"/>
          <p:cNvPicPr/>
          <p:nvPr/>
        </p:nvPicPr>
        <p:blipFill>
          <a:blip r:embed="rId4" cstate="print"/>
          <a:stretch>
            <a:fillRect/>
          </a:stretch>
        </p:blipFill>
        <p:spPr>
          <a:xfrm>
            <a:off x="4716016" y="4005064"/>
            <a:ext cx="2362200" cy="2380615"/>
          </a:xfrm>
          <a:prstGeom prst="rect">
            <a:avLst/>
          </a:prstGeom>
        </p:spPr>
      </p:pic>
    </p:spTree>
    <p:extLst>
      <p:ext uri="{BB962C8B-B14F-4D97-AF65-F5344CB8AC3E}">
        <p14:creationId xmlns:p14="http://schemas.microsoft.com/office/powerpoint/2010/main" val="1379154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8919</TotalTime>
  <Words>2491</Words>
  <Application>Microsoft Office PowerPoint</Application>
  <PresentationFormat>Presentación en pantalla (4:3)</PresentationFormat>
  <Paragraphs>357</Paragraphs>
  <Slides>33</Slides>
  <Notes>32</Notes>
  <HiddenSlides>0</HiddenSlides>
  <MMClips>1</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IMPLEMENTACION DE INTERFAZ GRAFICA PARA COMPARACION VISUAL DE METODOS DE SEGMENTACION, USANDO MATLAB</vt:lpstr>
      <vt:lpstr>Objetivos</vt:lpstr>
      <vt:lpstr>Segmentación de Imágenes</vt:lpstr>
      <vt:lpstr>Segmentación de Imágenes</vt:lpstr>
      <vt:lpstr>Segmentación por Color</vt:lpstr>
      <vt:lpstr>Segmentación por Color</vt:lpstr>
      <vt:lpstr>Segmentación por Color</vt:lpstr>
      <vt:lpstr> Segmentación por Bordes</vt:lpstr>
      <vt:lpstr> Segmentación por Bordes</vt:lpstr>
      <vt:lpstr> Segmentación por Bordes</vt:lpstr>
      <vt:lpstr>Segmentación por Textura</vt:lpstr>
      <vt:lpstr>Segmentación por Textura</vt:lpstr>
      <vt:lpstr>Implementación</vt:lpstr>
      <vt:lpstr>Implementación</vt:lpstr>
      <vt:lpstr>Implementación</vt:lpstr>
      <vt:lpstr>Implementación</vt:lpstr>
      <vt:lpstr>Implementación</vt:lpstr>
      <vt:lpstr>Operación y Pruebas</vt:lpstr>
      <vt:lpstr>Operación y Pruebas</vt:lpstr>
      <vt:lpstr>Operación y Pruebas</vt:lpstr>
      <vt:lpstr>Operación y Pruebas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Conclusiones</vt:lpstr>
      <vt:lpstr>Recomendaciones</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Julián Franco</cp:lastModifiedBy>
  <cp:revision>236</cp:revision>
  <dcterms:created xsi:type="dcterms:W3CDTF">2011-06-27T02:18:05Z</dcterms:created>
  <dcterms:modified xsi:type="dcterms:W3CDTF">2011-10-24T03:07:08Z</dcterms:modified>
</cp:coreProperties>
</file>