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47" autoAdjust="0"/>
  </p:normalViewPr>
  <p:slideViewPr>
    <p:cSldViewPr>
      <p:cViewPr varScale="1">
        <p:scale>
          <a:sx n="73" d="100"/>
          <a:sy n="73" d="100"/>
        </p:scale>
        <p:origin x="-1776" y="-102"/>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921AF5-E2F4-4775-9BEA-CF9A653FE6B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F886ACA-B38F-43EE-88C7-E816BDE7A035}" type="datetimeFigureOut">
              <a:rPr lang="es-ES" smtClean="0"/>
              <a:pPr/>
              <a:t>18/01/2011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86921AF5-E2F4-4775-9BEA-CF9A653FE6B3}"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886ACA-B38F-43EE-88C7-E816BDE7A035}" type="datetimeFigureOut">
              <a:rPr lang="es-ES" smtClean="0"/>
              <a:pPr/>
              <a:t>18/01/2011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921AF5-E2F4-4775-9BEA-CF9A653FE6B3}"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071546"/>
            <a:ext cx="8429652" cy="2143140"/>
          </a:xfrm>
          <a:noFill/>
        </p:spPr>
        <p:txBody>
          <a:bodyPr>
            <a:normAutofit fontScale="90000"/>
          </a:bodyPr>
          <a:lstStyle/>
          <a:p>
            <a:pPr algn="l"/>
            <a:r>
              <a:rPr lang="es-ES_tradnl" sz="3600" dirty="0" smtClean="0"/>
              <a:t>“IMPLEMENTACIONES</a:t>
            </a:r>
            <a:r>
              <a:rPr lang="es-ES_tradnl" sz="3600" b="1" dirty="0" smtClean="0"/>
              <a:t> </a:t>
            </a:r>
            <a:r>
              <a:rPr lang="es-ES_tradnl" sz="3600" b="1" dirty="0"/>
              <a:t>EN MATLAB DE LOS ALGORITMOS ADAPTATIVOS PARA </a:t>
            </a:r>
            <a:r>
              <a:rPr lang="es-ES_tradnl" sz="3600" b="1" dirty="0" smtClean="0"/>
              <a:t>LOS SISTEMAS </a:t>
            </a:r>
            <a:r>
              <a:rPr lang="es-ES_tradnl" sz="3600" b="1" dirty="0"/>
              <a:t>DE ANTENAS INTELIGENTES</a:t>
            </a:r>
            <a:r>
              <a:rPr lang="es-ES_tradnl" sz="3600" dirty="0"/>
              <a:t>”</a:t>
            </a:r>
            <a:r>
              <a:rPr lang="es-ES" sz="3600" b="1" dirty="0"/>
              <a:t/>
            </a:r>
            <a:br>
              <a:rPr lang="es-ES" sz="3600" b="1" dirty="0"/>
            </a:br>
            <a:endParaRPr lang="es-ES" sz="3600" dirty="0"/>
          </a:p>
        </p:txBody>
      </p:sp>
      <p:sp>
        <p:nvSpPr>
          <p:cNvPr id="3" name="2 Subtítulo"/>
          <p:cNvSpPr>
            <a:spLocks noGrp="1"/>
          </p:cNvSpPr>
          <p:nvPr>
            <p:ph type="subTitle" idx="1"/>
          </p:nvPr>
        </p:nvSpPr>
        <p:spPr>
          <a:xfrm>
            <a:off x="3643306" y="4572008"/>
            <a:ext cx="4929222" cy="1052070"/>
          </a:xfrm>
          <a:noFill/>
          <a:ln>
            <a:noFill/>
          </a:ln>
        </p:spPr>
        <p:txBody>
          <a:bodyPr>
            <a:normAutofit fontScale="62500" lnSpcReduction="20000"/>
          </a:bodyPr>
          <a:lstStyle/>
          <a:p>
            <a:r>
              <a:rPr lang="es-ES_tradnl" b="1" i="1" dirty="0"/>
              <a:t>Presentado por:</a:t>
            </a:r>
            <a:endParaRPr lang="es-ES" b="1" i="1" dirty="0"/>
          </a:p>
          <a:p>
            <a:r>
              <a:rPr lang="es-ES_tradnl" b="1" i="1" dirty="0"/>
              <a:t> </a:t>
            </a:r>
            <a:endParaRPr lang="es-ES" b="1" i="1" dirty="0"/>
          </a:p>
          <a:p>
            <a:r>
              <a:rPr lang="es-ES_tradnl" b="1" i="1" dirty="0"/>
              <a:t>JUAN  FRANCISCO ALVAREZ  ALVARADO</a:t>
            </a:r>
            <a:endParaRPr lang="es-ES" b="1" i="1" dirty="0"/>
          </a:p>
          <a:p>
            <a:r>
              <a:rPr lang="es-ES_tradnl" b="1" i="1" dirty="0"/>
              <a:t>MARIBEL DEL ROSARIO  CHUEZ  </a:t>
            </a:r>
            <a:r>
              <a:rPr lang="es-ES_tradnl" b="1" i="1" dirty="0" smtClean="0"/>
              <a:t>GONZÁLEZ</a:t>
            </a:r>
            <a:endParaRPr lang="es-ES" b="1" i="1" dirty="0"/>
          </a:p>
          <a:p>
            <a:endParaRPr lang="es-E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Algoritmos adaptativos ciegos</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r>
              <a:rPr lang="es-ES" dirty="0" smtClean="0"/>
              <a:t>Estos algoritmos no requieren señal de referencia, generan por sí mismos la señal de referencia requerida desde las señales receptadas, para obtener así la señal deseada. </a:t>
            </a:r>
          </a:p>
          <a:p>
            <a:r>
              <a:rPr lang="es-ES" dirty="0" smtClean="0"/>
              <a:t>Las técnicas de igualación ciega,  no requieren una fase diferenciada de entrenamiento, sino que utilizan el conocimiento a priori sobre la estadística de la señal transmitida. </a:t>
            </a:r>
          </a:p>
          <a:p>
            <a:r>
              <a:rPr lang="es-ES" dirty="0" smtClean="0"/>
              <a:t>El algoritmo adaptativo de modulo constante ( CMA ) es un algoritmo de igualación ciega.</a:t>
            </a:r>
          </a:p>
          <a:p>
            <a:endParaRPr lang="es-ES"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14356"/>
            <a:ext cx="8229600" cy="1143000"/>
          </a:xfrm>
        </p:spPr>
        <p:txBody>
          <a:bodyPr>
            <a:noAutofit/>
          </a:bodyPr>
          <a:lstStyle/>
          <a:p>
            <a:r>
              <a:rPr lang="es-ES" sz="3200" dirty="0" smtClean="0"/>
              <a:t>VENTAJAS DE LAS TECNICAS DE IGUALACION CIEGA </a:t>
            </a:r>
            <a:endParaRPr lang="es-ES" sz="3200" dirty="0"/>
          </a:p>
        </p:txBody>
      </p:sp>
      <p:sp>
        <p:nvSpPr>
          <p:cNvPr id="3" name="2 Marcador de contenido"/>
          <p:cNvSpPr>
            <a:spLocks noGrp="1"/>
          </p:cNvSpPr>
          <p:nvPr>
            <p:ph idx="1"/>
          </p:nvPr>
        </p:nvSpPr>
        <p:spPr/>
        <p:txBody>
          <a:bodyPr>
            <a:normAutofit/>
          </a:bodyPr>
          <a:lstStyle/>
          <a:p>
            <a:r>
              <a:rPr lang="es-ES" dirty="0" smtClean="0"/>
              <a:t>Permite emplear protocolos de comunicación más sencillos, por ejemplo, eliminando la necesidad de retransmitir secuencias de entrenamiento tras desvanecimientos en el canal.</a:t>
            </a:r>
          </a:p>
          <a:p>
            <a:pPr lvl="0"/>
            <a:r>
              <a:rPr lang="es-ES" dirty="0" smtClean="0"/>
              <a:t> Disminuye los problemas de interoperabilidad entre equipos, derivados del uso de distintas secuencias de entrenamiento.</a:t>
            </a:r>
          </a:p>
          <a:p>
            <a:pPr lvl="0"/>
            <a:r>
              <a:rPr lang="es-ES" dirty="0" smtClean="0"/>
              <a:t> Ahorra ancho de banda en redes de difusión ya que evita intercalar periódicamente secuencias  de entrenamiento. </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t>El algoritmo LMS utiliza el conformador de haces adaptativos el cual es una técnica que permite una máxima radiación hacia un usuario deseado y nulos en la dirección de las señales interferentes, </a:t>
            </a:r>
          </a:p>
          <a:p>
            <a:endParaRPr lang="es-ES"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714356"/>
            <a:ext cx="8229600" cy="1143000"/>
          </a:xfrm>
          <a:solidFill>
            <a:schemeClr val="bg1"/>
          </a:solidFill>
        </p:spPr>
        <p:txBody>
          <a:bodyPr>
            <a:normAutofit fontScale="90000"/>
          </a:bodyPr>
          <a:lstStyle/>
          <a:p>
            <a:r>
              <a:rPr lang="es-ES" dirty="0" smtClean="0">
                <a:solidFill>
                  <a:schemeClr val="accent1"/>
                </a:solidFill>
              </a:rPr>
              <a:t>Conformador de haces adaptativos</a:t>
            </a:r>
            <a:endParaRPr lang="es-ES" dirty="0">
              <a:solidFill>
                <a:schemeClr val="accent1"/>
              </a:solidFill>
            </a:endParaRPr>
          </a:p>
        </p:txBody>
      </p:sp>
      <p:sp>
        <p:nvSpPr>
          <p:cNvPr id="3" name="2 Marcador de contenido"/>
          <p:cNvSpPr>
            <a:spLocks noGrp="1"/>
          </p:cNvSpPr>
          <p:nvPr>
            <p:ph idx="1"/>
          </p:nvPr>
        </p:nvSpPr>
        <p:spPr/>
        <p:txBody>
          <a:bodyPr>
            <a:normAutofit/>
          </a:bodyPr>
          <a:lstStyle/>
          <a:p>
            <a:r>
              <a:rPr lang="es-ES" dirty="0" smtClean="0"/>
              <a:t>El conformador de haces adaptativos es una técnica que rige a los arreglos de antenas para lograr una recepción máxima en una dirección específica, estimando la señal de llegada desde la dirección deseada (en presencia de ruido), mientras que las señales de igual frecuencia proveniente de otras direcciones son rechazadas.</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Esta técnica requiere el uso de algoritmos (</a:t>
            </a:r>
            <a:r>
              <a:rPr lang="es-ES" dirty="0" err="1" smtClean="0"/>
              <a:t>DoA</a:t>
            </a:r>
            <a:r>
              <a:rPr lang="es-ES" dirty="0" smtClean="0"/>
              <a:t>) tanto para la detección de las señales de arribo e interferentes como para la optimización de los pesos que conforman el haz. </a:t>
            </a:r>
          </a:p>
          <a:p>
            <a:r>
              <a:rPr lang="es-ES" dirty="0" smtClean="0"/>
              <a:t>El </a:t>
            </a:r>
            <a:r>
              <a:rPr lang="es-ES" dirty="0" err="1" smtClean="0"/>
              <a:t>beamformer</a:t>
            </a:r>
            <a:r>
              <a:rPr lang="es-ES" dirty="0" smtClean="0"/>
              <a:t> o conformador procesa las señales recibidas en cada sensor y obtiene a partir de ellas una señal resultante. Como resultado se obtiene una antena con un diagrama de radiación que presenta un haz hacia la dirección de interés.</a:t>
            </a:r>
          </a:p>
          <a:p>
            <a:pPr>
              <a:buNone/>
            </a:pPr>
            <a:r>
              <a:rPr lang="es-ES" dirty="0" smtClean="0"/>
              <a:t>	El control del diagrama de radiación se hace por medio de un algoritmo adaptativo que pretende minimizar una señal de error generada a partir de una referencia en el receptor de la estación base.</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b="1" dirty="0" smtClean="0"/>
              <a:t/>
            </a:r>
            <a:br>
              <a:rPr lang="es-ES_tradnl" b="1" dirty="0" smtClean="0"/>
            </a:br>
            <a:r>
              <a:rPr lang="es-ES_tradnl" b="1" dirty="0" smtClean="0"/>
              <a:t/>
            </a:r>
            <a:br>
              <a:rPr lang="es-ES_tradnl" b="1" dirty="0" smtClean="0"/>
            </a:br>
            <a:r>
              <a:rPr lang="es-ES_tradnl" b="1" dirty="0" smtClean="0"/>
              <a:t/>
            </a:r>
            <a:br>
              <a:rPr lang="es-ES_tradnl" b="1" dirty="0" smtClean="0"/>
            </a:br>
            <a:r>
              <a:rPr lang="es-ES_tradnl" b="1" dirty="0" smtClean="0"/>
              <a:t/>
            </a:r>
            <a:br>
              <a:rPr lang="es-ES_tradnl" b="1" dirty="0" smtClean="0"/>
            </a:br>
            <a:r>
              <a:rPr lang="es-ES_tradnl" b="1" dirty="0" smtClean="0"/>
              <a:t> </a:t>
            </a:r>
            <a:br>
              <a:rPr lang="es-ES_tradnl" b="1" dirty="0" smtClean="0"/>
            </a:br>
            <a:r>
              <a:rPr lang="es-ES_tradnl" b="1" dirty="0" smtClean="0"/>
              <a:t>Los haces adaptivos en las antenas inteligentes</a:t>
            </a:r>
            <a:r>
              <a:rPr lang="es-ES" dirty="0" smtClean="0"/>
              <a:t/>
            </a:r>
            <a:br>
              <a:rPr lang="es-ES" dirty="0" smtClean="0"/>
            </a:br>
            <a:endParaRPr lang="es-ES" dirty="0"/>
          </a:p>
        </p:txBody>
      </p:sp>
      <p:sp>
        <p:nvSpPr>
          <p:cNvPr id="3" name="2 Marcador de contenido"/>
          <p:cNvSpPr>
            <a:spLocks noGrp="1"/>
          </p:cNvSpPr>
          <p:nvPr>
            <p:ph idx="1"/>
          </p:nvPr>
        </p:nvSpPr>
        <p:spPr/>
        <p:txBody>
          <a:bodyPr>
            <a:normAutofit lnSpcReduction="10000"/>
          </a:bodyPr>
          <a:lstStyle/>
          <a:p>
            <a:pPr>
              <a:buNone/>
            </a:pPr>
            <a:r>
              <a:rPr lang="es-ES" sz="2000" dirty="0" smtClean="0"/>
              <a:t>Las antenas adaptativas presentan varios tipos de señales, entre estas tenemos las siguientes:</a:t>
            </a:r>
          </a:p>
          <a:p>
            <a:r>
              <a:rPr lang="es-ES" sz="2000" dirty="0" smtClean="0"/>
              <a:t> Modelo de señales en la antena adaptativa, para </a:t>
            </a:r>
            <a:r>
              <a:rPr lang="es-ES" sz="2000" b="1" i="1" dirty="0" smtClean="0"/>
              <a:t>una sola onda incidente</a:t>
            </a:r>
            <a:r>
              <a:rPr lang="es-ES" sz="2000" dirty="0" smtClean="0"/>
              <a:t>:</a:t>
            </a:r>
          </a:p>
          <a:p>
            <a:r>
              <a:rPr lang="es-ES" sz="2000" dirty="0" smtClean="0"/>
              <a:t>Señal incidente en la antena</a:t>
            </a:r>
          </a:p>
          <a:p>
            <a:r>
              <a:rPr lang="es-ES" sz="2000" dirty="0" smtClean="0"/>
              <a:t>Señal captada por cada antena </a:t>
            </a:r>
          </a:p>
          <a:p>
            <a:r>
              <a:rPr lang="es-ES" sz="2000" dirty="0" smtClean="0"/>
              <a:t>Señal </a:t>
            </a:r>
            <a:r>
              <a:rPr lang="es-ES" sz="2000" dirty="0" err="1" smtClean="0"/>
              <a:t>demodulada</a:t>
            </a:r>
            <a:r>
              <a:rPr lang="es-ES" sz="2000" dirty="0" smtClean="0"/>
              <a:t> en la rama </a:t>
            </a:r>
          </a:p>
          <a:p>
            <a:r>
              <a:rPr lang="es-ES" sz="2000" dirty="0" smtClean="0"/>
              <a:t>Señal recibida total</a:t>
            </a:r>
          </a:p>
          <a:p>
            <a:pPr>
              <a:buNone/>
            </a:pPr>
            <a:r>
              <a:rPr lang="es-ES" sz="2000" dirty="0" smtClean="0"/>
              <a:t>El objetivo del procesado de señal en la antena es conseguir los pesos </a:t>
            </a:r>
            <a:r>
              <a:rPr lang="es-ES" sz="2000" i="1" dirty="0" err="1" smtClean="0"/>
              <a:t>wi</a:t>
            </a:r>
            <a:r>
              <a:rPr lang="es-ES" sz="2000" i="1" dirty="0" smtClean="0"/>
              <a:t> </a:t>
            </a:r>
            <a:r>
              <a:rPr lang="es-ES" sz="2000" dirty="0" smtClean="0"/>
              <a:t>óptimos de forma que se pueda extraer la máxima información de la señal del usuario deseado.</a:t>
            </a:r>
          </a:p>
          <a:p>
            <a:pPr>
              <a:buNone/>
            </a:pPr>
            <a:r>
              <a:rPr lang="es-ES" sz="2000" dirty="0" smtClean="0"/>
              <a:t>Sobre el modelo anterior se haría el procesado de señal adaptativo en el DSP del receptor que proporcionaría los pesos óptimos.</a:t>
            </a:r>
          </a:p>
          <a:p>
            <a:endParaRPr lang="es-E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5804" y="704088"/>
            <a:ext cx="8229600" cy="1143000"/>
          </a:xfrm>
        </p:spPr>
        <p:txBody>
          <a:bodyPr>
            <a:normAutofit fontScale="90000"/>
          </a:bodyPr>
          <a:lstStyle/>
          <a:p>
            <a:r>
              <a:rPr lang="es-ES" sz="5400" dirty="0" smtClean="0"/>
              <a:t>Los pesos óptimos proporciona</a:t>
            </a:r>
            <a:endParaRPr lang="es-ES" dirty="0"/>
          </a:p>
        </p:txBody>
      </p:sp>
      <p:sp>
        <p:nvSpPr>
          <p:cNvPr id="3" name="2 Marcador de contenido"/>
          <p:cNvSpPr>
            <a:spLocks noGrp="1"/>
          </p:cNvSpPr>
          <p:nvPr>
            <p:ph idx="1"/>
          </p:nvPr>
        </p:nvSpPr>
        <p:spPr/>
        <p:txBody>
          <a:bodyPr>
            <a:normAutofit fontScale="85000" lnSpcReduction="10000"/>
          </a:bodyPr>
          <a:lstStyle/>
          <a:p>
            <a:r>
              <a:rPr lang="es-ES" sz="1800" dirty="0" smtClean="0"/>
              <a:t>- </a:t>
            </a:r>
            <a:r>
              <a:rPr lang="es-ES" sz="1800" b="1" i="1" dirty="0" smtClean="0"/>
              <a:t>Punto de vista “antena”</a:t>
            </a:r>
            <a:r>
              <a:rPr lang="es-ES" sz="1800" b="1" dirty="0" smtClean="0"/>
              <a:t>:</a:t>
            </a:r>
            <a:r>
              <a:rPr lang="es-ES" sz="1800" dirty="0" smtClean="0"/>
              <a:t> los pesos de alimentación se eligen para que el diagrama de radiación “apunte” a la dirección deseada, mientras que se sitúan nulos en las direcciones de las interferencias.</a:t>
            </a:r>
          </a:p>
          <a:p>
            <a:r>
              <a:rPr lang="es-ES" sz="1800" dirty="0" smtClean="0"/>
              <a:t>- </a:t>
            </a:r>
            <a:r>
              <a:rPr lang="es-ES" sz="1800" b="1" i="1" dirty="0" smtClean="0"/>
              <a:t>Punto de vista “procesado”</a:t>
            </a:r>
            <a:r>
              <a:rPr lang="es-ES" sz="1800" dirty="0" smtClean="0"/>
              <a:t>: la señales recibidas se combinan para que en la señal de salida se maximice (o minimice) cierto parámetro.</a:t>
            </a:r>
          </a:p>
          <a:p>
            <a:r>
              <a:rPr lang="es-ES" sz="1800" dirty="0" smtClean="0"/>
              <a:t>- Los criterios pueden ser de: máxima potencia, máxima relación señal ruido, minimización del error cuadrático medio (MMSE), minimización de la tasa binaria de error (MBER). </a:t>
            </a:r>
          </a:p>
          <a:p>
            <a:endParaRPr lang="es-ES" sz="1800" dirty="0" smtClean="0"/>
          </a:p>
          <a:p>
            <a:endParaRPr lang="es-ES" sz="1800" dirty="0" smtClean="0"/>
          </a:p>
          <a:p>
            <a:pPr>
              <a:buNone/>
            </a:pPr>
            <a:r>
              <a:rPr lang="es-ES" sz="1900" dirty="0" smtClean="0"/>
              <a:t>El procesado puede tener distintos objetivos:</a:t>
            </a:r>
          </a:p>
          <a:p>
            <a:pPr>
              <a:buNone/>
            </a:pPr>
            <a:endParaRPr lang="es-ES" sz="1900" dirty="0" smtClean="0"/>
          </a:p>
          <a:p>
            <a:r>
              <a:rPr lang="es-ES" sz="1900" dirty="0" smtClean="0"/>
              <a:t> El control puede dirigirse a optimizar una señal conocida en algún aspecto: </a:t>
            </a:r>
            <a:r>
              <a:rPr lang="es-ES" sz="1900" b="1" i="1" dirty="0" smtClean="0"/>
              <a:t>Referencia temporal o espacial</a:t>
            </a:r>
            <a:endParaRPr lang="es-ES" sz="1900" dirty="0" smtClean="0"/>
          </a:p>
          <a:p>
            <a:r>
              <a:rPr lang="es-ES" sz="1900" dirty="0" smtClean="0"/>
              <a:t>Cancelar determinadas señales no deseadas dejando pasar otras:   </a:t>
            </a:r>
            <a:r>
              <a:rPr lang="es-ES" sz="1900" b="1" i="1" dirty="0" smtClean="0"/>
              <a:t>Filtrado Espacial</a:t>
            </a:r>
            <a:endParaRPr lang="es-ES" sz="1900" dirty="0" smtClean="0"/>
          </a:p>
          <a:p>
            <a:r>
              <a:rPr lang="es-ES" sz="1900" dirty="0" smtClean="0"/>
              <a:t>Obtener información de las señales que llegan a la antenas:   </a:t>
            </a:r>
            <a:r>
              <a:rPr lang="es-ES" sz="1900" b="1" i="1" dirty="0" smtClean="0"/>
              <a:t>Detección de Angulo de Llegada</a:t>
            </a:r>
            <a:endParaRPr lang="es-ES" sz="1900"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642918"/>
            <a:ext cx="8229600" cy="1143000"/>
          </a:xfrm>
          <a:solidFill>
            <a:schemeClr val="bg1"/>
          </a:solidFill>
          <a:ln>
            <a:noFill/>
          </a:ln>
        </p:spPr>
        <p:txBody>
          <a:bodyPr/>
          <a:lstStyle/>
          <a:p>
            <a:r>
              <a:rPr lang="es-ES_tradnl" dirty="0" smtClean="0"/>
              <a:t> </a:t>
            </a:r>
            <a:r>
              <a:rPr lang="es-ES_tradnl" sz="6000" dirty="0" smtClean="0"/>
              <a:t>ANTENAS INTELIGENTES </a:t>
            </a:r>
            <a:endParaRPr lang="es-ES" sz="4400" dirty="0"/>
          </a:p>
        </p:txBody>
      </p:sp>
      <p:sp>
        <p:nvSpPr>
          <p:cNvPr id="3" name="2 Marcador de contenido"/>
          <p:cNvSpPr>
            <a:spLocks noGrp="1"/>
          </p:cNvSpPr>
          <p:nvPr>
            <p:ph idx="1"/>
          </p:nvPr>
        </p:nvSpPr>
        <p:spPr/>
        <p:txBody>
          <a:bodyPr>
            <a:normAutofit/>
          </a:bodyPr>
          <a:lstStyle/>
          <a:p>
            <a:r>
              <a:rPr lang="es-ES_tradnl" sz="1800" dirty="0" smtClean="0"/>
              <a:t>Las antenas inteligentes trabajan con arreglos donde todos los elementos son activos.</a:t>
            </a:r>
            <a:endParaRPr lang="es-ES" sz="1800" dirty="0" smtClean="0"/>
          </a:p>
          <a:p>
            <a:r>
              <a:rPr lang="es-ES_tradnl" sz="1800" dirty="0" smtClean="0"/>
              <a:t>Inteligente es el sistema dado que puede interactuar con el medio. Por tanto la inteligencia radica en la posibilidad de variar el patrón de radiación una vez que se ha implementado la antena. </a:t>
            </a:r>
            <a:endParaRPr lang="es-ES" sz="1800" dirty="0" smtClean="0"/>
          </a:p>
          <a:p>
            <a:r>
              <a:rPr lang="es-ES_tradnl" sz="1800" dirty="0" smtClean="0"/>
              <a:t>Los sistemas de antenas inteligentes son arreglos de antenas que mediante el control de la fase y la amplitud de la excitación de cada uno de los elementos que conforma el arreglo permite variar la forma del patrón de radiación en tiempo real</a:t>
            </a:r>
            <a:endParaRPr lang="es-ES" sz="18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Definición </a:t>
            </a:r>
            <a:endParaRPr lang="es-ES" dirty="0"/>
          </a:p>
        </p:txBody>
      </p:sp>
      <p:sp>
        <p:nvSpPr>
          <p:cNvPr id="3" name="2 Marcador de contenido"/>
          <p:cNvSpPr>
            <a:spLocks noGrp="1"/>
          </p:cNvSpPr>
          <p:nvPr>
            <p:ph idx="1"/>
          </p:nvPr>
        </p:nvSpPr>
        <p:spPr/>
        <p:txBody>
          <a:bodyPr/>
          <a:lstStyle/>
          <a:p>
            <a:r>
              <a:rPr lang="es-ES_tradnl" sz="2400" dirty="0" smtClean="0"/>
              <a:t>Una antena inteligente es la combinación de un arreglo de antenas (</a:t>
            </a:r>
            <a:r>
              <a:rPr lang="es-ES_tradnl" sz="2400" dirty="0" err="1" smtClean="0"/>
              <a:t>arrays</a:t>
            </a:r>
            <a:r>
              <a:rPr lang="es-ES_tradnl" sz="2400" dirty="0" smtClean="0"/>
              <a:t>) con una unidad de procesamiento digital de señales (DSP) que optimiza los diagramas de transmisión y recepción dinámicamente en respuesta a una señal de interés en el entorno.</a:t>
            </a:r>
            <a:endParaRPr lang="es-ES" sz="2400" dirty="0" smtClean="0"/>
          </a:p>
          <a:p>
            <a:r>
              <a:rPr lang="es-ES_tradnl" sz="2400" dirty="0" smtClean="0"/>
              <a:t>La antena inteligente en vez de disponer de un diagrama de radiación fijo, es capaz de generar o seleccionar haces muy directivos enfocados hacia el usuario deseado, e incluso adaptarse a las condiciones radioeléctricas en cada momento. </a:t>
            </a:r>
            <a:endParaRPr lang="es-ES" sz="2400"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antenas inteligentes utilizan</a:t>
            </a:r>
            <a:endParaRPr lang="es-ES" dirty="0"/>
          </a:p>
        </p:txBody>
      </p:sp>
      <p:sp>
        <p:nvSpPr>
          <p:cNvPr id="3" name="2 Marcador de contenido"/>
          <p:cNvSpPr>
            <a:spLocks noGrp="1"/>
          </p:cNvSpPr>
          <p:nvPr>
            <p:ph idx="1"/>
          </p:nvPr>
        </p:nvSpPr>
        <p:spPr/>
        <p:txBody>
          <a:bodyPr>
            <a:normAutofit fontScale="62500" lnSpcReduction="20000"/>
          </a:bodyPr>
          <a:lstStyle/>
          <a:p>
            <a:r>
              <a:rPr lang="es-ES" dirty="0" smtClean="0"/>
              <a:t>Las antenas inteligentes hacen uso de:</a:t>
            </a:r>
          </a:p>
          <a:p>
            <a:r>
              <a:rPr lang="es-ES" dirty="0" smtClean="0"/>
              <a:t>• Arreglos de antenas</a:t>
            </a:r>
          </a:p>
          <a:p>
            <a:r>
              <a:rPr lang="es-ES" dirty="0" smtClean="0"/>
              <a:t>• Procesamiento de señales en radiofrecuencia</a:t>
            </a:r>
          </a:p>
          <a:p>
            <a:r>
              <a:rPr lang="es-ES" dirty="0" smtClean="0"/>
              <a:t>• Procesamiento de señales digitales con el propósito de mejorar la capacidad de los canales y la calidad de los servicios de comunicación, esencialmente de carácter móvil.</a:t>
            </a:r>
          </a:p>
          <a:p>
            <a:r>
              <a:rPr lang="es-ES" dirty="0" smtClean="0"/>
              <a:t>Ejemplos:</a:t>
            </a:r>
          </a:p>
          <a:p>
            <a:r>
              <a:rPr lang="es-ES" dirty="0" smtClean="0"/>
              <a:t>• Telefonía celular</a:t>
            </a:r>
          </a:p>
          <a:p>
            <a:r>
              <a:rPr lang="es-ES" dirty="0" smtClean="0"/>
              <a:t>• Redes inalámbricas</a:t>
            </a:r>
          </a:p>
          <a:p>
            <a:r>
              <a:rPr lang="es-ES_tradnl" dirty="0" smtClean="0"/>
              <a:t>    </a:t>
            </a:r>
            <a:r>
              <a:rPr lang="es-ES" dirty="0" smtClean="0"/>
              <a:t>El caso de la telefonía celular</a:t>
            </a:r>
          </a:p>
          <a:p>
            <a:r>
              <a:rPr lang="es-ES" dirty="0" smtClean="0"/>
              <a:t>• Consiste en dividir un área geográfica en celdas o células hexagonales en</a:t>
            </a:r>
          </a:p>
          <a:p>
            <a:r>
              <a:rPr lang="es-ES" dirty="0" smtClean="0"/>
              <a:t>cuyo centro se encuentra una estación base (EB).</a:t>
            </a:r>
          </a:p>
          <a:p>
            <a:r>
              <a:rPr lang="es-ES" dirty="0" smtClean="0"/>
              <a:t>• La EB puede transmitir y recibir señales de RF y establecer un enlace con un usuario (móvil) presente dentro de su área de cobertura.</a:t>
            </a:r>
          </a:p>
          <a:p>
            <a:r>
              <a:rPr lang="es-ES" dirty="0" smtClean="0"/>
              <a:t>• Cada EB tiene la capacidad de dar servicio a cierta cantidad de usuarios simultáneamente, y de conectarlos a otros usuarios en la misma o en otras células, o al servicio público de telefonía conmutado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ventajas</a:t>
            </a:r>
            <a:endParaRPr lang="es-ES" dirty="0"/>
          </a:p>
        </p:txBody>
      </p:sp>
      <p:sp>
        <p:nvSpPr>
          <p:cNvPr id="3" name="2 Marcador de contenido"/>
          <p:cNvSpPr>
            <a:spLocks noGrp="1"/>
          </p:cNvSpPr>
          <p:nvPr>
            <p:ph idx="1"/>
          </p:nvPr>
        </p:nvSpPr>
        <p:spPr/>
        <p:txBody>
          <a:bodyPr>
            <a:normAutofit fontScale="92500"/>
          </a:bodyPr>
          <a:lstStyle/>
          <a:p>
            <a:r>
              <a:rPr lang="es-ES_tradnl" b="1" dirty="0" smtClean="0">
                <a:solidFill>
                  <a:schemeClr val="accent1">
                    <a:lumMod val="60000"/>
                    <a:lumOff val="40000"/>
                  </a:schemeClr>
                </a:solidFill>
              </a:rPr>
              <a:t>Ventajas Potenciales de los sistemas de antenas inteligentes:</a:t>
            </a:r>
            <a:endParaRPr lang="es-ES" b="1" dirty="0" smtClean="0">
              <a:solidFill>
                <a:schemeClr val="accent1">
                  <a:lumMod val="60000"/>
                  <a:lumOff val="40000"/>
                </a:schemeClr>
              </a:solidFill>
            </a:endParaRPr>
          </a:p>
          <a:p>
            <a:pPr lvl="2"/>
            <a:r>
              <a:rPr lang="es-ES_tradnl" dirty="0" smtClean="0"/>
              <a:t>Incremento de la zona de cobertura</a:t>
            </a:r>
            <a:endParaRPr lang="es-ES" b="1" dirty="0" smtClean="0"/>
          </a:p>
          <a:p>
            <a:pPr lvl="2"/>
            <a:r>
              <a:rPr lang="es-ES_tradnl" dirty="0" smtClean="0"/>
              <a:t>Reducción de la potencia transmitida</a:t>
            </a:r>
            <a:endParaRPr lang="es-ES" b="1" dirty="0" smtClean="0"/>
          </a:p>
          <a:p>
            <a:pPr lvl="2"/>
            <a:r>
              <a:rPr lang="es-ES_tradnl" dirty="0" smtClean="0"/>
              <a:t>Reducción de la propagación </a:t>
            </a:r>
            <a:r>
              <a:rPr lang="es-ES_tradnl" dirty="0" err="1" smtClean="0"/>
              <a:t>multitrayecto</a:t>
            </a:r>
            <a:endParaRPr lang="es-ES" b="1" dirty="0" smtClean="0"/>
          </a:p>
          <a:p>
            <a:pPr lvl="2"/>
            <a:r>
              <a:rPr lang="es-ES_tradnl" dirty="0" smtClean="0"/>
              <a:t>Reducción del nivel de interferencia</a:t>
            </a:r>
            <a:endParaRPr lang="es-ES" b="1" dirty="0" smtClean="0"/>
          </a:p>
          <a:p>
            <a:pPr lvl="2"/>
            <a:r>
              <a:rPr lang="es-ES_tradnl" dirty="0" smtClean="0"/>
              <a:t>Mejora de la seguridad</a:t>
            </a:r>
            <a:endParaRPr lang="es-ES" b="1" dirty="0" smtClean="0"/>
          </a:p>
          <a:p>
            <a:pPr lvl="2"/>
            <a:r>
              <a:rPr lang="es-ES_tradnl" dirty="0" smtClean="0"/>
              <a:t>Introducción de nuevos servicios</a:t>
            </a:r>
            <a:endParaRPr lang="es-ES" b="1" dirty="0" smtClean="0"/>
          </a:p>
          <a:p>
            <a:pPr lvl="2"/>
            <a:r>
              <a:rPr lang="es-ES_tradnl" dirty="0" smtClean="0"/>
              <a:t>Mayor complejidad de los transceptores</a:t>
            </a:r>
            <a:endParaRPr lang="es-ES" b="1" dirty="0" smtClean="0"/>
          </a:p>
          <a:p>
            <a:pPr lvl="2"/>
            <a:r>
              <a:rPr lang="es-ES_tradnl" dirty="0" smtClean="0"/>
              <a:t>Mayor complejidad de los procedimientos de gestión</a:t>
            </a:r>
            <a:endParaRPr lang="es-ES" b="1" dirty="0" smtClean="0"/>
          </a:p>
          <a:p>
            <a:pPr lvl="2"/>
            <a:r>
              <a:rPr lang="es-ES_tradnl" dirty="0" smtClean="0"/>
              <a:t>Cambios en los métodos de planificación</a:t>
            </a:r>
            <a:endParaRPr lang="es-ES" b="1" dirty="0" smtClean="0"/>
          </a:p>
          <a:p>
            <a:r>
              <a:rPr lang="es-ES_tradnl" b="1" dirty="0" smtClean="0"/>
              <a:t> </a:t>
            </a:r>
            <a:endParaRPr lang="es-E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normAutofit fontScale="90000"/>
          </a:bodyPr>
          <a:lstStyle/>
          <a:p>
            <a:r>
              <a:rPr lang="es-ES" dirty="0" smtClean="0"/>
              <a:t>Aplicación de sistemas de antenas inteligentes </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El mayor desafío para aplicar sistemas de antenas inteligentes en  comunicaciones inalámbricas es la gran cantidad de tráfico y el tiempo disponible para el cálculo complejo involucrado. Sin embargo, la llegada de poderosos y económicos procesadores digitales y el desarrollo de técnicas basadas en software han hecho que los sistemas de antenas inteligentes sean una realidad en sistemas de  comunicaciones celulares.  La separación espacial se utiliza para diferenciar la  señal deseada de las señales interferentes. A través de la ponderación de las señales desde cada antena, se filtran las señales no deseadas.   En conformadores de haces adaptativos, los pesos óptimos se calculan iterativamente usando algoritmos complejos. </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Los algoritmos adaptativos </a:t>
            </a:r>
            <a:endParaRPr lang="es-ES" dirty="0"/>
          </a:p>
        </p:txBody>
      </p:sp>
      <p:sp>
        <p:nvSpPr>
          <p:cNvPr id="3" name="2 Marcador de contenido"/>
          <p:cNvSpPr>
            <a:spLocks noGrp="1"/>
          </p:cNvSpPr>
          <p:nvPr>
            <p:ph idx="1"/>
          </p:nvPr>
        </p:nvSpPr>
        <p:spPr/>
        <p:txBody>
          <a:bodyPr/>
          <a:lstStyle/>
          <a:p>
            <a:r>
              <a:rPr lang="es-ES" dirty="0" smtClean="0"/>
              <a:t>Este estudio se enfocó a los algoritmos adaptativos, dadas sus amplias posibilidades de aplicación. </a:t>
            </a:r>
          </a:p>
          <a:p>
            <a:r>
              <a:rPr lang="es-ES" dirty="0" smtClean="0"/>
              <a:t>Los algoritmos adaptativos pueden ser clasificados en categorías, basándose en diferentes técnicas. </a:t>
            </a:r>
          </a:p>
          <a:p>
            <a:r>
              <a:rPr lang="es-ES" dirty="0" smtClean="0"/>
              <a:t>Las técnicas basadas en información, clasifican los algoritmos de la siguiente manera:</a:t>
            </a:r>
          </a:p>
          <a:p>
            <a:pPr lvl="2"/>
            <a:r>
              <a:rPr lang="es-ES" dirty="0" smtClean="0"/>
              <a:t>Algoritmos basados en la señal de referencia.</a:t>
            </a:r>
          </a:p>
          <a:p>
            <a:pPr lvl="2"/>
            <a:r>
              <a:rPr lang="es-ES" dirty="0" smtClean="0"/>
              <a:t>Algoritmos adaptativos ciegos.</a:t>
            </a:r>
          </a:p>
          <a:p>
            <a:pPr>
              <a:buNone/>
            </a:pP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Algoritmos adaptativos basados en la señal de referencia</a:t>
            </a:r>
            <a:endParaRPr lang="es-ES" dirty="0"/>
          </a:p>
        </p:txBody>
      </p:sp>
      <p:sp>
        <p:nvSpPr>
          <p:cNvPr id="3" name="2 Marcador de contenido"/>
          <p:cNvSpPr>
            <a:spLocks noGrp="1"/>
          </p:cNvSpPr>
          <p:nvPr>
            <p:ph idx="1"/>
          </p:nvPr>
        </p:nvSpPr>
        <p:spPr/>
        <p:txBody>
          <a:bodyPr/>
          <a:lstStyle/>
          <a:p>
            <a:r>
              <a:rPr lang="es-ES" dirty="0" smtClean="0"/>
              <a:t>Este tipo de algoritmos se basa en la minimización del error mínimo cuadrado entre la señal recibida y la señal de referencia. Por lo tanto, se requiere que la señal de referencia esté disponible. La señal de referencia tiene una alta correlación con la señal deseada, por ejemplo, el algoritmo SMI (Simple Matriz Inversión), LMS (</a:t>
            </a:r>
            <a:r>
              <a:rPr lang="es-ES" dirty="0" err="1" smtClean="0"/>
              <a:t>Least</a:t>
            </a:r>
            <a:r>
              <a:rPr lang="es-ES" dirty="0" smtClean="0"/>
              <a:t> Mean </a:t>
            </a:r>
            <a:r>
              <a:rPr lang="es-ES" dirty="0" err="1" smtClean="0"/>
              <a:t>Square</a:t>
            </a:r>
            <a:r>
              <a:rPr lang="es-ES" dirty="0" smtClean="0"/>
              <a:t>) y RLS (</a:t>
            </a:r>
            <a:r>
              <a:rPr lang="es-ES" dirty="0" err="1" smtClean="0"/>
              <a:t>Recursive</a:t>
            </a:r>
            <a:r>
              <a:rPr lang="es-ES" dirty="0" smtClean="0"/>
              <a:t> </a:t>
            </a:r>
            <a:r>
              <a:rPr lang="es-ES" dirty="0" err="1" smtClean="0"/>
              <a:t>Least</a:t>
            </a:r>
            <a:r>
              <a:rPr lang="es-ES" dirty="0" smtClean="0"/>
              <a:t> </a:t>
            </a:r>
            <a:r>
              <a:rPr lang="es-ES" dirty="0" err="1" smtClean="0"/>
              <a:t>Squares</a:t>
            </a:r>
            <a:r>
              <a:rPr lang="es-ES" dirty="0" smtClean="0"/>
              <a:t>). </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t>La respuesta a estos algoritmos será medida por parámetros como la convergencia, la rapidez y error del sistema. </a:t>
            </a:r>
          </a:p>
          <a:p>
            <a:r>
              <a:rPr lang="es-ES" dirty="0" smtClean="0"/>
              <a:t>El algoritmo adaptativo de inversión de matriz directa ( DMI ) es un algoritmo de igualación no ciega de canal.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TotalTime>
  <Words>1278</Words>
  <Application>Microsoft Office PowerPoint</Application>
  <PresentationFormat>Presentación en pantalla (4:3)</PresentationFormat>
  <Paragraphs>83</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Flujo</vt:lpstr>
      <vt:lpstr>“IMPLEMENTACIONES EN MATLAB DE LOS ALGORITMOS ADAPTATIVOS PARA LOS SISTEMAS DE ANTENAS INTELIGENTES” </vt:lpstr>
      <vt:lpstr> ANTENAS INTELIGENTES </vt:lpstr>
      <vt:lpstr>Definición </vt:lpstr>
      <vt:lpstr>Las antenas inteligentes utilizan</vt:lpstr>
      <vt:lpstr>ventajas</vt:lpstr>
      <vt:lpstr>Aplicación de sistemas de antenas inteligentes </vt:lpstr>
      <vt:lpstr>Los algoritmos adaptativos </vt:lpstr>
      <vt:lpstr>Algoritmos adaptativos basados en la señal de referencia</vt:lpstr>
      <vt:lpstr>Diapositiva 9</vt:lpstr>
      <vt:lpstr>Algoritmos adaptativos ciegos </vt:lpstr>
      <vt:lpstr>VENTAJAS DE LAS TECNICAS DE IGUALACION CIEGA </vt:lpstr>
      <vt:lpstr>Diapositiva 12</vt:lpstr>
      <vt:lpstr>Conformador de haces adaptativos</vt:lpstr>
      <vt:lpstr>Diapositiva 14</vt:lpstr>
      <vt:lpstr>       Los haces adaptivos en las antenas inteligentes </vt:lpstr>
      <vt:lpstr>Los pesos óptimos proporciona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“SIMULACIÓN EN MATLAB DE LOS ALGORITMOS ADAPTATIVOS PARA SISTEMAS DE ANTENAS INTELIGENTES” </dc:title>
  <dc:creator>Xtratech</dc:creator>
  <cp:lastModifiedBy>pc</cp:lastModifiedBy>
  <cp:revision>28</cp:revision>
  <dcterms:created xsi:type="dcterms:W3CDTF">2009-10-30T21:08:02Z</dcterms:created>
  <dcterms:modified xsi:type="dcterms:W3CDTF">2011-01-18T15:54:25Z</dcterms:modified>
</cp:coreProperties>
</file>