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7"/>
  </p:notesMasterIdLst>
  <p:handoutMasterIdLst>
    <p:handoutMasterId r:id="rId68"/>
  </p:handoutMasterIdLst>
  <p:sldIdLst>
    <p:sldId id="256" r:id="rId2"/>
    <p:sldId id="264" r:id="rId3"/>
    <p:sldId id="257" r:id="rId4"/>
    <p:sldId id="259"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5" r:id="rId18"/>
    <p:sldId id="274" r:id="rId19"/>
    <p:sldId id="276" r:id="rId20"/>
    <p:sldId id="277" r:id="rId21"/>
    <p:sldId id="278" r:id="rId22"/>
    <p:sldId id="279" r:id="rId23"/>
    <p:sldId id="280" r:id="rId24"/>
    <p:sldId id="281"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yan%20N&#250;&#241;ez%20DelaCruz\Downloads\Diciembre_(P)V02.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style val="26"/>
  <c:chart>
    <c:title>
      <c:tx>
        <c:rich>
          <a:bodyPr/>
          <a:lstStyle/>
          <a:p>
            <a:pPr>
              <a:defRPr lang="es-ES" sz="1400"/>
            </a:pPr>
            <a:r>
              <a:rPr lang="es-ES" sz="1400"/>
              <a:t>ENTRADA DE EXTRANJEROS AL ECUADOR 2010-2011</a:t>
            </a:r>
          </a:p>
          <a:p>
            <a:pPr>
              <a:defRPr lang="es-ES" sz="1400"/>
            </a:pPr>
            <a:endParaRPr lang="es-ES" sz="1400"/>
          </a:p>
        </c:rich>
      </c:tx>
      <c:layout>
        <c:manualLayout>
          <c:xMode val="edge"/>
          <c:yMode val="edge"/>
          <c:x val="0.19172463083550653"/>
          <c:y val="1.1373902336282063E-2"/>
        </c:manualLayout>
      </c:layout>
    </c:title>
    <c:plotArea>
      <c:layout>
        <c:manualLayout>
          <c:layoutTarget val="inner"/>
          <c:xMode val="edge"/>
          <c:yMode val="edge"/>
          <c:x val="0.11507958806033769"/>
          <c:y val="0.15909090909091067"/>
          <c:w val="0.86677599617462608"/>
          <c:h val="0.70779220779220753"/>
        </c:manualLayout>
      </c:layout>
      <c:lineChart>
        <c:grouping val="standard"/>
        <c:ser>
          <c:idx val="0"/>
          <c:order val="0"/>
          <c:tx>
            <c:strRef>
              <c:f>'[Diciembre_(P)V02.xlsm]MOVIMIENTOS - LLEGADAS'!$N$29</c:f>
              <c:strCache>
                <c:ptCount val="1"/>
                <c:pt idx="0">
                  <c:v>2010</c:v>
                </c:pt>
              </c:strCache>
            </c:strRef>
          </c:tx>
          <c:spPr>
            <a:ln w="28575"/>
          </c:spPr>
          <c:marker>
            <c:symbol val="diamond"/>
            <c:size val="7"/>
          </c:marker>
          <c:cat>
            <c:strRef>
              <c:f>'[Diciembre_(P)V02.xlsm]MOVIMIENTOS - LLEGADAS'!$M$30:$M$41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'[Diciembre_(P)V02.xlsm]MOVIMIENTOS - LLEGADAS'!$N$30:$N$41</c:f>
              <c:numCache>
                <c:formatCode>#,##0</c:formatCode>
                <c:ptCount val="12"/>
                <c:pt idx="0">
                  <c:v>96109</c:v>
                </c:pt>
                <c:pt idx="1">
                  <c:v>89924</c:v>
                </c:pt>
                <c:pt idx="2">
                  <c:v>82452</c:v>
                </c:pt>
                <c:pt idx="3">
                  <c:v>70540</c:v>
                </c:pt>
                <c:pt idx="4">
                  <c:v>77618</c:v>
                </c:pt>
                <c:pt idx="5">
                  <c:v>91602</c:v>
                </c:pt>
                <c:pt idx="6">
                  <c:v>110545</c:v>
                </c:pt>
                <c:pt idx="7">
                  <c:v>95219</c:v>
                </c:pt>
                <c:pt idx="8">
                  <c:v>71776</c:v>
                </c:pt>
                <c:pt idx="9">
                  <c:v>83701</c:v>
                </c:pt>
                <c:pt idx="10">
                  <c:v>81253</c:v>
                </c:pt>
                <c:pt idx="11">
                  <c:v>96359</c:v>
                </c:pt>
              </c:numCache>
            </c:numRef>
          </c:val>
          <c:smooth val="1"/>
        </c:ser>
        <c:ser>
          <c:idx val="1"/>
          <c:order val="1"/>
          <c:tx>
            <c:strRef>
              <c:f>'[Diciembre_(P)V02.xlsm]MOVIMIENTOS - LLEGADAS'!$O$29</c:f>
              <c:strCache>
                <c:ptCount val="1"/>
                <c:pt idx="0">
                  <c:v>2011</c:v>
                </c:pt>
              </c:strCache>
            </c:strRef>
          </c:tx>
          <c:spPr>
            <a:ln w="28575"/>
          </c:spPr>
          <c:marker>
            <c:symbol val="square"/>
            <c:size val="6"/>
            <c:spPr>
              <a:ln w="3175"/>
            </c:spPr>
          </c:marker>
          <c:cat>
            <c:strRef>
              <c:f>'[Diciembre_(P)V02.xlsm]MOVIMIENTOS - LLEGADAS'!$M$30:$M$41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'[Diciembre_(P)V02.xlsm]MOVIMIENTOS - LLEGADAS'!$O$30:$O$41</c:f>
              <c:numCache>
                <c:formatCode>#,##0</c:formatCode>
                <c:ptCount val="12"/>
                <c:pt idx="0">
                  <c:v>105541</c:v>
                </c:pt>
                <c:pt idx="1">
                  <c:v>86424</c:v>
                </c:pt>
                <c:pt idx="2">
                  <c:v>87486</c:v>
                </c:pt>
                <c:pt idx="3">
                  <c:v>87509</c:v>
                </c:pt>
                <c:pt idx="4">
                  <c:v>82811</c:v>
                </c:pt>
                <c:pt idx="5">
                  <c:v>99944</c:v>
                </c:pt>
                <c:pt idx="6">
                  <c:v>117997</c:v>
                </c:pt>
                <c:pt idx="7">
                  <c:v>98987</c:v>
                </c:pt>
                <c:pt idx="8">
                  <c:v>80083</c:v>
                </c:pt>
                <c:pt idx="9">
                  <c:v>88338</c:v>
                </c:pt>
                <c:pt idx="10">
                  <c:v>92566</c:v>
                </c:pt>
                <c:pt idx="11">
                  <c:v>113292</c:v>
                </c:pt>
              </c:numCache>
            </c:numRef>
          </c:val>
          <c:smooth val="1"/>
        </c:ser>
        <c:marker val="1"/>
        <c:axId val="70769664"/>
        <c:axId val="70833280"/>
      </c:lineChart>
      <c:catAx>
        <c:axId val="70769664"/>
        <c:scaling>
          <c:orientation val="minMax"/>
        </c:scaling>
        <c:axPos val="b"/>
        <c:numFmt formatCode="General" sourceLinked="1"/>
        <c:tickLblPos val="nextTo"/>
        <c:txPr>
          <a:bodyPr rot="-5400000" vert="horz"/>
          <a:lstStyle/>
          <a:p>
            <a:pPr>
              <a:defRPr lang="es-ES" sz="800"/>
            </a:pPr>
            <a:endParaRPr lang="es-MX"/>
          </a:p>
        </c:txPr>
        <c:crossAx val="70833280"/>
        <c:crosses val="autoZero"/>
        <c:auto val="1"/>
        <c:lblAlgn val="ctr"/>
        <c:lblOffset val="100"/>
        <c:tickLblSkip val="1"/>
        <c:tickMarkSkip val="1"/>
      </c:catAx>
      <c:valAx>
        <c:axId val="70833280"/>
        <c:scaling>
          <c:orientation val="minMax"/>
        </c:scaling>
        <c:axPos val="l"/>
        <c:majorGridlines>
          <c:spPr>
            <a:ln>
              <a:solidFill>
                <a:schemeClr val="bg1">
                  <a:lumMod val="85000"/>
                </a:schemeClr>
              </a:solidFill>
              <a:prstDash val="sysDot"/>
            </a:ln>
          </c:spPr>
        </c:majorGridlines>
        <c:numFmt formatCode="#,##0" sourceLinked="1"/>
        <c:tickLblPos val="nextTo"/>
        <c:txPr>
          <a:bodyPr rot="0" vert="horz"/>
          <a:lstStyle/>
          <a:p>
            <a:pPr>
              <a:defRPr lang="es-ES"/>
            </a:pPr>
            <a:endParaRPr lang="es-MX"/>
          </a:p>
        </c:txPr>
        <c:crossAx val="70769664"/>
        <c:crosses val="autoZero"/>
        <c:crossBetween val="between"/>
      </c:valAx>
    </c:plotArea>
    <c:legend>
      <c:legendPos val="t"/>
      <c:layout>
        <c:manualLayout>
          <c:xMode val="edge"/>
          <c:yMode val="edge"/>
          <c:x val="0.37490238220179384"/>
          <c:y val="0.17769547325102891"/>
          <c:w val="0.24557362874741354"/>
          <c:h val="7.2187278985336931E-2"/>
        </c:manualLayout>
      </c:layout>
      <c:txPr>
        <a:bodyPr/>
        <a:lstStyle/>
        <a:p>
          <a:pPr>
            <a:defRPr lang="es-ES"/>
          </a:pPr>
          <a:endParaRPr lang="es-MX"/>
        </a:p>
      </c:txPr>
    </c:legend>
    <c:plotVisOnly val="1"/>
    <c:dispBlanksAs val="gap"/>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9E2D0-92E1-4829-AEE0-9F9DA2D9A12E}" type="datetimeFigureOut">
              <a:rPr lang="es-MX" smtClean="0"/>
              <a:pPr/>
              <a:t>24/02/2012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A65F2B-5287-46CC-AE5F-E6C64C2A58AA}" type="slidenum">
              <a:rPr lang="es-MX" smtClean="0"/>
              <a:pPr/>
              <a:t>‹Nº›</a:t>
            </a:fld>
            <a:endParaRPr 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D9BDA3-778C-4959-9858-CCC1464BA4D5}" type="datetimeFigureOut">
              <a:rPr lang="es-MX" smtClean="0"/>
              <a:pPr/>
              <a:t>24/02/2012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B450E-0293-4923-BEDE-98F7249890F3}"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A6B450E-0293-4923-BEDE-98F7249890F3}" type="slidenum">
              <a:rPr lang="es-MX" smtClean="0"/>
              <a:pPr/>
              <a:t>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CA6B450E-0293-4923-BEDE-98F7249890F3}" type="slidenum">
              <a:rPr lang="es-MX" smtClean="0"/>
              <a:pPr/>
              <a:t>5</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282C4522-00F1-4475-9910-6888F83E3540}" type="datetime1">
              <a:rPr lang="es-MX" smtClean="0"/>
              <a:pPr/>
              <a:t>24/02/2012</a:t>
            </a:fld>
            <a:endParaRPr lang="es-MX"/>
          </a:p>
        </p:txBody>
      </p:sp>
      <p:sp>
        <p:nvSpPr>
          <p:cNvPr id="17" name="16 Marcador de pie de página"/>
          <p:cNvSpPr>
            <a:spLocks noGrp="1"/>
          </p:cNvSpPr>
          <p:nvPr>
            <p:ph type="ftr" sz="quarter" idx="11"/>
          </p:nvPr>
        </p:nvSpPr>
        <p:spPr/>
        <p:txBody>
          <a:bodyPr/>
          <a:lstStyle/>
          <a:p>
            <a:r>
              <a:rPr lang="es-MX" smtClean="0"/>
              <a:t>Escuela Superior Politécnica del Litoral</a:t>
            </a:r>
            <a:endParaRPr lang="es-MX"/>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761461B4-C111-461E-8756-105A3A2B85DF}" type="slidenum">
              <a:rPr lang="es-MX" smtClean="0"/>
              <a:pPr/>
              <a:t>‹Nº›</a:t>
            </a:fld>
            <a:endParaRPr lang="es-MX"/>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C6CAD4C-4986-432E-8DF7-5E919BD5F338}" type="datetime1">
              <a:rPr lang="es-MX" smtClean="0"/>
              <a:pPr/>
              <a:t>24/02/2012</a:t>
            </a:fld>
            <a:endParaRPr lang="es-MX"/>
          </a:p>
        </p:txBody>
      </p:sp>
      <p:sp>
        <p:nvSpPr>
          <p:cNvPr id="5" name="4 Marcador de pie de página"/>
          <p:cNvSpPr>
            <a:spLocks noGrp="1"/>
          </p:cNvSpPr>
          <p:nvPr>
            <p:ph type="ftr" sz="quarter" idx="11"/>
          </p:nvPr>
        </p:nvSpPr>
        <p:spPr/>
        <p:txBody>
          <a:bodyPr/>
          <a:lstStyle/>
          <a:p>
            <a:r>
              <a:rPr lang="es-MX" smtClean="0"/>
              <a:t>Escuela Superior Politécnica del Litoral</a:t>
            </a:r>
            <a:endParaRPr lang="es-MX"/>
          </a:p>
        </p:txBody>
      </p:sp>
      <p:sp>
        <p:nvSpPr>
          <p:cNvPr id="6" name="5 Marcador de número de diapositiva"/>
          <p:cNvSpPr>
            <a:spLocks noGrp="1"/>
          </p:cNvSpPr>
          <p:nvPr>
            <p:ph type="sldNum" sz="quarter" idx="12"/>
          </p:nvPr>
        </p:nvSpPr>
        <p:spPr/>
        <p:txBody>
          <a:bodyPr/>
          <a:lstStyle/>
          <a:p>
            <a:fld id="{761461B4-C111-461E-8756-105A3A2B85DF}"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0744034-69A2-4D8E-84EF-9B5BFAB623EA}" type="datetime1">
              <a:rPr lang="es-MX" smtClean="0"/>
              <a:pPr/>
              <a:t>24/02/2012</a:t>
            </a:fld>
            <a:endParaRPr lang="es-MX"/>
          </a:p>
        </p:txBody>
      </p:sp>
      <p:sp>
        <p:nvSpPr>
          <p:cNvPr id="5" name="4 Marcador de pie de página"/>
          <p:cNvSpPr>
            <a:spLocks noGrp="1"/>
          </p:cNvSpPr>
          <p:nvPr>
            <p:ph type="ftr" sz="quarter" idx="11"/>
          </p:nvPr>
        </p:nvSpPr>
        <p:spPr/>
        <p:txBody>
          <a:bodyPr/>
          <a:lstStyle/>
          <a:p>
            <a:r>
              <a:rPr lang="es-MX" smtClean="0"/>
              <a:t>Escuela Superior Politécnica del Litoral</a:t>
            </a:r>
            <a:endParaRPr lang="es-MX"/>
          </a:p>
        </p:txBody>
      </p:sp>
      <p:sp>
        <p:nvSpPr>
          <p:cNvPr id="6" name="5 Marcador de número de diapositiva"/>
          <p:cNvSpPr>
            <a:spLocks noGrp="1"/>
          </p:cNvSpPr>
          <p:nvPr>
            <p:ph type="sldNum" sz="quarter" idx="12"/>
          </p:nvPr>
        </p:nvSpPr>
        <p:spPr/>
        <p:txBody>
          <a:bodyPr/>
          <a:lstStyle/>
          <a:p>
            <a:fld id="{761461B4-C111-461E-8756-105A3A2B85DF}"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a:lvl1pPr>
          </a:lstStyle>
          <a:p>
            <a:r>
              <a:rPr kumimoji="0" lang="es-ES" dirty="0" smtClean="0"/>
              <a:t>Haga clic para modificar el estilo de título del patrón</a:t>
            </a:r>
            <a:endParaRPr kumimoji="0" lang="en-US" dirty="0"/>
          </a:p>
        </p:txBody>
      </p:sp>
      <p:sp>
        <p:nvSpPr>
          <p:cNvPr id="5" name="4 Marcador de pie de página"/>
          <p:cNvSpPr>
            <a:spLocks noGrp="1"/>
          </p:cNvSpPr>
          <p:nvPr>
            <p:ph type="ftr" sz="quarter" idx="11"/>
          </p:nvPr>
        </p:nvSpPr>
        <p:spPr/>
        <p:txBody>
          <a:bodyPr/>
          <a:lstStyle/>
          <a:p>
            <a:r>
              <a:rPr lang="es-MX" smtClean="0"/>
              <a:t>Escuela Superior Politécnica del Litoral</a:t>
            </a:r>
            <a:endParaRPr lang="es-MX"/>
          </a:p>
        </p:txBody>
      </p:sp>
      <p:sp>
        <p:nvSpPr>
          <p:cNvPr id="6" name="5 Marcador de número de diapositiva"/>
          <p:cNvSpPr>
            <a:spLocks noGrp="1"/>
          </p:cNvSpPr>
          <p:nvPr>
            <p:ph type="sldNum" sz="quarter" idx="12"/>
          </p:nvPr>
        </p:nvSpPr>
        <p:spPr/>
        <p:txBody>
          <a:bodyPr/>
          <a:lstStyle/>
          <a:p>
            <a:fld id="{761461B4-C111-461E-8756-105A3A2B85DF}" type="slidenum">
              <a:rPr lang="es-MX" smtClean="0"/>
              <a:pPr/>
              <a:t>‹Nº›</a:t>
            </a:fld>
            <a:endParaRPr lang="es-MX"/>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pic>
        <p:nvPicPr>
          <p:cNvPr id="9" name="8 Imagen" descr="logo.jpg"/>
          <p:cNvPicPr>
            <a:picLocks noChangeAspect="1"/>
          </p:cNvPicPr>
          <p:nvPr userDrawn="1"/>
        </p:nvPicPr>
        <p:blipFill>
          <a:blip r:embed="rId2" cstate="print"/>
          <a:stretch>
            <a:fillRect/>
          </a:stretch>
        </p:blipFill>
        <p:spPr>
          <a:xfrm>
            <a:off x="7380312" y="6021288"/>
            <a:ext cx="1311095" cy="62713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CD382993-47B3-49FF-8810-5168CFCAD98E}" type="datetime1">
              <a:rPr lang="es-MX" smtClean="0"/>
              <a:pPr/>
              <a:t>24/02/2012</a:t>
            </a:fld>
            <a:endParaRPr lang="es-MX"/>
          </a:p>
        </p:txBody>
      </p:sp>
      <p:sp>
        <p:nvSpPr>
          <p:cNvPr id="5" name="4 Marcador de pie de página"/>
          <p:cNvSpPr>
            <a:spLocks noGrp="1"/>
          </p:cNvSpPr>
          <p:nvPr>
            <p:ph type="ftr" sz="quarter" idx="11"/>
          </p:nvPr>
        </p:nvSpPr>
        <p:spPr>
          <a:xfrm>
            <a:off x="800100" y="6172200"/>
            <a:ext cx="4000500" cy="457200"/>
          </a:xfrm>
        </p:spPr>
        <p:txBody>
          <a:bodyPr/>
          <a:lstStyle/>
          <a:p>
            <a:r>
              <a:rPr lang="es-MX" smtClean="0"/>
              <a:t>Escuela Superior Politécnica del Litoral</a:t>
            </a:r>
            <a:endParaRPr lang="es-MX"/>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761461B4-C111-461E-8756-105A3A2B85DF}"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4078665-2420-4D80-B31A-D66A2E4ED4A7}" type="datetime1">
              <a:rPr lang="es-MX" smtClean="0"/>
              <a:pPr/>
              <a:t>24/02/2012</a:t>
            </a:fld>
            <a:endParaRPr lang="es-MX"/>
          </a:p>
        </p:txBody>
      </p:sp>
      <p:sp>
        <p:nvSpPr>
          <p:cNvPr id="6" name="5 Marcador de pie de página"/>
          <p:cNvSpPr>
            <a:spLocks noGrp="1"/>
          </p:cNvSpPr>
          <p:nvPr>
            <p:ph type="ftr" sz="quarter" idx="11"/>
          </p:nvPr>
        </p:nvSpPr>
        <p:spPr/>
        <p:txBody>
          <a:bodyPr/>
          <a:lstStyle/>
          <a:p>
            <a:r>
              <a:rPr lang="es-MX" smtClean="0"/>
              <a:t>Escuela Superior Politécnica del Litoral</a:t>
            </a:r>
            <a:endParaRPr lang="es-MX"/>
          </a:p>
        </p:txBody>
      </p:sp>
      <p:sp>
        <p:nvSpPr>
          <p:cNvPr id="7" name="6 Marcador de número de diapositiva"/>
          <p:cNvSpPr>
            <a:spLocks noGrp="1"/>
          </p:cNvSpPr>
          <p:nvPr>
            <p:ph type="sldNum" sz="quarter" idx="12"/>
          </p:nvPr>
        </p:nvSpPr>
        <p:spPr/>
        <p:txBody>
          <a:bodyPr/>
          <a:lstStyle/>
          <a:p>
            <a:fld id="{761461B4-C111-461E-8756-105A3A2B85DF}" type="slidenum">
              <a:rPr lang="es-MX" smtClean="0"/>
              <a:pPr/>
              <a:t>‹Nº›</a:t>
            </a:fld>
            <a:endParaRPr lang="es-MX"/>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9ED34F9-51AF-487D-AD7E-F5A005A8FF60}" type="datetime1">
              <a:rPr lang="es-MX" smtClean="0"/>
              <a:pPr/>
              <a:t>24/02/2012</a:t>
            </a:fld>
            <a:endParaRPr lang="es-MX"/>
          </a:p>
        </p:txBody>
      </p:sp>
      <p:sp>
        <p:nvSpPr>
          <p:cNvPr id="8" name="7 Marcador de pie de página"/>
          <p:cNvSpPr>
            <a:spLocks noGrp="1"/>
          </p:cNvSpPr>
          <p:nvPr>
            <p:ph type="ftr" sz="quarter" idx="11"/>
          </p:nvPr>
        </p:nvSpPr>
        <p:spPr/>
        <p:txBody>
          <a:bodyPr/>
          <a:lstStyle/>
          <a:p>
            <a:r>
              <a:rPr lang="es-MX" smtClean="0"/>
              <a:t>Escuela Superior Politécnica del Litoral</a:t>
            </a:r>
            <a:endParaRPr lang="es-MX"/>
          </a:p>
        </p:txBody>
      </p:sp>
      <p:sp>
        <p:nvSpPr>
          <p:cNvPr id="9" name="8 Marcador de número de diapositiva"/>
          <p:cNvSpPr>
            <a:spLocks noGrp="1"/>
          </p:cNvSpPr>
          <p:nvPr>
            <p:ph type="sldNum" sz="quarter" idx="12"/>
          </p:nvPr>
        </p:nvSpPr>
        <p:spPr/>
        <p:txBody>
          <a:bodyPr/>
          <a:lstStyle/>
          <a:p>
            <a:fld id="{761461B4-C111-461E-8756-105A3A2B85DF}" type="slidenum">
              <a:rPr lang="es-MX" smtClean="0"/>
              <a:pPr/>
              <a:t>‹Nº›</a:t>
            </a:fld>
            <a:endParaRPr lang="es-MX"/>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E51AEE7-DE39-4F7F-BF5B-39412FFFD8DA}" type="datetime1">
              <a:rPr lang="es-MX" smtClean="0"/>
              <a:pPr/>
              <a:t>24/02/2012</a:t>
            </a:fld>
            <a:endParaRPr lang="es-MX"/>
          </a:p>
        </p:txBody>
      </p:sp>
      <p:sp>
        <p:nvSpPr>
          <p:cNvPr id="4" name="3 Marcador de pie de página"/>
          <p:cNvSpPr>
            <a:spLocks noGrp="1"/>
          </p:cNvSpPr>
          <p:nvPr>
            <p:ph type="ftr" sz="quarter" idx="11"/>
          </p:nvPr>
        </p:nvSpPr>
        <p:spPr/>
        <p:txBody>
          <a:bodyPr/>
          <a:lstStyle/>
          <a:p>
            <a:r>
              <a:rPr lang="es-MX" smtClean="0"/>
              <a:t>Escuela Superior Politécnica del Litoral</a:t>
            </a:r>
            <a:endParaRPr lang="es-MX"/>
          </a:p>
        </p:txBody>
      </p:sp>
      <p:sp>
        <p:nvSpPr>
          <p:cNvPr id="5" name="4 Marcador de número de diapositiva"/>
          <p:cNvSpPr>
            <a:spLocks noGrp="1"/>
          </p:cNvSpPr>
          <p:nvPr>
            <p:ph type="sldNum" sz="quarter" idx="12"/>
          </p:nvPr>
        </p:nvSpPr>
        <p:spPr/>
        <p:txBody>
          <a:bodyPr/>
          <a:lstStyle/>
          <a:p>
            <a:fld id="{761461B4-C111-461E-8756-105A3A2B85DF}"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579AC8-BC85-48F0-B505-AFA1AC21B37F}" type="datetime1">
              <a:rPr lang="es-MX" smtClean="0"/>
              <a:pPr/>
              <a:t>24/02/2012</a:t>
            </a:fld>
            <a:endParaRPr lang="es-MX"/>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número de diapositiva"/>
          <p:cNvSpPr>
            <a:spLocks noGrp="1"/>
          </p:cNvSpPr>
          <p:nvPr>
            <p:ph type="sldNum" sz="quarter" idx="12"/>
          </p:nvPr>
        </p:nvSpPr>
        <p:spPr/>
        <p:txBody>
          <a:bodyPr/>
          <a:lstStyle/>
          <a:p>
            <a:fld id="{761461B4-C111-461E-8756-105A3A2B85DF}"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396BE32-E26E-4B38-A58D-767DD51ECC3E}" type="datetime1">
              <a:rPr lang="es-MX" smtClean="0"/>
              <a:pPr/>
              <a:t>24/02/2012</a:t>
            </a:fld>
            <a:endParaRPr lang="es-MX"/>
          </a:p>
        </p:txBody>
      </p:sp>
      <p:sp>
        <p:nvSpPr>
          <p:cNvPr id="6" name="5 Marcador de pie de página"/>
          <p:cNvSpPr>
            <a:spLocks noGrp="1"/>
          </p:cNvSpPr>
          <p:nvPr>
            <p:ph type="ftr" sz="quarter" idx="11"/>
          </p:nvPr>
        </p:nvSpPr>
        <p:spPr/>
        <p:txBody>
          <a:bodyPr/>
          <a:lstStyle/>
          <a:p>
            <a:r>
              <a:rPr lang="es-MX" smtClean="0"/>
              <a:t>Escuela Superior Politécnica del Litoral</a:t>
            </a:r>
            <a:endParaRPr lang="es-MX"/>
          </a:p>
        </p:txBody>
      </p:sp>
      <p:sp>
        <p:nvSpPr>
          <p:cNvPr id="7" name="6 Marcador de número de diapositiva"/>
          <p:cNvSpPr>
            <a:spLocks noGrp="1"/>
          </p:cNvSpPr>
          <p:nvPr>
            <p:ph type="sldNum" sz="quarter" idx="12"/>
          </p:nvPr>
        </p:nvSpPr>
        <p:spPr/>
        <p:txBody>
          <a:bodyPr/>
          <a:lstStyle/>
          <a:p>
            <a:fld id="{761461B4-C111-461E-8756-105A3A2B85DF}" type="slidenum">
              <a:rPr lang="es-MX" smtClean="0"/>
              <a:pPr/>
              <a:t>‹Nº›</a:t>
            </a:fld>
            <a:endParaRPr lang="es-MX"/>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29BA613-3661-4B87-BB53-0060B83C1BCB}" type="datetime1">
              <a:rPr lang="es-MX" smtClean="0"/>
              <a:pPr/>
              <a:t>24/02/2012</a:t>
            </a:fld>
            <a:endParaRPr lang="es-MX"/>
          </a:p>
        </p:txBody>
      </p:sp>
      <p:sp>
        <p:nvSpPr>
          <p:cNvPr id="6" name="5 Marcador de pie de página"/>
          <p:cNvSpPr>
            <a:spLocks noGrp="1"/>
          </p:cNvSpPr>
          <p:nvPr>
            <p:ph type="ftr" sz="quarter" idx="11"/>
          </p:nvPr>
        </p:nvSpPr>
        <p:spPr>
          <a:xfrm>
            <a:off x="914400" y="6172200"/>
            <a:ext cx="3886200" cy="457200"/>
          </a:xfrm>
        </p:spPr>
        <p:txBody>
          <a:bodyPr/>
          <a:lstStyle/>
          <a:p>
            <a:r>
              <a:rPr lang="es-MX" smtClean="0"/>
              <a:t>Escuela Superior Politécnica del Litoral</a:t>
            </a:r>
            <a:endParaRPr lang="es-MX"/>
          </a:p>
        </p:txBody>
      </p:sp>
      <p:sp>
        <p:nvSpPr>
          <p:cNvPr id="7" name="6 Marcador de número de diapositiva"/>
          <p:cNvSpPr>
            <a:spLocks noGrp="1"/>
          </p:cNvSpPr>
          <p:nvPr>
            <p:ph type="sldNum" sz="quarter" idx="12"/>
          </p:nvPr>
        </p:nvSpPr>
        <p:spPr>
          <a:xfrm>
            <a:off x="146304" y="6208776"/>
            <a:ext cx="457200" cy="457200"/>
          </a:xfrm>
        </p:spPr>
        <p:txBody>
          <a:bodyPr/>
          <a:lstStyle/>
          <a:p>
            <a:fld id="{761461B4-C111-461E-8756-105A3A2B85DF}" type="slidenum">
              <a:rPr lang="es-MX" smtClean="0"/>
              <a:pPr/>
              <a:t>‹Nº›</a:t>
            </a:fld>
            <a:endParaRPr lang="es-MX"/>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D91DBC6-CDF9-4395-A6ED-D597028E97F3}" type="datetime1">
              <a:rPr lang="es-MX" smtClean="0"/>
              <a:pPr/>
              <a:t>24/02/2012</a:t>
            </a:fld>
            <a:endParaRPr lang="es-MX"/>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s-MX" smtClean="0"/>
              <a:t>Escuela Superior Politécnica del Litoral</a:t>
            </a:r>
            <a:endParaRPr lang="es-MX"/>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61461B4-C111-461E-8756-105A3A2B85DF}"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t1.gstatic.com/images?q=tbn:ANd9GcQWVX1WbcUWbG3tqIICbVcAcBDO3aX1H8UlIESpJjFBK-1_UKo7"/>
          <p:cNvPicPr/>
          <p:nvPr/>
        </p:nvPicPr>
        <p:blipFill>
          <a:blip r:embed="rId3" cstate="print"/>
          <a:srcRect/>
          <a:stretch>
            <a:fillRect/>
          </a:stretch>
        </p:blipFill>
        <p:spPr bwMode="auto">
          <a:xfrm>
            <a:off x="395536" y="188640"/>
            <a:ext cx="1247775" cy="1242230"/>
          </a:xfrm>
          <a:prstGeom prst="rect">
            <a:avLst/>
          </a:prstGeom>
          <a:noFill/>
          <a:ln w="9525">
            <a:noFill/>
            <a:miter lim="800000"/>
            <a:headEnd/>
            <a:tailEnd/>
          </a:ln>
        </p:spPr>
      </p:pic>
      <p:sp>
        <p:nvSpPr>
          <p:cNvPr id="2" name="1 Título"/>
          <p:cNvSpPr>
            <a:spLocks noGrp="1"/>
          </p:cNvSpPr>
          <p:nvPr>
            <p:ph type="ctrTitle"/>
          </p:nvPr>
        </p:nvSpPr>
        <p:spPr>
          <a:xfrm>
            <a:off x="1043608" y="1484784"/>
            <a:ext cx="7126560" cy="1470025"/>
          </a:xfrm>
        </p:spPr>
        <p:txBody>
          <a:bodyPr/>
          <a:lstStyle/>
          <a:p>
            <a:r>
              <a:rPr lang="es-MX" dirty="0" smtClean="0">
                <a:solidFill>
                  <a:srgbClr val="002060"/>
                </a:solidFill>
                <a:latin typeface="Arial" pitchFamily="34" charset="0"/>
                <a:cs typeface="Arial" pitchFamily="34" charset="0"/>
              </a:rPr>
              <a:t>Escuela Superior Politécnica del Litoral</a:t>
            </a:r>
            <a:endParaRPr lang="es-MX" dirty="0">
              <a:solidFill>
                <a:srgbClr val="002060"/>
              </a:solidFill>
              <a:latin typeface="Arial" pitchFamily="34" charset="0"/>
              <a:cs typeface="Arial" pitchFamily="34" charset="0"/>
            </a:endParaRPr>
          </a:p>
        </p:txBody>
      </p:sp>
      <p:pic>
        <p:nvPicPr>
          <p:cNvPr id="5" name="2 Imagen" descr="descarga.jpg"/>
          <p:cNvPicPr/>
          <p:nvPr/>
        </p:nvPicPr>
        <p:blipFill>
          <a:blip r:embed="rId4" cstate="print"/>
          <a:srcRect l="5130" r="7659" b="8699"/>
          <a:stretch>
            <a:fillRect/>
          </a:stretch>
        </p:blipFill>
        <p:spPr>
          <a:xfrm>
            <a:off x="7380312" y="188640"/>
            <a:ext cx="1224136" cy="1224136"/>
          </a:xfrm>
          <a:prstGeom prst="rect">
            <a:avLst/>
          </a:prstGeom>
        </p:spPr>
      </p:pic>
      <p:sp>
        <p:nvSpPr>
          <p:cNvPr id="6" name="1 Título"/>
          <p:cNvSpPr txBox="1">
            <a:spLocks/>
          </p:cNvSpPr>
          <p:nvPr/>
        </p:nvSpPr>
        <p:spPr>
          <a:xfrm>
            <a:off x="1043608" y="3140968"/>
            <a:ext cx="7126560" cy="1470025"/>
          </a:xfrm>
          <a:prstGeom prst="rect">
            <a:avLst/>
          </a:prstGeom>
        </p:spPr>
        <p:txBody>
          <a:bodyPr bIns="91440" anchor="ctr" anchorCtr="0">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000" b="1" i="0" u="none" strike="noStrike" kern="1200" cap="none" spc="0" normalizeH="0" baseline="0" noProof="0" dirty="0" smtClean="0">
                <a:ln>
                  <a:noFill/>
                </a:ln>
                <a:effectLst/>
                <a:uLnTx/>
                <a:uFillTx/>
                <a:latin typeface="Arial" pitchFamily="34" charset="0"/>
                <a:ea typeface="+mj-ea"/>
                <a:cs typeface="Arial" pitchFamily="34" charset="0"/>
              </a:rPr>
              <a:t>Análisis</a:t>
            </a:r>
            <a:r>
              <a:rPr kumimoji="0" lang="es-MX" sz="4000" b="1" i="0" u="none" strike="noStrike" kern="1200" cap="none" spc="0" normalizeH="0" noProof="0" dirty="0" smtClean="0">
                <a:ln>
                  <a:noFill/>
                </a:ln>
                <a:effectLst/>
                <a:uLnTx/>
                <a:uFillTx/>
                <a:latin typeface="Arial" pitchFamily="34" charset="0"/>
                <a:ea typeface="+mj-ea"/>
                <a:cs typeface="Arial" pitchFamily="34" charset="0"/>
              </a:rPr>
              <a:t> de Factibilidad para la creación de un Resort en el balneario Las Núñez</a:t>
            </a:r>
            <a:endParaRPr kumimoji="0" lang="es-MX" sz="40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7" name="2 Subtítulo"/>
          <p:cNvSpPr txBox="1">
            <a:spLocks/>
          </p:cNvSpPr>
          <p:nvPr/>
        </p:nvSpPr>
        <p:spPr>
          <a:xfrm>
            <a:off x="971600" y="4869160"/>
            <a:ext cx="7128792" cy="1296144"/>
          </a:xfrm>
          <a:prstGeom prst="rect">
            <a:avLst/>
          </a:prstGeom>
        </p:spPr>
        <p:txBody>
          <a:bodyPr>
            <a:normAutofit lnSpcReduction="10000"/>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MX" sz="4000" b="0" i="0" u="none" strike="noStrike" kern="1200" cap="none" spc="0" normalizeH="0" baseline="0" noProof="0" dirty="0" smtClean="0">
                <a:ln>
                  <a:noFill/>
                </a:ln>
                <a:solidFill>
                  <a:schemeClr val="tx1"/>
                </a:solidFill>
                <a:effectLst/>
                <a:uLnTx/>
                <a:uFillTx/>
                <a:latin typeface="+mn-lt"/>
                <a:ea typeface="+mn-ea"/>
                <a:cs typeface="+mn-cs"/>
              </a:rPr>
              <a:t>Andrea </a:t>
            </a:r>
            <a:r>
              <a:rPr kumimoji="0" lang="es-MX" sz="4000" b="0" i="0" u="none" strike="noStrike" kern="1200" cap="none" spc="0" normalizeH="0" baseline="0" noProof="0" dirty="0" err="1" smtClean="0">
                <a:ln>
                  <a:noFill/>
                </a:ln>
                <a:solidFill>
                  <a:schemeClr val="tx1"/>
                </a:solidFill>
                <a:effectLst/>
                <a:uLnTx/>
                <a:uFillTx/>
                <a:latin typeface="+mn-lt"/>
                <a:ea typeface="+mn-ea"/>
                <a:cs typeface="+mn-cs"/>
              </a:rPr>
              <a:t>Denisse</a:t>
            </a:r>
            <a:r>
              <a:rPr kumimoji="0" lang="es-MX" sz="4000" b="0" i="0" u="none" strike="noStrike" kern="1200" cap="none" spc="0" normalizeH="0" noProof="0" dirty="0" smtClean="0">
                <a:ln>
                  <a:noFill/>
                </a:ln>
                <a:solidFill>
                  <a:schemeClr val="tx1"/>
                </a:solidFill>
                <a:effectLst/>
                <a:uLnTx/>
                <a:uFillTx/>
                <a:latin typeface="+mn-lt"/>
                <a:ea typeface="+mn-ea"/>
                <a:cs typeface="+mn-cs"/>
              </a:rPr>
              <a:t> </a:t>
            </a:r>
            <a:r>
              <a:rPr kumimoji="0" lang="es-MX" sz="4000" b="0" i="0" u="none" strike="noStrike" kern="1200" cap="none" spc="0" normalizeH="0" noProof="0" dirty="0" err="1" smtClean="0">
                <a:ln>
                  <a:noFill/>
                </a:ln>
                <a:solidFill>
                  <a:schemeClr val="tx1"/>
                </a:solidFill>
                <a:effectLst/>
                <a:uLnTx/>
                <a:uFillTx/>
                <a:latin typeface="+mn-lt"/>
                <a:ea typeface="+mn-ea"/>
                <a:cs typeface="+mn-cs"/>
              </a:rPr>
              <a:t>Pache</a:t>
            </a:r>
            <a:r>
              <a:rPr lang="es-MX" sz="4000" dirty="0" err="1" smtClean="0"/>
              <a:t>co</a:t>
            </a:r>
            <a:r>
              <a:rPr lang="es-MX" sz="4000" dirty="0" smtClean="0"/>
              <a:t> </a:t>
            </a:r>
            <a:r>
              <a:rPr kumimoji="0" lang="es-MX" sz="4000" b="0" i="0" u="none" strike="noStrike" kern="1200" cap="none" spc="0" normalizeH="0" noProof="0" dirty="0" smtClean="0">
                <a:ln>
                  <a:noFill/>
                </a:ln>
                <a:solidFill>
                  <a:schemeClr val="tx1"/>
                </a:solidFill>
                <a:effectLst/>
                <a:uLnTx/>
                <a:uFillTx/>
                <a:latin typeface="+mn-lt"/>
                <a:ea typeface="+mn-ea"/>
                <a:cs typeface="+mn-cs"/>
              </a:rPr>
              <a:t>Rodríguez</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s-MX" sz="4000" baseline="0" dirty="0" smtClean="0"/>
              <a:t>Bryan </a:t>
            </a:r>
            <a:r>
              <a:rPr lang="es-MX" sz="4000" baseline="0" dirty="0" err="1" smtClean="0"/>
              <a:t>Wladimir</a:t>
            </a:r>
            <a:r>
              <a:rPr lang="es-MX" sz="4000" dirty="0" smtClean="0"/>
              <a:t> Núñez De la Cruz</a:t>
            </a:r>
            <a:endParaRPr kumimoji="0" lang="es-MX"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de la Demanda</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r>
              <a:rPr lang="es-MX" dirty="0" smtClean="0"/>
              <a:t>Potenciales clientes</a:t>
            </a:r>
          </a:p>
          <a:p>
            <a:r>
              <a:rPr lang="es-MX" dirty="0" smtClean="0"/>
              <a:t>Base de decisión de compra de los clientes</a:t>
            </a:r>
          </a:p>
          <a:p>
            <a:r>
              <a:rPr lang="es-MX" dirty="0" smtClean="0"/>
              <a:t>Clasificación de la Demanda</a:t>
            </a:r>
          </a:p>
          <a:p>
            <a:r>
              <a:rPr lang="es-MX" dirty="0" smtClean="0"/>
              <a:t>Poder adquisitivo de los consumidores</a:t>
            </a:r>
          </a:p>
          <a:p>
            <a:r>
              <a:rPr lang="es-MX" dirty="0" smtClean="0"/>
              <a:t>Demanda Potencial</a:t>
            </a:r>
            <a:endParaRPr lang="es-MX" dirty="0"/>
          </a:p>
        </p:txBody>
      </p:sp>
      <p:pic>
        <p:nvPicPr>
          <p:cNvPr id="61442" name="Picture 2" descr="http://2.bp.blogspot.com/-DqRyrj6zJ-k/TlrMYqjffyI/AAAAAAAAAA8/g8hEZ62SyAk/s1600/870413familia-en-la-playa-al-atardecer-posteres%255B1%255D.jpg"/>
          <p:cNvPicPr>
            <a:picLocks noChangeAspect="1" noChangeArrowheads="1"/>
          </p:cNvPicPr>
          <p:nvPr/>
        </p:nvPicPr>
        <p:blipFill>
          <a:blip r:embed="rId2" cstate="print"/>
          <a:srcRect/>
          <a:stretch>
            <a:fillRect/>
          </a:stretch>
        </p:blipFill>
        <p:spPr bwMode="auto">
          <a:xfrm>
            <a:off x="4355976" y="3356992"/>
            <a:ext cx="3810000" cy="2857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de los Precios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r>
              <a:rPr lang="es-MX" dirty="0" smtClean="0"/>
              <a:t>Análisis del Sector</a:t>
            </a:r>
          </a:p>
          <a:p>
            <a:r>
              <a:rPr lang="es-MX" dirty="0" smtClean="0"/>
              <a:t>Tendencias Económicas</a:t>
            </a:r>
            <a:endParaRPr lang="es-MX" dirty="0"/>
          </a:p>
        </p:txBody>
      </p:sp>
      <p:graphicFrame>
        <p:nvGraphicFramePr>
          <p:cNvPr id="5" name="4 Gráfico"/>
          <p:cNvGraphicFramePr/>
          <p:nvPr/>
        </p:nvGraphicFramePr>
        <p:xfrm>
          <a:off x="1691680" y="2564904"/>
          <a:ext cx="5495924" cy="31813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Marketing </a:t>
            </a:r>
            <a:r>
              <a:rPr lang="es-MX" dirty="0" err="1" smtClean="0"/>
              <a:t>Mix</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r>
              <a:rPr lang="es-MX" b="1" dirty="0" smtClean="0"/>
              <a:t>Producto.</a:t>
            </a:r>
          </a:p>
          <a:p>
            <a:pPr>
              <a:buNone/>
            </a:pPr>
            <a:r>
              <a:rPr lang="es-MX" dirty="0" smtClean="0"/>
              <a:t>Servicio de alojamiento temporal para turistas nacionales e internacionales.</a:t>
            </a:r>
          </a:p>
          <a:p>
            <a:pPr lvl="1"/>
            <a:r>
              <a:rPr lang="es-MX" dirty="0" smtClean="0"/>
              <a:t>Habitaciones</a:t>
            </a:r>
          </a:p>
          <a:p>
            <a:pPr lvl="1"/>
            <a:r>
              <a:rPr lang="es-MX" dirty="0" smtClean="0"/>
              <a:t>Bar – Restaurante</a:t>
            </a:r>
          </a:p>
          <a:p>
            <a:pPr lvl="1"/>
            <a:r>
              <a:rPr lang="es-MX" dirty="0" smtClean="0"/>
              <a:t>Piscina</a:t>
            </a:r>
          </a:p>
          <a:p>
            <a:pPr lvl="1"/>
            <a:r>
              <a:rPr lang="es-MX" dirty="0" smtClean="0"/>
              <a:t>Canchas deportivas</a:t>
            </a:r>
          </a:p>
          <a:p>
            <a:pPr lvl="1"/>
            <a:r>
              <a:rPr lang="es-MX" dirty="0" smtClean="0"/>
              <a:t>Salón de Eventos</a:t>
            </a:r>
          </a:p>
          <a:p>
            <a:pPr>
              <a:buNone/>
            </a:pPr>
            <a:endParaRPr lang="es-MX" dirty="0" smtClean="0"/>
          </a:p>
        </p:txBody>
      </p:sp>
      <p:pic>
        <p:nvPicPr>
          <p:cNvPr id="59394" name="Picture 2" descr="http://www.solobrazil.com/imagenes/Summerville%20resort%201.jpg"/>
          <p:cNvPicPr>
            <a:picLocks noChangeAspect="1" noChangeArrowheads="1"/>
          </p:cNvPicPr>
          <p:nvPr/>
        </p:nvPicPr>
        <p:blipFill>
          <a:blip r:embed="rId2" cstate="print"/>
          <a:srcRect/>
          <a:stretch>
            <a:fillRect/>
          </a:stretch>
        </p:blipFill>
        <p:spPr bwMode="auto">
          <a:xfrm>
            <a:off x="4499992" y="2924944"/>
            <a:ext cx="3648405" cy="273630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Marketing </a:t>
            </a:r>
            <a:r>
              <a:rPr lang="es-MX" dirty="0" err="1" smtClean="0"/>
              <a:t>Mix</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pPr algn="just"/>
            <a:r>
              <a:rPr lang="es-MX" b="1" dirty="0" smtClean="0"/>
              <a:t>Precio.</a:t>
            </a:r>
          </a:p>
          <a:p>
            <a:pPr algn="just">
              <a:buNone/>
            </a:pPr>
            <a:r>
              <a:rPr lang="es-MX" dirty="0" smtClean="0"/>
              <a:t>Para establecer nuestros precios tomaremos en cuenta los siguientes parámetros:</a:t>
            </a:r>
          </a:p>
          <a:p>
            <a:pPr lvl="1" algn="just"/>
            <a:r>
              <a:rPr lang="es-MX" dirty="0" smtClean="0"/>
              <a:t>Los precios ofrecidos por la competencia directa y significativa.</a:t>
            </a:r>
          </a:p>
          <a:p>
            <a:pPr lvl="1" algn="just"/>
            <a:r>
              <a:rPr lang="es-MX" dirty="0" smtClean="0"/>
              <a:t>Los costos en los que incurriremos, sean estos fijos y variables.</a:t>
            </a:r>
          </a:p>
          <a:p>
            <a:pPr lvl="1" algn="just"/>
            <a:r>
              <a:rPr lang="es-MX" dirty="0" smtClean="0"/>
              <a:t>El margen de utilidad que se desea obtener. </a:t>
            </a:r>
          </a:p>
          <a:p>
            <a:pPr lvl="1" algn="just"/>
            <a:r>
              <a:rPr lang="es-MX" dirty="0" smtClean="0"/>
              <a:t>Temporadas altas y bajas para el sector hotelero de la costa.</a:t>
            </a:r>
          </a:p>
          <a:p>
            <a:pPr marL="0" lvl="1" algn="just">
              <a:buNone/>
            </a:pPr>
            <a:endParaRPr lang="es-MX" dirty="0" smtClean="0"/>
          </a:p>
          <a:p>
            <a:pPr marL="0" lvl="1" algn="just">
              <a:buNone/>
            </a:pPr>
            <a:r>
              <a:rPr lang="es-MX" dirty="0" smtClean="0"/>
              <a:t>Los precios se encuentran en un rango entre $60 a $300 dependiendo del tipo de habitación que estemos ofertando</a:t>
            </a:r>
          </a:p>
        </p:txBody>
      </p:sp>
      <p:pic>
        <p:nvPicPr>
          <p:cNvPr id="58370" name="Picture 2" descr="http://recuperarpelo.files.wordpress.com/2011/05/precio-clinica-capilar.jpg"/>
          <p:cNvPicPr>
            <a:picLocks noChangeAspect="1" noChangeArrowheads="1"/>
          </p:cNvPicPr>
          <p:nvPr/>
        </p:nvPicPr>
        <p:blipFill>
          <a:blip r:embed="rId2" cstate="print"/>
          <a:srcRect/>
          <a:stretch>
            <a:fillRect/>
          </a:stretch>
        </p:blipFill>
        <p:spPr bwMode="auto">
          <a:xfrm>
            <a:off x="6876256" y="332656"/>
            <a:ext cx="1705372" cy="170537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Marketing </a:t>
            </a:r>
            <a:r>
              <a:rPr lang="es-MX" dirty="0" err="1" smtClean="0"/>
              <a:t>Mix</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r>
              <a:rPr lang="es-MX" b="1" dirty="0" smtClean="0"/>
              <a:t>Plaza.</a:t>
            </a:r>
          </a:p>
          <a:p>
            <a:pPr lvl="1"/>
            <a:r>
              <a:rPr lang="es-MX" dirty="0" smtClean="0"/>
              <a:t>Promoción Turística.</a:t>
            </a:r>
          </a:p>
          <a:p>
            <a:pPr lvl="1"/>
            <a:r>
              <a:rPr lang="es-MX" dirty="0" smtClean="0"/>
              <a:t>Internet.</a:t>
            </a:r>
          </a:p>
          <a:p>
            <a:pPr lvl="1"/>
            <a:r>
              <a:rPr lang="es-MX" dirty="0" smtClean="0"/>
              <a:t>Agencias de Viaje.</a:t>
            </a:r>
          </a:p>
        </p:txBody>
      </p:sp>
      <p:pic>
        <p:nvPicPr>
          <p:cNvPr id="57346" name="Picture 2" descr="http://images01.olx.com.ec/ui/1/53/04/15724904_3.jpg"/>
          <p:cNvPicPr>
            <a:picLocks noChangeAspect="1" noChangeArrowheads="1"/>
          </p:cNvPicPr>
          <p:nvPr/>
        </p:nvPicPr>
        <p:blipFill>
          <a:blip r:embed="rId2" cstate="print"/>
          <a:srcRect/>
          <a:stretch>
            <a:fillRect/>
          </a:stretch>
        </p:blipFill>
        <p:spPr bwMode="auto">
          <a:xfrm>
            <a:off x="4499992" y="3501008"/>
            <a:ext cx="3350427" cy="222468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Marketing </a:t>
            </a:r>
            <a:r>
              <a:rPr lang="es-MX" dirty="0" err="1" smtClean="0"/>
              <a:t>Mix</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r>
              <a:rPr lang="es-MX" b="1" dirty="0" smtClean="0"/>
              <a:t>Promoción.</a:t>
            </a:r>
          </a:p>
          <a:p>
            <a:pPr lvl="1"/>
            <a:r>
              <a:rPr lang="es-MX" dirty="0" smtClean="0"/>
              <a:t>Publicidad Pagada y No Pagada</a:t>
            </a:r>
          </a:p>
          <a:p>
            <a:pPr lvl="2"/>
            <a:r>
              <a:rPr lang="es-MX" dirty="0" smtClean="0"/>
              <a:t>Revistas especializadas en turismo</a:t>
            </a:r>
          </a:p>
          <a:p>
            <a:pPr lvl="2"/>
            <a:r>
              <a:rPr lang="es-MX" dirty="0" smtClean="0"/>
              <a:t>Catálogos Agencias de Viaje</a:t>
            </a:r>
          </a:p>
          <a:p>
            <a:pPr lvl="2"/>
            <a:r>
              <a:rPr lang="es-MX" dirty="0" smtClean="0"/>
              <a:t>Internet</a:t>
            </a:r>
          </a:p>
          <a:p>
            <a:pPr lvl="2"/>
            <a:r>
              <a:rPr lang="es-MX" dirty="0" smtClean="0"/>
              <a:t>Volantes</a:t>
            </a:r>
            <a:endParaRPr lang="es-MX" dirty="0"/>
          </a:p>
        </p:txBody>
      </p:sp>
      <p:pic>
        <p:nvPicPr>
          <p:cNvPr id="5" name="4 Imagen" descr="C:\Users\Bryan Núñez DelaCruz\Downloads\Banner.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55576" y="3717032"/>
            <a:ext cx="4392488" cy="2448272"/>
          </a:xfrm>
          <a:prstGeom prst="rect">
            <a:avLst/>
          </a:prstGeom>
          <a:noFill/>
          <a:ln>
            <a:noFill/>
          </a:ln>
        </p:spPr>
      </p:pic>
      <p:pic>
        <p:nvPicPr>
          <p:cNvPr id="6" name="5 Imagen" descr="C:\Users\Bryan Núñez DelaCruz\Downloads\Revista.jp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rot="1103191">
            <a:off x="5881584" y="3002021"/>
            <a:ext cx="2302009" cy="2740673"/>
          </a:xfrm>
          <a:prstGeom prst="rect">
            <a:avLst/>
          </a:prstGeom>
          <a:noFill/>
          <a:ln>
            <a:noFill/>
          </a:ln>
        </p:spPr>
      </p:pic>
      <p:pic>
        <p:nvPicPr>
          <p:cNvPr id="7" name="6 Imagen" descr="C:\Users\Bryan Núñez DelaCruz\Downloads\Flyer.jpg"/>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rot="20007133">
            <a:off x="5428333" y="566728"/>
            <a:ext cx="1924670" cy="2352652"/>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Marketing Estratégico</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r>
              <a:rPr lang="es-MX" dirty="0" smtClean="0"/>
              <a:t>Fuerzas de </a:t>
            </a:r>
            <a:r>
              <a:rPr lang="es-MX" dirty="0" err="1" smtClean="0"/>
              <a:t>Porter</a:t>
            </a:r>
            <a:endParaRPr lang="es-MX" dirty="0" smtClean="0"/>
          </a:p>
          <a:p>
            <a:endParaRPr lang="es-MX" dirty="0"/>
          </a:p>
        </p:txBody>
      </p:sp>
      <p:pic>
        <p:nvPicPr>
          <p:cNvPr id="1026" name="Picture 2"/>
          <p:cNvPicPr>
            <a:picLocks noChangeAspect="1" noChangeArrowheads="1"/>
          </p:cNvPicPr>
          <p:nvPr/>
        </p:nvPicPr>
        <p:blipFill>
          <a:blip r:embed="rId2" cstate="print"/>
          <a:srcRect/>
          <a:stretch>
            <a:fillRect/>
          </a:stretch>
        </p:blipFill>
        <p:spPr bwMode="auto">
          <a:xfrm>
            <a:off x="2555776" y="1988840"/>
            <a:ext cx="4324350"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FODA</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r>
              <a:rPr lang="es-MX" b="1" dirty="0" smtClean="0"/>
              <a:t>Fortalezas.</a:t>
            </a:r>
          </a:p>
          <a:p>
            <a:pPr lvl="1" algn="just"/>
            <a:r>
              <a:rPr lang="es-MX" i="1" u="sng" dirty="0" smtClean="0"/>
              <a:t>Ubicación:</a:t>
            </a:r>
            <a:r>
              <a:rPr lang="es-MX" dirty="0" smtClean="0"/>
              <a:t> Las Núñez es un balneario en potencia, con unas playas hermosas y singulares paisajes. </a:t>
            </a:r>
          </a:p>
          <a:p>
            <a:pPr lvl="1" algn="just"/>
            <a:r>
              <a:rPr lang="es-MX" i="1" u="sng" dirty="0" smtClean="0"/>
              <a:t>Calidad del Servicio:</a:t>
            </a:r>
            <a:r>
              <a:rPr lang="es-MX" dirty="0" smtClean="0"/>
              <a:t> El personal que atenderá el resort estará plenamente capacitado para brindar un servicio inigualable.</a:t>
            </a:r>
          </a:p>
          <a:p>
            <a:pPr lvl="1" algn="just"/>
            <a:r>
              <a:rPr lang="es-MX" i="1" u="sng" dirty="0" smtClean="0"/>
              <a:t>Innovación:</a:t>
            </a:r>
            <a:r>
              <a:rPr lang="es-MX" dirty="0" smtClean="0"/>
              <a:t> Tener ideas nuevas en adecuación de la infraestructura y de los servicios que se ofrecerán.</a:t>
            </a:r>
          </a:p>
          <a:p>
            <a:pPr lvl="1" algn="just"/>
            <a:r>
              <a:rPr lang="es-MX" i="1" u="sng" dirty="0" smtClean="0"/>
              <a:t>Diversidad:</a:t>
            </a:r>
            <a:r>
              <a:rPr lang="es-MX" dirty="0" smtClean="0"/>
              <a:t> Se ofrecerá una gama de actividades para que los turistas puedan disfrutar mejor su tiempo. </a:t>
            </a:r>
            <a:endParaRPr lang="es-MX"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FODA</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pPr algn="just"/>
            <a:r>
              <a:rPr lang="es-MX" b="1" dirty="0" smtClean="0"/>
              <a:t>Oportunidades.</a:t>
            </a:r>
          </a:p>
          <a:p>
            <a:pPr lvl="1" algn="just"/>
            <a:r>
              <a:rPr lang="es-MX" i="1" u="sng" dirty="0" smtClean="0"/>
              <a:t>Crecimiento:</a:t>
            </a:r>
            <a:r>
              <a:rPr lang="es-MX" dirty="0" smtClean="0"/>
              <a:t> Con el apoyo del gobierno y de los medios de comunicación crecerá turísticamente la zona.</a:t>
            </a:r>
          </a:p>
          <a:p>
            <a:pPr lvl="1" algn="just"/>
            <a:r>
              <a:rPr lang="es-MX" i="1" u="sng" dirty="0" smtClean="0"/>
              <a:t>Carreteras:</a:t>
            </a:r>
            <a:r>
              <a:rPr lang="es-MX" b="1" dirty="0" smtClean="0"/>
              <a:t> </a:t>
            </a:r>
            <a:r>
              <a:rPr lang="es-MX" dirty="0" smtClean="0"/>
              <a:t>La reconstrucción de las vías de acceso al balneario. </a:t>
            </a:r>
          </a:p>
          <a:p>
            <a:pPr lvl="1" algn="just"/>
            <a:r>
              <a:rPr lang="es-MX" i="1" u="sng" dirty="0" smtClean="0"/>
              <a:t>Inversiones:</a:t>
            </a:r>
            <a:r>
              <a:rPr lang="es-MX" b="1" dirty="0" smtClean="0"/>
              <a:t> </a:t>
            </a:r>
            <a:r>
              <a:rPr lang="es-MX" dirty="0" smtClean="0"/>
              <a:t>La inversión nacional y extranjera es una gran oportunidad para el aumento del poder adquisitivo de las personas por ente se fomenta el turismo.</a:t>
            </a:r>
            <a:endParaRPr lang="es-MX"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FODA</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pPr algn="just"/>
            <a:r>
              <a:rPr lang="es-MX" b="1" dirty="0" smtClean="0"/>
              <a:t>Debilidades.</a:t>
            </a:r>
          </a:p>
          <a:p>
            <a:pPr lvl="1" algn="just"/>
            <a:r>
              <a:rPr lang="es-MX" i="1" u="sng" dirty="0" smtClean="0"/>
              <a:t>Capital:</a:t>
            </a:r>
            <a:r>
              <a:rPr lang="es-MX" dirty="0" smtClean="0"/>
              <a:t> Para elaborar la infraestructura del resort se requeriría de una gran capital inicial.  </a:t>
            </a:r>
          </a:p>
          <a:p>
            <a:pPr lvl="1" algn="just"/>
            <a:r>
              <a:rPr lang="es-MX" i="1" u="sng" dirty="0" smtClean="0"/>
              <a:t>Promoción:</a:t>
            </a:r>
            <a:r>
              <a:rPr lang="es-MX" b="1" dirty="0" smtClean="0"/>
              <a:t> </a:t>
            </a:r>
            <a:r>
              <a:rPr lang="es-MX" dirty="0" smtClean="0"/>
              <a:t>Las Núñez es un balneario muy visitado por su hermosa playa, sin embargo necesita ser más promocionado turísticamente.</a:t>
            </a:r>
          </a:p>
          <a:p>
            <a:pPr lvl="1" algn="just"/>
            <a:r>
              <a:rPr lang="es-MX" i="1" u="sng" dirty="0" smtClean="0"/>
              <a:t>Temporadas:</a:t>
            </a:r>
            <a:r>
              <a:rPr lang="es-MX" b="1" dirty="0" smtClean="0"/>
              <a:t> </a:t>
            </a:r>
            <a:r>
              <a:rPr lang="es-MX" dirty="0" smtClean="0"/>
              <a:t>La temporada de invierno sería la más alta para nosotros ya que en verano a pesar de que las personas de la Sierra tienen vacaciones prefieren viajar a playas conocidas y cercanas.</a:t>
            </a: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b="1" dirty="0" smtClean="0"/>
              <a:t>Aspectos Generales y Estado de Conocimiento</a:t>
            </a:r>
            <a:endParaRPr lang="es-MX" b="1" dirty="0"/>
          </a:p>
        </p:txBody>
      </p:sp>
      <p:sp>
        <p:nvSpPr>
          <p:cNvPr id="6" name="5 Marcador de texto"/>
          <p:cNvSpPr>
            <a:spLocks noGrp="1"/>
          </p:cNvSpPr>
          <p:nvPr>
            <p:ph type="body" idx="1"/>
          </p:nvPr>
        </p:nvSpPr>
        <p:spPr/>
        <p:txBody>
          <a:bodyPr/>
          <a:lstStyle/>
          <a:p>
            <a:endParaRPr lang="es-MX"/>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Análisis FODA</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pPr algn="just"/>
            <a:r>
              <a:rPr lang="es-MX" b="1" dirty="0" smtClean="0"/>
              <a:t>Amenazas.</a:t>
            </a:r>
          </a:p>
          <a:p>
            <a:pPr lvl="1" algn="just"/>
            <a:r>
              <a:rPr lang="es-MX" i="1" u="sng" dirty="0" smtClean="0"/>
              <a:t>Clima: </a:t>
            </a:r>
            <a:r>
              <a:rPr lang="es-MX" dirty="0" smtClean="0"/>
              <a:t>Ciertos fenómenos como los del Niño o la Niña pueden afectar gravemente la zona costera del país.</a:t>
            </a:r>
          </a:p>
          <a:p>
            <a:pPr lvl="1" algn="just"/>
            <a:r>
              <a:rPr lang="es-MX" i="1" u="sng" dirty="0" smtClean="0"/>
              <a:t>Competencia:</a:t>
            </a:r>
            <a:r>
              <a:rPr lang="es-MX" dirty="0" smtClean="0"/>
              <a:t> La entrada de nuevos competidores ya sean estos directos o indirectos.</a:t>
            </a:r>
          </a:p>
          <a:p>
            <a:pPr lvl="1" algn="just"/>
            <a:r>
              <a:rPr lang="es-MX" i="1" u="sng" dirty="0" smtClean="0"/>
              <a:t>Altas tasas de interés:</a:t>
            </a:r>
            <a:r>
              <a:rPr lang="es-MX" dirty="0" smtClean="0"/>
              <a:t> Esto es un limitante para realizar las inversiones necesarias que conciernen a este proyecto.</a:t>
            </a:r>
            <a:endParaRPr lang="es-MX"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Investigación de Mercado</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normAutofit/>
          </a:bodyPr>
          <a:lstStyle/>
          <a:p>
            <a:pPr algn="just"/>
            <a:r>
              <a:rPr lang="es-MX" b="1" dirty="0" smtClean="0"/>
              <a:t>Objetivos.</a:t>
            </a:r>
            <a:endParaRPr lang="es-MX" b="1" dirty="0" smtClean="0"/>
          </a:p>
          <a:p>
            <a:pPr lvl="1" algn="just"/>
            <a:r>
              <a:rPr lang="es-MX" dirty="0" smtClean="0"/>
              <a:t>Determinar el grado de aceptación que tendría la creación de un Resort en el balneario.</a:t>
            </a:r>
            <a:endParaRPr lang="es-MX" sz="2200" dirty="0" smtClean="0"/>
          </a:p>
          <a:p>
            <a:pPr lvl="1" algn="just"/>
            <a:r>
              <a:rPr lang="es-MX" dirty="0" smtClean="0"/>
              <a:t>Definir el segmento de mercado o mercado potencial que adquiriría nuestro servicio.</a:t>
            </a:r>
            <a:endParaRPr lang="es-MX" sz="2200" dirty="0" smtClean="0"/>
          </a:p>
          <a:p>
            <a:pPr lvl="1" algn="just"/>
            <a:r>
              <a:rPr lang="es-MX" dirty="0" smtClean="0"/>
              <a:t>Conocer las necesidades y preferencias de nuestros clientes potenciales.</a:t>
            </a:r>
            <a:endParaRPr lang="es-MX" sz="2200" dirty="0" smtClean="0"/>
          </a:p>
          <a:p>
            <a:pPr lvl="1" algn="just"/>
            <a:r>
              <a:rPr lang="es-MX" dirty="0" smtClean="0"/>
              <a:t>Obtener un precio de referencia que los clientes estén dispuestos a pagar por el servicio que ofrecemos.</a:t>
            </a:r>
            <a:endParaRPr lang="es-MX" sz="2200" dirty="0" smtClean="0"/>
          </a:p>
          <a:p>
            <a:pPr lvl="1" algn="just"/>
            <a:r>
              <a:rPr lang="es-MX" dirty="0" smtClean="0"/>
              <a:t>Determinar las variables que influyen al momento de demandar nuestro servicio y su grado de importancia.</a:t>
            </a:r>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 de Muestreo</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971599" y="1556792"/>
            <a:ext cx="2936797" cy="187220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971600" y="3429000"/>
            <a:ext cx="5293001" cy="1877169"/>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932040" y="1772816"/>
            <a:ext cx="2962275" cy="94297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364088" y="2852936"/>
            <a:ext cx="234315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Modelo de Encuesta</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pic>
        <p:nvPicPr>
          <p:cNvPr id="3075" name="Picture 3"/>
          <p:cNvPicPr>
            <a:picLocks noGrp="1" noChangeAspect="1" noChangeArrowheads="1"/>
          </p:cNvPicPr>
          <p:nvPr>
            <p:ph sz="quarter" idx="1"/>
          </p:nvPr>
        </p:nvPicPr>
        <p:blipFill>
          <a:blip r:embed="rId2" cstate="print"/>
          <a:srcRect/>
          <a:stretch>
            <a:fillRect/>
          </a:stretch>
        </p:blipFill>
        <p:spPr bwMode="auto">
          <a:xfrm>
            <a:off x="755576" y="1255667"/>
            <a:ext cx="7776864" cy="4764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Conclusiones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a:xfrm>
            <a:off x="914400" y="1484784"/>
            <a:ext cx="7772400" cy="4572000"/>
          </a:xfrm>
        </p:spPr>
        <p:txBody>
          <a:bodyPr>
            <a:normAutofit lnSpcReduction="10000"/>
          </a:bodyPr>
          <a:lstStyle/>
          <a:p>
            <a:pPr lvl="0" algn="just"/>
            <a:r>
              <a:rPr lang="es-MX" dirty="0" smtClean="0"/>
              <a:t>Existe una gran cantidad de personas que viajan a la Costa del país para visitar sus playas tanto en temporada alta como en temporada baja</a:t>
            </a:r>
          </a:p>
          <a:p>
            <a:pPr lvl="0" algn="just"/>
            <a:r>
              <a:rPr lang="es-MX" dirty="0" smtClean="0"/>
              <a:t>Los turistas acuden a estos lugares por motivos de diversión, relajación o por compartir momentos agradables con sus familias.</a:t>
            </a:r>
          </a:p>
          <a:p>
            <a:pPr algn="just"/>
            <a:r>
              <a:rPr lang="es-MX" dirty="0" smtClean="0"/>
              <a:t>Los balnearios más concurridos del país son Salinas y las playas de la Ruta del </a:t>
            </a:r>
            <a:r>
              <a:rPr lang="es-MX" dirty="0" err="1" smtClean="0"/>
              <a:t>Spondylus</a:t>
            </a:r>
            <a:r>
              <a:rPr lang="es-MX" dirty="0" smtClean="0"/>
              <a:t>.</a:t>
            </a:r>
          </a:p>
          <a:p>
            <a:pPr algn="just"/>
            <a:r>
              <a:rPr lang="es-MX" dirty="0" smtClean="0"/>
              <a:t>La gran mayoría de las personas no se siente familiarizada con el concepto de un Resort por lo que ofreceríamos una alternativa novedosa para los turistas</a:t>
            </a:r>
            <a:endParaRPr lang="es-MX"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b="1" dirty="0" smtClean="0"/>
              <a:t>Estudio Técnico o de Ingeniería</a:t>
            </a:r>
            <a:endParaRPr lang="es-MX" b="1" dirty="0"/>
          </a:p>
        </p:txBody>
      </p:sp>
      <p:sp>
        <p:nvSpPr>
          <p:cNvPr id="6" name="5 Marcador de texto"/>
          <p:cNvSpPr>
            <a:spLocks noGrp="1"/>
          </p:cNvSpPr>
          <p:nvPr>
            <p:ph type="body" idx="1"/>
          </p:nvPr>
        </p:nvSpPr>
        <p:spPr/>
        <p:txBody>
          <a:bodyPr/>
          <a:lstStyle/>
          <a:p>
            <a:endParaRPr lang="es-MX"/>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dirty="0"/>
          </a:p>
        </p:txBody>
      </p:sp>
      <p:sp>
        <p:nvSpPr>
          <p:cNvPr id="4" name="3 Marcador de pie de página"/>
          <p:cNvSpPr>
            <a:spLocks noGrp="1"/>
          </p:cNvSpPr>
          <p:nvPr>
            <p:ph type="ftr" sz="quarter" idx="11"/>
          </p:nvPr>
        </p:nvSpPr>
        <p:spPr/>
        <p:txBody>
          <a:bodyPr/>
          <a:lstStyle/>
          <a:p>
            <a:r>
              <a:rPr lang="es-MX" smtClean="0"/>
              <a:t>Escuela Superior Politécnica del Litoral</a:t>
            </a:r>
            <a:endParaRPr lang="es-MX"/>
          </a:p>
        </p:txBody>
      </p:sp>
      <p:pic>
        <p:nvPicPr>
          <p:cNvPr id="7" name="2 Imagen" descr="Imagen1.png"/>
          <p:cNvPicPr>
            <a:picLocks noGrp="1"/>
          </p:cNvPicPr>
          <p:nvPr>
            <p:ph sz="quarter" idx="1"/>
          </p:nvPr>
        </p:nvPicPr>
        <p:blipFill>
          <a:blip r:embed="rId2" cstate="print"/>
          <a:srcRect l="30511" t="-259" r="30512"/>
          <a:stretch>
            <a:fillRect/>
          </a:stretch>
        </p:blipFill>
        <p:spPr>
          <a:xfrm rot="5400000">
            <a:off x="2182596" y="-302276"/>
            <a:ext cx="4922824" cy="820891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Tamaño de las Instalaciones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pPr lvl="0" algn="just"/>
            <a:r>
              <a:rPr lang="es-MX" dirty="0" smtClean="0"/>
              <a:t>El terreno en el que se encontrará el resort contará con una superficie de 5,000 metros cuadrados; 50 metros de frente y 100 metros de profundidad.</a:t>
            </a:r>
          </a:p>
          <a:p>
            <a:pPr lvl="0" algn="just"/>
            <a:r>
              <a:rPr lang="es-MX" dirty="0" smtClean="0"/>
              <a:t>El edificio principal, donde estarán ubicadas las habitaciones será de 450 metros cuadrados cada piso.</a:t>
            </a:r>
          </a:p>
          <a:p>
            <a:pPr algn="just"/>
            <a:r>
              <a:rPr lang="es-MX" dirty="0" smtClean="0"/>
              <a:t>Las Cabañas familiares serán cada de una de 2 plantas, en la que la planta baja 75 metros cuadrados y la alta será de 30.5 metros cuadrados. </a:t>
            </a:r>
            <a:endParaRPr lang="es-MX"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Tamaño de las Instalaciones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pPr lvl="0" algn="just"/>
            <a:r>
              <a:rPr lang="es-MX" dirty="0" smtClean="0"/>
              <a:t>La piscina será de 18 metros de largo y 8 metros de ancho. Con una profundidad de 1.80 metros. Esta estructura empezará con una profundidad activa de 1 metro, la misma que irá incrementando a lo largo de la piscina hasta llegar a una profundidad activa de 1.5 metros.</a:t>
            </a:r>
          </a:p>
          <a:p>
            <a:pPr algn="just"/>
            <a:r>
              <a:rPr lang="es-MX" dirty="0" smtClean="0"/>
              <a:t>En todo el resort habrá un total de 1.348 metros cuadrados que pertenecerán a áreas verdes en las que habrá césped, palmeras y un sin número de plantas. </a:t>
            </a:r>
            <a:endParaRPr lang="es-MX"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Tamaño de las Instalaciones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normAutofit lnSpcReduction="10000"/>
          </a:bodyPr>
          <a:lstStyle/>
          <a:p>
            <a:pPr lvl="0" algn="just"/>
            <a:r>
              <a:rPr lang="es-MX" dirty="0" smtClean="0"/>
              <a:t>El Restaurante será amplio teniendo medidas de 14.7 metros de frente y 8.2 metros de fondo, lo cual permite contar con una superficie de 120.54 metros cuadrados.</a:t>
            </a:r>
          </a:p>
          <a:p>
            <a:pPr lvl="0" algn="just"/>
            <a:r>
              <a:rPr lang="es-MX" dirty="0" smtClean="0"/>
              <a:t>El área de la cocina es lo suficientemente grande para que puedan estar el chef con sus ayudantes trabajando de una manera eficiente. Será de 4.20 por 3.40 metros, la misma que nos da una superficie de 14.28 metros cuadrados.</a:t>
            </a:r>
          </a:p>
          <a:p>
            <a:pPr algn="just"/>
            <a:r>
              <a:rPr lang="es-MX" dirty="0" smtClean="0"/>
              <a:t>El espacio que ocupan las habitaciones será casi el mismo para los diferentes tipos, el mismo que será de 33.84 metros cuadrados, de los cuales 3.75 metros cuadrados serán utilizados para el baño.</a:t>
            </a: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Introducción</a:t>
            </a:r>
            <a:endParaRPr lang="es-MX" dirty="0"/>
          </a:p>
        </p:txBody>
      </p:sp>
      <p:sp>
        <p:nvSpPr>
          <p:cNvPr id="3" name="2 Marcador de contenido"/>
          <p:cNvSpPr>
            <a:spLocks noGrp="1"/>
          </p:cNvSpPr>
          <p:nvPr>
            <p:ph sz="quarter" idx="1"/>
          </p:nvPr>
        </p:nvSpPr>
        <p:spPr/>
        <p:txBody>
          <a:bodyPr/>
          <a:lstStyle/>
          <a:p>
            <a:pPr algn="just">
              <a:buNone/>
            </a:pPr>
            <a:r>
              <a:rPr lang="es-MX" dirty="0" smtClean="0"/>
              <a:t>La Ruta del </a:t>
            </a:r>
            <a:r>
              <a:rPr lang="es-MX" dirty="0" err="1" smtClean="0"/>
              <a:t>Spondylus</a:t>
            </a:r>
            <a:r>
              <a:rPr lang="es-MX" dirty="0" smtClean="0"/>
              <a:t> es una vía a lo largo de la costa de Ecuador que combina muchos de los elementos que comprenden la cultura del país.</a:t>
            </a:r>
          </a:p>
          <a:p>
            <a:pPr algn="just">
              <a:buNone/>
            </a:pPr>
            <a:endParaRPr lang="es-MX" dirty="0" smtClean="0"/>
          </a:p>
          <a:p>
            <a:pPr algn="just">
              <a:buNone/>
            </a:pPr>
            <a:r>
              <a:rPr lang="es-MX" dirty="0" smtClean="0"/>
              <a:t>Sin embargo, existe poco conocimiento a nivel nacional e internacional acerca de las pequeñas comunas que conforman la Ruta del </a:t>
            </a:r>
            <a:r>
              <a:rPr lang="es-MX" dirty="0" err="1" smtClean="0"/>
              <a:t>Spondylus</a:t>
            </a:r>
            <a:r>
              <a:rPr lang="es-MX" dirty="0" smtClean="0"/>
              <a:t> tales como La Curia, San José y Las Núñez por lo que son poco explotadas.</a:t>
            </a:r>
            <a:endParaRPr lang="es-MX" dirty="0"/>
          </a:p>
        </p:txBody>
      </p:sp>
      <p:sp>
        <p:nvSpPr>
          <p:cNvPr id="4" name="3 Marcador de pie de página"/>
          <p:cNvSpPr>
            <a:spLocks noGrp="1"/>
          </p:cNvSpPr>
          <p:nvPr>
            <p:ph type="ftr" sz="quarter" idx="11"/>
          </p:nvPr>
        </p:nvSpPr>
        <p:spPr/>
        <p:txBody>
          <a:bodyPr/>
          <a:lstStyle/>
          <a:p>
            <a:r>
              <a:rPr lang="es-MX" smtClean="0"/>
              <a:t>Escuela Superior Politécnica del Litoral</a:t>
            </a:r>
            <a:endParaRPr lang="es-MX"/>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Planta Baja</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pic>
        <p:nvPicPr>
          <p:cNvPr id="5" name="4 Marcador de contenido" descr="C:\Users\Bryan Núñez DelaCruz\Desktop\Planta Baja.jpg"/>
          <p:cNvPicPr>
            <a:picLocks noGrp="1"/>
          </p:cNvPicPr>
          <p:nvPr>
            <p:ph sz="quarter" idx="1"/>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30630" r="30781"/>
          <a:stretch/>
        </p:blipFill>
        <p:spPr bwMode="auto">
          <a:xfrm rot="16200000">
            <a:off x="2087723" y="-351419"/>
            <a:ext cx="4896545" cy="8136904"/>
          </a:xfrm>
          <a:prstGeom prst="rect">
            <a:avLst/>
          </a:prstGeom>
          <a:noFill/>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Planta Alta</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pic>
        <p:nvPicPr>
          <p:cNvPr id="5" name="4 Marcador de contenido" descr="C:\Users\Bryan Núñez DelaCruz\Desktop\Planta Alta.jpg"/>
          <p:cNvPicPr>
            <a:picLocks noGrp="1"/>
          </p:cNvPicPr>
          <p:nvPr>
            <p:ph sz="quarter" idx="1"/>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33461" r="32739"/>
          <a:stretch/>
        </p:blipFill>
        <p:spPr bwMode="auto">
          <a:xfrm rot="16200000">
            <a:off x="2087725" y="-351422"/>
            <a:ext cx="4824535" cy="8064897"/>
          </a:xfrm>
          <a:prstGeom prst="rect">
            <a:avLst/>
          </a:prstGeom>
          <a:noFill/>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Cabaña Familiar</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pic>
        <p:nvPicPr>
          <p:cNvPr id="5" name="4 Marcador de contenido" descr="C:\Users\Bryan Núñez DelaCruz\Desktop\Cabaña.jpg"/>
          <p:cNvPicPr>
            <a:picLocks noGrp="1"/>
          </p:cNvPicPr>
          <p:nvPr>
            <p:ph sz="quarter" idx="1"/>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11039" b="10040"/>
          <a:stretch/>
        </p:blipFill>
        <p:spPr bwMode="auto">
          <a:xfrm>
            <a:off x="1115616" y="1556792"/>
            <a:ext cx="7010400" cy="3999164"/>
          </a:xfrm>
          <a:prstGeom prst="rect">
            <a:avLst/>
          </a:prstGeom>
          <a:noFill/>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Capacidad de Diseño y Capacidad Máxima</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normAutofit lnSpcReduction="10000"/>
          </a:bodyPr>
          <a:lstStyle/>
          <a:p>
            <a:pPr algn="just"/>
            <a:r>
              <a:rPr lang="es-MX" dirty="0" err="1" smtClean="0"/>
              <a:t>DelaMar</a:t>
            </a:r>
            <a:r>
              <a:rPr lang="es-MX" dirty="0" smtClean="0"/>
              <a:t> Resort está diseñado para recibir en su establecimiento máximo 50 huéspedes, para que se puedan deleitar del gran ambiente y clima del balneario. </a:t>
            </a:r>
          </a:p>
          <a:p>
            <a:pPr algn="just"/>
            <a:r>
              <a:rPr lang="es-MX" dirty="0" smtClean="0"/>
              <a:t>Con lo que respecta al restaurante, se encuentra equipado para atender a 40 personas como máximo. Ya que se determinó que esta es la cantidad apropiada para evitar la aglomeración de personas y poder mantener un servicio de calidad. </a:t>
            </a:r>
          </a:p>
          <a:p>
            <a:pPr algn="just"/>
            <a:r>
              <a:rPr lang="es-MX" dirty="0" smtClean="0"/>
              <a:t>El área de recreación de la piscina está diseñada para que máximo 40 personas estén en ella, y así evitar incomodidad al momento de querer disfrutar de la misma.</a:t>
            </a:r>
          </a:p>
          <a:p>
            <a:pPr algn="just"/>
            <a:endParaRPr lang="es-MX"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Localización</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259632" y="1340768"/>
            <a:ext cx="6480720" cy="47436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Localización</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pic>
        <p:nvPicPr>
          <p:cNvPr id="5" name="1 Imagen" descr="IMG-20111218-00075.jpg"/>
          <p:cNvPicPr>
            <a:picLocks noGrp="1"/>
          </p:cNvPicPr>
          <p:nvPr>
            <p:ph sz="quarter" idx="1"/>
          </p:nvPr>
        </p:nvPicPr>
        <p:blipFill>
          <a:blip r:embed="rId2" cstate="print"/>
          <a:stretch>
            <a:fillRect/>
          </a:stretch>
        </p:blipFill>
        <p:spPr>
          <a:xfrm>
            <a:off x="1691680" y="1484784"/>
            <a:ext cx="5976664" cy="439248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Factores de Localización</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pPr lvl="0"/>
            <a:r>
              <a:rPr lang="es-MX" dirty="0" smtClean="0"/>
              <a:t>Disponibilidad </a:t>
            </a:r>
            <a:r>
              <a:rPr lang="es-MX" dirty="0" smtClean="0"/>
              <a:t>y Costo de los Insumos.</a:t>
            </a:r>
          </a:p>
          <a:p>
            <a:pPr lvl="0"/>
            <a:r>
              <a:rPr lang="es-MX" dirty="0" smtClean="0"/>
              <a:t>Recursos Humanos.</a:t>
            </a:r>
          </a:p>
          <a:p>
            <a:pPr lvl="0"/>
            <a:r>
              <a:rPr lang="es-MX" dirty="0" smtClean="0"/>
              <a:t>Transporte </a:t>
            </a:r>
            <a:r>
              <a:rPr lang="es-MX" dirty="0" smtClean="0"/>
              <a:t>de la Mano de Obra.</a:t>
            </a:r>
          </a:p>
          <a:p>
            <a:pPr lvl="0"/>
            <a:r>
              <a:rPr lang="es-MX" dirty="0" smtClean="0"/>
              <a:t>Energía Eléctrica y Agua.</a:t>
            </a:r>
          </a:p>
          <a:p>
            <a:endParaRPr lang="es-MX" dirty="0" smtClean="0"/>
          </a:p>
          <a:p>
            <a:pPr lvl="0"/>
            <a:endParaRPr lang="es-MX"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Estudio Organizacional</a:t>
            </a:r>
            <a:endParaRPr lang="es-MX" b="1" dirty="0"/>
          </a:p>
        </p:txBody>
      </p:sp>
      <p:sp>
        <p:nvSpPr>
          <p:cNvPr id="6" name="5 Marcador de texto"/>
          <p:cNvSpPr>
            <a:spLocks noGrp="1"/>
          </p:cNvSpPr>
          <p:nvPr>
            <p:ph type="body" idx="1"/>
          </p:nvPr>
        </p:nvSpPr>
        <p:spPr/>
        <p:txBody>
          <a:bodyPr/>
          <a:lstStyle/>
          <a:p>
            <a:endParaRPr lang="es-MX"/>
          </a:p>
        </p:txBody>
      </p:sp>
      <p:sp>
        <p:nvSpPr>
          <p:cNvPr id="4" name="3 Marcador de pie de página"/>
          <p:cNvSpPr>
            <a:spLocks noGrp="1"/>
          </p:cNvSpPr>
          <p:nvPr>
            <p:ph type="ftr" sz="quarter" idx="11"/>
          </p:nvPr>
        </p:nvSpPr>
        <p:spPr/>
        <p:txBody>
          <a:bodyPr/>
          <a:lstStyle/>
          <a:p>
            <a:r>
              <a:rPr lang="es-MX" smtClean="0"/>
              <a:t>Escuela Superior Politécnica del Litoral</a:t>
            </a:r>
            <a:endParaRPr lang="es-MX"/>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Misión</a:t>
            </a:r>
            <a:endParaRPr lang="es-MX" dirty="0"/>
          </a:p>
        </p:txBody>
      </p:sp>
      <p:sp>
        <p:nvSpPr>
          <p:cNvPr id="4" name="3 Marcador de pie de página"/>
          <p:cNvSpPr>
            <a:spLocks noGrp="1"/>
          </p:cNvSpPr>
          <p:nvPr>
            <p:ph type="ftr" sz="quarter" idx="11"/>
          </p:nvPr>
        </p:nvSpPr>
        <p:spPr/>
        <p:txBody>
          <a:bodyPr/>
          <a:lstStyle/>
          <a:p>
            <a:r>
              <a:rPr lang="es-MX" smtClean="0"/>
              <a:t>Escuela Superior Politécnica del Litoral</a:t>
            </a:r>
            <a:endParaRPr lang="es-MX"/>
          </a:p>
        </p:txBody>
      </p:sp>
      <p:sp>
        <p:nvSpPr>
          <p:cNvPr id="6" name="5 Marcador de contenido"/>
          <p:cNvSpPr>
            <a:spLocks noGrp="1"/>
          </p:cNvSpPr>
          <p:nvPr>
            <p:ph sz="quarter" idx="1"/>
          </p:nvPr>
        </p:nvSpPr>
        <p:spPr/>
        <p:txBody>
          <a:bodyPr/>
          <a:lstStyle/>
          <a:p>
            <a:pPr algn="just"/>
            <a:endParaRPr lang="es-MX" dirty="0" smtClean="0"/>
          </a:p>
          <a:p>
            <a:pPr algn="just"/>
            <a:r>
              <a:rPr lang="es-MX" dirty="0" smtClean="0"/>
              <a:t>Proporcionar a los huéspedes y visitantes una experiencia inolvidable entregando un servicio de calidad en Hotelería y Gastronomía de forma eficiente, eficaz y con pasión, teniendo la satisfacción del cliente siempre como referente.</a:t>
            </a:r>
            <a:endParaRPr lang="es-MX" dirty="0"/>
          </a:p>
        </p:txBody>
      </p:sp>
      <p:pic>
        <p:nvPicPr>
          <p:cNvPr id="32770" name="Picture 2" descr="http://t0.gstatic.com/images?q=tbn:ANd9GcSg1VGSGDCiBVVWlZhjKAVtNbQT0z-bxavoGxpNKURFFbo0rdoODFrUA55_"/>
          <p:cNvPicPr>
            <a:picLocks noChangeAspect="1" noChangeArrowheads="1"/>
          </p:cNvPicPr>
          <p:nvPr/>
        </p:nvPicPr>
        <p:blipFill>
          <a:blip r:embed="rId2" cstate="print"/>
          <a:srcRect/>
          <a:stretch>
            <a:fillRect/>
          </a:stretch>
        </p:blipFill>
        <p:spPr bwMode="auto">
          <a:xfrm>
            <a:off x="3419872" y="3789040"/>
            <a:ext cx="2664296" cy="216474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Visión</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pPr algn="just"/>
            <a:endParaRPr lang="es-MX" dirty="0" smtClean="0"/>
          </a:p>
          <a:p>
            <a:pPr algn="just"/>
            <a:r>
              <a:rPr lang="es-MX" dirty="0" smtClean="0"/>
              <a:t>Establecerse como referencia turística de Las Núñez y de la parte alta de la Ruta del </a:t>
            </a:r>
            <a:r>
              <a:rPr lang="es-MX" dirty="0" err="1" smtClean="0"/>
              <a:t>Spondylus</a:t>
            </a:r>
            <a:r>
              <a:rPr lang="es-MX" dirty="0" smtClean="0"/>
              <a:t> por el gran servicio ofrecido y de esta forma se espera aportar en el crecimiento del sector turístico regional y nacional, contribuyendo con el crecimiento económico.</a:t>
            </a:r>
            <a:endParaRPr lang="es-EC" dirty="0" smtClean="0"/>
          </a:p>
          <a:p>
            <a:pPr algn="just"/>
            <a:endParaRPr lang="es-MX" dirty="0"/>
          </a:p>
        </p:txBody>
      </p:sp>
      <p:pic>
        <p:nvPicPr>
          <p:cNvPr id="31746" name="Picture 2" descr="http://alfonsogu.files.wordpress.com/2010/06/missionvision.jpg"/>
          <p:cNvPicPr>
            <a:picLocks noChangeAspect="1" noChangeArrowheads="1"/>
          </p:cNvPicPr>
          <p:nvPr/>
        </p:nvPicPr>
        <p:blipFill>
          <a:blip r:embed="rId2" cstate="print"/>
          <a:srcRect/>
          <a:stretch>
            <a:fillRect/>
          </a:stretch>
        </p:blipFill>
        <p:spPr bwMode="auto">
          <a:xfrm>
            <a:off x="3419872" y="4149080"/>
            <a:ext cx="2877013" cy="190344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Las Núñez</a:t>
            </a:r>
            <a:endParaRPr lang="es-MX" dirty="0"/>
          </a:p>
        </p:txBody>
      </p:sp>
      <p:sp>
        <p:nvSpPr>
          <p:cNvPr id="3" name="2 Marcador de contenido"/>
          <p:cNvSpPr>
            <a:spLocks noGrp="1"/>
          </p:cNvSpPr>
          <p:nvPr>
            <p:ph sz="quarter" idx="1"/>
          </p:nvPr>
        </p:nvSpPr>
        <p:spPr/>
        <p:txBody>
          <a:bodyPr/>
          <a:lstStyle/>
          <a:p>
            <a:r>
              <a:rPr lang="es-MX" dirty="0" smtClean="0"/>
              <a:t>Fundada el 8 de Diciembre de 1937</a:t>
            </a:r>
          </a:p>
          <a:p>
            <a:pPr algn="just"/>
            <a:r>
              <a:rPr lang="es-MX" dirty="0" smtClean="0"/>
              <a:t>Ubicada aproximadamente </a:t>
            </a:r>
            <a:r>
              <a:rPr lang="es-MX" dirty="0" smtClean="0"/>
              <a:t>70 Km</a:t>
            </a:r>
            <a:r>
              <a:rPr lang="es-MX" dirty="0" smtClean="0"/>
              <a:t>. al noroeste de la cabecera cantonal en la parroquia </a:t>
            </a:r>
            <a:r>
              <a:rPr lang="es-MX" dirty="0" err="1" smtClean="0"/>
              <a:t>Manglaralto</a:t>
            </a:r>
            <a:r>
              <a:rPr lang="es-MX" dirty="0" smtClean="0"/>
              <a:t> de la Ruta del </a:t>
            </a:r>
            <a:r>
              <a:rPr lang="es-MX" dirty="0" err="1" smtClean="0"/>
              <a:t>Spondylus</a:t>
            </a:r>
            <a:r>
              <a:rPr lang="es-MX" dirty="0" smtClean="0"/>
              <a:t>, Provincia de Santa Elena.</a:t>
            </a:r>
          </a:p>
          <a:p>
            <a:pPr>
              <a:buNone/>
            </a:pPr>
            <a:endParaRPr lang="es-MX" dirty="0"/>
          </a:p>
        </p:txBody>
      </p:sp>
      <p:pic>
        <p:nvPicPr>
          <p:cNvPr id="4" name="3 Imagen" descr="C:\Users\Bryan Núñez DelaCruz\Documents\College\Proyecto Aplicado\Fotos\1.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699792" y="3212976"/>
            <a:ext cx="3748261" cy="2973214"/>
          </a:xfrm>
          <a:prstGeom prst="rect">
            <a:avLst/>
          </a:prstGeom>
          <a:noFill/>
          <a:ln>
            <a:noFill/>
          </a:ln>
        </p:spPr>
      </p:pic>
      <p:sp>
        <p:nvSpPr>
          <p:cNvPr id="5" name="4 Marcador de pie de página"/>
          <p:cNvSpPr>
            <a:spLocks noGrp="1"/>
          </p:cNvSpPr>
          <p:nvPr>
            <p:ph type="ftr" sz="quarter" idx="11"/>
          </p:nvPr>
        </p:nvSpPr>
        <p:spPr/>
        <p:txBody>
          <a:bodyPr/>
          <a:lstStyle/>
          <a:p>
            <a:r>
              <a:rPr lang="es-MX" smtClean="0"/>
              <a:t>Escuela Superior Politécnica del Litoral</a:t>
            </a:r>
            <a:endParaRPr lang="es-MX"/>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Organigrama</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pic>
        <p:nvPicPr>
          <p:cNvPr id="5122" name="Picture 2"/>
          <p:cNvPicPr>
            <a:picLocks noChangeAspect="1" noChangeArrowheads="1"/>
          </p:cNvPicPr>
          <p:nvPr/>
        </p:nvPicPr>
        <p:blipFill>
          <a:blip r:embed="rId2" cstate="print"/>
          <a:srcRect r="2082"/>
          <a:stretch>
            <a:fillRect/>
          </a:stretch>
        </p:blipFill>
        <p:spPr bwMode="auto">
          <a:xfrm>
            <a:off x="520084" y="1772816"/>
            <a:ext cx="8444404"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b="1" dirty="0" smtClean="0"/>
              <a:t>Estudio Financiero</a:t>
            </a:r>
            <a:endParaRPr lang="es-MX" b="1" dirty="0"/>
          </a:p>
        </p:txBody>
      </p:sp>
      <p:sp>
        <p:nvSpPr>
          <p:cNvPr id="6" name="5 Marcador de texto"/>
          <p:cNvSpPr>
            <a:spLocks noGrp="1"/>
          </p:cNvSpPr>
          <p:nvPr>
            <p:ph type="body" idx="1"/>
          </p:nvPr>
        </p:nvSpPr>
        <p:spPr/>
        <p:txBody>
          <a:bodyPr/>
          <a:lstStyle/>
          <a:p>
            <a:endParaRPr lang="es-MX"/>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Criterios Aplicados</a:t>
            </a:r>
            <a:endParaRPr lang="es-MX" dirty="0"/>
          </a:p>
        </p:txBody>
      </p:sp>
      <p:sp>
        <p:nvSpPr>
          <p:cNvPr id="4" name="3 Marcador de pie de página"/>
          <p:cNvSpPr>
            <a:spLocks noGrp="1"/>
          </p:cNvSpPr>
          <p:nvPr>
            <p:ph type="ftr" sz="quarter" idx="11"/>
          </p:nvPr>
        </p:nvSpPr>
        <p:spPr/>
        <p:txBody>
          <a:bodyPr/>
          <a:lstStyle/>
          <a:p>
            <a:r>
              <a:rPr lang="es-MX" smtClean="0"/>
              <a:t>Escuela Superior Politécnica del Litoral</a:t>
            </a:r>
            <a:endParaRPr lang="es-MX"/>
          </a:p>
        </p:txBody>
      </p:sp>
      <p:sp>
        <p:nvSpPr>
          <p:cNvPr id="6" name="5 Marcador de contenido"/>
          <p:cNvSpPr>
            <a:spLocks noGrp="1"/>
          </p:cNvSpPr>
          <p:nvPr>
            <p:ph sz="quarter" idx="1"/>
          </p:nvPr>
        </p:nvSpPr>
        <p:spPr/>
        <p:txBody>
          <a:bodyPr/>
          <a:lstStyle/>
          <a:p>
            <a:pPr algn="just"/>
            <a:r>
              <a:rPr lang="es-EC" dirty="0" smtClean="0"/>
              <a:t>Crecimiento Económico del 14% del sector Hotelero y Restaurantes.</a:t>
            </a:r>
          </a:p>
          <a:p>
            <a:pPr algn="just"/>
            <a:r>
              <a:rPr lang="es-EC" dirty="0" smtClean="0"/>
              <a:t>Inflación del 4%</a:t>
            </a:r>
          </a:p>
          <a:p>
            <a:pPr algn="just"/>
            <a:r>
              <a:rPr lang="es-EC" dirty="0" smtClean="0"/>
              <a:t>Se tomó en consideración el precio promedio de las habitaciones, platos y bebidas ofrecidas.</a:t>
            </a:r>
          </a:p>
          <a:p>
            <a:pPr algn="just"/>
            <a:r>
              <a:rPr lang="es-EC" dirty="0" smtClean="0"/>
              <a:t>Flujos realizados para 20 años, separados en temporada alta y baja. </a:t>
            </a:r>
          </a:p>
          <a:p>
            <a:pPr algn="just"/>
            <a:endParaRPr lang="es-MX" dirty="0"/>
          </a:p>
        </p:txBody>
      </p:sp>
      <p:pic>
        <p:nvPicPr>
          <p:cNvPr id="29698" name="Picture 2" descr="http://www.empresaspymesblog.com.ar/wp-content/uploads/crecimiento-economico.gif"/>
          <p:cNvPicPr>
            <a:picLocks noChangeAspect="1" noChangeArrowheads="1"/>
          </p:cNvPicPr>
          <p:nvPr/>
        </p:nvPicPr>
        <p:blipFill>
          <a:blip r:embed="rId2" cstate="print"/>
          <a:srcRect/>
          <a:stretch>
            <a:fillRect/>
          </a:stretch>
        </p:blipFill>
        <p:spPr bwMode="auto">
          <a:xfrm>
            <a:off x="4283968" y="4149080"/>
            <a:ext cx="3097907" cy="2478327"/>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Costos Directos de Producción </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graphicFrame>
        <p:nvGraphicFramePr>
          <p:cNvPr id="5" name="3 Marcador de contenido"/>
          <p:cNvGraphicFramePr>
            <a:graphicFrameLocks noGrp="1"/>
          </p:cNvGraphicFramePr>
          <p:nvPr>
            <p:ph idx="1"/>
          </p:nvPr>
        </p:nvGraphicFramePr>
        <p:xfrm>
          <a:off x="1691680" y="1700808"/>
          <a:ext cx="5244968" cy="3708012"/>
        </p:xfrm>
        <a:graphic>
          <a:graphicData uri="http://schemas.openxmlformats.org/drawingml/2006/table">
            <a:tbl>
              <a:tblPr/>
              <a:tblGrid>
                <a:gridCol w="2973652"/>
                <a:gridCol w="161104"/>
                <a:gridCol w="161104"/>
                <a:gridCol w="1949108"/>
              </a:tblGrid>
              <a:tr h="309001">
                <a:tc gridSpan="4">
                  <a:txBody>
                    <a:bodyPr/>
                    <a:lstStyle/>
                    <a:p>
                      <a:pPr algn="ctr">
                        <a:lnSpc>
                          <a:spcPct val="115000"/>
                        </a:lnSpc>
                        <a:spcAft>
                          <a:spcPts val="0"/>
                        </a:spcAft>
                      </a:pPr>
                      <a:r>
                        <a:rPr lang="es-MX" sz="1600" b="1" dirty="0" smtClean="0">
                          <a:solidFill>
                            <a:srgbClr val="000000"/>
                          </a:solidFill>
                          <a:latin typeface="Arial"/>
                          <a:ea typeface="Times New Roman"/>
                          <a:cs typeface="Times New Roman"/>
                        </a:rPr>
                        <a:t>COSTOS DIRECTOS HOSPEDAJE</a:t>
                      </a:r>
                      <a:endParaRPr lang="es-EC" sz="1400" dirty="0">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309001">
                <a:tc>
                  <a:txBody>
                    <a:bodyPr/>
                    <a:lstStyle/>
                    <a:p>
                      <a:pPr>
                        <a:lnSpc>
                          <a:spcPct val="115000"/>
                        </a:lnSpc>
                        <a:spcAft>
                          <a:spcPts val="0"/>
                        </a:spcAft>
                      </a:pPr>
                      <a:r>
                        <a:rPr lang="es-MX" sz="1600" b="1" dirty="0" err="1">
                          <a:solidFill>
                            <a:srgbClr val="000000"/>
                          </a:solidFill>
                          <a:latin typeface="Arial"/>
                          <a:ea typeface="Times New Roman"/>
                          <a:cs typeface="Times New Roman"/>
                        </a:rPr>
                        <a:t>Amenities</a:t>
                      </a:r>
                      <a:endParaRPr lang="es-EC" sz="1400" dirty="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r>
              <a:tr h="309001">
                <a:tc>
                  <a:txBody>
                    <a:bodyPr/>
                    <a:lstStyle/>
                    <a:p>
                      <a:pPr>
                        <a:lnSpc>
                          <a:spcPct val="115000"/>
                        </a:lnSpc>
                        <a:spcAft>
                          <a:spcPts val="0"/>
                        </a:spcAft>
                      </a:pPr>
                      <a:r>
                        <a:rPr lang="es-MX" sz="1600" dirty="0">
                          <a:solidFill>
                            <a:srgbClr val="000000"/>
                          </a:solidFill>
                          <a:latin typeface="Arial"/>
                          <a:ea typeface="Times New Roman"/>
                          <a:cs typeface="Times New Roman"/>
                        </a:rPr>
                        <a:t>Jabón</a:t>
                      </a:r>
                      <a:endParaRPr lang="es-EC" sz="1400" dirty="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a:solidFill>
                            <a:srgbClr val="000000"/>
                          </a:solidFill>
                          <a:latin typeface="Arial"/>
                          <a:ea typeface="Times New Roman"/>
                          <a:cs typeface="Times New Roman"/>
                        </a:rPr>
                        <a:t>                   0,26 </a:t>
                      </a:r>
                      <a:endParaRPr lang="es-EC" sz="1400">
                        <a:latin typeface="Calibri"/>
                        <a:ea typeface="Calibri"/>
                        <a:cs typeface="Times New Roman"/>
                      </a:endParaRPr>
                    </a:p>
                  </a:txBody>
                  <a:tcPr marL="44450" marR="44450" marT="0" marB="0" anchor="b">
                    <a:lnL>
                      <a:noFill/>
                    </a:lnL>
                    <a:lnR>
                      <a:noFill/>
                    </a:lnR>
                    <a:lnT>
                      <a:noFill/>
                    </a:lnT>
                    <a:lnB>
                      <a:noFill/>
                    </a:lnB>
                  </a:tcPr>
                </a:tc>
              </a:tr>
              <a:tr h="309001">
                <a:tc>
                  <a:txBody>
                    <a:bodyPr/>
                    <a:lstStyle/>
                    <a:p>
                      <a:pPr>
                        <a:lnSpc>
                          <a:spcPct val="115000"/>
                        </a:lnSpc>
                        <a:spcAft>
                          <a:spcPts val="0"/>
                        </a:spcAft>
                      </a:pPr>
                      <a:r>
                        <a:rPr lang="es-MX" sz="1600" dirty="0" err="1">
                          <a:solidFill>
                            <a:srgbClr val="000000"/>
                          </a:solidFill>
                          <a:latin typeface="Arial"/>
                          <a:ea typeface="Times New Roman"/>
                          <a:cs typeface="Times New Roman"/>
                        </a:rPr>
                        <a:t>Shampoo</a:t>
                      </a:r>
                      <a:r>
                        <a:rPr lang="es-MX" sz="1600" dirty="0">
                          <a:solidFill>
                            <a:srgbClr val="000000"/>
                          </a:solidFill>
                          <a:latin typeface="Arial"/>
                          <a:ea typeface="Times New Roman"/>
                          <a:cs typeface="Times New Roman"/>
                        </a:rPr>
                        <a:t>, frasco</a:t>
                      </a:r>
                      <a:endParaRPr lang="es-EC" sz="1400" dirty="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a:solidFill>
                            <a:srgbClr val="000000"/>
                          </a:solidFill>
                          <a:latin typeface="Arial"/>
                          <a:ea typeface="Times New Roman"/>
                          <a:cs typeface="Times New Roman"/>
                        </a:rPr>
                        <a:t>                   0,26 </a:t>
                      </a:r>
                      <a:endParaRPr lang="es-EC" sz="1400">
                        <a:latin typeface="Calibri"/>
                        <a:ea typeface="Calibri"/>
                        <a:cs typeface="Times New Roman"/>
                      </a:endParaRPr>
                    </a:p>
                  </a:txBody>
                  <a:tcPr marL="44450" marR="44450" marT="0" marB="0" anchor="b">
                    <a:lnL>
                      <a:noFill/>
                    </a:lnL>
                    <a:lnR>
                      <a:noFill/>
                    </a:lnR>
                    <a:lnT>
                      <a:noFill/>
                    </a:lnT>
                    <a:lnB>
                      <a:noFill/>
                    </a:lnB>
                  </a:tcPr>
                </a:tc>
              </a:tr>
              <a:tr h="309001">
                <a:tc>
                  <a:txBody>
                    <a:bodyPr/>
                    <a:lstStyle/>
                    <a:p>
                      <a:pPr>
                        <a:lnSpc>
                          <a:spcPct val="115000"/>
                        </a:lnSpc>
                        <a:spcAft>
                          <a:spcPts val="0"/>
                        </a:spcAft>
                      </a:pPr>
                      <a:r>
                        <a:rPr lang="es-MX" sz="1600" dirty="0">
                          <a:solidFill>
                            <a:srgbClr val="000000"/>
                          </a:solidFill>
                          <a:latin typeface="Arial"/>
                          <a:ea typeface="Times New Roman"/>
                          <a:cs typeface="Times New Roman"/>
                        </a:rPr>
                        <a:t>Acondicionador, frasco</a:t>
                      </a:r>
                      <a:endParaRPr lang="es-EC" sz="1400" dirty="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a:solidFill>
                            <a:srgbClr val="000000"/>
                          </a:solidFill>
                          <a:latin typeface="Arial"/>
                          <a:ea typeface="Times New Roman"/>
                          <a:cs typeface="Times New Roman"/>
                        </a:rPr>
                        <a:t>                   0,26 </a:t>
                      </a:r>
                      <a:endParaRPr lang="es-EC" sz="1400">
                        <a:latin typeface="Calibri"/>
                        <a:ea typeface="Calibri"/>
                        <a:cs typeface="Times New Roman"/>
                      </a:endParaRPr>
                    </a:p>
                  </a:txBody>
                  <a:tcPr marL="44450" marR="44450" marT="0" marB="0" anchor="b">
                    <a:lnL>
                      <a:noFill/>
                    </a:lnL>
                    <a:lnR>
                      <a:noFill/>
                    </a:lnR>
                    <a:lnT>
                      <a:noFill/>
                    </a:lnT>
                    <a:lnB>
                      <a:noFill/>
                    </a:lnB>
                  </a:tcPr>
                </a:tc>
              </a:tr>
              <a:tr h="309001">
                <a:tc>
                  <a:txBody>
                    <a:bodyPr/>
                    <a:lstStyle/>
                    <a:p>
                      <a:pPr>
                        <a:lnSpc>
                          <a:spcPct val="115000"/>
                        </a:lnSpc>
                        <a:spcAft>
                          <a:spcPts val="0"/>
                        </a:spcAft>
                      </a:pPr>
                      <a:r>
                        <a:rPr lang="es-MX" sz="1600" dirty="0">
                          <a:solidFill>
                            <a:srgbClr val="000000"/>
                          </a:solidFill>
                          <a:latin typeface="Arial"/>
                          <a:ea typeface="Times New Roman"/>
                          <a:cs typeface="Times New Roman"/>
                        </a:rPr>
                        <a:t>Crema, frasco</a:t>
                      </a:r>
                      <a:endParaRPr lang="es-EC" sz="1400" dirty="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a:solidFill>
                            <a:srgbClr val="000000"/>
                          </a:solidFill>
                          <a:latin typeface="Arial"/>
                          <a:ea typeface="Times New Roman"/>
                          <a:cs typeface="Times New Roman"/>
                        </a:rPr>
                        <a:t>                   0,26 </a:t>
                      </a:r>
                      <a:endParaRPr lang="es-EC" sz="1400">
                        <a:latin typeface="Calibri"/>
                        <a:ea typeface="Calibri"/>
                        <a:cs typeface="Times New Roman"/>
                      </a:endParaRPr>
                    </a:p>
                  </a:txBody>
                  <a:tcPr marL="44450" marR="44450" marT="0" marB="0" anchor="b">
                    <a:lnL>
                      <a:noFill/>
                    </a:lnL>
                    <a:lnR>
                      <a:noFill/>
                    </a:lnR>
                    <a:lnT>
                      <a:noFill/>
                    </a:lnT>
                    <a:lnB>
                      <a:noFill/>
                    </a:lnB>
                  </a:tcPr>
                </a:tc>
              </a:tr>
              <a:tr h="309001">
                <a:tc>
                  <a:txBody>
                    <a:bodyPr/>
                    <a:lstStyle/>
                    <a:p>
                      <a:pPr>
                        <a:lnSpc>
                          <a:spcPct val="115000"/>
                        </a:lnSpc>
                        <a:spcAft>
                          <a:spcPts val="0"/>
                        </a:spcAft>
                      </a:pPr>
                      <a:r>
                        <a:rPr lang="es-MX" sz="1600" b="1">
                          <a:solidFill>
                            <a:srgbClr val="000000"/>
                          </a:solidFill>
                          <a:latin typeface="Arial"/>
                          <a:ea typeface="Times New Roman"/>
                          <a:cs typeface="Times New Roman"/>
                        </a:rPr>
                        <a:t>Lavado y planchado</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r>
              <a:tr h="309001">
                <a:tc>
                  <a:txBody>
                    <a:bodyPr/>
                    <a:lstStyle/>
                    <a:p>
                      <a:pPr>
                        <a:lnSpc>
                          <a:spcPct val="115000"/>
                        </a:lnSpc>
                        <a:spcAft>
                          <a:spcPts val="0"/>
                        </a:spcAft>
                      </a:pPr>
                      <a:r>
                        <a:rPr lang="es-MX" sz="1600">
                          <a:solidFill>
                            <a:srgbClr val="000000"/>
                          </a:solidFill>
                          <a:latin typeface="Arial"/>
                          <a:ea typeface="Times New Roman"/>
                          <a:cs typeface="Times New Roman"/>
                        </a:rPr>
                        <a:t>Ropa de cama (2 lbs.)</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a:solidFill>
                            <a:srgbClr val="000000"/>
                          </a:solidFill>
                          <a:latin typeface="Arial"/>
                          <a:ea typeface="Times New Roman"/>
                          <a:cs typeface="Times New Roman"/>
                        </a:rPr>
                        <a:t>                   1,60 </a:t>
                      </a:r>
                      <a:endParaRPr lang="es-EC" sz="1400">
                        <a:latin typeface="Calibri"/>
                        <a:ea typeface="Calibri"/>
                        <a:cs typeface="Times New Roman"/>
                      </a:endParaRPr>
                    </a:p>
                  </a:txBody>
                  <a:tcPr marL="44450" marR="44450" marT="0" marB="0" anchor="b">
                    <a:lnL>
                      <a:noFill/>
                    </a:lnL>
                    <a:lnR>
                      <a:noFill/>
                    </a:lnR>
                    <a:lnT>
                      <a:noFill/>
                    </a:lnT>
                    <a:lnB>
                      <a:noFill/>
                    </a:lnB>
                  </a:tcPr>
                </a:tc>
              </a:tr>
              <a:tr h="309001">
                <a:tc>
                  <a:txBody>
                    <a:bodyPr/>
                    <a:lstStyle/>
                    <a:p>
                      <a:pPr>
                        <a:lnSpc>
                          <a:spcPct val="115000"/>
                        </a:lnSpc>
                        <a:spcAft>
                          <a:spcPts val="0"/>
                        </a:spcAft>
                      </a:pPr>
                      <a:r>
                        <a:rPr lang="es-MX" sz="1600">
                          <a:solidFill>
                            <a:srgbClr val="000000"/>
                          </a:solidFill>
                          <a:latin typeface="Arial"/>
                          <a:ea typeface="Times New Roman"/>
                          <a:cs typeface="Times New Roman"/>
                        </a:rPr>
                        <a:t>Toallas (3 lbs.)</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dirty="0">
                          <a:solidFill>
                            <a:srgbClr val="000000"/>
                          </a:solidFill>
                          <a:latin typeface="Arial"/>
                          <a:ea typeface="Times New Roman"/>
                          <a:cs typeface="Times New Roman"/>
                        </a:rPr>
                        <a:t>                   2,40 </a:t>
                      </a:r>
                      <a:endParaRPr lang="es-EC" sz="1400" dirty="0">
                        <a:latin typeface="Calibri"/>
                        <a:ea typeface="Calibri"/>
                        <a:cs typeface="Times New Roman"/>
                      </a:endParaRPr>
                    </a:p>
                  </a:txBody>
                  <a:tcPr marL="44450" marR="44450" marT="0" marB="0" anchor="b">
                    <a:lnL>
                      <a:noFill/>
                    </a:lnL>
                    <a:lnR>
                      <a:noFill/>
                    </a:lnR>
                    <a:lnT>
                      <a:noFill/>
                    </a:lnT>
                    <a:lnB>
                      <a:noFill/>
                    </a:lnB>
                  </a:tcPr>
                </a:tc>
              </a:tr>
              <a:tr h="309001">
                <a:tc>
                  <a:txBody>
                    <a:bodyPr/>
                    <a:lstStyle/>
                    <a:p>
                      <a:pPr>
                        <a:lnSpc>
                          <a:spcPct val="115000"/>
                        </a:lnSpc>
                        <a:spcAft>
                          <a:spcPts val="0"/>
                        </a:spcAft>
                      </a:pPr>
                      <a:r>
                        <a:rPr lang="es-MX" sz="1600" b="1">
                          <a:solidFill>
                            <a:srgbClr val="000000"/>
                          </a:solidFill>
                          <a:latin typeface="Arial"/>
                          <a:ea typeface="Times New Roman"/>
                          <a:cs typeface="Times New Roman"/>
                        </a:rPr>
                        <a:t>Desayuno</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a:noFill/>
                    </a:lnB>
                  </a:tcPr>
                </a:tc>
              </a:tr>
              <a:tr h="309001">
                <a:tc>
                  <a:txBody>
                    <a:bodyPr/>
                    <a:lstStyle/>
                    <a:p>
                      <a:pPr>
                        <a:lnSpc>
                          <a:spcPct val="115000"/>
                        </a:lnSpc>
                        <a:spcAft>
                          <a:spcPts val="0"/>
                        </a:spcAft>
                      </a:pPr>
                      <a:r>
                        <a:rPr lang="es-MX" sz="1600">
                          <a:solidFill>
                            <a:srgbClr val="000000"/>
                          </a:solidFill>
                          <a:latin typeface="Arial"/>
                          <a:ea typeface="Times New Roman"/>
                          <a:cs typeface="Times New Roman"/>
                        </a:rPr>
                        <a:t>Ejecutivo</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dirty="0">
                          <a:solidFill>
                            <a:srgbClr val="000000"/>
                          </a:solidFill>
                          <a:latin typeface="Arial"/>
                          <a:ea typeface="Times New Roman"/>
                          <a:cs typeface="Times New Roman"/>
                        </a:rPr>
                        <a:t>                   1,13 </a:t>
                      </a:r>
                      <a:endParaRPr lang="es-EC" sz="1400" dirty="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309001">
                <a:tc>
                  <a:txBody>
                    <a:bodyPr/>
                    <a:lstStyle/>
                    <a:p>
                      <a:pPr>
                        <a:lnSpc>
                          <a:spcPct val="115000"/>
                        </a:lnSpc>
                        <a:spcAft>
                          <a:spcPts val="0"/>
                        </a:spcAft>
                      </a:pPr>
                      <a:r>
                        <a:rPr lang="es-MX" sz="1600" b="1">
                          <a:solidFill>
                            <a:srgbClr val="000000"/>
                          </a:solidFill>
                          <a:latin typeface="Arial"/>
                          <a:ea typeface="Times New Roman"/>
                          <a:cs typeface="Times New Roman"/>
                        </a:rPr>
                        <a:t>TOTAL</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b="1" dirty="0">
                          <a:solidFill>
                            <a:srgbClr val="000000"/>
                          </a:solidFill>
                          <a:latin typeface="Arial"/>
                          <a:ea typeface="Times New Roman"/>
                          <a:cs typeface="Times New Roman"/>
                        </a:rPr>
                        <a:t>                   6,17 </a:t>
                      </a:r>
                      <a:endParaRPr lang="es-EC" sz="14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Costos Directos de Producción</a:t>
            </a:r>
            <a:br>
              <a:rPr lang="es-EC" dirty="0" smtClean="0"/>
            </a:br>
            <a:r>
              <a:rPr lang="es-EC" dirty="0" smtClean="0"/>
              <a:t>Sistema por órdenes de producción</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graphicFrame>
        <p:nvGraphicFramePr>
          <p:cNvPr id="5" name="4 Tabla"/>
          <p:cNvGraphicFramePr>
            <a:graphicFrameLocks noGrp="1"/>
          </p:cNvGraphicFramePr>
          <p:nvPr/>
        </p:nvGraphicFramePr>
        <p:xfrm>
          <a:off x="1907704" y="1556792"/>
          <a:ext cx="5472609" cy="5057775"/>
        </p:xfrm>
        <a:graphic>
          <a:graphicData uri="http://schemas.openxmlformats.org/drawingml/2006/table">
            <a:tbl>
              <a:tblPr/>
              <a:tblGrid>
                <a:gridCol w="2080465"/>
                <a:gridCol w="636877"/>
                <a:gridCol w="806712"/>
                <a:gridCol w="811429"/>
                <a:gridCol w="1137126"/>
              </a:tblGrid>
              <a:tr h="238936">
                <a:tc>
                  <a:txBody>
                    <a:bodyPr/>
                    <a:lstStyle/>
                    <a:p>
                      <a:pPr algn="l" fontAlgn="b"/>
                      <a:r>
                        <a:rPr lang="es-EC" sz="1600" b="1" i="0" u="none" strike="noStrike" dirty="0">
                          <a:solidFill>
                            <a:srgbClr val="000000"/>
                          </a:solidFill>
                          <a:latin typeface="Calibri"/>
                        </a:rPr>
                        <a:t>PRODUCTO</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EC" sz="1600" b="0" i="0" u="none" strike="noStrike" dirty="0" smtClean="0">
                          <a:solidFill>
                            <a:srgbClr val="000000"/>
                          </a:solidFill>
                          <a:latin typeface="Calibri"/>
                        </a:rPr>
                        <a:t> </a:t>
                      </a:r>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38936">
                <a:tc>
                  <a:txBody>
                    <a:bodyPr/>
                    <a:lstStyle/>
                    <a:p>
                      <a:pPr algn="l" fontAlgn="b"/>
                      <a:r>
                        <a:rPr lang="es-EC" sz="1600" b="1" i="0" u="none" strike="noStrike">
                          <a:solidFill>
                            <a:srgbClr val="000000"/>
                          </a:solidFill>
                          <a:latin typeface="Calibri"/>
                        </a:rPr>
                        <a:t>RECETA PARA: </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l" fontAlgn="b"/>
                      <a:r>
                        <a:rPr lang="es-EC" sz="1600" b="1" i="0" u="none" strike="noStrike" dirty="0">
                          <a:solidFill>
                            <a:srgbClr val="000000"/>
                          </a:solidFill>
                          <a:latin typeface="Calibri"/>
                        </a:rPr>
                        <a:t>PAX</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a:txBody>
                    <a:bodyPr/>
                    <a:lstStyle/>
                    <a:p>
                      <a:pPr algn="l" fontAlgn="b"/>
                      <a:r>
                        <a:rPr lang="es-EC" sz="1600" b="0" i="0" u="none" strike="noStrike" dirty="0">
                          <a:solidFill>
                            <a:srgbClr val="000000"/>
                          </a:solidFill>
                          <a:latin typeface="Calibri"/>
                        </a:rPr>
                        <a:t> </a:t>
                      </a:r>
                    </a:p>
                  </a:txBody>
                  <a:tcPr marL="9525" marR="9525" marT="9525"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6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6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6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600" b="0" i="0" u="none" strike="noStrike" dirty="0">
                          <a:solidFill>
                            <a:srgbClr val="000000"/>
                          </a:solidFill>
                          <a:latin typeface="Calibri"/>
                        </a:rPr>
                        <a:t> </a:t>
                      </a:r>
                    </a:p>
                  </a:txBody>
                  <a:tcPr marL="9525" marR="9525" marT="9525"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890">
                <a:tc>
                  <a:txBody>
                    <a:bodyPr/>
                    <a:lstStyle/>
                    <a:p>
                      <a:pPr algn="l" fontAlgn="ctr"/>
                      <a:r>
                        <a:rPr lang="es-EC" sz="1600" b="1" i="0" u="none" strike="noStrike">
                          <a:solidFill>
                            <a:srgbClr val="000000"/>
                          </a:solidFill>
                          <a:latin typeface="Calibri"/>
                        </a:rPr>
                        <a:t>INGREDIENTES:</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1" i="0" u="none" strike="noStrike" dirty="0">
                          <a:solidFill>
                            <a:srgbClr val="000000"/>
                          </a:solidFill>
                          <a:latin typeface="Calibri"/>
                        </a:rPr>
                        <a:t>CANT.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1" i="0" u="none" strike="noStrike">
                          <a:solidFill>
                            <a:srgbClr val="000000"/>
                          </a:solidFill>
                          <a:latin typeface="Calibri"/>
                        </a:rPr>
                        <a:t>UNIDAD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1" i="0" u="none" strike="noStrike">
                          <a:solidFill>
                            <a:srgbClr val="000000"/>
                          </a:solidFill>
                          <a:latin typeface="Calibri"/>
                        </a:rPr>
                        <a:t>COSTO UNIDAD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1" i="0" u="none" strike="noStrike" dirty="0">
                          <a:solidFill>
                            <a:srgbClr val="000000"/>
                          </a:solidFill>
                          <a:latin typeface="Calibri"/>
                        </a:rPr>
                        <a:t>COSTO TOTAL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a:txBody>
                    <a:bodyPr/>
                    <a:lstStyle/>
                    <a:p>
                      <a:pPr algn="l" fontAlgn="b"/>
                      <a:endParaRPr lang="es-EC" sz="1600" b="0" i="0" u="none" strike="noStrike" dirty="0">
                        <a:solidFill>
                          <a:srgbClr val="000000"/>
                        </a:solidFill>
                        <a:latin typeface="Calibri"/>
                      </a:endParaRP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a:txBody>
                    <a:bodyPr/>
                    <a:lstStyle/>
                    <a:p>
                      <a:pPr algn="l" fontAlgn="b"/>
                      <a:endParaRPr lang="es-EC" sz="1600" b="0" i="0" u="none" strike="noStrike" dirty="0">
                        <a:solidFill>
                          <a:srgbClr val="000000"/>
                        </a:solidFill>
                        <a:latin typeface="Calibri"/>
                      </a:endParaRP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a:txBody>
                    <a:bodyPr/>
                    <a:lstStyle/>
                    <a:p>
                      <a:pPr algn="l" fontAlgn="b"/>
                      <a:r>
                        <a:rPr lang="es-EC" sz="1600" b="0" i="0" u="none" strike="noStrike" dirty="0" smtClean="0">
                          <a:solidFill>
                            <a:srgbClr val="000000"/>
                          </a:solidFill>
                          <a:latin typeface="Calibri"/>
                        </a:rPr>
                        <a:t> </a:t>
                      </a:r>
                      <a:endParaRPr lang="es-EC" sz="1600" b="0" i="0" u="none" strike="noStrike" dirty="0">
                        <a:solidFill>
                          <a:srgbClr val="000000"/>
                        </a:solidFill>
                        <a:latin typeface="Calibri"/>
                      </a:endParaRP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a:txBody>
                    <a:bodyPr/>
                    <a:lstStyle/>
                    <a:p>
                      <a:pPr algn="l" fontAlgn="b"/>
                      <a:endParaRPr lang="es-EC" sz="1600" b="0" i="0" u="none" strike="noStrike" dirty="0">
                        <a:solidFill>
                          <a:srgbClr val="000000"/>
                        </a:solidFill>
                        <a:latin typeface="Calibri"/>
                      </a:endParaRP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a:txBody>
                    <a:bodyPr/>
                    <a:lstStyle/>
                    <a:p>
                      <a:pPr algn="l" fontAlgn="b"/>
                      <a:endParaRPr lang="es-EC" sz="1600" b="0" i="0" u="none" strike="noStrike">
                        <a:solidFill>
                          <a:srgbClr val="000000"/>
                        </a:solidFill>
                        <a:latin typeface="Calibri"/>
                      </a:endParaRP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a:txBody>
                    <a:bodyPr/>
                    <a:lstStyle/>
                    <a:p>
                      <a:pPr algn="l" fontAlgn="b"/>
                      <a:endParaRPr lang="es-EC" sz="1600" b="0" i="0" u="none" strike="noStrike">
                        <a:solidFill>
                          <a:srgbClr val="000000"/>
                        </a:solidFill>
                        <a:latin typeface="Calibri"/>
                      </a:endParaRP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a:txBody>
                    <a:bodyPr/>
                    <a:lstStyle/>
                    <a:p>
                      <a:pPr algn="l" fontAlgn="b"/>
                      <a:endParaRPr lang="es-EC" sz="1600" b="0" i="0" u="none" strike="noStrike">
                        <a:solidFill>
                          <a:srgbClr val="000000"/>
                        </a:solidFill>
                        <a:latin typeface="Calibri"/>
                      </a:endParaRP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a:txBody>
                    <a:bodyPr/>
                    <a:lstStyle/>
                    <a:p>
                      <a:pPr algn="l" fontAlgn="b"/>
                      <a:endParaRPr lang="es-EC" sz="1600" b="0" i="0" u="none" strike="noStrike">
                        <a:solidFill>
                          <a:srgbClr val="000000"/>
                        </a:solidFill>
                        <a:latin typeface="Calibri"/>
                      </a:endParaRP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a:txBody>
                    <a:bodyPr/>
                    <a:lstStyle/>
                    <a:p>
                      <a:pPr algn="l" fontAlgn="b"/>
                      <a:endParaRPr lang="es-EC" sz="1600" b="0" i="0" u="none" strike="noStrike">
                        <a:solidFill>
                          <a:srgbClr val="000000"/>
                        </a:solidFill>
                        <a:latin typeface="Calibri"/>
                      </a:endParaRP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s-EC"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rowSpan="6" gridSpan="2">
                  <a:txBody>
                    <a:bodyPr/>
                    <a:lstStyle/>
                    <a:p>
                      <a:pPr algn="ctr" fontAlgn="b"/>
                      <a:r>
                        <a:rPr lang="es-EC" sz="1600" b="0" i="0" u="none" strike="noStrike" dirty="0">
                          <a:solidFill>
                            <a:srgbClr val="000000"/>
                          </a:solidFill>
                          <a:latin typeface="Calibri"/>
                        </a:rPr>
                        <a:t> </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6" hMerge="1">
                  <a:txBody>
                    <a:bodyPr/>
                    <a:lstStyle/>
                    <a:p>
                      <a:endParaRPr lang="es-EC"/>
                    </a:p>
                  </a:txBody>
                  <a:tcPr/>
                </a:tc>
                <a:tc gridSpan="2">
                  <a:txBody>
                    <a:bodyPr/>
                    <a:lstStyle/>
                    <a:p>
                      <a:pPr algn="l" fontAlgn="b"/>
                      <a:r>
                        <a:rPr lang="es-EC" sz="1600" b="1" i="0" u="none" strike="noStrike">
                          <a:solidFill>
                            <a:srgbClr val="000000"/>
                          </a:solidFill>
                          <a:latin typeface="Calibri"/>
                        </a:rPr>
                        <a:t>COSTO NETO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fontAlgn="b"/>
                      <a:endParaRPr lang="es-EC"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gridSpan="2" vMerge="1">
                  <a:txBody>
                    <a:bodyPr/>
                    <a:lstStyle/>
                    <a:p>
                      <a:endParaRPr lang="es-EC"/>
                    </a:p>
                  </a:txBody>
                  <a:tcPr/>
                </a:tc>
                <a:tc hMerge="1" vMerge="1">
                  <a:txBody>
                    <a:bodyPr/>
                    <a:lstStyle/>
                    <a:p>
                      <a:endParaRPr lang="es-EC"/>
                    </a:p>
                  </a:txBody>
                  <a:tcPr/>
                </a:tc>
                <a:tc gridSpan="2">
                  <a:txBody>
                    <a:bodyPr/>
                    <a:lstStyle/>
                    <a:p>
                      <a:pPr algn="l" fontAlgn="b"/>
                      <a:r>
                        <a:rPr lang="es-EC" sz="1600" b="1" i="0" u="none" strike="noStrike">
                          <a:solidFill>
                            <a:srgbClr val="000000"/>
                          </a:solidFill>
                          <a:latin typeface="Calibri"/>
                        </a:rPr>
                        <a:t>5% VARIOS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fontAlgn="b"/>
                      <a:endParaRPr lang="es-EC"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gridSpan="2" vMerge="1">
                  <a:txBody>
                    <a:bodyPr/>
                    <a:lstStyle/>
                    <a:p>
                      <a:endParaRPr lang="es-EC"/>
                    </a:p>
                  </a:txBody>
                  <a:tcPr/>
                </a:tc>
                <a:tc hMerge="1" vMerge="1">
                  <a:txBody>
                    <a:bodyPr/>
                    <a:lstStyle/>
                    <a:p>
                      <a:endParaRPr lang="es-EC"/>
                    </a:p>
                  </a:txBody>
                  <a:tcPr/>
                </a:tc>
                <a:tc gridSpan="2">
                  <a:txBody>
                    <a:bodyPr/>
                    <a:lstStyle/>
                    <a:p>
                      <a:pPr algn="l" fontAlgn="b"/>
                      <a:r>
                        <a:rPr lang="es-EC" sz="1600" b="1" i="0" u="none" strike="noStrike">
                          <a:solidFill>
                            <a:srgbClr val="000000"/>
                          </a:solidFill>
                          <a:latin typeface="Calibri"/>
                        </a:rPr>
                        <a:t>COSTO 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fontAlgn="b"/>
                      <a:endParaRPr lang="es-EC"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gridSpan="2" vMerge="1">
                  <a:txBody>
                    <a:bodyPr/>
                    <a:lstStyle/>
                    <a:p>
                      <a:endParaRPr lang="es-EC"/>
                    </a:p>
                  </a:txBody>
                  <a:tcPr/>
                </a:tc>
                <a:tc hMerge="1" vMerge="1">
                  <a:txBody>
                    <a:bodyPr/>
                    <a:lstStyle/>
                    <a:p>
                      <a:endParaRPr lang="es-EC"/>
                    </a:p>
                  </a:txBody>
                  <a:tcPr/>
                </a:tc>
                <a:tc gridSpan="2">
                  <a:txBody>
                    <a:bodyPr/>
                    <a:lstStyle/>
                    <a:p>
                      <a:pPr algn="l" fontAlgn="b"/>
                      <a:r>
                        <a:rPr lang="es-EC" sz="1600" b="1" i="0" u="none" strike="noStrike">
                          <a:solidFill>
                            <a:srgbClr val="000000"/>
                          </a:solidFill>
                          <a:latin typeface="Calibri"/>
                        </a:rPr>
                        <a:t>COSTO POR PAX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fontAlgn="b"/>
                      <a:endParaRPr lang="es-EC"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gridSpan="2" vMerge="1">
                  <a:txBody>
                    <a:bodyPr/>
                    <a:lstStyle/>
                    <a:p>
                      <a:endParaRPr lang="es-EC"/>
                    </a:p>
                  </a:txBody>
                  <a:tcPr/>
                </a:tc>
                <a:tc hMerge="1" vMerge="1">
                  <a:txBody>
                    <a:bodyPr/>
                    <a:lstStyle/>
                    <a:p>
                      <a:endParaRPr lang="es-EC"/>
                    </a:p>
                  </a:txBody>
                  <a:tcPr/>
                </a:tc>
                <a:tc gridSpan="2">
                  <a:txBody>
                    <a:bodyPr/>
                    <a:lstStyle/>
                    <a:p>
                      <a:pPr algn="l" fontAlgn="b"/>
                      <a:r>
                        <a:rPr lang="es-EC" sz="1600" b="1" i="0" u="none" strike="noStrike">
                          <a:solidFill>
                            <a:srgbClr val="FF0000"/>
                          </a:solidFill>
                          <a:latin typeface="Calibri"/>
                        </a:rPr>
                        <a:t>P.V.P SUGERIDO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fontAlgn="b"/>
                      <a:endParaRPr lang="es-EC" sz="1600" b="1" i="0" u="none" strike="noStrike" dirty="0">
                        <a:solidFill>
                          <a:srgbClr val="FF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936">
                <a:tc gridSpan="2" vMerge="1">
                  <a:txBody>
                    <a:bodyPr/>
                    <a:lstStyle/>
                    <a:p>
                      <a:endParaRPr lang="es-EC"/>
                    </a:p>
                  </a:txBody>
                  <a:tcPr/>
                </a:tc>
                <a:tc hMerge="1" vMerge="1">
                  <a:txBody>
                    <a:bodyPr/>
                    <a:lstStyle/>
                    <a:p>
                      <a:endParaRPr lang="es-EC"/>
                    </a:p>
                  </a:txBody>
                  <a:tcPr/>
                </a:tc>
                <a:tc gridSpan="2">
                  <a:txBody>
                    <a:bodyPr/>
                    <a:lstStyle/>
                    <a:p>
                      <a:pPr algn="l" fontAlgn="b"/>
                      <a:r>
                        <a:rPr lang="es-EC" sz="1600" b="1" i="0" u="none" strike="noStrike" dirty="0">
                          <a:solidFill>
                            <a:srgbClr val="000000"/>
                          </a:solidFill>
                          <a:latin typeface="Calibri"/>
                        </a:rPr>
                        <a:t>% COSTO VTA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s-EC"/>
                    </a:p>
                  </a:txBody>
                  <a:tcPr/>
                </a:tc>
                <a:tc>
                  <a:txBody>
                    <a:bodyPr/>
                    <a:lstStyle/>
                    <a:p>
                      <a:pPr algn="r" fontAlgn="b"/>
                      <a:endParaRPr lang="es-EC" sz="16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Resumen de Costos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graphicFrame>
        <p:nvGraphicFramePr>
          <p:cNvPr id="5" name="3 Marcador de contenido"/>
          <p:cNvGraphicFramePr>
            <a:graphicFrameLocks noGrp="1"/>
          </p:cNvGraphicFramePr>
          <p:nvPr>
            <p:ph idx="1"/>
          </p:nvPr>
        </p:nvGraphicFramePr>
        <p:xfrm>
          <a:off x="1331640" y="1628800"/>
          <a:ext cx="6912769" cy="4248469"/>
        </p:xfrm>
        <a:graphic>
          <a:graphicData uri="http://schemas.openxmlformats.org/drawingml/2006/table">
            <a:tbl>
              <a:tblPr/>
              <a:tblGrid>
                <a:gridCol w="3213452"/>
                <a:gridCol w="708914"/>
                <a:gridCol w="657042"/>
                <a:gridCol w="1097950"/>
                <a:gridCol w="1235411"/>
              </a:tblGrid>
              <a:tr h="303462">
                <a:tc gridSpan="5">
                  <a:txBody>
                    <a:bodyPr/>
                    <a:lstStyle/>
                    <a:p>
                      <a:pPr algn="ctr">
                        <a:lnSpc>
                          <a:spcPct val="115000"/>
                        </a:lnSpc>
                        <a:spcAft>
                          <a:spcPts val="0"/>
                        </a:spcAft>
                      </a:pPr>
                      <a:r>
                        <a:rPr lang="es-MX" sz="1600" b="1" dirty="0">
                          <a:solidFill>
                            <a:srgbClr val="000000"/>
                          </a:solidFill>
                          <a:latin typeface="Arial"/>
                          <a:ea typeface="Times New Roman"/>
                          <a:cs typeface="Times New Roman"/>
                        </a:rPr>
                        <a:t>Resumen de Restaurante </a:t>
                      </a:r>
                      <a:endParaRPr lang="es-EC" sz="1400" dirty="0">
                        <a:latin typeface="Calibri"/>
                        <a:ea typeface="Calibri"/>
                        <a:cs typeface="Times New Roman"/>
                      </a:endParaRPr>
                    </a:p>
                  </a:txBody>
                  <a:tcPr marL="44450" marR="44450" marT="0" marB="0" anchor="b">
                    <a:lnL w="85725" cap="flat" cmpd="dbl"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06925">
                <a:tc>
                  <a:txBody>
                    <a:bodyPr/>
                    <a:lstStyle/>
                    <a:p>
                      <a:pPr>
                        <a:lnSpc>
                          <a:spcPct val="115000"/>
                        </a:lnSpc>
                        <a:spcAft>
                          <a:spcPts val="0"/>
                        </a:spcAft>
                      </a:pPr>
                      <a:r>
                        <a:rPr lang="es-MX" sz="1600" b="1" dirty="0">
                          <a:solidFill>
                            <a:srgbClr val="000000"/>
                          </a:solidFill>
                          <a:latin typeface="Arial"/>
                          <a:ea typeface="Times New Roman"/>
                          <a:cs typeface="Times New Roman"/>
                        </a:rPr>
                        <a:t>Plato</a:t>
                      </a:r>
                      <a:endParaRPr lang="es-EC" sz="1400" dirty="0">
                        <a:latin typeface="Calibri"/>
                        <a:ea typeface="Calibri"/>
                        <a:cs typeface="Times New Roman"/>
                      </a:endParaRPr>
                    </a:p>
                  </a:txBody>
                  <a:tcPr marL="44450" marR="44450" marT="0" marB="0" anchor="ctr">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a:solidFill>
                            <a:srgbClr val="000000"/>
                          </a:solidFill>
                          <a:latin typeface="Arial"/>
                          <a:ea typeface="Times New Roman"/>
                          <a:cs typeface="Times New Roman"/>
                        </a:rPr>
                        <a:t>Costo</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a:solidFill>
                            <a:srgbClr val="000000"/>
                          </a:solidFill>
                          <a:latin typeface="Arial"/>
                          <a:ea typeface="Times New Roman"/>
                          <a:cs typeface="Times New Roman"/>
                        </a:rPr>
                        <a:t>PVP</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a:solidFill>
                            <a:srgbClr val="000000"/>
                          </a:solidFill>
                          <a:latin typeface="Arial"/>
                          <a:ea typeface="Times New Roman"/>
                          <a:cs typeface="Times New Roman"/>
                        </a:rPr>
                        <a:t>% Costo Venta</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a:solidFill>
                            <a:srgbClr val="000000"/>
                          </a:solidFill>
                          <a:latin typeface="Arial"/>
                          <a:ea typeface="Times New Roman"/>
                          <a:cs typeface="Times New Roman"/>
                        </a:rPr>
                        <a:t>% Utilidad</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62">
                <a:tc>
                  <a:txBody>
                    <a:bodyPr/>
                    <a:lstStyle/>
                    <a:p>
                      <a:pPr>
                        <a:lnSpc>
                          <a:spcPct val="115000"/>
                        </a:lnSpc>
                        <a:spcAft>
                          <a:spcPts val="0"/>
                        </a:spcAft>
                      </a:pPr>
                      <a:r>
                        <a:rPr lang="es-MX" sz="1600" dirty="0">
                          <a:solidFill>
                            <a:srgbClr val="000000"/>
                          </a:solidFill>
                          <a:latin typeface="Arial"/>
                          <a:ea typeface="Times New Roman"/>
                          <a:cs typeface="Times New Roman"/>
                        </a:rPr>
                        <a:t>Desayuno Ejecutivo </a:t>
                      </a:r>
                      <a:endParaRPr lang="es-EC" sz="1400" dirty="0">
                        <a:latin typeface="Calibri"/>
                        <a:ea typeface="Calibri"/>
                        <a:cs typeface="Times New Roman"/>
                      </a:endParaRPr>
                    </a:p>
                  </a:txBody>
                  <a:tcPr marL="44450" marR="44450"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1,13</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4,00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28%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72%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62">
                <a:tc>
                  <a:txBody>
                    <a:bodyPr/>
                    <a:lstStyle/>
                    <a:p>
                      <a:pPr>
                        <a:lnSpc>
                          <a:spcPct val="115000"/>
                        </a:lnSpc>
                        <a:spcAft>
                          <a:spcPts val="0"/>
                        </a:spcAft>
                      </a:pPr>
                      <a:r>
                        <a:rPr lang="es-MX" sz="1600" dirty="0">
                          <a:solidFill>
                            <a:srgbClr val="000000"/>
                          </a:solidFill>
                          <a:latin typeface="Arial"/>
                          <a:ea typeface="Times New Roman"/>
                          <a:cs typeface="Times New Roman"/>
                        </a:rPr>
                        <a:t>Pescado a la Plancha</a:t>
                      </a:r>
                      <a:endParaRPr lang="es-EC" sz="1400" dirty="0">
                        <a:latin typeface="Calibri"/>
                        <a:ea typeface="Calibri"/>
                        <a:cs typeface="Times New Roman"/>
                      </a:endParaRPr>
                    </a:p>
                  </a:txBody>
                  <a:tcPr marL="44450" marR="44450"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2,29</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6,00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38%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62%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62">
                <a:tc>
                  <a:txBody>
                    <a:bodyPr/>
                    <a:lstStyle/>
                    <a:p>
                      <a:pPr>
                        <a:lnSpc>
                          <a:spcPct val="115000"/>
                        </a:lnSpc>
                        <a:spcAft>
                          <a:spcPts val="0"/>
                        </a:spcAft>
                      </a:pPr>
                      <a:r>
                        <a:rPr lang="es-MX" sz="1600" dirty="0">
                          <a:solidFill>
                            <a:srgbClr val="000000"/>
                          </a:solidFill>
                          <a:latin typeface="Arial"/>
                          <a:ea typeface="Times New Roman"/>
                          <a:cs typeface="Times New Roman"/>
                        </a:rPr>
                        <a:t>Pescado Frito </a:t>
                      </a:r>
                      <a:endParaRPr lang="es-EC" sz="1400" dirty="0">
                        <a:latin typeface="Calibri"/>
                        <a:ea typeface="Calibri"/>
                        <a:cs typeface="Times New Roman"/>
                      </a:endParaRPr>
                    </a:p>
                  </a:txBody>
                  <a:tcPr marL="44450" marR="44450"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2,48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6,00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41%</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59%</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62">
                <a:tc>
                  <a:txBody>
                    <a:bodyPr/>
                    <a:lstStyle/>
                    <a:p>
                      <a:pPr>
                        <a:lnSpc>
                          <a:spcPct val="115000"/>
                        </a:lnSpc>
                        <a:spcAft>
                          <a:spcPts val="0"/>
                        </a:spcAft>
                      </a:pPr>
                      <a:r>
                        <a:rPr lang="es-MX" sz="1600" dirty="0">
                          <a:solidFill>
                            <a:srgbClr val="000000"/>
                          </a:solidFill>
                          <a:latin typeface="Arial"/>
                          <a:ea typeface="Times New Roman"/>
                          <a:cs typeface="Times New Roman"/>
                        </a:rPr>
                        <a:t>Camarones al Ajillo </a:t>
                      </a:r>
                      <a:endParaRPr lang="es-EC" sz="1400" dirty="0">
                        <a:latin typeface="Calibri"/>
                        <a:ea typeface="Calibri"/>
                        <a:cs typeface="Times New Roman"/>
                      </a:endParaRPr>
                    </a:p>
                  </a:txBody>
                  <a:tcPr marL="44450" marR="44450"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2,24</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8,00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28%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72%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62">
                <a:tc>
                  <a:txBody>
                    <a:bodyPr/>
                    <a:lstStyle/>
                    <a:p>
                      <a:pPr>
                        <a:lnSpc>
                          <a:spcPct val="115000"/>
                        </a:lnSpc>
                        <a:spcAft>
                          <a:spcPts val="0"/>
                        </a:spcAft>
                      </a:pPr>
                      <a:r>
                        <a:rPr lang="es-MX" sz="1600" dirty="0">
                          <a:solidFill>
                            <a:srgbClr val="000000"/>
                          </a:solidFill>
                          <a:latin typeface="Arial"/>
                          <a:ea typeface="Times New Roman"/>
                          <a:cs typeface="Times New Roman"/>
                        </a:rPr>
                        <a:t>Camarones Apanados </a:t>
                      </a:r>
                      <a:endParaRPr lang="es-EC" sz="1400" dirty="0">
                        <a:latin typeface="Calibri"/>
                        <a:ea typeface="Calibri"/>
                        <a:cs typeface="Times New Roman"/>
                      </a:endParaRPr>
                    </a:p>
                  </a:txBody>
                  <a:tcPr marL="44450" marR="44450"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2,22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8,00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28%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72%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62">
                <a:tc>
                  <a:txBody>
                    <a:bodyPr/>
                    <a:lstStyle/>
                    <a:p>
                      <a:pPr>
                        <a:lnSpc>
                          <a:spcPct val="115000"/>
                        </a:lnSpc>
                        <a:spcAft>
                          <a:spcPts val="0"/>
                        </a:spcAft>
                      </a:pPr>
                      <a:r>
                        <a:rPr lang="es-MX" sz="1600" dirty="0">
                          <a:solidFill>
                            <a:srgbClr val="000000"/>
                          </a:solidFill>
                          <a:latin typeface="Arial"/>
                          <a:ea typeface="Times New Roman"/>
                          <a:cs typeface="Times New Roman"/>
                        </a:rPr>
                        <a:t>Corvina en salsa de Mariscos</a:t>
                      </a:r>
                      <a:endParaRPr lang="es-EC" sz="1400" dirty="0">
                        <a:latin typeface="Calibri"/>
                        <a:ea typeface="Calibri"/>
                        <a:cs typeface="Times New Roman"/>
                      </a:endParaRPr>
                    </a:p>
                  </a:txBody>
                  <a:tcPr marL="44450" marR="44450"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3,17</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9,50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33%</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67%</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62">
                <a:tc>
                  <a:txBody>
                    <a:bodyPr/>
                    <a:lstStyle/>
                    <a:p>
                      <a:pPr>
                        <a:lnSpc>
                          <a:spcPct val="115000"/>
                        </a:lnSpc>
                        <a:spcAft>
                          <a:spcPts val="0"/>
                        </a:spcAft>
                      </a:pPr>
                      <a:r>
                        <a:rPr lang="es-MX" sz="1600" dirty="0">
                          <a:solidFill>
                            <a:srgbClr val="000000"/>
                          </a:solidFill>
                          <a:latin typeface="Arial"/>
                          <a:ea typeface="Times New Roman"/>
                          <a:cs typeface="Times New Roman"/>
                        </a:rPr>
                        <a:t>Ceviche de Camarón </a:t>
                      </a:r>
                      <a:endParaRPr lang="es-EC" sz="1400" dirty="0">
                        <a:latin typeface="Calibri"/>
                        <a:ea typeface="Calibri"/>
                        <a:cs typeface="Times New Roman"/>
                      </a:endParaRPr>
                    </a:p>
                  </a:txBody>
                  <a:tcPr marL="44450" marR="44450"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1,99</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8,00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25%</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75%</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62">
                <a:tc>
                  <a:txBody>
                    <a:bodyPr/>
                    <a:lstStyle/>
                    <a:p>
                      <a:pPr>
                        <a:lnSpc>
                          <a:spcPct val="115000"/>
                        </a:lnSpc>
                        <a:spcAft>
                          <a:spcPts val="0"/>
                        </a:spcAft>
                      </a:pPr>
                      <a:r>
                        <a:rPr lang="es-MX" sz="1600" dirty="0">
                          <a:solidFill>
                            <a:srgbClr val="000000"/>
                          </a:solidFill>
                          <a:latin typeface="Arial"/>
                          <a:ea typeface="Times New Roman"/>
                          <a:cs typeface="Times New Roman"/>
                        </a:rPr>
                        <a:t>Ceviche Mixto </a:t>
                      </a:r>
                      <a:endParaRPr lang="es-EC" sz="1400" dirty="0">
                        <a:latin typeface="Calibri"/>
                        <a:ea typeface="Calibri"/>
                        <a:cs typeface="Times New Roman"/>
                      </a:endParaRPr>
                    </a:p>
                  </a:txBody>
                  <a:tcPr marL="44450" marR="44450"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2,34</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8,00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29%</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71%</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62">
                <a:tc>
                  <a:txBody>
                    <a:bodyPr/>
                    <a:lstStyle/>
                    <a:p>
                      <a:pPr>
                        <a:lnSpc>
                          <a:spcPct val="115000"/>
                        </a:lnSpc>
                        <a:spcAft>
                          <a:spcPts val="0"/>
                        </a:spcAft>
                      </a:pPr>
                      <a:r>
                        <a:rPr lang="es-MX" sz="1600" dirty="0">
                          <a:solidFill>
                            <a:srgbClr val="000000"/>
                          </a:solidFill>
                          <a:latin typeface="Arial"/>
                          <a:ea typeface="Times New Roman"/>
                          <a:cs typeface="Times New Roman"/>
                        </a:rPr>
                        <a:t>Arroz Marinero </a:t>
                      </a:r>
                      <a:endParaRPr lang="es-EC" sz="1400" dirty="0">
                        <a:latin typeface="Calibri"/>
                        <a:ea typeface="Calibri"/>
                        <a:cs typeface="Times New Roman"/>
                      </a:endParaRPr>
                    </a:p>
                  </a:txBody>
                  <a:tcPr marL="44450" marR="44450"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5,31</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11,00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48%</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52%</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62">
                <a:tc>
                  <a:txBody>
                    <a:bodyPr/>
                    <a:lstStyle/>
                    <a:p>
                      <a:pPr>
                        <a:lnSpc>
                          <a:spcPct val="115000"/>
                        </a:lnSpc>
                        <a:spcAft>
                          <a:spcPts val="0"/>
                        </a:spcAft>
                      </a:pPr>
                      <a:r>
                        <a:rPr lang="es-MX" sz="1600" dirty="0">
                          <a:solidFill>
                            <a:srgbClr val="000000"/>
                          </a:solidFill>
                          <a:latin typeface="Arial"/>
                          <a:ea typeface="Times New Roman"/>
                          <a:cs typeface="Times New Roman"/>
                        </a:rPr>
                        <a:t>Hamburguesas</a:t>
                      </a:r>
                      <a:endParaRPr lang="es-EC" sz="1400" dirty="0">
                        <a:latin typeface="Calibri"/>
                        <a:ea typeface="Calibri"/>
                        <a:cs typeface="Times New Roman"/>
                      </a:endParaRPr>
                    </a:p>
                  </a:txBody>
                  <a:tcPr marL="44450" marR="44450"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1,84</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5,50</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33%</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Arial"/>
                          <a:ea typeface="Times New Roman"/>
                          <a:cs typeface="Times New Roman"/>
                        </a:rPr>
                        <a:t>67%</a:t>
                      </a:r>
                      <a:endParaRPr lang="es-EC" sz="14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62">
                <a:tc>
                  <a:txBody>
                    <a:bodyPr/>
                    <a:lstStyle/>
                    <a:p>
                      <a:pPr>
                        <a:lnSpc>
                          <a:spcPct val="115000"/>
                        </a:lnSpc>
                        <a:spcAft>
                          <a:spcPts val="0"/>
                        </a:spcAft>
                      </a:pPr>
                      <a:r>
                        <a:rPr lang="es-MX" sz="1600" dirty="0">
                          <a:solidFill>
                            <a:srgbClr val="000000"/>
                          </a:solidFill>
                          <a:latin typeface="Arial"/>
                          <a:ea typeface="Times New Roman"/>
                          <a:cs typeface="Times New Roman"/>
                        </a:rPr>
                        <a:t>Milanesa de Pollo </a:t>
                      </a:r>
                      <a:endParaRPr lang="es-EC" sz="1400" dirty="0">
                        <a:latin typeface="Calibri"/>
                        <a:ea typeface="Calibri"/>
                        <a:cs typeface="Times New Roman"/>
                      </a:endParaRPr>
                    </a:p>
                  </a:txBody>
                  <a:tcPr marL="44450" marR="44450"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dirty="0">
                          <a:solidFill>
                            <a:srgbClr val="000000"/>
                          </a:solidFill>
                          <a:latin typeface="Arial"/>
                          <a:ea typeface="Times New Roman"/>
                          <a:cs typeface="Times New Roman"/>
                        </a:rPr>
                        <a:t>1,90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dirty="0">
                          <a:solidFill>
                            <a:srgbClr val="000000"/>
                          </a:solidFill>
                          <a:latin typeface="Arial"/>
                          <a:ea typeface="Times New Roman"/>
                          <a:cs typeface="Times New Roman"/>
                        </a:rPr>
                        <a:t>8,50</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dirty="0">
                          <a:solidFill>
                            <a:srgbClr val="000000"/>
                          </a:solidFill>
                          <a:latin typeface="Arial"/>
                          <a:ea typeface="Times New Roman"/>
                          <a:cs typeface="Times New Roman"/>
                        </a:rPr>
                        <a:t>22%</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dirty="0">
                          <a:solidFill>
                            <a:srgbClr val="000000"/>
                          </a:solidFill>
                          <a:latin typeface="Arial"/>
                          <a:ea typeface="Times New Roman"/>
                          <a:cs typeface="Times New Roman"/>
                        </a:rPr>
                        <a:t>78%</a:t>
                      </a:r>
                      <a:endParaRPr lang="es-EC"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Resumen de Costos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graphicFrame>
        <p:nvGraphicFramePr>
          <p:cNvPr id="5" name="3 Marcador de contenido"/>
          <p:cNvGraphicFramePr>
            <a:graphicFrameLocks noGrp="1"/>
          </p:cNvGraphicFramePr>
          <p:nvPr>
            <p:ph idx="1"/>
          </p:nvPr>
        </p:nvGraphicFramePr>
        <p:xfrm>
          <a:off x="2843808" y="1412776"/>
          <a:ext cx="4344704" cy="5047488"/>
        </p:xfrm>
        <a:graphic>
          <a:graphicData uri="http://schemas.openxmlformats.org/drawingml/2006/table">
            <a:tbl>
              <a:tblPr/>
              <a:tblGrid>
                <a:gridCol w="1816797"/>
                <a:gridCol w="485170"/>
                <a:gridCol w="372200"/>
                <a:gridCol w="785878"/>
                <a:gridCol w="884659"/>
              </a:tblGrid>
              <a:tr h="195022">
                <a:tc gridSpan="5">
                  <a:txBody>
                    <a:bodyPr/>
                    <a:lstStyle/>
                    <a:p>
                      <a:pPr algn="ctr">
                        <a:lnSpc>
                          <a:spcPct val="115000"/>
                        </a:lnSpc>
                        <a:spcAft>
                          <a:spcPts val="0"/>
                        </a:spcAft>
                      </a:pPr>
                      <a:r>
                        <a:rPr lang="es-MX" sz="1200" b="1" dirty="0">
                          <a:solidFill>
                            <a:srgbClr val="000000"/>
                          </a:solidFill>
                          <a:latin typeface="Calibri"/>
                          <a:ea typeface="Times New Roman"/>
                          <a:cs typeface="Calibri"/>
                        </a:rPr>
                        <a:t>Resumen de Bar</a:t>
                      </a:r>
                      <a:endParaRPr lang="es-EC" sz="1200" dirty="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0043">
                <a:tc>
                  <a:txBody>
                    <a:bodyPr/>
                    <a:lstStyle/>
                    <a:p>
                      <a:pPr>
                        <a:lnSpc>
                          <a:spcPct val="115000"/>
                        </a:lnSpc>
                        <a:spcAft>
                          <a:spcPts val="0"/>
                        </a:spcAft>
                      </a:pPr>
                      <a:r>
                        <a:rPr lang="es-MX" sz="1200" b="1" dirty="0">
                          <a:solidFill>
                            <a:srgbClr val="000000"/>
                          </a:solidFill>
                          <a:latin typeface="Calibri"/>
                          <a:ea typeface="Times New Roman"/>
                          <a:cs typeface="Calibri"/>
                        </a:rPr>
                        <a:t>Bebida</a:t>
                      </a:r>
                      <a:endParaRPr lang="es-EC" sz="1200" dirty="0">
                        <a:latin typeface="Calibri"/>
                        <a:ea typeface="Calibri"/>
                        <a:cs typeface="Times New Roman"/>
                      </a:endParaRPr>
                    </a:p>
                  </a:txBody>
                  <a:tcPr marL="43481" marR="43481" marT="0" marB="0" anchor="ctr">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b="1" dirty="0">
                          <a:solidFill>
                            <a:srgbClr val="000000"/>
                          </a:solidFill>
                          <a:latin typeface="Calibri"/>
                          <a:ea typeface="Times New Roman"/>
                          <a:cs typeface="Calibri"/>
                        </a:rPr>
                        <a:t>Costo</a:t>
                      </a:r>
                      <a:endParaRPr lang="es-EC" sz="1200" dirty="0">
                        <a:latin typeface="Calibri"/>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b="1">
                          <a:solidFill>
                            <a:srgbClr val="000000"/>
                          </a:solidFill>
                          <a:latin typeface="Calibri"/>
                          <a:ea typeface="Times New Roman"/>
                          <a:cs typeface="Calibri"/>
                        </a:rPr>
                        <a:t>PVP</a:t>
                      </a:r>
                      <a:endParaRPr lang="es-EC" sz="1200">
                        <a:latin typeface="Calibri"/>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b="1">
                          <a:solidFill>
                            <a:srgbClr val="000000"/>
                          </a:solidFill>
                          <a:latin typeface="Calibri"/>
                          <a:ea typeface="Times New Roman"/>
                          <a:cs typeface="Calibri"/>
                        </a:rPr>
                        <a:t>% Costo Venta</a:t>
                      </a:r>
                      <a:endParaRPr lang="es-EC" sz="1200">
                        <a:latin typeface="Calibri"/>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b="1" dirty="0">
                          <a:solidFill>
                            <a:srgbClr val="000000"/>
                          </a:solidFill>
                          <a:latin typeface="Calibri"/>
                          <a:ea typeface="Times New Roman"/>
                          <a:cs typeface="Calibri"/>
                        </a:rPr>
                        <a:t>% Utilidad</a:t>
                      </a:r>
                      <a:endParaRPr lang="es-EC" sz="1200" dirty="0">
                        <a:latin typeface="Calibri"/>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Cerveza Club Premium</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0,62</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1,50</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41%</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59%</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Cerveza Pilsener Light</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0,55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1,50</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37%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63%</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Cerveza Corona</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0,92</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2,00</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46%</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54%</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Cerveza Budweiser</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1,04</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2,00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52%</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48%</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Whisky </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2,64</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8,00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33%</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Vodka Tónico </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1,98</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6,00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33%</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Cuba libre</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2,15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6,50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33%</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Martini</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2,15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6,50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33%</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Bay of Passion</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2,15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6,50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33%</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Bloody Mary </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2,15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6,50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33%</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Blue Monday</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2,15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6,50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33%</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Caipiriña</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2,15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6,50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33%</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Cosmopolitan </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2,15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6,50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33%</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Daiquiri Fresa</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2,15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6,50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33%</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Saltamontes</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2,15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6,50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33%</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Long Island </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2,15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6,50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33%</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Margarita</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2,15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6,50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33%</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Mojito </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2,15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6,50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33%</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67%</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Sex on the beach </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2,15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6,50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33%</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a:solidFill>
                            <a:srgbClr val="000000"/>
                          </a:solidFill>
                          <a:latin typeface="Calibri"/>
                          <a:ea typeface="Times New Roman"/>
                          <a:cs typeface="Calibri"/>
                        </a:rPr>
                        <a:t>Viuda Negra</a:t>
                      </a:r>
                      <a:endParaRPr lang="es-EC" sz="120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2,15</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6,50</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33%</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solidFill>
                            <a:srgbClr val="000000"/>
                          </a:solidFill>
                          <a:latin typeface="Calibri"/>
                          <a:ea typeface="Times New Roman"/>
                          <a:cs typeface="Calibri"/>
                        </a:rPr>
                        <a:t>67%</a:t>
                      </a:r>
                      <a:endParaRPr lang="es-EC" sz="120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a:lnSpc>
                          <a:spcPct val="115000"/>
                        </a:lnSpc>
                        <a:spcAft>
                          <a:spcPts val="0"/>
                        </a:spcAft>
                      </a:pPr>
                      <a:r>
                        <a:rPr lang="es-MX" sz="1200" dirty="0" err="1">
                          <a:solidFill>
                            <a:srgbClr val="000000"/>
                          </a:solidFill>
                          <a:latin typeface="Calibri"/>
                          <a:ea typeface="Times New Roman"/>
                          <a:cs typeface="Calibri"/>
                        </a:rPr>
                        <a:t>Appletini</a:t>
                      </a:r>
                      <a:r>
                        <a:rPr lang="es-MX" sz="1200" dirty="0">
                          <a:solidFill>
                            <a:srgbClr val="000000"/>
                          </a:solidFill>
                          <a:latin typeface="Calibri"/>
                          <a:ea typeface="Times New Roman"/>
                          <a:cs typeface="Calibri"/>
                        </a:rPr>
                        <a:t> </a:t>
                      </a:r>
                      <a:endParaRPr lang="es-EC" sz="1200" dirty="0">
                        <a:latin typeface="Calibri"/>
                        <a:ea typeface="Calibri"/>
                        <a:cs typeface="Times New Roman"/>
                      </a:endParaRPr>
                    </a:p>
                  </a:txBody>
                  <a:tcPr marL="43481" marR="43481" marT="0" marB="0" anchor="b">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2,15</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6,50</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33%</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solidFill>
                            <a:srgbClr val="000000"/>
                          </a:solidFill>
                          <a:latin typeface="Calibri"/>
                          <a:ea typeface="Times New Roman"/>
                          <a:cs typeface="Calibri"/>
                        </a:rPr>
                        <a:t>67%</a:t>
                      </a:r>
                      <a:endParaRPr lang="es-EC" sz="1200" dirty="0">
                        <a:latin typeface="Calibri"/>
                        <a:ea typeface="Calibri"/>
                        <a:cs typeface="Times New Roman"/>
                      </a:endParaRPr>
                    </a:p>
                  </a:txBody>
                  <a:tcPr marL="43481" marR="43481" marT="0" marB="0" anchor="b">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Mano de Obra Directa</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graphicFrame>
        <p:nvGraphicFramePr>
          <p:cNvPr id="5" name="3 Marcador de contenido"/>
          <p:cNvGraphicFramePr>
            <a:graphicFrameLocks noGrp="1"/>
          </p:cNvGraphicFramePr>
          <p:nvPr>
            <p:ph idx="1"/>
          </p:nvPr>
        </p:nvGraphicFramePr>
        <p:xfrm>
          <a:off x="2483768" y="1772816"/>
          <a:ext cx="4536504" cy="4392487"/>
        </p:xfrm>
        <a:graphic>
          <a:graphicData uri="http://schemas.openxmlformats.org/drawingml/2006/table">
            <a:tbl>
              <a:tblPr/>
              <a:tblGrid>
                <a:gridCol w="2912425"/>
                <a:gridCol w="1624079"/>
              </a:tblGrid>
              <a:tr h="344509">
                <a:tc gridSpan="2">
                  <a:txBody>
                    <a:bodyPr/>
                    <a:lstStyle/>
                    <a:p>
                      <a:pPr algn="ctr">
                        <a:lnSpc>
                          <a:spcPct val="115000"/>
                        </a:lnSpc>
                        <a:spcAft>
                          <a:spcPts val="0"/>
                        </a:spcAft>
                      </a:pPr>
                      <a:r>
                        <a:rPr lang="es-MX" sz="1800" b="1" dirty="0">
                          <a:solidFill>
                            <a:srgbClr val="000000"/>
                          </a:solidFill>
                          <a:latin typeface="Arial"/>
                          <a:ea typeface="Times New Roman"/>
                          <a:cs typeface="Times New Roman"/>
                        </a:rPr>
                        <a:t>MANO DE OBRA DIRECTA</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a:noFill/>
                    </a:lnB>
                  </a:tcPr>
                </a:tc>
                <a:tc hMerge="1">
                  <a:txBody>
                    <a:bodyPr/>
                    <a:lstStyle/>
                    <a:p>
                      <a:endParaRPr lang="es-EC"/>
                    </a:p>
                  </a:txBody>
                  <a:tcPr/>
                </a:tc>
              </a:tr>
              <a:tr h="315799">
                <a:tc>
                  <a:txBody>
                    <a:bodyPr/>
                    <a:lstStyle/>
                    <a:p>
                      <a:pPr>
                        <a:lnSpc>
                          <a:spcPct val="115000"/>
                        </a:lnSpc>
                      </a:pPr>
                      <a:endParaRPr lang="es-EC" sz="1600" dirty="0">
                        <a:latin typeface="Calibri"/>
                        <a:ea typeface="Times New Roman"/>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44509">
                <a:tc>
                  <a:txBody>
                    <a:bodyPr/>
                    <a:lstStyle/>
                    <a:p>
                      <a:pPr>
                        <a:lnSpc>
                          <a:spcPct val="115000"/>
                        </a:lnSpc>
                        <a:spcAft>
                          <a:spcPts val="0"/>
                        </a:spcAft>
                      </a:pPr>
                      <a:r>
                        <a:rPr lang="es-MX" sz="1800" b="1" dirty="0">
                          <a:solidFill>
                            <a:srgbClr val="000000"/>
                          </a:solidFill>
                          <a:latin typeface="Arial"/>
                          <a:ea typeface="Times New Roman"/>
                          <a:cs typeface="Times New Roman"/>
                        </a:rPr>
                        <a:t>Hospedaje:</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44509">
                <a:tc>
                  <a:txBody>
                    <a:bodyPr/>
                    <a:lstStyle/>
                    <a:p>
                      <a:pPr>
                        <a:lnSpc>
                          <a:spcPct val="115000"/>
                        </a:lnSpc>
                        <a:spcAft>
                          <a:spcPts val="0"/>
                        </a:spcAft>
                      </a:pPr>
                      <a:r>
                        <a:rPr lang="es-MX" sz="1800" dirty="0">
                          <a:solidFill>
                            <a:srgbClr val="000000"/>
                          </a:solidFill>
                          <a:latin typeface="Arial"/>
                          <a:ea typeface="Times New Roman"/>
                          <a:cs typeface="Times New Roman"/>
                        </a:rPr>
                        <a:t>Camareras ( 2 )</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MX" sz="1800">
                          <a:solidFill>
                            <a:srgbClr val="000000"/>
                          </a:solidFill>
                          <a:latin typeface="Arial"/>
                          <a:ea typeface="Times New Roman"/>
                          <a:cs typeface="Times New Roman"/>
                        </a:rPr>
                        <a:t>             9.559 </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15799">
                <a:tc>
                  <a:txBody>
                    <a:bodyPr/>
                    <a:lstStyle/>
                    <a:p>
                      <a:pPr>
                        <a:lnSpc>
                          <a:spcPct val="115000"/>
                        </a:lnSpc>
                      </a:pPr>
                      <a:endParaRPr lang="es-EC" sz="1600" dirty="0">
                        <a:latin typeface="Calibri"/>
                        <a:ea typeface="Times New Roman"/>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44509">
                <a:tc>
                  <a:txBody>
                    <a:bodyPr/>
                    <a:lstStyle/>
                    <a:p>
                      <a:pPr>
                        <a:lnSpc>
                          <a:spcPct val="115000"/>
                        </a:lnSpc>
                        <a:spcAft>
                          <a:spcPts val="0"/>
                        </a:spcAft>
                      </a:pPr>
                      <a:r>
                        <a:rPr lang="es-MX" sz="1800" b="1" dirty="0">
                          <a:solidFill>
                            <a:srgbClr val="000000"/>
                          </a:solidFill>
                          <a:latin typeface="Arial"/>
                          <a:ea typeface="Times New Roman"/>
                          <a:cs typeface="Times New Roman"/>
                        </a:rPr>
                        <a:t>Restaurante:</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44509">
                <a:tc>
                  <a:txBody>
                    <a:bodyPr/>
                    <a:lstStyle/>
                    <a:p>
                      <a:pPr>
                        <a:lnSpc>
                          <a:spcPct val="115000"/>
                        </a:lnSpc>
                        <a:spcAft>
                          <a:spcPts val="0"/>
                        </a:spcAft>
                      </a:pPr>
                      <a:r>
                        <a:rPr lang="es-MX" sz="1800" dirty="0">
                          <a:solidFill>
                            <a:srgbClr val="000000"/>
                          </a:solidFill>
                          <a:latin typeface="Arial"/>
                          <a:ea typeface="Times New Roman"/>
                          <a:cs typeface="Times New Roman"/>
                        </a:rPr>
                        <a:t>Chef</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MX" sz="1800">
                          <a:solidFill>
                            <a:srgbClr val="000000"/>
                          </a:solidFill>
                          <a:latin typeface="Arial"/>
                          <a:ea typeface="Times New Roman"/>
                          <a:cs typeface="Times New Roman"/>
                        </a:rPr>
                        <a:t>             6.275 </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44509">
                <a:tc>
                  <a:txBody>
                    <a:bodyPr/>
                    <a:lstStyle/>
                    <a:p>
                      <a:pPr>
                        <a:lnSpc>
                          <a:spcPct val="115000"/>
                        </a:lnSpc>
                        <a:spcAft>
                          <a:spcPts val="0"/>
                        </a:spcAft>
                      </a:pPr>
                      <a:r>
                        <a:rPr lang="es-MX" sz="1800" dirty="0">
                          <a:solidFill>
                            <a:srgbClr val="000000"/>
                          </a:solidFill>
                          <a:latin typeface="Arial"/>
                          <a:ea typeface="Times New Roman"/>
                          <a:cs typeface="Times New Roman"/>
                        </a:rPr>
                        <a:t>Ayudantes ( 2 )</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MX" sz="1800">
                          <a:solidFill>
                            <a:srgbClr val="000000"/>
                          </a:solidFill>
                          <a:latin typeface="Arial"/>
                          <a:ea typeface="Times New Roman"/>
                          <a:cs typeface="Times New Roman"/>
                        </a:rPr>
                        <a:t>             9.559 </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44509">
                <a:tc>
                  <a:txBody>
                    <a:bodyPr/>
                    <a:lstStyle/>
                    <a:p>
                      <a:pPr>
                        <a:lnSpc>
                          <a:spcPct val="115000"/>
                        </a:lnSpc>
                        <a:spcAft>
                          <a:spcPts val="0"/>
                        </a:spcAft>
                      </a:pPr>
                      <a:r>
                        <a:rPr lang="es-MX" sz="1800" dirty="0">
                          <a:solidFill>
                            <a:srgbClr val="000000"/>
                          </a:solidFill>
                          <a:latin typeface="Arial"/>
                          <a:ea typeface="Times New Roman"/>
                          <a:cs typeface="Times New Roman"/>
                        </a:rPr>
                        <a:t>Meseros ( 2 )</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MX" sz="1800">
                          <a:solidFill>
                            <a:srgbClr val="000000"/>
                          </a:solidFill>
                          <a:latin typeface="Arial"/>
                          <a:ea typeface="Times New Roman"/>
                          <a:cs typeface="Times New Roman"/>
                        </a:rPr>
                        <a:t>             9.319 </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44509">
                <a:tc>
                  <a:txBody>
                    <a:bodyPr/>
                    <a:lstStyle/>
                    <a:p>
                      <a:pPr>
                        <a:lnSpc>
                          <a:spcPct val="115000"/>
                        </a:lnSpc>
                        <a:spcAft>
                          <a:spcPts val="0"/>
                        </a:spcAft>
                      </a:pPr>
                      <a:r>
                        <a:rPr lang="es-MX" sz="1800" dirty="0">
                          <a:solidFill>
                            <a:srgbClr val="000000"/>
                          </a:solidFill>
                          <a:latin typeface="Arial"/>
                          <a:ea typeface="Times New Roman"/>
                          <a:cs typeface="Times New Roman"/>
                        </a:rPr>
                        <a:t>Barman </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MX" sz="1800">
                          <a:solidFill>
                            <a:srgbClr val="000000"/>
                          </a:solidFill>
                          <a:latin typeface="Arial"/>
                          <a:ea typeface="Times New Roman"/>
                          <a:cs typeface="Times New Roman"/>
                        </a:rPr>
                        <a:t>             4.779 </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44509">
                <a:tc>
                  <a:txBody>
                    <a:bodyPr/>
                    <a:lstStyle/>
                    <a:p>
                      <a:pPr>
                        <a:lnSpc>
                          <a:spcPct val="115000"/>
                        </a:lnSpc>
                        <a:spcAft>
                          <a:spcPts val="0"/>
                        </a:spcAft>
                      </a:pPr>
                      <a:r>
                        <a:rPr lang="es-MX" sz="1800" dirty="0">
                          <a:solidFill>
                            <a:srgbClr val="000000"/>
                          </a:solidFill>
                          <a:latin typeface="Arial"/>
                          <a:ea typeface="Times New Roman"/>
                          <a:cs typeface="Times New Roman"/>
                        </a:rPr>
                        <a:t>Total MOD Restaurante</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s-MX" sz="1800">
                          <a:solidFill>
                            <a:srgbClr val="000000"/>
                          </a:solidFill>
                          <a:latin typeface="Arial"/>
                          <a:ea typeface="Times New Roman"/>
                          <a:cs typeface="Times New Roman"/>
                        </a:rPr>
                        <a:t>           29.933 </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15799">
                <a:tc>
                  <a:txBody>
                    <a:bodyPr/>
                    <a:lstStyle/>
                    <a:p>
                      <a:pPr>
                        <a:lnSpc>
                          <a:spcPct val="115000"/>
                        </a:lnSpc>
                      </a:pPr>
                      <a:endParaRPr lang="es-EC" sz="1600" dirty="0">
                        <a:latin typeface="Calibri"/>
                        <a:ea typeface="Times New Roman"/>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44509">
                <a:tc>
                  <a:txBody>
                    <a:bodyPr/>
                    <a:lstStyle/>
                    <a:p>
                      <a:pPr>
                        <a:lnSpc>
                          <a:spcPct val="115000"/>
                        </a:lnSpc>
                        <a:spcAft>
                          <a:spcPts val="0"/>
                        </a:spcAft>
                      </a:pPr>
                      <a:r>
                        <a:rPr lang="es-MX" sz="1800" b="1" dirty="0">
                          <a:solidFill>
                            <a:srgbClr val="000000"/>
                          </a:solidFill>
                          <a:latin typeface="Arial"/>
                          <a:ea typeface="Times New Roman"/>
                          <a:cs typeface="Times New Roman"/>
                        </a:rPr>
                        <a:t>Total M. O. D</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w="571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800" b="1" dirty="0">
                          <a:solidFill>
                            <a:srgbClr val="000000"/>
                          </a:solidFill>
                          <a:latin typeface="Arial"/>
                          <a:ea typeface="Times New Roman"/>
                          <a:cs typeface="Times New Roman"/>
                        </a:rPr>
                        <a:t>          </a:t>
                      </a:r>
                      <a:r>
                        <a:rPr lang="es-MX" sz="1800" b="1" dirty="0" smtClean="0">
                          <a:solidFill>
                            <a:srgbClr val="000000"/>
                          </a:solidFill>
                          <a:latin typeface="Arial"/>
                          <a:ea typeface="Times New Roman"/>
                          <a:cs typeface="Times New Roman"/>
                        </a:rPr>
                        <a:t>$ </a:t>
                      </a:r>
                      <a:r>
                        <a:rPr lang="es-MX" sz="1800" b="1" dirty="0">
                          <a:solidFill>
                            <a:srgbClr val="000000"/>
                          </a:solidFill>
                          <a:latin typeface="Arial"/>
                          <a:ea typeface="Times New Roman"/>
                          <a:cs typeface="Times New Roman"/>
                        </a:rPr>
                        <a:t>39.492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w="571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Costos Indirectos de Fabricación</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graphicFrame>
        <p:nvGraphicFramePr>
          <p:cNvPr id="5" name="3 Marcador de contenido"/>
          <p:cNvGraphicFramePr>
            <a:graphicFrameLocks noGrp="1"/>
          </p:cNvGraphicFramePr>
          <p:nvPr>
            <p:ph idx="1"/>
          </p:nvPr>
        </p:nvGraphicFramePr>
        <p:xfrm>
          <a:off x="2339752" y="1340768"/>
          <a:ext cx="4392489" cy="5047488"/>
        </p:xfrm>
        <a:graphic>
          <a:graphicData uri="http://schemas.openxmlformats.org/drawingml/2006/table">
            <a:tbl>
              <a:tblPr/>
              <a:tblGrid>
                <a:gridCol w="2708280"/>
                <a:gridCol w="134553"/>
                <a:gridCol w="134553"/>
                <a:gridCol w="1415103"/>
              </a:tblGrid>
              <a:tr h="264414">
                <a:tc gridSpan="4">
                  <a:txBody>
                    <a:bodyPr/>
                    <a:lstStyle/>
                    <a:p>
                      <a:pPr algn="ctr">
                        <a:lnSpc>
                          <a:spcPct val="115000"/>
                        </a:lnSpc>
                        <a:spcAft>
                          <a:spcPts val="0"/>
                        </a:spcAft>
                      </a:pPr>
                      <a:r>
                        <a:rPr lang="es-MX" sz="1600" b="1" dirty="0">
                          <a:solidFill>
                            <a:srgbClr val="000000"/>
                          </a:solidFill>
                          <a:latin typeface="Calibri"/>
                          <a:ea typeface="Times New Roman"/>
                          <a:cs typeface="Calibri"/>
                        </a:rPr>
                        <a:t>COSTOS INDIRECTOS ANUAL</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64414">
                <a:tc>
                  <a:txBody>
                    <a:bodyPr/>
                    <a:lstStyle/>
                    <a:p>
                      <a:pPr>
                        <a:lnSpc>
                          <a:spcPct val="115000"/>
                        </a:lnSpc>
                      </a:pPr>
                      <a:endParaRPr lang="es-EC" sz="1600" dirty="0">
                        <a:latin typeface="Calibri"/>
                        <a:ea typeface="Times New Roman"/>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b="1" dirty="0">
                          <a:solidFill>
                            <a:srgbClr val="000000"/>
                          </a:solidFill>
                          <a:latin typeface="Calibri"/>
                          <a:ea typeface="Times New Roman"/>
                          <a:cs typeface="Calibri"/>
                        </a:rPr>
                        <a:t>Mano de Obra Indirecta</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dirty="0">
                          <a:solidFill>
                            <a:srgbClr val="000000"/>
                          </a:solidFill>
                          <a:latin typeface="Calibri"/>
                          <a:ea typeface="Times New Roman"/>
                          <a:cs typeface="Calibri"/>
                        </a:rPr>
                        <a:t>Administrador</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a:solidFill>
                            <a:srgbClr val="000000"/>
                          </a:solidFill>
                          <a:latin typeface="Calibri"/>
                          <a:ea typeface="Times New Roman"/>
                          <a:cs typeface="Calibri"/>
                        </a:rPr>
                        <a:t>              11.511 </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dirty="0">
                          <a:solidFill>
                            <a:srgbClr val="000000"/>
                          </a:solidFill>
                          <a:latin typeface="Calibri"/>
                          <a:ea typeface="Times New Roman"/>
                          <a:cs typeface="Calibri"/>
                        </a:rPr>
                        <a:t>Jefe de Mantenimiento </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a:solidFill>
                            <a:srgbClr val="000000"/>
                          </a:solidFill>
                          <a:latin typeface="Calibri"/>
                          <a:ea typeface="Times New Roman"/>
                          <a:cs typeface="Calibri"/>
                        </a:rPr>
                        <a:t>              11.511 </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dirty="0">
                          <a:solidFill>
                            <a:srgbClr val="000000"/>
                          </a:solidFill>
                          <a:latin typeface="Calibri"/>
                          <a:ea typeface="Times New Roman"/>
                          <a:cs typeface="Calibri"/>
                        </a:rPr>
                        <a:t>Recepción</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a:solidFill>
                            <a:srgbClr val="000000"/>
                          </a:solidFill>
                          <a:latin typeface="Calibri"/>
                          <a:ea typeface="Times New Roman"/>
                          <a:cs typeface="Calibri"/>
                        </a:rPr>
                        <a:t>                 4.660 </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dirty="0">
                          <a:solidFill>
                            <a:srgbClr val="000000"/>
                          </a:solidFill>
                          <a:latin typeface="Calibri"/>
                          <a:ea typeface="Times New Roman"/>
                          <a:cs typeface="Calibri"/>
                        </a:rPr>
                        <a:t>Seguridad ( 2 )</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a:solidFill>
                            <a:srgbClr val="000000"/>
                          </a:solidFill>
                          <a:latin typeface="Calibri"/>
                          <a:ea typeface="Times New Roman"/>
                          <a:cs typeface="Calibri"/>
                        </a:rPr>
                        <a:t>                 9.559 </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b="1" dirty="0">
                          <a:solidFill>
                            <a:srgbClr val="000000"/>
                          </a:solidFill>
                          <a:latin typeface="Calibri"/>
                          <a:ea typeface="Times New Roman"/>
                          <a:cs typeface="Calibri"/>
                        </a:rPr>
                        <a:t>TOTAL M.O.I.</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b="1" dirty="0">
                          <a:solidFill>
                            <a:srgbClr val="000000"/>
                          </a:solidFill>
                          <a:latin typeface="Calibri"/>
                          <a:ea typeface="Times New Roman"/>
                          <a:cs typeface="Calibri"/>
                        </a:rPr>
                        <a:t>             </a:t>
                      </a:r>
                      <a:r>
                        <a:rPr lang="es-MX" sz="1600" b="1" dirty="0" smtClean="0">
                          <a:solidFill>
                            <a:srgbClr val="000000"/>
                          </a:solidFill>
                          <a:latin typeface="Calibri"/>
                          <a:ea typeface="Times New Roman"/>
                          <a:cs typeface="Calibri"/>
                        </a:rPr>
                        <a:t>$ </a:t>
                      </a:r>
                      <a:r>
                        <a:rPr lang="es-MX" sz="1600" b="1" dirty="0">
                          <a:solidFill>
                            <a:srgbClr val="000000"/>
                          </a:solidFill>
                          <a:latin typeface="Calibri"/>
                          <a:ea typeface="Times New Roman"/>
                          <a:cs typeface="Calibri"/>
                        </a:rPr>
                        <a:t>37.240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pPr>
                      <a:endParaRPr lang="es-EC" sz="1600" dirty="0">
                        <a:latin typeface="Calibri"/>
                        <a:ea typeface="Times New Roman"/>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dirty="0">
                        <a:latin typeface="Calibri"/>
                        <a:ea typeface="Times New Roman"/>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dirty="0">
                          <a:solidFill>
                            <a:srgbClr val="000000"/>
                          </a:solidFill>
                          <a:latin typeface="Calibri"/>
                          <a:ea typeface="Times New Roman"/>
                          <a:cs typeface="Calibri"/>
                        </a:rPr>
                        <a:t>Mantenimiento instalaciones</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a:solidFill>
                            <a:srgbClr val="000000"/>
                          </a:solidFill>
                          <a:latin typeface="Calibri"/>
                          <a:ea typeface="Times New Roman"/>
                          <a:cs typeface="Calibri"/>
                        </a:rPr>
                        <a:t>                 1.800 </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dirty="0">
                          <a:solidFill>
                            <a:srgbClr val="000000"/>
                          </a:solidFill>
                          <a:latin typeface="Calibri"/>
                          <a:ea typeface="Times New Roman"/>
                          <a:cs typeface="Calibri"/>
                        </a:rPr>
                        <a:t>Amortización diferidos</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a:solidFill>
                            <a:srgbClr val="000000"/>
                          </a:solidFill>
                          <a:latin typeface="Calibri"/>
                          <a:ea typeface="Times New Roman"/>
                          <a:cs typeface="Calibri"/>
                        </a:rPr>
                        <a:t>                 3.405 </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dirty="0">
                          <a:solidFill>
                            <a:srgbClr val="000000"/>
                          </a:solidFill>
                          <a:latin typeface="Calibri"/>
                          <a:ea typeface="Times New Roman"/>
                          <a:cs typeface="Calibri"/>
                        </a:rPr>
                        <a:t>Energía Eléctrica</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a:solidFill>
                            <a:srgbClr val="000000"/>
                          </a:solidFill>
                          <a:latin typeface="Calibri"/>
                          <a:ea typeface="Times New Roman"/>
                          <a:cs typeface="Calibri"/>
                        </a:rPr>
                        <a:t>                 2.400 </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a:solidFill>
                            <a:srgbClr val="000000"/>
                          </a:solidFill>
                          <a:latin typeface="Calibri"/>
                          <a:ea typeface="Times New Roman"/>
                          <a:cs typeface="Calibri"/>
                        </a:rPr>
                        <a:t>Agua Potable</a:t>
                      </a:r>
                      <a:endParaRPr lang="es-EC" sz="16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a:solidFill>
                            <a:srgbClr val="000000"/>
                          </a:solidFill>
                          <a:latin typeface="Calibri"/>
                          <a:ea typeface="Times New Roman"/>
                          <a:cs typeface="Calibri"/>
                        </a:rPr>
                        <a:t>                    600 </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a:solidFill>
                            <a:srgbClr val="000000"/>
                          </a:solidFill>
                          <a:latin typeface="Calibri"/>
                          <a:ea typeface="Times New Roman"/>
                          <a:cs typeface="Calibri"/>
                        </a:rPr>
                        <a:t>Uniformes </a:t>
                      </a:r>
                      <a:endParaRPr lang="es-EC" sz="16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dirty="0">
                          <a:solidFill>
                            <a:srgbClr val="000000"/>
                          </a:solidFill>
                          <a:latin typeface="Calibri"/>
                          <a:ea typeface="Times New Roman"/>
                          <a:cs typeface="Calibri"/>
                        </a:rPr>
                        <a:t>                    600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a:solidFill>
                            <a:srgbClr val="000000"/>
                          </a:solidFill>
                          <a:latin typeface="Calibri"/>
                          <a:ea typeface="Times New Roman"/>
                          <a:cs typeface="Calibri"/>
                        </a:rPr>
                        <a:t>Capacitación </a:t>
                      </a:r>
                      <a:endParaRPr lang="es-EC" sz="16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dirty="0">
                          <a:solidFill>
                            <a:srgbClr val="000000"/>
                          </a:solidFill>
                          <a:latin typeface="Calibri"/>
                          <a:ea typeface="Times New Roman"/>
                          <a:cs typeface="Calibri"/>
                        </a:rPr>
                        <a:t>                    600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a:solidFill>
                            <a:srgbClr val="000000"/>
                          </a:solidFill>
                          <a:latin typeface="Calibri"/>
                          <a:ea typeface="Times New Roman"/>
                          <a:cs typeface="Calibri"/>
                        </a:rPr>
                        <a:t>TV cable</a:t>
                      </a:r>
                      <a:endParaRPr lang="es-EC" sz="16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dirty="0">
                          <a:solidFill>
                            <a:srgbClr val="000000"/>
                          </a:solidFill>
                          <a:latin typeface="Calibri"/>
                          <a:ea typeface="Times New Roman"/>
                          <a:cs typeface="Calibri"/>
                        </a:rPr>
                        <a:t>                    630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a:solidFill>
                            <a:srgbClr val="000000"/>
                          </a:solidFill>
                          <a:latin typeface="Calibri"/>
                          <a:ea typeface="Times New Roman"/>
                          <a:cs typeface="Calibri"/>
                        </a:rPr>
                        <a:t>Suministros de limpieza</a:t>
                      </a:r>
                      <a:endParaRPr lang="es-EC" sz="16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spcAft>
                          <a:spcPts val="0"/>
                        </a:spcAft>
                      </a:pPr>
                      <a:r>
                        <a:rPr lang="es-MX" sz="1600" dirty="0">
                          <a:solidFill>
                            <a:srgbClr val="000000"/>
                          </a:solidFill>
                          <a:latin typeface="Calibri"/>
                          <a:ea typeface="Times New Roman"/>
                          <a:cs typeface="Calibri"/>
                        </a:rPr>
                        <a:t>                    540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64414">
                <a:tc>
                  <a:txBody>
                    <a:bodyPr/>
                    <a:lstStyle/>
                    <a:p>
                      <a:pPr>
                        <a:lnSpc>
                          <a:spcPct val="115000"/>
                        </a:lnSpc>
                        <a:spcAft>
                          <a:spcPts val="0"/>
                        </a:spcAft>
                      </a:pPr>
                      <a:r>
                        <a:rPr lang="es-MX" sz="1600" b="1">
                          <a:solidFill>
                            <a:srgbClr val="000000"/>
                          </a:solidFill>
                          <a:latin typeface="Calibri"/>
                          <a:ea typeface="Times New Roman"/>
                          <a:cs typeface="Calibri"/>
                        </a:rPr>
                        <a:t>TOTAL C.I.F.</a:t>
                      </a:r>
                      <a:endParaRPr lang="es-EC" sz="16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w="57150" cap="flat" cmpd="dbl" algn="ctr">
                      <a:solidFill>
                        <a:srgbClr val="000000"/>
                      </a:solidFill>
                      <a:prstDash val="solid"/>
                      <a:round/>
                      <a:headEnd type="none" w="med" len="med"/>
                      <a:tailEnd type="none" w="med" len="med"/>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w="57150" cap="flat" cmpd="dbl" algn="ctr">
                      <a:solidFill>
                        <a:srgbClr val="000000"/>
                      </a:solidFill>
                      <a:prstDash val="solid"/>
                      <a:round/>
                      <a:headEnd type="none" w="med" len="med"/>
                      <a:tailEnd type="none" w="med" len="med"/>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w="571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dirty="0">
                          <a:solidFill>
                            <a:srgbClr val="000000"/>
                          </a:solidFill>
                          <a:latin typeface="Calibri"/>
                          <a:ea typeface="Times New Roman"/>
                          <a:cs typeface="Calibri"/>
                        </a:rPr>
                        <a:t>            </a:t>
                      </a:r>
                      <a:r>
                        <a:rPr lang="es-MX" sz="1600" b="1" dirty="0" smtClean="0">
                          <a:solidFill>
                            <a:srgbClr val="000000"/>
                          </a:solidFill>
                          <a:latin typeface="Calibri"/>
                          <a:ea typeface="Times New Roman"/>
                          <a:cs typeface="Calibri"/>
                        </a:rPr>
                        <a:t>$  </a:t>
                      </a:r>
                      <a:r>
                        <a:rPr lang="es-MX" sz="1600" b="1" dirty="0">
                          <a:solidFill>
                            <a:srgbClr val="000000"/>
                          </a:solidFill>
                          <a:latin typeface="Calibri"/>
                          <a:ea typeface="Times New Roman"/>
                          <a:cs typeface="Calibri"/>
                        </a:rPr>
                        <a:t>47.814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w="571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Demanda</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a:xfrm>
            <a:off x="914400" y="3717032"/>
            <a:ext cx="7772400" cy="2302768"/>
          </a:xfrm>
        </p:spPr>
        <p:txBody>
          <a:bodyPr>
            <a:normAutofit fontScale="70000" lnSpcReduction="20000"/>
          </a:bodyPr>
          <a:lstStyle/>
          <a:p>
            <a:pPr algn="just">
              <a:buFont typeface="Arial" pitchFamily="34" charset="0"/>
              <a:buChar char="•"/>
            </a:pPr>
            <a:r>
              <a:rPr lang="es-MX" sz="2800" dirty="0" smtClean="0"/>
              <a:t>Temporadas: alta y baja. </a:t>
            </a:r>
          </a:p>
          <a:p>
            <a:pPr algn="just">
              <a:buFont typeface="Arial" pitchFamily="34" charset="0"/>
              <a:buChar char="•"/>
            </a:pPr>
            <a:r>
              <a:rPr lang="es-MX" sz="2800" dirty="0" smtClean="0"/>
              <a:t>Las estadísticas de salidas de autos en temporada alta.</a:t>
            </a:r>
          </a:p>
          <a:p>
            <a:pPr algn="just">
              <a:buFont typeface="Arial" pitchFamily="34" charset="0"/>
              <a:buChar char="•"/>
            </a:pPr>
            <a:r>
              <a:rPr lang="es-MX" sz="2800" dirty="0" smtClean="0"/>
              <a:t>Supuesto: 30% de temporada alta asistirían en temporada baja.</a:t>
            </a:r>
            <a:endParaRPr lang="es-EC" sz="2800" dirty="0" smtClean="0"/>
          </a:p>
          <a:p>
            <a:pPr algn="just">
              <a:buFont typeface="Arial" pitchFamily="34" charset="0"/>
              <a:buChar char="•"/>
            </a:pPr>
            <a:r>
              <a:rPr lang="es-MX" sz="2800" dirty="0" smtClean="0"/>
              <a:t>Segmentación de un 79%, que estaría dispuesto a visitar el Resort, según encuestas.</a:t>
            </a:r>
          </a:p>
          <a:p>
            <a:pPr algn="just">
              <a:buFont typeface="Arial" pitchFamily="34" charset="0"/>
              <a:buChar char="•"/>
            </a:pPr>
            <a:r>
              <a:rPr lang="es-MX" sz="2800" dirty="0" smtClean="0"/>
              <a:t>Captación de mercado: 5% los 2 primeros años; 7% del tercer año en adelante.</a:t>
            </a:r>
          </a:p>
          <a:p>
            <a:pPr algn="just">
              <a:buFont typeface="Arial" pitchFamily="34" charset="0"/>
              <a:buChar char="•"/>
            </a:pPr>
            <a:r>
              <a:rPr lang="es-MX" sz="2800" dirty="0" smtClean="0"/>
              <a:t>Crecimiento del 14%</a:t>
            </a:r>
            <a:endParaRPr lang="es-EC" sz="2800" dirty="0" smtClean="0"/>
          </a:p>
          <a:p>
            <a:pPr algn="just"/>
            <a:endParaRPr lang="es-MX" dirty="0"/>
          </a:p>
        </p:txBody>
      </p:sp>
      <p:graphicFrame>
        <p:nvGraphicFramePr>
          <p:cNvPr id="5" name="3 Marcador de contenido"/>
          <p:cNvGraphicFramePr>
            <a:graphicFrameLocks/>
          </p:cNvGraphicFramePr>
          <p:nvPr/>
        </p:nvGraphicFramePr>
        <p:xfrm>
          <a:off x="1115616" y="1340768"/>
          <a:ext cx="6424364" cy="2243328"/>
        </p:xfrm>
        <a:graphic>
          <a:graphicData uri="http://schemas.openxmlformats.org/drawingml/2006/table">
            <a:tbl>
              <a:tblPr/>
              <a:tblGrid>
                <a:gridCol w="3226700"/>
                <a:gridCol w="1623331"/>
                <a:gridCol w="1574333"/>
              </a:tblGrid>
              <a:tr h="133490">
                <a:tc gridSpan="3">
                  <a:txBody>
                    <a:bodyPr/>
                    <a:lstStyle/>
                    <a:p>
                      <a:pPr algn="ctr">
                        <a:lnSpc>
                          <a:spcPct val="115000"/>
                        </a:lnSpc>
                        <a:spcAft>
                          <a:spcPts val="0"/>
                        </a:spcAft>
                      </a:pPr>
                      <a:r>
                        <a:rPr lang="es-MX" sz="1600" b="1" dirty="0">
                          <a:solidFill>
                            <a:srgbClr val="000000"/>
                          </a:solidFill>
                          <a:latin typeface="Calibri"/>
                          <a:ea typeface="Times New Roman"/>
                          <a:cs typeface="Calibri"/>
                        </a:rPr>
                        <a:t>Demanda </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r>
              <a:tr h="275330">
                <a:tc>
                  <a:txBody>
                    <a:bodyPr/>
                    <a:lstStyle/>
                    <a:p>
                      <a:pPr>
                        <a:lnSpc>
                          <a:spcPct val="115000"/>
                        </a:lnSpc>
                        <a:spcAft>
                          <a:spcPts val="0"/>
                        </a:spcAft>
                      </a:pPr>
                      <a:r>
                        <a:rPr lang="es-MX" sz="1600" dirty="0">
                          <a:solidFill>
                            <a:srgbClr val="000000"/>
                          </a:solidFill>
                          <a:latin typeface="Calibri"/>
                          <a:ea typeface="Times New Roman"/>
                          <a:cs typeface="Calibri"/>
                        </a:rPr>
                        <a:t> </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dirty="0">
                          <a:solidFill>
                            <a:srgbClr val="000000"/>
                          </a:solidFill>
                          <a:latin typeface="Calibri"/>
                          <a:ea typeface="Times New Roman"/>
                          <a:cs typeface="Calibri"/>
                        </a:rPr>
                        <a:t>Temporada Alta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a:solidFill>
                            <a:srgbClr val="000000"/>
                          </a:solidFill>
                          <a:latin typeface="Calibri"/>
                          <a:ea typeface="Times New Roman"/>
                          <a:cs typeface="Calibri"/>
                        </a:rPr>
                        <a:t>Temporada Baja</a:t>
                      </a:r>
                      <a:endParaRPr lang="es-EC" sz="16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75330">
                <a:tc>
                  <a:txBody>
                    <a:bodyPr/>
                    <a:lstStyle/>
                    <a:p>
                      <a:pPr>
                        <a:lnSpc>
                          <a:spcPct val="115000"/>
                        </a:lnSpc>
                        <a:spcAft>
                          <a:spcPts val="0"/>
                        </a:spcAft>
                      </a:pPr>
                      <a:r>
                        <a:rPr lang="es-MX" sz="1600" b="1" dirty="0">
                          <a:solidFill>
                            <a:srgbClr val="000000"/>
                          </a:solidFill>
                          <a:latin typeface="Calibri"/>
                          <a:ea typeface="Times New Roman"/>
                          <a:cs typeface="Calibri"/>
                        </a:rPr>
                        <a:t>Salidas de </a:t>
                      </a:r>
                      <a:r>
                        <a:rPr lang="es-MX" sz="1600" b="1" dirty="0" smtClean="0">
                          <a:solidFill>
                            <a:srgbClr val="000000"/>
                          </a:solidFill>
                          <a:latin typeface="Calibri"/>
                          <a:ea typeface="Times New Roman"/>
                          <a:cs typeface="Calibri"/>
                        </a:rPr>
                        <a:t>Vehículos </a:t>
                      </a:r>
                      <a:r>
                        <a:rPr lang="es-MX" sz="1600" b="1" dirty="0">
                          <a:solidFill>
                            <a:srgbClr val="000000"/>
                          </a:solidFill>
                          <a:latin typeface="Calibri"/>
                          <a:ea typeface="Times New Roman"/>
                          <a:cs typeface="Calibri"/>
                        </a:rPr>
                        <a:t>a la playa </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latin typeface="Calibri"/>
                          <a:ea typeface="Times New Roman"/>
                          <a:cs typeface="Calibri"/>
                        </a:rPr>
                        <a:t>                    98,761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latin typeface="Calibri"/>
                          <a:ea typeface="Times New Roman"/>
                          <a:cs typeface="Calibri"/>
                        </a:rPr>
                        <a:t>                   29,628 </a:t>
                      </a:r>
                      <a:endParaRPr lang="es-EC" sz="16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30">
                <a:tc>
                  <a:txBody>
                    <a:bodyPr/>
                    <a:lstStyle/>
                    <a:p>
                      <a:pPr>
                        <a:lnSpc>
                          <a:spcPct val="115000"/>
                        </a:lnSpc>
                        <a:spcAft>
                          <a:spcPts val="0"/>
                        </a:spcAft>
                      </a:pPr>
                      <a:r>
                        <a:rPr lang="es-MX" sz="1600" b="1" dirty="0">
                          <a:solidFill>
                            <a:srgbClr val="000000"/>
                          </a:solidFill>
                          <a:latin typeface="Calibri"/>
                          <a:ea typeface="Times New Roman"/>
                          <a:cs typeface="Calibri"/>
                        </a:rPr>
                        <a:t>Dispuestos a Visitar el Resort (79%)</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latin typeface="Calibri"/>
                          <a:ea typeface="Times New Roman"/>
                          <a:cs typeface="Calibri"/>
                        </a:rPr>
                        <a:t>                    78,021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latin typeface="Calibri"/>
                          <a:ea typeface="Times New Roman"/>
                          <a:cs typeface="Calibri"/>
                        </a:rPr>
                        <a:t>                   23,406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490">
                <a:tc>
                  <a:txBody>
                    <a:bodyPr/>
                    <a:lstStyle/>
                    <a:p>
                      <a:pPr>
                        <a:lnSpc>
                          <a:spcPct val="115000"/>
                        </a:lnSpc>
                      </a:pPr>
                      <a:endParaRPr lang="es-EC" sz="1600">
                        <a:latin typeface="Calibri"/>
                        <a:ea typeface="Times New Roman"/>
                        <a:cs typeface="Times New Roman"/>
                      </a:endParaRPr>
                    </a:p>
                  </a:txBody>
                  <a:tcPr marL="44450" marR="44450" marT="0" marB="0" anchor="b">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490">
                <a:tc>
                  <a:txBody>
                    <a:bodyPr/>
                    <a:lstStyle/>
                    <a:p>
                      <a:pPr>
                        <a:lnSpc>
                          <a:spcPct val="115000"/>
                        </a:lnSpc>
                      </a:pPr>
                      <a:endParaRPr lang="es-EC" sz="1600">
                        <a:latin typeface="Calibri"/>
                        <a:ea typeface="Times New Roman"/>
                        <a:cs typeface="Times New Roman"/>
                      </a:endParaRPr>
                    </a:p>
                  </a:txBody>
                  <a:tcPr marL="44450" marR="44450" marT="0" marB="0" anchor="b">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30">
                <a:tc>
                  <a:txBody>
                    <a:bodyPr/>
                    <a:lstStyle/>
                    <a:p>
                      <a:pPr>
                        <a:lnSpc>
                          <a:spcPct val="115000"/>
                        </a:lnSpc>
                        <a:spcAft>
                          <a:spcPts val="0"/>
                        </a:spcAft>
                      </a:pPr>
                      <a:r>
                        <a:rPr lang="es-MX" sz="1600" b="1" dirty="0">
                          <a:solidFill>
                            <a:srgbClr val="000000"/>
                          </a:solidFill>
                          <a:latin typeface="Calibri"/>
                          <a:ea typeface="Times New Roman"/>
                          <a:cs typeface="Calibri"/>
                        </a:rPr>
                        <a:t>Capacidad 5% (2 primeros años)</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latin typeface="Calibri"/>
                          <a:ea typeface="Times New Roman"/>
                          <a:cs typeface="Calibri"/>
                        </a:rPr>
                        <a:t>                      3,901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latin typeface="Calibri"/>
                          <a:ea typeface="Times New Roman"/>
                          <a:cs typeface="Calibri"/>
                        </a:rPr>
                        <a:t>                     1,170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30">
                <a:tc>
                  <a:txBody>
                    <a:bodyPr/>
                    <a:lstStyle/>
                    <a:p>
                      <a:pPr>
                        <a:lnSpc>
                          <a:spcPct val="115000"/>
                        </a:lnSpc>
                        <a:spcAft>
                          <a:spcPts val="0"/>
                        </a:spcAft>
                      </a:pPr>
                      <a:r>
                        <a:rPr lang="es-MX" sz="1600" b="1" dirty="0">
                          <a:solidFill>
                            <a:srgbClr val="000000"/>
                          </a:solidFill>
                          <a:latin typeface="Calibri"/>
                          <a:ea typeface="Times New Roman"/>
                          <a:cs typeface="Calibri"/>
                        </a:rPr>
                        <a:t>Capacidad 7% (el resto del tiempo)</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latin typeface="Calibri"/>
                          <a:ea typeface="Times New Roman"/>
                          <a:cs typeface="Calibri"/>
                        </a:rPr>
                        <a:t>                      5,461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latin typeface="Calibri"/>
                          <a:ea typeface="Times New Roman"/>
                          <a:cs typeface="Calibri"/>
                        </a:rPr>
                        <a:t>                     1,638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 General</a:t>
            </a:r>
            <a:endParaRPr lang="es-MX" dirty="0"/>
          </a:p>
        </p:txBody>
      </p:sp>
      <p:sp>
        <p:nvSpPr>
          <p:cNvPr id="3" name="2 Marcador de contenido"/>
          <p:cNvSpPr>
            <a:spLocks noGrp="1"/>
          </p:cNvSpPr>
          <p:nvPr>
            <p:ph sz="quarter" idx="1"/>
          </p:nvPr>
        </p:nvSpPr>
        <p:spPr/>
        <p:txBody>
          <a:bodyPr/>
          <a:lstStyle/>
          <a:p>
            <a:pPr>
              <a:buNone/>
            </a:pPr>
            <a:endParaRPr lang="es-MX" dirty="0" smtClean="0"/>
          </a:p>
          <a:p>
            <a:pPr algn="just">
              <a:buNone/>
            </a:pPr>
            <a:r>
              <a:rPr lang="es-MX" dirty="0" smtClean="0"/>
              <a:t>Determinar la factibilidad de inversión y rentabilidad de la creación de </a:t>
            </a:r>
            <a:r>
              <a:rPr lang="es-MX" dirty="0" err="1" smtClean="0"/>
              <a:t>DelaMar</a:t>
            </a:r>
            <a:r>
              <a:rPr lang="es-MX" dirty="0" smtClean="0"/>
              <a:t> Resort en el balneario “Las Núñez”.</a:t>
            </a:r>
          </a:p>
          <a:p>
            <a:pPr>
              <a:buNone/>
            </a:pPr>
            <a:endParaRPr lang="es-MX" dirty="0"/>
          </a:p>
        </p:txBody>
      </p:sp>
      <p:sp>
        <p:nvSpPr>
          <p:cNvPr id="5" name="4 Marcador de pie de página"/>
          <p:cNvSpPr>
            <a:spLocks noGrp="1"/>
          </p:cNvSpPr>
          <p:nvPr>
            <p:ph type="ftr" sz="quarter" idx="11"/>
          </p:nvPr>
        </p:nvSpPr>
        <p:spPr/>
        <p:txBody>
          <a:bodyPr/>
          <a:lstStyle/>
          <a:p>
            <a:r>
              <a:rPr lang="es-MX" smtClean="0"/>
              <a:t>Escuela Superior Politécnica del Litoral</a:t>
            </a:r>
            <a:endParaRPr lang="es-MX"/>
          </a:p>
        </p:txBody>
      </p:sp>
      <p:pic>
        <p:nvPicPr>
          <p:cNvPr id="6" name="5 Imagen" descr="logo.jpg"/>
          <p:cNvPicPr>
            <a:picLocks noChangeAspect="1"/>
          </p:cNvPicPr>
          <p:nvPr/>
        </p:nvPicPr>
        <p:blipFill>
          <a:blip r:embed="rId3" cstate="print"/>
          <a:stretch>
            <a:fillRect/>
          </a:stretch>
        </p:blipFill>
        <p:spPr>
          <a:xfrm>
            <a:off x="1691680" y="2852936"/>
            <a:ext cx="5934075" cy="283845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 de Ventas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a:xfrm>
            <a:off x="914400" y="1447800"/>
            <a:ext cx="7772400" cy="1549152"/>
          </a:xfrm>
        </p:spPr>
        <p:txBody>
          <a:bodyPr/>
          <a:lstStyle/>
          <a:p>
            <a:r>
              <a:rPr lang="es-EC" sz="2800" dirty="0" smtClean="0"/>
              <a:t>Ingresos: Hospedaje, Restaurante y Bar.</a:t>
            </a:r>
          </a:p>
          <a:p>
            <a:r>
              <a:rPr lang="es-EC" sz="2800" dirty="0" smtClean="0"/>
              <a:t>Precio promedio de cada área * Demanda</a:t>
            </a:r>
          </a:p>
          <a:p>
            <a:r>
              <a:rPr lang="es-EC" sz="2800" dirty="0" smtClean="0"/>
              <a:t>Bar: Demanda a considerar es sólo del 25%</a:t>
            </a:r>
          </a:p>
          <a:p>
            <a:endParaRPr lang="es-MX" dirty="0"/>
          </a:p>
        </p:txBody>
      </p:sp>
      <p:graphicFrame>
        <p:nvGraphicFramePr>
          <p:cNvPr id="5" name="4 Tabla"/>
          <p:cNvGraphicFramePr>
            <a:graphicFrameLocks noGrp="1"/>
          </p:cNvGraphicFramePr>
          <p:nvPr/>
        </p:nvGraphicFramePr>
        <p:xfrm>
          <a:off x="179511" y="3467080"/>
          <a:ext cx="8784974" cy="2410192"/>
        </p:xfrm>
        <a:graphic>
          <a:graphicData uri="http://schemas.openxmlformats.org/drawingml/2006/table">
            <a:tbl>
              <a:tblPr/>
              <a:tblGrid>
                <a:gridCol w="1117394"/>
                <a:gridCol w="766758"/>
                <a:gridCol w="766758"/>
                <a:gridCol w="766758"/>
                <a:gridCol w="766758"/>
                <a:gridCol w="766758"/>
                <a:gridCol w="766758"/>
                <a:gridCol w="766758"/>
                <a:gridCol w="766758"/>
                <a:gridCol w="766758"/>
                <a:gridCol w="766758"/>
              </a:tblGrid>
              <a:tr h="301274">
                <a:tc rowSpan="2">
                  <a:txBody>
                    <a:bodyPr/>
                    <a:lstStyle/>
                    <a:p>
                      <a:pPr algn="ctr">
                        <a:lnSpc>
                          <a:spcPct val="115000"/>
                        </a:lnSpc>
                        <a:spcAft>
                          <a:spcPts val="0"/>
                        </a:spcAft>
                      </a:pPr>
                      <a:r>
                        <a:rPr lang="es-MX" sz="1400" b="1" dirty="0">
                          <a:solidFill>
                            <a:srgbClr val="000000"/>
                          </a:solidFill>
                          <a:latin typeface="Calibri"/>
                          <a:ea typeface="Times New Roman"/>
                          <a:cs typeface="Calibri"/>
                        </a:rPr>
                        <a:t>Ventas Proyectadas ($)</a:t>
                      </a:r>
                      <a:endParaRPr lang="es-EC" sz="1400" dirty="0">
                        <a:latin typeface="Calibri"/>
                        <a:ea typeface="Calibri"/>
                        <a:cs typeface="Times New Roman"/>
                      </a:endParaRPr>
                    </a:p>
                  </a:txBody>
                  <a:tcPr marL="40264" marR="40264"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MX" sz="1400" b="1">
                          <a:solidFill>
                            <a:srgbClr val="000000"/>
                          </a:solidFill>
                          <a:latin typeface="Calibri"/>
                          <a:ea typeface="Times New Roman"/>
                          <a:cs typeface="Calibri"/>
                        </a:rPr>
                        <a:t>Año 1</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MX" sz="1400" b="1">
                          <a:solidFill>
                            <a:srgbClr val="000000"/>
                          </a:solidFill>
                          <a:latin typeface="Calibri"/>
                          <a:ea typeface="Times New Roman"/>
                          <a:cs typeface="Calibri"/>
                        </a:rPr>
                        <a:t>Año 2</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MX" sz="1400" b="1">
                          <a:solidFill>
                            <a:srgbClr val="000000"/>
                          </a:solidFill>
                          <a:latin typeface="Calibri"/>
                          <a:ea typeface="Times New Roman"/>
                          <a:cs typeface="Calibri"/>
                        </a:rPr>
                        <a:t>Año 3</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MX" sz="1400" b="1">
                          <a:solidFill>
                            <a:srgbClr val="000000"/>
                          </a:solidFill>
                          <a:latin typeface="Calibri"/>
                          <a:ea typeface="Times New Roman"/>
                          <a:cs typeface="Calibri"/>
                        </a:rPr>
                        <a:t>Año 4</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MX" sz="1400" b="1">
                          <a:solidFill>
                            <a:srgbClr val="000000"/>
                          </a:solidFill>
                          <a:latin typeface="Calibri"/>
                          <a:ea typeface="Times New Roman"/>
                          <a:cs typeface="Calibri"/>
                        </a:rPr>
                        <a:t>Año 5</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602548">
                <a:tc vMerge="1">
                  <a:txBody>
                    <a:bodyPr/>
                    <a:lstStyle/>
                    <a:p>
                      <a:endParaRPr lang="es-EC"/>
                    </a:p>
                  </a:txBody>
                  <a:tcPr/>
                </a:tc>
                <a:tc>
                  <a:txBody>
                    <a:bodyPr/>
                    <a:lstStyle/>
                    <a:p>
                      <a:pPr algn="ctr">
                        <a:lnSpc>
                          <a:spcPct val="115000"/>
                        </a:lnSpc>
                        <a:spcAft>
                          <a:spcPts val="0"/>
                        </a:spcAft>
                      </a:pPr>
                      <a:r>
                        <a:rPr lang="es-MX" sz="1400" b="1">
                          <a:solidFill>
                            <a:srgbClr val="000000"/>
                          </a:solidFill>
                          <a:latin typeface="Calibri"/>
                          <a:ea typeface="Times New Roman"/>
                          <a:cs typeface="Calibri"/>
                        </a:rPr>
                        <a:t>T.A</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T.B</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T.A</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T.B</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T.A</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T.B</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T.A</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T.B</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T.A</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T.B</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274">
                <a:tc>
                  <a:txBody>
                    <a:bodyPr/>
                    <a:lstStyle/>
                    <a:p>
                      <a:pPr algn="ctr">
                        <a:lnSpc>
                          <a:spcPct val="115000"/>
                        </a:lnSpc>
                        <a:spcAft>
                          <a:spcPts val="0"/>
                        </a:spcAft>
                      </a:pPr>
                      <a:r>
                        <a:rPr lang="es-MX" sz="1400" dirty="0">
                          <a:solidFill>
                            <a:srgbClr val="000000"/>
                          </a:solidFill>
                          <a:latin typeface="Calibri"/>
                          <a:ea typeface="Times New Roman"/>
                          <a:cs typeface="Calibri"/>
                        </a:rPr>
                        <a:t>Hospedaje</a:t>
                      </a:r>
                      <a:endParaRPr lang="es-EC" sz="1400" dirty="0">
                        <a:latin typeface="Calibri"/>
                        <a:ea typeface="Calibri"/>
                        <a:cs typeface="Times New Roman"/>
                      </a:endParaRPr>
                    </a:p>
                  </a:txBody>
                  <a:tcPr marL="40264" marR="40264"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436,209</a:t>
                      </a:r>
                      <a:endParaRPr lang="es-EC" sz="1400" dirty="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130,863</a:t>
                      </a:r>
                      <a:endParaRPr lang="es-EC" sz="1400" dirty="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497,279</a:t>
                      </a:r>
                      <a:endParaRPr lang="es-EC" sz="1400" dirty="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149,184</a:t>
                      </a:r>
                      <a:endParaRPr lang="es-EC" sz="1400" dirty="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610,693</a:t>
                      </a:r>
                      <a:endParaRPr lang="es-EC" sz="1400" dirty="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183,208</a:t>
                      </a:r>
                      <a:endParaRPr lang="es-EC" sz="1400" dirty="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696,190</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208,857</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793,657</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238,097</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274">
                <a:tc>
                  <a:txBody>
                    <a:bodyPr/>
                    <a:lstStyle/>
                    <a:p>
                      <a:pPr algn="ctr">
                        <a:lnSpc>
                          <a:spcPct val="115000"/>
                        </a:lnSpc>
                        <a:spcAft>
                          <a:spcPts val="0"/>
                        </a:spcAft>
                      </a:pPr>
                      <a:r>
                        <a:rPr lang="es-MX" sz="1400">
                          <a:solidFill>
                            <a:srgbClr val="000000"/>
                          </a:solidFill>
                          <a:latin typeface="Calibri"/>
                          <a:ea typeface="Times New Roman"/>
                          <a:cs typeface="Calibri"/>
                        </a:rPr>
                        <a:t>Restaurante</a:t>
                      </a:r>
                      <a:endParaRPr lang="es-EC" sz="1400">
                        <a:latin typeface="Calibri"/>
                        <a:ea typeface="Calibri"/>
                        <a:cs typeface="Times New Roman"/>
                      </a:endParaRPr>
                    </a:p>
                  </a:txBody>
                  <a:tcPr marL="40264" marR="40264"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29,258</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8,777</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33,354</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10,006</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40,961</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12,288</a:t>
                      </a:r>
                      <a:endParaRPr lang="es-EC" sz="1400" dirty="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46,696</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14,009</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53,233</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15,970</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274">
                <a:tc>
                  <a:txBody>
                    <a:bodyPr/>
                    <a:lstStyle/>
                    <a:p>
                      <a:pPr algn="ctr">
                        <a:lnSpc>
                          <a:spcPct val="115000"/>
                        </a:lnSpc>
                        <a:spcAft>
                          <a:spcPts val="0"/>
                        </a:spcAft>
                      </a:pPr>
                      <a:r>
                        <a:rPr lang="es-MX" sz="1400">
                          <a:solidFill>
                            <a:srgbClr val="000000"/>
                          </a:solidFill>
                          <a:latin typeface="Calibri"/>
                          <a:ea typeface="Times New Roman"/>
                          <a:cs typeface="Calibri"/>
                        </a:rPr>
                        <a:t>Bar (25%)</a:t>
                      </a:r>
                      <a:endParaRPr lang="es-EC" sz="1400">
                        <a:latin typeface="Calibri"/>
                        <a:ea typeface="Calibri"/>
                        <a:cs typeface="Times New Roman"/>
                      </a:endParaRPr>
                    </a:p>
                  </a:txBody>
                  <a:tcPr marL="40264" marR="40264"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5,503</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1,651</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6,274</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1,882</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7,705</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2,311</a:t>
                      </a:r>
                      <a:endParaRPr lang="es-EC" sz="1400" dirty="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8,783</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2,635</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10,013</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3,004</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548">
                <a:tc>
                  <a:txBody>
                    <a:bodyPr/>
                    <a:lstStyle/>
                    <a:p>
                      <a:pPr algn="ctr">
                        <a:lnSpc>
                          <a:spcPct val="115000"/>
                        </a:lnSpc>
                        <a:spcAft>
                          <a:spcPts val="0"/>
                        </a:spcAft>
                      </a:pPr>
                      <a:r>
                        <a:rPr lang="es-MX" sz="1400" b="1">
                          <a:solidFill>
                            <a:srgbClr val="000000"/>
                          </a:solidFill>
                          <a:latin typeface="Calibri"/>
                          <a:ea typeface="Times New Roman"/>
                          <a:cs typeface="Calibri"/>
                        </a:rPr>
                        <a:t>Total Ingresos</a:t>
                      </a:r>
                      <a:endParaRPr lang="es-EC" sz="1400">
                        <a:latin typeface="Calibri"/>
                        <a:ea typeface="Calibri"/>
                        <a:cs typeface="Times New Roman"/>
                      </a:endParaRPr>
                    </a:p>
                  </a:txBody>
                  <a:tcPr marL="40264" marR="40264"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470,971</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141,291</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536,906</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161,072</a:t>
                      </a:r>
                      <a:endParaRPr lang="es-EC" sz="140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659,359</a:t>
                      </a:r>
                      <a:endParaRPr lang="es-EC" sz="1400" dirty="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197,808</a:t>
                      </a:r>
                      <a:endParaRPr lang="es-EC" sz="1400" dirty="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751,669</a:t>
                      </a:r>
                      <a:endParaRPr lang="es-EC" sz="1400" dirty="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225,501</a:t>
                      </a:r>
                      <a:endParaRPr lang="es-EC" sz="1400" dirty="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856,903</a:t>
                      </a:r>
                      <a:endParaRPr lang="es-EC" sz="1400" dirty="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257,071</a:t>
                      </a:r>
                      <a:endParaRPr lang="es-EC" sz="1400" dirty="0">
                        <a:latin typeface="Calibri"/>
                        <a:ea typeface="Calibri"/>
                        <a:cs typeface="Times New Roman"/>
                      </a:endParaRPr>
                    </a:p>
                  </a:txBody>
                  <a:tcPr marL="40264" marR="40264"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 de Costos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a:xfrm>
            <a:off x="914400" y="1447800"/>
            <a:ext cx="7772400" cy="1549152"/>
          </a:xfrm>
        </p:spPr>
        <p:txBody>
          <a:bodyPr/>
          <a:lstStyle/>
          <a:p>
            <a:pPr marL="342900" lvl="0" indent="-342900">
              <a:spcBef>
                <a:spcPct val="20000"/>
              </a:spcBef>
              <a:buClrTx/>
              <a:buSzTx/>
              <a:buFont typeface="Arial" pitchFamily="34" charset="0"/>
              <a:buChar char="•"/>
              <a:defRPr/>
            </a:pPr>
            <a:r>
              <a:rPr lang="es-EC" sz="2800" dirty="0" smtClean="0"/>
              <a:t>Costos: Hospedaje, Restaurante y Bar.</a:t>
            </a:r>
          </a:p>
          <a:p>
            <a:pPr marL="342900" lvl="0" indent="-342900">
              <a:spcBef>
                <a:spcPct val="20000"/>
              </a:spcBef>
              <a:buClrTx/>
              <a:buSzTx/>
              <a:buFont typeface="Arial" pitchFamily="34" charset="0"/>
              <a:buChar char="•"/>
              <a:defRPr/>
            </a:pPr>
            <a:r>
              <a:rPr lang="es-EC" sz="2800" dirty="0" smtClean="0"/>
              <a:t>Costo promedio de cada área * Demanda</a:t>
            </a:r>
          </a:p>
          <a:p>
            <a:pPr marL="342900" lvl="0" indent="-342900">
              <a:spcBef>
                <a:spcPct val="20000"/>
              </a:spcBef>
              <a:buClrTx/>
              <a:buSzTx/>
              <a:buFont typeface="Arial" pitchFamily="34" charset="0"/>
              <a:buChar char="•"/>
              <a:defRPr/>
            </a:pPr>
            <a:r>
              <a:rPr lang="es-EC" sz="2800" dirty="0" smtClean="0"/>
              <a:t>Bar: Demanda a considerar es sólo del 25%</a:t>
            </a:r>
          </a:p>
          <a:p>
            <a:endParaRPr lang="es-MX" dirty="0"/>
          </a:p>
        </p:txBody>
      </p:sp>
      <p:graphicFrame>
        <p:nvGraphicFramePr>
          <p:cNvPr id="5" name="3 Marcador de contenido"/>
          <p:cNvGraphicFramePr>
            <a:graphicFrameLocks/>
          </p:cNvGraphicFramePr>
          <p:nvPr/>
        </p:nvGraphicFramePr>
        <p:xfrm>
          <a:off x="467544" y="3717032"/>
          <a:ext cx="8352921" cy="2160241"/>
        </p:xfrm>
        <a:graphic>
          <a:graphicData uri="http://schemas.openxmlformats.org/drawingml/2006/table">
            <a:tbl>
              <a:tblPr/>
              <a:tblGrid>
                <a:gridCol w="1173581"/>
                <a:gridCol w="717934"/>
                <a:gridCol w="717934"/>
                <a:gridCol w="717934"/>
                <a:gridCol w="717934"/>
                <a:gridCol w="717934"/>
                <a:gridCol w="717934"/>
                <a:gridCol w="717934"/>
                <a:gridCol w="717934"/>
                <a:gridCol w="717934"/>
                <a:gridCol w="717934"/>
              </a:tblGrid>
              <a:tr h="308606">
                <a:tc rowSpan="2">
                  <a:txBody>
                    <a:bodyPr/>
                    <a:lstStyle/>
                    <a:p>
                      <a:pPr algn="ctr">
                        <a:lnSpc>
                          <a:spcPct val="115000"/>
                        </a:lnSpc>
                        <a:spcAft>
                          <a:spcPts val="0"/>
                        </a:spcAft>
                      </a:pPr>
                      <a:r>
                        <a:rPr lang="es-MX" sz="1400" b="1" dirty="0">
                          <a:solidFill>
                            <a:srgbClr val="000000"/>
                          </a:solidFill>
                          <a:latin typeface="Calibri"/>
                          <a:ea typeface="Times New Roman"/>
                          <a:cs typeface="Calibri"/>
                        </a:rPr>
                        <a:t>Costos de Venta Directos ($)</a:t>
                      </a:r>
                      <a:endParaRPr lang="es-EC" sz="1400" dirty="0">
                        <a:latin typeface="Calibri"/>
                        <a:ea typeface="Calibri"/>
                        <a:cs typeface="Times New Roman"/>
                      </a:endParaRPr>
                    </a:p>
                  </a:txBody>
                  <a:tcPr marL="44450" marR="4445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MX" sz="1400" b="1" dirty="0">
                          <a:solidFill>
                            <a:srgbClr val="000000"/>
                          </a:solidFill>
                          <a:latin typeface="Calibri"/>
                          <a:ea typeface="Times New Roman"/>
                          <a:cs typeface="Calibri"/>
                        </a:rPr>
                        <a:t>Año 1</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MX" sz="1400" b="1" dirty="0">
                          <a:solidFill>
                            <a:srgbClr val="000000"/>
                          </a:solidFill>
                          <a:latin typeface="Calibri"/>
                          <a:ea typeface="Times New Roman"/>
                          <a:cs typeface="Calibri"/>
                        </a:rPr>
                        <a:t>Año 2</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MX" sz="1400" b="1">
                          <a:solidFill>
                            <a:srgbClr val="000000"/>
                          </a:solidFill>
                          <a:latin typeface="Calibri"/>
                          <a:ea typeface="Times New Roman"/>
                          <a:cs typeface="Calibri"/>
                        </a:rPr>
                        <a:t>Año 3</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MX" sz="1400" b="1">
                          <a:solidFill>
                            <a:srgbClr val="000000"/>
                          </a:solidFill>
                          <a:latin typeface="Calibri"/>
                          <a:ea typeface="Times New Roman"/>
                          <a:cs typeface="Calibri"/>
                        </a:rPr>
                        <a:t>Año 4</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MX" sz="1400" b="1">
                          <a:solidFill>
                            <a:srgbClr val="000000"/>
                          </a:solidFill>
                          <a:latin typeface="Calibri"/>
                          <a:ea typeface="Times New Roman"/>
                          <a:cs typeface="Calibri"/>
                        </a:rPr>
                        <a:t>Año 5</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617211">
                <a:tc vMerge="1">
                  <a:txBody>
                    <a:bodyPr/>
                    <a:lstStyle/>
                    <a:p>
                      <a:endParaRPr lang="es-EC"/>
                    </a:p>
                  </a:txBody>
                  <a:tcPr/>
                </a:tc>
                <a:tc>
                  <a:txBody>
                    <a:bodyPr/>
                    <a:lstStyle/>
                    <a:p>
                      <a:pPr algn="ctr">
                        <a:lnSpc>
                          <a:spcPct val="115000"/>
                        </a:lnSpc>
                        <a:spcAft>
                          <a:spcPts val="0"/>
                        </a:spcAft>
                      </a:pPr>
                      <a:r>
                        <a:rPr lang="es-MX" sz="1400" b="1">
                          <a:solidFill>
                            <a:srgbClr val="000000"/>
                          </a:solidFill>
                          <a:latin typeface="Calibri"/>
                          <a:ea typeface="Times New Roman"/>
                          <a:cs typeface="Calibri"/>
                        </a:rPr>
                        <a:t>T.A</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T.B</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T.A</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T.B</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T.A</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T.B</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T.A</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T.B</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T.A</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T.B</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06">
                <a:tc>
                  <a:txBody>
                    <a:bodyPr/>
                    <a:lstStyle/>
                    <a:p>
                      <a:pPr algn="ctr">
                        <a:lnSpc>
                          <a:spcPct val="115000"/>
                        </a:lnSpc>
                        <a:spcAft>
                          <a:spcPts val="0"/>
                        </a:spcAft>
                      </a:pPr>
                      <a:r>
                        <a:rPr lang="es-MX" sz="1400" dirty="0">
                          <a:solidFill>
                            <a:srgbClr val="000000"/>
                          </a:solidFill>
                          <a:latin typeface="Calibri"/>
                          <a:ea typeface="Times New Roman"/>
                          <a:cs typeface="Calibri"/>
                        </a:rPr>
                        <a:t>Hospedaje</a:t>
                      </a:r>
                      <a:endParaRPr lang="es-EC" sz="1400" dirty="0">
                        <a:latin typeface="Calibri"/>
                        <a:ea typeface="Calibri"/>
                        <a:cs typeface="Times New Roman"/>
                      </a:endParaRPr>
                    </a:p>
                  </a:txBody>
                  <a:tcPr marL="44450" marR="4445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24,070</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7,221</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27,439</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8,232</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33,697</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10,109</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38,415</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11,524</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43,793</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13,138</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06">
                <a:tc>
                  <a:txBody>
                    <a:bodyPr/>
                    <a:lstStyle/>
                    <a:p>
                      <a:pPr algn="ctr">
                        <a:lnSpc>
                          <a:spcPct val="115000"/>
                        </a:lnSpc>
                        <a:spcAft>
                          <a:spcPts val="0"/>
                        </a:spcAft>
                      </a:pPr>
                      <a:r>
                        <a:rPr lang="es-MX" sz="1400">
                          <a:solidFill>
                            <a:srgbClr val="000000"/>
                          </a:solidFill>
                          <a:latin typeface="Calibri"/>
                          <a:ea typeface="Times New Roman"/>
                          <a:cs typeface="Calibri"/>
                        </a:rPr>
                        <a:t>Restaurante</a:t>
                      </a:r>
                      <a:endParaRPr lang="es-EC" sz="1400">
                        <a:latin typeface="Calibri"/>
                        <a:ea typeface="Calibri"/>
                        <a:cs typeface="Times New Roman"/>
                      </a:endParaRPr>
                    </a:p>
                  </a:txBody>
                  <a:tcPr marL="44450" marR="4445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9,548</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2,864</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10,885</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3,265</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13,367</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4,010</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15,239</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4,572</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17,372</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5,212</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06">
                <a:tc>
                  <a:txBody>
                    <a:bodyPr/>
                    <a:lstStyle/>
                    <a:p>
                      <a:pPr algn="ctr">
                        <a:lnSpc>
                          <a:spcPct val="115000"/>
                        </a:lnSpc>
                        <a:spcAft>
                          <a:spcPts val="0"/>
                        </a:spcAft>
                      </a:pPr>
                      <a:r>
                        <a:rPr lang="es-MX" sz="1400">
                          <a:solidFill>
                            <a:srgbClr val="000000"/>
                          </a:solidFill>
                          <a:latin typeface="Calibri"/>
                          <a:ea typeface="Times New Roman"/>
                          <a:cs typeface="Calibri"/>
                        </a:rPr>
                        <a:t>Bar (25%)</a:t>
                      </a:r>
                      <a:endParaRPr lang="es-EC" sz="1400">
                        <a:latin typeface="Calibri"/>
                        <a:ea typeface="Calibri"/>
                        <a:cs typeface="Times New Roman"/>
                      </a:endParaRPr>
                    </a:p>
                  </a:txBody>
                  <a:tcPr marL="44450" marR="4445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1,854</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556</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2,114</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634</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2,596</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779</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2,959</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888</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3,374</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1,012</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06">
                <a:tc>
                  <a:txBody>
                    <a:bodyPr/>
                    <a:lstStyle/>
                    <a:p>
                      <a:pPr algn="ctr">
                        <a:lnSpc>
                          <a:spcPct val="115000"/>
                        </a:lnSpc>
                        <a:spcAft>
                          <a:spcPts val="0"/>
                        </a:spcAft>
                      </a:pPr>
                      <a:r>
                        <a:rPr lang="es-MX" sz="1400" b="1">
                          <a:solidFill>
                            <a:srgbClr val="000000"/>
                          </a:solidFill>
                          <a:latin typeface="Calibri"/>
                          <a:ea typeface="Times New Roman"/>
                          <a:cs typeface="Calibri"/>
                        </a:rPr>
                        <a:t>Total Costos</a:t>
                      </a:r>
                      <a:endParaRPr lang="es-EC" sz="1400">
                        <a:latin typeface="Calibri"/>
                        <a:ea typeface="Calibri"/>
                        <a:cs typeface="Times New Roman"/>
                      </a:endParaRPr>
                    </a:p>
                  </a:txBody>
                  <a:tcPr marL="44450" marR="4445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35,472</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10,642</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40,438</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12,131</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49,661</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14,898</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56,613</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16,984</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64,539</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19,362</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Gastos Operacionales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graphicFrame>
        <p:nvGraphicFramePr>
          <p:cNvPr id="5" name="3 Marcador de contenido"/>
          <p:cNvGraphicFramePr>
            <a:graphicFrameLocks noGrp="1"/>
          </p:cNvGraphicFramePr>
          <p:nvPr>
            <p:ph idx="1"/>
          </p:nvPr>
        </p:nvGraphicFramePr>
        <p:xfrm>
          <a:off x="323528" y="1628800"/>
          <a:ext cx="3312368" cy="4522045"/>
        </p:xfrm>
        <a:graphic>
          <a:graphicData uri="http://schemas.openxmlformats.org/drawingml/2006/table">
            <a:tbl>
              <a:tblPr/>
              <a:tblGrid>
                <a:gridCol w="1625724"/>
                <a:gridCol w="114300"/>
                <a:gridCol w="348208"/>
                <a:gridCol w="1224136"/>
              </a:tblGrid>
              <a:tr h="216024">
                <a:tc gridSpan="4">
                  <a:txBody>
                    <a:bodyPr/>
                    <a:lstStyle/>
                    <a:p>
                      <a:pPr algn="ctr">
                        <a:lnSpc>
                          <a:spcPct val="115000"/>
                        </a:lnSpc>
                        <a:spcAft>
                          <a:spcPts val="0"/>
                        </a:spcAft>
                      </a:pPr>
                      <a:r>
                        <a:rPr lang="es-MX" sz="1800" b="1" dirty="0">
                          <a:solidFill>
                            <a:srgbClr val="000000"/>
                          </a:solidFill>
                          <a:latin typeface="Calibri"/>
                          <a:ea typeface="Times New Roman"/>
                          <a:cs typeface="Calibri"/>
                        </a:rPr>
                        <a:t>GASTOS DE </a:t>
                      </a:r>
                      <a:r>
                        <a:rPr lang="es-MX" sz="1800" b="1" dirty="0" err="1" smtClean="0">
                          <a:solidFill>
                            <a:srgbClr val="000000"/>
                          </a:solidFill>
                          <a:latin typeface="Calibri"/>
                          <a:ea typeface="Times New Roman"/>
                          <a:cs typeface="Calibri"/>
                        </a:rPr>
                        <a:t>ADMINISTRACIONx</a:t>
                      </a:r>
                      <a:endParaRPr lang="es-EC" sz="18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7026">
                <a:tc>
                  <a:txBody>
                    <a:bodyPr/>
                    <a:lstStyle/>
                    <a:p>
                      <a:pPr>
                        <a:lnSpc>
                          <a:spcPct val="115000"/>
                        </a:lnSpc>
                      </a:pPr>
                      <a:endParaRPr lang="es-EC" sz="1600" dirty="0">
                        <a:latin typeface="Calibri"/>
                        <a:ea typeface="Times New Roman"/>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77026">
                <a:tc>
                  <a:txBody>
                    <a:bodyPr/>
                    <a:lstStyle/>
                    <a:p>
                      <a:pPr>
                        <a:lnSpc>
                          <a:spcPct val="115000"/>
                        </a:lnSpc>
                        <a:spcAft>
                          <a:spcPts val="0"/>
                        </a:spcAft>
                      </a:pPr>
                      <a:r>
                        <a:rPr lang="es-MX" sz="1600" dirty="0">
                          <a:solidFill>
                            <a:srgbClr val="000000"/>
                          </a:solidFill>
                          <a:latin typeface="Calibri"/>
                          <a:ea typeface="Times New Roman"/>
                          <a:cs typeface="Calibri"/>
                        </a:rPr>
                        <a:t>Sueldos y </a:t>
                      </a:r>
                      <a:r>
                        <a:rPr lang="es-MX" sz="1600" dirty="0" err="1">
                          <a:solidFill>
                            <a:srgbClr val="000000"/>
                          </a:solidFill>
                          <a:latin typeface="Calibri"/>
                          <a:ea typeface="Times New Roman"/>
                          <a:cs typeface="Calibri"/>
                        </a:rPr>
                        <a:t>benef</a:t>
                      </a:r>
                      <a:r>
                        <a:rPr lang="es-MX" sz="1600" dirty="0">
                          <a:solidFill>
                            <a:srgbClr val="000000"/>
                          </a:solidFill>
                          <a:latin typeface="Calibri"/>
                          <a:ea typeface="Times New Roman"/>
                          <a:cs typeface="Calibri"/>
                        </a:rPr>
                        <a:t>. Sociales</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600" dirty="0">
                          <a:solidFill>
                            <a:srgbClr val="000000"/>
                          </a:solidFill>
                          <a:latin typeface="Calibri"/>
                          <a:ea typeface="Times New Roman"/>
                          <a:cs typeface="Calibri"/>
                        </a:rPr>
                        <a:t>              19,910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77026">
                <a:tc>
                  <a:txBody>
                    <a:bodyPr/>
                    <a:lstStyle/>
                    <a:p>
                      <a:pPr>
                        <a:lnSpc>
                          <a:spcPct val="115000"/>
                        </a:lnSpc>
                        <a:spcAft>
                          <a:spcPts val="0"/>
                        </a:spcAft>
                      </a:pPr>
                      <a:r>
                        <a:rPr lang="es-MX" sz="1600">
                          <a:solidFill>
                            <a:srgbClr val="000000"/>
                          </a:solidFill>
                          <a:latin typeface="Calibri"/>
                          <a:ea typeface="Times New Roman"/>
                          <a:cs typeface="Calibri"/>
                        </a:rPr>
                        <a:t>Movilización</a:t>
                      </a:r>
                      <a:endParaRPr lang="es-EC" sz="16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600" dirty="0">
                          <a:solidFill>
                            <a:srgbClr val="000000"/>
                          </a:solidFill>
                          <a:latin typeface="Calibri"/>
                          <a:ea typeface="Times New Roman"/>
                          <a:cs typeface="Calibri"/>
                        </a:rPr>
                        <a:t>                    180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77026">
                <a:tc>
                  <a:txBody>
                    <a:bodyPr/>
                    <a:lstStyle/>
                    <a:p>
                      <a:pPr>
                        <a:lnSpc>
                          <a:spcPct val="115000"/>
                        </a:lnSpc>
                        <a:spcAft>
                          <a:spcPts val="0"/>
                        </a:spcAft>
                      </a:pPr>
                      <a:r>
                        <a:rPr lang="es-MX" sz="1600">
                          <a:solidFill>
                            <a:srgbClr val="000000"/>
                          </a:solidFill>
                          <a:latin typeface="Calibri"/>
                          <a:ea typeface="Times New Roman"/>
                          <a:cs typeface="Calibri"/>
                        </a:rPr>
                        <a:t>Gastos de gestión</a:t>
                      </a:r>
                      <a:endParaRPr lang="es-EC" sz="16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600" dirty="0">
                          <a:solidFill>
                            <a:srgbClr val="000000"/>
                          </a:solidFill>
                          <a:latin typeface="Calibri"/>
                          <a:ea typeface="Times New Roman"/>
                          <a:cs typeface="Calibri"/>
                        </a:rPr>
                        <a:t>                 1,200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77026">
                <a:tc>
                  <a:txBody>
                    <a:bodyPr/>
                    <a:lstStyle/>
                    <a:p>
                      <a:pPr>
                        <a:lnSpc>
                          <a:spcPct val="115000"/>
                        </a:lnSpc>
                        <a:spcAft>
                          <a:spcPts val="0"/>
                        </a:spcAft>
                      </a:pPr>
                      <a:r>
                        <a:rPr lang="es-MX" sz="1600">
                          <a:solidFill>
                            <a:srgbClr val="000000"/>
                          </a:solidFill>
                          <a:latin typeface="Calibri"/>
                          <a:ea typeface="Times New Roman"/>
                          <a:cs typeface="Calibri"/>
                        </a:rPr>
                        <a:t>Impuestos</a:t>
                      </a:r>
                      <a:endParaRPr lang="es-EC" sz="16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600" dirty="0">
                          <a:solidFill>
                            <a:srgbClr val="000000"/>
                          </a:solidFill>
                          <a:latin typeface="Calibri"/>
                          <a:ea typeface="Times New Roman"/>
                          <a:cs typeface="Calibri"/>
                        </a:rPr>
                        <a:t>                    720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77026">
                <a:tc>
                  <a:txBody>
                    <a:bodyPr/>
                    <a:lstStyle/>
                    <a:p>
                      <a:pPr>
                        <a:lnSpc>
                          <a:spcPct val="115000"/>
                        </a:lnSpc>
                        <a:spcAft>
                          <a:spcPts val="0"/>
                        </a:spcAft>
                      </a:pPr>
                      <a:r>
                        <a:rPr lang="es-MX" sz="1600">
                          <a:solidFill>
                            <a:srgbClr val="000000"/>
                          </a:solidFill>
                          <a:latin typeface="Calibri"/>
                          <a:ea typeface="Times New Roman"/>
                          <a:cs typeface="Calibri"/>
                        </a:rPr>
                        <a:t>Servicio de Internet</a:t>
                      </a:r>
                      <a:endParaRPr lang="es-EC" sz="16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600" dirty="0">
                          <a:solidFill>
                            <a:srgbClr val="000000"/>
                          </a:solidFill>
                          <a:latin typeface="Calibri"/>
                          <a:ea typeface="Times New Roman"/>
                          <a:cs typeface="Calibri"/>
                        </a:rPr>
                        <a:t>                    580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77026">
                <a:tc>
                  <a:txBody>
                    <a:bodyPr/>
                    <a:lstStyle/>
                    <a:p>
                      <a:pPr>
                        <a:lnSpc>
                          <a:spcPct val="115000"/>
                        </a:lnSpc>
                        <a:spcAft>
                          <a:spcPts val="0"/>
                        </a:spcAft>
                      </a:pPr>
                      <a:r>
                        <a:rPr lang="es-MX" sz="1600">
                          <a:solidFill>
                            <a:srgbClr val="000000"/>
                          </a:solidFill>
                          <a:latin typeface="Calibri"/>
                          <a:ea typeface="Times New Roman"/>
                          <a:cs typeface="Calibri"/>
                        </a:rPr>
                        <a:t>Suministros de Oficina</a:t>
                      </a:r>
                      <a:endParaRPr lang="es-EC" sz="16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600" dirty="0">
                          <a:solidFill>
                            <a:srgbClr val="000000"/>
                          </a:solidFill>
                          <a:latin typeface="Calibri"/>
                          <a:ea typeface="Times New Roman"/>
                          <a:cs typeface="Calibri"/>
                        </a:rPr>
                        <a:t>                    640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561169">
                <a:tc gridSpan="2">
                  <a:txBody>
                    <a:bodyPr/>
                    <a:lstStyle/>
                    <a:p>
                      <a:pPr>
                        <a:lnSpc>
                          <a:spcPct val="115000"/>
                        </a:lnSpc>
                        <a:spcAft>
                          <a:spcPts val="0"/>
                        </a:spcAft>
                      </a:pPr>
                      <a:r>
                        <a:rPr lang="es-MX" sz="1600" b="1" dirty="0">
                          <a:solidFill>
                            <a:srgbClr val="000000"/>
                          </a:solidFill>
                          <a:latin typeface="Calibri"/>
                          <a:ea typeface="Times New Roman"/>
                          <a:cs typeface="Calibri"/>
                        </a:rPr>
                        <a:t>TOTAL GASTOS ADMINISTRATIVOS</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w="57150" cap="flat" cmpd="dbl"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pPr>
                      <a:endParaRPr lang="es-EC" sz="1600" dirty="0">
                        <a:latin typeface="Calibri"/>
                        <a:ea typeface="Times New Roman"/>
                        <a:cs typeface="Times New Roman"/>
                      </a:endParaRPr>
                    </a:p>
                  </a:txBody>
                  <a:tcPr marL="44450" marR="44450" marT="0" marB="0" anchor="b">
                    <a:lnL>
                      <a:noFill/>
                    </a:lnL>
                    <a:lnR>
                      <a:noFill/>
                    </a:lnR>
                    <a:lnT>
                      <a:noFill/>
                    </a:lnT>
                    <a:lnB w="571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000000"/>
                          </a:solidFill>
                          <a:latin typeface="Calibri"/>
                          <a:ea typeface="Times New Roman"/>
                          <a:cs typeface="Calibri"/>
                        </a:rPr>
                        <a:t>              </a:t>
                      </a:r>
                      <a:r>
                        <a:rPr lang="es-MX" sz="1600" b="1" dirty="0" smtClean="0">
                          <a:solidFill>
                            <a:srgbClr val="000000"/>
                          </a:solidFill>
                          <a:latin typeface="Calibri"/>
                          <a:ea typeface="Times New Roman"/>
                          <a:cs typeface="Calibri"/>
                        </a:rPr>
                        <a:t> $23,230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w="57150" cap="flat" cmpd="dbl"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3995936" y="2204864"/>
          <a:ext cx="4788025" cy="3203478"/>
        </p:xfrm>
        <a:graphic>
          <a:graphicData uri="http://schemas.openxmlformats.org/drawingml/2006/table">
            <a:tbl>
              <a:tblPr/>
              <a:tblGrid>
                <a:gridCol w="2160240"/>
                <a:gridCol w="144016"/>
                <a:gridCol w="360040"/>
                <a:gridCol w="1166124"/>
                <a:gridCol w="957605"/>
              </a:tblGrid>
              <a:tr h="294803">
                <a:tc>
                  <a:txBody>
                    <a:bodyPr/>
                    <a:lstStyle/>
                    <a:p>
                      <a:pPr>
                        <a:lnSpc>
                          <a:spcPct val="115000"/>
                        </a:lnSpc>
                        <a:spcAft>
                          <a:spcPts val="0"/>
                        </a:spcAft>
                      </a:pPr>
                      <a:r>
                        <a:rPr lang="es-MX" sz="1800" b="1" dirty="0">
                          <a:solidFill>
                            <a:srgbClr val="000000"/>
                          </a:solidFill>
                          <a:latin typeface="Calibri"/>
                          <a:ea typeface="Times New Roman"/>
                          <a:cs typeface="Calibri"/>
                        </a:rPr>
                        <a:t>GASTOS DE VENTA</a:t>
                      </a:r>
                      <a:endParaRPr lang="es-EC" sz="18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w="57150" cap="flat" cmpd="dbl" algn="ctr">
                      <a:solidFill>
                        <a:srgbClr val="000000"/>
                      </a:solidFill>
                      <a:prstDash val="solid"/>
                      <a:round/>
                      <a:headEnd type="none" w="med" len="med"/>
                      <a:tailEnd type="none" w="med" len="med"/>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w="57150"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600" b="1" dirty="0">
                          <a:solidFill>
                            <a:srgbClr val="000000"/>
                          </a:solidFill>
                          <a:latin typeface="Calibri"/>
                          <a:ea typeface="Times New Roman"/>
                          <a:cs typeface="Calibri"/>
                        </a:rPr>
                        <a:t>T.A</a:t>
                      </a:r>
                      <a:endParaRPr lang="es-EC" sz="1600" dirty="0">
                        <a:latin typeface="Calibri"/>
                        <a:ea typeface="Calibri"/>
                        <a:cs typeface="Times New Roman"/>
                      </a:endParaRPr>
                    </a:p>
                  </a:txBody>
                  <a:tcPr marL="44450" marR="44450" marT="0" marB="0" anchor="b">
                    <a:lnL>
                      <a:noFill/>
                    </a:lnL>
                    <a:lnR>
                      <a:noFill/>
                    </a:lnR>
                    <a:lnT w="57150"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600" b="1">
                          <a:solidFill>
                            <a:srgbClr val="000000"/>
                          </a:solidFill>
                          <a:latin typeface="Calibri"/>
                          <a:ea typeface="Times New Roman"/>
                          <a:cs typeface="Calibri"/>
                        </a:rPr>
                        <a:t>T.B</a:t>
                      </a:r>
                      <a:endParaRPr lang="es-EC" sz="16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a:noFill/>
                    </a:lnB>
                  </a:tcPr>
                </a:tc>
              </a:tr>
              <a:tr h="281261">
                <a:tc>
                  <a:txBody>
                    <a:bodyPr/>
                    <a:lstStyle/>
                    <a:p>
                      <a:pPr>
                        <a:lnSpc>
                          <a:spcPct val="115000"/>
                        </a:lnSpc>
                      </a:pPr>
                      <a:endParaRPr lang="es-EC" sz="1600" dirty="0">
                        <a:latin typeface="Calibri"/>
                        <a:ea typeface="Times New Roman"/>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pPr>
                      <a:endParaRPr lang="es-EC"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pPr>
                      <a:endParaRPr lang="es-EC" sz="1600" dirty="0">
                        <a:latin typeface="Calibri"/>
                        <a:ea typeface="Times New Roman"/>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85909">
                <a:tc>
                  <a:txBody>
                    <a:bodyPr/>
                    <a:lstStyle/>
                    <a:p>
                      <a:pPr>
                        <a:lnSpc>
                          <a:spcPct val="115000"/>
                        </a:lnSpc>
                        <a:spcAft>
                          <a:spcPts val="0"/>
                        </a:spcAft>
                      </a:pPr>
                      <a:r>
                        <a:rPr lang="es-MX" sz="1600" dirty="0">
                          <a:solidFill>
                            <a:srgbClr val="000000"/>
                          </a:solidFill>
                          <a:latin typeface="Calibri"/>
                          <a:ea typeface="Times New Roman"/>
                          <a:cs typeface="Calibri"/>
                        </a:rPr>
                        <a:t>Publicidad </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600" dirty="0">
                          <a:solidFill>
                            <a:srgbClr val="000000"/>
                          </a:solidFill>
                          <a:latin typeface="Calibri"/>
                          <a:ea typeface="Times New Roman"/>
                          <a:cs typeface="Calibri"/>
                        </a:rPr>
                        <a:t>                 8,000 </a:t>
                      </a:r>
                      <a:endParaRPr lang="es-EC" sz="1600" dirty="0">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600" dirty="0">
                          <a:solidFill>
                            <a:srgbClr val="000000"/>
                          </a:solidFill>
                          <a:latin typeface="Calibri"/>
                          <a:ea typeface="Times New Roman"/>
                          <a:cs typeface="Calibri"/>
                        </a:rPr>
                        <a:t>             4,000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48611">
                <a:tc>
                  <a:txBody>
                    <a:bodyPr/>
                    <a:lstStyle/>
                    <a:p>
                      <a:pPr>
                        <a:lnSpc>
                          <a:spcPct val="115000"/>
                        </a:lnSpc>
                        <a:spcAft>
                          <a:spcPts val="0"/>
                        </a:spcAft>
                      </a:pPr>
                      <a:r>
                        <a:rPr lang="es-MX" sz="1600" dirty="0">
                          <a:solidFill>
                            <a:srgbClr val="000000"/>
                          </a:solidFill>
                          <a:latin typeface="Calibri"/>
                          <a:ea typeface="Times New Roman"/>
                          <a:cs typeface="Calibri"/>
                        </a:rPr>
                        <a:t>Comisión tarjetas</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600">
                          <a:solidFill>
                            <a:srgbClr val="000000"/>
                          </a:solidFill>
                          <a:latin typeface="Calibri"/>
                          <a:ea typeface="Times New Roman"/>
                          <a:cs typeface="Calibri"/>
                        </a:rPr>
                        <a:t>              13,187 </a:t>
                      </a:r>
                      <a:endParaRPr lang="es-EC" sz="1600">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600" dirty="0">
                          <a:solidFill>
                            <a:srgbClr val="000000"/>
                          </a:solidFill>
                          <a:latin typeface="Calibri"/>
                          <a:ea typeface="Times New Roman"/>
                          <a:cs typeface="Calibri"/>
                        </a:rPr>
                        <a:t>             3,956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589606">
                <a:tc>
                  <a:txBody>
                    <a:bodyPr/>
                    <a:lstStyle/>
                    <a:p>
                      <a:pPr>
                        <a:lnSpc>
                          <a:spcPct val="115000"/>
                        </a:lnSpc>
                        <a:spcAft>
                          <a:spcPts val="0"/>
                        </a:spcAft>
                      </a:pPr>
                      <a:r>
                        <a:rPr lang="es-MX" sz="1600" b="1" dirty="0">
                          <a:solidFill>
                            <a:srgbClr val="000000"/>
                          </a:solidFill>
                          <a:latin typeface="Calibri"/>
                          <a:ea typeface="Times New Roman"/>
                          <a:cs typeface="Calibri"/>
                        </a:rPr>
                        <a:t>TOTAL GASTOS DE VENTA</a:t>
                      </a:r>
                      <a:endParaRPr lang="es-EC" sz="16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600" b="1" dirty="0">
                          <a:solidFill>
                            <a:srgbClr val="000000"/>
                          </a:solidFill>
                          <a:latin typeface="Calibri"/>
                          <a:ea typeface="Times New Roman"/>
                          <a:cs typeface="Calibri"/>
                        </a:rPr>
                        <a:t>              21,187 </a:t>
                      </a:r>
                      <a:endParaRPr lang="es-EC" sz="1600" dirty="0">
                        <a:latin typeface="Calibri"/>
                        <a:ea typeface="Calibri"/>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600" b="1" dirty="0">
                          <a:solidFill>
                            <a:srgbClr val="000000"/>
                          </a:solidFill>
                          <a:latin typeface="Calibri"/>
                          <a:ea typeface="Times New Roman"/>
                          <a:cs typeface="Calibri"/>
                        </a:rPr>
                        <a:t>             7,956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05873">
                <a:tc>
                  <a:txBody>
                    <a:bodyPr/>
                    <a:lstStyle/>
                    <a:p>
                      <a:pPr>
                        <a:lnSpc>
                          <a:spcPct val="115000"/>
                        </a:lnSpc>
                      </a:pPr>
                      <a:endParaRPr lang="es-EC" sz="1600">
                        <a:latin typeface="Calibri"/>
                        <a:ea typeface="Times New Roman"/>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pPr>
                      <a:endParaRPr lang="es-EC" sz="16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pPr>
                      <a:endParaRPr lang="es-EC" sz="1600" dirty="0">
                        <a:latin typeface="Calibri"/>
                        <a:ea typeface="Times New Roman"/>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589606">
                <a:tc>
                  <a:txBody>
                    <a:bodyPr/>
                    <a:lstStyle/>
                    <a:p>
                      <a:pPr>
                        <a:lnSpc>
                          <a:spcPct val="115000"/>
                        </a:lnSpc>
                        <a:spcAft>
                          <a:spcPts val="0"/>
                        </a:spcAft>
                      </a:pPr>
                      <a:r>
                        <a:rPr lang="es-MX" sz="1600" b="1">
                          <a:solidFill>
                            <a:srgbClr val="000000"/>
                          </a:solidFill>
                          <a:latin typeface="Calibri"/>
                          <a:ea typeface="Times New Roman"/>
                          <a:cs typeface="Calibri"/>
                        </a:rPr>
                        <a:t>TOTAL GASTOS DE OPERACIÓN </a:t>
                      </a:r>
                      <a:endParaRPr lang="es-EC" sz="16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w="57150" cap="flat" cmpd="dbl" algn="ctr">
                      <a:solidFill>
                        <a:srgbClr val="000000"/>
                      </a:solidFill>
                      <a:prstDash val="solid"/>
                      <a:round/>
                      <a:headEnd type="none" w="med" len="med"/>
                      <a:tailEnd type="none" w="med" len="med"/>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w="57150" cap="flat" cmpd="dbl" algn="ctr">
                      <a:solidFill>
                        <a:srgbClr val="000000"/>
                      </a:solidFill>
                      <a:prstDash val="solid"/>
                      <a:round/>
                      <a:headEnd type="none" w="med" len="med"/>
                      <a:tailEnd type="none" w="med" len="med"/>
                    </a:lnB>
                  </a:tcPr>
                </a:tc>
                <a:tc>
                  <a:txBody>
                    <a:bodyPr/>
                    <a:lstStyle/>
                    <a:p>
                      <a:pPr>
                        <a:lnSpc>
                          <a:spcPct val="115000"/>
                        </a:lnSpc>
                      </a:pPr>
                      <a:endParaRPr lang="es-EC" sz="1600">
                        <a:latin typeface="Calibri"/>
                        <a:ea typeface="Times New Roman"/>
                        <a:cs typeface="Times New Roman"/>
                      </a:endParaRPr>
                    </a:p>
                  </a:txBody>
                  <a:tcPr marL="44450" marR="44450" marT="0" marB="0" anchor="b">
                    <a:lnL>
                      <a:noFill/>
                    </a:lnL>
                    <a:lnR>
                      <a:noFill/>
                    </a:lnR>
                    <a:lnT>
                      <a:noFill/>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dirty="0">
                          <a:solidFill>
                            <a:srgbClr val="000000"/>
                          </a:solidFill>
                          <a:latin typeface="Calibri"/>
                          <a:ea typeface="Times New Roman"/>
                          <a:cs typeface="Calibri"/>
                        </a:rPr>
                        <a:t>              </a:t>
                      </a:r>
                      <a:r>
                        <a:rPr lang="es-MX" sz="1600" b="1" dirty="0" smtClean="0">
                          <a:solidFill>
                            <a:srgbClr val="000000"/>
                          </a:solidFill>
                          <a:latin typeface="Calibri"/>
                          <a:ea typeface="Times New Roman"/>
                          <a:cs typeface="Calibri"/>
                        </a:rPr>
                        <a:t>$44,417 </a:t>
                      </a:r>
                      <a:endParaRPr lang="es-EC" sz="1600" dirty="0">
                        <a:latin typeface="Calibri"/>
                        <a:ea typeface="Calibri"/>
                        <a:cs typeface="Times New Roman"/>
                      </a:endParaRPr>
                    </a:p>
                  </a:txBody>
                  <a:tcPr marL="44450" marR="44450" marT="0" marB="0" anchor="b">
                    <a:lnL>
                      <a:noFill/>
                    </a:lnL>
                    <a:lnR>
                      <a:noFill/>
                    </a:lnR>
                    <a:lnT>
                      <a:noFill/>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dirty="0">
                          <a:solidFill>
                            <a:srgbClr val="000000"/>
                          </a:solidFill>
                          <a:latin typeface="Calibri"/>
                          <a:ea typeface="Times New Roman"/>
                          <a:cs typeface="Calibri"/>
                        </a:rPr>
                        <a:t>             </a:t>
                      </a:r>
                      <a:r>
                        <a:rPr lang="es-MX" sz="1600" b="1" dirty="0" smtClean="0">
                          <a:solidFill>
                            <a:srgbClr val="000000"/>
                          </a:solidFill>
                          <a:latin typeface="Calibri"/>
                          <a:ea typeface="Times New Roman"/>
                          <a:cs typeface="Calibri"/>
                        </a:rPr>
                        <a:t>$7,956 </a:t>
                      </a:r>
                      <a:endParaRPr lang="es-EC" sz="16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w="571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Publicidad y Comisiones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graphicFrame>
        <p:nvGraphicFramePr>
          <p:cNvPr id="5" name="3 Marcador de contenido"/>
          <p:cNvGraphicFramePr>
            <a:graphicFrameLocks noGrp="1"/>
          </p:cNvGraphicFramePr>
          <p:nvPr>
            <p:ph idx="1"/>
          </p:nvPr>
        </p:nvGraphicFramePr>
        <p:xfrm>
          <a:off x="971600" y="1628800"/>
          <a:ext cx="4516710" cy="2103120"/>
        </p:xfrm>
        <a:graphic>
          <a:graphicData uri="http://schemas.openxmlformats.org/drawingml/2006/table">
            <a:tbl>
              <a:tblPr/>
              <a:tblGrid>
                <a:gridCol w="3612244"/>
                <a:gridCol w="904466"/>
              </a:tblGrid>
              <a:tr h="312062">
                <a:tc gridSpan="2">
                  <a:txBody>
                    <a:bodyPr/>
                    <a:lstStyle/>
                    <a:p>
                      <a:pPr algn="ctr">
                        <a:lnSpc>
                          <a:spcPct val="115000"/>
                        </a:lnSpc>
                        <a:spcAft>
                          <a:spcPts val="0"/>
                        </a:spcAft>
                      </a:pPr>
                      <a:r>
                        <a:rPr lang="es-MX" sz="2000" b="1" dirty="0">
                          <a:solidFill>
                            <a:srgbClr val="000000"/>
                          </a:solidFill>
                          <a:latin typeface="Calibri"/>
                          <a:ea typeface="Times New Roman"/>
                          <a:cs typeface="Calibri"/>
                        </a:rPr>
                        <a:t>Publicidad</a:t>
                      </a:r>
                      <a:endParaRPr lang="es-EC" sz="20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a:noFill/>
                    </a:lnB>
                  </a:tcPr>
                </a:tc>
                <a:tc hMerge="1">
                  <a:txBody>
                    <a:bodyPr/>
                    <a:lstStyle/>
                    <a:p>
                      <a:endParaRPr lang="es-EC"/>
                    </a:p>
                  </a:txBody>
                  <a:tcPr/>
                </a:tc>
              </a:tr>
              <a:tr h="312062">
                <a:tc>
                  <a:txBody>
                    <a:bodyPr/>
                    <a:lstStyle/>
                    <a:p>
                      <a:pPr>
                        <a:lnSpc>
                          <a:spcPct val="115000"/>
                        </a:lnSpc>
                        <a:spcAft>
                          <a:spcPts val="0"/>
                        </a:spcAft>
                      </a:pPr>
                      <a:r>
                        <a:rPr lang="es-MX" sz="2000" dirty="0">
                          <a:solidFill>
                            <a:srgbClr val="000000"/>
                          </a:solidFill>
                          <a:latin typeface="Calibri"/>
                          <a:ea typeface="Times New Roman"/>
                          <a:cs typeface="Calibri"/>
                        </a:rPr>
                        <a:t>Valla Publicitaria</a:t>
                      </a:r>
                      <a:endParaRPr lang="es-EC" sz="20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MX" sz="2000" dirty="0">
                          <a:solidFill>
                            <a:srgbClr val="000000"/>
                          </a:solidFill>
                          <a:latin typeface="Calibri"/>
                          <a:ea typeface="Times New Roman"/>
                          <a:cs typeface="Calibri"/>
                        </a:rPr>
                        <a:t>1650</a:t>
                      </a:r>
                      <a:endParaRPr lang="es-EC" sz="20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12062">
                <a:tc>
                  <a:txBody>
                    <a:bodyPr/>
                    <a:lstStyle/>
                    <a:p>
                      <a:pPr>
                        <a:lnSpc>
                          <a:spcPct val="115000"/>
                        </a:lnSpc>
                        <a:spcAft>
                          <a:spcPts val="0"/>
                        </a:spcAft>
                      </a:pPr>
                      <a:r>
                        <a:rPr lang="es-MX" sz="2000" dirty="0">
                          <a:solidFill>
                            <a:srgbClr val="000000"/>
                          </a:solidFill>
                          <a:latin typeface="Calibri"/>
                          <a:ea typeface="Times New Roman"/>
                          <a:cs typeface="Calibri"/>
                        </a:rPr>
                        <a:t>Volantes</a:t>
                      </a:r>
                      <a:endParaRPr lang="es-EC" sz="20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MX" sz="2000">
                          <a:solidFill>
                            <a:srgbClr val="000000"/>
                          </a:solidFill>
                          <a:latin typeface="Calibri"/>
                          <a:ea typeface="Times New Roman"/>
                          <a:cs typeface="Calibri"/>
                        </a:rPr>
                        <a:t>2000</a:t>
                      </a:r>
                      <a:endParaRPr lang="es-EC" sz="20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12062">
                <a:tc>
                  <a:txBody>
                    <a:bodyPr/>
                    <a:lstStyle/>
                    <a:p>
                      <a:pPr>
                        <a:lnSpc>
                          <a:spcPct val="115000"/>
                        </a:lnSpc>
                        <a:spcAft>
                          <a:spcPts val="0"/>
                        </a:spcAft>
                      </a:pPr>
                      <a:r>
                        <a:rPr lang="es-MX" sz="2000" dirty="0">
                          <a:solidFill>
                            <a:srgbClr val="000000"/>
                          </a:solidFill>
                          <a:latin typeface="Calibri"/>
                          <a:ea typeface="Times New Roman"/>
                          <a:cs typeface="Calibri"/>
                        </a:rPr>
                        <a:t>Anuncios en Revistas</a:t>
                      </a:r>
                      <a:endParaRPr lang="es-EC" sz="20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MX" sz="2000">
                          <a:solidFill>
                            <a:srgbClr val="000000"/>
                          </a:solidFill>
                          <a:latin typeface="Calibri"/>
                          <a:ea typeface="Times New Roman"/>
                          <a:cs typeface="Calibri"/>
                        </a:rPr>
                        <a:t>2500</a:t>
                      </a:r>
                      <a:endParaRPr lang="es-EC" sz="20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12062">
                <a:tc>
                  <a:txBody>
                    <a:bodyPr/>
                    <a:lstStyle/>
                    <a:p>
                      <a:pPr>
                        <a:lnSpc>
                          <a:spcPct val="115000"/>
                        </a:lnSpc>
                        <a:spcAft>
                          <a:spcPts val="0"/>
                        </a:spcAft>
                      </a:pPr>
                      <a:r>
                        <a:rPr lang="es-MX" sz="2000" dirty="0">
                          <a:solidFill>
                            <a:srgbClr val="000000"/>
                          </a:solidFill>
                          <a:latin typeface="Calibri"/>
                          <a:ea typeface="Times New Roman"/>
                          <a:cs typeface="Calibri"/>
                        </a:rPr>
                        <a:t>Agencia de Viajes</a:t>
                      </a:r>
                      <a:endParaRPr lang="es-EC" sz="20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2000">
                          <a:solidFill>
                            <a:srgbClr val="000000"/>
                          </a:solidFill>
                          <a:latin typeface="Calibri"/>
                          <a:ea typeface="Times New Roman"/>
                          <a:cs typeface="Calibri"/>
                        </a:rPr>
                        <a:t>1850</a:t>
                      </a:r>
                      <a:endParaRPr lang="es-EC" sz="20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r h="312062">
                <a:tc>
                  <a:txBody>
                    <a:bodyPr/>
                    <a:lstStyle/>
                    <a:p>
                      <a:pPr>
                        <a:lnSpc>
                          <a:spcPct val="115000"/>
                        </a:lnSpc>
                        <a:spcAft>
                          <a:spcPts val="0"/>
                        </a:spcAft>
                      </a:pPr>
                      <a:r>
                        <a:rPr lang="es-MX" sz="2000" b="1" dirty="0">
                          <a:solidFill>
                            <a:srgbClr val="000000"/>
                          </a:solidFill>
                          <a:latin typeface="Calibri"/>
                          <a:ea typeface="Times New Roman"/>
                          <a:cs typeface="Calibri"/>
                        </a:rPr>
                        <a:t>Total Publicidad</a:t>
                      </a:r>
                      <a:endParaRPr lang="es-EC" sz="20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2000" dirty="0" smtClean="0">
                          <a:solidFill>
                            <a:srgbClr val="000000"/>
                          </a:solidFill>
                          <a:latin typeface="Calibri"/>
                          <a:ea typeface="Times New Roman"/>
                          <a:cs typeface="Calibri"/>
                        </a:rPr>
                        <a:t>$ 8000</a:t>
                      </a:r>
                      <a:endParaRPr lang="es-EC" sz="20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323528" y="3933056"/>
          <a:ext cx="8604448" cy="2265319"/>
        </p:xfrm>
        <a:graphic>
          <a:graphicData uri="http://schemas.openxmlformats.org/drawingml/2006/table">
            <a:tbl>
              <a:tblPr/>
              <a:tblGrid>
                <a:gridCol w="1565980"/>
                <a:gridCol w="956642"/>
                <a:gridCol w="548048"/>
                <a:gridCol w="1136068"/>
                <a:gridCol w="1045467"/>
                <a:gridCol w="1136068"/>
                <a:gridCol w="1077443"/>
                <a:gridCol w="1138732"/>
              </a:tblGrid>
              <a:tr h="206476">
                <a:tc gridSpan="8">
                  <a:txBody>
                    <a:bodyPr/>
                    <a:lstStyle/>
                    <a:p>
                      <a:pPr algn="ctr">
                        <a:lnSpc>
                          <a:spcPct val="115000"/>
                        </a:lnSpc>
                        <a:spcAft>
                          <a:spcPts val="0"/>
                        </a:spcAft>
                      </a:pPr>
                      <a:r>
                        <a:rPr lang="es-MX" sz="1800" b="1" dirty="0">
                          <a:solidFill>
                            <a:srgbClr val="000000"/>
                          </a:solidFill>
                          <a:latin typeface="Calibri"/>
                          <a:ea typeface="Times New Roman"/>
                          <a:cs typeface="Calibri"/>
                        </a:rPr>
                        <a:t>Anexo de Comisiones</a:t>
                      </a:r>
                      <a:endParaRPr lang="es-EC" sz="1800" dirty="0">
                        <a:latin typeface="Calibri"/>
                        <a:ea typeface="Calibri"/>
                        <a:cs typeface="Times New Roman"/>
                      </a:endParaRPr>
                    </a:p>
                  </a:txBody>
                  <a:tcPr marL="44051" marR="44051"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77667">
                <a:tc>
                  <a:txBody>
                    <a:bodyPr/>
                    <a:lstStyle/>
                    <a:p>
                      <a:pPr algn="ctr">
                        <a:lnSpc>
                          <a:spcPct val="115000"/>
                        </a:lnSpc>
                        <a:spcAft>
                          <a:spcPts val="0"/>
                        </a:spcAft>
                      </a:pPr>
                      <a:r>
                        <a:rPr lang="es-MX" sz="1400" b="1" dirty="0">
                          <a:solidFill>
                            <a:srgbClr val="000000"/>
                          </a:solidFill>
                          <a:latin typeface="Calibri"/>
                          <a:ea typeface="Times New Roman"/>
                          <a:cs typeface="Calibri"/>
                        </a:rPr>
                        <a:t>Tarjeta</a:t>
                      </a:r>
                      <a:endParaRPr lang="es-EC" sz="1400" dirty="0">
                        <a:latin typeface="Calibri"/>
                        <a:ea typeface="Calibri"/>
                        <a:cs typeface="Times New Roman"/>
                      </a:endParaRPr>
                    </a:p>
                  </a:txBody>
                  <a:tcPr marL="44051" marR="44051"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Banco</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dirty="0">
                          <a:solidFill>
                            <a:srgbClr val="000000"/>
                          </a:solidFill>
                          <a:latin typeface="Calibri"/>
                          <a:ea typeface="Times New Roman"/>
                          <a:cs typeface="Calibri"/>
                        </a:rPr>
                        <a:t>Comisión</a:t>
                      </a:r>
                      <a:endParaRPr lang="es-EC" sz="1400" dirty="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Base T.A</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Imp. Comisión</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Base T.B</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a:solidFill>
                            <a:srgbClr val="000000"/>
                          </a:solidFill>
                          <a:latin typeface="Calibri"/>
                          <a:ea typeface="Times New Roman"/>
                          <a:cs typeface="Calibri"/>
                        </a:rPr>
                        <a:t>Imp. Comisión</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06">
                <a:tc>
                  <a:txBody>
                    <a:bodyPr/>
                    <a:lstStyle/>
                    <a:p>
                      <a:pPr algn="ctr">
                        <a:lnSpc>
                          <a:spcPct val="115000"/>
                        </a:lnSpc>
                        <a:spcAft>
                          <a:spcPts val="0"/>
                        </a:spcAft>
                      </a:pPr>
                      <a:r>
                        <a:rPr lang="es-MX" sz="1400" dirty="0" err="1">
                          <a:solidFill>
                            <a:srgbClr val="000000"/>
                          </a:solidFill>
                          <a:latin typeface="Calibri"/>
                          <a:ea typeface="Times New Roman"/>
                          <a:cs typeface="Calibri"/>
                        </a:rPr>
                        <a:t>Mastercard</a:t>
                      </a:r>
                      <a:r>
                        <a:rPr lang="es-MX" sz="1400" dirty="0">
                          <a:solidFill>
                            <a:srgbClr val="000000"/>
                          </a:solidFill>
                          <a:latin typeface="Calibri"/>
                          <a:ea typeface="Times New Roman"/>
                          <a:cs typeface="Calibri"/>
                        </a:rPr>
                        <a:t> - Visa</a:t>
                      </a:r>
                      <a:endParaRPr lang="es-EC" sz="1400" dirty="0">
                        <a:latin typeface="Calibri"/>
                        <a:ea typeface="Calibri"/>
                        <a:cs typeface="Times New Roman"/>
                      </a:endParaRPr>
                    </a:p>
                  </a:txBody>
                  <a:tcPr marL="44051" marR="44051"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Pch.</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60</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4.50%</a:t>
                      </a:r>
                      <a:endParaRPr lang="es-EC" sz="1400" dirty="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197,808</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8,901</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59,342</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2,670</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06">
                <a:tc>
                  <a:txBody>
                    <a:bodyPr/>
                    <a:lstStyle/>
                    <a:p>
                      <a:pPr algn="ctr">
                        <a:lnSpc>
                          <a:spcPct val="115000"/>
                        </a:lnSpc>
                        <a:spcAft>
                          <a:spcPts val="0"/>
                        </a:spcAft>
                      </a:pPr>
                      <a:r>
                        <a:rPr lang="es-MX" sz="1400" dirty="0">
                          <a:solidFill>
                            <a:srgbClr val="000000"/>
                          </a:solidFill>
                          <a:latin typeface="Calibri"/>
                          <a:ea typeface="Times New Roman"/>
                          <a:cs typeface="Calibri"/>
                        </a:rPr>
                        <a:t>American Express</a:t>
                      </a:r>
                      <a:endParaRPr lang="es-EC" sz="1400" dirty="0">
                        <a:latin typeface="Calibri"/>
                        <a:ea typeface="Calibri"/>
                        <a:cs typeface="Times New Roman"/>
                      </a:endParaRPr>
                    </a:p>
                  </a:txBody>
                  <a:tcPr marL="44051" marR="44051"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Gye.</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5</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4.50%</a:t>
                      </a:r>
                      <a:endParaRPr lang="es-EC" sz="1400" dirty="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16,484</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742</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4,945</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223</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06">
                <a:tc>
                  <a:txBody>
                    <a:bodyPr/>
                    <a:lstStyle/>
                    <a:p>
                      <a:pPr algn="ctr">
                        <a:lnSpc>
                          <a:spcPct val="115000"/>
                        </a:lnSpc>
                        <a:spcAft>
                          <a:spcPts val="0"/>
                        </a:spcAft>
                      </a:pPr>
                      <a:r>
                        <a:rPr lang="es-MX" sz="1400" dirty="0" err="1">
                          <a:solidFill>
                            <a:srgbClr val="000000"/>
                          </a:solidFill>
                          <a:latin typeface="Calibri"/>
                          <a:ea typeface="Times New Roman"/>
                          <a:cs typeface="Calibri"/>
                        </a:rPr>
                        <a:t>Mastercard</a:t>
                      </a:r>
                      <a:r>
                        <a:rPr lang="es-MX" sz="1400" dirty="0">
                          <a:solidFill>
                            <a:srgbClr val="000000"/>
                          </a:solidFill>
                          <a:latin typeface="Calibri"/>
                          <a:ea typeface="Times New Roman"/>
                          <a:cs typeface="Calibri"/>
                        </a:rPr>
                        <a:t> - Visa</a:t>
                      </a:r>
                      <a:endParaRPr lang="es-EC" sz="1400" dirty="0">
                        <a:latin typeface="Calibri"/>
                        <a:ea typeface="Calibri"/>
                        <a:cs typeface="Times New Roman"/>
                      </a:endParaRPr>
                    </a:p>
                  </a:txBody>
                  <a:tcPr marL="44051" marR="44051"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Pacifico</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20</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2%</a:t>
                      </a:r>
                      <a:endParaRPr lang="es-EC" sz="1400" dirty="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65,936</a:t>
                      </a:r>
                      <a:endParaRPr lang="es-EC" sz="1400" dirty="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1,319</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19,781</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396</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606">
                <a:tc>
                  <a:txBody>
                    <a:bodyPr/>
                    <a:lstStyle/>
                    <a:p>
                      <a:pPr algn="ctr">
                        <a:lnSpc>
                          <a:spcPct val="115000"/>
                        </a:lnSpc>
                        <a:spcAft>
                          <a:spcPts val="0"/>
                        </a:spcAft>
                      </a:pPr>
                      <a:r>
                        <a:rPr lang="es-MX" sz="1400" dirty="0" err="1">
                          <a:solidFill>
                            <a:srgbClr val="000000"/>
                          </a:solidFill>
                          <a:latin typeface="Calibri"/>
                          <a:ea typeface="Times New Roman"/>
                          <a:cs typeface="Calibri"/>
                        </a:rPr>
                        <a:t>Diners</a:t>
                      </a:r>
                      <a:endParaRPr lang="es-EC" sz="1400" dirty="0">
                        <a:latin typeface="Calibri"/>
                        <a:ea typeface="Calibri"/>
                        <a:cs typeface="Times New Roman"/>
                      </a:endParaRPr>
                    </a:p>
                  </a:txBody>
                  <a:tcPr marL="44051" marR="44051"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Boliv.</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15</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4.50%</a:t>
                      </a:r>
                      <a:endParaRPr lang="es-EC" sz="1400" dirty="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dirty="0">
                          <a:solidFill>
                            <a:srgbClr val="000000"/>
                          </a:solidFill>
                          <a:latin typeface="Calibri"/>
                          <a:ea typeface="Times New Roman"/>
                          <a:cs typeface="Calibri"/>
                        </a:rPr>
                        <a:t>49,452</a:t>
                      </a:r>
                      <a:endParaRPr lang="es-EC" sz="1400" dirty="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2,225</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14,836</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a:solidFill>
                            <a:srgbClr val="000000"/>
                          </a:solidFill>
                          <a:latin typeface="Calibri"/>
                          <a:ea typeface="Times New Roman"/>
                          <a:cs typeface="Calibri"/>
                        </a:rPr>
                        <a:t>668</a:t>
                      </a:r>
                      <a:endParaRPr lang="es-EC" sz="140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667">
                <a:tc>
                  <a:txBody>
                    <a:bodyPr/>
                    <a:lstStyle/>
                    <a:p>
                      <a:pPr algn="ctr">
                        <a:lnSpc>
                          <a:spcPct val="115000"/>
                        </a:lnSpc>
                        <a:spcAft>
                          <a:spcPts val="0"/>
                        </a:spcAft>
                      </a:pPr>
                      <a:r>
                        <a:rPr lang="es-MX" sz="1400" b="1" dirty="0">
                          <a:solidFill>
                            <a:srgbClr val="000000"/>
                          </a:solidFill>
                          <a:latin typeface="Calibri"/>
                          <a:ea typeface="Times New Roman"/>
                          <a:cs typeface="Calibri"/>
                        </a:rPr>
                        <a:t>TOTAL COMISIONES</a:t>
                      </a:r>
                      <a:endParaRPr lang="es-EC" sz="1400" dirty="0">
                        <a:latin typeface="Calibri"/>
                        <a:ea typeface="Calibri"/>
                        <a:cs typeface="Times New Roman"/>
                      </a:endParaRPr>
                    </a:p>
                  </a:txBody>
                  <a:tcPr marL="44051" marR="44051"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nSpc>
                          <a:spcPct val="115000"/>
                        </a:lnSpc>
                      </a:pPr>
                      <a:endParaRPr lang="es-EC" sz="1400" dirty="0">
                        <a:latin typeface="Calibri"/>
                        <a:ea typeface="Times New Roman"/>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dirty="0">
                          <a:solidFill>
                            <a:srgbClr val="000000"/>
                          </a:solidFill>
                          <a:latin typeface="Calibri"/>
                          <a:ea typeface="Times New Roman"/>
                          <a:cs typeface="Calibri"/>
                        </a:rPr>
                        <a:t>100</a:t>
                      </a:r>
                      <a:endParaRPr lang="es-EC" sz="1400" dirty="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nSpc>
                          <a:spcPct val="115000"/>
                        </a:lnSpc>
                      </a:pPr>
                      <a:endParaRPr lang="es-EC" sz="1400" dirty="0">
                        <a:latin typeface="Calibri"/>
                        <a:ea typeface="Times New Roman"/>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dirty="0">
                          <a:solidFill>
                            <a:srgbClr val="000000"/>
                          </a:solidFill>
                          <a:latin typeface="Calibri"/>
                          <a:ea typeface="Times New Roman"/>
                          <a:cs typeface="Calibri"/>
                        </a:rPr>
                        <a:t>329,679</a:t>
                      </a:r>
                      <a:endParaRPr lang="es-EC" sz="1400" dirty="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dirty="0">
                          <a:solidFill>
                            <a:srgbClr val="000000"/>
                          </a:solidFill>
                          <a:latin typeface="Calibri"/>
                          <a:ea typeface="Times New Roman"/>
                          <a:cs typeface="Calibri"/>
                        </a:rPr>
                        <a:t>13,187</a:t>
                      </a:r>
                      <a:endParaRPr lang="es-EC" sz="1400" dirty="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dirty="0">
                          <a:solidFill>
                            <a:srgbClr val="000000"/>
                          </a:solidFill>
                          <a:latin typeface="Calibri"/>
                          <a:ea typeface="Times New Roman"/>
                          <a:cs typeface="Calibri"/>
                        </a:rPr>
                        <a:t>98,904</a:t>
                      </a:r>
                      <a:endParaRPr lang="es-EC" sz="1400" dirty="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dirty="0">
                          <a:solidFill>
                            <a:srgbClr val="000000"/>
                          </a:solidFill>
                          <a:latin typeface="Calibri"/>
                          <a:ea typeface="Times New Roman"/>
                          <a:cs typeface="Calibri"/>
                        </a:rPr>
                        <a:t>3,956</a:t>
                      </a:r>
                      <a:endParaRPr lang="es-EC" sz="1400" dirty="0">
                        <a:latin typeface="Calibri"/>
                        <a:ea typeface="Calibri"/>
                        <a:cs typeface="Times New Roman"/>
                      </a:endParaRPr>
                    </a:p>
                  </a:txBody>
                  <a:tcPr marL="44051" marR="44051"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Depreciaciones y Amortización</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graphicFrame>
        <p:nvGraphicFramePr>
          <p:cNvPr id="5" name="3 Marcador de contenido"/>
          <p:cNvGraphicFramePr>
            <a:graphicFrameLocks noGrp="1"/>
          </p:cNvGraphicFramePr>
          <p:nvPr>
            <p:ph idx="1"/>
          </p:nvPr>
        </p:nvGraphicFramePr>
        <p:xfrm>
          <a:off x="755576" y="1628800"/>
          <a:ext cx="7848872" cy="2208276"/>
        </p:xfrm>
        <a:graphic>
          <a:graphicData uri="http://schemas.openxmlformats.org/drawingml/2006/table">
            <a:tbl>
              <a:tblPr/>
              <a:tblGrid>
                <a:gridCol w="2956161"/>
                <a:gridCol w="1722055"/>
                <a:gridCol w="1073489"/>
                <a:gridCol w="2097167"/>
              </a:tblGrid>
              <a:tr h="123832">
                <a:tc gridSpan="4">
                  <a:txBody>
                    <a:bodyPr/>
                    <a:lstStyle/>
                    <a:p>
                      <a:pPr algn="ctr">
                        <a:lnSpc>
                          <a:spcPct val="115000"/>
                        </a:lnSpc>
                        <a:spcAft>
                          <a:spcPts val="0"/>
                        </a:spcAft>
                      </a:pPr>
                      <a:r>
                        <a:rPr lang="es-MX" sz="1800" b="1" dirty="0">
                          <a:solidFill>
                            <a:srgbClr val="000000"/>
                          </a:solidFill>
                          <a:latin typeface="Calibri"/>
                          <a:ea typeface="Times New Roman"/>
                          <a:cs typeface="Calibri"/>
                        </a:rPr>
                        <a:t>DEPRECIACIONES DE ACTIVOS FIJOS</a:t>
                      </a:r>
                      <a:endParaRPr lang="es-EC" sz="18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55392">
                <a:tc>
                  <a:txBody>
                    <a:bodyPr/>
                    <a:lstStyle/>
                    <a:p>
                      <a:pPr>
                        <a:lnSpc>
                          <a:spcPct val="115000"/>
                        </a:lnSpc>
                        <a:spcAft>
                          <a:spcPts val="0"/>
                        </a:spcAft>
                      </a:pPr>
                      <a:r>
                        <a:rPr lang="es-MX" sz="1800" b="1" dirty="0">
                          <a:solidFill>
                            <a:srgbClr val="000000"/>
                          </a:solidFill>
                          <a:latin typeface="Calibri"/>
                          <a:ea typeface="Times New Roman"/>
                          <a:cs typeface="Calibri"/>
                        </a:rPr>
                        <a:t>Concepto</a:t>
                      </a:r>
                      <a:endParaRPr lang="es-EC" sz="18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b="1">
                          <a:solidFill>
                            <a:srgbClr val="000000"/>
                          </a:solidFill>
                          <a:latin typeface="Calibri"/>
                          <a:ea typeface="Times New Roman"/>
                          <a:cs typeface="Calibri"/>
                        </a:rPr>
                        <a:t>Costo </a:t>
                      </a:r>
                      <a:endParaRPr lang="es-EC"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b="1">
                          <a:solidFill>
                            <a:srgbClr val="000000"/>
                          </a:solidFill>
                          <a:latin typeface="Calibri"/>
                          <a:ea typeface="Times New Roman"/>
                          <a:cs typeface="Calibri"/>
                        </a:rPr>
                        <a:t>Vida Útil</a:t>
                      </a:r>
                      <a:endParaRPr lang="es-EC"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b="1">
                          <a:solidFill>
                            <a:srgbClr val="000000"/>
                          </a:solidFill>
                          <a:latin typeface="Calibri"/>
                          <a:ea typeface="Times New Roman"/>
                          <a:cs typeface="Calibri"/>
                        </a:rPr>
                        <a:t>Deprec. Anual </a:t>
                      </a:r>
                      <a:endParaRPr lang="es-EC"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392">
                <a:tc>
                  <a:txBody>
                    <a:bodyPr/>
                    <a:lstStyle/>
                    <a:p>
                      <a:pPr>
                        <a:lnSpc>
                          <a:spcPct val="115000"/>
                        </a:lnSpc>
                        <a:spcAft>
                          <a:spcPts val="0"/>
                        </a:spcAft>
                      </a:pPr>
                      <a:r>
                        <a:rPr lang="es-MX" sz="1800" dirty="0">
                          <a:solidFill>
                            <a:srgbClr val="000000"/>
                          </a:solidFill>
                          <a:latin typeface="Calibri"/>
                          <a:ea typeface="Times New Roman"/>
                          <a:cs typeface="Calibri"/>
                        </a:rPr>
                        <a:t>Muebles y Enseres</a:t>
                      </a:r>
                      <a:endParaRPr lang="es-EC" sz="18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a:solidFill>
                            <a:srgbClr val="000000"/>
                          </a:solidFill>
                          <a:latin typeface="Calibri"/>
                          <a:ea typeface="Times New Roman"/>
                          <a:cs typeface="Calibri"/>
                        </a:rPr>
                        <a:t> $    20,516.00 </a:t>
                      </a:r>
                      <a:endParaRPr lang="es-EC"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800">
                          <a:solidFill>
                            <a:srgbClr val="000000"/>
                          </a:solidFill>
                          <a:latin typeface="Calibri"/>
                          <a:ea typeface="Times New Roman"/>
                          <a:cs typeface="Calibri"/>
                        </a:rPr>
                        <a:t>10</a:t>
                      </a:r>
                      <a:endParaRPr lang="es-EC"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a:solidFill>
                            <a:srgbClr val="000000"/>
                          </a:solidFill>
                          <a:latin typeface="Calibri"/>
                          <a:ea typeface="Times New Roman"/>
                          <a:cs typeface="Calibri"/>
                        </a:rPr>
                        <a:t> $            2,051.60 </a:t>
                      </a:r>
                      <a:endParaRPr lang="es-EC"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392">
                <a:tc>
                  <a:txBody>
                    <a:bodyPr/>
                    <a:lstStyle/>
                    <a:p>
                      <a:pPr>
                        <a:lnSpc>
                          <a:spcPct val="115000"/>
                        </a:lnSpc>
                        <a:spcAft>
                          <a:spcPts val="0"/>
                        </a:spcAft>
                      </a:pPr>
                      <a:r>
                        <a:rPr lang="es-MX" sz="1800" dirty="0">
                          <a:solidFill>
                            <a:srgbClr val="000000"/>
                          </a:solidFill>
                          <a:latin typeface="Calibri"/>
                          <a:ea typeface="Times New Roman"/>
                          <a:cs typeface="Calibri"/>
                        </a:rPr>
                        <a:t>Maquinaria y Equipos </a:t>
                      </a:r>
                      <a:endParaRPr lang="es-EC" sz="18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a:solidFill>
                            <a:srgbClr val="000000"/>
                          </a:solidFill>
                          <a:latin typeface="Calibri"/>
                          <a:ea typeface="Times New Roman"/>
                          <a:cs typeface="Calibri"/>
                        </a:rPr>
                        <a:t> $    29,442.76 </a:t>
                      </a:r>
                      <a:endParaRPr lang="es-EC"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800">
                          <a:solidFill>
                            <a:srgbClr val="000000"/>
                          </a:solidFill>
                          <a:latin typeface="Calibri"/>
                          <a:ea typeface="Times New Roman"/>
                          <a:cs typeface="Calibri"/>
                        </a:rPr>
                        <a:t>10</a:t>
                      </a:r>
                      <a:endParaRPr lang="es-EC"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a:solidFill>
                            <a:srgbClr val="000000"/>
                          </a:solidFill>
                          <a:latin typeface="Calibri"/>
                          <a:ea typeface="Times New Roman"/>
                          <a:cs typeface="Calibri"/>
                        </a:rPr>
                        <a:t> $            2,944.28 </a:t>
                      </a:r>
                      <a:endParaRPr lang="es-EC"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392">
                <a:tc>
                  <a:txBody>
                    <a:bodyPr/>
                    <a:lstStyle/>
                    <a:p>
                      <a:pPr>
                        <a:lnSpc>
                          <a:spcPct val="115000"/>
                        </a:lnSpc>
                        <a:spcAft>
                          <a:spcPts val="0"/>
                        </a:spcAft>
                      </a:pPr>
                      <a:r>
                        <a:rPr lang="es-MX" sz="1800" dirty="0">
                          <a:solidFill>
                            <a:srgbClr val="000000"/>
                          </a:solidFill>
                          <a:latin typeface="Calibri"/>
                          <a:ea typeface="Times New Roman"/>
                          <a:cs typeface="Calibri"/>
                        </a:rPr>
                        <a:t>Equipos de Computación </a:t>
                      </a:r>
                      <a:endParaRPr lang="es-EC" sz="18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alibri"/>
                          <a:ea typeface="Times New Roman"/>
                          <a:cs typeface="Calibri"/>
                        </a:rPr>
                        <a:t> $          850.00 </a:t>
                      </a:r>
                      <a:endParaRPr lang="es-EC" sz="18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800">
                          <a:solidFill>
                            <a:srgbClr val="000000"/>
                          </a:solidFill>
                          <a:latin typeface="Calibri"/>
                          <a:ea typeface="Times New Roman"/>
                          <a:cs typeface="Calibri"/>
                        </a:rPr>
                        <a:t>3</a:t>
                      </a:r>
                      <a:endParaRPr lang="es-EC"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a:solidFill>
                            <a:srgbClr val="000000"/>
                          </a:solidFill>
                          <a:latin typeface="Calibri"/>
                          <a:ea typeface="Times New Roman"/>
                          <a:cs typeface="Calibri"/>
                        </a:rPr>
                        <a:t> $                283.33 </a:t>
                      </a:r>
                      <a:endParaRPr lang="es-EC"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392">
                <a:tc>
                  <a:txBody>
                    <a:bodyPr/>
                    <a:lstStyle/>
                    <a:p>
                      <a:pPr>
                        <a:lnSpc>
                          <a:spcPct val="115000"/>
                        </a:lnSpc>
                        <a:spcAft>
                          <a:spcPts val="0"/>
                        </a:spcAft>
                      </a:pPr>
                      <a:r>
                        <a:rPr lang="es-MX" sz="1800" dirty="0">
                          <a:solidFill>
                            <a:srgbClr val="000000"/>
                          </a:solidFill>
                          <a:latin typeface="Calibri"/>
                          <a:ea typeface="Times New Roman"/>
                          <a:cs typeface="Calibri"/>
                        </a:rPr>
                        <a:t>Edificio </a:t>
                      </a:r>
                      <a:endParaRPr lang="es-EC" sz="18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alibri"/>
                          <a:ea typeface="Times New Roman"/>
                          <a:cs typeface="Calibri"/>
                        </a:rPr>
                        <a:t> $        774,460 </a:t>
                      </a:r>
                      <a:endParaRPr lang="es-EC" sz="18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800">
                          <a:solidFill>
                            <a:srgbClr val="000000"/>
                          </a:solidFill>
                          <a:latin typeface="Calibri"/>
                          <a:ea typeface="Times New Roman"/>
                          <a:cs typeface="Calibri"/>
                        </a:rPr>
                        <a:t>20</a:t>
                      </a:r>
                      <a:endParaRPr lang="es-EC"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a:solidFill>
                            <a:srgbClr val="000000"/>
                          </a:solidFill>
                          <a:latin typeface="Calibri"/>
                          <a:ea typeface="Times New Roman"/>
                          <a:cs typeface="Calibri"/>
                        </a:rPr>
                        <a:t> $                38,723 </a:t>
                      </a:r>
                      <a:endParaRPr lang="es-EC" sz="18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392">
                <a:tc gridSpan="3">
                  <a:txBody>
                    <a:bodyPr/>
                    <a:lstStyle/>
                    <a:p>
                      <a:pPr>
                        <a:lnSpc>
                          <a:spcPct val="115000"/>
                        </a:lnSpc>
                        <a:spcAft>
                          <a:spcPts val="0"/>
                        </a:spcAft>
                      </a:pPr>
                      <a:r>
                        <a:rPr lang="es-MX" sz="1800" b="1" dirty="0">
                          <a:solidFill>
                            <a:srgbClr val="000000"/>
                          </a:solidFill>
                          <a:latin typeface="Calibri"/>
                          <a:ea typeface="Times New Roman"/>
                          <a:cs typeface="Calibri"/>
                        </a:rPr>
                        <a:t>Total Depreciaciones</a:t>
                      </a:r>
                      <a:endParaRPr lang="es-EC" sz="18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MX" sz="1800" b="1" dirty="0">
                          <a:solidFill>
                            <a:srgbClr val="000000"/>
                          </a:solidFill>
                          <a:latin typeface="Calibri"/>
                          <a:ea typeface="Times New Roman"/>
                          <a:cs typeface="Calibri"/>
                        </a:rPr>
                        <a:t> $          44,002.21 </a:t>
                      </a:r>
                      <a:endParaRPr lang="es-EC" sz="18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827584" y="4293096"/>
          <a:ext cx="7704857" cy="1131184"/>
        </p:xfrm>
        <a:graphic>
          <a:graphicData uri="http://schemas.openxmlformats.org/drawingml/2006/table">
            <a:tbl>
              <a:tblPr/>
              <a:tblGrid>
                <a:gridCol w="2406206"/>
                <a:gridCol w="1934544"/>
                <a:gridCol w="1285878"/>
                <a:gridCol w="2078229"/>
              </a:tblGrid>
              <a:tr h="282796">
                <a:tc gridSpan="4">
                  <a:txBody>
                    <a:bodyPr/>
                    <a:lstStyle/>
                    <a:p>
                      <a:pPr algn="ctr">
                        <a:lnSpc>
                          <a:spcPct val="115000"/>
                        </a:lnSpc>
                        <a:spcAft>
                          <a:spcPts val="0"/>
                        </a:spcAft>
                      </a:pPr>
                      <a:r>
                        <a:rPr lang="es-MX" sz="1600" b="1" dirty="0">
                          <a:solidFill>
                            <a:srgbClr val="000000"/>
                          </a:solidFill>
                          <a:latin typeface="Calibri"/>
                          <a:ea typeface="Times New Roman"/>
                          <a:cs typeface="Calibri"/>
                        </a:rPr>
                        <a:t>AMORTIZACIÓN DE ACTIVOS DIFERIDOS</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82796">
                <a:tc>
                  <a:txBody>
                    <a:bodyPr/>
                    <a:lstStyle/>
                    <a:p>
                      <a:pPr>
                        <a:lnSpc>
                          <a:spcPct val="115000"/>
                        </a:lnSpc>
                        <a:spcAft>
                          <a:spcPts val="0"/>
                        </a:spcAft>
                      </a:pPr>
                      <a:r>
                        <a:rPr lang="es-MX" sz="1600" b="1" dirty="0">
                          <a:solidFill>
                            <a:srgbClr val="000000"/>
                          </a:solidFill>
                          <a:latin typeface="Calibri"/>
                          <a:ea typeface="Times New Roman"/>
                          <a:cs typeface="Calibri"/>
                        </a:rPr>
                        <a:t>Concepto</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dirty="0">
                          <a:solidFill>
                            <a:srgbClr val="000000"/>
                          </a:solidFill>
                          <a:latin typeface="Calibri"/>
                          <a:ea typeface="Times New Roman"/>
                          <a:cs typeface="Calibri"/>
                        </a:rPr>
                        <a:t>Costo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a:solidFill>
                            <a:srgbClr val="000000"/>
                          </a:solidFill>
                          <a:latin typeface="Calibri"/>
                          <a:ea typeface="Times New Roman"/>
                          <a:cs typeface="Calibri"/>
                        </a:rPr>
                        <a:t>Vida Útil</a:t>
                      </a:r>
                      <a:endParaRPr lang="es-EC" sz="16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dirty="0" err="1">
                          <a:solidFill>
                            <a:srgbClr val="000000"/>
                          </a:solidFill>
                          <a:latin typeface="Calibri"/>
                          <a:ea typeface="Times New Roman"/>
                          <a:cs typeface="Calibri"/>
                        </a:rPr>
                        <a:t>Amort</a:t>
                      </a:r>
                      <a:r>
                        <a:rPr lang="es-MX" sz="1600" b="1" dirty="0">
                          <a:solidFill>
                            <a:srgbClr val="000000"/>
                          </a:solidFill>
                          <a:latin typeface="Calibri"/>
                          <a:ea typeface="Times New Roman"/>
                          <a:cs typeface="Calibri"/>
                        </a:rPr>
                        <a:t>. Anual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796">
                <a:tc>
                  <a:txBody>
                    <a:bodyPr/>
                    <a:lstStyle/>
                    <a:p>
                      <a:pPr>
                        <a:lnSpc>
                          <a:spcPct val="115000"/>
                        </a:lnSpc>
                        <a:spcAft>
                          <a:spcPts val="0"/>
                        </a:spcAft>
                      </a:pPr>
                      <a:r>
                        <a:rPr lang="es-MX" sz="1600" dirty="0">
                          <a:solidFill>
                            <a:srgbClr val="000000"/>
                          </a:solidFill>
                          <a:latin typeface="Calibri"/>
                          <a:ea typeface="Times New Roman"/>
                          <a:cs typeface="Calibri"/>
                        </a:rPr>
                        <a:t>Activos Diferidos</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latin typeface="Calibri"/>
                          <a:ea typeface="Times New Roman"/>
                          <a:cs typeface="Calibri"/>
                        </a:rPr>
                        <a:t> $   10,214.53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latin typeface="Calibri"/>
                          <a:ea typeface="Times New Roman"/>
                          <a:cs typeface="Calibri"/>
                        </a:rPr>
                        <a:t>3</a:t>
                      </a:r>
                      <a:endParaRPr lang="es-EC" sz="16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latin typeface="Calibri"/>
                          <a:ea typeface="Times New Roman"/>
                          <a:cs typeface="Calibri"/>
                        </a:rPr>
                        <a:t> $       3,404.84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796">
                <a:tc gridSpan="3">
                  <a:txBody>
                    <a:bodyPr/>
                    <a:lstStyle/>
                    <a:p>
                      <a:pPr>
                        <a:lnSpc>
                          <a:spcPct val="115000"/>
                        </a:lnSpc>
                        <a:spcAft>
                          <a:spcPts val="0"/>
                        </a:spcAft>
                      </a:pPr>
                      <a:r>
                        <a:rPr lang="es-MX" sz="1600" b="1" dirty="0">
                          <a:solidFill>
                            <a:srgbClr val="000000"/>
                          </a:solidFill>
                          <a:latin typeface="Calibri"/>
                          <a:ea typeface="Times New Roman"/>
                          <a:cs typeface="Calibri"/>
                        </a:rPr>
                        <a:t>Total Amortización</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MX" sz="1600" b="1" dirty="0">
                          <a:solidFill>
                            <a:srgbClr val="000000"/>
                          </a:solidFill>
                          <a:latin typeface="Calibri"/>
                          <a:ea typeface="Times New Roman"/>
                          <a:cs typeface="Calibri"/>
                        </a:rPr>
                        <a:t> $       3,404.84 </a:t>
                      </a:r>
                      <a:endParaRPr lang="es-EC" sz="16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Inversión Inicial</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graphicFrame>
        <p:nvGraphicFramePr>
          <p:cNvPr id="5" name="3 Marcador de contenido"/>
          <p:cNvGraphicFramePr>
            <a:graphicFrameLocks noGrp="1"/>
          </p:cNvGraphicFramePr>
          <p:nvPr>
            <p:ph idx="1"/>
          </p:nvPr>
        </p:nvGraphicFramePr>
        <p:xfrm>
          <a:off x="1547664" y="1700808"/>
          <a:ext cx="6216352" cy="4276012"/>
        </p:xfrm>
        <a:graphic>
          <a:graphicData uri="http://schemas.openxmlformats.org/drawingml/2006/table">
            <a:tbl>
              <a:tblPr/>
              <a:tblGrid>
                <a:gridCol w="2975992"/>
                <a:gridCol w="132184"/>
                <a:gridCol w="371872"/>
                <a:gridCol w="2736304"/>
              </a:tblGrid>
              <a:tr h="144005">
                <a:tc gridSpan="4">
                  <a:txBody>
                    <a:bodyPr/>
                    <a:lstStyle/>
                    <a:p>
                      <a:pPr algn="ctr">
                        <a:lnSpc>
                          <a:spcPct val="115000"/>
                        </a:lnSpc>
                        <a:spcAft>
                          <a:spcPts val="0"/>
                        </a:spcAft>
                      </a:pPr>
                      <a:endParaRPr lang="es-EC" sz="1800" dirty="0">
                        <a:latin typeface="Calibri"/>
                        <a:ea typeface="Calibri"/>
                        <a:cs typeface="Times New Roman"/>
                      </a:endParaRPr>
                    </a:p>
                  </a:txBody>
                  <a:tcPr marL="44450" marR="4445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188577">
                <a:tc>
                  <a:txBody>
                    <a:bodyPr/>
                    <a:lstStyle/>
                    <a:p>
                      <a:pPr>
                        <a:lnSpc>
                          <a:spcPct val="115000"/>
                        </a:lnSpc>
                        <a:spcAft>
                          <a:spcPts val="0"/>
                        </a:spcAft>
                      </a:pPr>
                      <a:r>
                        <a:rPr lang="es-MX" sz="1600" dirty="0">
                          <a:solidFill>
                            <a:srgbClr val="000000"/>
                          </a:solidFill>
                          <a:latin typeface="Arial"/>
                          <a:ea typeface="Times New Roman"/>
                          <a:cs typeface="Times New Roman"/>
                        </a:rPr>
                        <a:t>Compra Terreno</a:t>
                      </a:r>
                      <a:endParaRPr lang="es-EC" sz="14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600" dirty="0">
                          <a:solidFill>
                            <a:srgbClr val="000000"/>
                          </a:solidFill>
                          <a:latin typeface="Arial"/>
                          <a:ea typeface="Times New Roman"/>
                          <a:cs typeface="Times New Roman"/>
                        </a:rPr>
                        <a:t> $         500,000 </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56767">
                <a:tc>
                  <a:txBody>
                    <a:bodyPr/>
                    <a:lstStyle/>
                    <a:p>
                      <a:pPr>
                        <a:lnSpc>
                          <a:spcPct val="115000"/>
                        </a:lnSpc>
                        <a:spcAft>
                          <a:spcPts val="0"/>
                        </a:spcAft>
                      </a:pPr>
                      <a:r>
                        <a:rPr lang="es-MX" sz="1600" dirty="0">
                          <a:solidFill>
                            <a:srgbClr val="000000"/>
                          </a:solidFill>
                          <a:latin typeface="Arial"/>
                          <a:ea typeface="Times New Roman"/>
                          <a:cs typeface="Times New Roman"/>
                        </a:rPr>
                        <a:t>Edificio</a:t>
                      </a:r>
                      <a:endParaRPr lang="es-EC" sz="14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600" dirty="0">
                          <a:solidFill>
                            <a:srgbClr val="000000"/>
                          </a:solidFill>
                          <a:latin typeface="Arial"/>
                          <a:ea typeface="Times New Roman"/>
                          <a:cs typeface="Times New Roman"/>
                        </a:rPr>
                        <a:t> $         774,460 </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56767">
                <a:tc>
                  <a:txBody>
                    <a:bodyPr/>
                    <a:lstStyle/>
                    <a:p>
                      <a:pPr>
                        <a:lnSpc>
                          <a:spcPct val="115000"/>
                        </a:lnSpc>
                        <a:spcAft>
                          <a:spcPts val="0"/>
                        </a:spcAft>
                      </a:pPr>
                      <a:r>
                        <a:rPr lang="es-MX" sz="1600" dirty="0">
                          <a:solidFill>
                            <a:srgbClr val="000000"/>
                          </a:solidFill>
                          <a:latin typeface="Arial"/>
                          <a:ea typeface="Times New Roman"/>
                          <a:cs typeface="Times New Roman"/>
                        </a:rPr>
                        <a:t>Muebles y Enseres</a:t>
                      </a:r>
                      <a:endParaRPr lang="es-EC" sz="14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600" dirty="0">
                          <a:solidFill>
                            <a:srgbClr val="000000"/>
                          </a:solidFill>
                          <a:latin typeface="Arial"/>
                          <a:ea typeface="Times New Roman"/>
                          <a:cs typeface="Times New Roman"/>
                        </a:rPr>
                        <a:t> $           20,516 </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56767">
                <a:tc>
                  <a:txBody>
                    <a:bodyPr/>
                    <a:lstStyle/>
                    <a:p>
                      <a:pPr>
                        <a:lnSpc>
                          <a:spcPct val="115000"/>
                        </a:lnSpc>
                        <a:spcAft>
                          <a:spcPts val="0"/>
                        </a:spcAft>
                      </a:pPr>
                      <a:r>
                        <a:rPr lang="es-MX" sz="1600" dirty="0">
                          <a:solidFill>
                            <a:srgbClr val="000000"/>
                          </a:solidFill>
                          <a:latin typeface="Arial"/>
                          <a:ea typeface="Times New Roman"/>
                          <a:cs typeface="Times New Roman"/>
                        </a:rPr>
                        <a:t>Maquinaria y Equipo</a:t>
                      </a:r>
                      <a:endParaRPr lang="es-EC" sz="14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600" dirty="0">
                          <a:solidFill>
                            <a:srgbClr val="000000"/>
                          </a:solidFill>
                          <a:latin typeface="Arial"/>
                          <a:ea typeface="Times New Roman"/>
                          <a:cs typeface="Times New Roman"/>
                        </a:rPr>
                        <a:t> $           29,443 </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81770">
                <a:tc>
                  <a:txBody>
                    <a:bodyPr/>
                    <a:lstStyle/>
                    <a:p>
                      <a:pPr>
                        <a:lnSpc>
                          <a:spcPct val="115000"/>
                        </a:lnSpc>
                        <a:spcAft>
                          <a:spcPts val="0"/>
                        </a:spcAft>
                      </a:pPr>
                      <a:r>
                        <a:rPr lang="es-MX" sz="1600" dirty="0">
                          <a:solidFill>
                            <a:srgbClr val="000000"/>
                          </a:solidFill>
                          <a:latin typeface="Arial"/>
                          <a:ea typeface="Times New Roman"/>
                          <a:cs typeface="Times New Roman"/>
                        </a:rPr>
                        <a:t>Equipos de Computación </a:t>
                      </a:r>
                      <a:endParaRPr lang="es-EC" sz="14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600" dirty="0">
                          <a:solidFill>
                            <a:srgbClr val="000000"/>
                          </a:solidFill>
                          <a:latin typeface="Arial"/>
                          <a:ea typeface="Times New Roman"/>
                          <a:cs typeface="Times New Roman"/>
                        </a:rPr>
                        <a:t> $               </a:t>
                      </a:r>
                      <a:r>
                        <a:rPr lang="es-MX" sz="1600" dirty="0" smtClean="0">
                          <a:solidFill>
                            <a:srgbClr val="000000"/>
                          </a:solidFill>
                          <a:latin typeface="Arial"/>
                          <a:ea typeface="Times New Roman"/>
                          <a:cs typeface="Times New Roman"/>
                        </a:rPr>
                        <a:t>850 </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56767">
                <a:tc>
                  <a:txBody>
                    <a:bodyPr/>
                    <a:lstStyle/>
                    <a:p>
                      <a:pPr>
                        <a:lnSpc>
                          <a:spcPct val="115000"/>
                        </a:lnSpc>
                        <a:spcAft>
                          <a:spcPts val="0"/>
                        </a:spcAft>
                      </a:pPr>
                      <a:r>
                        <a:rPr lang="es-MX" sz="1600" dirty="0">
                          <a:solidFill>
                            <a:srgbClr val="000000"/>
                          </a:solidFill>
                          <a:latin typeface="Arial"/>
                          <a:ea typeface="Times New Roman"/>
                          <a:cs typeface="Times New Roman"/>
                        </a:rPr>
                        <a:t>Activos Diferidos</a:t>
                      </a:r>
                      <a:endParaRPr lang="es-EC" sz="14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600" dirty="0">
                          <a:solidFill>
                            <a:srgbClr val="000000"/>
                          </a:solidFill>
                          <a:latin typeface="Arial"/>
                          <a:ea typeface="Times New Roman"/>
                          <a:cs typeface="Times New Roman"/>
                        </a:rPr>
                        <a:t> $           10,215 </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35370">
                <a:tc>
                  <a:txBody>
                    <a:bodyPr/>
                    <a:lstStyle/>
                    <a:p>
                      <a:pPr>
                        <a:lnSpc>
                          <a:spcPct val="115000"/>
                        </a:lnSpc>
                      </a:pPr>
                      <a:endParaRPr lang="es-EC" sz="1400">
                        <a:latin typeface="Calibri"/>
                        <a:ea typeface="Times New Roman"/>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s-EC" sz="1400" dirty="0">
                        <a:latin typeface="Calibri"/>
                        <a:ea typeface="Times New Roman"/>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13534">
                <a:tc>
                  <a:txBody>
                    <a:bodyPr/>
                    <a:lstStyle/>
                    <a:p>
                      <a:pPr>
                        <a:lnSpc>
                          <a:spcPct val="115000"/>
                        </a:lnSpc>
                        <a:spcAft>
                          <a:spcPts val="0"/>
                        </a:spcAft>
                      </a:pPr>
                      <a:r>
                        <a:rPr lang="es-MX" sz="1600" b="1" dirty="0">
                          <a:solidFill>
                            <a:srgbClr val="000000"/>
                          </a:solidFill>
                          <a:latin typeface="Arial"/>
                          <a:ea typeface="Times New Roman"/>
                          <a:cs typeface="Times New Roman"/>
                        </a:rPr>
                        <a:t>TOTAL INVERSIÓN INICIAL</a:t>
                      </a:r>
                      <a:endParaRPr lang="es-EC" sz="14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600" b="1" dirty="0">
                          <a:solidFill>
                            <a:srgbClr val="000000"/>
                          </a:solidFill>
                          <a:latin typeface="Arial"/>
                          <a:ea typeface="Times New Roman"/>
                          <a:cs typeface="Times New Roman"/>
                        </a:rPr>
                        <a:t> $     1,335,483 </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5370">
                <a:tc>
                  <a:txBody>
                    <a:bodyPr/>
                    <a:lstStyle/>
                    <a:p>
                      <a:pPr>
                        <a:lnSpc>
                          <a:spcPct val="115000"/>
                        </a:lnSpc>
                      </a:pPr>
                      <a:endParaRPr lang="es-EC" sz="1400">
                        <a:latin typeface="Calibri"/>
                        <a:ea typeface="Times New Roman"/>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pPr>
                      <a:endParaRPr lang="es-EC" sz="1400" dirty="0">
                        <a:latin typeface="Calibri"/>
                        <a:ea typeface="Times New Roman"/>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513534">
                <a:tc>
                  <a:txBody>
                    <a:bodyPr/>
                    <a:lstStyle/>
                    <a:p>
                      <a:pPr>
                        <a:lnSpc>
                          <a:spcPct val="115000"/>
                        </a:lnSpc>
                        <a:spcAft>
                          <a:spcPts val="0"/>
                        </a:spcAft>
                      </a:pPr>
                      <a:r>
                        <a:rPr lang="es-MX" sz="1600" b="1">
                          <a:solidFill>
                            <a:srgbClr val="000000"/>
                          </a:solidFill>
                          <a:latin typeface="Arial"/>
                          <a:ea typeface="Times New Roman"/>
                          <a:cs typeface="Times New Roman"/>
                        </a:rPr>
                        <a:t>Capital de Trabajo Inicial</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600" b="1" dirty="0">
                          <a:solidFill>
                            <a:srgbClr val="000000"/>
                          </a:solidFill>
                          <a:latin typeface="Arial"/>
                          <a:ea typeface="Times New Roman"/>
                          <a:cs typeface="Times New Roman"/>
                        </a:rPr>
                        <a:t> $           94,517 </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35370">
                <a:tc>
                  <a:txBody>
                    <a:bodyPr/>
                    <a:lstStyle/>
                    <a:p>
                      <a:pPr>
                        <a:lnSpc>
                          <a:spcPct val="115000"/>
                        </a:lnSpc>
                      </a:pPr>
                      <a:endParaRPr lang="es-EC" sz="1400">
                        <a:latin typeface="Calibri"/>
                        <a:ea typeface="Times New Roman"/>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s-EC" sz="1400" dirty="0">
                        <a:latin typeface="Calibri"/>
                        <a:ea typeface="Times New Roman"/>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13534">
                <a:tc>
                  <a:txBody>
                    <a:bodyPr/>
                    <a:lstStyle/>
                    <a:p>
                      <a:pPr>
                        <a:lnSpc>
                          <a:spcPct val="115000"/>
                        </a:lnSpc>
                        <a:spcAft>
                          <a:spcPts val="0"/>
                        </a:spcAft>
                      </a:pPr>
                      <a:r>
                        <a:rPr lang="es-MX" sz="1600" b="1" dirty="0">
                          <a:solidFill>
                            <a:srgbClr val="000000"/>
                          </a:solidFill>
                          <a:latin typeface="Arial"/>
                          <a:ea typeface="Times New Roman"/>
                          <a:cs typeface="Times New Roman"/>
                        </a:rPr>
                        <a:t>TOTAL INVERSIÓN INICIAL</a:t>
                      </a:r>
                      <a:endParaRPr lang="es-EC" sz="14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nSpc>
                          <a:spcPct val="115000"/>
                        </a:lnSpc>
                      </a:pPr>
                      <a:endParaRPr lang="es-EC" sz="14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dirty="0">
                          <a:solidFill>
                            <a:srgbClr val="000000"/>
                          </a:solidFill>
                          <a:latin typeface="Arial"/>
                          <a:ea typeface="Times New Roman"/>
                          <a:cs typeface="Times New Roman"/>
                        </a:rPr>
                        <a:t> $     1,430,000 </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Financiamiento </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a:xfrm>
            <a:off x="914400" y="1447800"/>
            <a:ext cx="1929408" cy="4572000"/>
          </a:xfrm>
        </p:spPr>
        <p:txBody>
          <a:bodyPr>
            <a:normAutofit fontScale="77500" lnSpcReduction="20000"/>
          </a:bodyPr>
          <a:lstStyle/>
          <a:p>
            <a:pPr algn="just"/>
            <a:r>
              <a:rPr lang="es-EC" sz="2800" dirty="0" smtClean="0"/>
              <a:t>35% Capital Propio</a:t>
            </a:r>
          </a:p>
          <a:p>
            <a:pPr algn="just"/>
            <a:endParaRPr lang="es-EC" sz="2800" dirty="0" smtClean="0"/>
          </a:p>
          <a:p>
            <a:pPr algn="just"/>
            <a:r>
              <a:rPr lang="es-EC" sz="2800" dirty="0" smtClean="0"/>
              <a:t>65% Préstamo bancario. </a:t>
            </a:r>
          </a:p>
          <a:p>
            <a:pPr algn="just"/>
            <a:endParaRPr lang="es-EC" sz="2800" dirty="0" smtClean="0"/>
          </a:p>
          <a:p>
            <a:pPr algn="just"/>
            <a:r>
              <a:rPr lang="es-EC" sz="2800" dirty="0" smtClean="0"/>
              <a:t>CFN a una tasa del 9,5% anual, pagos semestrales con amortización constantes. </a:t>
            </a:r>
          </a:p>
          <a:p>
            <a:endParaRPr lang="es-MX" dirty="0"/>
          </a:p>
        </p:txBody>
      </p:sp>
      <p:graphicFrame>
        <p:nvGraphicFramePr>
          <p:cNvPr id="5" name="4 Tabla"/>
          <p:cNvGraphicFramePr>
            <a:graphicFrameLocks noGrp="1"/>
          </p:cNvGraphicFramePr>
          <p:nvPr/>
        </p:nvGraphicFramePr>
        <p:xfrm>
          <a:off x="2987824" y="1412776"/>
          <a:ext cx="5791200" cy="4729064"/>
        </p:xfrm>
        <a:graphic>
          <a:graphicData uri="http://schemas.openxmlformats.org/drawingml/2006/table">
            <a:tbl>
              <a:tblPr/>
              <a:tblGrid>
                <a:gridCol w="792088"/>
                <a:gridCol w="909712"/>
                <a:gridCol w="1092200"/>
                <a:gridCol w="1094432"/>
                <a:gridCol w="975668"/>
                <a:gridCol w="927100"/>
              </a:tblGrid>
              <a:tr h="206659">
                <a:tc>
                  <a:txBody>
                    <a:bodyPr/>
                    <a:lstStyle/>
                    <a:p>
                      <a:pPr algn="ctr">
                        <a:lnSpc>
                          <a:spcPct val="115000"/>
                        </a:lnSpc>
                        <a:spcAft>
                          <a:spcPts val="0"/>
                        </a:spcAft>
                      </a:pPr>
                      <a:r>
                        <a:rPr lang="es-MX" sz="1100" b="1" dirty="0">
                          <a:latin typeface="Geneva"/>
                          <a:ea typeface="Times New Roman"/>
                          <a:cs typeface="Calibri"/>
                        </a:rPr>
                        <a:t>semestre</a:t>
                      </a:r>
                      <a:endParaRPr lang="es-EC" sz="14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MX" sz="1100" b="1" dirty="0">
                          <a:latin typeface="Geneva"/>
                          <a:ea typeface="Times New Roman"/>
                          <a:cs typeface="Calibri"/>
                        </a:rPr>
                        <a:t>cuota</a:t>
                      </a:r>
                      <a:endParaRPr lang="es-EC" sz="1400" dirty="0">
                        <a:latin typeface="Calibri"/>
                        <a:ea typeface="Calibri"/>
                        <a:cs typeface="Times New Roman"/>
                      </a:endParaRPr>
                    </a:p>
                  </a:txBody>
                  <a:tcPr marL="44450" marR="44450" marT="0" marB="0" anchor="b">
                    <a:lnL>
                      <a:noFill/>
                    </a:lnL>
                    <a:lnR>
                      <a:noFill/>
                    </a:lnR>
                    <a:lnT w="57150"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MX" sz="1100" b="1" dirty="0">
                          <a:latin typeface="Geneva"/>
                          <a:ea typeface="Times New Roman"/>
                          <a:cs typeface="Calibri"/>
                        </a:rPr>
                        <a:t>intereses</a:t>
                      </a:r>
                      <a:endParaRPr lang="es-EC" sz="1400" dirty="0">
                        <a:latin typeface="Calibri"/>
                        <a:ea typeface="Calibri"/>
                        <a:cs typeface="Times New Roman"/>
                      </a:endParaRPr>
                    </a:p>
                  </a:txBody>
                  <a:tcPr marL="44450" marR="44450" marT="0" marB="0" anchor="b">
                    <a:lnL>
                      <a:noFill/>
                    </a:lnL>
                    <a:lnR>
                      <a:noFill/>
                    </a:lnR>
                    <a:lnT w="57150"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MX" sz="1100" b="1">
                          <a:latin typeface="Geneva"/>
                          <a:ea typeface="Times New Roman"/>
                          <a:cs typeface="Calibri"/>
                        </a:rPr>
                        <a:t>Amortización</a:t>
                      </a:r>
                      <a:endParaRPr lang="es-EC" sz="1400">
                        <a:latin typeface="Calibri"/>
                        <a:ea typeface="Calibri"/>
                        <a:cs typeface="Times New Roman"/>
                      </a:endParaRPr>
                    </a:p>
                  </a:txBody>
                  <a:tcPr marL="44450" marR="44450" marT="0" marB="0" anchor="b">
                    <a:lnL>
                      <a:noFill/>
                    </a:lnL>
                    <a:lnR>
                      <a:noFill/>
                    </a:lnR>
                    <a:lnT w="57150"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MX" sz="1100" b="1">
                          <a:latin typeface="Geneva"/>
                          <a:ea typeface="Times New Roman"/>
                          <a:cs typeface="Calibri"/>
                        </a:rPr>
                        <a:t>amortizado</a:t>
                      </a:r>
                      <a:endParaRPr lang="es-EC" sz="1400">
                        <a:latin typeface="Calibri"/>
                        <a:ea typeface="Calibri"/>
                        <a:cs typeface="Times New Roman"/>
                      </a:endParaRPr>
                    </a:p>
                  </a:txBody>
                  <a:tcPr marL="44450" marR="44450" marT="0" marB="0" anchor="b">
                    <a:lnL>
                      <a:noFill/>
                    </a:lnL>
                    <a:lnR>
                      <a:noFill/>
                    </a:lnR>
                    <a:lnT w="57150"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MX" sz="1100" b="1">
                          <a:latin typeface="Geneva"/>
                          <a:ea typeface="Times New Roman"/>
                          <a:cs typeface="Calibri"/>
                        </a:rPr>
                        <a:t>pendiente</a:t>
                      </a:r>
                      <a:endParaRPr lang="es-EC" sz="14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a:noFill/>
                    </a:lnB>
                    <a:solidFill>
                      <a:srgbClr val="FFFFFF"/>
                    </a:solidFill>
                  </a:tcPr>
                </a:tc>
              </a:tr>
              <a:tr h="227325">
                <a:tc>
                  <a:txBody>
                    <a:bodyPr/>
                    <a:lstStyle/>
                    <a:p>
                      <a:pPr algn="ctr">
                        <a:lnSpc>
                          <a:spcPct val="115000"/>
                        </a:lnSpc>
                        <a:spcAft>
                          <a:spcPts val="0"/>
                        </a:spcAft>
                      </a:pPr>
                      <a:r>
                        <a:rPr lang="es-MX" sz="1100" b="1" dirty="0">
                          <a:latin typeface="Geneva"/>
                          <a:ea typeface="Times New Roman"/>
                          <a:cs typeface="Calibri"/>
                        </a:rPr>
                        <a:t>0</a:t>
                      </a:r>
                      <a:endParaRPr lang="es-EC" sz="14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a:lnSpc>
                          <a:spcPct val="115000"/>
                        </a:lnSpc>
                      </a:pPr>
                      <a:endParaRPr lang="es-EC" sz="1400">
                        <a:latin typeface="Calibri"/>
                        <a:ea typeface="Times New Roman"/>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930,000.00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dirty="0">
                          <a:latin typeface="Geneva"/>
                          <a:ea typeface="Times New Roman"/>
                          <a:cs typeface="Calibri"/>
                        </a:rPr>
                        <a:t>1</a:t>
                      </a:r>
                      <a:endParaRPr lang="es-EC" sz="14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dirty="0">
                          <a:latin typeface="Arial"/>
                          <a:ea typeface="Times New Roman"/>
                          <a:cs typeface="Times New Roman"/>
                        </a:rPr>
                        <a:t>90,675.00</a:t>
                      </a:r>
                      <a:endParaRPr lang="es-EC" sz="1400" dirty="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44,175.00</a:t>
                      </a:r>
                      <a:endParaRPr lang="es-EC" sz="1400" dirty="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46,500.00</a:t>
                      </a:r>
                      <a:endParaRPr lang="es-EC" sz="1400" dirty="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46,500.00</a:t>
                      </a:r>
                      <a:endParaRPr lang="es-EC" sz="1400" dirty="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883,500.00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2</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88,466.25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41,966.25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93,000.00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837,000.00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320021">
                <a:tc>
                  <a:txBody>
                    <a:bodyPr/>
                    <a:lstStyle/>
                    <a:p>
                      <a:pPr algn="ctr">
                        <a:lnSpc>
                          <a:spcPct val="115000"/>
                        </a:lnSpc>
                        <a:spcAft>
                          <a:spcPts val="0"/>
                        </a:spcAft>
                      </a:pPr>
                      <a:r>
                        <a:rPr lang="es-MX" sz="1100" b="1">
                          <a:latin typeface="Geneva"/>
                          <a:ea typeface="Times New Roman"/>
                          <a:cs typeface="Calibri"/>
                        </a:rPr>
                        <a:t>3</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86,257.50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endParaRPr lang="es-MX" sz="1000" dirty="0" smtClean="0">
                        <a:latin typeface="Arial"/>
                        <a:ea typeface="Times New Roman"/>
                        <a:cs typeface="Times New Roman"/>
                      </a:endParaRPr>
                    </a:p>
                    <a:p>
                      <a:pPr indent="101600" algn="r">
                        <a:lnSpc>
                          <a:spcPct val="115000"/>
                        </a:lnSpc>
                        <a:spcAft>
                          <a:spcPts val="0"/>
                        </a:spcAft>
                      </a:pPr>
                      <a:r>
                        <a:rPr lang="es-MX" sz="1000" dirty="0" smtClean="0">
                          <a:latin typeface="Arial"/>
                          <a:ea typeface="Times New Roman"/>
                          <a:cs typeface="Times New Roman"/>
                        </a:rPr>
                        <a:t>39,757.50</a:t>
                      </a:r>
                      <a:endParaRPr lang="es-EC" sz="1400" dirty="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139,500.00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790,500.00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4</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84,048.75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37,548.75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186,000.00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744,000.00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5</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81,840.00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35,340.00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232,500.00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697,500.00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6</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79,631.25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33,131.25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279,000.00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651,000.00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7</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77,422.50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30,922.50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325,500.00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604,500.00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8</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75,213.75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28,713.75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372,000.00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558,000.00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9</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73,005.00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26,505.00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418,500.00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511,500.00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10</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70,796.25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24,296.25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465,000.00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11</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68,587.50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22,087.50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511,500.00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418,500.00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12</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66,378.75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19,878.75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558,000.00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372,000.00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13</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64,170.00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17,670.00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604,500.00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325,500.00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14</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61,961.25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15,461.25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651,000.00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279,000.00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15</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59,752.50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13,252.50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697,500.00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232,500.00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16</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57,543.75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11,043.75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744,000.00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186,000.00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17</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55,335.00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8,835.00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790,500.00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139,500.00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18</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53,126.25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6,626.25</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837,000.00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93,000.00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19</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s-MX" sz="1000">
                          <a:latin typeface="Arial"/>
                          <a:ea typeface="Times New Roman"/>
                          <a:cs typeface="Times New Roman"/>
                        </a:rPr>
                        <a:t>50,917.50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4,417.50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a:latin typeface="Arial"/>
                          <a:ea typeface="Times New Roman"/>
                          <a:cs typeface="Times New Roman"/>
                        </a:rPr>
                        <a:t>883,500.00</a:t>
                      </a:r>
                      <a:endParaRPr lang="es-EC" sz="1400">
                        <a:latin typeface="Calibri"/>
                        <a:ea typeface="Calibri"/>
                        <a:cs typeface="Times New Roman"/>
                      </a:endParaRPr>
                    </a:p>
                  </a:txBody>
                  <a:tcPr marL="44450" marR="44450" marT="0" marB="0" anchor="b">
                    <a:lnL>
                      <a:noFill/>
                    </a:lnL>
                    <a:lnR>
                      <a:noFill/>
                    </a:lnR>
                    <a:lnT>
                      <a:noFill/>
                    </a:lnT>
                    <a:lnB>
                      <a:noFill/>
                    </a:lnB>
                  </a:tcPr>
                </a:tc>
                <a:tc>
                  <a:txBody>
                    <a:bodyPr/>
                    <a:lstStyle/>
                    <a:p>
                      <a:pPr indent="101600" algn="r">
                        <a:lnSpc>
                          <a:spcPct val="115000"/>
                        </a:lnSpc>
                        <a:spcAft>
                          <a:spcPts val="0"/>
                        </a:spcAft>
                      </a:pPr>
                      <a:r>
                        <a:rPr lang="es-MX" sz="1000" dirty="0">
                          <a:latin typeface="Arial"/>
                          <a:ea typeface="Times New Roman"/>
                          <a:cs typeface="Times New Roman"/>
                        </a:rPr>
                        <a:t>46,500.00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206659">
                <a:tc>
                  <a:txBody>
                    <a:bodyPr/>
                    <a:lstStyle/>
                    <a:p>
                      <a:pPr algn="ctr">
                        <a:lnSpc>
                          <a:spcPct val="115000"/>
                        </a:lnSpc>
                        <a:spcAft>
                          <a:spcPts val="0"/>
                        </a:spcAft>
                      </a:pPr>
                      <a:r>
                        <a:rPr lang="es-MX" sz="1100" b="1">
                          <a:latin typeface="Geneva"/>
                          <a:ea typeface="Times New Roman"/>
                          <a:cs typeface="Calibri"/>
                        </a:rPr>
                        <a:t>20</a:t>
                      </a:r>
                      <a:endParaRPr lang="es-EC" sz="14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000" dirty="0">
                          <a:latin typeface="Arial"/>
                          <a:ea typeface="Times New Roman"/>
                          <a:cs typeface="Times New Roman"/>
                        </a:rPr>
                        <a:t>48,708.75</a:t>
                      </a:r>
                      <a:endParaRPr lang="es-EC" sz="1400" dirty="0">
                        <a:latin typeface="Calibri"/>
                        <a:ea typeface="Calibri"/>
                        <a:cs typeface="Times New Roman"/>
                      </a:endParaRPr>
                    </a:p>
                  </a:txBody>
                  <a:tcPr marL="44450" marR="44450" marT="0" marB="0" anchor="b">
                    <a:lnL>
                      <a:noFill/>
                    </a:lnL>
                    <a:lnR>
                      <a:noFill/>
                    </a:lnR>
                    <a:lnT>
                      <a:noFill/>
                    </a:lnT>
                    <a:lnB w="57150" cap="flat" cmpd="dbl" algn="ctr">
                      <a:solidFill>
                        <a:srgbClr val="000000"/>
                      </a:solidFill>
                      <a:prstDash val="solid"/>
                      <a:round/>
                      <a:headEnd type="none" w="med" len="med"/>
                      <a:tailEnd type="none" w="med" len="med"/>
                    </a:lnB>
                  </a:tcPr>
                </a:tc>
                <a:tc>
                  <a:txBody>
                    <a:bodyPr/>
                    <a:lstStyle/>
                    <a:p>
                      <a:pPr indent="101600" algn="r">
                        <a:lnSpc>
                          <a:spcPct val="115000"/>
                        </a:lnSpc>
                        <a:spcAft>
                          <a:spcPts val="0"/>
                        </a:spcAft>
                      </a:pPr>
                      <a:r>
                        <a:rPr lang="es-MX" sz="1000" dirty="0">
                          <a:latin typeface="Arial"/>
                          <a:ea typeface="Times New Roman"/>
                          <a:cs typeface="Times New Roman"/>
                        </a:rPr>
                        <a:t>2,208.75</a:t>
                      </a:r>
                      <a:endParaRPr lang="es-EC" sz="1400" dirty="0">
                        <a:latin typeface="Calibri"/>
                        <a:ea typeface="Calibri"/>
                        <a:cs typeface="Times New Roman"/>
                      </a:endParaRPr>
                    </a:p>
                  </a:txBody>
                  <a:tcPr marL="44450" marR="44450" marT="0" marB="0" anchor="b">
                    <a:lnL>
                      <a:noFill/>
                    </a:lnL>
                    <a:lnR>
                      <a:noFill/>
                    </a:lnR>
                    <a:lnT>
                      <a:noFill/>
                    </a:lnT>
                    <a:lnB w="57150" cap="flat" cmpd="dbl" algn="ctr">
                      <a:solidFill>
                        <a:srgbClr val="000000"/>
                      </a:solidFill>
                      <a:prstDash val="solid"/>
                      <a:round/>
                      <a:headEnd type="none" w="med" len="med"/>
                      <a:tailEnd type="none" w="med" len="med"/>
                    </a:lnB>
                  </a:tcPr>
                </a:tc>
                <a:tc>
                  <a:txBody>
                    <a:bodyPr/>
                    <a:lstStyle/>
                    <a:p>
                      <a:pPr indent="101600" algn="r">
                        <a:lnSpc>
                          <a:spcPct val="115000"/>
                        </a:lnSpc>
                        <a:spcAft>
                          <a:spcPts val="0"/>
                        </a:spcAft>
                      </a:pPr>
                      <a:r>
                        <a:rPr lang="es-MX" sz="1000">
                          <a:latin typeface="Arial"/>
                          <a:ea typeface="Times New Roman"/>
                          <a:cs typeface="Times New Roman"/>
                        </a:rPr>
                        <a:t>46500.00</a:t>
                      </a:r>
                      <a:endParaRPr lang="es-EC" sz="1400">
                        <a:latin typeface="Calibri"/>
                        <a:ea typeface="Calibri"/>
                        <a:cs typeface="Times New Roman"/>
                      </a:endParaRPr>
                    </a:p>
                  </a:txBody>
                  <a:tcPr marL="44450" marR="44450" marT="0" marB="0" anchor="b">
                    <a:lnL>
                      <a:noFill/>
                    </a:lnL>
                    <a:lnR>
                      <a:noFill/>
                    </a:lnR>
                    <a:lnT>
                      <a:noFill/>
                    </a:lnT>
                    <a:lnB w="57150" cap="flat" cmpd="dbl" algn="ctr">
                      <a:solidFill>
                        <a:srgbClr val="000000"/>
                      </a:solidFill>
                      <a:prstDash val="solid"/>
                      <a:round/>
                      <a:headEnd type="none" w="med" len="med"/>
                      <a:tailEnd type="none" w="med" len="med"/>
                    </a:lnB>
                  </a:tcPr>
                </a:tc>
                <a:tc>
                  <a:txBody>
                    <a:bodyPr/>
                    <a:lstStyle/>
                    <a:p>
                      <a:pPr indent="101600" algn="r">
                        <a:lnSpc>
                          <a:spcPct val="115000"/>
                        </a:lnSpc>
                        <a:spcAft>
                          <a:spcPts val="0"/>
                        </a:spcAft>
                      </a:pPr>
                      <a:r>
                        <a:rPr lang="es-MX" sz="1000">
                          <a:latin typeface="Arial"/>
                          <a:ea typeface="Times New Roman"/>
                          <a:cs typeface="Times New Roman"/>
                        </a:rPr>
                        <a:t>930,000.00</a:t>
                      </a:r>
                      <a:endParaRPr lang="es-EC" sz="1400">
                        <a:latin typeface="Calibri"/>
                        <a:ea typeface="Calibri"/>
                        <a:cs typeface="Times New Roman"/>
                      </a:endParaRPr>
                    </a:p>
                  </a:txBody>
                  <a:tcPr marL="44450" marR="44450" marT="0" marB="0" anchor="b">
                    <a:lnL>
                      <a:noFill/>
                    </a:lnL>
                    <a:lnR>
                      <a:noFill/>
                    </a:lnR>
                    <a:lnT>
                      <a:noFill/>
                    </a:lnT>
                    <a:lnB w="57150" cap="flat" cmpd="dbl" algn="ctr">
                      <a:solidFill>
                        <a:srgbClr val="000000"/>
                      </a:solidFill>
                      <a:prstDash val="solid"/>
                      <a:round/>
                      <a:headEnd type="none" w="med" len="med"/>
                      <a:tailEnd type="none" w="med" len="med"/>
                    </a:lnB>
                  </a:tcPr>
                </a:tc>
                <a:tc>
                  <a:txBody>
                    <a:bodyPr/>
                    <a:lstStyle/>
                    <a:p>
                      <a:pPr indent="101600" algn="r">
                        <a:lnSpc>
                          <a:spcPct val="115000"/>
                        </a:lnSpc>
                        <a:spcAft>
                          <a:spcPts val="0"/>
                        </a:spcAft>
                      </a:pPr>
                      <a:r>
                        <a:rPr lang="es-MX" sz="1000" dirty="0">
                          <a:latin typeface="Arial"/>
                          <a:ea typeface="Times New Roman"/>
                          <a:cs typeface="Times New Roman"/>
                        </a:rPr>
                        <a:t>0.00</a:t>
                      </a:r>
                      <a:endParaRPr lang="es-EC" sz="14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w="571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Flujo de Caja </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pic>
        <p:nvPicPr>
          <p:cNvPr id="5" name="Picture 1"/>
          <p:cNvPicPr>
            <a:picLocks noChangeAspect="1" noChangeArrowheads="1"/>
          </p:cNvPicPr>
          <p:nvPr/>
        </p:nvPicPr>
        <p:blipFill>
          <a:blip r:embed="rId2" cstate="print"/>
          <a:srcRect l="19191" t="27045" r="16432" b="22871"/>
          <a:stretch>
            <a:fillRect/>
          </a:stretch>
        </p:blipFill>
        <p:spPr bwMode="auto">
          <a:xfrm>
            <a:off x="110392" y="1700808"/>
            <a:ext cx="8854096"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18600" t="25156" r="16432" b="12475"/>
          <a:stretch>
            <a:fillRect/>
          </a:stretch>
        </p:blipFill>
        <p:spPr bwMode="auto">
          <a:xfrm>
            <a:off x="395536" y="1268760"/>
            <a:ext cx="8424936" cy="4896544"/>
          </a:xfrm>
          <a:prstGeom prst="rect">
            <a:avLst/>
          </a:prstGeom>
          <a:noFill/>
          <a:ln w="9525">
            <a:noFill/>
            <a:miter lim="800000"/>
            <a:headEnd/>
            <a:tailEnd/>
          </a:ln>
        </p:spPr>
      </p:pic>
      <p:sp>
        <p:nvSpPr>
          <p:cNvPr id="2" name="1 Título"/>
          <p:cNvSpPr>
            <a:spLocks noGrp="1"/>
          </p:cNvSpPr>
          <p:nvPr>
            <p:ph type="title"/>
          </p:nvPr>
        </p:nvSpPr>
        <p:spPr/>
        <p:txBody>
          <a:bodyPr/>
          <a:lstStyle/>
          <a:p>
            <a:r>
              <a:rPr lang="es-MX" dirty="0" smtClean="0"/>
              <a:t>Flujo de Caja</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Tasa de Descuento</a:t>
            </a:r>
            <a:br>
              <a:rPr lang="es-EC" dirty="0" smtClean="0"/>
            </a:br>
            <a:r>
              <a:rPr lang="es-EC" dirty="0" smtClean="0"/>
              <a:t>Modelo CAPM</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a:xfrm>
            <a:off x="914400" y="4437112"/>
            <a:ext cx="7772400" cy="1582688"/>
          </a:xfrm>
        </p:spPr>
        <p:txBody>
          <a:bodyPr/>
          <a:lstStyle/>
          <a:p>
            <a:r>
              <a:rPr lang="es-EC" dirty="0" smtClean="0"/>
              <a:t>Rf = Tasa libre de Riesgo.</a:t>
            </a:r>
          </a:p>
          <a:p>
            <a:r>
              <a:rPr lang="es-EC" dirty="0" smtClean="0"/>
              <a:t>β = Beta apalancado al riesgo de </a:t>
            </a:r>
            <a:r>
              <a:rPr lang="es-EC" dirty="0" err="1" smtClean="0"/>
              <a:t>DelaMar</a:t>
            </a:r>
            <a:r>
              <a:rPr lang="es-EC" dirty="0" smtClean="0"/>
              <a:t> Resort.</a:t>
            </a:r>
          </a:p>
          <a:p>
            <a:r>
              <a:rPr lang="es-EC" dirty="0" smtClean="0"/>
              <a:t>(</a:t>
            </a:r>
            <a:r>
              <a:rPr lang="es-EC" dirty="0" err="1" smtClean="0"/>
              <a:t>Rm</a:t>
            </a:r>
            <a:r>
              <a:rPr lang="es-EC" dirty="0" smtClean="0"/>
              <a:t>-Rf) = Prima de riesgo estándar.</a:t>
            </a:r>
          </a:p>
          <a:p>
            <a:endParaRPr lang="es-MX" dirty="0"/>
          </a:p>
        </p:txBody>
      </p:sp>
      <p:pic>
        <p:nvPicPr>
          <p:cNvPr id="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47664" y="1844824"/>
            <a:ext cx="6064424" cy="504056"/>
          </a:xfrm>
          <a:prstGeom prst="rect">
            <a:avLst/>
          </a:prstGeom>
          <a:noFill/>
        </p:spPr>
      </p:pic>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1640" y="2492896"/>
            <a:ext cx="6431059" cy="504056"/>
          </a:xfrm>
          <a:prstGeom prst="rect">
            <a:avLst/>
          </a:prstGeom>
          <a:noFill/>
        </p:spPr>
      </p:pic>
      <p:pic>
        <p:nvPicPr>
          <p:cNvPr id="10"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83768" y="3140968"/>
            <a:ext cx="3024336" cy="5447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Objetivos Específicos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pPr lvl="0" algn="just"/>
            <a:r>
              <a:rPr lang="es-MX" dirty="0" smtClean="0"/>
              <a:t>Determinar el monto de inversión y los costos necesarios para realizar el proyecto planteado.</a:t>
            </a:r>
          </a:p>
          <a:p>
            <a:pPr lvl="0" algn="just"/>
            <a:r>
              <a:rPr lang="es-MX" dirty="0" smtClean="0"/>
              <a:t>Definir las estrategias adecuadas para fomentar el turismo en este balneario.</a:t>
            </a:r>
          </a:p>
          <a:p>
            <a:pPr lvl="0" algn="just"/>
            <a:r>
              <a:rPr lang="es-MX" dirty="0" smtClean="0"/>
              <a:t>Evaluar las necesidades y preferencias de los turistas para brindar un servicio adecuado.</a:t>
            </a:r>
          </a:p>
          <a:p>
            <a:pPr lvl="0" algn="just"/>
            <a:r>
              <a:rPr lang="es-MX" dirty="0" smtClean="0"/>
              <a:t>Determinar los recursos e infraestructura necesaria para satisfacer la demanda de turistas.</a:t>
            </a:r>
          </a:p>
          <a:p>
            <a:pPr lvl="0" algn="just"/>
            <a:r>
              <a:rPr lang="es-MX" dirty="0" smtClean="0"/>
              <a:t>Promover el desarrollo económico y social del balneario así como el de la Provincia de Santa Elena.</a:t>
            </a:r>
          </a:p>
          <a:p>
            <a:pPr algn="just"/>
            <a:endParaRPr lang="es-MX"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dirty="0" smtClean="0"/>
              <a:t>β</a:t>
            </a:r>
            <a:r>
              <a:rPr lang="es-EC" dirty="0" smtClean="0"/>
              <a:t>  apalancado</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graphicFrame>
        <p:nvGraphicFramePr>
          <p:cNvPr id="5" name="3 Marcador de contenido"/>
          <p:cNvGraphicFramePr>
            <a:graphicFrameLocks noGrp="1"/>
          </p:cNvGraphicFramePr>
          <p:nvPr>
            <p:ph idx="1"/>
          </p:nvPr>
        </p:nvGraphicFramePr>
        <p:xfrm>
          <a:off x="395536" y="1628800"/>
          <a:ext cx="6552730" cy="1177285"/>
        </p:xfrm>
        <a:graphic>
          <a:graphicData uri="http://schemas.openxmlformats.org/drawingml/2006/table">
            <a:tbl>
              <a:tblPr/>
              <a:tblGrid>
                <a:gridCol w="1310546"/>
                <a:gridCol w="1310546"/>
                <a:gridCol w="1310546"/>
                <a:gridCol w="1310546"/>
                <a:gridCol w="1310546"/>
              </a:tblGrid>
              <a:tr h="168019">
                <a:tc>
                  <a:txBody>
                    <a:bodyPr/>
                    <a:lstStyle/>
                    <a:p>
                      <a:pPr algn="ctr">
                        <a:lnSpc>
                          <a:spcPct val="115000"/>
                        </a:lnSpc>
                        <a:spcAft>
                          <a:spcPts val="0"/>
                        </a:spcAft>
                      </a:pPr>
                      <a:r>
                        <a:rPr lang="es-MX" sz="1200" b="1" dirty="0">
                          <a:solidFill>
                            <a:srgbClr val="000000"/>
                          </a:solidFill>
                          <a:latin typeface="Arial"/>
                          <a:ea typeface="Times New Roman"/>
                          <a:cs typeface="Times New Roman"/>
                        </a:rPr>
                        <a:t>Empresa</a:t>
                      </a:r>
                      <a:endParaRPr lang="es-EC" sz="1100" dirty="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Times New Roman"/>
                        </a:rPr>
                        <a:t>Beta</a:t>
                      </a:r>
                      <a:endParaRPr lang="es-EC" sz="1100">
                        <a:latin typeface="Calibri"/>
                        <a:ea typeface="Calibri"/>
                        <a:cs typeface="Times New Roman"/>
                      </a:endParaRPr>
                    </a:p>
                  </a:txBody>
                  <a:tcPr marL="44450" marR="44450" marT="0" marB="0" anchor="b">
                    <a:lnL>
                      <a:noFill/>
                    </a:lnL>
                    <a:lnR>
                      <a:noFill/>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Times New Roman"/>
                        </a:rPr>
                        <a:t>Deuda</a:t>
                      </a:r>
                      <a:endParaRPr lang="es-EC" sz="1100">
                        <a:latin typeface="Calibri"/>
                        <a:ea typeface="Calibri"/>
                        <a:cs typeface="Times New Roman"/>
                      </a:endParaRPr>
                    </a:p>
                  </a:txBody>
                  <a:tcPr marL="44450" marR="44450" marT="0" marB="0" anchor="b">
                    <a:lnL>
                      <a:noFill/>
                    </a:lnL>
                    <a:lnR>
                      <a:noFill/>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Times New Roman"/>
                        </a:rPr>
                        <a:t>TC</a:t>
                      </a:r>
                      <a:endParaRPr lang="es-EC" sz="1100">
                        <a:latin typeface="Calibri"/>
                        <a:ea typeface="Calibri"/>
                        <a:cs typeface="Times New Roman"/>
                      </a:endParaRPr>
                    </a:p>
                  </a:txBody>
                  <a:tcPr marL="44450" marR="44450" marT="0" marB="0" anchor="b">
                    <a:lnL>
                      <a:noFill/>
                    </a:lnL>
                    <a:lnR>
                      <a:noFill/>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a:solidFill>
                            <a:srgbClr val="000000"/>
                          </a:solidFill>
                          <a:latin typeface="Arial"/>
                          <a:ea typeface="Times New Roman"/>
                          <a:cs typeface="Times New Roman"/>
                        </a:rPr>
                        <a:t>Activos</a:t>
                      </a:r>
                      <a:endParaRPr lang="es-EC" sz="11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037">
                <a:tc>
                  <a:txBody>
                    <a:bodyPr/>
                    <a:lstStyle/>
                    <a:p>
                      <a:pPr>
                        <a:lnSpc>
                          <a:spcPct val="115000"/>
                        </a:lnSpc>
                        <a:spcAft>
                          <a:spcPts val="0"/>
                        </a:spcAft>
                      </a:pPr>
                      <a:r>
                        <a:rPr lang="es-MX" sz="1200">
                          <a:solidFill>
                            <a:srgbClr val="000000"/>
                          </a:solidFill>
                          <a:latin typeface="Arial"/>
                          <a:ea typeface="Times New Roman"/>
                          <a:cs typeface="Times New Roman"/>
                        </a:rPr>
                        <a:t>Vail Resorts Inc.</a:t>
                      </a:r>
                      <a:endParaRPr lang="es-EC" sz="11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200">
                          <a:solidFill>
                            <a:srgbClr val="000000"/>
                          </a:solidFill>
                          <a:latin typeface="Arial"/>
                          <a:ea typeface="Times New Roman"/>
                          <a:cs typeface="Times New Roman"/>
                        </a:rPr>
                        <a:t>1.74</a:t>
                      </a:r>
                      <a:endParaRPr lang="es-EC" sz="11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200">
                          <a:solidFill>
                            <a:srgbClr val="000000"/>
                          </a:solidFill>
                          <a:latin typeface="Arial"/>
                          <a:ea typeface="Times New Roman"/>
                          <a:cs typeface="Times New Roman"/>
                        </a:rPr>
                        <a:t>0.57368</a:t>
                      </a:r>
                      <a:endParaRPr lang="es-EC" sz="11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200">
                          <a:solidFill>
                            <a:srgbClr val="000000"/>
                          </a:solidFill>
                          <a:latin typeface="Arial"/>
                          <a:ea typeface="Times New Roman"/>
                          <a:cs typeface="Times New Roman"/>
                        </a:rPr>
                        <a:t>0.380007</a:t>
                      </a:r>
                      <a:endParaRPr lang="es-EC" sz="11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200" dirty="0" smtClean="0">
                          <a:solidFill>
                            <a:srgbClr val="000000"/>
                          </a:solidFill>
                          <a:latin typeface="Arial"/>
                          <a:ea typeface="Times New Roman"/>
                          <a:cs typeface="Times New Roman"/>
                        </a:rPr>
                        <a:t>1,946,236</a:t>
                      </a:r>
                      <a:endParaRPr lang="es-EC" sz="11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36037">
                <a:tc>
                  <a:txBody>
                    <a:bodyPr/>
                    <a:lstStyle/>
                    <a:p>
                      <a:pPr>
                        <a:lnSpc>
                          <a:spcPct val="115000"/>
                        </a:lnSpc>
                        <a:spcAft>
                          <a:spcPts val="0"/>
                        </a:spcAft>
                      </a:pPr>
                      <a:r>
                        <a:rPr lang="es-MX" sz="1200">
                          <a:solidFill>
                            <a:srgbClr val="000000"/>
                          </a:solidFill>
                          <a:latin typeface="Arial"/>
                          <a:ea typeface="Times New Roman"/>
                          <a:cs typeface="Times New Roman"/>
                        </a:rPr>
                        <a:t>Full House Resorts</a:t>
                      </a:r>
                      <a:endParaRPr lang="es-EC" sz="11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MX" sz="1200">
                          <a:solidFill>
                            <a:srgbClr val="000000"/>
                          </a:solidFill>
                          <a:latin typeface="Arial"/>
                          <a:ea typeface="Times New Roman"/>
                          <a:cs typeface="Times New Roman"/>
                        </a:rPr>
                        <a:t>1.6</a:t>
                      </a:r>
                      <a:endParaRPr lang="es-EC" sz="11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200">
                          <a:solidFill>
                            <a:srgbClr val="000000"/>
                          </a:solidFill>
                          <a:latin typeface="Arial"/>
                          <a:ea typeface="Times New Roman"/>
                          <a:cs typeface="Times New Roman"/>
                        </a:rPr>
                        <a:t>0.163646</a:t>
                      </a:r>
                      <a:endParaRPr lang="es-EC" sz="11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200">
                          <a:solidFill>
                            <a:srgbClr val="000000"/>
                          </a:solidFill>
                          <a:latin typeface="Arial"/>
                          <a:ea typeface="Times New Roman"/>
                          <a:cs typeface="Times New Roman"/>
                        </a:rPr>
                        <a:t>0.243168</a:t>
                      </a:r>
                      <a:endParaRPr lang="es-EC" sz="1100">
                        <a:latin typeface="Calibri"/>
                        <a:ea typeface="Calibri"/>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200" dirty="0" smtClean="0">
                          <a:solidFill>
                            <a:srgbClr val="000000"/>
                          </a:solidFill>
                          <a:latin typeface="Arial"/>
                          <a:ea typeface="Times New Roman"/>
                          <a:cs typeface="Times New Roman"/>
                        </a:rPr>
                        <a:t>56,451</a:t>
                      </a:r>
                      <a:endParaRPr lang="es-EC" sz="11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a:noFill/>
                    </a:lnB>
                  </a:tcPr>
                </a:tc>
              </a:tr>
              <a:tr h="168019">
                <a:tc>
                  <a:txBody>
                    <a:bodyPr/>
                    <a:lstStyle/>
                    <a:p>
                      <a:pPr>
                        <a:lnSpc>
                          <a:spcPct val="115000"/>
                        </a:lnSpc>
                      </a:pPr>
                      <a:endParaRPr lang="es-EC" sz="1100">
                        <a:latin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w="57150" cap="flat" cmpd="dbl" algn="ctr">
                      <a:solidFill>
                        <a:srgbClr val="000000"/>
                      </a:solidFill>
                      <a:prstDash val="solid"/>
                      <a:round/>
                      <a:headEnd type="none" w="med" len="med"/>
                      <a:tailEnd type="none" w="med" len="med"/>
                    </a:lnB>
                  </a:tcPr>
                </a:tc>
                <a:tc>
                  <a:txBody>
                    <a:bodyPr/>
                    <a:lstStyle/>
                    <a:p>
                      <a:pPr>
                        <a:lnSpc>
                          <a:spcPct val="115000"/>
                        </a:lnSpc>
                      </a:pPr>
                      <a:endParaRPr lang="es-EC" sz="1100">
                        <a:latin typeface="Calibri"/>
                        <a:cs typeface="Times New Roman"/>
                      </a:endParaRPr>
                    </a:p>
                  </a:txBody>
                  <a:tcPr marL="44450" marR="44450" marT="0" marB="0" anchor="b">
                    <a:lnL>
                      <a:noFill/>
                    </a:lnL>
                    <a:lnR>
                      <a:noFill/>
                    </a:lnR>
                    <a:lnT>
                      <a:noFill/>
                    </a:lnT>
                    <a:lnB w="57150" cap="flat" cmpd="dbl" algn="ctr">
                      <a:solidFill>
                        <a:srgbClr val="000000"/>
                      </a:solidFill>
                      <a:prstDash val="solid"/>
                      <a:round/>
                      <a:headEnd type="none" w="med" len="med"/>
                      <a:tailEnd type="none" w="med" len="med"/>
                    </a:lnB>
                  </a:tcPr>
                </a:tc>
                <a:tc>
                  <a:txBody>
                    <a:bodyPr/>
                    <a:lstStyle/>
                    <a:p>
                      <a:pPr>
                        <a:lnSpc>
                          <a:spcPct val="115000"/>
                        </a:lnSpc>
                      </a:pPr>
                      <a:endParaRPr lang="es-EC" sz="1100">
                        <a:latin typeface="Calibri"/>
                        <a:cs typeface="Times New Roman"/>
                      </a:endParaRPr>
                    </a:p>
                  </a:txBody>
                  <a:tcPr marL="44450" marR="44450" marT="0" marB="0" anchor="b">
                    <a:lnL>
                      <a:noFill/>
                    </a:lnL>
                    <a:lnR>
                      <a:noFill/>
                    </a:lnR>
                    <a:lnT>
                      <a:noFill/>
                    </a:lnT>
                    <a:lnB w="57150" cap="flat" cmpd="dbl" algn="ctr">
                      <a:solidFill>
                        <a:srgbClr val="000000"/>
                      </a:solidFill>
                      <a:prstDash val="solid"/>
                      <a:round/>
                      <a:headEnd type="none" w="med" len="med"/>
                      <a:tailEnd type="none" w="med" len="med"/>
                    </a:lnB>
                  </a:tcPr>
                </a:tc>
                <a:tc>
                  <a:txBody>
                    <a:bodyPr/>
                    <a:lstStyle/>
                    <a:p>
                      <a:pPr>
                        <a:lnSpc>
                          <a:spcPct val="115000"/>
                        </a:lnSpc>
                      </a:pPr>
                      <a:endParaRPr lang="es-EC" sz="1100">
                        <a:latin typeface="Calibri"/>
                        <a:cs typeface="Times New Roman"/>
                      </a:endParaRPr>
                    </a:p>
                  </a:txBody>
                  <a:tcPr marL="44450" marR="44450" marT="0" marB="0" anchor="b">
                    <a:lnL>
                      <a:noFill/>
                    </a:lnL>
                    <a:lnR>
                      <a:noFill/>
                    </a:lnR>
                    <a:lnT>
                      <a:noFill/>
                    </a:lnT>
                    <a:lnB w="57150"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smtClean="0">
                          <a:solidFill>
                            <a:srgbClr val="000000"/>
                          </a:solidFill>
                          <a:latin typeface="Arial"/>
                          <a:ea typeface="Times New Roman"/>
                          <a:cs typeface="Times New Roman"/>
                        </a:rPr>
                        <a:t>2,002,687</a:t>
                      </a:r>
                      <a:endParaRPr lang="es-EC" sz="11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w="57150" cap="flat" cmpd="dbl"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755576" y="3284984"/>
          <a:ext cx="4502682" cy="932298"/>
        </p:xfrm>
        <a:graphic>
          <a:graphicData uri="http://schemas.openxmlformats.org/drawingml/2006/table">
            <a:tbl>
              <a:tblPr/>
              <a:tblGrid>
                <a:gridCol w="2251341"/>
                <a:gridCol w="2251341"/>
              </a:tblGrid>
              <a:tr h="310766">
                <a:tc gridSpan="2">
                  <a:txBody>
                    <a:bodyPr/>
                    <a:lstStyle/>
                    <a:p>
                      <a:pPr algn="ctr">
                        <a:lnSpc>
                          <a:spcPct val="115000"/>
                        </a:lnSpc>
                        <a:spcAft>
                          <a:spcPts val="0"/>
                        </a:spcAft>
                      </a:pPr>
                      <a:r>
                        <a:rPr lang="es-MX" sz="1200" b="1">
                          <a:solidFill>
                            <a:srgbClr val="000000"/>
                          </a:solidFill>
                          <a:latin typeface="Arial"/>
                          <a:ea typeface="Times New Roman"/>
                          <a:cs typeface="Times New Roman"/>
                        </a:rPr>
                        <a:t>Betas Desapalancados</a:t>
                      </a:r>
                      <a:endParaRPr lang="es-EC" sz="11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10766">
                <a:tc>
                  <a:txBody>
                    <a:bodyPr/>
                    <a:lstStyle/>
                    <a:p>
                      <a:pPr algn="ctr">
                        <a:lnSpc>
                          <a:spcPct val="115000"/>
                        </a:lnSpc>
                        <a:spcAft>
                          <a:spcPts val="0"/>
                        </a:spcAft>
                      </a:pPr>
                      <a:r>
                        <a:rPr lang="es-MX" sz="1200">
                          <a:solidFill>
                            <a:srgbClr val="000000"/>
                          </a:solidFill>
                          <a:latin typeface="Arial"/>
                          <a:ea typeface="Times New Roman"/>
                          <a:cs typeface="Times New Roman"/>
                        </a:rPr>
                        <a:t>Vail Resorts Inc.</a:t>
                      </a:r>
                      <a:endParaRPr lang="es-EC" sz="11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100">
                          <a:solidFill>
                            <a:srgbClr val="000000"/>
                          </a:solidFill>
                          <a:latin typeface="Arial"/>
                          <a:ea typeface="Times New Roman"/>
                          <a:cs typeface="Times New Roman"/>
                        </a:rPr>
                        <a:t>0.9485929</a:t>
                      </a:r>
                      <a:endParaRPr lang="es-EC" sz="11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10766">
                <a:tc>
                  <a:txBody>
                    <a:bodyPr/>
                    <a:lstStyle/>
                    <a:p>
                      <a:pPr algn="ctr">
                        <a:lnSpc>
                          <a:spcPct val="115000"/>
                        </a:lnSpc>
                        <a:spcAft>
                          <a:spcPts val="0"/>
                        </a:spcAft>
                      </a:pPr>
                      <a:r>
                        <a:rPr lang="es-MX" sz="1200">
                          <a:solidFill>
                            <a:srgbClr val="000000"/>
                          </a:solidFill>
                          <a:latin typeface="Arial"/>
                          <a:ea typeface="Times New Roman"/>
                          <a:cs typeface="Times New Roman"/>
                        </a:rPr>
                        <a:t>Full House Resorts</a:t>
                      </a:r>
                      <a:endParaRPr lang="es-EC" sz="11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a:noFill/>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dirty="0">
                          <a:solidFill>
                            <a:srgbClr val="000000"/>
                          </a:solidFill>
                          <a:latin typeface="Arial"/>
                          <a:ea typeface="Times New Roman"/>
                          <a:cs typeface="Times New Roman"/>
                        </a:rPr>
                        <a:t>1.393623</a:t>
                      </a:r>
                      <a:endParaRPr lang="es-EC" sz="11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a:noFill/>
                    </a:lnT>
                    <a:lnB w="57150" cap="flat" cmpd="dbl"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611560" y="4797152"/>
          <a:ext cx="5832648" cy="720080"/>
        </p:xfrm>
        <a:graphic>
          <a:graphicData uri="http://schemas.openxmlformats.org/drawingml/2006/table">
            <a:tbl>
              <a:tblPr/>
              <a:tblGrid>
                <a:gridCol w="2916324"/>
                <a:gridCol w="2916324"/>
              </a:tblGrid>
              <a:tr h="360040">
                <a:tc>
                  <a:txBody>
                    <a:bodyPr/>
                    <a:lstStyle/>
                    <a:p>
                      <a:pPr algn="ctr">
                        <a:lnSpc>
                          <a:spcPct val="115000"/>
                        </a:lnSpc>
                        <a:spcAft>
                          <a:spcPts val="0"/>
                        </a:spcAft>
                      </a:pPr>
                      <a:r>
                        <a:rPr lang="es-MX" sz="1200" b="1">
                          <a:solidFill>
                            <a:srgbClr val="000000"/>
                          </a:solidFill>
                          <a:latin typeface="Arial"/>
                          <a:ea typeface="Times New Roman"/>
                          <a:cs typeface="Times New Roman"/>
                        </a:rPr>
                        <a:t>Beta Desapalancado Promedio</a:t>
                      </a:r>
                      <a:endParaRPr lang="es-EC" sz="11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a:solidFill>
                            <a:srgbClr val="000000"/>
                          </a:solidFill>
                          <a:latin typeface="Arial"/>
                          <a:ea typeface="Times New Roman"/>
                          <a:cs typeface="Times New Roman"/>
                        </a:rPr>
                        <a:t>0.961137</a:t>
                      </a:r>
                      <a:endParaRPr lang="es-EC" sz="110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r h="360040">
                <a:tc>
                  <a:txBody>
                    <a:bodyPr/>
                    <a:lstStyle/>
                    <a:p>
                      <a:pPr algn="ctr">
                        <a:lnSpc>
                          <a:spcPct val="115000"/>
                        </a:lnSpc>
                        <a:spcAft>
                          <a:spcPts val="0"/>
                        </a:spcAft>
                      </a:pPr>
                      <a:r>
                        <a:rPr lang="es-MX" sz="1200" b="1">
                          <a:solidFill>
                            <a:srgbClr val="000000"/>
                          </a:solidFill>
                          <a:latin typeface="Arial"/>
                          <a:ea typeface="Times New Roman"/>
                          <a:cs typeface="Times New Roman"/>
                        </a:rPr>
                        <a:t>Beta Apalancado</a:t>
                      </a:r>
                      <a:endParaRPr lang="es-EC" sz="1100">
                        <a:latin typeface="Calibri"/>
                        <a:ea typeface="Calibri"/>
                        <a:cs typeface="Times New Roman"/>
                      </a:endParaRPr>
                    </a:p>
                  </a:txBody>
                  <a:tcPr marL="44450" marR="44450" marT="0" marB="0" anchor="b">
                    <a:lnL w="57150" cap="flat" cmpd="dbl"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a:solidFill>
                            <a:srgbClr val="000000"/>
                          </a:solidFill>
                          <a:latin typeface="Arial"/>
                          <a:ea typeface="Times New Roman"/>
                          <a:cs typeface="Times New Roman"/>
                        </a:rPr>
                        <a:t>2.007491</a:t>
                      </a:r>
                      <a:endParaRPr lang="es-EC" sz="1100" dirty="0">
                        <a:latin typeface="Calibri"/>
                        <a:ea typeface="Calibri"/>
                        <a:cs typeface="Times New Roman"/>
                      </a:endParaRPr>
                    </a:p>
                  </a:txBody>
                  <a:tcPr marL="44450" marR="44450" marT="0" marB="0" anchor="b">
                    <a:lnL>
                      <a:noFill/>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pic>
        <p:nvPicPr>
          <p:cNvPr id="8"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580112" y="3284984"/>
            <a:ext cx="2765846" cy="100811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VAN y TIR</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5" name="4 Marcador de contenido"/>
          <p:cNvSpPr>
            <a:spLocks noGrp="1"/>
          </p:cNvSpPr>
          <p:nvPr>
            <p:ph sz="quarter" idx="1"/>
          </p:nvPr>
        </p:nvSpPr>
        <p:spPr/>
        <p:txBody>
          <a:bodyPr/>
          <a:lstStyle/>
          <a:p>
            <a:pPr algn="just"/>
            <a:r>
              <a:rPr lang="es-MX" dirty="0" smtClean="0"/>
              <a:t>El VAN obtenido en el proyecto es de $286,185.</a:t>
            </a:r>
          </a:p>
          <a:p>
            <a:pPr algn="just"/>
            <a:r>
              <a:rPr lang="es-MX" dirty="0" smtClean="0"/>
              <a:t>Si éste es mayor a cero mostrará el monto que se ganará en el proyecto después de haber recuperado la inversión.</a:t>
            </a:r>
          </a:p>
          <a:p>
            <a:endParaRPr lang="es-MX" dirty="0"/>
          </a:p>
        </p:txBody>
      </p:sp>
      <p:sp>
        <p:nvSpPr>
          <p:cNvPr id="6" name="5 Marcador de contenido"/>
          <p:cNvSpPr>
            <a:spLocks noGrp="1"/>
          </p:cNvSpPr>
          <p:nvPr>
            <p:ph sz="quarter" idx="2"/>
          </p:nvPr>
        </p:nvSpPr>
        <p:spPr/>
        <p:txBody>
          <a:bodyPr/>
          <a:lstStyle/>
          <a:p>
            <a:pPr marL="342900" lvl="0" indent="-342900" algn="just">
              <a:spcBef>
                <a:spcPct val="20000"/>
              </a:spcBef>
              <a:buFont typeface="Arial" pitchFamily="34" charset="0"/>
              <a:buChar char="•"/>
            </a:pPr>
            <a:r>
              <a:rPr lang="es-MX" sz="2800" dirty="0" smtClean="0"/>
              <a:t>Mide la rentabilidad como porcentaje.</a:t>
            </a:r>
          </a:p>
          <a:p>
            <a:pPr marL="342900" indent="-342900" algn="just">
              <a:spcBef>
                <a:spcPct val="20000"/>
              </a:spcBef>
              <a:buFont typeface="Arial" pitchFamily="34" charset="0"/>
              <a:buChar char="•"/>
            </a:pPr>
            <a:r>
              <a:rPr lang="es-MX" sz="2800" dirty="0" smtClean="0"/>
              <a:t>Se obtuvo una TIR de 38.22% lo que nos confirma que el negocio es rentable ya que el porcentaje de ganancia es superior a la tasa exigida que se había estimado.</a:t>
            </a:r>
            <a:endParaRPr lang="es-EC" sz="2800" dirty="0" smtClean="0"/>
          </a:p>
          <a:p>
            <a:endParaRPr lang="es-MX"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MX" dirty="0" smtClean="0"/>
              <a:t>CONCLUSIONES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7" name="6 Marcador de contenido"/>
          <p:cNvSpPr>
            <a:spLocks noGrp="1"/>
          </p:cNvSpPr>
          <p:nvPr>
            <p:ph sz="quarter" idx="1"/>
          </p:nvPr>
        </p:nvSpPr>
        <p:spPr/>
        <p:txBody>
          <a:bodyPr/>
          <a:lstStyle/>
          <a:p>
            <a:pPr algn="just"/>
            <a:r>
              <a:rPr lang="es-MX" dirty="0" smtClean="0"/>
              <a:t>La creación de este resort traería consigo tres puntos claves: </a:t>
            </a:r>
          </a:p>
          <a:p>
            <a:pPr lvl="1" algn="just">
              <a:buFont typeface="Courier New" pitchFamily="49" charset="0"/>
              <a:buChar char="o"/>
            </a:pPr>
            <a:r>
              <a:rPr lang="es-MX" dirty="0" smtClean="0"/>
              <a:t>incrementar el nivel turístico del sector; </a:t>
            </a:r>
          </a:p>
          <a:p>
            <a:pPr lvl="1" algn="just">
              <a:buFont typeface="Courier New" pitchFamily="49" charset="0"/>
              <a:buChar char="o"/>
            </a:pPr>
            <a:r>
              <a:rPr lang="es-MX" dirty="0" smtClean="0"/>
              <a:t>dar una nueva opción a los turistas que llegan a visitar las playas de la costa ecuatoriana; </a:t>
            </a:r>
          </a:p>
          <a:p>
            <a:pPr lvl="1" algn="just">
              <a:buFont typeface="Courier New" pitchFamily="49" charset="0"/>
              <a:buChar char="o"/>
            </a:pPr>
            <a:r>
              <a:rPr lang="es-MX" dirty="0" smtClean="0"/>
              <a:t>y la generación de un crecimiento económico para el balneario, sus alrededores y la provincia en general. </a:t>
            </a:r>
          </a:p>
          <a:p>
            <a:pPr algn="just"/>
            <a:endParaRPr lang="es-MX"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CONCLUSIONES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pPr algn="just"/>
            <a:r>
              <a:rPr lang="es-MX" dirty="0" smtClean="0"/>
              <a:t>Desde el primer año el proyecto de operación arroja saldos positivos, tanto en las utilidades como en los flujos de efectivo. Para una mejor evaluación económica y financiera se determinaron los valores del Valor Actual Neto y de la Tasa Interna de Retorno, los mismos que muestran valores favorables para determinar la factibilidad del proyecto.</a:t>
            </a:r>
            <a:endParaRPr lang="es-MX"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Recomendaciones</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normAutofit fontScale="92500"/>
          </a:bodyPr>
          <a:lstStyle/>
          <a:p>
            <a:pPr algn="just"/>
            <a:r>
              <a:rPr lang="es-MX" dirty="0" smtClean="0"/>
              <a:t>Una buena publicidad es necesaria en el impulso de un negocio nuevo, es por esto que </a:t>
            </a:r>
            <a:r>
              <a:rPr lang="es-MX" dirty="0" err="1" smtClean="0"/>
              <a:t>DelaMar</a:t>
            </a:r>
            <a:r>
              <a:rPr lang="es-MX" dirty="0" smtClean="0"/>
              <a:t> Resort no debe descuidar ningún momento que sea propicio para darse a conocer.</a:t>
            </a:r>
            <a:endParaRPr lang="es-EC" dirty="0" smtClean="0"/>
          </a:p>
          <a:p>
            <a:pPr algn="just"/>
            <a:endParaRPr lang="es-MX" dirty="0" smtClean="0"/>
          </a:p>
          <a:p>
            <a:pPr algn="just"/>
            <a:r>
              <a:rPr lang="es-MX" dirty="0" smtClean="0"/>
              <a:t>Entablar relaciones con agencias de viaje, sería lo ideal para impulsar el turismo extranjero en ese sector costero. </a:t>
            </a:r>
          </a:p>
          <a:p>
            <a:pPr algn="just"/>
            <a:endParaRPr lang="es-MX" dirty="0" smtClean="0"/>
          </a:p>
          <a:p>
            <a:pPr algn="just"/>
            <a:r>
              <a:rPr lang="es-MX" dirty="0" smtClean="0"/>
              <a:t>Mantener un estricto control con lo que respecta al servicio que ofrecen, ya que este debe ser el principal factor diferenciador con respecto a la competencia y el principal motivador para que las personas los visiten.</a:t>
            </a:r>
            <a:endParaRPr lang="es-MX"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5" name="4 Título"/>
          <p:cNvSpPr>
            <a:spLocks noGrp="1"/>
          </p:cNvSpPr>
          <p:nvPr>
            <p:ph type="ctrTitle"/>
          </p:nvPr>
        </p:nvSpPr>
        <p:spPr/>
        <p:txBody>
          <a:bodyPr/>
          <a:lstStyle/>
          <a:p>
            <a:r>
              <a:rPr lang="es-MX" dirty="0" smtClean="0"/>
              <a:t>Gracias por su Atención</a:t>
            </a:r>
            <a:endParaRPr lang="es-MX" dirty="0"/>
          </a:p>
        </p:txBody>
      </p:sp>
      <p:pic>
        <p:nvPicPr>
          <p:cNvPr id="7" name="6 Imagen" descr="logo.jpg"/>
          <p:cNvPicPr>
            <a:picLocks noChangeAspect="1"/>
          </p:cNvPicPr>
          <p:nvPr/>
        </p:nvPicPr>
        <p:blipFill>
          <a:blip r:embed="rId2" cstate="print"/>
          <a:stretch>
            <a:fillRect/>
          </a:stretch>
        </p:blipFill>
        <p:spPr>
          <a:xfrm>
            <a:off x="1691680" y="3212976"/>
            <a:ext cx="5934075" cy="28384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Metodología</a:t>
            </a:r>
            <a:endParaRPr lang="es-MX" dirty="0"/>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
        <p:nvSpPr>
          <p:cNvPr id="4" name="3 Marcador de contenido"/>
          <p:cNvSpPr>
            <a:spLocks noGrp="1"/>
          </p:cNvSpPr>
          <p:nvPr>
            <p:ph sz="quarter" idx="1"/>
          </p:nvPr>
        </p:nvSpPr>
        <p:spPr/>
        <p:txBody>
          <a:bodyPr/>
          <a:lstStyle/>
          <a:p>
            <a:r>
              <a:rPr lang="es-MX" dirty="0" smtClean="0"/>
              <a:t>Tratamiento de Datos</a:t>
            </a:r>
          </a:p>
          <a:p>
            <a:r>
              <a:rPr lang="es-MX" dirty="0" smtClean="0"/>
              <a:t>Difusión Turística</a:t>
            </a:r>
          </a:p>
          <a:p>
            <a:r>
              <a:rPr lang="es-MX" dirty="0" smtClean="0"/>
              <a:t>Plan de Marketing</a:t>
            </a:r>
          </a:p>
          <a:p>
            <a:r>
              <a:rPr lang="es-MX" dirty="0" smtClean="0"/>
              <a:t>Aspectos Metodológicos</a:t>
            </a:r>
          </a:p>
          <a:p>
            <a:r>
              <a:rPr lang="es-MX" dirty="0" smtClean="0"/>
              <a:t>Desarrollo Económico</a:t>
            </a:r>
            <a:endParaRPr lang="es-MX" dirty="0"/>
          </a:p>
        </p:txBody>
      </p:sp>
      <p:pic>
        <p:nvPicPr>
          <p:cNvPr id="65538" name="Picture 2" descr="http://www2.gobiernodecanarias.org/educacion/clicescuela20/contenidosdigitales/programasflash/cnice/Primaria/Matematicas/series_matematicas/conmates/unid-5/images/GC300977.gif"/>
          <p:cNvPicPr>
            <a:picLocks noChangeAspect="1" noChangeArrowheads="1"/>
          </p:cNvPicPr>
          <p:nvPr/>
        </p:nvPicPr>
        <p:blipFill>
          <a:blip r:embed="rId2" cstate="print"/>
          <a:srcRect/>
          <a:stretch>
            <a:fillRect/>
          </a:stretch>
        </p:blipFill>
        <p:spPr bwMode="auto">
          <a:xfrm>
            <a:off x="4860032" y="1700808"/>
            <a:ext cx="3592292" cy="409081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b="1" dirty="0" smtClean="0"/>
              <a:t>Estudio de Mercado</a:t>
            </a:r>
            <a:endParaRPr lang="es-MX" b="1" dirty="0"/>
          </a:p>
        </p:txBody>
      </p:sp>
      <p:sp>
        <p:nvSpPr>
          <p:cNvPr id="6" name="5 Marcador de texto"/>
          <p:cNvSpPr>
            <a:spLocks noGrp="1"/>
          </p:cNvSpPr>
          <p:nvPr>
            <p:ph type="body" idx="1"/>
          </p:nvPr>
        </p:nvSpPr>
        <p:spPr/>
        <p:txBody>
          <a:bodyPr/>
          <a:lstStyle/>
          <a:p>
            <a:endParaRPr lang="es-MX"/>
          </a:p>
        </p:txBody>
      </p:sp>
      <p:sp>
        <p:nvSpPr>
          <p:cNvPr id="3" name="2 Marcador de pie de página"/>
          <p:cNvSpPr>
            <a:spLocks noGrp="1"/>
          </p:cNvSpPr>
          <p:nvPr>
            <p:ph type="ftr" sz="quarter" idx="11"/>
          </p:nvPr>
        </p:nvSpPr>
        <p:spPr/>
        <p:txBody>
          <a:bodyPr/>
          <a:lstStyle/>
          <a:p>
            <a:r>
              <a:rPr lang="es-MX" smtClean="0"/>
              <a:t>Escuela Superior Politécnica del Litoral</a:t>
            </a:r>
            <a:endParaRPr lang="es-MX"/>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Análisis de la Oferta</a:t>
            </a:r>
            <a:endParaRPr lang="es-MX" dirty="0"/>
          </a:p>
        </p:txBody>
      </p:sp>
      <p:sp>
        <p:nvSpPr>
          <p:cNvPr id="4" name="3 Marcador de pie de página"/>
          <p:cNvSpPr>
            <a:spLocks noGrp="1"/>
          </p:cNvSpPr>
          <p:nvPr>
            <p:ph type="ftr" sz="quarter" idx="11"/>
          </p:nvPr>
        </p:nvSpPr>
        <p:spPr/>
        <p:txBody>
          <a:bodyPr/>
          <a:lstStyle/>
          <a:p>
            <a:r>
              <a:rPr lang="es-MX" smtClean="0"/>
              <a:t>Escuela Superior Politécnica del Litoral</a:t>
            </a:r>
            <a:endParaRPr lang="es-MX"/>
          </a:p>
        </p:txBody>
      </p:sp>
      <p:sp>
        <p:nvSpPr>
          <p:cNvPr id="8" name="7 Marcador de contenido"/>
          <p:cNvSpPr>
            <a:spLocks noGrp="1"/>
          </p:cNvSpPr>
          <p:nvPr>
            <p:ph sz="quarter" idx="1"/>
          </p:nvPr>
        </p:nvSpPr>
        <p:spPr/>
        <p:txBody>
          <a:bodyPr/>
          <a:lstStyle/>
          <a:p>
            <a:r>
              <a:rPr lang="es-MX" dirty="0" smtClean="0"/>
              <a:t>Amenazas de Nuevos Competidores</a:t>
            </a:r>
          </a:p>
          <a:p>
            <a:r>
              <a:rPr lang="es-MX" dirty="0" smtClean="0"/>
              <a:t>Rivalidad de la Competencia</a:t>
            </a:r>
          </a:p>
          <a:p>
            <a:pPr lvl="1"/>
            <a:r>
              <a:rPr lang="es-MX" dirty="0" smtClean="0"/>
              <a:t>Concentración</a:t>
            </a:r>
          </a:p>
          <a:p>
            <a:pPr lvl="1"/>
            <a:r>
              <a:rPr lang="es-MX" dirty="0" smtClean="0"/>
              <a:t>Posibilidades del crecimiento económico</a:t>
            </a:r>
          </a:p>
          <a:p>
            <a:pPr lvl="1"/>
            <a:r>
              <a:rPr lang="es-MX" dirty="0" smtClean="0"/>
              <a:t>Diferenciación del producto</a:t>
            </a:r>
          </a:p>
          <a:p>
            <a:pPr lvl="1"/>
            <a:r>
              <a:rPr lang="es-MX" dirty="0" smtClean="0"/>
              <a:t>Barreras de Salida</a:t>
            </a:r>
            <a:endParaRPr lang="es-MX" dirty="0"/>
          </a:p>
        </p:txBody>
      </p:sp>
      <p:pic>
        <p:nvPicPr>
          <p:cNvPr id="62466" name="Picture 2" descr="http://www.glwasesores.com.mx/foto-economica.jpg"/>
          <p:cNvPicPr>
            <a:picLocks noChangeAspect="1" noChangeArrowheads="1"/>
          </p:cNvPicPr>
          <p:nvPr/>
        </p:nvPicPr>
        <p:blipFill>
          <a:blip r:embed="rId2" cstate="print"/>
          <a:srcRect/>
          <a:stretch>
            <a:fillRect/>
          </a:stretch>
        </p:blipFill>
        <p:spPr bwMode="auto">
          <a:xfrm>
            <a:off x="4644008" y="3140968"/>
            <a:ext cx="3843228" cy="288530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592</TotalTime>
  <Words>3406</Words>
  <Application>Microsoft Office PowerPoint</Application>
  <PresentationFormat>Presentación en pantalla (4:3)</PresentationFormat>
  <Paragraphs>965</Paragraphs>
  <Slides>65</Slides>
  <Notes>2</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Equidad</vt:lpstr>
      <vt:lpstr>Escuela Superior Politécnica del Litoral</vt:lpstr>
      <vt:lpstr>Aspectos Generales y Estado de Conocimiento</vt:lpstr>
      <vt:lpstr>Introducción</vt:lpstr>
      <vt:lpstr>Las Núñez</vt:lpstr>
      <vt:lpstr>Objetivo General</vt:lpstr>
      <vt:lpstr>Objetivos Específicos</vt:lpstr>
      <vt:lpstr>Metodología</vt:lpstr>
      <vt:lpstr>Estudio de Mercado</vt:lpstr>
      <vt:lpstr>Análisis de la Oferta</vt:lpstr>
      <vt:lpstr>Análisis de la Demanda</vt:lpstr>
      <vt:lpstr>Análisis de los Precios</vt:lpstr>
      <vt:lpstr>Marketing Mix</vt:lpstr>
      <vt:lpstr>Marketing Mix</vt:lpstr>
      <vt:lpstr>Marketing Mix</vt:lpstr>
      <vt:lpstr>Marketing Mix</vt:lpstr>
      <vt:lpstr>Marketing Estratégico</vt:lpstr>
      <vt:lpstr>Análisis FODA</vt:lpstr>
      <vt:lpstr>Análisis FODA</vt:lpstr>
      <vt:lpstr>Análisis FODA</vt:lpstr>
      <vt:lpstr>Análisis FODA</vt:lpstr>
      <vt:lpstr>Investigación de Mercado</vt:lpstr>
      <vt:lpstr>Plan de Muestreo</vt:lpstr>
      <vt:lpstr>Modelo de Encuesta</vt:lpstr>
      <vt:lpstr>Conclusiones</vt:lpstr>
      <vt:lpstr>Estudio Técnico o de Ingeniería</vt:lpstr>
      <vt:lpstr>Diapositiva 26</vt:lpstr>
      <vt:lpstr>Tamaño de las Instalaciones</vt:lpstr>
      <vt:lpstr>Tamaño de las Instalaciones</vt:lpstr>
      <vt:lpstr>Tamaño de las Instalaciones</vt:lpstr>
      <vt:lpstr>Planta Baja</vt:lpstr>
      <vt:lpstr>Planta Alta</vt:lpstr>
      <vt:lpstr>Cabaña Familiar</vt:lpstr>
      <vt:lpstr>Capacidad de Diseño y Capacidad Máxima</vt:lpstr>
      <vt:lpstr>Localización</vt:lpstr>
      <vt:lpstr>Localización</vt:lpstr>
      <vt:lpstr>Factores de Localización</vt:lpstr>
      <vt:lpstr>Estudio Organizacional</vt:lpstr>
      <vt:lpstr>Misión</vt:lpstr>
      <vt:lpstr>Visión</vt:lpstr>
      <vt:lpstr>Organigrama</vt:lpstr>
      <vt:lpstr>Estudio Financiero</vt:lpstr>
      <vt:lpstr>Criterios Aplicados</vt:lpstr>
      <vt:lpstr>Costos Directos de Producción </vt:lpstr>
      <vt:lpstr>Costos Directos de Producción Sistema por órdenes de producción</vt:lpstr>
      <vt:lpstr>Resumen de Costos</vt:lpstr>
      <vt:lpstr>Resumen de Costos</vt:lpstr>
      <vt:lpstr>Mano de Obra Directa</vt:lpstr>
      <vt:lpstr>Costos Indirectos de Fabricación</vt:lpstr>
      <vt:lpstr>Demanda</vt:lpstr>
      <vt:lpstr>Plan de Ventas</vt:lpstr>
      <vt:lpstr>Plan de Costos</vt:lpstr>
      <vt:lpstr>Gastos Operacionales</vt:lpstr>
      <vt:lpstr>Publicidad y Comisiones</vt:lpstr>
      <vt:lpstr>Depreciaciones y Amortización</vt:lpstr>
      <vt:lpstr>Inversión Inicial</vt:lpstr>
      <vt:lpstr>Financiamiento </vt:lpstr>
      <vt:lpstr>Flujo de Caja </vt:lpstr>
      <vt:lpstr>Flujo de Caja</vt:lpstr>
      <vt:lpstr>Tasa de Descuento Modelo CAPM</vt:lpstr>
      <vt:lpstr>β  apalancado</vt:lpstr>
      <vt:lpstr>VAN y TIR</vt:lpstr>
      <vt:lpstr>CONCLUSIONES</vt:lpstr>
      <vt:lpstr>CONCLUSIONES</vt:lpstr>
      <vt:lpstr>Recomendaciones</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Politécnica del Litoral</dc:title>
  <dc:creator>Bryan Núñez DelaCruz</dc:creator>
  <cp:lastModifiedBy>Bryan Núñez DelaCruz</cp:lastModifiedBy>
  <cp:revision>39</cp:revision>
  <dcterms:created xsi:type="dcterms:W3CDTF">2012-02-23T12:39:56Z</dcterms:created>
  <dcterms:modified xsi:type="dcterms:W3CDTF">2012-02-24T17:59:01Z</dcterms:modified>
</cp:coreProperties>
</file>