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292" r:id="rId28"/>
    <p:sldId id="293" r:id="rId29"/>
    <p:sldId id="294" r:id="rId30"/>
    <p:sldId id="282" r:id="rId31"/>
    <p:sldId id="283" r:id="rId32"/>
    <p:sldId id="286" r:id="rId33"/>
    <p:sldId id="288" r:id="rId34"/>
    <p:sldId id="296" r:id="rId35"/>
    <p:sldId id="289" r:id="rId36"/>
    <p:sldId id="295" r:id="rId37"/>
    <p:sldId id="303" r:id="rId38"/>
    <p:sldId id="304" r:id="rId39"/>
    <p:sldId id="305" r:id="rId40"/>
    <p:sldId id="306" r:id="rId41"/>
    <p:sldId id="307" r:id="rId42"/>
    <p:sldId id="308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297" r:id="rId51"/>
    <p:sldId id="299" r:id="rId52"/>
    <p:sldId id="32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50021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0" d="100"/>
          <a:sy n="70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A438B-D72C-4C3B-A8DF-043BAB34FB1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D0CDBC30-7A3C-4C7D-8596-AA24D27DE8EE}">
      <dgm:prSet phldrT="[Texto]"/>
      <dgm:spPr>
        <a:solidFill>
          <a:srgbClr val="A50021"/>
        </a:solidFill>
      </dgm:spPr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Disminuir los costos.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45EB2BE-69F2-411E-93CF-688F84726FA9}" type="parTrans" cxnId="{BC685035-FF3E-4C8B-941F-AD58D1FB7B38}">
      <dgm:prSet/>
      <dgm:spPr/>
      <dgm:t>
        <a:bodyPr/>
        <a:lstStyle/>
        <a:p>
          <a:endParaRPr lang="es-EC"/>
        </a:p>
      </dgm:t>
    </dgm:pt>
    <dgm:pt modelId="{628BAE8C-A09E-4C64-B62F-8BEF7AA88597}" type="sibTrans" cxnId="{BC685035-FF3E-4C8B-941F-AD58D1FB7B38}">
      <dgm:prSet/>
      <dgm:spPr/>
      <dgm:t>
        <a:bodyPr/>
        <a:lstStyle/>
        <a:p>
          <a:endParaRPr lang="es-EC"/>
        </a:p>
      </dgm:t>
    </dgm:pt>
    <dgm:pt modelId="{6C3AF27C-F7BA-4BC4-8CDA-C61F51BE8348}">
      <dgm:prSet/>
      <dgm:spPr>
        <a:solidFill>
          <a:srgbClr val="A50021"/>
        </a:solidFill>
      </dgm:spPr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Asesoramiento personalizado.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97894EE4-E386-4E41-A048-783ABDA5C7E5}" type="parTrans" cxnId="{B79822B1-CA24-431F-9800-9D62BD974FDD}">
      <dgm:prSet/>
      <dgm:spPr/>
      <dgm:t>
        <a:bodyPr/>
        <a:lstStyle/>
        <a:p>
          <a:endParaRPr lang="es-EC"/>
        </a:p>
      </dgm:t>
    </dgm:pt>
    <dgm:pt modelId="{7C753E9D-80DC-43CD-B9D6-F051B72FB378}" type="sibTrans" cxnId="{B79822B1-CA24-431F-9800-9D62BD974FDD}">
      <dgm:prSet/>
      <dgm:spPr/>
      <dgm:t>
        <a:bodyPr/>
        <a:lstStyle/>
        <a:p>
          <a:endParaRPr lang="es-EC"/>
        </a:p>
      </dgm:t>
    </dgm:pt>
    <dgm:pt modelId="{568D9EC7-85CD-41E7-A746-968B23662253}">
      <dgm:prSet/>
      <dgm:spPr>
        <a:solidFill>
          <a:srgbClr val="A50021"/>
        </a:solidFill>
      </dgm:spPr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Evitar inconvenientes en el desarrollo del evento por falta de tiempo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FAA56912-1653-4404-88EB-15F36BB3F7D8}" type="parTrans" cxnId="{CAD5B150-A5D6-4FC4-A7DD-81B3060D5272}">
      <dgm:prSet/>
      <dgm:spPr/>
      <dgm:t>
        <a:bodyPr/>
        <a:lstStyle/>
        <a:p>
          <a:endParaRPr lang="es-EC"/>
        </a:p>
      </dgm:t>
    </dgm:pt>
    <dgm:pt modelId="{C48B464F-1581-4B1B-AA18-04B3F5F6805C}" type="sibTrans" cxnId="{CAD5B150-A5D6-4FC4-A7DD-81B3060D5272}">
      <dgm:prSet/>
      <dgm:spPr/>
      <dgm:t>
        <a:bodyPr/>
        <a:lstStyle/>
        <a:p>
          <a:endParaRPr lang="es-EC"/>
        </a:p>
      </dgm:t>
    </dgm:pt>
    <dgm:pt modelId="{2DB0A51F-12E3-46CF-BAC5-6E2131B5D3BD}" type="pres">
      <dgm:prSet presAssocID="{5AEA438B-D72C-4C3B-A8DF-043BAB34FB1D}" presName="CompostProcess" presStyleCnt="0">
        <dgm:presLayoutVars>
          <dgm:dir/>
          <dgm:resizeHandles val="exact"/>
        </dgm:presLayoutVars>
      </dgm:prSet>
      <dgm:spPr/>
    </dgm:pt>
    <dgm:pt modelId="{E9E83B8B-3CB0-4C66-B173-3ED56372C34C}" type="pres">
      <dgm:prSet presAssocID="{5AEA438B-D72C-4C3B-A8DF-043BAB34FB1D}" presName="arrow" presStyleLbl="bgShp" presStyleIdx="0" presStyleCnt="1" custScaleX="117647" custScaleY="86667"/>
      <dgm:spPr>
        <a:solidFill>
          <a:srgbClr val="A50021"/>
        </a:solidFill>
        <a:ln>
          <a:solidFill>
            <a:srgbClr val="993300"/>
          </a:solidFill>
        </a:ln>
      </dgm:spPr>
    </dgm:pt>
    <dgm:pt modelId="{731A7E32-0F4D-4661-A067-BB9E95F9D398}" type="pres">
      <dgm:prSet presAssocID="{5AEA438B-D72C-4C3B-A8DF-043BAB34FB1D}" presName="linearProcess" presStyleCnt="0"/>
      <dgm:spPr/>
    </dgm:pt>
    <dgm:pt modelId="{378F4008-F1E5-4047-84F6-2D52A41D27DF}" type="pres">
      <dgm:prSet presAssocID="{D0CDBC30-7A3C-4C7D-8596-AA24D27DE8EE}" presName="textNode" presStyleLbl="node1" presStyleIdx="0" presStyleCnt="3" custScaleX="87750" custScaleY="87500" custLinFactX="-5166" custLinFactNeighborX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17E45-2896-4260-8EDC-CFFDCA93888F}" type="pres">
      <dgm:prSet presAssocID="{628BAE8C-A09E-4C64-B62F-8BEF7AA88597}" presName="sibTrans" presStyleCnt="0"/>
      <dgm:spPr/>
    </dgm:pt>
    <dgm:pt modelId="{56FD24FD-C949-40DC-9CD5-2F6724AA912E}" type="pres">
      <dgm:prSet presAssocID="{6C3AF27C-F7BA-4BC4-8CDA-C61F51BE8348}" presName="textNode" presStyleLbl="node1" presStyleIdx="1" presStyleCnt="3" custScaleX="92701" custScaleY="91668" custLinFactX="-11072" custLinFactNeighborX="-100000" custLinFactNeighborY="-20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FC74DA-9039-44EC-B18B-B8929F18636D}" type="pres">
      <dgm:prSet presAssocID="{7C753E9D-80DC-43CD-B9D6-F051B72FB378}" presName="sibTrans" presStyleCnt="0"/>
      <dgm:spPr/>
    </dgm:pt>
    <dgm:pt modelId="{B39BD3AF-3DD9-4B15-A338-B7B38C866098}" type="pres">
      <dgm:prSet presAssocID="{568D9EC7-85CD-41E7-A746-968B23662253}" presName="textNode" presStyleLbl="node1" presStyleIdx="2" presStyleCnt="3" custScaleX="97390" custScaleY="95832" custLinFactX="-17097" custLinFactNeighborX="-100000" custLinFactNeighborY="-20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D5B150-A5D6-4FC4-A7DD-81B3060D5272}" srcId="{5AEA438B-D72C-4C3B-A8DF-043BAB34FB1D}" destId="{568D9EC7-85CD-41E7-A746-968B23662253}" srcOrd="2" destOrd="0" parTransId="{FAA56912-1653-4404-88EB-15F36BB3F7D8}" sibTransId="{C48B464F-1581-4B1B-AA18-04B3F5F6805C}"/>
    <dgm:cxn modelId="{E04E1DDA-BE4E-4867-AEA6-B76212919866}" type="presOf" srcId="{D0CDBC30-7A3C-4C7D-8596-AA24D27DE8EE}" destId="{378F4008-F1E5-4047-84F6-2D52A41D27DF}" srcOrd="0" destOrd="0" presId="urn:microsoft.com/office/officeart/2005/8/layout/hProcess9"/>
    <dgm:cxn modelId="{180F4637-6F4E-40E7-8B10-939A7566A163}" type="presOf" srcId="{5AEA438B-D72C-4C3B-A8DF-043BAB34FB1D}" destId="{2DB0A51F-12E3-46CF-BAC5-6E2131B5D3BD}" srcOrd="0" destOrd="0" presId="urn:microsoft.com/office/officeart/2005/8/layout/hProcess9"/>
    <dgm:cxn modelId="{BC685035-FF3E-4C8B-941F-AD58D1FB7B38}" srcId="{5AEA438B-D72C-4C3B-A8DF-043BAB34FB1D}" destId="{D0CDBC30-7A3C-4C7D-8596-AA24D27DE8EE}" srcOrd="0" destOrd="0" parTransId="{045EB2BE-69F2-411E-93CF-688F84726FA9}" sibTransId="{628BAE8C-A09E-4C64-B62F-8BEF7AA88597}"/>
    <dgm:cxn modelId="{5122D46C-4F05-45E4-989D-D5A22E4D2B7E}" type="presOf" srcId="{6C3AF27C-F7BA-4BC4-8CDA-C61F51BE8348}" destId="{56FD24FD-C949-40DC-9CD5-2F6724AA912E}" srcOrd="0" destOrd="0" presId="urn:microsoft.com/office/officeart/2005/8/layout/hProcess9"/>
    <dgm:cxn modelId="{F9C0A40E-F42D-4907-9AA9-525FD57B7DD6}" type="presOf" srcId="{568D9EC7-85CD-41E7-A746-968B23662253}" destId="{B39BD3AF-3DD9-4B15-A338-B7B38C866098}" srcOrd="0" destOrd="0" presId="urn:microsoft.com/office/officeart/2005/8/layout/hProcess9"/>
    <dgm:cxn modelId="{B79822B1-CA24-431F-9800-9D62BD974FDD}" srcId="{5AEA438B-D72C-4C3B-A8DF-043BAB34FB1D}" destId="{6C3AF27C-F7BA-4BC4-8CDA-C61F51BE8348}" srcOrd="1" destOrd="0" parTransId="{97894EE4-E386-4E41-A048-783ABDA5C7E5}" sibTransId="{7C753E9D-80DC-43CD-B9D6-F051B72FB378}"/>
    <dgm:cxn modelId="{5369E8E7-3295-4FA5-B0A4-BD2841332E27}" type="presParOf" srcId="{2DB0A51F-12E3-46CF-BAC5-6E2131B5D3BD}" destId="{E9E83B8B-3CB0-4C66-B173-3ED56372C34C}" srcOrd="0" destOrd="0" presId="urn:microsoft.com/office/officeart/2005/8/layout/hProcess9"/>
    <dgm:cxn modelId="{E8226824-0ECA-4FA6-A293-4B8B8DEC2736}" type="presParOf" srcId="{2DB0A51F-12E3-46CF-BAC5-6E2131B5D3BD}" destId="{731A7E32-0F4D-4661-A067-BB9E95F9D398}" srcOrd="1" destOrd="0" presId="urn:microsoft.com/office/officeart/2005/8/layout/hProcess9"/>
    <dgm:cxn modelId="{AAD53E0B-4392-4B84-8316-E9408C1347EC}" type="presParOf" srcId="{731A7E32-0F4D-4661-A067-BB9E95F9D398}" destId="{378F4008-F1E5-4047-84F6-2D52A41D27DF}" srcOrd="0" destOrd="0" presId="urn:microsoft.com/office/officeart/2005/8/layout/hProcess9"/>
    <dgm:cxn modelId="{32B4ABD2-24D1-4B4C-9E51-0AF695D72BA5}" type="presParOf" srcId="{731A7E32-0F4D-4661-A067-BB9E95F9D398}" destId="{89517E45-2896-4260-8EDC-CFFDCA93888F}" srcOrd="1" destOrd="0" presId="urn:microsoft.com/office/officeart/2005/8/layout/hProcess9"/>
    <dgm:cxn modelId="{814AD335-2B42-487D-B9BB-B3470465A02B}" type="presParOf" srcId="{731A7E32-0F4D-4661-A067-BB9E95F9D398}" destId="{56FD24FD-C949-40DC-9CD5-2F6724AA912E}" srcOrd="2" destOrd="0" presId="urn:microsoft.com/office/officeart/2005/8/layout/hProcess9"/>
    <dgm:cxn modelId="{B6CEFDE2-4DED-45C0-BB64-268E732ADAAD}" type="presParOf" srcId="{731A7E32-0F4D-4661-A067-BB9E95F9D398}" destId="{7FFC74DA-9039-44EC-B18B-B8929F18636D}" srcOrd="3" destOrd="0" presId="urn:microsoft.com/office/officeart/2005/8/layout/hProcess9"/>
    <dgm:cxn modelId="{A7C4FED1-2DDD-4A41-952F-67017935F6D8}" type="presParOf" srcId="{731A7E32-0F4D-4661-A067-BB9E95F9D398}" destId="{B39BD3AF-3DD9-4B15-A338-B7B38C8660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42B2E-7CAD-4239-953A-63A6BD8971CC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6B76569F-6158-4FE2-8812-76A66B20A0ED}">
      <dgm:prSet phldrT="[Texto]" custT="1"/>
      <dgm:spPr>
        <a:solidFill>
          <a:srgbClr val="993300"/>
        </a:solidFill>
      </dgm:spPr>
      <dgm:t>
        <a:bodyPr/>
        <a:lstStyle/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Ofrecer  una amplia variedad de proformas para las diferentes      clases sociales.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A0412B22-B070-4D51-93AA-71107DE2F69F}" type="parTrans" cxnId="{E1C9531C-3B05-4459-AFFE-CEFD4DC3D7A0}">
      <dgm:prSet/>
      <dgm:spPr/>
      <dgm:t>
        <a:bodyPr/>
        <a:lstStyle/>
        <a:p>
          <a:endParaRPr lang="es-EC"/>
        </a:p>
      </dgm:t>
    </dgm:pt>
    <dgm:pt modelId="{7F3ADD14-7DED-4C3F-80D8-F30EC4FF8E07}" type="sibTrans" cxnId="{E1C9531C-3B05-4459-AFFE-CEFD4DC3D7A0}">
      <dgm:prSet/>
      <dgm:spPr/>
      <dgm:t>
        <a:bodyPr/>
        <a:lstStyle/>
        <a:p>
          <a:endParaRPr lang="es-EC"/>
        </a:p>
      </dgm:t>
    </dgm:pt>
    <dgm:pt modelId="{E5E9596C-1720-4D39-9C64-E05414AB90E6}">
      <dgm:prSet phldrT="[Texto]" custT="1"/>
      <dgm:spPr>
        <a:solidFill>
          <a:srgbClr val="993300"/>
        </a:solidFill>
      </dgm:spPr>
      <dgm:t>
        <a:bodyPr/>
        <a:lstStyle/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Dar la seguridad de que todas sus exigencias serán cumplidas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246F3FEE-044F-4C20-B00F-A5ADAC3E9C4A}" type="parTrans" cxnId="{240A8D0F-E885-4CB0-A3C8-0A3ACB53C49E}">
      <dgm:prSet/>
      <dgm:spPr/>
      <dgm:t>
        <a:bodyPr/>
        <a:lstStyle/>
        <a:p>
          <a:endParaRPr lang="es-EC"/>
        </a:p>
      </dgm:t>
    </dgm:pt>
    <dgm:pt modelId="{65A97CF5-1206-4E37-8931-521ADDA0FC1D}" type="sibTrans" cxnId="{240A8D0F-E885-4CB0-A3C8-0A3ACB53C49E}">
      <dgm:prSet/>
      <dgm:spPr/>
      <dgm:t>
        <a:bodyPr/>
        <a:lstStyle/>
        <a:p>
          <a:endParaRPr lang="es-EC"/>
        </a:p>
      </dgm:t>
    </dgm:pt>
    <dgm:pt modelId="{B857FAE2-90F3-4C70-BD7F-322A4C32D273}" type="pres">
      <dgm:prSet presAssocID="{AD942B2E-7CAD-4239-953A-63A6BD8971CC}" presName="Name0" presStyleCnt="0">
        <dgm:presLayoutVars>
          <dgm:dir/>
          <dgm:resizeHandles val="exact"/>
        </dgm:presLayoutVars>
      </dgm:prSet>
      <dgm:spPr/>
    </dgm:pt>
    <dgm:pt modelId="{1261D241-FF47-440A-9E7A-D9C0AAD7ECE6}" type="pres">
      <dgm:prSet presAssocID="{6B76569F-6158-4FE2-8812-76A66B20A0ED}" presName="parTxOnly" presStyleLbl="node1" presStyleIdx="0" presStyleCnt="2" custLinFactNeighborX="-11693" custLinFactNeighborY="-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18ADA7-C882-4D50-92B9-FF9CD6A38E35}" type="pres">
      <dgm:prSet presAssocID="{7F3ADD14-7DED-4C3F-80D8-F30EC4FF8E07}" presName="parSpace" presStyleCnt="0"/>
      <dgm:spPr/>
    </dgm:pt>
    <dgm:pt modelId="{E4CA5700-C764-44EB-9A2A-5CA1623EB7C3}" type="pres">
      <dgm:prSet presAssocID="{E5E9596C-1720-4D39-9C64-E05414AB90E6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C9531C-3B05-4459-AFFE-CEFD4DC3D7A0}" srcId="{AD942B2E-7CAD-4239-953A-63A6BD8971CC}" destId="{6B76569F-6158-4FE2-8812-76A66B20A0ED}" srcOrd="0" destOrd="0" parTransId="{A0412B22-B070-4D51-93AA-71107DE2F69F}" sibTransId="{7F3ADD14-7DED-4C3F-80D8-F30EC4FF8E07}"/>
    <dgm:cxn modelId="{51EBD6BD-E50A-4E4E-BEFD-FB28A60577C1}" type="presOf" srcId="{E5E9596C-1720-4D39-9C64-E05414AB90E6}" destId="{E4CA5700-C764-44EB-9A2A-5CA1623EB7C3}" srcOrd="0" destOrd="0" presId="urn:microsoft.com/office/officeart/2005/8/layout/hChevron3"/>
    <dgm:cxn modelId="{A99022CD-C0C1-43F2-9BB3-048CF4D4967D}" type="presOf" srcId="{AD942B2E-7CAD-4239-953A-63A6BD8971CC}" destId="{B857FAE2-90F3-4C70-BD7F-322A4C32D273}" srcOrd="0" destOrd="0" presId="urn:microsoft.com/office/officeart/2005/8/layout/hChevron3"/>
    <dgm:cxn modelId="{A0C74A6C-D27B-48A1-BD89-3CB2AE48ADBF}" type="presOf" srcId="{6B76569F-6158-4FE2-8812-76A66B20A0ED}" destId="{1261D241-FF47-440A-9E7A-D9C0AAD7ECE6}" srcOrd="0" destOrd="0" presId="urn:microsoft.com/office/officeart/2005/8/layout/hChevron3"/>
    <dgm:cxn modelId="{240A8D0F-E885-4CB0-A3C8-0A3ACB53C49E}" srcId="{AD942B2E-7CAD-4239-953A-63A6BD8971CC}" destId="{E5E9596C-1720-4D39-9C64-E05414AB90E6}" srcOrd="1" destOrd="0" parTransId="{246F3FEE-044F-4C20-B00F-A5ADAC3E9C4A}" sibTransId="{65A97CF5-1206-4E37-8931-521ADDA0FC1D}"/>
    <dgm:cxn modelId="{1CBE5FC8-6BC0-4153-8446-3A534FEA88D5}" type="presParOf" srcId="{B857FAE2-90F3-4C70-BD7F-322A4C32D273}" destId="{1261D241-FF47-440A-9E7A-D9C0AAD7ECE6}" srcOrd="0" destOrd="0" presId="urn:microsoft.com/office/officeart/2005/8/layout/hChevron3"/>
    <dgm:cxn modelId="{010CFD6F-76E7-4EFB-A5BC-59E8203AB907}" type="presParOf" srcId="{B857FAE2-90F3-4C70-BD7F-322A4C32D273}" destId="{3318ADA7-C882-4D50-92B9-FF9CD6A38E35}" srcOrd="1" destOrd="0" presId="urn:microsoft.com/office/officeart/2005/8/layout/hChevron3"/>
    <dgm:cxn modelId="{19C7A7BD-5830-4581-BBD0-571843972C0F}" type="presParOf" srcId="{B857FAE2-90F3-4C70-BD7F-322A4C32D273}" destId="{E4CA5700-C764-44EB-9A2A-5CA1623EB7C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06F43B-E0D9-43F6-890C-5888979CED0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CA708A5-AEF9-42EF-A632-4FA287AC7818}">
      <dgm:prSet phldrT="[Texto]"/>
      <dgm:spPr>
        <a:solidFill>
          <a:srgbClr val="993300"/>
        </a:solidFill>
        <a:ln>
          <a:solidFill>
            <a:srgbClr val="993300"/>
          </a:solidFill>
        </a:ln>
      </dgm:spPr>
      <dgm:t>
        <a:bodyPr/>
        <a:lstStyle/>
        <a:p>
          <a:r>
            <a:rPr lang="es-EC" dirty="0" smtClean="0"/>
            <a:t>*</a:t>
          </a:r>
          <a:endParaRPr lang="es-EC" dirty="0"/>
        </a:p>
      </dgm:t>
    </dgm:pt>
    <dgm:pt modelId="{53417DC2-3E7E-4A9F-8656-FABB57F56F0A}" type="parTrans" cxnId="{59A9C6F6-B9FC-4FC3-AF87-27E6B6CBB614}">
      <dgm:prSet/>
      <dgm:spPr/>
      <dgm:t>
        <a:bodyPr/>
        <a:lstStyle/>
        <a:p>
          <a:endParaRPr lang="es-EC"/>
        </a:p>
      </dgm:t>
    </dgm:pt>
    <dgm:pt modelId="{5B57CCEB-61FA-4FFE-9EC5-1C2521D70C58}" type="sibTrans" cxnId="{59A9C6F6-B9FC-4FC3-AF87-27E6B6CBB614}">
      <dgm:prSet/>
      <dgm:spPr/>
      <dgm:t>
        <a:bodyPr/>
        <a:lstStyle/>
        <a:p>
          <a:endParaRPr lang="es-EC"/>
        </a:p>
      </dgm:t>
    </dgm:pt>
    <dgm:pt modelId="{CCE0032E-C7C8-4BDD-8BA0-73C9E06C10F9}">
      <dgm:prSet phldrT="[Texto]"/>
      <dgm:spPr>
        <a:ln>
          <a:solidFill>
            <a:srgbClr val="A50021"/>
          </a:solidFill>
        </a:ln>
      </dgm:spPr>
      <dgm:t>
        <a:bodyPr/>
        <a:lstStyle/>
        <a:p>
          <a:r>
            <a:rPr lang="es-EC" dirty="0" smtClean="0"/>
            <a:t>Conocer las necesidades de los clientes.</a:t>
          </a:r>
          <a:endParaRPr lang="es-EC" dirty="0"/>
        </a:p>
      </dgm:t>
    </dgm:pt>
    <dgm:pt modelId="{F0FB0281-5A7C-44C7-94F5-4E27C9A13444}" type="parTrans" cxnId="{5494B915-7284-4E72-B9EB-0693B3AA1412}">
      <dgm:prSet/>
      <dgm:spPr/>
      <dgm:t>
        <a:bodyPr/>
        <a:lstStyle/>
        <a:p>
          <a:endParaRPr lang="es-EC"/>
        </a:p>
      </dgm:t>
    </dgm:pt>
    <dgm:pt modelId="{932F2222-C598-454E-9D00-E62E38EA42CE}" type="sibTrans" cxnId="{5494B915-7284-4E72-B9EB-0693B3AA1412}">
      <dgm:prSet/>
      <dgm:spPr/>
      <dgm:t>
        <a:bodyPr/>
        <a:lstStyle/>
        <a:p>
          <a:endParaRPr lang="es-EC"/>
        </a:p>
      </dgm:t>
    </dgm:pt>
    <dgm:pt modelId="{A1FCFA2D-E787-4BEF-8C93-5C59425691B3}">
      <dgm:prSet phldrT="[Texto]"/>
      <dgm:spPr>
        <a:ln>
          <a:solidFill>
            <a:srgbClr val="A50021"/>
          </a:solidFill>
        </a:ln>
      </dgm:spPr>
      <dgm:t>
        <a:bodyPr/>
        <a:lstStyle/>
        <a:p>
          <a:r>
            <a:rPr lang="es-EC" dirty="0" smtClean="0"/>
            <a:t>Desarrollar estrategias en beneficio de los clientes y trabajadores.</a:t>
          </a:r>
          <a:endParaRPr lang="es-EC" dirty="0"/>
        </a:p>
      </dgm:t>
    </dgm:pt>
    <dgm:pt modelId="{3D490173-D2F5-42FF-A312-206CFD160FA6}" type="parTrans" cxnId="{7FBF58DE-DBD9-430A-BC89-10D505469E27}">
      <dgm:prSet/>
      <dgm:spPr/>
      <dgm:t>
        <a:bodyPr/>
        <a:lstStyle/>
        <a:p>
          <a:endParaRPr lang="es-EC"/>
        </a:p>
      </dgm:t>
    </dgm:pt>
    <dgm:pt modelId="{4B063E63-1ED3-4233-B281-77240CD6D793}" type="sibTrans" cxnId="{7FBF58DE-DBD9-430A-BC89-10D505469E27}">
      <dgm:prSet/>
      <dgm:spPr/>
      <dgm:t>
        <a:bodyPr/>
        <a:lstStyle/>
        <a:p>
          <a:endParaRPr lang="es-EC"/>
        </a:p>
      </dgm:t>
    </dgm:pt>
    <dgm:pt modelId="{3E7DBD2A-F1CC-41BB-8BBA-2C94D9E8968C}">
      <dgm:prSet phldrT="[Texto]"/>
      <dgm:spPr>
        <a:solidFill>
          <a:srgbClr val="993300"/>
        </a:solidFill>
        <a:ln>
          <a:solidFill>
            <a:srgbClr val="A50021"/>
          </a:solidFill>
        </a:ln>
      </dgm:spPr>
      <dgm:t>
        <a:bodyPr/>
        <a:lstStyle/>
        <a:p>
          <a:r>
            <a:rPr lang="es-EC" dirty="0" smtClean="0"/>
            <a:t>*</a:t>
          </a:r>
          <a:endParaRPr lang="es-EC" dirty="0"/>
        </a:p>
      </dgm:t>
    </dgm:pt>
    <dgm:pt modelId="{300AAFDA-6350-48C2-BD5F-41EB4D409551}" type="parTrans" cxnId="{7AACBF6D-B626-4C3A-A8E2-2EFABF476097}">
      <dgm:prSet/>
      <dgm:spPr/>
      <dgm:t>
        <a:bodyPr/>
        <a:lstStyle/>
        <a:p>
          <a:endParaRPr lang="es-EC"/>
        </a:p>
      </dgm:t>
    </dgm:pt>
    <dgm:pt modelId="{D773B1EB-96DD-4A41-AD22-E3C62D91D18B}" type="sibTrans" cxnId="{7AACBF6D-B626-4C3A-A8E2-2EFABF476097}">
      <dgm:prSet/>
      <dgm:spPr/>
      <dgm:t>
        <a:bodyPr/>
        <a:lstStyle/>
        <a:p>
          <a:endParaRPr lang="es-EC"/>
        </a:p>
      </dgm:t>
    </dgm:pt>
    <dgm:pt modelId="{1EEF429B-A306-4023-A02A-B460704BC2BA}">
      <dgm:prSet phldrT="[Texto]"/>
      <dgm:spPr>
        <a:ln>
          <a:solidFill>
            <a:srgbClr val="993300"/>
          </a:solidFill>
        </a:ln>
      </dgm:spPr>
      <dgm:t>
        <a:bodyPr/>
        <a:lstStyle/>
        <a:p>
          <a:r>
            <a:rPr lang="es-EC" dirty="0" smtClean="0"/>
            <a:t>Crear confianza en los clientes, brindándole un servicio personalizado y de calidad.</a:t>
          </a:r>
          <a:endParaRPr lang="es-EC" dirty="0"/>
        </a:p>
      </dgm:t>
    </dgm:pt>
    <dgm:pt modelId="{23306BD2-A669-41E8-BA54-8D51E627511F}" type="parTrans" cxnId="{958360ED-0A64-4F85-89B6-E3634D320DB5}">
      <dgm:prSet/>
      <dgm:spPr/>
      <dgm:t>
        <a:bodyPr/>
        <a:lstStyle/>
        <a:p>
          <a:endParaRPr lang="es-EC"/>
        </a:p>
      </dgm:t>
    </dgm:pt>
    <dgm:pt modelId="{C42ECF7A-A006-4515-9B26-0B246242C405}" type="sibTrans" cxnId="{958360ED-0A64-4F85-89B6-E3634D320DB5}">
      <dgm:prSet/>
      <dgm:spPr/>
      <dgm:t>
        <a:bodyPr/>
        <a:lstStyle/>
        <a:p>
          <a:endParaRPr lang="es-EC"/>
        </a:p>
      </dgm:t>
    </dgm:pt>
    <dgm:pt modelId="{9D210955-8773-40DA-97E2-7C6C596E5F46}">
      <dgm:prSet phldrT="[Texto]"/>
      <dgm:spPr>
        <a:ln>
          <a:solidFill>
            <a:srgbClr val="993300"/>
          </a:solidFill>
        </a:ln>
      </dgm:spPr>
      <dgm:t>
        <a:bodyPr/>
        <a:lstStyle/>
        <a:p>
          <a:r>
            <a:rPr lang="es-EC" dirty="0" smtClean="0"/>
            <a:t>Determinar la viabilidad económica y financiera del proyecto.</a:t>
          </a:r>
          <a:endParaRPr lang="es-EC" dirty="0"/>
        </a:p>
      </dgm:t>
    </dgm:pt>
    <dgm:pt modelId="{C21FC7DE-F0A4-489B-8203-CD3987977D11}" type="parTrans" cxnId="{F6AB7C5D-72B5-4E2E-83EF-5377C12601D1}">
      <dgm:prSet/>
      <dgm:spPr/>
      <dgm:t>
        <a:bodyPr/>
        <a:lstStyle/>
        <a:p>
          <a:endParaRPr lang="es-EC"/>
        </a:p>
      </dgm:t>
    </dgm:pt>
    <dgm:pt modelId="{AF4FE3FA-0E56-49BA-8734-26B22CF228A4}" type="sibTrans" cxnId="{F6AB7C5D-72B5-4E2E-83EF-5377C12601D1}">
      <dgm:prSet/>
      <dgm:spPr/>
      <dgm:t>
        <a:bodyPr/>
        <a:lstStyle/>
        <a:p>
          <a:endParaRPr lang="es-EC"/>
        </a:p>
      </dgm:t>
    </dgm:pt>
    <dgm:pt modelId="{5C049FC8-0A1C-4A77-8EB5-2CE5464C5165}">
      <dgm:prSet phldrT="[Texto]"/>
      <dgm:spPr>
        <a:solidFill>
          <a:srgbClr val="993300"/>
        </a:solidFill>
        <a:ln>
          <a:solidFill>
            <a:srgbClr val="A50021"/>
          </a:solidFill>
        </a:ln>
      </dgm:spPr>
      <dgm:t>
        <a:bodyPr/>
        <a:lstStyle/>
        <a:p>
          <a:r>
            <a:rPr lang="es-EC" dirty="0" smtClean="0"/>
            <a:t>*</a:t>
          </a:r>
          <a:endParaRPr lang="es-EC" dirty="0"/>
        </a:p>
      </dgm:t>
    </dgm:pt>
    <dgm:pt modelId="{F2C3EBDB-DF01-41F5-A1DB-3FDBA87DF55C}" type="parTrans" cxnId="{03D4FE37-76D7-4D1F-B561-5016298BC4BF}">
      <dgm:prSet/>
      <dgm:spPr/>
      <dgm:t>
        <a:bodyPr/>
        <a:lstStyle/>
        <a:p>
          <a:endParaRPr lang="es-EC"/>
        </a:p>
      </dgm:t>
    </dgm:pt>
    <dgm:pt modelId="{4F7994C2-7FCA-429A-B1D4-BBF652D0C8B2}" type="sibTrans" cxnId="{03D4FE37-76D7-4D1F-B561-5016298BC4BF}">
      <dgm:prSet/>
      <dgm:spPr/>
      <dgm:t>
        <a:bodyPr/>
        <a:lstStyle/>
        <a:p>
          <a:endParaRPr lang="es-EC"/>
        </a:p>
      </dgm:t>
    </dgm:pt>
    <dgm:pt modelId="{E9BAEBD1-5E2A-41D4-8757-4E9759F3441E}">
      <dgm:prSet phldrT="[Texto]"/>
      <dgm:spPr>
        <a:ln>
          <a:solidFill>
            <a:srgbClr val="A50021"/>
          </a:solidFill>
        </a:ln>
      </dgm:spPr>
      <dgm:t>
        <a:bodyPr/>
        <a:lstStyle/>
        <a:p>
          <a:r>
            <a:rPr lang="es-EC" dirty="0" smtClean="0"/>
            <a:t>Elaborar un plan de marketing para captar el interés en los clientes</a:t>
          </a:r>
          <a:endParaRPr lang="es-EC" dirty="0"/>
        </a:p>
      </dgm:t>
    </dgm:pt>
    <dgm:pt modelId="{95FE8CF5-F778-4F07-84E9-394A98212CEA}" type="parTrans" cxnId="{EBC9A9DD-55D3-447D-8B1A-B59D92F0C3DA}">
      <dgm:prSet/>
      <dgm:spPr/>
      <dgm:t>
        <a:bodyPr/>
        <a:lstStyle/>
        <a:p>
          <a:endParaRPr lang="es-EC"/>
        </a:p>
      </dgm:t>
    </dgm:pt>
    <dgm:pt modelId="{490DAD15-4670-471E-81C0-6FE94B8EF431}" type="sibTrans" cxnId="{EBC9A9DD-55D3-447D-8B1A-B59D92F0C3DA}">
      <dgm:prSet/>
      <dgm:spPr/>
      <dgm:t>
        <a:bodyPr/>
        <a:lstStyle/>
        <a:p>
          <a:endParaRPr lang="es-EC"/>
        </a:p>
      </dgm:t>
    </dgm:pt>
    <dgm:pt modelId="{3B063AAF-6AF2-4F4D-8F9C-CA2AD4A418A8}" type="pres">
      <dgm:prSet presAssocID="{7106F43B-E0D9-43F6-890C-5888979CED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5BBE3F-D6DF-42BA-BF1A-742203C06E39}" type="pres">
      <dgm:prSet presAssocID="{1CA708A5-AEF9-42EF-A632-4FA287AC7818}" presName="composite" presStyleCnt="0"/>
      <dgm:spPr/>
    </dgm:pt>
    <dgm:pt modelId="{02513D9D-7368-492F-9F96-4F7E305A3026}" type="pres">
      <dgm:prSet presAssocID="{1CA708A5-AEF9-42EF-A632-4FA287AC7818}" presName="parentText" presStyleLbl="alignNode1" presStyleIdx="0" presStyleCnt="3" custLinFactNeighborY="-512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C92D45-292F-4C59-9671-8D880D123F9C}" type="pres">
      <dgm:prSet presAssocID="{1CA708A5-AEF9-42EF-A632-4FA287AC78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94599D-A350-4B12-BDEB-B39FCF94E565}" type="pres">
      <dgm:prSet presAssocID="{5B57CCEB-61FA-4FFE-9EC5-1C2521D70C58}" presName="sp" presStyleCnt="0"/>
      <dgm:spPr/>
    </dgm:pt>
    <dgm:pt modelId="{02C129A6-AE74-4AFA-BA8D-0E7A4AFFB32F}" type="pres">
      <dgm:prSet presAssocID="{3E7DBD2A-F1CC-41BB-8BBA-2C94D9E8968C}" presName="composite" presStyleCnt="0"/>
      <dgm:spPr/>
    </dgm:pt>
    <dgm:pt modelId="{A7D471A6-6204-41D0-A919-E6506EF67886}" type="pres">
      <dgm:prSet presAssocID="{3E7DBD2A-F1CC-41BB-8BBA-2C94D9E896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A45347-4DF7-47A3-8A2E-4847DD99A552}" type="pres">
      <dgm:prSet presAssocID="{3E7DBD2A-F1CC-41BB-8BBA-2C94D9E8968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85C686-FDAE-4C5D-960A-A234E43D1C47}" type="pres">
      <dgm:prSet presAssocID="{D773B1EB-96DD-4A41-AD22-E3C62D91D18B}" presName="sp" presStyleCnt="0"/>
      <dgm:spPr/>
    </dgm:pt>
    <dgm:pt modelId="{0022EA81-331F-4883-9419-88BF59695C7E}" type="pres">
      <dgm:prSet presAssocID="{5C049FC8-0A1C-4A77-8EB5-2CE5464C5165}" presName="composite" presStyleCnt="0"/>
      <dgm:spPr/>
    </dgm:pt>
    <dgm:pt modelId="{33423B03-390F-43DC-B719-6318B313A831}" type="pres">
      <dgm:prSet presAssocID="{5C049FC8-0A1C-4A77-8EB5-2CE5464C516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16F691-643F-4549-A5AF-E59AE97B35DD}" type="pres">
      <dgm:prSet presAssocID="{5C049FC8-0A1C-4A77-8EB5-2CE5464C516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94B915-7284-4E72-B9EB-0693B3AA1412}" srcId="{1CA708A5-AEF9-42EF-A632-4FA287AC7818}" destId="{CCE0032E-C7C8-4BDD-8BA0-73C9E06C10F9}" srcOrd="0" destOrd="0" parTransId="{F0FB0281-5A7C-44C7-94F5-4E27C9A13444}" sibTransId="{932F2222-C598-454E-9D00-E62E38EA42CE}"/>
    <dgm:cxn modelId="{DD925447-69FC-462A-B15C-F5B64187C4F3}" type="presOf" srcId="{A1FCFA2D-E787-4BEF-8C93-5C59425691B3}" destId="{C3C92D45-292F-4C59-9671-8D880D123F9C}" srcOrd="0" destOrd="1" presId="urn:microsoft.com/office/officeart/2005/8/layout/chevron2"/>
    <dgm:cxn modelId="{7FBF58DE-DBD9-430A-BC89-10D505469E27}" srcId="{1CA708A5-AEF9-42EF-A632-4FA287AC7818}" destId="{A1FCFA2D-E787-4BEF-8C93-5C59425691B3}" srcOrd="1" destOrd="0" parTransId="{3D490173-D2F5-42FF-A312-206CFD160FA6}" sibTransId="{4B063E63-1ED3-4233-B281-77240CD6D793}"/>
    <dgm:cxn modelId="{67E73566-79DB-4D41-A2F7-CE6BB9A0CEBF}" type="presOf" srcId="{7106F43B-E0D9-43F6-890C-5888979CED00}" destId="{3B063AAF-6AF2-4F4D-8F9C-CA2AD4A418A8}" srcOrd="0" destOrd="0" presId="urn:microsoft.com/office/officeart/2005/8/layout/chevron2"/>
    <dgm:cxn modelId="{EBC9A9DD-55D3-447D-8B1A-B59D92F0C3DA}" srcId="{5C049FC8-0A1C-4A77-8EB5-2CE5464C5165}" destId="{E9BAEBD1-5E2A-41D4-8757-4E9759F3441E}" srcOrd="0" destOrd="0" parTransId="{95FE8CF5-F778-4F07-84E9-394A98212CEA}" sibTransId="{490DAD15-4670-471E-81C0-6FE94B8EF431}"/>
    <dgm:cxn modelId="{F65FF319-7D8A-44B9-B0C0-9FDA9741BFF2}" type="presOf" srcId="{1EEF429B-A306-4023-A02A-B460704BC2BA}" destId="{60A45347-4DF7-47A3-8A2E-4847DD99A552}" srcOrd="0" destOrd="0" presId="urn:microsoft.com/office/officeart/2005/8/layout/chevron2"/>
    <dgm:cxn modelId="{993E8439-39F9-48F1-9C6C-A345B0AF7153}" type="presOf" srcId="{5C049FC8-0A1C-4A77-8EB5-2CE5464C5165}" destId="{33423B03-390F-43DC-B719-6318B313A831}" srcOrd="0" destOrd="0" presId="urn:microsoft.com/office/officeart/2005/8/layout/chevron2"/>
    <dgm:cxn modelId="{958360ED-0A64-4F85-89B6-E3634D320DB5}" srcId="{3E7DBD2A-F1CC-41BB-8BBA-2C94D9E8968C}" destId="{1EEF429B-A306-4023-A02A-B460704BC2BA}" srcOrd="0" destOrd="0" parTransId="{23306BD2-A669-41E8-BA54-8D51E627511F}" sibTransId="{C42ECF7A-A006-4515-9B26-0B246242C405}"/>
    <dgm:cxn modelId="{F6AB7C5D-72B5-4E2E-83EF-5377C12601D1}" srcId="{3E7DBD2A-F1CC-41BB-8BBA-2C94D9E8968C}" destId="{9D210955-8773-40DA-97E2-7C6C596E5F46}" srcOrd="1" destOrd="0" parTransId="{C21FC7DE-F0A4-489B-8203-CD3987977D11}" sibTransId="{AF4FE3FA-0E56-49BA-8734-26B22CF228A4}"/>
    <dgm:cxn modelId="{F90B315B-6833-40B3-A2A1-4CC1C5009C0E}" type="presOf" srcId="{3E7DBD2A-F1CC-41BB-8BBA-2C94D9E8968C}" destId="{A7D471A6-6204-41D0-A919-E6506EF67886}" srcOrd="0" destOrd="0" presId="urn:microsoft.com/office/officeart/2005/8/layout/chevron2"/>
    <dgm:cxn modelId="{03D4FE37-76D7-4D1F-B561-5016298BC4BF}" srcId="{7106F43B-E0D9-43F6-890C-5888979CED00}" destId="{5C049FC8-0A1C-4A77-8EB5-2CE5464C5165}" srcOrd="2" destOrd="0" parTransId="{F2C3EBDB-DF01-41F5-A1DB-3FDBA87DF55C}" sibTransId="{4F7994C2-7FCA-429A-B1D4-BBF652D0C8B2}"/>
    <dgm:cxn modelId="{59A9C6F6-B9FC-4FC3-AF87-27E6B6CBB614}" srcId="{7106F43B-E0D9-43F6-890C-5888979CED00}" destId="{1CA708A5-AEF9-42EF-A632-4FA287AC7818}" srcOrd="0" destOrd="0" parTransId="{53417DC2-3E7E-4A9F-8656-FABB57F56F0A}" sibTransId="{5B57CCEB-61FA-4FFE-9EC5-1C2521D70C58}"/>
    <dgm:cxn modelId="{81C9AFE1-3201-4B94-993E-48F88FFF95C1}" type="presOf" srcId="{E9BAEBD1-5E2A-41D4-8757-4E9759F3441E}" destId="{2A16F691-643F-4549-A5AF-E59AE97B35DD}" srcOrd="0" destOrd="0" presId="urn:microsoft.com/office/officeart/2005/8/layout/chevron2"/>
    <dgm:cxn modelId="{BAAC8AA8-AC41-4315-A9D6-41518C2A1A0C}" type="presOf" srcId="{1CA708A5-AEF9-42EF-A632-4FA287AC7818}" destId="{02513D9D-7368-492F-9F96-4F7E305A3026}" srcOrd="0" destOrd="0" presId="urn:microsoft.com/office/officeart/2005/8/layout/chevron2"/>
    <dgm:cxn modelId="{15EADEE6-3265-40AD-A850-1833E668E6E2}" type="presOf" srcId="{9D210955-8773-40DA-97E2-7C6C596E5F46}" destId="{60A45347-4DF7-47A3-8A2E-4847DD99A552}" srcOrd="0" destOrd="1" presId="urn:microsoft.com/office/officeart/2005/8/layout/chevron2"/>
    <dgm:cxn modelId="{7AACBF6D-B626-4C3A-A8E2-2EFABF476097}" srcId="{7106F43B-E0D9-43F6-890C-5888979CED00}" destId="{3E7DBD2A-F1CC-41BB-8BBA-2C94D9E8968C}" srcOrd="1" destOrd="0" parTransId="{300AAFDA-6350-48C2-BD5F-41EB4D409551}" sibTransId="{D773B1EB-96DD-4A41-AD22-E3C62D91D18B}"/>
    <dgm:cxn modelId="{614C9DB7-3ACE-43B9-B041-C94D62F3F4D4}" type="presOf" srcId="{CCE0032E-C7C8-4BDD-8BA0-73C9E06C10F9}" destId="{C3C92D45-292F-4C59-9671-8D880D123F9C}" srcOrd="0" destOrd="0" presId="urn:microsoft.com/office/officeart/2005/8/layout/chevron2"/>
    <dgm:cxn modelId="{A215AEF9-4FFD-462D-957A-FBDC5253AD5E}" type="presParOf" srcId="{3B063AAF-6AF2-4F4D-8F9C-CA2AD4A418A8}" destId="{5E5BBE3F-D6DF-42BA-BF1A-742203C06E39}" srcOrd="0" destOrd="0" presId="urn:microsoft.com/office/officeart/2005/8/layout/chevron2"/>
    <dgm:cxn modelId="{3E12F4EC-E725-4456-A968-BD119D32CA1F}" type="presParOf" srcId="{5E5BBE3F-D6DF-42BA-BF1A-742203C06E39}" destId="{02513D9D-7368-492F-9F96-4F7E305A3026}" srcOrd="0" destOrd="0" presId="urn:microsoft.com/office/officeart/2005/8/layout/chevron2"/>
    <dgm:cxn modelId="{99426769-E028-4FD0-B4ED-3957A2245295}" type="presParOf" srcId="{5E5BBE3F-D6DF-42BA-BF1A-742203C06E39}" destId="{C3C92D45-292F-4C59-9671-8D880D123F9C}" srcOrd="1" destOrd="0" presId="urn:microsoft.com/office/officeart/2005/8/layout/chevron2"/>
    <dgm:cxn modelId="{F7155240-4EDC-4D12-990F-7EC7C90EEE1B}" type="presParOf" srcId="{3B063AAF-6AF2-4F4D-8F9C-CA2AD4A418A8}" destId="{6194599D-A350-4B12-BDEB-B39FCF94E565}" srcOrd="1" destOrd="0" presId="urn:microsoft.com/office/officeart/2005/8/layout/chevron2"/>
    <dgm:cxn modelId="{2F8A5162-C602-4776-AAC0-2C9C14CFB4D2}" type="presParOf" srcId="{3B063AAF-6AF2-4F4D-8F9C-CA2AD4A418A8}" destId="{02C129A6-AE74-4AFA-BA8D-0E7A4AFFB32F}" srcOrd="2" destOrd="0" presId="urn:microsoft.com/office/officeart/2005/8/layout/chevron2"/>
    <dgm:cxn modelId="{B2CD819D-088A-45DD-8370-03DBE2236BBF}" type="presParOf" srcId="{02C129A6-AE74-4AFA-BA8D-0E7A4AFFB32F}" destId="{A7D471A6-6204-41D0-A919-E6506EF67886}" srcOrd="0" destOrd="0" presId="urn:microsoft.com/office/officeart/2005/8/layout/chevron2"/>
    <dgm:cxn modelId="{03AA1491-0C68-49A5-B1BD-67D1CD16958F}" type="presParOf" srcId="{02C129A6-AE74-4AFA-BA8D-0E7A4AFFB32F}" destId="{60A45347-4DF7-47A3-8A2E-4847DD99A552}" srcOrd="1" destOrd="0" presId="urn:microsoft.com/office/officeart/2005/8/layout/chevron2"/>
    <dgm:cxn modelId="{6ADE0A2D-8946-4D7E-830F-D3DAB47291FA}" type="presParOf" srcId="{3B063AAF-6AF2-4F4D-8F9C-CA2AD4A418A8}" destId="{D485C686-FDAE-4C5D-960A-A234E43D1C47}" srcOrd="3" destOrd="0" presId="urn:microsoft.com/office/officeart/2005/8/layout/chevron2"/>
    <dgm:cxn modelId="{4C85CB39-32CE-4902-9D5B-892B610EA011}" type="presParOf" srcId="{3B063AAF-6AF2-4F4D-8F9C-CA2AD4A418A8}" destId="{0022EA81-331F-4883-9419-88BF59695C7E}" srcOrd="4" destOrd="0" presId="urn:microsoft.com/office/officeart/2005/8/layout/chevron2"/>
    <dgm:cxn modelId="{53910C0E-5878-46F5-A359-E329D9249F81}" type="presParOf" srcId="{0022EA81-331F-4883-9419-88BF59695C7E}" destId="{33423B03-390F-43DC-B719-6318B313A831}" srcOrd="0" destOrd="0" presId="urn:microsoft.com/office/officeart/2005/8/layout/chevron2"/>
    <dgm:cxn modelId="{F9A3B26B-4B96-4FD3-B3B1-A14F8FDFE453}" type="presParOf" srcId="{0022EA81-331F-4883-9419-88BF59695C7E}" destId="{2A16F691-643F-4549-A5AF-E59AE97B35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83B8B-3CB0-4C66-B173-3ED56372C34C}">
      <dsp:nvSpPr>
        <dsp:cNvPr id="0" name=""/>
        <dsp:cNvSpPr/>
      </dsp:nvSpPr>
      <dsp:spPr>
        <a:xfrm>
          <a:off x="1" y="192016"/>
          <a:ext cx="5832645" cy="2496286"/>
        </a:xfrm>
        <a:prstGeom prst="rightArrow">
          <a:avLst/>
        </a:prstGeom>
        <a:solidFill>
          <a:srgbClr val="A50021"/>
        </a:solidFill>
        <a:ln w="9525" cap="flat" cmpd="sng" algn="ctr">
          <a:solidFill>
            <a:srgbClr val="9933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F4008-F1E5-4047-84F6-2D52A41D27DF}">
      <dsp:nvSpPr>
        <dsp:cNvPr id="0" name=""/>
        <dsp:cNvSpPr/>
      </dsp:nvSpPr>
      <dsp:spPr>
        <a:xfrm>
          <a:off x="8776" y="936104"/>
          <a:ext cx="1647404" cy="1008112"/>
        </a:xfrm>
        <a:prstGeom prst="roundRect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Disminuir los costos.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>
        <a:off x="57988" y="985316"/>
        <a:ext cx="1548980" cy="909688"/>
      </dsp:txXfrm>
    </dsp:sp>
    <dsp:sp modelId="{56FD24FD-C949-40DC-9CD5-2F6724AA912E}">
      <dsp:nvSpPr>
        <dsp:cNvPr id="0" name=""/>
        <dsp:cNvSpPr/>
      </dsp:nvSpPr>
      <dsp:spPr>
        <a:xfrm>
          <a:off x="1646548" y="888083"/>
          <a:ext cx="1740353" cy="1056132"/>
        </a:xfrm>
        <a:prstGeom prst="roundRect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Asesoramiento personalizado.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>
        <a:off x="1698104" y="939639"/>
        <a:ext cx="1637241" cy="953020"/>
      </dsp:txXfrm>
    </dsp:sp>
    <dsp:sp modelId="{B39BD3AF-3DD9-4B15-A338-B7B38C866098}">
      <dsp:nvSpPr>
        <dsp:cNvPr id="0" name=""/>
        <dsp:cNvSpPr/>
      </dsp:nvSpPr>
      <dsp:spPr>
        <a:xfrm>
          <a:off x="3375034" y="864096"/>
          <a:ext cx="1828383" cy="1104107"/>
        </a:xfrm>
        <a:prstGeom prst="roundRect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Evitar inconvenientes en el desarrollo del evento por falta de tiempo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>
        <a:off x="3428932" y="917994"/>
        <a:ext cx="1720587" cy="996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1D241-FF47-440A-9E7A-D9C0AAD7ECE6}">
      <dsp:nvSpPr>
        <dsp:cNvPr id="0" name=""/>
        <dsp:cNvSpPr/>
      </dsp:nvSpPr>
      <dsp:spPr>
        <a:xfrm>
          <a:off x="0" y="613682"/>
          <a:ext cx="3290786" cy="1316314"/>
        </a:xfrm>
        <a:prstGeom prst="homePlate">
          <a:avLst/>
        </a:prstGeom>
        <a:solidFill>
          <a:srgbClr val="99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Ofrecer  una amplia variedad de proformas para las diferentes      clases sociales.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0" y="613682"/>
        <a:ext cx="2961708" cy="1316314"/>
      </dsp:txXfrm>
    </dsp:sp>
    <dsp:sp modelId="{E4CA5700-C764-44EB-9A2A-5CA1623EB7C3}">
      <dsp:nvSpPr>
        <dsp:cNvPr id="0" name=""/>
        <dsp:cNvSpPr/>
      </dsp:nvSpPr>
      <dsp:spPr>
        <a:xfrm>
          <a:off x="2637264" y="614261"/>
          <a:ext cx="3290786" cy="1316314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Dar la seguridad de que todas sus exigencias serán cumplidas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3295421" y="614261"/>
        <a:ext cx="1974472" cy="1316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13D9D-7368-492F-9F96-4F7E305A3026}">
      <dsp:nvSpPr>
        <dsp:cNvPr id="0" name=""/>
        <dsp:cNvSpPr/>
      </dsp:nvSpPr>
      <dsp:spPr>
        <a:xfrm rot="5400000">
          <a:off x="-216861" y="216861"/>
          <a:ext cx="1445741" cy="1012019"/>
        </a:xfrm>
        <a:prstGeom prst="chevron">
          <a:avLst/>
        </a:prstGeom>
        <a:solidFill>
          <a:srgbClr val="993300"/>
        </a:solidFill>
        <a:ln w="25400" cap="flat" cmpd="sng" algn="ctr">
          <a:solidFill>
            <a:srgbClr val="99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*</a:t>
          </a:r>
          <a:endParaRPr lang="es-EC" sz="3000" kern="1200" dirty="0"/>
        </a:p>
      </dsp:txBody>
      <dsp:txXfrm rot="-5400000">
        <a:off x="1" y="506010"/>
        <a:ext cx="1012019" cy="433722"/>
      </dsp:txXfrm>
    </dsp:sp>
    <dsp:sp modelId="{C3C92D45-292F-4C59-9671-8D880D123F9C}">
      <dsp:nvSpPr>
        <dsp:cNvPr id="0" name=""/>
        <dsp:cNvSpPr/>
      </dsp:nvSpPr>
      <dsp:spPr>
        <a:xfrm rot="5400000">
          <a:off x="2916463" y="-1902965"/>
          <a:ext cx="939732" cy="4748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500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Conocer las necesidades de los clientes.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Desarrollar estrategias en beneficio de los clientes y trabajadores.</a:t>
          </a:r>
          <a:endParaRPr lang="es-EC" sz="1500" kern="1200" dirty="0"/>
        </a:p>
      </dsp:txBody>
      <dsp:txXfrm rot="-5400000">
        <a:off x="1012019" y="47353"/>
        <a:ext cx="4702746" cy="847984"/>
      </dsp:txXfrm>
    </dsp:sp>
    <dsp:sp modelId="{A7D471A6-6204-41D0-A919-E6506EF67886}">
      <dsp:nvSpPr>
        <dsp:cNvPr id="0" name=""/>
        <dsp:cNvSpPr/>
      </dsp:nvSpPr>
      <dsp:spPr>
        <a:xfrm rot="5400000">
          <a:off x="-216861" y="1467909"/>
          <a:ext cx="1445741" cy="1012019"/>
        </a:xfrm>
        <a:prstGeom prst="chevron">
          <a:avLst/>
        </a:prstGeom>
        <a:solidFill>
          <a:srgbClr val="993300"/>
        </a:solidFill>
        <a:ln w="25400" cap="flat" cmpd="sng" algn="ctr">
          <a:solidFill>
            <a:srgbClr val="A500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*</a:t>
          </a:r>
          <a:endParaRPr lang="es-EC" sz="3000" kern="1200" dirty="0"/>
        </a:p>
      </dsp:txBody>
      <dsp:txXfrm rot="-5400000">
        <a:off x="1" y="1757058"/>
        <a:ext cx="1012019" cy="433722"/>
      </dsp:txXfrm>
    </dsp:sp>
    <dsp:sp modelId="{60A45347-4DF7-47A3-8A2E-4847DD99A552}">
      <dsp:nvSpPr>
        <dsp:cNvPr id="0" name=""/>
        <dsp:cNvSpPr/>
      </dsp:nvSpPr>
      <dsp:spPr>
        <a:xfrm rot="5400000">
          <a:off x="2916463" y="-653395"/>
          <a:ext cx="939732" cy="4748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Crear confianza en los clientes, brindándole un servicio personalizado y de calidad.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Determinar la viabilidad económica y financiera del proyecto.</a:t>
          </a:r>
          <a:endParaRPr lang="es-EC" sz="1500" kern="1200" dirty="0"/>
        </a:p>
      </dsp:txBody>
      <dsp:txXfrm rot="-5400000">
        <a:off x="1012019" y="1296923"/>
        <a:ext cx="4702746" cy="847984"/>
      </dsp:txXfrm>
    </dsp:sp>
    <dsp:sp modelId="{33423B03-390F-43DC-B719-6318B313A831}">
      <dsp:nvSpPr>
        <dsp:cNvPr id="0" name=""/>
        <dsp:cNvSpPr/>
      </dsp:nvSpPr>
      <dsp:spPr>
        <a:xfrm rot="5400000">
          <a:off x="-216861" y="2717479"/>
          <a:ext cx="1445741" cy="1012019"/>
        </a:xfrm>
        <a:prstGeom prst="chevron">
          <a:avLst/>
        </a:prstGeom>
        <a:solidFill>
          <a:srgbClr val="993300"/>
        </a:solidFill>
        <a:ln w="25400" cap="flat" cmpd="sng" algn="ctr">
          <a:solidFill>
            <a:srgbClr val="A500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*</a:t>
          </a:r>
          <a:endParaRPr lang="es-EC" sz="3000" kern="1200" dirty="0"/>
        </a:p>
      </dsp:txBody>
      <dsp:txXfrm rot="-5400000">
        <a:off x="1" y="3006628"/>
        <a:ext cx="1012019" cy="433722"/>
      </dsp:txXfrm>
    </dsp:sp>
    <dsp:sp modelId="{2A16F691-643F-4549-A5AF-E59AE97B35DD}">
      <dsp:nvSpPr>
        <dsp:cNvPr id="0" name=""/>
        <dsp:cNvSpPr/>
      </dsp:nvSpPr>
      <dsp:spPr>
        <a:xfrm rot="5400000">
          <a:off x="2916463" y="596174"/>
          <a:ext cx="939732" cy="4748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500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Elaborar un plan de marketing para captar el interés en los clientes</a:t>
          </a:r>
          <a:endParaRPr lang="es-EC" sz="1500" kern="1200" dirty="0"/>
        </a:p>
      </dsp:txBody>
      <dsp:txXfrm rot="-5400000">
        <a:off x="1012019" y="2546492"/>
        <a:ext cx="4702746" cy="847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E9D4BFD-7FF4-4DD3-94B2-C0E041BE1DC2}" type="datetimeFigureOut">
              <a:rPr lang="es-EC"/>
              <a:pPr>
                <a:defRPr/>
              </a:pPr>
              <a:t>24/02/2012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s-EC"/>
              <a:t>Evento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15D5C8C-D22E-4FE0-9BE7-D25E35D6148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612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Evento Sociales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9206FC3-3D96-4998-8C68-C4C7767A8D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2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C" smtClean="0">
              <a:latin typeface="Times New Roman" pitchFamily="18" charset="0"/>
            </a:endParaRPr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3E1E30-32DF-4BE0-A4F6-CA381F918A63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C" smtClean="0">
              <a:latin typeface="Times New Roman" pitchFamily="18" charset="0"/>
            </a:endParaRPr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4EA6AA-D53A-4B8D-A3B7-B83D281A70A9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C" smtClean="0">
              <a:latin typeface="Times New Roman" pitchFamily="18" charset="0"/>
            </a:endParaRPr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526131-CCC4-41F3-94A8-087A8F664BE3}" type="slidenum">
              <a:rPr lang="en-US" sz="1200" smtClean="0"/>
              <a:pPr eaLnBrk="1" hangingPunct="1"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05200" y="533400"/>
            <a:ext cx="5181600" cy="3200400"/>
          </a:xfrm>
        </p:spPr>
        <p:txBody>
          <a:bodyPr/>
          <a:lstStyle>
            <a:lvl1pPr algn="l">
              <a:defRPr sz="60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962400"/>
            <a:ext cx="5181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F00A-C701-4919-B253-D48AB755A0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24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DA4E-1B9A-4B1F-939C-7B7334CF56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53752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86650" y="228600"/>
            <a:ext cx="142875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00400" y="228600"/>
            <a:ext cx="413385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6BEB-A347-4BC3-95CB-BA06085CA6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3818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4E45-389F-4392-A8AA-C605B704D8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4382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FE70-37A7-4F9A-93B5-E19AC5612B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0917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76600" y="1676400"/>
            <a:ext cx="2705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34100" y="1676400"/>
            <a:ext cx="2705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7364C-2382-4350-A02E-7E3BC7805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98163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F2A5-10C2-4DC2-A4C0-BEDF73D95C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6420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F3A2B-CB8E-49E6-A06A-9BC508409F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73048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DB91-0AE5-4BEF-8013-A59E08BA50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7963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ECCA-AD14-4F78-93E4-1F6DF663D7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2415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E918-C4D5-4DA5-B4BC-25E30982A8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6520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286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1676400"/>
            <a:ext cx="5562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Agencia de Eventos "MIEUX"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0EDC9502-F42B-4FAF-AF1C-EDD409D873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slow">
    <p:strips dir="l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ARTE%20FINANCIERA%20CAPITULO3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ARTE%20FINANCIERA%20CAPITULO3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PARTE%20FINANCIERA%20CAPITULO3.x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PARTE%20FINANCIERA%20CAPITULO3.xls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hyperlink" Target="PARTE%20FINANCIERA%20CAPITULO3.xls" TargetMode="Externa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PARTE%20FINANCIERA%20CAPITULO3.xl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PARTE%20FINANCIERA%20CAPITULO3.xls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PARTE%20FINANCIERA%20CAPITULO3.xl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PARTE%20FINANCIERA%20CAPITULO3.xls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PARTE%20FINANCIERA%20CAPITULO3.xls" TargetMode="Externa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PARTE%20FINANCIERA%20CAPITULO3.xl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PARTE%20FINANCIERA%20CAPITULO3.xl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PARTE%20FINANCIERA%20CAPITULO3.xl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Rectángulo"/>
          <p:cNvSpPr>
            <a:spLocks noChangeArrowheads="1"/>
          </p:cNvSpPr>
          <p:nvPr/>
        </p:nvSpPr>
        <p:spPr bwMode="auto">
          <a:xfrm>
            <a:off x="2124075" y="404813"/>
            <a:ext cx="5400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800" b="1"/>
              <a:t>ESCUELA SUPERIOR POLITÉCNICA DEL LITORAL</a:t>
            </a:r>
            <a:endParaRPr lang="es-EC" sz="2800"/>
          </a:p>
        </p:txBody>
      </p:sp>
      <p:pic>
        <p:nvPicPr>
          <p:cNvPr id="3" name="2 Imagen" descr="LogoFen_Sell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34362"/>
            <a:ext cx="145732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index_r35_c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6912"/>
            <a:ext cx="1401316" cy="128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4 Rectángulo"/>
          <p:cNvSpPr>
            <a:spLocks noChangeArrowheads="1"/>
          </p:cNvSpPr>
          <p:nvPr/>
        </p:nvSpPr>
        <p:spPr bwMode="auto">
          <a:xfrm>
            <a:off x="2133600" y="1501775"/>
            <a:ext cx="5400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/>
              <a:t>FACULTAD DE ECONOMÍA Y NEGOCIOS</a:t>
            </a:r>
            <a:endParaRPr lang="es-EC" sz="2000"/>
          </a:p>
        </p:txBody>
      </p:sp>
      <p:sp>
        <p:nvSpPr>
          <p:cNvPr id="3078" name="6 Rectángulo"/>
          <p:cNvSpPr>
            <a:spLocks noChangeArrowheads="1"/>
          </p:cNvSpPr>
          <p:nvPr/>
        </p:nvSpPr>
        <p:spPr bwMode="auto">
          <a:xfrm>
            <a:off x="2411413" y="3068638"/>
            <a:ext cx="52562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/>
              <a:t>Previa la obtención del Título de:</a:t>
            </a:r>
            <a:endParaRPr lang="es-EC" sz="2000"/>
          </a:p>
          <a:p>
            <a:pPr algn="ctr"/>
            <a:r>
              <a:rPr lang="es-ES" sz="2000" b="1"/>
              <a:t>Ingeniera Comercial y Empresarial</a:t>
            </a:r>
            <a:endParaRPr lang="es-EC" sz="2000"/>
          </a:p>
          <a:p>
            <a:r>
              <a:rPr lang="es-ES" sz="2000" b="1"/>
              <a:t> </a:t>
            </a:r>
            <a:endParaRPr lang="es-EC" sz="2000"/>
          </a:p>
          <a:p>
            <a:r>
              <a:rPr lang="es-ES" b="1"/>
              <a:t> </a:t>
            </a:r>
            <a:endParaRPr lang="es-EC"/>
          </a:p>
        </p:txBody>
      </p:sp>
      <p:sp>
        <p:nvSpPr>
          <p:cNvPr id="3079" name="7 Rectángulo"/>
          <p:cNvSpPr>
            <a:spLocks noChangeArrowheads="1"/>
          </p:cNvSpPr>
          <p:nvPr/>
        </p:nvSpPr>
        <p:spPr bwMode="auto">
          <a:xfrm>
            <a:off x="2808288" y="373221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/>
              <a:t>Presentado por:</a:t>
            </a:r>
          </a:p>
          <a:p>
            <a:pPr algn="ctr"/>
            <a:endParaRPr lang="es-ES" sz="2000" b="1"/>
          </a:p>
          <a:p>
            <a:pPr algn="ctr"/>
            <a:r>
              <a:rPr lang="es-ES" sz="2000" b="1"/>
              <a:t>Keyla Emperatriz Piguave Parrales.</a:t>
            </a:r>
          </a:p>
          <a:p>
            <a:pPr algn="ctr"/>
            <a:r>
              <a:rPr lang="es-ES" sz="2000" b="1"/>
              <a:t>Paulina Tatiana Solis Arias.</a:t>
            </a:r>
          </a:p>
          <a:p>
            <a:pPr algn="ctr"/>
            <a:endParaRPr lang="es-ES" sz="2000" b="1"/>
          </a:p>
          <a:p>
            <a:pPr algn="ctr"/>
            <a:endParaRPr lang="es-EC" sz="2000"/>
          </a:p>
        </p:txBody>
      </p:sp>
      <p:sp>
        <p:nvSpPr>
          <p:cNvPr id="3080" name="1 CuadroTexto"/>
          <p:cNvSpPr txBox="1">
            <a:spLocks noChangeArrowheads="1"/>
          </p:cNvSpPr>
          <p:nvPr/>
        </p:nvSpPr>
        <p:spPr bwMode="auto">
          <a:xfrm>
            <a:off x="1936750" y="2079625"/>
            <a:ext cx="6443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C" sz="1800"/>
              <a:t>“</a:t>
            </a:r>
            <a:r>
              <a:rPr lang="es-EC" sz="1800" b="1"/>
              <a:t>ESTABLECIMIENTO DE UNA AGENCIA DE EVENTOS SOCIALES EN LA PENÍNSULA DE SANTA ELENA”</a:t>
            </a:r>
          </a:p>
          <a:p>
            <a:pPr algn="ctr" eaLnBrk="1" hangingPunct="1"/>
            <a:endParaRPr lang="es-EC" sz="2000" b="1"/>
          </a:p>
        </p:txBody>
      </p:sp>
      <p:sp>
        <p:nvSpPr>
          <p:cNvPr id="3081" name="1 Rectángulo"/>
          <p:cNvSpPr>
            <a:spLocks noChangeArrowheads="1"/>
          </p:cNvSpPr>
          <p:nvPr/>
        </p:nvSpPr>
        <p:spPr bwMode="auto">
          <a:xfrm>
            <a:off x="2946400" y="52292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600" b="1"/>
              <a:t>DIRECTOR</a:t>
            </a:r>
            <a:endParaRPr lang="es-EC" sz="1600"/>
          </a:p>
          <a:p>
            <a:pPr algn="ctr"/>
            <a:r>
              <a:rPr lang="es-ES" sz="1600" b="1"/>
              <a:t>Ing. Ivonne Moreno Aguí, M.Sc.</a:t>
            </a:r>
          </a:p>
          <a:p>
            <a:pPr algn="ctr"/>
            <a:r>
              <a:rPr lang="es-ES" sz="1600" b="1"/>
              <a:t>2012</a:t>
            </a:r>
            <a:endParaRPr lang="es-EC" sz="16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059113" y="981075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JUSTIFICACIÓN</a:t>
            </a: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6600" y="2133600"/>
            <a:ext cx="5562600" cy="1824038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Considerando la carencia de una agencia de </a:t>
            </a:r>
            <a:r>
              <a:rPr lang="es-ES" sz="2000" dirty="0" smtClean="0">
                <a:latin typeface="+mj-lt"/>
                <a:cs typeface="Arial" charset="0"/>
              </a:rPr>
              <a:t>asesoramiento completo </a:t>
            </a:r>
            <a:r>
              <a:rPr lang="es-ES" sz="2000" dirty="0">
                <a:latin typeface="+mj-lt"/>
                <a:cs typeface="Arial" charset="0"/>
              </a:rPr>
              <a:t>de eventos sociales en la Península de Santa </a:t>
            </a:r>
            <a:r>
              <a:rPr lang="es-ES" sz="2000" dirty="0" smtClean="0">
                <a:latin typeface="+mj-lt"/>
                <a:cs typeface="Arial" charset="0"/>
              </a:rPr>
              <a:t>Elena, </a:t>
            </a:r>
            <a:r>
              <a:rPr lang="es-ES" sz="2000" dirty="0">
                <a:latin typeface="+mj-lt"/>
                <a:cs typeface="Arial" charset="0"/>
              </a:rPr>
              <a:t>nace la necesidad de crear un establecimiento que preste dichos servicios para la satisfacción de los clientes.</a:t>
            </a:r>
            <a:endParaRPr lang="es-EC" sz="2000" dirty="0">
              <a:latin typeface="+mj-lt"/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EC" dirty="0"/>
          </a:p>
        </p:txBody>
      </p:sp>
      <p:sp>
        <p:nvSpPr>
          <p:cNvPr id="12292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501FED-B9B3-4AA2-AA26-BA902268F19A}" type="slidenum">
              <a:rPr lang="en-US" sz="1100" b="1" smtClean="0"/>
              <a:pPr eaLnBrk="1" hangingPunct="1"/>
              <a:t>10</a:t>
            </a:fld>
            <a:endParaRPr lang="en-US" sz="1100" b="1" smtClean="0"/>
          </a:p>
        </p:txBody>
      </p:sp>
      <p:sp>
        <p:nvSpPr>
          <p:cNvPr id="12293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675" y="765175"/>
            <a:ext cx="5688013" cy="26035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El principal beneficio de este proyecto es prestar un servicio de calidad, variedad y precios accesibles para las personas de las diferentes clases sociales que desean tener un recuerdo inolvidable.</a:t>
            </a:r>
            <a:endParaRPr lang="es-EC" sz="2000" dirty="0">
              <a:latin typeface="+mj-lt"/>
              <a:cs typeface="Arial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EC" sz="2000" dirty="0">
              <a:latin typeface="+mj-lt"/>
              <a:cs typeface="Arial" charset="0"/>
            </a:endParaRPr>
          </a:p>
          <a:p>
            <a:pPr marL="457200" lvl="1" indent="0" algn="just" eaLnBrk="1" hangingPunct="1">
              <a:buFontTx/>
              <a:buNone/>
              <a:defRPr/>
            </a:pPr>
            <a:r>
              <a:rPr lang="es-ES" sz="2000" dirty="0">
                <a:latin typeface="+mj-lt"/>
                <a:ea typeface="+mn-ea"/>
                <a:cs typeface="Arial" charset="0"/>
              </a:rPr>
              <a:t>Este proyecto es importante  ya que vamos a:</a:t>
            </a:r>
            <a:endParaRPr lang="es-EC" sz="2000" dirty="0">
              <a:latin typeface="+mj-lt"/>
              <a:ea typeface="+mn-ea"/>
              <a:cs typeface="Arial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203848" y="2996952"/>
          <a:ext cx="583264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5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7FD1CC-F707-476D-9E34-17D8B00760BE}" type="slidenum">
              <a:rPr lang="en-US" sz="1100" b="1" smtClean="0"/>
              <a:pPr eaLnBrk="1" hangingPunct="1"/>
              <a:t>11</a:t>
            </a:fld>
            <a:endParaRPr lang="en-US" sz="1100" b="1" smtClean="0"/>
          </a:p>
        </p:txBody>
      </p:sp>
      <p:sp>
        <p:nvSpPr>
          <p:cNvPr id="13317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3249613" y="908050"/>
            <a:ext cx="5715000" cy="865188"/>
          </a:xfrm>
        </p:spPr>
        <p:txBody>
          <a:bodyPr/>
          <a:lstStyle/>
          <a:p>
            <a:pPr marL="342900" indent="-342900" eaLnBrk="1" hangingPunct="1"/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>PROBLEMA Y OPORTUNIDAD</a:t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2987675" y="1916113"/>
            <a:ext cx="5699125" cy="2665412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PROBLEMA</a:t>
            </a:r>
          </a:p>
          <a:p>
            <a:pPr marL="400050" lvl="1" indent="0" algn="just" eaLnBrk="1" hangingPunct="1">
              <a:buFontTx/>
              <a:buNone/>
              <a:defRPr/>
            </a:pPr>
            <a:r>
              <a:rPr lang="es-EC" sz="2000" dirty="0">
                <a:latin typeface="+mj-lt"/>
                <a:ea typeface="+mn-ea"/>
                <a:cs typeface="Arial" charset="0"/>
              </a:rPr>
              <a:t>En la actualidad no existe un competidor directo, pero pueden  ingresar en el mercado por la falta servicios más especializados con una mejor atención y ofrecer nuevas opciones para  realizar los eventos, por lo que se tiene que brindar un servicio profesional  donde se cuide todos los detalles.</a:t>
            </a:r>
          </a:p>
          <a:p>
            <a:pPr marL="0" indent="0" eaLnBrk="1" hangingPunct="1">
              <a:buFontTx/>
              <a:buNone/>
              <a:defRPr/>
            </a:pPr>
            <a:endParaRPr lang="es-EC" dirty="0" smtClean="0"/>
          </a:p>
        </p:txBody>
      </p:sp>
      <p:sp>
        <p:nvSpPr>
          <p:cNvPr id="14340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029F3D-6588-415B-B833-F4DCF37727D3}" type="slidenum">
              <a:rPr lang="en-US" sz="1100" b="1" smtClean="0"/>
              <a:pPr eaLnBrk="1" hangingPunct="1"/>
              <a:t>12</a:t>
            </a:fld>
            <a:endParaRPr lang="en-US" sz="1100" b="1" smtClean="0"/>
          </a:p>
        </p:txBody>
      </p:sp>
      <p:sp>
        <p:nvSpPr>
          <p:cNvPr id="14341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6088" y="765175"/>
            <a:ext cx="5562600" cy="4572000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buFontTx/>
              <a:buNone/>
              <a:defRPr/>
            </a:pPr>
            <a:r>
              <a:rPr lang="es-ES" sz="2200" dirty="0">
                <a:latin typeface="+mj-lt"/>
                <a:cs typeface="Arial" charset="0"/>
              </a:rPr>
              <a:t>Además uno de los errores más comunes, al momento de organizar cualquier tipo de evento social, es principalmente la falta de </a:t>
            </a:r>
            <a:r>
              <a:rPr lang="es-ES" sz="2200" dirty="0" smtClean="0">
                <a:latin typeface="+mj-lt"/>
                <a:cs typeface="Arial" charset="0"/>
              </a:rPr>
              <a:t>organización, algunas razones son:</a:t>
            </a:r>
            <a:endParaRPr lang="es-ES" sz="2200" dirty="0">
              <a:latin typeface="+mj-lt"/>
              <a:cs typeface="Arial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EC" sz="2200" dirty="0">
              <a:latin typeface="+mj-lt"/>
              <a:cs typeface="Arial" charset="0"/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s-ES" sz="2200" dirty="0">
                <a:latin typeface="+mj-lt"/>
                <a:ea typeface="+mn-ea"/>
                <a:cs typeface="Arial" charset="0"/>
              </a:rPr>
              <a:t>Una falta de modelo </a:t>
            </a:r>
            <a:r>
              <a:rPr lang="es-ES" sz="2200" dirty="0" err="1">
                <a:latin typeface="+mj-lt"/>
                <a:ea typeface="+mn-ea"/>
                <a:cs typeface="Arial" charset="0"/>
              </a:rPr>
              <a:t>cronográfico</a:t>
            </a:r>
            <a:r>
              <a:rPr lang="es-ES" sz="2200" dirty="0">
                <a:latin typeface="+mj-lt"/>
                <a:ea typeface="+mn-ea"/>
                <a:cs typeface="Arial" charset="0"/>
              </a:rPr>
              <a:t> de tareas acorde al evento</a:t>
            </a:r>
            <a:endParaRPr lang="es-EC" sz="2200" dirty="0">
              <a:latin typeface="+mj-lt"/>
              <a:ea typeface="+mn-ea"/>
              <a:cs typeface="Arial" charset="0"/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s-ES" sz="2200" dirty="0">
                <a:latin typeface="+mj-lt"/>
                <a:ea typeface="+mn-ea"/>
                <a:cs typeface="Arial" charset="0"/>
              </a:rPr>
              <a:t>Mala utilización de los recursos (económico, humano)</a:t>
            </a:r>
            <a:endParaRPr lang="es-EC" sz="2200" dirty="0">
              <a:latin typeface="+mj-lt"/>
              <a:ea typeface="+mn-ea"/>
              <a:cs typeface="Arial" charset="0"/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s-ES" sz="2200" dirty="0">
                <a:latin typeface="+mj-lt"/>
                <a:ea typeface="+mn-ea"/>
                <a:cs typeface="Arial" charset="0"/>
              </a:rPr>
              <a:t>Poco conocimiento  de lo que </a:t>
            </a:r>
            <a:r>
              <a:rPr lang="es-ES" sz="2200" dirty="0" smtClean="0">
                <a:latin typeface="+mj-lt"/>
                <a:ea typeface="+mn-ea"/>
                <a:cs typeface="Arial" charset="0"/>
              </a:rPr>
              <a:t>el </a:t>
            </a:r>
            <a:r>
              <a:rPr lang="es-ES" sz="2200" dirty="0">
                <a:latin typeface="+mj-lt"/>
                <a:ea typeface="+mn-ea"/>
                <a:cs typeface="Arial" charset="0"/>
              </a:rPr>
              <a:t>cliente desea</a:t>
            </a:r>
            <a:endParaRPr lang="es-EC" sz="2200" dirty="0">
              <a:latin typeface="+mj-lt"/>
              <a:ea typeface="+mn-ea"/>
              <a:cs typeface="Arial" charset="0"/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s-EC" sz="2200" dirty="0" smtClean="0">
                <a:latin typeface="+mj-lt"/>
                <a:ea typeface="+mn-ea"/>
                <a:cs typeface="Arial" charset="0"/>
              </a:rPr>
              <a:t>Una</a:t>
            </a:r>
            <a:r>
              <a:rPr lang="en-US" sz="2200" dirty="0" smtClean="0">
                <a:latin typeface="+mj-lt"/>
                <a:ea typeface="+mn-ea"/>
                <a:cs typeface="Arial" charset="0"/>
              </a:rPr>
              <a:t> </a:t>
            </a:r>
            <a:r>
              <a:rPr lang="es-ES" sz="2200" dirty="0">
                <a:latin typeface="+mj-lt"/>
                <a:ea typeface="+mn-ea"/>
                <a:cs typeface="Arial" charset="0"/>
              </a:rPr>
              <a:t>elección </a:t>
            </a:r>
            <a:r>
              <a:rPr lang="es-EC" sz="2200" dirty="0">
                <a:latin typeface="+mj-lt"/>
                <a:ea typeface="+mn-ea"/>
                <a:cs typeface="Arial" charset="0"/>
              </a:rPr>
              <a:t>inadecuada</a:t>
            </a:r>
            <a:r>
              <a:rPr lang="en-US" sz="2200" dirty="0">
                <a:latin typeface="+mj-lt"/>
                <a:ea typeface="+mn-ea"/>
                <a:cs typeface="Arial" charset="0"/>
              </a:rPr>
              <a:t> del </a:t>
            </a:r>
            <a:r>
              <a:rPr lang="es-EC" sz="2200" dirty="0">
                <a:latin typeface="+mj-lt"/>
                <a:ea typeface="+mn-ea"/>
                <a:cs typeface="Arial" charset="0"/>
              </a:rPr>
              <a:t>establecimiento</a:t>
            </a:r>
            <a:r>
              <a:rPr lang="en-US" sz="2200" dirty="0">
                <a:latin typeface="+mj-lt"/>
                <a:ea typeface="+mn-ea"/>
                <a:cs typeface="Arial" charset="0"/>
              </a:rPr>
              <a:t> </a:t>
            </a:r>
            <a:endParaRPr lang="es-EC" sz="2200" dirty="0">
              <a:latin typeface="+mj-lt"/>
              <a:ea typeface="+mn-ea"/>
              <a:cs typeface="Arial" charset="0"/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s-EC" sz="2200" dirty="0">
                <a:latin typeface="+mj-lt"/>
                <a:ea typeface="+mn-ea"/>
                <a:cs typeface="Arial" charset="0"/>
              </a:rPr>
              <a:t>Mal uso de la material prima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s-ES" sz="2200" dirty="0">
                <a:latin typeface="+mj-lt"/>
                <a:ea typeface="+mn-ea"/>
                <a:cs typeface="Arial" charset="0"/>
              </a:rPr>
              <a:t>Inexperiencia</a:t>
            </a:r>
            <a:r>
              <a:rPr lang="en-US" sz="2200" dirty="0">
                <a:latin typeface="+mj-lt"/>
                <a:ea typeface="+mn-ea"/>
                <a:cs typeface="Arial" charset="0"/>
              </a:rPr>
              <a:t> </a:t>
            </a:r>
            <a:endParaRPr lang="es-EC" sz="2200" dirty="0">
              <a:latin typeface="+mj-lt"/>
              <a:ea typeface="+mn-ea"/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EC" dirty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7D0DD8-15CD-4A0F-B9BB-1F35E0A0AC0D}" type="slidenum">
              <a:rPr lang="en-US" sz="1100" b="1" smtClean="0"/>
              <a:pPr eaLnBrk="1" hangingPunct="1"/>
              <a:t>13</a:t>
            </a:fld>
            <a:endParaRPr lang="en-US" sz="1100" b="1" smtClean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3132138" y="1736725"/>
            <a:ext cx="5562600" cy="30607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s-EC" sz="2000" b="1" dirty="0" smtClean="0">
                <a:latin typeface="+mj-lt"/>
                <a:cs typeface="Arial" charset="0"/>
              </a:rPr>
              <a:t>OPORTUNIDAD </a:t>
            </a:r>
          </a:p>
          <a:p>
            <a:pPr marL="0" indent="0" eaLnBrk="1" hangingPunct="1">
              <a:buFontTx/>
              <a:buNone/>
              <a:defRPr/>
            </a:pPr>
            <a:endParaRPr lang="es-EC" sz="2000" dirty="0" smtClean="0">
              <a:latin typeface="Arial" charset="0"/>
              <a:cs typeface="Arial" charset="0"/>
            </a:endParaRPr>
          </a:p>
          <a:p>
            <a:pPr marL="400050" lvl="1" indent="0" algn="just" eaLnBrk="1" hangingPunct="1">
              <a:buFontTx/>
              <a:buNone/>
              <a:defRPr/>
            </a:pPr>
            <a:r>
              <a:rPr lang="es-EC" sz="2000" dirty="0">
                <a:latin typeface="+mj-lt"/>
                <a:ea typeface="+mn-ea"/>
                <a:cs typeface="Arial" charset="0"/>
              </a:rPr>
              <a:t>Tenemos la oportunidad de ser pioneros en el mercado </a:t>
            </a:r>
            <a:r>
              <a:rPr lang="es-EC" sz="2000" dirty="0" smtClean="0">
                <a:latin typeface="+mj-lt"/>
                <a:ea typeface="+mn-ea"/>
                <a:cs typeface="Arial" charset="0"/>
              </a:rPr>
              <a:t> de </a:t>
            </a:r>
            <a:r>
              <a:rPr lang="es-EC" sz="2000" dirty="0">
                <a:latin typeface="+mj-lt"/>
                <a:ea typeface="+mn-ea"/>
                <a:cs typeface="Arial" charset="0"/>
              </a:rPr>
              <a:t>asesoramiento de eventos ya que no contamos con </a:t>
            </a:r>
            <a:r>
              <a:rPr lang="es-EC" sz="2000" dirty="0" smtClean="0">
                <a:latin typeface="+mj-lt"/>
                <a:ea typeface="+mn-ea"/>
                <a:cs typeface="Arial" charset="0"/>
              </a:rPr>
              <a:t>un </a:t>
            </a:r>
            <a:r>
              <a:rPr lang="es-EC" sz="2000" dirty="0">
                <a:latin typeface="+mj-lt"/>
                <a:ea typeface="+mn-ea"/>
                <a:cs typeface="Arial" charset="0"/>
              </a:rPr>
              <a:t>competidor fuerte</a:t>
            </a:r>
            <a:r>
              <a:rPr lang="es-EC" sz="2000" dirty="0" smtClean="0">
                <a:latin typeface="+mj-lt"/>
                <a:ea typeface="+mn-ea"/>
                <a:cs typeface="Arial" charset="0"/>
              </a:rPr>
              <a:t>.</a:t>
            </a:r>
          </a:p>
          <a:p>
            <a:pPr marL="400050" lvl="1" indent="0" algn="just" eaLnBrk="1" hangingPunct="1">
              <a:buFontTx/>
              <a:buNone/>
              <a:defRPr/>
            </a:pPr>
            <a:endParaRPr lang="es-EC" sz="2000" dirty="0">
              <a:latin typeface="+mj-lt"/>
              <a:ea typeface="+mn-ea"/>
              <a:cs typeface="Arial" charset="0"/>
            </a:endParaRPr>
          </a:p>
          <a:p>
            <a:pPr marL="400050" lvl="1" indent="0" algn="just" eaLnBrk="1" hangingPunct="1">
              <a:buFontTx/>
              <a:buNone/>
              <a:defRPr/>
            </a:pPr>
            <a:r>
              <a:rPr lang="es-EC" sz="2000" dirty="0">
                <a:latin typeface="+mj-lt"/>
                <a:ea typeface="+mn-ea"/>
                <a:cs typeface="Arial" charset="0"/>
              </a:rPr>
              <a:t>Se tendrá relación directa con los clientes, para satisfacer sus necesidades al momento de contratar los servicios.</a:t>
            </a:r>
          </a:p>
          <a:p>
            <a:pPr marL="0" indent="0" eaLnBrk="1" hangingPunct="1">
              <a:buFontTx/>
              <a:buNone/>
              <a:defRPr/>
            </a:pPr>
            <a:endParaRPr lang="es-EC" dirty="0" smtClean="0"/>
          </a:p>
        </p:txBody>
      </p:sp>
      <p:sp>
        <p:nvSpPr>
          <p:cNvPr id="16387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02413A-C13D-48D8-A238-11832F4BEA13}" type="slidenum">
              <a:rPr lang="en-US" sz="1100" b="1" smtClean="0"/>
              <a:pPr eaLnBrk="1" hangingPunct="1"/>
              <a:t>14</a:t>
            </a:fld>
            <a:endParaRPr lang="en-US" sz="1100" b="1" smtClean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2" descr="Descripción: http://www.fiestasdeboda.com/eventos-sociales/eventos-sociales-mo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4221163"/>
            <a:ext cx="229076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1 Título"/>
          <p:cNvSpPr>
            <a:spLocks noGrp="1"/>
          </p:cNvSpPr>
          <p:nvPr>
            <p:ph type="title"/>
          </p:nvPr>
        </p:nvSpPr>
        <p:spPr>
          <a:xfrm>
            <a:off x="3001963" y="404813"/>
            <a:ext cx="5926137" cy="1143000"/>
          </a:xfrm>
        </p:spPr>
        <p:txBody>
          <a:bodyPr/>
          <a:lstStyle/>
          <a:p>
            <a:pPr marL="342900" indent="-342900" eaLnBrk="1" hangingPunct="1"/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>DESCRIPCIÓN DE LA EMPRESA Y EL SERVICIO</a:t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0" y="1279525"/>
            <a:ext cx="5905500" cy="30861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C" sz="2000" dirty="0">
                <a:latin typeface="+mj-lt"/>
                <a:cs typeface="Arial" charset="0"/>
              </a:rPr>
              <a:t>Especializada en realizar eventos sociales en la Península de Santa Elena.</a:t>
            </a:r>
          </a:p>
          <a:p>
            <a:pPr algn="just" eaLnBrk="1" hangingPunct="1">
              <a:defRPr/>
            </a:pPr>
            <a:r>
              <a:rPr lang="es-EC" sz="2000" dirty="0">
                <a:latin typeface="+mj-lt"/>
                <a:cs typeface="Arial" charset="0"/>
              </a:rPr>
              <a:t>Cuida hasta el ultimo detalle, logrando que el cliente disfrute del </a:t>
            </a:r>
            <a:r>
              <a:rPr lang="es-EC" sz="2000" dirty="0" smtClean="0">
                <a:latin typeface="+mj-lt"/>
                <a:cs typeface="Arial" charset="0"/>
              </a:rPr>
              <a:t>evento.</a:t>
            </a:r>
            <a:endParaRPr lang="es-EC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es-EC" sz="2000" dirty="0">
                <a:latin typeface="+mj-lt"/>
                <a:cs typeface="Arial" charset="0"/>
              </a:rPr>
              <a:t>Ofrece una amplia gama de variedades.</a:t>
            </a:r>
          </a:p>
          <a:p>
            <a:pPr algn="just" eaLnBrk="1" hangingPunct="1">
              <a:defRPr/>
            </a:pPr>
            <a:r>
              <a:rPr lang="es-EC" sz="2000" dirty="0">
                <a:latin typeface="+mj-lt"/>
                <a:cs typeface="Arial" charset="0"/>
              </a:rPr>
              <a:t>Se brinda una atención personalizada.</a:t>
            </a:r>
          </a:p>
          <a:p>
            <a:pPr algn="just" eaLnBrk="1" hangingPunct="1">
              <a:defRPr/>
            </a:pPr>
            <a:r>
              <a:rPr lang="es-EC" sz="2000" dirty="0">
                <a:latin typeface="+mj-lt"/>
                <a:cs typeface="Arial" charset="0"/>
              </a:rPr>
              <a:t>Mantiene un contacto diario </a:t>
            </a:r>
            <a:r>
              <a:rPr lang="es-EC" sz="2000" dirty="0" smtClean="0">
                <a:latin typeface="+mj-lt"/>
                <a:cs typeface="Arial" charset="0"/>
              </a:rPr>
              <a:t>con los clientes antes de realizar el eventos .</a:t>
            </a:r>
            <a:endParaRPr lang="es-EC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endParaRPr lang="es-EC" sz="2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EC" dirty="0"/>
          </a:p>
        </p:txBody>
      </p:sp>
      <p:sp>
        <p:nvSpPr>
          <p:cNvPr id="17413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C095BC-9C05-4809-BC6C-F0A2384C8423}" type="slidenum">
              <a:rPr lang="en-US" sz="1100" b="1" smtClean="0"/>
              <a:pPr eaLnBrk="1" hangingPunct="1"/>
              <a:t>15</a:t>
            </a:fld>
            <a:endParaRPr lang="en-US" sz="1100" b="1" smtClean="0"/>
          </a:p>
        </p:txBody>
      </p:sp>
      <p:sp>
        <p:nvSpPr>
          <p:cNvPr id="17414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2987675" y="765175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>PASOS PARA ORGANIZAR UN EVENTO</a:t>
            </a:r>
          </a:p>
        </p:txBody>
      </p:sp>
      <p:sp>
        <p:nvSpPr>
          <p:cNvPr id="18436" name="4 Marcador de contenido"/>
          <p:cNvSpPr>
            <a:spLocks noGrp="1"/>
          </p:cNvSpPr>
          <p:nvPr>
            <p:ph idx="1"/>
          </p:nvPr>
        </p:nvSpPr>
        <p:spPr>
          <a:xfrm>
            <a:off x="3203575" y="1978025"/>
            <a:ext cx="5562600" cy="18970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" sz="2000" dirty="0" smtClean="0">
                <a:latin typeface="+mj-lt"/>
                <a:cs typeface="Arial" charset="0"/>
              </a:rPr>
              <a:t>Producción.</a:t>
            </a:r>
            <a:endParaRPr lang="es-ES" sz="2000" dirty="0">
              <a:latin typeface="+mj-lt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" sz="2000" dirty="0" smtClean="0">
                <a:latin typeface="+mj-lt"/>
                <a:cs typeface="Arial" charset="0"/>
              </a:rPr>
              <a:t>Montaje.</a:t>
            </a:r>
            <a:endParaRPr lang="es-ES" sz="2000" dirty="0">
              <a:latin typeface="+mj-lt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" sz="2000" dirty="0" smtClean="0">
                <a:latin typeface="+mj-lt"/>
                <a:cs typeface="Arial" charset="0"/>
              </a:rPr>
              <a:t>Ejecución.</a:t>
            </a:r>
            <a:endParaRPr lang="es-ES" sz="2000" dirty="0">
              <a:latin typeface="+mj-lt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+mj-lt"/>
                <a:cs typeface="Arial" charset="0"/>
              </a:rPr>
              <a:t> </a:t>
            </a:r>
            <a:r>
              <a:rPr lang="es-ES" sz="2000" dirty="0" smtClean="0">
                <a:latin typeface="+mj-lt"/>
                <a:cs typeface="Arial" charset="0"/>
              </a:rPr>
              <a:t>Desmontaje.</a:t>
            </a:r>
            <a:endParaRPr lang="es-ES" sz="2000" dirty="0">
              <a:latin typeface="+mj-lt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+mj-lt"/>
                <a:cs typeface="Arial" charset="0"/>
              </a:rPr>
              <a:t>Evaluación de </a:t>
            </a:r>
            <a:r>
              <a:rPr lang="es-ES" sz="2000" dirty="0" smtClean="0">
                <a:latin typeface="+mj-lt"/>
                <a:cs typeface="Arial" charset="0"/>
              </a:rPr>
              <a:t>resultados.</a:t>
            </a:r>
            <a:endParaRPr lang="es-ES" sz="20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s-EC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5088"/>
            <a:ext cx="24479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66968-043D-423F-84DF-6D3CBA46BEED}" type="slidenum">
              <a:rPr lang="en-US" sz="1100" b="1" smtClean="0"/>
              <a:pPr eaLnBrk="1" hangingPunct="1"/>
              <a:t>16</a:t>
            </a:fld>
            <a:endParaRPr lang="en-US" sz="1100" b="1" smtClean="0"/>
          </a:p>
        </p:txBody>
      </p:sp>
      <p:sp>
        <p:nvSpPr>
          <p:cNvPr id="18438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3009900" y="1268413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>ALCANCE </a:t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2998788" y="2060575"/>
            <a:ext cx="5761037" cy="1355725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s-EC" sz="2000" dirty="0">
                <a:latin typeface="+mj-lt"/>
                <a:cs typeface="Arial" charset="0"/>
              </a:rPr>
              <a:t>Ser líderes e innovadores en asesoramiento de eventos sociales en la Península de Santa Elena proyectándonos con éxito.</a:t>
            </a:r>
          </a:p>
          <a:p>
            <a:pPr marL="0" indent="0" eaLnBrk="1" hangingPunct="1">
              <a:buFontTx/>
              <a:buNone/>
              <a:defRPr/>
            </a:pPr>
            <a:endParaRPr lang="es-EC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2997497" y="3116411"/>
          <a:ext cx="5932686" cy="254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1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FA386C-C68C-4329-AA12-E948232EC8DD}" type="slidenum">
              <a:rPr lang="en-US" sz="1100" b="1" smtClean="0"/>
              <a:pPr eaLnBrk="1" hangingPunct="1"/>
              <a:t>17</a:t>
            </a:fld>
            <a:endParaRPr lang="en-US" sz="1100" b="1" smtClean="0"/>
          </a:p>
        </p:txBody>
      </p:sp>
      <p:sp>
        <p:nvSpPr>
          <p:cNvPr id="19462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105150" y="1700213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>OBJETIVO GENERAL</a:t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3330575" y="2781300"/>
            <a:ext cx="5562600" cy="1895475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s-EC" sz="2200" dirty="0">
                <a:latin typeface="+mj-lt"/>
                <a:cs typeface="Arial" charset="0"/>
              </a:rPr>
              <a:t>Lograr el posicionamiento en el mercado ofreciendo un servicio variado, novedoso y de calidad.</a:t>
            </a:r>
          </a:p>
          <a:p>
            <a:pPr marL="0" indent="0" eaLnBrk="1" hangingPunct="1">
              <a:buFontTx/>
              <a:buNone/>
              <a:defRPr/>
            </a:pPr>
            <a:endParaRPr lang="es-EC" dirty="0" smtClean="0"/>
          </a:p>
        </p:txBody>
      </p:sp>
      <p:sp>
        <p:nvSpPr>
          <p:cNvPr id="2048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2A0CB3-CBD5-4595-A319-119CEAAFAB17}" type="slidenum">
              <a:rPr lang="en-US" sz="1100" b="1" smtClean="0"/>
              <a:pPr eaLnBrk="1" hangingPunct="1"/>
              <a:t>18</a:t>
            </a:fld>
            <a:endParaRPr lang="en-US" sz="1100" b="1" smtClean="0"/>
          </a:p>
        </p:txBody>
      </p:sp>
      <p:sp>
        <p:nvSpPr>
          <p:cNvPr id="20485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3243263" y="549275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>OBJETIVOS ESPECÍFICOS</a:t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203848" y="1854027"/>
          <a:ext cx="5760640" cy="394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249A39-4995-46E5-AFE8-6169CBAAD2A3}" type="slidenum">
              <a:rPr lang="en-US" sz="1100" b="1" smtClean="0"/>
              <a:pPr eaLnBrk="1" hangingPunct="1"/>
              <a:t>19</a:t>
            </a:fld>
            <a:endParaRPr lang="en-US" sz="1100" b="1" smtClean="0"/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059113" y="1341438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INTRODUCCIÓN</a:t>
            </a:r>
            <a:endParaRPr lang="es-EC" sz="2400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3330575" y="2554288"/>
            <a:ext cx="5562600" cy="30861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s-ES" sz="2000" dirty="0" smtClean="0">
                <a:latin typeface="+mj-lt"/>
                <a:cs typeface="Arial" charset="0"/>
              </a:rPr>
              <a:t>El proyecto busca satisfacer varias necesidades de los clientes, es decir brindar un servicio de calidad a las personas que necesite de un establecimiento de eventos sociales, ya que la Península de Santa Elena no cuenta con una infraestructura adecuada para brindar este tipo de servicio.</a:t>
            </a:r>
            <a:endParaRPr lang="es-EC" sz="2000" dirty="0" smtClean="0">
              <a:latin typeface="+mj-lt"/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EC" dirty="0" smtClean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1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EC" sz="1200" b="1" smtClean="0">
                <a:latin typeface="Arial" charset="0"/>
                <a:cs typeface="Arial" charset="0"/>
              </a:rPr>
              <a:t>Agencia de Eventos "MIEUX"</a:t>
            </a:r>
          </a:p>
        </p:txBody>
      </p:sp>
      <p:sp>
        <p:nvSpPr>
          <p:cNvPr id="410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5BF867-98BE-40A9-A3EA-A86352FBA826}" type="slidenum">
              <a:rPr lang="en-US" sz="1100" b="1" smtClean="0"/>
              <a:pPr eaLnBrk="1" hangingPunct="1"/>
              <a:t>2</a:t>
            </a:fld>
            <a:endParaRPr lang="en-US" sz="1100" b="1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3132138" y="1881188"/>
            <a:ext cx="19446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C" b="1">
                <a:solidFill>
                  <a:srgbClr val="A50021"/>
                </a:solidFill>
                <a:cs typeface="Arial" charset="0"/>
              </a:rPr>
              <a:t>MISIÓN</a:t>
            </a:r>
            <a:r>
              <a:rPr lang="fr-FR" b="1">
                <a:solidFill>
                  <a:srgbClr val="A50021"/>
                </a:solidFill>
                <a:cs typeface="Arial" charset="0"/>
              </a:rPr>
              <a:t> 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3132138" y="2565400"/>
            <a:ext cx="560546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s-ES" sz="2000">
                <a:cs typeface="Times New Roman" pitchFamily="18" charset="0"/>
              </a:rPr>
              <a:t>Nuestro objetivo es ofrecer un excelente asesoramiento de eventos sociales, dirigido al sector de la Península de Santa Elena, ofreciendo a nuestros  clientes calidad, eficiencia, profesionalismo y exclusividad para la satisfacción de ellos, logrando de esta manera el crecimiento constante de la empresa, cuidando nuestra responsabilidad social  y preservando el medio ambiente. </a:t>
            </a:r>
          </a:p>
        </p:txBody>
      </p:sp>
      <p:sp>
        <p:nvSpPr>
          <p:cNvPr id="2253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7D8625-7398-4E81-9C8C-97348E13167F}" type="slidenum">
              <a:rPr lang="en-US" sz="1100" b="1" smtClean="0"/>
              <a:pPr eaLnBrk="1" hangingPunct="1"/>
              <a:t>20</a:t>
            </a:fld>
            <a:endParaRPr lang="en-US" sz="1100" b="1" smtClean="0"/>
          </a:p>
        </p:txBody>
      </p:sp>
      <p:sp>
        <p:nvSpPr>
          <p:cNvPr id="22533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1 Rectángulo"/>
          <p:cNvSpPr>
            <a:spLocks noChangeArrowheads="1"/>
          </p:cNvSpPr>
          <p:nvPr/>
        </p:nvSpPr>
        <p:spPr bwMode="auto">
          <a:xfrm>
            <a:off x="2876550" y="609600"/>
            <a:ext cx="457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 u="sng">
                <a:solidFill>
                  <a:srgbClr val="993300"/>
                </a:solidFill>
              </a:rPr>
              <a:t>ESTUDIO ORGANIZACIONAL</a:t>
            </a:r>
            <a:endParaRPr lang="es-EC" u="sng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162550" y="765175"/>
            <a:ext cx="1281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b="1">
                <a:solidFill>
                  <a:srgbClr val="A50021"/>
                </a:solidFill>
                <a:cs typeface="Arial" charset="0"/>
              </a:rPr>
              <a:t>VISIÓN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76600" y="1412875"/>
            <a:ext cx="539908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s-ES" sz="2000">
                <a:cs typeface="Times New Roman" pitchFamily="18" charset="0"/>
              </a:rPr>
              <a:t>Ser líder reconocido en el asesoramiento de eventos en todo el Ecuador, contribuyendo al desarrollo progresivo económico del país, destacándose por sus estándares de calidad, cumplimiento y responsabilidad; ofreciéndoles  siempre servicio  profesional especializado que superen las expectativas de nuestros consumidores para su completa satisfacción. </a:t>
            </a:r>
            <a:endParaRPr lang="fr-FR" sz="2000">
              <a:cs typeface="Times New Roman" pitchFamily="18" charset="0"/>
            </a:endParaRPr>
          </a:p>
        </p:txBody>
      </p:sp>
      <p:sp>
        <p:nvSpPr>
          <p:cNvPr id="23556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22B25D-C587-4E0D-A9F2-AF482A0EF72B}" type="slidenum">
              <a:rPr lang="en-US" sz="1100" b="1" smtClean="0"/>
              <a:pPr eaLnBrk="1" hangingPunct="1"/>
              <a:t>21</a:t>
            </a:fld>
            <a:endParaRPr lang="en-US" sz="1100" b="1" smtClean="0"/>
          </a:p>
        </p:txBody>
      </p:sp>
      <p:sp>
        <p:nvSpPr>
          <p:cNvPr id="23557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63900" y="576263"/>
            <a:ext cx="16335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A50021"/>
                </a:solidFill>
                <a:cs typeface="Arial" charset="0"/>
              </a:rPr>
              <a:t>VALORES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535363" y="1273175"/>
            <a:ext cx="51117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es-ES" sz="2000">
                <a:cs typeface="Times New Roman" pitchFamily="18" charset="0"/>
              </a:rPr>
              <a:t>Compromiso de los resultados.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sz="2000">
                <a:cs typeface="Times New Roman" pitchFamily="18" charset="0"/>
              </a:rPr>
              <a:t>Interés por las Personas.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sz="2000">
                <a:cs typeface="Times New Roman" pitchFamily="18" charset="0"/>
              </a:rPr>
              <a:t>Responsabilidad Social.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sz="2000">
                <a:cs typeface="Times New Roman" pitchFamily="18" charset="0"/>
              </a:rPr>
              <a:t>Trabajo en equipo. 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sz="2000">
                <a:cs typeface="Times New Roman" pitchFamily="18" charset="0"/>
              </a:rPr>
              <a:t>Ética. 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sz="2000">
                <a:cs typeface="Times New Roman" pitchFamily="18" charset="0"/>
              </a:rPr>
              <a:t>Comunicación.</a:t>
            </a: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492500" y="3471863"/>
            <a:ext cx="148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A50021"/>
                </a:solidFill>
                <a:cs typeface="Arial" charset="0"/>
              </a:rPr>
              <a:t>SLOGAN</a:t>
            </a:r>
          </a:p>
        </p:txBody>
      </p:sp>
      <p:sp>
        <p:nvSpPr>
          <p:cNvPr id="24581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171978-E926-4961-A598-8635623E1CA0}" type="slidenum">
              <a:rPr lang="en-US" sz="1100" b="1" smtClean="0"/>
              <a:pPr eaLnBrk="1" hangingPunct="1"/>
              <a:t>22</a:t>
            </a:fld>
            <a:endParaRPr lang="en-US" sz="1100" b="1" smtClean="0"/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sp>
        <p:nvSpPr>
          <p:cNvPr id="2" name="Cuadro de texto 2"/>
          <p:cNvSpPr txBox="1">
            <a:spLocks noChangeArrowheads="1"/>
          </p:cNvSpPr>
          <p:nvPr/>
        </p:nvSpPr>
        <p:spPr bwMode="auto">
          <a:xfrm>
            <a:off x="4081463" y="4221163"/>
            <a:ext cx="3443287" cy="474662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lvl="1">
              <a:defRPr/>
            </a:pPr>
            <a:endParaRPr lang="es-EC" sz="500" b="1" dirty="0">
              <a:latin typeface="Arial" pitchFamily="34" charset="0"/>
            </a:endParaRPr>
          </a:p>
          <a:p>
            <a:pPr lvl="1">
              <a:defRPr/>
            </a:pPr>
            <a:r>
              <a:rPr lang="es-ES" sz="1400" b="1" dirty="0">
                <a:latin typeface="+mn-lt"/>
              </a:rPr>
              <a:t>“Tú sueña, nosotros lo hacemos.”</a:t>
            </a:r>
          </a:p>
          <a:p>
            <a:pPr>
              <a:defRPr/>
            </a:pPr>
            <a:endParaRPr lang="es-EC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17838" y="981075"/>
            <a:ext cx="2647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A50021"/>
                </a:solidFill>
                <a:cs typeface="Arial" charset="0"/>
              </a:rPr>
              <a:t>ORGANIGRAMA</a:t>
            </a:r>
          </a:p>
        </p:txBody>
      </p:sp>
      <p:sp>
        <p:nvSpPr>
          <p:cNvPr id="2560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A49A03-4AC0-4BB3-8A65-E38C2BBFA999}" type="slidenum">
              <a:rPr lang="en-US" sz="1100" b="1" smtClean="0"/>
              <a:pPr eaLnBrk="1" hangingPunct="1"/>
              <a:t>23</a:t>
            </a:fld>
            <a:endParaRPr lang="en-US" sz="1100" b="1" smtClean="0"/>
          </a:p>
        </p:txBody>
      </p:sp>
      <p:sp>
        <p:nvSpPr>
          <p:cNvPr id="25604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4"/>
          <a:stretch>
            <a:fillRect/>
          </a:stretch>
        </p:blipFill>
        <p:spPr bwMode="auto">
          <a:xfrm>
            <a:off x="2965450" y="1773238"/>
            <a:ext cx="5876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24188" y="557213"/>
            <a:ext cx="50815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A50021"/>
                </a:solidFill>
                <a:cs typeface="Arial" charset="0"/>
              </a:rPr>
              <a:t>ANALISIS FODA DEL PROYECTO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03575" y="1222375"/>
            <a:ext cx="5473700" cy="53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FORTALEZAS</a:t>
            </a:r>
          </a:p>
          <a:p>
            <a:pPr algn="just" eaLnBrk="1" hangingPunct="1">
              <a:defRPr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 Poseen alto grado de conocimientos en las áreas administrativas y contables.</a:t>
            </a:r>
          </a:p>
          <a:p>
            <a:pPr algn="just" eaLnBrk="1" hangingPunct="1">
              <a:defRPr/>
            </a:pPr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OPORTUNIDADES</a:t>
            </a:r>
          </a:p>
          <a:p>
            <a:pPr algn="just" eaLnBrk="1" hangingPunct="1">
              <a:defRPr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Poder realizar contratos con hoteles y empresas para la prestación de nuestro  servicio. </a:t>
            </a:r>
          </a:p>
          <a:p>
            <a:pPr algn="just" eaLnBrk="1" hangingPunct="1">
              <a:defRPr/>
            </a:pPr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DEBILIDADES</a:t>
            </a:r>
          </a:p>
          <a:p>
            <a:pPr algn="just" eaLnBrk="1" hangingPunct="1">
              <a:defRPr/>
            </a:pPr>
            <a:r>
              <a:rPr lang="es-ES" sz="1800" dirty="0"/>
              <a:t>No poseer el servicio de buffet propio, por lo que se necesita tener relación directa con personas que presten este servicio.</a:t>
            </a:r>
          </a:p>
          <a:p>
            <a:pPr algn="just" eaLnBrk="1" hangingPunct="1">
              <a:defRPr/>
            </a:pPr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AMENAZAS</a:t>
            </a:r>
          </a:p>
          <a:p>
            <a:pPr algn="just" eaLnBrk="1" hangingPunct="1">
              <a:defRPr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Entrada de nuevos  establecimientos de asesoramiento  de eventos sociales en la Península de Santa Elena, que pueden afectar la rentabilidad de la agencia.</a:t>
            </a:r>
          </a:p>
          <a:p>
            <a:pPr algn="just" eaLnBrk="1" hangingPunct="1">
              <a:defRPr/>
            </a:pPr>
            <a:endParaRPr lang="fr-FR" sz="1900" b="1" dirty="0" smtClean="0">
              <a:solidFill>
                <a:srgbClr val="58AB3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6628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FDBC8B-75D6-44E4-B776-745F0B79DEEB}" type="slidenum">
              <a:rPr lang="en-US" sz="1100" b="1" smtClean="0"/>
              <a:pPr eaLnBrk="1" hangingPunct="1"/>
              <a:t>24</a:t>
            </a:fld>
            <a:endParaRPr lang="en-US" sz="1100" b="1" smtClean="0"/>
          </a:p>
        </p:txBody>
      </p:sp>
      <p:sp>
        <p:nvSpPr>
          <p:cNvPr id="26629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9588" y="490538"/>
            <a:ext cx="4927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A50021"/>
                </a:solidFill>
                <a:cs typeface="Arial" charset="0"/>
              </a:rPr>
              <a:t>INVESTIGACIÓN DE MERCADO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6600" y="1189038"/>
            <a:ext cx="51181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C" sz="2000" dirty="0">
                <a:latin typeface="+mj-lt"/>
              </a:rPr>
              <a:t>Planteamiento del problema.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C" sz="2000" dirty="0">
                <a:latin typeface="+mj-lt"/>
              </a:rPr>
              <a:t>Objetivos de la investigación de mercado.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C" sz="2000" dirty="0">
                <a:latin typeface="+mj-lt"/>
              </a:rPr>
              <a:t>Objetivos generales.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C" sz="2000" dirty="0">
                <a:latin typeface="+mj-lt"/>
              </a:rPr>
              <a:t>Objetivos especifico.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C" sz="2000" dirty="0">
                <a:latin typeface="+mj-lt"/>
              </a:rPr>
              <a:t>Plan de muestreo.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141663"/>
            <a:ext cx="2084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50000" r="48357" b="30000"/>
          <a:stretch>
            <a:fillRect/>
          </a:stretch>
        </p:blipFill>
        <p:spPr bwMode="auto">
          <a:xfrm>
            <a:off x="3635375" y="3843338"/>
            <a:ext cx="27178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4F640F-E78E-4923-BC87-07450A203A65}" type="slidenum">
              <a:rPr lang="en-US" sz="1100" b="1" smtClean="0"/>
              <a:pPr eaLnBrk="1" hangingPunct="1"/>
              <a:t>25</a:t>
            </a:fld>
            <a:endParaRPr lang="en-US" sz="1100" b="1" smtClean="0"/>
          </a:p>
        </p:txBody>
      </p:sp>
      <p:sp>
        <p:nvSpPr>
          <p:cNvPr id="27655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132138" y="269875"/>
            <a:ext cx="5715000" cy="11430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s-ES" sz="2400" b="1" kern="1200" dirty="0">
                <a:solidFill>
                  <a:srgbClr val="A50021"/>
                </a:solidFill>
                <a:cs typeface="Arial" charset="0"/>
              </a:rPr>
              <a:t>PREGUNTAS CLAVES PARA LA FORMACIÓN DE “MIEUX”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3070225" y="1676400"/>
            <a:ext cx="5965825" cy="1176338"/>
          </a:xfrm>
        </p:spPr>
        <p:txBody>
          <a:bodyPr/>
          <a:lstStyle/>
          <a:p>
            <a:pPr algn="just"/>
            <a:r>
              <a:rPr lang="es-ES" sz="2000" smtClean="0"/>
              <a:t>¿Le agrada la idea de contar con un establecimiento que le brinde un asesoramiento personalizado a la hora de realizar un evento social?</a:t>
            </a:r>
          </a:p>
        </p:txBody>
      </p:sp>
      <p:sp>
        <p:nvSpPr>
          <p:cNvPr id="28676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045C52-8233-4C82-A6BB-A63AA84F2628}" type="slidenum">
              <a:rPr lang="en-US" sz="1100" b="1" smtClean="0"/>
              <a:pPr eaLnBrk="1" hangingPunct="1"/>
              <a:t>26</a:t>
            </a:fld>
            <a:endParaRPr lang="en-US" sz="1100" b="1" smtClean="0"/>
          </a:p>
        </p:txBody>
      </p:sp>
      <p:pic>
        <p:nvPicPr>
          <p:cNvPr id="28677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>
            <a:fillRect/>
          </a:stretch>
        </p:blipFill>
        <p:spPr bwMode="auto">
          <a:xfrm>
            <a:off x="3708400" y="2963863"/>
            <a:ext cx="45354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3230563" y="908050"/>
            <a:ext cx="5562600" cy="889000"/>
          </a:xfrm>
        </p:spPr>
        <p:txBody>
          <a:bodyPr/>
          <a:lstStyle/>
          <a:p>
            <a:pPr algn="just"/>
            <a:r>
              <a:rPr lang="es-ES" sz="2000" smtClean="0"/>
              <a:t>¿Qué evento social considera usted de mayor importancia?</a:t>
            </a:r>
          </a:p>
        </p:txBody>
      </p:sp>
      <p:sp>
        <p:nvSpPr>
          <p:cNvPr id="29699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1157-D6AF-4F8C-A79F-651C303EF79F}" type="slidenum">
              <a:rPr lang="en-US" sz="1100" b="1" smtClean="0"/>
              <a:pPr eaLnBrk="1" hangingPunct="1"/>
              <a:t>27</a:t>
            </a:fld>
            <a:endParaRPr lang="en-US" sz="1100" b="1" smtClean="0"/>
          </a:p>
        </p:txBody>
      </p:sp>
      <p:pic>
        <p:nvPicPr>
          <p:cNvPr id="29700" name="Imagen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1"/>
          <a:stretch>
            <a:fillRect/>
          </a:stretch>
        </p:blipFill>
        <p:spPr bwMode="auto">
          <a:xfrm>
            <a:off x="3276600" y="2060575"/>
            <a:ext cx="53276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6600" y="1114425"/>
            <a:ext cx="5562600" cy="1031875"/>
          </a:xfrm>
        </p:spPr>
        <p:txBody>
          <a:bodyPr/>
          <a:lstStyle/>
          <a:p>
            <a:pPr>
              <a:defRPr/>
            </a:pPr>
            <a:r>
              <a:rPr lang="es-ES" sz="2000" dirty="0" smtClean="0"/>
              <a:t>¿Cuántas </a:t>
            </a:r>
            <a:r>
              <a:rPr lang="es-ES" sz="2000" dirty="0"/>
              <a:t>personas suelen invitar a sus eventos?</a:t>
            </a:r>
          </a:p>
          <a:p>
            <a:pPr marL="0" indent="0">
              <a:buFontTx/>
              <a:buNone/>
              <a:defRPr/>
            </a:pPr>
            <a:endParaRPr lang="es-ES" dirty="0"/>
          </a:p>
        </p:txBody>
      </p:sp>
      <p:sp>
        <p:nvSpPr>
          <p:cNvPr id="30723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4031C2-3C1E-4AC7-B4A1-ECD31351B4D6}" type="slidenum">
              <a:rPr lang="en-US" sz="1100" b="1" smtClean="0"/>
              <a:pPr eaLnBrk="1" hangingPunct="1"/>
              <a:t>28</a:t>
            </a:fld>
            <a:endParaRPr lang="en-US" sz="1100" b="1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133600"/>
            <a:ext cx="41354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3419475" y="1268413"/>
            <a:ext cx="5562600" cy="64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sz="2000" smtClean="0"/>
              <a:t>¿Cuánto estaría dispuesto a pagar? </a:t>
            </a:r>
          </a:p>
        </p:txBody>
      </p:sp>
      <p:sp>
        <p:nvSpPr>
          <p:cNvPr id="31747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0BA088-2E08-41CD-AD60-418015304099}" type="slidenum">
              <a:rPr lang="en-US" sz="1100" b="1" smtClean="0"/>
              <a:pPr eaLnBrk="1" hangingPunct="1"/>
              <a:t>29</a:t>
            </a:fld>
            <a:endParaRPr lang="en-US" sz="1100" b="1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>
            <a:fillRect/>
          </a:stretch>
        </p:blipFill>
        <p:spPr bwMode="auto">
          <a:xfrm>
            <a:off x="3348038" y="1773238"/>
            <a:ext cx="5111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2916238" y="1773238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 MERCADO OBJETIVO</a:t>
            </a: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30575" y="2713038"/>
            <a:ext cx="5562600" cy="2300287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Nuestro mercado objetivo son los habitantes de la Península de Santa Elena </a:t>
            </a:r>
            <a:r>
              <a:rPr lang="es-ES" sz="2000" dirty="0" smtClean="0">
                <a:latin typeface="+mj-lt"/>
                <a:cs typeface="Arial" charset="0"/>
              </a:rPr>
              <a:t>dónde  </a:t>
            </a:r>
            <a:r>
              <a:rPr lang="es-ES" sz="2000" dirty="0">
                <a:latin typeface="+mj-lt"/>
                <a:cs typeface="Arial" charset="0"/>
              </a:rPr>
              <a:t>se encuentran los cantones  de: Santa Elena, La Libertad y Salinas.</a:t>
            </a:r>
            <a:endParaRPr lang="es-EC" sz="2000" dirty="0">
              <a:latin typeface="+mj-lt"/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EC" dirty="0"/>
          </a:p>
        </p:txBody>
      </p:sp>
      <p:sp>
        <p:nvSpPr>
          <p:cNvPr id="512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78A09-8EFF-4E3B-B77F-7AAE3D300B4D}" type="slidenum">
              <a:rPr lang="en-US" sz="1100" b="1" smtClean="0"/>
              <a:pPr eaLnBrk="1" hangingPunct="1"/>
              <a:t>3</a:t>
            </a:fld>
            <a:endParaRPr lang="en-US" sz="1100" b="1" smtClean="0"/>
          </a:p>
        </p:txBody>
      </p:sp>
      <p:sp>
        <p:nvSpPr>
          <p:cNvPr id="5125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727450" y="490538"/>
            <a:ext cx="3571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A50021"/>
                </a:solidFill>
                <a:cs typeface="Arial" charset="0"/>
              </a:rPr>
              <a:t>PLAN DE MARKETING</a:t>
            </a:r>
          </a:p>
        </p:txBody>
      </p:sp>
      <p:pic>
        <p:nvPicPr>
          <p:cNvPr id="32771" name="Imagen 2" descr="Descripción: http://disenio.idoneos.com/d/di/disenio/Dise%C3%B1o_Industrial/Marketing/Ciclo_del_producto/_files/c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766888"/>
            <a:ext cx="3903662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2805113" y="1169988"/>
            <a:ext cx="2559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2000" b="1">
                <a:solidFill>
                  <a:schemeClr val="tx2"/>
                </a:solidFill>
                <a:cs typeface="Arial" charset="0"/>
              </a:rPr>
              <a:t>CICLO DE VIDA</a:t>
            </a:r>
          </a:p>
        </p:txBody>
      </p:sp>
      <p:sp>
        <p:nvSpPr>
          <p:cNvPr id="32773" name="2 Rectángulo"/>
          <p:cNvSpPr>
            <a:spLocks noChangeArrowheads="1"/>
          </p:cNvSpPr>
          <p:nvPr/>
        </p:nvSpPr>
        <p:spPr bwMode="auto">
          <a:xfrm>
            <a:off x="3036888" y="4775200"/>
            <a:ext cx="57832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000">
                <a:cs typeface="Times New Roman" pitchFamily="18" charset="0"/>
              </a:rPr>
              <a:t>Los primeros años son inestables, los problemas se centran en la búsqueda de financiamiento para el adecuado desarrollo.</a:t>
            </a:r>
            <a:r>
              <a:rPr lang="es-ES"/>
              <a:t> </a:t>
            </a:r>
          </a:p>
        </p:txBody>
      </p:sp>
      <p:sp>
        <p:nvSpPr>
          <p:cNvPr id="3277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AC0038-DAE1-4F86-ACBE-B81F08B3DB39}" type="slidenum">
              <a:rPr lang="en-US" sz="1100" b="1" smtClean="0"/>
              <a:pPr eaLnBrk="1" hangingPunct="1"/>
              <a:t>30</a:t>
            </a:fld>
            <a:endParaRPr lang="en-US" sz="1100" b="1" smtClean="0"/>
          </a:p>
        </p:txBody>
      </p:sp>
      <p:sp>
        <p:nvSpPr>
          <p:cNvPr id="32775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3128963" y="836613"/>
            <a:ext cx="5715000" cy="89535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s-ES" sz="2400" b="1" kern="1200" dirty="0">
                <a:solidFill>
                  <a:srgbClr val="A50021"/>
                </a:solidFill>
                <a:cs typeface="Arial" charset="0"/>
              </a:rPr>
              <a:t>Inicio de la Agencia</a:t>
            </a:r>
            <a:endParaRPr lang="es-EC" sz="24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4735513" y="1616075"/>
            <a:ext cx="2789237" cy="2244725"/>
            <a:chOff x="2394" y="10399"/>
            <a:chExt cx="6190" cy="4113"/>
          </a:xfrm>
        </p:grpSpPr>
        <p:pic>
          <p:nvPicPr>
            <p:cNvPr id="33805" name="Imagen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10399"/>
              <a:ext cx="6190" cy="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2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" r="6616"/>
            <a:stretch>
              <a:fillRect/>
            </a:stretch>
          </p:blipFill>
          <p:spPr bwMode="auto">
            <a:xfrm>
              <a:off x="6375" y="10790"/>
              <a:ext cx="1181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7" name="Group 2"/>
          <p:cNvGrpSpPr>
            <a:grpSpLocks/>
          </p:cNvGrpSpPr>
          <p:nvPr/>
        </p:nvGrpSpPr>
        <p:grpSpPr bwMode="auto">
          <a:xfrm>
            <a:off x="4724400" y="4292600"/>
            <a:ext cx="3016250" cy="2089150"/>
            <a:chOff x="2394" y="4226"/>
            <a:chExt cx="5554" cy="4320"/>
          </a:xfrm>
        </p:grpSpPr>
        <p:pic>
          <p:nvPicPr>
            <p:cNvPr id="33803" name="Imagen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4226"/>
              <a:ext cx="555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4" descr="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" r="6616"/>
            <a:stretch>
              <a:fillRect/>
            </a:stretch>
          </p:blipFill>
          <p:spPr bwMode="auto">
            <a:xfrm>
              <a:off x="3928" y="4565"/>
              <a:ext cx="1178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1 Título"/>
          <p:cNvSpPr txBox="1">
            <a:spLocks/>
          </p:cNvSpPr>
          <p:nvPr/>
        </p:nvSpPr>
        <p:spPr bwMode="auto">
          <a:xfrm>
            <a:off x="3249613" y="3644900"/>
            <a:ext cx="5715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b="1">
                <a:solidFill>
                  <a:srgbClr val="A50021"/>
                </a:solidFill>
                <a:cs typeface="Arial" charset="0"/>
              </a:rPr>
              <a:t>Visión en el Futuro.</a:t>
            </a:r>
            <a:endParaRPr lang="es-EC" b="1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3799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146CA8-C09E-4425-8DA0-9D905408C994}" type="slidenum">
              <a:rPr lang="en-US" sz="1100" b="1" smtClean="0"/>
              <a:pPr eaLnBrk="1" hangingPunct="1"/>
              <a:t>31</a:t>
            </a:fld>
            <a:endParaRPr lang="en-US" sz="1100" b="1" smtClean="0"/>
          </a:p>
        </p:txBody>
      </p:sp>
      <p:sp>
        <p:nvSpPr>
          <p:cNvPr id="33800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16013" y="333375"/>
            <a:ext cx="8424862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ctr" eaLnBrk="1" hangingPunct="1">
              <a:defRPr b="1">
                <a:solidFill>
                  <a:srgbClr val="A50021"/>
                </a:solidFill>
                <a:latin typeface="+mj-lt"/>
                <a:ea typeface="+mj-ea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3">
              <a:defRPr/>
            </a:pPr>
            <a:r>
              <a:rPr lang="es-ES" sz="2400" b="1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MATRIZ BOSTON CONSULTING </a:t>
            </a:r>
            <a:r>
              <a:rPr lang="es-ES" sz="2400" b="1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GROUP.</a:t>
            </a:r>
            <a:endParaRPr lang="es-E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3249613" y="604838"/>
            <a:ext cx="5715000" cy="592137"/>
          </a:xfrm>
        </p:spPr>
        <p:txBody>
          <a:bodyPr/>
          <a:lstStyle/>
          <a:p>
            <a:pPr marL="342900" lvl="3" indent="-342900" eaLnBrk="1" hangingPunct="1">
              <a:defRPr/>
            </a:pPr>
            <a:r>
              <a:rPr lang="es-ES" sz="2400" b="1" kern="1200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/>
            </a:r>
            <a:br>
              <a:rPr lang="es-ES" sz="2400" b="1" kern="1200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</a:br>
            <a:r>
              <a:rPr lang="es-ES" sz="2400" b="1" kern="1200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/>
            </a:r>
            <a:br>
              <a:rPr lang="es-ES" sz="2400" b="1" kern="1200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</a:br>
            <a:r>
              <a:rPr lang="es-ES" sz="2400" b="1" kern="1200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/>
            </a:r>
            <a:br>
              <a:rPr lang="es-ES" sz="2400" b="1" kern="1200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</a:br>
            <a:r>
              <a:rPr lang="es-ES" sz="2400" b="1" kern="1200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CINCO FUERZAS DE PORTER.</a:t>
            </a:r>
            <a:r>
              <a:rPr lang="es-ES" dirty="0"/>
              <a:t/>
            </a:r>
            <a:br>
              <a:rPr lang="es-ES" dirty="0"/>
            </a:br>
            <a:endParaRPr lang="es-EC" sz="72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4819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C9AA18-6CB8-49E5-AD31-1FF13DAF8EBC}" type="slidenum">
              <a:rPr lang="en-US" sz="1100" b="1" smtClean="0"/>
              <a:pPr eaLnBrk="1" hangingPunct="1"/>
              <a:t>32</a:t>
            </a:fld>
            <a:endParaRPr lang="en-US" sz="1100" b="1" smtClean="0"/>
          </a:p>
        </p:txBody>
      </p:sp>
      <p:sp>
        <p:nvSpPr>
          <p:cNvPr id="34820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359886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132138" y="5013325"/>
            <a:ext cx="5759450" cy="78422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100" kern="1200" dirty="0">
                <a:cs typeface="Times New Roman" pitchFamily="18" charset="0"/>
              </a:rPr>
              <a:t>D</a:t>
            </a:r>
            <a:r>
              <a:rPr lang="es-ES" sz="2100" kern="1200" dirty="0" smtClean="0">
                <a:cs typeface="Times New Roman" pitchFamily="18" charset="0"/>
              </a:rPr>
              <a:t>eterminan </a:t>
            </a:r>
            <a:r>
              <a:rPr lang="es-ES" sz="2100" kern="1200" dirty="0">
                <a:cs typeface="Times New Roman" pitchFamily="18" charset="0"/>
              </a:rPr>
              <a:t>las consecuencias de rentabilidad a largo plazo de un </a:t>
            </a:r>
            <a:r>
              <a:rPr lang="es-ES" sz="2100" kern="1200" dirty="0" smtClean="0">
                <a:cs typeface="Times New Roman" pitchFamily="18" charset="0"/>
              </a:rPr>
              <a:t>mercado. </a:t>
            </a:r>
            <a:endParaRPr lang="es-EC" sz="2100" kern="12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3203575" y="404813"/>
            <a:ext cx="5715000" cy="11430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s-ES" sz="2400" b="1" kern="1200" dirty="0">
                <a:solidFill>
                  <a:srgbClr val="A50021"/>
                </a:solidFill>
                <a:cs typeface="Arial" charset="0"/>
              </a:rPr>
              <a:t>MARKETING MIX</a:t>
            </a:r>
            <a:r>
              <a:rPr lang="es-EC" sz="2400" b="1" kern="1200" dirty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kern="1200" dirty="0">
                <a:solidFill>
                  <a:srgbClr val="A50021"/>
                </a:solidFill>
                <a:cs typeface="Arial" charset="0"/>
              </a:rPr>
            </a:br>
            <a:endParaRPr lang="es-EC" sz="24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1488" y="1531938"/>
            <a:ext cx="5759450" cy="1536700"/>
          </a:xfrm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es-ES" sz="2100" kern="1200" dirty="0">
                <a:cs typeface="Times New Roman" pitchFamily="18" charset="0"/>
              </a:rPr>
              <a:t>Es el conjunto de actividades destinadas a lograr con beneficio la satisfacción del consumidor mediante un producto o servicio.</a:t>
            </a:r>
            <a:endParaRPr lang="es-EC" sz="2100" kern="1200" dirty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EC" dirty="0"/>
          </a:p>
        </p:txBody>
      </p:sp>
      <p:pic>
        <p:nvPicPr>
          <p:cNvPr id="36868" name="Imagen 1" descr="Descripción: http://1.bp.blogspot.com/_HxIwUkPhGBU/TLnrKNKa-LI/AAAAAAAAFlU/qFrO5ZTb2Vw/s1600/4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2206625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E3BFAF-99ED-400A-8C9E-C10531969A8F}" type="slidenum">
              <a:rPr lang="en-US" sz="1100" b="1" smtClean="0"/>
              <a:pPr eaLnBrk="1" hangingPunct="1"/>
              <a:t>33</a:t>
            </a:fld>
            <a:endParaRPr lang="en-US" sz="1100" b="1" smtClean="0"/>
          </a:p>
        </p:txBody>
      </p:sp>
      <p:sp>
        <p:nvSpPr>
          <p:cNvPr id="35846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s-ES" sz="2400" b="1" kern="1200" dirty="0">
                <a:solidFill>
                  <a:srgbClr val="A50021"/>
                </a:solidFill>
                <a:cs typeface="Arial" charset="0"/>
              </a:rPr>
              <a:t>FLUJO TÉCNICO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3276600" y="1676400"/>
            <a:ext cx="5562600" cy="319246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ES" sz="2000" dirty="0" smtClean="0"/>
              <a:t>El tamaño de la empresa estará en función de las necesidades que tienen los habitantes de la Península de Santa Elena al momento de realizar un evento determinado.</a:t>
            </a:r>
          </a:p>
          <a:p>
            <a:pPr marL="0" indent="0" algn="just">
              <a:buFontTx/>
              <a:buNone/>
              <a:defRPr/>
            </a:pPr>
            <a:endParaRPr lang="es-ES" sz="2000" dirty="0" smtClean="0"/>
          </a:p>
          <a:p>
            <a:pPr algn="just">
              <a:defRPr/>
            </a:pPr>
            <a:r>
              <a:rPr lang="es-ES" sz="2500" dirty="0" smtClean="0"/>
              <a:t>Macro-Localización</a:t>
            </a:r>
          </a:p>
          <a:p>
            <a:pPr algn="just">
              <a:defRPr/>
            </a:pPr>
            <a:r>
              <a:rPr lang="es-ES" sz="2500" dirty="0" smtClean="0"/>
              <a:t>Micro-Localización</a:t>
            </a:r>
          </a:p>
          <a:p>
            <a:pPr marL="0" indent="0" algn="just">
              <a:buFontTx/>
              <a:buNone/>
              <a:defRPr/>
            </a:pPr>
            <a:endParaRPr lang="es-ES" dirty="0" smtClean="0"/>
          </a:p>
        </p:txBody>
      </p:sp>
      <p:sp>
        <p:nvSpPr>
          <p:cNvPr id="36868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15E4D2-14F2-4971-9E4F-7F21CDDEFEA1}" type="slidenum">
              <a:rPr lang="en-US" sz="1100" b="1" smtClean="0"/>
              <a:pPr eaLnBrk="1" hangingPunct="1"/>
              <a:t>34</a:t>
            </a:fld>
            <a:endParaRPr lang="en-US" sz="1100" b="1" smtClean="0"/>
          </a:p>
        </p:txBody>
      </p:sp>
      <p:sp>
        <p:nvSpPr>
          <p:cNvPr id="36869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675" y="125413"/>
            <a:ext cx="5715000" cy="11430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s-ES" sz="2400" b="1" kern="1200" dirty="0">
                <a:solidFill>
                  <a:srgbClr val="A50021"/>
                </a:solidFill>
                <a:cs typeface="Arial" charset="0"/>
              </a:rPr>
              <a:t> </a:t>
            </a:r>
            <a:r>
              <a:rPr lang="es-EC" sz="2400" b="1" kern="1200" dirty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kern="1200" dirty="0">
                <a:solidFill>
                  <a:srgbClr val="A50021"/>
                </a:solidFill>
                <a:cs typeface="Arial" charset="0"/>
              </a:rPr>
            </a:br>
            <a:r>
              <a:rPr lang="es-EC" sz="2400" b="1" kern="1200" dirty="0" smtClean="0">
                <a:solidFill>
                  <a:srgbClr val="A50021"/>
                </a:solidFill>
                <a:cs typeface="Arial" charset="0"/>
              </a:rPr>
              <a:t>MÉTODOS DE LOCALIZACIÓN</a:t>
            </a:r>
            <a:r>
              <a:rPr lang="es-EC" sz="2400" b="1" kern="1200" dirty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kern="1200" dirty="0">
                <a:solidFill>
                  <a:srgbClr val="A50021"/>
                </a:solidFill>
                <a:cs typeface="Arial" charset="0"/>
              </a:rPr>
            </a:br>
            <a:endParaRPr lang="es-EC" sz="2400" b="1" kern="1200" dirty="0">
              <a:solidFill>
                <a:srgbClr val="A50021"/>
              </a:solidFill>
              <a:cs typeface="Arial" charset="0"/>
            </a:endParaRPr>
          </a:p>
        </p:txBody>
      </p:sp>
      <p:pic>
        <p:nvPicPr>
          <p:cNvPr id="37891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7011" r="23570" b="49515"/>
          <a:stretch>
            <a:fillRect/>
          </a:stretch>
        </p:blipFill>
        <p:spPr bwMode="auto">
          <a:xfrm>
            <a:off x="3284538" y="3392488"/>
            <a:ext cx="56800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2 Rectángulo"/>
          <p:cNvSpPr>
            <a:spLocks noChangeArrowheads="1"/>
          </p:cNvSpPr>
          <p:nvPr/>
        </p:nvSpPr>
        <p:spPr bwMode="auto">
          <a:xfrm>
            <a:off x="3424238" y="1052513"/>
            <a:ext cx="5400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200"/>
              <a:t>Método de evaluación por factores no cuantificables.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200"/>
              <a:t>Método cualitativo por puntos.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200"/>
              <a:t>Método de Brown y Gibson</a:t>
            </a:r>
            <a:r>
              <a:rPr lang="es-ES"/>
              <a:t>.</a:t>
            </a:r>
          </a:p>
        </p:txBody>
      </p:sp>
      <p:sp>
        <p:nvSpPr>
          <p:cNvPr id="37893" name="1 Título"/>
          <p:cNvSpPr txBox="1">
            <a:spLocks/>
          </p:cNvSpPr>
          <p:nvPr/>
        </p:nvSpPr>
        <p:spPr bwMode="auto">
          <a:xfrm>
            <a:off x="3230563" y="2600325"/>
            <a:ext cx="5715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800">
                <a:solidFill>
                  <a:schemeClr val="tx2"/>
                </a:solidFill>
              </a:rPr>
              <a:t> </a:t>
            </a:r>
            <a:r>
              <a:rPr lang="es-EC" sz="2800">
                <a:solidFill>
                  <a:schemeClr val="tx2"/>
                </a:solidFill>
              </a:rPr>
              <a:t/>
            </a:r>
            <a:br>
              <a:rPr lang="es-EC" sz="2800">
                <a:solidFill>
                  <a:schemeClr val="tx2"/>
                </a:solidFill>
              </a:rPr>
            </a:br>
            <a:r>
              <a:rPr lang="es-EC" sz="2000" b="1" u="sng">
                <a:solidFill>
                  <a:schemeClr val="tx2"/>
                </a:solidFill>
              </a:rPr>
              <a:t>Métodos cualitativo por puntos</a:t>
            </a:r>
            <a:br>
              <a:rPr lang="es-EC" sz="2000" b="1" u="sng">
                <a:solidFill>
                  <a:schemeClr val="tx2"/>
                </a:solidFill>
              </a:rPr>
            </a:br>
            <a:endParaRPr lang="es-EC" sz="2000" b="1" u="sng">
              <a:solidFill>
                <a:schemeClr val="tx2"/>
              </a:solidFill>
            </a:endParaRPr>
          </a:p>
        </p:txBody>
      </p:sp>
      <p:sp>
        <p:nvSpPr>
          <p:cNvPr id="37894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57A9DD-F22C-46F2-B828-A0F6F1F5254B}" type="slidenum">
              <a:rPr lang="en-US" sz="1100" b="1" smtClean="0"/>
              <a:pPr eaLnBrk="1" hangingPunct="1"/>
              <a:t>35</a:t>
            </a:fld>
            <a:endParaRPr lang="en-US" sz="1100" b="1" smtClean="0"/>
          </a:p>
        </p:txBody>
      </p:sp>
      <p:sp>
        <p:nvSpPr>
          <p:cNvPr id="37895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96535"/>
            <a:ext cx="880865" cy="900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3178175" y="1592263"/>
            <a:ext cx="5715000" cy="11430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s-ES" sz="2400" b="1" kern="1200" dirty="0" smtClean="0">
                <a:solidFill>
                  <a:srgbClr val="A50021"/>
                </a:solidFill>
                <a:cs typeface="Arial" charset="0"/>
              </a:rPr>
              <a:t>FLUJOGRAMA DE PROCESO</a:t>
            </a:r>
            <a:endParaRPr lang="es-ES" sz="24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8915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205711-4A2A-4476-9B3F-F1F625A0369E}" type="slidenum">
              <a:rPr lang="en-US" sz="1100" b="1" smtClean="0"/>
              <a:pPr eaLnBrk="1" hangingPunct="1"/>
              <a:t>36</a:t>
            </a:fld>
            <a:endParaRPr lang="en-US" sz="1100" b="1" smtClean="0"/>
          </a:p>
        </p:txBody>
      </p:sp>
      <p:sp>
        <p:nvSpPr>
          <p:cNvPr id="38916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794125" y="2763838"/>
            <a:ext cx="1308100" cy="5429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Atenci</a:t>
            </a:r>
            <a:r>
              <a:rPr lang="es-ES" sz="12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ó</a:t>
            </a:r>
            <a:r>
              <a:rPr lang="es-ES" sz="12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n al cliente</a:t>
            </a:r>
            <a:endParaRPr lang="es-ES">
              <a:ea typeface="Times New Roman" pitchFamily="18" charset="0"/>
              <a:cs typeface="Arial" charset="0"/>
            </a:endParaRP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>
            <a:off x="7045325" y="2763838"/>
            <a:ext cx="1308100" cy="5429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Formato del evento</a:t>
            </a:r>
            <a:endParaRPr lang="es-ES">
              <a:ea typeface="Times New Roman" pitchFamily="18" charset="0"/>
              <a:cs typeface="Arial" charset="0"/>
            </a:endParaRPr>
          </a:p>
        </p:txBody>
      </p:sp>
      <p:sp>
        <p:nvSpPr>
          <p:cNvPr id="38920" name="Rectangle 21"/>
          <p:cNvSpPr>
            <a:spLocks noChangeArrowheads="1"/>
          </p:cNvSpPr>
          <p:nvPr/>
        </p:nvSpPr>
        <p:spPr bwMode="auto">
          <a:xfrm>
            <a:off x="3806825" y="3860800"/>
            <a:ext cx="1308100" cy="5429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N</a:t>
            </a:r>
            <a:r>
              <a:rPr lang="es-ES" sz="12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ú</a:t>
            </a:r>
            <a:r>
              <a:rPr lang="es-ES" sz="12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mero de invitados</a:t>
            </a:r>
            <a:endParaRPr lang="es-ES">
              <a:ea typeface="Times New Roman" pitchFamily="18" charset="0"/>
              <a:cs typeface="Arial" charset="0"/>
            </a:endParaRPr>
          </a:p>
        </p:txBody>
      </p:sp>
      <p:sp>
        <p:nvSpPr>
          <p:cNvPr id="38921" name="Rectangle 23"/>
          <p:cNvSpPr>
            <a:spLocks noChangeArrowheads="1"/>
          </p:cNvSpPr>
          <p:nvPr/>
        </p:nvSpPr>
        <p:spPr bwMode="auto">
          <a:xfrm>
            <a:off x="5424488" y="2763838"/>
            <a:ext cx="1308100" cy="5429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 eaLnBrk="0" hangingPunct="0"/>
            <a:r>
              <a:rPr lang="es-ES" sz="11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Fecha a realizar el evento</a:t>
            </a:r>
            <a:endParaRPr lang="es-ES">
              <a:ea typeface="Times New Roman" pitchFamily="18" charset="0"/>
              <a:cs typeface="Arial" charset="0"/>
            </a:endParaRPr>
          </a:p>
        </p:txBody>
      </p:sp>
      <p:sp>
        <p:nvSpPr>
          <p:cNvPr id="38922" name="Rectangle 20"/>
          <p:cNvSpPr>
            <a:spLocks noChangeArrowheads="1"/>
          </p:cNvSpPr>
          <p:nvPr/>
        </p:nvSpPr>
        <p:spPr bwMode="auto">
          <a:xfrm>
            <a:off x="5446713" y="3860800"/>
            <a:ext cx="1308100" cy="5429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Lugar del evento</a:t>
            </a:r>
            <a:endParaRPr lang="es-ES">
              <a:ea typeface="Times New Roman" pitchFamily="18" charset="0"/>
              <a:cs typeface="Arial" charset="0"/>
            </a:endParaRPr>
          </a:p>
        </p:txBody>
      </p:sp>
      <p:cxnSp>
        <p:nvCxnSpPr>
          <p:cNvPr id="38923" name="AutoShape 22"/>
          <p:cNvCxnSpPr>
            <a:cxnSpLocks noChangeShapeType="1"/>
          </p:cNvCxnSpPr>
          <p:nvPr/>
        </p:nvCxnSpPr>
        <p:spPr bwMode="auto">
          <a:xfrm>
            <a:off x="5102225" y="3068638"/>
            <a:ext cx="322263" cy="11112"/>
          </a:xfrm>
          <a:prstGeom prst="straightConnector1">
            <a:avLst/>
          </a:prstGeom>
          <a:noFill/>
          <a:ln w="9525">
            <a:solidFill>
              <a:srgbClr val="0F243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AutoShape 13"/>
          <p:cNvCxnSpPr>
            <a:cxnSpLocks noChangeShapeType="1"/>
          </p:cNvCxnSpPr>
          <p:nvPr/>
        </p:nvCxnSpPr>
        <p:spPr bwMode="auto">
          <a:xfrm>
            <a:off x="6732588" y="3079750"/>
            <a:ext cx="322262" cy="11113"/>
          </a:xfrm>
          <a:prstGeom prst="straightConnector1">
            <a:avLst/>
          </a:prstGeom>
          <a:noFill/>
          <a:ln w="9525">
            <a:solidFill>
              <a:srgbClr val="0F243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AutoShape 19"/>
          <p:cNvCxnSpPr>
            <a:cxnSpLocks noChangeShapeType="1"/>
          </p:cNvCxnSpPr>
          <p:nvPr/>
        </p:nvCxnSpPr>
        <p:spPr bwMode="auto">
          <a:xfrm>
            <a:off x="7696200" y="3357563"/>
            <a:ext cx="0" cy="234950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18"/>
          <p:cNvCxnSpPr>
            <a:cxnSpLocks noChangeShapeType="1"/>
          </p:cNvCxnSpPr>
          <p:nvPr/>
        </p:nvCxnSpPr>
        <p:spPr bwMode="auto">
          <a:xfrm>
            <a:off x="4422775" y="3606800"/>
            <a:ext cx="3275013" cy="0"/>
          </a:xfrm>
          <a:prstGeom prst="straightConnector1">
            <a:avLst/>
          </a:prstGeom>
          <a:noFill/>
          <a:ln w="9525">
            <a:solidFill>
              <a:srgbClr val="0F24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AutoShape 17"/>
          <p:cNvCxnSpPr>
            <a:cxnSpLocks noChangeShapeType="1"/>
          </p:cNvCxnSpPr>
          <p:nvPr/>
        </p:nvCxnSpPr>
        <p:spPr bwMode="auto">
          <a:xfrm>
            <a:off x="1387475" y="1606550"/>
            <a:ext cx="0" cy="190500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AutoShape 16"/>
          <p:cNvCxnSpPr>
            <a:cxnSpLocks noChangeShapeType="1"/>
          </p:cNvCxnSpPr>
          <p:nvPr/>
        </p:nvCxnSpPr>
        <p:spPr bwMode="auto">
          <a:xfrm>
            <a:off x="5133975" y="4160838"/>
            <a:ext cx="322263" cy="11112"/>
          </a:xfrm>
          <a:prstGeom prst="straightConnector1">
            <a:avLst/>
          </a:prstGeom>
          <a:noFill/>
          <a:ln w="9525">
            <a:solidFill>
              <a:srgbClr val="0F243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056438" y="3860800"/>
            <a:ext cx="1308100" cy="5429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s-ES" sz="1050" dirty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1200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Desarrollo</a:t>
            </a:r>
            <a:endParaRPr lang="en-US" sz="900" dirty="0"/>
          </a:p>
          <a:p>
            <a:pPr eaLnBrk="0" hangingPunct="0">
              <a:defRPr/>
            </a:pPr>
            <a:endParaRPr lang="en-US" dirty="0"/>
          </a:p>
        </p:txBody>
      </p:sp>
      <p:cxnSp>
        <p:nvCxnSpPr>
          <p:cNvPr id="38930" name="AutoShape 14"/>
          <p:cNvCxnSpPr>
            <a:cxnSpLocks noChangeShapeType="1"/>
          </p:cNvCxnSpPr>
          <p:nvPr/>
        </p:nvCxnSpPr>
        <p:spPr bwMode="auto">
          <a:xfrm>
            <a:off x="6743700" y="4130675"/>
            <a:ext cx="322263" cy="11113"/>
          </a:xfrm>
          <a:prstGeom prst="straightConnector1">
            <a:avLst/>
          </a:prstGeom>
          <a:noFill/>
          <a:ln w="9525">
            <a:solidFill>
              <a:srgbClr val="0F243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1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endParaRPr lang="es-ES"/>
          </a:p>
        </p:txBody>
      </p:sp>
      <p:sp>
        <p:nvSpPr>
          <p:cNvPr id="38932" name="Rectangle 34"/>
          <p:cNvSpPr>
            <a:spLocks noChangeArrowheads="1"/>
          </p:cNvSpPr>
          <p:nvPr/>
        </p:nvSpPr>
        <p:spPr bwMode="auto">
          <a:xfrm>
            <a:off x="45720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EC"/>
          </a:p>
        </p:txBody>
      </p:sp>
      <p:cxnSp>
        <p:nvCxnSpPr>
          <p:cNvPr id="38933" name="AutoShape 35"/>
          <p:cNvCxnSpPr>
            <a:cxnSpLocks noChangeShapeType="1"/>
          </p:cNvCxnSpPr>
          <p:nvPr/>
        </p:nvCxnSpPr>
        <p:spPr bwMode="auto">
          <a:xfrm>
            <a:off x="4427538" y="3644900"/>
            <a:ext cx="0" cy="190500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98788" y="1981200"/>
            <a:ext cx="5562600" cy="744538"/>
          </a:xfrm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sz="2000" b="1" kern="1200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CAPITAL DE TRABAJO</a:t>
            </a:r>
            <a:endParaRPr lang="es-EC" sz="2000" b="1" kern="1200" dirty="0">
              <a:solidFill>
                <a:srgbClr val="A50021"/>
              </a:solidFill>
              <a:latin typeface="+mj-lt"/>
              <a:ea typeface="+mj-ea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s-EC" sz="2400" b="1" kern="1200" dirty="0">
              <a:solidFill>
                <a:srgbClr val="A50021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39939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402270-593D-4A73-AEC9-47E5B8F20BBA}" type="slidenum">
              <a:rPr lang="en-US" sz="1100" b="1" smtClean="0"/>
              <a:pPr eaLnBrk="1" hangingPunct="1"/>
              <a:t>37</a:t>
            </a:fld>
            <a:endParaRPr lang="en-US" sz="1100" b="1" smtClean="0"/>
          </a:p>
        </p:txBody>
      </p:sp>
      <p:pic>
        <p:nvPicPr>
          <p:cNvPr id="9" name="Picture 2" descr="LOGO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805264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"/>
          <a:stretch>
            <a:fillRect/>
          </a:stretch>
        </p:blipFill>
        <p:spPr bwMode="auto">
          <a:xfrm>
            <a:off x="2627313" y="2708275"/>
            <a:ext cx="65166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3" name="9 CuadroTexto"/>
          <p:cNvSpPr txBox="1">
            <a:spLocks noChangeArrowheads="1"/>
          </p:cNvSpPr>
          <p:nvPr/>
        </p:nvSpPr>
        <p:spPr bwMode="auto">
          <a:xfrm>
            <a:off x="2862263" y="476250"/>
            <a:ext cx="3725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b="1" u="sng">
                <a:solidFill>
                  <a:srgbClr val="993300"/>
                </a:solidFill>
              </a:rPr>
              <a:t>ESTUDIO FINANCIERO</a:t>
            </a:r>
            <a:endParaRPr lang="es-EC" u="sng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22B8FA-CBE8-4ECE-B5D9-3336C61ADA05}" type="slidenum">
              <a:rPr lang="en-US" sz="1100" b="1" smtClean="0"/>
              <a:pPr eaLnBrk="1" hangingPunct="1"/>
              <a:t>38</a:t>
            </a:fld>
            <a:endParaRPr lang="en-US" sz="1100" b="1" smtClean="0"/>
          </a:p>
        </p:txBody>
      </p:sp>
      <p:sp>
        <p:nvSpPr>
          <p:cNvPr id="6" name="5 Rectángulo"/>
          <p:cNvSpPr/>
          <p:nvPr/>
        </p:nvSpPr>
        <p:spPr>
          <a:xfrm>
            <a:off x="3419475" y="303213"/>
            <a:ext cx="5005388" cy="4619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ESTADO DE SITUACIÓN FINANCIERA</a:t>
            </a:r>
            <a:endParaRPr lang="es-EC" sz="2000" b="1" dirty="0">
              <a:solidFill>
                <a:srgbClr val="A5002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10" name="Picture 2" descr="LOGO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576103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57538" y="404813"/>
            <a:ext cx="5715000" cy="1143000"/>
          </a:xfrm>
        </p:spPr>
        <p:txBody>
          <a:bodyPr/>
          <a:lstStyle/>
          <a:p>
            <a:pPr>
              <a:defRPr/>
            </a:pPr>
            <a:r>
              <a:rPr lang="es-ES" sz="2000" b="1" kern="1200" dirty="0">
                <a:solidFill>
                  <a:srgbClr val="A50021"/>
                </a:solidFill>
                <a:cs typeface="Arial" charset="0"/>
              </a:rPr>
              <a:t>ESTRUCTURA DE FINANCIAMIENTO</a:t>
            </a:r>
            <a:r>
              <a:rPr lang="es-EC" sz="2000" b="1" kern="1200" dirty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000" b="1" kern="1200" dirty="0">
                <a:solidFill>
                  <a:srgbClr val="A50021"/>
                </a:solidFill>
                <a:cs typeface="Arial" charset="0"/>
              </a:rPr>
            </a:br>
            <a:endParaRPr lang="es-EC" sz="20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1987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959119-2C1E-4ADC-9A32-5A2296FE2EFC}" type="slidenum">
              <a:rPr lang="en-US" sz="1100" b="1" smtClean="0"/>
              <a:pPr eaLnBrk="1" hangingPunct="1"/>
              <a:t>39</a:t>
            </a:fld>
            <a:endParaRPr lang="en-US" sz="1100" b="1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49500"/>
            <a:ext cx="4033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27289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2592288" cy="1699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1 Título"/>
          <p:cNvSpPr>
            <a:spLocks noGrp="1"/>
          </p:cNvSpPr>
          <p:nvPr>
            <p:ph type="title"/>
          </p:nvPr>
        </p:nvSpPr>
        <p:spPr>
          <a:xfrm>
            <a:off x="2789238" y="765175"/>
            <a:ext cx="6156325" cy="968375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HISTORIA DE LOS EVENTOS A NIVEL MUNDIAL</a:t>
            </a:r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2138" y="1484313"/>
            <a:ext cx="5637212" cy="4525962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El comienzo de los eventos y la organización no hay un año </a:t>
            </a:r>
            <a:r>
              <a:rPr lang="es-ES" sz="2000" dirty="0" smtClean="0">
                <a:latin typeface="+mj-lt"/>
                <a:cs typeface="Arial" charset="0"/>
              </a:rPr>
              <a:t>exacto, </a:t>
            </a:r>
            <a:r>
              <a:rPr lang="es-ES" sz="2000" dirty="0">
                <a:latin typeface="+mj-lt"/>
                <a:cs typeface="Arial" charset="0"/>
              </a:rPr>
              <a:t>ni </a:t>
            </a:r>
            <a:r>
              <a:rPr lang="es-ES" sz="2000" dirty="0" smtClean="0">
                <a:latin typeface="+mj-lt"/>
                <a:cs typeface="Arial" charset="0"/>
              </a:rPr>
              <a:t>dónde comenzó </a:t>
            </a:r>
            <a:r>
              <a:rPr lang="es-ES" sz="2000" dirty="0">
                <a:latin typeface="+mj-lt"/>
                <a:cs typeface="Arial" charset="0"/>
              </a:rPr>
              <a:t>pero los primeros eventos aparecen con los romanos y los griegos.</a:t>
            </a:r>
            <a:endParaRPr lang="es-EC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endParaRPr lang="es-EC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Los griegos se inventaron las olimpiadas, es el primer evento registrado para el bienestar social de la gente y los romanos cuando les conquistaron salieron las ideas para otros eventos como los circos romanos.</a:t>
            </a:r>
            <a:endParaRPr lang="es-EC" sz="2000" dirty="0">
              <a:latin typeface="+mj-lt"/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EC" sz="2000" dirty="0"/>
          </a:p>
        </p:txBody>
      </p:sp>
      <p:sp>
        <p:nvSpPr>
          <p:cNvPr id="6149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ABB92C-B391-44E6-9894-637945D75CCD}" type="slidenum">
              <a:rPr lang="en-US" sz="1100" b="1" smtClean="0"/>
              <a:pPr eaLnBrk="1" hangingPunct="1"/>
              <a:t>4</a:t>
            </a:fld>
            <a:endParaRPr lang="en-US" sz="1100" b="1" smtClean="0"/>
          </a:p>
        </p:txBody>
      </p:sp>
      <p:sp>
        <p:nvSpPr>
          <p:cNvPr id="6150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05150" y="404813"/>
            <a:ext cx="5715000" cy="1143000"/>
          </a:xfrm>
        </p:spPr>
        <p:txBody>
          <a:bodyPr/>
          <a:lstStyle/>
          <a:p>
            <a:pPr>
              <a:defRPr/>
            </a:pPr>
            <a:r>
              <a:rPr lang="es-ES" sz="2000" b="1" kern="1200" dirty="0">
                <a:solidFill>
                  <a:srgbClr val="A50021"/>
                </a:solidFill>
                <a:cs typeface="Arial" charset="0"/>
              </a:rPr>
              <a:t>AMORTIZACION</a:t>
            </a:r>
            <a:r>
              <a:rPr lang="es-EC" sz="2000" b="1" kern="1200" dirty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000" b="1" kern="1200" dirty="0">
                <a:solidFill>
                  <a:srgbClr val="A50021"/>
                </a:solidFill>
                <a:cs typeface="Arial" charset="0"/>
              </a:rPr>
            </a:br>
            <a:endParaRPr lang="es-EC" sz="20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3011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11C12-009D-4B84-98BF-3B59B63F1A00}" type="slidenum">
              <a:rPr lang="en-US" sz="1100" b="1" smtClean="0"/>
              <a:pPr eaLnBrk="1" hangingPunct="1"/>
              <a:t>40</a:t>
            </a:fld>
            <a:endParaRPr lang="en-US" sz="1100" b="1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54006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000" b="1" kern="1200" dirty="0" smtClean="0">
                <a:solidFill>
                  <a:srgbClr val="A50021"/>
                </a:solidFill>
                <a:cs typeface="Arial" charset="0"/>
              </a:rPr>
              <a:t>TIPOS DE PROFORMAS</a:t>
            </a:r>
            <a:r>
              <a:rPr lang="es-EC" sz="2400" b="1" kern="1200" dirty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kern="1200" dirty="0">
                <a:solidFill>
                  <a:srgbClr val="A50021"/>
                </a:solidFill>
                <a:cs typeface="Arial" charset="0"/>
              </a:rPr>
            </a:br>
            <a:endParaRPr lang="es-EC" sz="24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4035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ACD1CD-20E5-45BF-AF29-A67DF1EFE512}" type="slidenum">
              <a:rPr lang="en-US" sz="1100" b="1" smtClean="0"/>
              <a:pPr eaLnBrk="1" hangingPunct="1"/>
              <a:t>41</a:t>
            </a:fld>
            <a:endParaRPr lang="en-US" sz="1100" b="1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341438"/>
            <a:ext cx="2517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374775"/>
            <a:ext cx="236061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0438"/>
            <a:ext cx="26162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5949950"/>
            <a:ext cx="25098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OGO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87323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0400" y="188913"/>
            <a:ext cx="5715000" cy="1143000"/>
          </a:xfrm>
        </p:spPr>
        <p:txBody>
          <a:bodyPr/>
          <a:lstStyle/>
          <a:p>
            <a:pPr>
              <a:defRPr/>
            </a:pPr>
            <a:r>
              <a:rPr lang="es-ES" sz="2000" b="1" kern="1200" dirty="0" smtClean="0">
                <a:solidFill>
                  <a:srgbClr val="A50021"/>
                </a:solidFill>
                <a:cs typeface="Arial" charset="0"/>
              </a:rPr>
              <a:t>INGRESOS</a:t>
            </a:r>
            <a:r>
              <a:rPr lang="es-EC" sz="2000" b="1" kern="1200" dirty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000" b="1" kern="1200" dirty="0">
                <a:solidFill>
                  <a:srgbClr val="A50021"/>
                </a:solidFill>
                <a:cs typeface="Arial" charset="0"/>
              </a:rPr>
            </a:br>
            <a:endParaRPr lang="es-EC" sz="20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5059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7E0074-5194-42CB-9291-E0DEC68E6AFE}" type="slidenum">
              <a:rPr lang="en-US" sz="1100" b="1" smtClean="0"/>
              <a:pPr eaLnBrk="1" hangingPunct="1"/>
              <a:t>42</a:t>
            </a:fld>
            <a:endParaRPr lang="en-US" sz="1100" b="1" smtClean="0"/>
          </a:p>
        </p:txBody>
      </p:sp>
      <p:sp>
        <p:nvSpPr>
          <p:cNvPr id="45060" name="5 Rectángulo"/>
          <p:cNvSpPr>
            <a:spLocks noChangeArrowheads="1"/>
          </p:cNvSpPr>
          <p:nvPr/>
        </p:nvSpPr>
        <p:spPr bwMode="auto">
          <a:xfrm>
            <a:off x="1979613" y="1187450"/>
            <a:ext cx="3624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/>
            <a:r>
              <a:rPr lang="es-ES" sz="1800" b="1"/>
              <a:t>Demanda del Primer Año</a:t>
            </a:r>
            <a:endParaRPr lang="es-EC" sz="1800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741488"/>
            <a:ext cx="6194425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LOG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000" b="1" kern="1200" dirty="0" smtClean="0">
                <a:solidFill>
                  <a:srgbClr val="A50021"/>
                </a:solidFill>
                <a:cs typeface="Arial" charset="0"/>
              </a:rPr>
              <a:t>PUNTO DE EQUILIBRIO</a:t>
            </a:r>
            <a:endParaRPr lang="es-EC" sz="20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6083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78863" y="6543675"/>
            <a:ext cx="457200" cy="3048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0B2D4F-9E5B-4674-82EA-40D5B9F63290}" type="slidenum">
              <a:rPr lang="en-US" sz="1100" b="1" smtClean="0"/>
              <a:pPr eaLnBrk="1" hangingPunct="1"/>
              <a:t>43</a:t>
            </a:fld>
            <a:endParaRPr lang="en-US" sz="1100" b="1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59769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000" b="1" kern="1200" dirty="0" smtClean="0">
                <a:solidFill>
                  <a:srgbClr val="A50021"/>
                </a:solidFill>
                <a:cs typeface="Arial" charset="0"/>
              </a:rPr>
              <a:t>VALOR DE DESECHO ECONÓMICO</a:t>
            </a:r>
            <a:endParaRPr lang="es-EC" sz="20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7107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3FF1DB-ADFB-42EF-9445-1F062FE2E542}" type="slidenum">
              <a:rPr lang="en-US" sz="1100" b="1" smtClean="0"/>
              <a:pPr eaLnBrk="1" hangingPunct="1"/>
              <a:t>44</a:t>
            </a:fld>
            <a:endParaRPr lang="en-US" sz="1100" b="1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343025"/>
            <a:ext cx="326231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5 Rectángulo"/>
          <p:cNvSpPr>
            <a:spLocks noChangeArrowheads="1"/>
          </p:cNvSpPr>
          <p:nvPr/>
        </p:nvSpPr>
        <p:spPr bwMode="auto">
          <a:xfrm>
            <a:off x="2987675" y="2565400"/>
            <a:ext cx="457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200"/>
              <a:t>B= beneficio de año 4</a:t>
            </a:r>
            <a:endParaRPr lang="es-EC" sz="2200"/>
          </a:p>
          <a:p>
            <a:pPr algn="just"/>
            <a:r>
              <a:rPr lang="es-ES" sz="2200"/>
              <a:t>C= costo del año 4</a:t>
            </a:r>
            <a:endParaRPr lang="es-EC" sz="2200"/>
          </a:p>
          <a:p>
            <a:pPr algn="just"/>
            <a:r>
              <a:rPr lang="es-ES" sz="2200"/>
              <a:t>Dep= depreciación del año 4</a:t>
            </a:r>
            <a:endParaRPr lang="es-EC" sz="2200"/>
          </a:p>
          <a:p>
            <a:pPr algn="just"/>
            <a:r>
              <a:rPr lang="es-ES" sz="2200"/>
              <a:t> i= Ke nominal</a:t>
            </a:r>
            <a:endParaRPr lang="es-EC" sz="220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024313" y="4508500"/>
          <a:ext cx="4400550" cy="936625"/>
        </p:xfrm>
        <a:graphic>
          <a:graphicData uri="http://schemas.openxmlformats.org/drawingml/2006/table">
            <a:tbl>
              <a:tblPr firstRow="1" firstCol="1" bandRow="1"/>
              <a:tblGrid>
                <a:gridCol w="1403235"/>
                <a:gridCol w="2797670"/>
                <a:gridCol w="199645"/>
              </a:tblGrid>
              <a:tr h="27792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VD=(12.430,61-8.817.93)/14,53%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6" marR="444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58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               VD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=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6" marR="444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$ 24.856,71 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6" marR="444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000" dirty="0">
                        <a:effectLst/>
                        <a:latin typeface="Times New Roman"/>
                      </a:endParaRPr>
                    </a:p>
                  </a:txBody>
                  <a:tcPr marL="44456" marR="444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LOG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000" b="1" kern="1200" dirty="0" smtClean="0">
                <a:solidFill>
                  <a:srgbClr val="A50021"/>
                </a:solidFill>
                <a:cs typeface="Arial" charset="0"/>
              </a:rPr>
              <a:t>ESTADO DE RESULTADO INTEGRAL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8131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224777-6FD8-42DE-9C40-538FF86F75BE}" type="slidenum">
              <a:rPr lang="en-US" sz="1100" b="1" smtClean="0"/>
              <a:pPr eaLnBrk="1" hangingPunct="1"/>
              <a:t>45</a:t>
            </a:fld>
            <a:endParaRPr lang="en-US" sz="1100" b="1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196975"/>
            <a:ext cx="622935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675" y="158750"/>
            <a:ext cx="5715000" cy="1143000"/>
          </a:xfrm>
        </p:spPr>
        <p:txBody>
          <a:bodyPr/>
          <a:lstStyle/>
          <a:p>
            <a:pPr lvl="2">
              <a:defRPr/>
            </a:pPr>
            <a:r>
              <a:rPr lang="es-ES" dirty="0"/>
              <a:t> </a:t>
            </a:r>
            <a:r>
              <a:rPr lang="es-ES" sz="2000" b="1" kern="1200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FLUJO DE CAJA PURO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9155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792D7-A3BD-4F0E-876A-BD7344278D5D}" type="slidenum">
              <a:rPr lang="en-US" sz="1100" b="1" smtClean="0"/>
              <a:pPr eaLnBrk="1" hangingPunct="1"/>
              <a:t>46</a:t>
            </a:fld>
            <a:endParaRPr lang="en-US" sz="1100" b="1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61563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6900" y="-171450"/>
            <a:ext cx="5715000" cy="1143000"/>
          </a:xfrm>
        </p:spPr>
        <p:txBody>
          <a:bodyPr/>
          <a:lstStyle/>
          <a:p>
            <a:pPr lvl="2">
              <a:defRPr/>
            </a:pPr>
            <a:r>
              <a:rPr lang="es-ES" sz="2000" b="1" kern="1200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FLUJO DE CAJA </a:t>
            </a:r>
            <a:r>
              <a:rPr lang="es-ES" sz="2000" b="1" kern="1200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INVERSIONISTA</a:t>
            </a:r>
            <a:endParaRPr lang="es-EC" dirty="0"/>
          </a:p>
        </p:txBody>
      </p:sp>
      <p:sp>
        <p:nvSpPr>
          <p:cNvPr id="50179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CF2F2B-F714-468E-8013-9851E490A660}" type="slidenum">
              <a:rPr lang="en-US" sz="1100" b="1" smtClean="0"/>
              <a:pPr eaLnBrk="1" hangingPunct="1"/>
              <a:t>47</a:t>
            </a:fld>
            <a:endParaRPr lang="en-US" sz="1100" b="1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836613"/>
            <a:ext cx="62293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028384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3713" y="-171450"/>
            <a:ext cx="5715000" cy="1143000"/>
          </a:xfrm>
        </p:spPr>
        <p:txBody>
          <a:bodyPr/>
          <a:lstStyle/>
          <a:p>
            <a:pPr lvl="2">
              <a:defRPr/>
            </a:pPr>
            <a:r>
              <a:rPr lang="es-ES" sz="2000" b="1" kern="1200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ANÁLISIS DE SENSIBILIDAD DEL INGRESO</a:t>
            </a:r>
            <a:endParaRPr lang="es-EC" dirty="0"/>
          </a:p>
        </p:txBody>
      </p:sp>
      <p:sp>
        <p:nvSpPr>
          <p:cNvPr id="51203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0E8587-D3BA-4882-AD91-9433D67DD097}" type="slidenum">
              <a:rPr lang="en-US" sz="1100" b="1" smtClean="0"/>
              <a:pPr eaLnBrk="1" hangingPunct="1"/>
              <a:t>48</a:t>
            </a:fld>
            <a:endParaRPr lang="en-US" sz="1100" b="1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65175"/>
            <a:ext cx="3224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41663"/>
            <a:ext cx="4248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100392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113" y="53975"/>
            <a:ext cx="5918200" cy="1143000"/>
          </a:xfrm>
        </p:spPr>
        <p:txBody>
          <a:bodyPr/>
          <a:lstStyle/>
          <a:p>
            <a:pPr lvl="2">
              <a:defRPr/>
            </a:pPr>
            <a:r>
              <a:rPr lang="es-ES" sz="2000" b="1" kern="1200" dirty="0" smtClean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>ANÁLISIS DE SENSIBILIDAD DE LOS COSTOS</a:t>
            </a:r>
            <a:r>
              <a:rPr lang="es-EC" sz="2000" b="1" kern="1200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  <a:t/>
            </a:r>
            <a:br>
              <a:rPr lang="es-EC" sz="2000" b="1" kern="1200" dirty="0">
                <a:solidFill>
                  <a:srgbClr val="A50021"/>
                </a:solidFill>
                <a:latin typeface="+mj-lt"/>
                <a:ea typeface="+mj-ea"/>
                <a:cs typeface="Arial" charset="0"/>
              </a:rPr>
            </a:br>
            <a:endParaRPr lang="es-EC" sz="2000" b="1" kern="1200" dirty="0">
              <a:solidFill>
                <a:srgbClr val="A50021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52227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20F552-6645-4A31-9412-B9C3A0A8E63D}" type="slidenum">
              <a:rPr lang="en-US" sz="1100" b="1" smtClean="0"/>
              <a:pPr eaLnBrk="1" hangingPunct="1"/>
              <a:t>49</a:t>
            </a:fld>
            <a:endParaRPr lang="en-US" sz="1100" b="1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324008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4032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8100392" y="5733256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059113" y="765175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HISTORIA DE LOS EVENTOS A NIVEL NACIONAL</a:t>
            </a:r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276600" y="1916113"/>
            <a:ext cx="5562600" cy="4572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200" dirty="0">
                <a:latin typeface="+mj-lt"/>
                <a:cs typeface="Arial" charset="0"/>
              </a:rPr>
              <a:t>El Ecuador es parte del área cultural </a:t>
            </a:r>
            <a:r>
              <a:rPr lang="es-ES" sz="2200" dirty="0" smtClean="0">
                <a:latin typeface="+mj-lt"/>
                <a:cs typeface="Arial" charset="0"/>
              </a:rPr>
              <a:t>andina. </a:t>
            </a:r>
            <a:r>
              <a:rPr lang="es-ES" sz="2200" dirty="0">
                <a:latin typeface="+mj-lt"/>
                <a:cs typeface="Arial" charset="0"/>
              </a:rPr>
              <a:t>Por esta razón, existen muchísimas fiestas tradicionales que tienen remotos origines prehispánicos, a la vez que han sido capaces de enriquecerse con diversos elementos de las tradiciones mediterráneas, que trajeron los colonizadores españoles. </a:t>
            </a:r>
            <a:endParaRPr lang="es-EC" sz="22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s-EC" sz="2200" dirty="0" smtClean="0"/>
          </a:p>
        </p:txBody>
      </p:sp>
      <p:sp>
        <p:nvSpPr>
          <p:cNvPr id="717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C68CBF-CB9B-4D46-8615-F8E174101D0D}" type="slidenum">
              <a:rPr lang="en-US" sz="1100" b="1" smtClean="0"/>
              <a:pPr eaLnBrk="1" hangingPunct="1"/>
              <a:t>5</a:t>
            </a:fld>
            <a:endParaRPr lang="en-US" sz="1100" b="1" smtClean="0"/>
          </a:p>
        </p:txBody>
      </p:sp>
      <p:sp>
        <p:nvSpPr>
          <p:cNvPr id="7173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2987675" y="301625"/>
            <a:ext cx="5715000" cy="46355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s-EC" sz="2400" b="1" kern="1200" dirty="0">
                <a:solidFill>
                  <a:srgbClr val="A50021"/>
                </a:solidFill>
                <a:cs typeface="Arial" charset="0"/>
              </a:rPr>
              <a:t>CONCLUSIONES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98788" y="1052513"/>
            <a:ext cx="5746750" cy="5184775"/>
          </a:xfrm>
        </p:spPr>
        <p:txBody>
          <a:bodyPr/>
          <a:lstStyle/>
          <a:p>
            <a:pPr algn="just">
              <a:defRPr/>
            </a:pPr>
            <a:r>
              <a:rPr lang="es-EC" sz="1800" dirty="0" smtClean="0"/>
              <a:t>Realizando  </a:t>
            </a:r>
            <a:r>
              <a:rPr lang="es-EC" sz="1800" dirty="0"/>
              <a:t>los estudios de mercado, técnico, organizacional y financiero se puede observar que han contribuido de manera significativa, </a:t>
            </a:r>
            <a:r>
              <a:rPr lang="es-EC" sz="1800" dirty="0" smtClean="0"/>
              <a:t>resaltando </a:t>
            </a:r>
            <a:r>
              <a:rPr lang="es-EC" sz="1800" dirty="0"/>
              <a:t>los puntos clave que se considera para llevar a </a:t>
            </a:r>
            <a:r>
              <a:rPr lang="es-EC" sz="1800" dirty="0" smtClean="0"/>
              <a:t>cabo exitosamente  </a:t>
            </a:r>
            <a:r>
              <a:rPr lang="es-EC" sz="1800" dirty="0"/>
              <a:t>la puesta en marcha </a:t>
            </a:r>
            <a:r>
              <a:rPr lang="es-EC" sz="1800" dirty="0" smtClean="0"/>
              <a:t>de la Agencia de Eventos Sociales.</a:t>
            </a:r>
          </a:p>
          <a:p>
            <a:pPr algn="just">
              <a:defRPr/>
            </a:pPr>
            <a:endParaRPr lang="es-EC" sz="1800" dirty="0" smtClean="0"/>
          </a:p>
          <a:p>
            <a:pPr algn="just">
              <a:defRPr/>
            </a:pPr>
            <a:r>
              <a:rPr lang="es-EC" sz="1800" dirty="0"/>
              <a:t>Con el estudio organizacional que se realizó, se pudo establecer el número de empleados necesarios en cada departamento, las políticas de la empresa y el marco legal para iniciar sus operaciones.</a:t>
            </a:r>
          </a:p>
          <a:p>
            <a:pPr marL="0" indent="0" algn="just">
              <a:buFontTx/>
              <a:buNone/>
              <a:defRPr/>
            </a:pPr>
            <a:r>
              <a:rPr lang="es-EC" sz="1800" dirty="0"/>
              <a:t> </a:t>
            </a:r>
          </a:p>
          <a:p>
            <a:pPr algn="just">
              <a:defRPr/>
            </a:pPr>
            <a:r>
              <a:rPr lang="es-EC" sz="1800" dirty="0"/>
              <a:t>La investigación de mercado se determinó, las preferencias de los futuros clientes y en que se fundamentan al momento de contratar una agencia de </a:t>
            </a:r>
            <a:r>
              <a:rPr lang="es-EC" sz="1800" dirty="0" smtClean="0"/>
              <a:t>eventos.</a:t>
            </a:r>
            <a:endParaRPr lang="es-EC" sz="1800" dirty="0"/>
          </a:p>
          <a:p>
            <a:pPr algn="just">
              <a:defRPr/>
            </a:pPr>
            <a:endParaRPr lang="es-EC" sz="1800" dirty="0"/>
          </a:p>
          <a:p>
            <a:pPr marL="0" indent="0">
              <a:buFontTx/>
              <a:buNone/>
              <a:defRPr/>
            </a:pPr>
            <a:endParaRPr lang="es-EC" sz="1800" dirty="0"/>
          </a:p>
          <a:p>
            <a:pPr marL="0" indent="0">
              <a:buFontTx/>
              <a:buNone/>
              <a:defRPr/>
            </a:pPr>
            <a:r>
              <a:rPr lang="es-EC" sz="1800" dirty="0"/>
              <a:t> </a:t>
            </a:r>
          </a:p>
          <a:p>
            <a:pPr marL="0" indent="0">
              <a:buFontTx/>
              <a:buNone/>
              <a:defRPr/>
            </a:pPr>
            <a:endParaRPr lang="es-EC" sz="1800" dirty="0"/>
          </a:p>
        </p:txBody>
      </p:sp>
      <p:sp>
        <p:nvSpPr>
          <p:cNvPr id="53252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7FA4B1-0818-4EDA-8364-8C1CFA906A8A}" type="slidenum">
              <a:rPr lang="en-US" sz="1100" b="1" smtClean="0"/>
              <a:pPr eaLnBrk="1" hangingPunct="1"/>
              <a:t>50</a:t>
            </a:fld>
            <a:endParaRPr lang="en-US" sz="1100" b="1" smtClean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877272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2843213" y="260350"/>
            <a:ext cx="5715000" cy="608013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s-EC" sz="2400" b="1" kern="1200" dirty="0">
                <a:solidFill>
                  <a:srgbClr val="A50021"/>
                </a:solidFill>
                <a:cs typeface="Arial" charset="0"/>
              </a:rPr>
              <a:t>RECOMENDACIONES</a:t>
            </a:r>
            <a:br>
              <a:rPr lang="es-EC" sz="2400" b="1" kern="1200" dirty="0">
                <a:solidFill>
                  <a:srgbClr val="A50021"/>
                </a:solidFill>
                <a:cs typeface="Arial" charset="0"/>
              </a:rPr>
            </a:br>
            <a:endParaRPr lang="es-EC" sz="2400" b="1" kern="12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4663" y="692150"/>
            <a:ext cx="5562600" cy="5184775"/>
          </a:xfrm>
        </p:spPr>
        <p:txBody>
          <a:bodyPr/>
          <a:lstStyle/>
          <a:p>
            <a:pPr algn="just">
              <a:defRPr/>
            </a:pPr>
            <a:r>
              <a:rPr lang="es-EC" sz="1800" dirty="0" smtClean="0"/>
              <a:t>Tener </a:t>
            </a:r>
            <a:r>
              <a:rPr lang="es-EC" sz="1800" dirty="0"/>
              <a:t>claro la razón de existencia de “</a:t>
            </a:r>
            <a:r>
              <a:rPr lang="es-EC" sz="1800" dirty="0" smtClean="0"/>
              <a:t>MIEUX</a:t>
            </a:r>
            <a:r>
              <a:rPr lang="es-EC" sz="1800" dirty="0"/>
              <a:t>” (misión y visión), a donde se quiere ir y que se piensa alcanzar a largo plazo; </a:t>
            </a:r>
            <a:r>
              <a:rPr lang="es-EC" sz="1800" dirty="0" smtClean="0"/>
              <a:t>y dar </a:t>
            </a:r>
            <a:r>
              <a:rPr lang="es-EC" sz="1800" dirty="0"/>
              <a:t>a conocer a cada uno de los integraran que trabajaran directa e indirectamente en el establecimiento</a:t>
            </a:r>
            <a:r>
              <a:rPr lang="es-EC" sz="1800" dirty="0" smtClean="0"/>
              <a:t>.</a:t>
            </a:r>
          </a:p>
          <a:p>
            <a:pPr marL="0" indent="0" algn="just">
              <a:buFontTx/>
              <a:buNone/>
              <a:defRPr/>
            </a:pPr>
            <a:endParaRPr lang="es-EC" sz="1800" dirty="0"/>
          </a:p>
          <a:p>
            <a:pPr algn="just">
              <a:defRPr/>
            </a:pPr>
            <a:r>
              <a:rPr lang="es-EC" sz="1800" dirty="0"/>
              <a:t>Realizar capacitaciones periódicamente a los empleados, para que de esa forma aporten con ideas nuevas e innovadoras  en la creación de los eventos </a:t>
            </a:r>
            <a:r>
              <a:rPr lang="es-EC" sz="1800" dirty="0" smtClean="0"/>
              <a:t>sociales.</a:t>
            </a:r>
            <a:endParaRPr lang="es-EC" sz="1800" dirty="0"/>
          </a:p>
          <a:p>
            <a:pPr marL="0" indent="0" algn="just">
              <a:buFontTx/>
              <a:buNone/>
              <a:defRPr/>
            </a:pPr>
            <a:r>
              <a:rPr lang="es-EC" sz="1800" dirty="0"/>
              <a:t> </a:t>
            </a:r>
          </a:p>
          <a:p>
            <a:pPr algn="just">
              <a:defRPr/>
            </a:pPr>
            <a:r>
              <a:rPr lang="es-EC" sz="1800" dirty="0"/>
              <a:t>Analizando los resultados del estudio financiero se puede decir que la mejor forma para ejecutar el proyecto y determinar la rentabilidad </a:t>
            </a:r>
            <a:r>
              <a:rPr lang="es-EC" sz="1800" dirty="0" smtClean="0"/>
              <a:t>se </a:t>
            </a:r>
            <a:r>
              <a:rPr lang="es-EC" sz="1800" dirty="0"/>
              <a:t>debe </a:t>
            </a:r>
            <a:r>
              <a:rPr lang="es-EC" sz="1800" dirty="0" smtClean="0"/>
              <a:t>tomar en </a:t>
            </a:r>
            <a:r>
              <a:rPr lang="es-EC" sz="1800" dirty="0"/>
              <a:t>consideración los resultados que están proyectados en los cinco primeros años con financiamiento, debido a que el valor del VAN y TIR son más rentables que el proyecto sin financiamiento.</a:t>
            </a:r>
          </a:p>
          <a:p>
            <a:pPr marL="0" indent="0" algn="just">
              <a:buFontTx/>
              <a:buNone/>
              <a:defRPr/>
            </a:pPr>
            <a:r>
              <a:rPr lang="es-EC" sz="2000" dirty="0"/>
              <a:t> </a:t>
            </a:r>
          </a:p>
          <a:p>
            <a:pPr marL="0" indent="0">
              <a:buFontTx/>
              <a:buNone/>
              <a:defRPr/>
            </a:pPr>
            <a:endParaRPr lang="es-EC" sz="2000" dirty="0"/>
          </a:p>
          <a:p>
            <a:pPr marL="0" indent="0">
              <a:buFontTx/>
              <a:buNone/>
              <a:defRPr/>
            </a:pPr>
            <a:endParaRPr lang="es-EC" sz="2000" dirty="0"/>
          </a:p>
        </p:txBody>
      </p:sp>
      <p:sp>
        <p:nvSpPr>
          <p:cNvPr id="54276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542E53-1F21-411B-9375-E36AF9EE2BC7}" type="slidenum">
              <a:rPr lang="en-US" sz="1100" b="1" smtClean="0"/>
              <a:pPr eaLnBrk="1" hangingPunct="1"/>
              <a:t>51</a:t>
            </a:fld>
            <a:endParaRPr lang="en-US" sz="1100" b="1" smtClean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877272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04161-626C-4CD0-8C70-2288AD600184}" type="slidenum">
              <a:rPr lang="en-US" sz="1400" smtClean="0"/>
              <a:pPr eaLnBrk="1" hangingPunct="1"/>
              <a:t>52</a:t>
            </a:fld>
            <a:endParaRPr lang="en-US" sz="1400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393">
            <a:off x="4094163" y="1557338"/>
            <a:ext cx="4071937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877272"/>
            <a:ext cx="792088" cy="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36" y="4221088"/>
            <a:ext cx="2497160" cy="2376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1 Título"/>
          <p:cNvSpPr>
            <a:spLocks noGrp="1"/>
          </p:cNvSpPr>
          <p:nvPr>
            <p:ph type="title"/>
          </p:nvPr>
        </p:nvSpPr>
        <p:spPr>
          <a:xfrm>
            <a:off x="3190875" y="485775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BREVE RESEÑA DE LA PENÍNSULA DE SANTA ELENA</a:t>
            </a:r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113" y="1423988"/>
            <a:ext cx="5710237" cy="3228975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es-ES" sz="2200" dirty="0">
                <a:latin typeface="+mj-lt"/>
                <a:cs typeface="Arial" charset="0"/>
              </a:rPr>
              <a:t>Santa Elena es una provincia de la costa de Ecuador creada el 7 de noviembre de </a:t>
            </a:r>
            <a:r>
              <a:rPr lang="es-ES" sz="2200" dirty="0" smtClean="0">
                <a:latin typeface="+mj-lt"/>
                <a:cs typeface="Arial" charset="0"/>
              </a:rPr>
              <a:t>2007, anteriormente </a:t>
            </a:r>
            <a:r>
              <a:rPr lang="es-ES" sz="2200" dirty="0">
                <a:latin typeface="+mj-lt"/>
                <a:cs typeface="Arial" charset="0"/>
              </a:rPr>
              <a:t>pertenecía a la provincia del Guayas.</a:t>
            </a:r>
          </a:p>
          <a:p>
            <a:pPr algn="just" eaLnBrk="1" hangingPunct="1">
              <a:defRPr/>
            </a:pPr>
            <a:r>
              <a:rPr lang="es-ES" sz="2200" dirty="0">
                <a:latin typeface="+mj-lt"/>
                <a:cs typeface="Arial" charset="0"/>
              </a:rPr>
              <a:t>Su capital es la ciudad de Santa Elena. </a:t>
            </a:r>
            <a:endParaRPr lang="es-EC" sz="22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es-ES" sz="2200" dirty="0">
                <a:latin typeface="+mj-lt"/>
                <a:cs typeface="Arial" charset="0"/>
              </a:rPr>
              <a:t>Cuenta con una infraestructura hotelera, una refinería de petróleo y puerto marítimo</a:t>
            </a:r>
          </a:p>
          <a:p>
            <a:pPr algn="just" eaLnBrk="1" hangingPunct="1">
              <a:defRPr/>
            </a:pPr>
            <a:r>
              <a:rPr lang="es-ES" sz="2200" dirty="0">
                <a:latin typeface="+mj-lt"/>
                <a:cs typeface="Arial" charset="0"/>
              </a:rPr>
              <a:t>Las playas principales son: Salinas y Montañita.</a:t>
            </a:r>
          </a:p>
          <a:p>
            <a:pPr marL="0" indent="0" eaLnBrk="1" hangingPunct="1">
              <a:buFontTx/>
              <a:buNone/>
              <a:defRPr/>
            </a:pPr>
            <a:endParaRPr lang="es-EC" dirty="0"/>
          </a:p>
        </p:txBody>
      </p:sp>
      <p:sp>
        <p:nvSpPr>
          <p:cNvPr id="8197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85A794-4803-44A9-A704-5BE1161233CE}" type="slidenum">
              <a:rPr lang="en-US" sz="1100" b="1" smtClean="0"/>
              <a:pPr eaLnBrk="1" hangingPunct="1"/>
              <a:t>6</a:t>
            </a:fld>
            <a:endParaRPr lang="en-US" sz="1100" b="1" smtClean="0"/>
          </a:p>
        </p:txBody>
      </p:sp>
      <p:sp>
        <p:nvSpPr>
          <p:cNvPr id="8198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56655"/>
            <a:ext cx="1872208" cy="173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2862263" y="404813"/>
            <a:ext cx="6156325" cy="1143000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UBICACIÓN Y DISTRIBUCIÓN POLÍTICA</a:t>
            </a:r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9220" name="2 Marcador de contenido"/>
          <p:cNvSpPr>
            <a:spLocks noGrp="1"/>
          </p:cNvSpPr>
          <p:nvPr>
            <p:ph idx="1"/>
          </p:nvPr>
        </p:nvSpPr>
        <p:spPr>
          <a:xfrm>
            <a:off x="2987675" y="1290638"/>
            <a:ext cx="5976938" cy="314642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La ubicación geográfica de la provincia comprende al norte la provincia de Manabí</a:t>
            </a:r>
            <a:r>
              <a:rPr lang="es-ES" sz="2000" dirty="0" smtClean="0">
                <a:latin typeface="+mj-lt"/>
                <a:cs typeface="Arial" charset="0"/>
              </a:rPr>
              <a:t>, Guayas al </a:t>
            </a:r>
            <a:r>
              <a:rPr lang="es-ES" sz="2000" dirty="0">
                <a:latin typeface="+mj-lt"/>
                <a:cs typeface="Arial" charset="0"/>
              </a:rPr>
              <a:t>este y </a:t>
            </a:r>
            <a:r>
              <a:rPr lang="es-ES" sz="2000" dirty="0" smtClean="0">
                <a:latin typeface="+mj-lt"/>
                <a:cs typeface="Arial" charset="0"/>
              </a:rPr>
              <a:t>sur, </a:t>
            </a:r>
            <a:r>
              <a:rPr lang="es-ES" sz="2000" dirty="0">
                <a:latin typeface="+mj-lt"/>
                <a:cs typeface="Arial" charset="0"/>
              </a:rPr>
              <a:t>y el Océano Pacífico al </a:t>
            </a:r>
            <a:r>
              <a:rPr lang="es-ES" sz="2000" dirty="0" smtClean="0">
                <a:latin typeface="+mj-lt"/>
                <a:cs typeface="Arial" charset="0"/>
              </a:rPr>
              <a:t>oeste.</a:t>
            </a:r>
            <a:endParaRPr lang="es-ES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endParaRPr lang="es-ES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La provincia consta con 3 cantones o municipios: </a:t>
            </a:r>
          </a:p>
          <a:p>
            <a:pPr marL="742950" lvl="2" indent="-342900" algn="just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+mj-lt"/>
                <a:ea typeface="+mn-ea"/>
                <a:cs typeface="Arial" charset="0"/>
              </a:rPr>
              <a:t>La Libertad, </a:t>
            </a:r>
          </a:p>
          <a:p>
            <a:pPr marL="742950" lvl="2" indent="-342900" algn="just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+mj-lt"/>
                <a:ea typeface="+mn-ea"/>
                <a:cs typeface="Arial" charset="0"/>
              </a:rPr>
              <a:t>Salinas </a:t>
            </a:r>
          </a:p>
          <a:p>
            <a:pPr marL="742950" lvl="2" indent="-342900" algn="just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+mj-lt"/>
                <a:ea typeface="+mn-ea"/>
                <a:cs typeface="Arial" charset="0"/>
              </a:rPr>
              <a:t>Santa Elena</a:t>
            </a:r>
            <a:endParaRPr lang="es-EC" sz="2000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9221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86800" y="6580188"/>
            <a:ext cx="457200" cy="3048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A7C2DC-144A-4236-A325-BCB2CFC92B70}" type="slidenum">
              <a:rPr lang="en-US" sz="1100" b="1" smtClean="0"/>
              <a:pPr eaLnBrk="1" hangingPunct="1"/>
              <a:t>7</a:t>
            </a:fld>
            <a:endParaRPr lang="en-US" sz="1100" b="1" smtClean="0"/>
          </a:p>
        </p:txBody>
      </p:sp>
      <p:sp>
        <p:nvSpPr>
          <p:cNvPr id="9222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3178175" y="836613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POBLACIÓN Y SUPERFICIE</a:t>
            </a:r>
            <a:r>
              <a:rPr lang="es-EC" sz="2400" b="1" smtClean="0">
                <a:solidFill>
                  <a:srgbClr val="A50021"/>
                </a:solidFill>
                <a:cs typeface="Arial" charset="0"/>
              </a:rPr>
              <a:t/>
            </a:r>
            <a:br>
              <a:rPr lang="es-EC" sz="2400" b="1" smtClean="0">
                <a:solidFill>
                  <a:srgbClr val="A50021"/>
                </a:solidFill>
                <a:cs typeface="Arial" charset="0"/>
              </a:rPr>
            </a:b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3106738" y="2060575"/>
            <a:ext cx="5761037" cy="176847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Santa Elena tiene una superficie de 3,762.8 kilómetros </a:t>
            </a:r>
            <a:r>
              <a:rPr lang="es-ES" sz="2000" dirty="0" smtClean="0">
                <a:latin typeface="+mj-lt"/>
                <a:cs typeface="Arial" charset="0"/>
              </a:rPr>
              <a:t>cuadrados.</a:t>
            </a:r>
            <a:endParaRPr lang="es-ES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C</a:t>
            </a:r>
            <a:r>
              <a:rPr lang="es-ES" sz="2000" dirty="0" smtClean="0">
                <a:latin typeface="+mj-lt"/>
                <a:cs typeface="Arial" charset="0"/>
              </a:rPr>
              <a:t>on </a:t>
            </a:r>
            <a:r>
              <a:rPr lang="es-ES" sz="2000" dirty="0">
                <a:latin typeface="+mj-lt"/>
                <a:cs typeface="Arial" charset="0"/>
              </a:rPr>
              <a:t>una población residente de 308.000 </a:t>
            </a:r>
            <a:r>
              <a:rPr lang="es-ES" sz="2000" dirty="0" smtClean="0">
                <a:latin typeface="+mj-lt"/>
                <a:cs typeface="Arial" charset="0"/>
              </a:rPr>
              <a:t>habitantes.</a:t>
            </a:r>
            <a:endParaRPr lang="es-EC" sz="2000" dirty="0">
              <a:latin typeface="+mj-lt"/>
              <a:cs typeface="Arial" charset="0"/>
            </a:endParaRPr>
          </a:p>
        </p:txBody>
      </p:sp>
      <p:pic>
        <p:nvPicPr>
          <p:cNvPr id="4" name="3 Imagen" descr="http://www.espoltv.espol.edu.ec/images/promo/nuestra_gent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30" y="3717032"/>
            <a:ext cx="2498374" cy="2368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88D90F-3F40-4AB6-A0CE-F92CA4AF6772}" type="slidenum">
              <a:rPr lang="en-US" sz="1100" b="1" smtClean="0"/>
              <a:pPr eaLnBrk="1" hangingPunct="1"/>
              <a:t>8</a:t>
            </a:fld>
            <a:endParaRPr lang="en-US" sz="1100" b="1" smtClean="0"/>
          </a:p>
        </p:txBody>
      </p:sp>
      <p:sp>
        <p:nvSpPr>
          <p:cNvPr id="10246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715000" cy="1143000"/>
          </a:xfrm>
        </p:spPr>
        <p:txBody>
          <a:bodyPr/>
          <a:lstStyle/>
          <a:p>
            <a:pPr marL="342900" indent="-342900" eaLnBrk="1" hangingPunct="1"/>
            <a:r>
              <a:rPr lang="es-ES" sz="2400" b="1" smtClean="0">
                <a:solidFill>
                  <a:srgbClr val="A50021"/>
                </a:solidFill>
                <a:cs typeface="Arial" charset="0"/>
              </a:rPr>
              <a:t> ADMINISTRACIÓN, COMERCIO Y ECONOMÍA</a:t>
            </a:r>
            <a:endParaRPr lang="es-EC" sz="24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6238" y="1341438"/>
            <a:ext cx="5976937" cy="5040312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El comercio se basa en la pesca y turismo. La península tiene algunos puertos pesqueros: Santa Rosa, San Pedro y </a:t>
            </a:r>
            <a:r>
              <a:rPr lang="es-ES" sz="2000" dirty="0" err="1">
                <a:latin typeface="+mj-lt"/>
                <a:cs typeface="Arial" charset="0"/>
              </a:rPr>
              <a:t>Chanduy</a:t>
            </a:r>
            <a:r>
              <a:rPr lang="es-ES" sz="2000" dirty="0">
                <a:latin typeface="+mj-lt"/>
                <a:cs typeface="Arial" charset="0"/>
              </a:rPr>
              <a:t> los más importantes centros de la zona, potenciales económicos que antes eran administrados desde la Provincia del Guayas. </a:t>
            </a:r>
          </a:p>
          <a:p>
            <a:pPr algn="just" eaLnBrk="1" hangingPunct="1">
              <a:defRPr/>
            </a:pPr>
            <a:endParaRPr lang="es-ES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es-ES" sz="2000" dirty="0">
                <a:latin typeface="+mj-lt"/>
                <a:cs typeface="Arial" charset="0"/>
              </a:rPr>
              <a:t>En cuanto al turismo, la Península de Santa Elena recibe en sus balnearios aproximadamente 80 mil turistas por temporada, lo cual indica un ingreso estimado de 12'000,000 dólares. </a:t>
            </a:r>
            <a:endParaRPr lang="es-EC" sz="20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s-EC" sz="1900" dirty="0"/>
          </a:p>
        </p:txBody>
      </p:sp>
      <p:sp>
        <p:nvSpPr>
          <p:cNvPr id="11268" name="5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BEC9EF-FA23-4265-A2A1-AD2075499508}" type="slidenum">
              <a:rPr lang="en-US" sz="1100" b="1" smtClean="0"/>
              <a:pPr eaLnBrk="1" hangingPunct="1"/>
              <a:t>9</a:t>
            </a:fld>
            <a:endParaRPr lang="en-US" sz="1100" b="1" smtClean="0"/>
          </a:p>
        </p:txBody>
      </p:sp>
      <p:sp>
        <p:nvSpPr>
          <p:cNvPr id="11269" name="1 Marcador de pie de página"/>
          <p:cNvSpPr txBox="1">
            <a:spLocks/>
          </p:cNvSpPr>
          <p:nvPr/>
        </p:nvSpPr>
        <p:spPr bwMode="auto">
          <a:xfrm>
            <a:off x="2998788" y="658018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sz="1200" b="1">
                <a:latin typeface="Arial" charset="0"/>
                <a:cs typeface="Arial" charset="0"/>
              </a:rPr>
              <a:t>Agencia de Eventos "MIEUX"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6616"/>
          <a:stretch>
            <a:fillRect/>
          </a:stretch>
        </p:blipFill>
        <p:spPr bwMode="auto">
          <a:xfrm>
            <a:off x="7956376" y="5640045"/>
            <a:ext cx="936104" cy="9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ySpecialOccasion">
  <a:themeElements>
    <a:clrScheme name="Tema d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AnySpecialOccasion</Template>
  <TotalTime>1022</TotalTime>
  <Words>1911</Words>
  <Application>Microsoft Office PowerPoint</Application>
  <PresentationFormat>Presentación en pantalla (4:3)</PresentationFormat>
  <Paragraphs>304</Paragraphs>
  <Slides>52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8" baseType="lpstr">
      <vt:lpstr>Times New Roman</vt:lpstr>
      <vt:lpstr>Arial</vt:lpstr>
      <vt:lpstr>Wingdings</vt:lpstr>
      <vt:lpstr>Verdana</vt:lpstr>
      <vt:lpstr>Calibri</vt:lpstr>
      <vt:lpstr>AnySpecialOccasion</vt:lpstr>
      <vt:lpstr>Presentación de PowerPoint</vt:lpstr>
      <vt:lpstr>INTRODUCCIÓN</vt:lpstr>
      <vt:lpstr> MERCADO OBJETIVO</vt:lpstr>
      <vt:lpstr>HISTORIA DE LOS EVENTOS A NIVEL MUNDIAL </vt:lpstr>
      <vt:lpstr>HISTORIA DE LOS EVENTOS A NIVEL NACIONAL </vt:lpstr>
      <vt:lpstr>BREVE RESEÑA DE LA PENÍNSULA DE SANTA ELENA </vt:lpstr>
      <vt:lpstr>UBICACIÓN Y DISTRIBUCIÓN POLÍTICA </vt:lpstr>
      <vt:lpstr>POBLACIÓN Y SUPERFICIE </vt:lpstr>
      <vt:lpstr> ADMINISTRACIÓN, COMERCIO Y ECONOMÍA</vt:lpstr>
      <vt:lpstr>JUSTIFICACIÓN</vt:lpstr>
      <vt:lpstr>Presentación de PowerPoint</vt:lpstr>
      <vt:lpstr>PROBLEMA Y OPORTUNIDAD </vt:lpstr>
      <vt:lpstr>Presentación de PowerPoint</vt:lpstr>
      <vt:lpstr>Presentación de PowerPoint</vt:lpstr>
      <vt:lpstr>DESCRIPCIÓN DE LA EMPRESA Y EL SERVICIO </vt:lpstr>
      <vt:lpstr>PASOS PARA ORGANIZAR UN EVENTO</vt:lpstr>
      <vt:lpstr>ALCANCE  </vt:lpstr>
      <vt:lpstr>OBJETIVO GENERAL </vt:lpstr>
      <vt:lpstr>OBJETIVOS ESPECÍFICOS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PREGUNTAS CLAVES PARA LA FORMACIÓN DE “MIEUX”</vt:lpstr>
      <vt:lpstr>Presentación de PowerPoint</vt:lpstr>
      <vt:lpstr>Presentación de PowerPoint</vt:lpstr>
      <vt:lpstr>Presentación de PowerPoint</vt:lpstr>
      <vt:lpstr>Presentación de PowerPoint</vt:lpstr>
      <vt:lpstr>Inicio de la Agencia</vt:lpstr>
      <vt:lpstr>   CINCO FUERZAS DE PORTER. </vt:lpstr>
      <vt:lpstr>MARKETING MIX </vt:lpstr>
      <vt:lpstr>FLUJO TÉCNICO</vt:lpstr>
      <vt:lpstr>  MÉTODOS DE LOCALIZACIÓN </vt:lpstr>
      <vt:lpstr>FLUJOGRAMA DE PROCESO</vt:lpstr>
      <vt:lpstr>Presentación de PowerPoint</vt:lpstr>
      <vt:lpstr>Presentación de PowerPoint</vt:lpstr>
      <vt:lpstr>ESTRUCTURA DE FINANCIAMIENTO </vt:lpstr>
      <vt:lpstr>AMORTIZACION </vt:lpstr>
      <vt:lpstr>TIPOS DE PROFORMAS </vt:lpstr>
      <vt:lpstr>INGRESOS </vt:lpstr>
      <vt:lpstr>PUNTO DE EQUILIBRIO</vt:lpstr>
      <vt:lpstr>VALOR DE DESECHO ECONÓMICO</vt:lpstr>
      <vt:lpstr>ESTADO DE RESULTADO INTEGRAL </vt:lpstr>
      <vt:lpstr> FLUJO DE CAJA PURO </vt:lpstr>
      <vt:lpstr>FLUJO DE CAJA INVERSIONISTA</vt:lpstr>
      <vt:lpstr>ANÁLISIS DE SENSIBILIDAD DEL INGRESO</vt:lpstr>
      <vt:lpstr>ANÁLISIS DE SENSIBILIDAD DE LOS COSTOS </vt:lpstr>
      <vt:lpstr>CONCLUSIONES </vt:lpstr>
      <vt:lpstr>RECOMENDACIONES 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 Special Occasion</dc:title>
  <dc:creator>TATY</dc:creator>
  <cp:lastModifiedBy>keyla Piguave</cp:lastModifiedBy>
  <cp:revision>101</cp:revision>
  <dcterms:created xsi:type="dcterms:W3CDTF">2012-02-19T18:02:02Z</dcterms:created>
  <dcterms:modified xsi:type="dcterms:W3CDTF">2012-02-24T07:51:31Z</dcterms:modified>
</cp:coreProperties>
</file>