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7" r:id="rId2"/>
    <p:sldId id="270" r:id="rId3"/>
    <p:sldId id="271" r:id="rId4"/>
    <p:sldId id="273" r:id="rId5"/>
    <p:sldId id="276" r:id="rId6"/>
    <p:sldId id="274" r:id="rId7"/>
    <p:sldId id="272" r:id="rId8"/>
    <p:sldId id="285" r:id="rId9"/>
    <p:sldId id="277" r:id="rId10"/>
    <p:sldId id="286" r:id="rId11"/>
    <p:sldId id="287" r:id="rId12"/>
    <p:sldId id="279" r:id="rId13"/>
    <p:sldId id="294" r:id="rId14"/>
    <p:sldId id="298" r:id="rId15"/>
    <p:sldId id="299" r:id="rId16"/>
    <p:sldId id="300" r:id="rId17"/>
    <p:sldId id="295" r:id="rId18"/>
    <p:sldId id="301" r:id="rId19"/>
    <p:sldId id="302" r:id="rId20"/>
    <p:sldId id="297" r:id="rId21"/>
    <p:sldId id="303" r:id="rId22"/>
    <p:sldId id="304" r:id="rId23"/>
    <p:sldId id="305" r:id="rId24"/>
    <p:sldId id="280" r:id="rId25"/>
    <p:sldId id="288" r:id="rId26"/>
    <p:sldId id="290" r:id="rId27"/>
    <p:sldId id="289" r:id="rId28"/>
    <p:sldId id="291" r:id="rId29"/>
    <p:sldId id="292" r:id="rId30"/>
    <p:sldId id="293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F8DC-A720-4564-A9AF-B83259A887C8}" type="datetimeFigureOut">
              <a:rPr lang="es-ES" smtClean="0"/>
              <a:pPr/>
              <a:t>28/05/2012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D0A72-69A8-4846-B1E9-6EDB2B4FEF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C4897-C8A2-444D-8C9A-B59C4782E19F}" type="datetimeFigureOut">
              <a:rPr lang="es-ES" smtClean="0"/>
              <a:pPr/>
              <a:t>28/05/2012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4ECE6-736B-40E0-9AEC-8E17342157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ECE6-736B-40E0-9AEC-8E173421575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ECE6-736B-40E0-9AEC-8E173421575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ECE6-736B-40E0-9AEC-8E173421575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ECE6-736B-40E0-9AEC-8E173421575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CA11-E441-413B-8652-E811A25F167F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4E1-D489-4F89-9243-A956EA2C4D42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D38-36EA-406C-8CAF-FD8779258BBF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F608-9405-4959-89F5-D81DCEB95DB6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F67E-BA3F-4F05-BE17-C30B9881B8DB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2C67-8CC9-4A03-8FA9-47CB6FD912C9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F88A-321D-4344-816E-654E5668B1BC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E56E-50F0-47FF-BAD5-B6015BCB3FFB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D53F-4863-4EDE-9050-5B9AC69F0EB6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EAAB-0783-4069-8730-F429DE7B662F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5B8C-9722-4D99-8C4F-0CFD2F94FC0B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CC5E28-8531-4928-9835-517DC15DC148}" type="datetime1">
              <a:rPr lang="es-ES" smtClean="0"/>
              <a:pPr/>
              <a:t>28/05/2012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 smtClean="0"/>
              <a:t>Jorge Morales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8B3D7-6F3E-425E-A35B-9931569E5353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3400" y="1295400"/>
            <a:ext cx="8077200" cy="2286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s-ES" sz="3200" b="1" dirty="0">
                <a:latin typeface="+mj-lt"/>
                <a:ea typeface="+mj-ea"/>
                <a:cs typeface="+mj-cs"/>
              </a:rPr>
              <a:t>F</a:t>
            </a:r>
            <a:r>
              <a:rPr lang="es-ES" sz="3200" b="1" dirty="0" smtClean="0"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smtClean="0">
                <a:solidFill>
                  <a:schemeClr val="bg1"/>
                </a:solidFill>
              </a:rPr>
              <a:t>Instituto de Ciencias Matemáticas | www.icm.espol.edu.ec 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" y="4038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latin typeface="+mj-lt"/>
                <a:ea typeface="+mj-ea"/>
                <a:cs typeface="+mj-cs"/>
              </a:rPr>
              <a:t>Jorge Morales Espinoza.</a:t>
            </a:r>
          </a:p>
          <a:p>
            <a:endParaRPr lang="es-ES" sz="2000" b="1" smtClean="0">
              <a:latin typeface="+mj-lt"/>
              <a:ea typeface="+mj-ea"/>
              <a:cs typeface="+mj-cs"/>
            </a:endParaRPr>
          </a:p>
          <a:p>
            <a:r>
              <a:rPr lang="es-ES" sz="2000" b="1" smtClean="0">
                <a:latin typeface="+mj-lt"/>
                <a:ea typeface="+mj-ea"/>
                <a:cs typeface="+mj-cs"/>
              </a:rPr>
              <a:t>Previo a la obtenci</a:t>
            </a:r>
            <a:r>
              <a:rPr lang="es-ES" sz="2000" b="1" smtClean="0"/>
              <a:t>ó</a:t>
            </a:r>
            <a:r>
              <a:rPr lang="es-ES" sz="2000" b="1" smtClean="0">
                <a:latin typeface="+mj-lt"/>
                <a:ea typeface="+mj-ea"/>
                <a:cs typeface="+mj-cs"/>
              </a:rPr>
              <a:t>n del titulo:</a:t>
            </a:r>
          </a:p>
          <a:p>
            <a:r>
              <a:rPr lang="es-ES" sz="2000" b="1" smtClean="0">
                <a:latin typeface="+mj-lt"/>
                <a:ea typeface="+mj-ea"/>
                <a:cs typeface="+mj-cs"/>
              </a:rPr>
              <a:t>Ingeniero </a:t>
            </a:r>
            <a:r>
              <a:rPr lang="es-ES" sz="2000" b="1">
                <a:latin typeface="+mj-lt"/>
                <a:ea typeface="+mj-ea"/>
                <a:cs typeface="+mj-cs"/>
              </a:rPr>
              <a:t>en Logística y </a:t>
            </a:r>
            <a:r>
              <a:rPr lang="es-ES" sz="2000" b="1" smtClean="0">
                <a:latin typeface="+mj-lt"/>
                <a:ea typeface="+mj-ea"/>
                <a:cs typeface="+mj-cs"/>
              </a:rPr>
              <a:t>Transporte</a:t>
            </a:r>
            <a:endParaRPr lang="es-ES" sz="2000" b="1"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7031" t="44667" r="29688" b="38000"/>
          <a:stretch>
            <a:fillRect/>
          </a:stretch>
        </p:blipFill>
        <p:spPr bwMode="auto">
          <a:xfrm>
            <a:off x="6858000" y="41910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9 Imagen" descr="I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81000"/>
            <a:ext cx="1509029" cy="1066800"/>
          </a:xfrm>
          <a:prstGeom prst="flowChartAlternateProcess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Restricciones del problema</a:t>
            </a:r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667000" y="3429000"/>
          <a:ext cx="5638800" cy="15544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Equipos</a:t>
                      </a:r>
                      <a:r>
                        <a:rPr lang="es-ES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 la misma ciudad</a:t>
                      </a:r>
                      <a:r>
                        <a:rPr lang="es-E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s-ES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Barcelona</a:t>
                      </a:r>
                      <a:r>
                        <a:rPr lang="es-ES" sz="2800" baseline="0" dirty="0" smtClean="0"/>
                        <a:t> /</a:t>
                      </a:r>
                      <a:r>
                        <a:rPr lang="es-ES" sz="2800" dirty="0" smtClean="0"/>
                        <a:t> Emelec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LDU Q./ </a:t>
                      </a:r>
                      <a:r>
                        <a:rPr lang="es-ES" sz="2800" dirty="0" err="1" smtClean="0"/>
                        <a:t>Dep</a:t>
                      </a:r>
                      <a:r>
                        <a:rPr lang="es-ES" sz="2800" dirty="0" smtClean="0"/>
                        <a:t>. Quito / Nacional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Elipse"/>
          <p:cNvSpPr/>
          <p:nvPr/>
        </p:nvSpPr>
        <p:spPr>
          <a:xfrm>
            <a:off x="457200" y="20574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2</a:t>
            </a:r>
            <a:endParaRPr lang="es-ES" sz="5400" dirty="0"/>
          </a:p>
        </p:txBody>
      </p:sp>
      <p:sp>
        <p:nvSpPr>
          <p:cNvPr id="13" name="12 Rectángulo"/>
          <p:cNvSpPr/>
          <p:nvPr/>
        </p:nvSpPr>
        <p:spPr>
          <a:xfrm>
            <a:off x="2133600" y="213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Dos partidos consecutivos de local(visitante).</a:t>
            </a:r>
            <a:endParaRPr lang="es-ES" sz="2400" dirty="0"/>
          </a:p>
        </p:txBody>
      </p:sp>
      <p:sp>
        <p:nvSpPr>
          <p:cNvPr id="14" name="13 Elipse"/>
          <p:cNvSpPr/>
          <p:nvPr/>
        </p:nvSpPr>
        <p:spPr>
          <a:xfrm>
            <a:off x="152400" y="36576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3</a:t>
            </a:r>
            <a:endParaRPr lang="es-ES" sz="5400" dirty="0"/>
          </a:p>
        </p:txBody>
      </p:sp>
      <p:sp>
        <p:nvSpPr>
          <p:cNvPr id="15" name="14 Elipse"/>
          <p:cNvSpPr/>
          <p:nvPr/>
        </p:nvSpPr>
        <p:spPr>
          <a:xfrm>
            <a:off x="1371600" y="36576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4</a:t>
            </a:r>
            <a:endParaRPr lang="es-ES" sz="54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Restricciones del problema</a:t>
            </a:r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>
          <a:xfrm>
            <a:off x="457200" y="20574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5</a:t>
            </a:r>
            <a:endParaRPr lang="es-ES" sz="5400" dirty="0"/>
          </a:p>
        </p:txBody>
      </p:sp>
      <p:sp>
        <p:nvSpPr>
          <p:cNvPr id="13" name="12 Rectángulo"/>
          <p:cNvSpPr/>
          <p:nvPr/>
        </p:nvSpPr>
        <p:spPr>
          <a:xfrm>
            <a:off x="2133600" y="213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Eventos festivos.</a:t>
            </a:r>
            <a:endParaRPr lang="es-ES" sz="2400" dirty="0"/>
          </a:p>
        </p:txBody>
      </p:sp>
      <p:sp>
        <p:nvSpPr>
          <p:cNvPr id="16" name="15 Elipse"/>
          <p:cNvSpPr/>
          <p:nvPr/>
        </p:nvSpPr>
        <p:spPr>
          <a:xfrm>
            <a:off x="457200" y="31242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6</a:t>
            </a:r>
            <a:endParaRPr lang="es-ES" sz="5400" dirty="0"/>
          </a:p>
        </p:txBody>
      </p:sp>
      <p:pic>
        <p:nvPicPr>
          <p:cNvPr id="3074" name="Picture 2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0341">
            <a:off x="5181600" y="1924748"/>
            <a:ext cx="838200" cy="941546"/>
          </a:xfrm>
          <a:prstGeom prst="rect">
            <a:avLst/>
          </a:prstGeom>
          <a:noFill/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828800" y="3886200"/>
          <a:ext cx="6629400" cy="12852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TV</a:t>
                      </a:r>
                      <a:r>
                        <a:rPr lang="es-E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</a:t>
                      </a:r>
                      <a:endParaRPr lang="es-E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TV 2</a:t>
                      </a:r>
                      <a:endParaRPr lang="es-E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TV 3</a:t>
                      </a:r>
                      <a:endParaRPr lang="es-E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Emelec / Nacional</a:t>
                      </a:r>
                    </a:p>
                    <a:p>
                      <a:pPr algn="ctr"/>
                      <a:r>
                        <a:rPr lang="es-ES" dirty="0" smtClean="0"/>
                        <a:t>D. Cuenca / Olmedo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LDU Q. / D. Quito.</a:t>
                      </a:r>
                    </a:p>
                    <a:p>
                      <a:pPr algn="l"/>
                      <a:r>
                        <a:rPr lang="es-ES" dirty="0" smtClean="0"/>
                        <a:t>LDU L. / Manta</a:t>
                      </a:r>
                    </a:p>
                    <a:p>
                      <a:pPr algn="l"/>
                      <a:r>
                        <a:rPr lang="es-ES" dirty="0" smtClean="0"/>
                        <a:t>Espoli / Imbabura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Barcelona</a:t>
                      </a:r>
                    </a:p>
                    <a:p>
                      <a:pPr algn="ctr"/>
                      <a:r>
                        <a:rPr lang="es-ES" dirty="0" smtClean="0"/>
                        <a:t>Independiente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2133600" y="3276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Derechos de Transmisión .</a:t>
            </a:r>
            <a:endParaRPr lang="es-ES" sz="2400" dirty="0"/>
          </a:p>
        </p:txBody>
      </p:sp>
      <p:sp>
        <p:nvSpPr>
          <p:cNvPr id="19" name="18 Elipse"/>
          <p:cNvSpPr/>
          <p:nvPr/>
        </p:nvSpPr>
        <p:spPr>
          <a:xfrm>
            <a:off x="533400" y="51816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7</a:t>
            </a:r>
            <a:endParaRPr lang="es-ES" sz="5400" dirty="0"/>
          </a:p>
        </p:txBody>
      </p:sp>
      <p:sp>
        <p:nvSpPr>
          <p:cNvPr id="20" name="19 Rectángulo"/>
          <p:cNvSpPr/>
          <p:nvPr/>
        </p:nvSpPr>
        <p:spPr>
          <a:xfrm>
            <a:off x="2133600" y="54864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Balance de asignación de equipos a TV.</a:t>
            </a:r>
            <a:endParaRPr lang="es-ES" sz="2400" dirty="0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81000" y="22098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smtClean="0"/>
              <a:t>Tres fases: 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 smtClean="0"/>
              <a:t>Búsqueda de conjuntos de esquemas factibles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 smtClean="0"/>
              <a:t>Búsqueda de calendarios factibles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 smtClean="0"/>
              <a:t>Emparejamiento de equipos a esquemas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905000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 smtClean="0"/>
              <a:t>Búsqueda de conjuntos de esquemas factibles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2667000"/>
          <a:ext cx="5105400" cy="457200"/>
        </p:xfrm>
        <a:graphic>
          <a:graphicData uri="http://schemas.openxmlformats.org/presentationml/2006/ole">
            <p:oleObj spid="_x0000_s5122" name="Ecuación" r:id="rId5" imgW="240012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2001" y="3352800"/>
          <a:ext cx="7696200" cy="457200"/>
        </p:xfrm>
        <a:graphic>
          <a:graphicData uri="http://schemas.openxmlformats.org/presentationml/2006/ole">
            <p:oleObj spid="_x0000_s5123" name="Ecuación" r:id="rId6" imgW="3644640" imgH="2286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38200" y="4038600"/>
          <a:ext cx="5995988" cy="482600"/>
        </p:xfrm>
        <a:graphic>
          <a:graphicData uri="http://schemas.openxmlformats.org/presentationml/2006/ole">
            <p:oleObj spid="_x0000_s5124" name="Ecuación" r:id="rId7" imgW="2819160" imgH="24120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905000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 smtClean="0"/>
              <a:t>Búsqueda de conjuntos de esquemas factibles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38200" y="2590800"/>
          <a:ext cx="6859588" cy="914400"/>
        </p:xfrm>
        <a:graphic>
          <a:graphicData uri="http://schemas.openxmlformats.org/presentationml/2006/ole">
            <p:oleObj spid="_x0000_s6148" name="Ecuación" r:id="rId5" imgW="3225600" imgH="457200" progId="Equation.3">
              <p:embed/>
            </p:oleObj>
          </a:graphicData>
        </a:graphic>
      </p:graphicFrame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942975" y="4267200"/>
          <a:ext cx="7210425" cy="914400"/>
        </p:xfrm>
        <a:graphic>
          <a:graphicData uri="http://schemas.openxmlformats.org/presentationml/2006/ole">
            <p:oleObj spid="_x0000_s6149" name="Ecuación" r:id="rId6" imgW="3390840" imgH="45720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295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614149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 smtClean="0"/>
              <a:t>Búsqueda de conjuntos de esquemas factibles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90600" y="2286000"/>
          <a:ext cx="4581525" cy="1447800"/>
        </p:xfrm>
        <a:graphic>
          <a:graphicData uri="http://schemas.openxmlformats.org/presentationml/2006/ole">
            <p:oleObj spid="_x0000_s7170" name="Ecuación" r:id="rId5" imgW="1663560" imgH="558720" progId="Equation.3">
              <p:embed/>
            </p:oleObj>
          </a:graphicData>
        </a:graphic>
      </p:graphicFrame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1339850" y="3273425"/>
          <a:ext cx="5035550" cy="1644650"/>
        </p:xfrm>
        <a:graphic>
          <a:graphicData uri="http://schemas.openxmlformats.org/presentationml/2006/ole">
            <p:oleObj spid="_x0000_s7171" name="Ecuación" r:id="rId6" imgW="1828800" imgH="634680" progId="Equation.3">
              <p:embed/>
            </p:oleObj>
          </a:graphicData>
        </a:graphic>
      </p:graphicFrame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1295400" y="4876800"/>
          <a:ext cx="4791075" cy="889000"/>
        </p:xfrm>
        <a:graphic>
          <a:graphicData uri="http://schemas.openxmlformats.org/presentationml/2006/ole">
            <p:oleObj spid="_x0000_s7172" name="Ecuación" r:id="rId7" imgW="1739880" imgH="34272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905000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800" dirty="0" smtClean="0"/>
              <a:t>Búsqueda de conjuntos de esquemas factibles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08025" y="2590800"/>
          <a:ext cx="7761288" cy="636588"/>
        </p:xfrm>
        <a:graphic>
          <a:graphicData uri="http://schemas.openxmlformats.org/presentationml/2006/ole">
            <p:oleObj spid="_x0000_s8194" name="Ecuación" r:id="rId5" imgW="2768400" imgH="241200" progId="Equation.3">
              <p:embed/>
            </p:oleObj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990600" y="3440113"/>
          <a:ext cx="4343400" cy="903287"/>
        </p:xfrm>
        <a:graphic>
          <a:graphicData uri="http://schemas.openxmlformats.org/presentationml/2006/ole">
            <p:oleObj spid="_x0000_s8195" name="Ecuación" r:id="rId6" imgW="1549080" imgH="342720" progId="Equation.3">
              <p:embed/>
            </p:oleObj>
          </a:graphicData>
        </a:graphic>
      </p:graphicFrame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1050925" y="4468813"/>
          <a:ext cx="4664075" cy="636587"/>
        </p:xfrm>
        <a:graphic>
          <a:graphicData uri="http://schemas.openxmlformats.org/presentationml/2006/ole">
            <p:oleObj spid="_x0000_s8196" name="Ecuación" r:id="rId7" imgW="1663560" imgH="241200" progId="Equation.3">
              <p:embed/>
            </p:oleObj>
          </a:graphicData>
        </a:graphic>
      </p:graphicFrame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5715000" y="5029200"/>
          <a:ext cx="2243137" cy="1138237"/>
        </p:xfrm>
        <a:graphic>
          <a:graphicData uri="http://schemas.openxmlformats.org/presentationml/2006/ole">
            <p:oleObj spid="_x0000_s8197" name="Ecuación" r:id="rId8" imgW="799920" imgH="43164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76200" y="1918949"/>
            <a:ext cx="7696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2800" dirty="0" smtClean="0"/>
              <a:t>Búsqueda de calendarios factibles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77813" y="2895600"/>
          <a:ext cx="8602662" cy="914400"/>
        </p:xfrm>
        <a:graphic>
          <a:graphicData uri="http://schemas.openxmlformats.org/presentationml/2006/ole">
            <p:oleObj spid="_x0000_s37890" name="Ecuación" r:id="rId4" imgW="4051080" imgH="45720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30213" y="4267200"/>
          <a:ext cx="8237537" cy="914400"/>
        </p:xfrm>
        <a:graphic>
          <a:graphicData uri="http://schemas.openxmlformats.org/presentationml/2006/ole">
            <p:oleObj spid="_x0000_s37891" name="Ecuación" r:id="rId5" imgW="3873240" imgH="45720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76200" y="1918949"/>
            <a:ext cx="7696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2800" dirty="0" smtClean="0"/>
              <a:t>Búsqueda de calendarios factibles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990600" y="2514600"/>
          <a:ext cx="2797175" cy="1054100"/>
        </p:xfrm>
        <a:graphic>
          <a:graphicData uri="http://schemas.openxmlformats.org/presentationml/2006/ole">
            <p:oleObj spid="_x0000_s38916" name="Ecuación" r:id="rId4" imgW="1015920" imgH="406080" progId="Equation.3">
              <p:embed/>
            </p:oleObj>
          </a:graphicData>
        </a:graphic>
      </p:graphicFrame>
      <p:graphicFrame>
        <p:nvGraphicFramePr>
          <p:cNvPr id="38917" name="Object 2"/>
          <p:cNvGraphicFramePr>
            <a:graphicFrameLocks noChangeAspect="1"/>
          </p:cNvGraphicFramePr>
          <p:nvPr/>
        </p:nvGraphicFramePr>
        <p:xfrm>
          <a:off x="990600" y="3505200"/>
          <a:ext cx="3741738" cy="1514475"/>
        </p:xfrm>
        <a:graphic>
          <a:graphicData uri="http://schemas.openxmlformats.org/presentationml/2006/ole">
            <p:oleObj spid="_x0000_s38917" name="Ecuación" r:id="rId5" imgW="1358640" imgH="583920" progId="Equation.3">
              <p:embed/>
            </p:oleObj>
          </a:graphicData>
        </a:graphic>
      </p:graphicFrame>
      <p:graphicFrame>
        <p:nvGraphicFramePr>
          <p:cNvPr id="38918" name="Object 2"/>
          <p:cNvGraphicFramePr>
            <a:graphicFrameLocks noChangeAspect="1"/>
          </p:cNvGraphicFramePr>
          <p:nvPr/>
        </p:nvGraphicFramePr>
        <p:xfrm>
          <a:off x="1023938" y="5257800"/>
          <a:ext cx="4614862" cy="623887"/>
        </p:xfrm>
        <a:graphic>
          <a:graphicData uri="http://schemas.openxmlformats.org/presentationml/2006/ole">
            <p:oleObj spid="_x0000_s38918" name="Ecuación" r:id="rId6" imgW="1676160" imgH="24120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76200" y="1918949"/>
            <a:ext cx="7696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2800" dirty="0" smtClean="0"/>
              <a:t>Búsqueda de calendarios factibles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1905000" y="2819400"/>
          <a:ext cx="4298950" cy="887413"/>
        </p:xfrm>
        <a:graphic>
          <a:graphicData uri="http://schemas.openxmlformats.org/presentationml/2006/ole">
            <p:oleObj spid="_x0000_s39939" name="Ecuación" r:id="rId4" imgW="1562040" imgH="342720" progId="Equation.3">
              <p:embed/>
            </p:oleObj>
          </a:graphicData>
        </a:graphic>
      </p:graphicFrame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793875" y="4038600"/>
          <a:ext cx="4124325" cy="625475"/>
        </p:xfrm>
        <a:graphic>
          <a:graphicData uri="http://schemas.openxmlformats.org/presentationml/2006/ole">
            <p:oleObj spid="_x0000_s39940" name="Ecuación" r:id="rId5" imgW="1498320" imgH="24120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" y="1600200"/>
            <a:ext cx="5410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Esquema: </a:t>
            </a:r>
          </a:p>
          <a:p>
            <a:pPr lvl="1" defTabSz="109728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Introducción</a:t>
            </a:r>
            <a:endParaRPr lang="es-E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C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Sistema del Campeonato Ecuatoriano 2011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C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Equipos Participantes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Descripción </a:t>
            </a:r>
            <a:r>
              <a:rPr lang="es-E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Entidades que participan en la </a:t>
            </a:r>
          </a:p>
          <a:p>
            <a:pPr lvl="1">
              <a:lnSpc>
                <a:spcPct val="150000"/>
              </a:lnSpc>
            </a:pP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Calendarización de Deportes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C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C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Restricciones del problema </a:t>
            </a:r>
            <a:endParaRPr lang="es-ES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Modelo Matemático </a:t>
            </a:r>
            <a:endParaRPr lang="es-E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Resultados y Comparación </a:t>
            </a:r>
            <a:endParaRPr lang="es-E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Conclusiones y Recomendaciones</a:t>
            </a:r>
            <a:endParaRPr lang="es-E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7031" t="44667" r="29688" b="38000"/>
          <a:stretch>
            <a:fillRect/>
          </a:stretch>
        </p:blipFill>
        <p:spPr bwMode="auto">
          <a:xfrm>
            <a:off x="6119446" y="2362200"/>
            <a:ext cx="24911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648200"/>
            <a:ext cx="1272298" cy="1046988"/>
          </a:xfrm>
          <a:prstGeom prst="rect">
            <a:avLst/>
          </a:prstGeom>
          <a:noFill/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76200" y="1905000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800" dirty="0" smtClean="0"/>
              <a:t>Emparejamiento de equipos a esquemas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09601" y="2590800"/>
          <a:ext cx="5943599" cy="482600"/>
        </p:xfrm>
        <a:graphic>
          <a:graphicData uri="http://schemas.openxmlformats.org/presentationml/2006/ole">
            <p:oleObj spid="_x0000_s40964" name="Ecuación" r:id="rId4" imgW="2869920" imgH="24120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630237" y="3048000"/>
          <a:ext cx="6913563" cy="482600"/>
        </p:xfrm>
        <a:graphic>
          <a:graphicData uri="http://schemas.openxmlformats.org/presentationml/2006/ole">
            <p:oleObj spid="_x0000_s40965" name="Ecuación" r:id="rId5" imgW="3251160" imgH="241200" progId="Equation.3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74687" y="3581400"/>
          <a:ext cx="7783513" cy="914400"/>
        </p:xfrm>
        <a:graphic>
          <a:graphicData uri="http://schemas.openxmlformats.org/presentationml/2006/ole">
            <p:oleObj spid="_x0000_s40966" name="Ecuación" r:id="rId6" imgW="3695400" imgH="457200" progId="Equation.3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85800" y="4572000"/>
          <a:ext cx="7543800" cy="914400"/>
        </p:xfrm>
        <a:graphic>
          <a:graphicData uri="http://schemas.openxmlformats.org/presentationml/2006/ole">
            <p:oleObj spid="_x0000_s40967" name="Ecuación" r:id="rId7" imgW="3657600" imgH="457200" progId="Equation.3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533400" y="5638800"/>
          <a:ext cx="4294187" cy="406400"/>
        </p:xfrm>
        <a:graphic>
          <a:graphicData uri="http://schemas.openxmlformats.org/presentationml/2006/ole">
            <p:oleObj spid="_x0000_s40968" name="Ecuación" r:id="rId8" imgW="2019240" imgH="20304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76200" y="1905000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800" dirty="0" smtClean="0"/>
              <a:t>Emparejamiento de equipos a esquemas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22375" y="2667000"/>
          <a:ext cx="6400800" cy="914400"/>
        </p:xfrm>
        <a:graphic>
          <a:graphicData uri="http://schemas.openxmlformats.org/presentationml/2006/ole">
            <p:oleObj spid="_x0000_s41987" name="Ecuación" r:id="rId4" imgW="3009600" imgH="457200" progId="Equation.3">
              <p:embed/>
            </p:oleObj>
          </a:graphicData>
        </a:graphic>
      </p:graphicFrame>
      <p:graphicFrame>
        <p:nvGraphicFramePr>
          <p:cNvPr id="41988" name="Object 2"/>
          <p:cNvGraphicFramePr>
            <a:graphicFrameLocks noChangeAspect="1"/>
          </p:cNvGraphicFramePr>
          <p:nvPr/>
        </p:nvGraphicFramePr>
        <p:xfrm>
          <a:off x="1219200" y="4114800"/>
          <a:ext cx="4197350" cy="1511300"/>
        </p:xfrm>
        <a:graphic>
          <a:graphicData uri="http://schemas.openxmlformats.org/presentationml/2006/ole">
            <p:oleObj spid="_x0000_s41988" name="Ecuación" r:id="rId5" imgW="1523880" imgH="58392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76200" y="1905000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800" dirty="0" smtClean="0"/>
              <a:t>Emparejamiento de equipos a esquemas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914400" y="2667000"/>
          <a:ext cx="4721225" cy="887412"/>
        </p:xfrm>
        <a:graphic>
          <a:graphicData uri="http://schemas.openxmlformats.org/presentationml/2006/ole">
            <p:oleObj spid="_x0000_s43012" name="Ecuación" r:id="rId4" imgW="1714320" imgH="342720" progId="Equation.3">
              <p:embed/>
            </p:oleObj>
          </a:graphicData>
        </a:graphic>
      </p:graphicFrame>
      <p:graphicFrame>
        <p:nvGraphicFramePr>
          <p:cNvPr id="43013" name="Object 2"/>
          <p:cNvGraphicFramePr>
            <a:graphicFrameLocks noChangeAspect="1"/>
          </p:cNvGraphicFramePr>
          <p:nvPr/>
        </p:nvGraphicFramePr>
        <p:xfrm>
          <a:off x="914400" y="3657600"/>
          <a:ext cx="4721225" cy="920750"/>
        </p:xfrm>
        <a:graphic>
          <a:graphicData uri="http://schemas.openxmlformats.org/presentationml/2006/ole">
            <p:oleObj spid="_x0000_s43013" name="Ecuación" r:id="rId5" imgW="1714320" imgH="355320" progId="Equation.3">
              <p:embed/>
            </p:oleObj>
          </a:graphicData>
        </a:graphic>
      </p:graphicFrame>
      <p:graphicFrame>
        <p:nvGraphicFramePr>
          <p:cNvPr id="43014" name="Object 2"/>
          <p:cNvGraphicFramePr>
            <a:graphicFrameLocks noChangeAspect="1"/>
          </p:cNvGraphicFramePr>
          <p:nvPr/>
        </p:nvGraphicFramePr>
        <p:xfrm>
          <a:off x="838200" y="4648200"/>
          <a:ext cx="6608762" cy="987425"/>
        </p:xfrm>
        <a:graphic>
          <a:graphicData uri="http://schemas.openxmlformats.org/presentationml/2006/ole">
            <p:oleObj spid="_x0000_s43014" name="Ecuación" r:id="rId6" imgW="2400120" imgH="38088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Matemático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76200" y="1905000"/>
            <a:ext cx="80772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2800" dirty="0" smtClean="0"/>
              <a:t>Emparejamiento de equipos a esquemas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457200" y="2514600"/>
          <a:ext cx="8078787" cy="887413"/>
        </p:xfrm>
        <a:graphic>
          <a:graphicData uri="http://schemas.openxmlformats.org/presentationml/2006/ole">
            <p:oleObj spid="_x0000_s44034" name="Ecuación" r:id="rId4" imgW="2933640" imgH="342720" progId="Equation.3">
              <p:embed/>
            </p:oleObj>
          </a:graphicData>
        </a:graphic>
      </p:graphicFrame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488950" y="3336925"/>
          <a:ext cx="8323263" cy="625475"/>
        </p:xfrm>
        <a:graphic>
          <a:graphicData uri="http://schemas.openxmlformats.org/presentationml/2006/ole">
            <p:oleObj spid="_x0000_s44035" name="Ecuación" r:id="rId5" imgW="3022560" imgH="241200" progId="Equation.3">
              <p:embed/>
            </p:oleObj>
          </a:graphicData>
        </a:graphic>
      </p:graphicFrame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609600" y="4343400"/>
          <a:ext cx="4791075" cy="658812"/>
        </p:xfrm>
        <a:graphic>
          <a:graphicData uri="http://schemas.openxmlformats.org/presentationml/2006/ole">
            <p:oleObj spid="_x0000_s44036" name="Ecuación" r:id="rId6" imgW="1739880" imgH="24120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2971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 y Comparación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2484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09600" y="137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Calendario Original 2011</a:t>
            </a:r>
            <a:endParaRPr lang="es-ES" sz="2800" dirty="0"/>
          </a:p>
        </p:txBody>
      </p:sp>
      <p:pic>
        <p:nvPicPr>
          <p:cNvPr id="13" name="12 Imagen" descr="calendario2011.JPG"/>
          <p:cNvPicPr>
            <a:picLocks noChangeAspect="1"/>
          </p:cNvPicPr>
          <p:nvPr/>
        </p:nvPicPr>
        <p:blipFill>
          <a:blip r:embed="rId3"/>
          <a:srcRect t="5556" b="53333"/>
          <a:stretch>
            <a:fillRect/>
          </a:stretch>
        </p:blipFill>
        <p:spPr>
          <a:xfrm>
            <a:off x="786714" y="2030530"/>
            <a:ext cx="7595286" cy="4065470"/>
          </a:xfrm>
          <a:prstGeom prst="rect">
            <a:avLst/>
          </a:prstGeom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2484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09600" y="137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Calendario Original 2011</a:t>
            </a:r>
            <a:endParaRPr lang="es-ES" sz="2800" dirty="0"/>
          </a:p>
        </p:txBody>
      </p:sp>
      <p:pic>
        <p:nvPicPr>
          <p:cNvPr id="13" name="12 Imagen" descr="calendario2011.JPG"/>
          <p:cNvPicPr>
            <a:picLocks noChangeAspect="1"/>
          </p:cNvPicPr>
          <p:nvPr/>
        </p:nvPicPr>
        <p:blipFill>
          <a:blip r:embed="rId3"/>
          <a:srcRect t="46667" b="12222"/>
          <a:stretch>
            <a:fillRect/>
          </a:stretch>
        </p:blipFill>
        <p:spPr>
          <a:xfrm>
            <a:off x="838200" y="2057400"/>
            <a:ext cx="7519086" cy="4024683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26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2484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09600" y="137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Calendario Propuesto 2011</a:t>
            </a:r>
            <a:endParaRPr lang="es-ES" sz="2800" dirty="0"/>
          </a:p>
        </p:txBody>
      </p:sp>
      <p:pic>
        <p:nvPicPr>
          <p:cNvPr id="12" name="11 Imagen" descr="Propues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62099"/>
            <a:ext cx="7772400" cy="4386301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27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2484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09600" y="137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Número de Quiebres Calendario Original</a:t>
            </a:r>
            <a:endParaRPr lang="es-ES" sz="2800" dirty="0"/>
          </a:p>
        </p:txBody>
      </p:sp>
      <p:pic>
        <p:nvPicPr>
          <p:cNvPr id="8" name="7 Imagen" descr="Quiebre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800"/>
            <a:ext cx="7221825" cy="4324857"/>
          </a:xfrm>
          <a:prstGeom prst="rect">
            <a:avLst/>
          </a:prstGeom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28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2484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09600" y="137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Número de Quiebres Calendario Propuesto</a:t>
            </a:r>
            <a:endParaRPr lang="es-ES" sz="2800" dirty="0"/>
          </a:p>
        </p:txBody>
      </p:sp>
      <p:pic>
        <p:nvPicPr>
          <p:cNvPr id="12" name="11 Imagen" descr="QuiebrePropues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6147"/>
            <a:ext cx="7208518" cy="4336053"/>
          </a:xfrm>
          <a:prstGeom prst="rect">
            <a:avLst/>
          </a:prstGeom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29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spcBef>
                <a:spcPts val="600"/>
              </a:spcBef>
            </a:pPr>
            <a:r>
              <a:rPr lang="es-ES" sz="3200" b="1" dirty="0" smtClean="0">
                <a:solidFill>
                  <a:schemeClr val="tx2"/>
                </a:solidFill>
              </a:rPr>
              <a:t>Introducción</a:t>
            </a:r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57200" y="2133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  Técnicas de Investigación de Operaciones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  Problema de Optimización Combinatoria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  </a:t>
            </a:r>
            <a:r>
              <a:rPr lang="es-ES" sz="2400" dirty="0" err="1" smtClean="0"/>
              <a:t>Scheduling</a:t>
            </a:r>
            <a:r>
              <a:rPr lang="es-ES" sz="2400" dirty="0" smtClean="0"/>
              <a:t> Problem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  Procedimiento heurístico con ILP.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  El esfuerzo (humano y computacional)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  Restricciones de características actuales FEF + variantes.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  </a:t>
            </a:r>
            <a:r>
              <a:rPr lang="es-ES" sz="2400" dirty="0" err="1" smtClean="0"/>
              <a:t>Oliveri</a:t>
            </a:r>
            <a:r>
              <a:rPr lang="es-ES" sz="2400" dirty="0" smtClean="0"/>
              <a:t>  y </a:t>
            </a:r>
            <a:r>
              <a:rPr lang="es-ES" sz="2400" dirty="0" err="1" smtClean="0"/>
              <a:t>Della</a:t>
            </a:r>
            <a:r>
              <a:rPr lang="es-ES" sz="2400" dirty="0" smtClean="0"/>
              <a:t> Croce (Liga Italiana de Fútbol  03-04) 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2484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09600" y="137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Tiempo Promedio de Ejecución</a:t>
            </a:r>
            <a:endParaRPr lang="es-ES" sz="2800" dirty="0"/>
          </a:p>
        </p:txBody>
      </p:sp>
      <p:pic>
        <p:nvPicPr>
          <p:cNvPr id="8" name="7 Imagen" descr="Tiem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6" y="2590800"/>
            <a:ext cx="8326134" cy="2971800"/>
          </a:xfrm>
          <a:prstGeom prst="rect">
            <a:avLst/>
          </a:prstGeom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30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2590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Conclusiones y Recomendaciones</a:t>
            </a:r>
            <a:endParaRPr lang="es-ES" sz="5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31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914400" y="2133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Calendarios alternativos.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Recursos de las empresas de TV, permite planificar sus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    actividades.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Generará un impacto positivo a nivel económico.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Ahorro para las TVs, en la logística.</a:t>
            </a:r>
            <a:endParaRPr lang="es-ES" sz="24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32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Recomendaciones</a:t>
            </a:r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33400" y="2209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 Implementar esta metodología, en  torneos pequeños.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 Evaluar el impacto que genera en base a los recursos</a:t>
            </a:r>
          </a:p>
          <a:p>
            <a:pPr algn="just">
              <a:lnSpc>
                <a:spcPct val="150000"/>
              </a:lnSpc>
            </a:pPr>
            <a:r>
              <a:rPr lang="es-ES" sz="2400" dirty="0" smtClean="0"/>
              <a:t>   de las empresas de TV.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 Elaborar un conjunto características propias del torneo. </a:t>
            </a:r>
            <a:endParaRPr lang="es-ES" sz="24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33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64198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1524000" y="1676400"/>
            <a:ext cx="6629400" cy="198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kumimoji="0" lang="es-EC" sz="7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j-ea"/>
                <a:cs typeface="Arial" pitchFamily="34" charset="0"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1000" y="1447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Sistema del Campeonato Ecuatoriano 2011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5800" y="2209801"/>
            <a:ext cx="762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 smtClean="0"/>
              <a:t>12 Equipos , 9 Ciudades,  11 Estadios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 smtClean="0"/>
              <a:t>Dividido en 3 Etapas: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800" dirty="0" smtClean="0"/>
              <a:t> 2 Etapas – Todos contra todos.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800" dirty="0" smtClean="0"/>
              <a:t> 1 Etapa – 1er y 2do puesto (FINAL)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 smtClean="0"/>
              <a:t> 3 Televisoras</a:t>
            </a:r>
            <a:endParaRPr lang="es-ES" sz="28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4008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1" y="1219200"/>
            <a:ext cx="915122" cy="5257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EQUIPOS PARTICIPANTES</a:t>
            </a:r>
            <a:endParaRPr lang="es-ES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24000" y="1397000"/>
          <a:ext cx="6096000" cy="49987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Equipos</a:t>
                      </a:r>
                      <a:endParaRPr lang="es-ES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Ciudad</a:t>
                      </a:r>
                      <a:endParaRPr lang="es-ES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Barcelona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Guayaquil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Emelec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Guayaquil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LDU Q.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Quito</a:t>
                      </a:r>
                      <a:endParaRPr lang="es-ES" sz="16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Dep.</a:t>
                      </a:r>
                      <a:r>
                        <a:rPr lang="es-ES" sz="1600" baseline="0" dirty="0" smtClean="0"/>
                        <a:t> Quito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Quito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Nacional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Quito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Independiente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Sangolquí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Espoli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Santo Domingo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Dep. Cuenca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Cuenca</a:t>
                      </a: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LDU 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Loja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Manta F.C.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Manta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Olmedo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Riobamba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Imbabura S.C.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Ibarra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1000" y="1371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Entidades </a:t>
            </a:r>
            <a:r>
              <a:rPr lang="es-E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 participan en</a:t>
            </a:r>
          </a:p>
          <a:p>
            <a:r>
              <a:rPr lang="es-E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Calendarización </a:t>
            </a:r>
            <a:r>
              <a:rPr lang="es-E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Deportes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04800" y="2743200"/>
            <a:ext cx="8839200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Esquema (Pattern).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Esquemas Complementarios.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Quiebre (Break)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Conjunto de esquemas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    (Pattern Set).</a:t>
            </a:r>
          </a:p>
          <a:p>
            <a:pPr>
              <a:lnSpc>
                <a:spcPct val="150000"/>
              </a:lnSpc>
            </a:pPr>
            <a:endParaRPr lang="es-E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Televisoras.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Equipos.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Semanas.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Emparejamiento.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400" dirty="0" smtClean="0"/>
              <a:t> Round Robin.</a:t>
            </a:r>
            <a:endParaRPr lang="es-ES" sz="24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1000" y="1447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Descripción </a:t>
            </a:r>
            <a:r>
              <a:rPr lang="es-E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Problema</a:t>
            </a:r>
          </a:p>
          <a:p>
            <a:r>
              <a:rPr lang="es-ES" sz="2400" dirty="0" smtClean="0"/>
              <a:t>Problema típico:</a:t>
            </a:r>
          </a:p>
          <a:p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onector"/>
          <p:cNvSpPr/>
          <p:nvPr/>
        </p:nvSpPr>
        <p:spPr>
          <a:xfrm>
            <a:off x="990600" y="2667000"/>
            <a:ext cx="1752600" cy="83820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Equipos</a:t>
            </a:r>
            <a:endParaRPr lang="es-ES" dirty="0"/>
          </a:p>
        </p:txBody>
      </p:sp>
      <p:sp>
        <p:nvSpPr>
          <p:cNvPr id="14" name="13 Conector"/>
          <p:cNvSpPr/>
          <p:nvPr/>
        </p:nvSpPr>
        <p:spPr>
          <a:xfrm>
            <a:off x="990600" y="5181600"/>
            <a:ext cx="1752600" cy="83820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Esquemas</a:t>
            </a:r>
            <a:endParaRPr lang="es-ES" dirty="0"/>
          </a:p>
        </p:txBody>
      </p:sp>
      <p:sp>
        <p:nvSpPr>
          <p:cNvPr id="16" name="15 Elipse"/>
          <p:cNvSpPr/>
          <p:nvPr/>
        </p:nvSpPr>
        <p:spPr>
          <a:xfrm>
            <a:off x="4267200" y="3657600"/>
            <a:ext cx="4191000" cy="1676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Equipos, Esquemas</a:t>
            </a:r>
            <a:endParaRPr lang="es-ES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334000" y="5334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BSC,  ESQUEMA 1</a:t>
            </a:r>
          </a:p>
        </p:txBody>
      </p:sp>
      <p:sp>
        <p:nvSpPr>
          <p:cNvPr id="18" name="17 Flecha derecha"/>
          <p:cNvSpPr/>
          <p:nvPr/>
        </p:nvSpPr>
        <p:spPr>
          <a:xfrm rot="1258376">
            <a:off x="3025032" y="3396559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19472860">
            <a:off x="3023860" y="5029147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7391400" y="3962400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81200"/>
            <a:ext cx="1515701" cy="1539689"/>
          </a:xfrm>
          <a:prstGeom prst="ellipse">
            <a:avLst/>
          </a:prstGeom>
          <a:noFill/>
        </p:spPr>
      </p:pic>
      <p:cxnSp>
        <p:nvCxnSpPr>
          <p:cNvPr id="23" name="22 Conector recto"/>
          <p:cNvCxnSpPr>
            <a:stCxn id="1027" idx="1"/>
            <a:endCxn id="1027" idx="5"/>
          </p:cNvCxnSpPr>
          <p:nvPr/>
        </p:nvCxnSpPr>
        <p:spPr>
          <a:xfrm rot="16200000" flipH="1">
            <a:off x="6614287" y="2215163"/>
            <a:ext cx="1088725" cy="1071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027" idx="7"/>
            <a:endCxn id="1027" idx="3"/>
          </p:cNvCxnSpPr>
          <p:nvPr/>
        </p:nvCxnSpPr>
        <p:spPr>
          <a:xfrm rot="16200000" flipH="1" flipV="1">
            <a:off x="6614288" y="2215162"/>
            <a:ext cx="1088725" cy="1071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bsc.jpg"/>
          <p:cNvPicPr>
            <a:picLocks noChangeAspect="1"/>
          </p:cNvPicPr>
          <p:nvPr/>
        </p:nvPicPr>
        <p:blipFill>
          <a:blip r:embed="rId4"/>
          <a:srcRect l="5853" t="49741" r="59029" b="518"/>
          <a:stretch>
            <a:fillRect/>
          </a:stretch>
        </p:blipFill>
        <p:spPr>
          <a:xfrm>
            <a:off x="4572000" y="5257800"/>
            <a:ext cx="685800" cy="685800"/>
          </a:xfrm>
          <a:prstGeom prst="rect">
            <a:avLst/>
          </a:prstGeom>
        </p:spPr>
      </p:pic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/>
      <p:bldP spid="18" grpId="0" animBg="1"/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1000" y="1447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Descripción </a:t>
            </a:r>
            <a:r>
              <a:rPr lang="es-E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Problema</a:t>
            </a:r>
          </a:p>
          <a:p>
            <a:r>
              <a:rPr lang="es-ES" sz="2400" dirty="0" smtClean="0"/>
              <a:t>Consiste básicamente en:</a:t>
            </a:r>
          </a:p>
          <a:p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onector"/>
          <p:cNvSpPr/>
          <p:nvPr/>
        </p:nvSpPr>
        <p:spPr>
          <a:xfrm>
            <a:off x="990600" y="2667000"/>
            <a:ext cx="1752600" cy="838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Equipos</a:t>
            </a:r>
            <a:endParaRPr lang="es-ES" dirty="0"/>
          </a:p>
        </p:txBody>
      </p:sp>
      <p:sp>
        <p:nvSpPr>
          <p:cNvPr id="13" name="12 Conector"/>
          <p:cNvSpPr/>
          <p:nvPr/>
        </p:nvSpPr>
        <p:spPr>
          <a:xfrm>
            <a:off x="990600" y="3886200"/>
            <a:ext cx="1752600" cy="838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TVs</a:t>
            </a:r>
            <a:endParaRPr lang="es-ES" dirty="0"/>
          </a:p>
        </p:txBody>
      </p:sp>
      <p:sp>
        <p:nvSpPr>
          <p:cNvPr id="14" name="13 Conector"/>
          <p:cNvSpPr/>
          <p:nvPr/>
        </p:nvSpPr>
        <p:spPr>
          <a:xfrm>
            <a:off x="990600" y="5181600"/>
            <a:ext cx="1752600" cy="8382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Esquemas</a:t>
            </a:r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57031" t="44667" r="29688" b="38000"/>
          <a:stretch>
            <a:fillRect/>
          </a:stretch>
        </p:blipFill>
        <p:spPr bwMode="auto">
          <a:xfrm>
            <a:off x="152400" y="2743200"/>
            <a:ext cx="762000" cy="5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Program Files\Microsoft Office\MEDIA\CAGCAT10\j022938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229" y="3962400"/>
            <a:ext cx="836371" cy="577834"/>
          </a:xfrm>
          <a:prstGeom prst="rect">
            <a:avLst/>
          </a:prstGeom>
          <a:noFill/>
        </p:spPr>
      </p:pic>
      <p:sp>
        <p:nvSpPr>
          <p:cNvPr id="16" name="15 Elipse"/>
          <p:cNvSpPr/>
          <p:nvPr/>
        </p:nvSpPr>
        <p:spPr>
          <a:xfrm>
            <a:off x="4267200" y="3657600"/>
            <a:ext cx="4191000" cy="1676400"/>
          </a:xfrm>
          <a:prstGeom prst="ellipse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Equipos, TV, Esquemas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76800" y="533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BSC, ECUAVISA, ESQUEMA 1</a:t>
            </a:r>
          </a:p>
        </p:txBody>
      </p:sp>
      <p:sp>
        <p:nvSpPr>
          <p:cNvPr id="18" name="17 Flecha derecha"/>
          <p:cNvSpPr/>
          <p:nvPr/>
        </p:nvSpPr>
        <p:spPr>
          <a:xfrm rot="1258376">
            <a:off x="3025032" y="3396559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19472860">
            <a:off x="3023860" y="5029147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2971800" y="4110899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7239000" y="3962400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514600"/>
            <a:ext cx="1143000" cy="10848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43400" y="152400"/>
            <a:ext cx="4800600" cy="1219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Desarrollo de una aplicación para calendarizar el Campeonato Ecuatoriano de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" b="1" dirty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F</a:t>
            </a:r>
            <a:r>
              <a:rPr lang="es-ES" b="1" dirty="0" smtClean="0"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útbol profesional por medio de una aproximación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heurística utilizando Programación Entera.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" y="6172200"/>
            <a:ext cx="82296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Instituto de Ciencias </a:t>
            </a:r>
            <a:r>
              <a:rPr lang="es-ES" b="1" dirty="0" err="1" smtClean="0">
                <a:solidFill>
                  <a:schemeClr val="bg1"/>
                </a:solidFill>
              </a:rPr>
              <a:t>Matem</a:t>
            </a:r>
            <a:r>
              <a:rPr lang="en-US" b="1" dirty="0">
                <a:solidFill>
                  <a:schemeClr val="bg1"/>
                </a:solidFill>
              </a:rPr>
              <a:t>á</a:t>
            </a:r>
            <a:r>
              <a:rPr lang="es-ES" b="1" dirty="0" smtClean="0">
                <a:solidFill>
                  <a:schemeClr val="bg1"/>
                </a:solidFill>
              </a:rPr>
              <a:t>ticas | www.icm.espol.edu.ec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144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Restricciones del problema</a:t>
            </a:r>
            <a:endParaRPr lang="es-E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3024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200" b="1" dirty="0">
                <a:latin typeface="Tahoma" pitchFamily="34" charset="0"/>
                <a:cs typeface="Tahoma" pitchFamily="34" charset="0"/>
              </a:rPr>
              <a:t>Guayaquil - Ecuador</a:t>
            </a:r>
          </a:p>
        </p:txBody>
      </p:sp>
      <p:pic>
        <p:nvPicPr>
          <p:cNvPr id="9" name="Picture 3" descr="logo-espol-transp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1028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95600" y="2514600"/>
          <a:ext cx="3124200" cy="30175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Equipos Cabezas de Serie </a:t>
                      </a:r>
                      <a:endParaRPr lang="es-ES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Emelec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LDU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Barcelona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Dep. Quito</a:t>
                      </a:r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Elipse"/>
          <p:cNvSpPr/>
          <p:nvPr/>
        </p:nvSpPr>
        <p:spPr>
          <a:xfrm>
            <a:off x="914400" y="25146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1</a:t>
            </a:r>
            <a:endParaRPr lang="es-ES" sz="5400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762000" cy="365125"/>
          </a:xfrm>
        </p:spPr>
        <p:txBody>
          <a:bodyPr/>
          <a:lstStyle/>
          <a:p>
            <a:fld id="{0AE8B3D7-6F3E-425E-A35B-9931569E5353}" type="slidenum">
              <a:rPr lang="es-E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s-ES" sz="28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1858</Words>
  <Application>Microsoft Office PowerPoint</Application>
  <PresentationFormat>Presentación en pantalla (4:3)</PresentationFormat>
  <Paragraphs>431</Paragraphs>
  <Slides>34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Flujo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UNA APLICACIÓN PARA CALENDARIZAR EL CAMPEONATO ECUATORIANO DE FÚTBOL PROFESIONAL POR MEDIO DE UNA APROXIMACIÓN HEURÍSTICA UTILIZANDO PROGRAMACIÓN ENTERA</dc:title>
  <dc:creator>Acer</dc:creator>
  <cp:lastModifiedBy>Acer</cp:lastModifiedBy>
  <cp:revision>207</cp:revision>
  <dcterms:created xsi:type="dcterms:W3CDTF">2012-05-26T02:43:25Z</dcterms:created>
  <dcterms:modified xsi:type="dcterms:W3CDTF">2012-05-28T17:54:31Z</dcterms:modified>
</cp:coreProperties>
</file>