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38"/>
  </p:notesMasterIdLst>
  <p:sldIdLst>
    <p:sldId id="274" r:id="rId2"/>
    <p:sldId id="260" r:id="rId3"/>
    <p:sldId id="267" r:id="rId4"/>
    <p:sldId id="276" r:id="rId5"/>
    <p:sldId id="275" r:id="rId6"/>
    <p:sldId id="281" r:id="rId7"/>
    <p:sldId id="303" r:id="rId8"/>
    <p:sldId id="308" r:id="rId9"/>
    <p:sldId id="277" r:id="rId10"/>
    <p:sldId id="278" r:id="rId11"/>
    <p:sldId id="304" r:id="rId12"/>
    <p:sldId id="310" r:id="rId13"/>
    <p:sldId id="293" r:id="rId14"/>
    <p:sldId id="279" r:id="rId15"/>
    <p:sldId id="294" r:id="rId16"/>
    <p:sldId id="285" r:id="rId17"/>
    <p:sldId id="280" r:id="rId18"/>
    <p:sldId id="283" r:id="rId19"/>
    <p:sldId id="289" r:id="rId20"/>
    <p:sldId id="292" r:id="rId21"/>
    <p:sldId id="284" r:id="rId22"/>
    <p:sldId id="287" r:id="rId23"/>
    <p:sldId id="291" r:id="rId24"/>
    <p:sldId id="295" r:id="rId25"/>
    <p:sldId id="290" r:id="rId26"/>
    <p:sldId id="301" r:id="rId27"/>
    <p:sldId id="300" r:id="rId28"/>
    <p:sldId id="298" r:id="rId29"/>
    <p:sldId id="297" r:id="rId30"/>
    <p:sldId id="269" r:id="rId31"/>
    <p:sldId id="307" r:id="rId32"/>
    <p:sldId id="268" r:id="rId33"/>
    <p:sldId id="302" r:id="rId34"/>
    <p:sldId id="306" r:id="rId35"/>
    <p:sldId id="309" r:id="rId36"/>
    <p:sldId id="272" r:id="rId37"/>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8917" autoAdjust="0"/>
  </p:normalViewPr>
  <p:slideViewPr>
    <p:cSldViewPr>
      <p:cViewPr>
        <p:scale>
          <a:sx n="50" d="100"/>
          <a:sy n="50" d="100"/>
        </p:scale>
        <p:origin x="-2232" y="-144"/>
      </p:cViewPr>
      <p:guideLst>
        <p:guide orient="horz" pos="2880"/>
        <p:guide pos="216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8B96063-357E-419C-89FB-A087CD67578C}" type="datetimeFigureOut">
              <a:rPr lang="en-US"/>
              <a:pPr>
                <a:defRPr/>
              </a:pPr>
              <a:t>5/6/2012</a:t>
            </a:fld>
            <a:endParaRPr lang="en-US" dirty="0"/>
          </a:p>
        </p:txBody>
      </p:sp>
      <p:sp>
        <p:nvSpPr>
          <p:cNvPr id="4" name="3 Marcador de imagen de diapositiva"/>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n-US"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1CF7353A-3822-4D5B-8387-278FC0A16A08}" type="slidenum">
              <a:rPr lang="en-US"/>
              <a:pPr>
                <a:defRPr/>
              </a:pPr>
              <a:t>‹Nº›</a:t>
            </a:fld>
            <a:endParaRPr lang="en-US" dirty="0"/>
          </a:p>
        </p:txBody>
      </p:sp>
    </p:spTree>
    <p:extLst>
      <p:ext uri="{BB962C8B-B14F-4D97-AF65-F5344CB8AC3E}">
        <p14:creationId xmlns:p14="http://schemas.microsoft.com/office/powerpoint/2010/main" val="19270901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Marcador de imagen de diapositiva"/>
          <p:cNvSpPr>
            <a:spLocks noGrp="1" noRot="1" noChangeAspect="1"/>
          </p:cNvSpPr>
          <p:nvPr>
            <p:ph type="sldImg"/>
          </p:nvPr>
        </p:nvSpPr>
        <p:spPr bwMode="auto">
          <a:xfrm>
            <a:off x="2143125" y="685800"/>
            <a:ext cx="2571750" cy="3429000"/>
          </a:xfrm>
          <a:noFill/>
          <a:ln>
            <a:solidFill>
              <a:srgbClr val="000000"/>
            </a:solidFill>
            <a:miter lim="800000"/>
            <a:headEnd/>
            <a:tailEnd/>
          </a:ln>
        </p:spPr>
      </p:sp>
      <p:sp>
        <p:nvSpPr>
          <p:cNvPr id="15362"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15363"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66565E-8697-4B8F-B3E4-EBD58FC6E7B7}" type="slidenum">
              <a:rPr lang="en-US">
                <a:cs typeface="Arial" charset="0"/>
              </a:rPr>
              <a:pPr fontAlgn="base">
                <a:spcBef>
                  <a:spcPct val="0"/>
                </a:spcBef>
                <a:spcAft>
                  <a:spcPct val="0"/>
                </a:spcAft>
              </a:pPr>
              <a:t>2</a:t>
            </a:fld>
            <a:endParaRPr lang="en-US" dirty="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514350" y="2840569"/>
            <a:ext cx="5829300" cy="1960033"/>
          </a:xfrm>
        </p:spPr>
        <p:txBody>
          <a:bodyPr/>
          <a:lstStyle/>
          <a:p>
            <a:r>
              <a:rPr lang="es-ES" smtClean="0"/>
              <a:t>Haga clic para modificar el estilo de título del patrón</a:t>
            </a:r>
            <a:endParaRPr lang="en-US"/>
          </a:p>
        </p:txBody>
      </p:sp>
      <p:sp>
        <p:nvSpPr>
          <p:cNvPr id="3" name="2 Subtítulo"/>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a:p>
        </p:txBody>
      </p:sp>
      <p:sp>
        <p:nvSpPr>
          <p:cNvPr id="4" name="3 Marcador de fecha"/>
          <p:cNvSpPr>
            <a:spLocks noGrp="1"/>
          </p:cNvSpPr>
          <p:nvPr>
            <p:ph type="dt" sz="half" idx="10"/>
          </p:nvPr>
        </p:nvSpPr>
        <p:spPr/>
        <p:txBody>
          <a:bodyPr/>
          <a:lstStyle>
            <a:lvl1pPr>
              <a:defRPr/>
            </a:lvl1pPr>
          </a:lstStyle>
          <a:p>
            <a:pPr>
              <a:defRPr/>
            </a:pPr>
            <a:fld id="{9DB48D9F-C371-4952-A6AA-599CE58133F6}" type="datetimeFigureOut">
              <a:rPr lang="en-US"/>
              <a:pPr>
                <a:defRPr/>
              </a:pPr>
              <a:t>5/6/2012</a:t>
            </a:fld>
            <a:endParaRPr lang="en-US" dirty="0"/>
          </a:p>
        </p:txBody>
      </p:sp>
      <p:sp>
        <p:nvSpPr>
          <p:cNvPr id="5" name="4 Marcador de pie de página"/>
          <p:cNvSpPr>
            <a:spLocks noGrp="1"/>
          </p:cNvSpPr>
          <p:nvPr>
            <p:ph type="ftr" sz="quarter" idx="11"/>
          </p:nvPr>
        </p:nvSpPr>
        <p:spPr/>
        <p:txBody>
          <a:bodyPr/>
          <a:lstStyle>
            <a:lvl1pPr>
              <a:defRPr/>
            </a:lvl1pPr>
          </a:lstStyle>
          <a:p>
            <a:pPr>
              <a:defRPr/>
            </a:pPr>
            <a:endParaRPr lang="en-US" dirty="0"/>
          </a:p>
        </p:txBody>
      </p:sp>
      <p:sp>
        <p:nvSpPr>
          <p:cNvPr id="6" name="5 Marcador de número de diapositiva"/>
          <p:cNvSpPr>
            <a:spLocks noGrp="1"/>
          </p:cNvSpPr>
          <p:nvPr>
            <p:ph type="sldNum" sz="quarter" idx="12"/>
          </p:nvPr>
        </p:nvSpPr>
        <p:spPr/>
        <p:txBody>
          <a:bodyPr/>
          <a:lstStyle>
            <a:lvl1pPr>
              <a:defRPr/>
            </a:lvl1pPr>
          </a:lstStyle>
          <a:p>
            <a:pPr>
              <a:defRPr/>
            </a:pPr>
            <a:fld id="{B049CB7D-88D1-4382-8142-96A402A02B9C}" type="slidenum">
              <a:rPr lang="en-US"/>
              <a:pPr>
                <a:defRPr/>
              </a:pPr>
              <a:t>‹Nº›</a:t>
            </a:fld>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FF9E1B82-820C-4782-A452-A1DF40B02B0F}" type="datetimeFigureOut">
              <a:rPr lang="en-US"/>
              <a:pPr>
                <a:defRPr/>
              </a:pPr>
              <a:t>5/6/2012</a:t>
            </a:fld>
            <a:endParaRPr lang="en-US" dirty="0"/>
          </a:p>
        </p:txBody>
      </p:sp>
      <p:sp>
        <p:nvSpPr>
          <p:cNvPr id="5" name="4 Marcador de pie de página"/>
          <p:cNvSpPr>
            <a:spLocks noGrp="1"/>
          </p:cNvSpPr>
          <p:nvPr>
            <p:ph type="ftr" sz="quarter" idx="11"/>
          </p:nvPr>
        </p:nvSpPr>
        <p:spPr/>
        <p:txBody>
          <a:bodyPr/>
          <a:lstStyle>
            <a:lvl1pPr>
              <a:defRPr/>
            </a:lvl1pPr>
          </a:lstStyle>
          <a:p>
            <a:pPr>
              <a:defRPr/>
            </a:pPr>
            <a:endParaRPr lang="en-US" dirty="0"/>
          </a:p>
        </p:txBody>
      </p:sp>
      <p:sp>
        <p:nvSpPr>
          <p:cNvPr id="6" name="5 Marcador de número de diapositiva"/>
          <p:cNvSpPr>
            <a:spLocks noGrp="1"/>
          </p:cNvSpPr>
          <p:nvPr>
            <p:ph type="sldNum" sz="quarter" idx="12"/>
          </p:nvPr>
        </p:nvSpPr>
        <p:spPr/>
        <p:txBody>
          <a:bodyPr/>
          <a:lstStyle>
            <a:lvl1pPr>
              <a:defRPr/>
            </a:lvl1pPr>
          </a:lstStyle>
          <a:p>
            <a:pPr>
              <a:defRPr/>
            </a:pPr>
            <a:fld id="{A7C0A712-B79F-4C01-A9CC-753A6CE245EC}" type="slidenum">
              <a:rPr lang="en-US"/>
              <a:pPr>
                <a:defRPr/>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4972050" y="366186"/>
            <a:ext cx="1543050" cy="7802033"/>
          </a:xfrm>
        </p:spPr>
        <p:txBody>
          <a:bodyPr vert="eaVert"/>
          <a:lstStyle/>
          <a:p>
            <a:r>
              <a:rPr lang="es-ES" smtClean="0"/>
              <a:t>Haga clic para modificar el estilo de título del patrón</a:t>
            </a:r>
            <a:endParaRPr lang="en-US"/>
          </a:p>
        </p:txBody>
      </p:sp>
      <p:sp>
        <p:nvSpPr>
          <p:cNvPr id="3" name="2 Marcador de texto vertical"/>
          <p:cNvSpPr>
            <a:spLocks noGrp="1"/>
          </p:cNvSpPr>
          <p:nvPr>
            <p:ph type="body" orient="vert" idx="1"/>
          </p:nvPr>
        </p:nvSpPr>
        <p:spPr>
          <a:xfrm>
            <a:off x="342900" y="366186"/>
            <a:ext cx="4514850" cy="7802033"/>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A2033F1C-C619-41A8-8750-1072FE9B98F7}" type="datetimeFigureOut">
              <a:rPr lang="en-US"/>
              <a:pPr>
                <a:defRPr/>
              </a:pPr>
              <a:t>5/6/2012</a:t>
            </a:fld>
            <a:endParaRPr lang="en-US" dirty="0"/>
          </a:p>
        </p:txBody>
      </p:sp>
      <p:sp>
        <p:nvSpPr>
          <p:cNvPr id="5" name="4 Marcador de pie de página"/>
          <p:cNvSpPr>
            <a:spLocks noGrp="1"/>
          </p:cNvSpPr>
          <p:nvPr>
            <p:ph type="ftr" sz="quarter" idx="11"/>
          </p:nvPr>
        </p:nvSpPr>
        <p:spPr/>
        <p:txBody>
          <a:bodyPr/>
          <a:lstStyle>
            <a:lvl1pPr>
              <a:defRPr/>
            </a:lvl1pPr>
          </a:lstStyle>
          <a:p>
            <a:pPr>
              <a:defRPr/>
            </a:pPr>
            <a:endParaRPr lang="en-US" dirty="0"/>
          </a:p>
        </p:txBody>
      </p:sp>
      <p:sp>
        <p:nvSpPr>
          <p:cNvPr id="6" name="5 Marcador de número de diapositiva"/>
          <p:cNvSpPr>
            <a:spLocks noGrp="1"/>
          </p:cNvSpPr>
          <p:nvPr>
            <p:ph type="sldNum" sz="quarter" idx="12"/>
          </p:nvPr>
        </p:nvSpPr>
        <p:spPr/>
        <p:txBody>
          <a:bodyPr/>
          <a:lstStyle>
            <a:lvl1pPr>
              <a:defRPr/>
            </a:lvl1pPr>
          </a:lstStyle>
          <a:p>
            <a:pPr>
              <a:defRPr/>
            </a:pPr>
            <a:fld id="{7E833C86-1B9B-4CBB-BA41-F049039075BB}" type="slidenum">
              <a:rPr lang="en-US"/>
              <a:pPr>
                <a:defRPr/>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fecha"/>
          <p:cNvSpPr>
            <a:spLocks noGrp="1"/>
          </p:cNvSpPr>
          <p:nvPr>
            <p:ph type="dt" sz="half" idx="10"/>
          </p:nvPr>
        </p:nvSpPr>
        <p:spPr/>
        <p:txBody>
          <a:bodyPr/>
          <a:lstStyle>
            <a:lvl1pPr>
              <a:defRPr/>
            </a:lvl1pPr>
          </a:lstStyle>
          <a:p>
            <a:pPr>
              <a:defRPr/>
            </a:pPr>
            <a:fld id="{9F815DBE-DA43-4E81-9C9B-B4461E1269B7}" type="datetimeFigureOut">
              <a:rPr lang="en-US"/>
              <a:pPr>
                <a:defRPr/>
              </a:pPr>
              <a:t>5/6/2012</a:t>
            </a:fld>
            <a:endParaRPr lang="en-US" dirty="0"/>
          </a:p>
        </p:txBody>
      </p:sp>
      <p:sp>
        <p:nvSpPr>
          <p:cNvPr id="5" name="4 Marcador de pie de página"/>
          <p:cNvSpPr>
            <a:spLocks noGrp="1"/>
          </p:cNvSpPr>
          <p:nvPr>
            <p:ph type="ftr" sz="quarter" idx="11"/>
          </p:nvPr>
        </p:nvSpPr>
        <p:spPr/>
        <p:txBody>
          <a:bodyPr/>
          <a:lstStyle>
            <a:lvl1pPr>
              <a:defRPr/>
            </a:lvl1pPr>
          </a:lstStyle>
          <a:p>
            <a:pPr>
              <a:defRPr/>
            </a:pPr>
            <a:endParaRPr lang="en-US" dirty="0"/>
          </a:p>
        </p:txBody>
      </p:sp>
      <p:sp>
        <p:nvSpPr>
          <p:cNvPr id="6" name="5 Marcador de número de diapositiva"/>
          <p:cNvSpPr>
            <a:spLocks noGrp="1"/>
          </p:cNvSpPr>
          <p:nvPr>
            <p:ph type="sldNum" sz="quarter" idx="12"/>
          </p:nvPr>
        </p:nvSpPr>
        <p:spPr/>
        <p:txBody>
          <a:bodyPr/>
          <a:lstStyle>
            <a:lvl1pPr>
              <a:defRPr/>
            </a:lvl1pPr>
          </a:lstStyle>
          <a:p>
            <a:pPr>
              <a:defRPr/>
            </a:pPr>
            <a:fld id="{6B7C068D-7899-4172-81FE-41692DD5AE8C}" type="slidenum">
              <a:rPr lang="en-US"/>
              <a:pPr>
                <a:defRPr/>
              </a:pPr>
              <a:t>‹Nº›</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541735" y="5875869"/>
            <a:ext cx="5829300" cy="1816100"/>
          </a:xfrm>
        </p:spPr>
        <p:txBody>
          <a:bodyPr anchor="t"/>
          <a:lstStyle>
            <a:lvl1pPr algn="l">
              <a:defRPr sz="4000" b="1" cap="all"/>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541735" y="3875620"/>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E73680A0-E86C-4BDD-B25E-791C2B52DF47}" type="datetimeFigureOut">
              <a:rPr lang="en-US"/>
              <a:pPr>
                <a:defRPr/>
              </a:pPr>
              <a:t>5/6/2012</a:t>
            </a:fld>
            <a:endParaRPr lang="en-US" dirty="0"/>
          </a:p>
        </p:txBody>
      </p:sp>
      <p:sp>
        <p:nvSpPr>
          <p:cNvPr id="5" name="4 Marcador de pie de página"/>
          <p:cNvSpPr>
            <a:spLocks noGrp="1"/>
          </p:cNvSpPr>
          <p:nvPr>
            <p:ph type="ftr" sz="quarter" idx="11"/>
          </p:nvPr>
        </p:nvSpPr>
        <p:spPr/>
        <p:txBody>
          <a:bodyPr/>
          <a:lstStyle>
            <a:lvl1pPr>
              <a:defRPr/>
            </a:lvl1pPr>
          </a:lstStyle>
          <a:p>
            <a:pPr>
              <a:defRPr/>
            </a:pPr>
            <a:endParaRPr lang="en-US" dirty="0"/>
          </a:p>
        </p:txBody>
      </p:sp>
      <p:sp>
        <p:nvSpPr>
          <p:cNvPr id="6" name="5 Marcador de número de diapositiva"/>
          <p:cNvSpPr>
            <a:spLocks noGrp="1"/>
          </p:cNvSpPr>
          <p:nvPr>
            <p:ph type="sldNum" sz="quarter" idx="12"/>
          </p:nvPr>
        </p:nvSpPr>
        <p:spPr/>
        <p:txBody>
          <a:bodyPr/>
          <a:lstStyle>
            <a:lvl1pPr>
              <a:defRPr/>
            </a:lvl1pPr>
          </a:lstStyle>
          <a:p>
            <a:pPr>
              <a:defRPr/>
            </a:pPr>
            <a:fld id="{910CB909-E4B9-4AC9-ABCE-39224F2ADDAD}" type="slidenum">
              <a:rPr lang="en-US"/>
              <a:pPr>
                <a:defRPr/>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2 Marcador de contenido"/>
          <p:cNvSpPr>
            <a:spLocks noGrp="1"/>
          </p:cNvSpPr>
          <p:nvPr>
            <p:ph sz="half" idx="1"/>
          </p:nvPr>
        </p:nvSpPr>
        <p:spPr>
          <a:xfrm>
            <a:off x="34290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contenido"/>
          <p:cNvSpPr>
            <a:spLocks noGrp="1"/>
          </p:cNvSpPr>
          <p:nvPr>
            <p:ph sz="half" idx="2"/>
          </p:nvPr>
        </p:nvSpPr>
        <p:spPr>
          <a:xfrm>
            <a:off x="3486150" y="2133602"/>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3 Marcador de fecha"/>
          <p:cNvSpPr>
            <a:spLocks noGrp="1"/>
          </p:cNvSpPr>
          <p:nvPr>
            <p:ph type="dt" sz="half" idx="10"/>
          </p:nvPr>
        </p:nvSpPr>
        <p:spPr/>
        <p:txBody>
          <a:bodyPr/>
          <a:lstStyle>
            <a:lvl1pPr>
              <a:defRPr/>
            </a:lvl1pPr>
          </a:lstStyle>
          <a:p>
            <a:pPr>
              <a:defRPr/>
            </a:pPr>
            <a:fld id="{982CBEF6-BECE-445B-AA8D-9372D2401767}" type="datetimeFigureOut">
              <a:rPr lang="en-US"/>
              <a:pPr>
                <a:defRPr/>
              </a:pPr>
              <a:t>5/6/2012</a:t>
            </a:fld>
            <a:endParaRPr lang="en-US" dirty="0"/>
          </a:p>
        </p:txBody>
      </p:sp>
      <p:sp>
        <p:nvSpPr>
          <p:cNvPr id="6" name="4 Marcador de pie de página"/>
          <p:cNvSpPr>
            <a:spLocks noGrp="1"/>
          </p:cNvSpPr>
          <p:nvPr>
            <p:ph type="ftr" sz="quarter" idx="11"/>
          </p:nvPr>
        </p:nvSpPr>
        <p:spPr/>
        <p:txBody>
          <a:bodyPr/>
          <a:lstStyle>
            <a:lvl1pPr>
              <a:defRPr/>
            </a:lvl1pPr>
          </a:lstStyle>
          <a:p>
            <a:pPr>
              <a:defRPr/>
            </a:pPr>
            <a:endParaRPr lang="en-US" dirty="0"/>
          </a:p>
        </p:txBody>
      </p:sp>
      <p:sp>
        <p:nvSpPr>
          <p:cNvPr id="7" name="5 Marcador de número de diapositiva"/>
          <p:cNvSpPr>
            <a:spLocks noGrp="1"/>
          </p:cNvSpPr>
          <p:nvPr>
            <p:ph type="sldNum" sz="quarter" idx="12"/>
          </p:nvPr>
        </p:nvSpPr>
        <p:spPr/>
        <p:txBody>
          <a:bodyPr/>
          <a:lstStyle>
            <a:lvl1pPr>
              <a:defRPr/>
            </a:lvl1pPr>
          </a:lstStyle>
          <a:p>
            <a:pPr>
              <a:defRPr/>
            </a:pPr>
            <a:fld id="{8710047F-8C0C-4739-A6A2-282C46D1F369}" type="slidenum">
              <a:rPr lang="en-US"/>
              <a:pPr>
                <a:defRPr/>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2 Marcador de texto"/>
          <p:cNvSpPr>
            <a:spLocks noGrp="1"/>
          </p:cNvSpPr>
          <p:nvPr>
            <p:ph type="body" idx="1"/>
          </p:nvPr>
        </p:nvSpPr>
        <p:spPr>
          <a:xfrm>
            <a:off x="342901"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342901"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4 Marcador de texto"/>
          <p:cNvSpPr>
            <a:spLocks noGrp="1"/>
          </p:cNvSpPr>
          <p:nvPr>
            <p:ph type="body" sz="quarter" idx="3"/>
          </p:nvPr>
        </p:nvSpPr>
        <p:spPr>
          <a:xfrm>
            <a:off x="3483770"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3483770"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3 Marcador de fecha"/>
          <p:cNvSpPr>
            <a:spLocks noGrp="1"/>
          </p:cNvSpPr>
          <p:nvPr>
            <p:ph type="dt" sz="half" idx="10"/>
          </p:nvPr>
        </p:nvSpPr>
        <p:spPr/>
        <p:txBody>
          <a:bodyPr/>
          <a:lstStyle>
            <a:lvl1pPr>
              <a:defRPr/>
            </a:lvl1pPr>
          </a:lstStyle>
          <a:p>
            <a:pPr>
              <a:defRPr/>
            </a:pPr>
            <a:fld id="{BA50B77F-0050-4378-A209-76B9F04BF30B}" type="datetimeFigureOut">
              <a:rPr lang="en-US"/>
              <a:pPr>
                <a:defRPr/>
              </a:pPr>
              <a:t>5/6/2012</a:t>
            </a:fld>
            <a:endParaRPr lang="en-US" dirty="0"/>
          </a:p>
        </p:txBody>
      </p:sp>
      <p:sp>
        <p:nvSpPr>
          <p:cNvPr id="8" name="4 Marcador de pie de página"/>
          <p:cNvSpPr>
            <a:spLocks noGrp="1"/>
          </p:cNvSpPr>
          <p:nvPr>
            <p:ph type="ftr" sz="quarter" idx="11"/>
          </p:nvPr>
        </p:nvSpPr>
        <p:spPr/>
        <p:txBody>
          <a:bodyPr/>
          <a:lstStyle>
            <a:lvl1pPr>
              <a:defRPr/>
            </a:lvl1pPr>
          </a:lstStyle>
          <a:p>
            <a:pPr>
              <a:defRPr/>
            </a:pPr>
            <a:endParaRPr lang="en-US" dirty="0"/>
          </a:p>
        </p:txBody>
      </p:sp>
      <p:sp>
        <p:nvSpPr>
          <p:cNvPr id="9" name="5 Marcador de número de diapositiva"/>
          <p:cNvSpPr>
            <a:spLocks noGrp="1"/>
          </p:cNvSpPr>
          <p:nvPr>
            <p:ph type="sldNum" sz="quarter" idx="12"/>
          </p:nvPr>
        </p:nvSpPr>
        <p:spPr/>
        <p:txBody>
          <a:bodyPr/>
          <a:lstStyle>
            <a:lvl1pPr>
              <a:defRPr/>
            </a:lvl1pPr>
          </a:lstStyle>
          <a:p>
            <a:pPr>
              <a:defRPr/>
            </a:pPr>
            <a:fld id="{039CF419-3919-4362-B097-C66DA240C94E}" type="slidenum">
              <a:rPr lang="en-US"/>
              <a:pPr>
                <a:defRPr/>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n-US"/>
          </a:p>
        </p:txBody>
      </p:sp>
      <p:sp>
        <p:nvSpPr>
          <p:cNvPr id="3" name="3 Marcador de fecha"/>
          <p:cNvSpPr>
            <a:spLocks noGrp="1"/>
          </p:cNvSpPr>
          <p:nvPr>
            <p:ph type="dt" sz="half" idx="10"/>
          </p:nvPr>
        </p:nvSpPr>
        <p:spPr/>
        <p:txBody>
          <a:bodyPr/>
          <a:lstStyle>
            <a:lvl1pPr>
              <a:defRPr/>
            </a:lvl1pPr>
          </a:lstStyle>
          <a:p>
            <a:pPr>
              <a:defRPr/>
            </a:pPr>
            <a:fld id="{2B11B995-6ED9-4E75-A583-BBBE98F7ABE8}" type="datetimeFigureOut">
              <a:rPr lang="en-US"/>
              <a:pPr>
                <a:defRPr/>
              </a:pPr>
              <a:t>5/6/2012</a:t>
            </a:fld>
            <a:endParaRPr lang="en-US" dirty="0"/>
          </a:p>
        </p:txBody>
      </p:sp>
      <p:sp>
        <p:nvSpPr>
          <p:cNvPr id="4" name="4 Marcador de pie de página"/>
          <p:cNvSpPr>
            <a:spLocks noGrp="1"/>
          </p:cNvSpPr>
          <p:nvPr>
            <p:ph type="ftr" sz="quarter" idx="11"/>
          </p:nvPr>
        </p:nvSpPr>
        <p:spPr/>
        <p:txBody>
          <a:bodyPr/>
          <a:lstStyle>
            <a:lvl1pPr>
              <a:defRPr/>
            </a:lvl1pPr>
          </a:lstStyle>
          <a:p>
            <a:pPr>
              <a:defRPr/>
            </a:pPr>
            <a:endParaRPr lang="en-US" dirty="0"/>
          </a:p>
        </p:txBody>
      </p:sp>
      <p:sp>
        <p:nvSpPr>
          <p:cNvPr id="5" name="5 Marcador de número de diapositiva"/>
          <p:cNvSpPr>
            <a:spLocks noGrp="1"/>
          </p:cNvSpPr>
          <p:nvPr>
            <p:ph type="sldNum" sz="quarter" idx="12"/>
          </p:nvPr>
        </p:nvSpPr>
        <p:spPr/>
        <p:txBody>
          <a:bodyPr/>
          <a:lstStyle>
            <a:lvl1pPr>
              <a:defRPr/>
            </a:lvl1pPr>
          </a:lstStyle>
          <a:p>
            <a:pPr>
              <a:defRPr/>
            </a:pPr>
            <a:fld id="{0829B4EE-8E84-435D-9137-99110BC1EBC9}" type="slidenum">
              <a:rPr lang="en-US"/>
              <a:pPr>
                <a:defRPr/>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BBCACAA-72CD-4D9F-8AD5-EA199ABE7460}" type="datetimeFigureOut">
              <a:rPr lang="en-US"/>
              <a:pPr>
                <a:defRPr/>
              </a:pPr>
              <a:t>5/6/2012</a:t>
            </a:fld>
            <a:endParaRPr lang="en-US" dirty="0"/>
          </a:p>
        </p:txBody>
      </p:sp>
      <p:sp>
        <p:nvSpPr>
          <p:cNvPr id="3" name="4 Marcador de pie de página"/>
          <p:cNvSpPr>
            <a:spLocks noGrp="1"/>
          </p:cNvSpPr>
          <p:nvPr>
            <p:ph type="ftr" sz="quarter" idx="11"/>
          </p:nvPr>
        </p:nvSpPr>
        <p:spPr/>
        <p:txBody>
          <a:bodyPr/>
          <a:lstStyle>
            <a:lvl1pPr>
              <a:defRPr/>
            </a:lvl1pPr>
          </a:lstStyle>
          <a:p>
            <a:pPr>
              <a:defRPr/>
            </a:pPr>
            <a:endParaRPr lang="en-US" dirty="0"/>
          </a:p>
        </p:txBody>
      </p:sp>
      <p:sp>
        <p:nvSpPr>
          <p:cNvPr id="4" name="5 Marcador de número de diapositiva"/>
          <p:cNvSpPr>
            <a:spLocks noGrp="1"/>
          </p:cNvSpPr>
          <p:nvPr>
            <p:ph type="sldNum" sz="quarter" idx="12"/>
          </p:nvPr>
        </p:nvSpPr>
        <p:spPr/>
        <p:txBody>
          <a:bodyPr/>
          <a:lstStyle>
            <a:lvl1pPr>
              <a:defRPr/>
            </a:lvl1pPr>
          </a:lstStyle>
          <a:p>
            <a:pPr>
              <a:defRPr/>
            </a:pPr>
            <a:fld id="{4C2D2C65-85E8-4C8F-A080-93B8007C2168}" type="slidenum">
              <a:rPr lang="en-US"/>
              <a:pPr>
                <a:defRPr/>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42901" y="364067"/>
            <a:ext cx="2256235" cy="1549400"/>
          </a:xfrm>
        </p:spPr>
        <p:txBody>
          <a:bodyPr anchor="b"/>
          <a:lstStyle>
            <a:lvl1pPr algn="l">
              <a:defRPr sz="2000" b="1"/>
            </a:lvl1pPr>
          </a:lstStyle>
          <a:p>
            <a:r>
              <a:rPr lang="es-ES" smtClean="0"/>
              <a:t>Haga clic para modificar el estilo de título del patrón</a:t>
            </a:r>
            <a:endParaRPr lang="en-US"/>
          </a:p>
        </p:txBody>
      </p:sp>
      <p:sp>
        <p:nvSpPr>
          <p:cNvPr id="3" name="2 Marcador de contenido"/>
          <p:cNvSpPr>
            <a:spLocks noGrp="1"/>
          </p:cNvSpPr>
          <p:nvPr>
            <p:ph idx="1"/>
          </p:nvPr>
        </p:nvSpPr>
        <p:spPr>
          <a:xfrm>
            <a:off x="2681288" y="364069"/>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3 Marcador de texto"/>
          <p:cNvSpPr>
            <a:spLocks noGrp="1"/>
          </p:cNvSpPr>
          <p:nvPr>
            <p:ph type="body" sz="half" idx="2"/>
          </p:nvPr>
        </p:nvSpPr>
        <p:spPr>
          <a:xfrm>
            <a:off x="342901" y="1913469"/>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8C61E997-936F-45FC-B580-5C7D01841312}" type="datetimeFigureOut">
              <a:rPr lang="en-US"/>
              <a:pPr>
                <a:defRPr/>
              </a:pPr>
              <a:t>5/6/2012</a:t>
            </a:fld>
            <a:endParaRPr lang="en-US" dirty="0"/>
          </a:p>
        </p:txBody>
      </p:sp>
      <p:sp>
        <p:nvSpPr>
          <p:cNvPr id="6" name="4 Marcador de pie de página"/>
          <p:cNvSpPr>
            <a:spLocks noGrp="1"/>
          </p:cNvSpPr>
          <p:nvPr>
            <p:ph type="ftr" sz="quarter" idx="11"/>
          </p:nvPr>
        </p:nvSpPr>
        <p:spPr/>
        <p:txBody>
          <a:bodyPr/>
          <a:lstStyle>
            <a:lvl1pPr>
              <a:defRPr/>
            </a:lvl1pPr>
          </a:lstStyle>
          <a:p>
            <a:pPr>
              <a:defRPr/>
            </a:pPr>
            <a:endParaRPr lang="en-US" dirty="0"/>
          </a:p>
        </p:txBody>
      </p:sp>
      <p:sp>
        <p:nvSpPr>
          <p:cNvPr id="7" name="5 Marcador de número de diapositiva"/>
          <p:cNvSpPr>
            <a:spLocks noGrp="1"/>
          </p:cNvSpPr>
          <p:nvPr>
            <p:ph type="sldNum" sz="quarter" idx="12"/>
          </p:nvPr>
        </p:nvSpPr>
        <p:spPr/>
        <p:txBody>
          <a:bodyPr/>
          <a:lstStyle>
            <a:lvl1pPr>
              <a:defRPr/>
            </a:lvl1pPr>
          </a:lstStyle>
          <a:p>
            <a:pPr>
              <a:defRPr/>
            </a:pPr>
            <a:fld id="{57FA1904-BA45-4070-BC82-FBE00D6BD649}" type="slidenum">
              <a:rPr lang="en-US"/>
              <a:pPr>
                <a:defRPr/>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344216" y="6400800"/>
            <a:ext cx="4114800" cy="755651"/>
          </a:xfrm>
        </p:spPr>
        <p:txBody>
          <a:bodyPr anchor="b"/>
          <a:lstStyle>
            <a:lvl1pPr algn="l">
              <a:defRPr sz="2000" b="1"/>
            </a:lvl1pPr>
          </a:lstStyle>
          <a:p>
            <a:r>
              <a:rPr lang="es-ES" smtClean="0"/>
              <a:t>Haga clic para modificar el estilo de título del patrón</a:t>
            </a:r>
            <a:endParaRPr lang="en-US"/>
          </a:p>
        </p:txBody>
      </p:sp>
      <p:sp>
        <p:nvSpPr>
          <p:cNvPr id="3" name="2 Marcador de posición de imagen"/>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3 Marcador de texto"/>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D73B25A-FEBB-4DA8-9818-E11266C7E08E}" type="datetimeFigureOut">
              <a:rPr lang="en-US"/>
              <a:pPr>
                <a:defRPr/>
              </a:pPr>
              <a:t>5/6/2012</a:t>
            </a:fld>
            <a:endParaRPr lang="en-US" dirty="0"/>
          </a:p>
        </p:txBody>
      </p:sp>
      <p:sp>
        <p:nvSpPr>
          <p:cNvPr id="6" name="4 Marcador de pie de página"/>
          <p:cNvSpPr>
            <a:spLocks noGrp="1"/>
          </p:cNvSpPr>
          <p:nvPr>
            <p:ph type="ftr" sz="quarter" idx="11"/>
          </p:nvPr>
        </p:nvSpPr>
        <p:spPr/>
        <p:txBody>
          <a:bodyPr/>
          <a:lstStyle>
            <a:lvl1pPr>
              <a:defRPr/>
            </a:lvl1pPr>
          </a:lstStyle>
          <a:p>
            <a:pPr>
              <a:defRPr/>
            </a:pPr>
            <a:endParaRPr lang="en-US" dirty="0"/>
          </a:p>
        </p:txBody>
      </p:sp>
      <p:sp>
        <p:nvSpPr>
          <p:cNvPr id="7" name="5 Marcador de número de diapositiva"/>
          <p:cNvSpPr>
            <a:spLocks noGrp="1"/>
          </p:cNvSpPr>
          <p:nvPr>
            <p:ph type="sldNum" sz="quarter" idx="12"/>
          </p:nvPr>
        </p:nvSpPr>
        <p:spPr/>
        <p:txBody>
          <a:bodyPr/>
          <a:lstStyle>
            <a:lvl1pPr>
              <a:defRPr/>
            </a:lvl1pPr>
          </a:lstStyle>
          <a:p>
            <a:pPr>
              <a:defRPr/>
            </a:pPr>
            <a:fld id="{DF566425-8507-4AD5-9990-F08A4F5F2CC3}" type="slidenum">
              <a:rPr lang="en-US"/>
              <a:pPr>
                <a:defRPr/>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342900" y="366184"/>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endParaRPr lang="en-US" smtClean="0"/>
          </a:p>
        </p:txBody>
      </p:sp>
      <p:sp>
        <p:nvSpPr>
          <p:cNvPr id="1027" name="2 Marcador de texto"/>
          <p:cNvSpPr>
            <a:spLocks noGrp="1"/>
          </p:cNvSpPr>
          <p:nvPr>
            <p:ph type="body" idx="1"/>
          </p:nvPr>
        </p:nvSpPr>
        <p:spPr bwMode="auto">
          <a:xfrm>
            <a:off x="342900" y="2133602"/>
            <a:ext cx="6172200" cy="60346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smtClean="0"/>
          </a:p>
        </p:txBody>
      </p:sp>
      <p:sp>
        <p:nvSpPr>
          <p:cNvPr id="4" name="3 Marcador de fecha"/>
          <p:cNvSpPr>
            <a:spLocks noGrp="1"/>
          </p:cNvSpPr>
          <p:nvPr>
            <p:ph type="dt" sz="half" idx="2"/>
          </p:nvPr>
        </p:nvSpPr>
        <p:spPr>
          <a:xfrm>
            <a:off x="342900" y="8475136"/>
            <a:ext cx="1600200" cy="486833"/>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4C4F1970-5B46-45C9-913C-1CA47941C0C1}" type="datetimeFigureOut">
              <a:rPr lang="en-US"/>
              <a:pPr>
                <a:defRPr/>
              </a:pPr>
              <a:t>5/6/2012</a:t>
            </a:fld>
            <a:endParaRPr lang="en-US" dirty="0"/>
          </a:p>
        </p:txBody>
      </p:sp>
      <p:sp>
        <p:nvSpPr>
          <p:cNvPr id="5" name="4 Marcador de pie de página"/>
          <p:cNvSpPr>
            <a:spLocks noGrp="1"/>
          </p:cNvSpPr>
          <p:nvPr>
            <p:ph type="ftr" sz="quarter" idx="3"/>
          </p:nvPr>
        </p:nvSpPr>
        <p:spPr>
          <a:xfrm>
            <a:off x="2343150" y="8475136"/>
            <a:ext cx="2171700" cy="486833"/>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5 Marcador de número de diapositiva"/>
          <p:cNvSpPr>
            <a:spLocks noGrp="1"/>
          </p:cNvSpPr>
          <p:nvPr>
            <p:ph type="sldNum" sz="quarter" idx="4"/>
          </p:nvPr>
        </p:nvSpPr>
        <p:spPr>
          <a:xfrm>
            <a:off x="4914900" y="8475136"/>
            <a:ext cx="1600200" cy="486833"/>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94B29FBF-62B6-482D-BAEB-6131E7DC7637}" type="slidenum">
              <a:rPr lang="en-US"/>
              <a:pPr>
                <a:defRPr/>
              </a:pPr>
              <a:t>‹Nº›</a:t>
            </a:fld>
            <a:endParaRPr lang="en-US" dirty="0"/>
          </a:p>
        </p:txBody>
      </p:sp>
    </p:spTree>
  </p:cSld>
  <p:clrMap bg1="lt1" tx1="dk1" bg2="lt2" tx2="dk2" accent1="accent1" accent2="accent2" accent3="accent3" accent4="accent4" accent5="accent5" accent6="accent6" hlink="hlink" folHlink="folHlink"/>
  <p:sldLayoutIdLst>
    <p:sldLayoutId id="2147483779" r:id="rId1"/>
    <p:sldLayoutId id="2147483778" r:id="rId2"/>
    <p:sldLayoutId id="2147483777" r:id="rId3"/>
    <p:sldLayoutId id="2147483776" r:id="rId4"/>
    <p:sldLayoutId id="2147483775" r:id="rId5"/>
    <p:sldLayoutId id="2147483774" r:id="rId6"/>
    <p:sldLayoutId id="2147483773" r:id="rId7"/>
    <p:sldLayoutId id="2147483772" r:id="rId8"/>
    <p:sldLayoutId id="2147483771" r:id="rId9"/>
    <p:sldLayoutId id="2147483770" r:id="rId10"/>
    <p:sldLayoutId id="214748376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Arial" charset="0"/>
        </a:defRPr>
      </a:lvl2pPr>
      <a:lvl3pPr algn="ctr" rtl="0" fontAlgn="base">
        <a:spcBef>
          <a:spcPct val="0"/>
        </a:spcBef>
        <a:spcAft>
          <a:spcPct val="0"/>
        </a:spcAft>
        <a:defRPr sz="4400">
          <a:solidFill>
            <a:schemeClr val="tx1"/>
          </a:solidFill>
          <a:latin typeface="Arial" charset="0"/>
        </a:defRPr>
      </a:lvl3pPr>
      <a:lvl4pPr algn="ctr" rtl="0" fontAlgn="base">
        <a:spcBef>
          <a:spcPct val="0"/>
        </a:spcBef>
        <a:spcAft>
          <a:spcPct val="0"/>
        </a:spcAft>
        <a:defRPr sz="4400">
          <a:solidFill>
            <a:schemeClr val="tx1"/>
          </a:solidFill>
          <a:latin typeface="Arial" charset="0"/>
        </a:defRPr>
      </a:lvl4pPr>
      <a:lvl5pPr algn="ctr" rtl="0" fontAlgn="base">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Usuario\Dropbox\MARIANO MONTAÑO\ICQA\Río Daule encuentro\logo-encuentro-daule-alt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2" y="0"/>
            <a:ext cx="6811542" cy="4038600"/>
          </a:xfrm>
          <a:prstGeom prst="rect">
            <a:avLst/>
          </a:prstGeom>
          <a:noFill/>
          <a:extLst>
            <a:ext uri="{909E8E84-426E-40DD-AFC4-6F175D3DCCD1}">
              <a14:hiddenFill xmlns:a14="http://schemas.microsoft.com/office/drawing/2010/main">
                <a:solidFill>
                  <a:srgbClr val="FFFFFF"/>
                </a:solidFill>
              </a14:hiddenFill>
            </a:ext>
          </a:extLst>
        </p:spPr>
      </p:pic>
      <p:sp>
        <p:nvSpPr>
          <p:cNvPr id="4" name="2 Subtítulo"/>
          <p:cNvSpPr txBox="1">
            <a:spLocks/>
          </p:cNvSpPr>
          <p:nvPr/>
        </p:nvSpPr>
        <p:spPr bwMode="auto">
          <a:xfrm>
            <a:off x="50582" y="6237890"/>
            <a:ext cx="6858000" cy="2525110"/>
          </a:xfrm>
          <a:prstGeom prst="rect">
            <a:avLst/>
          </a:prstGeom>
          <a:noFill/>
          <a:ln w="9525">
            <a:noFill/>
            <a:miter lim="800000"/>
            <a:headEnd/>
            <a:tailEnd/>
          </a:ln>
          <a:scene3d>
            <a:camera prst="obliqueTopLeft"/>
            <a:lightRig rig="threePt" dir="t"/>
          </a:scene3d>
          <a:sp3d/>
        </p:spPr>
        <p:txBody>
          <a:bodyPr vert="horz" wrap="square" lIns="91440" tIns="45720" rIns="91440" bIns="45720" numCol="1" rtlCol="0" anchor="t" anchorCtr="0" compatLnSpc="1">
            <a:prstTxWarp prst="textNoShape">
              <a:avLst/>
            </a:prstTxWarp>
            <a:noAutofit/>
            <a:flatTx/>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buFont typeface="Arial" pitchFamily="34" charset="0"/>
              <a:buNone/>
              <a:defRPr/>
            </a:pPr>
            <a:r>
              <a:rPr lang="es-EC" b="1" dirty="0" smtClean="0">
                <a:solidFill>
                  <a:schemeClr val="tx1"/>
                </a:solidFill>
                <a:cs typeface="Times New Roman" pitchFamily="18" charset="0"/>
              </a:rPr>
              <a:t>Mariano Montaño Armijos, </a:t>
            </a:r>
            <a:r>
              <a:rPr lang="es-EC" b="1" dirty="0" err="1" smtClean="0">
                <a:solidFill>
                  <a:schemeClr val="tx1"/>
                </a:solidFill>
                <a:cs typeface="Times New Roman" pitchFamily="18" charset="0"/>
              </a:rPr>
              <a:t>Ph</a:t>
            </a:r>
            <a:r>
              <a:rPr lang="es-EC" b="1" dirty="0" smtClean="0">
                <a:solidFill>
                  <a:schemeClr val="tx1"/>
                </a:solidFill>
                <a:cs typeface="Times New Roman" pitchFamily="18" charset="0"/>
              </a:rPr>
              <a:t>. D.</a:t>
            </a:r>
          </a:p>
          <a:p>
            <a:pPr fontAlgn="auto">
              <a:spcAft>
                <a:spcPts val="0"/>
              </a:spcAft>
              <a:defRPr/>
            </a:pPr>
            <a:r>
              <a:rPr lang="es-ES_tradnl" b="1" dirty="0">
                <a:solidFill>
                  <a:srgbClr val="0070C0"/>
                </a:solidFill>
                <a:latin typeface="Times New Roman" pitchFamily="18" charset="0"/>
              </a:rPr>
              <a:t>mmontano@espol.edu.ec</a:t>
            </a:r>
            <a:endParaRPr lang="es-ES" dirty="0">
              <a:solidFill>
                <a:srgbClr val="0070C0"/>
              </a:solidFill>
            </a:endParaRPr>
          </a:p>
          <a:p>
            <a:pPr fontAlgn="auto">
              <a:spcAft>
                <a:spcPts val="0"/>
              </a:spcAft>
              <a:buFont typeface="Arial" pitchFamily="34" charset="0"/>
              <a:buNone/>
              <a:defRPr/>
            </a:pPr>
            <a:endParaRPr lang="es-EC" b="1" dirty="0" smtClean="0">
              <a:solidFill>
                <a:schemeClr val="tx1"/>
              </a:solidFill>
              <a:cs typeface="Times New Roman" pitchFamily="18" charset="0"/>
            </a:endParaRPr>
          </a:p>
          <a:p>
            <a:pPr fontAlgn="auto">
              <a:spcAft>
                <a:spcPts val="0"/>
              </a:spcAft>
              <a:buFont typeface="Arial" pitchFamily="34" charset="0"/>
              <a:buNone/>
              <a:defRPr/>
            </a:pPr>
            <a:r>
              <a:rPr lang="es-EC" b="1" dirty="0" smtClean="0">
                <a:solidFill>
                  <a:schemeClr val="tx1"/>
                </a:solidFill>
                <a:cs typeface="Times New Roman" pitchFamily="18" charset="0"/>
              </a:rPr>
              <a:t>26 marzo 2012</a:t>
            </a:r>
          </a:p>
          <a:p>
            <a:pPr fontAlgn="auto">
              <a:spcAft>
                <a:spcPts val="0"/>
              </a:spcAft>
              <a:buFont typeface="Arial" pitchFamily="34" charset="0"/>
              <a:buNone/>
              <a:defRPr/>
            </a:pPr>
            <a:endParaRPr lang="es-EC" b="1" dirty="0" smtClean="0">
              <a:solidFill>
                <a:schemeClr val="tx1"/>
              </a:solidFill>
              <a:cs typeface="Times New Roman" pitchFamily="18" charset="0"/>
            </a:endParaRPr>
          </a:p>
          <a:p>
            <a:pPr fontAlgn="auto">
              <a:spcAft>
                <a:spcPts val="0"/>
              </a:spcAft>
              <a:buFont typeface="Arial" pitchFamily="34" charset="0"/>
              <a:buNone/>
              <a:defRPr/>
            </a:pPr>
            <a:endParaRPr lang="es-EC" sz="2800" b="1" dirty="0" smtClean="0">
              <a:solidFill>
                <a:schemeClr val="tx1"/>
              </a:solidFill>
              <a:cs typeface="Times New Roman" pitchFamily="18" charset="0"/>
            </a:endParaRPr>
          </a:p>
        </p:txBody>
      </p:sp>
      <p:pic>
        <p:nvPicPr>
          <p:cNvPr id="5" name="4 Imagen" descr="http://encuentrodaule.com/wp-content/uploads/2012/03/logo-espol.jpg"/>
          <p:cNvPicPr/>
          <p:nvPr/>
        </p:nvPicPr>
        <p:blipFill rotWithShape="1">
          <a:blip r:embed="rId3">
            <a:extLst>
              <a:ext uri="{28A0092B-C50C-407E-A947-70E740481C1C}">
                <a14:useLocalDpi xmlns:a14="http://schemas.microsoft.com/office/drawing/2010/main" val="0"/>
              </a:ext>
            </a:extLst>
          </a:blip>
          <a:srcRect l="32500" r="32500"/>
          <a:stretch/>
        </p:blipFill>
        <p:spPr bwMode="auto">
          <a:xfrm>
            <a:off x="31532" y="4086225"/>
            <a:ext cx="1638935" cy="1504950"/>
          </a:xfrm>
          <a:prstGeom prst="rect">
            <a:avLst/>
          </a:prstGeom>
          <a:noFill/>
          <a:ln>
            <a:noFill/>
          </a:ln>
          <a:extLst>
            <a:ext uri="{53640926-AAD7-44D8-BBD7-CCE9431645EC}">
              <a14:shadowObscured xmlns:a14="http://schemas.microsoft.com/office/drawing/2010/main"/>
            </a:ext>
          </a:extLst>
        </p:spPr>
      </p:pic>
      <p:pic>
        <p:nvPicPr>
          <p:cNvPr id="6" name="5 Imagen" descr="http://encuentrodaule.com/wp-content/uploads/2012/03/logo-cads.jpg"/>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114800"/>
            <a:ext cx="4938074" cy="1497724"/>
          </a:xfrm>
          <a:prstGeom prst="rect">
            <a:avLst/>
          </a:prstGeom>
          <a:noFill/>
          <a:ln>
            <a:noFill/>
          </a:ln>
        </p:spPr>
      </p:pic>
    </p:spTree>
    <p:extLst>
      <p:ext uri="{BB962C8B-B14F-4D97-AF65-F5344CB8AC3E}">
        <p14:creationId xmlns:p14="http://schemas.microsoft.com/office/powerpoint/2010/main" val="4711195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52400" y="76200"/>
            <a:ext cx="6477000" cy="707886"/>
          </a:xfrm>
          <a:prstGeom prst="rect">
            <a:avLst/>
          </a:prstGeom>
        </p:spPr>
        <p:txBody>
          <a:bodyPr wrap="square">
            <a:spAutoFit/>
          </a:bodyPr>
          <a:lstStyle/>
          <a:p>
            <a:r>
              <a:rPr lang="es-EC" sz="4000" b="1" dirty="0">
                <a:latin typeface="+mn-lt"/>
              </a:rPr>
              <a:t>Regadío y fertilización</a:t>
            </a:r>
            <a:endParaRPr lang="es-ES" sz="4000" dirty="0">
              <a:latin typeface="+mn-lt"/>
            </a:endParaRPr>
          </a:p>
        </p:txBody>
      </p:sp>
      <p:pic>
        <p:nvPicPr>
          <p:cNvPr id="7170" name="Picture 2" descr="G:\Mariano\Mariano 0\Fotos\10-4-9 Samborondón arrozal\P105002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66800"/>
            <a:ext cx="6858000" cy="3857625"/>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G:\Mariano\Mariano 0\AA\Fotos\BANCO MUNDIAL\10-9-10 Artillería fertilización\DSC0827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9661"/>
          <a:stretch/>
        </p:blipFill>
        <p:spPr bwMode="auto">
          <a:xfrm>
            <a:off x="16062" y="5542893"/>
            <a:ext cx="6826172" cy="36011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9904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Mariano\Mariano 0\AA\Fotos\AURORA\DSC003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9" y="3999192"/>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G:\Mariano\Mariano 0\AA\Fotos\AURORA\DSC0034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9"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634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Mariano\Mariano R11-8-3\Mariano\Fotos\10-11-25 Mangle arrozal\P106013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1447800"/>
            <a:ext cx="6807200"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7985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G:\Mariano\Mariano 0\Fotos\11-4-28 Torre Pacheco Agricultura\Teres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124"/>
          <a:stretch/>
        </p:blipFill>
        <p:spPr bwMode="auto">
          <a:xfrm>
            <a:off x="13139" y="685800"/>
            <a:ext cx="6832600" cy="3734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G:\Mariano\Mariano 0\Fotos\11-4-28 Torre Pacheco Agricultura\P106092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8776"/>
          <a:stretch/>
        </p:blipFill>
        <p:spPr bwMode="auto">
          <a:xfrm>
            <a:off x="0" y="4693526"/>
            <a:ext cx="6871138" cy="3155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2442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3000"/>
                    </a14:imgEffect>
                  </a14:imgLayer>
                </a14:imgProps>
              </a:ext>
              <a:ext uri="{28A0092B-C50C-407E-A947-70E740481C1C}">
                <a14:useLocalDpi xmlns:a14="http://schemas.microsoft.com/office/drawing/2010/main" val="0"/>
              </a:ext>
            </a:extLst>
          </a:blip>
          <a:srcRect t="277" r="25000"/>
          <a:stretch/>
        </p:blipFill>
        <p:spPr bwMode="auto">
          <a:xfrm>
            <a:off x="0" y="2305050"/>
            <a:ext cx="6858000" cy="683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152400" y="276761"/>
            <a:ext cx="6553200" cy="1323439"/>
          </a:xfrm>
          <a:prstGeom prst="rect">
            <a:avLst/>
          </a:prstGeom>
        </p:spPr>
        <p:txBody>
          <a:bodyPr wrap="square">
            <a:spAutoFit/>
          </a:bodyPr>
          <a:lstStyle/>
          <a:p>
            <a:r>
              <a:rPr lang="es-ES" sz="4000" b="1" i="1" dirty="0" err="1">
                <a:latin typeface="+mn-lt"/>
              </a:rPr>
              <a:t>Azolla</a:t>
            </a:r>
            <a:r>
              <a:rPr lang="es-ES" sz="4000" b="1" i="1" dirty="0">
                <a:latin typeface="+mn-lt"/>
              </a:rPr>
              <a:t> </a:t>
            </a:r>
            <a:r>
              <a:rPr lang="es-ES" sz="4000" b="1" i="1" dirty="0" err="1">
                <a:latin typeface="+mn-lt"/>
              </a:rPr>
              <a:t>anabaena</a:t>
            </a:r>
            <a:r>
              <a:rPr lang="es-ES" sz="4000" b="1" i="1" dirty="0">
                <a:latin typeface="+mn-lt"/>
              </a:rPr>
              <a:t> </a:t>
            </a:r>
            <a:r>
              <a:rPr lang="es-ES" sz="4000" b="1" dirty="0">
                <a:latin typeface="+mn-lt"/>
              </a:rPr>
              <a:t>en el ecosistema de arrozales</a:t>
            </a:r>
            <a:endParaRPr lang="es-ES" sz="4000" dirty="0">
              <a:latin typeface="+mn-lt"/>
            </a:endParaRPr>
          </a:p>
        </p:txBody>
      </p:sp>
    </p:spTree>
    <p:extLst>
      <p:ext uri="{BB962C8B-B14F-4D97-AF65-F5344CB8AC3E}">
        <p14:creationId xmlns:p14="http://schemas.microsoft.com/office/powerpoint/2010/main" val="42810220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Mariano\Mariano 0\AA\FOTOS SELECCIONADAS por william\DSC0359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0670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4731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7 Imagen" descr="C:\Users\Usuario\Desktop\Fronta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09800"/>
            <a:ext cx="6858000" cy="5105400"/>
          </a:xfrm>
          <a:prstGeom prst="rect">
            <a:avLst/>
          </a:prstGeom>
          <a:noFill/>
          <a:ln>
            <a:noFill/>
          </a:ln>
        </p:spPr>
      </p:pic>
    </p:spTree>
    <p:extLst>
      <p:ext uri="{BB962C8B-B14F-4D97-AF65-F5344CB8AC3E}">
        <p14:creationId xmlns:p14="http://schemas.microsoft.com/office/powerpoint/2010/main" val="18205570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CuadroTexto"/>
          <p:cNvSpPr txBox="1">
            <a:spLocks noChangeArrowheads="1"/>
          </p:cNvSpPr>
          <p:nvPr/>
        </p:nvSpPr>
        <p:spPr bwMode="auto">
          <a:xfrm>
            <a:off x="0" y="14002"/>
            <a:ext cx="6858000" cy="707886"/>
          </a:xfrm>
          <a:prstGeom prst="rect">
            <a:avLst/>
          </a:prstGeom>
          <a:noFill/>
          <a:ln w="9525">
            <a:noFill/>
            <a:miter lim="800000"/>
            <a:headEnd/>
            <a:tailEnd/>
          </a:ln>
        </p:spPr>
        <p:txBody>
          <a:bodyPr wrap="square">
            <a:spAutoFit/>
          </a:bodyPr>
          <a:lstStyle/>
          <a:p>
            <a:pPr algn="ctr">
              <a:buClr>
                <a:schemeClr val="accent1"/>
              </a:buClr>
            </a:pPr>
            <a:r>
              <a:rPr lang="es-EC" sz="4000" b="1" dirty="0">
                <a:latin typeface="+mn-lt"/>
              </a:rPr>
              <a:t>Balance del nitrógeno</a:t>
            </a:r>
            <a:endParaRPr lang="es-ES" sz="4000" b="1" dirty="0">
              <a:latin typeface="+mn-lt"/>
              <a:cs typeface="Times New Roman" pitchFamily="18" charset="0"/>
            </a:endParaRPr>
          </a:p>
        </p:txBody>
      </p:sp>
      <p:graphicFrame>
        <p:nvGraphicFramePr>
          <p:cNvPr id="5" name="4 Tabla"/>
          <p:cNvGraphicFramePr>
            <a:graphicFrameLocks noGrp="1"/>
          </p:cNvGraphicFramePr>
          <p:nvPr>
            <p:extLst>
              <p:ext uri="{D42A27DB-BD31-4B8C-83A1-F6EECF244321}">
                <p14:modId xmlns:p14="http://schemas.microsoft.com/office/powerpoint/2010/main" val="1640704489"/>
              </p:ext>
            </p:extLst>
          </p:nvPr>
        </p:nvGraphicFramePr>
        <p:xfrm>
          <a:off x="36786" y="1143000"/>
          <a:ext cx="6823842" cy="7816596"/>
        </p:xfrm>
        <a:graphic>
          <a:graphicData uri="http://schemas.openxmlformats.org/drawingml/2006/table">
            <a:tbl>
              <a:tblPr firstRow="1" firstCol="1" bandRow="1">
                <a:tableStyleId>{5C22544A-7EE6-4342-B048-85BDC9FD1C3A}</a:tableStyleId>
              </a:tblPr>
              <a:tblGrid>
                <a:gridCol w="4004443"/>
                <a:gridCol w="1371600"/>
                <a:gridCol w="1447799"/>
              </a:tblGrid>
              <a:tr h="215900">
                <a:tc>
                  <a:txBody>
                    <a:bodyPr/>
                    <a:lstStyle/>
                    <a:p>
                      <a:pPr>
                        <a:lnSpc>
                          <a:spcPct val="115000"/>
                        </a:lnSpc>
                        <a:spcAft>
                          <a:spcPts val="0"/>
                        </a:spcAft>
                      </a:pPr>
                      <a:r>
                        <a:rPr lang="es-ES" sz="1800" dirty="0">
                          <a:effectLst/>
                          <a:latin typeface="+mn-lt"/>
                        </a:rPr>
                        <a:t>Fuentes y Destinos (</a:t>
                      </a:r>
                      <a:r>
                        <a:rPr lang="es-ES" sz="1800" dirty="0" err="1">
                          <a:effectLst/>
                          <a:latin typeface="+mn-lt"/>
                        </a:rPr>
                        <a:t>kgN</a:t>
                      </a:r>
                      <a:r>
                        <a:rPr lang="es-ES" sz="1800" dirty="0">
                          <a:effectLst/>
                          <a:latin typeface="+mn-lt"/>
                        </a:rPr>
                        <a:t>/ha/año)</a:t>
                      </a:r>
                      <a:endParaRPr lang="es-ES" sz="1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1800">
                          <a:effectLst/>
                          <a:latin typeface="+mn-lt"/>
                        </a:rPr>
                        <a:t>Urea</a:t>
                      </a:r>
                    </a:p>
                    <a:p>
                      <a:pPr algn="r">
                        <a:lnSpc>
                          <a:spcPct val="115000"/>
                        </a:lnSpc>
                        <a:spcAft>
                          <a:spcPts val="0"/>
                        </a:spcAft>
                      </a:pPr>
                      <a:r>
                        <a:rPr lang="es-ES" sz="1800">
                          <a:effectLst/>
                          <a:latin typeface="+mn-lt"/>
                        </a:rPr>
                        <a:t>Borbor, 2005</a:t>
                      </a:r>
                      <a:endParaRPr lang="es-ES" sz="1800">
                        <a:effectLst/>
                        <a:latin typeface="+mn-lt"/>
                        <a:ea typeface="Calibri"/>
                        <a:cs typeface="Times New Roman"/>
                      </a:endParaRPr>
                    </a:p>
                  </a:txBody>
                  <a:tcPr marL="44450" marR="44450" marT="0" marB="0"/>
                </a:tc>
                <a:tc>
                  <a:txBody>
                    <a:bodyPr/>
                    <a:lstStyle/>
                    <a:p>
                      <a:pPr algn="r">
                        <a:lnSpc>
                          <a:spcPct val="115000"/>
                        </a:lnSpc>
                        <a:spcAft>
                          <a:spcPts val="0"/>
                        </a:spcAft>
                      </a:pPr>
                      <a:r>
                        <a:rPr lang="es-ES" sz="1800">
                          <a:effectLst/>
                          <a:latin typeface="+mn-lt"/>
                        </a:rPr>
                        <a:t>Azolla</a:t>
                      </a:r>
                    </a:p>
                    <a:p>
                      <a:pPr algn="r">
                        <a:lnSpc>
                          <a:spcPct val="115000"/>
                        </a:lnSpc>
                        <a:spcAft>
                          <a:spcPts val="0"/>
                        </a:spcAft>
                      </a:pPr>
                      <a:r>
                        <a:rPr lang="es-ES" sz="1800">
                          <a:effectLst/>
                          <a:latin typeface="+mn-lt"/>
                        </a:rPr>
                        <a:t>Montaño, 2010</a:t>
                      </a:r>
                      <a:endParaRPr lang="es-ES" sz="1800">
                        <a:effectLst/>
                        <a:latin typeface="+mn-lt"/>
                        <a:ea typeface="Calibri"/>
                        <a:cs typeface="Times New Roman"/>
                      </a:endParaRPr>
                    </a:p>
                  </a:txBody>
                  <a:tcPr marL="44450" marR="44450" marT="0" marB="0"/>
                </a:tc>
              </a:tr>
              <a:tr h="215900">
                <a:tc>
                  <a:txBody>
                    <a:bodyPr/>
                    <a:lstStyle/>
                    <a:p>
                      <a:pPr algn="ctr">
                        <a:lnSpc>
                          <a:spcPct val="115000"/>
                        </a:lnSpc>
                        <a:spcAft>
                          <a:spcPts val="0"/>
                        </a:spcAft>
                      </a:pPr>
                      <a:r>
                        <a:rPr lang="es-ES" sz="2800" dirty="0">
                          <a:effectLst/>
                          <a:latin typeface="+mn-lt"/>
                        </a:rPr>
                        <a:t>Fuentes</a:t>
                      </a:r>
                      <a:endParaRPr lang="es-ES" sz="2800" dirty="0">
                        <a:effectLst/>
                        <a:latin typeface="+mn-lt"/>
                        <a:ea typeface="Calibri"/>
                        <a:cs typeface="Times New Roman"/>
                      </a:endParaRPr>
                    </a:p>
                  </a:txBody>
                  <a:tcPr marL="44450" marR="44450" marT="0" marB="0"/>
                </a:tc>
                <a:tc>
                  <a:txBody>
                    <a:bodyPr/>
                    <a:lstStyle/>
                    <a:p>
                      <a:pPr>
                        <a:lnSpc>
                          <a:spcPct val="115000"/>
                        </a:lnSpc>
                      </a:pPr>
                      <a:endParaRPr lang="es-ES" sz="1800">
                        <a:effectLst/>
                        <a:latin typeface="+mn-lt"/>
                        <a:cs typeface="Times New Roman"/>
                      </a:endParaRPr>
                    </a:p>
                  </a:txBody>
                  <a:tcPr marL="44450" marR="44450" marT="0" marB="0"/>
                </a:tc>
                <a:tc>
                  <a:txBody>
                    <a:bodyPr/>
                    <a:lstStyle/>
                    <a:p>
                      <a:pPr>
                        <a:lnSpc>
                          <a:spcPct val="115000"/>
                        </a:lnSpc>
                      </a:pPr>
                      <a:endParaRPr lang="es-ES" sz="1800">
                        <a:effectLst/>
                        <a:latin typeface="+mn-lt"/>
                        <a:cs typeface="Times New Roman"/>
                      </a:endParaRPr>
                    </a:p>
                  </a:txBody>
                  <a:tcPr marL="44450" marR="44450" marT="0" marB="0"/>
                </a:tc>
              </a:tr>
              <a:tr h="215900">
                <a:tc>
                  <a:txBody>
                    <a:bodyPr/>
                    <a:lstStyle/>
                    <a:p>
                      <a:pPr>
                        <a:lnSpc>
                          <a:spcPct val="115000"/>
                        </a:lnSpc>
                        <a:spcAft>
                          <a:spcPts val="0"/>
                        </a:spcAft>
                      </a:pPr>
                      <a:r>
                        <a:rPr lang="es-ES" sz="2800" dirty="0">
                          <a:effectLst/>
                          <a:latin typeface="+mn-lt"/>
                        </a:rPr>
                        <a:t>Fertilizante </a:t>
                      </a:r>
                      <a:endParaRPr lang="es-ES" sz="2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38</a:t>
                      </a:r>
                      <a:endParaRPr lang="es-ES" sz="2800" b="1"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50</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2000" dirty="0">
                          <a:effectLst/>
                          <a:latin typeface="+mn-lt"/>
                        </a:rPr>
                        <a:t>Piensos alimenticios de animales</a:t>
                      </a:r>
                      <a:endParaRPr lang="es-ES" sz="20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14.1</a:t>
                      </a:r>
                      <a:endParaRPr lang="es-ES" sz="2800" b="1"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14.1</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2400" dirty="0">
                          <a:effectLst/>
                          <a:latin typeface="+mn-lt"/>
                        </a:rPr>
                        <a:t>Fijación biológica forestal</a:t>
                      </a:r>
                      <a:endParaRPr lang="es-ES" sz="24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6.2</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6.2</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2800" dirty="0">
                          <a:effectLst/>
                          <a:latin typeface="+mn-lt"/>
                        </a:rPr>
                        <a:t>Deposición atmosférica </a:t>
                      </a:r>
                      <a:endParaRPr lang="es-ES" sz="2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5.2</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5.2</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2400" dirty="0">
                          <a:effectLst/>
                          <a:latin typeface="+mn-lt"/>
                        </a:rPr>
                        <a:t>Fijación biológica agrícola </a:t>
                      </a:r>
                      <a:endParaRPr lang="es-ES" sz="24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4.3</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4.3</a:t>
                      </a:r>
                      <a:endParaRPr lang="es-ES" sz="2800" b="1" dirty="0">
                        <a:effectLst/>
                        <a:latin typeface="+mn-lt"/>
                        <a:ea typeface="Calibri"/>
                        <a:cs typeface="Times New Roman"/>
                      </a:endParaRPr>
                    </a:p>
                  </a:txBody>
                  <a:tcPr marL="44450" marR="44450" marT="0" marB="0"/>
                </a:tc>
              </a:tr>
              <a:tr h="215900">
                <a:tc>
                  <a:txBody>
                    <a:bodyPr/>
                    <a:lstStyle/>
                    <a:p>
                      <a:pPr algn="r">
                        <a:lnSpc>
                          <a:spcPct val="115000"/>
                        </a:lnSpc>
                        <a:spcAft>
                          <a:spcPts val="0"/>
                        </a:spcAft>
                      </a:pPr>
                      <a:r>
                        <a:rPr lang="es-ES" sz="2800" dirty="0">
                          <a:effectLst/>
                          <a:latin typeface="+mn-lt"/>
                        </a:rPr>
                        <a:t>Total</a:t>
                      </a:r>
                      <a:endParaRPr lang="es-ES" sz="2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68</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80</a:t>
                      </a:r>
                      <a:endParaRPr lang="es-ES" sz="2800" b="1" dirty="0">
                        <a:effectLst/>
                        <a:latin typeface="+mn-lt"/>
                        <a:ea typeface="Calibri"/>
                        <a:cs typeface="Times New Roman"/>
                      </a:endParaRPr>
                    </a:p>
                  </a:txBody>
                  <a:tcPr marL="44450" marR="44450" marT="0" marB="0"/>
                </a:tc>
              </a:tr>
              <a:tr h="215900">
                <a:tc>
                  <a:txBody>
                    <a:bodyPr/>
                    <a:lstStyle/>
                    <a:p>
                      <a:pPr algn="ctr">
                        <a:lnSpc>
                          <a:spcPct val="115000"/>
                        </a:lnSpc>
                        <a:spcAft>
                          <a:spcPts val="0"/>
                        </a:spcAft>
                      </a:pPr>
                      <a:r>
                        <a:rPr lang="es-ES" sz="2800" dirty="0">
                          <a:effectLst/>
                          <a:latin typeface="+mn-lt"/>
                        </a:rPr>
                        <a:t>Destinos</a:t>
                      </a:r>
                      <a:endParaRPr lang="es-ES" sz="2800" dirty="0">
                        <a:effectLst/>
                        <a:latin typeface="+mn-lt"/>
                        <a:ea typeface="Calibri"/>
                        <a:cs typeface="Times New Roman"/>
                      </a:endParaRPr>
                    </a:p>
                  </a:txBody>
                  <a:tcPr marL="44450" marR="44450" marT="0" marB="0"/>
                </a:tc>
                <a:tc>
                  <a:txBody>
                    <a:bodyPr/>
                    <a:lstStyle/>
                    <a:p>
                      <a:pPr>
                        <a:lnSpc>
                          <a:spcPct val="115000"/>
                        </a:lnSpc>
                      </a:pPr>
                      <a:endParaRPr lang="es-ES" sz="2800" b="1">
                        <a:effectLst/>
                        <a:latin typeface="+mn-lt"/>
                        <a:cs typeface="Times New Roman"/>
                      </a:endParaRPr>
                    </a:p>
                  </a:txBody>
                  <a:tcPr marL="44450" marR="44450" marT="0" marB="0"/>
                </a:tc>
                <a:tc>
                  <a:txBody>
                    <a:bodyPr/>
                    <a:lstStyle/>
                    <a:p>
                      <a:pPr algn="r">
                        <a:lnSpc>
                          <a:spcPct val="115000"/>
                        </a:lnSpc>
                        <a:spcAft>
                          <a:spcPts val="0"/>
                        </a:spcAft>
                      </a:pPr>
                      <a:r>
                        <a:rPr lang="es-ES" sz="2800" b="1" dirty="0">
                          <a:effectLst/>
                          <a:latin typeface="+mn-lt"/>
                        </a:rPr>
                        <a:t> </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2800" dirty="0">
                          <a:effectLst/>
                          <a:latin typeface="+mn-lt"/>
                        </a:rPr>
                        <a:t>Drenaje fluvial</a:t>
                      </a:r>
                      <a:endParaRPr lang="es-ES" sz="2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25</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37</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2800" dirty="0">
                          <a:effectLst/>
                          <a:latin typeface="+mn-lt"/>
                        </a:rPr>
                        <a:t>Exportación de alimentos</a:t>
                      </a:r>
                      <a:endParaRPr lang="es-ES" sz="2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24.6</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24.6</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2800" dirty="0" err="1">
                          <a:effectLst/>
                          <a:latin typeface="+mn-lt"/>
                        </a:rPr>
                        <a:t>Desnitrificación</a:t>
                      </a:r>
                      <a:endParaRPr lang="es-ES" sz="2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9.4</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9.4</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2800" dirty="0">
                          <a:effectLst/>
                          <a:latin typeface="+mn-lt"/>
                        </a:rPr>
                        <a:t>Volatilización</a:t>
                      </a:r>
                      <a:endParaRPr lang="es-ES" sz="2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6.7</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6.7</a:t>
                      </a:r>
                      <a:endParaRPr lang="es-ES" sz="2800" b="1" dirty="0">
                        <a:effectLst/>
                        <a:latin typeface="+mn-lt"/>
                        <a:ea typeface="Calibri"/>
                        <a:cs typeface="Times New Roman"/>
                      </a:endParaRPr>
                    </a:p>
                  </a:txBody>
                  <a:tcPr marL="44450" marR="44450" marT="0" marB="0"/>
                </a:tc>
              </a:tr>
              <a:tr h="215900">
                <a:tc>
                  <a:txBody>
                    <a:bodyPr/>
                    <a:lstStyle/>
                    <a:p>
                      <a:pPr>
                        <a:lnSpc>
                          <a:spcPct val="115000"/>
                        </a:lnSpc>
                        <a:spcAft>
                          <a:spcPts val="0"/>
                        </a:spcAft>
                      </a:pPr>
                      <a:r>
                        <a:rPr lang="es-ES" sz="1800">
                          <a:effectLst/>
                          <a:latin typeface="+mn-lt"/>
                        </a:rPr>
                        <a:t>Almacenamiento en suelo y vegetales</a:t>
                      </a:r>
                      <a:endParaRPr lang="es-ES" sz="180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2.3</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2.3</a:t>
                      </a:r>
                      <a:endParaRPr lang="es-ES" sz="2800" b="1" dirty="0">
                        <a:effectLst/>
                        <a:latin typeface="+mn-lt"/>
                        <a:ea typeface="Calibri"/>
                        <a:cs typeface="Times New Roman"/>
                      </a:endParaRPr>
                    </a:p>
                  </a:txBody>
                  <a:tcPr marL="44450" marR="44450" marT="0" marB="0"/>
                </a:tc>
              </a:tr>
              <a:tr h="215900">
                <a:tc>
                  <a:txBody>
                    <a:bodyPr/>
                    <a:lstStyle/>
                    <a:p>
                      <a:pPr algn="r">
                        <a:lnSpc>
                          <a:spcPct val="115000"/>
                        </a:lnSpc>
                        <a:spcAft>
                          <a:spcPts val="0"/>
                        </a:spcAft>
                      </a:pPr>
                      <a:r>
                        <a:rPr lang="es-ES" sz="2800" dirty="0">
                          <a:effectLst/>
                          <a:latin typeface="+mn-lt"/>
                        </a:rPr>
                        <a:t>Total</a:t>
                      </a:r>
                      <a:endParaRPr lang="es-ES" sz="2800" dirty="0">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a:effectLst/>
                          <a:latin typeface="+mn-lt"/>
                        </a:rPr>
                        <a:t>68</a:t>
                      </a:r>
                      <a:endParaRPr lang="es-ES" sz="2800" b="1">
                        <a:effectLst/>
                        <a:latin typeface="+mn-lt"/>
                        <a:ea typeface="Calibri"/>
                        <a:cs typeface="Times New Roman"/>
                      </a:endParaRPr>
                    </a:p>
                  </a:txBody>
                  <a:tcPr marL="44450" marR="44450" marT="0" marB="0"/>
                </a:tc>
                <a:tc>
                  <a:txBody>
                    <a:bodyPr/>
                    <a:lstStyle/>
                    <a:p>
                      <a:pPr algn="r">
                        <a:lnSpc>
                          <a:spcPct val="115000"/>
                        </a:lnSpc>
                        <a:spcAft>
                          <a:spcPts val="0"/>
                        </a:spcAft>
                      </a:pPr>
                      <a:r>
                        <a:rPr lang="es-ES" sz="2800" b="1" dirty="0">
                          <a:effectLst/>
                          <a:latin typeface="+mn-lt"/>
                        </a:rPr>
                        <a:t>80</a:t>
                      </a:r>
                      <a:endParaRPr lang="es-ES" sz="2800" b="1" dirty="0">
                        <a:effectLst/>
                        <a:latin typeface="+mn-lt"/>
                        <a:ea typeface="Calibri"/>
                        <a:cs typeface="Times New Roman"/>
                      </a:endParaRPr>
                    </a:p>
                  </a:txBody>
                  <a:tcPr marL="44450" marR="44450" marT="0" marB="0"/>
                </a:tc>
              </a:tr>
            </a:tbl>
          </a:graphicData>
        </a:graphic>
      </p:graphicFrame>
    </p:spTree>
    <p:extLst>
      <p:ext uri="{BB962C8B-B14F-4D97-AF65-F5344CB8AC3E}">
        <p14:creationId xmlns:p14="http://schemas.microsoft.com/office/powerpoint/2010/main" val="41737617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33703" y="5616714"/>
            <a:ext cx="4217821" cy="707886"/>
          </a:xfrm>
          <a:prstGeom prst="rect">
            <a:avLst/>
          </a:prstGeom>
        </p:spPr>
        <p:txBody>
          <a:bodyPr wrap="none">
            <a:spAutoFit/>
          </a:bodyPr>
          <a:lstStyle/>
          <a:p>
            <a:pPr fontAlgn="auto">
              <a:spcAft>
                <a:spcPts val="0"/>
              </a:spcAft>
              <a:defRPr/>
            </a:pPr>
            <a:r>
              <a:rPr lang="es-EC" sz="4000" b="1" dirty="0">
                <a:latin typeface="+mn-lt"/>
                <a:cs typeface="Times New Roman" pitchFamily="18" charset="0"/>
              </a:rPr>
              <a:t>La huella del agua</a:t>
            </a:r>
            <a:endParaRPr lang="es-ES" sz="4000" b="1" dirty="0">
              <a:latin typeface="+mn-lt"/>
              <a:cs typeface="Times New Roman" pitchFamily="18" charset="0"/>
            </a:endParaRPr>
          </a:p>
        </p:txBody>
      </p:sp>
      <p:pic>
        <p:nvPicPr>
          <p:cNvPr id="6" name="5 Imagen"/>
          <p:cNvPicPr/>
          <p:nvPr/>
        </p:nvPicPr>
        <p:blipFill rotWithShape="1">
          <a:blip r:embed="rId2">
            <a:extLst>
              <a:ext uri="{28A0092B-C50C-407E-A947-70E740481C1C}">
                <a14:useLocalDpi xmlns:a14="http://schemas.microsoft.com/office/drawing/2010/main" val="0"/>
              </a:ext>
            </a:extLst>
          </a:blip>
          <a:srcRect l="4295" t="3922" r="6748" b="3529"/>
          <a:stretch/>
        </p:blipFill>
        <p:spPr bwMode="auto">
          <a:xfrm>
            <a:off x="0" y="0"/>
            <a:ext cx="2779805" cy="4514540"/>
          </a:xfrm>
          <a:prstGeom prst="rect">
            <a:avLst/>
          </a:prstGeom>
          <a:noFill/>
          <a:ln>
            <a:solidFill>
              <a:schemeClr val="tx1"/>
            </a:solidFill>
          </a:ln>
          <a:extLst>
            <a:ext uri="{53640926-AAD7-44D8-BBD7-CCE9431645EC}">
              <a14:shadowObscured xmlns:a14="http://schemas.microsoft.com/office/drawing/2010/main"/>
            </a:ext>
          </a:extLst>
        </p:spPr>
      </p:pic>
      <p:sp>
        <p:nvSpPr>
          <p:cNvPr id="5" name="4 Rectángulo"/>
          <p:cNvSpPr/>
          <p:nvPr/>
        </p:nvSpPr>
        <p:spPr>
          <a:xfrm>
            <a:off x="304800" y="6566118"/>
            <a:ext cx="6335389" cy="1815882"/>
          </a:xfrm>
          <a:prstGeom prst="rect">
            <a:avLst/>
          </a:prstGeom>
        </p:spPr>
        <p:txBody>
          <a:bodyPr wrap="none">
            <a:spAutoFit/>
          </a:bodyPr>
          <a:lstStyle/>
          <a:p>
            <a:pPr fontAlgn="auto">
              <a:spcAft>
                <a:spcPts val="0"/>
              </a:spcAft>
              <a:defRPr/>
            </a:pPr>
            <a:r>
              <a:rPr lang="es-EC" sz="2800" b="1" dirty="0">
                <a:latin typeface="+mn-lt"/>
                <a:cs typeface="Times New Roman" pitchFamily="18" charset="0"/>
              </a:rPr>
              <a:t>Disponibilidad CRD 2548 m3/</a:t>
            </a:r>
            <a:r>
              <a:rPr lang="es-EC" sz="2800" b="1" dirty="0" err="1">
                <a:latin typeface="+mn-lt"/>
                <a:cs typeface="Times New Roman" pitchFamily="18" charset="0"/>
              </a:rPr>
              <a:t>hb</a:t>
            </a:r>
            <a:r>
              <a:rPr lang="es-EC" sz="2800" b="1" dirty="0">
                <a:latin typeface="+mn-lt"/>
                <a:cs typeface="Times New Roman" pitchFamily="18" charset="0"/>
              </a:rPr>
              <a:t>/año</a:t>
            </a:r>
          </a:p>
          <a:p>
            <a:pPr fontAlgn="auto">
              <a:spcAft>
                <a:spcPts val="0"/>
              </a:spcAft>
              <a:defRPr/>
            </a:pPr>
            <a:r>
              <a:rPr lang="es-EC" sz="2800" b="1" dirty="0" smtClean="0">
                <a:latin typeface="+mn-lt"/>
                <a:cs typeface="Times New Roman" pitchFamily="18" charset="0"/>
              </a:rPr>
              <a:t>Huella hídrica mundial 563 m3/</a:t>
            </a:r>
            <a:r>
              <a:rPr lang="es-EC" sz="2800" b="1" dirty="0" err="1" smtClean="0">
                <a:latin typeface="+mn-lt"/>
                <a:cs typeface="Times New Roman" pitchFamily="18" charset="0"/>
              </a:rPr>
              <a:t>hb</a:t>
            </a:r>
            <a:r>
              <a:rPr lang="es-EC" sz="2800" b="1" dirty="0" smtClean="0">
                <a:latin typeface="+mn-lt"/>
                <a:cs typeface="Times New Roman" pitchFamily="18" charset="0"/>
              </a:rPr>
              <a:t>/año</a:t>
            </a:r>
          </a:p>
          <a:p>
            <a:pPr fontAlgn="auto">
              <a:spcAft>
                <a:spcPts val="0"/>
              </a:spcAft>
              <a:defRPr/>
            </a:pPr>
            <a:r>
              <a:rPr lang="es-EC" sz="2800" b="1" dirty="0">
                <a:latin typeface="+mn-lt"/>
                <a:cs typeface="Times New Roman" pitchFamily="18" charset="0"/>
              </a:rPr>
              <a:t>Huella hídrica </a:t>
            </a:r>
            <a:r>
              <a:rPr lang="es-EC" sz="2800" b="1" dirty="0" smtClean="0">
                <a:latin typeface="+mn-lt"/>
                <a:cs typeface="Times New Roman" pitchFamily="18" charset="0"/>
              </a:rPr>
              <a:t>del arroz 1600 m3/t</a:t>
            </a:r>
          </a:p>
          <a:p>
            <a:pPr fontAlgn="auto">
              <a:spcAft>
                <a:spcPts val="0"/>
              </a:spcAft>
              <a:defRPr/>
            </a:pPr>
            <a:r>
              <a:rPr lang="es-EC" sz="2800" b="1" dirty="0" smtClean="0">
                <a:latin typeface="+mn-lt"/>
                <a:cs typeface="Times New Roman" pitchFamily="18" charset="0"/>
              </a:rPr>
              <a:t>Demanda del arroz 24 m3/s</a:t>
            </a:r>
            <a:endParaRPr lang="es-EC" sz="2800" b="1" dirty="0">
              <a:latin typeface="+mn-lt"/>
              <a:cs typeface="Times New Roman"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2990850"/>
            <a:ext cx="4762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2036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Mariano\Mariano R11-8-3\Mariano\Fotos\10-12-18 Nobol\P10602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5" y="2057400"/>
            <a:ext cx="6858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628" y="381000"/>
            <a:ext cx="6858000" cy="1323439"/>
          </a:xfrm>
          <a:prstGeom prst="rect">
            <a:avLst/>
          </a:prstGeom>
        </p:spPr>
        <p:txBody>
          <a:bodyPr wrap="square">
            <a:spAutoFit/>
          </a:bodyPr>
          <a:lstStyle/>
          <a:p>
            <a:pPr fontAlgn="auto">
              <a:spcAft>
                <a:spcPts val="0"/>
              </a:spcAft>
              <a:defRPr/>
            </a:pPr>
            <a:r>
              <a:rPr lang="es-EC" sz="4000" b="1" dirty="0">
                <a:latin typeface="+mn-lt"/>
                <a:cs typeface="Times New Roman" pitchFamily="18" charset="0"/>
              </a:rPr>
              <a:t>Funciones antigua y nuevas de los arrozales</a:t>
            </a:r>
            <a:endParaRPr lang="es-ES" sz="4000" b="1" dirty="0">
              <a:latin typeface="+mn-lt"/>
              <a:cs typeface="Times New Roman" pitchFamily="18" charset="0"/>
            </a:endParaRPr>
          </a:p>
        </p:txBody>
      </p:sp>
    </p:spTree>
    <p:extLst>
      <p:ext uri="{BB962C8B-B14F-4D97-AF65-F5344CB8AC3E}">
        <p14:creationId xmlns:p14="http://schemas.microsoft.com/office/powerpoint/2010/main" val="1384394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3648" y="2362200"/>
            <a:ext cx="6858000" cy="6477000"/>
          </a:xfrm>
          <a:noFill/>
          <a:ln/>
          <a:scene3d>
            <a:camera prst="obliqueTopLeft"/>
            <a:lightRig rig="threePt" dir="t"/>
          </a:scene3d>
          <a:sp3d/>
        </p:spPr>
        <p:txBody>
          <a:bodyPr rtlCol="0">
            <a:noAutofit/>
            <a:flatTx/>
          </a:bodyPr>
          <a:lstStyle/>
          <a:p>
            <a:pPr algn="l"/>
            <a:r>
              <a:rPr lang="es-ES" sz="4000" b="1" dirty="0">
                <a:solidFill>
                  <a:schemeClr val="tx1"/>
                </a:solidFill>
              </a:rPr>
              <a:t>ESTRATEGIAS DE AGRICULTURA SOSTENIBLE EN LA CUENCA DEL RÍO DAULE. </a:t>
            </a:r>
            <a:r>
              <a:rPr lang="es-ES" sz="4000" b="1" i="1" dirty="0" err="1" smtClean="0">
                <a:solidFill>
                  <a:srgbClr val="000099"/>
                </a:solidFill>
                <a:latin typeface="Times New Roman" pitchFamily="18" charset="0"/>
                <a:cs typeface="Times New Roman" pitchFamily="18" charset="0"/>
              </a:rPr>
              <a:t>Azolla</a:t>
            </a:r>
            <a:r>
              <a:rPr lang="es-ES" sz="4000" b="1" i="1" dirty="0" smtClean="0">
                <a:solidFill>
                  <a:srgbClr val="000099"/>
                </a:solidFill>
                <a:latin typeface="Times New Roman" pitchFamily="18" charset="0"/>
                <a:cs typeface="Times New Roman" pitchFamily="18" charset="0"/>
              </a:rPr>
              <a:t> </a:t>
            </a:r>
            <a:r>
              <a:rPr lang="es-ES" sz="4000" b="1" i="1" dirty="0" err="1">
                <a:solidFill>
                  <a:srgbClr val="000099"/>
                </a:solidFill>
                <a:latin typeface="Times New Roman" pitchFamily="18" charset="0"/>
                <a:cs typeface="Times New Roman" pitchFamily="18" charset="0"/>
              </a:rPr>
              <a:t>anabaena</a:t>
            </a:r>
            <a:r>
              <a:rPr lang="es-ES" sz="4000" b="1" i="1" dirty="0">
                <a:solidFill>
                  <a:srgbClr val="000099"/>
                </a:solidFill>
                <a:latin typeface="Times New Roman" pitchFamily="18" charset="0"/>
                <a:cs typeface="Times New Roman" pitchFamily="18" charset="0"/>
              </a:rPr>
              <a:t> </a:t>
            </a:r>
            <a:r>
              <a:rPr lang="es-ES" sz="4000" b="1" dirty="0" smtClean="0">
                <a:solidFill>
                  <a:srgbClr val="000099"/>
                </a:solidFill>
                <a:latin typeface="Times New Roman" pitchFamily="18" charset="0"/>
                <a:cs typeface="Times New Roman" pitchFamily="18" charset="0"/>
              </a:rPr>
              <a:t>nuevo paradigma </a:t>
            </a:r>
            <a:r>
              <a:rPr lang="es-ES" sz="4000" b="1" dirty="0">
                <a:solidFill>
                  <a:srgbClr val="000099"/>
                </a:solidFill>
                <a:latin typeface="Times New Roman" pitchFamily="18" charset="0"/>
                <a:cs typeface="Times New Roman" pitchFamily="18" charset="0"/>
              </a:rPr>
              <a:t>de la agricultura, </a:t>
            </a:r>
            <a:r>
              <a:rPr lang="es-ES" sz="4000" b="1" dirty="0" smtClean="0">
                <a:solidFill>
                  <a:srgbClr val="000099"/>
                </a:solidFill>
                <a:latin typeface="Times New Roman" pitchFamily="18" charset="0"/>
                <a:cs typeface="Times New Roman" pitchFamily="18" charset="0"/>
              </a:rPr>
              <a:t>ganadería</a:t>
            </a:r>
            <a:r>
              <a:rPr lang="es-ES" sz="4000" b="1" dirty="0">
                <a:solidFill>
                  <a:srgbClr val="000099"/>
                </a:solidFill>
                <a:latin typeface="Times New Roman" pitchFamily="18" charset="0"/>
                <a:cs typeface="Times New Roman" pitchFamily="18" charset="0"/>
              </a:rPr>
              <a:t>, salud, ambiente </a:t>
            </a:r>
            <a:r>
              <a:rPr lang="es-ES" sz="4000" b="1" dirty="0" smtClean="0">
                <a:solidFill>
                  <a:srgbClr val="000099"/>
                </a:solidFill>
                <a:latin typeface="Times New Roman" pitchFamily="18" charset="0"/>
                <a:cs typeface="Times New Roman" pitchFamily="18" charset="0"/>
              </a:rPr>
              <a:t>y economía </a:t>
            </a:r>
            <a:r>
              <a:rPr lang="es-ES" sz="4000" b="1" dirty="0">
                <a:solidFill>
                  <a:srgbClr val="000099"/>
                </a:solidFill>
                <a:latin typeface="Times New Roman" pitchFamily="18" charset="0"/>
                <a:cs typeface="Times New Roman" pitchFamily="18" charset="0"/>
              </a:rPr>
              <a:t>en la perspectiva </a:t>
            </a:r>
            <a:r>
              <a:rPr lang="es-ES" sz="4000" b="1" dirty="0" smtClean="0">
                <a:solidFill>
                  <a:srgbClr val="000099"/>
                </a:solidFill>
                <a:latin typeface="Times New Roman" pitchFamily="18" charset="0"/>
                <a:cs typeface="Times New Roman" pitchFamily="18" charset="0"/>
              </a:rPr>
              <a:t>de Ecosistema Guayas  </a:t>
            </a:r>
            <a:r>
              <a:rPr lang="es-EC" sz="4000" b="1" dirty="0" err="1" smtClean="0">
                <a:solidFill>
                  <a:srgbClr val="000099"/>
                </a:solidFill>
                <a:latin typeface="Times New Roman" pitchFamily="18" charset="0"/>
                <a:cs typeface="Times New Roman" pitchFamily="18" charset="0"/>
              </a:rPr>
              <a:t>Conoci</a:t>
            </a:r>
            <a:r>
              <a:rPr lang="es-EC" sz="4000" b="1" dirty="0" smtClean="0">
                <a:solidFill>
                  <a:srgbClr val="000099"/>
                </a:solidFill>
                <a:latin typeface="Times New Roman" pitchFamily="18" charset="0"/>
                <a:cs typeface="Times New Roman" pitchFamily="18" charset="0"/>
              </a:rPr>
              <a:t>-miento </a:t>
            </a:r>
            <a:r>
              <a:rPr lang="es-EC" sz="4000" b="1" dirty="0">
                <a:solidFill>
                  <a:srgbClr val="000099"/>
                </a:solidFill>
                <a:latin typeface="Times New Roman" pitchFamily="18" charset="0"/>
                <a:cs typeface="Times New Roman" pitchFamily="18" charset="0"/>
              </a:rPr>
              <a:t>Tropical </a:t>
            </a:r>
            <a:endParaRPr lang="es-ES" sz="4000" dirty="0">
              <a:solidFill>
                <a:schemeClr val="tx1"/>
              </a:solidFill>
            </a:endParaRPr>
          </a:p>
        </p:txBody>
      </p:sp>
      <p:pic>
        <p:nvPicPr>
          <p:cNvPr id="5" name="Picture 2" descr="C:\Users\Usuario\Dropbox\MARIANO MONTAÑO\ICQA\Daule encuentro\Daule encuentro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8" y="3048"/>
            <a:ext cx="6858000" cy="19751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Mariano\Mariano 0\AA\Fotos referencia\Cosecha del arroz con Azol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2885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9904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Usuario\Mariano 11-9-8\11-12-29 Banasoma arroz cosecha\P107049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108" r="17879"/>
          <a:stretch/>
        </p:blipFill>
        <p:spPr bwMode="auto">
          <a:xfrm>
            <a:off x="0" y="1894636"/>
            <a:ext cx="6855371" cy="7450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8560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Mariano\Mariano R11-8-3\Mariano\AA\Fotos R\Arroz biogénico 2.JPG"/>
          <p:cNvPicPr>
            <a:picLocks noChangeAspect="1" noChangeArrowheads="1"/>
          </p:cNvPicPr>
          <p:nvPr/>
        </p:nvPicPr>
        <p:blipFill rotWithShape="1">
          <a:blip r:embed="rId2">
            <a:extLst>
              <a:ext uri="{28A0092B-C50C-407E-A947-70E740481C1C}">
                <a14:useLocalDpi xmlns:a14="http://schemas.microsoft.com/office/drawing/2010/main" val="0"/>
              </a:ext>
            </a:extLst>
          </a:blip>
          <a:srcRect r="29425"/>
          <a:stretch/>
        </p:blipFill>
        <p:spPr bwMode="auto">
          <a:xfrm>
            <a:off x="0" y="1855979"/>
            <a:ext cx="6858000" cy="7288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25482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Mariano\Mariano 0\AA\Fotos referencia\Arroz azollagenad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320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1182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Mariano\Mariano 0\AA\Fotos\Las PALMERAS Cosecha\DSC0029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858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G:\Mariano\Mariano 0\AA\Fotos\Limonal\DSC0033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328"/>
          <a:stretch/>
        </p:blipFill>
        <p:spPr bwMode="auto">
          <a:xfrm>
            <a:off x="0" y="4583167"/>
            <a:ext cx="6858000" cy="456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807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Mariano\Mariano R11-8-3\Mariano\AA\Sebioca\11-8-17 Sebioca\Nquim-Nbio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1697" r="4516"/>
          <a:stretch/>
        </p:blipFill>
        <p:spPr bwMode="auto">
          <a:xfrm>
            <a:off x="13137" y="2200010"/>
            <a:ext cx="6829097" cy="6941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12020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G:\Mariano\Mariano 0\AA\Fotos\Senacyt\10-8-27 Alimentacion de tilapias con azolla\DSC081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3" y="3974881"/>
            <a:ext cx="6892158" cy="5169119"/>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G:\Mariano\Mariano R11-8-3\Mariano\Fotos\Fotos exposición\DSC0241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6" y="7883"/>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5920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Mariano\Mariano 0\AA\FOTOS SELECCIONADAS por william\P10200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5" y="0"/>
            <a:ext cx="6858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283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Mariano\Mariano R11-8-3\Dropbox R11-8-19\Fotos para Diapositivas\caratula 1 diapositiv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9700" y="503238"/>
            <a:ext cx="6577013" cy="8137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912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G:\Mariano\Mariano 0\AA\Fotos\Senacyt\10-8-28 San Gabriel día de campo\P10508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447924"/>
            <a:ext cx="6858000" cy="3857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2358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AutoShape 4" descr="data:image/jpg;base64,/9j/4AAQSkZJRgABAQAAAQABAAD/2wCEAAkGBhQSEBUUExQUFRQWFxgWFxgYGBcbGBocGxYdGhoYGxsYGygeHR4kGRoaHy8gJycqLS0uHB4xNjAqNSYrLCoBCQoKDgwOGg8PGiwlHyQwLCwsLCksLCksKSosLCwsLCwsLCwsLCwsLCwsLCwsLCwsLCwsLCwsLCwsLCwsLCkpLP/AABEIAMIBAwMBIgACEQEDEQH/xAAcAAABBQEBAQAAAAAAAAAAAAAAAQMEBQYHAgj/xAA+EAACAQMCBAQEAwYFAwUBAAABAhEAAyESMQQFQVEGEyJhMnGBkRShsQcjUsHR8DNCYpLxQ1OCFRZyouEk/8QAGgEBAAMBAQEAAAAAAAAAAAAAAAECAwQFBv/EACoRAAICAgIBBAAFBQAAAAAAAAABAhEDIRIxBCJBUXETFDJhgUJSobHh/9oADAMBAAIRAxEAPwDilFFFAFLSUtAJRRRQBRTnD2GdgiiWYgAdya0vF/s/vJZNzWrMBqKAEY/0k/EQMxAoDLUUUUAUUUoWdqASitRyP9nfFcQvmFRZtf8AcuekH/4iNTH2UGtxyH9kVoMPMt8RxAxkDy7Z+/rj3x8utWquyvL4OQAU7b4R2+FWPyBNfRlnwrb4cfueA4eQBOs2yVxM6rkn86rOJ8YX19K8IUkj4HtwdW0yY94H/BcRs4aOTX/+zd/2N/SvFzld1fituPmpH613jh+K4ksGusLUEQtxQQRG41DOcY/5nXef3v8AJw9oKPic3NMjTnToH/5nNRyj0Nnzi1sjoa813ri/EHAPbi/btOwMMF0XGHSZhSf9wql514P5ffNs8J5frIDkXHULOwhkYAn54+oq1IWzj9Fb3mv7JOIQt5cNpExqB+xGNu+maxfHcuuWW03EZCOhBH61DiybI1FFFVJCiiigCiiigClpKWgEooooAooooAooooApaSloBKKKKAnck5j+H4i1djUEYMR3GxH2JrpXPvHPAjhf/wCd2e4R6QVYMCREMYAgTtJ261yeigCiitr4c8GoiJxPHylp82rYw9z37hPfc9O9WUbIbozHAcpe50gYEn3rq/hHwKlg+uz5tzBZ9WlLY9iyku3eIHT503J7K3bpYALaSQANsgjOnf0ztk1r+D5jCXQrsdSglgh7QBIPpAE7t9IrPJmhDSZWMXLZtuXcSuksNC6QQoMEKR7j5e1VnHWPMJb8fxA2wrDQPeFX+dZvllu7cAtLEOPVGqAZyWMduv8AWagNzu/wl0okLpMnUp9QIDCQ0GMyJ71hHNzVtaLZah2VXMuYXuHu3EuHSwOSZkzBDZPUQc96mcX4h/F2UsvbFwwYbQpbbcHTgRuTNUXM/M4q8XuQ9y4wEnTABgYBgAAdMCulci8O8PwlvzEuhdKkOzaGLEn0iIgEnoozFIxvadGEW5PvRC5J4VZrVtXXCIi6mbTqgT19WJ09sGN60vB+GbSagXBjsFJB3ySJ/IVgueeLb4uXPWHEkKIAIH8R6zBmOnWnvC3jwqXe8jMhhS2snO2hU2mCCTsB9BV4Qim6NufsaB/E3A5REs6i5tlrloaXdVyNSoVJCxiROKyNrnSljq82zb8wIqWStvzEY/E7aQSsnTv6QRWY8zh+I44qddixcYkGVZgWgrPQdp6YrcnwLwzpduNeYaQCjLCgx8ZKKBkkRAA2MV08WnsqnZOu+JTauJw1jhyHLQNLBwRgsWwJMbsJqm8R8m4khnv8MjWBIIUklcyDAHpgYJXHWN6s7nJhfdAPjhlF1TDpkDoTvkwRsYxFXXO+Kfg7dsS72VhWcgsQIiWjMRGajrot2cO5r4aWNdhiwOSpifoQYYe4rOOhBg4NdN8R8XaH71EKyRqSQbZJzKwZRpGRjM+80vEcptcRbZtQRxECfVJ2BG8H+KPvVqsjoxVFO37BQwRTVUaouFFFFQApaSloBKKKKAKKKKAKKKKAKWkpaASiiigCiirfw7ysXH1Pi2uTOJgTp/KrRjydEN0arwD4QtaDxnGEC2v+HbO9wxvG5X26/IGYvG3G4niAGdmDEkscnSN/yED+lahrj37MsrLY0rnSAsKIKiMEekx305ipicj4e3w73NR8xr3l2oA1OQukKOioGLM0CTpia0m+EHXZSuRF5Xw2mxZCgaz/AJYO5bYz0ggffvTXE8vuM4UMSryXgmSZhtROwEYE9F3q35pzSxd8g29elj6XYRcaGKbDucz+mwsbaAuZYkmBJIA7j5kjsI2+vzMZNLnPT32d7ipelAnDEZTWAIUlCS0dgJEmOg7VkueXTcv3DpYMejEkgAQJJMzAFa7j+awCq4ULkkAdcnVj+QrGnig7lw9sk4nUMfc/nW/jvI41Wjg8tq9DNm8cLBImI+f1rS3kUWZCR2nJE4n269JxWPt80tq3xHGZgx8pH9Km824u/cW3bsamN3V8MljAmB2xJJ/TNdqwZHJR6McUqT0TbfhW5xSFVuW0tifNuMy6UUQRJ9yRP61nOecZatL+F4Zi6KZe6ZHmHJhV/wAqAkxkkyT1qPx5MaB6Aix6yQzEHqsfFJMYGBudzV717vj+MoK2S37Id4jiNbAwqmAPQNO3WB1qe3iK6U0sZB36b7+3c7b/ADquHDnTqlcdJE56x2pliYrdwTITL/kni65w1xXX1EH1TPqB3n9Qa6DxPjfheI4W7F4K+n/DcEau6A7MDtgyK47NehPf+/pWE8EXsupNFrzdTbCsrFrNwSksdgfhYb4P6YNQH40bgDf5kTkZqQ8fhZZ9mi2m5aTLOMyqiAMjJJ7VWu5cATLAwJPSNs9qy4lkyy4jl/mWS2Dkk91yZPuuJPUST3rN3rRUwateH5k1vGx6kdR27fXp9BDKWPNV/wCJACB/pmD9pH3rCcaLIrKKUikrIuFLSUtAJRRRQBRRRQBRRRQBS0lLQCUUUUB7tWizADc1srWm0mhQWEFAMDUSks5M4zEDsB3NVHhbl7M+oLJkW17BnwD894+VdA5byvhLxPDs7WLguBlBjIggyWjqSd/pXVjSirZk9sk8t5qL/BIt5tLhptNEKNLzrbIWB1MHJxOBVLx/HG/zC0lsHiVtsIUfuw8GSVA+ASJ+ma0nMOA4O0bXCoxvtcu6depQFUJCriABIO3SfatJ4e8LLwqBEfXj16EU3Lj4JJY/CizEdYHyMTcKd+5KTOdqGF1dckWr1wLIObbE5WcGHJ221Cr7i+ZhbNu4BhJaCARMATuNugjvnarzxFZN7VYuBfgLW9takhipBGy6lgxvKn05FYjiUKoLZdSJPxH2zv1yPka8XyPGTafsaxyOF/uQPGnNhfuqqMdAEkHCyTj8o32mqTh+BZpHYMSYLKQokwUB7fFt9qnc24E27hIkyQwgYEqvXaQZEfKpvhflV24So1QwJZWZlTRuXeCPTIBjrpHyr6DC8fj+PHj/ANs45NuXqH+acv4fh7UeS3mTpm7cBMxnCelBDAwCzDGcyJvJvFQhNNm0LygIrFT5aJpCm4QCCWM5jp9RVOORXblu5xNgDyUJy9xJ2EwHjU3yztVWnOXkaoYfwwCN/ee9Jwlkjrdb7/wG2uh3xDZc3ne4xZixDuZgsMGDJ7DHuIpgW7BTd1fSYIyC2oRqVtlKk/CSfSMGafuG2xJHmBuigAhv4lwdSDST0P0pi7y9jGkKcR6dUnPxZ652HbarwyrilJ0QrK9UMT0pFecTT1zh20zDQMAwYH8t5pkoAN89v6102iRWT3mmyakeTG5jAOPcT27UybW/q99jmqNkjL0W1AM9egHU9Pzr0RNNms5Ejo4FpAjJiOu4B/Qj71L4blzW+ICkGJgnurEpOeh79MGo3nqrowzpCk6p9TDJ2yBP5AVt/CvF2uL4jiNVtVYoGtoxlsRMOe5j7/M1x5k2jWJz/m3BlGnvUCtl4o5eAdI2IkHrByJHQ/1rHEVyQla2atUxKWkpauQJRRRQBRRRQBRRRQBS0lLQCUUU/wAHa1XFHcipSt0Q3SNf4a5c5NlUBl3ZQdshRJn21b5/rM4/yLpdGe7+IVzBuEaLm2AY1W2MEBYIyNusPw54ifhrqELr0OWVSSAWZSjA+xDb91WqwHXcLOY1NJIE7mSa9OOPe/Y570SeF1FjBIdfUARmVMgR3G/0Ndx5X4osDhPxAbSNPqBEEHqCsbgiJ6471nLfgixc4ZbijSyW4DgkC6FQHXGSJz6sZkRWT4bhr3El7ZZ2tWp9dw6QoPWJgmemTB3rHI45V9GiuJp+IF57i8f5yC35htIs5JLehds5B/WOlUHMebWrw0+UFuWjfdiSFDKCCgBO7ABhAzP1pOc2Y4W1Ysa7pR48xQQjvqVgiCYIB3b/ADMwjApjxdyI2E4cXMXAtxbjTMsbhZjtJy5GMY+pqscZUpBsYfxkDCqgRQNJYgMd8nCjGTt0q34e+qW2QaH8xcOTKLAPqBDzqAIwdtyCay/Ixw+pmvSYwqhTnYajpziZ3EwcjAOh5by3hL9st+Mt2bwOi2LmpNIWNHpXfsDJgATmapm8WKa4ar+Sid9k7hfCQXh2t3+KtG0LbXUXfPQyGGmZnOM+4nn/ABVpVYhSDHUZH0kA/eum8mQpqS+Qt5lBQqZAGoFWCsMjHaYYYAM1leceELyOLqgMtwlgFXSI6wpAhe2Nqv42bi2psmUbWjLlz1OaVEB3YDHWT9MA1b8JyEvqZwbaTKwNU5IIBJAxEb9qmDktprUgZCwpyNbM0rJIILaQRpAAAOe9a5fNww1/r2KKNldyuxduRat3V0uQuh3ZLfqZerQvxQY3xMGKgcWpDOrRqViDGxzB9jkb1P8A/R79q4NOpTIIMkR749qZvcpuhWuMSYjOSxJPvkAATn+VV/MYpP0yQG+J8rTbNtrjOVPmBhgEDZe4AgfQ7VBdDHwxHXP59BXq1YkhcCcS2AJ6knYe9O8VxrlfL1AoDiBjGMagDt7D7ya2+iSFNNE1IFgnbJ7de+OtMskYOKMHt3GgDSJmdWZ+W8RTnKzpYsdQAGWUwVJ2I+v8+0GNpmnbN0LjJBBBxHfbP51hIujRc15kty2pmTkE+4Jn9ZrIcasP881Y8BaDShPWR22Ij6mM1B4xDien864ONSZrysiUtJS1JIlFFFAFFFFAFFFFAFLSUtAJU7k6/vPkCfyqDV54R/xztlGXMQAylSTJAwDO9aYv1IpPos+H5IfIPEP6balQJBlmIJge2N/evd+ybtw+WwgDXkBYBgEkDbPTYAe2bjxN4nk+SvlNYXywqqCVHlLplTgyTqkkbRWVuBgTIInvjr1r04cpbZi6R03wd4sW3bKPdQnTpAuMdKLImGEat/hA+WNVY67xTPeP4fXpJYCTkrBJJGo75YjbP3olMMDg7H2q24TjxZ1OqkhkYZJGDOJEHJgmNwvvT8FY3a9xys1ngXi0e8tm4v8AglntGSJuQfWw6kfFJPpwMRnUc/8ACz8Y9pbuLaK6swHrDMMYLZ9QkjqIBPWuXco5xdS4xttoZz0APduuwG/YQDuBXRU/aXbKqiBnkQZGmQuNXxRkiY6D325s2OSncTSLTWzKcbwTcFaLOltbyNptMAwuSCPUV2gLkEjcneZqHzXhLI8riXYBnKtcs2hksfWSukhbakenSCSDP0m8d46a/dS3xCILYuWi5CnUdMh5IyRDH00zxviTg4CJwYAS5KS7CVzBfpPtGxya2ipqrWyjomci4PgeIvolscXZ1LpN17lsaWGFgR6p9K++roYrW8r/AGc3xxCLxBDW7ZbSVYrqGwLED4sDHaRmqrlXE27fBjiHRF4k3WZTIB1SWny9iB1nAj2zp+T87CuTZu3L9kZJZgqjUrMCNUkqOpzkHtXFm27ro0ijH+IOS3bXEJatSQzaSDE9GjYQGMjbac0qcvSCZhbaxIwuot6tMxjYddqtuK5qz8TCEO6mdbE6RuMAED4Zx0+lVwtKWJb94gDN6A/p3HQYkg59x8j5eSH9pb3InNOM0JNs+ppLT6jplV3iJkk/QfOs1x/FMzhlIMCDpkdYO/8ALt86tuKtiCdMjAg5JHvGTj+VQLXLmtksVXb/ADAGc9PesYJRM5u0VVzg1uAMDHcRj5j+lQ+M4ArkQR3H8x0q1ujB6R/zXnhU1EAyVPxRv9PfY/au+HkTiZGfbFNvdJOST85q98ReHmsXCoyu6nuDnpVCwr1ITU48kWPYv+kpCwSDkZHuD8ulNogn1HE5jJjrXhjSFoqrLo19jieHXh7fliWtMqvrgMdTszemT6SFQdwevSs74gINxyNiZEkE7kdPcVES47OIySRjvGY96Yuky2rfM/PrXLKOy5HpaSlrMuJRRRQBRRRQBRRRQBS0lLQCVb+Gf8Y4DQpYg9QASR9gaqKtvDPEi3xCkiRDiO8oRH3NXx/qKz6LC5xwZWJA1u5cnpBDSAOnqaa88TxzXANcMwxq6wPljrG3QU3d4Y6jpUxExn0zmPpNAsgRLfOMx8u+K9eCjVnOz0vDSMEHBbJAwO3c+1P8LpKaWMH1RkiDAiYBnM4jtTVvhWILIZ0gEg4I22ncZxXh8kzg7z+uB1n7Vq6ZUmW1ZFJUpENqbGrSw0lTPz6dfpXjS1oxvJlYMiI3BG4iKZ4a6uQ5YL0YQSOux+ITGJHWpKcQfTb1IyqxYFpCgle/xCQACO4FV6JGr/BsQrgEq5bSZk+nf7CKe5hYYXDKwYgCBsF0zgkTA1b+9WPBcN5V4K4tuDp+EznEDVgHaCZKnaQc1rOOX93aRkUuWAB1DuOuduk9jvBAwllaaLKJzp+Kd4V2Okbj+cdT7mulfs14Z7tgIVgaid41phST1gAke/Sc15479lUo1xLyFgdhBBzALbxDYPfPWmvCvPjZvLwjLpu2tcHuST5inVgL/mgGPSe4rj8zJzxrh7O39GuNU9m5HKll4jzWAYkLp1enMY2iYEHb6VRcw5iUsshBDOY0kwVA+JZXJUdM7E42p3i+ekXdQYIXU/5gSw1Qu86Ssxj3HSaqOacwV484aritJuKILTupBAMiNyPyrzJZIu0i8tIqW1DORHXJ6dajXrOrdgevff5V7N/UYyMbSY+UflTPF8OUgiCuBI7wCQQcjJI2zFY0czdkK5ww6yfYGAPrHb2ppLIzAge5zH6VJurqGxBG/t2peC4VWOcD5gbdM9yIqeVImMbdHq5n0PPUGdsbfL++9U9/k6mShwO49u81reZcuJVmCehCAzx6VIEEfPViP/2qr8LptlZyWEx1AMme0QP7mrQyyik4m/4Xqow/EW4YimXPy2rReICCQsgEL2369BuZHyFUn4c5UxO6+/cA/wAtzivUx5OcFJlWqdHjl3F+VeS5HwMGA9xt9jn6VH4m7qdm/iJP3NervDsBJBimOhqrJG6WkpaxLiUUUUAUUUUAUUUUAUtJS0AlP8Fe0XFbswNMUVKdOyGrRs+H4sMbimAH1GJA9WkiAY2JIOTsOpFe04O0FDCC0KRM6QJ3x1kHAJxA3manyS1hbw2ny2/+QEj7j9KBxODvsJ7yP7mvTjvo5/sl8baVDp3IztB+HBz9MdOlM3GGoEAA9QO46zHft26V7PGEgg5MLGeoUgGOsdqW3aB+HB99p+Y6/bet1L5Io8Iyruc9iMHMbR2/veJxFoiAIBgH1GR2aYYER7CPlTfrAg9eh/mOs/32qF19Mq04C/8AM/1mo7BO/EEeku2lRACs2ncQVyQAd8SN4qba5m4AXzHZVMgajIxGJ2xtjHSKphdkHWDqJ+/tA6z/AH3R0NtpB9wRsfvvRxsWaTk3Mr1i4rrdZffcRORE5H8+1XvNuIfi+IF0WocZDqxgQcByAVkbE4ic1iuHvdYJO5EYOcmR1raeFvF1m0whRbBwTpLDHf1Tsd4xH1HNlj7pF4ss+O5cYDEMjKIYenEwJkNt0mcBlPWqziLDhibgDAg+oGV379+sE9fnWo4/liIVvo2lLhljAKp6QGfJAjAkR9jFVd2/oLIrWbgnSGtmbM9VZZIEgx03+deFlxJO30dHFSKr8Az+pQDiI/vNejYBssQAWG42I2yQT+fz71A4rzOFc+r93A9BBB9WWiJBAz2gRjeptnSF8zJLAEEH0jGDjJ3OK5G5Q7/gmONN1X2RkZ7bs2g6lBYwRJGwiB/FFJwFsgglQAZYT1j2O9SuHuHUWnP8Rz1+/eB0plrrBmMyw7YgAxA9+mKhzctGscKjuyTxQKr5LwpV5IiTMKzKY6SAfn86o+e23RGcrFtYUnqS2cgdOlSLjM77SZELO5JCjfMEQB8u2K6PwnKfI5eLdyx5ty98VrLlj+iQOswCRk1244qXfRnJ0fP/AOPOrUc7R7Rt1qNduyIP0Pb75rb87/ZvdEslq5YJyLdwhhH+m4uD8iARWF4vhmtsVcFSMZr001WjAni+g4dwQNTRH0/rv9Iqofagmkvbx2rN9FhulpKWsywlFFFAFFFFAFFFFAFLSUtAJRRRQGq8C80RXexeE2rwg+zD4WH3IjrNarmf7LnFvzeFbzLZElT8QxM7wR2I79M1y61cKsCNwZrqPg39pDWFi6S9lz0+O3PxAd1nIG46VvCckvSZtK9mTu8GyAF1hhECNwZK/wD2Uj79q8EFWIn4THz3PXGMTiu9cbyXhOPs60ghlwy7dJOOsjI7joa5H4s8L3OFaXUldcawcMIn6MYJPyrqx51J0ykoUVH4rVhhMHpAkZEzBzt/So15BqIEjpn26H60lq8NMeqc7ewgfzoS1q2jUTETG5jP9n3rpWihJsOUkvaV02zMAkEBvSRkb5x33qz5nx3D3eFtpY4c27yD1mS2oDdhO05MTAk461RBmQ4ZgRBwfqDE/KtN4R5vZtXCby22nSJaVaDvsACAQD9MGs5utlkZ7hwYPQjBnpJ7dK03JuQXTbFxV1ruYgjeATH2/UVneece17iLlxmQkkjVb9KwMAge+/1pzlvPb6N+6dxtEdYmAfaCd6iVtaCpHReU8fpOmREjWhBXPU7gEEDPSJkDrdcTw6LwlwW0UW2diqwvoeNTAFYhTM52z7RykeJrusFjqgyYMjP5Dpt/Mg7PwNxf4hbjXWKWy6qQSNAIXJEnGDHy/Py/Mg44n++jfE7kRfFPHhkMJIIRCJJOsMTK/wDiTI9yO9RbbkKAT0AI+kU3zVFe+GVvSJI3E+ojWB1krv2juRSWOCe9eS2mWae3z3NeXTaSZrObi9EhuJUekQCes56Z+5/KpVqwCfiGYn+Q39xn3k1XcT4Y4q22o23k7ECSIOTifuPvVJzR7llCHGhtgrbmQQDB7DE7iRnap/KylpOhDyK7RruSvbs8St66wS2ut9UiDCkLHXGqRjt1NVPin9qHmOBw6sFE+osZfOJH26j9KwV66WMsST7mTvP6k0yXr1cWFY1V2ZSm5Ozacn/aDxL31Fy7pSIKgQCAIz7+9QfEr27iE/8AUktI2Y6o274kx+tZjzSOteLl4sZJM1Zr4IPK9+1NE17unp96bqkvgIKWkpaqWEooooAooooAooooApaSloBKKKKAKsuTcwFtir5R8N7f6h7iq2ipTp2Q1Z0zw54ou8tuaTNzh3hioOQD/wBRO8j+5rri2OH5jwgg6kYSp9+n1GQa+fvC/PExZ4iNE+h2E6Cdwe6HqPr3q8sc34jl1xhw7EI0NpYakOxP5f5hB+01s0pbXZROuyL4u8N3OCvsjL+7P+G0GCDmJ774qjVyTGDMY3n6mu0cH4g4TnHDDh+IBtXCyQTj1g/DPvke4PQ74LxZ+z67wJYkFk1QGiRpYNuehEb1vjy/0y7KuPuijtcNjTE52zB9gBmc15fhF1FJKHOGIIBH+oDr9O1aTw1wgsWOL81SL4tK3DsMnSxzcT/xjIyA007yzws119C3ES7Gbdz0kztGrMwQR1+YNW/EojiZFuXMACB9mU+2243GIpTYcAkgSB7yPttjPb9K0PNPDd+y2m5YYCeoJmNyOpHb5xmqa7bgyPTMk6ZUYPbfv96nnexRXvegTEH6x+ZnrW48LgNyt5EaL1omSfha7Jj/AGqOsg7ZrHXOHLEISJkZGmc/Lff+810znPAheHtWLUKgVHdgsnVgIMYHpg98mvO8+S40zbAvUZ17wtkIMwZZoIkAAhZnYsSxjsBtTdrnHlNrXUHWdJVgInvIPSa9czVU1Fun/Haozcoe7cSwZ4dr2LT3QVR+6Bp+I9Ad8DqK8/BFypo0z3yo6v4Z8crftNIeVCiXKlST0kCRjMsBWK/aNyZXdm/6jZVFUAkSAT1n4d/ygMagcP4C47lt5boK3F1gMLTZgNJHqAOwHY57TWr5ofNNy+5i3ohQSEChZZgzepsk5UAbfU+ktGXts44/JWRC7lQshepMn/KMZPfoAN6gOvq7+/StFda5ePlrqdQdQCklc9dhBjofaqDmdvQ+mtLII1014LRn7Ue52pp3mqt0OxJpKKKzLhS0lLQCUUUUAUUUUAUUUUAUtJS0AlFFFAFFFFAFaXkPiVdIscUC1rZWHx2/6qN46Zjcg5qirJ0Q1Z0Li+Xtwg1oV4jh7+NWwKj4WFwfC6kkEGNhIPTp/hW9c4rh7nDcUwYKqi2zQXgrkNB9W4H944HyXxHd4YkKQ1s/Fbcakb5g9fcQfeuj+EfGXDEnTNq4yqoUlREHZHb0gHODEYirv1dFVrstbXDW7KvwnH2Ll22tzzLTrqFy3Ig6WkHSQoMT9961nLrXBcfbC23Dld9aoboHZvNQn3pE4nz7YHF2gwBkM3paYjV6WMAzvt36ii94Ysak4i3otXVEq40zjGchSumQcGZqjZait4XljvcezZ4hitqdXpZVG8Ao+q0THVVXBHemuL5ErqquLd5yMhStts9dLalP/iOoqw/918JwQcfiLd282XS0syx/0gn2+01S8O9zima9ctXgo+FmHlog9vMAZoz8OJO9TbB6/wDYcAMbbgEkgEkFSNgykwZPUEiBv2r+c80vcM7sFbQ0MqxJKgBQMnGxmc9an8J4yuWm8s3Hu2T6fWssp6MhgHHYk4695l/w9fv2RauKl7hifiS8ouARj40PUzpP5wKwyxc2i0Wkcc4jmP4niy7gw7ZjfOBOnfp8623h/i79llTXb4u1n935ge36dMEKw1IwVQdMGR7Yqy4zwdb4eQRwrBZ9Vxyb+TvosIJO3qmf0qpfw+brFrbXnOxK2go9wTebWfqB361uqqkULLnnji4U0utoNq3ZHW6NLSIViEBwMxHcYg0LeK7TI1s3BFy5qKCGE9P8S5pAxmImexp/jOR27K+tGcnfzG/doBiEVdIdt8wAO9U/G84RbOgW7cAmCUQH2GBPvknPyFPoEe9zYW1JW8SYEB/UR7BfhGOvQY96y915JZuuY70XuJE4yfy+1Rmad6m0iOxXea80UVndlwooooApaSloBKKKKAKKKKAKKKKAKWkpaASiiigCiiigCiiigClmkooC/wCReOOK4T/DuEpsUf1IR2g/yit1yn9r3CtA4rg1Dba0yPkVYjH/AJVyaircvkrx+Dtd7mnAcSytw3G2OFyJX8OLbR21NK47/nV/y7k9plBfiRxOcTxCvGegEfb2r51r0LhHU1NoUz6mt8isog8tgJEGWBnqcA/lUTi7PBqgt3VtaRt5hEA7zDHFfNH4p/4j968m+3c1Ghs+jOK8dcusDD2yRsEUNH8qx/PP2yLqJsL9WAn5wCf1rkBYmkpa+BTL7m3i67faSfv/AEqlu32YyxJpuijkyaQUUUVUkKKKKAKKdPDOI9LZAIwcgiQftRb4V2MKrEnaAai0TTGqWvfkN/C32NL+HaPhbEA4PWSPyB+1LQpjVFOHh2idLfY0Gww3VsidjtnP5H7GloUxuivZtEbgj6GipsUeKKKKEBRRRQBRRRQBRRRQBRRRQBRRRQBRRRQBRRRQBRRRQBRRRQBRRRQBRRRQBRRRQEheOuAQLjgREBj2Pv7n716t8wu6QPMeAIHqb59+9FFZNI6E2SeI5hc/efvH+P8Aibu3v7VEt8fcExcfJn4m/rRRVUlRaTdjn/qV2f8AEuf7m7/Okbj7m/mPPfUZ2Pv7n7miipSQbYHmFz/uP/ub+tLRRU0Utn//2Q=="/>
          <p:cNvSpPr>
            <a:spLocks noChangeAspect="1" noChangeArrowheads="1"/>
          </p:cNvSpPr>
          <p:nvPr/>
        </p:nvSpPr>
        <p:spPr bwMode="auto">
          <a:xfrm>
            <a:off x="116681" y="-192617"/>
            <a:ext cx="228600" cy="406401"/>
          </a:xfrm>
          <a:prstGeom prst="rect">
            <a:avLst/>
          </a:prstGeom>
          <a:noFill/>
          <a:ln w="9525">
            <a:noFill/>
            <a:miter lim="800000"/>
            <a:headEnd/>
            <a:tailEnd/>
          </a:ln>
        </p:spPr>
        <p:txBody>
          <a:bodyPr/>
          <a:lstStyle/>
          <a:p>
            <a:endParaRPr lang="es-ES" dirty="0">
              <a:latin typeface="Times New Roman" pitchFamily="18" charset="0"/>
            </a:endParaRPr>
          </a:p>
        </p:txBody>
      </p:sp>
      <p:sp>
        <p:nvSpPr>
          <p:cNvPr id="8" name="2 Subtítulo"/>
          <p:cNvSpPr txBox="1">
            <a:spLocks/>
          </p:cNvSpPr>
          <p:nvPr/>
        </p:nvSpPr>
        <p:spPr bwMode="auto">
          <a:xfrm>
            <a:off x="0" y="1143000"/>
            <a:ext cx="6858000" cy="5638800"/>
          </a:xfrm>
          <a:prstGeom prst="rect">
            <a:avLst/>
          </a:prstGeom>
          <a:noFill/>
          <a:ln w="9525">
            <a:noFill/>
            <a:miter lim="800000"/>
            <a:headEnd/>
            <a:tailEnd/>
          </a:ln>
          <a:scene3d>
            <a:camera prst="obliqueTopLeft"/>
            <a:lightRig rig="threePt" dir="t"/>
          </a:scene3d>
          <a:sp3d/>
        </p:spPr>
        <p:txBody>
          <a:bodyPr vert="horz" wrap="square" lIns="91440" tIns="45720" rIns="91440" bIns="45720" numCol="1" rtlCol="0" anchor="t" anchorCtr="0" compatLnSpc="1">
            <a:prstTxWarp prst="textNoShape">
              <a:avLst/>
            </a:prstTxWarp>
            <a:noAutofit/>
            <a:flatTx/>
          </a:bodyPr>
          <a:lstStyle>
            <a:lvl1pPr marL="0" indent="0" algn="ctr" rtl="0" fontAlgn="base">
              <a:spcBef>
                <a:spcPct val="20000"/>
              </a:spcBef>
              <a:spcAft>
                <a:spcPct val="0"/>
              </a:spcAft>
              <a:buFont typeface="Arial" charset="0"/>
              <a:buNone/>
              <a:defRPr sz="3200" kern="1200">
                <a:solidFill>
                  <a:schemeClr val="tx1">
                    <a:tint val="75000"/>
                  </a:schemeClr>
                </a:solidFill>
                <a:latin typeface="+mn-lt"/>
                <a:ea typeface="+mn-ea"/>
                <a:cs typeface="+mn-cs"/>
              </a:defRPr>
            </a:lvl1pPr>
            <a:lvl2pPr marL="457200" indent="0" algn="ctr" rtl="0" fontAlgn="base">
              <a:spcBef>
                <a:spcPct val="20000"/>
              </a:spcBef>
              <a:spcAft>
                <a:spcPct val="0"/>
              </a:spcAft>
              <a:buFont typeface="Arial" charset="0"/>
              <a:buNone/>
              <a:defRPr sz="2800" kern="1200">
                <a:solidFill>
                  <a:schemeClr val="tx1">
                    <a:tint val="75000"/>
                  </a:schemeClr>
                </a:solidFill>
                <a:latin typeface="+mn-lt"/>
                <a:ea typeface="+mn-ea"/>
                <a:cs typeface="+mn-cs"/>
              </a:defRPr>
            </a:lvl2pPr>
            <a:lvl3pPr marL="914400" indent="0" algn="ctr" rtl="0" fontAlgn="base">
              <a:spcBef>
                <a:spcPct val="20000"/>
              </a:spcBef>
              <a:spcAft>
                <a:spcPct val="0"/>
              </a:spcAft>
              <a:buFont typeface="Arial" charset="0"/>
              <a:buNone/>
              <a:defRPr sz="2400" kern="1200">
                <a:solidFill>
                  <a:schemeClr val="tx1">
                    <a:tint val="75000"/>
                  </a:schemeClr>
                </a:solidFill>
                <a:latin typeface="+mn-lt"/>
                <a:ea typeface="+mn-ea"/>
                <a:cs typeface="+mn-cs"/>
              </a:defRPr>
            </a:lvl3pPr>
            <a:lvl4pPr marL="13716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4pPr>
            <a:lvl5pPr marL="1828800" indent="0" algn="ctr" rtl="0" fontAlgn="base">
              <a:spcBef>
                <a:spcPct val="20000"/>
              </a:spcBef>
              <a:spcAft>
                <a:spcPct val="0"/>
              </a:spcAft>
              <a:buFont typeface="Arial"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457200" indent="-457200" algn="l" fontAlgn="auto">
              <a:spcAft>
                <a:spcPts val="0"/>
              </a:spcAft>
              <a:buFont typeface="Arial" pitchFamily="34" charset="0"/>
              <a:buChar char="•"/>
              <a:defRPr/>
            </a:pPr>
            <a:r>
              <a:rPr lang="es-EC" b="1" dirty="0" smtClean="0">
                <a:solidFill>
                  <a:schemeClr val="tx1"/>
                </a:solidFill>
                <a:cs typeface="Times New Roman" pitchFamily="18" charset="0"/>
              </a:rPr>
              <a:t>Conocimiento</a:t>
            </a:r>
          </a:p>
          <a:p>
            <a:pPr marL="457200" indent="-457200" algn="l" fontAlgn="auto">
              <a:spcAft>
                <a:spcPts val="0"/>
              </a:spcAft>
              <a:buFont typeface="Arial" pitchFamily="34" charset="0"/>
              <a:buChar char="•"/>
              <a:defRPr/>
            </a:pPr>
            <a:r>
              <a:rPr lang="es-EC" b="1" dirty="0">
                <a:solidFill>
                  <a:schemeClr val="tx1"/>
                </a:solidFill>
                <a:cs typeface="Times New Roman" pitchFamily="18" charset="0"/>
              </a:rPr>
              <a:t>Ecosistema Guayas. Conocimiento tropical</a:t>
            </a:r>
          </a:p>
          <a:p>
            <a:pPr marL="457200" indent="-457200" algn="l" fontAlgn="auto">
              <a:spcAft>
                <a:spcPts val="0"/>
              </a:spcAft>
              <a:buFont typeface="Arial" pitchFamily="34" charset="0"/>
              <a:buChar char="•"/>
              <a:defRPr/>
            </a:pPr>
            <a:r>
              <a:rPr lang="es-EC" b="1" dirty="0">
                <a:solidFill>
                  <a:schemeClr val="tx1"/>
                </a:solidFill>
                <a:cs typeface="Times New Roman" pitchFamily="18" charset="0"/>
              </a:rPr>
              <a:t>Agricultura. Un negocio de conocimiento</a:t>
            </a:r>
            <a:endParaRPr lang="es-ES" b="1" dirty="0">
              <a:solidFill>
                <a:schemeClr val="tx1"/>
              </a:solidFill>
              <a:cs typeface="Times New Roman" pitchFamily="18" charset="0"/>
            </a:endParaRPr>
          </a:p>
          <a:p>
            <a:pPr marL="457200" indent="-457200" algn="l" fontAlgn="auto">
              <a:spcAft>
                <a:spcPts val="0"/>
              </a:spcAft>
              <a:buFont typeface="Arial" pitchFamily="34" charset="0"/>
              <a:buChar char="•"/>
              <a:defRPr/>
            </a:pPr>
            <a:r>
              <a:rPr lang="es-EC" b="1" dirty="0">
                <a:solidFill>
                  <a:schemeClr val="tx1"/>
                </a:solidFill>
                <a:cs typeface="Times New Roman" pitchFamily="18" charset="0"/>
              </a:rPr>
              <a:t>Regadío y fertilización</a:t>
            </a:r>
          </a:p>
          <a:p>
            <a:pPr marL="457200" indent="-457200" algn="l" fontAlgn="auto">
              <a:spcAft>
                <a:spcPts val="0"/>
              </a:spcAft>
              <a:buFont typeface="Arial" pitchFamily="34" charset="0"/>
              <a:buChar char="•"/>
              <a:defRPr/>
            </a:pPr>
            <a:r>
              <a:rPr lang="es-EC" b="1" dirty="0">
                <a:solidFill>
                  <a:schemeClr val="tx1"/>
                </a:solidFill>
                <a:cs typeface="Times New Roman" pitchFamily="18" charset="0"/>
              </a:rPr>
              <a:t>Balance del nitrógeno</a:t>
            </a:r>
            <a:endParaRPr lang="es-ES" b="1" dirty="0">
              <a:solidFill>
                <a:schemeClr val="tx1"/>
              </a:solidFill>
              <a:cs typeface="Times New Roman" pitchFamily="18" charset="0"/>
            </a:endParaRPr>
          </a:p>
          <a:p>
            <a:pPr marL="457200" indent="-457200" algn="l" fontAlgn="auto">
              <a:spcAft>
                <a:spcPts val="0"/>
              </a:spcAft>
              <a:buFont typeface="Arial" pitchFamily="34" charset="0"/>
              <a:buChar char="•"/>
              <a:defRPr/>
            </a:pPr>
            <a:r>
              <a:rPr lang="es-EC" b="1" dirty="0">
                <a:solidFill>
                  <a:schemeClr val="tx1"/>
                </a:solidFill>
                <a:cs typeface="Times New Roman" pitchFamily="18" charset="0"/>
              </a:rPr>
              <a:t>La huella del agua</a:t>
            </a:r>
            <a:endParaRPr lang="es-ES" b="1" dirty="0">
              <a:solidFill>
                <a:schemeClr val="tx1"/>
              </a:solidFill>
              <a:cs typeface="Times New Roman" pitchFamily="18" charset="0"/>
            </a:endParaRPr>
          </a:p>
          <a:p>
            <a:pPr marL="457200" indent="-457200" algn="l" fontAlgn="auto">
              <a:spcAft>
                <a:spcPts val="0"/>
              </a:spcAft>
              <a:buFont typeface="Arial" pitchFamily="34" charset="0"/>
              <a:buChar char="•"/>
              <a:defRPr/>
            </a:pPr>
            <a:r>
              <a:rPr lang="es-EC" b="1" dirty="0">
                <a:solidFill>
                  <a:schemeClr val="tx1"/>
                </a:solidFill>
                <a:cs typeface="Times New Roman" pitchFamily="18" charset="0"/>
              </a:rPr>
              <a:t>Funciones antigua y nuevas de los arrozales</a:t>
            </a:r>
            <a:endParaRPr lang="es-ES" b="1" dirty="0">
              <a:solidFill>
                <a:schemeClr val="tx1"/>
              </a:solidFill>
              <a:cs typeface="Times New Roman" pitchFamily="18" charset="0"/>
            </a:endParaRPr>
          </a:p>
          <a:p>
            <a:pPr algn="l" fontAlgn="auto">
              <a:spcAft>
                <a:spcPts val="0"/>
              </a:spcAft>
              <a:defRPr/>
            </a:pPr>
            <a:endParaRPr lang="es-ES" dirty="0"/>
          </a:p>
          <a:p>
            <a:pPr algn="l" fontAlgn="auto">
              <a:spcAft>
                <a:spcPts val="0"/>
              </a:spcAft>
              <a:buFont typeface="Arial" pitchFamily="34" charset="0"/>
              <a:buNone/>
              <a:defRPr/>
            </a:pPr>
            <a:endParaRPr lang="es-EC" b="1" dirty="0" smtClean="0">
              <a:solidFill>
                <a:schemeClr val="tx1"/>
              </a:solidFill>
              <a:cs typeface="Times New Roman" pitchFamily="18" charset="0"/>
            </a:endParaRPr>
          </a:p>
          <a:p>
            <a:pPr algn="l" fontAlgn="auto">
              <a:spcAft>
                <a:spcPts val="0"/>
              </a:spcAft>
              <a:buFont typeface="Arial" pitchFamily="34" charset="0"/>
              <a:buNone/>
              <a:defRPr/>
            </a:pPr>
            <a:endParaRPr lang="es-EC" b="1" dirty="0" smtClean="0">
              <a:solidFill>
                <a:schemeClr val="tx1"/>
              </a:solidFill>
              <a:cs typeface="Times New Roman" pitchFamily="18" charset="0"/>
            </a:endParaRPr>
          </a:p>
          <a:p>
            <a:pPr algn="l" fontAlgn="auto">
              <a:spcAft>
                <a:spcPts val="0"/>
              </a:spcAft>
              <a:buFont typeface="Arial" pitchFamily="34" charset="0"/>
              <a:buNone/>
              <a:defRPr/>
            </a:pPr>
            <a:endParaRPr lang="es-EC" sz="2800" b="1" dirty="0" smtClean="0">
              <a:solidFill>
                <a:schemeClr val="tx1"/>
              </a:solidFill>
              <a:cs typeface="Times New Roman" pitchFamily="18" charset="0"/>
            </a:endParaRPr>
          </a:p>
        </p:txBody>
      </p:sp>
    </p:spTree>
    <p:extLst>
      <p:ext uri="{BB962C8B-B14F-4D97-AF65-F5344CB8AC3E}">
        <p14:creationId xmlns:p14="http://schemas.microsoft.com/office/powerpoint/2010/main" val="31254266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8400"/>
            <a:ext cx="4073873" cy="60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descr="Ecosistema arrozales-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2585" t="9186" b="7144"/>
          <a:stretch>
            <a:fillRect/>
          </a:stretch>
        </p:blipFill>
        <p:spPr bwMode="auto">
          <a:xfrm>
            <a:off x="1566996" y="2863720"/>
            <a:ext cx="1279634" cy="2076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20" name="Oval 33"/>
          <p:cNvSpPr>
            <a:spLocks noChangeArrowheads="1"/>
          </p:cNvSpPr>
          <p:nvPr/>
        </p:nvSpPr>
        <p:spPr bwMode="auto">
          <a:xfrm rot="1236514">
            <a:off x="1491443" y="3542073"/>
            <a:ext cx="1210398" cy="1259696"/>
          </a:xfrm>
          <a:prstGeom prst="ellipse">
            <a:avLst/>
          </a:prstGeom>
          <a:solidFill>
            <a:srgbClr val="800080">
              <a:alpha val="5098"/>
            </a:srgbClr>
          </a:solidFill>
          <a:ln w="38100">
            <a:solidFill>
              <a:srgbClr val="000080"/>
            </a:solidFill>
            <a:round/>
            <a:headEnd/>
            <a:tailEnd/>
          </a:ln>
        </p:spPr>
        <p:txBody>
          <a:bodyPr wrap="none" anchor="ctr"/>
          <a:lstStyle/>
          <a:p>
            <a:endParaRPr lang="es-EC"/>
          </a:p>
        </p:txBody>
      </p:sp>
      <p:sp>
        <p:nvSpPr>
          <p:cNvPr id="22" name="Rectangle 36"/>
          <p:cNvSpPr>
            <a:spLocks noChangeArrowheads="1"/>
          </p:cNvSpPr>
          <p:nvPr/>
        </p:nvSpPr>
        <p:spPr bwMode="auto">
          <a:xfrm>
            <a:off x="4114800" y="3837068"/>
            <a:ext cx="2743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_tradnl" sz="3000" b="1" dirty="0" smtClean="0">
                <a:latin typeface="Times New Roman" pitchFamily="18" charset="0"/>
              </a:rPr>
              <a:t>Limpieza de los Ríos Daule, </a:t>
            </a:r>
          </a:p>
          <a:p>
            <a:r>
              <a:rPr lang="es-ES_tradnl" sz="3000" b="1" dirty="0" smtClean="0">
                <a:latin typeface="Times New Roman" pitchFamily="18" charset="0"/>
              </a:rPr>
              <a:t>Babahoyo y Guayas</a:t>
            </a:r>
            <a:endParaRPr lang="es-ES" sz="3000" b="1" dirty="0">
              <a:latin typeface="Times New Roman" pitchFamily="18" charset="0"/>
            </a:endParaRPr>
          </a:p>
        </p:txBody>
      </p:sp>
      <p:sp>
        <p:nvSpPr>
          <p:cNvPr id="23" name="Rectangle 36"/>
          <p:cNvSpPr>
            <a:spLocks noChangeArrowheads="1"/>
          </p:cNvSpPr>
          <p:nvPr/>
        </p:nvSpPr>
        <p:spPr bwMode="auto">
          <a:xfrm>
            <a:off x="4114800" y="2133600"/>
            <a:ext cx="27238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2400" b="1" dirty="0">
                <a:solidFill>
                  <a:srgbClr val="0070C0"/>
                </a:solidFill>
                <a:latin typeface="Times New Roman" pitchFamily="18" charset="0"/>
              </a:rPr>
              <a:t>Ecosistema Guayas</a:t>
            </a:r>
            <a:endParaRPr lang="es-ES" sz="2400" b="1" dirty="0">
              <a:solidFill>
                <a:srgbClr val="0070C0"/>
              </a:solidFill>
              <a:latin typeface="Times New Roman" pitchFamily="18" charset="0"/>
            </a:endParaRPr>
          </a:p>
        </p:txBody>
      </p:sp>
      <p:sp>
        <p:nvSpPr>
          <p:cNvPr id="24" name="Line 21"/>
          <p:cNvSpPr>
            <a:spLocks noChangeShapeType="1"/>
          </p:cNvSpPr>
          <p:nvPr/>
        </p:nvSpPr>
        <p:spPr bwMode="auto">
          <a:xfrm flipH="1">
            <a:off x="3069770" y="2409855"/>
            <a:ext cx="982030" cy="17658"/>
          </a:xfrm>
          <a:prstGeom prst="line">
            <a:avLst/>
          </a:prstGeom>
          <a:noFill/>
          <a:ln w="38100">
            <a:solidFill>
              <a:srgbClr val="0058B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5" name="Rectangle 25"/>
          <p:cNvSpPr>
            <a:spLocks noChangeArrowheads="1"/>
          </p:cNvSpPr>
          <p:nvPr/>
        </p:nvSpPr>
        <p:spPr bwMode="auto">
          <a:xfrm>
            <a:off x="4114800" y="2971800"/>
            <a:ext cx="2743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s-ES_tradnl" sz="2400" b="1" dirty="0">
                <a:latin typeface="Times New Roman" pitchFamily="18" charset="0"/>
              </a:rPr>
              <a:t>Tecnología: AAA </a:t>
            </a:r>
            <a:endParaRPr lang="es-ES_tradnl" sz="2400" b="1" dirty="0" smtClean="0">
              <a:latin typeface="Times New Roman" pitchFamily="18" charset="0"/>
            </a:endParaRPr>
          </a:p>
        </p:txBody>
      </p:sp>
      <p:sp>
        <p:nvSpPr>
          <p:cNvPr id="26" name="Line 16"/>
          <p:cNvSpPr>
            <a:spLocks noChangeShapeType="1"/>
          </p:cNvSpPr>
          <p:nvPr/>
        </p:nvSpPr>
        <p:spPr bwMode="auto">
          <a:xfrm flipH="1">
            <a:off x="2667000" y="3276600"/>
            <a:ext cx="1447800" cy="625375"/>
          </a:xfrm>
          <a:prstGeom prst="line">
            <a:avLst/>
          </a:prstGeom>
          <a:noFill/>
          <a:ln w="38100">
            <a:solidFill>
              <a:schemeClr val="accent4">
                <a:lumMod val="75000"/>
              </a:schemeClr>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Tree>
    <p:extLst>
      <p:ext uri="{BB962C8B-B14F-4D97-AF65-F5344CB8AC3E}">
        <p14:creationId xmlns:p14="http://schemas.microsoft.com/office/powerpoint/2010/main" val="238214875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3000"/>
                    </a14:imgEffect>
                  </a14:imgLayer>
                </a14:imgProps>
              </a:ext>
              <a:ext uri="{28A0092B-C50C-407E-A947-70E740481C1C}">
                <a14:useLocalDpi xmlns:a14="http://schemas.microsoft.com/office/drawing/2010/main" val="0"/>
              </a:ext>
            </a:extLst>
          </a:blip>
          <a:srcRect r="25000"/>
          <a:stretch/>
        </p:blipFill>
        <p:spPr bwMode="auto">
          <a:xfrm>
            <a:off x="0" y="10887"/>
            <a:ext cx="6858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Rectángulo"/>
          <p:cNvSpPr/>
          <p:nvPr/>
        </p:nvSpPr>
        <p:spPr>
          <a:xfrm>
            <a:off x="119743" y="6868887"/>
            <a:ext cx="6572056" cy="2308324"/>
          </a:xfrm>
          <a:prstGeom prst="rect">
            <a:avLst/>
          </a:prstGeom>
        </p:spPr>
        <p:txBody>
          <a:bodyPr wrap="none">
            <a:spAutoFit/>
          </a:bodyPr>
          <a:lstStyle/>
          <a:p>
            <a:pPr eaLnBrk="0" hangingPunct="0"/>
            <a:r>
              <a:rPr lang="es-ES_tradnl" sz="4800" b="1" dirty="0">
                <a:solidFill>
                  <a:srgbClr val="00B050"/>
                </a:solidFill>
                <a:latin typeface="Times New Roman" pitchFamily="18" charset="0"/>
              </a:rPr>
              <a:t>Tecnología: </a:t>
            </a:r>
            <a:r>
              <a:rPr lang="es-ES_tradnl" sz="4800" b="1" dirty="0" smtClean="0">
                <a:solidFill>
                  <a:srgbClr val="00B050"/>
                </a:solidFill>
                <a:latin typeface="Times New Roman" pitchFamily="18" charset="0"/>
              </a:rPr>
              <a:t>AAA </a:t>
            </a:r>
          </a:p>
          <a:p>
            <a:pPr eaLnBrk="0" hangingPunct="0"/>
            <a:r>
              <a:rPr lang="es-ES_tradnl" sz="4800" b="1" dirty="0" smtClean="0">
                <a:solidFill>
                  <a:srgbClr val="00B050"/>
                </a:solidFill>
                <a:latin typeface="Times New Roman" pitchFamily="18" charset="0"/>
              </a:rPr>
              <a:t>(</a:t>
            </a:r>
            <a:r>
              <a:rPr lang="es-ES_tradnl" sz="4400" b="1" i="1" dirty="0" smtClean="0">
                <a:solidFill>
                  <a:srgbClr val="00B050"/>
                </a:solidFill>
                <a:latin typeface="Times New Roman" pitchFamily="18" charset="0"/>
              </a:rPr>
              <a:t>Azolla-Anabaena</a:t>
            </a:r>
            <a:r>
              <a:rPr lang="es-ES_tradnl" sz="4400" b="1" dirty="0" smtClean="0">
                <a:solidFill>
                  <a:srgbClr val="00B050"/>
                </a:solidFill>
                <a:latin typeface="Times New Roman" pitchFamily="18" charset="0"/>
              </a:rPr>
              <a:t>-arrozal</a:t>
            </a:r>
            <a:r>
              <a:rPr lang="es-ES_tradnl" sz="4800" b="1" dirty="0" smtClean="0">
                <a:solidFill>
                  <a:srgbClr val="00B050"/>
                </a:solidFill>
                <a:latin typeface="Times New Roman" pitchFamily="18" charset="0"/>
              </a:rPr>
              <a:t>)</a:t>
            </a:r>
          </a:p>
          <a:p>
            <a:pPr eaLnBrk="0" hangingPunct="0"/>
            <a:r>
              <a:rPr lang="es-ES_tradnl" sz="4800" b="1" dirty="0" smtClean="0">
                <a:solidFill>
                  <a:srgbClr val="00B050"/>
                </a:solidFill>
                <a:latin typeface="Times New Roman" pitchFamily="18" charset="0"/>
              </a:rPr>
              <a:t>Conocimiento tropical</a:t>
            </a:r>
            <a:endParaRPr lang="es-ES_tradnl" sz="4800" b="1" dirty="0">
              <a:solidFill>
                <a:srgbClr val="00B050"/>
              </a:solidFill>
              <a:latin typeface="Times New Roman" pitchFamily="18" charset="0"/>
            </a:endParaRPr>
          </a:p>
        </p:txBody>
      </p:sp>
    </p:spTree>
    <p:extLst>
      <p:ext uri="{BB962C8B-B14F-4D97-AF65-F5344CB8AC3E}">
        <p14:creationId xmlns:p14="http://schemas.microsoft.com/office/powerpoint/2010/main" val="20987204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7690"/>
            <a:ext cx="4073873" cy="609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Oval 11"/>
          <p:cNvSpPr>
            <a:spLocks noChangeArrowheads="1"/>
          </p:cNvSpPr>
          <p:nvPr/>
        </p:nvSpPr>
        <p:spPr bwMode="auto">
          <a:xfrm rot="1999114">
            <a:off x="1800378" y="4791122"/>
            <a:ext cx="585838" cy="1208123"/>
          </a:xfrm>
          <a:prstGeom prst="ellipse">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s-EC"/>
          </a:p>
        </p:txBody>
      </p:sp>
      <p:pic>
        <p:nvPicPr>
          <p:cNvPr id="39" name="Picture 3" descr="Ecosistema arrozales-M"/>
          <p:cNvPicPr>
            <a:picLocks noChangeAspect="1" noChangeArrowheads="1"/>
          </p:cNvPicPr>
          <p:nvPr/>
        </p:nvPicPr>
        <p:blipFill>
          <a:blip r:embed="rId3">
            <a:extLst>
              <a:ext uri="{28A0092B-C50C-407E-A947-70E740481C1C}">
                <a14:useLocalDpi xmlns:a14="http://schemas.microsoft.com/office/drawing/2010/main" val="0"/>
              </a:ext>
            </a:extLst>
          </a:blip>
          <a:srcRect l="12585" t="9186" b="7144"/>
          <a:stretch>
            <a:fillRect/>
          </a:stretch>
        </p:blipFill>
        <p:spPr bwMode="auto">
          <a:xfrm>
            <a:off x="1524000" y="2626119"/>
            <a:ext cx="1279634" cy="2076510"/>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8" name="Oval 33"/>
          <p:cNvSpPr>
            <a:spLocks noChangeArrowheads="1"/>
          </p:cNvSpPr>
          <p:nvPr/>
        </p:nvSpPr>
        <p:spPr bwMode="auto">
          <a:xfrm rot="1236514">
            <a:off x="1427285" y="3435359"/>
            <a:ext cx="804931" cy="1728838"/>
          </a:xfrm>
          <a:prstGeom prst="ellipse">
            <a:avLst/>
          </a:prstGeom>
          <a:solidFill>
            <a:srgbClr val="800080">
              <a:alpha val="5098"/>
            </a:srgbClr>
          </a:solidFill>
          <a:ln w="38100">
            <a:solidFill>
              <a:srgbClr val="000080"/>
            </a:solidFill>
            <a:round/>
            <a:headEnd/>
            <a:tailEnd/>
          </a:ln>
        </p:spPr>
        <p:txBody>
          <a:bodyPr wrap="none" anchor="ctr"/>
          <a:lstStyle/>
          <a:p>
            <a:endParaRPr lang="es-EC"/>
          </a:p>
        </p:txBody>
      </p:sp>
      <p:sp>
        <p:nvSpPr>
          <p:cNvPr id="32" name="Oval 12"/>
          <p:cNvSpPr>
            <a:spLocks noChangeArrowheads="1"/>
          </p:cNvSpPr>
          <p:nvPr/>
        </p:nvSpPr>
        <p:spPr bwMode="auto">
          <a:xfrm rot="1370989">
            <a:off x="694769" y="4033685"/>
            <a:ext cx="1363778" cy="1911894"/>
          </a:xfrm>
          <a:prstGeom prst="ellipse">
            <a:avLst/>
          </a:prstGeom>
          <a:solidFill>
            <a:srgbClr val="800080">
              <a:alpha val="5098"/>
            </a:srgbClr>
          </a:solidFill>
          <a:ln w="38100">
            <a:solidFill>
              <a:srgbClr val="800080"/>
            </a:solidFill>
            <a:round/>
            <a:headEnd/>
            <a:tailEnd/>
          </a:ln>
        </p:spPr>
        <p:txBody>
          <a:bodyPr wrap="none" anchor="ctr"/>
          <a:lstStyle/>
          <a:p>
            <a:endParaRPr lang="es-EC"/>
          </a:p>
        </p:txBody>
      </p:sp>
      <p:sp>
        <p:nvSpPr>
          <p:cNvPr id="33" name="Line 16"/>
          <p:cNvSpPr>
            <a:spLocks noChangeShapeType="1"/>
          </p:cNvSpPr>
          <p:nvPr/>
        </p:nvSpPr>
        <p:spPr bwMode="auto">
          <a:xfrm flipH="1">
            <a:off x="2448134" y="3711591"/>
            <a:ext cx="1800379" cy="0"/>
          </a:xfrm>
          <a:prstGeom prst="line">
            <a:avLst/>
          </a:prstGeom>
          <a:noFill/>
          <a:ln w="31750">
            <a:solidFill>
              <a:srgbClr val="FF99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4" name="Line 17"/>
          <p:cNvSpPr>
            <a:spLocks noChangeShapeType="1"/>
          </p:cNvSpPr>
          <p:nvPr/>
        </p:nvSpPr>
        <p:spPr bwMode="auto">
          <a:xfrm flipH="1">
            <a:off x="1655904" y="4359310"/>
            <a:ext cx="2592608" cy="0"/>
          </a:xfrm>
          <a:prstGeom prst="line">
            <a:avLst/>
          </a:prstGeom>
          <a:noFill/>
          <a:ln w="31750">
            <a:solidFill>
              <a:srgbClr val="00008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6" name="Line 19"/>
          <p:cNvSpPr>
            <a:spLocks noChangeShapeType="1"/>
          </p:cNvSpPr>
          <p:nvPr/>
        </p:nvSpPr>
        <p:spPr bwMode="auto">
          <a:xfrm flipH="1">
            <a:off x="1439986" y="4719683"/>
            <a:ext cx="2808527" cy="0"/>
          </a:xfrm>
          <a:prstGeom prst="line">
            <a:avLst/>
          </a:prstGeom>
          <a:noFill/>
          <a:ln w="31750">
            <a:solidFill>
              <a:srgbClr val="80008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7" name="Line 20"/>
          <p:cNvSpPr>
            <a:spLocks noChangeShapeType="1"/>
          </p:cNvSpPr>
          <p:nvPr/>
        </p:nvSpPr>
        <p:spPr bwMode="auto">
          <a:xfrm flipH="1">
            <a:off x="2303659" y="5007029"/>
            <a:ext cx="1944853" cy="0"/>
          </a:xfrm>
          <a:prstGeom prst="line">
            <a:avLst/>
          </a:prstGeom>
          <a:noFill/>
          <a:ln w="3175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35" name="Line 18"/>
          <p:cNvSpPr>
            <a:spLocks noChangeShapeType="1"/>
          </p:cNvSpPr>
          <p:nvPr/>
        </p:nvSpPr>
        <p:spPr bwMode="auto">
          <a:xfrm flipH="1" flipV="1">
            <a:off x="431837" y="5367402"/>
            <a:ext cx="3816676" cy="0"/>
          </a:xfrm>
          <a:prstGeom prst="line">
            <a:avLst/>
          </a:prstGeom>
          <a:noFill/>
          <a:ln w="31750">
            <a:solidFill>
              <a:srgbClr val="0058B0"/>
            </a:solidFill>
            <a:round/>
            <a:headEn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40" name="Rectangle 25"/>
          <p:cNvSpPr>
            <a:spLocks noChangeArrowheads="1"/>
          </p:cNvSpPr>
          <p:nvPr/>
        </p:nvSpPr>
        <p:spPr bwMode="auto">
          <a:xfrm>
            <a:off x="4233866" y="3515625"/>
            <a:ext cx="2395534"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s-ES_tradnl" sz="1700" b="1" dirty="0">
                <a:latin typeface="Times New Roman" pitchFamily="18" charset="0"/>
              </a:rPr>
              <a:t>Ecosistema de </a:t>
            </a:r>
            <a:r>
              <a:rPr lang="es-ES_tradnl" sz="1700" b="1" dirty="0" smtClean="0">
                <a:latin typeface="Times New Roman" pitchFamily="18" charset="0"/>
              </a:rPr>
              <a:t>arrozales</a:t>
            </a:r>
            <a:endParaRPr lang="es-ES_tradnl" sz="1700" b="1" dirty="0">
              <a:latin typeface="Times New Roman" pitchFamily="18" charset="0"/>
            </a:endParaRPr>
          </a:p>
        </p:txBody>
      </p:sp>
      <p:sp>
        <p:nvSpPr>
          <p:cNvPr id="41" name="Rectangle 26"/>
          <p:cNvSpPr>
            <a:spLocks noChangeArrowheads="1"/>
          </p:cNvSpPr>
          <p:nvPr/>
        </p:nvSpPr>
        <p:spPr bwMode="auto">
          <a:xfrm>
            <a:off x="4221165" y="4137943"/>
            <a:ext cx="2636835"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hangingPunct="0"/>
            <a:r>
              <a:rPr lang="es-ES_tradnl" sz="1700" b="1" dirty="0">
                <a:latin typeface="Times New Roman" pitchFamily="18" charset="0"/>
              </a:rPr>
              <a:t>Estuario del Río </a:t>
            </a:r>
            <a:r>
              <a:rPr lang="es-ES_tradnl" sz="1700" b="1" dirty="0" smtClean="0">
                <a:latin typeface="Times New Roman" pitchFamily="18" charset="0"/>
              </a:rPr>
              <a:t>Guayas</a:t>
            </a:r>
            <a:endParaRPr lang="es-ES_tradnl" sz="1700" b="1" dirty="0">
              <a:latin typeface="Times New Roman" pitchFamily="18" charset="0"/>
            </a:endParaRPr>
          </a:p>
        </p:txBody>
      </p:sp>
      <p:sp>
        <p:nvSpPr>
          <p:cNvPr id="42" name="Rectangle 27"/>
          <p:cNvSpPr>
            <a:spLocks noChangeArrowheads="1"/>
          </p:cNvSpPr>
          <p:nvPr/>
        </p:nvSpPr>
        <p:spPr bwMode="auto">
          <a:xfrm>
            <a:off x="4221165" y="4511017"/>
            <a:ext cx="184467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s-ES_tradnl" sz="1700" b="1" dirty="0">
                <a:latin typeface="Times New Roman" pitchFamily="18" charset="0"/>
              </a:rPr>
              <a:t>Zona </a:t>
            </a:r>
            <a:r>
              <a:rPr lang="es-ES_tradnl" sz="1700" b="1" dirty="0" smtClean="0">
                <a:latin typeface="Times New Roman" pitchFamily="18" charset="0"/>
              </a:rPr>
              <a:t>camaronera</a:t>
            </a:r>
            <a:endParaRPr lang="es-ES_tradnl" sz="1700" b="1" dirty="0">
              <a:latin typeface="Times New Roman" pitchFamily="18" charset="0"/>
            </a:endParaRPr>
          </a:p>
        </p:txBody>
      </p:sp>
      <p:sp>
        <p:nvSpPr>
          <p:cNvPr id="43" name="Rectangle 28"/>
          <p:cNvSpPr>
            <a:spLocks noChangeArrowheads="1"/>
          </p:cNvSpPr>
          <p:nvPr/>
        </p:nvSpPr>
        <p:spPr bwMode="auto">
          <a:xfrm>
            <a:off x="4208464" y="4845988"/>
            <a:ext cx="1609736"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s-ES_tradnl" sz="1700" b="1" dirty="0">
                <a:latin typeface="Times New Roman" pitchFamily="18" charset="0"/>
              </a:rPr>
              <a:t>Zona </a:t>
            </a:r>
            <a:r>
              <a:rPr lang="es-ES_tradnl" sz="1700" b="1" dirty="0" smtClean="0">
                <a:latin typeface="Times New Roman" pitchFamily="18" charset="0"/>
              </a:rPr>
              <a:t>bananera</a:t>
            </a:r>
            <a:endParaRPr lang="es-ES_tradnl" sz="1700" b="1" dirty="0">
              <a:latin typeface="Times New Roman" pitchFamily="18" charset="0"/>
            </a:endParaRPr>
          </a:p>
        </p:txBody>
      </p:sp>
      <p:sp>
        <p:nvSpPr>
          <p:cNvPr id="44" name="Rectangle 29"/>
          <p:cNvSpPr>
            <a:spLocks noChangeArrowheads="1"/>
          </p:cNvSpPr>
          <p:nvPr/>
        </p:nvSpPr>
        <p:spPr bwMode="auto">
          <a:xfrm>
            <a:off x="4191000" y="5158735"/>
            <a:ext cx="2125903"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s-ES_tradnl" sz="1700" b="1" dirty="0">
                <a:latin typeface="Times New Roman" pitchFamily="18" charset="0"/>
              </a:rPr>
              <a:t>Golfo de </a:t>
            </a:r>
            <a:r>
              <a:rPr lang="es-ES_tradnl" sz="1700" b="1" dirty="0" smtClean="0">
                <a:latin typeface="Times New Roman" pitchFamily="18" charset="0"/>
              </a:rPr>
              <a:t>Guayaquil. </a:t>
            </a:r>
          </a:p>
          <a:p>
            <a:pPr eaLnBrk="0" hangingPunct="0"/>
            <a:r>
              <a:rPr lang="es-ES_tradnl" sz="1700" b="1" dirty="0" smtClean="0">
                <a:latin typeface="Times New Roman" pitchFamily="18" charset="0"/>
              </a:rPr>
              <a:t>Zona </a:t>
            </a:r>
            <a:r>
              <a:rPr lang="es-ES_tradnl" sz="1700" b="1" dirty="0">
                <a:latin typeface="Times New Roman" pitchFamily="18" charset="0"/>
              </a:rPr>
              <a:t>pesquera</a:t>
            </a:r>
          </a:p>
        </p:txBody>
      </p:sp>
      <p:sp>
        <p:nvSpPr>
          <p:cNvPr id="45" name="Rectangle 36"/>
          <p:cNvSpPr>
            <a:spLocks noChangeArrowheads="1"/>
          </p:cNvSpPr>
          <p:nvPr/>
        </p:nvSpPr>
        <p:spPr bwMode="auto">
          <a:xfrm>
            <a:off x="4052102" y="2293985"/>
            <a:ext cx="2831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ES_tradnl" sz="2000" b="1" dirty="0" smtClean="0">
                <a:latin typeface="Times New Roman" pitchFamily="18" charset="0"/>
              </a:rPr>
              <a:t>Categorías de beneficios</a:t>
            </a:r>
            <a:endParaRPr lang="es-ES" sz="2000" b="1" dirty="0">
              <a:latin typeface="Times New Roman" pitchFamily="18" charset="0"/>
            </a:endParaRPr>
          </a:p>
        </p:txBody>
      </p:sp>
    </p:spTree>
    <p:extLst>
      <p:ext uri="{BB962C8B-B14F-4D97-AF65-F5344CB8AC3E}">
        <p14:creationId xmlns:p14="http://schemas.microsoft.com/office/powerpoint/2010/main" val="4071009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0"/>
            <a:ext cx="6073971" cy="9143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14737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1301607798"/>
              </p:ext>
            </p:extLst>
          </p:nvPr>
        </p:nvGraphicFramePr>
        <p:xfrm>
          <a:off x="152400" y="152400"/>
          <a:ext cx="6629400" cy="7972425"/>
        </p:xfrm>
        <a:graphic>
          <a:graphicData uri="http://schemas.openxmlformats.org/drawingml/2006/table">
            <a:tbl>
              <a:tblPr firstRow="1" firstCol="1" bandRow="1">
                <a:tableStyleId>{5C22544A-7EE6-4342-B048-85BDC9FD1C3A}</a:tableStyleId>
              </a:tblPr>
              <a:tblGrid>
                <a:gridCol w="1600200"/>
                <a:gridCol w="609600"/>
                <a:gridCol w="4419600"/>
              </a:tblGrid>
              <a:tr h="616066">
                <a:tc>
                  <a:txBody>
                    <a:bodyPr/>
                    <a:lstStyle/>
                    <a:p>
                      <a:pPr>
                        <a:lnSpc>
                          <a:spcPct val="115000"/>
                        </a:lnSpc>
                        <a:spcAft>
                          <a:spcPts val="0"/>
                        </a:spcAft>
                      </a:pPr>
                      <a:r>
                        <a:rPr lang="es-EC" sz="1800" dirty="0">
                          <a:effectLst/>
                        </a:rPr>
                        <a:t>Producto- Servicio</a:t>
                      </a:r>
                      <a:endParaRPr lang="es-ES" sz="1800" dirty="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US$M</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dirty="0">
                          <a:effectLst/>
                        </a:rPr>
                        <a:t>Comentario</a:t>
                      </a:r>
                      <a:endParaRPr lang="es-ES" sz="1800" dirty="0">
                        <a:effectLst/>
                        <a:latin typeface="Calibri"/>
                        <a:ea typeface="Calibri"/>
                        <a:cs typeface="Times New Roman"/>
                      </a:endParaRPr>
                    </a:p>
                  </a:txBody>
                  <a:tcPr marL="66040" marR="66040" marT="9525" marB="0"/>
                </a:tc>
              </a:tr>
              <a:tr h="926867">
                <a:tc>
                  <a:txBody>
                    <a:bodyPr/>
                    <a:lstStyle/>
                    <a:p>
                      <a:pPr>
                        <a:lnSpc>
                          <a:spcPct val="115000"/>
                        </a:lnSpc>
                        <a:spcAft>
                          <a:spcPts val="0"/>
                        </a:spcAft>
                      </a:pPr>
                      <a:r>
                        <a:rPr lang="es-EC" sz="1800">
                          <a:effectLst/>
                        </a:rPr>
                        <a:t>Fertilizante</a:t>
                      </a:r>
                      <a:endParaRPr lang="es-ES" sz="180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313</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a:effectLst/>
                        </a:rPr>
                        <a:t>El ecosistema de arrozales de la Costa además de producir arroz tiene la capacidad de producir abono (Helecho-cianobacteria) para todo el  sistema  agropecuario ecuatoriano.  </a:t>
                      </a:r>
                      <a:endParaRPr lang="es-ES" sz="1800">
                        <a:effectLst/>
                        <a:latin typeface="Calibri"/>
                        <a:ea typeface="Calibri"/>
                        <a:cs typeface="Times New Roman"/>
                      </a:endParaRPr>
                    </a:p>
                  </a:txBody>
                  <a:tcPr marL="66040" marR="66040" marT="9525" marB="0"/>
                </a:tc>
              </a:tr>
              <a:tr h="616066">
                <a:tc>
                  <a:txBody>
                    <a:bodyPr/>
                    <a:lstStyle/>
                    <a:p>
                      <a:pPr>
                        <a:lnSpc>
                          <a:spcPct val="115000"/>
                        </a:lnSpc>
                        <a:spcAft>
                          <a:spcPts val="0"/>
                        </a:spcAft>
                      </a:pPr>
                      <a:r>
                        <a:rPr lang="es-EC" sz="1800">
                          <a:effectLst/>
                        </a:rPr>
                        <a:t>Pienso alimenticio</a:t>
                      </a:r>
                      <a:endParaRPr lang="es-ES" sz="180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200</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a:effectLst/>
                        </a:rPr>
                        <a:t>El alto contenido proteico del Helecho asegura su valor como fuente de alimentación animal. </a:t>
                      </a:r>
                      <a:endParaRPr lang="es-ES" sz="1800">
                        <a:effectLst/>
                        <a:latin typeface="Calibri"/>
                        <a:ea typeface="Calibri"/>
                        <a:cs typeface="Times New Roman"/>
                      </a:endParaRPr>
                    </a:p>
                  </a:txBody>
                  <a:tcPr marL="66040" marR="66040" marT="9525" marB="0"/>
                </a:tc>
              </a:tr>
              <a:tr h="1237668">
                <a:tc>
                  <a:txBody>
                    <a:bodyPr/>
                    <a:lstStyle/>
                    <a:p>
                      <a:pPr>
                        <a:lnSpc>
                          <a:spcPct val="115000"/>
                        </a:lnSpc>
                        <a:spcAft>
                          <a:spcPts val="0"/>
                        </a:spcAft>
                      </a:pPr>
                      <a:r>
                        <a:rPr lang="es-EC" sz="1800">
                          <a:effectLst/>
                        </a:rPr>
                        <a:t>Depuración hídrica</a:t>
                      </a:r>
                      <a:endParaRPr lang="es-ES" sz="180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120</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a:effectLst/>
                        </a:rPr>
                        <a:t>Cuando se cubran de Helecho los arrozales, el sistema bacteriano (Cianobacteria) asociado constituirá un inmenso y extraordinario biofiltro natural del agua de los ríos Daule, Babahoyo y Guayas.</a:t>
                      </a:r>
                      <a:endParaRPr lang="es-ES" sz="1800">
                        <a:effectLst/>
                        <a:latin typeface="Calibri"/>
                        <a:ea typeface="Calibri"/>
                        <a:cs typeface="Times New Roman"/>
                      </a:endParaRPr>
                    </a:p>
                  </a:txBody>
                  <a:tcPr marL="66040" marR="66040" marT="9525" marB="0"/>
                </a:tc>
              </a:tr>
              <a:tr h="616066">
                <a:tc>
                  <a:txBody>
                    <a:bodyPr/>
                    <a:lstStyle/>
                    <a:p>
                      <a:pPr>
                        <a:lnSpc>
                          <a:spcPct val="115000"/>
                        </a:lnSpc>
                        <a:spcAft>
                          <a:spcPts val="0"/>
                        </a:spcAft>
                      </a:pPr>
                      <a:r>
                        <a:rPr lang="es-EC" sz="1800" dirty="0">
                          <a:effectLst/>
                        </a:rPr>
                        <a:t>Mejoramiento acuícola</a:t>
                      </a:r>
                      <a:endParaRPr lang="es-ES" sz="1800" dirty="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150</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a:effectLst/>
                        </a:rPr>
                        <a:t>El agua ennoblecida jugará un sustancial papel en la elevación del valor agregado de la producción camaronera.</a:t>
                      </a:r>
                      <a:endParaRPr lang="es-ES" sz="1800">
                        <a:effectLst/>
                        <a:latin typeface="Calibri"/>
                        <a:ea typeface="Calibri"/>
                        <a:cs typeface="Times New Roman"/>
                      </a:endParaRPr>
                    </a:p>
                  </a:txBody>
                  <a:tcPr marL="66040" marR="66040" marT="9525" marB="0"/>
                </a:tc>
              </a:tr>
              <a:tr h="616066">
                <a:tc>
                  <a:txBody>
                    <a:bodyPr/>
                    <a:lstStyle/>
                    <a:p>
                      <a:pPr>
                        <a:lnSpc>
                          <a:spcPct val="115000"/>
                        </a:lnSpc>
                        <a:spcAft>
                          <a:spcPts val="0"/>
                        </a:spcAft>
                      </a:pPr>
                      <a:r>
                        <a:rPr lang="es-EC" sz="1800">
                          <a:effectLst/>
                        </a:rPr>
                        <a:t>Pesquerías</a:t>
                      </a:r>
                      <a:endParaRPr lang="es-ES" sz="180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60</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a:effectLst/>
                        </a:rPr>
                        <a:t>La producción pesquera del Golfo de Guayaquil mejorará en calidad y cantidad.</a:t>
                      </a:r>
                      <a:endParaRPr lang="es-ES" sz="1800">
                        <a:effectLst/>
                        <a:latin typeface="Calibri"/>
                        <a:ea typeface="Calibri"/>
                        <a:cs typeface="Times New Roman"/>
                      </a:endParaRPr>
                    </a:p>
                  </a:txBody>
                  <a:tcPr marL="66040" marR="66040" marT="9525" marB="0"/>
                </a:tc>
              </a:tr>
              <a:tr h="616066">
                <a:tc>
                  <a:txBody>
                    <a:bodyPr/>
                    <a:lstStyle/>
                    <a:p>
                      <a:pPr>
                        <a:lnSpc>
                          <a:spcPct val="115000"/>
                        </a:lnSpc>
                        <a:spcAft>
                          <a:spcPts val="0"/>
                        </a:spcAft>
                      </a:pPr>
                      <a:r>
                        <a:rPr lang="es-EC" sz="1800" dirty="0" smtClean="0">
                          <a:effectLst/>
                        </a:rPr>
                        <a:t>Mejoramiento del </a:t>
                      </a:r>
                      <a:r>
                        <a:rPr lang="es-EC" sz="1800" dirty="0">
                          <a:effectLst/>
                        </a:rPr>
                        <a:t>suelo</a:t>
                      </a:r>
                      <a:endParaRPr lang="es-ES" sz="1800" dirty="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20</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a:effectLst/>
                        </a:rPr>
                        <a:t>Con el uso del Helecho los suelos mejorarán en textura, porosidad y materia orgánica, aumentando su valor comercial.</a:t>
                      </a:r>
                      <a:endParaRPr lang="es-ES" sz="1800">
                        <a:effectLst/>
                        <a:latin typeface="Calibri"/>
                        <a:ea typeface="Calibri"/>
                        <a:cs typeface="Times New Roman"/>
                      </a:endParaRPr>
                    </a:p>
                  </a:txBody>
                  <a:tcPr marL="66040" marR="66040" marT="9525" marB="0"/>
                </a:tc>
              </a:tr>
              <a:tr h="616066">
                <a:tc>
                  <a:txBody>
                    <a:bodyPr/>
                    <a:lstStyle/>
                    <a:p>
                      <a:pPr>
                        <a:lnSpc>
                          <a:spcPct val="115000"/>
                        </a:lnSpc>
                        <a:spcAft>
                          <a:spcPts val="0"/>
                        </a:spcAft>
                      </a:pPr>
                      <a:r>
                        <a:rPr lang="es-EC" sz="1800">
                          <a:effectLst/>
                        </a:rPr>
                        <a:t>Recuperación de biota</a:t>
                      </a:r>
                      <a:endParaRPr lang="es-ES" sz="180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100</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a:effectLst/>
                        </a:rPr>
                        <a:t>Al dejar de usar agroquímicos, la biota natural del suelo y agua volverá a florecer.</a:t>
                      </a:r>
                      <a:endParaRPr lang="es-ES" sz="1800">
                        <a:effectLst/>
                        <a:latin typeface="Calibri"/>
                        <a:ea typeface="Calibri"/>
                        <a:cs typeface="Times New Roman"/>
                      </a:endParaRPr>
                    </a:p>
                  </a:txBody>
                  <a:tcPr marL="66040" marR="66040" marT="9525" marB="0"/>
                </a:tc>
              </a:tr>
              <a:tr h="616066">
                <a:tc>
                  <a:txBody>
                    <a:bodyPr/>
                    <a:lstStyle/>
                    <a:p>
                      <a:pPr>
                        <a:lnSpc>
                          <a:spcPct val="115000"/>
                        </a:lnSpc>
                        <a:spcAft>
                          <a:spcPts val="0"/>
                        </a:spcAft>
                      </a:pPr>
                      <a:r>
                        <a:rPr lang="es-EC" sz="1800">
                          <a:effectLst/>
                        </a:rPr>
                        <a:t>Créditos de carbono</a:t>
                      </a:r>
                      <a:endParaRPr lang="es-ES" sz="1800">
                        <a:effectLst/>
                        <a:latin typeface="Calibri"/>
                        <a:ea typeface="Calibri"/>
                        <a:cs typeface="Times New Roman"/>
                      </a:endParaRPr>
                    </a:p>
                  </a:txBody>
                  <a:tcPr marL="66040" marR="66040" marT="9525" marB="0"/>
                </a:tc>
                <a:tc>
                  <a:txBody>
                    <a:bodyPr/>
                    <a:lstStyle/>
                    <a:p>
                      <a:pPr algn="r">
                        <a:lnSpc>
                          <a:spcPct val="115000"/>
                        </a:lnSpc>
                        <a:spcAft>
                          <a:spcPts val="0"/>
                        </a:spcAft>
                      </a:pPr>
                      <a:r>
                        <a:rPr lang="es-EC" sz="1800">
                          <a:effectLst/>
                        </a:rPr>
                        <a:t>88</a:t>
                      </a:r>
                      <a:endParaRPr lang="es-ES" sz="1800">
                        <a:effectLst/>
                        <a:latin typeface="Calibri"/>
                        <a:ea typeface="Calibri"/>
                        <a:cs typeface="Times New Roman"/>
                      </a:endParaRPr>
                    </a:p>
                  </a:txBody>
                  <a:tcPr marL="66040" marR="66040" marT="9525" marB="0"/>
                </a:tc>
                <a:tc>
                  <a:txBody>
                    <a:bodyPr/>
                    <a:lstStyle/>
                    <a:p>
                      <a:pPr>
                        <a:lnSpc>
                          <a:spcPct val="115000"/>
                        </a:lnSpc>
                        <a:spcAft>
                          <a:spcPts val="0"/>
                        </a:spcAft>
                      </a:pPr>
                      <a:r>
                        <a:rPr lang="es-EC" sz="1800" dirty="0">
                          <a:effectLst/>
                        </a:rPr>
                        <a:t>El Helecho extendido en los arrozales podrá introducirse en los mercados de carbono.</a:t>
                      </a:r>
                      <a:endParaRPr lang="es-ES" sz="1800" dirty="0">
                        <a:effectLst/>
                        <a:latin typeface="Calibri"/>
                        <a:ea typeface="Calibri"/>
                        <a:cs typeface="Times New Roman"/>
                      </a:endParaRPr>
                    </a:p>
                  </a:txBody>
                  <a:tcPr marL="66040" marR="66040" marT="9525" marB="0"/>
                </a:tc>
              </a:tr>
            </a:tbl>
          </a:graphicData>
        </a:graphic>
      </p:graphicFrame>
    </p:spTree>
    <p:extLst>
      <p:ext uri="{BB962C8B-B14F-4D97-AF65-F5344CB8AC3E}">
        <p14:creationId xmlns:p14="http://schemas.microsoft.com/office/powerpoint/2010/main" val="1280798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descr="F:\Mariano\Mariano R11-8-3\Mariano\Fotos\Fotos exposición\DSCN1284 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671760"/>
            <a:ext cx="6846808" cy="44722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F:\Mariano\Mariano R11-8-3\Mariano\AA\Fotos R\Azolla.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41000"/>
                    </a14:imgEffect>
                    <a14:imgEffect>
                      <a14:colorTemperature colorTemp="4700"/>
                    </a14:imgEffect>
                  </a14:imgLayer>
                </a14:imgProps>
              </a:ext>
              <a:ext uri="{28A0092B-C50C-407E-A947-70E740481C1C}">
                <a14:useLocalDpi xmlns:a14="http://schemas.microsoft.com/office/drawing/2010/main" val="0"/>
              </a:ext>
            </a:extLst>
          </a:blip>
          <a:srcRect l="-1" r="36765" b="16489"/>
          <a:stretch/>
        </p:blipFill>
        <p:spPr bwMode="auto">
          <a:xfrm>
            <a:off x="23290" y="2"/>
            <a:ext cx="6823518" cy="5295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85072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a:spLocks noGrp="1"/>
          </p:cNvSpPr>
          <p:nvPr>
            <p:ph type="title"/>
          </p:nvPr>
        </p:nvSpPr>
        <p:spPr>
          <a:xfrm>
            <a:off x="0" y="3911600"/>
            <a:ext cx="6858000" cy="5003800"/>
          </a:xfrm>
        </p:spPr>
        <p:txBody>
          <a:bodyPr rtlCol="0">
            <a:normAutofit fontScale="90000"/>
          </a:bodyPr>
          <a:lstStyle/>
          <a:p>
            <a:pPr algn="l" eaLnBrk="0" hangingPunct="0"/>
            <a:r>
              <a:rPr lang="es-ES" sz="2400" b="1" dirty="0" smtClean="0">
                <a:latin typeface="+mn-lt"/>
              </a:rPr>
              <a:t>Proyectos </a:t>
            </a:r>
            <a:r>
              <a:rPr lang="es-ES" sz="2400" b="1" i="1" dirty="0" smtClean="0">
                <a:latin typeface="+mn-lt"/>
              </a:rPr>
              <a:t>Azolla</a:t>
            </a:r>
            <a:r>
              <a:rPr lang="es-ES" sz="2400" b="1" dirty="0">
                <a:latin typeface="+mn-lt"/>
              </a:rPr>
              <a:t> </a:t>
            </a:r>
            <a:r>
              <a:rPr lang="es-ES" sz="2400" b="1" dirty="0" smtClean="0">
                <a:latin typeface="+mn-lt"/>
              </a:rPr>
              <a:t>(PROMSA, SENACYT, Banco Mundial).</a:t>
            </a:r>
            <a:r>
              <a:rPr lang="es-ES_tradnl" sz="2400" b="1" dirty="0">
                <a:latin typeface="+mn-lt"/>
              </a:rPr>
              <a:t/>
            </a:r>
            <a:br>
              <a:rPr lang="es-ES_tradnl" sz="2400" b="1" dirty="0">
                <a:latin typeface="+mn-lt"/>
              </a:rPr>
            </a:br>
            <a:r>
              <a:rPr lang="es-ES" sz="2400" b="1" dirty="0">
                <a:latin typeface="+mn-lt"/>
              </a:rPr>
              <a:t>Proyecto de Manejo de Recursos Costeros. Dirección del Grupo de Trabajo de Calidad de Agua</a:t>
            </a:r>
            <a:r>
              <a:rPr lang="es-ES" sz="2400" b="1" dirty="0" smtClean="0">
                <a:latin typeface="+mn-lt"/>
              </a:rPr>
              <a:t>.</a:t>
            </a:r>
            <a:br>
              <a:rPr lang="es-ES" sz="2400" b="1" dirty="0" smtClean="0">
                <a:latin typeface="+mn-lt"/>
              </a:rPr>
            </a:br>
            <a:r>
              <a:rPr lang="es-ES_tradnl" sz="2400" b="1" dirty="0">
                <a:latin typeface="+mn-lt"/>
              </a:rPr>
              <a:t>Assessment of Nitrogen Cycling in Brackish Marsh of the Mississippi Delta in Louisiana.</a:t>
            </a:r>
            <a:r>
              <a:rPr lang="es-ES" sz="2400" b="1" dirty="0" smtClean="0">
                <a:latin typeface="+mn-lt"/>
              </a:rPr>
              <a:t/>
            </a:r>
            <a:br>
              <a:rPr lang="es-ES" sz="2400" b="1" dirty="0" smtClean="0">
                <a:latin typeface="+mn-lt"/>
              </a:rPr>
            </a:br>
            <a:r>
              <a:rPr lang="es-ES_tradnl" sz="2400" b="1" dirty="0" smtClean="0">
                <a:latin typeface="+mn-lt"/>
              </a:rPr>
              <a:t>Inventarios nacionales de  </a:t>
            </a:r>
            <a:r>
              <a:rPr lang="es-ES_tradnl" sz="2400" b="1" dirty="0">
                <a:latin typeface="+mn-lt"/>
              </a:rPr>
              <a:t>plaguicidas </a:t>
            </a:r>
            <a:r>
              <a:rPr lang="es-ES_tradnl" sz="2400" b="1" dirty="0" smtClean="0">
                <a:latin typeface="+mn-lt"/>
              </a:rPr>
              <a:t>COPs, Dioxinas </a:t>
            </a:r>
            <a:r>
              <a:rPr lang="es-ES_tradnl" sz="2400" b="1" dirty="0">
                <a:latin typeface="+mn-lt"/>
              </a:rPr>
              <a:t>y </a:t>
            </a:r>
            <a:r>
              <a:rPr lang="es-ES_tradnl" sz="2400" b="1" dirty="0" smtClean="0">
                <a:latin typeface="+mn-lt"/>
              </a:rPr>
              <a:t>Furanos y emisiones de Mercurio (Ministerio </a:t>
            </a:r>
            <a:r>
              <a:rPr lang="es-ES_tradnl" sz="2400" b="1" dirty="0">
                <a:latin typeface="+mn-lt"/>
              </a:rPr>
              <a:t>del Ambiente del </a:t>
            </a:r>
            <a:r>
              <a:rPr lang="es-ES_tradnl" sz="2400" b="1" dirty="0" smtClean="0">
                <a:latin typeface="+mn-lt"/>
              </a:rPr>
              <a:t>Ecuador-GEF).</a:t>
            </a:r>
            <a:r>
              <a:rPr lang="es-ES" sz="2400" b="1" dirty="0" smtClean="0">
                <a:latin typeface="+mn-lt"/>
              </a:rPr>
              <a:t/>
            </a:r>
            <a:br>
              <a:rPr lang="es-ES" sz="2400" b="1" dirty="0" smtClean="0">
                <a:latin typeface="+mn-lt"/>
              </a:rPr>
            </a:br>
            <a:r>
              <a:rPr lang="es-ES" sz="2400" b="1" dirty="0" smtClean="0">
                <a:latin typeface="+mn-lt"/>
              </a:rPr>
              <a:t>Proyecto Control de Inundaciones Cuenca Baja del Río Guayas (CEDEGE).</a:t>
            </a:r>
            <a:br>
              <a:rPr lang="es-ES" sz="2400" b="1" dirty="0" smtClean="0">
                <a:latin typeface="+mn-lt"/>
              </a:rPr>
            </a:br>
            <a:r>
              <a:rPr lang="es-EC" sz="2400" b="1" dirty="0">
                <a:latin typeface="+mn-lt"/>
              </a:rPr>
              <a:t>Docencia: ESPOL, </a:t>
            </a:r>
            <a:r>
              <a:rPr lang="es-ES_tradnl" sz="2400" b="1" dirty="0" smtClean="0">
                <a:latin typeface="+mn-lt"/>
              </a:rPr>
              <a:t>Universidad </a:t>
            </a:r>
            <a:r>
              <a:rPr lang="es-ES_tradnl" sz="2400" b="1" dirty="0">
                <a:latin typeface="+mn-lt"/>
              </a:rPr>
              <a:t>de </a:t>
            </a:r>
            <a:r>
              <a:rPr lang="es-ES_tradnl" sz="2400" b="1" dirty="0" smtClean="0">
                <a:latin typeface="+mn-lt"/>
              </a:rPr>
              <a:t>Guayaquil, Universidad </a:t>
            </a:r>
            <a:r>
              <a:rPr lang="es-ES_tradnl" sz="2400" b="1" dirty="0">
                <a:latin typeface="+mn-lt"/>
              </a:rPr>
              <a:t>Católica de </a:t>
            </a:r>
            <a:r>
              <a:rPr lang="es-ES_tradnl" sz="2400" b="1" dirty="0" smtClean="0">
                <a:latin typeface="+mn-lt"/>
              </a:rPr>
              <a:t>Guayaquil, Escuela </a:t>
            </a:r>
            <a:r>
              <a:rPr lang="es-ES_tradnl" sz="2400" b="1" dirty="0">
                <a:latin typeface="+mn-lt"/>
              </a:rPr>
              <a:t>Politécnica </a:t>
            </a:r>
            <a:r>
              <a:rPr lang="es-ES_tradnl" sz="2400" b="1" dirty="0" smtClean="0">
                <a:latin typeface="+mn-lt"/>
              </a:rPr>
              <a:t>Nacional</a:t>
            </a:r>
            <a:r>
              <a:rPr lang="es-EC" sz="2400" dirty="0" smtClean="0">
                <a:latin typeface="+mn-lt"/>
              </a:rPr>
              <a:t>.</a:t>
            </a:r>
            <a:endParaRPr lang="en-US" sz="2400" dirty="0">
              <a:latin typeface="+mn-lt"/>
            </a:endParaRPr>
          </a:p>
        </p:txBody>
      </p:sp>
      <p:sp>
        <p:nvSpPr>
          <p:cNvPr id="6" name="5 Rectángulo"/>
          <p:cNvSpPr/>
          <p:nvPr/>
        </p:nvSpPr>
        <p:spPr>
          <a:xfrm>
            <a:off x="103790" y="19560"/>
            <a:ext cx="6743700" cy="3754874"/>
          </a:xfrm>
          <a:prstGeom prst="rect">
            <a:avLst/>
          </a:prstGeom>
        </p:spPr>
        <p:txBody>
          <a:bodyPr wrap="square">
            <a:spAutoFit/>
          </a:bodyPr>
          <a:lstStyle/>
          <a:p>
            <a:pPr algn="r"/>
            <a:endParaRPr lang="es-ES_tradnl" sz="3200" b="1" dirty="0" smtClean="0">
              <a:solidFill>
                <a:srgbClr val="00B050"/>
              </a:solidFill>
              <a:latin typeface="Times New Roman" pitchFamily="18" charset="0"/>
            </a:endParaRPr>
          </a:p>
          <a:p>
            <a:pPr algn="r"/>
            <a:r>
              <a:rPr lang="es-ES_tradnl" sz="3200" b="1" dirty="0" smtClean="0">
                <a:solidFill>
                  <a:srgbClr val="00B050"/>
                </a:solidFill>
                <a:latin typeface="Times New Roman" pitchFamily="18" charset="0"/>
              </a:rPr>
              <a:t>Bases </a:t>
            </a:r>
          </a:p>
          <a:p>
            <a:pPr algn="r"/>
            <a:r>
              <a:rPr lang="es-ES_tradnl" sz="3200" b="1" dirty="0" smtClean="0">
                <a:solidFill>
                  <a:srgbClr val="00B050"/>
                </a:solidFill>
                <a:latin typeface="Times New Roman" pitchFamily="18" charset="0"/>
              </a:rPr>
              <a:t>científico tecnológicas:</a:t>
            </a:r>
          </a:p>
          <a:p>
            <a:endParaRPr lang="es-ES_tradnl" sz="3200" b="1" dirty="0" smtClean="0">
              <a:latin typeface="Times New Roman" pitchFamily="18" charset="0"/>
            </a:endParaRPr>
          </a:p>
          <a:p>
            <a:endParaRPr lang="es-ES_tradnl" sz="1400" b="1" dirty="0" smtClean="0">
              <a:latin typeface="Times New Roman" pitchFamily="18" charset="0"/>
            </a:endParaRPr>
          </a:p>
          <a:p>
            <a:r>
              <a:rPr lang="es-ES_tradnl" sz="3200" b="1" dirty="0" smtClean="0">
                <a:latin typeface="Times New Roman" pitchFamily="18" charset="0"/>
              </a:rPr>
              <a:t>Mariano </a:t>
            </a:r>
            <a:r>
              <a:rPr lang="es-ES_tradnl" sz="3200" b="1" dirty="0">
                <a:latin typeface="Times New Roman" pitchFamily="18" charset="0"/>
              </a:rPr>
              <a:t>Montaño </a:t>
            </a:r>
            <a:r>
              <a:rPr lang="es-ES_tradnl" sz="3200" b="1" dirty="0" smtClean="0">
                <a:latin typeface="Times New Roman" pitchFamily="18" charset="0"/>
              </a:rPr>
              <a:t>Armijos </a:t>
            </a:r>
          </a:p>
          <a:p>
            <a:r>
              <a:rPr lang="es-ES_tradnl" sz="3200" b="1" dirty="0" smtClean="0">
                <a:latin typeface="Times New Roman" pitchFamily="18" charset="0"/>
              </a:rPr>
              <a:t>Ph</a:t>
            </a:r>
            <a:r>
              <a:rPr lang="es-ES_tradnl" sz="3200" b="1" dirty="0">
                <a:latin typeface="Times New Roman" pitchFamily="18" charset="0"/>
              </a:rPr>
              <a:t>. D., MAE, Ing. Quím</a:t>
            </a:r>
            <a:r>
              <a:rPr lang="es-ES_tradnl" sz="3200" b="1" dirty="0" smtClean="0">
                <a:latin typeface="Times New Roman" pitchFamily="18" charset="0"/>
              </a:rPr>
              <a:t>.</a:t>
            </a:r>
          </a:p>
          <a:p>
            <a:r>
              <a:rPr lang="es-ES_tradnl" sz="3200" b="1" dirty="0" smtClean="0">
                <a:solidFill>
                  <a:srgbClr val="0070C0"/>
                </a:solidFill>
                <a:latin typeface="Times New Roman" pitchFamily="18" charset="0"/>
              </a:rPr>
              <a:t>mmontano@espol.edu.ec</a:t>
            </a:r>
            <a:endParaRPr lang="es-ES" sz="3200" dirty="0">
              <a:solidFill>
                <a:srgbClr val="0070C0"/>
              </a:solidFill>
            </a:endParaRPr>
          </a:p>
        </p:txBody>
      </p:sp>
      <p:pic>
        <p:nvPicPr>
          <p:cNvPr id="5" name="Picture 3" descr="F:\Mariano\Mariano 0\Curricula\Montaño Mariano.jpg"/>
          <p:cNvPicPr>
            <a:picLocks noChangeAspect="1" noChangeArrowheads="1"/>
          </p:cNvPicPr>
          <p:nvPr/>
        </p:nvPicPr>
        <p:blipFill rotWithShape="1">
          <a:blip r:embed="rId2">
            <a:extLst>
              <a:ext uri="{28A0092B-C50C-407E-A947-70E740481C1C}">
                <a14:useLocalDpi xmlns:a14="http://schemas.microsoft.com/office/drawing/2010/main" val="0"/>
              </a:ext>
            </a:extLst>
          </a:blip>
          <a:srcRect l="22263" t="3836" r="18190"/>
          <a:stretch/>
        </p:blipFill>
        <p:spPr bwMode="auto">
          <a:xfrm>
            <a:off x="-5255" y="0"/>
            <a:ext cx="1761583"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796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905000" y="457200"/>
            <a:ext cx="3235181" cy="707886"/>
          </a:xfrm>
          <a:prstGeom prst="rect">
            <a:avLst/>
          </a:prstGeom>
        </p:spPr>
        <p:txBody>
          <a:bodyPr wrap="none">
            <a:spAutoFit/>
          </a:bodyPr>
          <a:lstStyle/>
          <a:p>
            <a:pPr marL="457200" indent="-457200"/>
            <a:r>
              <a:rPr lang="es-EC" sz="4000" b="1" dirty="0" smtClean="0">
                <a:solidFill>
                  <a:srgbClr val="0070C0"/>
                </a:solidFill>
                <a:latin typeface="Times New Roman" pitchFamily="18" charset="0"/>
                <a:cs typeface="Times New Roman" pitchFamily="18" charset="0"/>
              </a:rPr>
              <a:t>Conocimiento</a:t>
            </a:r>
          </a:p>
        </p:txBody>
      </p:sp>
      <p:sp>
        <p:nvSpPr>
          <p:cNvPr id="2050" name="Rectangle 2"/>
          <p:cNvSpPr>
            <a:spLocks noChangeArrowheads="1"/>
          </p:cNvSpPr>
          <p:nvPr/>
        </p:nvSpPr>
        <p:spPr bwMode="auto">
          <a:xfrm>
            <a:off x="0" y="-184666"/>
            <a:ext cx="184731"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EC"/>
          </a:p>
        </p:txBody>
      </p:sp>
      <p:pic>
        <p:nvPicPr>
          <p:cNvPr id="2049" name="Picture 1"/>
          <p:cNvPicPr>
            <a:picLocks noChangeAspect="1" noChangeArrowheads="1"/>
          </p:cNvPicPr>
          <p:nvPr/>
        </p:nvPicPr>
        <p:blipFill>
          <a:blip r:embed="rId2"/>
          <a:srcRect/>
          <a:stretch>
            <a:fillRect/>
          </a:stretch>
        </p:blipFill>
        <p:spPr bwMode="auto">
          <a:xfrm>
            <a:off x="1885950" y="7010400"/>
            <a:ext cx="3507828" cy="914400"/>
          </a:xfrm>
          <a:prstGeom prst="rect">
            <a:avLst/>
          </a:prstGeom>
          <a:noFill/>
        </p:spPr>
      </p:pic>
      <p:graphicFrame>
        <p:nvGraphicFramePr>
          <p:cNvPr id="6" name="5 Tabla"/>
          <p:cNvGraphicFramePr>
            <a:graphicFrameLocks noGrp="1"/>
          </p:cNvGraphicFramePr>
          <p:nvPr>
            <p:extLst>
              <p:ext uri="{D42A27DB-BD31-4B8C-83A1-F6EECF244321}">
                <p14:modId xmlns:p14="http://schemas.microsoft.com/office/powerpoint/2010/main" val="1811907120"/>
              </p:ext>
            </p:extLst>
          </p:nvPr>
        </p:nvGraphicFramePr>
        <p:xfrm>
          <a:off x="105646" y="2819400"/>
          <a:ext cx="6663159" cy="3429002"/>
        </p:xfrm>
        <a:graphic>
          <a:graphicData uri="http://schemas.openxmlformats.org/drawingml/2006/table">
            <a:tbl>
              <a:tblPr>
                <a:tableStyleId>{5C22544A-7EE6-4342-B048-85BDC9FD1C3A}</a:tableStyleId>
              </a:tblPr>
              <a:tblGrid>
                <a:gridCol w="4148559"/>
                <a:gridCol w="2514600"/>
              </a:tblGrid>
              <a:tr h="573331">
                <a:tc>
                  <a:txBody>
                    <a:bodyPr/>
                    <a:lstStyle/>
                    <a:p>
                      <a:pPr algn="l" fontAlgn="b"/>
                      <a:r>
                        <a:rPr lang="es-ES" sz="3200" b="1" u="none" strike="noStrike" dirty="0">
                          <a:effectLst/>
                        </a:rPr>
                        <a:t>Fecha</a:t>
                      </a:r>
                      <a:endParaRPr lang="es-ES" sz="3200" b="1" i="0" u="none" strike="noStrike" dirty="0">
                        <a:solidFill>
                          <a:srgbClr val="000000"/>
                        </a:solidFill>
                        <a:effectLst/>
                        <a:latin typeface="Calibri"/>
                      </a:endParaRPr>
                    </a:p>
                  </a:txBody>
                  <a:tcPr marL="9525" marR="9525" marT="9525" marB="0" anchor="b"/>
                </a:tc>
                <a:tc>
                  <a:txBody>
                    <a:bodyPr/>
                    <a:lstStyle/>
                    <a:p>
                      <a:pPr algn="r" fontAlgn="b"/>
                      <a:r>
                        <a:rPr lang="es-ES" sz="3200" b="1" u="none" strike="noStrike" dirty="0">
                          <a:effectLst/>
                        </a:rPr>
                        <a:t>2012-03-22</a:t>
                      </a:r>
                      <a:endParaRPr lang="es-ES" sz="3200" b="1" i="0" u="none" strike="noStrike" dirty="0">
                        <a:solidFill>
                          <a:srgbClr val="000000"/>
                        </a:solidFill>
                        <a:effectLst/>
                        <a:latin typeface="Calibri"/>
                      </a:endParaRPr>
                    </a:p>
                  </a:txBody>
                  <a:tcPr marL="9525" marR="9525" marT="9525" marB="0" anchor="b"/>
                </a:tc>
              </a:tr>
              <a:tr h="573331">
                <a:tc>
                  <a:txBody>
                    <a:bodyPr/>
                    <a:lstStyle/>
                    <a:p>
                      <a:pPr algn="l" fontAlgn="b"/>
                      <a:r>
                        <a:rPr lang="es-ES" sz="3200" b="1" u="none" strike="noStrike" dirty="0">
                          <a:solidFill>
                            <a:srgbClr val="0070C0"/>
                          </a:solidFill>
                          <a:effectLst/>
                        </a:rPr>
                        <a:t>Conocimiento</a:t>
                      </a:r>
                      <a:endParaRPr lang="es-ES" sz="3200" b="1" i="0" u="none" strike="noStrike" dirty="0">
                        <a:solidFill>
                          <a:srgbClr val="0070C0"/>
                        </a:solidFill>
                        <a:effectLst/>
                        <a:latin typeface="Calibri"/>
                      </a:endParaRPr>
                    </a:p>
                  </a:txBody>
                  <a:tcPr marL="9525" marR="9525" marT="9525" marB="0" anchor="b"/>
                </a:tc>
                <a:tc>
                  <a:txBody>
                    <a:bodyPr/>
                    <a:lstStyle/>
                    <a:p>
                      <a:pPr algn="r" fontAlgn="b"/>
                      <a:r>
                        <a:rPr lang="es-ES" sz="3200" b="1" u="none" strike="noStrike" dirty="0" smtClean="0">
                          <a:solidFill>
                            <a:srgbClr val="0070C0"/>
                          </a:solidFill>
                          <a:effectLst/>
                        </a:rPr>
                        <a:t>135</a:t>
                      </a:r>
                      <a:r>
                        <a:rPr lang="es-ES" sz="3200" b="1" u="none" strike="noStrike" baseline="0" dirty="0" smtClean="0">
                          <a:solidFill>
                            <a:srgbClr val="0070C0"/>
                          </a:solidFill>
                          <a:effectLst/>
                        </a:rPr>
                        <a:t> </a:t>
                      </a:r>
                      <a:r>
                        <a:rPr lang="es-ES" sz="3200" b="1" u="none" strike="noStrike" dirty="0" smtClean="0">
                          <a:solidFill>
                            <a:srgbClr val="0070C0"/>
                          </a:solidFill>
                          <a:effectLst/>
                        </a:rPr>
                        <a:t>000</a:t>
                      </a:r>
                      <a:r>
                        <a:rPr lang="es-ES" sz="3200" b="1" u="none" strike="noStrike" baseline="0" dirty="0" smtClean="0">
                          <a:solidFill>
                            <a:srgbClr val="0070C0"/>
                          </a:solidFill>
                          <a:effectLst/>
                        </a:rPr>
                        <a:t> </a:t>
                      </a:r>
                      <a:r>
                        <a:rPr lang="es-ES" sz="3200" b="1" u="none" strike="noStrike" dirty="0" smtClean="0">
                          <a:solidFill>
                            <a:srgbClr val="0070C0"/>
                          </a:solidFill>
                          <a:effectLst/>
                        </a:rPr>
                        <a:t>000</a:t>
                      </a:r>
                      <a:endParaRPr lang="es-ES" sz="3200" b="1" i="0" u="none" strike="noStrike" dirty="0">
                        <a:solidFill>
                          <a:srgbClr val="0070C0"/>
                        </a:solidFill>
                        <a:effectLst/>
                        <a:latin typeface="Arial"/>
                      </a:endParaRPr>
                    </a:p>
                  </a:txBody>
                  <a:tcPr marL="9525" marR="9525" marT="9525" marB="0" anchor="b"/>
                </a:tc>
              </a:tr>
              <a:tr h="1135678">
                <a:tc>
                  <a:txBody>
                    <a:bodyPr/>
                    <a:lstStyle/>
                    <a:p>
                      <a:pPr algn="l" fontAlgn="b"/>
                      <a:r>
                        <a:rPr lang="es-ES" sz="3200" b="1" u="none" strike="noStrike" dirty="0">
                          <a:solidFill>
                            <a:srgbClr val="FF0000"/>
                          </a:solidFill>
                          <a:effectLst/>
                        </a:rPr>
                        <a:t>Conocimiento  Tropical (Montaño)</a:t>
                      </a:r>
                      <a:endParaRPr lang="es-ES" sz="3200" b="1" i="0" u="none" strike="noStrike" dirty="0">
                        <a:solidFill>
                          <a:srgbClr val="FF0000"/>
                        </a:solidFill>
                        <a:effectLst/>
                        <a:latin typeface="Calibri"/>
                      </a:endParaRPr>
                    </a:p>
                  </a:txBody>
                  <a:tcPr marL="9525" marR="9525" marT="9525" marB="0" anchor="b"/>
                </a:tc>
                <a:tc>
                  <a:txBody>
                    <a:bodyPr/>
                    <a:lstStyle/>
                    <a:p>
                      <a:pPr algn="r" fontAlgn="b"/>
                      <a:r>
                        <a:rPr lang="es-ES" sz="3200" b="1" u="none" strike="noStrike" dirty="0">
                          <a:solidFill>
                            <a:srgbClr val="FF0000"/>
                          </a:solidFill>
                          <a:effectLst/>
                        </a:rPr>
                        <a:t> 121 </a:t>
                      </a:r>
                      <a:endParaRPr lang="es-ES" sz="3200" b="1" u="none" strike="noStrike" dirty="0" smtClean="0">
                        <a:solidFill>
                          <a:srgbClr val="FF0000"/>
                        </a:solidFill>
                        <a:effectLst/>
                      </a:endParaRPr>
                    </a:p>
                    <a:p>
                      <a:pPr algn="r" fontAlgn="b"/>
                      <a:r>
                        <a:rPr lang="es-ES" sz="3200" b="1" u="none" strike="noStrike" dirty="0" smtClean="0">
                          <a:solidFill>
                            <a:srgbClr val="FF0000"/>
                          </a:solidFill>
                          <a:effectLst/>
                        </a:rPr>
                        <a:t>(</a:t>
                      </a:r>
                      <a:r>
                        <a:rPr lang="es-ES" sz="3200" b="1" u="none" strike="noStrike" dirty="0">
                          <a:solidFill>
                            <a:srgbClr val="FF0000"/>
                          </a:solidFill>
                          <a:effectLst/>
                        </a:rPr>
                        <a:t>63)</a:t>
                      </a:r>
                      <a:endParaRPr lang="es-ES" sz="3200" b="1" i="0" u="none" strike="noStrike" dirty="0">
                        <a:solidFill>
                          <a:srgbClr val="FF0000"/>
                        </a:solidFill>
                        <a:effectLst/>
                        <a:latin typeface="Arial"/>
                      </a:endParaRPr>
                    </a:p>
                  </a:txBody>
                  <a:tcPr marL="9525" marR="9525" marT="9525" marB="0" anchor="b"/>
                </a:tc>
              </a:tr>
              <a:tr h="573331">
                <a:tc>
                  <a:txBody>
                    <a:bodyPr/>
                    <a:lstStyle/>
                    <a:p>
                      <a:pPr algn="l" fontAlgn="b"/>
                      <a:r>
                        <a:rPr lang="es-ES" sz="3200" b="1" u="none" strike="noStrike" dirty="0" err="1">
                          <a:solidFill>
                            <a:srgbClr val="0070C0"/>
                          </a:solidFill>
                          <a:effectLst/>
                        </a:rPr>
                        <a:t>Knowledge</a:t>
                      </a:r>
                      <a:endParaRPr lang="es-ES" sz="3200" b="1" i="0" u="none" strike="noStrike" dirty="0">
                        <a:solidFill>
                          <a:srgbClr val="0070C0"/>
                        </a:solidFill>
                        <a:effectLst/>
                        <a:latin typeface="Calibri"/>
                      </a:endParaRPr>
                    </a:p>
                  </a:txBody>
                  <a:tcPr marL="9525" marR="9525" marT="9525" marB="0" anchor="b"/>
                </a:tc>
                <a:tc>
                  <a:txBody>
                    <a:bodyPr/>
                    <a:lstStyle/>
                    <a:p>
                      <a:pPr algn="r" fontAlgn="b"/>
                      <a:r>
                        <a:rPr lang="es-ES" sz="3200" b="1" u="none" strike="noStrike" dirty="0" smtClean="0">
                          <a:solidFill>
                            <a:srgbClr val="0070C0"/>
                          </a:solidFill>
                          <a:effectLst/>
                        </a:rPr>
                        <a:t>1</a:t>
                      </a:r>
                      <a:r>
                        <a:rPr lang="es-ES" sz="3200" b="1" u="none" strike="noStrike" baseline="0" dirty="0" smtClean="0">
                          <a:solidFill>
                            <a:srgbClr val="0070C0"/>
                          </a:solidFill>
                          <a:effectLst/>
                        </a:rPr>
                        <a:t> </a:t>
                      </a:r>
                      <a:r>
                        <a:rPr lang="es-ES" sz="3200" b="1" u="none" strike="noStrike" dirty="0" smtClean="0">
                          <a:solidFill>
                            <a:srgbClr val="0070C0"/>
                          </a:solidFill>
                          <a:effectLst/>
                        </a:rPr>
                        <a:t>330</a:t>
                      </a:r>
                      <a:r>
                        <a:rPr lang="es-ES" sz="3200" b="1" u="none" strike="noStrike" baseline="0" dirty="0" smtClean="0">
                          <a:solidFill>
                            <a:srgbClr val="0070C0"/>
                          </a:solidFill>
                          <a:effectLst/>
                        </a:rPr>
                        <a:t> </a:t>
                      </a:r>
                      <a:r>
                        <a:rPr lang="es-ES" sz="3200" b="1" u="none" strike="noStrike" dirty="0" smtClean="0">
                          <a:solidFill>
                            <a:srgbClr val="0070C0"/>
                          </a:solidFill>
                          <a:effectLst/>
                        </a:rPr>
                        <a:t>000</a:t>
                      </a:r>
                      <a:r>
                        <a:rPr lang="es-ES" sz="3200" b="1" u="none" strike="noStrike" baseline="0" dirty="0" smtClean="0">
                          <a:solidFill>
                            <a:srgbClr val="0070C0"/>
                          </a:solidFill>
                          <a:effectLst/>
                        </a:rPr>
                        <a:t> </a:t>
                      </a:r>
                      <a:r>
                        <a:rPr lang="es-ES" sz="3200" b="1" u="none" strike="noStrike" dirty="0" smtClean="0">
                          <a:solidFill>
                            <a:srgbClr val="0070C0"/>
                          </a:solidFill>
                          <a:effectLst/>
                        </a:rPr>
                        <a:t>000</a:t>
                      </a:r>
                      <a:endParaRPr lang="es-ES" sz="3200" b="1" i="0" u="none" strike="noStrike" dirty="0">
                        <a:solidFill>
                          <a:srgbClr val="0070C0"/>
                        </a:solidFill>
                        <a:effectLst/>
                        <a:latin typeface="Arial"/>
                      </a:endParaRPr>
                    </a:p>
                  </a:txBody>
                  <a:tcPr marL="9525" marR="9525" marT="9525" marB="0" anchor="b"/>
                </a:tc>
              </a:tr>
              <a:tr h="573331">
                <a:tc>
                  <a:txBody>
                    <a:bodyPr/>
                    <a:lstStyle/>
                    <a:p>
                      <a:pPr algn="l" fontAlgn="b"/>
                      <a:r>
                        <a:rPr lang="es-ES" sz="3200" b="1" u="none" strike="noStrike" dirty="0" smtClean="0">
                          <a:solidFill>
                            <a:srgbClr val="FF0000"/>
                          </a:solidFill>
                          <a:effectLst/>
                        </a:rPr>
                        <a:t>Tropical </a:t>
                      </a:r>
                      <a:r>
                        <a:rPr lang="es-ES" sz="3200" b="1" u="none" strike="noStrike" dirty="0" err="1" smtClean="0">
                          <a:solidFill>
                            <a:srgbClr val="FF0000"/>
                          </a:solidFill>
                          <a:effectLst/>
                        </a:rPr>
                        <a:t>Knowledge</a:t>
                      </a:r>
                      <a:endParaRPr lang="es-ES" sz="3200" b="1" i="0" u="none" strike="noStrike" dirty="0">
                        <a:solidFill>
                          <a:srgbClr val="FF0000"/>
                        </a:solidFill>
                        <a:effectLst/>
                        <a:latin typeface="Calibri"/>
                      </a:endParaRPr>
                    </a:p>
                  </a:txBody>
                  <a:tcPr marL="9525" marR="9525" marT="9525" marB="0" anchor="b"/>
                </a:tc>
                <a:tc>
                  <a:txBody>
                    <a:bodyPr/>
                    <a:lstStyle/>
                    <a:p>
                      <a:pPr algn="r" fontAlgn="b"/>
                      <a:r>
                        <a:rPr lang="es-ES" sz="3200" b="1" u="none" strike="noStrike" dirty="0" smtClean="0">
                          <a:solidFill>
                            <a:srgbClr val="FF0000"/>
                          </a:solidFill>
                          <a:effectLst/>
                        </a:rPr>
                        <a:t>9</a:t>
                      </a:r>
                      <a:r>
                        <a:rPr lang="es-ES" sz="3200" b="1" u="none" strike="noStrike" baseline="0" dirty="0" smtClean="0">
                          <a:solidFill>
                            <a:srgbClr val="FF0000"/>
                          </a:solidFill>
                          <a:effectLst/>
                        </a:rPr>
                        <a:t> </a:t>
                      </a:r>
                      <a:r>
                        <a:rPr lang="es-ES" sz="3200" b="1" u="none" strike="noStrike" dirty="0" smtClean="0">
                          <a:solidFill>
                            <a:srgbClr val="FF0000"/>
                          </a:solidFill>
                          <a:effectLst/>
                        </a:rPr>
                        <a:t>100</a:t>
                      </a:r>
                      <a:endParaRPr lang="es-ES" sz="3200" b="1" i="0" u="none" strike="noStrike" dirty="0">
                        <a:solidFill>
                          <a:srgbClr val="FF0000"/>
                        </a:solidFill>
                        <a:effectLst/>
                        <a:latin typeface="Arial"/>
                      </a:endParaRPr>
                    </a:p>
                  </a:txBody>
                  <a:tcPr marL="9525" marR="9525" marT="9525" marB="0" anchor="b"/>
                </a:tc>
              </a:tr>
            </a:tbl>
          </a:graphicData>
        </a:graphic>
      </p:graphicFrame>
      <p:sp>
        <p:nvSpPr>
          <p:cNvPr id="7" name="6 Rectángulo"/>
          <p:cNvSpPr/>
          <p:nvPr/>
        </p:nvSpPr>
        <p:spPr>
          <a:xfrm>
            <a:off x="1031472" y="1197114"/>
            <a:ext cx="5064528" cy="707886"/>
          </a:xfrm>
          <a:prstGeom prst="rect">
            <a:avLst/>
          </a:prstGeom>
        </p:spPr>
        <p:txBody>
          <a:bodyPr wrap="none">
            <a:spAutoFit/>
          </a:bodyPr>
          <a:lstStyle/>
          <a:p>
            <a:pPr marL="457200" indent="-457200"/>
            <a:r>
              <a:rPr lang="es-EC" sz="4000" b="1" dirty="0" smtClean="0">
                <a:solidFill>
                  <a:srgbClr val="FF0000"/>
                </a:solidFill>
                <a:latin typeface="Times New Roman" pitchFamily="18" charset="0"/>
                <a:cs typeface="Times New Roman" pitchFamily="18" charset="0"/>
              </a:rPr>
              <a:t>Conocimiento tropical</a:t>
            </a:r>
          </a:p>
        </p:txBody>
      </p:sp>
    </p:spTree>
    <p:extLst>
      <p:ext uri="{BB962C8B-B14F-4D97-AF65-F5344CB8AC3E}">
        <p14:creationId xmlns:p14="http://schemas.microsoft.com/office/powerpoint/2010/main" val="2432607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2535" r="18104"/>
          <a:stretch/>
        </p:blipFill>
        <p:spPr bwMode="auto">
          <a:xfrm>
            <a:off x="381000" y="2002221"/>
            <a:ext cx="6290945" cy="652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22 Subtítulo"/>
          <p:cNvSpPr txBox="1">
            <a:spLocks/>
          </p:cNvSpPr>
          <p:nvPr/>
        </p:nvSpPr>
        <p:spPr bwMode="auto">
          <a:xfrm>
            <a:off x="1447800" y="381000"/>
            <a:ext cx="4019550" cy="714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C" sz="3600" b="1" dirty="0" smtClean="0">
                <a:latin typeface="Times New Roman" pitchFamily="18" charset="0"/>
                <a:cs typeface="Times New Roman" pitchFamily="18" charset="0"/>
              </a:rPr>
              <a:t>Ecosistema Guayas</a:t>
            </a:r>
          </a:p>
        </p:txBody>
      </p:sp>
      <p:sp>
        <p:nvSpPr>
          <p:cNvPr id="5" name="4 Rectángulo"/>
          <p:cNvSpPr/>
          <p:nvPr/>
        </p:nvSpPr>
        <p:spPr>
          <a:xfrm>
            <a:off x="843158" y="1197114"/>
            <a:ext cx="5064528" cy="707886"/>
          </a:xfrm>
          <a:prstGeom prst="rect">
            <a:avLst/>
          </a:prstGeom>
        </p:spPr>
        <p:txBody>
          <a:bodyPr wrap="none">
            <a:spAutoFit/>
          </a:bodyPr>
          <a:lstStyle/>
          <a:p>
            <a:pPr marL="457200" indent="-457200"/>
            <a:r>
              <a:rPr lang="es-EC" sz="4000" b="1" dirty="0" smtClean="0">
                <a:solidFill>
                  <a:srgbClr val="0070C0"/>
                </a:solidFill>
                <a:latin typeface="Times New Roman" pitchFamily="18" charset="0"/>
                <a:cs typeface="Times New Roman" pitchFamily="18" charset="0"/>
              </a:rPr>
              <a:t>Conocimiento tropical</a:t>
            </a:r>
          </a:p>
        </p:txBody>
      </p:sp>
    </p:spTree>
    <p:extLst>
      <p:ext uri="{BB962C8B-B14F-4D97-AF65-F5344CB8AC3E}">
        <p14:creationId xmlns:p14="http://schemas.microsoft.com/office/powerpoint/2010/main" val="2127636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2 Subtítulo"/>
          <p:cNvSpPr txBox="1">
            <a:spLocks/>
          </p:cNvSpPr>
          <p:nvPr/>
        </p:nvSpPr>
        <p:spPr bwMode="auto">
          <a:xfrm>
            <a:off x="457200" y="0"/>
            <a:ext cx="58674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C" sz="3600" b="1" dirty="0" smtClean="0">
                <a:latin typeface="Times New Roman" pitchFamily="18" charset="0"/>
                <a:cs typeface="Times New Roman" pitchFamily="18" charset="0"/>
              </a:rPr>
              <a:t>Cuenca del Río Daule (CRD)</a:t>
            </a:r>
          </a:p>
        </p:txBody>
      </p:sp>
      <p:graphicFrame>
        <p:nvGraphicFramePr>
          <p:cNvPr id="2" name="1 Tabla"/>
          <p:cNvGraphicFramePr>
            <a:graphicFrameLocks noGrp="1"/>
          </p:cNvGraphicFramePr>
          <p:nvPr>
            <p:extLst>
              <p:ext uri="{D42A27DB-BD31-4B8C-83A1-F6EECF244321}">
                <p14:modId xmlns:p14="http://schemas.microsoft.com/office/powerpoint/2010/main" val="835166996"/>
              </p:ext>
            </p:extLst>
          </p:nvPr>
        </p:nvGraphicFramePr>
        <p:xfrm>
          <a:off x="838200" y="6705600"/>
          <a:ext cx="5247290" cy="2285997"/>
        </p:xfrm>
        <a:graphic>
          <a:graphicData uri="http://schemas.openxmlformats.org/drawingml/2006/table">
            <a:tbl>
              <a:tblPr>
                <a:tableStyleId>{5C22544A-7EE6-4342-B048-85BDC9FD1C3A}</a:tableStyleId>
              </a:tblPr>
              <a:tblGrid>
                <a:gridCol w="1589690"/>
                <a:gridCol w="1243452"/>
                <a:gridCol w="1194948"/>
                <a:gridCol w="1219200"/>
              </a:tblGrid>
              <a:tr h="326571">
                <a:tc>
                  <a:txBody>
                    <a:bodyPr/>
                    <a:lstStyle/>
                    <a:p>
                      <a:pPr algn="l" fontAlgn="b"/>
                      <a:r>
                        <a:rPr lang="es-ES" sz="1800" b="1" u="none" strike="noStrike" dirty="0">
                          <a:effectLst/>
                          <a:latin typeface="+mn-lt"/>
                        </a:rPr>
                        <a:t>Característica</a:t>
                      </a:r>
                      <a:endParaRPr lang="es-ES" sz="1800" b="1" i="0" u="none" strike="noStrike" dirty="0">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EG</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CRD</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Ecuador</a:t>
                      </a:r>
                      <a:endParaRPr lang="es-ES" sz="1800" b="1" i="0" u="none" strike="noStrike">
                        <a:solidFill>
                          <a:srgbClr val="000000"/>
                        </a:solidFill>
                        <a:effectLst/>
                        <a:latin typeface="+mn-lt"/>
                      </a:endParaRPr>
                    </a:p>
                  </a:txBody>
                  <a:tcPr marL="9525" marR="9525" marT="9525" marB="0" anchor="b"/>
                </a:tc>
              </a:tr>
              <a:tr h="326571">
                <a:tc>
                  <a:txBody>
                    <a:bodyPr/>
                    <a:lstStyle/>
                    <a:p>
                      <a:pPr algn="l" fontAlgn="b"/>
                      <a:r>
                        <a:rPr lang="es-ES" sz="1800" b="1" u="none" strike="noStrike">
                          <a:effectLst/>
                          <a:latin typeface="+mn-lt"/>
                        </a:rPr>
                        <a:t>Area (km2)</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87 347</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11 567</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283 560</a:t>
                      </a:r>
                      <a:endParaRPr lang="es-ES" sz="1800" b="1" i="0" u="none" strike="noStrike">
                        <a:solidFill>
                          <a:srgbClr val="000000"/>
                        </a:solidFill>
                        <a:effectLst/>
                        <a:latin typeface="+mn-lt"/>
                      </a:endParaRPr>
                    </a:p>
                  </a:txBody>
                  <a:tcPr marL="9525" marR="9525" marT="9525" marB="0" anchor="b"/>
                </a:tc>
              </a:tr>
              <a:tr h="326571">
                <a:tc>
                  <a:txBody>
                    <a:bodyPr/>
                    <a:lstStyle/>
                    <a:p>
                      <a:pPr algn="l" fontAlgn="b"/>
                      <a:r>
                        <a:rPr lang="es-ES" sz="1800" b="1" u="none" strike="noStrike">
                          <a:effectLst/>
                          <a:latin typeface="+mn-lt"/>
                        </a:rPr>
                        <a:t>Provincias</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13</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5</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24</a:t>
                      </a:r>
                      <a:endParaRPr lang="es-ES" sz="1800" b="1" i="0" u="none" strike="noStrike">
                        <a:solidFill>
                          <a:srgbClr val="000000"/>
                        </a:solidFill>
                        <a:effectLst/>
                        <a:latin typeface="+mn-lt"/>
                      </a:endParaRPr>
                    </a:p>
                  </a:txBody>
                  <a:tcPr marL="9525" marR="9525" marT="9525" marB="0" anchor="b"/>
                </a:tc>
              </a:tr>
              <a:tr h="326571">
                <a:tc>
                  <a:txBody>
                    <a:bodyPr/>
                    <a:lstStyle/>
                    <a:p>
                      <a:pPr algn="l" fontAlgn="b"/>
                      <a:r>
                        <a:rPr lang="es-ES" sz="1800" b="1" u="none" strike="noStrike">
                          <a:effectLst/>
                          <a:latin typeface="+mn-lt"/>
                        </a:rPr>
                        <a:t>Cantones</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107</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31</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226</a:t>
                      </a:r>
                      <a:endParaRPr lang="es-ES" sz="1800" b="1" i="0" u="none" strike="noStrike">
                        <a:solidFill>
                          <a:srgbClr val="000000"/>
                        </a:solidFill>
                        <a:effectLst/>
                        <a:latin typeface="+mn-lt"/>
                      </a:endParaRPr>
                    </a:p>
                  </a:txBody>
                  <a:tcPr marL="9525" marR="9525" marT="9525" marB="0" anchor="b"/>
                </a:tc>
              </a:tr>
              <a:tr h="326571">
                <a:tc>
                  <a:txBody>
                    <a:bodyPr/>
                    <a:lstStyle/>
                    <a:p>
                      <a:pPr algn="l" fontAlgn="b"/>
                      <a:r>
                        <a:rPr lang="es-ES" sz="1800" b="1" u="none" strike="noStrike">
                          <a:effectLst/>
                          <a:latin typeface="+mn-lt"/>
                        </a:rPr>
                        <a:t>Población (hb)</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6 001 141</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dirty="0">
                          <a:effectLst/>
                          <a:latin typeface="+mn-lt"/>
                        </a:rPr>
                        <a:t>4 518 106</a:t>
                      </a:r>
                      <a:endParaRPr lang="es-ES" sz="1800" b="1" i="0" u="none" strike="noStrike" dirty="0">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14 119 081</a:t>
                      </a:r>
                      <a:endParaRPr lang="es-ES" sz="1800" b="1" i="0" u="none" strike="noStrike">
                        <a:solidFill>
                          <a:srgbClr val="000000"/>
                        </a:solidFill>
                        <a:effectLst/>
                        <a:latin typeface="+mn-lt"/>
                      </a:endParaRPr>
                    </a:p>
                  </a:txBody>
                  <a:tcPr marL="9525" marR="9525" marT="9525" marB="0" anchor="b"/>
                </a:tc>
              </a:tr>
              <a:tr h="326571">
                <a:tc>
                  <a:txBody>
                    <a:bodyPr/>
                    <a:lstStyle/>
                    <a:p>
                      <a:pPr algn="l" fontAlgn="b"/>
                      <a:r>
                        <a:rPr lang="es-ES" sz="1800" b="1" u="none" strike="noStrike">
                          <a:effectLst/>
                          <a:latin typeface="+mn-lt"/>
                        </a:rPr>
                        <a:t>Arroz (ha)</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378 125</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119 242</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394 813</a:t>
                      </a:r>
                      <a:endParaRPr lang="es-ES" sz="1800" b="1" i="0" u="none" strike="noStrike">
                        <a:solidFill>
                          <a:srgbClr val="000000"/>
                        </a:solidFill>
                        <a:effectLst/>
                        <a:latin typeface="+mn-lt"/>
                      </a:endParaRPr>
                    </a:p>
                  </a:txBody>
                  <a:tcPr marL="9525" marR="9525" marT="9525" marB="0" anchor="b"/>
                </a:tc>
              </a:tr>
              <a:tr h="326571">
                <a:tc>
                  <a:txBody>
                    <a:bodyPr/>
                    <a:lstStyle/>
                    <a:p>
                      <a:pPr algn="l" fontAlgn="b"/>
                      <a:r>
                        <a:rPr lang="es-ES" sz="1800" b="1" u="none" strike="noStrike">
                          <a:effectLst/>
                          <a:latin typeface="+mn-lt"/>
                        </a:rPr>
                        <a:t>Q med (m3/s)</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1 160</a:t>
                      </a:r>
                      <a:endParaRPr lang="es-ES" sz="1800" b="1" i="0" u="none" strike="noStrike">
                        <a:solidFill>
                          <a:srgbClr val="000000"/>
                        </a:solidFill>
                        <a:effectLst/>
                        <a:latin typeface="+mn-lt"/>
                      </a:endParaRPr>
                    </a:p>
                  </a:txBody>
                  <a:tcPr marL="9525" marR="9525" marT="9525" marB="0" anchor="b"/>
                </a:tc>
                <a:tc>
                  <a:txBody>
                    <a:bodyPr/>
                    <a:lstStyle/>
                    <a:p>
                      <a:pPr algn="r" fontAlgn="b"/>
                      <a:r>
                        <a:rPr lang="es-ES" sz="1800" b="1" u="none" strike="noStrike">
                          <a:effectLst/>
                          <a:latin typeface="+mn-lt"/>
                        </a:rPr>
                        <a:t>365</a:t>
                      </a:r>
                      <a:endParaRPr lang="es-ES" sz="1800" b="1" i="0" u="none" strike="noStrike">
                        <a:solidFill>
                          <a:srgbClr val="000000"/>
                        </a:solidFill>
                        <a:effectLst/>
                        <a:latin typeface="+mn-lt"/>
                      </a:endParaRPr>
                    </a:p>
                  </a:txBody>
                  <a:tcPr marL="9525" marR="9525" marT="9525" marB="0" anchor="b"/>
                </a:tc>
                <a:tc>
                  <a:txBody>
                    <a:bodyPr/>
                    <a:lstStyle/>
                    <a:p>
                      <a:pPr algn="l" fontAlgn="b"/>
                      <a:endParaRPr lang="es-ES" sz="1800" b="1" i="0" u="none" strike="noStrike" dirty="0">
                        <a:solidFill>
                          <a:srgbClr val="000000"/>
                        </a:solidFill>
                        <a:effectLst/>
                        <a:latin typeface="+mn-lt"/>
                      </a:endParaRPr>
                    </a:p>
                  </a:txBody>
                  <a:tcPr marL="9525" marR="9525" marT="9525" marB="0" anchor="b"/>
                </a:tc>
              </a:tr>
            </a:tbl>
          </a:graphicData>
        </a:graphic>
      </p:graphicFrame>
      <p:grpSp>
        <p:nvGrpSpPr>
          <p:cNvPr id="5" name="3 Grupo"/>
          <p:cNvGrpSpPr>
            <a:grpSpLocks/>
          </p:cNvGrpSpPr>
          <p:nvPr/>
        </p:nvGrpSpPr>
        <p:grpSpPr bwMode="auto">
          <a:xfrm>
            <a:off x="-19050" y="762000"/>
            <a:ext cx="6858000" cy="5715000"/>
            <a:chOff x="0" y="3352800"/>
            <a:chExt cx="6858000" cy="5715000"/>
          </a:xfrm>
        </p:grpSpPr>
        <p:pic>
          <p:nvPicPr>
            <p:cNvPr id="7" name="Picture 2" descr="C:\Users\Usuario\Dropbox\MARIANO MONTAÑO\ICQA\Río Daule encuentro\Daule Cuenca d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52800"/>
              <a:ext cx="6858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noChangeArrowheads="1"/>
            </p:cNvPicPr>
            <p:nvPr/>
          </p:nvPicPr>
          <p:blipFill>
            <a:blip r:embed="rId3">
              <a:clrChange>
                <a:clrFrom>
                  <a:srgbClr val="000000"/>
                </a:clrFrom>
                <a:clrTo>
                  <a:srgbClr val="000000">
                    <a:alpha val="0"/>
                  </a:srgbClr>
                </a:clrTo>
              </a:clrChange>
              <a:duotone>
                <a:schemeClr val="accent4">
                  <a:shade val="45000"/>
                  <a:satMod val="135000"/>
                </a:schemeClr>
                <a:prstClr val="white"/>
              </a:duotone>
            </a:blip>
            <a:srcRect/>
            <a:stretch>
              <a:fillRect/>
            </a:stretch>
          </p:blipFill>
          <p:spPr bwMode="auto">
            <a:xfrm>
              <a:off x="940672" y="4803230"/>
              <a:ext cx="2514600" cy="3457902"/>
            </a:xfrm>
            <a:prstGeom prst="rect">
              <a:avLst/>
            </a:prstGeom>
            <a:noFill/>
          </p:spPr>
        </p:pic>
      </p:grpSp>
    </p:spTree>
    <p:extLst>
      <p:ext uri="{BB962C8B-B14F-4D97-AF65-F5344CB8AC3E}">
        <p14:creationId xmlns:p14="http://schemas.microsoft.com/office/powerpoint/2010/main" val="32141501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4 CuadroTexto"/>
          <p:cNvSpPr txBox="1">
            <a:spLocks noChangeArrowheads="1"/>
          </p:cNvSpPr>
          <p:nvPr/>
        </p:nvSpPr>
        <p:spPr bwMode="auto">
          <a:xfrm>
            <a:off x="386962" y="7622746"/>
            <a:ext cx="6000750" cy="646331"/>
          </a:xfrm>
          <a:prstGeom prst="rect">
            <a:avLst/>
          </a:prstGeom>
          <a:noFill/>
          <a:ln w="9525">
            <a:noFill/>
            <a:miter lim="800000"/>
            <a:headEnd/>
            <a:tailEnd/>
          </a:ln>
        </p:spPr>
        <p:txBody>
          <a:bodyPr>
            <a:spAutoFit/>
          </a:bodyPr>
          <a:lstStyle/>
          <a:p>
            <a:pPr algn="ctr">
              <a:buClr>
                <a:schemeClr val="accent1"/>
              </a:buClr>
            </a:pPr>
            <a:r>
              <a:rPr lang="es-EC" sz="3600" b="1" dirty="0" smtClean="0">
                <a:latin typeface="Times New Roman" pitchFamily="18" charset="0"/>
                <a:cs typeface="Times New Roman" pitchFamily="18" charset="0"/>
              </a:rPr>
              <a:t>Sistema simbiótico de trabajo</a:t>
            </a:r>
            <a:endParaRPr lang="es-ES" sz="3600" b="1" dirty="0">
              <a:latin typeface="Times New Roman" pitchFamily="18" charset="0"/>
              <a:cs typeface="Times New Roman" pitchFamily="18" charset="0"/>
            </a:endParaRPr>
          </a:p>
        </p:txBody>
      </p:sp>
      <p:sp>
        <p:nvSpPr>
          <p:cNvPr id="16387" name="AutoShape 4" descr="data:image/jpg;base64,/9j/4AAQSkZJRgABAQAAAQABAAD/2wCEAAkGBhQSEBUUExQUFRQWFxgWFxgYGBcbGBocGxYdGhoYGxsYGygeHR4kGRoaHy8gJycqLS0uHB4xNjAqNSYrLCoBCQoKDgwOGg8PGiwlHyQwLCwsLCksLCksKSosLCwsLCwsLCwsLCwsLCwsLCwsLCwsLCwsLCwsLCwsLCwsLCkpLP/AABEIAMIBAwMBIgACEQEDEQH/xAAcAAABBQEBAQAAAAAAAAAAAAAAAQMEBQYHAgj/xAA+EAACAQMCBAQEAwYFAwUBAAABAhEAAyESMQQFQVEGEyJhMnGBkRShsQcjUsHR8DNCYpLxQ1OCFRZyouEk/8QAGgEBAAMBAQEAAAAAAAAAAAAAAAECAwQFBv/EACoRAAICAgIBBAAFBQAAAAAAAAABAhEDIRIxBCJBUXETFDJhgUJSobHh/9oADAMBAAIRAxEAPwDilFFFAFLSUtAJRRRQBRTnD2GdgiiWYgAdya0vF/s/vJZNzWrMBqKAEY/0k/EQMxAoDLUUUUAUUUoWdqASitRyP9nfFcQvmFRZtf8AcuekH/4iNTH2UGtxyH9kVoMPMt8RxAxkDy7Z+/rj3x8utWquyvL4OQAU7b4R2+FWPyBNfRlnwrb4cfueA4eQBOs2yVxM6rkn86rOJ8YX19K8IUkj4HtwdW0yY94H/BcRs4aOTX/+zd/2N/SvFzld1fituPmpH613jh+K4ksGusLUEQtxQQRG41DOcY/5nXef3v8AJw9oKPic3NMjTnToH/5nNRyj0Nnzi1sjoa813ri/EHAPbi/btOwMMF0XGHSZhSf9wql514P5ffNs8J5frIDkXHULOwhkYAn54+oq1IWzj9Fb3mv7JOIQt5cNpExqB+xGNu+maxfHcuuWW03EZCOhBH61DiybI1FFFVJCiiigCiiigClpKWgEooooAooooAooooApaSloBKKKKAnck5j+H4i1djUEYMR3GxH2JrpXPvHPAjhf/wCd2e4R6QVYMCREMYAgTtJ261yeigCiitr4c8GoiJxPHylp82rYw9z37hPfc9O9WUbIbozHAcpe50gYEn3rq/hHwKlg+uz5tzBZ9WlLY9iyku3eIHT503J7K3bpYALaSQANsgjOnf0ztk1r+D5jCXQrsdSglgh7QBIPpAE7t9IrPJmhDSZWMXLZtuXcSuksNC6QQoMEKR7j5e1VnHWPMJb8fxA2wrDQPeFX+dZvllu7cAtLEOPVGqAZyWMduv8AWagNzu/wl0okLpMnUp9QIDCQ0GMyJ71hHNzVtaLZah2VXMuYXuHu3EuHSwOSZkzBDZPUQc96mcX4h/F2UsvbFwwYbQpbbcHTgRuTNUXM/M4q8XuQ9y4wEnTABgYBgAAdMCulci8O8PwlvzEuhdKkOzaGLEn0iIgEnoozFIxvadGEW5PvRC5J4VZrVtXXCIi6mbTqgT19WJ09sGN60vB+GbSagXBjsFJB3ySJ/IVgueeLb4uXPWHEkKIAIH8R6zBmOnWnvC3jwqXe8jMhhS2snO2hU2mCCTsB9BV4Qim6NufsaB/E3A5REs6i5tlrloaXdVyNSoVJCxiROKyNrnSljq82zb8wIqWStvzEY/E7aQSsnTv6QRWY8zh+I44qddixcYkGVZgWgrPQdp6YrcnwLwzpduNeYaQCjLCgx8ZKKBkkRAA2MV08WnsqnZOu+JTauJw1jhyHLQNLBwRgsWwJMbsJqm8R8m4khnv8MjWBIIUklcyDAHpgYJXHWN6s7nJhfdAPjhlF1TDpkDoTvkwRsYxFXXO+Kfg7dsS72VhWcgsQIiWjMRGajrot2cO5r4aWNdhiwOSpifoQYYe4rOOhBg4NdN8R8XaH71EKyRqSQbZJzKwZRpGRjM+80vEcptcRbZtQRxECfVJ2BG8H+KPvVqsjoxVFO37BQwRTVUaouFFFFQApaSloBKKKKAKKKKAKKKKAKWkpaASiiigCiirfw7ysXH1Pi2uTOJgTp/KrRjydEN0arwD4QtaDxnGEC2v+HbO9wxvG5X26/IGYvG3G4niAGdmDEkscnSN/yED+lahrj37MsrLY0rnSAsKIKiMEekx305ipicj4e3w73NR8xr3l2oA1OQukKOioGLM0CTpia0m+EHXZSuRF5Xw2mxZCgaz/AJYO5bYz0ggffvTXE8vuM4UMSryXgmSZhtROwEYE9F3q35pzSxd8g29elj6XYRcaGKbDucz+mwsbaAuZYkmBJIA7j5kjsI2+vzMZNLnPT32d7ipelAnDEZTWAIUlCS0dgJEmOg7VkueXTcv3DpYMejEkgAQJJMzAFa7j+awCq4ULkkAdcnVj+QrGnig7lw9sk4nUMfc/nW/jvI41Wjg8tq9DNm8cLBImI+f1rS3kUWZCR2nJE4n269JxWPt80tq3xHGZgx8pH9Km824u/cW3bsamN3V8MljAmB2xJJ/TNdqwZHJR6McUqT0TbfhW5xSFVuW0tifNuMy6UUQRJ9yRP61nOecZatL+F4Zi6KZe6ZHmHJhV/wAqAkxkkyT1qPx5MaB6Aix6yQzEHqsfFJMYGBudzV717vj+MoK2S37Id4jiNbAwqmAPQNO3WB1qe3iK6U0sZB36b7+3c7b/ADquHDnTqlcdJE56x2pliYrdwTITL/kni65w1xXX1EH1TPqB3n9Qa6DxPjfheI4W7F4K+n/DcEau6A7MDtgyK47NehPf+/pWE8EXsupNFrzdTbCsrFrNwSksdgfhYb4P6YNQH40bgDf5kTkZqQ8fhZZ9mi2m5aTLOMyqiAMjJJ7VWu5cATLAwJPSNs9qy4lkyy4jl/mWS2Dkk91yZPuuJPUST3rN3rRUwateH5k1vGx6kdR27fXp9BDKWPNV/wCJACB/pmD9pH3rCcaLIrKKUikrIuFLSUtAJRRRQBRRRQBRRRQBS0lLQCUUUUB7tWizADc1srWm0mhQWEFAMDUSks5M4zEDsB3NVHhbl7M+oLJkW17BnwD894+VdA5byvhLxPDs7WLguBlBjIggyWjqSd/pXVjSirZk9sk8t5qL/BIt5tLhptNEKNLzrbIWB1MHJxOBVLx/HG/zC0lsHiVtsIUfuw8GSVA+ASJ+ma0nMOA4O0bXCoxvtcu6depQFUJCriABIO3SfatJ4e8LLwqBEfXj16EU3Lj4JJY/CizEdYHyMTcKd+5KTOdqGF1dckWr1wLIObbE5WcGHJ221Cr7i+ZhbNu4BhJaCARMATuNugjvnarzxFZN7VYuBfgLW9takhipBGy6lgxvKn05FYjiUKoLZdSJPxH2zv1yPka8XyPGTafsaxyOF/uQPGnNhfuqqMdAEkHCyTj8o32mqTh+BZpHYMSYLKQokwUB7fFt9qnc24E27hIkyQwgYEqvXaQZEfKpvhflV24So1QwJZWZlTRuXeCPTIBjrpHyr6DC8fj+PHj/ANs45NuXqH+acv4fh7UeS3mTpm7cBMxnCelBDAwCzDGcyJvJvFQhNNm0LygIrFT5aJpCm4QCCWM5jp9RVOORXblu5xNgDyUJy9xJ2EwHjU3yztVWnOXkaoYfwwCN/ee9Jwlkjrdb7/wG2uh3xDZc3ne4xZixDuZgsMGDJ7DHuIpgW7BTd1fSYIyC2oRqVtlKk/CSfSMGafuG2xJHmBuigAhv4lwdSDST0P0pi7y9jGkKcR6dUnPxZ652HbarwyrilJ0QrK9UMT0pFecTT1zh20zDQMAwYH8t5pkoAN89v6102iRWT3mmyakeTG5jAOPcT27UybW/q99jmqNkjL0W1AM9egHU9Pzr0RNNms5Ejo4FpAjJiOu4B/Qj71L4blzW+ICkGJgnurEpOeh79MGo3nqrowzpCk6p9TDJ2yBP5AVt/CvF2uL4jiNVtVYoGtoxlsRMOe5j7/M1x5k2jWJz/m3BlGnvUCtl4o5eAdI2IkHrByJHQ/1rHEVyQla2atUxKWkpauQJRRRQBRRRQBRRRQBS0lLQCUUU/wAHa1XFHcipSt0Q3SNf4a5c5NlUBl3ZQdshRJn21b5/rM4/yLpdGe7+IVzBuEaLm2AY1W2MEBYIyNusPw54ifhrqELr0OWVSSAWZSjA+xDb91WqwHXcLOY1NJIE7mSa9OOPe/Y570SeF1FjBIdfUARmVMgR3G/0Ndx5X4osDhPxAbSNPqBEEHqCsbgiJ6471nLfgixc4ZbijSyW4DgkC6FQHXGSJz6sZkRWT4bhr3El7ZZ2tWp9dw6QoPWJgmemTB3rHI45V9GiuJp+IF57i8f5yC35htIs5JLehds5B/WOlUHMebWrw0+UFuWjfdiSFDKCCgBO7ABhAzP1pOc2Y4W1Ysa7pR48xQQjvqVgiCYIB3b/ADMwjApjxdyI2E4cXMXAtxbjTMsbhZjtJy5GMY+pqscZUpBsYfxkDCqgRQNJYgMd8nCjGTt0q34e+qW2QaH8xcOTKLAPqBDzqAIwdtyCay/Ixw+pmvSYwqhTnYajpziZ3EwcjAOh5by3hL9st+Mt2bwOi2LmpNIWNHpXfsDJgATmapm8WKa4ar+Sid9k7hfCQXh2t3+KtG0LbXUXfPQyGGmZnOM+4nn/ABVpVYhSDHUZH0kA/eum8mQpqS+Qt5lBQqZAGoFWCsMjHaYYYAM1leceELyOLqgMtwlgFXSI6wpAhe2Nqv42bi2psmUbWjLlz1OaVEB3YDHWT9MA1b8JyEvqZwbaTKwNU5IIBJAxEb9qmDktprUgZCwpyNbM0rJIILaQRpAAAOe9a5fNww1/r2KKNldyuxduRat3V0uQuh3ZLfqZerQvxQY3xMGKgcWpDOrRqViDGxzB9jkb1P8A/R79q4NOpTIIMkR749qZvcpuhWuMSYjOSxJPvkAATn+VV/MYpP0yQG+J8rTbNtrjOVPmBhgEDZe4AgfQ7VBdDHwxHXP59BXq1YkhcCcS2AJ6knYe9O8VxrlfL1AoDiBjGMagDt7D7ya2+iSFNNE1IFgnbJ7de+OtMskYOKMHt3GgDSJmdWZ+W8RTnKzpYsdQAGWUwVJ2I+v8+0GNpmnbN0LjJBBBxHfbP51hIujRc15kty2pmTkE+4Jn9ZrIcasP881Y8BaDShPWR22Ij6mM1B4xDien864ONSZrysiUtJS1JIlFFFAFFFFAFFFFAFLSUtAJU7k6/vPkCfyqDV54R/xztlGXMQAylSTJAwDO9aYv1IpPos+H5IfIPEP6balQJBlmIJge2N/evd+ybtw+WwgDXkBYBgEkDbPTYAe2bjxN4nk+SvlNYXywqqCVHlLplTgyTqkkbRWVuBgTIInvjr1r04cpbZi6R03wd4sW3bKPdQnTpAuMdKLImGEat/hA+WNVY67xTPeP4fXpJYCTkrBJJGo75YjbP3olMMDg7H2q24TjxZ1OqkhkYZJGDOJEHJgmNwvvT8FY3a9xys1ngXi0e8tm4v8AglntGSJuQfWw6kfFJPpwMRnUc/8ACz8Y9pbuLaK6swHrDMMYLZ9QkjqIBPWuXco5xdS4xttoZz0APduuwG/YQDuBXRU/aXbKqiBnkQZGmQuNXxRkiY6D325s2OSncTSLTWzKcbwTcFaLOltbyNptMAwuSCPUV2gLkEjcneZqHzXhLI8riXYBnKtcs2hksfWSukhbakenSCSDP0m8d46a/dS3xCILYuWi5CnUdMh5IyRDH00zxviTg4CJwYAS5KS7CVzBfpPtGxya2ipqrWyjomci4PgeIvolscXZ1LpN17lsaWGFgR6p9K++roYrW8r/AGc3xxCLxBDW7ZbSVYrqGwLED4sDHaRmqrlXE27fBjiHRF4k3WZTIB1SWny9iB1nAj2zp+T87CuTZu3L9kZJZgqjUrMCNUkqOpzkHtXFm27ro0ijH+IOS3bXEJatSQzaSDE9GjYQGMjbac0qcvSCZhbaxIwuot6tMxjYddqtuK5qz8TCEO6mdbE6RuMAED4Zx0+lVwtKWJb94gDN6A/p3HQYkg59x8j5eSH9pb3InNOM0JNs+ppLT6jplV3iJkk/QfOs1x/FMzhlIMCDpkdYO/8ALt86tuKtiCdMjAg5JHvGTj+VQLXLmtksVXb/ADAGc9PesYJRM5u0VVzg1uAMDHcRj5j+lQ+M4ArkQR3H8x0q1ujB6R/zXnhU1EAyVPxRv9PfY/au+HkTiZGfbFNvdJOST85q98ReHmsXCoyu6nuDnpVCwr1ITU48kWPYv+kpCwSDkZHuD8ulNogn1HE5jJjrXhjSFoqrLo19jieHXh7fliWtMqvrgMdTszemT6SFQdwevSs74gINxyNiZEkE7kdPcVES47OIySRjvGY96Yuky2rfM/PrXLKOy5HpaSlrMuJRRRQBRRRQBRRRQBS0lLQCVb+Gf8Y4DQpYg9QASR9gaqKtvDPEi3xCkiRDiO8oRH3NXx/qKz6LC5xwZWJA1u5cnpBDSAOnqaa88TxzXANcMwxq6wPljrG3QU3d4Y6jpUxExn0zmPpNAsgRLfOMx8u+K9eCjVnOz0vDSMEHBbJAwO3c+1P8LpKaWMH1RkiDAiYBnM4jtTVvhWILIZ0gEg4I22ncZxXh8kzg7z+uB1n7Vq6ZUmW1ZFJUpENqbGrSw0lTPz6dfpXjS1oxvJlYMiI3BG4iKZ4a6uQ5YL0YQSOux+ITGJHWpKcQfTb1IyqxYFpCgle/xCQACO4FV6JGr/BsQrgEq5bSZk+nf7CKe5hYYXDKwYgCBsF0zgkTA1b+9WPBcN5V4K4tuDp+EznEDVgHaCZKnaQc1rOOX93aRkUuWAB1DuOuduk9jvBAwllaaLKJzp+Kd4V2Okbj+cdT7mulfs14Z7tgIVgaid41phST1gAke/Sc15479lUo1xLyFgdhBBzALbxDYPfPWmvCvPjZvLwjLpu2tcHuST5inVgL/mgGPSe4rj8zJzxrh7O39GuNU9m5HKll4jzWAYkLp1enMY2iYEHb6VRcw5iUsshBDOY0kwVA+JZXJUdM7E42p3i+ekXdQYIXU/5gSw1Qu86Ssxj3HSaqOacwV484aritJuKILTupBAMiNyPyrzJZIu0i8tIqW1DORHXJ6dajXrOrdgevff5V7N/UYyMbSY+UflTPF8OUgiCuBI7wCQQcjJI2zFY0czdkK5ww6yfYGAPrHb2ppLIzAge5zH6VJurqGxBG/t2peC4VWOcD5gbdM9yIqeVImMbdHq5n0PPUGdsbfL++9U9/k6mShwO49u81reZcuJVmCehCAzx6VIEEfPViP/2qr8LptlZyWEx1AMme0QP7mrQyyik4m/4Xqow/EW4YimXPy2rReICCQsgEL2369BuZHyFUn4c5UxO6+/cA/wAtzivUx5OcFJlWqdHjl3F+VeS5HwMGA9xt9jn6VH4m7qdm/iJP3NervDsBJBimOhqrJG6WkpaxLiUUUUAUUUUAUUUUAUtJS0AlP8Fe0XFbswNMUVKdOyGrRs+H4sMbimAH1GJA9WkiAY2JIOTsOpFe04O0FDCC0KRM6QJ3x1kHAJxA3manyS1hbw2ny2/+QEj7j9KBxODvsJ7yP7mvTjvo5/sl8baVDp3IztB+HBz9MdOlM3GGoEAA9QO46zHft26V7PGEgg5MLGeoUgGOsdqW3aB+HB99p+Y6/bet1L5Io8Iyruc9iMHMbR2/veJxFoiAIBgH1GR2aYYER7CPlTfrAg9eh/mOs/32qF19Mq04C/8AM/1mo7BO/EEeku2lRACs2ncQVyQAd8SN4qba5m4AXzHZVMgajIxGJ2xtjHSKphdkHWDqJ+/tA6z/AH3R0NtpB9wRsfvvRxsWaTk3Mr1i4rrdZffcRORE5H8+1XvNuIfi+IF0WocZDqxgQcByAVkbE4ic1iuHvdYJO5EYOcmR1raeFvF1m0whRbBwTpLDHf1Tsd4xH1HNlj7pF4ss+O5cYDEMjKIYenEwJkNt0mcBlPWqziLDhibgDAg+oGV379+sE9fnWo4/liIVvo2lLhljAKp6QGfJAjAkR9jFVd2/oLIrWbgnSGtmbM9VZZIEgx03+deFlxJO30dHFSKr8Az+pQDiI/vNejYBssQAWG42I2yQT+fz71A4rzOFc+r93A9BBB9WWiJBAz2gRjeptnSF8zJLAEEH0jGDjJ3OK5G5Q7/gmONN1X2RkZ7bs2g6lBYwRJGwiB/FFJwFsgglQAZYT1j2O9SuHuHUWnP8Rz1+/eB0plrrBmMyw7YgAxA9+mKhzctGscKjuyTxQKr5LwpV5IiTMKzKY6SAfn86o+e23RGcrFtYUnqS2cgdOlSLjM77SZELO5JCjfMEQB8u2K6PwnKfI5eLdyx5ty98VrLlj+iQOswCRk1244qXfRnJ0fP/AOPOrUc7R7Rt1qNduyIP0Pb75rb87/ZvdEslq5YJyLdwhhH+m4uD8iARWF4vhmtsVcFSMZr001WjAni+g4dwQNTRH0/rv9Iqofagmkvbx2rN9FhulpKWsywlFFFAFFFFAFFFFAFLSUtAJRRRQGq8C80RXexeE2rwg+zD4WH3IjrNarmf7LnFvzeFbzLZElT8QxM7wR2I79M1y61cKsCNwZrqPg39pDWFi6S9lz0+O3PxAd1nIG46VvCckvSZtK9mTu8GyAF1hhECNwZK/wD2Uj79q8EFWIn4THz3PXGMTiu9cbyXhOPs60ghlwy7dJOOsjI7joa5H4s8L3OFaXUldcawcMIn6MYJPyrqx51J0ykoUVH4rVhhMHpAkZEzBzt/So15BqIEjpn26H60lq8NMeqc7ewgfzoS1q2jUTETG5jP9n3rpWihJsOUkvaV02zMAkEBvSRkb5x33qz5nx3D3eFtpY4c27yD1mS2oDdhO05MTAk461RBmQ4ZgRBwfqDE/KtN4R5vZtXCby22nSJaVaDvsACAQD9MGs5utlkZ7hwYPQjBnpJ7dK03JuQXTbFxV1ruYgjeATH2/UVneece17iLlxmQkkjVb9KwMAge+/1pzlvPb6N+6dxtEdYmAfaCd6iVtaCpHReU8fpOmREjWhBXPU7gEEDPSJkDrdcTw6LwlwW0UW2diqwvoeNTAFYhTM52z7RykeJrusFjqgyYMjP5Dpt/Mg7PwNxf4hbjXWKWy6qQSNAIXJEnGDHy/Py/Mg44n++jfE7kRfFPHhkMJIIRCJJOsMTK/wDiTI9yO9RbbkKAT0AI+kU3zVFe+GVvSJI3E+ojWB1krv2juRSWOCe9eS2mWae3z3NeXTaSZrObi9EhuJUekQCes56Z+5/KpVqwCfiGYn+Q39xn3k1XcT4Y4q22o23k7ECSIOTifuPvVJzR7llCHGhtgrbmQQDB7DE7iRnap/KylpOhDyK7RruSvbs8St66wS2ut9UiDCkLHXGqRjt1NVPin9qHmOBw6sFE+osZfOJH26j9KwV66WMsST7mTvP6k0yXr1cWFY1V2ZSm5Ozacn/aDxL31Fy7pSIKgQCAIz7+9QfEr27iE/8AUktI2Y6o274kx+tZjzSOteLl4sZJM1Zr4IPK9+1NE17unp96bqkvgIKWkpaqWEooooAooooAooooApaSloBKKKKAKsuTcwFtir5R8N7f6h7iq2ipTp2Q1Z0zw54ou8tuaTNzh3hioOQD/wBRO8j+5rri2OH5jwgg6kYSp9+n1GQa+fvC/PExZ4iNE+h2E6Cdwe6HqPr3q8sc34jl1xhw7EI0NpYakOxP5f5hB+01s0pbXZROuyL4u8N3OCvsjL+7P+G0GCDmJ774qjVyTGDMY3n6mu0cH4g4TnHDDh+IBtXCyQTj1g/DPvke4PQ74LxZ+z67wJYkFk1QGiRpYNuehEb1vjy/0y7KuPuijtcNjTE52zB9gBmc15fhF1FJKHOGIIBH+oDr9O1aTw1wgsWOL81SL4tK3DsMnSxzcT/xjIyA007yzws119C3ES7Gbdz0kztGrMwQR1+YNW/EojiZFuXMACB9mU+2243GIpTYcAkgSB7yPttjPb9K0PNPDd+y2m5YYCeoJmNyOpHb5xmqa7bgyPTMk6ZUYPbfv96nnexRXvegTEH6x+ZnrW48LgNyt5EaL1omSfha7Jj/AGqOsg7ZrHXOHLEISJkZGmc/Lff+810znPAheHtWLUKgVHdgsnVgIMYHpg98mvO8+S40zbAvUZ17wtkIMwZZoIkAAhZnYsSxjsBtTdrnHlNrXUHWdJVgInvIPSa9czVU1Fun/Haozcoe7cSwZ4dr2LT3QVR+6Bp+I9Ad8DqK8/BFypo0z3yo6v4Z8crftNIeVCiXKlST0kCRjMsBWK/aNyZXdm/6jZVFUAkSAT1n4d/ygMagcP4C47lt5boK3F1gMLTZgNJHqAOwHY57TWr5ofNNy+5i3ohQSEChZZgzepsk5UAbfU+ktGXts44/JWRC7lQshepMn/KMZPfoAN6gOvq7+/StFda5ePlrqdQdQCklc9dhBjofaqDmdvQ+mtLII1014LRn7Ue52pp3mqt0OxJpKKKzLhS0lLQCUUUUAUUUUAUUUUAUtJS0AlFFFAFFFFAFaXkPiVdIscUC1rZWHx2/6qN46Zjcg5qirJ0Q1Z0Li+Xtwg1oV4jh7+NWwKj4WFwfC6kkEGNhIPTp/hW9c4rh7nDcUwYKqi2zQXgrkNB9W4H944HyXxHd4YkKQ1s/Fbcakb5g9fcQfeuj+EfGXDEnTNq4yqoUlREHZHb0gHODEYirv1dFVrstbXDW7KvwnH2Ll22tzzLTrqFy3Ig6WkHSQoMT9961nLrXBcfbC23Dld9aoboHZvNQn3pE4nz7YHF2gwBkM3paYjV6WMAzvt36ii94Ysak4i3otXVEq40zjGchSumQcGZqjZait4XljvcezZ4hitqdXpZVG8Ao+q0THVVXBHemuL5ErqquLd5yMhStts9dLalP/iOoqw/918JwQcfiLd282XS0syx/0gn2+01S8O9zima9ctXgo+FmHlog9vMAZoz8OJO9TbB6/wDYcAMbbgEkgEkFSNgykwZPUEiBv2r+c80vcM7sFbQ0MqxJKgBQMnGxmc9an8J4yuWm8s3Hu2T6fWssp6MhgHHYk4695l/w9fv2RauKl7hifiS8ouARj40PUzpP5wKwyxc2i0Wkcc4jmP4niy7gw7ZjfOBOnfp8623h/i79llTXb4u1n935ge36dMEKw1IwVQdMGR7Yqy4zwdb4eQRwrBZ9Vxyb+TvosIJO3qmf0qpfw+brFrbXnOxK2go9wTebWfqB361uqqkULLnnji4U0utoNq3ZHW6NLSIViEBwMxHcYg0LeK7TI1s3BFy5qKCGE9P8S5pAxmImexp/jOR27K+tGcnfzG/doBiEVdIdt8wAO9U/G84RbOgW7cAmCUQH2GBPvknPyFPoEe9zYW1JW8SYEB/UR7BfhGOvQY96y915JZuuY70XuJE4yfy+1Rmad6m0iOxXea80UVndlwooooApaSloBKKKKAKKKKAKKKKAKWkpaASiiigCiiigCiiigClmkooC/wCReOOK4T/DuEpsUf1IR2g/yit1yn9r3CtA4rg1Dba0yPkVYjH/AJVyaircvkrx+Dtd7mnAcSytw3G2OFyJX8OLbR21NK47/nV/y7k9plBfiRxOcTxCvGegEfb2r51r0LhHU1NoUz6mt8isog8tgJEGWBnqcA/lUTi7PBqgt3VtaRt5hEA7zDHFfNH4p/4j968m+3c1Ghs+jOK8dcusDD2yRsEUNH8qx/PP2yLqJsL9WAn5wCf1rkBYmkpa+BTL7m3i67faSfv/AEqlu32YyxJpuijkyaQUUUVUkKKKKAKKdPDOI9LZAIwcgiQftRb4V2MKrEnaAai0TTGqWvfkN/C32NL+HaPhbEA4PWSPyB+1LQpjVFOHh2idLfY0Gww3VsidjtnP5H7GloUxuivZtEbgj6GipsUeKKKKEBRRRQBRRRQBRRRQBRRRQBRRRQBRRRQBRRRQBRRRQBRRRQBRRRQBRRRQBRRRQEheOuAQLjgREBj2Pv7n716t8wu6QPMeAIHqb59+9FFZNI6E2SeI5hc/efvH+P8Aibu3v7VEt8fcExcfJn4m/rRRVUlRaTdjn/qV2f8AEuf7m7/Okbj7m/mPPfUZ2Pv7n7miipSQbYHmFz/uP/ub+tLRRU0Utn//2Q=="/>
          <p:cNvSpPr>
            <a:spLocks noChangeAspect="1" noChangeArrowheads="1"/>
          </p:cNvSpPr>
          <p:nvPr/>
        </p:nvSpPr>
        <p:spPr bwMode="auto">
          <a:xfrm>
            <a:off x="116681" y="-192617"/>
            <a:ext cx="228600" cy="406401"/>
          </a:xfrm>
          <a:prstGeom prst="rect">
            <a:avLst/>
          </a:prstGeom>
          <a:noFill/>
          <a:ln w="9525">
            <a:noFill/>
            <a:miter lim="800000"/>
            <a:headEnd/>
            <a:tailEnd/>
          </a:ln>
        </p:spPr>
        <p:txBody>
          <a:bodyPr/>
          <a:lstStyle/>
          <a:p>
            <a:endParaRPr lang="es-ES" dirty="0">
              <a:latin typeface="Times New Roman" pitchFamily="18" charset="0"/>
            </a:endParaRPr>
          </a:p>
        </p:txBody>
      </p:sp>
      <p:pic>
        <p:nvPicPr>
          <p:cNvPr id="2051" name="Picture 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4624" y="2396836"/>
            <a:ext cx="2050375" cy="314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pic>
      <p:pic>
        <p:nvPicPr>
          <p:cNvPr id="2049" name="Picture 12" descr="Descripción: Foto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728" y="4844473"/>
            <a:ext cx="2478742" cy="170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pic>
      <p:pic>
        <p:nvPicPr>
          <p:cNvPr id="2050" name="Picture 10"/>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272" y="3722044"/>
            <a:ext cx="1439780" cy="1088898"/>
          </a:xfrm>
          <a:prstGeom prst="rect">
            <a:avLst/>
          </a:prstGeom>
          <a:noFill/>
          <a:ln w="6350">
            <a:solidFill>
              <a:srgbClr val="336600"/>
            </a:solidFill>
            <a:miter lim="800000"/>
            <a:headEnd/>
            <a:tailEnd/>
          </a:ln>
          <a:extLst>
            <a:ext uri="{909E8E84-426E-40DD-AFC4-6F175D3DCCD1}">
              <a14:hiddenFill xmlns:a14="http://schemas.microsoft.com/office/drawing/2010/main">
                <a:solidFill>
                  <a:srgbClr val="FFFFFF"/>
                </a:solidFill>
              </a14:hiddenFill>
            </a:ext>
          </a:extLst>
        </p:spPr>
      </p:pic>
      <p:sp>
        <p:nvSpPr>
          <p:cNvPr id="3" name="2 Rectángulo"/>
          <p:cNvSpPr/>
          <p:nvPr/>
        </p:nvSpPr>
        <p:spPr>
          <a:xfrm>
            <a:off x="3261535" y="6705600"/>
            <a:ext cx="3126177" cy="584775"/>
          </a:xfrm>
          <a:prstGeom prst="rect">
            <a:avLst/>
          </a:prstGeom>
        </p:spPr>
        <p:txBody>
          <a:bodyPr wrap="none">
            <a:spAutoFit/>
          </a:bodyPr>
          <a:lstStyle/>
          <a:p>
            <a:r>
              <a:rPr lang="es-ES" sz="3200" b="1" i="1" dirty="0" smtClean="0">
                <a:latin typeface="+mn-lt"/>
              </a:rPr>
              <a:t>Azolla-Anabaena</a:t>
            </a:r>
            <a:endParaRPr lang="es-ES" sz="3200" b="1" i="1" dirty="0">
              <a:latin typeface="+mn-lt"/>
            </a:endParaRPr>
          </a:p>
        </p:txBody>
      </p:sp>
      <p:pic>
        <p:nvPicPr>
          <p:cNvPr id="9" name="Imagen 5" descr="Descripción: Azolla 3"/>
          <p:cNvPicPr>
            <a:picLocks noChangeAspect="1" noChangeArrowheads="1"/>
          </p:cNvPicPr>
          <p:nvPr/>
        </p:nvPicPr>
        <p:blipFill>
          <a:blip r:embed="rId5">
            <a:extLst>
              <a:ext uri="{28A0092B-C50C-407E-A947-70E740481C1C}">
                <a14:useLocalDpi xmlns:a14="http://schemas.microsoft.com/office/drawing/2010/main" val="0"/>
              </a:ext>
            </a:extLst>
          </a:blip>
          <a:srcRect l="14980" r="25461"/>
          <a:stretch>
            <a:fillRect/>
          </a:stretch>
        </p:blipFill>
        <p:spPr bwMode="auto">
          <a:xfrm>
            <a:off x="0" y="2399475"/>
            <a:ext cx="4530021" cy="4153725"/>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152400" y="429161"/>
            <a:ext cx="6477000" cy="1323439"/>
          </a:xfrm>
          <a:prstGeom prst="rect">
            <a:avLst/>
          </a:prstGeom>
        </p:spPr>
        <p:txBody>
          <a:bodyPr wrap="square">
            <a:spAutoFit/>
          </a:bodyPr>
          <a:lstStyle/>
          <a:p>
            <a:r>
              <a:rPr lang="es-EC" sz="4000" b="1" dirty="0">
                <a:latin typeface="+mn-lt"/>
              </a:rPr>
              <a:t>Agricultura. Un negocio de conocimiento</a:t>
            </a:r>
            <a:endParaRPr lang="es-ES" sz="4000" dirty="0">
              <a:latin typeface="+mn-lt"/>
            </a:endParaRPr>
          </a:p>
        </p:txBody>
      </p:sp>
    </p:spTree>
    <p:extLst>
      <p:ext uri="{BB962C8B-B14F-4D97-AF65-F5344CB8AC3E}">
        <p14:creationId xmlns:p14="http://schemas.microsoft.com/office/powerpoint/2010/main" val="27033314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uario\Mariano 11-9-8\Fotos S\Azorizario 1.JPG"/>
          <p:cNvPicPr>
            <a:picLocks noChangeAspect="1" noChangeArrowheads="1"/>
          </p:cNvPicPr>
          <p:nvPr/>
        </p:nvPicPr>
        <p:blipFill>
          <a:blip r:embed="rId2">
            <a:extLst>
              <a:ext uri="{28A0092B-C50C-407E-A947-70E740481C1C}">
                <a14:useLocalDpi xmlns:a14="http://schemas.microsoft.com/office/drawing/2010/main" val="0"/>
              </a:ext>
            </a:extLst>
          </a:blip>
          <a:srcRect l="31311" r="16537"/>
          <a:stretch>
            <a:fillRect/>
          </a:stretch>
        </p:blipFill>
        <p:spPr bwMode="auto">
          <a:xfrm>
            <a:off x="0" y="-14653"/>
            <a:ext cx="6899275" cy="915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6 CuadroTexto"/>
          <p:cNvSpPr txBox="1">
            <a:spLocks noChangeArrowheads="1"/>
          </p:cNvSpPr>
          <p:nvPr/>
        </p:nvSpPr>
        <p:spPr bwMode="auto">
          <a:xfrm>
            <a:off x="568323" y="7685782"/>
            <a:ext cx="61372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s-EC" sz="3200" b="1" dirty="0">
                <a:solidFill>
                  <a:schemeClr val="bg1"/>
                </a:solidFill>
              </a:rPr>
              <a:t>Nitrógeno, </a:t>
            </a:r>
            <a:r>
              <a:rPr lang="es-EC" sz="3200" b="1" i="1" dirty="0" err="1" smtClean="0">
                <a:solidFill>
                  <a:schemeClr val="bg1"/>
                </a:solidFill>
              </a:rPr>
              <a:t>Azolla</a:t>
            </a:r>
            <a:r>
              <a:rPr lang="es-EC" sz="3200" b="1" dirty="0">
                <a:solidFill>
                  <a:schemeClr val="bg1"/>
                </a:solidFill>
              </a:rPr>
              <a:t>, arroz… nos unen en salud y </a:t>
            </a:r>
            <a:r>
              <a:rPr lang="es-EC" sz="3200" b="1" dirty="0" smtClean="0">
                <a:solidFill>
                  <a:schemeClr val="bg1"/>
                </a:solidFill>
              </a:rPr>
              <a:t>sueños. </a:t>
            </a:r>
            <a:endParaRPr lang="es-EC" sz="3200" b="1" dirty="0">
              <a:solidFill>
                <a:schemeClr val="bg1"/>
              </a:solidFill>
            </a:endParaRPr>
          </a:p>
        </p:txBody>
      </p:sp>
      <p:sp>
        <p:nvSpPr>
          <p:cNvPr id="6" name="5 CuadroTexto"/>
          <p:cNvSpPr txBox="1"/>
          <p:nvPr/>
        </p:nvSpPr>
        <p:spPr bwMode="auto">
          <a:xfrm>
            <a:off x="412751" y="186104"/>
            <a:ext cx="6011863" cy="6645519"/>
          </a:xfrm>
          <a:prstGeom prst="rect">
            <a:avLst/>
          </a:prstGeom>
          <a:noFill/>
        </p:spPr>
        <p:txBody>
          <a:bodyPr lIns="0" tIns="0" rIns="0" bIns="0"/>
          <a:lstStyle/>
          <a:p>
            <a:pPr>
              <a:defRPr/>
            </a:pPr>
            <a:r>
              <a:rPr lang="es-EC" sz="595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rPr>
              <a:t>N</a:t>
            </a:r>
            <a:endParaRPr lang="es-ES" sz="7200" dirty="0">
              <a:solidFill>
                <a:schemeClr val="bg1"/>
              </a:solidFill>
              <a:latin typeface="Arial Black" pitchFamily="34" charset="0"/>
            </a:endParaRPr>
          </a:p>
        </p:txBody>
      </p:sp>
    </p:spTree>
    <p:extLst>
      <p:ext uri="{BB962C8B-B14F-4D97-AF65-F5344CB8AC3E}">
        <p14:creationId xmlns:p14="http://schemas.microsoft.com/office/powerpoint/2010/main" val="32620037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Usuario\Mariano 11-9-8\11-12-29 Banasoma arroz cosecha\P10704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252" y="5334000"/>
            <a:ext cx="5111748" cy="383381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Usuario\Mariano 11-9-8\11-11-17 Banasoma\100_369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6" y="1371600"/>
            <a:ext cx="508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uario\Mariano 11-9-8\11-12-29 Banasoma arroz cosecha\P10704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7339" y="3373821"/>
            <a:ext cx="3731172" cy="2798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01223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lásico de Offic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4664</TotalTime>
  <Words>556</Words>
  <Application>Microsoft Office PowerPoint</Application>
  <PresentationFormat>Presentación en pantalla (4:3)</PresentationFormat>
  <Paragraphs>166</Paragraphs>
  <Slides>36</Slides>
  <Notes>1</Notes>
  <HiddenSlides>0</HiddenSlides>
  <MMClips>0</MMClips>
  <ScaleCrop>false</ScaleCrop>
  <HeadingPairs>
    <vt:vector size="4" baseType="variant">
      <vt:variant>
        <vt:lpstr>Tema</vt:lpstr>
      </vt:variant>
      <vt:variant>
        <vt:i4>1</vt:i4>
      </vt:variant>
      <vt:variant>
        <vt:lpstr>Títulos de diapositiva</vt:lpstr>
      </vt:variant>
      <vt:variant>
        <vt:i4>36</vt:i4>
      </vt:variant>
    </vt:vector>
  </HeadingPairs>
  <TitlesOfParts>
    <vt:vector size="37"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Proyectos Azolla (PROMSA, SENACYT, Banco Mundial). Proyecto de Manejo de Recursos Costeros. Dirección del Grupo de Trabajo de Calidad de Agua. Assessment of Nitrogen Cycling in Brackish Marsh of the Mississippi Delta in Louisiana. Inventarios nacionales de  plaguicidas COPs, Dioxinas y Furanos y emisiones de Mercurio (Ministerio del Ambiente del Ecuador-GEF). Proyecto Control de Inundaciones Cuenca Baja del Río Guayas (CEDEGE). Docencia: ESPOL, Universidad de Guayaquil, Universidad Católica de Guayaquil, Escuela Politécnica Nacional.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Remoción de mercurio del agua mediante fijación natural en Azolla (Anabaena)</dc:title>
  <dc:creator>maria rosa reyes acosta</dc:creator>
  <cp:lastModifiedBy>Usuario</cp:lastModifiedBy>
  <cp:revision>176</cp:revision>
  <dcterms:created xsi:type="dcterms:W3CDTF">2011-08-22T00:30:00Z</dcterms:created>
  <dcterms:modified xsi:type="dcterms:W3CDTF">2012-05-07T03:34:08Z</dcterms:modified>
</cp:coreProperties>
</file>