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6"/>
  </p:notesMasterIdLst>
  <p:sldIdLst>
    <p:sldId id="256" r:id="rId2"/>
    <p:sldId id="276" r:id="rId3"/>
    <p:sldId id="257" r:id="rId4"/>
    <p:sldId id="260" r:id="rId5"/>
    <p:sldId id="258" r:id="rId6"/>
    <p:sldId id="261" r:id="rId7"/>
    <p:sldId id="280" r:id="rId8"/>
    <p:sldId id="266" r:id="rId9"/>
    <p:sldId id="270" r:id="rId10"/>
    <p:sldId id="282" r:id="rId11"/>
    <p:sldId id="263" r:id="rId12"/>
    <p:sldId id="264" r:id="rId13"/>
    <p:sldId id="279" r:id="rId14"/>
    <p:sldId id="265" r:id="rId15"/>
    <p:sldId id="267" r:id="rId16"/>
    <p:sldId id="271" r:id="rId17"/>
    <p:sldId id="274" r:id="rId18"/>
    <p:sldId id="278" r:id="rId19"/>
    <p:sldId id="283" r:id="rId20"/>
    <p:sldId id="268" r:id="rId21"/>
    <p:sldId id="275" r:id="rId22"/>
    <p:sldId id="272" r:id="rId23"/>
    <p:sldId id="277" r:id="rId24"/>
    <p:sldId id="273" r:id="rId25"/>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42" autoAdjust="0"/>
    <p:restoredTop sz="94660"/>
  </p:normalViewPr>
  <p:slideViewPr>
    <p:cSldViewPr>
      <p:cViewPr varScale="1">
        <p:scale>
          <a:sx n="71" d="100"/>
          <a:sy n="71" d="100"/>
        </p:scale>
        <p:origin x="-114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46E833-981C-48E6-8AB8-2BDF7AAD53A1}" type="datetimeFigureOut">
              <a:rPr lang="es-EC" smtClean="0"/>
              <a:pPr/>
              <a:t>26/06/2012</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B0C663-4C72-46A7-AD07-ED8D58FB4001}" type="slidenum">
              <a:rPr lang="es-EC" smtClean="0"/>
              <a:pPr/>
              <a:t>‹Nº›</a:t>
            </a:fld>
            <a:endParaRPr lang="es-EC"/>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A4B0C663-4C72-46A7-AD07-ED8D58FB4001}" type="slidenum">
              <a:rPr lang="es-EC" smtClean="0"/>
              <a:pPr/>
              <a:t>12</a:t>
            </a:fld>
            <a:endParaRPr lang="es-EC"/>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1"/>
      </p:bgRef>
    </p:bg>
    <p:spTree>
      <p:nvGrpSpPr>
        <p:cNvPr id="1" name=""/>
        <p:cNvGrpSpPr/>
        <p:nvPr/>
      </p:nvGrpSpPr>
      <p:grpSpPr>
        <a:xfrm>
          <a:off x="0" y="0"/>
          <a:ext cx="0" cy="0"/>
          <a:chOff x="0" y="0"/>
          <a:chExt cx="0" cy="0"/>
        </a:xfrm>
      </p:grpSpPr>
      <p:sp>
        <p:nvSpPr>
          <p:cNvPr id="8" name="7 Título"/>
          <p:cNvSpPr>
            <a:spLocks noGrp="1"/>
          </p:cNvSpPr>
          <p:nvPr>
            <p:ph type="ctrTitle"/>
          </p:nvPr>
        </p:nvSpPr>
        <p:spPr>
          <a:xfrm>
            <a:off x="2286000" y="3124200"/>
            <a:ext cx="6172200" cy="1894362"/>
          </a:xfrm>
        </p:spPr>
        <p:txBody>
          <a:bodyPr/>
          <a:lstStyle>
            <a:lvl1pPr>
              <a:defRPr b="1"/>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bwMode="auto">
          <a:xfrm rot="5400000">
            <a:off x="7764621" y="1174097"/>
            <a:ext cx="2286000" cy="381000"/>
          </a:xfrm>
        </p:spPr>
        <p:txBody>
          <a:bodyPr/>
          <a:lstStyle/>
          <a:p>
            <a:fld id="{EFFE5B73-FB41-447F-A194-59D53EE89C95}" type="datetimeFigureOut">
              <a:rPr lang="es-EC" smtClean="0"/>
              <a:pPr/>
              <a:t>26/06/2012</a:t>
            </a:fld>
            <a:endParaRPr lang="es-EC"/>
          </a:p>
        </p:txBody>
      </p:sp>
      <p:sp>
        <p:nvSpPr>
          <p:cNvPr id="17" name="16 Marcador de pie de página"/>
          <p:cNvSpPr>
            <a:spLocks noGrp="1"/>
          </p:cNvSpPr>
          <p:nvPr>
            <p:ph type="ftr" sz="quarter" idx="11"/>
          </p:nvPr>
        </p:nvSpPr>
        <p:spPr bwMode="auto">
          <a:xfrm rot="5400000">
            <a:off x="7077269" y="4181669"/>
            <a:ext cx="3657600" cy="384048"/>
          </a:xfrm>
        </p:spPr>
        <p:txBody>
          <a:bodyPr/>
          <a:lstStyle/>
          <a:p>
            <a:endParaRPr lang="es-EC"/>
          </a:p>
        </p:txBody>
      </p:sp>
      <p:sp>
        <p:nvSpPr>
          <p:cNvPr id="10" name="9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Conector recto"/>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Elipse"/>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Elipse"/>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Marcador de número de diapositiva"/>
          <p:cNvSpPr>
            <a:spLocks noGrp="1"/>
          </p:cNvSpPr>
          <p:nvPr>
            <p:ph type="sldNum" sz="quarter" idx="12"/>
          </p:nvPr>
        </p:nvSpPr>
        <p:spPr bwMode="auto">
          <a:xfrm>
            <a:off x="1325544" y="4928702"/>
            <a:ext cx="609600" cy="517524"/>
          </a:xfrm>
        </p:spPr>
        <p:txBody>
          <a:bodyPr/>
          <a:lstStyle/>
          <a:p>
            <a:fld id="{B4C9D2D7-4233-4CA7-81C3-A94DE0710618}" type="slidenum">
              <a:rPr lang="es-EC" smtClean="0"/>
              <a:pPr/>
              <a:t>‹Nº›</a:t>
            </a:fld>
            <a:endParaRPr lang="es-EC"/>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EFFE5B73-FB41-447F-A194-59D53EE89C95}" type="datetimeFigureOut">
              <a:rPr lang="es-EC" smtClean="0"/>
              <a:pPr/>
              <a:t>26/06/2012</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B4C9D2D7-4233-4CA7-81C3-A94DE0710618}" type="slidenum">
              <a:rPr lang="es-EC" smtClean="0"/>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676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EFFE5B73-FB41-447F-A194-59D53EE89C95}" type="datetimeFigureOut">
              <a:rPr lang="es-EC" smtClean="0"/>
              <a:pPr/>
              <a:t>26/06/2012</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B4C9D2D7-4233-4CA7-81C3-A94DE0710618}" type="slidenum">
              <a:rPr lang="es-EC" smtClean="0"/>
              <a:pPr/>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8" name="7 Marcador de contenido"/>
          <p:cNvSpPr>
            <a:spLocks noGrp="1"/>
          </p:cNvSpPr>
          <p:nvPr>
            <p:ph sz="quarter" idx="1"/>
          </p:nvPr>
        </p:nvSpPr>
        <p:spPr>
          <a:xfrm>
            <a:off x="457200" y="1600200"/>
            <a:ext cx="7467600" cy="487375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4"/>
          </p:nvPr>
        </p:nvSpPr>
        <p:spPr/>
        <p:txBody>
          <a:bodyPr rtlCol="0"/>
          <a:lstStyle/>
          <a:p>
            <a:fld id="{EFFE5B73-FB41-447F-A194-59D53EE89C95}" type="datetimeFigureOut">
              <a:rPr lang="es-EC" smtClean="0"/>
              <a:pPr/>
              <a:t>26/06/2012</a:t>
            </a:fld>
            <a:endParaRPr lang="es-EC"/>
          </a:p>
        </p:txBody>
      </p:sp>
      <p:sp>
        <p:nvSpPr>
          <p:cNvPr id="9" name="8 Marcador de número de diapositiva"/>
          <p:cNvSpPr>
            <a:spLocks noGrp="1"/>
          </p:cNvSpPr>
          <p:nvPr>
            <p:ph type="sldNum" sz="quarter" idx="15"/>
          </p:nvPr>
        </p:nvSpPr>
        <p:spPr/>
        <p:txBody>
          <a:bodyPr rtlCol="0"/>
          <a:lstStyle/>
          <a:p>
            <a:fld id="{B4C9D2D7-4233-4CA7-81C3-A94DE0710618}" type="slidenum">
              <a:rPr lang="es-EC" smtClean="0"/>
              <a:pPr/>
              <a:t>‹Nº›</a:t>
            </a:fld>
            <a:endParaRPr lang="es-EC"/>
          </a:p>
        </p:txBody>
      </p:sp>
      <p:sp>
        <p:nvSpPr>
          <p:cNvPr id="10" name="9 Marcador de pie de página"/>
          <p:cNvSpPr>
            <a:spLocks noGrp="1"/>
          </p:cNvSpPr>
          <p:nvPr>
            <p:ph type="ftr" sz="quarter" idx="16"/>
          </p:nvPr>
        </p:nvSpPr>
        <p:spPr/>
        <p:txBody>
          <a:bodyPr rtlCol="0"/>
          <a:lstStyle/>
          <a:p>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286000" y="2895600"/>
            <a:ext cx="6172200" cy="2053590"/>
          </a:xfrm>
        </p:spPr>
        <p:txBody>
          <a:bodyPr/>
          <a:lstStyle>
            <a:lvl1pPr algn="l">
              <a:buNone/>
              <a:defRPr sz="3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bwMode="auto">
          <a:xfrm rot="5400000">
            <a:off x="7763256" y="1170432"/>
            <a:ext cx="2286000" cy="381000"/>
          </a:xfrm>
        </p:spPr>
        <p:txBody>
          <a:bodyPr/>
          <a:lstStyle/>
          <a:p>
            <a:fld id="{EFFE5B73-FB41-447F-A194-59D53EE89C95}" type="datetimeFigureOut">
              <a:rPr lang="es-EC" smtClean="0"/>
              <a:pPr/>
              <a:t>26/06/2012</a:t>
            </a:fld>
            <a:endParaRPr lang="es-EC"/>
          </a:p>
        </p:txBody>
      </p:sp>
      <p:sp>
        <p:nvSpPr>
          <p:cNvPr id="5" name="4 Marcador de pie de página"/>
          <p:cNvSpPr>
            <a:spLocks noGrp="1"/>
          </p:cNvSpPr>
          <p:nvPr>
            <p:ph type="ftr" sz="quarter" idx="11"/>
          </p:nvPr>
        </p:nvSpPr>
        <p:spPr bwMode="auto">
          <a:xfrm rot="5400000">
            <a:off x="7077456" y="4178808"/>
            <a:ext cx="3657600" cy="384048"/>
          </a:xfrm>
        </p:spPr>
        <p:txBody>
          <a:bodyPr/>
          <a:lstStyle/>
          <a:p>
            <a:endParaRPr lang="es-EC"/>
          </a:p>
        </p:txBody>
      </p:sp>
      <p:sp>
        <p:nvSpPr>
          <p:cNvPr id="9" name="8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Elipse"/>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Elipse"/>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Elipse"/>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Conector recto"/>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número de diapositiva"/>
          <p:cNvSpPr>
            <a:spLocks noGrp="1"/>
          </p:cNvSpPr>
          <p:nvPr>
            <p:ph type="sldNum" sz="quarter" idx="12"/>
          </p:nvPr>
        </p:nvSpPr>
        <p:spPr bwMode="auto">
          <a:xfrm>
            <a:off x="1340616" y="4928702"/>
            <a:ext cx="609600" cy="517524"/>
          </a:xfrm>
        </p:spPr>
        <p:txBody>
          <a:bodyPr/>
          <a:lstStyle/>
          <a:p>
            <a:fld id="{B4C9D2D7-4233-4CA7-81C3-A94DE0710618}" type="slidenum">
              <a:rPr lang="es-EC" smtClean="0"/>
              <a:pPr/>
              <a:t>‹Nº›</a:t>
            </a:fld>
            <a:endParaRPr lang="es-EC"/>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EFFE5B73-FB41-447F-A194-59D53EE89C95}" type="datetimeFigureOut">
              <a:rPr lang="es-EC" smtClean="0"/>
              <a:pPr/>
              <a:t>26/06/2012</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B4C9D2D7-4233-4CA7-81C3-A94DE0710618}" type="slidenum">
              <a:rPr lang="es-EC" smtClean="0"/>
              <a:pPr/>
              <a:t>‹Nº›</a:t>
            </a:fld>
            <a:endParaRPr lang="es-EC"/>
          </a:p>
        </p:txBody>
      </p:sp>
      <p:sp>
        <p:nvSpPr>
          <p:cNvPr id="9" name="8 Marcador de contenido"/>
          <p:cNvSpPr>
            <a:spLocks noGrp="1"/>
          </p:cNvSpPr>
          <p:nvPr>
            <p:ph sz="quarter" idx="1"/>
          </p:nvPr>
        </p:nvSpPr>
        <p:spPr>
          <a:xfrm>
            <a:off x="457200"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270248"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7543800" cy="1143000"/>
          </a:xfrm>
        </p:spPr>
        <p:txBody>
          <a:bodyPr anchor="b"/>
          <a:lstStyle>
            <a:lvl1pPr>
              <a:defRPr/>
            </a:lvl1pPr>
          </a:lstStyle>
          <a:p>
            <a:r>
              <a:rPr kumimoji="0" lang="es-ES" smtClean="0"/>
              <a:t>Haga clic para modificar el estilo de título del patrón</a:t>
            </a:r>
            <a:endParaRPr kumimoji="0" lang="en-US"/>
          </a:p>
        </p:txBody>
      </p:sp>
      <p:sp>
        <p:nvSpPr>
          <p:cNvPr id="7" name="6 Marcador de fecha"/>
          <p:cNvSpPr>
            <a:spLocks noGrp="1"/>
          </p:cNvSpPr>
          <p:nvPr>
            <p:ph type="dt" sz="half" idx="10"/>
          </p:nvPr>
        </p:nvSpPr>
        <p:spPr/>
        <p:txBody>
          <a:bodyPr/>
          <a:lstStyle/>
          <a:p>
            <a:fld id="{EFFE5B73-FB41-447F-A194-59D53EE89C95}" type="datetimeFigureOut">
              <a:rPr lang="es-EC" smtClean="0"/>
              <a:pPr/>
              <a:t>26/06/2012</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B4C9D2D7-4233-4CA7-81C3-A94DE0710618}" type="slidenum">
              <a:rPr lang="es-EC" smtClean="0"/>
              <a:pPr/>
              <a:t>‹Nº›</a:t>
            </a:fld>
            <a:endParaRPr lang="es-EC"/>
          </a:p>
        </p:txBody>
      </p:sp>
      <p:sp>
        <p:nvSpPr>
          <p:cNvPr id="11" name="10 Marcador de contenido"/>
          <p:cNvSpPr>
            <a:spLocks noGrp="1"/>
          </p:cNvSpPr>
          <p:nvPr>
            <p:ph sz="quarter" idx="2"/>
          </p:nvPr>
        </p:nvSpPr>
        <p:spPr>
          <a:xfrm>
            <a:off x="457200"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371975"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2" name="11 Marcador de texto"/>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4" name="13 Marcador de texto"/>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6" name="5 Marcador de fecha"/>
          <p:cNvSpPr>
            <a:spLocks noGrp="1"/>
          </p:cNvSpPr>
          <p:nvPr>
            <p:ph type="dt" sz="half" idx="10"/>
          </p:nvPr>
        </p:nvSpPr>
        <p:spPr/>
        <p:txBody>
          <a:bodyPr rtlCol="0"/>
          <a:lstStyle/>
          <a:p>
            <a:fld id="{EFFE5B73-FB41-447F-A194-59D53EE89C95}" type="datetimeFigureOut">
              <a:rPr lang="es-EC" smtClean="0"/>
              <a:pPr/>
              <a:t>26/06/2012</a:t>
            </a:fld>
            <a:endParaRPr lang="es-EC"/>
          </a:p>
        </p:txBody>
      </p:sp>
      <p:sp>
        <p:nvSpPr>
          <p:cNvPr id="7" name="6 Marcador de número de diapositiva"/>
          <p:cNvSpPr>
            <a:spLocks noGrp="1"/>
          </p:cNvSpPr>
          <p:nvPr>
            <p:ph type="sldNum" sz="quarter" idx="11"/>
          </p:nvPr>
        </p:nvSpPr>
        <p:spPr/>
        <p:txBody>
          <a:bodyPr rtlCol="0"/>
          <a:lstStyle/>
          <a:p>
            <a:fld id="{B4C9D2D7-4233-4CA7-81C3-A94DE0710618}" type="slidenum">
              <a:rPr lang="es-EC" smtClean="0"/>
              <a:pPr/>
              <a:t>‹Nº›</a:t>
            </a:fld>
            <a:endParaRPr lang="es-EC"/>
          </a:p>
        </p:txBody>
      </p:sp>
      <p:sp>
        <p:nvSpPr>
          <p:cNvPr id="8" name="7 Marcador de pie de página"/>
          <p:cNvSpPr>
            <a:spLocks noGrp="1"/>
          </p:cNvSpPr>
          <p:nvPr>
            <p:ph type="ftr" sz="quarter" idx="12"/>
          </p:nvPr>
        </p:nvSpPr>
        <p:spPr/>
        <p:txBody>
          <a:bodyPr rtlCol="0"/>
          <a:lstStyle/>
          <a:p>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FFE5B73-FB41-447F-A194-59D53EE89C95}" type="datetimeFigureOut">
              <a:rPr lang="es-EC" smtClean="0"/>
              <a:pPr/>
              <a:t>26/06/2012</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B4C9D2D7-4233-4CA7-81C3-A94DE0710618}" type="slidenum">
              <a:rPr lang="es-EC" smtClean="0"/>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1"/>
      </p:bgRef>
    </p:bg>
    <p:spTree>
      <p:nvGrpSpPr>
        <p:cNvPr id="1" name=""/>
        <p:cNvGrpSpPr/>
        <p:nvPr/>
      </p:nvGrpSpPr>
      <p:grpSpPr>
        <a:xfrm>
          <a:off x="0" y="0"/>
          <a:ext cx="0" cy="0"/>
          <a:chOff x="0" y="0"/>
          <a:chExt cx="0" cy="0"/>
        </a:xfrm>
      </p:grpSpPr>
      <p:sp>
        <p:nvSpPr>
          <p:cNvPr id="10" name="9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Título"/>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8" name="7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Marcador de contenido"/>
          <p:cNvSpPr>
            <a:spLocks noGrp="1"/>
          </p:cNvSpPr>
          <p:nvPr>
            <p:ph sz="quarter" idx="1"/>
          </p:nvPr>
        </p:nvSpPr>
        <p:spPr>
          <a:xfrm>
            <a:off x="304800" y="274320"/>
            <a:ext cx="5638800" cy="6327648"/>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4"/>
          </p:nvPr>
        </p:nvSpPr>
        <p:spPr/>
        <p:txBody>
          <a:bodyPr rtlCol="0"/>
          <a:lstStyle/>
          <a:p>
            <a:fld id="{EFFE5B73-FB41-447F-A194-59D53EE89C95}" type="datetimeFigureOut">
              <a:rPr lang="es-EC" smtClean="0"/>
              <a:pPr/>
              <a:t>26/06/2012</a:t>
            </a:fld>
            <a:endParaRPr lang="es-EC"/>
          </a:p>
        </p:txBody>
      </p:sp>
      <p:sp>
        <p:nvSpPr>
          <p:cNvPr id="22" name="21 Marcador de número de diapositiva"/>
          <p:cNvSpPr>
            <a:spLocks noGrp="1"/>
          </p:cNvSpPr>
          <p:nvPr>
            <p:ph type="sldNum" sz="quarter" idx="15"/>
          </p:nvPr>
        </p:nvSpPr>
        <p:spPr/>
        <p:txBody>
          <a:bodyPr rtlCol="0"/>
          <a:lstStyle/>
          <a:p>
            <a:fld id="{B4C9D2D7-4233-4CA7-81C3-A94DE0710618}" type="slidenum">
              <a:rPr lang="es-EC" smtClean="0"/>
              <a:pPr/>
              <a:t>‹Nº›</a:t>
            </a:fld>
            <a:endParaRPr lang="es-EC"/>
          </a:p>
        </p:txBody>
      </p:sp>
      <p:sp>
        <p:nvSpPr>
          <p:cNvPr id="23" name="22 Marcador de pie de página"/>
          <p:cNvSpPr>
            <a:spLocks noGrp="1"/>
          </p:cNvSpPr>
          <p:nvPr>
            <p:ph type="ftr" sz="quarter" idx="16"/>
          </p:nvPr>
        </p:nvSpPr>
        <p:spPr/>
        <p:txBody>
          <a:bodyPr rtlCol="0"/>
          <a:lstStyle/>
          <a:p>
            <a:endParaRPr lang="es-EC"/>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Conector recto"/>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Título"/>
          <p:cNvSpPr>
            <a:spLocks noGrp="1"/>
          </p:cNvSpPr>
          <p:nvPr>
            <p:ph type="title"/>
          </p:nvPr>
        </p:nvSpPr>
        <p:spPr>
          <a:xfrm rot="5400000">
            <a:off x="3350133" y="3200400"/>
            <a:ext cx="6309360" cy="457200"/>
          </a:xfrm>
        </p:spPr>
        <p:txBody>
          <a:bodyPr anchor="b"/>
          <a:lstStyle>
            <a:lvl1pPr algn="l">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10" name="9 Conector recto"/>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Rectángulo"/>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Marcador de fecha"/>
          <p:cNvSpPr>
            <a:spLocks noGrp="1"/>
          </p:cNvSpPr>
          <p:nvPr>
            <p:ph type="dt" sz="half" idx="10"/>
          </p:nvPr>
        </p:nvSpPr>
        <p:spPr/>
        <p:txBody>
          <a:bodyPr rtlCol="0"/>
          <a:lstStyle/>
          <a:p>
            <a:fld id="{EFFE5B73-FB41-447F-A194-59D53EE89C95}" type="datetimeFigureOut">
              <a:rPr lang="es-EC" smtClean="0"/>
              <a:pPr/>
              <a:t>26/06/2012</a:t>
            </a:fld>
            <a:endParaRPr lang="es-EC"/>
          </a:p>
        </p:txBody>
      </p:sp>
      <p:sp>
        <p:nvSpPr>
          <p:cNvPr id="18" name="17 Marcador de número de diapositiva"/>
          <p:cNvSpPr>
            <a:spLocks noGrp="1"/>
          </p:cNvSpPr>
          <p:nvPr>
            <p:ph type="sldNum" sz="quarter" idx="11"/>
          </p:nvPr>
        </p:nvSpPr>
        <p:spPr/>
        <p:txBody>
          <a:bodyPr rtlCol="0"/>
          <a:lstStyle/>
          <a:p>
            <a:fld id="{B4C9D2D7-4233-4CA7-81C3-A94DE0710618}" type="slidenum">
              <a:rPr lang="es-EC" smtClean="0"/>
              <a:pPr/>
              <a:t>‹Nº›</a:t>
            </a:fld>
            <a:endParaRPr lang="es-EC"/>
          </a:p>
        </p:txBody>
      </p:sp>
      <p:sp>
        <p:nvSpPr>
          <p:cNvPr id="21" name="20 Marcador de pie de página"/>
          <p:cNvSpPr>
            <a:spLocks noGrp="1"/>
          </p:cNvSpPr>
          <p:nvPr>
            <p:ph type="ftr" sz="quarter" idx="12"/>
          </p:nvPr>
        </p:nvSpPr>
        <p:spPr/>
        <p:txBody>
          <a:bodyPr rtlCol="0"/>
          <a:lstStyle/>
          <a:p>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Marcador de título"/>
          <p:cNvSpPr>
            <a:spLocks noGrp="1"/>
          </p:cNvSpPr>
          <p:nvPr>
            <p:ph type="title"/>
          </p:nvPr>
        </p:nvSpPr>
        <p:spPr>
          <a:xfrm>
            <a:off x="457200" y="274638"/>
            <a:ext cx="7467600" cy="1143000"/>
          </a:xfrm>
          <a:prstGeom prst="rect">
            <a:avLst/>
          </a:prstGeom>
        </p:spPr>
        <p:txBody>
          <a:bodyPr vert="horz" anchor="b">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EFFE5B73-FB41-447F-A194-59D53EE89C95}" type="datetimeFigureOut">
              <a:rPr lang="es-EC" smtClean="0"/>
              <a:pPr/>
              <a:t>26/06/2012</a:t>
            </a:fld>
            <a:endParaRPr lang="es-EC"/>
          </a:p>
        </p:txBody>
      </p:sp>
      <p:sp>
        <p:nvSpPr>
          <p:cNvPr id="3" name="2 Marcador de pie de página"/>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s-EC"/>
          </a:p>
        </p:txBody>
      </p:sp>
      <p:sp>
        <p:nvSpPr>
          <p:cNvPr id="7" name="6 Conector recto"/>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Marcador de número de diapositiva"/>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4C9D2D7-4233-4CA7-81C3-A94DE0710618}" type="slidenum">
              <a:rPr lang="es-EC" smtClean="0"/>
              <a:pPr/>
              <a:t>‹Nº›</a:t>
            </a:fld>
            <a:endParaRPr lang="es-EC"/>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691680" y="1691614"/>
            <a:ext cx="7452320" cy="2457466"/>
          </a:xfrm>
        </p:spPr>
        <p:txBody>
          <a:bodyPr>
            <a:normAutofit fontScale="90000"/>
          </a:bodyPr>
          <a:lstStyle/>
          <a:p>
            <a:pPr algn="ctr"/>
            <a:r>
              <a:rPr lang="es-ES" sz="3000" dirty="0" smtClean="0"/>
              <a:t>Proyecto de Graduación </a:t>
            </a:r>
            <a:r>
              <a:rPr lang="es-ES" sz="2700" dirty="0" smtClean="0"/>
              <a:t/>
            </a:r>
            <a:br>
              <a:rPr lang="es-ES" sz="2700" dirty="0" smtClean="0"/>
            </a:br>
            <a:r>
              <a:rPr lang="es-ES" sz="2700" dirty="0" smtClean="0"/>
              <a:t/>
            </a:r>
            <a:br>
              <a:rPr lang="es-ES" sz="2700" dirty="0" smtClean="0"/>
            </a:br>
            <a:r>
              <a:rPr lang="es-ES" sz="2700" dirty="0" smtClean="0"/>
              <a:t>Implementación </a:t>
            </a:r>
            <a:r>
              <a:rPr lang="es-ES" sz="2700" dirty="0"/>
              <a:t>de un Sistema de Comunicación por medio de la red GSM en un Procesador Embebido Configurable NIOS II</a:t>
            </a:r>
            <a:endParaRPr lang="es-EC" sz="2700" dirty="0"/>
          </a:p>
        </p:txBody>
      </p:sp>
      <p:sp>
        <p:nvSpPr>
          <p:cNvPr id="3" name="2 Subtítulo"/>
          <p:cNvSpPr>
            <a:spLocks noGrp="1"/>
          </p:cNvSpPr>
          <p:nvPr>
            <p:ph type="subTitle" idx="1"/>
          </p:nvPr>
        </p:nvSpPr>
        <p:spPr>
          <a:xfrm>
            <a:off x="1691680" y="5301208"/>
            <a:ext cx="2592288" cy="1155576"/>
          </a:xfrm>
        </p:spPr>
        <p:txBody>
          <a:bodyPr>
            <a:normAutofit fontScale="92500" lnSpcReduction="20000"/>
          </a:bodyPr>
          <a:lstStyle/>
          <a:p>
            <a:r>
              <a:rPr lang="es-ES" sz="2600" dirty="0" smtClean="0"/>
              <a:t>Integrantes:</a:t>
            </a:r>
          </a:p>
          <a:p>
            <a:r>
              <a:rPr lang="es-ES" sz="2600" dirty="0" smtClean="0"/>
              <a:t>Diana Ordóñez</a:t>
            </a:r>
          </a:p>
          <a:p>
            <a:r>
              <a:rPr lang="es-ES" sz="2600" dirty="0" smtClean="0"/>
              <a:t>Andrés Vélez</a:t>
            </a:r>
            <a:endParaRPr lang="es-EC" sz="2600" dirty="0"/>
          </a:p>
        </p:txBody>
      </p:sp>
      <p:pic>
        <p:nvPicPr>
          <p:cNvPr id="4" name="Picture 1"/>
          <p:cNvPicPr>
            <a:picLocks noChangeAspect="1" noChangeArrowheads="1"/>
          </p:cNvPicPr>
          <p:nvPr/>
        </p:nvPicPr>
        <p:blipFill>
          <a:blip r:embed="rId2" cstate="print"/>
          <a:srcRect/>
          <a:stretch>
            <a:fillRect/>
          </a:stretch>
        </p:blipFill>
        <p:spPr bwMode="auto">
          <a:xfrm>
            <a:off x="1835696" y="314418"/>
            <a:ext cx="1368152" cy="1314382"/>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7236296" y="231824"/>
            <a:ext cx="1440160" cy="8209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188640"/>
            <a:ext cx="7467600" cy="864096"/>
          </a:xfrm>
        </p:spPr>
        <p:txBody>
          <a:bodyPr>
            <a:normAutofit/>
          </a:bodyPr>
          <a:lstStyle/>
          <a:p>
            <a:pPr algn="ctr"/>
            <a:r>
              <a:rPr lang="es-ES" sz="2500" b="1" dirty="0" smtClean="0"/>
              <a:t>3.D Especificaciones del módulo GSM</a:t>
            </a:r>
            <a:endParaRPr lang="es-EC" sz="2500" b="1" dirty="0"/>
          </a:p>
        </p:txBody>
      </p:sp>
      <p:sp>
        <p:nvSpPr>
          <p:cNvPr id="3" name="2 Marcador de contenido"/>
          <p:cNvSpPr>
            <a:spLocks noGrp="1"/>
          </p:cNvSpPr>
          <p:nvPr>
            <p:ph sz="quarter" idx="1"/>
          </p:nvPr>
        </p:nvSpPr>
        <p:spPr>
          <a:xfrm>
            <a:off x="539552" y="1268760"/>
            <a:ext cx="7992888" cy="3456384"/>
          </a:xfrm>
        </p:spPr>
        <p:txBody>
          <a:bodyPr>
            <a:noAutofit/>
          </a:bodyPr>
          <a:lstStyle/>
          <a:p>
            <a:pPr lvl="0"/>
            <a:r>
              <a:rPr lang="es-EC" sz="2000" dirty="0" smtClean="0"/>
              <a:t>La fuente de alimentación es de 3.4V a 4.5V.</a:t>
            </a:r>
          </a:p>
          <a:p>
            <a:pPr lvl="0"/>
            <a:r>
              <a:rPr lang="es-ES" sz="2000" dirty="0" smtClean="0"/>
              <a:t>La interfaz física del módulo contiene un conector DIP de 60 pines, la cual es toda la interfaz de hardware entre el módulo y el </a:t>
            </a:r>
            <a:r>
              <a:rPr lang="es-ES" sz="2000" dirty="0" err="1" smtClean="0"/>
              <a:t>board</a:t>
            </a:r>
            <a:r>
              <a:rPr lang="es-ES" sz="2000" dirty="0" smtClean="0"/>
              <a:t> del usuario.</a:t>
            </a:r>
            <a:endParaRPr lang="es-EC" sz="2000" dirty="0" smtClean="0"/>
          </a:p>
          <a:p>
            <a:pPr lvl="0"/>
            <a:r>
              <a:rPr lang="es-ES" sz="2000" dirty="0" smtClean="0"/>
              <a:t>Soporta transmisión de mensajes SMS  en CSD y GPRS.</a:t>
            </a:r>
            <a:endParaRPr lang="es-EC" sz="2000" dirty="0" smtClean="0"/>
          </a:p>
          <a:p>
            <a:pPr lvl="0"/>
            <a:r>
              <a:rPr lang="es-ES" sz="2000" dirty="0" smtClean="0"/>
              <a:t>La interfaz de la tarjeta SIM  soporta 1.8V y 3V.</a:t>
            </a:r>
            <a:endParaRPr lang="es-EC" sz="2000" dirty="0" smtClean="0"/>
          </a:p>
          <a:p>
            <a:pPr lvl="0"/>
            <a:r>
              <a:rPr lang="es-ES" sz="2000" dirty="0" smtClean="0"/>
              <a:t>Posee una antena externa con un conector de 50 OHM. </a:t>
            </a:r>
            <a:endParaRPr lang="es-EC" sz="2000" dirty="0" smtClean="0"/>
          </a:p>
          <a:p>
            <a:pPr lvl="0"/>
            <a:r>
              <a:rPr lang="es-ES" sz="2000" dirty="0" smtClean="0"/>
              <a:t>Posee una interfaz de comunicación serial, que puede ser usado para CSD FAX, servicios GPRS  y para enviar comandos AT para controlar al módulo.</a:t>
            </a:r>
            <a:endParaRPr lang="es-EC" sz="2000" dirty="0" smtClean="0"/>
          </a:p>
          <a:p>
            <a:endParaRPr lang="es-EC" sz="2000" dirty="0"/>
          </a:p>
        </p:txBody>
      </p:sp>
      <p:pic>
        <p:nvPicPr>
          <p:cNvPr id="4" name="3 Marcador de contenido" descr="p1080044.JPG"/>
          <p:cNvPicPr>
            <a:picLocks noChangeAspect="1"/>
          </p:cNvPicPr>
          <p:nvPr/>
        </p:nvPicPr>
        <p:blipFill>
          <a:blip r:embed="rId2" cstate="print"/>
          <a:srcRect l="12646" t="25704" r="5352" b="22583"/>
          <a:stretch>
            <a:fillRect/>
          </a:stretch>
        </p:blipFill>
        <p:spPr>
          <a:xfrm>
            <a:off x="2843808" y="4852617"/>
            <a:ext cx="3384376" cy="1600719"/>
          </a:xfrm>
          <a:prstGeom prst="rect">
            <a:avLst/>
          </a:prstGeom>
        </p:spPr>
      </p:pic>
      <p:pic>
        <p:nvPicPr>
          <p:cNvPr id="5" name="Picture 2"/>
          <p:cNvPicPr>
            <a:picLocks noChangeAspect="1" noChangeArrowheads="1"/>
          </p:cNvPicPr>
          <p:nvPr/>
        </p:nvPicPr>
        <p:blipFill>
          <a:blip r:embed="rId3" cstate="print"/>
          <a:srcRect/>
          <a:stretch>
            <a:fillRect/>
          </a:stretch>
        </p:blipFill>
        <p:spPr bwMode="auto">
          <a:xfrm>
            <a:off x="7236296" y="188640"/>
            <a:ext cx="1440160" cy="8209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589856"/>
            <a:ext cx="8964488" cy="822920"/>
          </a:xfrm>
        </p:spPr>
        <p:txBody>
          <a:bodyPr>
            <a:normAutofit/>
          </a:bodyPr>
          <a:lstStyle/>
          <a:p>
            <a:r>
              <a:rPr lang="es-ES" sz="2500" b="1" dirty="0" smtClean="0"/>
              <a:t>3.E Switches Magnéticos de Apertura de Puerta</a:t>
            </a:r>
            <a:endParaRPr lang="es-EC" sz="2500" b="1" dirty="0"/>
          </a:p>
        </p:txBody>
      </p:sp>
      <p:sp>
        <p:nvSpPr>
          <p:cNvPr id="3" name="2 Marcador de contenido"/>
          <p:cNvSpPr>
            <a:spLocks noGrp="1"/>
          </p:cNvSpPr>
          <p:nvPr>
            <p:ph sz="quarter" idx="1"/>
          </p:nvPr>
        </p:nvSpPr>
        <p:spPr>
          <a:xfrm>
            <a:off x="457200" y="1600200"/>
            <a:ext cx="8003232" cy="4873752"/>
          </a:xfrm>
        </p:spPr>
        <p:txBody>
          <a:bodyPr>
            <a:normAutofit/>
          </a:bodyPr>
          <a:lstStyle/>
          <a:p>
            <a:pPr algn="just"/>
            <a:r>
              <a:rPr lang="es-ES" sz="2300" dirty="0"/>
              <a:t>El sensor magnético actúa como un interruptor (0-1), ideal para controlar puertas y ventanas. </a:t>
            </a:r>
            <a:endParaRPr lang="es-ES" sz="2300" dirty="0" smtClean="0"/>
          </a:p>
          <a:p>
            <a:pPr algn="just"/>
            <a:endParaRPr lang="es-ES" sz="2300" dirty="0" smtClean="0"/>
          </a:p>
          <a:p>
            <a:pPr algn="just"/>
            <a:r>
              <a:rPr lang="es-ES" sz="2300" dirty="0" smtClean="0"/>
              <a:t>Su </a:t>
            </a:r>
            <a:r>
              <a:rPr lang="es-ES" sz="2300" dirty="0"/>
              <a:t>funcionamiento es </a:t>
            </a:r>
            <a:r>
              <a:rPr lang="es-ES" sz="2300" dirty="0" smtClean="0"/>
              <a:t>básico:</a:t>
            </a:r>
          </a:p>
          <a:p>
            <a:pPr lvl="1" algn="just"/>
            <a:r>
              <a:rPr lang="es-ES" sz="2000" dirty="0" smtClean="0"/>
              <a:t> </a:t>
            </a:r>
            <a:r>
              <a:rPr lang="es-ES" sz="2000" dirty="0"/>
              <a:t>C</a:t>
            </a:r>
            <a:r>
              <a:rPr lang="es-ES" sz="2000" dirty="0" smtClean="0"/>
              <a:t>uando </a:t>
            </a:r>
            <a:r>
              <a:rPr lang="es-ES" sz="2000" dirty="0"/>
              <a:t>los terminales (a y b) se encuentran juntos se produce un cortocircuito enviando un nivel de bajo voltaje (cero lógico); </a:t>
            </a:r>
            <a:endParaRPr lang="es-ES" sz="2000" dirty="0" smtClean="0"/>
          </a:p>
          <a:p>
            <a:pPr lvl="1" algn="just"/>
            <a:r>
              <a:rPr lang="es-ES" sz="2000" dirty="0" smtClean="0"/>
              <a:t>Si </a:t>
            </a:r>
            <a:r>
              <a:rPr lang="es-ES" sz="2000" dirty="0"/>
              <a:t>los terminales se encuentran separados entonces se produce un nivel alto de voltaje (uno lógico) </a:t>
            </a:r>
            <a:endParaRPr lang="es-EC" sz="2000" dirty="0"/>
          </a:p>
        </p:txBody>
      </p:sp>
      <p:pic>
        <p:nvPicPr>
          <p:cNvPr id="5122" name="Picture 2"/>
          <p:cNvPicPr>
            <a:picLocks noChangeAspect="1" noChangeArrowheads="1"/>
          </p:cNvPicPr>
          <p:nvPr/>
        </p:nvPicPr>
        <p:blipFill>
          <a:blip r:embed="rId2" cstate="print"/>
          <a:srcRect/>
          <a:stretch>
            <a:fillRect/>
          </a:stretch>
        </p:blipFill>
        <p:spPr bwMode="auto">
          <a:xfrm>
            <a:off x="2987824" y="4941168"/>
            <a:ext cx="2967038" cy="1656184"/>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7236296" y="188640"/>
            <a:ext cx="1440160" cy="8209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t>4. Diagrama de bloques</a:t>
            </a:r>
            <a:endParaRPr lang="es-EC" b="1" dirty="0"/>
          </a:p>
        </p:txBody>
      </p:sp>
      <p:sp>
        <p:nvSpPr>
          <p:cNvPr id="3" name="2 Marcador de contenido"/>
          <p:cNvSpPr>
            <a:spLocks noGrp="1"/>
          </p:cNvSpPr>
          <p:nvPr>
            <p:ph sz="quarter" idx="1"/>
          </p:nvPr>
        </p:nvSpPr>
        <p:spPr/>
        <p:txBody>
          <a:bodyPr/>
          <a:lstStyle/>
          <a:p>
            <a:pPr algn="just"/>
            <a:r>
              <a:rPr lang="es-MX" dirty="0" smtClean="0"/>
              <a:t>En este diagrama se puede observar la interacción entre los </a:t>
            </a:r>
            <a:r>
              <a:rPr lang="es-MX" dirty="0" err="1" smtClean="0"/>
              <a:t>switches</a:t>
            </a:r>
            <a:r>
              <a:rPr lang="es-MX" dirty="0" smtClean="0"/>
              <a:t> magnéticos junto con la tarjeta DE2, la cual contiene al procesador </a:t>
            </a:r>
            <a:r>
              <a:rPr lang="es-MX" dirty="0" err="1" smtClean="0"/>
              <a:t>Nios</a:t>
            </a:r>
            <a:r>
              <a:rPr lang="es-MX" dirty="0" smtClean="0"/>
              <a:t> II, y a su vez la comunicación con la red celular. </a:t>
            </a:r>
            <a:endParaRPr lang="es-EC" dirty="0" smtClean="0"/>
          </a:p>
          <a:p>
            <a:pPr algn="ctr"/>
            <a:endParaRPr lang="es-EC" dirty="0"/>
          </a:p>
        </p:txBody>
      </p:sp>
      <p:grpSp>
        <p:nvGrpSpPr>
          <p:cNvPr id="6147" name="Group 3"/>
          <p:cNvGrpSpPr>
            <a:grpSpLocks/>
          </p:cNvGrpSpPr>
          <p:nvPr/>
        </p:nvGrpSpPr>
        <p:grpSpPr bwMode="auto">
          <a:xfrm>
            <a:off x="1691680" y="3802720"/>
            <a:ext cx="5760640" cy="2074552"/>
            <a:chOff x="1611" y="7029"/>
            <a:chExt cx="8261" cy="3056"/>
          </a:xfrm>
        </p:grpSpPr>
        <p:sp>
          <p:nvSpPr>
            <p:cNvPr id="6148" name="Rectangle 4"/>
            <p:cNvSpPr>
              <a:spLocks noChangeArrowheads="1"/>
            </p:cNvSpPr>
            <p:nvPr/>
          </p:nvSpPr>
          <p:spPr bwMode="auto">
            <a:xfrm>
              <a:off x="1611" y="7029"/>
              <a:ext cx="2582" cy="1401"/>
            </a:xfrm>
            <a:prstGeom prst="rect">
              <a:avLst/>
            </a:prstGeom>
            <a:gradFill rotWithShape="0">
              <a:gsLst>
                <a:gs pos="0">
                  <a:srgbClr val="FABF8F"/>
                </a:gs>
                <a:gs pos="50000">
                  <a:srgbClr val="FDE9D9"/>
                </a:gs>
                <a:gs pos="100000">
                  <a:srgbClr val="FABF8F"/>
                </a:gs>
              </a:gsLst>
              <a:lin ang="18900000" scaled="1"/>
            </a:gradFill>
            <a:ln w="12700">
              <a:solidFill>
                <a:srgbClr val="FABF8F"/>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50000"/>
                </a:lnSpc>
                <a:spcBef>
                  <a:spcPct val="0"/>
                </a:spcBef>
                <a:spcAft>
                  <a:spcPts val="1000"/>
                </a:spcAft>
                <a:buClrTx/>
                <a:buSzTx/>
                <a:buFontTx/>
                <a:buNone/>
                <a:tabLst/>
              </a:pPr>
              <a:r>
                <a:rPr kumimoji="0" lang="es-EC" sz="1100" b="0" i="0" u="none" strike="noStrike" cap="none" normalizeH="0" baseline="0" dirty="0" smtClean="0">
                  <a:ln>
                    <a:noFill/>
                  </a:ln>
                  <a:effectLst/>
                  <a:latin typeface="Calibri" pitchFamily="34" charset="0"/>
                </a:rPr>
                <a:t>BLOQUE DE SWITCHES MAGNETICOS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dirty="0" smtClean="0">
                <a:ln>
                  <a:noFill/>
                </a:ln>
                <a:effectLst/>
                <a:latin typeface="Arial" pitchFamily="34" charset="0"/>
              </a:endParaRPr>
            </a:p>
          </p:txBody>
        </p:sp>
        <p:sp>
          <p:nvSpPr>
            <p:cNvPr id="6149" name="AutoShape 5"/>
            <p:cNvSpPr>
              <a:spLocks noChangeArrowheads="1"/>
            </p:cNvSpPr>
            <p:nvPr/>
          </p:nvSpPr>
          <p:spPr bwMode="auto">
            <a:xfrm>
              <a:off x="4213" y="7506"/>
              <a:ext cx="1306" cy="619"/>
            </a:xfrm>
            <a:prstGeom prst="rightArrow">
              <a:avLst>
                <a:gd name="adj1" fmla="val 50000"/>
                <a:gd name="adj2" fmla="val 52746"/>
              </a:avLst>
            </a:prstGeom>
            <a:solidFill>
              <a:srgbClr val="F79646"/>
            </a:solidFill>
            <a:ln w="38100">
              <a:solidFill>
                <a:srgbClr val="F2F2F2"/>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endParaRPr lang="es-EC"/>
            </a:p>
          </p:txBody>
        </p:sp>
        <p:sp>
          <p:nvSpPr>
            <p:cNvPr id="6150" name="Rectangle 6"/>
            <p:cNvSpPr>
              <a:spLocks noChangeArrowheads="1"/>
            </p:cNvSpPr>
            <p:nvPr/>
          </p:nvSpPr>
          <p:spPr bwMode="auto">
            <a:xfrm>
              <a:off x="5553" y="7187"/>
              <a:ext cx="2227" cy="1172"/>
            </a:xfrm>
            <a:prstGeom prst="rect">
              <a:avLst/>
            </a:prstGeom>
            <a:gradFill rotWithShape="0">
              <a:gsLst>
                <a:gs pos="0">
                  <a:srgbClr val="FABF8F"/>
                </a:gs>
                <a:gs pos="50000">
                  <a:srgbClr val="FDE9D9"/>
                </a:gs>
                <a:gs pos="100000">
                  <a:srgbClr val="FABF8F"/>
                </a:gs>
              </a:gsLst>
              <a:lin ang="18900000" scaled="1"/>
            </a:gradFill>
            <a:ln w="12700">
              <a:solidFill>
                <a:srgbClr val="FABF8F"/>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100" b="0" i="0" u="none" strike="noStrike" cap="none" normalizeH="0" baseline="0" smtClean="0">
                  <a:ln>
                    <a:noFill/>
                  </a:ln>
                  <a:effectLst/>
                  <a:latin typeface="Calibri" pitchFamily="34" charset="0"/>
                </a:rPr>
                <a:t>PROCESADOR NIOS II</a:t>
              </a:r>
              <a:endParaRPr kumimoji="0" lang="es-EC" sz="1800" b="0" i="0" u="none" strike="noStrike" cap="none" normalizeH="0" baseline="0" smtClean="0">
                <a:ln>
                  <a:noFill/>
                </a:ln>
                <a:effectLst/>
                <a:latin typeface="Arial" pitchFamily="34" charset="0"/>
              </a:endParaRPr>
            </a:p>
          </p:txBody>
        </p:sp>
        <p:sp>
          <p:nvSpPr>
            <p:cNvPr id="6151" name="Rectangle 7"/>
            <p:cNvSpPr>
              <a:spLocks noChangeArrowheads="1"/>
            </p:cNvSpPr>
            <p:nvPr/>
          </p:nvSpPr>
          <p:spPr bwMode="auto">
            <a:xfrm>
              <a:off x="7583" y="9013"/>
              <a:ext cx="2289" cy="1072"/>
            </a:xfrm>
            <a:prstGeom prst="rect">
              <a:avLst/>
            </a:prstGeom>
            <a:gradFill rotWithShape="0">
              <a:gsLst>
                <a:gs pos="0">
                  <a:srgbClr val="FABF8F"/>
                </a:gs>
                <a:gs pos="50000">
                  <a:srgbClr val="FDE9D9"/>
                </a:gs>
                <a:gs pos="100000">
                  <a:srgbClr val="FABF8F"/>
                </a:gs>
              </a:gsLst>
              <a:lin ang="18900000" scaled="1"/>
            </a:gradFill>
            <a:ln w="12700">
              <a:solidFill>
                <a:srgbClr val="FABF8F"/>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100" b="0" i="0" u="none" strike="noStrike" cap="none" normalizeH="0" baseline="0" smtClean="0">
                  <a:ln>
                    <a:noFill/>
                  </a:ln>
                  <a:effectLst/>
                  <a:latin typeface="Calibri" pitchFamily="34" charset="0"/>
                </a:rPr>
                <a:t>RED GSM</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100" b="0" i="0" u="none" strike="noStrike" cap="none" normalizeH="0" baseline="0" smtClean="0">
                  <a:ln>
                    <a:noFill/>
                  </a:ln>
                  <a:effectLst/>
                  <a:latin typeface="Calibri" pitchFamily="34" charset="0"/>
                </a:rPr>
                <a:t>CELULAR</a:t>
              </a:r>
              <a:endParaRPr kumimoji="0" lang="es-EC" sz="1800" b="0" i="0" u="none" strike="noStrike" cap="none" normalizeH="0" baseline="0" smtClean="0">
                <a:ln>
                  <a:noFill/>
                </a:ln>
                <a:effectLst/>
                <a:latin typeface="Arial" pitchFamily="34" charset="0"/>
              </a:endParaRPr>
            </a:p>
          </p:txBody>
        </p:sp>
        <p:sp>
          <p:nvSpPr>
            <p:cNvPr id="6152" name="AutoShape 8"/>
            <p:cNvSpPr>
              <a:spLocks noChangeArrowheads="1"/>
            </p:cNvSpPr>
            <p:nvPr/>
          </p:nvSpPr>
          <p:spPr bwMode="auto">
            <a:xfrm rot="5400000">
              <a:off x="7746" y="7565"/>
              <a:ext cx="1423" cy="1306"/>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79646"/>
            </a:solidFill>
            <a:ln w="38100">
              <a:solidFill>
                <a:srgbClr val="F2F2F2"/>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endParaRPr lang="es-EC"/>
            </a:p>
          </p:txBody>
        </p:sp>
      </p:grpSp>
      <p:pic>
        <p:nvPicPr>
          <p:cNvPr id="10" name="Picture 2"/>
          <p:cNvPicPr>
            <a:picLocks noChangeAspect="1" noChangeArrowheads="1"/>
          </p:cNvPicPr>
          <p:nvPr/>
        </p:nvPicPr>
        <p:blipFill>
          <a:blip r:embed="rId3" cstate="print"/>
          <a:srcRect/>
          <a:stretch>
            <a:fillRect/>
          </a:stretch>
        </p:blipFill>
        <p:spPr bwMode="auto">
          <a:xfrm>
            <a:off x="7236296" y="188640"/>
            <a:ext cx="1440160" cy="8209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88640"/>
            <a:ext cx="7467600" cy="580926"/>
          </a:xfrm>
        </p:spPr>
        <p:txBody>
          <a:bodyPr/>
          <a:lstStyle/>
          <a:p>
            <a:r>
              <a:rPr lang="es-ES" b="1" dirty="0" smtClean="0"/>
              <a:t>4. Diagrama de bloques</a:t>
            </a:r>
            <a:endParaRPr lang="es-EC" dirty="0"/>
          </a:p>
        </p:txBody>
      </p:sp>
      <p:pic>
        <p:nvPicPr>
          <p:cNvPr id="3" name="Picture 2"/>
          <p:cNvPicPr>
            <a:picLocks noChangeAspect="1" noChangeArrowheads="1"/>
          </p:cNvPicPr>
          <p:nvPr/>
        </p:nvPicPr>
        <p:blipFill>
          <a:blip r:embed="rId2" cstate="print"/>
          <a:srcRect r="12759"/>
          <a:stretch>
            <a:fillRect/>
          </a:stretch>
        </p:blipFill>
        <p:spPr bwMode="auto">
          <a:xfrm>
            <a:off x="1187624" y="836712"/>
            <a:ext cx="6912768" cy="5688632"/>
          </a:xfrm>
          <a:prstGeom prst="rect">
            <a:avLst/>
          </a:prstGeom>
          <a:noFill/>
          <a:ln w="9525">
            <a:noFill/>
            <a:miter lim="800000"/>
            <a:headEnd/>
            <a:tailEnd/>
          </a:ln>
        </p:spPr>
      </p:pic>
      <p:pic>
        <p:nvPicPr>
          <p:cNvPr id="4" name="Picture 2"/>
          <p:cNvPicPr>
            <a:picLocks noChangeAspect="1" noChangeArrowheads="1"/>
          </p:cNvPicPr>
          <p:nvPr/>
        </p:nvPicPr>
        <p:blipFill>
          <a:blip r:embed="rId3" cstate="print"/>
          <a:srcRect/>
          <a:stretch>
            <a:fillRect/>
          </a:stretch>
        </p:blipFill>
        <p:spPr bwMode="auto">
          <a:xfrm>
            <a:off x="7236296" y="15800"/>
            <a:ext cx="1440160" cy="8209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32656"/>
            <a:ext cx="7467600" cy="710952"/>
          </a:xfrm>
        </p:spPr>
        <p:txBody>
          <a:bodyPr/>
          <a:lstStyle/>
          <a:p>
            <a:r>
              <a:rPr lang="es-ES" b="1" dirty="0" smtClean="0"/>
              <a:t>5. Diseño del hardware</a:t>
            </a:r>
            <a:endParaRPr lang="es-EC" b="1" dirty="0"/>
          </a:p>
        </p:txBody>
      </p:sp>
      <p:sp>
        <p:nvSpPr>
          <p:cNvPr id="3" name="2 Marcador de contenido"/>
          <p:cNvSpPr>
            <a:spLocks noGrp="1"/>
          </p:cNvSpPr>
          <p:nvPr>
            <p:ph sz="quarter" idx="1"/>
          </p:nvPr>
        </p:nvSpPr>
        <p:spPr>
          <a:xfrm>
            <a:off x="467544" y="1268760"/>
            <a:ext cx="7992888" cy="4873752"/>
          </a:xfrm>
        </p:spPr>
        <p:txBody>
          <a:bodyPr>
            <a:normAutofit lnSpcReduction="10000"/>
          </a:bodyPr>
          <a:lstStyle/>
          <a:p>
            <a:pPr algn="just"/>
            <a:r>
              <a:rPr lang="es-EC" sz="2300" dirty="0"/>
              <a:t>El Software SOPC </a:t>
            </a:r>
            <a:r>
              <a:rPr lang="es-EC" sz="2300" dirty="0" err="1"/>
              <a:t>Builder</a:t>
            </a:r>
            <a:r>
              <a:rPr lang="es-EC" sz="2300" dirty="0"/>
              <a:t> propio de Altera, es usado para implementar </a:t>
            </a:r>
            <a:r>
              <a:rPr lang="es-EC" sz="2300" dirty="0" smtClean="0"/>
              <a:t> sistemas  que usan </a:t>
            </a:r>
            <a:r>
              <a:rPr lang="es-EC" sz="2300" dirty="0"/>
              <a:t>el </a:t>
            </a:r>
            <a:r>
              <a:rPr lang="es-EC" sz="2300" dirty="0" smtClean="0"/>
              <a:t>procesador  </a:t>
            </a:r>
            <a:r>
              <a:rPr lang="es-EC" sz="2300" dirty="0"/>
              <a:t>Nios II en dispositivos </a:t>
            </a:r>
            <a:r>
              <a:rPr lang="es-EC" sz="2300" dirty="0" smtClean="0"/>
              <a:t>FPGA.</a:t>
            </a:r>
          </a:p>
          <a:p>
            <a:pPr algn="just"/>
            <a:endParaRPr lang="es-EC" sz="2300" dirty="0" smtClean="0"/>
          </a:p>
          <a:p>
            <a:pPr algn="just"/>
            <a:r>
              <a:rPr lang="es-EC" sz="2300" dirty="0" smtClean="0"/>
              <a:t>A continuación algunas </a:t>
            </a:r>
            <a:r>
              <a:rPr lang="es-EC" sz="2300" dirty="0"/>
              <a:t>partes importantes de este sistema</a:t>
            </a:r>
            <a:r>
              <a:rPr lang="es-EC" sz="2300" dirty="0" smtClean="0"/>
              <a:t>:</a:t>
            </a:r>
          </a:p>
          <a:p>
            <a:pPr algn="just">
              <a:buNone/>
            </a:pPr>
            <a:endParaRPr lang="es-EC" sz="2400" dirty="0"/>
          </a:p>
          <a:p>
            <a:pPr lvl="1"/>
            <a:r>
              <a:rPr lang="es-EC" sz="2000" dirty="0"/>
              <a:t>El Procesador </a:t>
            </a:r>
            <a:r>
              <a:rPr lang="es-EC" sz="2000" dirty="0" err="1"/>
              <a:t>Nios</a:t>
            </a:r>
            <a:r>
              <a:rPr lang="es-EC" sz="2000" dirty="0"/>
              <a:t> II que es referido como Unidad de Procesador Central (CPU).</a:t>
            </a:r>
          </a:p>
          <a:p>
            <a:pPr lvl="1"/>
            <a:r>
              <a:rPr lang="es-EC" sz="2000" dirty="0"/>
              <a:t>Una interfaz paralela de entrada/salida que llamamos como pio_0.</a:t>
            </a:r>
          </a:p>
          <a:p>
            <a:pPr lvl="1"/>
            <a:r>
              <a:rPr lang="es-EC" sz="2000" dirty="0" smtClean="0"/>
              <a:t>Interfaz </a:t>
            </a:r>
            <a:r>
              <a:rPr lang="es-EC" sz="2000" dirty="0"/>
              <a:t>de comunicación con el computador JTAG UART.</a:t>
            </a:r>
          </a:p>
          <a:p>
            <a:pPr lvl="1"/>
            <a:r>
              <a:rPr lang="es-EC" sz="2000" dirty="0"/>
              <a:t>Interfaz UART, puerto serial RS232, para la comunicación con el módulo GSM de nuestro proyecto.</a:t>
            </a:r>
          </a:p>
          <a:p>
            <a:endParaRPr lang="es-EC" sz="2300" dirty="0"/>
          </a:p>
        </p:txBody>
      </p:sp>
      <p:pic>
        <p:nvPicPr>
          <p:cNvPr id="4" name="Picture 2"/>
          <p:cNvPicPr>
            <a:picLocks noChangeAspect="1" noChangeArrowheads="1"/>
          </p:cNvPicPr>
          <p:nvPr/>
        </p:nvPicPr>
        <p:blipFill>
          <a:blip r:embed="rId2" cstate="print"/>
          <a:srcRect/>
          <a:stretch>
            <a:fillRect/>
          </a:stretch>
        </p:blipFill>
        <p:spPr bwMode="auto">
          <a:xfrm>
            <a:off x="7236296" y="188640"/>
            <a:ext cx="1440160" cy="8209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sz="quarter" idx="1"/>
          </p:nvPr>
        </p:nvSpPr>
        <p:spPr/>
        <p:txBody>
          <a:bodyPr/>
          <a:lstStyle/>
          <a:p>
            <a:endParaRPr lang="es-EC"/>
          </a:p>
        </p:txBody>
      </p:sp>
      <p:pic>
        <p:nvPicPr>
          <p:cNvPr id="7170" name="Picture 2"/>
          <p:cNvPicPr>
            <a:picLocks noChangeAspect="1" noChangeArrowheads="1"/>
          </p:cNvPicPr>
          <p:nvPr/>
        </p:nvPicPr>
        <p:blipFill>
          <a:blip r:embed="rId2" cstate="print"/>
          <a:srcRect b="8891"/>
          <a:stretch>
            <a:fillRect/>
          </a:stretch>
        </p:blipFill>
        <p:spPr bwMode="auto">
          <a:xfrm>
            <a:off x="285720" y="1142984"/>
            <a:ext cx="8644352" cy="4714884"/>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7236296" y="188640"/>
            <a:ext cx="1440160" cy="8209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t>6. Pruebas y Resultados</a:t>
            </a:r>
            <a:endParaRPr lang="es-EC" b="1" dirty="0"/>
          </a:p>
        </p:txBody>
      </p:sp>
      <p:sp>
        <p:nvSpPr>
          <p:cNvPr id="3" name="2 Marcador de contenido"/>
          <p:cNvSpPr>
            <a:spLocks noGrp="1"/>
          </p:cNvSpPr>
          <p:nvPr>
            <p:ph sz="quarter" idx="1"/>
          </p:nvPr>
        </p:nvSpPr>
        <p:spPr/>
        <p:txBody>
          <a:bodyPr/>
          <a:lstStyle/>
          <a:p>
            <a:r>
              <a:rPr lang="es-ES" dirty="0" smtClean="0"/>
              <a:t>Escenario 1:  </a:t>
            </a:r>
            <a:r>
              <a:rPr lang="es-MX" dirty="0" smtClean="0"/>
              <a:t>No hay señal para la comunicación.</a:t>
            </a:r>
            <a:endParaRPr lang="es-EC" dirty="0"/>
          </a:p>
        </p:txBody>
      </p:sp>
      <p:pic>
        <p:nvPicPr>
          <p:cNvPr id="2050" name="Picture 2"/>
          <p:cNvPicPr>
            <a:picLocks noChangeAspect="1" noChangeArrowheads="1"/>
          </p:cNvPicPr>
          <p:nvPr/>
        </p:nvPicPr>
        <p:blipFill>
          <a:blip r:embed="rId2" cstate="print"/>
          <a:srcRect/>
          <a:stretch>
            <a:fillRect/>
          </a:stretch>
        </p:blipFill>
        <p:spPr bwMode="auto">
          <a:xfrm>
            <a:off x="1043608" y="2708920"/>
            <a:ext cx="3105150" cy="2514600"/>
          </a:xfrm>
          <a:prstGeom prst="rect">
            <a:avLst/>
          </a:prstGeom>
          <a:noFill/>
          <a:ln w="9525">
            <a:noFill/>
            <a:miter lim="800000"/>
            <a:headEnd/>
            <a:tailEnd/>
          </a:ln>
        </p:spPr>
      </p:pic>
      <p:graphicFrame>
        <p:nvGraphicFramePr>
          <p:cNvPr id="5" name="4 Tabla"/>
          <p:cNvGraphicFramePr>
            <a:graphicFrameLocks noGrp="1"/>
          </p:cNvGraphicFramePr>
          <p:nvPr/>
        </p:nvGraphicFramePr>
        <p:xfrm>
          <a:off x="5364088" y="2492896"/>
          <a:ext cx="2438400" cy="3352800"/>
        </p:xfrm>
        <a:graphic>
          <a:graphicData uri="http://schemas.openxmlformats.org/drawingml/2006/table">
            <a:tbl>
              <a:tblPr/>
              <a:tblGrid>
                <a:gridCol w="2438400"/>
              </a:tblGrid>
              <a:tr h="200025">
                <a:tc>
                  <a:txBody>
                    <a:bodyPr/>
                    <a:lstStyle/>
                    <a:p>
                      <a:pPr algn="ctr">
                        <a:lnSpc>
                          <a:spcPct val="200000"/>
                        </a:lnSpc>
                        <a:spcBef>
                          <a:spcPts val="600"/>
                        </a:spcBef>
                        <a:spcAft>
                          <a:spcPts val="0"/>
                        </a:spcAft>
                      </a:pPr>
                      <a:r>
                        <a:rPr lang="es-EC" sz="1100" b="1">
                          <a:solidFill>
                            <a:srgbClr val="000000"/>
                          </a:solidFill>
                          <a:latin typeface="Arial"/>
                          <a:ea typeface="Times New Roman"/>
                          <a:cs typeface="Times New Roman"/>
                        </a:rPr>
                        <a:t>Parámetros</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r>
              <a:tr h="200025">
                <a:tc>
                  <a:txBody>
                    <a:bodyPr/>
                    <a:lstStyle/>
                    <a:p>
                      <a:pPr algn="l">
                        <a:lnSpc>
                          <a:spcPct val="200000"/>
                        </a:lnSpc>
                        <a:spcBef>
                          <a:spcPts val="600"/>
                        </a:spcBef>
                        <a:spcAft>
                          <a:spcPts val="0"/>
                        </a:spcAft>
                      </a:pPr>
                      <a:r>
                        <a:rPr lang="es-EC" sz="1100" b="1">
                          <a:solidFill>
                            <a:srgbClr val="000000"/>
                          </a:solidFill>
                          <a:latin typeface="Arial"/>
                          <a:ea typeface="Times New Roman"/>
                          <a:cs typeface="Times New Roman"/>
                        </a:rPr>
                        <a:t>&lt;rssi&gt; </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r>
              <a:tr h="1019175">
                <a:tc>
                  <a:txBody>
                    <a:bodyPr/>
                    <a:lstStyle/>
                    <a:p>
                      <a:pPr algn="l">
                        <a:lnSpc>
                          <a:spcPct val="200000"/>
                        </a:lnSpc>
                        <a:spcBef>
                          <a:spcPts val="600"/>
                        </a:spcBef>
                        <a:spcAft>
                          <a:spcPts val="0"/>
                        </a:spcAft>
                      </a:pPr>
                      <a:r>
                        <a:rPr lang="es-EC" sz="1100">
                          <a:solidFill>
                            <a:srgbClr val="000000"/>
                          </a:solidFill>
                          <a:latin typeface="Arial"/>
                          <a:ea typeface="Times New Roman"/>
                          <a:cs typeface="Times New Roman"/>
                        </a:rPr>
                        <a:t>0            -113 dBm o menor (mínimo)</a:t>
                      </a:r>
                      <a:br>
                        <a:rPr lang="es-EC" sz="1100">
                          <a:solidFill>
                            <a:srgbClr val="000000"/>
                          </a:solidFill>
                          <a:latin typeface="Arial"/>
                          <a:ea typeface="Times New Roman"/>
                          <a:cs typeface="Times New Roman"/>
                        </a:rPr>
                      </a:br>
                      <a:r>
                        <a:rPr lang="es-EC" sz="1100">
                          <a:solidFill>
                            <a:srgbClr val="000000"/>
                          </a:solidFill>
                          <a:latin typeface="Arial"/>
                          <a:ea typeface="Times New Roman"/>
                          <a:cs typeface="Times New Roman"/>
                        </a:rPr>
                        <a:t>1            -111 dBm</a:t>
                      </a:r>
                      <a:br>
                        <a:rPr lang="es-EC" sz="1100">
                          <a:solidFill>
                            <a:srgbClr val="000000"/>
                          </a:solidFill>
                          <a:latin typeface="Arial"/>
                          <a:ea typeface="Times New Roman"/>
                          <a:cs typeface="Times New Roman"/>
                        </a:rPr>
                      </a:br>
                      <a:r>
                        <a:rPr lang="es-EC" sz="1100">
                          <a:solidFill>
                            <a:srgbClr val="000000"/>
                          </a:solidFill>
                          <a:latin typeface="Arial"/>
                          <a:ea typeface="Times New Roman"/>
                          <a:cs typeface="Times New Roman"/>
                        </a:rPr>
                        <a:t>2-30       -109 a -53 dBm</a:t>
                      </a:r>
                      <a:br>
                        <a:rPr lang="es-EC" sz="1100">
                          <a:solidFill>
                            <a:srgbClr val="000000"/>
                          </a:solidFill>
                          <a:latin typeface="Arial"/>
                          <a:ea typeface="Times New Roman"/>
                          <a:cs typeface="Times New Roman"/>
                        </a:rPr>
                      </a:br>
                      <a:r>
                        <a:rPr lang="es-EC" sz="1100">
                          <a:solidFill>
                            <a:srgbClr val="000000"/>
                          </a:solidFill>
                          <a:latin typeface="Arial"/>
                          <a:ea typeface="Times New Roman"/>
                          <a:cs typeface="Times New Roman"/>
                        </a:rPr>
                        <a:t>31          -51 dBm (máximo)</a:t>
                      </a:r>
                      <a:br>
                        <a:rPr lang="es-EC" sz="1100">
                          <a:solidFill>
                            <a:srgbClr val="000000"/>
                          </a:solidFill>
                          <a:latin typeface="Arial"/>
                          <a:ea typeface="Times New Roman"/>
                          <a:cs typeface="Times New Roman"/>
                        </a:rPr>
                      </a:br>
                      <a:r>
                        <a:rPr lang="es-EC" sz="1100">
                          <a:solidFill>
                            <a:srgbClr val="000000"/>
                          </a:solidFill>
                          <a:latin typeface="Arial"/>
                          <a:ea typeface="Times New Roman"/>
                          <a:cs typeface="Times New Roman"/>
                        </a:rPr>
                        <a:t>99          no detectable, no hay señal</a:t>
                      </a:r>
                      <a:endParaRPr lang="es-EC" sz="12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r>
              <a:tr h="200025">
                <a:tc>
                  <a:txBody>
                    <a:bodyPr/>
                    <a:lstStyle/>
                    <a:p>
                      <a:pPr algn="l">
                        <a:lnSpc>
                          <a:spcPct val="200000"/>
                        </a:lnSpc>
                        <a:spcBef>
                          <a:spcPts val="600"/>
                        </a:spcBef>
                        <a:spcAft>
                          <a:spcPts val="0"/>
                        </a:spcAft>
                      </a:pPr>
                      <a:r>
                        <a:rPr lang="es-EC" sz="1100" b="1">
                          <a:solidFill>
                            <a:srgbClr val="000000"/>
                          </a:solidFill>
                          <a:latin typeface="Arial"/>
                          <a:ea typeface="Times New Roman"/>
                          <a:cs typeface="Times New Roman"/>
                        </a:rPr>
                        <a:t>&lt;ber&gt; </a:t>
                      </a:r>
                      <a:endParaRPr lang="es-EC" sz="1200">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r>
              <a:tr h="371475">
                <a:tc>
                  <a:txBody>
                    <a:bodyPr/>
                    <a:lstStyle/>
                    <a:p>
                      <a:pPr algn="l">
                        <a:lnSpc>
                          <a:spcPct val="200000"/>
                        </a:lnSpc>
                        <a:spcBef>
                          <a:spcPts val="600"/>
                        </a:spcBef>
                        <a:spcAft>
                          <a:spcPts val="0"/>
                        </a:spcAft>
                      </a:pPr>
                      <a:r>
                        <a:rPr lang="es-EC" sz="1100" dirty="0">
                          <a:solidFill>
                            <a:srgbClr val="000000"/>
                          </a:solidFill>
                          <a:latin typeface="Arial"/>
                          <a:ea typeface="Times New Roman"/>
                          <a:cs typeface="Times New Roman"/>
                        </a:rPr>
                        <a:t>0...7       valores  RXQUAL </a:t>
                      </a:r>
                      <a:br>
                        <a:rPr lang="es-EC" sz="1100" dirty="0">
                          <a:solidFill>
                            <a:srgbClr val="000000"/>
                          </a:solidFill>
                          <a:latin typeface="Arial"/>
                          <a:ea typeface="Times New Roman"/>
                          <a:cs typeface="Times New Roman"/>
                        </a:rPr>
                      </a:br>
                      <a:r>
                        <a:rPr lang="es-EC" sz="1100" dirty="0">
                          <a:solidFill>
                            <a:srgbClr val="000000"/>
                          </a:solidFill>
                          <a:latin typeface="Arial"/>
                          <a:ea typeface="Times New Roman"/>
                          <a:cs typeface="Times New Roman"/>
                        </a:rPr>
                        <a:t>99          no detectable</a:t>
                      </a:r>
                      <a:endParaRPr lang="es-EC" sz="1200" dirty="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r>
            </a:tbl>
          </a:graphicData>
        </a:graphic>
      </p:graphicFrame>
      <p:sp>
        <p:nvSpPr>
          <p:cNvPr id="6" name="5 CuadroTexto"/>
          <p:cNvSpPr txBox="1"/>
          <p:nvPr/>
        </p:nvSpPr>
        <p:spPr>
          <a:xfrm>
            <a:off x="4716016" y="6021288"/>
            <a:ext cx="3960440" cy="369332"/>
          </a:xfrm>
          <a:prstGeom prst="rect">
            <a:avLst/>
          </a:prstGeom>
          <a:noFill/>
        </p:spPr>
        <p:txBody>
          <a:bodyPr wrap="square" rtlCol="0">
            <a:spAutoFit/>
          </a:bodyPr>
          <a:lstStyle/>
          <a:p>
            <a:r>
              <a:rPr lang="es-MX" dirty="0" smtClean="0"/>
              <a:t>Parámetros de comando  AT+CSQ </a:t>
            </a:r>
            <a:endParaRPr lang="es-EC" dirty="0"/>
          </a:p>
        </p:txBody>
      </p:sp>
      <p:pic>
        <p:nvPicPr>
          <p:cNvPr id="7" name="Picture 2"/>
          <p:cNvPicPr>
            <a:picLocks noChangeAspect="1" noChangeArrowheads="1"/>
          </p:cNvPicPr>
          <p:nvPr/>
        </p:nvPicPr>
        <p:blipFill>
          <a:blip r:embed="rId3" cstate="print"/>
          <a:srcRect/>
          <a:stretch>
            <a:fillRect/>
          </a:stretch>
        </p:blipFill>
        <p:spPr bwMode="auto">
          <a:xfrm>
            <a:off x="7236296" y="188640"/>
            <a:ext cx="1440160" cy="8209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t>6. Pruebas y Resultados</a:t>
            </a:r>
            <a:endParaRPr lang="es-EC" b="1" dirty="0"/>
          </a:p>
        </p:txBody>
      </p:sp>
      <p:sp>
        <p:nvSpPr>
          <p:cNvPr id="3" name="2 Marcador de contenido"/>
          <p:cNvSpPr>
            <a:spLocks noGrp="1"/>
          </p:cNvSpPr>
          <p:nvPr>
            <p:ph sz="quarter" idx="1"/>
          </p:nvPr>
        </p:nvSpPr>
        <p:spPr/>
        <p:txBody>
          <a:bodyPr/>
          <a:lstStyle/>
          <a:p>
            <a:r>
              <a:rPr lang="es-ES" dirty="0" smtClean="0"/>
              <a:t>Escenario 2: </a:t>
            </a:r>
            <a:r>
              <a:rPr lang="es-MX" dirty="0" smtClean="0"/>
              <a:t>El chip SIM no tiene saldo para enviar mensajes.</a:t>
            </a:r>
            <a:endParaRPr lang="es-EC" dirty="0"/>
          </a:p>
        </p:txBody>
      </p:sp>
      <p:pic>
        <p:nvPicPr>
          <p:cNvPr id="18433" name="Picture 1"/>
          <p:cNvPicPr>
            <a:picLocks noChangeAspect="1" noChangeArrowheads="1"/>
          </p:cNvPicPr>
          <p:nvPr/>
        </p:nvPicPr>
        <p:blipFill>
          <a:blip r:embed="rId2" cstate="print"/>
          <a:srcRect/>
          <a:stretch>
            <a:fillRect/>
          </a:stretch>
        </p:blipFill>
        <p:spPr bwMode="auto">
          <a:xfrm>
            <a:off x="827583" y="2852936"/>
            <a:ext cx="3195665" cy="2592288"/>
          </a:xfrm>
          <a:prstGeom prst="rect">
            <a:avLst/>
          </a:prstGeom>
          <a:noFill/>
          <a:ln w="9525">
            <a:noFill/>
            <a:miter lim="800000"/>
            <a:headEnd/>
            <a:tailEnd/>
          </a:ln>
        </p:spPr>
      </p:pic>
      <p:sp>
        <p:nvSpPr>
          <p:cNvPr id="5" name="4 CuadroTexto"/>
          <p:cNvSpPr txBox="1"/>
          <p:nvPr/>
        </p:nvSpPr>
        <p:spPr>
          <a:xfrm>
            <a:off x="4139952" y="2492896"/>
            <a:ext cx="4608512" cy="3539430"/>
          </a:xfrm>
          <a:prstGeom prst="rect">
            <a:avLst/>
          </a:prstGeom>
          <a:noFill/>
        </p:spPr>
        <p:txBody>
          <a:bodyPr wrap="square" rtlCol="0">
            <a:spAutoFit/>
          </a:bodyPr>
          <a:lstStyle/>
          <a:p>
            <a:pPr marL="342900" lvl="0" indent="-342900">
              <a:buFont typeface="+mj-lt"/>
              <a:buAutoNum type="arabicPeriod"/>
            </a:pPr>
            <a:r>
              <a:rPr lang="es-MX" sz="1600" dirty="0" smtClean="0"/>
              <a:t>Poner sistema SMS del modem en modo ASCII:</a:t>
            </a:r>
            <a:endParaRPr lang="es-EC" sz="1600" dirty="0" smtClean="0"/>
          </a:p>
          <a:p>
            <a:r>
              <a:rPr lang="es-MX" sz="1600" dirty="0" smtClean="0"/>
              <a:t>	AT+CMGF=1</a:t>
            </a:r>
            <a:endParaRPr lang="es-EC" sz="1600" dirty="0" smtClean="0"/>
          </a:p>
          <a:p>
            <a:pPr lvl="0"/>
            <a:r>
              <a:rPr lang="es-MX" sz="1600" dirty="0" smtClean="0"/>
              <a:t>2. Envío de mensaje de texto.</a:t>
            </a:r>
            <a:endParaRPr lang="es-EC" sz="1600" dirty="0" smtClean="0"/>
          </a:p>
          <a:p>
            <a:r>
              <a:rPr lang="es-MX" sz="1600" dirty="0" smtClean="0"/>
              <a:t>	AT+CMGS=”número telefónico” 	&lt;</a:t>
            </a:r>
            <a:r>
              <a:rPr lang="es-MX" sz="1600" dirty="0" err="1" smtClean="0"/>
              <a:t>Enter</a:t>
            </a:r>
            <a:r>
              <a:rPr lang="es-MX" sz="1600" dirty="0" smtClean="0"/>
              <a:t>&gt;</a:t>
            </a:r>
            <a:endParaRPr lang="es-EC" sz="1600" dirty="0" smtClean="0"/>
          </a:p>
          <a:p>
            <a:r>
              <a:rPr lang="es-MX" sz="1600" dirty="0" smtClean="0"/>
              <a:t>	&lt;Mensaje a enviar&gt;</a:t>
            </a:r>
            <a:endParaRPr lang="es-EC" sz="1600" dirty="0" smtClean="0"/>
          </a:p>
          <a:p>
            <a:r>
              <a:rPr lang="es-MX" sz="1600" dirty="0" smtClean="0"/>
              <a:t>3. Finalizar y enviar SMS con CTL-Z (0x1A).</a:t>
            </a:r>
            <a:endParaRPr lang="es-EC" sz="1600" dirty="0" smtClean="0"/>
          </a:p>
          <a:p>
            <a:endParaRPr lang="es-MX" sz="1600" dirty="0" smtClean="0"/>
          </a:p>
          <a:p>
            <a:r>
              <a:rPr lang="es-MX" sz="1600" dirty="0" smtClean="0"/>
              <a:t>Mensajes: ERROR 193 + ERROR 515 si la SIM no está habilitada para SMS.</a:t>
            </a:r>
          </a:p>
          <a:p>
            <a:endParaRPr lang="es-EC" sz="1600" dirty="0" smtClean="0"/>
          </a:p>
          <a:p>
            <a:r>
              <a:rPr lang="es-MX" sz="1600" dirty="0" smtClean="0"/>
              <a:t>Mensaje: +CMGS: 89 o mayor valor significa  Mensaje enviado.</a:t>
            </a:r>
            <a:endParaRPr lang="es-EC" sz="1600" dirty="0"/>
          </a:p>
        </p:txBody>
      </p:sp>
      <p:pic>
        <p:nvPicPr>
          <p:cNvPr id="6" name="Picture 2"/>
          <p:cNvPicPr>
            <a:picLocks noChangeAspect="1" noChangeArrowheads="1"/>
          </p:cNvPicPr>
          <p:nvPr/>
        </p:nvPicPr>
        <p:blipFill>
          <a:blip r:embed="rId3" cstate="print"/>
          <a:srcRect/>
          <a:stretch>
            <a:fillRect/>
          </a:stretch>
        </p:blipFill>
        <p:spPr bwMode="auto">
          <a:xfrm>
            <a:off x="7236296" y="188640"/>
            <a:ext cx="1440160" cy="8209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764704"/>
            <a:ext cx="7467600" cy="864096"/>
          </a:xfrm>
        </p:spPr>
        <p:txBody>
          <a:bodyPr>
            <a:normAutofit fontScale="90000"/>
          </a:bodyPr>
          <a:lstStyle/>
          <a:p>
            <a:r>
              <a:rPr lang="es-ES" b="1" dirty="0" smtClean="0"/>
              <a:t/>
            </a:r>
            <a:br>
              <a:rPr lang="es-ES" b="1" dirty="0" smtClean="0"/>
            </a:br>
            <a:r>
              <a:rPr lang="es-ES" sz="3300" b="1" dirty="0" smtClean="0"/>
              <a:t>6. Pruebas y resultados</a:t>
            </a:r>
            <a:br>
              <a:rPr lang="es-ES" sz="3300" b="1" dirty="0" smtClean="0"/>
            </a:br>
            <a:r>
              <a:rPr lang="es-ES" b="1" dirty="0" smtClean="0"/>
              <a:t/>
            </a:r>
            <a:br>
              <a:rPr lang="es-ES" b="1" dirty="0" smtClean="0"/>
            </a:br>
            <a:r>
              <a:rPr lang="es-ES" sz="2800" b="1" dirty="0" smtClean="0"/>
              <a:t>Código en lenguaje C</a:t>
            </a:r>
            <a:endParaRPr lang="es-EC" sz="2800" dirty="0"/>
          </a:p>
        </p:txBody>
      </p:sp>
      <p:sp>
        <p:nvSpPr>
          <p:cNvPr id="3" name="2 Marcador de contenido"/>
          <p:cNvSpPr>
            <a:spLocks noGrp="1"/>
          </p:cNvSpPr>
          <p:nvPr>
            <p:ph sz="quarter" idx="1"/>
          </p:nvPr>
        </p:nvSpPr>
        <p:spPr>
          <a:xfrm>
            <a:off x="385192" y="1844824"/>
            <a:ext cx="3322712" cy="3268960"/>
          </a:xfrm>
        </p:spPr>
        <p:txBody>
          <a:bodyPr/>
          <a:lstStyle/>
          <a:p>
            <a:pPr algn="just"/>
            <a:r>
              <a:rPr lang="es-ES" dirty="0" smtClean="0"/>
              <a:t>Función creada para enviar el mensaje de texto al celular, mediante la estructura de los comandos AT</a:t>
            </a:r>
            <a:endParaRPr lang="es-EC" dirty="0"/>
          </a:p>
        </p:txBody>
      </p:sp>
      <p:pic>
        <p:nvPicPr>
          <p:cNvPr id="5" name="Picture 2"/>
          <p:cNvPicPr>
            <a:picLocks noChangeAspect="1" noChangeArrowheads="1"/>
          </p:cNvPicPr>
          <p:nvPr/>
        </p:nvPicPr>
        <p:blipFill>
          <a:blip r:embed="rId2" cstate="print"/>
          <a:srcRect/>
          <a:stretch>
            <a:fillRect/>
          </a:stretch>
        </p:blipFill>
        <p:spPr bwMode="auto">
          <a:xfrm>
            <a:off x="7236296" y="188640"/>
            <a:ext cx="1440160" cy="820912"/>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srcRect/>
          <a:stretch>
            <a:fillRect/>
          </a:stretch>
        </p:blipFill>
        <p:spPr bwMode="auto">
          <a:xfrm>
            <a:off x="4139952" y="1556791"/>
            <a:ext cx="4608512" cy="514241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139136" cy="346050"/>
          </a:xfrm>
        </p:spPr>
        <p:txBody>
          <a:bodyPr>
            <a:noAutofit/>
          </a:bodyPr>
          <a:lstStyle/>
          <a:p>
            <a:r>
              <a:rPr lang="es-ES" sz="2500" b="1" dirty="0" smtClean="0"/>
              <a:t>Diagrama de Flujo: Código Principal</a:t>
            </a:r>
            <a:endParaRPr lang="es-EC" sz="2500" b="1" dirty="0"/>
          </a:p>
        </p:txBody>
      </p:sp>
      <p:sp>
        <p:nvSpPr>
          <p:cNvPr id="3" name="2 Marcador de contenido"/>
          <p:cNvSpPr>
            <a:spLocks noGrp="1"/>
          </p:cNvSpPr>
          <p:nvPr>
            <p:ph sz="quarter" idx="1"/>
          </p:nvPr>
        </p:nvSpPr>
        <p:spPr/>
        <p:txBody>
          <a:bodyPr/>
          <a:lstStyle/>
          <a:p>
            <a:endParaRPr lang="es-EC"/>
          </a:p>
        </p:txBody>
      </p:sp>
      <p:pic>
        <p:nvPicPr>
          <p:cNvPr id="1027" name="Picture 3"/>
          <p:cNvPicPr>
            <a:picLocks noChangeAspect="1" noChangeArrowheads="1"/>
          </p:cNvPicPr>
          <p:nvPr/>
        </p:nvPicPr>
        <p:blipFill>
          <a:blip r:embed="rId2" cstate="print"/>
          <a:srcRect/>
          <a:stretch>
            <a:fillRect/>
          </a:stretch>
        </p:blipFill>
        <p:spPr bwMode="auto">
          <a:xfrm>
            <a:off x="366464" y="552450"/>
            <a:ext cx="8382000" cy="6305550"/>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a:stretch>
            <a:fillRect/>
          </a:stretch>
        </p:blipFill>
        <p:spPr bwMode="auto">
          <a:xfrm>
            <a:off x="7236296" y="44624"/>
            <a:ext cx="1440160" cy="8209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dirty="0" smtClean="0"/>
              <a:t>Contenido</a:t>
            </a:r>
            <a:endParaRPr lang="es-EC" dirty="0"/>
          </a:p>
        </p:txBody>
      </p:sp>
      <p:sp>
        <p:nvSpPr>
          <p:cNvPr id="2" name="1 Marcador de contenido"/>
          <p:cNvSpPr>
            <a:spLocks noGrp="1"/>
          </p:cNvSpPr>
          <p:nvPr>
            <p:ph sz="quarter" idx="1"/>
          </p:nvPr>
        </p:nvSpPr>
        <p:spPr/>
        <p:txBody>
          <a:bodyPr>
            <a:normAutofit fontScale="92500" lnSpcReduction="20000"/>
          </a:bodyPr>
          <a:lstStyle/>
          <a:p>
            <a:pPr marL="514350" indent="-514350">
              <a:buFont typeface="+mj-lt"/>
              <a:buAutoNum type="arabicPeriod"/>
            </a:pPr>
            <a:r>
              <a:rPr lang="es-ES" dirty="0" smtClean="0"/>
              <a:t>Introducción</a:t>
            </a:r>
          </a:p>
          <a:p>
            <a:pPr marL="514350" indent="-514350">
              <a:buFont typeface="+mj-lt"/>
              <a:buAutoNum type="arabicPeriod"/>
            </a:pPr>
            <a:r>
              <a:rPr lang="es-ES" dirty="0" smtClean="0"/>
              <a:t>Objetivos </a:t>
            </a:r>
          </a:p>
          <a:p>
            <a:pPr marL="514350" indent="-514350">
              <a:buFont typeface="+mj-lt"/>
              <a:buAutoNum type="arabicPeriod"/>
            </a:pPr>
            <a:r>
              <a:rPr lang="es-ES" dirty="0" smtClean="0"/>
              <a:t>Marco Teórico</a:t>
            </a:r>
          </a:p>
          <a:p>
            <a:pPr marL="880110" lvl="1" indent="-514350">
              <a:buFont typeface="+mj-lt"/>
              <a:buAutoNum type="alphaLcPeriod"/>
            </a:pPr>
            <a:r>
              <a:rPr lang="es-ES" dirty="0" smtClean="0"/>
              <a:t>Procesador </a:t>
            </a:r>
            <a:r>
              <a:rPr lang="es-ES" dirty="0" err="1" smtClean="0"/>
              <a:t>Nios</a:t>
            </a:r>
            <a:r>
              <a:rPr lang="es-ES" dirty="0" smtClean="0"/>
              <a:t> II</a:t>
            </a:r>
          </a:p>
          <a:p>
            <a:pPr marL="880110" lvl="1" indent="-514350">
              <a:buFont typeface="+mj-lt"/>
              <a:buAutoNum type="alphaLcPeriod"/>
            </a:pPr>
            <a:r>
              <a:rPr lang="es-ES" dirty="0" smtClean="0"/>
              <a:t>Características y Arquitectura de </a:t>
            </a:r>
            <a:r>
              <a:rPr lang="es-ES" dirty="0" err="1" smtClean="0"/>
              <a:t>Nios</a:t>
            </a:r>
            <a:r>
              <a:rPr lang="es-ES" dirty="0" smtClean="0"/>
              <a:t> II</a:t>
            </a:r>
          </a:p>
          <a:p>
            <a:pPr marL="880110" lvl="1" indent="-514350">
              <a:buFont typeface="+mj-lt"/>
              <a:buAutoNum type="alphaLcPeriod"/>
            </a:pPr>
            <a:r>
              <a:rPr lang="es-ES" dirty="0" smtClean="0"/>
              <a:t>Tarjeta Altera DE2</a:t>
            </a:r>
          </a:p>
          <a:p>
            <a:pPr marL="880110" lvl="1" indent="-514350">
              <a:buFont typeface="+mj-lt"/>
              <a:buAutoNum type="alphaLcPeriod"/>
            </a:pPr>
            <a:r>
              <a:rPr lang="es-ES" dirty="0" smtClean="0"/>
              <a:t>Redes GSM</a:t>
            </a:r>
          </a:p>
          <a:p>
            <a:pPr marL="880110" lvl="1" indent="-514350">
              <a:buFont typeface="+mj-lt"/>
              <a:buAutoNum type="alphaLcPeriod"/>
            </a:pPr>
            <a:r>
              <a:rPr lang="es-ES" dirty="0" smtClean="0"/>
              <a:t>Módulo </a:t>
            </a:r>
            <a:r>
              <a:rPr lang="es-ES" dirty="0" err="1" smtClean="0"/>
              <a:t>Sim</a:t>
            </a:r>
            <a:r>
              <a:rPr lang="es-ES" dirty="0" smtClean="0"/>
              <a:t> 340CZ</a:t>
            </a:r>
          </a:p>
          <a:p>
            <a:pPr marL="880110" lvl="1" indent="-514350">
              <a:buFont typeface="+mj-lt"/>
              <a:buAutoNum type="alphaLcPeriod"/>
            </a:pPr>
            <a:r>
              <a:rPr lang="es-ES" dirty="0" smtClean="0"/>
              <a:t>Switches Magnéticos de Apertura de Puerta</a:t>
            </a:r>
          </a:p>
          <a:p>
            <a:pPr marL="514350" indent="-514350">
              <a:buFont typeface="+mj-lt"/>
              <a:buAutoNum type="arabicPeriod"/>
            </a:pPr>
            <a:r>
              <a:rPr lang="es-ES" dirty="0" smtClean="0"/>
              <a:t>Diagrama de Bloques</a:t>
            </a:r>
          </a:p>
          <a:p>
            <a:pPr marL="514350" indent="-514350">
              <a:buFont typeface="+mj-lt"/>
              <a:buAutoNum type="arabicPeriod"/>
            </a:pPr>
            <a:r>
              <a:rPr lang="es-ES" dirty="0" smtClean="0"/>
              <a:t>Diseño de Hardware</a:t>
            </a:r>
          </a:p>
          <a:p>
            <a:pPr marL="514350" indent="-514350">
              <a:buFont typeface="+mj-lt"/>
              <a:buAutoNum type="arabicPeriod"/>
            </a:pPr>
            <a:r>
              <a:rPr lang="es-ES" dirty="0" smtClean="0"/>
              <a:t>Pruebas y Resultados</a:t>
            </a:r>
          </a:p>
          <a:p>
            <a:pPr marL="514350" indent="-514350">
              <a:buFont typeface="+mj-lt"/>
              <a:buAutoNum type="arabicPeriod"/>
            </a:pPr>
            <a:r>
              <a:rPr lang="es-ES" dirty="0" smtClean="0"/>
              <a:t>Conclusiones</a:t>
            </a:r>
          </a:p>
          <a:p>
            <a:pPr marL="514350" indent="-514350">
              <a:buFont typeface="+mj-lt"/>
              <a:buAutoNum type="arabicPeriod"/>
            </a:pPr>
            <a:r>
              <a:rPr lang="es-ES" dirty="0" smtClean="0"/>
              <a:t>Video</a:t>
            </a:r>
          </a:p>
          <a:p>
            <a:pPr marL="514350" indent="-514350">
              <a:buNone/>
            </a:pPr>
            <a:endParaRPr lang="es-ES" dirty="0" smtClean="0"/>
          </a:p>
          <a:p>
            <a:pPr marL="514350" indent="-514350">
              <a:buFont typeface="+mj-lt"/>
              <a:buAutoNum type="arabicPeriod"/>
            </a:pPr>
            <a:endParaRPr lang="es-ES" dirty="0" smtClean="0"/>
          </a:p>
          <a:p>
            <a:pPr marL="514350" indent="-514350">
              <a:buFont typeface="+mj-lt"/>
              <a:buAutoNum type="arabicPeriod"/>
            </a:pPr>
            <a:endParaRPr lang="es-ES" dirty="0" smtClean="0"/>
          </a:p>
          <a:p>
            <a:pPr marL="514350" indent="-514350">
              <a:buNone/>
            </a:pPr>
            <a:endParaRPr lang="es-ES" dirty="0" smtClean="0"/>
          </a:p>
          <a:p>
            <a:pPr marL="880110" lvl="1" indent="-514350">
              <a:buFont typeface="+mj-lt"/>
              <a:buAutoNum type="arabicPeriod"/>
            </a:pPr>
            <a:endParaRPr lang="es-ES" dirty="0" smtClean="0"/>
          </a:p>
          <a:p>
            <a:pPr marL="880110" lvl="1" indent="-514350">
              <a:buFont typeface="+mj-lt"/>
              <a:buAutoNum type="arabicPeriod"/>
            </a:pPr>
            <a:endParaRPr lang="es-ES" dirty="0" smtClean="0"/>
          </a:p>
          <a:p>
            <a:pPr marL="514350" indent="-514350">
              <a:buFont typeface="+mj-lt"/>
              <a:buAutoNum type="arabicPeriod"/>
            </a:pPr>
            <a:endParaRPr lang="es-EC" dirty="0"/>
          </a:p>
        </p:txBody>
      </p:sp>
      <p:pic>
        <p:nvPicPr>
          <p:cNvPr id="4" name="Picture 2"/>
          <p:cNvPicPr>
            <a:picLocks noChangeAspect="1" noChangeArrowheads="1"/>
          </p:cNvPicPr>
          <p:nvPr/>
        </p:nvPicPr>
        <p:blipFill>
          <a:blip r:embed="rId2" cstate="print"/>
          <a:srcRect/>
          <a:stretch>
            <a:fillRect/>
          </a:stretch>
        </p:blipFill>
        <p:spPr bwMode="auto">
          <a:xfrm>
            <a:off x="7236296" y="188640"/>
            <a:ext cx="1440160" cy="8209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457200" y="1600200"/>
            <a:ext cx="4186808" cy="4525963"/>
          </a:xfrm>
        </p:spPr>
        <p:txBody>
          <a:bodyPr>
            <a:normAutofit/>
          </a:bodyPr>
          <a:lstStyle/>
          <a:p>
            <a:r>
              <a:rPr lang="es-ES" sz="2300" dirty="0"/>
              <a:t>Esta es </a:t>
            </a:r>
            <a:r>
              <a:rPr lang="es-ES" sz="2300" dirty="0" smtClean="0"/>
              <a:t>el código principal, mediante la técnica de enmascaramiento detectamos el estado de cada  switch magnético.</a:t>
            </a:r>
            <a:endParaRPr lang="es-EC" sz="2300" dirty="0"/>
          </a:p>
        </p:txBody>
      </p:sp>
      <p:pic>
        <p:nvPicPr>
          <p:cNvPr id="1026" name="Picture 2"/>
          <p:cNvPicPr>
            <a:picLocks noChangeAspect="1" noChangeArrowheads="1"/>
          </p:cNvPicPr>
          <p:nvPr/>
        </p:nvPicPr>
        <p:blipFill>
          <a:blip r:embed="rId2" cstate="print"/>
          <a:srcRect l="3519" r="21520"/>
          <a:stretch>
            <a:fillRect/>
          </a:stretch>
        </p:blipFill>
        <p:spPr bwMode="auto">
          <a:xfrm>
            <a:off x="5004048" y="1275996"/>
            <a:ext cx="3744416" cy="5428488"/>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7236296" y="188640"/>
            <a:ext cx="1440160" cy="820912"/>
          </a:xfrm>
          <a:prstGeom prst="rect">
            <a:avLst/>
          </a:prstGeom>
          <a:noFill/>
          <a:ln w="9525">
            <a:noFill/>
            <a:miter lim="800000"/>
            <a:headEnd/>
            <a:tailEnd/>
          </a:ln>
        </p:spPr>
      </p:pic>
      <p:sp>
        <p:nvSpPr>
          <p:cNvPr id="7" name="6 Título"/>
          <p:cNvSpPr>
            <a:spLocks noGrp="1"/>
          </p:cNvSpPr>
          <p:nvPr>
            <p:ph type="title"/>
          </p:nvPr>
        </p:nvSpPr>
        <p:spPr>
          <a:xfrm>
            <a:off x="395536" y="701824"/>
            <a:ext cx="7467600" cy="1143000"/>
          </a:xfrm>
        </p:spPr>
        <p:txBody>
          <a:bodyPr>
            <a:normAutofit fontScale="90000"/>
          </a:bodyPr>
          <a:lstStyle/>
          <a:p>
            <a:pPr lvl="0"/>
            <a:r>
              <a:rPr lang="es-ES" sz="2800" b="1" dirty="0" smtClean="0"/>
              <a:t/>
            </a:r>
            <a:br>
              <a:rPr lang="es-ES" sz="2800" b="1" dirty="0" smtClean="0"/>
            </a:br>
            <a:r>
              <a:rPr lang="es-ES" sz="3300" b="1" dirty="0" smtClean="0"/>
              <a:t>6. Pruebas y resultados</a:t>
            </a:r>
            <a:r>
              <a:rPr lang="es-ES" sz="3200" b="1" dirty="0" smtClean="0"/>
              <a:t/>
            </a:r>
            <a:br>
              <a:rPr lang="es-ES" sz="3200" b="1" dirty="0" smtClean="0"/>
            </a:br>
            <a:r>
              <a:rPr lang="es-ES" sz="2800" b="1" dirty="0" smtClean="0"/>
              <a:t/>
            </a:r>
            <a:br>
              <a:rPr lang="es-ES" sz="2800" b="1" dirty="0" smtClean="0"/>
            </a:br>
            <a:r>
              <a:rPr lang="es-ES" sz="2800" b="1" dirty="0" smtClean="0"/>
              <a:t>Código en lenguaje C: </a:t>
            </a:r>
            <a:r>
              <a:rPr lang="es-EC" sz="2400" dirty="0" smtClean="0"/>
              <a:t/>
            </a:r>
            <a:br>
              <a:rPr lang="es-EC" sz="2400" dirty="0" smtClean="0"/>
            </a:br>
            <a:endParaRPr lang="es-EC" dirty="0"/>
          </a:p>
        </p:txBody>
      </p:sp>
      <p:sp>
        <p:nvSpPr>
          <p:cNvPr id="8" name="1 Título"/>
          <p:cNvSpPr txBox="1">
            <a:spLocks/>
          </p:cNvSpPr>
          <p:nvPr/>
        </p:nvSpPr>
        <p:spPr>
          <a:xfrm>
            <a:off x="467544" y="764704"/>
            <a:ext cx="7467600" cy="864096"/>
          </a:xfrm>
          <a:prstGeom prst="rect">
            <a:avLst/>
          </a:prstGeom>
        </p:spPr>
        <p:txBody>
          <a:bodyPr vert="horz" anchor="b">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s-EC" sz="2800" b="0" i="0" u="none" strike="noStrike" kern="1200" cap="small"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t>6. Pruebas y Resultados</a:t>
            </a:r>
            <a:endParaRPr lang="es-EC" b="1" dirty="0"/>
          </a:p>
        </p:txBody>
      </p:sp>
      <p:sp>
        <p:nvSpPr>
          <p:cNvPr id="3" name="2 Marcador de contenido"/>
          <p:cNvSpPr>
            <a:spLocks noGrp="1"/>
          </p:cNvSpPr>
          <p:nvPr>
            <p:ph sz="quarter" idx="1"/>
          </p:nvPr>
        </p:nvSpPr>
        <p:spPr/>
        <p:txBody>
          <a:bodyPr/>
          <a:lstStyle/>
          <a:p>
            <a:r>
              <a:rPr lang="es-ES" dirty="0" smtClean="0"/>
              <a:t>Escenario 3: Comunicación y envío de mensajes exitoso</a:t>
            </a:r>
            <a:endParaRPr lang="es-EC" dirty="0"/>
          </a:p>
        </p:txBody>
      </p:sp>
      <p:pic>
        <p:nvPicPr>
          <p:cNvPr id="17409" name="Imagen 24"/>
          <p:cNvPicPr>
            <a:picLocks noChangeAspect="1" noChangeArrowheads="1"/>
          </p:cNvPicPr>
          <p:nvPr/>
        </p:nvPicPr>
        <p:blipFill>
          <a:blip r:embed="rId2" cstate="print"/>
          <a:srcRect/>
          <a:stretch>
            <a:fillRect/>
          </a:stretch>
        </p:blipFill>
        <p:spPr bwMode="auto">
          <a:xfrm>
            <a:off x="683568" y="2917159"/>
            <a:ext cx="4248472" cy="3346287"/>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7236296" y="188640"/>
            <a:ext cx="1440160" cy="820912"/>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5174629" y="3348459"/>
            <a:ext cx="2925763" cy="1736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t>7. Conclusiones</a:t>
            </a:r>
            <a:endParaRPr lang="es-EC" b="1" dirty="0"/>
          </a:p>
        </p:txBody>
      </p:sp>
      <p:sp>
        <p:nvSpPr>
          <p:cNvPr id="3" name="2 Marcador de contenido"/>
          <p:cNvSpPr>
            <a:spLocks noGrp="1"/>
          </p:cNvSpPr>
          <p:nvPr>
            <p:ph sz="quarter" idx="1"/>
          </p:nvPr>
        </p:nvSpPr>
        <p:spPr>
          <a:xfrm>
            <a:off x="457200" y="1600200"/>
            <a:ext cx="8147248" cy="4873752"/>
          </a:xfrm>
        </p:spPr>
        <p:txBody>
          <a:bodyPr>
            <a:normAutofit fontScale="92500" lnSpcReduction="20000"/>
          </a:bodyPr>
          <a:lstStyle/>
          <a:p>
            <a:pPr algn="just"/>
            <a:r>
              <a:rPr lang="es-ES" dirty="0" smtClean="0"/>
              <a:t>En nuestro proyecto de graduación pudimos demostrar una de las innumerables aplicaciones en las que se usa tecnología inalámbrica junto con la  tecnología FPGA, mediante un módulo que se comunica con una tarjeta de altera.</a:t>
            </a:r>
            <a:endParaRPr lang="es-EC" dirty="0" smtClean="0"/>
          </a:p>
          <a:p>
            <a:pPr algn="just"/>
            <a:endParaRPr lang="es-ES" dirty="0" smtClean="0"/>
          </a:p>
          <a:p>
            <a:pPr lvl="0" algn="just"/>
            <a:r>
              <a:rPr lang="es-ES" dirty="0" smtClean="0"/>
              <a:t>La red GSM se la puede usar para varias aplicaciones en este caso  a nivel de seguridad, mediante un modulo GSM que recibe comandos AT específicos.</a:t>
            </a:r>
          </a:p>
          <a:p>
            <a:pPr lvl="0" algn="just"/>
            <a:endParaRPr lang="es-ES" dirty="0" smtClean="0"/>
          </a:p>
          <a:p>
            <a:pPr algn="just"/>
            <a:r>
              <a:rPr lang="es-ES" dirty="0" smtClean="0"/>
              <a:t>Se uso el lenguaje C para programar nuestro proyecto y verificamos  que un lenguaje de alto nivel puede usarse para implementaciones a nivel de hardware, lo cual es una ventaja, debido a su facilidad de entendimiento y de desarrollo.</a:t>
            </a:r>
            <a:endParaRPr lang="es-EC" dirty="0" smtClean="0"/>
          </a:p>
          <a:p>
            <a:pPr lvl="0" algn="just"/>
            <a:endParaRPr lang="es-EC" dirty="0" smtClean="0"/>
          </a:p>
        </p:txBody>
      </p:sp>
      <p:pic>
        <p:nvPicPr>
          <p:cNvPr id="4" name="Picture 2"/>
          <p:cNvPicPr>
            <a:picLocks noChangeAspect="1" noChangeArrowheads="1"/>
          </p:cNvPicPr>
          <p:nvPr/>
        </p:nvPicPr>
        <p:blipFill>
          <a:blip r:embed="rId2" cstate="print"/>
          <a:srcRect/>
          <a:stretch>
            <a:fillRect/>
          </a:stretch>
        </p:blipFill>
        <p:spPr bwMode="auto">
          <a:xfrm>
            <a:off x="7236296" y="188640"/>
            <a:ext cx="1440160" cy="8209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b="1" dirty="0" smtClean="0"/>
              <a:t>8. Video </a:t>
            </a:r>
            <a:endParaRPr lang="es-EC" b="1" dirty="0"/>
          </a:p>
        </p:txBody>
      </p:sp>
      <p:pic>
        <p:nvPicPr>
          <p:cNvPr id="4" name="Picture 2"/>
          <p:cNvPicPr>
            <a:picLocks noChangeAspect="1" noChangeArrowheads="1"/>
          </p:cNvPicPr>
          <p:nvPr/>
        </p:nvPicPr>
        <p:blipFill>
          <a:blip r:embed="rId2" cstate="print"/>
          <a:srcRect/>
          <a:stretch>
            <a:fillRect/>
          </a:stretch>
        </p:blipFill>
        <p:spPr bwMode="auto">
          <a:xfrm>
            <a:off x="1259632" y="2132856"/>
            <a:ext cx="6399710" cy="324036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7236296" y="188640"/>
            <a:ext cx="1440160" cy="8209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636912"/>
            <a:ext cx="8229600" cy="1219200"/>
          </a:xfrm>
        </p:spPr>
        <p:txBody>
          <a:bodyPr/>
          <a:lstStyle/>
          <a:p>
            <a:pPr algn="ctr"/>
            <a:r>
              <a:rPr lang="es-ES" b="1" dirty="0" smtClean="0"/>
              <a:t>Gracias por la atención </a:t>
            </a:r>
            <a:endParaRPr lang="es-EC" b="1" dirty="0"/>
          </a:p>
        </p:txBody>
      </p:sp>
      <p:pic>
        <p:nvPicPr>
          <p:cNvPr id="3" name="Picture 2"/>
          <p:cNvPicPr>
            <a:picLocks noChangeAspect="1" noChangeArrowheads="1"/>
          </p:cNvPicPr>
          <p:nvPr/>
        </p:nvPicPr>
        <p:blipFill>
          <a:blip r:embed="rId2" cstate="print"/>
          <a:srcRect/>
          <a:stretch>
            <a:fillRect/>
          </a:stretch>
        </p:blipFill>
        <p:spPr bwMode="auto">
          <a:xfrm>
            <a:off x="7236296" y="188640"/>
            <a:ext cx="1440160" cy="8209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cap="all" dirty="0" smtClean="0"/>
              <a:t>1. Introducción</a:t>
            </a:r>
            <a:endParaRPr lang="es-EC" dirty="0"/>
          </a:p>
        </p:txBody>
      </p:sp>
      <p:sp>
        <p:nvSpPr>
          <p:cNvPr id="3" name="2 Marcador de contenido"/>
          <p:cNvSpPr>
            <a:spLocks noGrp="1"/>
          </p:cNvSpPr>
          <p:nvPr>
            <p:ph sz="quarter" idx="1"/>
          </p:nvPr>
        </p:nvSpPr>
        <p:spPr/>
        <p:txBody>
          <a:bodyPr>
            <a:normAutofit fontScale="92500"/>
          </a:bodyPr>
          <a:lstStyle/>
          <a:p>
            <a:r>
              <a:rPr lang="es-ES" sz="2300" dirty="0"/>
              <a:t>La tecnología va evolucionando, con ello ha dado muchas mejoras en todo el campo de la electrónica digital</a:t>
            </a:r>
            <a:r>
              <a:rPr lang="es-ES" sz="2300" dirty="0" smtClean="0"/>
              <a:t>.</a:t>
            </a:r>
          </a:p>
          <a:p>
            <a:endParaRPr lang="es-ES" sz="2300" dirty="0" smtClean="0"/>
          </a:p>
          <a:p>
            <a:r>
              <a:rPr lang="es-ES" sz="2300" dirty="0"/>
              <a:t>Dentro de las aplicaciones, están los sistemas de seguridad y de manera específica los sistemas de </a:t>
            </a:r>
            <a:r>
              <a:rPr lang="es-ES" sz="2300" dirty="0" smtClean="0"/>
              <a:t>alarma</a:t>
            </a:r>
          </a:p>
          <a:p>
            <a:endParaRPr lang="es-ES" sz="2300" dirty="0" smtClean="0"/>
          </a:p>
          <a:p>
            <a:r>
              <a:rPr lang="es-ES" sz="2300" dirty="0"/>
              <a:t>Una de las  tecnologías que podemos usar dentro de la implementación de cualquier diseño lógico, es la FPGA </a:t>
            </a:r>
            <a:endParaRPr lang="es-ES" sz="2300" dirty="0" smtClean="0"/>
          </a:p>
          <a:p>
            <a:endParaRPr lang="es-ES" sz="2300" dirty="0" smtClean="0"/>
          </a:p>
          <a:p>
            <a:r>
              <a:rPr lang="es-ES" sz="2300" dirty="0"/>
              <a:t>En nuestro proyecto utilizamos dicha tecnología junto con la comunicación GSM  para transmitir un mensaje a un celular</a:t>
            </a:r>
            <a:endParaRPr lang="es-EC" sz="2300" dirty="0"/>
          </a:p>
        </p:txBody>
      </p:sp>
      <p:pic>
        <p:nvPicPr>
          <p:cNvPr id="4" name="Picture 2"/>
          <p:cNvPicPr>
            <a:picLocks noChangeAspect="1" noChangeArrowheads="1"/>
          </p:cNvPicPr>
          <p:nvPr/>
        </p:nvPicPr>
        <p:blipFill>
          <a:blip r:embed="rId2" cstate="print"/>
          <a:srcRect/>
          <a:stretch>
            <a:fillRect/>
          </a:stretch>
        </p:blipFill>
        <p:spPr bwMode="auto">
          <a:xfrm>
            <a:off x="7236296" y="188640"/>
            <a:ext cx="1440160" cy="8209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2. </a:t>
            </a:r>
            <a:r>
              <a:rPr lang="es-ES" b="1" dirty="0" smtClean="0"/>
              <a:t>Objetivos</a:t>
            </a:r>
            <a:endParaRPr lang="es-EC" b="1" dirty="0"/>
          </a:p>
        </p:txBody>
      </p:sp>
      <p:sp>
        <p:nvSpPr>
          <p:cNvPr id="3" name="2 Marcador de contenido"/>
          <p:cNvSpPr>
            <a:spLocks noGrp="1"/>
          </p:cNvSpPr>
          <p:nvPr>
            <p:ph sz="quarter" idx="1"/>
          </p:nvPr>
        </p:nvSpPr>
        <p:spPr>
          <a:xfrm>
            <a:off x="457200" y="1600200"/>
            <a:ext cx="8229600" cy="3917031"/>
          </a:xfrm>
        </p:spPr>
        <p:txBody>
          <a:bodyPr>
            <a:normAutofit/>
          </a:bodyPr>
          <a:lstStyle/>
          <a:p>
            <a:pPr algn="just"/>
            <a:r>
              <a:rPr lang="es-ES" sz="2300" dirty="0"/>
              <a:t>El objetivo principal de este proyecto es la comunicación por medio de la red GSM hacia un procesador embebido configurable Nios </a:t>
            </a:r>
            <a:r>
              <a:rPr lang="es-ES" sz="2300" dirty="0" smtClean="0"/>
              <a:t>II</a:t>
            </a:r>
            <a:r>
              <a:rPr lang="es-ES" sz="2300" dirty="0" smtClean="0"/>
              <a:t>.</a:t>
            </a:r>
            <a:endParaRPr lang="es-ES" sz="2300" dirty="0" smtClean="0"/>
          </a:p>
          <a:p>
            <a:pPr algn="just"/>
            <a:endParaRPr lang="es-ES" sz="2300" dirty="0" smtClean="0"/>
          </a:p>
          <a:p>
            <a:pPr algn="just"/>
            <a:endParaRPr lang="es-EC" sz="2300" dirty="0"/>
          </a:p>
        </p:txBody>
      </p:sp>
      <p:pic>
        <p:nvPicPr>
          <p:cNvPr id="4" name="Picture 2"/>
          <p:cNvPicPr>
            <a:picLocks noChangeAspect="1" noChangeArrowheads="1"/>
          </p:cNvPicPr>
          <p:nvPr/>
        </p:nvPicPr>
        <p:blipFill>
          <a:blip r:embed="rId2" cstate="print"/>
          <a:srcRect/>
          <a:stretch>
            <a:fillRect/>
          </a:stretch>
        </p:blipFill>
        <p:spPr bwMode="auto">
          <a:xfrm>
            <a:off x="7236296" y="188640"/>
            <a:ext cx="1440160" cy="820912"/>
          </a:xfrm>
          <a:prstGeom prst="rect">
            <a:avLst/>
          </a:prstGeom>
          <a:noFill/>
          <a:ln w="9525">
            <a:noFill/>
            <a:miter lim="800000"/>
            <a:headEnd/>
            <a:tailEnd/>
          </a:ln>
        </p:spPr>
      </p:pic>
      <p:pic>
        <p:nvPicPr>
          <p:cNvPr id="2050" name="Picture 2"/>
          <p:cNvPicPr>
            <a:picLocks noChangeAspect="1" noChangeArrowheads="1"/>
          </p:cNvPicPr>
          <p:nvPr/>
        </p:nvPicPr>
        <p:blipFill>
          <a:blip r:embed="rId3" cstate="print"/>
          <a:srcRect/>
          <a:stretch>
            <a:fillRect/>
          </a:stretch>
        </p:blipFill>
        <p:spPr bwMode="auto">
          <a:xfrm>
            <a:off x="2573142" y="3501008"/>
            <a:ext cx="3871066" cy="23042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476672"/>
            <a:ext cx="7859216" cy="390872"/>
          </a:xfrm>
        </p:spPr>
        <p:txBody>
          <a:bodyPr vert="horz" anchor="b">
            <a:noAutofit/>
          </a:bodyPr>
          <a:lstStyle/>
          <a:p>
            <a:r>
              <a:rPr lang="es-ES" b="1" dirty="0" smtClean="0"/>
              <a:t>3. MARCO TEORICO</a:t>
            </a:r>
            <a:endParaRPr lang="es-EC" b="1" dirty="0" smtClean="0"/>
          </a:p>
        </p:txBody>
      </p:sp>
      <p:sp>
        <p:nvSpPr>
          <p:cNvPr id="3" name="2 Marcador de contenido"/>
          <p:cNvSpPr>
            <a:spLocks noGrp="1"/>
          </p:cNvSpPr>
          <p:nvPr>
            <p:ph sz="quarter" idx="1"/>
          </p:nvPr>
        </p:nvSpPr>
        <p:spPr>
          <a:xfrm>
            <a:off x="457200" y="1600201"/>
            <a:ext cx="8229600" cy="2900370"/>
          </a:xfrm>
        </p:spPr>
        <p:txBody>
          <a:bodyPr>
            <a:normAutofit fontScale="92500" lnSpcReduction="10000"/>
          </a:bodyPr>
          <a:lstStyle/>
          <a:p>
            <a:r>
              <a:rPr lang="es-ES" sz="2300" dirty="0"/>
              <a:t>El fabricante Altera proporciona una infraestructura completa para crear sistemas de microprocesador embebido, </a:t>
            </a:r>
            <a:r>
              <a:rPr lang="es-ES" sz="2300" dirty="0" smtClean="0"/>
              <a:t>por </a:t>
            </a:r>
            <a:r>
              <a:rPr lang="es-ES" sz="2300" dirty="0"/>
              <a:t>medio de la combinación de una serie de componentes configurables sobre sus </a:t>
            </a:r>
            <a:r>
              <a:rPr lang="es-ES" sz="2300" dirty="0" err="1"/>
              <a:t>FPGAs</a:t>
            </a:r>
            <a:r>
              <a:rPr lang="es-ES" sz="2300" dirty="0"/>
              <a:t>. </a:t>
            </a:r>
            <a:endParaRPr lang="es-ES" sz="2300" dirty="0" smtClean="0"/>
          </a:p>
          <a:p>
            <a:pPr>
              <a:buNone/>
            </a:pPr>
            <a:endParaRPr lang="es-ES" sz="2300" dirty="0" smtClean="0"/>
          </a:p>
          <a:p>
            <a:r>
              <a:rPr lang="es-ES" sz="2300" dirty="0" smtClean="0"/>
              <a:t>Para </a:t>
            </a:r>
            <a:r>
              <a:rPr lang="es-ES" sz="2300" dirty="0"/>
              <a:t>desarrollar Sistemas embebidos, Altera proporciona un entorno de desarrollo al que denomina SOPC </a:t>
            </a:r>
            <a:r>
              <a:rPr lang="es-ES" sz="2300" dirty="0" err="1"/>
              <a:t>Builder</a:t>
            </a:r>
            <a:r>
              <a:rPr lang="es-ES" sz="2300" dirty="0"/>
              <a:t>, que permite la configuración a medida del sistema microprocesador </a:t>
            </a:r>
            <a:r>
              <a:rPr lang="es-ES" sz="2300" dirty="0" err="1"/>
              <a:t>Nios</a:t>
            </a:r>
            <a:r>
              <a:rPr lang="es-ES" sz="2300" dirty="0"/>
              <a:t> </a:t>
            </a:r>
            <a:r>
              <a:rPr lang="es-ES" sz="2300" dirty="0" smtClean="0"/>
              <a:t>II</a:t>
            </a:r>
            <a:endParaRPr lang="es-EC" sz="2300" dirty="0"/>
          </a:p>
        </p:txBody>
      </p:sp>
      <p:pic>
        <p:nvPicPr>
          <p:cNvPr id="1026" name="Imagen 1"/>
          <p:cNvPicPr>
            <a:picLocks noChangeAspect="1" noChangeArrowheads="1"/>
          </p:cNvPicPr>
          <p:nvPr/>
        </p:nvPicPr>
        <p:blipFill>
          <a:blip r:embed="rId2" cstate="print"/>
          <a:srcRect b="7201"/>
          <a:stretch>
            <a:fillRect/>
          </a:stretch>
        </p:blipFill>
        <p:spPr bwMode="auto">
          <a:xfrm>
            <a:off x="2928926" y="4555827"/>
            <a:ext cx="3625850" cy="2041525"/>
          </a:xfrm>
          <a:prstGeom prst="rect">
            <a:avLst/>
          </a:prstGeom>
          <a:noFill/>
          <a:ln w="9525">
            <a:noFill/>
            <a:miter lim="800000"/>
            <a:headEnd/>
            <a:tailEnd/>
          </a:ln>
        </p:spPr>
      </p:pic>
      <p:sp>
        <p:nvSpPr>
          <p:cNvPr id="5" name="4 CuadroTexto"/>
          <p:cNvSpPr txBox="1"/>
          <p:nvPr/>
        </p:nvSpPr>
        <p:spPr>
          <a:xfrm>
            <a:off x="2627784" y="908720"/>
            <a:ext cx="4248472" cy="477054"/>
          </a:xfrm>
          <a:prstGeom prst="rect">
            <a:avLst/>
          </a:prstGeom>
          <a:noFill/>
        </p:spPr>
        <p:txBody>
          <a:bodyPr wrap="square" rtlCol="0">
            <a:spAutoFit/>
          </a:bodyPr>
          <a:lstStyle/>
          <a:p>
            <a:pPr algn="ctr"/>
            <a:r>
              <a:rPr lang="es-ES" sz="2500" b="1" cap="small" dirty="0" smtClean="0">
                <a:solidFill>
                  <a:schemeClr val="tx2"/>
                </a:solidFill>
                <a:latin typeface="+mj-lt"/>
                <a:ea typeface="+mj-ea"/>
                <a:cs typeface="+mj-cs"/>
              </a:rPr>
              <a:t>3.a Procesador NIOS II</a:t>
            </a:r>
            <a:endParaRPr lang="es-EC" sz="2500" b="1" cap="small" dirty="0" smtClean="0">
              <a:solidFill>
                <a:schemeClr val="tx2"/>
              </a:solidFill>
              <a:latin typeface="+mj-lt"/>
              <a:ea typeface="+mj-ea"/>
              <a:cs typeface="+mj-cs"/>
            </a:endParaRPr>
          </a:p>
        </p:txBody>
      </p:sp>
      <p:pic>
        <p:nvPicPr>
          <p:cNvPr id="6" name="Picture 2"/>
          <p:cNvPicPr>
            <a:picLocks noChangeAspect="1" noChangeArrowheads="1"/>
          </p:cNvPicPr>
          <p:nvPr/>
        </p:nvPicPr>
        <p:blipFill>
          <a:blip r:embed="rId3" cstate="print"/>
          <a:srcRect/>
          <a:stretch>
            <a:fillRect/>
          </a:stretch>
        </p:blipFill>
        <p:spPr bwMode="auto">
          <a:xfrm>
            <a:off x="7236296" y="188640"/>
            <a:ext cx="1440160" cy="8209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2500" b="1" dirty="0" smtClean="0"/>
              <a:t>3.C Tarjeta Altera DE2</a:t>
            </a:r>
            <a:endParaRPr lang="es-EC" sz="2500" b="1" dirty="0"/>
          </a:p>
        </p:txBody>
      </p:sp>
      <p:sp>
        <p:nvSpPr>
          <p:cNvPr id="3" name="2 Marcador de contenido"/>
          <p:cNvSpPr>
            <a:spLocks noGrp="1"/>
          </p:cNvSpPr>
          <p:nvPr>
            <p:ph sz="quarter" idx="1"/>
          </p:nvPr>
        </p:nvSpPr>
        <p:spPr>
          <a:xfrm>
            <a:off x="457200" y="1600200"/>
            <a:ext cx="8075240" cy="4873752"/>
          </a:xfrm>
        </p:spPr>
        <p:txBody>
          <a:bodyPr/>
          <a:lstStyle/>
          <a:p>
            <a:r>
              <a:rPr lang="es-MX" sz="2300" dirty="0"/>
              <a:t>La tarjeta DE2 se basa en la Familia Lógica Programable FPGA </a:t>
            </a:r>
            <a:r>
              <a:rPr lang="es-MX" sz="2300" dirty="0" err="1"/>
              <a:t>Cyclone</a:t>
            </a:r>
            <a:r>
              <a:rPr lang="es-MX" sz="2300" dirty="0"/>
              <a:t> II </a:t>
            </a:r>
            <a:r>
              <a:rPr lang="es-MX" sz="2300" dirty="0" smtClean="0"/>
              <a:t>2C35</a:t>
            </a:r>
            <a:r>
              <a:rPr lang="es-MX" sz="2300" dirty="0"/>
              <a:t>. </a:t>
            </a:r>
            <a:endParaRPr lang="es-EC" sz="2300" dirty="0"/>
          </a:p>
          <a:p>
            <a:endParaRPr lang="es-EC" dirty="0"/>
          </a:p>
        </p:txBody>
      </p:sp>
      <p:pic>
        <p:nvPicPr>
          <p:cNvPr id="3074" name="Imagen 7"/>
          <p:cNvPicPr>
            <a:picLocks noChangeAspect="1" noChangeArrowheads="1"/>
          </p:cNvPicPr>
          <p:nvPr/>
        </p:nvPicPr>
        <p:blipFill>
          <a:blip r:embed="rId2" cstate="print"/>
          <a:srcRect/>
          <a:stretch>
            <a:fillRect/>
          </a:stretch>
        </p:blipFill>
        <p:spPr bwMode="auto">
          <a:xfrm>
            <a:off x="1619672" y="3212976"/>
            <a:ext cx="5667375" cy="3062288"/>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7236296" y="188640"/>
            <a:ext cx="1440160" cy="8209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476672"/>
            <a:ext cx="7467600" cy="710952"/>
          </a:xfrm>
        </p:spPr>
        <p:txBody>
          <a:bodyPr>
            <a:normAutofit/>
          </a:bodyPr>
          <a:lstStyle/>
          <a:p>
            <a:pPr algn="ctr"/>
            <a:r>
              <a:rPr lang="es-ES" sz="2500" b="1" dirty="0" smtClean="0"/>
              <a:t>3.C Características de la tarjeta DE2</a:t>
            </a:r>
            <a:endParaRPr lang="es-EC" sz="2500" b="1" dirty="0"/>
          </a:p>
        </p:txBody>
      </p:sp>
      <p:sp>
        <p:nvSpPr>
          <p:cNvPr id="3" name="2 Marcador de contenido"/>
          <p:cNvSpPr>
            <a:spLocks noGrp="1"/>
          </p:cNvSpPr>
          <p:nvPr>
            <p:ph sz="quarter" idx="1"/>
          </p:nvPr>
        </p:nvSpPr>
        <p:spPr/>
        <p:txBody>
          <a:bodyPr/>
          <a:lstStyle/>
          <a:p>
            <a:endParaRPr lang="es-EC" dirty="0"/>
          </a:p>
        </p:txBody>
      </p:sp>
      <p:pic>
        <p:nvPicPr>
          <p:cNvPr id="1027" name="Picture 3"/>
          <p:cNvPicPr>
            <a:picLocks noChangeAspect="1" noChangeArrowheads="1"/>
          </p:cNvPicPr>
          <p:nvPr/>
        </p:nvPicPr>
        <p:blipFill>
          <a:blip r:embed="rId2" cstate="print"/>
          <a:srcRect/>
          <a:stretch>
            <a:fillRect/>
          </a:stretch>
        </p:blipFill>
        <p:spPr bwMode="auto">
          <a:xfrm>
            <a:off x="1043608" y="1268760"/>
            <a:ext cx="6883852" cy="5112568"/>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a:stretch>
            <a:fillRect/>
          </a:stretch>
        </p:blipFill>
        <p:spPr bwMode="auto">
          <a:xfrm>
            <a:off x="7236296" y="15800"/>
            <a:ext cx="1440160" cy="8209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2500" b="1" dirty="0" smtClean="0"/>
              <a:t>3.D Redes GSM</a:t>
            </a:r>
            <a:endParaRPr lang="es-EC" sz="2500" b="1" dirty="0"/>
          </a:p>
        </p:txBody>
      </p:sp>
      <p:sp>
        <p:nvSpPr>
          <p:cNvPr id="3" name="2 Marcador de contenido"/>
          <p:cNvSpPr>
            <a:spLocks noGrp="1"/>
          </p:cNvSpPr>
          <p:nvPr>
            <p:ph sz="quarter" idx="1"/>
          </p:nvPr>
        </p:nvSpPr>
        <p:spPr/>
        <p:txBody>
          <a:bodyPr/>
          <a:lstStyle/>
          <a:p>
            <a:r>
              <a:rPr lang="es-EC" dirty="0"/>
              <a:t>GSM es un sistema de comunicación basado en el uso de células digitales que se desarrolló para crear un sistema para móviles </a:t>
            </a:r>
          </a:p>
        </p:txBody>
      </p:sp>
      <p:pic>
        <p:nvPicPr>
          <p:cNvPr id="4" name="Picture 2"/>
          <p:cNvPicPr>
            <a:picLocks noChangeAspect="1" noChangeArrowheads="1"/>
          </p:cNvPicPr>
          <p:nvPr/>
        </p:nvPicPr>
        <p:blipFill>
          <a:blip r:embed="rId2" cstate="print"/>
          <a:srcRect/>
          <a:stretch>
            <a:fillRect/>
          </a:stretch>
        </p:blipFill>
        <p:spPr bwMode="auto">
          <a:xfrm>
            <a:off x="1761703" y="3068960"/>
            <a:ext cx="5762625" cy="2924175"/>
          </a:xfrm>
          <a:prstGeom prst="rect">
            <a:avLst/>
          </a:prstGeom>
          <a:noFill/>
          <a:ln w="9525">
            <a:noFill/>
            <a:miter lim="800000"/>
            <a:headEnd/>
            <a:tailEnd/>
          </a:ln>
        </p:spPr>
      </p:pic>
      <p:sp>
        <p:nvSpPr>
          <p:cNvPr id="5" name="1 Título"/>
          <p:cNvSpPr txBox="1">
            <a:spLocks/>
          </p:cNvSpPr>
          <p:nvPr/>
        </p:nvSpPr>
        <p:spPr>
          <a:xfrm>
            <a:off x="2051720" y="5877272"/>
            <a:ext cx="4968552" cy="476672"/>
          </a:xfrm>
          <a:prstGeom prst="rect">
            <a:avLst/>
          </a:prstGeom>
          <a:ln w="6350" cap="rnd">
            <a:noFill/>
          </a:ln>
        </p:spPr>
        <p:txBody>
          <a:bodyPr vert="horz" rtlCol="0" anchor="b"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i="0" u="none" strike="noStrike" kern="1200" cap="none" spc="-100" normalizeH="0" baseline="0" noProof="0" dirty="0" smtClean="0">
                <a:ln w="3200">
                  <a:solidFill>
                    <a:schemeClr val="bg2">
                      <a:shade val="75000"/>
                      <a:alpha val="25000"/>
                    </a:schemeClr>
                  </a:solidFill>
                  <a:prstDash val="solid"/>
                  <a:round/>
                </a:ln>
                <a:effectLst>
                  <a:innerShdw blurRad="50800" dist="25400" dir="13500000">
                    <a:prstClr val="black">
                      <a:alpha val="70000"/>
                    </a:prstClr>
                  </a:innerShdw>
                </a:effectLst>
                <a:uLnTx/>
                <a:uFillTx/>
                <a:latin typeface="+mj-lt"/>
                <a:ea typeface="+mj-ea"/>
                <a:cs typeface="Tahoma" pitchFamily="34" charset="0"/>
              </a:rPr>
              <a:t>Arquitectura de una RED GSM</a:t>
            </a:r>
            <a:endParaRPr kumimoji="0" lang="es-EC" i="0" u="none" strike="noStrike" kern="1200" cap="none" spc="-100" normalizeH="0" baseline="0" noProof="0" dirty="0">
              <a:ln w="3200">
                <a:solidFill>
                  <a:schemeClr val="bg2">
                    <a:shade val="75000"/>
                    <a:alpha val="25000"/>
                  </a:schemeClr>
                </a:solidFill>
                <a:prstDash val="solid"/>
                <a:round/>
              </a:ln>
              <a:effectLst>
                <a:innerShdw blurRad="50800" dist="25400" dir="13500000">
                  <a:prstClr val="black">
                    <a:alpha val="70000"/>
                  </a:prstClr>
                </a:innerShdw>
              </a:effectLst>
              <a:uLnTx/>
              <a:uFillTx/>
              <a:latin typeface="+mj-lt"/>
              <a:ea typeface="+mj-ea"/>
              <a:cs typeface="Tahoma" pitchFamily="34" charset="0"/>
            </a:endParaRPr>
          </a:p>
        </p:txBody>
      </p:sp>
      <p:pic>
        <p:nvPicPr>
          <p:cNvPr id="6" name="Picture 2"/>
          <p:cNvPicPr>
            <a:picLocks noChangeAspect="1" noChangeArrowheads="1"/>
          </p:cNvPicPr>
          <p:nvPr/>
        </p:nvPicPr>
        <p:blipFill>
          <a:blip r:embed="rId3" cstate="print"/>
          <a:srcRect/>
          <a:stretch>
            <a:fillRect/>
          </a:stretch>
        </p:blipFill>
        <p:spPr bwMode="auto">
          <a:xfrm>
            <a:off x="7236296" y="188640"/>
            <a:ext cx="1440160" cy="8209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2500" b="1" dirty="0" smtClean="0"/>
              <a:t>3.D  Módulo SIM340cz</a:t>
            </a:r>
            <a:endParaRPr lang="es-EC" sz="2500" b="1" dirty="0"/>
          </a:p>
        </p:txBody>
      </p:sp>
      <p:sp>
        <p:nvSpPr>
          <p:cNvPr id="3" name="2 Marcador de contenido"/>
          <p:cNvSpPr>
            <a:spLocks noGrp="1"/>
          </p:cNvSpPr>
          <p:nvPr>
            <p:ph sz="quarter" idx="1"/>
          </p:nvPr>
        </p:nvSpPr>
        <p:spPr>
          <a:xfrm>
            <a:off x="500034" y="1571612"/>
            <a:ext cx="8229600" cy="4525963"/>
          </a:xfrm>
        </p:spPr>
        <p:txBody>
          <a:bodyPr>
            <a:normAutofit/>
          </a:bodyPr>
          <a:lstStyle/>
          <a:p>
            <a:r>
              <a:rPr lang="es-ES" sz="2300" dirty="0"/>
              <a:t>Módulo SIM340cz GSM/GPRS de cuatro bandas (850/900/1800/1900MHz) con rendimiento para voz, SMS, datos y fax a bajo consumo de potencia. </a:t>
            </a:r>
            <a:endParaRPr lang="es-ES" sz="2300" dirty="0" smtClean="0"/>
          </a:p>
          <a:p>
            <a:pPr>
              <a:buNone/>
            </a:pPr>
            <a:endParaRPr lang="es-ES" sz="2300" dirty="0" smtClean="0"/>
          </a:p>
          <a:p>
            <a:r>
              <a:rPr lang="es-ES" sz="2300" dirty="0" smtClean="0"/>
              <a:t>Los </a:t>
            </a:r>
            <a:r>
              <a:rPr lang="es-ES" sz="2300" dirty="0"/>
              <a:t>comandos enviados son de tipo AT dentro de una comunicación UART entre el procesador  y el modem. </a:t>
            </a:r>
            <a:endParaRPr lang="es-EC" sz="2300" dirty="0"/>
          </a:p>
        </p:txBody>
      </p:sp>
      <p:pic>
        <p:nvPicPr>
          <p:cNvPr id="10242" name="Picture 2"/>
          <p:cNvPicPr>
            <a:picLocks noChangeAspect="1" noChangeArrowheads="1"/>
          </p:cNvPicPr>
          <p:nvPr/>
        </p:nvPicPr>
        <p:blipFill>
          <a:blip r:embed="rId2" cstate="print"/>
          <a:srcRect l="31557" t="19757" r="21213" b="47774"/>
          <a:stretch>
            <a:fillRect/>
          </a:stretch>
        </p:blipFill>
        <p:spPr bwMode="auto">
          <a:xfrm>
            <a:off x="2627784" y="4293096"/>
            <a:ext cx="3389561" cy="180020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7236296" y="188640"/>
            <a:ext cx="1440160" cy="8209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rador">
  <a:themeElements>
    <a:clrScheme name="Mirador">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Mirador">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irador">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1126</TotalTime>
  <Words>884</Words>
  <Application>Microsoft Office PowerPoint</Application>
  <PresentationFormat>Presentación en pantalla (4:3)</PresentationFormat>
  <Paragraphs>114</Paragraphs>
  <Slides>24</Slides>
  <Notes>1</Notes>
  <HiddenSlides>0</HiddenSlides>
  <MMClips>0</MMClips>
  <ScaleCrop>false</ScaleCrop>
  <HeadingPairs>
    <vt:vector size="4" baseType="variant">
      <vt:variant>
        <vt:lpstr>Tema</vt:lpstr>
      </vt:variant>
      <vt:variant>
        <vt:i4>1</vt:i4>
      </vt:variant>
      <vt:variant>
        <vt:lpstr>Títulos de diapositiva</vt:lpstr>
      </vt:variant>
      <vt:variant>
        <vt:i4>24</vt:i4>
      </vt:variant>
    </vt:vector>
  </HeadingPairs>
  <TitlesOfParts>
    <vt:vector size="25" baseType="lpstr">
      <vt:lpstr>Mirador</vt:lpstr>
      <vt:lpstr>Proyecto de Graduación   Implementación de un Sistema de Comunicación por medio de la red GSM en un Procesador Embebido Configurable NIOS II</vt:lpstr>
      <vt:lpstr>Contenido</vt:lpstr>
      <vt:lpstr>1. Introducción</vt:lpstr>
      <vt:lpstr>2. Objetivos</vt:lpstr>
      <vt:lpstr>3. MARCO TEORICO</vt:lpstr>
      <vt:lpstr>3.C Tarjeta Altera DE2</vt:lpstr>
      <vt:lpstr>3.C Características de la tarjeta DE2</vt:lpstr>
      <vt:lpstr>3.D Redes GSM</vt:lpstr>
      <vt:lpstr>3.D  Módulo SIM340cz</vt:lpstr>
      <vt:lpstr>3.D Especificaciones del módulo GSM</vt:lpstr>
      <vt:lpstr>3.E Switches Magnéticos de Apertura de Puerta</vt:lpstr>
      <vt:lpstr>4. Diagrama de bloques</vt:lpstr>
      <vt:lpstr>4. Diagrama de bloques</vt:lpstr>
      <vt:lpstr>5. Diseño del hardware</vt:lpstr>
      <vt:lpstr>Diapositiva 15</vt:lpstr>
      <vt:lpstr>6. Pruebas y Resultados</vt:lpstr>
      <vt:lpstr>6. Pruebas y Resultados</vt:lpstr>
      <vt:lpstr> 6. Pruebas y resultados  Código en lenguaje C</vt:lpstr>
      <vt:lpstr>Diagrama de Flujo: Código Principal</vt:lpstr>
      <vt:lpstr> 6. Pruebas y resultados  Código en lenguaje C:  </vt:lpstr>
      <vt:lpstr>6. Pruebas y Resultados</vt:lpstr>
      <vt:lpstr>7. Conclusiones</vt:lpstr>
      <vt:lpstr>8. Video </vt:lpstr>
      <vt:lpstr>Gracias por la atención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Implementación de un Sistema de Comunicación por medio de la red GSM en un Procesador Embebido Configurable NIOS II</dc:title>
  <dc:creator>Diana</dc:creator>
  <cp:lastModifiedBy>Diana</cp:lastModifiedBy>
  <cp:revision>85</cp:revision>
  <dcterms:created xsi:type="dcterms:W3CDTF">2012-04-22T19:53:41Z</dcterms:created>
  <dcterms:modified xsi:type="dcterms:W3CDTF">2012-06-27T00:51:58Z</dcterms:modified>
</cp:coreProperties>
</file>