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handoutMasterIdLst>
    <p:handoutMasterId r:id="rId46"/>
  </p:handoutMasterIdLst>
  <p:sldIdLst>
    <p:sldId id="347" r:id="rId2"/>
    <p:sldId id="261" r:id="rId3"/>
    <p:sldId id="262" r:id="rId4"/>
    <p:sldId id="313" r:id="rId5"/>
    <p:sldId id="314" r:id="rId6"/>
    <p:sldId id="346" r:id="rId7"/>
    <p:sldId id="298" r:id="rId8"/>
    <p:sldId id="267" r:id="rId9"/>
    <p:sldId id="344" r:id="rId10"/>
    <p:sldId id="345" r:id="rId11"/>
    <p:sldId id="268" r:id="rId12"/>
    <p:sldId id="319" r:id="rId13"/>
    <p:sldId id="270" r:id="rId14"/>
    <p:sldId id="271" r:id="rId15"/>
    <p:sldId id="272" r:id="rId16"/>
    <p:sldId id="273" r:id="rId17"/>
    <p:sldId id="274" r:id="rId18"/>
    <p:sldId id="299" r:id="rId19"/>
    <p:sldId id="276" r:id="rId20"/>
    <p:sldId id="300" r:id="rId21"/>
    <p:sldId id="301" r:id="rId22"/>
    <p:sldId id="302" r:id="rId23"/>
    <p:sldId id="303" r:id="rId24"/>
    <p:sldId id="342" r:id="rId25"/>
    <p:sldId id="343" r:id="rId26"/>
    <p:sldId id="304" r:id="rId27"/>
    <p:sldId id="305" r:id="rId28"/>
    <p:sldId id="340" r:id="rId29"/>
    <p:sldId id="306" r:id="rId30"/>
    <p:sldId id="335" r:id="rId31"/>
    <p:sldId id="341" r:id="rId32"/>
    <p:sldId id="308" r:id="rId33"/>
    <p:sldId id="309" r:id="rId34"/>
    <p:sldId id="310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3366FF"/>
    <a:srgbClr val="9966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6" autoAdjust="0"/>
    <p:restoredTop sz="84359" autoAdjust="0"/>
  </p:normalViewPr>
  <p:slideViewPr>
    <p:cSldViewPr>
      <p:cViewPr varScale="1">
        <p:scale>
          <a:sx n="64" d="100"/>
          <a:sy n="64" d="100"/>
        </p:scale>
        <p:origin x="-4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6EB5C-395A-430C-848A-45737F9E668B}" type="doc">
      <dgm:prSet loTypeId="urn:microsoft.com/office/officeart/2005/8/layout/chevron2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73C34AB8-C02F-4EF5-B722-47A102F2FE2F}">
      <dgm:prSet phldrT="[Texto]"/>
      <dgm:spPr/>
      <dgm:t>
        <a:bodyPr/>
        <a:lstStyle/>
        <a:p>
          <a:pPr algn="ctr"/>
          <a:r>
            <a:rPr lang="es-ES"/>
            <a:t> </a:t>
          </a:r>
        </a:p>
      </dgm:t>
    </dgm:pt>
    <dgm:pt modelId="{1166E049-148F-4B99-8764-192CCCAF01E0}" type="parTrans" cxnId="{9582C9E3-A137-40A8-922F-A5F35869F8DF}">
      <dgm:prSet/>
      <dgm:spPr/>
      <dgm:t>
        <a:bodyPr/>
        <a:lstStyle/>
        <a:p>
          <a:pPr algn="ctr"/>
          <a:endParaRPr lang="es-ES"/>
        </a:p>
      </dgm:t>
    </dgm:pt>
    <dgm:pt modelId="{DED3CA8B-1237-451F-A464-081AF56D99C6}" type="sibTrans" cxnId="{9582C9E3-A137-40A8-922F-A5F35869F8DF}">
      <dgm:prSet/>
      <dgm:spPr/>
      <dgm:t>
        <a:bodyPr/>
        <a:lstStyle/>
        <a:p>
          <a:pPr algn="ctr"/>
          <a:endParaRPr lang="es-ES"/>
        </a:p>
      </dgm:t>
    </dgm:pt>
    <dgm:pt modelId="{1C801352-12C6-4FD5-BABE-6C6B2AEE467D}">
      <dgm:prSet phldrT="[Texto]"/>
      <dgm:spPr/>
      <dgm:t>
        <a:bodyPr/>
        <a:lstStyle/>
        <a:p>
          <a:pPr algn="ctr"/>
          <a:r>
            <a:rPr lang="es-ES"/>
            <a:t>Obtener una vision del problema a tratar</a:t>
          </a:r>
        </a:p>
      </dgm:t>
    </dgm:pt>
    <dgm:pt modelId="{521F95E7-212C-4788-9EF0-372597DDE33D}" type="parTrans" cxnId="{F367916E-4E50-48EE-8147-639F337AC5A4}">
      <dgm:prSet/>
      <dgm:spPr/>
      <dgm:t>
        <a:bodyPr/>
        <a:lstStyle/>
        <a:p>
          <a:pPr algn="ctr"/>
          <a:endParaRPr lang="es-ES"/>
        </a:p>
      </dgm:t>
    </dgm:pt>
    <dgm:pt modelId="{D2250A58-00CE-46BB-BEF5-20AB5CC8C62F}" type="sibTrans" cxnId="{F367916E-4E50-48EE-8147-639F337AC5A4}">
      <dgm:prSet/>
      <dgm:spPr/>
      <dgm:t>
        <a:bodyPr/>
        <a:lstStyle/>
        <a:p>
          <a:pPr algn="ctr"/>
          <a:endParaRPr lang="es-ES"/>
        </a:p>
      </dgm:t>
    </dgm:pt>
    <dgm:pt modelId="{27C9ADFF-F87D-40BB-81E5-8E5982443893}">
      <dgm:prSet phldrT="[Texto]"/>
      <dgm:spPr/>
      <dgm:t>
        <a:bodyPr/>
        <a:lstStyle/>
        <a:p>
          <a:pPr algn="ctr"/>
          <a:r>
            <a:rPr lang="es-ES"/>
            <a:t> </a:t>
          </a:r>
        </a:p>
      </dgm:t>
    </dgm:pt>
    <dgm:pt modelId="{ABCFDE36-D6AF-4371-A0E0-C8A706A15064}" type="parTrans" cxnId="{9C6D9F69-A441-4B6A-9B08-3B2B12C22A35}">
      <dgm:prSet/>
      <dgm:spPr/>
      <dgm:t>
        <a:bodyPr/>
        <a:lstStyle/>
        <a:p>
          <a:pPr algn="ctr"/>
          <a:endParaRPr lang="es-ES"/>
        </a:p>
      </dgm:t>
    </dgm:pt>
    <dgm:pt modelId="{DA241108-EC8B-4101-8190-6034295742E2}" type="sibTrans" cxnId="{9C6D9F69-A441-4B6A-9B08-3B2B12C22A35}">
      <dgm:prSet/>
      <dgm:spPr/>
      <dgm:t>
        <a:bodyPr/>
        <a:lstStyle/>
        <a:p>
          <a:pPr algn="ctr"/>
          <a:endParaRPr lang="es-ES"/>
        </a:p>
      </dgm:t>
    </dgm:pt>
    <dgm:pt modelId="{48E00066-A316-4993-87C4-AD18C934DB7A}">
      <dgm:prSet phldrT="[Texto]"/>
      <dgm:spPr/>
      <dgm:t>
        <a:bodyPr/>
        <a:lstStyle/>
        <a:p>
          <a:pPr algn="ctr"/>
          <a:r>
            <a:rPr lang="es-ES"/>
            <a:t>Organizar el conocimiento adquirido</a:t>
          </a:r>
        </a:p>
      </dgm:t>
    </dgm:pt>
    <dgm:pt modelId="{C940C4E8-246C-4708-B3B9-A89306FD9452}" type="parTrans" cxnId="{EE42EACA-D20D-4A4F-AB96-ADC16EB24880}">
      <dgm:prSet/>
      <dgm:spPr/>
      <dgm:t>
        <a:bodyPr/>
        <a:lstStyle/>
        <a:p>
          <a:pPr algn="ctr"/>
          <a:endParaRPr lang="es-ES"/>
        </a:p>
      </dgm:t>
    </dgm:pt>
    <dgm:pt modelId="{5D6AB6BD-CED3-41EF-AA84-64DB7B183389}" type="sibTrans" cxnId="{EE42EACA-D20D-4A4F-AB96-ADC16EB24880}">
      <dgm:prSet/>
      <dgm:spPr/>
      <dgm:t>
        <a:bodyPr/>
        <a:lstStyle/>
        <a:p>
          <a:pPr algn="ctr"/>
          <a:endParaRPr lang="es-ES"/>
        </a:p>
      </dgm:t>
    </dgm:pt>
    <dgm:pt modelId="{4428776B-4AFA-4B04-949C-3298D538AFB0}">
      <dgm:prSet phldrT="[Texto]"/>
      <dgm:spPr/>
      <dgm:t>
        <a:bodyPr/>
        <a:lstStyle/>
        <a:p>
          <a:pPr algn="ctr"/>
          <a:r>
            <a:rPr lang="es-ES"/>
            <a:t> </a:t>
          </a:r>
        </a:p>
      </dgm:t>
    </dgm:pt>
    <dgm:pt modelId="{1C3F4636-9AA5-42F9-8700-EE42E786461E}" type="parTrans" cxnId="{00FE9642-DA3D-40A0-9966-550F706AB306}">
      <dgm:prSet/>
      <dgm:spPr/>
      <dgm:t>
        <a:bodyPr/>
        <a:lstStyle/>
        <a:p>
          <a:pPr algn="ctr"/>
          <a:endParaRPr lang="es-ES"/>
        </a:p>
      </dgm:t>
    </dgm:pt>
    <dgm:pt modelId="{E278AC05-8D7A-452C-B05D-98A1AB6E08A1}" type="sibTrans" cxnId="{00FE9642-DA3D-40A0-9966-550F706AB306}">
      <dgm:prSet/>
      <dgm:spPr/>
      <dgm:t>
        <a:bodyPr/>
        <a:lstStyle/>
        <a:p>
          <a:pPr algn="ctr"/>
          <a:endParaRPr lang="es-ES"/>
        </a:p>
      </dgm:t>
    </dgm:pt>
    <dgm:pt modelId="{CD2D43CE-A6EC-4F6B-8439-21F5D78F8A64}">
      <dgm:prSet phldrT="[Texto]"/>
      <dgm:spPr/>
      <dgm:t>
        <a:bodyPr/>
        <a:lstStyle/>
        <a:p>
          <a:pPr algn="ctr"/>
          <a:r>
            <a:rPr lang="es-ES" dirty="0"/>
            <a:t>Plantearlo a manera de </a:t>
          </a:r>
          <a:r>
            <a:rPr lang="es-ES" dirty="0" err="1"/>
            <a:t>arbol</a:t>
          </a:r>
          <a:r>
            <a:rPr lang="es-ES" dirty="0"/>
            <a:t> de decisiones y reglas </a:t>
          </a:r>
          <a:r>
            <a:rPr lang="es-ES" dirty="0" err="1"/>
            <a:t>logicas</a:t>
          </a:r>
          <a:endParaRPr lang="es-ES" dirty="0"/>
        </a:p>
      </dgm:t>
    </dgm:pt>
    <dgm:pt modelId="{2836C7EB-DC30-44DD-885E-7C6003D23068}" type="parTrans" cxnId="{73712441-B09E-4A37-A005-E0CC0F92AA92}">
      <dgm:prSet/>
      <dgm:spPr/>
      <dgm:t>
        <a:bodyPr/>
        <a:lstStyle/>
        <a:p>
          <a:pPr algn="ctr"/>
          <a:endParaRPr lang="es-ES"/>
        </a:p>
      </dgm:t>
    </dgm:pt>
    <dgm:pt modelId="{30CCD671-CAEB-43C2-8A2C-A964E04C74AC}" type="sibTrans" cxnId="{73712441-B09E-4A37-A005-E0CC0F92AA92}">
      <dgm:prSet/>
      <dgm:spPr/>
      <dgm:t>
        <a:bodyPr/>
        <a:lstStyle/>
        <a:p>
          <a:pPr algn="ctr"/>
          <a:endParaRPr lang="es-ES"/>
        </a:p>
      </dgm:t>
    </dgm:pt>
    <dgm:pt modelId="{76FA91E9-2121-4652-8886-21A1B052C826}">
      <dgm:prSet/>
      <dgm:spPr/>
      <dgm:t>
        <a:bodyPr/>
        <a:lstStyle/>
        <a:p>
          <a:pPr algn="ctr"/>
          <a:endParaRPr lang="es-ES"/>
        </a:p>
      </dgm:t>
    </dgm:pt>
    <dgm:pt modelId="{16949003-B351-4693-A3BD-20DDC0C3F365}" type="parTrans" cxnId="{B9DB26C0-A3D4-47F3-B97C-E118ECF68BA9}">
      <dgm:prSet/>
      <dgm:spPr/>
      <dgm:t>
        <a:bodyPr/>
        <a:lstStyle/>
        <a:p>
          <a:pPr algn="ctr"/>
          <a:endParaRPr lang="es-MX"/>
        </a:p>
      </dgm:t>
    </dgm:pt>
    <dgm:pt modelId="{788091E4-6797-4F46-8D46-BA41A9F61A35}" type="sibTrans" cxnId="{B9DB26C0-A3D4-47F3-B97C-E118ECF68BA9}">
      <dgm:prSet/>
      <dgm:spPr/>
      <dgm:t>
        <a:bodyPr/>
        <a:lstStyle/>
        <a:p>
          <a:pPr algn="ctr"/>
          <a:endParaRPr lang="es-MX"/>
        </a:p>
      </dgm:t>
    </dgm:pt>
    <dgm:pt modelId="{27DB6E12-2DFF-4A9C-BCA4-65BF234D4D2E}">
      <dgm:prSet/>
      <dgm:spPr/>
      <dgm:t>
        <a:bodyPr/>
        <a:lstStyle/>
        <a:p>
          <a:pPr algn="ctr"/>
          <a:r>
            <a:rPr lang="es-ES" dirty="0"/>
            <a:t>Investigar y obtener conocimientos referentes al área del conocimiento involucrada</a:t>
          </a:r>
        </a:p>
      </dgm:t>
    </dgm:pt>
    <dgm:pt modelId="{E9638729-4EA4-45FF-8DF7-96F864729E4C}" type="parTrans" cxnId="{B9F07915-C9D3-4C00-ACE0-58558AD23F4A}">
      <dgm:prSet/>
      <dgm:spPr/>
      <dgm:t>
        <a:bodyPr/>
        <a:lstStyle/>
        <a:p>
          <a:pPr algn="ctr"/>
          <a:endParaRPr lang="es-MX"/>
        </a:p>
      </dgm:t>
    </dgm:pt>
    <dgm:pt modelId="{14F5102D-CA89-48EE-802A-39E9DCB98DAB}" type="sibTrans" cxnId="{B9F07915-C9D3-4C00-ACE0-58558AD23F4A}">
      <dgm:prSet/>
      <dgm:spPr/>
      <dgm:t>
        <a:bodyPr/>
        <a:lstStyle/>
        <a:p>
          <a:pPr algn="ctr"/>
          <a:endParaRPr lang="es-MX"/>
        </a:p>
      </dgm:t>
    </dgm:pt>
    <dgm:pt modelId="{D475A580-8D5B-48C4-B542-2773F3B469AB}">
      <dgm:prSet/>
      <dgm:spPr/>
      <dgm:t>
        <a:bodyPr/>
        <a:lstStyle/>
        <a:p>
          <a:pPr algn="ctr"/>
          <a:endParaRPr lang="es-ES"/>
        </a:p>
      </dgm:t>
    </dgm:pt>
    <dgm:pt modelId="{43AEDAF6-9FB9-42C1-8C0A-86BBFFE369E7}" type="parTrans" cxnId="{5CF6A18F-3039-4C6B-948D-5A53C8F2EFED}">
      <dgm:prSet/>
      <dgm:spPr/>
      <dgm:t>
        <a:bodyPr/>
        <a:lstStyle/>
        <a:p>
          <a:pPr algn="ctr"/>
          <a:endParaRPr lang="es-MX"/>
        </a:p>
      </dgm:t>
    </dgm:pt>
    <dgm:pt modelId="{56F6BF60-B95E-4996-867C-C7C634FEAE4A}" type="sibTrans" cxnId="{5CF6A18F-3039-4C6B-948D-5A53C8F2EFED}">
      <dgm:prSet/>
      <dgm:spPr/>
      <dgm:t>
        <a:bodyPr/>
        <a:lstStyle/>
        <a:p>
          <a:pPr algn="ctr"/>
          <a:endParaRPr lang="es-MX"/>
        </a:p>
      </dgm:t>
    </dgm:pt>
    <dgm:pt modelId="{5FE01DF9-F1A6-45F3-8CE8-37E02472120A}">
      <dgm:prSet/>
      <dgm:spPr/>
      <dgm:t>
        <a:bodyPr/>
        <a:lstStyle/>
        <a:p>
          <a:pPr algn="ctr"/>
          <a:r>
            <a:rPr lang="es-ES" dirty="0" smtClean="0"/>
            <a:t>Elección </a:t>
          </a:r>
          <a:r>
            <a:rPr lang="es-ES" dirty="0"/>
            <a:t>de las herramientas para su desarrollo</a:t>
          </a:r>
        </a:p>
      </dgm:t>
    </dgm:pt>
    <dgm:pt modelId="{3762E53A-AACA-4363-B8DF-6468404DD9D7}" type="parTrans" cxnId="{013645C6-4F4D-4578-B2CD-4EE153F920EB}">
      <dgm:prSet/>
      <dgm:spPr/>
      <dgm:t>
        <a:bodyPr/>
        <a:lstStyle/>
        <a:p>
          <a:pPr algn="ctr"/>
          <a:endParaRPr lang="es-MX"/>
        </a:p>
      </dgm:t>
    </dgm:pt>
    <dgm:pt modelId="{B028CB38-4E21-457B-A40A-D44295129890}" type="sibTrans" cxnId="{013645C6-4F4D-4578-B2CD-4EE153F920EB}">
      <dgm:prSet/>
      <dgm:spPr/>
      <dgm:t>
        <a:bodyPr/>
        <a:lstStyle/>
        <a:p>
          <a:pPr algn="ctr"/>
          <a:endParaRPr lang="es-MX"/>
        </a:p>
      </dgm:t>
    </dgm:pt>
    <dgm:pt modelId="{AD6AC70F-E287-4726-974B-DB3CE90B57B7}">
      <dgm:prSet/>
      <dgm:spPr/>
      <dgm:t>
        <a:bodyPr/>
        <a:lstStyle/>
        <a:p>
          <a:pPr algn="ctr"/>
          <a:endParaRPr lang="es-ES"/>
        </a:p>
      </dgm:t>
    </dgm:pt>
    <dgm:pt modelId="{227737DE-9B7F-48BA-A2AF-E2847BB8DE94}" type="parTrans" cxnId="{80B4BC6F-C508-4E4E-90EA-8A019E4A4950}">
      <dgm:prSet/>
      <dgm:spPr/>
      <dgm:t>
        <a:bodyPr/>
        <a:lstStyle/>
        <a:p>
          <a:pPr algn="ctr"/>
          <a:endParaRPr lang="es-MX"/>
        </a:p>
      </dgm:t>
    </dgm:pt>
    <dgm:pt modelId="{1DAA5704-237D-4959-847A-D984F4210A23}" type="sibTrans" cxnId="{80B4BC6F-C508-4E4E-90EA-8A019E4A4950}">
      <dgm:prSet/>
      <dgm:spPr/>
      <dgm:t>
        <a:bodyPr/>
        <a:lstStyle/>
        <a:p>
          <a:pPr algn="ctr"/>
          <a:endParaRPr lang="es-MX"/>
        </a:p>
      </dgm:t>
    </dgm:pt>
    <dgm:pt modelId="{253D98C6-9240-4633-B857-3E156C470D4C}">
      <dgm:prSet/>
      <dgm:spPr/>
      <dgm:t>
        <a:bodyPr/>
        <a:lstStyle/>
        <a:p>
          <a:pPr algn="ctr"/>
          <a:r>
            <a:rPr lang="es-ES"/>
            <a:t>Codificación del sistema</a:t>
          </a:r>
        </a:p>
      </dgm:t>
    </dgm:pt>
    <dgm:pt modelId="{E46D16D4-F737-47F9-B983-ECD1950C80F8}" type="parTrans" cxnId="{106439BF-5F81-4A0A-8643-BE0137166D42}">
      <dgm:prSet/>
      <dgm:spPr/>
      <dgm:t>
        <a:bodyPr/>
        <a:lstStyle/>
        <a:p>
          <a:pPr algn="ctr"/>
          <a:endParaRPr lang="es-MX"/>
        </a:p>
      </dgm:t>
    </dgm:pt>
    <dgm:pt modelId="{4C318CC8-BA23-4C95-AE43-7251F0B4D713}" type="sibTrans" cxnId="{106439BF-5F81-4A0A-8643-BE0137166D42}">
      <dgm:prSet/>
      <dgm:spPr/>
      <dgm:t>
        <a:bodyPr/>
        <a:lstStyle/>
        <a:p>
          <a:pPr algn="ctr"/>
          <a:endParaRPr lang="es-MX"/>
        </a:p>
      </dgm:t>
    </dgm:pt>
    <dgm:pt modelId="{10027DD3-65B4-4666-9765-DF5722B0D41E}">
      <dgm:prSet/>
      <dgm:spPr/>
      <dgm:t>
        <a:bodyPr/>
        <a:lstStyle/>
        <a:p>
          <a:pPr algn="ctr"/>
          <a:r>
            <a:rPr lang="es-ES"/>
            <a:t>Validaciones y pruebas</a:t>
          </a:r>
        </a:p>
      </dgm:t>
    </dgm:pt>
    <dgm:pt modelId="{99F71333-73B3-4E01-86A4-8803B1D8B596}" type="parTrans" cxnId="{D56D84E4-7EA6-400B-AEA3-0FA9D0CCE876}">
      <dgm:prSet/>
      <dgm:spPr/>
      <dgm:t>
        <a:bodyPr/>
        <a:lstStyle/>
        <a:p>
          <a:pPr algn="ctr"/>
          <a:endParaRPr lang="es-MX"/>
        </a:p>
      </dgm:t>
    </dgm:pt>
    <dgm:pt modelId="{57701D9E-A42C-46EC-92BD-2721473D0615}" type="sibTrans" cxnId="{D56D84E4-7EA6-400B-AEA3-0FA9D0CCE876}">
      <dgm:prSet/>
      <dgm:spPr/>
      <dgm:t>
        <a:bodyPr/>
        <a:lstStyle/>
        <a:p>
          <a:pPr algn="ctr"/>
          <a:endParaRPr lang="es-MX"/>
        </a:p>
      </dgm:t>
    </dgm:pt>
    <dgm:pt modelId="{FFD1D845-28C6-4503-90D2-1D5AB18D8217}">
      <dgm:prSet/>
      <dgm:spPr/>
      <dgm:t>
        <a:bodyPr/>
        <a:lstStyle/>
        <a:p>
          <a:pPr algn="ctr"/>
          <a:endParaRPr lang="es-ES"/>
        </a:p>
      </dgm:t>
    </dgm:pt>
    <dgm:pt modelId="{90AD27FC-B12D-48B7-9ECC-96CA9CE248C9}" type="sibTrans" cxnId="{83CB0D93-1937-48AB-927F-971BAD43B506}">
      <dgm:prSet/>
      <dgm:spPr/>
      <dgm:t>
        <a:bodyPr/>
        <a:lstStyle/>
        <a:p>
          <a:pPr algn="ctr"/>
          <a:endParaRPr lang="es-MX"/>
        </a:p>
      </dgm:t>
    </dgm:pt>
    <dgm:pt modelId="{3C5712B5-AA37-47D8-A8F8-E2EE270EB58F}" type="parTrans" cxnId="{83CB0D93-1937-48AB-927F-971BAD43B506}">
      <dgm:prSet/>
      <dgm:spPr/>
      <dgm:t>
        <a:bodyPr/>
        <a:lstStyle/>
        <a:p>
          <a:pPr algn="ctr"/>
          <a:endParaRPr lang="es-MX"/>
        </a:p>
      </dgm:t>
    </dgm:pt>
    <dgm:pt modelId="{02230098-25E4-4ECF-92DA-8162CACEA473}" type="pres">
      <dgm:prSet presAssocID="{B016EB5C-395A-430C-848A-45737F9E66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FCB3E-7DBA-4A87-83DA-3EED8E8FAFFD}" type="pres">
      <dgm:prSet presAssocID="{73C34AB8-C02F-4EF5-B722-47A102F2FE2F}" presName="composite" presStyleCnt="0"/>
      <dgm:spPr/>
    </dgm:pt>
    <dgm:pt modelId="{3E9D953F-7992-41CD-BC22-4418C39D8D68}" type="pres">
      <dgm:prSet presAssocID="{73C34AB8-C02F-4EF5-B722-47A102F2FE2F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3F62F-0B59-4626-8BCB-00CCF012566D}" type="pres">
      <dgm:prSet presAssocID="{73C34AB8-C02F-4EF5-B722-47A102F2FE2F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68A742-ED7A-4093-A489-32D9160FA0B8}" type="pres">
      <dgm:prSet presAssocID="{DED3CA8B-1237-451F-A464-081AF56D99C6}" presName="sp" presStyleCnt="0"/>
      <dgm:spPr/>
    </dgm:pt>
    <dgm:pt modelId="{1DCCD6F5-3216-4FBE-B1D1-21C65696EF9B}" type="pres">
      <dgm:prSet presAssocID="{76FA91E9-2121-4652-8886-21A1B052C826}" presName="composite" presStyleCnt="0"/>
      <dgm:spPr/>
    </dgm:pt>
    <dgm:pt modelId="{8C1EEDF9-141C-4442-86FF-C560491F46BC}" type="pres">
      <dgm:prSet presAssocID="{76FA91E9-2121-4652-8886-21A1B052C826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B5CD75-7D23-43F3-ABEA-576CC9D3DAC2}" type="pres">
      <dgm:prSet presAssocID="{76FA91E9-2121-4652-8886-21A1B052C826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756A02-BD0F-482B-90A5-4FF9616972D7}" type="pres">
      <dgm:prSet presAssocID="{788091E4-6797-4F46-8D46-BA41A9F61A35}" presName="sp" presStyleCnt="0"/>
      <dgm:spPr/>
    </dgm:pt>
    <dgm:pt modelId="{768328F0-5B4A-4E86-B189-BDE829134E6A}" type="pres">
      <dgm:prSet presAssocID="{27C9ADFF-F87D-40BB-81E5-8E5982443893}" presName="composite" presStyleCnt="0"/>
      <dgm:spPr/>
    </dgm:pt>
    <dgm:pt modelId="{845E9FC8-D888-4FCF-8839-28BB1D2AA324}" type="pres">
      <dgm:prSet presAssocID="{27C9ADFF-F87D-40BB-81E5-8E5982443893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B7D34-FF34-4FD3-A7FE-7DCE49832C17}" type="pres">
      <dgm:prSet presAssocID="{27C9ADFF-F87D-40BB-81E5-8E5982443893}" presName="descendantText" presStyleLbl="alignAcc1" presStyleIdx="2" presStyleCnt="7" custLinFactNeighborX="0" custLinFactNeighborY="106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FF2920-1669-408C-8790-C0883B63E8EE}" type="pres">
      <dgm:prSet presAssocID="{DA241108-EC8B-4101-8190-6034295742E2}" presName="sp" presStyleCnt="0"/>
      <dgm:spPr/>
    </dgm:pt>
    <dgm:pt modelId="{8077DC8E-5EDB-4D2B-8932-4ABA6895434E}" type="pres">
      <dgm:prSet presAssocID="{4428776B-4AFA-4B04-949C-3298D538AFB0}" presName="composite" presStyleCnt="0"/>
      <dgm:spPr/>
    </dgm:pt>
    <dgm:pt modelId="{862F2485-9240-4F54-A218-27F4ED0B9DBF}" type="pres">
      <dgm:prSet presAssocID="{4428776B-4AFA-4B04-949C-3298D538AFB0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71FEA-480B-4F40-8167-1416274C07EE}" type="pres">
      <dgm:prSet presAssocID="{4428776B-4AFA-4B04-949C-3298D538AFB0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D8A335-2901-43E4-8730-D7099C5FC014}" type="pres">
      <dgm:prSet presAssocID="{E278AC05-8D7A-452C-B05D-98A1AB6E08A1}" presName="sp" presStyleCnt="0"/>
      <dgm:spPr/>
    </dgm:pt>
    <dgm:pt modelId="{5D0CA007-8DD1-44BC-9D2D-0BE6AD37D5B9}" type="pres">
      <dgm:prSet presAssocID="{D475A580-8D5B-48C4-B542-2773F3B469AB}" presName="composite" presStyleCnt="0"/>
      <dgm:spPr/>
    </dgm:pt>
    <dgm:pt modelId="{C4B006A5-95A9-4AB4-AAF5-9D1AE428F513}" type="pres">
      <dgm:prSet presAssocID="{D475A580-8D5B-48C4-B542-2773F3B469AB}" presName="parentText" presStyleLbl="alignNode1" presStyleIdx="4" presStyleCnt="7" custLinFactNeighborY="8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1A14F-E941-476B-94D6-9F3EE2E6D642}" type="pres">
      <dgm:prSet presAssocID="{D475A580-8D5B-48C4-B542-2773F3B469AB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8DCB4C-8229-40CA-A363-65829279DE35}" type="pres">
      <dgm:prSet presAssocID="{56F6BF60-B95E-4996-867C-C7C634FEAE4A}" presName="sp" presStyleCnt="0"/>
      <dgm:spPr/>
    </dgm:pt>
    <dgm:pt modelId="{94FA0DB2-47EA-4BA5-AEAE-FE590EBECD4B}" type="pres">
      <dgm:prSet presAssocID="{AD6AC70F-E287-4726-974B-DB3CE90B57B7}" presName="composite" presStyleCnt="0"/>
      <dgm:spPr/>
    </dgm:pt>
    <dgm:pt modelId="{8038A158-4AA6-4878-9318-A334803B5D3C}" type="pres">
      <dgm:prSet presAssocID="{AD6AC70F-E287-4726-974B-DB3CE90B57B7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933C9-0F70-498C-9979-9DAD2ED44A53}" type="pres">
      <dgm:prSet presAssocID="{AD6AC70F-E287-4726-974B-DB3CE90B57B7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9A2DE-95D8-4FA3-9BD9-584B570F0113}" type="pres">
      <dgm:prSet presAssocID="{1DAA5704-237D-4959-847A-D984F4210A23}" presName="sp" presStyleCnt="0"/>
      <dgm:spPr/>
    </dgm:pt>
    <dgm:pt modelId="{A764FCA0-34B5-4938-A1B1-5A90AA2A595C}" type="pres">
      <dgm:prSet presAssocID="{FFD1D845-28C6-4503-90D2-1D5AB18D8217}" presName="composite" presStyleCnt="0"/>
      <dgm:spPr/>
    </dgm:pt>
    <dgm:pt modelId="{C181EE3B-DC05-48AC-8BD3-6A90F9387748}" type="pres">
      <dgm:prSet presAssocID="{FFD1D845-28C6-4503-90D2-1D5AB18D8217}" presName="parentText" presStyleLbl="alignNode1" presStyleIdx="6" presStyleCnt="7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66D1A79-C1FB-4E8C-AEF1-B3FBB4E1358C}" type="pres">
      <dgm:prSet presAssocID="{FFD1D845-28C6-4503-90D2-1D5AB18D8217}" presName="descendantText" presStyleLbl="alignAcc1" presStyleIdx="6" presStyleCnt="7" custLinFactNeighborY="5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D9F69-A441-4B6A-9B08-3B2B12C22A35}" srcId="{B016EB5C-395A-430C-848A-45737F9E668B}" destId="{27C9ADFF-F87D-40BB-81E5-8E5982443893}" srcOrd="2" destOrd="0" parTransId="{ABCFDE36-D6AF-4371-A0E0-C8A706A15064}" sibTransId="{DA241108-EC8B-4101-8190-6034295742E2}"/>
    <dgm:cxn modelId="{3BC408EB-F867-4ED0-8517-0195A58733E4}" type="presOf" srcId="{B016EB5C-395A-430C-848A-45737F9E668B}" destId="{02230098-25E4-4ECF-92DA-8162CACEA473}" srcOrd="0" destOrd="0" presId="urn:microsoft.com/office/officeart/2005/8/layout/chevron2"/>
    <dgm:cxn modelId="{92C8A884-2082-4A34-92D5-03CD890FB161}" type="presOf" srcId="{27DB6E12-2DFF-4A9C-BCA4-65BF234D4D2E}" destId="{DFB5CD75-7D23-43F3-ABEA-576CC9D3DAC2}" srcOrd="0" destOrd="0" presId="urn:microsoft.com/office/officeart/2005/8/layout/chevron2"/>
    <dgm:cxn modelId="{8974D109-0E9B-473E-8805-CBF3F00D67B9}" type="presOf" srcId="{10027DD3-65B4-4666-9765-DF5722B0D41E}" destId="{C66D1A79-C1FB-4E8C-AEF1-B3FBB4E1358C}" srcOrd="0" destOrd="0" presId="urn:microsoft.com/office/officeart/2005/8/layout/chevron2"/>
    <dgm:cxn modelId="{2AD292E4-D1CB-4D8D-BF12-BACCF2D941B3}" type="presOf" srcId="{CD2D43CE-A6EC-4F6B-8439-21F5D78F8A64}" destId="{5BC71FEA-480B-4F40-8167-1416274C07EE}" srcOrd="0" destOrd="0" presId="urn:microsoft.com/office/officeart/2005/8/layout/chevron2"/>
    <dgm:cxn modelId="{8F2B4E16-AFC2-4B96-85DF-FE1CF6505D71}" type="presOf" srcId="{27C9ADFF-F87D-40BB-81E5-8E5982443893}" destId="{845E9FC8-D888-4FCF-8839-28BB1D2AA324}" srcOrd="0" destOrd="0" presId="urn:microsoft.com/office/officeart/2005/8/layout/chevron2"/>
    <dgm:cxn modelId="{EE42EACA-D20D-4A4F-AB96-ADC16EB24880}" srcId="{27C9ADFF-F87D-40BB-81E5-8E5982443893}" destId="{48E00066-A316-4993-87C4-AD18C934DB7A}" srcOrd="0" destOrd="0" parTransId="{C940C4E8-246C-4708-B3B9-A89306FD9452}" sibTransId="{5D6AB6BD-CED3-41EF-AA84-64DB7B183389}"/>
    <dgm:cxn modelId="{106439BF-5F81-4A0A-8643-BE0137166D42}" srcId="{AD6AC70F-E287-4726-974B-DB3CE90B57B7}" destId="{253D98C6-9240-4633-B857-3E156C470D4C}" srcOrd="0" destOrd="0" parTransId="{E46D16D4-F737-47F9-B983-ECD1950C80F8}" sibTransId="{4C318CC8-BA23-4C95-AE43-7251F0B4D713}"/>
    <dgm:cxn modelId="{B9F07915-C9D3-4C00-ACE0-58558AD23F4A}" srcId="{76FA91E9-2121-4652-8886-21A1B052C826}" destId="{27DB6E12-2DFF-4A9C-BCA4-65BF234D4D2E}" srcOrd="0" destOrd="0" parTransId="{E9638729-4EA4-45FF-8DF7-96F864729E4C}" sibTransId="{14F5102D-CA89-48EE-802A-39E9DCB98DAB}"/>
    <dgm:cxn modelId="{16D3E285-DDFA-48AF-820B-B1CB54DBC163}" type="presOf" srcId="{5FE01DF9-F1A6-45F3-8CE8-37E02472120A}" destId="{EB51A14F-E941-476B-94D6-9F3EE2E6D642}" srcOrd="0" destOrd="0" presId="urn:microsoft.com/office/officeart/2005/8/layout/chevron2"/>
    <dgm:cxn modelId="{5CF6A18F-3039-4C6B-948D-5A53C8F2EFED}" srcId="{B016EB5C-395A-430C-848A-45737F9E668B}" destId="{D475A580-8D5B-48C4-B542-2773F3B469AB}" srcOrd="4" destOrd="0" parTransId="{43AEDAF6-9FB9-42C1-8C0A-86BBFFE369E7}" sibTransId="{56F6BF60-B95E-4996-867C-C7C634FEAE4A}"/>
    <dgm:cxn modelId="{EB5CA8AD-2E16-4DA8-A1EB-95DC6BAD3CD8}" type="presOf" srcId="{73C34AB8-C02F-4EF5-B722-47A102F2FE2F}" destId="{3E9D953F-7992-41CD-BC22-4418C39D8D68}" srcOrd="0" destOrd="0" presId="urn:microsoft.com/office/officeart/2005/8/layout/chevron2"/>
    <dgm:cxn modelId="{AFC63E86-DA4C-433B-8553-630B6483E816}" type="presOf" srcId="{AD6AC70F-E287-4726-974B-DB3CE90B57B7}" destId="{8038A158-4AA6-4878-9318-A334803B5D3C}" srcOrd="0" destOrd="0" presId="urn:microsoft.com/office/officeart/2005/8/layout/chevron2"/>
    <dgm:cxn modelId="{83CB0D93-1937-48AB-927F-971BAD43B506}" srcId="{B016EB5C-395A-430C-848A-45737F9E668B}" destId="{FFD1D845-28C6-4503-90D2-1D5AB18D8217}" srcOrd="6" destOrd="0" parTransId="{3C5712B5-AA37-47D8-A8F8-E2EE270EB58F}" sibTransId="{90AD27FC-B12D-48B7-9ECC-96CA9CE248C9}"/>
    <dgm:cxn modelId="{3E9C1D7E-3736-4756-8BFE-49FE45818C61}" type="presOf" srcId="{48E00066-A316-4993-87C4-AD18C934DB7A}" destId="{9EEB7D34-FF34-4FD3-A7FE-7DCE49832C17}" srcOrd="0" destOrd="0" presId="urn:microsoft.com/office/officeart/2005/8/layout/chevron2"/>
    <dgm:cxn modelId="{73712441-B09E-4A37-A005-E0CC0F92AA92}" srcId="{4428776B-4AFA-4B04-949C-3298D538AFB0}" destId="{CD2D43CE-A6EC-4F6B-8439-21F5D78F8A64}" srcOrd="0" destOrd="0" parTransId="{2836C7EB-DC30-44DD-885E-7C6003D23068}" sibTransId="{30CCD671-CAEB-43C2-8A2C-A964E04C74AC}"/>
    <dgm:cxn modelId="{80B4BC6F-C508-4E4E-90EA-8A019E4A4950}" srcId="{B016EB5C-395A-430C-848A-45737F9E668B}" destId="{AD6AC70F-E287-4726-974B-DB3CE90B57B7}" srcOrd="5" destOrd="0" parTransId="{227737DE-9B7F-48BA-A2AF-E2847BB8DE94}" sibTransId="{1DAA5704-237D-4959-847A-D984F4210A23}"/>
    <dgm:cxn modelId="{B9DB26C0-A3D4-47F3-B97C-E118ECF68BA9}" srcId="{B016EB5C-395A-430C-848A-45737F9E668B}" destId="{76FA91E9-2121-4652-8886-21A1B052C826}" srcOrd="1" destOrd="0" parTransId="{16949003-B351-4693-A3BD-20DDC0C3F365}" sibTransId="{788091E4-6797-4F46-8D46-BA41A9F61A35}"/>
    <dgm:cxn modelId="{1EC0EFED-A234-4412-9948-2487E376EC02}" type="presOf" srcId="{D475A580-8D5B-48C4-B542-2773F3B469AB}" destId="{C4B006A5-95A9-4AB4-AAF5-9D1AE428F513}" srcOrd="0" destOrd="0" presId="urn:microsoft.com/office/officeart/2005/8/layout/chevron2"/>
    <dgm:cxn modelId="{AECFBC65-2A46-409E-BBA3-56573221E7D9}" type="presOf" srcId="{253D98C6-9240-4633-B857-3E156C470D4C}" destId="{B1E933C9-0F70-498C-9979-9DAD2ED44A53}" srcOrd="0" destOrd="0" presId="urn:microsoft.com/office/officeart/2005/8/layout/chevron2"/>
    <dgm:cxn modelId="{0A7026BE-0754-46D1-9561-083A116EEE91}" type="presOf" srcId="{FFD1D845-28C6-4503-90D2-1D5AB18D8217}" destId="{C181EE3B-DC05-48AC-8BD3-6A90F9387748}" srcOrd="0" destOrd="0" presId="urn:microsoft.com/office/officeart/2005/8/layout/chevron2"/>
    <dgm:cxn modelId="{00FE9642-DA3D-40A0-9966-550F706AB306}" srcId="{B016EB5C-395A-430C-848A-45737F9E668B}" destId="{4428776B-4AFA-4B04-949C-3298D538AFB0}" srcOrd="3" destOrd="0" parTransId="{1C3F4636-9AA5-42F9-8700-EE42E786461E}" sibTransId="{E278AC05-8D7A-452C-B05D-98A1AB6E08A1}"/>
    <dgm:cxn modelId="{F962ECF9-C953-4BC8-9BE9-3922EDA356D6}" type="presOf" srcId="{4428776B-4AFA-4B04-949C-3298D538AFB0}" destId="{862F2485-9240-4F54-A218-27F4ED0B9DBF}" srcOrd="0" destOrd="0" presId="urn:microsoft.com/office/officeart/2005/8/layout/chevron2"/>
    <dgm:cxn modelId="{013645C6-4F4D-4578-B2CD-4EE153F920EB}" srcId="{D475A580-8D5B-48C4-B542-2773F3B469AB}" destId="{5FE01DF9-F1A6-45F3-8CE8-37E02472120A}" srcOrd="0" destOrd="0" parTransId="{3762E53A-AACA-4363-B8DF-6468404DD9D7}" sibTransId="{B028CB38-4E21-457B-A40A-D44295129890}"/>
    <dgm:cxn modelId="{F64FE69C-0E20-400F-96B7-0A8BB270FFFA}" type="presOf" srcId="{76FA91E9-2121-4652-8886-21A1B052C826}" destId="{8C1EEDF9-141C-4442-86FF-C560491F46BC}" srcOrd="0" destOrd="0" presId="urn:microsoft.com/office/officeart/2005/8/layout/chevron2"/>
    <dgm:cxn modelId="{3765145A-18B9-49DB-A537-1A498ACF9988}" type="presOf" srcId="{1C801352-12C6-4FD5-BABE-6C6B2AEE467D}" destId="{13D3F62F-0B59-4626-8BCB-00CCF012566D}" srcOrd="0" destOrd="0" presId="urn:microsoft.com/office/officeart/2005/8/layout/chevron2"/>
    <dgm:cxn modelId="{9582C9E3-A137-40A8-922F-A5F35869F8DF}" srcId="{B016EB5C-395A-430C-848A-45737F9E668B}" destId="{73C34AB8-C02F-4EF5-B722-47A102F2FE2F}" srcOrd="0" destOrd="0" parTransId="{1166E049-148F-4B99-8764-192CCCAF01E0}" sibTransId="{DED3CA8B-1237-451F-A464-081AF56D99C6}"/>
    <dgm:cxn modelId="{F367916E-4E50-48EE-8147-639F337AC5A4}" srcId="{73C34AB8-C02F-4EF5-B722-47A102F2FE2F}" destId="{1C801352-12C6-4FD5-BABE-6C6B2AEE467D}" srcOrd="0" destOrd="0" parTransId="{521F95E7-212C-4788-9EF0-372597DDE33D}" sibTransId="{D2250A58-00CE-46BB-BEF5-20AB5CC8C62F}"/>
    <dgm:cxn modelId="{D56D84E4-7EA6-400B-AEA3-0FA9D0CCE876}" srcId="{FFD1D845-28C6-4503-90D2-1D5AB18D8217}" destId="{10027DD3-65B4-4666-9765-DF5722B0D41E}" srcOrd="0" destOrd="0" parTransId="{99F71333-73B3-4E01-86A4-8803B1D8B596}" sibTransId="{57701D9E-A42C-46EC-92BD-2721473D0615}"/>
    <dgm:cxn modelId="{B896FF37-1FF3-438D-AE83-C7E190DF9AEB}" type="presParOf" srcId="{02230098-25E4-4ECF-92DA-8162CACEA473}" destId="{CA2FCB3E-7DBA-4A87-83DA-3EED8E8FAFFD}" srcOrd="0" destOrd="0" presId="urn:microsoft.com/office/officeart/2005/8/layout/chevron2"/>
    <dgm:cxn modelId="{61A72F49-72C0-47B2-9149-F2F9BDC13221}" type="presParOf" srcId="{CA2FCB3E-7DBA-4A87-83DA-3EED8E8FAFFD}" destId="{3E9D953F-7992-41CD-BC22-4418C39D8D68}" srcOrd="0" destOrd="0" presId="urn:microsoft.com/office/officeart/2005/8/layout/chevron2"/>
    <dgm:cxn modelId="{D8AD9ABE-F372-413C-B50C-4DA12360ADC6}" type="presParOf" srcId="{CA2FCB3E-7DBA-4A87-83DA-3EED8E8FAFFD}" destId="{13D3F62F-0B59-4626-8BCB-00CCF012566D}" srcOrd="1" destOrd="0" presId="urn:microsoft.com/office/officeart/2005/8/layout/chevron2"/>
    <dgm:cxn modelId="{37337980-8CD7-4593-88B0-38E6C43F346B}" type="presParOf" srcId="{02230098-25E4-4ECF-92DA-8162CACEA473}" destId="{AC68A742-ED7A-4093-A489-32D9160FA0B8}" srcOrd="1" destOrd="0" presId="urn:microsoft.com/office/officeart/2005/8/layout/chevron2"/>
    <dgm:cxn modelId="{79B65F0F-926E-4C72-942E-F0012AC48B9C}" type="presParOf" srcId="{02230098-25E4-4ECF-92DA-8162CACEA473}" destId="{1DCCD6F5-3216-4FBE-B1D1-21C65696EF9B}" srcOrd="2" destOrd="0" presId="urn:microsoft.com/office/officeart/2005/8/layout/chevron2"/>
    <dgm:cxn modelId="{91EEDD48-CE60-4D6A-954E-CC203CC3B0C8}" type="presParOf" srcId="{1DCCD6F5-3216-4FBE-B1D1-21C65696EF9B}" destId="{8C1EEDF9-141C-4442-86FF-C560491F46BC}" srcOrd="0" destOrd="0" presId="urn:microsoft.com/office/officeart/2005/8/layout/chevron2"/>
    <dgm:cxn modelId="{83E6610B-E5B9-4ABA-AD8D-74DCFC3A81A0}" type="presParOf" srcId="{1DCCD6F5-3216-4FBE-B1D1-21C65696EF9B}" destId="{DFB5CD75-7D23-43F3-ABEA-576CC9D3DAC2}" srcOrd="1" destOrd="0" presId="urn:microsoft.com/office/officeart/2005/8/layout/chevron2"/>
    <dgm:cxn modelId="{902509AD-41FA-4BFE-826F-4652F614FBFA}" type="presParOf" srcId="{02230098-25E4-4ECF-92DA-8162CACEA473}" destId="{D4756A02-BD0F-482B-90A5-4FF9616972D7}" srcOrd="3" destOrd="0" presId="urn:microsoft.com/office/officeart/2005/8/layout/chevron2"/>
    <dgm:cxn modelId="{83107444-3D07-4C24-9C0F-A9CBF97900C7}" type="presParOf" srcId="{02230098-25E4-4ECF-92DA-8162CACEA473}" destId="{768328F0-5B4A-4E86-B189-BDE829134E6A}" srcOrd="4" destOrd="0" presId="urn:microsoft.com/office/officeart/2005/8/layout/chevron2"/>
    <dgm:cxn modelId="{4E852A4D-C3B2-493E-9E31-894CBC3A29CB}" type="presParOf" srcId="{768328F0-5B4A-4E86-B189-BDE829134E6A}" destId="{845E9FC8-D888-4FCF-8839-28BB1D2AA324}" srcOrd="0" destOrd="0" presId="urn:microsoft.com/office/officeart/2005/8/layout/chevron2"/>
    <dgm:cxn modelId="{A50FB4E0-FD8E-4E44-BAC7-27D056766884}" type="presParOf" srcId="{768328F0-5B4A-4E86-B189-BDE829134E6A}" destId="{9EEB7D34-FF34-4FD3-A7FE-7DCE49832C17}" srcOrd="1" destOrd="0" presId="urn:microsoft.com/office/officeart/2005/8/layout/chevron2"/>
    <dgm:cxn modelId="{6034C6F3-0BD6-4843-B4A2-A57AE501C98A}" type="presParOf" srcId="{02230098-25E4-4ECF-92DA-8162CACEA473}" destId="{3DFF2920-1669-408C-8790-C0883B63E8EE}" srcOrd="5" destOrd="0" presId="urn:microsoft.com/office/officeart/2005/8/layout/chevron2"/>
    <dgm:cxn modelId="{8E40BD55-69B9-425C-AF29-04BAAE519D62}" type="presParOf" srcId="{02230098-25E4-4ECF-92DA-8162CACEA473}" destId="{8077DC8E-5EDB-4D2B-8932-4ABA6895434E}" srcOrd="6" destOrd="0" presId="urn:microsoft.com/office/officeart/2005/8/layout/chevron2"/>
    <dgm:cxn modelId="{C7E66A1E-3C85-490C-9583-DBABDAD28B09}" type="presParOf" srcId="{8077DC8E-5EDB-4D2B-8932-4ABA6895434E}" destId="{862F2485-9240-4F54-A218-27F4ED0B9DBF}" srcOrd="0" destOrd="0" presId="urn:microsoft.com/office/officeart/2005/8/layout/chevron2"/>
    <dgm:cxn modelId="{338E2736-2648-491B-869C-ABCC46D17422}" type="presParOf" srcId="{8077DC8E-5EDB-4D2B-8932-4ABA6895434E}" destId="{5BC71FEA-480B-4F40-8167-1416274C07EE}" srcOrd="1" destOrd="0" presId="urn:microsoft.com/office/officeart/2005/8/layout/chevron2"/>
    <dgm:cxn modelId="{A5028FC1-0393-4F78-B3A2-BC4C0DA8CED7}" type="presParOf" srcId="{02230098-25E4-4ECF-92DA-8162CACEA473}" destId="{99D8A335-2901-43E4-8730-D7099C5FC014}" srcOrd="7" destOrd="0" presId="urn:microsoft.com/office/officeart/2005/8/layout/chevron2"/>
    <dgm:cxn modelId="{6CA76C5A-CB9D-4028-9A13-7730DB2152D1}" type="presParOf" srcId="{02230098-25E4-4ECF-92DA-8162CACEA473}" destId="{5D0CA007-8DD1-44BC-9D2D-0BE6AD37D5B9}" srcOrd="8" destOrd="0" presId="urn:microsoft.com/office/officeart/2005/8/layout/chevron2"/>
    <dgm:cxn modelId="{18778E46-F518-4387-9289-A10B4534FACB}" type="presParOf" srcId="{5D0CA007-8DD1-44BC-9D2D-0BE6AD37D5B9}" destId="{C4B006A5-95A9-4AB4-AAF5-9D1AE428F513}" srcOrd="0" destOrd="0" presId="urn:microsoft.com/office/officeart/2005/8/layout/chevron2"/>
    <dgm:cxn modelId="{5DB7C603-133C-4B0E-AF1F-1879CCCB9B7F}" type="presParOf" srcId="{5D0CA007-8DD1-44BC-9D2D-0BE6AD37D5B9}" destId="{EB51A14F-E941-476B-94D6-9F3EE2E6D642}" srcOrd="1" destOrd="0" presId="urn:microsoft.com/office/officeart/2005/8/layout/chevron2"/>
    <dgm:cxn modelId="{0461FDF5-1094-4839-B2E7-3C62775FCADE}" type="presParOf" srcId="{02230098-25E4-4ECF-92DA-8162CACEA473}" destId="{CD8DCB4C-8229-40CA-A363-65829279DE35}" srcOrd="9" destOrd="0" presId="urn:microsoft.com/office/officeart/2005/8/layout/chevron2"/>
    <dgm:cxn modelId="{39AC5189-6FE1-4362-863C-B00863C8C48E}" type="presParOf" srcId="{02230098-25E4-4ECF-92DA-8162CACEA473}" destId="{94FA0DB2-47EA-4BA5-AEAE-FE590EBECD4B}" srcOrd="10" destOrd="0" presId="urn:microsoft.com/office/officeart/2005/8/layout/chevron2"/>
    <dgm:cxn modelId="{4A3AB369-1596-4C52-B75E-03BC9EBFC143}" type="presParOf" srcId="{94FA0DB2-47EA-4BA5-AEAE-FE590EBECD4B}" destId="{8038A158-4AA6-4878-9318-A334803B5D3C}" srcOrd="0" destOrd="0" presId="urn:microsoft.com/office/officeart/2005/8/layout/chevron2"/>
    <dgm:cxn modelId="{0FF9EDEE-49FF-4A20-A654-DB84EBD1FD29}" type="presParOf" srcId="{94FA0DB2-47EA-4BA5-AEAE-FE590EBECD4B}" destId="{B1E933C9-0F70-498C-9979-9DAD2ED44A53}" srcOrd="1" destOrd="0" presId="urn:microsoft.com/office/officeart/2005/8/layout/chevron2"/>
    <dgm:cxn modelId="{7DBDF04B-5B17-43D5-AC1C-6968DFF6550E}" type="presParOf" srcId="{02230098-25E4-4ECF-92DA-8162CACEA473}" destId="{4D29A2DE-95D8-4FA3-9BD9-584B570F0113}" srcOrd="11" destOrd="0" presId="urn:microsoft.com/office/officeart/2005/8/layout/chevron2"/>
    <dgm:cxn modelId="{5CD05048-2B4F-4B7F-9D80-E5BBA3B04928}" type="presParOf" srcId="{02230098-25E4-4ECF-92DA-8162CACEA473}" destId="{A764FCA0-34B5-4938-A1B1-5A90AA2A595C}" srcOrd="12" destOrd="0" presId="urn:microsoft.com/office/officeart/2005/8/layout/chevron2"/>
    <dgm:cxn modelId="{8F7338B1-6057-44E5-A309-1FDFDE533152}" type="presParOf" srcId="{A764FCA0-34B5-4938-A1B1-5A90AA2A595C}" destId="{C181EE3B-DC05-48AC-8BD3-6A90F9387748}" srcOrd="0" destOrd="0" presId="urn:microsoft.com/office/officeart/2005/8/layout/chevron2"/>
    <dgm:cxn modelId="{10262CE4-2C0E-4910-8343-23F432D80698}" type="presParOf" srcId="{A764FCA0-34B5-4938-A1B1-5A90AA2A595C}" destId="{C66D1A79-C1FB-4E8C-AEF1-B3FBB4E135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0259600-3A34-4B9B-BCAA-249B9D4FD3B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9358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E871E7-05B9-497F-8DFB-C86FE3EFD4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428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D97C0-8BBC-4E6F-966C-FF5E2AAD2992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7A2787-95AC-42BC-9453-7FC0C0CCBAA4}" type="slidenum">
              <a:rPr lang="es-EC" sz="1200"/>
              <a:pPr algn="r"/>
              <a:t>2</a:t>
            </a:fld>
            <a:endParaRPr lang="es-EC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C6232-1263-4986-A83A-18FCC81C247A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563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A continuacion se va a hablar sobre la metodologia de nuestro sistema, es decir el “como” del mismo, como se hizo para obtener datos, para realizar las encuestas, entre otros detalles…etc</a:t>
            </a:r>
          </a:p>
        </p:txBody>
      </p:sp>
      <p:sp>
        <p:nvSpPr>
          <p:cNvPr id="563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43AE40-1438-4941-BF0F-BB9482F1DCB6}" type="slidenum">
              <a:rPr lang="es-EC" sz="1200"/>
              <a:pPr algn="r"/>
              <a:t>14</a:t>
            </a:fld>
            <a:endParaRPr lang="es-EC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9AFFF-301A-48B3-B56B-65CC9F187CD0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Algoritmo de planificación para la realización de nuestro sistema, aquí se detallan los pasos seguidos para lllegar a la consecución de nuestro producto de software</a:t>
            </a:r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FFF353-7B94-4078-8D22-E180B133F40D}" type="slidenum">
              <a:rPr lang="es-EC" sz="1200"/>
              <a:pPr algn="r"/>
              <a:t>15</a:t>
            </a:fld>
            <a:endParaRPr lang="es-EC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29510-17C0-4A0B-A2ED-40C6273FD462}" type="slidenum">
              <a:rPr lang="es-ES" smtClean="0"/>
              <a:pPr/>
              <a:t>16</a:t>
            </a:fld>
            <a:endParaRPr lang="es-ES" smtClean="0"/>
          </a:p>
        </p:txBody>
      </p:sp>
      <p:sp>
        <p:nvSpPr>
          <p:cNvPr id="583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Nuestro sistema toma datos de entrada, unos son generales y otros se remiten a cada uso de suelo, he aquí las variables generales</a:t>
            </a:r>
          </a:p>
        </p:txBody>
      </p:sp>
      <p:sp>
        <p:nvSpPr>
          <p:cNvPr id="583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B0FFED-DD2C-4506-B2B8-CCF8447471DA}" type="slidenum">
              <a:rPr lang="es-EC" sz="1200"/>
              <a:pPr algn="r"/>
              <a:t>16</a:t>
            </a:fld>
            <a:endParaRPr lang="es-EC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A9639-9D05-4E9E-AB40-C0BBD1A913E6}" type="slidenum">
              <a:rPr lang="es-ES" smtClean="0"/>
              <a:pPr/>
              <a:t>17</a:t>
            </a:fld>
            <a:endParaRPr lang="es-ES" smtClean="0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Por otro lado, las variables referentes a cada uso de suelo, esquematizadas en la siguiente tabla (hablar un poquito acerca de cada cosa y lo q ac en l sistema)</a:t>
            </a:r>
          </a:p>
        </p:txBody>
      </p:sp>
      <p:sp>
        <p:nvSpPr>
          <p:cNvPr id="593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79BCB1-8D50-42A5-B80C-6DB342A09EEC}" type="slidenum">
              <a:rPr lang="es-EC" sz="1200"/>
              <a:pPr algn="r"/>
              <a:t>17</a:t>
            </a:fld>
            <a:endParaRPr lang="es-EC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6A749-51E4-47CE-9F22-5B82244CD15B}" type="slidenum">
              <a:rPr lang="es-ES" smtClean="0"/>
              <a:pPr/>
              <a:t>18</a:t>
            </a:fld>
            <a:endParaRPr lang="es-ES" smtClean="0"/>
          </a:p>
        </p:txBody>
      </p:sp>
      <p:sp>
        <p:nvSpPr>
          <p:cNvPr id="60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Este es el cuadro general, en breves momentos se procedera a explicar lo mas a fondo (decir breve descripcion de lo que hace este dibujo, la contaminacion acuifera se puede dar por la existencia en exceso de cargas contaminantes…en nuestro caso analizamos 3..)</a:t>
            </a:r>
          </a:p>
        </p:txBody>
      </p:sp>
      <p:sp>
        <p:nvSpPr>
          <p:cNvPr id="604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1B6F12-EA9D-4D69-B171-AA7A1635DBDC}" type="slidenum">
              <a:rPr lang="es-EC" sz="1200"/>
              <a:pPr algn="r"/>
              <a:t>18</a:t>
            </a:fld>
            <a:endParaRPr lang="es-EC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6B1FD-E490-43EC-84E4-4DA9C1DFCA03}" type="slidenum">
              <a:rPr lang="es-ES" smtClean="0"/>
              <a:pPr/>
              <a:t>19</a:t>
            </a:fld>
            <a:endParaRPr lang="es-ES" smtClean="0"/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Seccion principal del dibujo previo, amplificada para poder analizarse mejor…lo q viene adelante son amplificaciones de ls ramales hacia abajo e la explicacion del presente esquema..</a:t>
            </a:r>
          </a:p>
        </p:txBody>
      </p:sp>
      <p:sp>
        <p:nvSpPr>
          <p:cNvPr id="614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F567B3-9185-463A-A08B-617D1303439F}" type="slidenum">
              <a:rPr lang="es-EC" sz="1200"/>
              <a:pPr algn="r"/>
              <a:t>19</a:t>
            </a:fld>
            <a:endParaRPr lang="es-EC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6CA3-8E2A-448E-B71F-D394863A2361}" type="slidenum">
              <a:rPr lang="es-ES" smtClean="0"/>
              <a:pPr/>
              <a:t>20</a:t>
            </a:fld>
            <a:endParaRPr lang="es-ES" smtClean="0"/>
          </a:p>
        </p:txBody>
      </p:sp>
      <p:sp>
        <p:nvSpPr>
          <p:cNvPr id="62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624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38ABFB-4041-42E1-BB42-2B45254A86E3}" type="slidenum">
              <a:rPr lang="es-EC" sz="1200"/>
              <a:pPr algn="r"/>
              <a:t>20</a:t>
            </a:fld>
            <a:endParaRPr lang="es-EC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38E11-3225-41D4-93FD-23425A551554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634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28D1303-1D14-4C11-A2E6-1C67640CD6A0}" type="slidenum">
              <a:rPr lang="es-EC" sz="1200"/>
              <a:pPr algn="r"/>
              <a:t>21</a:t>
            </a:fld>
            <a:endParaRPr lang="es-EC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A5047-EE73-4F1E-BB72-49E3641587B6}" type="slidenum">
              <a:rPr lang="es-ES" smtClean="0"/>
              <a:pPr/>
              <a:t>22</a:t>
            </a:fld>
            <a:endParaRPr lang="es-ES" smtClean="0"/>
          </a:p>
        </p:txBody>
      </p:sp>
      <p:sp>
        <p:nvSpPr>
          <p:cNvPr id="645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Explicacion de las medidas  a tomar…el dibujo se explica prácticamente solo decir a Angel o a Wend,  o a mi que lea acerca de esto y analice dichas medidas</a:t>
            </a:r>
          </a:p>
        </p:txBody>
      </p:sp>
      <p:sp>
        <p:nvSpPr>
          <p:cNvPr id="6451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77667C-B45E-4757-B446-1BACD6A23887}" type="slidenum">
              <a:rPr lang="es-EC" sz="1200"/>
              <a:pPr algn="r"/>
              <a:t>22</a:t>
            </a:fld>
            <a:endParaRPr lang="es-EC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8B25C-CC3D-40B3-A0D6-FFAD35828E69}" type="slidenum">
              <a:rPr lang="es-ES" smtClean="0"/>
              <a:pPr/>
              <a:t>23</a:t>
            </a:fld>
            <a:endParaRPr lang="es-ES" smtClean="0"/>
          </a:p>
        </p:txBody>
      </p:sp>
      <p:sp>
        <p:nvSpPr>
          <p:cNvPr id="655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Y en esta manera fue como se hizo el proceso de la adquisicion del conocimiento para su posterior utilizacion en el sistema…Recomendac..al decir asesoria se deberia mencionar las personas q nos asesoraron, el Dr Riofrio, el Sr del ICQ, el Sr. De Maritima, el Dr Huayamabe, etc</a:t>
            </a:r>
          </a:p>
          <a:p>
            <a:pPr eaLnBrk="1" hangingPunct="1">
              <a:spcBef>
                <a:spcPct val="0"/>
              </a:spcBef>
            </a:pPr>
            <a:r>
              <a:rPr lang="es-EC" smtClean="0"/>
              <a:t>Y contar como era cada una de las sesiones de recopilacion de datos</a:t>
            </a:r>
          </a:p>
        </p:txBody>
      </p:sp>
      <p:sp>
        <p:nvSpPr>
          <p:cNvPr id="655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C615C2-5AA7-4186-8FDA-12A0B3798F39}" type="slidenum">
              <a:rPr lang="es-EC" sz="1200"/>
              <a:pPr algn="r"/>
              <a:t>23</a:t>
            </a:fld>
            <a:endParaRPr lang="es-EC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ADE65-7169-4EEE-B9DB-8A6AF5D64C8D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481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481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002987-4968-4424-95E4-FF09CEE3774C}" type="slidenum">
              <a:rPr lang="es-EC" sz="1200"/>
              <a:pPr algn="r"/>
              <a:t>3</a:t>
            </a:fld>
            <a:endParaRPr lang="es-EC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C" smtClean="0"/>
              <a:t>Explicar lo q cada parametro preguntado quiere decir, y como se ve reflejado en la aplicación..x ejm..explicar q es la facilidad de uso, cuando un usuario maneja la aplicación, que es lo q el espera, y cosas asi..</a:t>
            </a:r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669D0-0F42-4EF2-90EF-9352E01D51F1}" type="slidenum">
              <a:rPr lang="es-ES" smtClean="0"/>
              <a:pPr/>
              <a:t>24</a:t>
            </a:fld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C" smtClean="0"/>
              <a:t>Este modelo fue utilizado en 2 ocasiones, antes de y despues de poner a los usuarios a utilizar la aplicacion, con el objeto de al inicio, ver cuanto sabian dichos usuarios acerca del tema, preguntandoles cosas relativamente sencillas, y despues de haberla probado, para ver si ellos habian obtenido mas nociones acerca de dichos topicos</a:t>
            </a:r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D36DD-3ADD-46C6-82CF-9E18A7430BB9}" type="slidenum">
              <a:rPr lang="es-ES" smtClean="0"/>
              <a:pPr/>
              <a:t>25</a:t>
            </a:fld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93535-D097-4181-B38C-2F66610873BB}" type="slidenum">
              <a:rPr lang="es-ES" smtClean="0"/>
              <a:pPr/>
              <a:t>26</a:t>
            </a:fld>
            <a:endParaRPr lang="es-ES" smtClean="0"/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E12271-2624-4486-80AB-FA971D1BD79B}" type="slidenum">
              <a:rPr lang="es-EC" sz="1200"/>
              <a:pPr algn="r"/>
              <a:t>26</a:t>
            </a:fld>
            <a:endParaRPr lang="es-EC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19099-E343-46F0-B665-163DF482FE5A}" type="slidenum">
              <a:rPr lang="es-ES" smtClean="0"/>
              <a:pPr/>
              <a:t>27</a:t>
            </a:fld>
            <a:endParaRPr lang="es-ES" smtClean="0"/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Para poder analizar si habiamos cumplido nuestros objetivos, se analizaron los resultados de las encuestas realizados al probar la aplicación  a una muestra de treinta usuarios y 2 expertos en la materia, y a continuacion se realizara el analisis de dicha informacion obtenida</a:t>
            </a:r>
          </a:p>
        </p:txBody>
      </p:sp>
      <p:sp>
        <p:nvSpPr>
          <p:cNvPr id="696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759BDB-73EC-46EF-9533-8FEBAC8F75B3}" type="slidenum">
              <a:rPr lang="es-EC" sz="1200"/>
              <a:pPr algn="r"/>
              <a:t>27</a:t>
            </a:fld>
            <a:endParaRPr lang="es-EC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C" smtClean="0"/>
              <a:t>Debo darle formato a las ppt para q se vean mas elegantes…a quien le toque esta seccion debe leer y explicar el significado de las tortitas y las tablitas y de dónde salieron esas cosas…debo poner formatos de encuestas en algun lado? Preguntar a Ángela :o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7DEBC-D4B6-40B7-B316-8F168B99356F}" type="slidenum">
              <a:rPr lang="es-EC" smtClean="0"/>
              <a:pPr/>
              <a:t>28</a:t>
            </a:fld>
            <a:endParaRPr lang="es-EC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ABA02-FFDF-4513-938B-5B23598631D3}" type="slidenum">
              <a:rPr lang="es-ES" smtClean="0"/>
              <a:pPr/>
              <a:t>29</a:t>
            </a:fld>
            <a:endParaRPr lang="es-ES" smtClean="0"/>
          </a:p>
        </p:txBody>
      </p:sp>
      <p:sp>
        <p:nvSpPr>
          <p:cNvPr id="7168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Validacion interfaz grafica con expertos</a:t>
            </a:r>
          </a:p>
        </p:txBody>
      </p:sp>
      <p:sp>
        <p:nvSpPr>
          <p:cNvPr id="71685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63378C-4C34-40E6-A28C-23F2849F01F3}" type="slidenum">
              <a:rPr lang="es-EC" sz="1200"/>
              <a:pPr algn="r"/>
              <a:t>29</a:t>
            </a:fld>
            <a:endParaRPr lang="es-EC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C" smtClean="0"/>
              <a:t>Validacion del modelo experto en relacion a el conocimiento adquirido, el contraste entre lo que nosotros entendimos respecto a esta ciencia y el conocimiento que el experto tiene acerca de los metodos de solucion a la problemática analizada, pudimis ver que extistio una concordancia entre dichos elementos, presentados en las tablas de resultados aquí mostradas..</a:t>
            </a:r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0FBBC-801C-4658-AD0A-3409BA350A1C}" type="slidenum">
              <a:rPr lang="es-EC" smtClean="0"/>
              <a:pPr/>
              <a:t>30</a:t>
            </a:fld>
            <a:endParaRPr lang="es-EC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2CC70-5451-4E0E-842E-E192330B7113}" type="slidenum">
              <a:rPr lang="es-EC" smtClean="0"/>
              <a:pPr/>
              <a:t>31</a:t>
            </a:fld>
            <a:endParaRPr lang="es-EC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B3629-2149-441A-88CE-2C7642BE3756}" type="slidenum">
              <a:rPr lang="es-ES" smtClean="0"/>
              <a:pPr/>
              <a:t>32</a:t>
            </a:fld>
            <a:endParaRPr lang="es-ES" smtClean="0"/>
          </a:p>
        </p:txBody>
      </p:sp>
      <p:sp>
        <p:nvSpPr>
          <p:cNvPr id="7475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Validacion interfaz grafica con usuarios tipicos</a:t>
            </a:r>
          </a:p>
        </p:txBody>
      </p:sp>
      <p:sp>
        <p:nvSpPr>
          <p:cNvPr id="74757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F5641E-0373-4AE9-B23C-F9AB5FD08B7C}" type="slidenum">
              <a:rPr lang="es-EC" sz="1200"/>
              <a:pPr algn="r"/>
              <a:t>32</a:t>
            </a:fld>
            <a:endParaRPr lang="es-EC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0F568-94F6-4F31-B136-FD60404E8D63}" type="slidenum">
              <a:rPr lang="es-ES" smtClean="0"/>
              <a:pPr/>
              <a:t>33</a:t>
            </a:fld>
            <a:endParaRPr lang="es-ES" smtClean="0"/>
          </a:p>
        </p:txBody>
      </p:sp>
      <p:sp>
        <p:nvSpPr>
          <p:cNvPr id="7577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Conocimientos 30 usuarios antes</a:t>
            </a:r>
          </a:p>
        </p:txBody>
      </p:sp>
      <p:sp>
        <p:nvSpPr>
          <p:cNvPr id="75781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E1CD94-9BFF-41FF-85FC-218D97C36E59}" type="slidenum">
              <a:rPr lang="es-EC" sz="1200"/>
              <a:pPr algn="r"/>
              <a:t>33</a:t>
            </a:fld>
            <a:endParaRPr lang="es-EC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C" smtClean="0"/>
              <a:t>Contaminantes entre ellos urea de fertilizantes</a:t>
            </a:r>
          </a:p>
          <a:p>
            <a:pPr eaLnBrk="1" hangingPunct="1"/>
            <a:r>
              <a:rPr lang="es-EC" smtClean="0"/>
              <a:t>Un sistema que simula y sugiere una solucion eficiente entre un conjunto de alternativas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CBBA3-EBDD-45CF-9AE9-16E6F238D02B}" type="slidenum">
              <a:rPr lang="es-EC" smtClean="0"/>
              <a:pPr/>
              <a:t>4</a:t>
            </a:fld>
            <a:endParaRPr lang="es-EC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43F4B-6AE0-42EB-B7C7-84527744AB1E}" type="slidenum">
              <a:rPr lang="es-ES" smtClean="0"/>
              <a:pPr/>
              <a:t>34</a:t>
            </a:fld>
            <a:endParaRPr lang="es-ES" smtClean="0"/>
          </a:p>
        </p:txBody>
      </p:sp>
      <p:sp>
        <p:nvSpPr>
          <p:cNvPr id="7680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Conocimientos 30 usuarios después</a:t>
            </a:r>
          </a:p>
        </p:txBody>
      </p:sp>
      <p:sp>
        <p:nvSpPr>
          <p:cNvPr id="76805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0081BB-926F-43CB-8ABB-EE28CAF1013B}" type="slidenum">
              <a:rPr lang="es-EC" sz="1200"/>
              <a:pPr algn="r"/>
              <a:t>34</a:t>
            </a:fld>
            <a:endParaRPr lang="es-EC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C61B50-0DC2-4056-9EE6-F3D191CFD997}" type="slidenum">
              <a:rPr lang="es-ES" smtClean="0"/>
              <a:pPr/>
              <a:t>35</a:t>
            </a:fld>
            <a:endParaRPr lang="es-ES" smtClean="0"/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7F47ED-5FC8-49AB-87E3-AD96A499D4C2}" type="slidenum">
              <a:rPr lang="es-EC" sz="1200"/>
              <a:pPr algn="r"/>
              <a:t>35</a:t>
            </a:fld>
            <a:endParaRPr lang="es-EC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36564-775C-4805-A8B5-D102C5F41D0B}" type="slidenum">
              <a:rPr lang="es-ES" smtClean="0"/>
              <a:pPr/>
              <a:t>36</a:t>
            </a:fld>
            <a:endParaRPr lang="es-ES" smtClean="0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012C06-31C2-4552-98AA-94927760EE9E}" type="slidenum">
              <a:rPr lang="es-EC" sz="1200"/>
              <a:pPr algn="r"/>
              <a:t>36</a:t>
            </a:fld>
            <a:endParaRPr lang="es-EC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90B25-1694-47FB-AD6E-216E996C54AD}" type="slidenum">
              <a:rPr lang="es-ES" smtClean="0"/>
              <a:pPr/>
              <a:t>37</a:t>
            </a:fld>
            <a:endParaRPr lang="es-ES" smtClean="0"/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73356E-2DA2-44D4-B323-702EBDF01C13}" type="slidenum">
              <a:rPr lang="es-EC" sz="1200"/>
              <a:pPr algn="r"/>
              <a:t>37</a:t>
            </a:fld>
            <a:endParaRPr lang="es-EC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1C01EB-34B1-444C-9F85-149B55C4B69E}" type="slidenum">
              <a:rPr lang="es-ES" smtClean="0"/>
              <a:pPr/>
              <a:t>38</a:t>
            </a:fld>
            <a:endParaRPr lang="es-ES" smtClean="0"/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5F1F70-15B6-4458-A061-7D9ACD01B6CE}" type="slidenum">
              <a:rPr lang="es-EC" sz="1200"/>
              <a:pPr algn="r"/>
              <a:t>38</a:t>
            </a:fld>
            <a:endParaRPr lang="es-EC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A1523-CE24-4283-B987-28D8B845551F}" type="slidenum">
              <a:rPr lang="es-ES" smtClean="0"/>
              <a:pPr/>
              <a:t>39</a:t>
            </a:fld>
            <a:endParaRPr lang="es-ES" smtClean="0"/>
          </a:p>
        </p:txBody>
      </p:sp>
      <p:sp>
        <p:nvSpPr>
          <p:cNvPr id="81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819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88ED95E-02F4-4B7E-BCC8-A73988488ADE}" type="slidenum">
              <a:rPr lang="es-EC" sz="1200"/>
              <a:pPr algn="r"/>
              <a:t>39</a:t>
            </a:fld>
            <a:endParaRPr lang="es-EC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61578-0E08-4090-B56E-51C02F52C318}" type="slidenum">
              <a:rPr lang="es-ES" smtClean="0"/>
              <a:pPr/>
              <a:t>40</a:t>
            </a:fld>
            <a:endParaRPr lang="es-ES" smtClean="0"/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1B9001-4118-452B-933A-3F1F42B205FF}" type="slidenum">
              <a:rPr lang="es-EC" sz="1200"/>
              <a:pPr algn="r"/>
              <a:t>40</a:t>
            </a:fld>
            <a:endParaRPr lang="es-EC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F9C23-A14D-4F0B-982B-B4C593BFFA4A}" type="slidenum">
              <a:rPr lang="es-ES" smtClean="0"/>
              <a:pPr/>
              <a:t>41</a:t>
            </a:fld>
            <a:endParaRPr lang="es-ES" smtClean="0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…conocedore del tena…en nuestro caso, un experto en hidrologia y temas afines</a:t>
            </a:r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69F639-D34F-4128-8529-05F836F50BE1}" type="slidenum">
              <a:rPr lang="es-EC" sz="1200"/>
              <a:pPr algn="r"/>
              <a:t>41</a:t>
            </a:fld>
            <a:endParaRPr lang="es-EC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26F6B-AEE0-468F-B622-2278FD921BC4}" type="slidenum">
              <a:rPr lang="es-ES" smtClean="0"/>
              <a:pPr/>
              <a:t>42</a:t>
            </a:fld>
            <a:endParaRPr lang="es-ES" smtClean="0"/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849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73F032-8479-4161-B1CA-47FFDE9F97CB}" type="slidenum">
              <a:rPr lang="es-EC" sz="1200"/>
              <a:pPr algn="r"/>
              <a:t>42</a:t>
            </a:fld>
            <a:endParaRPr lang="es-EC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848A5-F306-4E82-AD57-765FA2FEB8CA}" type="slidenum">
              <a:rPr lang="es-ES" smtClean="0"/>
              <a:pPr/>
              <a:t>43</a:t>
            </a:fld>
            <a:endParaRPr lang="es-ES" smtClean="0"/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860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06CEFE-6FDA-420B-B789-89A82E594209}" type="slidenum">
              <a:rPr lang="es-EC" sz="1200"/>
              <a:pPr algn="r"/>
              <a:t>43</a:t>
            </a:fld>
            <a:endParaRPr lang="es-EC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4F92F-1109-458F-B495-9BED2B1D9EFE}" type="slidenum">
              <a:rPr lang="es-EC" smtClean="0"/>
              <a:pPr/>
              <a:t>5</a:t>
            </a:fld>
            <a:endParaRPr lang="es-EC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A8158-062F-44C5-A74D-5156348D6E5A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51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512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228D34-77DD-4378-8253-277305615CAC}" type="slidenum">
              <a:rPr lang="es-EC" sz="1200"/>
              <a:pPr algn="r"/>
              <a:t>7</a:t>
            </a:fld>
            <a:endParaRPr lang="es-EC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5AFA6-F7DD-4C10-AE5A-8A196DDDA4B4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522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522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7A6F53-50B7-4E1D-8198-85771CB22401}" type="slidenum">
              <a:rPr lang="es-EC" sz="1200"/>
              <a:pPr algn="r"/>
              <a:t>8</a:t>
            </a:fld>
            <a:endParaRPr lang="es-EC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93BE3-B39F-4D75-8A5D-80B66D5E6ED5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1CCE34-8369-4CFB-97F2-28319D0DADD8}" type="slidenum">
              <a:rPr lang="es-EC" sz="1200"/>
              <a:pPr algn="r"/>
              <a:t>11</a:t>
            </a:fld>
            <a:endParaRPr lang="es-EC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C" smtClean="0"/>
              <a:t>Me falta acomodar diseño…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DFEE4-880C-4C74-82D3-0B2190A82213}" type="slidenum">
              <a:rPr lang="es-EC" smtClean="0"/>
              <a:pPr/>
              <a:t>12</a:t>
            </a:fld>
            <a:endParaRPr lang="es-EC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C2FC1-3FCE-49DE-8D79-A722D077C5AD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Lo mismo q lo de arriba, definiciones varias referentes a esta área de conocimiento</a:t>
            </a:r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3AE018-4CB7-4455-8EE4-DB6142F4B5E9}" type="slidenum">
              <a:rPr lang="es-EC" sz="1200"/>
              <a:pPr algn="r"/>
              <a:t>13</a:t>
            </a:fld>
            <a:endParaRPr lang="es-EC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DC98B-95C5-400B-A897-F985AF5637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6D98-CEFD-4E2D-BCD0-EBEB68FC26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0E340-3B00-4140-B7C2-E0AC415800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299E-DE94-424D-AAE5-AF117D3573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BC4F-D17F-4F15-B08D-3E3456F023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996D-1A63-48FE-9BEE-7E76AADD38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8369-C9DC-4870-8477-7EE07319A1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0D010-8EB4-4FF4-BE9C-76D12EEEDE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CDD0D-D4B8-4DA3-8DBF-12DDF861F2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3AD3-5FDC-4CA4-A53F-2DC2677F93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B9812-E7C9-4308-86E3-D7F14AE7E7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1CF62CB-9DCF-43DE-BB02-2929122378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Hoja_de_c_lculo_de_Microsoft_Excel_97-20031.xls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Hoja_de_c_lculo_de_Microsoft_Excel_97-20033.xls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5" Type="http://schemas.openxmlformats.org/officeDocument/2006/relationships/oleObject" Target="../embeddings/Hoja_de_c_lculo_de_Microsoft_Excel_97-20034.xls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20297" r="16711" b="11781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533400" y="1557338"/>
            <a:ext cx="35337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latin typeface="+mn-lt"/>
              </a:rPr>
              <a:t>Específicos:</a:t>
            </a:r>
          </a:p>
          <a:p>
            <a:pPr>
              <a:defRPr/>
            </a:pPr>
            <a:endParaRPr lang="es-EC" sz="3200" dirty="0">
              <a:latin typeface="+mn-lt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966788" y="4403725"/>
            <a:ext cx="7205662" cy="825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200" dirty="0">
                <a:latin typeface="+mn-lt"/>
                <a:cs typeface="+mn-cs"/>
              </a:rPr>
              <a:t>Darle al usuario una interfaz amigable, en la cual interactuar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971550" y="2420938"/>
            <a:ext cx="7045325" cy="13684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200" dirty="0">
                <a:latin typeface="+mn-lt"/>
                <a:cs typeface="+mn-cs"/>
              </a:rPr>
              <a:t>Desarrollar un modelo de decisión basado en el conocimiento recopilado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971550" y="3540125"/>
            <a:ext cx="6900863" cy="8255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200" dirty="0">
                <a:latin typeface="+mn-lt"/>
                <a:cs typeface="+mn-cs"/>
              </a:rPr>
              <a:t>Integrar el Modelo experto al Sistema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Rectángulo"/>
          <p:cNvSpPr>
            <a:spLocks noChangeArrowheads="1"/>
          </p:cNvSpPr>
          <p:nvPr/>
        </p:nvSpPr>
        <p:spPr bwMode="auto">
          <a:xfrm>
            <a:off x="1403350" y="1844675"/>
            <a:ext cx="63246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>
                <a:solidFill>
                  <a:srgbClr val="D9D9D9"/>
                </a:solidFill>
              </a:rPr>
              <a:t>Introducción</a:t>
            </a:r>
            <a:r>
              <a:rPr lang="en-US" b="1">
                <a:solidFill>
                  <a:srgbClr val="D9D9D9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>
                <a:solidFill>
                  <a:srgbClr val="D9D9D9"/>
                </a:solidFill>
              </a:rPr>
              <a:t>Descripción</a:t>
            </a:r>
            <a:r>
              <a:rPr lang="en-US" b="1">
                <a:solidFill>
                  <a:srgbClr val="D9D9D9"/>
                </a:solidFill>
              </a:rPr>
              <a:t> del </a:t>
            </a:r>
            <a:r>
              <a:rPr lang="es-ES" b="1">
                <a:solidFill>
                  <a:srgbClr val="D9D9D9"/>
                </a:solidFill>
              </a:rPr>
              <a:t>Problema y objetivos</a:t>
            </a:r>
            <a:r>
              <a:rPr lang="en-US" b="1">
                <a:solidFill>
                  <a:srgbClr val="D9D9D9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C" b="1"/>
              <a:t>Marco Teórico  </a:t>
            </a:r>
            <a:endParaRPr lang="en-US" b="1"/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>
                <a:solidFill>
                  <a:srgbClr val="D9D9D9"/>
                </a:solidFill>
              </a:rPr>
              <a:t>Metodología</a:t>
            </a:r>
            <a:r>
              <a:rPr lang="en-US" b="1">
                <a:solidFill>
                  <a:srgbClr val="D9D9D9"/>
                </a:solidFill>
              </a:rPr>
              <a:t>  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C" b="1">
                <a:solidFill>
                  <a:srgbClr val="D9D9D9"/>
                </a:solidFill>
              </a:rPr>
              <a:t>Pruebas y Resultados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C" b="1">
                <a:solidFill>
                  <a:srgbClr val="D9D9D9"/>
                </a:solidFill>
              </a:rPr>
              <a:t>Conclusiones y Recomendaciones</a:t>
            </a:r>
            <a:endParaRPr lang="en-US" b="1">
              <a:solidFill>
                <a:srgbClr val="D9D9D9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b="1">
                <a:solidFill>
                  <a:srgbClr val="D9D9D9"/>
                </a:solidFill>
              </a:rPr>
              <a:t>	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>
          <a:xfrm>
            <a:off x="914400" y="549275"/>
            <a:ext cx="8229600" cy="1143000"/>
          </a:xfrm>
        </p:spPr>
        <p:txBody>
          <a:bodyPr/>
          <a:lstStyle/>
          <a:p>
            <a:r>
              <a:rPr lang="es-EC" b="1" smtClean="0">
                <a:latin typeface="Calibri" pitchFamily="34" charset="0"/>
              </a:rPr>
              <a:t>Contenido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C" dirty="0" smtClean="0"/>
              <a:t>Terminología referente a Hidrología </a:t>
            </a:r>
            <a:endParaRPr lang="es-EC" dirty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971550" y="1951038"/>
            <a:ext cx="2057400" cy="685800"/>
          </a:xfrm>
        </p:spPr>
        <p:txBody>
          <a:bodyPr/>
          <a:lstStyle/>
          <a:p>
            <a:r>
              <a:rPr lang="es-EC" smtClean="0"/>
              <a:t>Caudal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971550" y="5915025"/>
            <a:ext cx="2895600" cy="609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200" dirty="0">
                <a:latin typeface="+mn-lt"/>
                <a:cs typeface="+mn-cs"/>
              </a:rPr>
              <a:t>Uso de Suelo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971550" y="3683000"/>
            <a:ext cx="3124200" cy="609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200" dirty="0">
                <a:latin typeface="+mn-lt"/>
                <a:cs typeface="+mn-cs"/>
              </a:rPr>
              <a:t>Concentración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971550" y="4256088"/>
            <a:ext cx="5943600" cy="685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200" dirty="0">
                <a:latin typeface="+mn-lt"/>
                <a:cs typeface="+mn-cs"/>
              </a:rPr>
              <a:t>Contaminación Puntual y Difusa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966788" y="1379538"/>
            <a:ext cx="6629400" cy="609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200" dirty="0">
                <a:latin typeface="+mn-lt"/>
                <a:cs typeface="+mn-cs"/>
              </a:rPr>
              <a:t>Aguas Superficiales y Subterráneas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971550" y="3106738"/>
            <a:ext cx="32004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000" dirty="0">
                <a:latin typeface="+mn-lt"/>
                <a:cs typeface="+mn-cs"/>
              </a:rPr>
              <a:t>Compostaje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971550" y="4835525"/>
            <a:ext cx="4546600" cy="609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000" dirty="0">
                <a:latin typeface="+mn-lt"/>
                <a:cs typeface="+mn-cs"/>
              </a:rPr>
              <a:t>Protección de Ribera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971550" y="5416550"/>
            <a:ext cx="3810000" cy="533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200" dirty="0">
                <a:latin typeface="+mn-lt"/>
                <a:cs typeface="+mn-cs"/>
              </a:rPr>
              <a:t>Reserva Ecológica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971550" y="2535238"/>
            <a:ext cx="4713288" cy="533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000" dirty="0">
                <a:latin typeface="+mn-lt"/>
                <a:cs typeface="+mn-cs"/>
              </a:rPr>
              <a:t>Carga Contaminante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 idx="4294967295"/>
          </p:nvPr>
        </p:nvSpPr>
        <p:spPr>
          <a:xfrm>
            <a:off x="539552" y="274638"/>
            <a:ext cx="8229600" cy="1143000"/>
          </a:xfrm>
        </p:spPr>
        <p:txBody>
          <a:bodyPr/>
          <a:lstStyle/>
          <a:p>
            <a:r>
              <a:rPr lang="es-EC" b="1" dirty="0" smtClean="0">
                <a:latin typeface="Calibri" pitchFamily="34" charset="0"/>
              </a:rPr>
              <a:t>Terminología referente a IA</a:t>
            </a:r>
            <a:endParaRPr lang="en-US" b="1" dirty="0" smtClean="0">
              <a:latin typeface="Calibri" pitchFamily="34" charset="0"/>
            </a:endParaRPr>
          </a:p>
        </p:txBody>
      </p:sp>
      <p:sp>
        <p:nvSpPr>
          <p:cNvPr id="15363" name="2 Marcador de contenido"/>
          <p:cNvSpPr>
            <a:spLocks noGrp="1"/>
          </p:cNvSpPr>
          <p:nvPr>
            <p:ph idx="4294967295"/>
          </p:nvPr>
        </p:nvSpPr>
        <p:spPr>
          <a:xfrm>
            <a:off x="935682" y="1773238"/>
            <a:ext cx="2916238" cy="719137"/>
          </a:xfrm>
        </p:spPr>
        <p:txBody>
          <a:bodyPr/>
          <a:lstStyle/>
          <a:p>
            <a:r>
              <a:rPr lang="es-EC" sz="3000" dirty="0" smtClean="0"/>
              <a:t>Algoritmo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935038" y="2420938"/>
            <a:ext cx="579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C" sz="3000" kern="0" dirty="0">
                <a:latin typeface="+mn-lt"/>
                <a:cs typeface="+mn-cs"/>
              </a:rPr>
              <a:t>Sistema de Soporte a Toma de Decisiones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935038" y="4149452"/>
            <a:ext cx="3421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C" sz="3000" kern="0" dirty="0">
                <a:latin typeface="+mn-lt"/>
                <a:cs typeface="+mn-cs"/>
              </a:rPr>
              <a:t>Modelo Experto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935038" y="4891881"/>
            <a:ext cx="363696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EC" sz="3000" kern="0" dirty="0">
                <a:latin typeface="+mn-lt"/>
                <a:cs typeface="+mn-cs"/>
              </a:rPr>
              <a:t>Árbol de Decisión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s-EC" sz="3000" kern="0" dirty="0">
              <a:latin typeface="+mn-lt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935038" y="3500438"/>
            <a:ext cx="3492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C" sz="3000" kern="0" dirty="0">
                <a:latin typeface="+mn-lt"/>
                <a:cs typeface="+mn-cs"/>
              </a:rPr>
              <a:t>Sistema Experto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6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4 Rectángulo"/>
          <p:cNvSpPr>
            <a:spLocks noChangeArrowheads="1"/>
          </p:cNvSpPr>
          <p:nvPr/>
        </p:nvSpPr>
        <p:spPr bwMode="auto">
          <a:xfrm>
            <a:off x="1371600" y="1951384"/>
            <a:ext cx="63246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 dirty="0">
                <a:solidFill>
                  <a:srgbClr val="D9D9D9"/>
                </a:solidFill>
              </a:rPr>
              <a:t>Introducción.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 dirty="0">
                <a:solidFill>
                  <a:srgbClr val="D9D9D9"/>
                </a:solidFill>
              </a:rPr>
              <a:t>Descripción del Problema y objetivos.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 dirty="0">
                <a:solidFill>
                  <a:srgbClr val="D9D9D9"/>
                </a:solidFill>
              </a:rPr>
              <a:t>Marco Teórico  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 dirty="0"/>
              <a:t>Metodología </a:t>
            </a:r>
            <a:r>
              <a:rPr lang="es-ES" b="1" dirty="0">
                <a:solidFill>
                  <a:srgbClr val="F2F2F2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 dirty="0">
                <a:solidFill>
                  <a:srgbClr val="D9D9D9"/>
                </a:solidFill>
              </a:rPr>
              <a:t>Pruebas y Resultados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 dirty="0">
                <a:solidFill>
                  <a:srgbClr val="D9D9D9"/>
                </a:solidFill>
              </a:rPr>
              <a:t>Conclusiones y Recomendaciones</a:t>
            </a:r>
          </a:p>
          <a:p>
            <a:pPr marL="342900" indent="-342900">
              <a:lnSpc>
                <a:spcPct val="150000"/>
              </a:lnSpc>
            </a:pPr>
            <a:r>
              <a:rPr lang="es-ES" b="1" dirty="0">
                <a:solidFill>
                  <a:srgbClr val="D9D9D9"/>
                </a:solidFill>
              </a:rPr>
              <a:t>	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s-EC" b="1" smtClean="0">
                <a:latin typeface="Calibri" pitchFamily="34" charset="0"/>
              </a:rPr>
              <a:t>Contenido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 idx="4294967295"/>
          </p:nvPr>
        </p:nvSpPr>
        <p:spPr>
          <a:xfrm>
            <a:off x="590872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C" b="1" dirty="0" smtClean="0">
                <a:latin typeface="Calibri" pitchFamily="34" charset="0"/>
              </a:rPr>
              <a:t>Diagrama de secuencia del Sistema</a:t>
            </a:r>
            <a:endParaRPr lang="en-US" b="1" dirty="0" smtClean="0">
              <a:latin typeface="Calibri" pitchFamily="34" charset="0"/>
            </a:endParaRPr>
          </a:p>
        </p:txBody>
      </p:sp>
      <p:sp>
        <p:nvSpPr>
          <p:cNvPr id="20483" name="2 Marcador de contenido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es-EC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 sz="1800">
              <a:latin typeface="Arial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273419343"/>
              </p:ext>
            </p:extLst>
          </p:nvPr>
        </p:nvGraphicFramePr>
        <p:xfrm>
          <a:off x="1059547" y="1850111"/>
          <a:ext cx="7312244" cy="4675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228600" y="3446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idx="4294967295"/>
          </p:nvPr>
        </p:nvSpPr>
        <p:spPr>
          <a:xfrm>
            <a:off x="446856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C" b="1" dirty="0" smtClean="0">
                <a:latin typeface="Calibri" pitchFamily="34" charset="0"/>
              </a:rPr>
              <a:t>Descripción de Variables y Métodos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4294967295"/>
          </p:nvPr>
        </p:nvSpPr>
        <p:spPr>
          <a:xfrm>
            <a:off x="684956" y="1891804"/>
            <a:ext cx="5183188" cy="673100"/>
          </a:xfrm>
        </p:spPr>
        <p:txBody>
          <a:bodyPr/>
          <a:lstStyle/>
          <a:p>
            <a:r>
              <a:rPr lang="es-EC" sz="3000" dirty="0" smtClean="0"/>
              <a:t>Variables Globales</a:t>
            </a:r>
          </a:p>
        </p:txBody>
      </p:sp>
      <p:pic>
        <p:nvPicPr>
          <p:cNvPr id="167940" name="Picture 1"/>
          <p:cNvPicPr>
            <a:picLocks noChangeAspect="1" noChangeArrowheads="1"/>
          </p:cNvPicPr>
          <p:nvPr/>
        </p:nvPicPr>
        <p:blipFill>
          <a:blip r:embed="rId3" cstate="print"/>
          <a:srcRect l="28059" t="42982" r="26552" b="26138"/>
          <a:stretch>
            <a:fillRect/>
          </a:stretch>
        </p:blipFill>
        <p:spPr bwMode="auto">
          <a:xfrm>
            <a:off x="1157808" y="2795612"/>
            <a:ext cx="70866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 l="27284" t="30414" r="26164" b="11861"/>
          <a:stretch>
            <a:fillRect/>
          </a:stretch>
        </p:blipFill>
        <p:spPr bwMode="auto">
          <a:xfrm>
            <a:off x="1041921" y="2465512"/>
            <a:ext cx="7202487" cy="405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1 Título"/>
          <p:cNvSpPr>
            <a:spLocks noGrp="1"/>
          </p:cNvSpPr>
          <p:nvPr>
            <p:ph type="title" idx="4294967295"/>
          </p:nvPr>
        </p:nvSpPr>
        <p:spPr>
          <a:xfrm>
            <a:off x="611560" y="274638"/>
            <a:ext cx="8229600" cy="1143000"/>
          </a:xfrm>
        </p:spPr>
        <p:txBody>
          <a:bodyPr/>
          <a:lstStyle/>
          <a:p>
            <a:r>
              <a:rPr lang="es-EC" b="1" smtClean="0">
                <a:latin typeface="Calibri" pitchFamily="34" charset="0"/>
              </a:rPr>
              <a:t>…Cont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972988" y="1844824"/>
            <a:ext cx="51831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C" sz="3000" kern="0" dirty="0">
                <a:latin typeface="+mn-lt"/>
                <a:cs typeface="+mn-cs"/>
              </a:rPr>
              <a:t>Variables por uso de suelo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es-EC" b="1" smtClean="0">
                <a:latin typeface="Calibri" pitchFamily="34" charset="0"/>
              </a:rPr>
              <a:t>Modelo conceptual del Sistema</a:t>
            </a:r>
          </a:p>
        </p:txBody>
      </p:sp>
      <p:pic>
        <p:nvPicPr>
          <p:cNvPr id="224259" name="Picture 2"/>
          <p:cNvPicPr>
            <a:picLocks noChangeAspect="1" noChangeArrowheads="1"/>
          </p:cNvPicPr>
          <p:nvPr/>
        </p:nvPicPr>
        <p:blipFill>
          <a:blip r:embed="rId3" cstate="print"/>
          <a:srcRect l="28751" t="27000" r="26250" b="17999"/>
          <a:stretch>
            <a:fillRect/>
          </a:stretch>
        </p:blipFill>
        <p:spPr bwMode="auto">
          <a:xfrm>
            <a:off x="1258888" y="2253952"/>
            <a:ext cx="69135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11560" y="1260872"/>
            <a:ext cx="8245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s-EC" sz="3000" dirty="0">
                <a:latin typeface="+mn-lt"/>
              </a:rPr>
              <a:t> Circunstancias a darse durante los procesos a analizarse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4888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C" b="1" dirty="0" smtClean="0">
                <a:latin typeface="Calibri" pitchFamily="34" charset="0"/>
              </a:rPr>
              <a:t>Área del ramal principal del modelo</a:t>
            </a:r>
          </a:p>
        </p:txBody>
      </p:sp>
      <p:pic>
        <p:nvPicPr>
          <p:cNvPr id="174083" name="Picture 2"/>
          <p:cNvPicPr>
            <a:picLocks noChangeAspect="1" noChangeArrowheads="1"/>
          </p:cNvPicPr>
          <p:nvPr/>
        </p:nvPicPr>
        <p:blipFill>
          <a:blip r:embed="rId3" cstate="print"/>
          <a:srcRect l="32500" t="39000" r="27499" b="38000"/>
          <a:stretch>
            <a:fillRect/>
          </a:stretch>
        </p:blipFill>
        <p:spPr bwMode="auto">
          <a:xfrm>
            <a:off x="1042988" y="2349500"/>
            <a:ext cx="7632700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1979613" y="1052513"/>
            <a:ext cx="58023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3200" dirty="0">
                <a:latin typeface="+mj-lt"/>
              </a:rPr>
              <a:t> </a:t>
            </a:r>
            <a:r>
              <a:rPr lang="es-EC" sz="3200" b="1" dirty="0">
                <a:latin typeface="+mj-lt"/>
              </a:rPr>
              <a:t>TESINA DE SEMINARIO</a:t>
            </a:r>
            <a:endParaRPr lang="es-EC" sz="3200" dirty="0">
              <a:latin typeface="+mj-lt"/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609600" y="2438400"/>
            <a:ext cx="7994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latin typeface="+mj-lt"/>
              </a:rPr>
              <a:t> </a:t>
            </a:r>
            <a:r>
              <a:rPr lang="es-ES" b="1" dirty="0">
                <a:latin typeface="+mj-lt"/>
              </a:rPr>
              <a:t>INGENIERO EN CIENCIAS COMPUTACIONALES ESPECIALIZACION SISTEMAS DE INFORMACION </a:t>
            </a:r>
            <a:endParaRPr lang="es-EC" dirty="0">
              <a:latin typeface="+mj-lt"/>
            </a:endParaRP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2268538" y="4191000"/>
            <a:ext cx="4824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C" dirty="0">
                <a:latin typeface="+mn-lt"/>
              </a:rPr>
              <a:t> José Roberto Muñoz Alvarado </a:t>
            </a:r>
          </a:p>
          <a:p>
            <a:pPr algn="ctr">
              <a:defRPr/>
            </a:pPr>
            <a:r>
              <a:rPr lang="es-EC" dirty="0">
                <a:latin typeface="+mn-lt"/>
              </a:rPr>
              <a:t>Angela Mercedes Yance Saltos </a:t>
            </a:r>
          </a:p>
          <a:p>
            <a:pPr algn="ctr">
              <a:defRPr/>
            </a:pPr>
            <a:r>
              <a:rPr lang="es-EC" dirty="0">
                <a:latin typeface="+mn-lt"/>
              </a:rPr>
              <a:t>Wendy Tatiana Rojas Delgado</a:t>
            </a: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2124075" y="1693863"/>
            <a:ext cx="590391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3000" dirty="0">
                <a:latin typeface="+mn-lt"/>
              </a:rPr>
              <a:t>Previa la obtención del Título de: </a:t>
            </a:r>
          </a:p>
          <a:p>
            <a:pPr>
              <a:defRPr/>
            </a:pPr>
            <a:endParaRPr lang="es-EC" sz="3000" dirty="0">
              <a:latin typeface="+mn-lt"/>
            </a:endParaRP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3348038" y="3503613"/>
            <a:ext cx="25193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latin typeface="+mn-lt"/>
              </a:rPr>
              <a:t>Presentado por: </a:t>
            </a:r>
          </a:p>
          <a:p>
            <a:pPr>
              <a:defRPr/>
            </a:pPr>
            <a:endParaRPr lang="es-EC" dirty="0">
              <a:latin typeface="+mn-lt"/>
            </a:endParaRP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2339975" y="5661025"/>
            <a:ext cx="4535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C" dirty="0">
                <a:latin typeface="+mn-lt"/>
              </a:rPr>
              <a:t> GUAYAQUIL – ECUADOR </a:t>
            </a:r>
          </a:p>
          <a:p>
            <a:pPr algn="ctr">
              <a:defRPr/>
            </a:pPr>
            <a:r>
              <a:rPr lang="es-EC" dirty="0">
                <a:latin typeface="+mn-lt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636588" y="476250"/>
            <a:ext cx="8507412" cy="1143000"/>
          </a:xfrm>
        </p:spPr>
        <p:txBody>
          <a:bodyPr/>
          <a:lstStyle/>
          <a:p>
            <a:r>
              <a:rPr lang="es-EC" b="1" smtClean="0">
                <a:latin typeface="Calibri" pitchFamily="34" charset="0"/>
              </a:rPr>
              <a:t>Área del gráfico de la Carga Urbana</a:t>
            </a:r>
          </a:p>
        </p:txBody>
      </p:sp>
      <p:pic>
        <p:nvPicPr>
          <p:cNvPr id="250883" name="Picture 2"/>
          <p:cNvPicPr>
            <a:picLocks noChangeAspect="1" noChangeArrowheads="1"/>
          </p:cNvPicPr>
          <p:nvPr/>
        </p:nvPicPr>
        <p:blipFill>
          <a:blip r:embed="rId3" cstate="print"/>
          <a:srcRect l="43750" t="31000" r="39375" b="24001"/>
          <a:stretch>
            <a:fillRect/>
          </a:stretch>
        </p:blipFill>
        <p:spPr bwMode="auto">
          <a:xfrm>
            <a:off x="1980406" y="1917402"/>
            <a:ext cx="48958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395163" y="620688"/>
            <a:ext cx="8569325" cy="1143000"/>
          </a:xfrm>
        </p:spPr>
        <p:txBody>
          <a:bodyPr/>
          <a:lstStyle/>
          <a:p>
            <a:r>
              <a:rPr lang="es-EC" b="1" smtClean="0">
                <a:latin typeface="Calibri" pitchFamily="34" charset="0"/>
              </a:rPr>
              <a:t>Área del gráfico de la Carga Agrícola</a:t>
            </a:r>
          </a:p>
        </p:txBody>
      </p:sp>
      <p:pic>
        <p:nvPicPr>
          <p:cNvPr id="252931" name="Picture 2"/>
          <p:cNvPicPr>
            <a:picLocks noChangeAspect="1" noChangeArrowheads="1"/>
          </p:cNvPicPr>
          <p:nvPr/>
        </p:nvPicPr>
        <p:blipFill>
          <a:blip r:embed="rId3" cstate="print"/>
          <a:srcRect l="43124" t="30000" r="36874" b="23000"/>
          <a:stretch>
            <a:fillRect/>
          </a:stretch>
        </p:blipFill>
        <p:spPr bwMode="auto">
          <a:xfrm>
            <a:off x="2483966" y="2205038"/>
            <a:ext cx="40322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C" b="1" dirty="0" smtClean="0">
                <a:latin typeface="Calibri" pitchFamily="34" charset="0"/>
              </a:rPr>
              <a:t>Medidas de Tratamiento de Residuos</a:t>
            </a:r>
            <a:endParaRPr lang="en-US" b="1" dirty="0" smtClean="0">
              <a:latin typeface="Calibri" pitchFamily="34" charset="0"/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68313" y="1841500"/>
            <a:ext cx="83518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s-EC" sz="3000" dirty="0">
                <a:latin typeface="+mn-lt"/>
              </a:rPr>
              <a:t> Estrategias de solución a la problemática dada</a:t>
            </a:r>
          </a:p>
        </p:txBody>
      </p:sp>
      <p:pic>
        <p:nvPicPr>
          <p:cNvPr id="254980" name="Diagrama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20938"/>
            <a:ext cx="6553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413792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C" b="1" dirty="0" smtClean="0">
                <a:latin typeface="Calibri" pitchFamily="34" charset="0"/>
              </a:rPr>
              <a:t>Metodología de recopilación del conocimiento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971550" y="2708275"/>
            <a:ext cx="8172450" cy="1225550"/>
          </a:xfrm>
        </p:spPr>
        <p:txBody>
          <a:bodyPr/>
          <a:lstStyle/>
          <a:p>
            <a:r>
              <a:rPr lang="es-EC" sz="3000" dirty="0" smtClean="0"/>
              <a:t>Asesoría por parte de Expertos en el tema hidrológico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50913" y="3716338"/>
            <a:ext cx="7797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C" sz="3000" kern="0" dirty="0">
                <a:latin typeface="+mn-lt"/>
                <a:cs typeface="+mn-cs"/>
              </a:rPr>
              <a:t>Grabaciones de audio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50913" y="4365625"/>
            <a:ext cx="4413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C" sz="3000" kern="0" dirty="0">
                <a:latin typeface="+mn-lt"/>
                <a:cs typeface="+mn-cs"/>
              </a:rPr>
              <a:t>Toma de apuntes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 cstate="print"/>
          <a:srcRect l="34586" t="25219" r="31101" b="11782"/>
          <a:stretch>
            <a:fillRect/>
          </a:stretch>
        </p:blipFill>
        <p:spPr bwMode="auto">
          <a:xfrm>
            <a:off x="2411760" y="1844824"/>
            <a:ext cx="4752528" cy="4608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539750" y="4137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0000" lnSpcReduction="20000"/>
          </a:bodyPr>
          <a:lstStyle/>
          <a:p>
            <a:pPr algn="ctr">
              <a:defRPr/>
            </a:pPr>
            <a:r>
              <a:rPr lang="es-EC" sz="4400" b="1" kern="0" dirty="0">
                <a:solidFill>
                  <a:schemeClr val="tx2"/>
                </a:solidFill>
                <a:ea typeface="+mj-ea"/>
                <a:cs typeface="+mj-cs"/>
              </a:rPr>
              <a:t>Modelo de Encuesta de Diseño de Interfaz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3" cstate="print"/>
          <a:srcRect l="34504" t="21454" r="30630" b="13579"/>
          <a:stretch>
            <a:fillRect/>
          </a:stretch>
        </p:blipFill>
        <p:spPr bwMode="auto">
          <a:xfrm>
            <a:off x="2483768" y="1844824"/>
            <a:ext cx="4536504" cy="4752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397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0000" lnSpcReduction="20000"/>
          </a:bodyPr>
          <a:lstStyle/>
          <a:p>
            <a:pPr algn="ctr">
              <a:defRPr/>
            </a:pPr>
            <a:r>
              <a:rPr lang="es-EC" sz="4400" b="1" kern="0" dirty="0">
                <a:solidFill>
                  <a:schemeClr val="tx2"/>
                </a:solidFill>
                <a:ea typeface="+mj-ea"/>
                <a:cs typeface="+mj-cs"/>
              </a:rPr>
              <a:t>Modelo de Encuesta de Conocimientos adquiridos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s-EC" b="1" smtClean="0">
                <a:latin typeface="Calibri" pitchFamily="34" charset="0"/>
              </a:rPr>
              <a:t>Contenido</a:t>
            </a:r>
          </a:p>
        </p:txBody>
      </p:sp>
      <p:sp>
        <p:nvSpPr>
          <p:cNvPr id="31747" name="4 Rectángulo"/>
          <p:cNvSpPr>
            <a:spLocks noChangeArrowheads="1"/>
          </p:cNvSpPr>
          <p:nvPr/>
        </p:nvSpPr>
        <p:spPr bwMode="auto">
          <a:xfrm>
            <a:off x="1187450" y="1700213"/>
            <a:ext cx="6985000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>
                <a:solidFill>
                  <a:srgbClr val="D9D9D9"/>
                </a:solidFill>
              </a:rPr>
              <a:t>Introducción</a:t>
            </a:r>
            <a:endParaRPr lang="en-US" b="1">
              <a:solidFill>
                <a:srgbClr val="D9D9D9"/>
              </a:solidFill>
            </a:endParaRP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>
                <a:solidFill>
                  <a:srgbClr val="D9D9D9"/>
                </a:solidFill>
              </a:rPr>
              <a:t>Descripción del Problema y objetivos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>
                <a:solidFill>
                  <a:srgbClr val="D9D9D9"/>
                </a:solidFill>
              </a:rPr>
              <a:t>Marco Teórico  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>
                <a:solidFill>
                  <a:srgbClr val="D9D9D9"/>
                </a:solidFill>
              </a:rPr>
              <a:t>Metodología  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/>
              <a:t>Pruebas y Resultados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>
                <a:solidFill>
                  <a:srgbClr val="D9D9D9"/>
                </a:solidFill>
              </a:rPr>
              <a:t>Conclusiones y Recomendaciones</a:t>
            </a:r>
          </a:p>
          <a:p>
            <a:pPr marL="342900" indent="-342900">
              <a:lnSpc>
                <a:spcPct val="150000"/>
              </a:lnSpc>
            </a:pPr>
            <a:r>
              <a:rPr lang="en-US" b="1">
                <a:solidFill>
                  <a:srgbClr val="D9D9D9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r>
              <a:rPr lang="es-EC" smtClean="0"/>
              <a:t>Evaluación de desempeño</a:t>
            </a:r>
          </a:p>
        </p:txBody>
      </p:sp>
      <p:sp>
        <p:nvSpPr>
          <p:cNvPr id="261123" name="Content Placeholder 2"/>
          <p:cNvSpPr>
            <a:spLocks noGrp="1"/>
          </p:cNvSpPr>
          <p:nvPr>
            <p:ph idx="4294967295"/>
          </p:nvPr>
        </p:nvSpPr>
        <p:spPr>
          <a:xfrm>
            <a:off x="972889" y="1844675"/>
            <a:ext cx="3167063" cy="792163"/>
          </a:xfrm>
        </p:spPr>
        <p:txBody>
          <a:bodyPr/>
          <a:lstStyle/>
          <a:p>
            <a:r>
              <a:rPr lang="es-EC" dirty="0" smtClean="0"/>
              <a:t>Encuesta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3138" y="2781300"/>
            <a:ext cx="3167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C" sz="3200" kern="0" dirty="0">
                <a:latin typeface="+mn-lt"/>
                <a:cs typeface="+mn-cs"/>
              </a:rPr>
              <a:t>Muestra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73138" y="3716338"/>
            <a:ext cx="31670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C" sz="3200" kern="0" dirty="0">
                <a:latin typeface="+mn-lt"/>
                <a:cs typeface="+mn-cs"/>
              </a:rPr>
              <a:t>Usuarios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73138" y="4581525"/>
            <a:ext cx="23749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C" sz="3200" kern="0" dirty="0">
                <a:latin typeface="+mn-lt"/>
                <a:cs typeface="+mn-cs"/>
              </a:rPr>
              <a:t>Expertos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7911" y="2967335"/>
            <a:ext cx="6888232" cy="17543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Pruebas del Sistema </a:t>
            </a:r>
          </a:p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 el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Experto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3" cstate="print"/>
          <a:srcRect l="31039" t="44531" r="29517" b="24789"/>
          <a:stretch>
            <a:fillRect/>
          </a:stretch>
        </p:blipFill>
        <p:spPr bwMode="auto">
          <a:xfrm>
            <a:off x="1187450" y="2636838"/>
            <a:ext cx="69135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925513" y="476250"/>
            <a:ext cx="8218487" cy="1266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C" b="1" smtClean="0">
                <a:latin typeface="Calibri" pitchFamily="34" charset="0"/>
              </a:rPr>
              <a:t>Resultado de la Evaluación al Experto</a:t>
            </a:r>
          </a:p>
        </p:txBody>
      </p:sp>
      <p:sp>
        <p:nvSpPr>
          <p:cNvPr id="34820" name="1 CuadroTexto"/>
          <p:cNvSpPr txBox="1">
            <a:spLocks noChangeArrowheads="1"/>
          </p:cNvSpPr>
          <p:nvPr/>
        </p:nvSpPr>
        <p:spPr bwMode="auto">
          <a:xfrm>
            <a:off x="900113" y="1916113"/>
            <a:ext cx="3479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C" sz="3200"/>
              <a:t>Diseño de Interfaz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4 Rectángulo"/>
          <p:cNvSpPr>
            <a:spLocks noChangeArrowheads="1"/>
          </p:cNvSpPr>
          <p:nvPr/>
        </p:nvSpPr>
        <p:spPr bwMode="auto">
          <a:xfrm>
            <a:off x="1258888" y="1916113"/>
            <a:ext cx="7056437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/>
              <a:t>Introducción</a:t>
            </a:r>
            <a:r>
              <a:rPr lang="en-US" b="1"/>
              <a:t>.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C" b="1">
                <a:solidFill>
                  <a:srgbClr val="D9D9D9"/>
                </a:solidFill>
              </a:rPr>
              <a:t>Descripción</a:t>
            </a:r>
            <a:r>
              <a:rPr lang="en-US" b="1">
                <a:solidFill>
                  <a:srgbClr val="D9D9D9"/>
                </a:solidFill>
              </a:rPr>
              <a:t> del </a:t>
            </a:r>
            <a:r>
              <a:rPr lang="es-EC" b="1">
                <a:solidFill>
                  <a:srgbClr val="D9D9D9"/>
                </a:solidFill>
              </a:rPr>
              <a:t>Problema y objetivos</a:t>
            </a:r>
            <a:r>
              <a:rPr lang="en-US" b="1">
                <a:solidFill>
                  <a:srgbClr val="D9D9D9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C" b="1">
                <a:solidFill>
                  <a:srgbClr val="D9D9D9"/>
                </a:solidFill>
              </a:rPr>
              <a:t>Marco Teórico  </a:t>
            </a:r>
            <a:endParaRPr lang="en-US" b="1">
              <a:solidFill>
                <a:srgbClr val="D9D9D9"/>
              </a:solidFill>
            </a:endParaRP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>
                <a:solidFill>
                  <a:srgbClr val="D9D9D9"/>
                </a:solidFill>
              </a:rPr>
              <a:t>Metodología</a:t>
            </a:r>
            <a:r>
              <a:rPr lang="en-US" b="1">
                <a:solidFill>
                  <a:srgbClr val="D9D9D9"/>
                </a:solidFill>
              </a:rPr>
              <a:t>  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C" b="1">
                <a:solidFill>
                  <a:srgbClr val="D9D9D9"/>
                </a:solidFill>
              </a:rPr>
              <a:t>Pruebas y Resultados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C" b="1">
                <a:solidFill>
                  <a:srgbClr val="D9D9D9"/>
                </a:solidFill>
              </a:rPr>
              <a:t>Conclusiones y Recomendaciones</a:t>
            </a:r>
            <a:endParaRPr lang="en-US" b="1">
              <a:solidFill>
                <a:srgbClr val="D9D9D9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b="1">
                <a:solidFill>
                  <a:srgbClr val="D9D9D9"/>
                </a:solidFill>
              </a:rPr>
              <a:t>	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 idx="4294967295"/>
          </p:nvPr>
        </p:nvSpPr>
        <p:spPr>
          <a:xfrm>
            <a:off x="914400" y="620713"/>
            <a:ext cx="8229600" cy="1143000"/>
          </a:xfrm>
        </p:spPr>
        <p:txBody>
          <a:bodyPr/>
          <a:lstStyle/>
          <a:p>
            <a:r>
              <a:rPr lang="es-EC" b="1" smtClean="0"/>
              <a:t>Contenido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1039" t="38541" r="29237" b="16380"/>
          <a:stretch>
            <a:fillRect/>
          </a:stretch>
        </p:blipFill>
        <p:spPr bwMode="auto">
          <a:xfrm>
            <a:off x="381000" y="1350963"/>
            <a:ext cx="51689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30893" t="48483" r="28697" b="23958"/>
          <a:stretch>
            <a:fillRect/>
          </a:stretch>
        </p:blipFill>
        <p:spPr bwMode="auto">
          <a:xfrm>
            <a:off x="3810000" y="4689475"/>
            <a:ext cx="5257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791200" y="1695450"/>
            <a:ext cx="2743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/>
              <a:t>Terreno arcilloso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10 grados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Caudal de 1500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Presupuesto bajo.</a:t>
            </a:r>
            <a:endParaRPr lang="es-EC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C" dirty="0" smtClean="0"/>
              <a:t>Resultados de la Prueba de Validación del Modelo Experto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5695" y="2967335"/>
            <a:ext cx="6692665" cy="17543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Pruebas del Sistema</a:t>
            </a:r>
          </a:p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con usuarios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3"/>
          <p:cNvPicPr>
            <a:picLocks noChangeAspect="1" noChangeArrowheads="1"/>
          </p:cNvPicPr>
          <p:nvPr/>
        </p:nvPicPr>
        <p:blipFill>
          <a:blip r:embed="rId3" cstate="print"/>
          <a:srcRect l="31079" t="42870" r="28735" b="26041"/>
          <a:stretch>
            <a:fillRect/>
          </a:stretch>
        </p:blipFill>
        <p:spPr bwMode="auto">
          <a:xfrm>
            <a:off x="827088" y="2054225"/>
            <a:ext cx="7559675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4 CuadroTexto"/>
          <p:cNvSpPr txBox="1">
            <a:spLocks noChangeArrowheads="1"/>
          </p:cNvSpPr>
          <p:nvPr/>
        </p:nvSpPr>
        <p:spPr bwMode="auto">
          <a:xfrm>
            <a:off x="688975" y="795338"/>
            <a:ext cx="7986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4400" b="1"/>
              <a:t>Resultados de Prueba de interfaz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8763000" cy="1143000"/>
          </a:xfrm>
        </p:spPr>
        <p:txBody>
          <a:bodyPr/>
          <a:lstStyle/>
          <a:p>
            <a:r>
              <a:rPr lang="es-EC" b="1" smtClean="0">
                <a:latin typeface="Calibri" pitchFamily="34" charset="0"/>
              </a:rPr>
              <a:t>Pruebas del sistema con usuarios</a:t>
            </a:r>
          </a:p>
        </p:txBody>
      </p:sp>
      <p:sp>
        <p:nvSpPr>
          <p:cNvPr id="38916" name="2 CuadroTexto"/>
          <p:cNvSpPr txBox="1">
            <a:spLocks noChangeArrowheads="1"/>
          </p:cNvSpPr>
          <p:nvPr/>
        </p:nvSpPr>
        <p:spPr bwMode="auto">
          <a:xfrm>
            <a:off x="755650" y="1844675"/>
            <a:ext cx="718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"/>
              <a:t>Conocimientos de hidrología previo al uso del sistema</a:t>
            </a:r>
            <a:endParaRPr lang="en-US"/>
          </a:p>
          <a:p>
            <a:pPr marL="342900" indent="-342900">
              <a:buFont typeface="Arial" charset="0"/>
              <a:buChar char="•"/>
            </a:pP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48667" r="26458" b="19520"/>
          <a:stretch/>
        </p:blipFill>
        <p:spPr bwMode="auto">
          <a:xfrm>
            <a:off x="1187624" y="2493963"/>
            <a:ext cx="7056784" cy="36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1143000"/>
          </a:xfrm>
        </p:spPr>
        <p:txBody>
          <a:bodyPr/>
          <a:lstStyle/>
          <a:p>
            <a:r>
              <a:rPr lang="es-EC" smtClean="0"/>
              <a:t>…cont</a:t>
            </a:r>
          </a:p>
        </p:txBody>
      </p:sp>
      <p:pic>
        <p:nvPicPr>
          <p:cNvPr id="271363" name="Picture 2"/>
          <p:cNvPicPr>
            <a:picLocks noChangeAspect="1" noChangeArrowheads="1"/>
          </p:cNvPicPr>
          <p:nvPr/>
        </p:nvPicPr>
        <p:blipFill>
          <a:blip r:embed="rId3" cstate="print"/>
          <a:srcRect l="31172" t="49683" r="29723" b="23177"/>
          <a:stretch>
            <a:fillRect/>
          </a:stretch>
        </p:blipFill>
        <p:spPr bwMode="auto">
          <a:xfrm>
            <a:off x="969963" y="2565400"/>
            <a:ext cx="7418387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2 CuadroTexto"/>
          <p:cNvSpPr txBox="1">
            <a:spLocks noChangeArrowheads="1"/>
          </p:cNvSpPr>
          <p:nvPr/>
        </p:nvSpPr>
        <p:spPr bwMode="auto">
          <a:xfrm>
            <a:off x="684213" y="1916113"/>
            <a:ext cx="79232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">
                <a:latin typeface="Arial" charset="0"/>
              </a:rPr>
              <a:t>Conocimientos de hidrología luego del uso del sistema</a:t>
            </a:r>
            <a:endParaRPr lang="en-US">
              <a:latin typeface="Arial" charset="0"/>
            </a:endParaRPr>
          </a:p>
          <a:p>
            <a:pPr marL="342900" indent="-342900"/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Título"/>
          <p:cNvSpPr>
            <a:spLocks noGrp="1"/>
          </p:cNvSpPr>
          <p:nvPr>
            <p:ph type="title" idx="4294967295"/>
          </p:nvPr>
        </p:nvSpPr>
        <p:spPr>
          <a:xfrm>
            <a:off x="590872" y="404664"/>
            <a:ext cx="8229600" cy="1143000"/>
          </a:xfrm>
        </p:spPr>
        <p:txBody>
          <a:bodyPr/>
          <a:lstStyle/>
          <a:p>
            <a:r>
              <a:rPr lang="es-EC" b="1" dirty="0" smtClean="0">
                <a:latin typeface="Calibri" pitchFamily="34" charset="0"/>
              </a:rPr>
              <a:t>Facilidad de uso del Sistema</a:t>
            </a:r>
          </a:p>
        </p:txBody>
      </p:sp>
      <p:graphicFrame>
        <p:nvGraphicFramePr>
          <p:cNvPr id="1026" name="Chart 15"/>
          <p:cNvGraphicFramePr>
            <a:graphicFrameLocks/>
          </p:cNvGraphicFramePr>
          <p:nvPr/>
        </p:nvGraphicFramePr>
        <p:xfrm>
          <a:off x="525463" y="1979613"/>
          <a:ext cx="82677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Gráfico" r:id="rId5" imgW="8267749" imgH="4648256" progId="Excel.Chart.8">
                  <p:embed/>
                </p:oleObj>
              </mc:Choice>
              <mc:Fallback>
                <p:oleObj name="Gráfico" r:id="rId5" imgW="8267749" imgH="4648256" progId="Excel.Chart.8">
                  <p:embed/>
                  <p:pic>
                    <p:nvPicPr>
                      <p:cNvPr id="0" name="Char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1979613"/>
                        <a:ext cx="8267700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1 Título"/>
          <p:cNvSpPr>
            <a:spLocks noGrp="1"/>
          </p:cNvSpPr>
          <p:nvPr>
            <p:ph type="title" idx="4294967295"/>
          </p:nvPr>
        </p:nvSpPr>
        <p:spPr>
          <a:xfrm>
            <a:off x="323528" y="414338"/>
            <a:ext cx="8229600" cy="1143000"/>
          </a:xfrm>
        </p:spPr>
        <p:txBody>
          <a:bodyPr/>
          <a:lstStyle/>
          <a:p>
            <a:r>
              <a:rPr lang="es-EC" b="1" dirty="0" smtClean="0">
                <a:latin typeface="Calibri" pitchFamily="34" charset="0"/>
              </a:rPr>
              <a:t>Aspecto Visual</a:t>
            </a:r>
          </a:p>
        </p:txBody>
      </p:sp>
      <p:graphicFrame>
        <p:nvGraphicFramePr>
          <p:cNvPr id="2050" name="Chart 15"/>
          <p:cNvGraphicFramePr>
            <a:graphicFrameLocks/>
          </p:cNvGraphicFramePr>
          <p:nvPr/>
        </p:nvGraphicFramePr>
        <p:xfrm>
          <a:off x="514350" y="1982788"/>
          <a:ext cx="81153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Gráfico" r:id="rId5" imgW="8115232" imgH="4572135" progId="Excel.Chart.8">
                  <p:embed/>
                </p:oleObj>
              </mc:Choice>
              <mc:Fallback>
                <p:oleObj name="Gráfico" r:id="rId5" imgW="8115232" imgH="4572135" progId="Excel.Chart.8">
                  <p:embed/>
                  <p:pic>
                    <p:nvPicPr>
                      <p:cNvPr id="0" name="Char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1982788"/>
                        <a:ext cx="81153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 Título"/>
          <p:cNvSpPr>
            <a:spLocks noGrp="1"/>
          </p:cNvSpPr>
          <p:nvPr>
            <p:ph type="title" idx="4294967295"/>
          </p:nvPr>
        </p:nvSpPr>
        <p:spPr>
          <a:xfrm>
            <a:off x="0" y="557213"/>
            <a:ext cx="8229600" cy="1143000"/>
          </a:xfrm>
        </p:spPr>
        <p:txBody>
          <a:bodyPr/>
          <a:lstStyle/>
          <a:p>
            <a:r>
              <a:rPr lang="es-EC" b="1" smtClean="0">
                <a:latin typeface="Calibri" pitchFamily="34" charset="0"/>
              </a:rPr>
              <a:t>Memorabilidad</a:t>
            </a:r>
          </a:p>
        </p:txBody>
      </p:sp>
      <p:graphicFrame>
        <p:nvGraphicFramePr>
          <p:cNvPr id="3074" name="Chart 15"/>
          <p:cNvGraphicFramePr>
            <a:graphicFrameLocks/>
          </p:cNvGraphicFramePr>
          <p:nvPr/>
        </p:nvGraphicFramePr>
        <p:xfrm>
          <a:off x="381000" y="1990725"/>
          <a:ext cx="84201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Gráfico" r:id="rId5" imgW="8419996" imgH="4419622" progId="Excel.Chart.8">
                  <p:embed/>
                </p:oleObj>
              </mc:Choice>
              <mc:Fallback>
                <p:oleObj name="Gráfico" r:id="rId5" imgW="8419996" imgH="4419622" progId="Excel.Chart.8">
                  <p:embed/>
                  <p:pic>
                    <p:nvPicPr>
                      <p:cNvPr id="0" name="Char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90725"/>
                        <a:ext cx="8420100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07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62880" y="413792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b="1" smtClean="0">
                <a:latin typeface="Calibri" pitchFamily="34" charset="0"/>
              </a:rPr>
              <a:t>Resultados respecto a utilidad de ayudas visuales del programa</a:t>
            </a:r>
            <a:endParaRPr lang="es-EC" b="1" smtClean="0">
              <a:latin typeface="Calibri" pitchFamily="34" charset="0"/>
            </a:endParaRPr>
          </a:p>
        </p:txBody>
      </p:sp>
      <p:graphicFrame>
        <p:nvGraphicFramePr>
          <p:cNvPr id="4098" name="Chart 15"/>
          <p:cNvGraphicFramePr>
            <a:graphicFrameLocks/>
          </p:cNvGraphicFramePr>
          <p:nvPr/>
        </p:nvGraphicFramePr>
        <p:xfrm>
          <a:off x="514350" y="1958975"/>
          <a:ext cx="81153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Gráfico" r:id="rId5" imgW="8115232" imgH="4495744" progId="Excel.Chart.8">
                  <p:embed/>
                </p:oleObj>
              </mc:Choice>
              <mc:Fallback>
                <p:oleObj name="Gráfico" r:id="rId5" imgW="8115232" imgH="4495744" progId="Excel.Chart.8">
                  <p:embed/>
                  <p:pic>
                    <p:nvPicPr>
                      <p:cNvPr id="0" name="Char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1958975"/>
                        <a:ext cx="8115300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0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4 Rectángulo"/>
          <p:cNvSpPr>
            <a:spLocks noChangeArrowheads="1"/>
          </p:cNvSpPr>
          <p:nvPr/>
        </p:nvSpPr>
        <p:spPr bwMode="auto">
          <a:xfrm>
            <a:off x="1403648" y="2311424"/>
            <a:ext cx="63246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n-US" b="1" dirty="0" err="1">
                <a:solidFill>
                  <a:srgbClr val="D9D9D9"/>
                </a:solidFill>
              </a:rPr>
              <a:t>Introducción</a:t>
            </a:r>
            <a:r>
              <a:rPr lang="en-US" b="1" dirty="0">
                <a:solidFill>
                  <a:srgbClr val="D9D9D9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n-US" b="1" dirty="0" err="1">
                <a:solidFill>
                  <a:srgbClr val="D9D9D9"/>
                </a:solidFill>
              </a:rPr>
              <a:t>Descripción</a:t>
            </a:r>
            <a:r>
              <a:rPr lang="en-US" b="1" dirty="0">
                <a:solidFill>
                  <a:srgbClr val="D9D9D9"/>
                </a:solidFill>
              </a:rPr>
              <a:t> del </a:t>
            </a:r>
            <a:r>
              <a:rPr lang="en-US" b="1" dirty="0" err="1">
                <a:solidFill>
                  <a:srgbClr val="D9D9D9"/>
                </a:solidFill>
              </a:rPr>
              <a:t>Problema</a:t>
            </a:r>
            <a:r>
              <a:rPr lang="en-US" b="1" dirty="0">
                <a:solidFill>
                  <a:srgbClr val="D9D9D9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C" b="1" dirty="0">
                <a:solidFill>
                  <a:srgbClr val="D9D9D9"/>
                </a:solidFill>
              </a:rPr>
              <a:t>Marco Teórico  </a:t>
            </a:r>
            <a:endParaRPr lang="en-US" b="1" dirty="0">
              <a:solidFill>
                <a:srgbClr val="D9D9D9"/>
              </a:solidFill>
            </a:endParaRP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n-US" b="1" dirty="0" err="1">
                <a:solidFill>
                  <a:srgbClr val="D9D9D9"/>
                </a:solidFill>
              </a:rPr>
              <a:t>Metodología</a:t>
            </a:r>
            <a:r>
              <a:rPr lang="en-US" b="1" dirty="0">
                <a:solidFill>
                  <a:srgbClr val="D9D9D9"/>
                </a:solidFill>
              </a:rPr>
              <a:t>  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C" b="1" dirty="0">
                <a:solidFill>
                  <a:srgbClr val="D9D9D9"/>
                </a:solidFill>
              </a:rPr>
              <a:t>Pruebas y Resultados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C" b="1" dirty="0"/>
              <a:t>Conclusiones y Recomendaciones</a:t>
            </a:r>
            <a:endParaRPr lang="en-US" b="1" dirty="0"/>
          </a:p>
          <a:p>
            <a:pPr marL="342900" indent="-342900">
              <a:lnSpc>
                <a:spcPct val="150000"/>
              </a:lnSpc>
            </a:pPr>
            <a:r>
              <a:rPr lang="en-US" b="1" dirty="0">
                <a:solidFill>
                  <a:srgbClr val="D9D9D9"/>
                </a:solidFill>
              </a:rPr>
              <a:t>	</a:t>
            </a:r>
          </a:p>
        </p:txBody>
      </p:sp>
      <p:sp>
        <p:nvSpPr>
          <p:cNvPr id="40963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s-EC" b="1" smtClean="0">
                <a:latin typeface="Calibri" pitchFamily="34" charset="0"/>
              </a:rPr>
              <a:t>Contenido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00200"/>
            <a:ext cx="8229600" cy="17526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s-EC" dirty="0" smtClean="0"/>
              <a:t>Material contaminante (Nitratos, entre otros) afectan la integridad química del agua usada  por personas, animales y plantas.</a:t>
            </a:r>
            <a:endParaRPr lang="es-EC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3141663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C" sz="3200">
                <a:latin typeface="Arial" charset="0"/>
              </a:rPr>
              <a:t>Para ilustrar esta situación de modo didáctico, se planteó el sistema “Rio limpio”.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857750"/>
            <a:ext cx="8229600" cy="1524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dirty="0" smtClean="0"/>
              <a:t>Aplicación que simula interacción en el tramo de un rio debido a diferentes usos de suelo.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2 Marcador de contenido"/>
          <p:cNvSpPr>
            <a:spLocks noGrp="1"/>
          </p:cNvSpPr>
          <p:nvPr>
            <p:ph idx="4294967295"/>
          </p:nvPr>
        </p:nvSpPr>
        <p:spPr>
          <a:xfrm>
            <a:off x="539750" y="1744663"/>
            <a:ext cx="8604250" cy="1828800"/>
          </a:xfrm>
        </p:spPr>
        <p:txBody>
          <a:bodyPr/>
          <a:lstStyle/>
          <a:p>
            <a:r>
              <a:rPr lang="es-EC" smtClean="0">
                <a:latin typeface="Calibri" pitchFamily="34" charset="0"/>
              </a:rPr>
              <a:t>Se comprobó la intuitividad del sistema y su capacidad de enseñar de una manera didáctica nociones de hidrología , entre otros.</a:t>
            </a:r>
          </a:p>
        </p:txBody>
      </p:sp>
      <p:sp>
        <p:nvSpPr>
          <p:cNvPr id="210947" name="2 Marcador de contenido"/>
          <p:cNvSpPr txBox="1">
            <a:spLocks/>
          </p:cNvSpPr>
          <p:nvPr/>
        </p:nvSpPr>
        <p:spPr bwMode="auto">
          <a:xfrm>
            <a:off x="468313" y="3789363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C" sz="3200"/>
              <a:t>El uso del lenguaje Java y la herramienta Drools fueron de ayuda crucial al cumplir el objetivo esperado de este proyecto.</a:t>
            </a:r>
          </a:p>
        </p:txBody>
      </p:sp>
      <p:sp>
        <p:nvSpPr>
          <p:cNvPr id="41988" name="1 CuadroTexto"/>
          <p:cNvSpPr txBox="1">
            <a:spLocks noChangeArrowheads="1"/>
          </p:cNvSpPr>
          <p:nvPr/>
        </p:nvSpPr>
        <p:spPr bwMode="auto">
          <a:xfrm>
            <a:off x="2590800" y="8382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4400" b="1"/>
              <a:t>Conclusiones</a:t>
            </a:r>
            <a:endParaRPr 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p"/>
      <p:bldP spid="2109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Marcador de contenido"/>
          <p:cNvSpPr>
            <a:spLocks noGrp="1"/>
          </p:cNvSpPr>
          <p:nvPr>
            <p:ph idx="4294967295"/>
          </p:nvPr>
        </p:nvSpPr>
        <p:spPr>
          <a:xfrm>
            <a:off x="914400" y="2117725"/>
            <a:ext cx="8229600" cy="1816100"/>
          </a:xfrm>
        </p:spPr>
        <p:txBody>
          <a:bodyPr/>
          <a:lstStyle/>
          <a:p>
            <a:r>
              <a:rPr lang="es-EC" smtClean="0">
                <a:latin typeface="Calibri" pitchFamily="34" charset="0"/>
              </a:rPr>
              <a:t>El conocimiento representado en el software simula bastante bien al modelo experto explicado por un usuario conocedor del tema.</a:t>
            </a:r>
          </a:p>
        </p:txBody>
      </p:sp>
      <p:sp>
        <p:nvSpPr>
          <p:cNvPr id="43011" name="1 CuadroTexto"/>
          <p:cNvSpPr txBox="1">
            <a:spLocks noChangeArrowheads="1"/>
          </p:cNvSpPr>
          <p:nvPr/>
        </p:nvSpPr>
        <p:spPr bwMode="auto">
          <a:xfrm>
            <a:off x="2590800" y="8382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4400" b="1"/>
              <a:t>Conclusiones</a:t>
            </a:r>
            <a:endParaRPr 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Marcador de contenido"/>
          <p:cNvSpPr>
            <a:spLocks noGrp="1"/>
          </p:cNvSpPr>
          <p:nvPr>
            <p:ph idx="4294967295"/>
          </p:nvPr>
        </p:nvSpPr>
        <p:spPr>
          <a:xfrm>
            <a:off x="914400" y="2420938"/>
            <a:ext cx="82296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C" smtClean="0">
                <a:latin typeface="Calibri" pitchFamily="34" charset="0"/>
              </a:rPr>
              <a:t>Implementar un módulo de Administrador (agregar- modificar variables de ingreso del sistema)</a:t>
            </a:r>
          </a:p>
        </p:txBody>
      </p:sp>
      <p:sp>
        <p:nvSpPr>
          <p:cNvPr id="44035" name="1 CuadroTexto"/>
          <p:cNvSpPr txBox="1">
            <a:spLocks noChangeArrowheads="1"/>
          </p:cNvSpPr>
          <p:nvPr/>
        </p:nvSpPr>
        <p:spPr bwMode="auto">
          <a:xfrm>
            <a:off x="2667000" y="927100"/>
            <a:ext cx="439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4400" b="1"/>
              <a:t>Recomendaciones</a:t>
            </a:r>
            <a:endParaRPr lang="en-US" sz="4400" b="1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900113" y="3811588"/>
            <a:ext cx="799306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EC" sz="3200" kern="0" dirty="0">
                <a:cs typeface="+mn-cs"/>
              </a:rPr>
              <a:t>Desarrollar versiones para otras plataformas (celulares, </a:t>
            </a:r>
            <a:r>
              <a:rPr lang="es-EC" sz="3200" kern="0" dirty="0" err="1">
                <a:cs typeface="+mn-cs"/>
              </a:rPr>
              <a:t>PDA´s</a:t>
            </a:r>
            <a:r>
              <a:rPr lang="es-EC" sz="3200" kern="0" dirty="0">
                <a:cs typeface="+mn-cs"/>
              </a:rPr>
              <a:t>, entre otras)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534" y="2967335"/>
            <a:ext cx="631294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rush Script MT" pitchFamily="66" charset="0"/>
                <a:cs typeface="+mn-cs"/>
              </a:rPr>
              <a:t>Gracias por su atención</a:t>
            </a:r>
            <a:endParaRPr lang="en-US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rush Script MT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….cont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05000"/>
            <a:ext cx="1905000" cy="685800"/>
          </a:xfrm>
        </p:spPr>
        <p:txBody>
          <a:bodyPr/>
          <a:lstStyle/>
          <a:p>
            <a:r>
              <a:rPr lang="es-EC" smtClean="0"/>
              <a:t>Sims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905000"/>
            <a:ext cx="44958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200" dirty="0" err="1">
                <a:latin typeface="+mn-lt"/>
                <a:cs typeface="+mn-cs"/>
              </a:rPr>
              <a:t>Civilization</a:t>
            </a:r>
            <a:r>
              <a:rPr lang="es-EC" sz="3200" dirty="0">
                <a:latin typeface="+mn-lt"/>
                <a:cs typeface="+mn-cs"/>
              </a:rPr>
              <a:t> Simulator</a:t>
            </a:r>
          </a:p>
        </p:txBody>
      </p:sp>
      <p:pic>
        <p:nvPicPr>
          <p:cNvPr id="90114" name="Picture 2" descr="http://www.sextonivel.com/images/2008/02/the_sims_logo.png"/>
          <p:cNvPicPr>
            <a:picLocks noChangeAspect="1" noChangeArrowheads="1"/>
          </p:cNvPicPr>
          <p:nvPr/>
        </p:nvPicPr>
        <p:blipFill>
          <a:blip r:embed="rId3" cstate="print"/>
          <a:srcRect l="7500" t="9091" r="10001" b="5455"/>
          <a:stretch>
            <a:fillRect/>
          </a:stretch>
        </p:blipFill>
        <p:spPr bwMode="auto">
          <a:xfrm>
            <a:off x="5945188" y="1638300"/>
            <a:ext cx="2514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 descr="http://www.agedum.com/Portals/0/Logo%20Biocontr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494213"/>
            <a:ext cx="3124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 descr="http://www.escuadron69.net/varios/CivV_Box.jpg"/>
          <p:cNvPicPr>
            <a:picLocks noChangeAspect="1" noChangeArrowheads="1"/>
          </p:cNvPicPr>
          <p:nvPr/>
        </p:nvPicPr>
        <p:blipFill>
          <a:blip r:embed="rId5" cstate="print"/>
          <a:srcRect t="11449"/>
          <a:stretch>
            <a:fillRect/>
          </a:stretch>
        </p:blipFill>
        <p:spPr bwMode="auto">
          <a:xfrm>
            <a:off x="1143000" y="2454275"/>
            <a:ext cx="28194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495800" y="3738563"/>
            <a:ext cx="4038600" cy="68103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200" dirty="0" err="1">
                <a:latin typeface="+mn-lt"/>
                <a:cs typeface="+mn-cs"/>
              </a:rPr>
              <a:t>Bio</a:t>
            </a:r>
            <a:r>
              <a:rPr lang="es-EC" sz="3200" dirty="0">
                <a:latin typeface="+mn-lt"/>
                <a:cs typeface="+mn-cs"/>
              </a:rPr>
              <a:t>-Control Security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533400" y="1143000"/>
            <a:ext cx="6705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/>
              <a:t>Basado en aplicaciones tales como:</a:t>
            </a:r>
          </a:p>
          <a:p>
            <a:endParaRPr lang="es-EC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Sistema Interactivo “Rio Limpio”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22266" r="10625" b="16360"/>
          <a:stretch>
            <a:fillRect/>
          </a:stretch>
        </p:blipFill>
        <p:spPr bwMode="auto">
          <a:xfrm>
            <a:off x="611188" y="1603375"/>
            <a:ext cx="80645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Rectángulo"/>
          <p:cNvSpPr>
            <a:spLocks noChangeArrowheads="1"/>
          </p:cNvSpPr>
          <p:nvPr/>
        </p:nvSpPr>
        <p:spPr bwMode="auto">
          <a:xfrm>
            <a:off x="1258888" y="1916113"/>
            <a:ext cx="7056437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>
                <a:solidFill>
                  <a:srgbClr val="D9D9D9"/>
                </a:solidFill>
              </a:rPr>
              <a:t>Introducción</a:t>
            </a:r>
            <a:endParaRPr lang="en-US" b="1">
              <a:solidFill>
                <a:srgbClr val="D9D9D9"/>
              </a:solidFill>
            </a:endParaRP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C" b="1"/>
              <a:t>Descripción</a:t>
            </a:r>
            <a:r>
              <a:rPr lang="en-US" b="1"/>
              <a:t> del </a:t>
            </a:r>
            <a:r>
              <a:rPr lang="es-EC" b="1"/>
              <a:t>Problema y objetivos</a:t>
            </a:r>
            <a:endParaRPr lang="en-US" b="1"/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C" b="1">
                <a:solidFill>
                  <a:srgbClr val="D9D9D9"/>
                </a:solidFill>
              </a:rPr>
              <a:t>Marco Teórico  </a:t>
            </a:r>
            <a:endParaRPr lang="en-US" b="1">
              <a:solidFill>
                <a:srgbClr val="D9D9D9"/>
              </a:solidFill>
            </a:endParaRP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S" b="1">
                <a:solidFill>
                  <a:srgbClr val="D9D9D9"/>
                </a:solidFill>
              </a:rPr>
              <a:t>Metodología</a:t>
            </a:r>
            <a:r>
              <a:rPr lang="en-US" b="1">
                <a:solidFill>
                  <a:srgbClr val="D9D9D9"/>
                </a:solidFill>
              </a:rPr>
              <a:t>  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C" b="1">
                <a:solidFill>
                  <a:srgbClr val="D9D9D9"/>
                </a:solidFill>
              </a:rPr>
              <a:t>Pruebas y Resultados</a:t>
            </a:r>
          </a:p>
          <a:p>
            <a:pPr marL="342900" indent="-34290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s-EC" b="1">
                <a:solidFill>
                  <a:srgbClr val="D9D9D9"/>
                </a:solidFill>
              </a:rPr>
              <a:t>Conclusiones y Recomendaciones</a:t>
            </a:r>
            <a:endParaRPr lang="en-US" b="1">
              <a:solidFill>
                <a:srgbClr val="D9D9D9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b="1">
                <a:solidFill>
                  <a:srgbClr val="D9D9D9"/>
                </a:solidFill>
              </a:rPr>
              <a:t>	</a:t>
            </a:r>
          </a:p>
        </p:txBody>
      </p:sp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1741488" y="620713"/>
            <a:ext cx="7402512" cy="1143000"/>
          </a:xfrm>
        </p:spPr>
        <p:txBody>
          <a:bodyPr/>
          <a:lstStyle/>
          <a:p>
            <a:r>
              <a:rPr lang="es-EC" b="1" smtClean="0"/>
              <a:t>Contenido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042988" y="2060575"/>
            <a:ext cx="8101012" cy="863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s-ES" dirty="0" smtClean="0"/>
              <a:t>Contaminación del recurso hídrico por sustancias ajenas al medio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985838" y="2925763"/>
            <a:ext cx="78343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3200" kern="0" dirty="0">
                <a:latin typeface="+mn-lt"/>
                <a:cs typeface="+mn-cs"/>
              </a:rPr>
              <a:t>El efecto que puede tener sobre la salud humana la ingesta de las mismas, disueltas en el agua o bien en los alimentos.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985838" y="4508500"/>
            <a:ext cx="50260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3000" kern="0" dirty="0">
                <a:latin typeface="+mn-lt"/>
                <a:cs typeface="+mn-cs"/>
              </a:rPr>
              <a:t>Síndrome del bebé azul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985838" y="5167313"/>
            <a:ext cx="34417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3000" kern="0" dirty="0">
                <a:latin typeface="+mn-lt"/>
                <a:cs typeface="+mn-cs"/>
              </a:rPr>
              <a:t>Eutrofización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0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914400" y="620713"/>
            <a:ext cx="7402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C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Objetivos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50913" y="2276475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C" sz="3200">
                <a:latin typeface="Arial" charset="0"/>
              </a:rPr>
              <a:t>Dar una herramienta simuladora de la dinámica de calidad acuífera y encontrar una solución optima a las situaciones que se dieren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71550" y="427355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C" sz="3200">
                <a:latin typeface="Arial" charset="0"/>
              </a:rPr>
              <a:t>Considerando factores influyentes como los diversos usos de suelo y costo-efectividad de las alternativas dadas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33400" y="1630363"/>
            <a:ext cx="28146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latin typeface="+mn-lt"/>
              </a:rPr>
              <a:t>Generales:</a:t>
            </a:r>
          </a:p>
          <a:p>
            <a:pPr>
              <a:defRPr/>
            </a:pPr>
            <a:endParaRPr lang="es-EC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ri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rio</Template>
  <TotalTime>4701</TotalTime>
  <Words>1401</Words>
  <Application>Microsoft Office PowerPoint</Application>
  <PresentationFormat>Presentación en pantalla (4:3)</PresentationFormat>
  <Paragraphs>249</Paragraphs>
  <Slides>43</Slides>
  <Notes>39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5" baseType="lpstr">
      <vt:lpstr>rio</vt:lpstr>
      <vt:lpstr>Gráfico</vt:lpstr>
      <vt:lpstr>Presentación de PowerPoint</vt:lpstr>
      <vt:lpstr>Presentación de PowerPoint</vt:lpstr>
      <vt:lpstr>Contenido</vt:lpstr>
      <vt:lpstr>Presentación de PowerPoint</vt:lpstr>
      <vt:lpstr>….cont</vt:lpstr>
      <vt:lpstr>Sistema Interactivo “Rio Limpio”</vt:lpstr>
      <vt:lpstr>Contenido</vt:lpstr>
      <vt:lpstr>Presentación de PowerPoint</vt:lpstr>
      <vt:lpstr>Presentación de PowerPoint</vt:lpstr>
      <vt:lpstr>Presentación de PowerPoint</vt:lpstr>
      <vt:lpstr>Contenido</vt:lpstr>
      <vt:lpstr>Terminología referente a Hidrología </vt:lpstr>
      <vt:lpstr>Terminología referente a IA</vt:lpstr>
      <vt:lpstr>Contenido</vt:lpstr>
      <vt:lpstr>Diagrama de secuencia del Sistema</vt:lpstr>
      <vt:lpstr>Descripción de Variables y Métodos</vt:lpstr>
      <vt:lpstr>…Cont</vt:lpstr>
      <vt:lpstr>Modelo conceptual del Sistema</vt:lpstr>
      <vt:lpstr>Área del ramal principal del modelo</vt:lpstr>
      <vt:lpstr>Área del gráfico de la Carga Urbana</vt:lpstr>
      <vt:lpstr>Área del gráfico de la Carga Agrícola</vt:lpstr>
      <vt:lpstr>Medidas de Tratamiento de Residuos</vt:lpstr>
      <vt:lpstr>Metodología de recopilación del conocimiento</vt:lpstr>
      <vt:lpstr>Presentación de PowerPoint</vt:lpstr>
      <vt:lpstr>Presentación de PowerPoint</vt:lpstr>
      <vt:lpstr>Contenido</vt:lpstr>
      <vt:lpstr>Evaluación de desempeño</vt:lpstr>
      <vt:lpstr>Presentación de PowerPoint</vt:lpstr>
      <vt:lpstr>Resultado de la Evaluación al Experto</vt:lpstr>
      <vt:lpstr>Resultados de la Prueba de Validación del Modelo Experto</vt:lpstr>
      <vt:lpstr>Presentación de PowerPoint</vt:lpstr>
      <vt:lpstr>Presentación de PowerPoint</vt:lpstr>
      <vt:lpstr>Pruebas del sistema con usuarios</vt:lpstr>
      <vt:lpstr>…cont</vt:lpstr>
      <vt:lpstr>Facilidad de uso del Sistema</vt:lpstr>
      <vt:lpstr>Aspecto Visual</vt:lpstr>
      <vt:lpstr>Memorabilidad</vt:lpstr>
      <vt:lpstr>Resultados respecto a utilidad de ayudas visuales del programa</vt:lpstr>
      <vt:lpstr>Contenido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cltsmalc</cp:lastModifiedBy>
  <cp:revision>600</cp:revision>
  <dcterms:created xsi:type="dcterms:W3CDTF">2010-05-23T14:28:12Z</dcterms:created>
  <dcterms:modified xsi:type="dcterms:W3CDTF">2012-07-20T16:59:51Z</dcterms:modified>
</cp:coreProperties>
</file>