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6"/>
  </p:notesMasterIdLst>
  <p:handoutMasterIdLst>
    <p:handoutMasterId r:id="rId37"/>
  </p:handoutMasterIdLst>
  <p:sldIdLst>
    <p:sldId id="256" r:id="rId2"/>
    <p:sldId id="295" r:id="rId3"/>
    <p:sldId id="257"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80" r:id="rId23"/>
    <p:sldId id="281" r:id="rId24"/>
    <p:sldId id="282" r:id="rId25"/>
    <p:sldId id="283" r:id="rId26"/>
    <p:sldId id="284" r:id="rId27"/>
    <p:sldId id="285" r:id="rId28"/>
    <p:sldId id="288" r:id="rId29"/>
    <p:sldId id="287" r:id="rId30"/>
    <p:sldId id="289" r:id="rId31"/>
    <p:sldId id="290" r:id="rId32"/>
    <p:sldId id="291" r:id="rId33"/>
    <p:sldId id="293" r:id="rId34"/>
    <p:sldId id="294" r:id="rId35"/>
  </p:sldIdLst>
  <p:sldSz cx="9144000" cy="6858000" type="screen4x3"/>
  <p:notesSz cx="6797675" cy="9926638"/>
  <p:defaultTextStyle>
    <a:defPPr>
      <a:defRPr lang="en-US"/>
    </a:defPPr>
    <a:lvl1pPr algn="l" rtl="0" eaLnBrk="0" fontAlgn="base" hangingPunct="0">
      <a:spcBef>
        <a:spcPct val="20000"/>
      </a:spcBef>
      <a:spcAft>
        <a:spcPct val="0"/>
      </a:spcAft>
      <a:buChar char="•"/>
      <a:defRPr kumimoji="1" sz="3000" kern="1200">
        <a:solidFill>
          <a:schemeClr val="tx1"/>
        </a:solidFill>
        <a:latin typeface="Tahoma" pitchFamily="34" charset="0"/>
        <a:ea typeface="+mn-ea"/>
        <a:cs typeface="+mn-cs"/>
      </a:defRPr>
    </a:lvl1pPr>
    <a:lvl2pPr marL="457200" algn="l" rtl="0" eaLnBrk="0" fontAlgn="base" hangingPunct="0">
      <a:spcBef>
        <a:spcPct val="20000"/>
      </a:spcBef>
      <a:spcAft>
        <a:spcPct val="0"/>
      </a:spcAft>
      <a:buChar char="•"/>
      <a:defRPr kumimoji="1" sz="3000" kern="1200">
        <a:solidFill>
          <a:schemeClr val="tx1"/>
        </a:solidFill>
        <a:latin typeface="Tahoma" pitchFamily="34" charset="0"/>
        <a:ea typeface="+mn-ea"/>
        <a:cs typeface="+mn-cs"/>
      </a:defRPr>
    </a:lvl2pPr>
    <a:lvl3pPr marL="914400" algn="l" rtl="0" eaLnBrk="0" fontAlgn="base" hangingPunct="0">
      <a:spcBef>
        <a:spcPct val="20000"/>
      </a:spcBef>
      <a:spcAft>
        <a:spcPct val="0"/>
      </a:spcAft>
      <a:buChar char="•"/>
      <a:defRPr kumimoji="1" sz="3000" kern="1200">
        <a:solidFill>
          <a:schemeClr val="tx1"/>
        </a:solidFill>
        <a:latin typeface="Tahoma" pitchFamily="34" charset="0"/>
        <a:ea typeface="+mn-ea"/>
        <a:cs typeface="+mn-cs"/>
      </a:defRPr>
    </a:lvl3pPr>
    <a:lvl4pPr marL="1371600" algn="l" rtl="0" eaLnBrk="0" fontAlgn="base" hangingPunct="0">
      <a:spcBef>
        <a:spcPct val="20000"/>
      </a:spcBef>
      <a:spcAft>
        <a:spcPct val="0"/>
      </a:spcAft>
      <a:buChar char="•"/>
      <a:defRPr kumimoji="1" sz="3000" kern="1200">
        <a:solidFill>
          <a:schemeClr val="tx1"/>
        </a:solidFill>
        <a:latin typeface="Tahoma" pitchFamily="34" charset="0"/>
        <a:ea typeface="+mn-ea"/>
        <a:cs typeface="+mn-cs"/>
      </a:defRPr>
    </a:lvl4pPr>
    <a:lvl5pPr marL="1828800" algn="l" rtl="0" eaLnBrk="0" fontAlgn="base" hangingPunct="0">
      <a:spcBef>
        <a:spcPct val="20000"/>
      </a:spcBef>
      <a:spcAft>
        <a:spcPct val="0"/>
      </a:spcAft>
      <a:buChar char="•"/>
      <a:defRPr kumimoji="1" sz="3000" kern="1200">
        <a:solidFill>
          <a:schemeClr val="tx1"/>
        </a:solidFill>
        <a:latin typeface="Tahoma" pitchFamily="34" charset="0"/>
        <a:ea typeface="+mn-ea"/>
        <a:cs typeface="+mn-cs"/>
      </a:defRPr>
    </a:lvl5pPr>
    <a:lvl6pPr marL="2286000" algn="l" defTabSz="914400" rtl="0" eaLnBrk="1" latinLnBrk="0" hangingPunct="1">
      <a:defRPr kumimoji="1" sz="3000" kern="1200">
        <a:solidFill>
          <a:schemeClr val="tx1"/>
        </a:solidFill>
        <a:latin typeface="Tahoma" pitchFamily="34" charset="0"/>
        <a:ea typeface="+mn-ea"/>
        <a:cs typeface="+mn-cs"/>
      </a:defRPr>
    </a:lvl6pPr>
    <a:lvl7pPr marL="2743200" algn="l" defTabSz="914400" rtl="0" eaLnBrk="1" latinLnBrk="0" hangingPunct="1">
      <a:defRPr kumimoji="1" sz="3000" kern="1200">
        <a:solidFill>
          <a:schemeClr val="tx1"/>
        </a:solidFill>
        <a:latin typeface="Tahoma" pitchFamily="34" charset="0"/>
        <a:ea typeface="+mn-ea"/>
        <a:cs typeface="+mn-cs"/>
      </a:defRPr>
    </a:lvl7pPr>
    <a:lvl8pPr marL="3200400" algn="l" defTabSz="914400" rtl="0" eaLnBrk="1" latinLnBrk="0" hangingPunct="1">
      <a:defRPr kumimoji="1" sz="3000" kern="1200">
        <a:solidFill>
          <a:schemeClr val="tx1"/>
        </a:solidFill>
        <a:latin typeface="Tahoma" pitchFamily="34" charset="0"/>
        <a:ea typeface="+mn-ea"/>
        <a:cs typeface="+mn-cs"/>
      </a:defRPr>
    </a:lvl8pPr>
    <a:lvl9pPr marL="3657600" algn="l" defTabSz="914400" rtl="0" eaLnBrk="1" latinLnBrk="0" hangingPunct="1">
      <a:defRPr kumimoji="1" sz="3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434671"/>
    <a:srgbClr val="FFFFFF"/>
    <a:srgbClr val="000000"/>
    <a:srgbClr val="99FFCC"/>
    <a:srgbClr val="3399FF"/>
    <a:srgbClr val="00FFCC"/>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1" d="100"/>
          <a:sy n="31" d="100"/>
        </p:scale>
        <p:origin x="-1206"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r>
              <a:rPr lang="es-ES_tradnl"/>
              <a:t>Banco Central del Ecuador</a:t>
            </a:r>
          </a:p>
        </p:txBody>
      </p:sp>
      <p:sp>
        <p:nvSpPr>
          <p:cNvPr id="37478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endParaRPr lang="es-ES_tradnl"/>
          </a:p>
        </p:txBody>
      </p:sp>
      <p:sp>
        <p:nvSpPr>
          <p:cNvPr id="37478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pPr>
              <a:defRPr/>
            </a:pPr>
            <a:r>
              <a:rPr lang="es-ES_tradnl"/>
              <a:t>PROAGRA</a:t>
            </a:r>
          </a:p>
        </p:txBody>
      </p:sp>
      <p:sp>
        <p:nvSpPr>
          <p:cNvPr id="374789"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vl1pPr>
          </a:lstStyle>
          <a:p>
            <a:pPr>
              <a:defRPr/>
            </a:pPr>
            <a:fld id="{101D99D9-E57A-4F01-A177-62B009EF58D3}"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s-ES_tradnl"/>
          </a:p>
        </p:txBody>
      </p:sp>
      <p:sp>
        <p:nvSpPr>
          <p:cNvPr id="399363"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endParaRPr lang="es-ES_tradnl"/>
          </a:p>
        </p:txBody>
      </p:sp>
      <p:sp>
        <p:nvSpPr>
          <p:cNvPr id="44036" name="Rectangle 4"/>
          <p:cNvSpPr>
            <a:spLocks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99365"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39936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pPr>
              <a:defRPr/>
            </a:pPr>
            <a:endParaRPr lang="es-ES_tradnl"/>
          </a:p>
        </p:txBody>
      </p:sp>
      <p:sp>
        <p:nvSpPr>
          <p:cNvPr id="399367"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vl1pPr>
          </a:lstStyle>
          <a:p>
            <a:pPr>
              <a:defRPr/>
            </a:pPr>
            <a:fld id="{3191074C-FE57-4625-8AE9-0683182230B9}"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7" name="6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2"/>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endParaRPr lang="es-ES"/>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13"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59DE4C09-B259-4795-84F2-E8FA4C931CBD}" type="slidenum">
              <a:rPr lang="es-ES"/>
              <a:pPr>
                <a:defRPr/>
              </a:pPr>
              <a:t>‹Nº›</a:t>
            </a:fld>
            <a:endParaRPr lang="es-E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30"/>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A1F7BDA-14EE-4E12-877B-2775E1EA54D2}" type="slidenum">
              <a:rPr lang="es-ES"/>
              <a:pPr>
                <a:defRPr/>
              </a:pPr>
              <a:t>‹Nº›</a:t>
            </a:fld>
            <a:endParaRPr lang="es-E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4" y="274641"/>
            <a:ext cx="1777471"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6861218-2C05-410F-8BF0-E6331DF251E1}" type="slidenum">
              <a:rPr lang="es-ES"/>
              <a:pPr>
                <a:defRPr/>
              </a:pPr>
              <a:t>‹Nº›</a:t>
            </a:fld>
            <a:endParaRPr lang="es-E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7AF8664E-80C7-46CC-A9A1-E0B3D666C784}" type="slidenum">
              <a:rPr lang="es-ES"/>
              <a:pPr>
                <a:defRPr/>
              </a:pPr>
              <a:t>‹Nº›</a:t>
            </a:fld>
            <a:endParaRPr lang="es-E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kumimoji="0" lang="en-US"/>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kumimoji="0"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endParaRPr lang="es-ES"/>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a:lvl1pPr>
            <a:extLst/>
          </a:lstStyle>
          <a:p>
            <a:pPr>
              <a:defRPr/>
            </a:pPr>
            <a:fld id="{21D93A38-8411-4C2C-80C2-90B4C1EF4ECD}"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1270804B-3DFB-4276-ABA7-2A214B710812}"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9E83139F-484A-4F56-B539-B9DEF0DDC2FB}"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endParaRPr lang="es-ES"/>
          </a:p>
        </p:txBody>
      </p:sp>
      <p:sp>
        <p:nvSpPr>
          <p:cNvPr id="4" name="3 Marcador de pie de página"/>
          <p:cNvSpPr>
            <a:spLocks noGrp="1"/>
          </p:cNvSpPr>
          <p:nvPr>
            <p:ph type="ftr" sz="quarter" idx="11"/>
          </p:nvPr>
        </p:nvSpPr>
        <p:spPr/>
        <p:txBody>
          <a:bodyPr/>
          <a:lstStyle>
            <a:lvl1pPr>
              <a:defRPr/>
            </a:lvl1pPr>
            <a:extLst/>
          </a:lstStyle>
          <a:p>
            <a:pPr>
              <a:defRPr/>
            </a:pPr>
            <a:endParaRPr lang="es-ES"/>
          </a:p>
        </p:txBody>
      </p:sp>
      <p:sp>
        <p:nvSpPr>
          <p:cNvPr id="5" name="4 Marcador de número de diapositiva"/>
          <p:cNvSpPr>
            <a:spLocks noGrp="1"/>
          </p:cNvSpPr>
          <p:nvPr>
            <p:ph type="sldNum" sz="quarter" idx="12"/>
          </p:nvPr>
        </p:nvSpPr>
        <p:spPr/>
        <p:txBody>
          <a:bodyPr/>
          <a:lstStyle>
            <a:lvl1pPr>
              <a:defRPr/>
            </a:lvl1pPr>
            <a:extLst/>
          </a:lstStyle>
          <a:p>
            <a:pPr>
              <a:defRPr/>
            </a:pPr>
            <a:fld id="{0D518245-973E-47A7-B35E-0EEBE3753FA8}"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B38F65B0-8679-4967-86EA-8FD1BF701263}" type="slidenum">
              <a:rPr lang="es-ES"/>
              <a:pPr>
                <a:defRPr/>
              </a:pPr>
              <a:t>‹Nº›</a:t>
            </a:fld>
            <a:endParaRPr lang="es-E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3DD29487-8890-4179-9830-3B8CF90EE8B4}"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6" name="5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7" name="6 Triángulo rectángulo"/>
          <p:cNvSpPr>
            <a:spLocks/>
          </p:cNvSpPr>
          <p:nvPr/>
        </p:nvSpPr>
        <p:spPr bwMode="auto">
          <a:xfrm>
            <a:off x="-6043" y="5791254"/>
            <a:ext cx="3402315"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cxnSp>
        <p:nvCxnSpPr>
          <p:cNvPr id="8" name="7 Conector recto"/>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kumimoji="0"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kumimoji="0" lang="en-US"/>
          </a:p>
        </p:txBody>
      </p:sp>
      <p:sp>
        <p:nvSpPr>
          <p:cNvPr id="4" name="3 Marcador de texto"/>
          <p:cNvSpPr>
            <a:spLocks noGrp="1"/>
          </p:cNvSpPr>
          <p:nvPr>
            <p:ph type="body" sz="half" idx="2"/>
          </p:nvPr>
        </p:nvSpPr>
        <p:spPr>
          <a:xfrm>
            <a:off x="1141232" y="5443403"/>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endParaRPr lang="es-ES"/>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a:solidFill>
                  <a:schemeClr val="tx1"/>
                </a:solidFill>
              </a:defRPr>
            </a:lvl1pPr>
            <a:extLst/>
          </a:lstStyle>
          <a:p>
            <a:pPr>
              <a:defRPr/>
            </a:pPr>
            <a:fld id="{B0A028D4-4F17-4546-83E3-9BE4ADB7B684}"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12" name="11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14" name="13 Triángulo rectángulo"/>
          <p:cNvSpPr>
            <a:spLocks/>
          </p:cNvSpPr>
          <p:nvPr/>
        </p:nvSpPr>
        <p:spPr bwMode="auto">
          <a:xfrm>
            <a:off x="-6043" y="5791254"/>
            <a:ext cx="3402315"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cxnSp>
        <p:nvCxnSpPr>
          <p:cNvPr id="15" name="14 Conector recto"/>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s-ES"/>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s-ES"/>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A56CE13-07FE-400D-A4E2-B8587DF3B82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019" r:id="rId1"/>
    <p:sldLayoutId id="2147484015" r:id="rId2"/>
    <p:sldLayoutId id="2147484020" r:id="rId3"/>
    <p:sldLayoutId id="2147484021" r:id="rId4"/>
    <p:sldLayoutId id="2147484022" r:id="rId5"/>
    <p:sldLayoutId id="2147484023" r:id="rId6"/>
    <p:sldLayoutId id="2147484016" r:id="rId7"/>
    <p:sldLayoutId id="2147484024" r:id="rId8"/>
    <p:sldLayoutId id="2147484025" r:id="rId9"/>
    <p:sldLayoutId id="2147484017" r:id="rId10"/>
    <p:sldLayoutId id="2147484018"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p:cNvPicPr>
            <a:picLocks noChangeAspect="1" noChangeArrowheads="1"/>
          </p:cNvPicPr>
          <p:nvPr/>
        </p:nvPicPr>
        <p:blipFill>
          <a:blip r:embed="rId2" cstate="print"/>
          <a:srcRect/>
          <a:stretch>
            <a:fillRect/>
          </a:stretch>
        </p:blipFill>
        <p:spPr bwMode="auto">
          <a:xfrm>
            <a:off x="2051720" y="476672"/>
            <a:ext cx="4714478" cy="4608512"/>
          </a:xfrm>
          <a:prstGeom prst="ellipse">
            <a:avLst/>
          </a:prstGeom>
          <a:ln>
            <a:noFill/>
          </a:ln>
          <a:effectLst>
            <a:softEdge rad="112500"/>
          </a:effectLst>
        </p:spPr>
      </p:pic>
      <p:sp>
        <p:nvSpPr>
          <p:cNvPr id="9" name="8 Rectángulo"/>
          <p:cNvSpPr/>
          <p:nvPr/>
        </p:nvSpPr>
        <p:spPr>
          <a:xfrm>
            <a:off x="0" y="5373216"/>
            <a:ext cx="9144000" cy="124649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FontTx/>
              <a:buNone/>
              <a:defRPr/>
            </a:pPr>
            <a:r>
              <a:rPr lang="es-ES" sz="7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SUSTENTACION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wheel(8)">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http://t0.gstatic.com/images?q=tbn:ANd9GcTIWmfgZpNVOM5_OAzRbyVwNlGfuTDJr25MQHSavm1_Q4SWD6_STQ"/>
          <p:cNvPicPr>
            <a:picLocks noChangeAspect="1" noChangeArrowheads="1"/>
          </p:cNvPicPr>
          <p:nvPr/>
        </p:nvPicPr>
        <p:blipFill>
          <a:blip r:embed="rId2" cstate="print"/>
          <a:srcRect/>
          <a:stretch>
            <a:fillRect/>
          </a:stretch>
        </p:blipFill>
        <p:spPr bwMode="auto">
          <a:xfrm>
            <a:off x="1" y="4422775"/>
            <a:ext cx="2555776" cy="2435225"/>
          </a:xfrm>
          <a:prstGeom prst="rect">
            <a:avLst/>
          </a:prstGeom>
          <a:ln>
            <a:noFill/>
          </a:ln>
          <a:effectLst>
            <a:softEdge rad="112500"/>
          </a:effectLst>
        </p:spPr>
      </p:pic>
      <p:pic>
        <p:nvPicPr>
          <p:cNvPr id="18435" name="Imagen 1"/>
          <p:cNvPicPr>
            <a:picLocks noChangeAspect="1" noChangeArrowheads="1"/>
          </p:cNvPicPr>
          <p:nvPr/>
        </p:nvPicPr>
        <p:blipFill>
          <a:blip r:embed="rId3" cstate="print"/>
          <a:srcRect/>
          <a:stretch>
            <a:fillRect/>
          </a:stretch>
        </p:blipFill>
        <p:spPr bwMode="auto">
          <a:xfrm>
            <a:off x="250825" y="188913"/>
            <a:ext cx="576263" cy="555625"/>
          </a:xfrm>
          <a:prstGeom prst="rect">
            <a:avLst/>
          </a:prstGeom>
          <a:noFill/>
          <a:ln w="9525">
            <a:noFill/>
            <a:miter lim="800000"/>
            <a:headEnd/>
            <a:tailEnd/>
          </a:ln>
        </p:spPr>
      </p:pic>
      <p:sp>
        <p:nvSpPr>
          <p:cNvPr id="6" name="5 Rectángulo"/>
          <p:cNvSpPr/>
          <p:nvPr/>
        </p:nvSpPr>
        <p:spPr>
          <a:xfrm>
            <a:off x="539552" y="0"/>
            <a:ext cx="8280920" cy="461665"/>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ANALISIS DE LOS SISTEMAS EXISTENTES</a:t>
            </a:r>
          </a:p>
        </p:txBody>
      </p:sp>
      <p:sp>
        <p:nvSpPr>
          <p:cNvPr id="13" name="12 Rectángulo"/>
          <p:cNvSpPr/>
          <p:nvPr/>
        </p:nvSpPr>
        <p:spPr>
          <a:xfrm>
            <a:off x="1115616" y="476672"/>
            <a:ext cx="6840760" cy="369332"/>
          </a:xfrm>
          <a:prstGeom prst="rect">
            <a:avLst/>
          </a:prstGeom>
          <a:noFill/>
        </p:spPr>
        <p:txBody>
          <a:bodyPr>
            <a:spAutoFit/>
          </a:bodyPr>
          <a:lstStyle/>
          <a:p>
            <a:pPr>
              <a:buFontTx/>
              <a:buNone/>
              <a:defRPr/>
            </a:pPr>
            <a:r>
              <a:rPr lang="es-E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SISTEMAS COMPUTACIONALES EN GUAYAQUIL:</a:t>
            </a:r>
          </a:p>
        </p:txBody>
      </p:sp>
      <p:sp>
        <p:nvSpPr>
          <p:cNvPr id="18438" name="9 Rectángulo"/>
          <p:cNvSpPr>
            <a:spLocks noChangeArrowheads="1"/>
          </p:cNvSpPr>
          <p:nvPr/>
        </p:nvSpPr>
        <p:spPr bwMode="auto">
          <a:xfrm>
            <a:off x="900113" y="1268413"/>
            <a:ext cx="4032250" cy="338137"/>
          </a:xfrm>
          <a:prstGeom prst="rect">
            <a:avLst/>
          </a:prstGeom>
          <a:noFill/>
          <a:ln w="9525">
            <a:noFill/>
            <a:miter lim="800000"/>
            <a:headEnd/>
            <a:tailEnd/>
          </a:ln>
        </p:spPr>
        <p:txBody>
          <a:bodyPr>
            <a:spAutoFit/>
          </a:bodyPr>
          <a:lstStyle/>
          <a:p>
            <a:pPr marL="273050" indent="-273050">
              <a:spcBef>
                <a:spcPct val="0"/>
              </a:spcBef>
            </a:pPr>
            <a:r>
              <a:rPr lang="es-ES" sz="1600">
                <a:latin typeface="Arial Black" pitchFamily="34" charset="0"/>
                <a:ea typeface="Times New Roman" pitchFamily="18" charset="0"/>
                <a:cs typeface="Arial" charset="0"/>
              </a:rPr>
              <a:t>Computador:    IBM - AT</a:t>
            </a:r>
          </a:p>
        </p:txBody>
      </p:sp>
      <p:sp>
        <p:nvSpPr>
          <p:cNvPr id="11" name="10 Rectángulo"/>
          <p:cNvSpPr/>
          <p:nvPr/>
        </p:nvSpPr>
        <p:spPr>
          <a:xfrm>
            <a:off x="755576" y="908720"/>
            <a:ext cx="6912768"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 de Crédito en sistema Multiusuario </a:t>
            </a:r>
            <a:r>
              <a:rPr lang="es-E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Xenix</a:t>
            </a:r>
            <a:endPar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12" name="Rectangle 1"/>
          <p:cNvSpPr>
            <a:spLocks noChangeArrowheads="1"/>
          </p:cNvSpPr>
          <p:nvPr/>
        </p:nvSpPr>
        <p:spPr bwMode="auto">
          <a:xfrm>
            <a:off x="900113" y="1700213"/>
            <a:ext cx="4895850" cy="2062162"/>
          </a:xfrm>
          <a:prstGeom prst="rect">
            <a:avLst/>
          </a:prstGeom>
          <a:noFill/>
          <a:ln w="9525" cap="flat" cmpd="sng">
            <a:noFill/>
            <a:prstDash val="solid"/>
            <a:miter lim="800000"/>
            <a:headEnd/>
            <a:tailEnd/>
          </a:ln>
          <a:effectLst/>
        </p:spPr>
        <p:txBody>
          <a:bodyPr anchor="ctr">
            <a:spAutoFit/>
          </a:bodyPr>
          <a:lstStyle/>
          <a:p>
            <a:pPr>
              <a:spcBef>
                <a:spcPct val="0"/>
              </a:spcBef>
              <a:defRPr/>
            </a:pPr>
            <a:r>
              <a:rPr lang="es-ES" sz="1600" dirty="0">
                <a:latin typeface="Arial Black" pitchFamily="34" charset="0"/>
                <a:ea typeface="Times New Roman" pitchFamily="18" charset="0"/>
                <a:cs typeface="Arial" pitchFamily="34" charset="0"/>
              </a:rPr>
              <a:t>  Memoria Principal del CPU :  512 Kb</a:t>
            </a:r>
          </a:p>
          <a:p>
            <a:pPr>
              <a:spcBef>
                <a:spcPct val="0"/>
              </a:spcBef>
              <a:defRPr/>
            </a:pPr>
            <a:endParaRPr lang="es-ES" sz="1600" dirty="0">
              <a:latin typeface="Arial Black" pitchFamily="34" charset="0"/>
              <a:ea typeface="Times New Roman" pitchFamily="18" charset="0"/>
            </a:endParaRPr>
          </a:p>
          <a:p>
            <a:pPr>
              <a:spcBef>
                <a:spcPct val="0"/>
              </a:spcBef>
              <a:defRPr/>
            </a:pPr>
            <a:r>
              <a:rPr lang="es-ES" sz="1600" dirty="0">
                <a:latin typeface="Arial Black" pitchFamily="34" charset="0"/>
                <a:ea typeface="Times New Roman" pitchFamily="18" charset="0"/>
                <a:cs typeface="Arial" pitchFamily="34" charset="0"/>
              </a:rPr>
              <a:t>   Sistema Operativo             :   XENIX</a:t>
            </a:r>
          </a:p>
          <a:p>
            <a:pPr>
              <a:spcBef>
                <a:spcPct val="0"/>
              </a:spcBef>
              <a:defRPr/>
            </a:pPr>
            <a:endParaRPr lang="es-ES" sz="1600" dirty="0">
              <a:latin typeface="Arial Black" pitchFamily="34" charset="0"/>
              <a:ea typeface="Times New Roman" pitchFamily="18" charset="0"/>
            </a:endParaRPr>
          </a:p>
          <a:p>
            <a:pPr>
              <a:spcBef>
                <a:spcPct val="0"/>
              </a:spcBef>
              <a:defRPr/>
            </a:pPr>
            <a:r>
              <a:rPr lang="es-ES" sz="1600" dirty="0">
                <a:latin typeface="Arial Black" pitchFamily="34" charset="0"/>
                <a:ea typeface="Times New Roman" pitchFamily="18" charset="0"/>
                <a:cs typeface="Arial" pitchFamily="34" charset="0"/>
              </a:rPr>
              <a:t>   </a:t>
            </a:r>
            <a:r>
              <a:rPr lang="es-EC" sz="1600" dirty="0">
                <a:latin typeface="Arial Black" pitchFamily="34" charset="0"/>
                <a:ea typeface="Times New Roman" pitchFamily="18" charset="0"/>
                <a:cs typeface="Arial" pitchFamily="34" charset="0"/>
              </a:rPr>
              <a:t>Almacenamiento en disco :   40 Mb</a:t>
            </a:r>
            <a:endParaRPr lang="es-ES" sz="1600" dirty="0">
              <a:latin typeface="Arial Black" pitchFamily="34" charset="0"/>
              <a:ea typeface="Times New Roman" pitchFamily="18" charset="0"/>
              <a:cs typeface="Arial" pitchFamily="34" charset="0"/>
            </a:endParaRPr>
          </a:p>
          <a:p>
            <a:pPr>
              <a:spcBef>
                <a:spcPct val="0"/>
              </a:spcBef>
              <a:defRPr/>
            </a:pPr>
            <a:endParaRPr lang="es-ES" sz="1600" dirty="0">
              <a:latin typeface="Arial Black" pitchFamily="34" charset="0"/>
              <a:ea typeface="Times New Roman" pitchFamily="18" charset="0"/>
            </a:endParaRPr>
          </a:p>
          <a:p>
            <a:pPr marL="273050" indent="-273050">
              <a:spcBef>
                <a:spcPct val="0"/>
              </a:spcBef>
              <a:defRPr/>
            </a:pPr>
            <a:r>
              <a:rPr lang="es-EC" sz="1600" dirty="0">
                <a:latin typeface="Arial Black" pitchFamily="34" charset="0"/>
                <a:ea typeface="Times New Roman" pitchFamily="18" charset="0"/>
                <a:cs typeface="Arial" pitchFamily="34" charset="0"/>
              </a:rPr>
              <a:t>Capacidad del Controlador:  16 disp.</a:t>
            </a:r>
          </a:p>
          <a:p>
            <a:pPr>
              <a:spcBef>
                <a:spcPct val="0"/>
              </a:spcBef>
              <a:buFontTx/>
              <a:buNone/>
              <a:defRPr/>
            </a:pPr>
            <a:r>
              <a:rPr lang="es-EC" sz="1600" dirty="0">
                <a:latin typeface="Arial Black" pitchFamily="34" charset="0"/>
                <a:ea typeface="Times New Roman" pitchFamily="18" charset="0"/>
                <a:cs typeface="Arial" pitchFamily="34" charset="0"/>
              </a:rPr>
              <a:t>     de comunicaciones </a:t>
            </a:r>
          </a:p>
        </p:txBody>
      </p:sp>
      <p:sp>
        <p:nvSpPr>
          <p:cNvPr id="20" name="19 Rectángulo"/>
          <p:cNvSpPr/>
          <p:nvPr/>
        </p:nvSpPr>
        <p:spPr>
          <a:xfrm>
            <a:off x="1763688" y="4581128"/>
            <a:ext cx="6912768"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Muchas áreas funcionando con IBM-AT   e   IBM-PS</a:t>
            </a:r>
          </a:p>
        </p:txBody>
      </p:sp>
      <p:sp>
        <p:nvSpPr>
          <p:cNvPr id="22" name="Rectangle 1"/>
          <p:cNvSpPr>
            <a:spLocks noChangeArrowheads="1"/>
          </p:cNvSpPr>
          <p:nvPr/>
        </p:nvSpPr>
        <p:spPr bwMode="auto">
          <a:xfrm>
            <a:off x="2374900" y="5287963"/>
            <a:ext cx="6769100" cy="1570037"/>
          </a:xfrm>
          <a:prstGeom prst="rect">
            <a:avLst/>
          </a:prstGeom>
          <a:noFill/>
          <a:ln w="9525" cap="flat" cmpd="sng">
            <a:noFill/>
            <a:prstDash val="solid"/>
            <a:miter lim="800000"/>
            <a:headEnd/>
            <a:tailEnd/>
          </a:ln>
          <a:effectLst/>
        </p:spPr>
        <p:txBody>
          <a:bodyPr anchor="ctr">
            <a:spAutoFit/>
          </a:bodyPr>
          <a:lstStyle/>
          <a:p>
            <a:pPr marL="82550" indent="-82550">
              <a:spcBef>
                <a:spcPct val="0"/>
              </a:spcBef>
              <a:defRPr/>
            </a:pPr>
            <a:r>
              <a:rPr lang="es-ES" sz="1600" dirty="0">
                <a:solidFill>
                  <a:schemeClr val="bg1"/>
                </a:solidFill>
                <a:latin typeface="Arial Black" pitchFamily="34" charset="0"/>
                <a:ea typeface="Times New Roman" pitchFamily="18" charset="0"/>
                <a:cs typeface="Arial" pitchFamily="34" charset="0"/>
              </a:rPr>
              <a:t>La transmisión de datos de uno a otro se hacía a través de diskettes</a:t>
            </a:r>
          </a:p>
          <a:p>
            <a:pPr>
              <a:spcBef>
                <a:spcPct val="0"/>
              </a:spcBef>
              <a:defRPr/>
            </a:pPr>
            <a:endParaRPr lang="es-ES" sz="1600" dirty="0">
              <a:solidFill>
                <a:schemeClr val="bg1"/>
              </a:solidFill>
              <a:latin typeface="Arial Black" pitchFamily="34" charset="0"/>
              <a:ea typeface="Times New Roman" pitchFamily="18" charset="0"/>
            </a:endParaRPr>
          </a:p>
          <a:p>
            <a:pPr>
              <a:spcBef>
                <a:spcPct val="0"/>
              </a:spcBef>
              <a:defRPr/>
            </a:pPr>
            <a:r>
              <a:rPr lang="es-ES" sz="1600" dirty="0">
                <a:solidFill>
                  <a:schemeClr val="bg1"/>
                </a:solidFill>
                <a:latin typeface="Arial Black" pitchFamily="34" charset="0"/>
                <a:ea typeface="Times New Roman" pitchFamily="18" charset="0"/>
                <a:cs typeface="Arial" pitchFamily="34" charset="0"/>
              </a:rPr>
              <a:t> Todos ellos tenían instaladas impresoras matriciales</a:t>
            </a:r>
          </a:p>
          <a:p>
            <a:pPr>
              <a:spcBef>
                <a:spcPct val="0"/>
              </a:spcBef>
              <a:defRPr/>
            </a:pPr>
            <a:endParaRPr lang="es-ES" sz="1600" dirty="0">
              <a:solidFill>
                <a:schemeClr val="bg1"/>
              </a:solidFill>
              <a:latin typeface="Arial Black" pitchFamily="34" charset="0"/>
              <a:ea typeface="Times New Roman" pitchFamily="18" charset="0"/>
            </a:endParaRPr>
          </a:p>
          <a:p>
            <a:pPr>
              <a:spcBef>
                <a:spcPct val="0"/>
              </a:spcBef>
              <a:defRPr/>
            </a:pPr>
            <a:r>
              <a:rPr lang="es-ES" sz="1600" dirty="0">
                <a:solidFill>
                  <a:schemeClr val="bg1"/>
                </a:solidFill>
                <a:latin typeface="Arial Black" pitchFamily="34" charset="0"/>
                <a:ea typeface="Times New Roman" pitchFamily="18" charset="0"/>
                <a:cs typeface="Arial" pitchFamily="34" charset="0"/>
              </a:rPr>
              <a:t> </a:t>
            </a:r>
            <a:r>
              <a:rPr lang="es-EC" sz="1600" dirty="0">
                <a:solidFill>
                  <a:schemeClr val="bg1"/>
                </a:solidFill>
                <a:latin typeface="Arial Black" pitchFamily="34" charset="0"/>
                <a:ea typeface="Times New Roman" pitchFamily="18" charset="0"/>
                <a:cs typeface="Arial" pitchFamily="34" charset="0"/>
              </a:rPr>
              <a:t>Habían 21 computadores personales</a:t>
            </a:r>
            <a:endParaRPr lang="es-ES" sz="1600" dirty="0">
              <a:solidFill>
                <a:schemeClr val="bg1"/>
              </a:solidFill>
              <a:latin typeface="Arial Black" pitchFamily="34" charset="0"/>
              <a:ea typeface="Times New Roman" pitchFamily="18" charset="0"/>
              <a:cs typeface="Arial" pitchFamily="34" charset="0"/>
            </a:endParaRPr>
          </a:p>
        </p:txBody>
      </p:sp>
      <p:pic>
        <p:nvPicPr>
          <p:cNvPr id="75778" name="Picture 2" descr="http://t1.gstatic.com/images?q=tbn:ANd9GcTfuoOSXuS1OoZ1UAf3ZS0xqUvW7Xl69hTHmyEU5NtAT699IRd8oA"/>
          <p:cNvPicPr>
            <a:picLocks noChangeAspect="1" noChangeArrowheads="1"/>
          </p:cNvPicPr>
          <p:nvPr/>
        </p:nvPicPr>
        <p:blipFill>
          <a:blip r:embed="rId4" cstate="print"/>
          <a:srcRect/>
          <a:stretch>
            <a:fillRect/>
          </a:stretch>
        </p:blipFill>
        <p:spPr bwMode="auto">
          <a:xfrm>
            <a:off x="5436096" y="1268760"/>
            <a:ext cx="2503488" cy="2628900"/>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1"/>
          <p:cNvPicPr>
            <a:picLocks noChangeAspect="1" noChangeArrowheads="1"/>
          </p:cNvPicPr>
          <p:nvPr/>
        </p:nvPicPr>
        <p:blipFill>
          <a:blip r:embed="rId2"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899592" y="0"/>
            <a:ext cx="7920880" cy="461665"/>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EQUIPAMIENTO TELEFONICO EN GUAYAQUIL</a:t>
            </a:r>
          </a:p>
        </p:txBody>
      </p:sp>
      <p:sp>
        <p:nvSpPr>
          <p:cNvPr id="32769" name="Rectangle 1"/>
          <p:cNvSpPr>
            <a:spLocks noChangeArrowheads="1"/>
          </p:cNvSpPr>
          <p:nvPr/>
        </p:nvSpPr>
        <p:spPr bwMode="auto">
          <a:xfrm>
            <a:off x="179388" y="836613"/>
            <a:ext cx="8785225" cy="5616575"/>
          </a:xfrm>
          <a:prstGeom prst="rect">
            <a:avLst/>
          </a:prstGeom>
          <a:noFill/>
          <a:ln w="9525" cap="flat" cmpd="sng">
            <a:noFill/>
            <a:prstDash val="solid"/>
            <a:miter lim="800000"/>
            <a:headEnd/>
            <a:tailEnd/>
          </a:ln>
          <a:effectLst/>
        </p:spPr>
        <p:txBody>
          <a:bodyPr anchor="ctr">
            <a:spAutoFit/>
          </a:bodyPr>
          <a:lstStyle/>
          <a:p>
            <a:pPr indent="449263" algn="just">
              <a:spcBef>
                <a:spcPct val="0"/>
              </a:spcBef>
              <a:buFontTx/>
              <a:buNone/>
              <a:defRPr/>
            </a:pPr>
            <a:r>
              <a:rPr lang="es-ES" sz="1800" b="1" dirty="0">
                <a:latin typeface="Arial Black" pitchFamily="34" charset="0"/>
                <a:ea typeface="Times New Roman" pitchFamily="18" charset="0"/>
                <a:cs typeface="Arial" pitchFamily="34" charset="0"/>
              </a:rPr>
              <a:t>Central telefónica Principal en Guayaquil</a:t>
            </a:r>
            <a:r>
              <a:rPr lang="es-ES" sz="1800" dirty="0">
                <a:latin typeface="Arial Black" pitchFamily="34" charset="0"/>
                <a:ea typeface="Times New Roman" pitchFamily="18" charset="0"/>
                <a:cs typeface="Arial" pitchFamily="34" charset="0"/>
              </a:rPr>
              <a:t> </a:t>
            </a:r>
          </a:p>
          <a:p>
            <a:pPr indent="449263" algn="just">
              <a:spcBef>
                <a:spcPct val="0"/>
              </a:spcBef>
              <a:buFontTx/>
              <a:buNone/>
              <a:defRPr/>
            </a:pPr>
            <a:endParaRPr lang="es-ES" sz="500" dirty="0">
              <a:latin typeface="Arial Black" pitchFamily="34" charset="0"/>
              <a:ea typeface="Times New Roman" pitchFamily="18" charset="0"/>
            </a:endParaRPr>
          </a:p>
          <a:p>
            <a:pPr marL="903288" algn="just">
              <a:spcBef>
                <a:spcPct val="0"/>
              </a:spcBef>
              <a:buFontTx/>
              <a:buNone/>
              <a:defRPr/>
            </a:pPr>
            <a:r>
              <a:rPr lang="es-ES" sz="1600" dirty="0">
                <a:latin typeface="Arial Black" pitchFamily="34" charset="0"/>
                <a:ea typeface="Times New Roman" pitchFamily="18" charset="0"/>
                <a:cs typeface="Arial" pitchFamily="34" charset="0"/>
              </a:rPr>
              <a:t>Era una central analógica marca Erickson que tenía  capacidad para instalar hasta sesenta y cuatro extensiones. </a:t>
            </a:r>
          </a:p>
          <a:p>
            <a:pPr marL="450850" indent="-1588" algn="just">
              <a:spcBef>
                <a:spcPct val="0"/>
              </a:spcBef>
              <a:buFontTx/>
              <a:buNone/>
              <a:defRPr/>
            </a:pPr>
            <a:endParaRPr lang="es-EC" sz="1600" dirty="0">
              <a:latin typeface="Arial Black" pitchFamily="34" charset="0"/>
            </a:endParaRPr>
          </a:p>
          <a:p>
            <a:pPr marL="450850" indent="-1588" algn="just">
              <a:spcBef>
                <a:spcPct val="0"/>
              </a:spcBef>
              <a:buFontTx/>
              <a:buNone/>
              <a:defRPr/>
            </a:pPr>
            <a:endParaRPr lang="es-EC" sz="600" dirty="0">
              <a:latin typeface="Arial Black" pitchFamily="34" charset="0"/>
            </a:endParaRPr>
          </a:p>
          <a:p>
            <a:pPr indent="449263" algn="just">
              <a:spcBef>
                <a:spcPct val="0"/>
              </a:spcBef>
              <a:buFontTx/>
              <a:buNone/>
              <a:defRPr/>
            </a:pPr>
            <a:r>
              <a:rPr lang="es-ES" sz="1800" b="1" dirty="0">
                <a:latin typeface="Arial Black" pitchFamily="34" charset="0"/>
                <a:ea typeface="Times New Roman" pitchFamily="18" charset="0"/>
                <a:cs typeface="Arial" pitchFamily="34" charset="0"/>
              </a:rPr>
              <a:t>Centrales telefónicas de varias Gerencias</a:t>
            </a:r>
          </a:p>
          <a:p>
            <a:pPr indent="449263" algn="just">
              <a:spcBef>
                <a:spcPct val="0"/>
              </a:spcBef>
              <a:buFontTx/>
              <a:buNone/>
              <a:defRPr/>
            </a:pPr>
            <a:r>
              <a:rPr lang="es-ES" sz="600" b="1" dirty="0">
                <a:latin typeface="Arial Black" pitchFamily="34" charset="0"/>
                <a:ea typeface="Times New Roman" pitchFamily="18" charset="0"/>
                <a:cs typeface="Arial" pitchFamily="34" charset="0"/>
              </a:rPr>
              <a:t>                                                         </a:t>
            </a:r>
            <a:endParaRPr lang="es-EC" sz="600" dirty="0">
              <a:latin typeface="Arial Black" pitchFamily="34" charset="0"/>
            </a:endParaRPr>
          </a:p>
          <a:p>
            <a:pPr marL="903288" algn="just">
              <a:spcBef>
                <a:spcPct val="0"/>
              </a:spcBef>
              <a:buFontTx/>
              <a:buNone/>
              <a:defRPr/>
            </a:pPr>
            <a:r>
              <a:rPr lang="es-ES" sz="1600" dirty="0">
                <a:latin typeface="Arial Black" pitchFamily="34" charset="0"/>
                <a:ea typeface="Times New Roman" pitchFamily="18" charset="0"/>
                <a:cs typeface="Arial" pitchFamily="34" charset="0"/>
              </a:rPr>
              <a:t>Se habían instalado en las Gerencias: Administrativa, de Operaciones Nacionales y Operaciones Internacionales, tres centrales telefónicas de veinte y cuatro extensiones, cada una, marca Panasonic.</a:t>
            </a:r>
          </a:p>
          <a:p>
            <a:pPr indent="449263" algn="just">
              <a:spcBef>
                <a:spcPct val="0"/>
              </a:spcBef>
              <a:buFontTx/>
              <a:buNone/>
              <a:defRPr/>
            </a:pPr>
            <a:endParaRPr lang="es-EC" sz="1600" dirty="0">
              <a:latin typeface="Arial Black" pitchFamily="34" charset="0"/>
            </a:endParaRPr>
          </a:p>
          <a:p>
            <a:pPr indent="449263" algn="just">
              <a:spcBef>
                <a:spcPct val="0"/>
              </a:spcBef>
              <a:buFontTx/>
              <a:buNone/>
              <a:defRPr/>
            </a:pPr>
            <a:endParaRPr lang="es-EC" sz="600" dirty="0">
              <a:latin typeface="Arial Black" pitchFamily="34" charset="0"/>
            </a:endParaRPr>
          </a:p>
          <a:p>
            <a:pPr indent="449263" algn="just">
              <a:spcBef>
                <a:spcPct val="0"/>
              </a:spcBef>
              <a:buFontTx/>
              <a:buNone/>
              <a:defRPr/>
            </a:pPr>
            <a:r>
              <a:rPr lang="es-ES" sz="1800" b="1" dirty="0">
                <a:latin typeface="Arial Black" pitchFamily="34" charset="0"/>
                <a:ea typeface="Times New Roman" pitchFamily="18" charset="0"/>
                <a:cs typeface="Arial" pitchFamily="34" charset="0"/>
              </a:rPr>
              <a:t>Centrales telefónicas tipo Jefe-Secretaria</a:t>
            </a:r>
          </a:p>
          <a:p>
            <a:pPr indent="449263" algn="just">
              <a:spcBef>
                <a:spcPct val="0"/>
              </a:spcBef>
              <a:buFontTx/>
              <a:buNone/>
              <a:defRPr/>
            </a:pPr>
            <a:endParaRPr lang="es-EC" sz="600" b="1" dirty="0">
              <a:latin typeface="Arial Black" pitchFamily="34" charset="0"/>
              <a:ea typeface="Times New Roman" pitchFamily="18" charset="0"/>
              <a:cs typeface="Arial" pitchFamily="34" charset="0"/>
            </a:endParaRPr>
          </a:p>
          <a:p>
            <a:pPr marL="903288" indent="-368300" algn="just">
              <a:spcBef>
                <a:spcPct val="0"/>
              </a:spcBef>
              <a:buFont typeface="Wingdings" pitchFamily="2" charset="2"/>
              <a:buChar char="v"/>
              <a:defRPr/>
            </a:pPr>
            <a:r>
              <a:rPr lang="es-ES" sz="1600" dirty="0">
                <a:latin typeface="Arial Black" pitchFamily="34" charset="0"/>
                <a:ea typeface="Times New Roman" pitchFamily="18" charset="0"/>
                <a:cs typeface="Arial" pitchFamily="34" charset="0"/>
              </a:rPr>
              <a:t>Para las dependencias pequeñas se usaban los sistemas jefe-secretaria</a:t>
            </a:r>
          </a:p>
          <a:p>
            <a:pPr marL="903288" indent="-368300" algn="just">
              <a:spcBef>
                <a:spcPct val="0"/>
              </a:spcBef>
              <a:buFont typeface="Wingdings" pitchFamily="2" charset="2"/>
              <a:buChar char="v"/>
              <a:defRPr/>
            </a:pPr>
            <a:endParaRPr lang="es-ES" sz="600" dirty="0">
              <a:latin typeface="Arial Black" pitchFamily="34" charset="0"/>
              <a:ea typeface="Times New Roman" pitchFamily="18" charset="0"/>
            </a:endParaRPr>
          </a:p>
          <a:p>
            <a:pPr marL="903288" indent="-368300" algn="just">
              <a:spcBef>
                <a:spcPct val="0"/>
              </a:spcBef>
              <a:buFont typeface="Wingdings" pitchFamily="2" charset="2"/>
              <a:buChar char="v"/>
              <a:defRPr/>
            </a:pPr>
            <a:r>
              <a:rPr lang="es-ES" sz="1600" dirty="0">
                <a:latin typeface="Arial Black" pitchFamily="34" charset="0"/>
                <a:ea typeface="Times New Roman" pitchFamily="18" charset="0"/>
                <a:cs typeface="Arial" pitchFamily="34" charset="0"/>
              </a:rPr>
              <a:t>Existían instalados diez y ocho de estas centralitas.</a:t>
            </a:r>
          </a:p>
          <a:p>
            <a:pPr indent="449263" algn="just">
              <a:spcBef>
                <a:spcPct val="0"/>
              </a:spcBef>
              <a:buFontTx/>
              <a:buNone/>
              <a:defRPr/>
            </a:pPr>
            <a:endParaRPr lang="es-EC" sz="1600" dirty="0">
              <a:latin typeface="Arial Black" pitchFamily="34" charset="0"/>
            </a:endParaRPr>
          </a:p>
          <a:p>
            <a:pPr indent="449263" algn="just">
              <a:spcBef>
                <a:spcPct val="0"/>
              </a:spcBef>
              <a:buFontTx/>
              <a:buNone/>
              <a:defRPr/>
            </a:pPr>
            <a:endParaRPr lang="es-EC" sz="600" dirty="0">
              <a:latin typeface="Arial Black" pitchFamily="34" charset="0"/>
            </a:endParaRPr>
          </a:p>
          <a:p>
            <a:pPr indent="449263" algn="just">
              <a:spcBef>
                <a:spcPct val="0"/>
              </a:spcBef>
              <a:buFontTx/>
              <a:buNone/>
              <a:defRPr/>
            </a:pPr>
            <a:r>
              <a:rPr lang="es-ES" sz="1800" b="1" dirty="0">
                <a:solidFill>
                  <a:schemeClr val="bg1"/>
                </a:solidFill>
                <a:latin typeface="Arial Black" pitchFamily="34" charset="0"/>
                <a:ea typeface="Times New Roman" pitchFamily="18" charset="0"/>
                <a:cs typeface="Arial" pitchFamily="34" charset="0"/>
              </a:rPr>
              <a:t>Acceso por teléfonos directos</a:t>
            </a:r>
          </a:p>
          <a:p>
            <a:pPr indent="449263" algn="just">
              <a:spcBef>
                <a:spcPct val="0"/>
              </a:spcBef>
              <a:buFontTx/>
              <a:buNone/>
              <a:defRPr/>
            </a:pPr>
            <a:endParaRPr lang="es-EC" sz="600" dirty="0">
              <a:latin typeface="Arial Black" pitchFamily="34" charset="0"/>
            </a:endParaRPr>
          </a:p>
          <a:p>
            <a:pPr marL="903288" indent="-452438" algn="just">
              <a:spcBef>
                <a:spcPct val="0"/>
              </a:spcBef>
              <a:buFont typeface="Wingdings" pitchFamily="2" charset="2"/>
              <a:buChar char="v"/>
              <a:defRPr/>
            </a:pPr>
            <a:r>
              <a:rPr lang="es-ES" sz="1600" dirty="0">
                <a:solidFill>
                  <a:schemeClr val="bg1"/>
                </a:solidFill>
                <a:latin typeface="Arial Black" pitchFamily="34" charset="0"/>
                <a:ea typeface="Times New Roman" pitchFamily="18" charset="0"/>
                <a:cs typeface="Arial" pitchFamily="34" charset="0"/>
              </a:rPr>
              <a:t>Había existido una proliferación de instalación de teléfonos directos.</a:t>
            </a:r>
          </a:p>
          <a:p>
            <a:pPr marL="903288" indent="-452438" algn="just">
              <a:spcBef>
                <a:spcPct val="0"/>
              </a:spcBef>
              <a:buFont typeface="Wingdings" pitchFamily="2" charset="2"/>
              <a:buChar char="v"/>
              <a:defRPr/>
            </a:pPr>
            <a:endParaRPr lang="es-EC" sz="600" dirty="0">
              <a:solidFill>
                <a:schemeClr val="bg1"/>
              </a:solidFill>
              <a:latin typeface="Arial Black" pitchFamily="34" charset="0"/>
            </a:endParaRPr>
          </a:p>
          <a:p>
            <a:pPr marL="903288" indent="-452438" algn="just">
              <a:spcBef>
                <a:spcPct val="0"/>
              </a:spcBef>
              <a:buFont typeface="Wingdings" pitchFamily="2" charset="2"/>
              <a:buChar char="v"/>
              <a:defRPr/>
            </a:pPr>
            <a:r>
              <a:rPr lang="es-ES" sz="1600" dirty="0">
                <a:solidFill>
                  <a:schemeClr val="bg1"/>
                </a:solidFill>
                <a:latin typeface="Arial Black" pitchFamily="34" charset="0"/>
                <a:ea typeface="Times New Roman" pitchFamily="18" charset="0"/>
                <a:cs typeface="Arial" pitchFamily="34" charset="0"/>
              </a:rPr>
              <a:t>152  líneas telefónicas.</a:t>
            </a:r>
            <a:endParaRPr lang="es-ES" sz="1600" dirty="0">
              <a:solidFill>
                <a:schemeClr val="bg1"/>
              </a:solidFill>
              <a:latin typeface="Arial Black" pitchFamily="34" charset="0"/>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n 837" descr="im2"/>
          <p:cNvPicPr>
            <a:picLocks noChangeAspect="1" noChangeArrowheads="1"/>
          </p:cNvPicPr>
          <p:nvPr/>
        </p:nvPicPr>
        <p:blipFill>
          <a:blip r:embed="rId2" cstate="print"/>
          <a:srcRect/>
          <a:stretch>
            <a:fillRect/>
          </a:stretch>
        </p:blipFill>
        <p:spPr bwMode="auto">
          <a:xfrm>
            <a:off x="899592" y="692696"/>
            <a:ext cx="7776864" cy="5968702"/>
          </a:xfrm>
          <a:prstGeom prst="rect">
            <a:avLst/>
          </a:prstGeom>
          <a:ln>
            <a:noFill/>
          </a:ln>
          <a:effectLst>
            <a:softEdge rad="112500"/>
          </a:effectLst>
        </p:spPr>
      </p:pic>
      <p:pic>
        <p:nvPicPr>
          <p:cNvPr id="20483" name="Imagen 1"/>
          <p:cNvPicPr>
            <a:picLocks noChangeAspect="1" noChangeArrowheads="1"/>
          </p:cNvPicPr>
          <p:nvPr/>
        </p:nvPicPr>
        <p:blipFill>
          <a:blip r:embed="rId3"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0" y="0"/>
            <a:ext cx="9144000" cy="830997"/>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SISTEMA DE CABLEADO LOGICO PARA LA TRANSMISIÒN DE DATOS</a:t>
            </a:r>
          </a:p>
        </p:txBody>
      </p:sp>
      <p:sp>
        <p:nvSpPr>
          <p:cNvPr id="7" name="6 Rectángulo"/>
          <p:cNvSpPr/>
          <p:nvPr/>
        </p:nvSpPr>
        <p:spPr>
          <a:xfrm>
            <a:off x="899592" y="836712"/>
            <a:ext cx="7920880" cy="400110"/>
          </a:xfrm>
          <a:prstGeom prst="rect">
            <a:avLst/>
          </a:prstGeom>
          <a:noFill/>
        </p:spPr>
        <p:txBody>
          <a:bodyPr>
            <a:spAutoFit/>
          </a:bodyPr>
          <a:lstStyle/>
          <a:p>
            <a:pPr algn="ct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Cableado para Equipos IBM</a:t>
            </a: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n 838" descr="im3"/>
          <p:cNvPicPr>
            <a:picLocks noChangeAspect="1" noChangeArrowheads="1"/>
          </p:cNvPicPr>
          <p:nvPr/>
        </p:nvPicPr>
        <p:blipFill>
          <a:blip r:embed="rId2" cstate="print"/>
          <a:srcRect/>
          <a:stretch>
            <a:fillRect/>
          </a:stretch>
        </p:blipFill>
        <p:spPr bwMode="auto">
          <a:xfrm>
            <a:off x="755576" y="620688"/>
            <a:ext cx="8063710" cy="5976664"/>
          </a:xfrm>
          <a:prstGeom prst="rect">
            <a:avLst/>
          </a:prstGeom>
          <a:ln>
            <a:noFill/>
          </a:ln>
          <a:effectLst>
            <a:softEdge rad="112500"/>
          </a:effectLst>
        </p:spPr>
      </p:pic>
      <p:pic>
        <p:nvPicPr>
          <p:cNvPr id="21507" name="Imagen 1"/>
          <p:cNvPicPr>
            <a:picLocks noChangeAspect="1" noChangeArrowheads="1"/>
          </p:cNvPicPr>
          <p:nvPr/>
        </p:nvPicPr>
        <p:blipFill>
          <a:blip r:embed="rId3"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0" y="0"/>
            <a:ext cx="9144000" cy="830997"/>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SISTEMA DE CABLEADO LOGICO PARA LA TRANSMISIÒN DE DATOS</a:t>
            </a:r>
          </a:p>
        </p:txBody>
      </p:sp>
      <p:sp>
        <p:nvSpPr>
          <p:cNvPr id="7" name="6 Rectángulo"/>
          <p:cNvSpPr/>
          <p:nvPr/>
        </p:nvSpPr>
        <p:spPr>
          <a:xfrm>
            <a:off x="899592" y="836712"/>
            <a:ext cx="7920880" cy="400110"/>
          </a:xfrm>
          <a:prstGeom prst="rect">
            <a:avLst/>
          </a:prstGeom>
          <a:noFill/>
        </p:spPr>
        <p:txBody>
          <a:bodyPr>
            <a:spAutoFit/>
          </a:bodyPr>
          <a:lstStyle/>
          <a:p>
            <a:pPr algn="ct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Cableado para Equipos NCR</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1"/>
          <p:cNvPicPr>
            <a:picLocks noChangeAspect="1" noChangeArrowheads="1"/>
          </p:cNvPicPr>
          <p:nvPr/>
        </p:nvPicPr>
        <p:blipFill>
          <a:blip r:embed="rId2"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0" y="0"/>
            <a:ext cx="9144000" cy="904863"/>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SISTEMA DE CABLEADO LOGICO PARA </a:t>
            </a:r>
          </a:p>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LA TRANSMISIÒN DE DATOS</a:t>
            </a:r>
          </a:p>
        </p:txBody>
      </p:sp>
      <p:sp>
        <p:nvSpPr>
          <p:cNvPr id="7" name="6 Rectángulo"/>
          <p:cNvSpPr/>
          <p:nvPr/>
        </p:nvSpPr>
        <p:spPr>
          <a:xfrm>
            <a:off x="0" y="836712"/>
            <a:ext cx="9144000" cy="369332"/>
          </a:xfrm>
          <a:prstGeom prst="rect">
            <a:avLst/>
          </a:prstGeom>
          <a:noFill/>
        </p:spPr>
        <p:txBody>
          <a:bodyPr>
            <a:spAutoFit/>
          </a:bodyPr>
          <a:lstStyle/>
          <a:p>
            <a:pPr algn="ctr">
              <a:buFontTx/>
              <a:buNone/>
              <a:defRPr/>
            </a:pPr>
            <a:r>
              <a:rPr lang="es-E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Cableado en configuración estrella para sistemas XENIX</a:t>
            </a:r>
          </a:p>
        </p:txBody>
      </p:sp>
      <p:sp>
        <p:nvSpPr>
          <p:cNvPr id="47105" name="Rectangle 1"/>
          <p:cNvSpPr>
            <a:spLocks noChangeArrowheads="1"/>
          </p:cNvSpPr>
          <p:nvPr/>
        </p:nvSpPr>
        <p:spPr bwMode="auto">
          <a:xfrm rot="10800000" flipV="1">
            <a:off x="539750" y="908050"/>
            <a:ext cx="7920038" cy="3048000"/>
          </a:xfrm>
          <a:prstGeom prst="rect">
            <a:avLst/>
          </a:prstGeom>
          <a:noFill/>
          <a:ln w="9525" cap="flat" cmpd="sng">
            <a:noFill/>
            <a:prstDash val="solid"/>
            <a:miter lim="800000"/>
            <a:headEnd/>
            <a:tailEnd/>
          </a:ln>
          <a:effectLst/>
        </p:spPr>
        <p:txBody>
          <a:bodyPr anchor="ctr">
            <a:spAutoFit/>
          </a:bodyPr>
          <a:lstStyle/>
          <a:p>
            <a:pPr>
              <a:defRPr/>
            </a:pPr>
            <a:endParaRPr lang="es-EC" dirty="0"/>
          </a:p>
          <a:p>
            <a:pPr marL="355600" indent="-355600">
              <a:spcBef>
                <a:spcPct val="0"/>
              </a:spcBef>
              <a:defRPr/>
            </a:pPr>
            <a:r>
              <a:rPr lang="es-ES" sz="1600" dirty="0">
                <a:latin typeface="Arial Black" pitchFamily="34" charset="0"/>
                <a:ea typeface="Times New Roman" pitchFamily="18" charset="0"/>
                <a:cs typeface="Arial" pitchFamily="34" charset="0"/>
              </a:rPr>
              <a:t>Desde el servidor </a:t>
            </a:r>
            <a:r>
              <a:rPr lang="es-ES" sz="1600" dirty="0" err="1">
                <a:latin typeface="Arial Black" pitchFamily="34" charset="0"/>
                <a:ea typeface="Times New Roman" pitchFamily="18" charset="0"/>
                <a:cs typeface="Arial" pitchFamily="34" charset="0"/>
              </a:rPr>
              <a:t>Xenix</a:t>
            </a:r>
            <a:r>
              <a:rPr lang="es-ES" sz="1600" dirty="0">
                <a:latin typeface="Arial Black" pitchFamily="34" charset="0"/>
                <a:ea typeface="Times New Roman" pitchFamily="18" charset="0"/>
                <a:cs typeface="Arial" pitchFamily="34" charset="0"/>
              </a:rPr>
              <a:t>, existían dos cables </a:t>
            </a:r>
            <a:r>
              <a:rPr lang="es-ES" sz="1600" dirty="0" err="1">
                <a:latin typeface="Arial Black" pitchFamily="34" charset="0"/>
                <a:ea typeface="Times New Roman" pitchFamily="18" charset="0"/>
                <a:cs typeface="Arial" pitchFamily="34" charset="0"/>
              </a:rPr>
              <a:t>multipares</a:t>
            </a:r>
            <a:r>
              <a:rPr lang="es-ES" sz="1600" dirty="0">
                <a:latin typeface="Arial Black" pitchFamily="34" charset="0"/>
                <a:ea typeface="Times New Roman" pitchFamily="18" charset="0"/>
                <a:cs typeface="Arial" pitchFamily="34" charset="0"/>
              </a:rPr>
              <a:t> que la  comunicaban con cada concentrador de comunicaciones.</a:t>
            </a:r>
          </a:p>
          <a:p>
            <a:pPr marL="355600" indent="-355600">
              <a:spcBef>
                <a:spcPct val="0"/>
              </a:spcBef>
              <a:defRPr/>
            </a:pPr>
            <a:endParaRPr lang="es-EC" sz="1000" dirty="0">
              <a:latin typeface="Arial Black" pitchFamily="34" charset="0"/>
            </a:endParaRPr>
          </a:p>
          <a:p>
            <a:pPr marL="355600" indent="-355600">
              <a:spcBef>
                <a:spcPct val="0"/>
              </a:spcBef>
              <a:defRPr/>
            </a:pPr>
            <a:endParaRPr lang="es-EC" sz="1000" dirty="0">
              <a:latin typeface="Arial Black" pitchFamily="34" charset="0"/>
            </a:endParaRPr>
          </a:p>
          <a:p>
            <a:pPr marL="355600" indent="-355600">
              <a:spcBef>
                <a:spcPct val="0"/>
              </a:spcBef>
              <a:defRPr/>
            </a:pPr>
            <a:r>
              <a:rPr lang="es-ES" sz="1600" dirty="0">
                <a:latin typeface="Arial Black" pitchFamily="34" charset="0"/>
                <a:ea typeface="Times New Roman" pitchFamily="18" charset="0"/>
                <a:cs typeface="Arial" pitchFamily="34" charset="0"/>
              </a:rPr>
              <a:t>Mediante cable </a:t>
            </a:r>
            <a:r>
              <a:rPr lang="es-ES" sz="1600" dirty="0" err="1">
                <a:latin typeface="Arial Black" pitchFamily="34" charset="0"/>
                <a:ea typeface="Times New Roman" pitchFamily="18" charset="0"/>
                <a:cs typeface="Arial" pitchFamily="34" charset="0"/>
              </a:rPr>
              <a:t>multipar</a:t>
            </a:r>
            <a:r>
              <a:rPr lang="es-ES" sz="1600" dirty="0">
                <a:latin typeface="Arial Black" pitchFamily="34" charset="0"/>
                <a:ea typeface="Times New Roman" pitchFamily="18" charset="0"/>
                <a:cs typeface="Arial" pitchFamily="34" charset="0"/>
              </a:rPr>
              <a:t> se comunicaba la terminal o impresora a cada concentrador.</a:t>
            </a:r>
          </a:p>
          <a:p>
            <a:pPr marL="355600" indent="-355600">
              <a:spcBef>
                <a:spcPct val="0"/>
              </a:spcBef>
              <a:defRPr/>
            </a:pPr>
            <a:endParaRPr lang="es-ES" sz="1000" dirty="0">
              <a:latin typeface="Arial Black" pitchFamily="34" charset="0"/>
              <a:ea typeface="Times New Roman" pitchFamily="18" charset="0"/>
              <a:cs typeface="Arial" pitchFamily="34" charset="0"/>
            </a:endParaRPr>
          </a:p>
          <a:p>
            <a:pPr marL="355600" indent="-355600">
              <a:spcBef>
                <a:spcPct val="0"/>
              </a:spcBef>
              <a:defRPr/>
            </a:pPr>
            <a:r>
              <a:rPr lang="es-ES" sz="600" dirty="0">
                <a:latin typeface="Arial Black" pitchFamily="34" charset="0"/>
                <a:ea typeface="Times New Roman" pitchFamily="18" charset="0"/>
                <a:cs typeface="Arial" pitchFamily="34" charset="0"/>
              </a:rPr>
              <a:t> </a:t>
            </a:r>
            <a:endParaRPr lang="es-EC" sz="600" dirty="0">
              <a:latin typeface="Arial Black" pitchFamily="34" charset="0"/>
            </a:endParaRPr>
          </a:p>
          <a:p>
            <a:pPr marL="355600" indent="-355600">
              <a:spcBef>
                <a:spcPct val="0"/>
              </a:spcBef>
              <a:defRPr/>
            </a:pPr>
            <a:r>
              <a:rPr lang="es-ES" sz="1600" dirty="0">
                <a:latin typeface="Arial Black" pitchFamily="34" charset="0"/>
                <a:ea typeface="Times New Roman" pitchFamily="18" charset="0"/>
                <a:cs typeface="Arial" pitchFamily="34" charset="0"/>
              </a:rPr>
              <a:t>Cada concentrador tenía una capacidad de conexión de hasta ocho dispositivos.</a:t>
            </a:r>
            <a:endParaRPr lang="es-EC" sz="1600" dirty="0">
              <a:latin typeface="Arial Black" pitchFamily="34" charset="0"/>
            </a:endParaRPr>
          </a:p>
          <a:p>
            <a:pPr>
              <a:spcBef>
                <a:spcPct val="0"/>
              </a:spcBef>
              <a:buFontTx/>
              <a:buNone/>
              <a:defRPr/>
            </a:pPr>
            <a:endParaRPr lang="es-EC" dirty="0"/>
          </a:p>
        </p:txBody>
      </p:sp>
      <p:pic>
        <p:nvPicPr>
          <p:cNvPr id="47106" name="Imagen 839" descr="red xenix 1"/>
          <p:cNvPicPr>
            <a:picLocks noChangeAspect="1" noChangeArrowheads="1"/>
          </p:cNvPicPr>
          <p:nvPr/>
        </p:nvPicPr>
        <p:blipFill>
          <a:blip r:embed="rId3" cstate="print"/>
          <a:srcRect b="5224"/>
          <a:stretch>
            <a:fillRect/>
          </a:stretch>
        </p:blipFill>
        <p:spPr bwMode="auto">
          <a:xfrm>
            <a:off x="1331640" y="3689648"/>
            <a:ext cx="6411068" cy="3168352"/>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1"/>
          <p:cNvPicPr>
            <a:picLocks noChangeAspect="1" noChangeArrowheads="1"/>
          </p:cNvPicPr>
          <p:nvPr/>
        </p:nvPicPr>
        <p:blipFill>
          <a:blip r:embed="rId2" cstate="print"/>
          <a:srcRect/>
          <a:stretch>
            <a:fillRect/>
          </a:stretch>
        </p:blipFill>
        <p:spPr bwMode="auto">
          <a:xfrm>
            <a:off x="395288" y="188913"/>
            <a:ext cx="576262" cy="555625"/>
          </a:xfrm>
          <a:prstGeom prst="rect">
            <a:avLst/>
          </a:prstGeom>
          <a:noFill/>
          <a:ln w="9525">
            <a:noFill/>
            <a:miter lim="800000"/>
            <a:headEnd/>
            <a:tailEnd/>
          </a:ln>
        </p:spPr>
      </p:pic>
      <p:sp>
        <p:nvSpPr>
          <p:cNvPr id="6" name="5 Rectángulo"/>
          <p:cNvSpPr/>
          <p:nvPr/>
        </p:nvSpPr>
        <p:spPr>
          <a:xfrm>
            <a:off x="899592" y="0"/>
            <a:ext cx="7920880" cy="584775"/>
          </a:xfrm>
          <a:prstGeom prst="rect">
            <a:avLst/>
          </a:prstGeom>
          <a:noFill/>
        </p:spPr>
        <p:txBody>
          <a:bodyPr>
            <a:spAutoFit/>
          </a:bodyPr>
          <a:lstStyle/>
          <a:p>
            <a:pPr algn="ctr">
              <a:buFontTx/>
              <a:buNone/>
              <a:defRPr/>
            </a:pP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COMUNICACIONES REMOTAS</a:t>
            </a:r>
          </a:p>
        </p:txBody>
      </p:sp>
      <p:sp>
        <p:nvSpPr>
          <p:cNvPr id="7" name="6 Rectángulo"/>
          <p:cNvSpPr/>
          <p:nvPr/>
        </p:nvSpPr>
        <p:spPr>
          <a:xfrm>
            <a:off x="539552" y="836712"/>
            <a:ext cx="4355976" cy="400110"/>
          </a:xfrm>
          <a:prstGeom prst="rect">
            <a:avLst/>
          </a:prstGeom>
          <a:noFill/>
        </p:spPr>
        <p:txBody>
          <a:bodyPr>
            <a:spAutoFit/>
          </a:bodyPr>
          <a:lstStyle/>
          <a:p>
            <a:pP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Guayaquil - Quito</a:t>
            </a:r>
          </a:p>
        </p:txBody>
      </p:sp>
      <p:sp>
        <p:nvSpPr>
          <p:cNvPr id="8" name="7 Rectángulo"/>
          <p:cNvSpPr/>
          <p:nvPr/>
        </p:nvSpPr>
        <p:spPr>
          <a:xfrm>
            <a:off x="539552" y="1268760"/>
            <a:ext cx="4427984" cy="369332"/>
          </a:xfrm>
          <a:prstGeom prst="rect">
            <a:avLst/>
          </a:prstGeom>
          <a:noFill/>
        </p:spPr>
        <p:txBody>
          <a:bodyPr>
            <a:spAutoFit/>
          </a:bodyPr>
          <a:lstStyle/>
          <a:p>
            <a:pPr>
              <a:buFontTx/>
              <a:buNone/>
              <a:defRPr/>
            </a:pPr>
            <a:r>
              <a:rPr lang="es-E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Guayaquil – Sucursales R-2</a:t>
            </a:r>
          </a:p>
        </p:txBody>
      </p:sp>
      <p:pic>
        <p:nvPicPr>
          <p:cNvPr id="48130" name="Imagen 840" descr="im4"/>
          <p:cNvPicPr>
            <a:picLocks noChangeAspect="1" noChangeArrowheads="1"/>
          </p:cNvPicPr>
          <p:nvPr/>
        </p:nvPicPr>
        <p:blipFill>
          <a:blip r:embed="rId3" cstate="print"/>
          <a:srcRect/>
          <a:stretch>
            <a:fillRect/>
          </a:stretch>
        </p:blipFill>
        <p:spPr bwMode="auto">
          <a:xfrm>
            <a:off x="467544" y="1700808"/>
            <a:ext cx="8352928" cy="4730476"/>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1"/>
          <p:cNvPicPr>
            <a:picLocks noChangeAspect="1" noChangeArrowheads="1"/>
          </p:cNvPicPr>
          <p:nvPr/>
        </p:nvPicPr>
        <p:blipFill>
          <a:blip r:embed="rId2" cstate="print"/>
          <a:srcRect/>
          <a:stretch>
            <a:fillRect/>
          </a:stretch>
        </p:blipFill>
        <p:spPr bwMode="auto">
          <a:xfrm>
            <a:off x="250825" y="188913"/>
            <a:ext cx="576263" cy="555625"/>
          </a:xfrm>
          <a:prstGeom prst="rect">
            <a:avLst/>
          </a:prstGeom>
          <a:noFill/>
          <a:ln w="9525">
            <a:noFill/>
            <a:miter lim="800000"/>
            <a:headEnd/>
            <a:tailEnd/>
          </a:ln>
        </p:spPr>
      </p:pic>
      <p:sp>
        <p:nvSpPr>
          <p:cNvPr id="6" name="5 Rectángulo"/>
          <p:cNvSpPr/>
          <p:nvPr/>
        </p:nvSpPr>
        <p:spPr>
          <a:xfrm>
            <a:off x="899592" y="0"/>
            <a:ext cx="7920880" cy="584775"/>
          </a:xfrm>
          <a:prstGeom prst="rect">
            <a:avLst/>
          </a:prstGeom>
          <a:noFill/>
        </p:spPr>
        <p:txBody>
          <a:bodyPr>
            <a:spAutoFit/>
          </a:bodyPr>
          <a:lstStyle/>
          <a:p>
            <a:pPr algn="ctr">
              <a:buFontTx/>
              <a:buNone/>
              <a:defRPr/>
            </a:pP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PROBLEMAS IDENTIFICADOS</a:t>
            </a:r>
          </a:p>
        </p:txBody>
      </p:sp>
      <p:sp>
        <p:nvSpPr>
          <p:cNvPr id="7" name="6 Rectángulo"/>
          <p:cNvSpPr/>
          <p:nvPr/>
        </p:nvSpPr>
        <p:spPr>
          <a:xfrm>
            <a:off x="539552" y="836712"/>
            <a:ext cx="4355976" cy="400110"/>
          </a:xfrm>
          <a:prstGeom prst="rect">
            <a:avLst/>
          </a:prstGeom>
          <a:noFill/>
        </p:spPr>
        <p:txBody>
          <a:bodyPr>
            <a:spAutoFit/>
          </a:bodyPr>
          <a:lstStyle/>
          <a:p>
            <a:pP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Identificación Técnica</a:t>
            </a:r>
          </a:p>
        </p:txBody>
      </p:sp>
      <p:sp>
        <p:nvSpPr>
          <p:cNvPr id="49154" name="Rectangle 2"/>
          <p:cNvSpPr>
            <a:spLocks noChangeArrowheads="1"/>
          </p:cNvSpPr>
          <p:nvPr/>
        </p:nvSpPr>
        <p:spPr bwMode="auto">
          <a:xfrm>
            <a:off x="395288" y="1268413"/>
            <a:ext cx="8569325" cy="5805487"/>
          </a:xfrm>
          <a:prstGeom prst="rect">
            <a:avLst/>
          </a:prstGeom>
          <a:noFill/>
          <a:ln w="9525" cap="flat" cmpd="sng">
            <a:noFill/>
            <a:prstDash val="solid"/>
            <a:miter lim="800000"/>
            <a:headEnd/>
            <a:tailEnd/>
          </a:ln>
          <a:effectLst/>
        </p:spPr>
        <p:txBody>
          <a:bodyPr anchor="ctr">
            <a:spAutoFit/>
          </a:bodyPr>
          <a:lstStyle/>
          <a:p>
            <a:pPr marL="450850" indent="-450850" algn="just">
              <a:buFontTx/>
              <a:buNone/>
              <a:tabLst>
                <a:tab pos="449263" algn="l"/>
                <a:tab pos="898525" algn="l"/>
                <a:tab pos="1349375" algn="l"/>
                <a:tab pos="1798638" algn="l"/>
                <a:tab pos="2247900" algn="l"/>
                <a:tab pos="2833688" algn="l"/>
              </a:tabLst>
              <a:defRPr/>
            </a:pPr>
            <a:r>
              <a:rPr lang="es-ES" sz="1600" dirty="0">
                <a:latin typeface="Arial Black" pitchFamily="34" charset="0"/>
                <a:ea typeface="Times New Roman" pitchFamily="18" charset="0"/>
                <a:cs typeface="Arial" pitchFamily="34" charset="0"/>
              </a:rPr>
              <a:t>1.-	Hay diversidad de equipos instalados a nivel de computadores centrales : IBM, NCR.</a:t>
            </a:r>
          </a:p>
          <a:p>
            <a:pPr algn="just">
              <a:buFontTx/>
              <a:buNone/>
              <a:tabLst>
                <a:tab pos="449263" algn="l"/>
                <a:tab pos="898525" algn="l"/>
                <a:tab pos="1349375" algn="l"/>
                <a:tab pos="1798638" algn="l"/>
                <a:tab pos="2247900" algn="l"/>
                <a:tab pos="2833688" algn="l"/>
              </a:tabLst>
              <a:defRPr/>
            </a:pPr>
            <a:endParaRPr lang="es-EC" sz="1600" dirty="0">
              <a:latin typeface="Arial Black" pitchFamily="34" charset="0"/>
            </a:endParaRPr>
          </a:p>
          <a:p>
            <a:pPr algn="just">
              <a:spcBef>
                <a:spcPct val="0"/>
              </a:spcBef>
              <a:buFontTx/>
              <a:buNone/>
              <a:tabLst>
                <a:tab pos="449263" algn="l"/>
                <a:tab pos="898525" algn="l"/>
                <a:tab pos="1349375" algn="l"/>
                <a:tab pos="1798638" algn="l"/>
                <a:tab pos="2247900" algn="l"/>
                <a:tab pos="2833688" algn="l"/>
              </a:tabLst>
              <a:defRPr/>
            </a:pPr>
            <a:r>
              <a:rPr lang="es-ES" sz="1600" dirty="0">
                <a:solidFill>
                  <a:schemeClr val="accent2">
                    <a:lumMod val="75000"/>
                  </a:schemeClr>
                </a:solidFill>
                <a:latin typeface="Arial Black" pitchFamily="34" charset="0"/>
                <a:ea typeface="Times New Roman" pitchFamily="18" charset="0"/>
                <a:cs typeface="Arial" pitchFamily="34" charset="0"/>
              </a:rPr>
              <a:t>2.-	Existía una variedad de terminales instaladas : IBM, Télex, NCR.</a:t>
            </a:r>
          </a:p>
          <a:p>
            <a:pPr algn="just">
              <a:spcBef>
                <a:spcPct val="0"/>
              </a:spcBef>
              <a:buFontTx/>
              <a:buNone/>
              <a:tabLst>
                <a:tab pos="449263" algn="l"/>
                <a:tab pos="898525" algn="l"/>
                <a:tab pos="1349375" algn="l"/>
                <a:tab pos="1798638" algn="l"/>
                <a:tab pos="2247900" algn="l"/>
                <a:tab pos="2833688" algn="l"/>
              </a:tabLst>
              <a:defRPr/>
            </a:pPr>
            <a:endParaRPr lang="es-EC" sz="1600" dirty="0">
              <a:latin typeface="Arial Black" pitchFamily="34" charset="0"/>
            </a:endParaRPr>
          </a:p>
          <a:p>
            <a:pPr marL="450850" indent="-450850" algn="just">
              <a:spcBef>
                <a:spcPct val="0"/>
              </a:spcBef>
              <a:buFontTx/>
              <a:buNone/>
              <a:tabLst>
                <a:tab pos="449263" algn="l"/>
                <a:tab pos="898525" algn="l"/>
                <a:tab pos="1349375" algn="l"/>
                <a:tab pos="1798638" algn="l"/>
                <a:tab pos="2247900" algn="l"/>
                <a:tab pos="2833688" algn="l"/>
              </a:tabLst>
              <a:defRPr/>
            </a:pPr>
            <a:r>
              <a:rPr lang="es-ES" sz="1600" dirty="0">
                <a:latin typeface="Arial Black" pitchFamily="34" charset="0"/>
                <a:ea typeface="Times New Roman" pitchFamily="18" charset="0"/>
                <a:cs typeface="Arial" pitchFamily="34" charset="0"/>
              </a:rPr>
              <a:t>3.-	Los sistemas </a:t>
            </a:r>
            <a:r>
              <a:rPr lang="es-ES" sz="1600" dirty="0" err="1">
                <a:latin typeface="Arial Black" pitchFamily="34" charset="0"/>
                <a:ea typeface="Times New Roman" pitchFamily="18" charset="0"/>
                <a:cs typeface="Arial" pitchFamily="34" charset="0"/>
              </a:rPr>
              <a:t>Xenix</a:t>
            </a:r>
            <a:r>
              <a:rPr lang="es-ES" sz="1600" dirty="0">
                <a:latin typeface="Arial Black" pitchFamily="34" charset="0"/>
                <a:ea typeface="Times New Roman" pitchFamily="18" charset="0"/>
                <a:cs typeface="Arial" pitchFamily="34" charset="0"/>
              </a:rPr>
              <a:t> estaban instalados en equipos IBM-AT y se utilizaban terminales </a:t>
            </a:r>
            <a:r>
              <a:rPr lang="es-ES" sz="1600" dirty="0" err="1">
                <a:latin typeface="Arial Black" pitchFamily="34" charset="0"/>
                <a:ea typeface="Times New Roman" pitchFamily="18" charset="0"/>
                <a:cs typeface="Arial" pitchFamily="34" charset="0"/>
              </a:rPr>
              <a:t>Kynstron</a:t>
            </a:r>
            <a:r>
              <a:rPr lang="es-ES" sz="1600" dirty="0">
                <a:latin typeface="Arial Black" pitchFamily="34" charset="0"/>
                <a:ea typeface="Times New Roman" pitchFamily="18" charset="0"/>
                <a:cs typeface="Arial" pitchFamily="34" charset="0"/>
              </a:rPr>
              <a:t> o </a:t>
            </a:r>
            <a:r>
              <a:rPr lang="es-ES" sz="1600" dirty="0" err="1">
                <a:latin typeface="Arial Black" pitchFamily="34" charset="0"/>
                <a:ea typeface="Times New Roman" pitchFamily="18" charset="0"/>
                <a:cs typeface="Arial" pitchFamily="34" charset="0"/>
              </a:rPr>
              <a:t>Wyse</a:t>
            </a:r>
            <a:r>
              <a:rPr lang="es-ES" sz="1600" dirty="0">
                <a:latin typeface="Arial Black" pitchFamily="34" charset="0"/>
                <a:ea typeface="Times New Roman" pitchFamily="18" charset="0"/>
                <a:cs typeface="Arial" pitchFamily="34" charset="0"/>
              </a:rPr>
              <a:t>.</a:t>
            </a:r>
          </a:p>
          <a:p>
            <a:pPr algn="just">
              <a:spcBef>
                <a:spcPct val="0"/>
              </a:spcBef>
              <a:buFontTx/>
              <a:buNone/>
              <a:tabLst>
                <a:tab pos="449263" algn="l"/>
                <a:tab pos="898525" algn="l"/>
                <a:tab pos="1349375" algn="l"/>
                <a:tab pos="1798638" algn="l"/>
                <a:tab pos="2247900" algn="l"/>
                <a:tab pos="2833688" algn="l"/>
              </a:tabLst>
              <a:defRPr/>
            </a:pPr>
            <a:endParaRPr lang="es-EC" sz="1600" dirty="0">
              <a:latin typeface="Arial Black" pitchFamily="34" charset="0"/>
            </a:endParaRPr>
          </a:p>
          <a:p>
            <a:pPr marL="450850" indent="-450850" algn="just">
              <a:spcBef>
                <a:spcPct val="0"/>
              </a:spcBef>
              <a:buFontTx/>
              <a:buNone/>
              <a:tabLst>
                <a:tab pos="449263" algn="l"/>
                <a:tab pos="898525" algn="l"/>
                <a:tab pos="1349375" algn="l"/>
                <a:tab pos="1798638" algn="l"/>
                <a:tab pos="2247900" algn="l"/>
                <a:tab pos="2833688" algn="l"/>
              </a:tabLst>
              <a:defRPr/>
            </a:pPr>
            <a:r>
              <a:rPr lang="es-ES" sz="1600" dirty="0">
                <a:solidFill>
                  <a:schemeClr val="accent2">
                    <a:lumMod val="75000"/>
                  </a:schemeClr>
                </a:solidFill>
                <a:latin typeface="Arial Black" pitchFamily="34" charset="0"/>
                <a:ea typeface="Times New Roman" pitchFamily="18" charset="0"/>
                <a:cs typeface="Arial" pitchFamily="34" charset="0"/>
              </a:rPr>
              <a:t>4.-	Los computadores IBM y  NCR  se conectaban solo para transferir información a fin de día.</a:t>
            </a:r>
          </a:p>
          <a:p>
            <a:pPr algn="just">
              <a:spcBef>
                <a:spcPct val="0"/>
              </a:spcBef>
              <a:buFontTx/>
              <a:buNone/>
              <a:tabLst>
                <a:tab pos="449263" algn="l"/>
                <a:tab pos="898525" algn="l"/>
                <a:tab pos="1349375" algn="l"/>
                <a:tab pos="1798638" algn="l"/>
                <a:tab pos="2247900" algn="l"/>
                <a:tab pos="2833688" algn="l"/>
              </a:tabLst>
              <a:defRPr/>
            </a:pPr>
            <a:endParaRPr lang="es-EC" sz="1600" dirty="0">
              <a:latin typeface="Arial Black" pitchFamily="34" charset="0"/>
            </a:endParaRPr>
          </a:p>
          <a:p>
            <a:pPr algn="just">
              <a:spcBef>
                <a:spcPct val="0"/>
              </a:spcBef>
              <a:buFontTx/>
              <a:buNone/>
              <a:tabLst>
                <a:tab pos="449263" algn="l"/>
                <a:tab pos="898525" algn="l"/>
                <a:tab pos="1349375" algn="l"/>
                <a:tab pos="1798638" algn="l"/>
                <a:tab pos="2247900" algn="l"/>
                <a:tab pos="2833688" algn="l"/>
              </a:tabLst>
              <a:defRPr/>
            </a:pPr>
            <a:r>
              <a:rPr lang="es-ES" sz="1600" dirty="0">
                <a:latin typeface="Arial Black" pitchFamily="34" charset="0"/>
                <a:ea typeface="Times New Roman" pitchFamily="18" charset="0"/>
                <a:cs typeface="Arial" pitchFamily="34" charset="0"/>
              </a:rPr>
              <a:t>5.-	De los servidores </a:t>
            </a:r>
            <a:r>
              <a:rPr lang="es-ES" sz="1600" dirty="0" err="1">
                <a:latin typeface="Arial Black" pitchFamily="34" charset="0"/>
                <a:ea typeface="Times New Roman" pitchFamily="18" charset="0"/>
                <a:cs typeface="Arial" pitchFamily="34" charset="0"/>
              </a:rPr>
              <a:t>Xenix</a:t>
            </a:r>
            <a:r>
              <a:rPr lang="es-ES" sz="1600" dirty="0">
                <a:latin typeface="Arial Black" pitchFamily="34" charset="0"/>
                <a:ea typeface="Times New Roman" pitchFamily="18" charset="0"/>
                <a:cs typeface="Arial" pitchFamily="34" charset="0"/>
              </a:rPr>
              <a:t>, se transfería información  solo vía diskette.</a:t>
            </a:r>
          </a:p>
          <a:p>
            <a:pPr algn="just">
              <a:spcBef>
                <a:spcPct val="0"/>
              </a:spcBef>
              <a:buFontTx/>
              <a:buNone/>
              <a:tabLst>
                <a:tab pos="449263" algn="l"/>
                <a:tab pos="898525" algn="l"/>
                <a:tab pos="1349375" algn="l"/>
                <a:tab pos="1798638" algn="l"/>
                <a:tab pos="2247900" algn="l"/>
                <a:tab pos="2833688" algn="l"/>
              </a:tabLst>
              <a:defRPr/>
            </a:pPr>
            <a:endParaRPr lang="es-EC" sz="1600" dirty="0">
              <a:latin typeface="Arial Black" pitchFamily="34" charset="0"/>
            </a:endParaRPr>
          </a:p>
          <a:p>
            <a:pPr marL="355600" indent="-355600" algn="just">
              <a:spcBef>
                <a:spcPct val="0"/>
              </a:spcBef>
              <a:buFontTx/>
              <a:buNone/>
              <a:tabLst>
                <a:tab pos="449263" algn="l"/>
                <a:tab pos="898525" algn="l"/>
                <a:tab pos="1349375" algn="l"/>
                <a:tab pos="1798638" algn="l"/>
                <a:tab pos="2247900" algn="l"/>
                <a:tab pos="2833688" algn="l"/>
              </a:tabLst>
              <a:defRPr/>
            </a:pPr>
            <a:r>
              <a:rPr lang="es-ES" sz="1600" dirty="0">
                <a:solidFill>
                  <a:schemeClr val="accent2">
                    <a:lumMod val="75000"/>
                  </a:schemeClr>
                </a:solidFill>
                <a:latin typeface="Arial Black" pitchFamily="34" charset="0"/>
                <a:ea typeface="Times New Roman" pitchFamily="18" charset="0"/>
                <a:cs typeface="Arial" pitchFamily="34" charset="0"/>
              </a:rPr>
              <a:t>6.-	Las aplicaciones tenían características diferentes según sea el equipo en el que estaban instaladas, esto es : IBM, NCR o sistema </a:t>
            </a:r>
            <a:r>
              <a:rPr lang="es-ES" sz="1600" dirty="0" err="1">
                <a:solidFill>
                  <a:schemeClr val="accent2">
                    <a:lumMod val="75000"/>
                  </a:schemeClr>
                </a:solidFill>
                <a:latin typeface="Arial Black" pitchFamily="34" charset="0"/>
                <a:ea typeface="Times New Roman" pitchFamily="18" charset="0"/>
                <a:cs typeface="Arial" pitchFamily="34" charset="0"/>
              </a:rPr>
              <a:t>Xenix</a:t>
            </a:r>
            <a:r>
              <a:rPr lang="es-ES" sz="1600" dirty="0">
                <a:solidFill>
                  <a:schemeClr val="accent2">
                    <a:lumMod val="75000"/>
                  </a:schemeClr>
                </a:solidFill>
                <a:latin typeface="Arial Black" pitchFamily="34" charset="0"/>
                <a:ea typeface="Times New Roman" pitchFamily="18" charset="0"/>
                <a:cs typeface="Arial" pitchFamily="34" charset="0"/>
              </a:rPr>
              <a:t>.</a:t>
            </a:r>
          </a:p>
          <a:p>
            <a:pPr algn="just">
              <a:spcBef>
                <a:spcPct val="0"/>
              </a:spcBef>
              <a:buFontTx/>
              <a:buNone/>
              <a:tabLst>
                <a:tab pos="449263" algn="l"/>
                <a:tab pos="898525" algn="l"/>
                <a:tab pos="1349375" algn="l"/>
                <a:tab pos="1798638" algn="l"/>
                <a:tab pos="2247900" algn="l"/>
                <a:tab pos="2833688" algn="l"/>
              </a:tabLst>
              <a:defRPr/>
            </a:pPr>
            <a:endParaRPr lang="es-EC" sz="1600" dirty="0">
              <a:latin typeface="Arial Black" pitchFamily="34" charset="0"/>
            </a:endParaRPr>
          </a:p>
          <a:p>
            <a:pPr algn="just">
              <a:spcBef>
                <a:spcPct val="0"/>
              </a:spcBef>
              <a:buFontTx/>
              <a:buNone/>
              <a:tabLst>
                <a:tab pos="449263" algn="l"/>
                <a:tab pos="898525" algn="l"/>
                <a:tab pos="1349375" algn="l"/>
                <a:tab pos="1798638" algn="l"/>
                <a:tab pos="2247900" algn="l"/>
                <a:tab pos="2833688" algn="l"/>
              </a:tabLst>
              <a:defRPr/>
            </a:pPr>
            <a:r>
              <a:rPr lang="es-ES" sz="1600" dirty="0">
                <a:solidFill>
                  <a:schemeClr val="bg1"/>
                </a:solidFill>
                <a:latin typeface="Arial Black" pitchFamily="34" charset="0"/>
                <a:ea typeface="Times New Roman" pitchFamily="18" charset="0"/>
                <a:cs typeface="Arial" pitchFamily="34" charset="0"/>
              </a:rPr>
              <a:t>7.-	Los lenguajes de programación eran :</a:t>
            </a:r>
          </a:p>
          <a:p>
            <a:pPr algn="just">
              <a:spcBef>
                <a:spcPct val="0"/>
              </a:spcBef>
              <a:buFontTx/>
              <a:buNone/>
              <a:tabLst>
                <a:tab pos="449263" algn="l"/>
                <a:tab pos="898525" algn="l"/>
                <a:tab pos="1349375" algn="l"/>
                <a:tab pos="1798638" algn="l"/>
                <a:tab pos="2247900" algn="l"/>
                <a:tab pos="2833688" algn="l"/>
              </a:tabLst>
              <a:defRPr/>
            </a:pPr>
            <a:endParaRPr lang="es-EC" sz="800" dirty="0">
              <a:solidFill>
                <a:schemeClr val="bg1"/>
              </a:solidFill>
              <a:latin typeface="Arial Black" pitchFamily="34" charset="0"/>
            </a:endParaRPr>
          </a:p>
          <a:p>
            <a:pPr algn="just">
              <a:spcBef>
                <a:spcPct val="0"/>
              </a:spcBef>
              <a:buFontTx/>
              <a:buNone/>
              <a:tabLst>
                <a:tab pos="449263" algn="l"/>
                <a:tab pos="898525" algn="l"/>
                <a:tab pos="1349375" algn="l"/>
                <a:tab pos="1798638" algn="l"/>
                <a:tab pos="2247900" algn="l"/>
                <a:tab pos="2833688" algn="l"/>
              </a:tabLst>
              <a:defRPr/>
            </a:pPr>
            <a:r>
              <a:rPr lang="es-ES" sz="1600" dirty="0">
                <a:solidFill>
                  <a:schemeClr val="bg1"/>
                </a:solidFill>
                <a:latin typeface="Arial Black" pitchFamily="34" charset="0"/>
                <a:ea typeface="Times New Roman" pitchFamily="18" charset="0"/>
                <a:cs typeface="Arial" pitchFamily="34" charset="0"/>
              </a:rPr>
              <a:t>	Equipo IBM	                :  Cobol-CICS</a:t>
            </a:r>
          </a:p>
          <a:p>
            <a:pPr algn="just">
              <a:spcBef>
                <a:spcPct val="0"/>
              </a:spcBef>
              <a:buFontTx/>
              <a:buNone/>
              <a:tabLst>
                <a:tab pos="449263" algn="l"/>
                <a:tab pos="898525" algn="l"/>
                <a:tab pos="1349375" algn="l"/>
                <a:tab pos="1798638" algn="l"/>
                <a:tab pos="2247900" algn="l"/>
                <a:tab pos="2833688" algn="l"/>
              </a:tabLst>
              <a:defRPr/>
            </a:pPr>
            <a:endParaRPr lang="es-EC" sz="800" dirty="0">
              <a:solidFill>
                <a:schemeClr val="bg1"/>
              </a:solidFill>
              <a:latin typeface="Arial Black" pitchFamily="34" charset="0"/>
            </a:endParaRPr>
          </a:p>
          <a:p>
            <a:pPr algn="just">
              <a:spcBef>
                <a:spcPct val="0"/>
              </a:spcBef>
              <a:buFontTx/>
              <a:buNone/>
              <a:tabLst>
                <a:tab pos="449263" algn="l"/>
                <a:tab pos="898525" algn="l"/>
                <a:tab pos="1349375" algn="l"/>
                <a:tab pos="1798638" algn="l"/>
                <a:tab pos="2247900" algn="l"/>
                <a:tab pos="2833688" algn="l"/>
              </a:tabLst>
              <a:defRPr/>
            </a:pPr>
            <a:r>
              <a:rPr lang="es-ES" sz="1600" dirty="0">
                <a:solidFill>
                  <a:schemeClr val="bg1"/>
                </a:solidFill>
                <a:latin typeface="Arial Black" pitchFamily="34" charset="0"/>
                <a:ea typeface="Times New Roman" pitchFamily="18" charset="0"/>
                <a:cs typeface="Arial" pitchFamily="34" charset="0"/>
              </a:rPr>
              <a:t>	Equipo  NCR		 :  Cobol-CTME</a:t>
            </a:r>
          </a:p>
          <a:p>
            <a:pPr algn="just">
              <a:spcBef>
                <a:spcPct val="0"/>
              </a:spcBef>
              <a:buFontTx/>
              <a:buNone/>
              <a:tabLst>
                <a:tab pos="449263" algn="l"/>
                <a:tab pos="898525" algn="l"/>
                <a:tab pos="1349375" algn="l"/>
                <a:tab pos="1798638" algn="l"/>
                <a:tab pos="2247900" algn="l"/>
                <a:tab pos="2833688" algn="l"/>
              </a:tabLst>
              <a:defRPr/>
            </a:pPr>
            <a:endParaRPr lang="es-EC" sz="800" dirty="0">
              <a:solidFill>
                <a:schemeClr val="bg1"/>
              </a:solidFill>
              <a:latin typeface="Arial Black" pitchFamily="34" charset="0"/>
            </a:endParaRPr>
          </a:p>
          <a:p>
            <a:pPr algn="just">
              <a:spcBef>
                <a:spcPct val="0"/>
              </a:spcBef>
              <a:buFontTx/>
              <a:buNone/>
              <a:tabLst>
                <a:tab pos="449263" algn="l"/>
                <a:tab pos="898525" algn="l"/>
                <a:tab pos="1349375" algn="l"/>
                <a:tab pos="1798638" algn="l"/>
                <a:tab pos="2247900" algn="l"/>
                <a:tab pos="2833688" algn="l"/>
              </a:tabLst>
              <a:defRPr/>
            </a:pPr>
            <a:r>
              <a:rPr lang="es-ES" sz="1600" dirty="0">
                <a:solidFill>
                  <a:schemeClr val="bg1"/>
                </a:solidFill>
                <a:latin typeface="Arial Black" pitchFamily="34" charset="0"/>
                <a:ea typeface="Times New Roman" pitchFamily="18" charset="0"/>
                <a:cs typeface="Arial" pitchFamily="34" charset="0"/>
              </a:rPr>
              <a:t>	Equipo  </a:t>
            </a:r>
            <a:r>
              <a:rPr lang="es-ES" sz="1600" dirty="0" err="1">
                <a:solidFill>
                  <a:schemeClr val="bg1"/>
                </a:solidFill>
                <a:latin typeface="Arial Black" pitchFamily="34" charset="0"/>
                <a:ea typeface="Times New Roman" pitchFamily="18" charset="0"/>
                <a:cs typeface="Arial" pitchFamily="34" charset="0"/>
              </a:rPr>
              <a:t>Xenix</a:t>
            </a:r>
            <a:r>
              <a:rPr lang="es-ES" sz="1600" dirty="0">
                <a:solidFill>
                  <a:schemeClr val="bg1"/>
                </a:solidFill>
                <a:latin typeface="Arial Black" pitchFamily="34" charset="0"/>
                <a:ea typeface="Times New Roman" pitchFamily="18" charset="0"/>
                <a:cs typeface="Arial" pitchFamily="34" charset="0"/>
              </a:rPr>
              <a:t>	          :  C</a:t>
            </a:r>
          </a:p>
          <a:p>
            <a:pPr algn="just">
              <a:spcBef>
                <a:spcPct val="0"/>
              </a:spcBef>
              <a:buFontTx/>
              <a:buNone/>
              <a:tabLst>
                <a:tab pos="449263" algn="l"/>
                <a:tab pos="898525" algn="l"/>
                <a:tab pos="1349375" algn="l"/>
                <a:tab pos="1798638" algn="l"/>
                <a:tab pos="2247900" algn="l"/>
                <a:tab pos="2833688" algn="l"/>
              </a:tabLst>
              <a:defRPr/>
            </a:pPr>
            <a:endParaRPr lang="es-EC" sz="1600" dirty="0">
              <a:latin typeface="Arial Black" pitchFamily="34" charset="0"/>
            </a:endParaRPr>
          </a:p>
        </p:txBody>
      </p:sp>
      <p:sp>
        <p:nvSpPr>
          <p:cNvPr id="10" name="9 Extracto"/>
          <p:cNvSpPr/>
          <p:nvPr/>
        </p:nvSpPr>
        <p:spPr>
          <a:xfrm>
            <a:off x="539750" y="5732463"/>
            <a:ext cx="287338" cy="217487"/>
          </a:xfrm>
          <a:prstGeom prst="flowChartExtra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11" name="10 Extracto"/>
          <p:cNvSpPr/>
          <p:nvPr/>
        </p:nvSpPr>
        <p:spPr>
          <a:xfrm>
            <a:off x="539750" y="6092825"/>
            <a:ext cx="287338" cy="215900"/>
          </a:xfrm>
          <a:prstGeom prst="flowChartExtra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12" name="11 Extracto"/>
          <p:cNvSpPr/>
          <p:nvPr/>
        </p:nvSpPr>
        <p:spPr>
          <a:xfrm>
            <a:off x="539750" y="6453188"/>
            <a:ext cx="287338" cy="215900"/>
          </a:xfrm>
          <a:prstGeom prst="flowChartExtra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1"/>
          <p:cNvPicPr>
            <a:picLocks noChangeAspect="1" noChangeArrowheads="1"/>
          </p:cNvPicPr>
          <p:nvPr/>
        </p:nvPicPr>
        <p:blipFill>
          <a:blip r:embed="rId2"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899592" y="0"/>
            <a:ext cx="7920880" cy="584775"/>
          </a:xfrm>
          <a:prstGeom prst="rect">
            <a:avLst/>
          </a:prstGeom>
          <a:noFill/>
        </p:spPr>
        <p:txBody>
          <a:bodyPr>
            <a:spAutoFit/>
          </a:bodyPr>
          <a:lstStyle/>
          <a:p>
            <a:pPr algn="ctr">
              <a:buFontTx/>
              <a:buNone/>
              <a:defRPr/>
            </a:pP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PROBLEMAS IDENTIFICADOS</a:t>
            </a:r>
          </a:p>
        </p:txBody>
      </p:sp>
      <p:sp>
        <p:nvSpPr>
          <p:cNvPr id="7" name="6 Rectángulo"/>
          <p:cNvSpPr/>
          <p:nvPr/>
        </p:nvSpPr>
        <p:spPr>
          <a:xfrm>
            <a:off x="755576" y="548680"/>
            <a:ext cx="4355976" cy="400110"/>
          </a:xfrm>
          <a:prstGeom prst="rect">
            <a:avLst/>
          </a:prstGeom>
          <a:noFill/>
        </p:spPr>
        <p:txBody>
          <a:bodyPr>
            <a:spAutoFit/>
          </a:bodyPr>
          <a:lstStyle/>
          <a:p>
            <a:pP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Identificación Técnica</a:t>
            </a:r>
          </a:p>
        </p:txBody>
      </p:sp>
      <p:sp>
        <p:nvSpPr>
          <p:cNvPr id="49154" name="Rectangle 2"/>
          <p:cNvSpPr>
            <a:spLocks noChangeArrowheads="1"/>
          </p:cNvSpPr>
          <p:nvPr/>
        </p:nvSpPr>
        <p:spPr bwMode="auto">
          <a:xfrm>
            <a:off x="611188" y="981075"/>
            <a:ext cx="8353425" cy="5262563"/>
          </a:xfrm>
          <a:prstGeom prst="rect">
            <a:avLst/>
          </a:prstGeom>
          <a:noFill/>
          <a:ln w="9525" cap="flat" cmpd="sng">
            <a:noFill/>
            <a:prstDash val="solid"/>
            <a:miter lim="800000"/>
            <a:headEnd/>
            <a:tailEnd/>
          </a:ln>
          <a:effectLst/>
        </p:spPr>
        <p:txBody>
          <a:bodyPr anchor="ctr">
            <a:spAutoFit/>
          </a:bodyPr>
          <a:lstStyle/>
          <a:p>
            <a:pPr marL="450850" indent="-450850" algn="just">
              <a:spcBef>
                <a:spcPct val="0"/>
              </a:spcBef>
              <a:buFontTx/>
              <a:buNone/>
              <a:tabLst>
                <a:tab pos="449263" algn="l"/>
                <a:tab pos="898525" algn="l"/>
                <a:tab pos="1349375" algn="l"/>
                <a:tab pos="1798638" algn="l"/>
                <a:tab pos="2247900" algn="l"/>
                <a:tab pos="2833688" algn="l"/>
              </a:tabLst>
              <a:defRPr/>
            </a:pPr>
            <a:r>
              <a:rPr lang="es-ES" sz="1600" dirty="0">
                <a:latin typeface="Arial Black" pitchFamily="34" charset="0"/>
                <a:ea typeface="Times New Roman" pitchFamily="18" charset="0"/>
                <a:cs typeface="Arial" pitchFamily="34" charset="0"/>
              </a:rPr>
              <a:t>8.-	Existía contrato de mantenimiento con IBM para los equipos IBM, con </a:t>
            </a:r>
            <a:r>
              <a:rPr lang="es-ES" sz="1600" dirty="0" err="1">
                <a:latin typeface="Arial Black" pitchFamily="34" charset="0"/>
                <a:ea typeface="Times New Roman" pitchFamily="18" charset="0"/>
                <a:cs typeface="Arial" pitchFamily="34" charset="0"/>
              </a:rPr>
              <a:t>Iseyco</a:t>
            </a:r>
            <a:r>
              <a:rPr lang="es-ES" sz="1600" dirty="0">
                <a:latin typeface="Arial Black" pitchFamily="34" charset="0"/>
                <a:ea typeface="Times New Roman" pitchFamily="18" charset="0"/>
                <a:cs typeface="Arial" pitchFamily="34" charset="0"/>
              </a:rPr>
              <a:t> para las terminales Télex; con MACOSA (distribuidores NCR) para los equipos y periféricos NCR.</a:t>
            </a:r>
          </a:p>
          <a:p>
            <a:pPr algn="just">
              <a:spcBef>
                <a:spcPct val="0"/>
              </a:spcBef>
              <a:buFontTx/>
              <a:buNone/>
              <a:tabLst>
                <a:tab pos="449263" algn="l"/>
                <a:tab pos="898525" algn="l"/>
                <a:tab pos="1349375" algn="l"/>
                <a:tab pos="1798638" algn="l"/>
                <a:tab pos="2247900" algn="l"/>
                <a:tab pos="2833688" algn="l"/>
              </a:tabLst>
              <a:defRPr/>
            </a:pPr>
            <a:endParaRPr lang="es-EC" sz="800" dirty="0">
              <a:latin typeface="Arial Black" pitchFamily="34" charset="0"/>
            </a:endParaRPr>
          </a:p>
          <a:p>
            <a:pPr marL="450850" indent="-450850" algn="just">
              <a:spcBef>
                <a:spcPct val="0"/>
              </a:spcBef>
              <a:buFontTx/>
              <a:buNone/>
              <a:tabLst>
                <a:tab pos="449263" algn="l"/>
                <a:tab pos="898525" algn="l"/>
                <a:tab pos="1349375" algn="l"/>
                <a:tab pos="1798638" algn="l"/>
                <a:tab pos="2247900" algn="l"/>
                <a:tab pos="2833688" algn="l"/>
              </a:tabLst>
              <a:defRPr/>
            </a:pPr>
            <a:r>
              <a:rPr lang="es-ES" sz="1600" dirty="0">
                <a:solidFill>
                  <a:schemeClr val="accent2">
                    <a:lumMod val="75000"/>
                  </a:schemeClr>
                </a:solidFill>
                <a:latin typeface="Arial Black" pitchFamily="34" charset="0"/>
                <a:ea typeface="Times New Roman" pitchFamily="18" charset="0"/>
                <a:cs typeface="Arial" pitchFamily="34" charset="0"/>
              </a:rPr>
              <a:t>9.-</a:t>
            </a:r>
            <a:r>
              <a:rPr lang="es-ES" sz="1600" dirty="0">
                <a:latin typeface="Arial Black" pitchFamily="34" charset="0"/>
                <a:ea typeface="Times New Roman" pitchFamily="18" charset="0"/>
                <a:cs typeface="Arial" pitchFamily="34" charset="0"/>
              </a:rPr>
              <a:t>	</a:t>
            </a:r>
            <a:r>
              <a:rPr lang="es-ES" sz="1600" dirty="0">
                <a:solidFill>
                  <a:schemeClr val="accent2">
                    <a:lumMod val="75000"/>
                  </a:schemeClr>
                </a:solidFill>
                <a:latin typeface="Arial Black" pitchFamily="34" charset="0"/>
                <a:ea typeface="Times New Roman" pitchFamily="18" charset="0"/>
                <a:cs typeface="Arial" pitchFamily="34" charset="0"/>
              </a:rPr>
              <a:t>Para realizar la reparación de los Equipos IBM-AT y de las terminales </a:t>
            </a:r>
            <a:r>
              <a:rPr lang="es-ES" sz="1600" dirty="0" err="1">
                <a:solidFill>
                  <a:schemeClr val="accent2">
                    <a:lumMod val="75000"/>
                  </a:schemeClr>
                </a:solidFill>
                <a:latin typeface="Arial Black" pitchFamily="34" charset="0"/>
                <a:ea typeface="Times New Roman" pitchFamily="18" charset="0"/>
                <a:cs typeface="Arial" pitchFamily="34" charset="0"/>
              </a:rPr>
              <a:t>Kynstron</a:t>
            </a:r>
            <a:r>
              <a:rPr lang="es-ES" sz="1600" dirty="0">
                <a:solidFill>
                  <a:schemeClr val="accent2">
                    <a:lumMod val="75000"/>
                  </a:schemeClr>
                </a:solidFill>
                <a:latin typeface="Arial Black" pitchFamily="34" charset="0"/>
                <a:ea typeface="Times New Roman" pitchFamily="18" charset="0"/>
                <a:cs typeface="Arial" pitchFamily="34" charset="0"/>
              </a:rPr>
              <a:t> y </a:t>
            </a:r>
            <a:r>
              <a:rPr lang="es-ES" sz="1600" dirty="0" err="1">
                <a:solidFill>
                  <a:schemeClr val="accent2">
                    <a:lumMod val="75000"/>
                  </a:schemeClr>
                </a:solidFill>
                <a:latin typeface="Arial Black" pitchFamily="34" charset="0"/>
                <a:ea typeface="Times New Roman" pitchFamily="18" charset="0"/>
                <a:cs typeface="Arial" pitchFamily="34" charset="0"/>
              </a:rPr>
              <a:t>Wyse</a:t>
            </a:r>
            <a:r>
              <a:rPr lang="es-ES" sz="1600" dirty="0">
                <a:solidFill>
                  <a:schemeClr val="accent2">
                    <a:lumMod val="75000"/>
                  </a:schemeClr>
                </a:solidFill>
                <a:latin typeface="Arial Black" pitchFamily="34" charset="0"/>
                <a:ea typeface="Times New Roman" pitchFamily="18" charset="0"/>
                <a:cs typeface="Arial" pitchFamily="34" charset="0"/>
              </a:rPr>
              <a:t> se la realizaba con otros proveedores de servicios.</a:t>
            </a:r>
          </a:p>
          <a:p>
            <a:pPr algn="just">
              <a:spcBef>
                <a:spcPct val="0"/>
              </a:spcBef>
              <a:buFontTx/>
              <a:buNone/>
              <a:tabLst>
                <a:tab pos="449263" algn="l"/>
                <a:tab pos="898525" algn="l"/>
                <a:tab pos="1349375" algn="l"/>
                <a:tab pos="1798638" algn="l"/>
                <a:tab pos="2247900" algn="l"/>
                <a:tab pos="2833688" algn="l"/>
              </a:tabLst>
              <a:defRPr/>
            </a:pPr>
            <a:endParaRPr lang="es-EC" sz="800" dirty="0">
              <a:latin typeface="Arial Black" pitchFamily="34" charset="0"/>
            </a:endParaRPr>
          </a:p>
          <a:p>
            <a:pPr marL="450850" indent="-450850" algn="just">
              <a:spcBef>
                <a:spcPct val="0"/>
              </a:spcBef>
              <a:buFontTx/>
              <a:buNone/>
              <a:tabLst>
                <a:tab pos="449263" algn="l"/>
                <a:tab pos="898525" algn="l"/>
                <a:tab pos="1349375" algn="l"/>
                <a:tab pos="1798638" algn="l"/>
                <a:tab pos="2247900" algn="l"/>
                <a:tab pos="2833688" algn="l"/>
              </a:tabLst>
              <a:defRPr/>
            </a:pPr>
            <a:r>
              <a:rPr lang="es-ES" sz="1600" dirty="0">
                <a:latin typeface="Arial Black" pitchFamily="34" charset="0"/>
                <a:ea typeface="Times New Roman" pitchFamily="18" charset="0"/>
                <a:cs typeface="Arial" pitchFamily="34" charset="0"/>
              </a:rPr>
              <a:t>10.-	Los computadores personales tenían diferentes configuraciones; cada uno tenía conectado una impresora, y, no estaban conectados entre sí, de tal manera que no se compartían los recursos.</a:t>
            </a:r>
          </a:p>
          <a:p>
            <a:pPr algn="just">
              <a:spcBef>
                <a:spcPct val="0"/>
              </a:spcBef>
              <a:buFontTx/>
              <a:buNone/>
              <a:tabLst>
                <a:tab pos="449263" algn="l"/>
                <a:tab pos="898525" algn="l"/>
                <a:tab pos="1349375" algn="l"/>
                <a:tab pos="1798638" algn="l"/>
                <a:tab pos="2247900" algn="l"/>
                <a:tab pos="2833688" algn="l"/>
              </a:tabLst>
              <a:defRPr/>
            </a:pPr>
            <a:endParaRPr lang="es-EC" sz="800" dirty="0">
              <a:latin typeface="Arial Black" pitchFamily="34" charset="0"/>
            </a:endParaRPr>
          </a:p>
          <a:p>
            <a:pPr marL="450850" indent="-450850" algn="just">
              <a:spcBef>
                <a:spcPct val="0"/>
              </a:spcBef>
              <a:buFontTx/>
              <a:buNone/>
              <a:tabLst>
                <a:tab pos="449263" algn="l"/>
                <a:tab pos="898525" algn="l"/>
                <a:tab pos="1349375" algn="l"/>
                <a:tab pos="1798638" algn="l"/>
                <a:tab pos="2247900" algn="l"/>
                <a:tab pos="2833688" algn="l"/>
              </a:tabLst>
              <a:defRPr/>
            </a:pPr>
            <a:r>
              <a:rPr lang="es-ES" sz="1600" dirty="0">
                <a:solidFill>
                  <a:schemeClr val="accent2">
                    <a:lumMod val="75000"/>
                  </a:schemeClr>
                </a:solidFill>
                <a:latin typeface="Arial Black" pitchFamily="34" charset="0"/>
                <a:ea typeface="Times New Roman" pitchFamily="18" charset="0"/>
                <a:cs typeface="Arial" pitchFamily="34" charset="0"/>
              </a:rPr>
              <a:t>11.-	Existan muchas centrales telefónicas que no estaban interconectadas, provocando ineficiencia. </a:t>
            </a:r>
          </a:p>
          <a:p>
            <a:pPr algn="just">
              <a:spcBef>
                <a:spcPct val="0"/>
              </a:spcBef>
              <a:buFontTx/>
              <a:buNone/>
              <a:tabLst>
                <a:tab pos="449263" algn="l"/>
                <a:tab pos="898525" algn="l"/>
                <a:tab pos="1349375" algn="l"/>
                <a:tab pos="1798638" algn="l"/>
                <a:tab pos="2247900" algn="l"/>
                <a:tab pos="2833688" algn="l"/>
              </a:tabLst>
              <a:defRPr/>
            </a:pPr>
            <a:endParaRPr lang="es-EC" sz="800" dirty="0">
              <a:latin typeface="Arial Black" pitchFamily="34" charset="0"/>
            </a:endParaRPr>
          </a:p>
          <a:p>
            <a:pPr algn="just">
              <a:spcBef>
                <a:spcPct val="0"/>
              </a:spcBef>
              <a:buFontTx/>
              <a:buNone/>
              <a:tabLst>
                <a:tab pos="449263" algn="l"/>
                <a:tab pos="898525" algn="l"/>
                <a:tab pos="1349375" algn="l"/>
                <a:tab pos="1798638" algn="l"/>
                <a:tab pos="2247900" algn="l"/>
                <a:tab pos="2833688" algn="l"/>
              </a:tabLst>
              <a:defRPr/>
            </a:pPr>
            <a:r>
              <a:rPr lang="es-ES" sz="1600" dirty="0">
                <a:latin typeface="Arial Black" pitchFamily="34" charset="0"/>
                <a:ea typeface="Times New Roman" pitchFamily="18" charset="0"/>
                <a:cs typeface="Arial" pitchFamily="34" charset="0"/>
              </a:rPr>
              <a:t>12.-	Había exceso de líneas telefónicas instaladas (152) .</a:t>
            </a:r>
          </a:p>
          <a:p>
            <a:pPr algn="just">
              <a:spcBef>
                <a:spcPct val="0"/>
              </a:spcBef>
              <a:buFontTx/>
              <a:buNone/>
              <a:tabLst>
                <a:tab pos="449263" algn="l"/>
                <a:tab pos="898525" algn="l"/>
                <a:tab pos="1349375" algn="l"/>
                <a:tab pos="1798638" algn="l"/>
                <a:tab pos="2247900" algn="l"/>
                <a:tab pos="2833688" algn="l"/>
              </a:tabLst>
              <a:defRPr/>
            </a:pPr>
            <a:endParaRPr lang="es-EC" sz="800" dirty="0">
              <a:latin typeface="Arial Black" pitchFamily="34" charset="0"/>
            </a:endParaRPr>
          </a:p>
          <a:p>
            <a:pPr marL="450850" indent="-450850" algn="just">
              <a:spcBef>
                <a:spcPct val="0"/>
              </a:spcBef>
              <a:buFontTx/>
              <a:buNone/>
              <a:tabLst>
                <a:tab pos="449263" algn="l"/>
                <a:tab pos="898525" algn="l"/>
                <a:tab pos="1349375" algn="l"/>
                <a:tab pos="1798638" algn="l"/>
                <a:tab pos="2247900" algn="l"/>
                <a:tab pos="2833688" algn="l"/>
              </a:tabLst>
              <a:defRPr/>
            </a:pPr>
            <a:r>
              <a:rPr lang="es-ES" sz="1600" dirty="0">
                <a:solidFill>
                  <a:schemeClr val="accent2">
                    <a:lumMod val="75000"/>
                  </a:schemeClr>
                </a:solidFill>
                <a:latin typeface="Arial Black" pitchFamily="34" charset="0"/>
                <a:ea typeface="Times New Roman" pitchFamily="18" charset="0"/>
                <a:cs typeface="Arial" pitchFamily="34" charset="0"/>
              </a:rPr>
              <a:t>13.-</a:t>
            </a:r>
            <a:r>
              <a:rPr lang="es-ES" sz="1600" dirty="0">
                <a:latin typeface="Arial Black" pitchFamily="34" charset="0"/>
                <a:ea typeface="Times New Roman" pitchFamily="18" charset="0"/>
                <a:cs typeface="Arial" pitchFamily="34" charset="0"/>
              </a:rPr>
              <a:t>	</a:t>
            </a:r>
            <a:r>
              <a:rPr lang="es-ES" sz="1600" dirty="0">
                <a:solidFill>
                  <a:schemeClr val="accent2">
                    <a:lumMod val="75000"/>
                  </a:schemeClr>
                </a:solidFill>
                <a:latin typeface="Arial Black" pitchFamily="34" charset="0"/>
                <a:ea typeface="Times New Roman" pitchFamily="18" charset="0"/>
                <a:cs typeface="Arial" pitchFamily="34" charset="0"/>
              </a:rPr>
              <a:t>Las comunicaciones lógicas eran con tipos de cable diferentes:</a:t>
            </a:r>
          </a:p>
          <a:p>
            <a:pPr marL="450850" indent="-450850" algn="just">
              <a:spcBef>
                <a:spcPct val="0"/>
              </a:spcBef>
              <a:buFontTx/>
              <a:buNone/>
              <a:tabLst>
                <a:tab pos="449263" algn="l"/>
                <a:tab pos="898525" algn="l"/>
                <a:tab pos="1349375" algn="l"/>
                <a:tab pos="1798638" algn="l"/>
                <a:tab pos="2247900" algn="l"/>
                <a:tab pos="2833688" algn="l"/>
              </a:tabLst>
              <a:defRPr/>
            </a:pPr>
            <a:endParaRPr lang="es-EC" sz="800" dirty="0">
              <a:latin typeface="Arial Black" pitchFamily="34" charset="0"/>
            </a:endParaRPr>
          </a:p>
          <a:p>
            <a:pPr marL="450850" indent="630238" algn="just">
              <a:spcBef>
                <a:spcPct val="0"/>
              </a:spcBef>
              <a:buFontTx/>
              <a:buNone/>
              <a:tabLst>
                <a:tab pos="449263" algn="l"/>
                <a:tab pos="898525" algn="l"/>
                <a:tab pos="1349375" algn="l"/>
                <a:tab pos="1798638" algn="l"/>
                <a:tab pos="2247900" algn="l"/>
                <a:tab pos="2833688" algn="l"/>
              </a:tabLst>
              <a:defRPr/>
            </a:pPr>
            <a:r>
              <a:rPr lang="es-ES" sz="1600" dirty="0">
                <a:latin typeface="Arial Black" pitchFamily="34" charset="0"/>
                <a:ea typeface="Times New Roman" pitchFamily="18" charset="0"/>
                <a:cs typeface="Arial" pitchFamily="34" charset="0"/>
              </a:rPr>
              <a:t>Equipos IBM	       :   Con cable coaxial	</a:t>
            </a:r>
            <a:endParaRPr lang="es-EC" sz="1600" dirty="0">
              <a:latin typeface="Arial Black" pitchFamily="34" charset="0"/>
            </a:endParaRPr>
          </a:p>
          <a:p>
            <a:pPr marL="450850" indent="630238" algn="just">
              <a:spcBef>
                <a:spcPct val="0"/>
              </a:spcBef>
              <a:buFontTx/>
              <a:buNone/>
              <a:tabLst>
                <a:tab pos="449263" algn="l"/>
                <a:tab pos="898525" algn="l"/>
                <a:tab pos="1349375" algn="l"/>
                <a:tab pos="1798638" algn="l"/>
                <a:tab pos="2247900" algn="l"/>
                <a:tab pos="2833688" algn="l"/>
              </a:tabLst>
              <a:defRPr/>
            </a:pPr>
            <a:r>
              <a:rPr lang="es-ES" sz="1600" dirty="0">
                <a:solidFill>
                  <a:schemeClr val="accent2">
                    <a:lumMod val="75000"/>
                  </a:schemeClr>
                </a:solidFill>
                <a:latin typeface="Arial Black" pitchFamily="34" charset="0"/>
                <a:ea typeface="Times New Roman" pitchFamily="18" charset="0"/>
                <a:cs typeface="Arial" pitchFamily="34" charset="0"/>
              </a:rPr>
              <a:t>Equipos NCR            :   Con cables </a:t>
            </a:r>
            <a:r>
              <a:rPr lang="es-ES" sz="1600" dirty="0" err="1">
                <a:solidFill>
                  <a:schemeClr val="accent2">
                    <a:lumMod val="75000"/>
                  </a:schemeClr>
                </a:solidFill>
                <a:latin typeface="Arial Black" pitchFamily="34" charset="0"/>
                <a:ea typeface="Times New Roman" pitchFamily="18" charset="0"/>
                <a:cs typeface="Arial" pitchFamily="34" charset="0"/>
              </a:rPr>
              <a:t>multipar</a:t>
            </a:r>
            <a:endParaRPr lang="es-EC" sz="1600" dirty="0">
              <a:solidFill>
                <a:schemeClr val="accent2">
                  <a:lumMod val="75000"/>
                </a:schemeClr>
              </a:solidFill>
              <a:latin typeface="Arial Black" pitchFamily="34" charset="0"/>
              <a:ea typeface="Times New Roman" pitchFamily="18" charset="0"/>
              <a:cs typeface="Arial" pitchFamily="34" charset="0"/>
            </a:endParaRPr>
          </a:p>
          <a:p>
            <a:pPr marL="450850" indent="630238" algn="just">
              <a:spcBef>
                <a:spcPct val="0"/>
              </a:spcBef>
              <a:buFontTx/>
              <a:buNone/>
              <a:tabLst>
                <a:tab pos="449263" algn="l"/>
                <a:tab pos="898525" algn="l"/>
                <a:tab pos="1349375" algn="l"/>
                <a:tab pos="1798638" algn="l"/>
                <a:tab pos="2247900" algn="l"/>
                <a:tab pos="2833688" algn="l"/>
              </a:tabLst>
              <a:defRPr/>
            </a:pPr>
            <a:r>
              <a:rPr lang="es-ES" sz="1600" dirty="0">
                <a:solidFill>
                  <a:schemeClr val="bg1"/>
                </a:solidFill>
                <a:latin typeface="Arial Black" pitchFamily="34" charset="0"/>
                <a:ea typeface="Times New Roman" pitchFamily="18" charset="0"/>
                <a:cs typeface="Arial" pitchFamily="34" charset="0"/>
              </a:rPr>
              <a:t>Equipos </a:t>
            </a:r>
            <a:r>
              <a:rPr lang="es-ES" sz="1600" dirty="0" err="1">
                <a:solidFill>
                  <a:schemeClr val="bg1"/>
                </a:solidFill>
                <a:latin typeface="Arial Black" pitchFamily="34" charset="0"/>
                <a:ea typeface="Times New Roman" pitchFamily="18" charset="0"/>
                <a:cs typeface="Arial" pitchFamily="34" charset="0"/>
              </a:rPr>
              <a:t>Xenix</a:t>
            </a:r>
            <a:r>
              <a:rPr lang="es-ES" sz="1600" dirty="0">
                <a:solidFill>
                  <a:schemeClr val="bg1"/>
                </a:solidFill>
                <a:latin typeface="Arial Black" pitchFamily="34" charset="0"/>
                <a:ea typeface="Times New Roman" pitchFamily="18" charset="0"/>
                <a:cs typeface="Arial" pitchFamily="34" charset="0"/>
              </a:rPr>
              <a:t>	       :   Con cables </a:t>
            </a:r>
            <a:r>
              <a:rPr lang="es-ES" sz="1600" dirty="0" err="1">
                <a:solidFill>
                  <a:schemeClr val="bg1"/>
                </a:solidFill>
                <a:latin typeface="Arial Black" pitchFamily="34" charset="0"/>
                <a:ea typeface="Times New Roman" pitchFamily="18" charset="0"/>
                <a:cs typeface="Arial" pitchFamily="34" charset="0"/>
              </a:rPr>
              <a:t>multipar</a:t>
            </a:r>
            <a:endParaRPr lang="es-ES" sz="1600" dirty="0">
              <a:solidFill>
                <a:schemeClr val="bg1"/>
              </a:solidFill>
              <a:latin typeface="Arial Black" pitchFamily="34" charset="0"/>
              <a:ea typeface="Times New Roman" pitchFamily="18" charset="0"/>
              <a:cs typeface="Arial" pitchFamily="34" charset="0"/>
            </a:endParaRPr>
          </a:p>
          <a:p>
            <a:pPr algn="just">
              <a:spcBef>
                <a:spcPct val="0"/>
              </a:spcBef>
              <a:buFontTx/>
              <a:buNone/>
              <a:tabLst>
                <a:tab pos="449263" algn="l"/>
                <a:tab pos="898525" algn="l"/>
                <a:tab pos="1349375" algn="l"/>
                <a:tab pos="1798638" algn="l"/>
                <a:tab pos="2247900" algn="l"/>
                <a:tab pos="2833688" algn="l"/>
              </a:tabLst>
              <a:defRPr/>
            </a:pPr>
            <a:endParaRPr lang="es-EC" sz="1600" dirty="0">
              <a:latin typeface="Arial Black" pitchFamily="34" charset="0"/>
            </a:endParaRPr>
          </a:p>
          <a:p>
            <a:pPr marL="450850" indent="-450850" algn="just">
              <a:spcBef>
                <a:spcPct val="0"/>
              </a:spcBef>
              <a:buFontTx/>
              <a:buNone/>
              <a:tabLst>
                <a:tab pos="449263" algn="l"/>
                <a:tab pos="898525" algn="l"/>
                <a:tab pos="1349375" algn="l"/>
                <a:tab pos="1798638" algn="l"/>
                <a:tab pos="2247900" algn="l"/>
                <a:tab pos="2833688" algn="l"/>
              </a:tabLst>
              <a:defRPr/>
            </a:pPr>
            <a:r>
              <a:rPr lang="es-ES" sz="1600" dirty="0">
                <a:solidFill>
                  <a:schemeClr val="bg1"/>
                </a:solidFill>
                <a:latin typeface="Arial Black" pitchFamily="34" charset="0"/>
                <a:ea typeface="Times New Roman" pitchFamily="18" charset="0"/>
                <a:cs typeface="Arial" pitchFamily="34" charset="0"/>
              </a:rPr>
              <a:t>14.-	Las comunicaciones remotas eran analógicas, lo cual las hacía más lentas,  de hecho las velocidades eran bajas (9600  y  19200 bps).</a:t>
            </a:r>
            <a:endParaRPr lang="es-ES" sz="1600" dirty="0">
              <a:solidFill>
                <a:schemeClr val="bg1"/>
              </a:solidFill>
              <a:latin typeface="Arial Black" pitchFamily="34" charset="0"/>
            </a:endParaRPr>
          </a:p>
        </p:txBody>
      </p:sp>
      <p:sp>
        <p:nvSpPr>
          <p:cNvPr id="9" name="8 Extracto"/>
          <p:cNvSpPr/>
          <p:nvPr/>
        </p:nvSpPr>
        <p:spPr>
          <a:xfrm>
            <a:off x="1476375" y="4868863"/>
            <a:ext cx="215900" cy="146050"/>
          </a:xfrm>
          <a:prstGeom prst="flowChartExtra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12" name="11 Extracto"/>
          <p:cNvSpPr/>
          <p:nvPr/>
        </p:nvSpPr>
        <p:spPr>
          <a:xfrm>
            <a:off x="1476375" y="5084763"/>
            <a:ext cx="215900" cy="146050"/>
          </a:xfrm>
          <a:prstGeom prst="flowChartExtra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14" name="13 Extracto"/>
          <p:cNvSpPr/>
          <p:nvPr/>
        </p:nvSpPr>
        <p:spPr>
          <a:xfrm>
            <a:off x="1476375" y="5300663"/>
            <a:ext cx="215900" cy="146050"/>
          </a:xfrm>
          <a:prstGeom prst="flowChartExtra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1"/>
          <p:cNvPicPr>
            <a:picLocks noChangeAspect="1" noChangeArrowheads="1"/>
          </p:cNvPicPr>
          <p:nvPr/>
        </p:nvPicPr>
        <p:blipFill>
          <a:blip r:embed="rId2" cstate="print"/>
          <a:srcRect/>
          <a:stretch>
            <a:fillRect/>
          </a:stretch>
        </p:blipFill>
        <p:spPr bwMode="auto">
          <a:xfrm>
            <a:off x="179388" y="115888"/>
            <a:ext cx="576262" cy="555625"/>
          </a:xfrm>
          <a:prstGeom prst="rect">
            <a:avLst/>
          </a:prstGeom>
          <a:noFill/>
          <a:ln w="9525">
            <a:noFill/>
            <a:miter lim="800000"/>
            <a:headEnd/>
            <a:tailEnd/>
          </a:ln>
        </p:spPr>
      </p:pic>
      <p:sp>
        <p:nvSpPr>
          <p:cNvPr id="6" name="5 Rectángulo"/>
          <p:cNvSpPr/>
          <p:nvPr/>
        </p:nvSpPr>
        <p:spPr>
          <a:xfrm>
            <a:off x="899592" y="0"/>
            <a:ext cx="7920880" cy="584775"/>
          </a:xfrm>
          <a:prstGeom prst="rect">
            <a:avLst/>
          </a:prstGeom>
          <a:noFill/>
        </p:spPr>
        <p:txBody>
          <a:bodyPr>
            <a:spAutoFit/>
          </a:bodyPr>
          <a:lstStyle/>
          <a:p>
            <a:pPr algn="ctr">
              <a:buFontTx/>
              <a:buNone/>
              <a:defRPr/>
            </a:pP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PROBLEMAS IDENTIFICADOS</a:t>
            </a:r>
          </a:p>
        </p:txBody>
      </p:sp>
      <p:sp>
        <p:nvSpPr>
          <p:cNvPr id="7" name="6 Rectángulo"/>
          <p:cNvSpPr/>
          <p:nvPr/>
        </p:nvSpPr>
        <p:spPr>
          <a:xfrm>
            <a:off x="611560" y="692696"/>
            <a:ext cx="5904656" cy="400110"/>
          </a:xfrm>
          <a:prstGeom prst="rect">
            <a:avLst/>
          </a:prstGeom>
          <a:noFill/>
        </p:spPr>
        <p:txBody>
          <a:bodyPr>
            <a:spAutoFit/>
          </a:bodyPr>
          <a:lstStyle/>
          <a:p>
            <a:pP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Implicaciones Financieras:</a:t>
            </a:r>
          </a:p>
        </p:txBody>
      </p:sp>
      <p:sp>
        <p:nvSpPr>
          <p:cNvPr id="51201" name="Rectangle 1"/>
          <p:cNvSpPr>
            <a:spLocks noChangeArrowheads="1"/>
          </p:cNvSpPr>
          <p:nvPr/>
        </p:nvSpPr>
        <p:spPr bwMode="auto">
          <a:xfrm>
            <a:off x="250825" y="938213"/>
            <a:ext cx="8569325" cy="5510212"/>
          </a:xfrm>
          <a:prstGeom prst="rect">
            <a:avLst/>
          </a:prstGeom>
          <a:noFill/>
          <a:ln w="9525" cap="flat" cmpd="sng">
            <a:noFill/>
            <a:prstDash val="solid"/>
            <a:miter lim="800000"/>
            <a:headEnd/>
            <a:tailEnd/>
          </a:ln>
          <a:effectLst/>
        </p:spPr>
        <p:txBody>
          <a:bodyPr anchor="ctr">
            <a:spAutoFit/>
          </a:bodyPr>
          <a:lstStyle/>
          <a:p>
            <a:pPr algn="just">
              <a:defRPr/>
            </a:pPr>
            <a:endParaRPr lang="es-EC" sz="1600" dirty="0">
              <a:latin typeface="Arial Black" pitchFamily="34" charset="0"/>
            </a:endParaRPr>
          </a:p>
          <a:p>
            <a:pPr marL="342900" indent="-342900" algn="just">
              <a:spcBef>
                <a:spcPct val="0"/>
              </a:spcBef>
              <a:buFont typeface="+mj-lt"/>
              <a:buAutoNum type="arabicPeriod"/>
              <a:defRPr/>
            </a:pPr>
            <a:r>
              <a:rPr lang="es-ES" sz="1600" dirty="0">
                <a:latin typeface="Arial Black" pitchFamily="34" charset="0"/>
                <a:ea typeface="Times New Roman" pitchFamily="18" charset="0"/>
                <a:cs typeface="Arial" pitchFamily="34" charset="0"/>
              </a:rPr>
              <a:t>Existía un aumento en los costos de mantenimiento del Hardware al ser equipos de diferentes marcas y de distribuidores diferentes.</a:t>
            </a:r>
          </a:p>
          <a:p>
            <a:pPr marL="342900" indent="-342900" algn="just">
              <a:spcBef>
                <a:spcPct val="0"/>
              </a:spcBef>
              <a:buFont typeface="+mj-lt"/>
              <a:buAutoNum type="arabicPeriod"/>
              <a:defRPr/>
            </a:pPr>
            <a:endParaRPr lang="es-ES" sz="1600" dirty="0">
              <a:latin typeface="Arial Black" pitchFamily="34" charset="0"/>
              <a:ea typeface="Times New Roman" pitchFamily="18" charset="0"/>
            </a:endParaRPr>
          </a:p>
          <a:p>
            <a:pPr marL="342900" indent="-342900" algn="just">
              <a:spcBef>
                <a:spcPct val="0"/>
              </a:spcBef>
              <a:buFont typeface="+mj-lt"/>
              <a:buAutoNum type="arabicPeriod"/>
              <a:defRPr/>
            </a:pPr>
            <a:r>
              <a:rPr lang="es-ES" sz="1600" dirty="0">
                <a:latin typeface="Arial Black" pitchFamily="34" charset="0"/>
                <a:ea typeface="Times New Roman" pitchFamily="18" charset="0"/>
                <a:cs typeface="Arial" pitchFamily="34" charset="0"/>
              </a:rPr>
              <a:t>También el desarrollo y mantenimiento del Software de aplicaciones era oneroso, requería tener personal con preparación para los diferentes ambientes en que residían los sistemas.</a:t>
            </a:r>
          </a:p>
          <a:p>
            <a:pPr marL="342900" indent="-342900" algn="just">
              <a:spcBef>
                <a:spcPct val="0"/>
              </a:spcBef>
              <a:buFont typeface="+mj-lt"/>
              <a:buAutoNum type="arabicPeriod"/>
              <a:defRPr/>
            </a:pPr>
            <a:endParaRPr lang="es-ES" sz="1600" dirty="0">
              <a:latin typeface="Arial Black" pitchFamily="34" charset="0"/>
              <a:ea typeface="Times New Roman" pitchFamily="18" charset="0"/>
            </a:endParaRPr>
          </a:p>
          <a:p>
            <a:pPr marL="342900" indent="-342900" algn="just">
              <a:spcBef>
                <a:spcPct val="0"/>
              </a:spcBef>
              <a:buFont typeface="+mj-lt"/>
              <a:buAutoNum type="arabicPeriod"/>
              <a:defRPr/>
            </a:pPr>
            <a:r>
              <a:rPr lang="es-ES" sz="1600" dirty="0">
                <a:latin typeface="Arial Black" pitchFamily="34" charset="0"/>
                <a:ea typeface="Times New Roman" pitchFamily="18" charset="0"/>
                <a:cs typeface="Arial" pitchFamily="34" charset="0"/>
              </a:rPr>
              <a:t>El mantener  instaladas varias centrales telefónicas, incrementaba los gastos de mantenimiento en general. Existían contratos de mantenimiento para cada tipo de central.</a:t>
            </a:r>
          </a:p>
          <a:p>
            <a:pPr marL="342900" indent="-342900" algn="just">
              <a:spcBef>
                <a:spcPct val="0"/>
              </a:spcBef>
              <a:buFont typeface="+mj-lt"/>
              <a:buAutoNum type="arabicPeriod"/>
              <a:defRPr/>
            </a:pPr>
            <a:endParaRPr lang="es-ES" sz="1600" dirty="0">
              <a:latin typeface="Arial Black" pitchFamily="34" charset="0"/>
              <a:ea typeface="Times New Roman" pitchFamily="18" charset="0"/>
            </a:endParaRPr>
          </a:p>
          <a:p>
            <a:pPr marL="342900" indent="-342900" algn="just">
              <a:spcBef>
                <a:spcPct val="0"/>
              </a:spcBef>
              <a:buFont typeface="+mj-lt"/>
              <a:buAutoNum type="arabicPeriod"/>
              <a:defRPr/>
            </a:pPr>
            <a:r>
              <a:rPr lang="es-ES" sz="1600" dirty="0">
                <a:latin typeface="Arial Black" pitchFamily="34" charset="0"/>
                <a:ea typeface="Times New Roman" pitchFamily="18" charset="0"/>
                <a:cs typeface="Arial" pitchFamily="34" charset="0"/>
              </a:rPr>
              <a:t>Se pagaba valores altos por el consumo telefónico de las ciento cincuenta y dos líneas instaladas.</a:t>
            </a:r>
          </a:p>
          <a:p>
            <a:pPr marL="342900" indent="-342900" algn="just">
              <a:spcBef>
                <a:spcPct val="0"/>
              </a:spcBef>
              <a:buFont typeface="+mj-lt"/>
              <a:buAutoNum type="arabicPeriod"/>
              <a:defRPr/>
            </a:pPr>
            <a:endParaRPr lang="es-ES" sz="1600" dirty="0">
              <a:latin typeface="Arial Black" pitchFamily="34" charset="0"/>
              <a:ea typeface="Times New Roman" pitchFamily="18" charset="0"/>
            </a:endParaRPr>
          </a:p>
          <a:p>
            <a:pPr marL="342900" indent="-342900" algn="just">
              <a:spcBef>
                <a:spcPct val="0"/>
              </a:spcBef>
              <a:buFont typeface="+mj-lt"/>
              <a:buAutoNum type="arabicPeriod"/>
              <a:defRPr/>
            </a:pPr>
            <a:r>
              <a:rPr lang="es-ES" sz="1600" dirty="0">
                <a:latin typeface="Arial Black" pitchFamily="34" charset="0"/>
                <a:ea typeface="Times New Roman" pitchFamily="18" charset="0"/>
                <a:cs typeface="Arial" pitchFamily="34" charset="0"/>
              </a:rPr>
              <a:t>El cableado lógico era en general de alto costo, se debía poseer diferentes tipos de cable  y ductos metálicos. </a:t>
            </a:r>
          </a:p>
          <a:p>
            <a:pPr marL="342900" indent="-342900" algn="just">
              <a:spcBef>
                <a:spcPct val="0"/>
              </a:spcBef>
              <a:buFont typeface="+mj-lt"/>
              <a:buAutoNum type="arabicPeriod"/>
              <a:defRPr/>
            </a:pPr>
            <a:endParaRPr lang="es-ES" sz="1600" dirty="0">
              <a:latin typeface="Arial Black" pitchFamily="34" charset="0"/>
              <a:ea typeface="Times New Roman" pitchFamily="18" charset="0"/>
            </a:endParaRPr>
          </a:p>
          <a:p>
            <a:pPr marL="342900" indent="-342900" algn="just">
              <a:spcBef>
                <a:spcPct val="0"/>
              </a:spcBef>
              <a:buFont typeface="+mj-lt"/>
              <a:buAutoNum type="arabicPeriod"/>
              <a:defRPr/>
            </a:pPr>
            <a:r>
              <a:rPr lang="es-ES" sz="1600" dirty="0">
                <a:solidFill>
                  <a:schemeClr val="bg1"/>
                </a:solidFill>
                <a:latin typeface="Arial Black" pitchFamily="34" charset="0"/>
                <a:ea typeface="Times New Roman" pitchFamily="18" charset="0"/>
                <a:cs typeface="Arial" pitchFamily="34" charset="0"/>
              </a:rPr>
              <a:t>Casi por el mismo valor que se pagaban por la renta de los enlaces para transmisión analógica se podría pagar por transmisión digital. Esto significa un uso poco eficiente del enlace rentado a IETEL.</a:t>
            </a:r>
            <a:endParaRPr lang="es-EC" sz="1600" dirty="0">
              <a:solidFill>
                <a:schemeClr val="bg1"/>
              </a:solidFill>
              <a:latin typeface="Arial Black" pitchFamily="34" charset="0"/>
            </a:endParaRPr>
          </a:p>
          <a:p>
            <a:pPr marL="342900" indent="-342900" algn="just">
              <a:spcBef>
                <a:spcPct val="0"/>
              </a:spcBef>
              <a:buFont typeface="+mj-lt"/>
              <a:buAutoNum type="arabicPeriod"/>
              <a:defRPr/>
            </a:pPr>
            <a:endParaRPr lang="es-EC" sz="1600" dirty="0">
              <a:latin typeface="Arial Black" pitchFamily="34" charset="0"/>
            </a:endParaRP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1"/>
          <p:cNvPicPr>
            <a:picLocks noChangeAspect="1" noChangeArrowheads="1"/>
          </p:cNvPicPr>
          <p:nvPr/>
        </p:nvPicPr>
        <p:blipFill>
          <a:blip r:embed="rId2" cstate="print"/>
          <a:srcRect/>
          <a:stretch>
            <a:fillRect/>
          </a:stretch>
        </p:blipFill>
        <p:spPr bwMode="auto">
          <a:xfrm>
            <a:off x="323850" y="188913"/>
            <a:ext cx="576263" cy="555625"/>
          </a:xfrm>
          <a:prstGeom prst="rect">
            <a:avLst/>
          </a:prstGeom>
          <a:noFill/>
          <a:ln w="9525">
            <a:noFill/>
            <a:miter lim="800000"/>
            <a:headEnd/>
            <a:tailEnd/>
          </a:ln>
        </p:spPr>
      </p:pic>
      <p:sp>
        <p:nvSpPr>
          <p:cNvPr id="6" name="5 Rectángulo"/>
          <p:cNvSpPr/>
          <p:nvPr/>
        </p:nvSpPr>
        <p:spPr>
          <a:xfrm>
            <a:off x="899592" y="0"/>
            <a:ext cx="7920880" cy="830997"/>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DISEÑO E IMPLANTANCION DE LA NUEVA PLATAFORMA COMPUTACIONAL</a:t>
            </a:r>
          </a:p>
        </p:txBody>
      </p:sp>
      <p:sp>
        <p:nvSpPr>
          <p:cNvPr id="7" name="6 Rectángulo"/>
          <p:cNvSpPr/>
          <p:nvPr/>
        </p:nvSpPr>
        <p:spPr>
          <a:xfrm>
            <a:off x="755576" y="908720"/>
            <a:ext cx="3456384" cy="400110"/>
          </a:xfrm>
          <a:prstGeom prst="rect">
            <a:avLst/>
          </a:prstGeom>
          <a:noFill/>
        </p:spPr>
        <p:txBody>
          <a:bodyPr>
            <a:spAutoFit/>
          </a:bodyPr>
          <a:lstStyle/>
          <a:p>
            <a:pP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Guías de diseño:</a:t>
            </a:r>
          </a:p>
        </p:txBody>
      </p:sp>
      <p:sp>
        <p:nvSpPr>
          <p:cNvPr id="28677" name="Rectangle 2"/>
          <p:cNvSpPr>
            <a:spLocks noChangeArrowheads="1"/>
          </p:cNvSpPr>
          <p:nvPr/>
        </p:nvSpPr>
        <p:spPr bwMode="auto">
          <a:xfrm>
            <a:off x="755650" y="1196975"/>
            <a:ext cx="7848600" cy="5508625"/>
          </a:xfrm>
          <a:prstGeom prst="rect">
            <a:avLst/>
          </a:prstGeom>
          <a:noFill/>
          <a:ln w="9525">
            <a:noFill/>
            <a:miter lim="800000"/>
            <a:headEnd/>
            <a:tailEnd/>
          </a:ln>
        </p:spPr>
        <p:txBody>
          <a:bodyPr anchor="ctr">
            <a:spAutoFit/>
          </a:bodyPr>
          <a:lstStyle/>
          <a:p>
            <a:pPr>
              <a:defRPr/>
            </a:pPr>
            <a:endParaRPr lang="es-EC" sz="1600" dirty="0">
              <a:latin typeface="Arial Black" pitchFamily="34" charset="0"/>
            </a:endParaRPr>
          </a:p>
          <a:p>
            <a:pPr>
              <a:spcBef>
                <a:spcPct val="0"/>
              </a:spcBef>
              <a:defRPr/>
            </a:pPr>
            <a:r>
              <a:rPr lang="es-ES" sz="1600" dirty="0">
                <a:latin typeface="Arial Black" pitchFamily="34" charset="0"/>
                <a:ea typeface="Times New Roman" pitchFamily="18" charset="0"/>
                <a:cs typeface="Arial" charset="0"/>
              </a:rPr>
              <a:t>  Equipos de moderna tecnología y de reciente lanzamiento</a:t>
            </a:r>
          </a:p>
          <a:p>
            <a:pPr>
              <a:spcBef>
                <a:spcPct val="0"/>
              </a:spcBef>
              <a:defRPr/>
            </a:pPr>
            <a:endParaRPr lang="es-ES" sz="1600" dirty="0">
              <a:latin typeface="Arial Black" pitchFamily="34" charset="0"/>
              <a:cs typeface="Times New Roman" pitchFamily="18" charset="0"/>
            </a:endParaRPr>
          </a:p>
          <a:p>
            <a:pPr>
              <a:spcBef>
                <a:spcPct val="0"/>
              </a:spcBef>
              <a:defRPr/>
            </a:pPr>
            <a:r>
              <a:rPr lang="es-ES" sz="1600" dirty="0">
                <a:latin typeface="Arial Black" pitchFamily="34" charset="0"/>
                <a:cs typeface="Times New Roman" pitchFamily="18" charset="0"/>
              </a:rPr>
              <a:t>  Compatibilidad con equipos funcionando</a:t>
            </a:r>
          </a:p>
          <a:p>
            <a:pPr>
              <a:spcBef>
                <a:spcPct val="0"/>
              </a:spcBef>
              <a:buFontTx/>
              <a:buNone/>
              <a:defRPr/>
            </a:pPr>
            <a:r>
              <a:rPr lang="es-ES" sz="1600" dirty="0">
                <a:latin typeface="Arial Black" pitchFamily="34" charset="0"/>
                <a:cs typeface="Times New Roman" pitchFamily="18" charset="0"/>
              </a:rPr>
              <a:t> </a:t>
            </a:r>
          </a:p>
          <a:p>
            <a:pPr marL="273050" indent="-273050">
              <a:spcBef>
                <a:spcPct val="0"/>
              </a:spcBef>
              <a:defRPr/>
            </a:pPr>
            <a:r>
              <a:rPr lang="es-ES" sz="1600" dirty="0">
                <a:latin typeface="Arial Black" pitchFamily="34" charset="0"/>
                <a:cs typeface="Times New Roman" pitchFamily="18" charset="0"/>
              </a:rPr>
              <a:t>Facilidad de migración del software en funcionamiento, al nuevo ambiente</a:t>
            </a:r>
          </a:p>
          <a:p>
            <a:pPr>
              <a:spcBef>
                <a:spcPct val="0"/>
              </a:spcBef>
              <a:defRPr/>
            </a:pPr>
            <a:endParaRPr lang="es-ES" sz="1600" dirty="0">
              <a:latin typeface="Arial Black" pitchFamily="34" charset="0"/>
              <a:cs typeface="Times New Roman" pitchFamily="18" charset="0"/>
            </a:endParaRPr>
          </a:p>
          <a:p>
            <a:pPr>
              <a:spcBef>
                <a:spcPct val="0"/>
              </a:spcBef>
              <a:defRPr/>
            </a:pPr>
            <a:r>
              <a:rPr lang="es-ES" sz="1600" dirty="0">
                <a:latin typeface="Arial Black" pitchFamily="34" charset="0"/>
                <a:cs typeface="Times New Roman" pitchFamily="18" charset="0"/>
              </a:rPr>
              <a:t>  Seguridades de datos</a:t>
            </a:r>
          </a:p>
          <a:p>
            <a:pPr>
              <a:spcBef>
                <a:spcPct val="0"/>
              </a:spcBef>
              <a:defRPr/>
            </a:pPr>
            <a:endParaRPr lang="es-ES" sz="1600" dirty="0">
              <a:latin typeface="Arial Black" pitchFamily="34" charset="0"/>
              <a:cs typeface="Times New Roman" pitchFamily="18" charset="0"/>
            </a:endParaRPr>
          </a:p>
          <a:p>
            <a:pPr>
              <a:spcBef>
                <a:spcPct val="0"/>
              </a:spcBef>
              <a:defRPr/>
            </a:pPr>
            <a:r>
              <a:rPr lang="es-ES" sz="1600" dirty="0">
                <a:latin typeface="Arial Black" pitchFamily="34" charset="0"/>
                <a:cs typeface="Times New Roman" pitchFamily="18" charset="0"/>
              </a:rPr>
              <a:t>  Controles de acceso</a:t>
            </a:r>
          </a:p>
          <a:p>
            <a:pPr>
              <a:spcBef>
                <a:spcPct val="0"/>
              </a:spcBef>
              <a:defRPr/>
            </a:pPr>
            <a:endParaRPr lang="es-ES" sz="1600" dirty="0">
              <a:latin typeface="Arial Black" pitchFamily="34" charset="0"/>
              <a:cs typeface="Times New Roman" pitchFamily="18" charset="0"/>
            </a:endParaRPr>
          </a:p>
          <a:p>
            <a:pPr>
              <a:spcBef>
                <a:spcPct val="0"/>
              </a:spcBef>
              <a:defRPr/>
            </a:pPr>
            <a:r>
              <a:rPr lang="es-ES" sz="1600" dirty="0">
                <a:latin typeface="Arial Black" pitchFamily="34" charset="0"/>
                <a:cs typeface="Times New Roman" pitchFamily="18" charset="0"/>
              </a:rPr>
              <a:t>  Costo del equipamiento y relación costo-beneficio.</a:t>
            </a:r>
          </a:p>
          <a:p>
            <a:pPr>
              <a:spcBef>
                <a:spcPct val="0"/>
              </a:spcBef>
              <a:defRPr/>
            </a:pPr>
            <a:endParaRPr lang="es-ES" sz="1600" dirty="0">
              <a:latin typeface="Arial Black" pitchFamily="34" charset="0"/>
              <a:cs typeface="Times New Roman" pitchFamily="18" charset="0"/>
            </a:endParaRPr>
          </a:p>
          <a:p>
            <a:pPr>
              <a:spcBef>
                <a:spcPct val="0"/>
              </a:spcBef>
              <a:defRPr/>
            </a:pPr>
            <a:r>
              <a:rPr lang="es-ES" sz="1600" dirty="0">
                <a:latin typeface="Arial Black" pitchFamily="34" charset="0"/>
                <a:cs typeface="Times New Roman" pitchFamily="18" charset="0"/>
              </a:rPr>
              <a:t>  Soporte técnico en el país y en el extranjero.</a:t>
            </a:r>
          </a:p>
          <a:p>
            <a:pPr>
              <a:spcBef>
                <a:spcPct val="0"/>
              </a:spcBef>
              <a:defRPr/>
            </a:pPr>
            <a:endParaRPr lang="es-ES" sz="1600" dirty="0">
              <a:latin typeface="Arial Black" pitchFamily="34" charset="0"/>
              <a:cs typeface="Times New Roman" pitchFamily="18" charset="0"/>
            </a:endParaRPr>
          </a:p>
          <a:p>
            <a:pPr marL="273050" indent="-273050">
              <a:spcBef>
                <a:spcPct val="0"/>
              </a:spcBef>
              <a:defRPr/>
            </a:pPr>
            <a:r>
              <a:rPr lang="es-ES" sz="1600" dirty="0">
                <a:solidFill>
                  <a:schemeClr val="bg1"/>
                </a:solidFill>
                <a:latin typeface="Arial Black" pitchFamily="34" charset="0"/>
                <a:cs typeface="Times New Roman" pitchFamily="18" charset="0"/>
              </a:rPr>
              <a:t>Facilidades  de educación del personal, en el país y en el extranjero</a:t>
            </a:r>
          </a:p>
          <a:p>
            <a:pPr>
              <a:spcBef>
                <a:spcPct val="0"/>
              </a:spcBef>
              <a:defRPr/>
            </a:pPr>
            <a:endParaRPr lang="es-ES" sz="1600" dirty="0">
              <a:latin typeface="Arial Black" pitchFamily="34" charset="0"/>
              <a:cs typeface="Times New Roman" pitchFamily="18" charset="0"/>
            </a:endParaRPr>
          </a:p>
          <a:p>
            <a:pPr>
              <a:spcBef>
                <a:spcPct val="0"/>
              </a:spcBef>
              <a:defRPr/>
            </a:pPr>
            <a:r>
              <a:rPr lang="es-ES" sz="1600" dirty="0">
                <a:solidFill>
                  <a:schemeClr val="bg1"/>
                </a:solidFill>
                <a:latin typeface="Arial Black" pitchFamily="34" charset="0"/>
                <a:cs typeface="Times New Roman" pitchFamily="18" charset="0"/>
              </a:rPr>
              <a:t>  Consumo de energía</a:t>
            </a:r>
          </a:p>
          <a:p>
            <a:pPr>
              <a:spcBef>
                <a:spcPct val="0"/>
              </a:spcBef>
              <a:defRPr/>
            </a:pPr>
            <a:endParaRPr lang="es-ES" sz="1600" dirty="0">
              <a:solidFill>
                <a:schemeClr val="bg1"/>
              </a:solidFill>
              <a:latin typeface="Arial Black" pitchFamily="34" charset="0"/>
              <a:cs typeface="Times New Roman" pitchFamily="18" charset="0"/>
            </a:endParaRPr>
          </a:p>
          <a:p>
            <a:pPr>
              <a:spcBef>
                <a:spcPct val="0"/>
              </a:spcBef>
              <a:defRPr/>
            </a:pPr>
            <a:r>
              <a:rPr lang="es-ES" sz="1600" dirty="0">
                <a:solidFill>
                  <a:schemeClr val="bg1"/>
                </a:solidFill>
                <a:latin typeface="Arial Black" pitchFamily="34" charset="0"/>
                <a:cs typeface="Times New Roman" pitchFamily="18" charset="0"/>
              </a:rPr>
              <a:t>  Otros </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88640"/>
            <a:ext cx="9144000"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buFontTx/>
              <a:buNone/>
              <a:defRPr/>
            </a:pPr>
            <a:r>
              <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INFORME DE TRABAJO PROFESIONAL</a:t>
            </a:r>
          </a:p>
        </p:txBody>
      </p:sp>
      <p:sp>
        <p:nvSpPr>
          <p:cNvPr id="9" name="8 Rectángulo"/>
          <p:cNvSpPr/>
          <p:nvPr/>
        </p:nvSpPr>
        <p:spPr>
          <a:xfrm>
            <a:off x="0" y="908720"/>
            <a:ext cx="9144000" cy="461049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FontTx/>
              <a:buNone/>
              <a:defRPr/>
            </a:pPr>
            <a:r>
              <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RENOVACION </a:t>
            </a:r>
          </a:p>
          <a:p>
            <a:pPr algn="ctr">
              <a:buFontTx/>
              <a:buNone/>
              <a:defRPr/>
            </a:pPr>
            <a:r>
              <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TECNOLOGICA </a:t>
            </a:r>
          </a:p>
          <a:p>
            <a:pPr algn="ctr">
              <a:buFontTx/>
              <a:buNone/>
              <a:defRPr/>
            </a:pPr>
            <a:r>
              <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DE</a:t>
            </a: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p>
          <a:p>
            <a:pPr algn="ctr">
              <a:buFontTx/>
              <a:buNone/>
              <a:defRPr/>
            </a:pPr>
            <a:r>
              <a:rPr lang="es-E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INSTITUCION BANCARIA</a:t>
            </a:r>
          </a:p>
        </p:txBody>
      </p:sp>
      <p:sp>
        <p:nvSpPr>
          <p:cNvPr id="10" name="9 Rectángulo"/>
          <p:cNvSpPr/>
          <p:nvPr/>
        </p:nvSpPr>
        <p:spPr>
          <a:xfrm>
            <a:off x="0" y="5877272"/>
            <a:ext cx="9144000" cy="646331"/>
          </a:xfrm>
          <a:prstGeom prst="rect">
            <a:avLst/>
          </a:prstGeom>
          <a:noFill/>
        </p:spPr>
        <p:txBody>
          <a:bodyPr>
            <a:spAutoFit/>
          </a:bodyPr>
          <a:lstStyle/>
          <a:p>
            <a:pPr algn="ctr">
              <a:buFontTx/>
              <a:buNone/>
              <a:defRPr/>
            </a:pPr>
            <a:r>
              <a:rPr lang="es-E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cript MT Bold" pitchFamily="66" charset="0"/>
              </a:rPr>
              <a:t>Francisco Javier Espinoza Pacheco</a:t>
            </a:r>
          </a:p>
        </p:txBody>
      </p:sp>
      <p:pic>
        <p:nvPicPr>
          <p:cNvPr id="10245" name="Imagen 1"/>
          <p:cNvPicPr>
            <a:picLocks noChangeAspect="1" noChangeArrowheads="1"/>
          </p:cNvPicPr>
          <p:nvPr/>
        </p:nvPicPr>
        <p:blipFill>
          <a:blip r:embed="rId2" cstate="print"/>
          <a:srcRect/>
          <a:stretch>
            <a:fillRect/>
          </a:stretch>
        </p:blipFill>
        <p:spPr bwMode="auto">
          <a:xfrm>
            <a:off x="250825" y="260350"/>
            <a:ext cx="747713" cy="7207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1+#ppt_w/2"/>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6500"/>
                            </p:stCondLst>
                            <p:childTnLst>
                              <p:par>
                                <p:cTn id="10" presetID="21" presetClass="entr" presetSubtype="8" fill="hold"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Effect transition="in" filter="wheel(8)">
                                      <p:cBhvr>
                                        <p:cTn id="12" dur="5000"/>
                                        <p:tgtEl>
                                          <p:spTgt spid="9"/>
                                        </p:tgtEl>
                                      </p:cBhvr>
                                    </p:animEffect>
                                  </p:childTnLst>
                                </p:cTn>
                              </p:par>
                            </p:childTnLst>
                          </p:cTn>
                        </p:par>
                        <p:par>
                          <p:cTn id="13" fill="hold">
                            <p:stCondLst>
                              <p:cond delay="13500"/>
                            </p:stCondLst>
                            <p:childTnLst>
                              <p:par>
                                <p:cTn id="14" presetID="2" presetClass="entr" presetSubtype="4" fill="hold"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0" fill="hold"/>
                                        <p:tgtEl>
                                          <p:spTgt spid="10"/>
                                        </p:tgtEl>
                                        <p:attrNameLst>
                                          <p:attrName>ppt_x</p:attrName>
                                        </p:attrNameLst>
                                      </p:cBhvr>
                                      <p:tavLst>
                                        <p:tav tm="0">
                                          <p:val>
                                            <p:strVal val="#ppt_x"/>
                                          </p:val>
                                        </p:tav>
                                        <p:tav tm="100000">
                                          <p:val>
                                            <p:strVal val="#ppt_x"/>
                                          </p:val>
                                        </p:tav>
                                      </p:tavLst>
                                    </p:anim>
                                    <p:anim calcmode="lin" valueType="num">
                                      <p:cBhvr additive="base">
                                        <p:cTn id="17"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41" descr="s390"/>
          <p:cNvPicPr>
            <a:picLocks noChangeAspect="1" noChangeArrowheads="1"/>
          </p:cNvPicPr>
          <p:nvPr/>
        </p:nvPicPr>
        <p:blipFill>
          <a:blip r:embed="rId2" cstate="print"/>
          <a:srcRect/>
          <a:stretch>
            <a:fillRect/>
          </a:stretch>
        </p:blipFill>
        <p:spPr bwMode="auto">
          <a:xfrm>
            <a:off x="5364088" y="1340768"/>
            <a:ext cx="3779912" cy="3816424"/>
          </a:xfrm>
          <a:prstGeom prst="rect">
            <a:avLst/>
          </a:prstGeom>
          <a:ln>
            <a:noFill/>
          </a:ln>
          <a:effectLst>
            <a:softEdge rad="112500"/>
          </a:effectLst>
        </p:spPr>
      </p:pic>
      <p:pic>
        <p:nvPicPr>
          <p:cNvPr id="28675" name="Imagen 1"/>
          <p:cNvPicPr>
            <a:picLocks noChangeAspect="1" noChangeArrowheads="1"/>
          </p:cNvPicPr>
          <p:nvPr/>
        </p:nvPicPr>
        <p:blipFill>
          <a:blip r:embed="rId3" cstate="print"/>
          <a:srcRect/>
          <a:stretch>
            <a:fillRect/>
          </a:stretch>
        </p:blipFill>
        <p:spPr bwMode="auto">
          <a:xfrm>
            <a:off x="250825" y="115888"/>
            <a:ext cx="576263" cy="555625"/>
          </a:xfrm>
          <a:prstGeom prst="rect">
            <a:avLst/>
          </a:prstGeom>
          <a:noFill/>
          <a:ln w="9525">
            <a:noFill/>
            <a:miter lim="800000"/>
            <a:headEnd/>
            <a:tailEnd/>
          </a:ln>
        </p:spPr>
      </p:pic>
      <p:sp>
        <p:nvSpPr>
          <p:cNvPr id="6" name="5 Rectángulo"/>
          <p:cNvSpPr/>
          <p:nvPr/>
        </p:nvSpPr>
        <p:spPr>
          <a:xfrm>
            <a:off x="899592" y="0"/>
            <a:ext cx="7920880" cy="830997"/>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DISEÑO E IMPLANTANCION DE LA NUEVA PLATAFORMA COMPUTACIONAL</a:t>
            </a:r>
          </a:p>
        </p:txBody>
      </p:sp>
      <p:sp>
        <p:nvSpPr>
          <p:cNvPr id="7" name="6 Rectángulo"/>
          <p:cNvSpPr/>
          <p:nvPr/>
        </p:nvSpPr>
        <p:spPr>
          <a:xfrm>
            <a:off x="323528" y="836712"/>
            <a:ext cx="8352928" cy="400110"/>
          </a:xfrm>
          <a:prstGeom prst="rect">
            <a:avLst/>
          </a:prstGeom>
          <a:noFill/>
        </p:spPr>
        <p:txBody>
          <a:bodyPr>
            <a:spAutoFit/>
          </a:bodyPr>
          <a:lstStyle/>
          <a:p>
            <a:pP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Computador Principal EN Quito:  IBM S/390</a:t>
            </a:r>
          </a:p>
        </p:txBody>
      </p:sp>
      <p:pic>
        <p:nvPicPr>
          <p:cNvPr id="53251" name="Picture 3" descr="http://t0.gstatic.com/images?q=tbn:ANd9GcRnbxvSHylgZ0pdZuveDPwkDoTk_7YJOzHEEbAIr1zSqi50UMP2Mg"/>
          <p:cNvPicPr>
            <a:picLocks noChangeAspect="1" noChangeArrowheads="1"/>
          </p:cNvPicPr>
          <p:nvPr/>
        </p:nvPicPr>
        <p:blipFill>
          <a:blip r:embed="rId4" cstate="print"/>
          <a:srcRect/>
          <a:stretch>
            <a:fillRect/>
          </a:stretch>
        </p:blipFill>
        <p:spPr bwMode="auto">
          <a:xfrm>
            <a:off x="6948264" y="5301208"/>
            <a:ext cx="1368152" cy="1556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3" name="Rectangle 4"/>
          <p:cNvSpPr>
            <a:spLocks noChangeArrowheads="1"/>
          </p:cNvSpPr>
          <p:nvPr/>
        </p:nvSpPr>
        <p:spPr bwMode="auto">
          <a:xfrm>
            <a:off x="250825" y="1595438"/>
            <a:ext cx="6481763" cy="5262562"/>
          </a:xfrm>
          <a:prstGeom prst="rect">
            <a:avLst/>
          </a:prstGeom>
          <a:noFill/>
          <a:ln w="9525">
            <a:noFill/>
            <a:miter lim="800000"/>
            <a:headEnd/>
            <a:tailEnd/>
          </a:ln>
        </p:spPr>
        <p:txBody>
          <a:bodyPr anchor="ctr">
            <a:spAutoFit/>
          </a:bodyPr>
          <a:lstStyle/>
          <a:p>
            <a:pPr marL="273050" indent="-273050" algn="just">
              <a:spcBef>
                <a:spcPct val="0"/>
              </a:spcBef>
              <a:defRPr/>
            </a:pPr>
            <a:r>
              <a:rPr lang="es-ES" sz="1600" dirty="0">
                <a:latin typeface="Arial Black" pitchFamily="34" charset="0"/>
                <a:ea typeface="Times New Roman" pitchFamily="18" charset="0"/>
                <a:cs typeface="Arial" charset="0"/>
              </a:rPr>
              <a:t>Equipos principales para Quito y Guayaquil serían IBM. </a:t>
            </a:r>
          </a:p>
          <a:p>
            <a:pPr marL="273050" indent="-273050" algn="just">
              <a:spcBef>
                <a:spcPct val="0"/>
              </a:spcBef>
              <a:defRPr/>
            </a:pPr>
            <a:endParaRPr lang="es-ES" sz="1600" dirty="0">
              <a:latin typeface="Arial Black" pitchFamily="34" charset="0"/>
              <a:ea typeface="Times New Roman" pitchFamily="18" charset="0"/>
              <a:cs typeface="Arial" charset="0"/>
            </a:endParaRPr>
          </a:p>
          <a:p>
            <a:pPr marL="273050" indent="-273050" algn="just">
              <a:spcBef>
                <a:spcPct val="0"/>
              </a:spcBef>
              <a:defRPr/>
            </a:pPr>
            <a:r>
              <a:rPr lang="es-ES" sz="1600" dirty="0">
                <a:latin typeface="Arial Black" pitchFamily="34" charset="0"/>
                <a:ea typeface="Times New Roman" pitchFamily="18" charset="0"/>
                <a:cs typeface="Arial" pitchFamily="34" charset="0"/>
              </a:rPr>
              <a:t>Consolidaban </a:t>
            </a:r>
            <a:r>
              <a:rPr lang="es-ES" sz="1600" dirty="0">
                <a:latin typeface="Arial Black" pitchFamily="34" charset="0"/>
                <a:ea typeface="Times New Roman" pitchFamily="18" charset="0"/>
                <a:cs typeface="Arial" pitchFamily="34" charset="0"/>
              </a:rPr>
              <a:t>la información   Nacional y regi</a:t>
            </a:r>
            <a:r>
              <a:rPr lang="es-ES" sz="1600" dirty="0">
                <a:solidFill>
                  <a:schemeClr val="bg1"/>
                </a:solidFill>
                <a:latin typeface="Arial Black" pitchFamily="34" charset="0"/>
                <a:ea typeface="Times New Roman" pitchFamily="18" charset="0"/>
                <a:cs typeface="Arial" charset="0"/>
              </a:rPr>
              <a:t>onal.</a:t>
            </a:r>
          </a:p>
          <a:p>
            <a:pPr marL="273050" indent="-273050" algn="just">
              <a:spcBef>
                <a:spcPct val="0"/>
              </a:spcBef>
              <a:defRPr/>
            </a:pPr>
            <a:endParaRPr lang="es-ES" sz="1600" dirty="0">
              <a:latin typeface="Arial Black" pitchFamily="34" charset="0"/>
              <a:ea typeface="Times New Roman" pitchFamily="18" charset="0"/>
              <a:cs typeface="Arial" charset="0"/>
            </a:endParaRPr>
          </a:p>
          <a:p>
            <a:pPr marL="273050" indent="-273050" algn="just">
              <a:spcBef>
                <a:spcPct val="0"/>
              </a:spcBef>
              <a:defRPr/>
            </a:pPr>
            <a:r>
              <a:rPr lang="es-ES" sz="1600" dirty="0">
                <a:latin typeface="Arial Black" pitchFamily="34" charset="0"/>
                <a:ea typeface="Times New Roman" pitchFamily="18" charset="0"/>
                <a:cs typeface="Arial" charset="0"/>
              </a:rPr>
              <a:t>Para   Quito  el  mainframe  sería  un  equipo  </a:t>
            </a:r>
            <a:r>
              <a:rPr lang="es-ES" sz="1600" dirty="0">
                <a:solidFill>
                  <a:schemeClr val="bg1"/>
                </a:solidFill>
                <a:latin typeface="Arial Black" pitchFamily="34" charset="0"/>
                <a:ea typeface="Times New Roman" pitchFamily="18" charset="0"/>
                <a:cs typeface="Arial" charset="0"/>
              </a:rPr>
              <a:t>de   la  </a:t>
            </a:r>
            <a:r>
              <a:rPr lang="es-ES" sz="1600" dirty="0">
                <a:latin typeface="Arial Black" pitchFamily="34" charset="0"/>
                <a:ea typeface="Times New Roman" pitchFamily="18" charset="0"/>
                <a:cs typeface="Arial" charset="0"/>
              </a:rPr>
              <a:t>serie  IBM S3/90 . Este sistema era de rango </a:t>
            </a:r>
            <a:r>
              <a:rPr lang="es-ES" sz="1600" dirty="0">
                <a:solidFill>
                  <a:schemeClr val="bg1"/>
                </a:solidFill>
                <a:latin typeface="Arial Black" pitchFamily="34" charset="0"/>
                <a:ea typeface="Times New Roman" pitchFamily="18" charset="0"/>
                <a:cs typeface="Arial" charset="0"/>
              </a:rPr>
              <a:t>medio-</a:t>
            </a:r>
            <a:r>
              <a:rPr lang="es-ES" sz="1600" dirty="0">
                <a:latin typeface="Arial Black" pitchFamily="34" charset="0"/>
                <a:ea typeface="Times New Roman" pitchFamily="18" charset="0"/>
                <a:cs typeface="Arial" charset="0"/>
              </a:rPr>
              <a:t>alto.</a:t>
            </a:r>
          </a:p>
          <a:p>
            <a:pPr marL="273050" indent="-273050" algn="just">
              <a:spcBef>
                <a:spcPct val="0"/>
              </a:spcBef>
              <a:defRPr/>
            </a:pPr>
            <a:endParaRPr lang="es-ES" sz="1600" dirty="0">
              <a:latin typeface="Arial Black" pitchFamily="34" charset="0"/>
              <a:ea typeface="Times New Roman" pitchFamily="18" charset="0"/>
              <a:cs typeface="Arial" charset="0"/>
            </a:endParaRPr>
          </a:p>
          <a:p>
            <a:pPr marL="273050" indent="-273050" algn="just">
              <a:spcBef>
                <a:spcPct val="0"/>
              </a:spcBef>
              <a:defRPr/>
            </a:pPr>
            <a:r>
              <a:rPr lang="es-ES" sz="1600" dirty="0">
                <a:latin typeface="Arial Black" pitchFamily="34" charset="0"/>
                <a:ea typeface="Times New Roman" pitchFamily="18" charset="0"/>
                <a:cs typeface="Arial" pitchFamily="34" charset="0"/>
              </a:rPr>
              <a:t>La arquitectura de equipos IBM S 3/</a:t>
            </a:r>
            <a:r>
              <a:rPr lang="es-ES" sz="1600" dirty="0">
                <a:solidFill>
                  <a:schemeClr val="bg1"/>
                </a:solidFill>
                <a:latin typeface="Arial Black" pitchFamily="34" charset="0"/>
                <a:ea typeface="Times New Roman" pitchFamily="18" charset="0"/>
                <a:cs typeface="Arial" pitchFamily="34" charset="0"/>
              </a:rPr>
              <a:t>90,</a:t>
            </a:r>
            <a:r>
              <a:rPr lang="es-ES" sz="1600" dirty="0">
                <a:latin typeface="Arial Black" pitchFamily="34" charset="0"/>
                <a:ea typeface="Times New Roman" pitchFamily="18" charset="0"/>
                <a:cs typeface="Arial" pitchFamily="34" charset="0"/>
              </a:rPr>
              <a:t> </a:t>
            </a:r>
            <a:r>
              <a:rPr lang="es-ES" sz="1600" dirty="0">
                <a:solidFill>
                  <a:schemeClr val="bg1"/>
                </a:solidFill>
                <a:latin typeface="Arial Black" pitchFamily="34" charset="0"/>
                <a:ea typeface="Times New Roman" pitchFamily="18" charset="0"/>
                <a:cs typeface="Arial" pitchFamily="34" charset="0"/>
              </a:rPr>
              <a:t>fue </a:t>
            </a:r>
            <a:r>
              <a:rPr lang="es-ES" sz="1600" dirty="0">
                <a:latin typeface="Arial Black" pitchFamily="34" charset="0"/>
                <a:ea typeface="Times New Roman" pitchFamily="18" charset="0"/>
                <a:cs typeface="Arial" pitchFamily="34" charset="0"/>
              </a:rPr>
              <a:t>presentada a inicios de la década de  1990.</a:t>
            </a:r>
          </a:p>
          <a:p>
            <a:pPr marL="273050" indent="-273050" algn="just">
              <a:spcBef>
                <a:spcPct val="0"/>
              </a:spcBef>
              <a:defRPr/>
            </a:pPr>
            <a:endParaRPr lang="es-EC" sz="1600" dirty="0">
              <a:latin typeface="Arial Black" pitchFamily="34" charset="0"/>
              <a:ea typeface="Times New Roman" pitchFamily="18" charset="0"/>
              <a:cs typeface="Arial" charset="0"/>
            </a:endParaRPr>
          </a:p>
          <a:p>
            <a:pPr marL="273050" indent="-273050" algn="just">
              <a:spcBef>
                <a:spcPct val="0"/>
              </a:spcBef>
              <a:defRPr/>
            </a:pPr>
            <a:r>
              <a:rPr lang="es-ES" sz="1600" dirty="0">
                <a:latin typeface="Arial Black" pitchFamily="34" charset="0"/>
                <a:ea typeface="Times New Roman" pitchFamily="18" charset="0"/>
                <a:cs typeface="Arial" charset="0"/>
              </a:rPr>
              <a:t>Sistema </a:t>
            </a:r>
            <a:r>
              <a:rPr lang="es-ES" sz="1600" dirty="0">
                <a:latin typeface="Arial Black" pitchFamily="34" charset="0"/>
                <a:ea typeface="Times New Roman" pitchFamily="18" charset="0"/>
                <a:cs typeface="Arial" charset="0"/>
              </a:rPr>
              <a:t>operativo                : DOS-VSE</a:t>
            </a:r>
          </a:p>
          <a:p>
            <a:pPr marL="273050" indent="-273050" algn="just">
              <a:spcBef>
                <a:spcPct val="0"/>
              </a:spcBef>
              <a:defRPr/>
            </a:pPr>
            <a:endParaRPr lang="es-ES" sz="1600" dirty="0">
              <a:latin typeface="Arial Black" pitchFamily="34" charset="0"/>
              <a:ea typeface="Times New Roman" pitchFamily="18" charset="0"/>
              <a:cs typeface="Arial" charset="0"/>
            </a:endParaRPr>
          </a:p>
          <a:p>
            <a:pPr marL="273050" indent="-273050" algn="just">
              <a:spcBef>
                <a:spcPct val="0"/>
              </a:spcBef>
              <a:defRPr/>
            </a:pPr>
            <a:r>
              <a:rPr lang="es-ES" sz="1600" dirty="0">
                <a:latin typeface="Arial Black" pitchFamily="34" charset="0"/>
                <a:ea typeface="Times New Roman" pitchFamily="18" charset="0"/>
                <a:cs typeface="Arial" charset="0"/>
              </a:rPr>
              <a:t> </a:t>
            </a:r>
            <a:r>
              <a:rPr lang="es-ES" sz="1600" dirty="0">
                <a:latin typeface="Arial Black" pitchFamily="34" charset="0"/>
                <a:ea typeface="Times New Roman" pitchFamily="18" charset="0"/>
                <a:cs typeface="Arial" charset="0"/>
              </a:rPr>
              <a:t>Almacenamiento </a:t>
            </a:r>
            <a:r>
              <a:rPr lang="es-ES" sz="1600" dirty="0">
                <a:latin typeface="Arial Black" pitchFamily="34" charset="0"/>
                <a:ea typeface="Times New Roman" pitchFamily="18" charset="0"/>
                <a:cs typeface="Arial" charset="0"/>
              </a:rPr>
              <a:t>en disco   : 2 </a:t>
            </a:r>
            <a:r>
              <a:rPr lang="es-ES" sz="1600" dirty="0" err="1">
                <a:latin typeface="Arial Black" pitchFamily="34" charset="0"/>
                <a:ea typeface="Times New Roman" pitchFamily="18" charset="0"/>
                <a:cs typeface="Arial" charset="0"/>
              </a:rPr>
              <a:t>Gb</a:t>
            </a:r>
            <a:endParaRPr lang="es-ES" sz="1600" dirty="0">
              <a:latin typeface="Arial Black" pitchFamily="34" charset="0"/>
              <a:ea typeface="Times New Roman" pitchFamily="18" charset="0"/>
              <a:cs typeface="Arial" charset="0"/>
            </a:endParaRPr>
          </a:p>
          <a:p>
            <a:pPr marL="273050" indent="-273050" algn="just">
              <a:spcBef>
                <a:spcPct val="0"/>
              </a:spcBef>
              <a:defRPr/>
            </a:pPr>
            <a:endParaRPr lang="es-ES" sz="1600" dirty="0">
              <a:latin typeface="Arial Black" pitchFamily="34" charset="0"/>
              <a:ea typeface="Times New Roman" pitchFamily="18" charset="0"/>
              <a:cs typeface="Arial" charset="0"/>
            </a:endParaRPr>
          </a:p>
          <a:p>
            <a:pPr marL="273050" indent="-273050" algn="just">
              <a:spcBef>
                <a:spcPct val="0"/>
              </a:spcBef>
              <a:defRPr/>
            </a:pPr>
            <a:r>
              <a:rPr lang="es-ES" sz="1600" dirty="0">
                <a:latin typeface="Arial Black" pitchFamily="34" charset="0"/>
                <a:ea typeface="Times New Roman" pitchFamily="18" charset="0"/>
                <a:cs typeface="Arial" charset="0"/>
              </a:rPr>
              <a:t> </a:t>
            </a:r>
            <a:r>
              <a:rPr lang="es-ES" sz="1600" dirty="0">
                <a:solidFill>
                  <a:schemeClr val="bg1"/>
                </a:solidFill>
                <a:latin typeface="Arial Black" pitchFamily="34" charset="0"/>
                <a:ea typeface="Times New Roman" pitchFamily="18" charset="0"/>
                <a:cs typeface="Arial" charset="0"/>
              </a:rPr>
              <a:t>Capacidad </a:t>
            </a:r>
            <a:r>
              <a:rPr lang="es-ES" sz="1600" dirty="0">
                <a:solidFill>
                  <a:schemeClr val="bg1"/>
                </a:solidFill>
                <a:latin typeface="Arial Black" pitchFamily="34" charset="0"/>
                <a:ea typeface="Times New Roman" pitchFamily="18" charset="0"/>
                <a:cs typeface="Arial" charset="0"/>
              </a:rPr>
              <a:t>del controlador   :  64 dispositivos</a:t>
            </a:r>
          </a:p>
          <a:p>
            <a:pPr marL="273050" indent="-273050" algn="just">
              <a:spcBef>
                <a:spcPct val="0"/>
              </a:spcBef>
              <a:defRPr/>
            </a:pPr>
            <a:endParaRPr lang="es-EC" sz="1600" dirty="0">
              <a:latin typeface="Arial Black" pitchFamily="34" charset="0"/>
              <a:ea typeface="Times New Roman" pitchFamily="18" charset="0"/>
              <a:cs typeface="Arial" charset="0"/>
            </a:endParaRPr>
          </a:p>
          <a:p>
            <a:pPr marL="273050" indent="-273050" algn="just">
              <a:spcBef>
                <a:spcPct val="0"/>
              </a:spcBef>
              <a:defRPr/>
            </a:pPr>
            <a:r>
              <a:rPr lang="es-ES" sz="1600" dirty="0">
                <a:latin typeface="Arial Black" pitchFamily="34" charset="0"/>
                <a:ea typeface="Times New Roman" pitchFamily="18" charset="0"/>
                <a:cs typeface="Arial" charset="0"/>
              </a:rPr>
              <a:t> </a:t>
            </a:r>
            <a:r>
              <a:rPr lang="es-ES" sz="1600" dirty="0">
                <a:solidFill>
                  <a:schemeClr val="bg1"/>
                </a:solidFill>
                <a:latin typeface="Arial Black" pitchFamily="34" charset="0"/>
                <a:ea typeface="Times New Roman" pitchFamily="18" charset="0"/>
                <a:cs typeface="Arial" charset="0"/>
              </a:rPr>
              <a:t>Memoria </a:t>
            </a:r>
            <a:r>
              <a:rPr lang="es-ES" sz="1600" dirty="0">
                <a:solidFill>
                  <a:schemeClr val="bg1"/>
                </a:solidFill>
                <a:latin typeface="Arial Black" pitchFamily="34" charset="0"/>
                <a:ea typeface="Times New Roman" pitchFamily="18" charset="0"/>
                <a:cs typeface="Arial" charset="0"/>
              </a:rPr>
              <a:t>principal                 : 4 Mb</a:t>
            </a:r>
          </a:p>
          <a:p>
            <a:pPr marL="355600" algn="just">
              <a:spcBef>
                <a:spcPct val="0"/>
              </a:spcBef>
              <a:buFontTx/>
              <a:buNone/>
              <a:defRPr/>
            </a:pPr>
            <a:r>
              <a:rPr lang="es-ES" sz="1600" dirty="0">
                <a:solidFill>
                  <a:schemeClr val="bg1"/>
                </a:solidFill>
                <a:latin typeface="Arial Black" pitchFamily="34" charset="0"/>
                <a:ea typeface="Times New Roman" pitchFamily="18" charset="0"/>
                <a:cs typeface="Arial" charset="0"/>
              </a:rPr>
              <a:t> del CPU.           </a:t>
            </a:r>
          </a:p>
          <a:p>
            <a:pPr marL="355600" algn="just">
              <a:spcBef>
                <a:spcPct val="0"/>
              </a:spcBef>
              <a:buFontTx/>
              <a:buNone/>
              <a:defRPr/>
            </a:pPr>
            <a:r>
              <a:rPr lang="es-ES" sz="1600" dirty="0">
                <a:solidFill>
                  <a:schemeClr val="bg1"/>
                </a:solidFill>
                <a:latin typeface="Arial Black" pitchFamily="34" charset="0"/>
                <a:ea typeface="Times New Roman" pitchFamily="18" charset="0"/>
                <a:cs typeface="Arial" charset="0"/>
              </a:rPr>
              <a:t>                              </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n 842" descr="servers_eserver_zseries_zvse_images_history_ibm9370"/>
          <p:cNvPicPr>
            <a:picLocks noChangeAspect="1" noChangeArrowheads="1"/>
          </p:cNvPicPr>
          <p:nvPr/>
        </p:nvPicPr>
        <p:blipFill>
          <a:blip r:embed="rId2" cstate="print"/>
          <a:srcRect/>
          <a:stretch>
            <a:fillRect/>
          </a:stretch>
        </p:blipFill>
        <p:spPr bwMode="auto">
          <a:xfrm>
            <a:off x="0" y="1340768"/>
            <a:ext cx="4428232" cy="5328592"/>
          </a:xfrm>
          <a:prstGeom prst="ellipse">
            <a:avLst/>
          </a:prstGeom>
          <a:ln>
            <a:noFill/>
          </a:ln>
          <a:effectLst>
            <a:softEdge rad="112500"/>
          </a:effectLst>
        </p:spPr>
      </p:pic>
      <p:pic>
        <p:nvPicPr>
          <p:cNvPr id="29699" name="Imagen 1"/>
          <p:cNvPicPr>
            <a:picLocks noChangeAspect="1" noChangeArrowheads="1"/>
          </p:cNvPicPr>
          <p:nvPr/>
        </p:nvPicPr>
        <p:blipFill>
          <a:blip r:embed="rId3"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0" y="0"/>
            <a:ext cx="9144000" cy="830997"/>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DISEÑO E IMPLANTANCION DE LA NUEVA PLATAFORMA COMPUTACIONAL</a:t>
            </a:r>
          </a:p>
        </p:txBody>
      </p:sp>
      <p:sp>
        <p:nvSpPr>
          <p:cNvPr id="7" name="6 Rectángulo"/>
          <p:cNvSpPr/>
          <p:nvPr/>
        </p:nvSpPr>
        <p:spPr>
          <a:xfrm>
            <a:off x="611560" y="836712"/>
            <a:ext cx="7848872" cy="400110"/>
          </a:xfrm>
          <a:prstGeom prst="rect">
            <a:avLst/>
          </a:prstGeom>
          <a:noFill/>
        </p:spPr>
        <p:txBody>
          <a:bodyPr>
            <a:spAutoFit/>
          </a:bodyPr>
          <a:lstStyle/>
          <a:p>
            <a:pP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Computador Principal en Guayaquil:</a:t>
            </a:r>
          </a:p>
        </p:txBody>
      </p:sp>
      <p:sp>
        <p:nvSpPr>
          <p:cNvPr id="54273" name="Rectangle 1"/>
          <p:cNvSpPr>
            <a:spLocks noChangeArrowheads="1"/>
          </p:cNvSpPr>
          <p:nvPr/>
        </p:nvSpPr>
        <p:spPr bwMode="auto">
          <a:xfrm>
            <a:off x="3203575" y="1052513"/>
            <a:ext cx="5761038" cy="3048000"/>
          </a:xfrm>
          <a:prstGeom prst="rect">
            <a:avLst/>
          </a:prstGeom>
          <a:noFill/>
          <a:ln w="9525" cap="flat" cmpd="sng">
            <a:noFill/>
            <a:prstDash val="solid"/>
            <a:miter lim="800000"/>
            <a:headEnd/>
            <a:tailEnd/>
          </a:ln>
          <a:effectLst/>
        </p:spPr>
        <p:txBody>
          <a:bodyPr anchor="ctr">
            <a:spAutoFit/>
          </a:bodyPr>
          <a:lstStyle/>
          <a:p>
            <a:pPr>
              <a:defRPr/>
            </a:pPr>
            <a:endParaRPr lang="es-EC" sz="1600" dirty="0">
              <a:latin typeface="Arial Black" pitchFamily="34" charset="0"/>
            </a:endParaRPr>
          </a:p>
          <a:p>
            <a:pPr algn="just">
              <a:spcBef>
                <a:spcPct val="0"/>
              </a:spcBef>
              <a:defRPr/>
            </a:pPr>
            <a:r>
              <a:rPr lang="es-ES" sz="1600" dirty="0">
                <a:solidFill>
                  <a:srgbClr val="000000"/>
                </a:solidFill>
                <a:latin typeface="Arial Black" pitchFamily="34" charset="0"/>
                <a:ea typeface="Times New Roman" pitchFamily="18" charset="0"/>
                <a:cs typeface="Arial" pitchFamily="34" charset="0"/>
              </a:rPr>
              <a:t>  El 9370 era un computador de rango medio.  </a:t>
            </a:r>
          </a:p>
          <a:p>
            <a:pPr algn="just">
              <a:spcBef>
                <a:spcPct val="0"/>
              </a:spcBef>
              <a:defRPr/>
            </a:pPr>
            <a:endParaRPr lang="es-ES" sz="1600" dirty="0">
              <a:solidFill>
                <a:srgbClr val="000000"/>
              </a:solidFill>
              <a:latin typeface="Arial Black" pitchFamily="34" charset="0"/>
              <a:ea typeface="Times New Roman" pitchFamily="18" charset="0"/>
            </a:endParaRPr>
          </a:p>
          <a:p>
            <a:pPr algn="just">
              <a:spcBef>
                <a:spcPct val="0"/>
              </a:spcBef>
              <a:defRPr/>
            </a:pPr>
            <a:r>
              <a:rPr lang="es-ES" sz="1600" dirty="0">
                <a:solidFill>
                  <a:schemeClr val="bg1"/>
                </a:solidFill>
                <a:latin typeface="Arial Black" pitchFamily="34" charset="0"/>
                <a:ea typeface="Times New Roman" pitchFamily="18" charset="0"/>
                <a:cs typeface="Arial" pitchFamily="34" charset="0"/>
              </a:rPr>
              <a:t>  </a:t>
            </a:r>
            <a:r>
              <a:rPr lang="es-ES" sz="1600" dirty="0">
                <a:latin typeface="Arial Black" pitchFamily="34" charset="0"/>
                <a:ea typeface="Times New Roman" pitchFamily="18" charset="0"/>
                <a:cs typeface="Arial" pitchFamily="34" charset="0"/>
              </a:rPr>
              <a:t>Diseñado </a:t>
            </a:r>
            <a:r>
              <a:rPr lang="es-ES" sz="1600" dirty="0">
                <a:solidFill>
                  <a:srgbClr val="000000"/>
                </a:solidFill>
                <a:latin typeface="Arial Black" pitchFamily="34" charset="0"/>
                <a:ea typeface="Times New Roman" pitchFamily="18" charset="0"/>
                <a:cs typeface="Arial" pitchFamily="34" charset="0"/>
              </a:rPr>
              <a:t>para operar en un entorno de oficina . </a:t>
            </a:r>
          </a:p>
          <a:p>
            <a:pPr algn="just">
              <a:spcBef>
                <a:spcPct val="0"/>
              </a:spcBef>
              <a:defRPr/>
            </a:pPr>
            <a:endParaRPr lang="es-ES" sz="1600" dirty="0">
              <a:solidFill>
                <a:srgbClr val="000000"/>
              </a:solidFill>
              <a:latin typeface="Arial Black" pitchFamily="34" charset="0"/>
              <a:ea typeface="Times New Roman" pitchFamily="18" charset="0"/>
            </a:endParaRPr>
          </a:p>
          <a:p>
            <a:pPr marL="273050" indent="-273050" algn="just">
              <a:spcBef>
                <a:spcPct val="0"/>
              </a:spcBef>
              <a:defRPr/>
            </a:pPr>
            <a:r>
              <a:rPr lang="es-ES" sz="1600" dirty="0">
                <a:solidFill>
                  <a:srgbClr val="000000"/>
                </a:solidFill>
                <a:latin typeface="Arial Black" pitchFamily="34" charset="0"/>
                <a:ea typeface="Times New Roman" pitchFamily="18" charset="0"/>
                <a:cs typeface="Arial" pitchFamily="34" charset="0"/>
              </a:rPr>
              <a:t>Introdujo un nuevo factor de forma para mainframes :  El 9370 fue acondicionado para funcionar en racks estándares de 19 pulgadas. </a:t>
            </a:r>
          </a:p>
          <a:p>
            <a:pPr algn="just">
              <a:spcBef>
                <a:spcPct val="0"/>
              </a:spcBef>
              <a:defRPr/>
            </a:pPr>
            <a:r>
              <a:rPr lang="es-ES" sz="1600" dirty="0">
                <a:solidFill>
                  <a:srgbClr val="000000"/>
                </a:solidFill>
                <a:latin typeface="Arial Black" pitchFamily="34" charset="0"/>
                <a:ea typeface="Times New Roman" pitchFamily="18" charset="0"/>
                <a:cs typeface="Arial" pitchFamily="34" charset="0"/>
              </a:rPr>
              <a:t> </a:t>
            </a:r>
            <a:endParaRPr lang="es-ES" sz="1600" dirty="0">
              <a:solidFill>
                <a:srgbClr val="000000"/>
              </a:solidFill>
              <a:latin typeface="Arial Black" pitchFamily="34" charset="0"/>
              <a:ea typeface="Times New Roman" pitchFamily="18" charset="0"/>
            </a:endParaRPr>
          </a:p>
          <a:p>
            <a:pPr marL="273050" indent="-273050" algn="just">
              <a:spcBef>
                <a:spcPct val="0"/>
              </a:spcBef>
              <a:defRPr/>
            </a:pPr>
            <a:r>
              <a:rPr lang="es-ES" sz="1600" dirty="0">
                <a:solidFill>
                  <a:srgbClr val="000000"/>
                </a:solidFill>
                <a:latin typeface="Arial Black" pitchFamily="34" charset="0"/>
                <a:ea typeface="Times New Roman" pitchFamily="18" charset="0"/>
                <a:cs typeface="Arial" pitchFamily="34" charset="0"/>
              </a:rPr>
              <a:t>El CPU; los discos y unidades de cinta;  estaban montados en  racks.</a:t>
            </a:r>
            <a:endParaRPr lang="es-EC" sz="1600" dirty="0">
              <a:latin typeface="Arial Black" pitchFamily="34" charset="0"/>
            </a:endParaRPr>
          </a:p>
          <a:p>
            <a:pPr>
              <a:spcBef>
                <a:spcPct val="0"/>
              </a:spcBef>
              <a:buFontTx/>
              <a:buNone/>
              <a:defRPr/>
            </a:pPr>
            <a:endParaRPr lang="es-EC" sz="1600" dirty="0">
              <a:latin typeface="Arial Black" pitchFamily="34" charset="0"/>
            </a:endParaRPr>
          </a:p>
        </p:txBody>
      </p:sp>
      <p:sp>
        <p:nvSpPr>
          <p:cNvPr id="10" name="9 Rectángulo"/>
          <p:cNvSpPr/>
          <p:nvPr/>
        </p:nvSpPr>
        <p:spPr>
          <a:xfrm>
            <a:off x="539552" y="2564904"/>
            <a:ext cx="1907704" cy="400110"/>
          </a:xfrm>
          <a:prstGeom prst="rect">
            <a:avLst/>
          </a:prstGeom>
          <a:noFill/>
        </p:spPr>
        <p:txBody>
          <a:bodyPr>
            <a:spAutoFit/>
          </a:bodyPr>
          <a:lstStyle/>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IBM 9370</a:t>
            </a:r>
          </a:p>
        </p:txBody>
      </p:sp>
      <p:sp>
        <p:nvSpPr>
          <p:cNvPr id="29704" name="Rectangle 3"/>
          <p:cNvSpPr>
            <a:spLocks noChangeArrowheads="1"/>
          </p:cNvSpPr>
          <p:nvPr/>
        </p:nvSpPr>
        <p:spPr bwMode="auto">
          <a:xfrm>
            <a:off x="3240088" y="4365625"/>
            <a:ext cx="5903912" cy="2062163"/>
          </a:xfrm>
          <a:prstGeom prst="rect">
            <a:avLst/>
          </a:prstGeom>
          <a:noFill/>
          <a:ln w="9525">
            <a:noFill/>
            <a:miter lim="800000"/>
            <a:headEnd/>
            <a:tailEnd/>
          </a:ln>
        </p:spPr>
        <p:txBody>
          <a:bodyPr anchor="ctr">
            <a:spAutoFit/>
          </a:bodyPr>
          <a:lstStyle/>
          <a:p>
            <a:pPr algn="just">
              <a:spcBef>
                <a:spcPct val="0"/>
              </a:spcBef>
            </a:pPr>
            <a:r>
              <a:rPr lang="es-ES" sz="1600">
                <a:latin typeface="Arial Black" pitchFamily="34" charset="0"/>
                <a:ea typeface="Times New Roman" pitchFamily="18" charset="0"/>
                <a:cs typeface="Arial" charset="0"/>
              </a:rPr>
              <a:t>  </a:t>
            </a:r>
            <a:r>
              <a:rPr lang="es-ES" sz="1600">
                <a:solidFill>
                  <a:schemeClr val="bg1"/>
                </a:solidFill>
                <a:latin typeface="Arial Black" pitchFamily="34" charset="0"/>
                <a:ea typeface="Times New Roman" pitchFamily="18" charset="0"/>
                <a:cs typeface="Arial" charset="0"/>
              </a:rPr>
              <a:t>Memoria</a:t>
            </a:r>
            <a:r>
              <a:rPr lang="es-ES" sz="1600">
                <a:latin typeface="Arial Black" pitchFamily="34" charset="0"/>
                <a:ea typeface="Times New Roman" pitchFamily="18" charset="0"/>
                <a:cs typeface="Arial" charset="0"/>
              </a:rPr>
              <a:t> principal del CPU : 4 Mb</a:t>
            </a:r>
          </a:p>
          <a:p>
            <a:pPr algn="just">
              <a:spcBef>
                <a:spcPct val="0"/>
              </a:spcBef>
            </a:pPr>
            <a:endParaRPr lang="es-ES" sz="1600">
              <a:latin typeface="Arial Black" pitchFamily="34" charset="0"/>
              <a:ea typeface="Times New Roman" pitchFamily="18" charset="0"/>
              <a:cs typeface="Arial" charset="0"/>
            </a:endParaRPr>
          </a:p>
          <a:p>
            <a:pPr algn="just">
              <a:spcBef>
                <a:spcPct val="0"/>
              </a:spcBef>
            </a:pPr>
            <a:r>
              <a:rPr lang="es-ES" sz="1600">
                <a:solidFill>
                  <a:schemeClr val="bg1"/>
                </a:solidFill>
                <a:latin typeface="Arial Black" pitchFamily="34" charset="0"/>
                <a:ea typeface="Times New Roman" pitchFamily="18" charset="0"/>
                <a:cs typeface="Arial" charset="0"/>
              </a:rPr>
              <a:t>  Sistema </a:t>
            </a:r>
            <a:r>
              <a:rPr lang="es-ES" sz="1600">
                <a:latin typeface="Arial Black" pitchFamily="34" charset="0"/>
                <a:ea typeface="Times New Roman" pitchFamily="18" charset="0"/>
                <a:cs typeface="Arial" charset="0"/>
              </a:rPr>
              <a:t>operativo               : DOS-VSE</a:t>
            </a:r>
          </a:p>
          <a:p>
            <a:pPr algn="just">
              <a:spcBef>
                <a:spcPct val="0"/>
              </a:spcBef>
            </a:pPr>
            <a:endParaRPr lang="es-ES" sz="1600">
              <a:latin typeface="Arial Black" pitchFamily="34" charset="0"/>
              <a:cs typeface="Times New Roman" pitchFamily="18" charset="0"/>
            </a:endParaRPr>
          </a:p>
          <a:p>
            <a:pPr algn="just">
              <a:spcBef>
                <a:spcPct val="0"/>
              </a:spcBef>
              <a:buFontTx/>
              <a:buNone/>
            </a:pPr>
            <a:r>
              <a:rPr lang="es-ES" sz="1600">
                <a:latin typeface="Arial Black" pitchFamily="34" charset="0"/>
                <a:cs typeface="Times New Roman" pitchFamily="18" charset="0"/>
              </a:rPr>
              <a:t>  </a:t>
            </a:r>
            <a:r>
              <a:rPr lang="es-ES" sz="1600">
                <a:solidFill>
                  <a:schemeClr val="bg1"/>
                </a:solidFill>
                <a:latin typeface="Arial Black" pitchFamily="34" charset="0"/>
                <a:cs typeface="Times New Roman" pitchFamily="18" charset="0"/>
              </a:rPr>
              <a:t>Almacenamiento en disco   : 2 Gb</a:t>
            </a:r>
          </a:p>
          <a:p>
            <a:pPr algn="just">
              <a:spcBef>
                <a:spcPct val="0"/>
              </a:spcBef>
            </a:pPr>
            <a:endParaRPr lang="es-ES" sz="1600">
              <a:latin typeface="Arial Black" pitchFamily="34" charset="0"/>
              <a:cs typeface="Times New Roman" pitchFamily="18" charset="0"/>
            </a:endParaRPr>
          </a:p>
          <a:p>
            <a:pPr algn="just">
              <a:spcBef>
                <a:spcPct val="0"/>
              </a:spcBef>
            </a:pPr>
            <a:r>
              <a:rPr lang="es-ES" sz="1600">
                <a:latin typeface="Arial Black" pitchFamily="34" charset="0"/>
                <a:cs typeface="Times New Roman" pitchFamily="18" charset="0"/>
              </a:rPr>
              <a:t>  </a:t>
            </a:r>
            <a:r>
              <a:rPr lang="es-ES" sz="1600">
                <a:solidFill>
                  <a:schemeClr val="bg1"/>
                </a:solidFill>
                <a:latin typeface="Arial Black" pitchFamily="34" charset="0"/>
                <a:cs typeface="Times New Roman" pitchFamily="18" charset="0"/>
              </a:rPr>
              <a:t>Capacidad del controlador :  32 dispositivos</a:t>
            </a:r>
            <a:endParaRPr lang="es-EC" sz="1600">
              <a:solidFill>
                <a:schemeClr val="bg1"/>
              </a:solidFill>
              <a:latin typeface="Arial Black" pitchFamily="34" charset="0"/>
            </a:endParaRPr>
          </a:p>
          <a:p>
            <a:pPr algn="just">
              <a:spcBef>
                <a:spcPct val="0"/>
              </a:spcBef>
            </a:pPr>
            <a:r>
              <a:rPr lang="es-ES" sz="1600">
                <a:solidFill>
                  <a:schemeClr val="bg1"/>
                </a:solidFill>
                <a:latin typeface="Arial Black" pitchFamily="34" charset="0"/>
                <a:cs typeface="Times New Roman" pitchFamily="18" charset="0"/>
              </a:rPr>
              <a:t>    de comunicaciones. </a:t>
            </a:r>
            <a:endParaRPr lang="es-ES" sz="1600">
              <a:solidFill>
                <a:schemeClr val="bg1"/>
              </a:solidFill>
              <a:latin typeface="Arial Black" pitchFamily="34" charset="0"/>
            </a:endParaRP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n 1"/>
          <p:cNvPicPr>
            <a:picLocks noChangeAspect="1" noChangeArrowheads="1"/>
          </p:cNvPicPr>
          <p:nvPr/>
        </p:nvPicPr>
        <p:blipFill>
          <a:blip r:embed="rId2" cstate="print"/>
          <a:srcRect/>
          <a:stretch>
            <a:fillRect/>
          </a:stretch>
        </p:blipFill>
        <p:spPr bwMode="auto">
          <a:xfrm>
            <a:off x="250825" y="188913"/>
            <a:ext cx="576263" cy="555625"/>
          </a:xfrm>
          <a:prstGeom prst="rect">
            <a:avLst/>
          </a:prstGeom>
          <a:noFill/>
          <a:ln w="9525">
            <a:noFill/>
            <a:miter lim="800000"/>
            <a:headEnd/>
            <a:tailEnd/>
          </a:ln>
        </p:spPr>
      </p:pic>
      <p:sp>
        <p:nvSpPr>
          <p:cNvPr id="6" name="5 Rectángulo"/>
          <p:cNvSpPr/>
          <p:nvPr/>
        </p:nvSpPr>
        <p:spPr>
          <a:xfrm>
            <a:off x="0" y="0"/>
            <a:ext cx="9144000" cy="830997"/>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DISEÑO E IMPLANTANCION DE LA NUEVA PLATAFORMA COMPUTACIONAL</a:t>
            </a:r>
          </a:p>
        </p:txBody>
      </p:sp>
      <p:sp>
        <p:nvSpPr>
          <p:cNvPr id="7" name="6 Rectángulo"/>
          <p:cNvSpPr/>
          <p:nvPr/>
        </p:nvSpPr>
        <p:spPr>
          <a:xfrm>
            <a:off x="179512" y="980728"/>
            <a:ext cx="8784976" cy="584775"/>
          </a:xfrm>
          <a:prstGeom prst="rect">
            <a:avLst/>
          </a:prstGeom>
          <a:noFill/>
        </p:spPr>
        <p:txBody>
          <a:bodyPr>
            <a:spAutoFit/>
          </a:bodyPr>
          <a:lstStyle/>
          <a:p>
            <a:pPr algn="ct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Sistemas Departamentales basados en Redes de </a:t>
            </a:r>
            <a:r>
              <a:rPr lang="es-E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Area</a:t>
            </a: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 Local  </a:t>
            </a:r>
            <a:r>
              <a:rPr lang="es-E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Token</a:t>
            </a: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   </a:t>
            </a: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Ring</a:t>
            </a:r>
          </a:p>
        </p:txBody>
      </p:sp>
      <p:sp>
        <p:nvSpPr>
          <p:cNvPr id="8" name="Rectangle 1"/>
          <p:cNvSpPr>
            <a:spLocks noChangeArrowheads="1"/>
          </p:cNvSpPr>
          <p:nvPr/>
        </p:nvSpPr>
        <p:spPr bwMode="auto">
          <a:xfrm>
            <a:off x="179388" y="1628775"/>
            <a:ext cx="8964612" cy="5065713"/>
          </a:xfrm>
          <a:prstGeom prst="rect">
            <a:avLst/>
          </a:prstGeom>
          <a:noFill/>
          <a:ln w="9525" cap="flat" cmpd="sng">
            <a:noFill/>
            <a:prstDash val="solid"/>
            <a:miter lim="800000"/>
            <a:headEnd/>
            <a:tailEnd/>
          </a:ln>
          <a:effectLst/>
        </p:spPr>
        <p:txBody>
          <a:bodyPr anchor="ctr">
            <a:spAutoFit/>
          </a:bodyPr>
          <a:lstStyle/>
          <a:p>
            <a:pPr>
              <a:buFontTx/>
              <a:buNone/>
              <a:defRPr/>
            </a:pPr>
            <a:r>
              <a:rPr lang="es-ES" sz="1600" dirty="0">
                <a:latin typeface="Arial Black" pitchFamily="34" charset="0"/>
                <a:ea typeface="Times New Roman" pitchFamily="18" charset="0"/>
                <a:cs typeface="Arial" pitchFamily="34" charset="0"/>
              </a:rPr>
              <a:t>Los servidores de las siete redes a implementarse, debían estar instalados en el centro de cómputo ubicado en el cuarto piso. Se eligió dicho sitio debido a las siguientes razones :</a:t>
            </a:r>
          </a:p>
          <a:p>
            <a:pPr>
              <a:defRPr/>
            </a:pPr>
            <a:endParaRPr lang="es-EC" sz="1600" dirty="0">
              <a:latin typeface="Arial Black" pitchFamily="34" charset="0"/>
            </a:endParaRPr>
          </a:p>
          <a:p>
            <a:pPr marL="534988" indent="-261938">
              <a:spcBef>
                <a:spcPct val="0"/>
              </a:spcBef>
              <a:defRPr/>
            </a:pPr>
            <a:r>
              <a:rPr lang="es-ES" sz="1600" dirty="0">
                <a:latin typeface="Arial Black" pitchFamily="34" charset="0"/>
                <a:ea typeface="Times New Roman" pitchFamily="18" charset="0"/>
                <a:cs typeface="Arial" pitchFamily="34" charset="0"/>
              </a:rPr>
              <a:t>Siempre existía un operador de turno que supervisaba el funcionamiento de los equipos allí instalados.</a:t>
            </a:r>
          </a:p>
          <a:p>
            <a:pPr marL="273050">
              <a:spcBef>
                <a:spcPct val="0"/>
              </a:spcBef>
              <a:defRPr/>
            </a:pPr>
            <a:endParaRPr lang="es-EC" sz="1600" dirty="0">
              <a:latin typeface="Arial Black" pitchFamily="34" charset="0"/>
            </a:endParaRPr>
          </a:p>
          <a:p>
            <a:pPr marL="534988" indent="-261938">
              <a:spcBef>
                <a:spcPct val="0"/>
              </a:spcBef>
              <a:defRPr/>
            </a:pPr>
            <a:r>
              <a:rPr lang="es-ES" sz="1600" dirty="0">
                <a:latin typeface="Arial Black" pitchFamily="34" charset="0"/>
                <a:ea typeface="Times New Roman" pitchFamily="18" charset="0"/>
                <a:cs typeface="Arial" pitchFamily="34" charset="0"/>
              </a:rPr>
              <a:t>Existía climatización adecuada para garantizar el buen funcionamiento de los equipos.</a:t>
            </a:r>
          </a:p>
          <a:p>
            <a:pPr marL="273050">
              <a:spcBef>
                <a:spcPct val="0"/>
              </a:spcBef>
              <a:defRPr/>
            </a:pPr>
            <a:endParaRPr lang="es-ES" sz="1600" dirty="0">
              <a:latin typeface="Arial Black" pitchFamily="34" charset="0"/>
              <a:ea typeface="Times New Roman" pitchFamily="18" charset="0"/>
            </a:endParaRPr>
          </a:p>
          <a:p>
            <a:pPr marL="273050">
              <a:spcBef>
                <a:spcPct val="0"/>
              </a:spcBef>
              <a:defRPr/>
            </a:pPr>
            <a:r>
              <a:rPr lang="es-ES" sz="1600" dirty="0">
                <a:latin typeface="Arial Black" pitchFamily="34" charset="0"/>
                <a:ea typeface="Times New Roman" pitchFamily="18" charset="0"/>
                <a:cs typeface="Arial" pitchFamily="34" charset="0"/>
              </a:rPr>
              <a:t>  Había control de humedad.</a:t>
            </a:r>
          </a:p>
          <a:p>
            <a:pPr marL="273050">
              <a:spcBef>
                <a:spcPct val="0"/>
              </a:spcBef>
              <a:defRPr/>
            </a:pPr>
            <a:endParaRPr lang="es-ES" sz="1600" dirty="0">
              <a:latin typeface="Arial Black" pitchFamily="34" charset="0"/>
              <a:ea typeface="Times New Roman" pitchFamily="18" charset="0"/>
            </a:endParaRPr>
          </a:p>
          <a:p>
            <a:pPr marL="273050">
              <a:spcBef>
                <a:spcPct val="0"/>
              </a:spcBef>
              <a:defRPr/>
            </a:pPr>
            <a:r>
              <a:rPr lang="es-ES" sz="1600" dirty="0">
                <a:latin typeface="Arial Black" pitchFamily="34" charset="0"/>
                <a:ea typeface="Times New Roman" pitchFamily="18" charset="0"/>
                <a:cs typeface="Arial" pitchFamily="34" charset="0"/>
              </a:rPr>
              <a:t>  Área diseñada contra inundaciones</a:t>
            </a:r>
          </a:p>
          <a:p>
            <a:pPr marL="273050">
              <a:spcBef>
                <a:spcPct val="0"/>
              </a:spcBef>
              <a:defRPr/>
            </a:pPr>
            <a:endParaRPr lang="es-ES" sz="1600" dirty="0">
              <a:latin typeface="Arial Black" pitchFamily="34" charset="0"/>
              <a:ea typeface="Times New Roman" pitchFamily="18" charset="0"/>
            </a:endParaRPr>
          </a:p>
          <a:p>
            <a:pPr marL="273050">
              <a:spcBef>
                <a:spcPct val="0"/>
              </a:spcBef>
              <a:defRPr/>
            </a:pPr>
            <a:r>
              <a:rPr lang="es-ES" sz="1600" dirty="0">
                <a:solidFill>
                  <a:schemeClr val="bg1"/>
                </a:solidFill>
                <a:latin typeface="Arial Black" pitchFamily="34" charset="0"/>
                <a:ea typeface="Times New Roman" pitchFamily="18" charset="0"/>
                <a:cs typeface="Arial" pitchFamily="34" charset="0"/>
              </a:rPr>
              <a:t>  Tenía sistema contra incendio a base de Gas </a:t>
            </a:r>
            <a:r>
              <a:rPr lang="es-ES" sz="1600" dirty="0" err="1">
                <a:solidFill>
                  <a:schemeClr val="bg1"/>
                </a:solidFill>
                <a:latin typeface="Arial Black" pitchFamily="34" charset="0"/>
                <a:ea typeface="Times New Roman" pitchFamily="18" charset="0"/>
                <a:cs typeface="Arial" pitchFamily="34" charset="0"/>
              </a:rPr>
              <a:t>Halon</a:t>
            </a:r>
            <a:endParaRPr lang="es-ES" sz="1600" dirty="0">
              <a:solidFill>
                <a:schemeClr val="bg1"/>
              </a:solidFill>
              <a:latin typeface="Arial Black" pitchFamily="34" charset="0"/>
              <a:ea typeface="Times New Roman" pitchFamily="18" charset="0"/>
              <a:cs typeface="Arial" pitchFamily="34" charset="0"/>
            </a:endParaRPr>
          </a:p>
          <a:p>
            <a:pPr marL="273050">
              <a:spcBef>
                <a:spcPct val="0"/>
              </a:spcBef>
              <a:defRPr/>
            </a:pPr>
            <a:endParaRPr lang="es-ES" sz="1600" dirty="0">
              <a:latin typeface="Arial Black" pitchFamily="34" charset="0"/>
              <a:ea typeface="Times New Roman" pitchFamily="18" charset="0"/>
            </a:endParaRPr>
          </a:p>
          <a:p>
            <a:pPr marL="273050">
              <a:spcBef>
                <a:spcPct val="0"/>
              </a:spcBef>
              <a:defRPr/>
            </a:pPr>
            <a:r>
              <a:rPr lang="es-ES" sz="1600" dirty="0">
                <a:solidFill>
                  <a:schemeClr val="bg1"/>
                </a:solidFill>
                <a:latin typeface="Arial Black" pitchFamily="34" charset="0"/>
                <a:ea typeface="Times New Roman" pitchFamily="18" charset="0"/>
                <a:cs typeface="Arial" pitchFamily="34" charset="0"/>
              </a:rPr>
              <a:t>  Todas las instalaciones eléctricas estaban conectadas a un UPS</a:t>
            </a:r>
          </a:p>
          <a:p>
            <a:pPr marL="273050">
              <a:spcBef>
                <a:spcPct val="0"/>
              </a:spcBef>
              <a:defRPr/>
            </a:pPr>
            <a:endParaRPr lang="es-ES" sz="1600" dirty="0">
              <a:solidFill>
                <a:schemeClr val="bg1"/>
              </a:solidFill>
              <a:latin typeface="Arial Black" pitchFamily="34" charset="0"/>
              <a:ea typeface="Times New Roman" pitchFamily="18" charset="0"/>
            </a:endParaRPr>
          </a:p>
          <a:p>
            <a:pPr marL="534988" indent="-261938">
              <a:spcBef>
                <a:spcPct val="0"/>
              </a:spcBef>
              <a:defRPr/>
            </a:pPr>
            <a:r>
              <a:rPr lang="es-ES" sz="1600" dirty="0">
                <a:solidFill>
                  <a:schemeClr val="bg1"/>
                </a:solidFill>
                <a:latin typeface="Arial Black" pitchFamily="34" charset="0"/>
                <a:ea typeface="Times New Roman" pitchFamily="18" charset="0"/>
                <a:cs typeface="Arial" pitchFamily="34" charset="0"/>
              </a:rPr>
              <a:t>El centro de cómputo era un lugar de acceso restringido, gracias a un sistema de control de acceso.</a:t>
            </a:r>
            <a:endParaRPr lang="es-EC" sz="1600" dirty="0">
              <a:solidFill>
                <a:schemeClr val="bg1"/>
              </a:solidFill>
              <a:latin typeface="Arial Black" pitchFamily="34" charset="0"/>
            </a:endParaRP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1"/>
          <p:cNvPicPr>
            <a:picLocks noChangeAspect="1" noChangeArrowheads="1"/>
          </p:cNvPicPr>
          <p:nvPr/>
        </p:nvPicPr>
        <p:blipFill>
          <a:blip r:embed="rId2" cstate="print"/>
          <a:srcRect/>
          <a:stretch>
            <a:fillRect/>
          </a:stretch>
        </p:blipFill>
        <p:spPr bwMode="auto">
          <a:xfrm>
            <a:off x="250825" y="188913"/>
            <a:ext cx="576263" cy="555625"/>
          </a:xfrm>
          <a:prstGeom prst="rect">
            <a:avLst/>
          </a:prstGeom>
          <a:noFill/>
          <a:ln w="9525">
            <a:noFill/>
            <a:miter lim="800000"/>
            <a:headEnd/>
            <a:tailEnd/>
          </a:ln>
        </p:spPr>
      </p:pic>
      <p:sp>
        <p:nvSpPr>
          <p:cNvPr id="6" name="5 Rectángulo"/>
          <p:cNvSpPr/>
          <p:nvPr/>
        </p:nvSpPr>
        <p:spPr>
          <a:xfrm>
            <a:off x="0" y="0"/>
            <a:ext cx="9144000" cy="830997"/>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DISEÑO E IMPLANTANCION DE LA NUEVA PLATAFORMA COMPUTACIONAL</a:t>
            </a:r>
          </a:p>
        </p:txBody>
      </p:sp>
      <p:sp>
        <p:nvSpPr>
          <p:cNvPr id="7" name="6 Rectángulo"/>
          <p:cNvSpPr/>
          <p:nvPr/>
        </p:nvSpPr>
        <p:spPr>
          <a:xfrm>
            <a:off x="0" y="836712"/>
            <a:ext cx="9144000" cy="634020"/>
          </a:xfrm>
          <a:prstGeom prst="rect">
            <a:avLst/>
          </a:prstGeom>
          <a:noFill/>
        </p:spPr>
        <p:txBody>
          <a:bodyPr>
            <a:spAutoFit/>
          </a:bodyPr>
          <a:lstStyle/>
          <a:p>
            <a:pPr algn="ct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Sistemas Departamentales basados en Redes de </a:t>
            </a:r>
            <a:r>
              <a:rPr lang="es-E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Area</a:t>
            </a: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 Local </a:t>
            </a:r>
          </a:p>
          <a:p>
            <a:pPr algn="ct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 </a:t>
            </a:r>
            <a:r>
              <a:rPr lang="es-E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Token</a:t>
            </a: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 Ring</a:t>
            </a:r>
          </a:p>
        </p:txBody>
      </p:sp>
      <p:pic>
        <p:nvPicPr>
          <p:cNvPr id="57346" name="Imagen 844" descr="im5"/>
          <p:cNvPicPr>
            <a:picLocks noChangeAspect="1" noChangeArrowheads="1"/>
          </p:cNvPicPr>
          <p:nvPr/>
        </p:nvPicPr>
        <p:blipFill>
          <a:blip r:embed="rId3" cstate="print"/>
          <a:srcRect/>
          <a:stretch>
            <a:fillRect/>
          </a:stretch>
        </p:blipFill>
        <p:spPr bwMode="auto">
          <a:xfrm>
            <a:off x="2123728" y="1340768"/>
            <a:ext cx="4517741" cy="5328592"/>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1"/>
          <p:cNvPicPr>
            <a:picLocks noChangeAspect="1" noChangeArrowheads="1"/>
          </p:cNvPicPr>
          <p:nvPr/>
        </p:nvPicPr>
        <p:blipFill>
          <a:blip r:embed="rId2" cstate="print"/>
          <a:srcRect/>
          <a:stretch>
            <a:fillRect/>
          </a:stretch>
        </p:blipFill>
        <p:spPr bwMode="auto">
          <a:xfrm>
            <a:off x="250825" y="188913"/>
            <a:ext cx="576263" cy="555625"/>
          </a:xfrm>
          <a:prstGeom prst="rect">
            <a:avLst/>
          </a:prstGeom>
          <a:noFill/>
          <a:ln w="9525">
            <a:noFill/>
            <a:miter lim="800000"/>
            <a:headEnd/>
            <a:tailEnd/>
          </a:ln>
        </p:spPr>
      </p:pic>
      <p:sp>
        <p:nvSpPr>
          <p:cNvPr id="6" name="5 Rectángulo"/>
          <p:cNvSpPr/>
          <p:nvPr/>
        </p:nvSpPr>
        <p:spPr>
          <a:xfrm>
            <a:off x="0" y="0"/>
            <a:ext cx="9144000" cy="830997"/>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DISEÑO E IMPLANTANCION DE LA NUEVA PLATAFORMA COMPUTACIONAL</a:t>
            </a:r>
          </a:p>
        </p:txBody>
      </p:sp>
      <p:sp>
        <p:nvSpPr>
          <p:cNvPr id="7" name="6 Rectángulo"/>
          <p:cNvSpPr/>
          <p:nvPr/>
        </p:nvSpPr>
        <p:spPr>
          <a:xfrm>
            <a:off x="539552" y="1052736"/>
            <a:ext cx="3456384"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PLATAFORMA DE SOFTWARE</a:t>
            </a:r>
          </a:p>
        </p:txBody>
      </p:sp>
      <p:sp>
        <p:nvSpPr>
          <p:cNvPr id="33797" name="Rectangle 5"/>
          <p:cNvSpPr>
            <a:spLocks noChangeArrowheads="1"/>
          </p:cNvSpPr>
          <p:nvPr/>
        </p:nvSpPr>
        <p:spPr bwMode="auto">
          <a:xfrm>
            <a:off x="179388" y="1484313"/>
            <a:ext cx="8316912" cy="4868862"/>
          </a:xfrm>
          <a:prstGeom prst="rect">
            <a:avLst/>
          </a:prstGeom>
          <a:noFill/>
          <a:ln w="9525" cap="flat" cmpd="sng">
            <a:noFill/>
            <a:prstDash val="solid"/>
            <a:miter lim="800000"/>
            <a:headEnd/>
            <a:tailEnd/>
          </a:ln>
          <a:effectLst/>
        </p:spPr>
        <p:txBody>
          <a:bodyPr anchor="ctr">
            <a:spAutoFit/>
          </a:bodyPr>
          <a:lstStyle/>
          <a:p>
            <a:pPr marL="355600" indent="-355600" algn="just">
              <a:buFont typeface="Wingdings" pitchFamily="2" charset="2"/>
              <a:buChar char="q"/>
              <a:defRPr/>
            </a:pPr>
            <a:r>
              <a:rPr lang="es-ES" sz="1600" dirty="0">
                <a:latin typeface="Arial Black" pitchFamily="34" charset="0"/>
                <a:ea typeface="Times New Roman" pitchFamily="18" charset="0"/>
                <a:cs typeface="Arial" pitchFamily="34" charset="0"/>
              </a:rPr>
              <a:t>En los computadores IBM, se instaló el sistema operativo  DOS/VSE.</a:t>
            </a:r>
          </a:p>
          <a:p>
            <a:pPr marL="355600" indent="-355600" algn="just">
              <a:buFont typeface="Wingdings" pitchFamily="2" charset="2"/>
              <a:buChar char="q"/>
              <a:defRPr/>
            </a:pPr>
            <a:endParaRPr lang="es-ES" sz="1600" dirty="0">
              <a:latin typeface="Arial Black" pitchFamily="34" charset="0"/>
              <a:ea typeface="Times New Roman" pitchFamily="18" charset="0"/>
              <a:cs typeface="Arial" pitchFamily="34" charset="0"/>
            </a:endParaRPr>
          </a:p>
          <a:p>
            <a:pPr algn="just">
              <a:buFont typeface="Wingdings" pitchFamily="2" charset="2"/>
              <a:buChar char="q"/>
              <a:defRPr/>
            </a:pPr>
            <a:endParaRPr lang="es-EC" sz="1600" dirty="0">
              <a:latin typeface="Arial Black" pitchFamily="34"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Se adoptó  una Base de Datos Relacional como es  ORACLE.</a:t>
            </a: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algn="just">
              <a:spcBef>
                <a:spcPct val="0"/>
              </a:spcBef>
              <a:buFont typeface="Wingdings" pitchFamily="2" charset="2"/>
              <a:buChar char="q"/>
              <a:defRPr/>
            </a:pPr>
            <a:endParaRPr lang="es-EC" sz="1600" dirty="0">
              <a:latin typeface="Arial Black" pitchFamily="34"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Para los microcomputadores, se instaló el sistema operativo Windows, de Microsoft, en su última versión probada, que esté libre de problemas y con por lo menos un año en el mercado. </a:t>
            </a: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algn="just">
              <a:spcBef>
                <a:spcPct val="0"/>
              </a:spcBef>
              <a:buFont typeface="Wingdings" pitchFamily="2" charset="2"/>
              <a:buChar char="q"/>
              <a:defRPr/>
            </a:pPr>
            <a:endParaRPr lang="es-EC" sz="1600" dirty="0">
              <a:latin typeface="Arial Black" pitchFamily="34"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Se utilizará en forma </a:t>
            </a:r>
            <a:r>
              <a:rPr lang="es-ES" sz="1600" dirty="0" err="1">
                <a:latin typeface="Arial Black" pitchFamily="34" charset="0"/>
                <a:ea typeface="Times New Roman" pitchFamily="18" charset="0"/>
                <a:cs typeface="Arial" pitchFamily="34" charset="0"/>
              </a:rPr>
              <a:t>mandatoria</a:t>
            </a:r>
            <a:r>
              <a:rPr lang="es-ES" sz="1600" dirty="0">
                <a:latin typeface="Arial Black" pitchFamily="34" charset="0"/>
                <a:ea typeface="Times New Roman" pitchFamily="18" charset="0"/>
                <a:cs typeface="Arial" pitchFamily="34" charset="0"/>
              </a:rPr>
              <a:t> el sistema de correo electrónico como herramienta de comunicación dentro de la Organización. Con la tendencia futura a eliminar el papel.</a:t>
            </a: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algn="just">
              <a:spcBef>
                <a:spcPct val="0"/>
              </a:spcBef>
              <a:buFont typeface="Wingdings" pitchFamily="2" charset="2"/>
              <a:buChar char="q"/>
              <a:defRPr/>
            </a:pPr>
            <a:endParaRPr lang="es-EC" sz="1600" dirty="0">
              <a:latin typeface="Arial Black" pitchFamily="34" charset="0"/>
            </a:endParaRPr>
          </a:p>
          <a:p>
            <a:pPr marL="355600" indent="-355600" algn="just">
              <a:spcBef>
                <a:spcPct val="0"/>
              </a:spcBef>
              <a:buFont typeface="Wingdings" pitchFamily="2" charset="2"/>
              <a:buChar char="q"/>
              <a:defRPr/>
            </a:pPr>
            <a:r>
              <a:rPr lang="es-ES" sz="1600" dirty="0">
                <a:solidFill>
                  <a:schemeClr val="bg1"/>
                </a:solidFill>
                <a:latin typeface="Arial Black" pitchFamily="34" charset="0"/>
                <a:ea typeface="Times New Roman" pitchFamily="18" charset="0"/>
                <a:cs typeface="Arial" pitchFamily="34" charset="0"/>
              </a:rPr>
              <a:t>Se utilizará el internet, para comunicación, para investigación y otros usos. La posibilidad de tener acceso a esta herramienta se definirá, mediante el análisis del perfil del puesto.</a:t>
            </a:r>
            <a:endParaRPr lang="es-ES" sz="1600" dirty="0">
              <a:solidFill>
                <a:schemeClr val="bg1"/>
              </a:solidFill>
              <a:latin typeface="Arial Black" pitchFamily="34" charset="0"/>
            </a:endParaRP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n 1"/>
          <p:cNvPicPr>
            <a:picLocks noChangeAspect="1" noChangeArrowheads="1"/>
          </p:cNvPicPr>
          <p:nvPr/>
        </p:nvPicPr>
        <p:blipFill>
          <a:blip r:embed="rId2" cstate="print"/>
          <a:srcRect/>
          <a:stretch>
            <a:fillRect/>
          </a:stretch>
        </p:blipFill>
        <p:spPr bwMode="auto">
          <a:xfrm>
            <a:off x="250825" y="188913"/>
            <a:ext cx="576263" cy="555625"/>
          </a:xfrm>
          <a:prstGeom prst="rect">
            <a:avLst/>
          </a:prstGeom>
          <a:noFill/>
          <a:ln w="9525">
            <a:noFill/>
            <a:miter lim="800000"/>
            <a:headEnd/>
            <a:tailEnd/>
          </a:ln>
        </p:spPr>
      </p:pic>
      <p:sp>
        <p:nvSpPr>
          <p:cNvPr id="6" name="5 Rectángulo"/>
          <p:cNvSpPr/>
          <p:nvPr/>
        </p:nvSpPr>
        <p:spPr>
          <a:xfrm>
            <a:off x="899592" y="0"/>
            <a:ext cx="7920880" cy="830997"/>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DISEÑO E IMPLEMENTACION DEL SISTEMA DE TRANSMISION DE VOZ Y DATOS</a:t>
            </a:r>
          </a:p>
        </p:txBody>
      </p:sp>
      <p:sp>
        <p:nvSpPr>
          <p:cNvPr id="7" name="6 Rectángulo"/>
          <p:cNvSpPr/>
          <p:nvPr/>
        </p:nvSpPr>
        <p:spPr>
          <a:xfrm>
            <a:off x="755576" y="980728"/>
            <a:ext cx="5112568"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CENTRAL TELEFONICA PARA GUAYAQUIL</a:t>
            </a:r>
          </a:p>
        </p:txBody>
      </p:sp>
      <p:sp>
        <p:nvSpPr>
          <p:cNvPr id="59394" name="Rectangle 2"/>
          <p:cNvSpPr>
            <a:spLocks noChangeArrowheads="1"/>
          </p:cNvSpPr>
          <p:nvPr/>
        </p:nvSpPr>
        <p:spPr bwMode="auto">
          <a:xfrm>
            <a:off x="323850" y="1125538"/>
            <a:ext cx="8315325" cy="5262562"/>
          </a:xfrm>
          <a:prstGeom prst="rect">
            <a:avLst/>
          </a:prstGeom>
          <a:noFill/>
          <a:ln w="9525" cap="flat" cmpd="sng">
            <a:noFill/>
            <a:prstDash val="solid"/>
            <a:miter lim="800000"/>
            <a:headEnd/>
            <a:tailEnd/>
          </a:ln>
          <a:effectLst/>
        </p:spPr>
        <p:txBody>
          <a:bodyPr anchor="ctr">
            <a:spAutoFit/>
          </a:bodyPr>
          <a:lstStyle/>
          <a:p>
            <a:pPr>
              <a:defRPr/>
            </a:pPr>
            <a:endParaRPr lang="es-EC" sz="1600" dirty="0">
              <a:latin typeface="Arial Black" pitchFamily="34" charset="0"/>
            </a:endParaRPr>
          </a:p>
          <a:p>
            <a:pPr marL="355600" indent="-355600">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Capacidad para la instalación de ciento veinte y ocho extensiones. </a:t>
            </a:r>
          </a:p>
          <a:p>
            <a:pPr marL="355600" indent="-355600">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a:spcBef>
                <a:spcPct val="0"/>
              </a:spcBef>
              <a:buFont typeface="Wingdings" pitchFamily="2" charset="2"/>
              <a:buChar char="q"/>
              <a:defRPr/>
            </a:pPr>
            <a:endParaRPr lang="es-ES" sz="1600" dirty="0">
              <a:latin typeface="Arial Black" pitchFamily="34" charset="0"/>
              <a:ea typeface="Times New Roman" pitchFamily="18" charset="0"/>
            </a:endParaRPr>
          </a:p>
          <a:p>
            <a:pPr marL="355600" indent="-355600">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Capacidad de implementar conferencia telefónica, hasta para cinco usuarios.</a:t>
            </a:r>
          </a:p>
          <a:p>
            <a:pPr marL="355600" indent="-355600">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a:spcBef>
                <a:spcPct val="0"/>
              </a:spcBef>
              <a:buFont typeface="Wingdings" pitchFamily="2" charset="2"/>
              <a:buChar char="q"/>
              <a:defRPr/>
            </a:pPr>
            <a:endParaRPr lang="es-ES" sz="1600" dirty="0">
              <a:latin typeface="Arial Black" pitchFamily="34" charset="0"/>
              <a:ea typeface="Times New Roman" pitchFamily="18" charset="0"/>
            </a:endParaRPr>
          </a:p>
          <a:p>
            <a:pPr marL="355600" indent="-355600">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Facilidad de grabar mensajes de llamadas no contestadas.</a:t>
            </a:r>
          </a:p>
          <a:p>
            <a:pPr>
              <a:spcBef>
                <a:spcPct val="0"/>
              </a:spcBef>
              <a:buFont typeface="Wingdings" pitchFamily="2" charset="2"/>
              <a:buChar char="q"/>
              <a:defRPr/>
            </a:pPr>
            <a:endParaRPr lang="es-ES" sz="1600" dirty="0">
              <a:latin typeface="Arial Black" pitchFamily="34" charset="0"/>
              <a:ea typeface="Times New Roman" pitchFamily="18" charset="0"/>
            </a:endParaRPr>
          </a:p>
          <a:p>
            <a:pPr>
              <a:spcBef>
                <a:spcPct val="0"/>
              </a:spcBef>
              <a:buFont typeface="Wingdings" pitchFamily="2" charset="2"/>
              <a:buChar char="q"/>
              <a:defRPr/>
            </a:pPr>
            <a:endParaRPr lang="es-ES" sz="1600" dirty="0">
              <a:latin typeface="Arial Black" pitchFamily="34" charset="0"/>
              <a:ea typeface="Times New Roman" pitchFamily="18" charset="0"/>
            </a:endParaRPr>
          </a:p>
          <a:p>
            <a:pPr marL="355600" indent="-355600">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Desvío de llamadas.</a:t>
            </a:r>
          </a:p>
          <a:p>
            <a:pPr>
              <a:spcBef>
                <a:spcPct val="0"/>
              </a:spcBef>
              <a:buFont typeface="Wingdings" pitchFamily="2" charset="2"/>
              <a:buChar char="q"/>
              <a:defRPr/>
            </a:pPr>
            <a:endParaRPr lang="es-ES" sz="1600" dirty="0">
              <a:latin typeface="Arial Black" pitchFamily="34" charset="0"/>
              <a:ea typeface="Times New Roman" pitchFamily="18" charset="0"/>
            </a:endParaRPr>
          </a:p>
          <a:p>
            <a:pPr>
              <a:spcBef>
                <a:spcPct val="0"/>
              </a:spcBef>
              <a:buFont typeface="Wingdings" pitchFamily="2" charset="2"/>
              <a:buChar char="q"/>
              <a:defRPr/>
            </a:pPr>
            <a:endParaRPr lang="es-ES" sz="1600" dirty="0">
              <a:latin typeface="Arial Black" pitchFamily="34" charset="0"/>
              <a:ea typeface="Times New Roman" pitchFamily="18" charset="0"/>
            </a:endParaRPr>
          </a:p>
          <a:p>
            <a:pPr marL="355600" indent="-355600">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Grabar los datos más relevantes de una llamada, a efectos de poder realizar una auditoría telefónica.</a:t>
            </a:r>
          </a:p>
          <a:p>
            <a:pPr>
              <a:spcBef>
                <a:spcPct val="0"/>
              </a:spcBef>
              <a:buFont typeface="Wingdings" pitchFamily="2" charset="2"/>
              <a:buChar char="q"/>
              <a:defRPr/>
            </a:pPr>
            <a:endParaRPr lang="es-EC" sz="1600" dirty="0">
              <a:latin typeface="Arial Black" pitchFamily="34" charset="0"/>
            </a:endParaRPr>
          </a:p>
          <a:p>
            <a:pPr>
              <a:spcBef>
                <a:spcPct val="0"/>
              </a:spcBef>
              <a:buFont typeface="Wingdings" pitchFamily="2" charset="2"/>
              <a:buChar char="q"/>
              <a:defRPr/>
            </a:pPr>
            <a:endParaRPr lang="es-EC" sz="1600" dirty="0">
              <a:latin typeface="Arial Black" pitchFamily="34" charset="0"/>
            </a:endParaRPr>
          </a:p>
          <a:p>
            <a:pPr marL="355600" indent="-355600">
              <a:spcBef>
                <a:spcPct val="0"/>
              </a:spcBef>
              <a:buFont typeface="Wingdings" pitchFamily="2" charset="2"/>
              <a:buChar char="q"/>
              <a:defRPr/>
            </a:pPr>
            <a:r>
              <a:rPr lang="es-ES" sz="1600" dirty="0">
                <a:solidFill>
                  <a:schemeClr val="bg1"/>
                </a:solidFill>
                <a:latin typeface="Arial Black" pitchFamily="34" charset="0"/>
                <a:ea typeface="Times New Roman" pitchFamily="18" charset="0"/>
                <a:cs typeface="Arial" pitchFamily="34" charset="0"/>
              </a:rPr>
              <a:t>Todas las llamadas que ingresen, lo deberán realizar a través del  nuevo PBX, que será contratado.</a:t>
            </a:r>
            <a:endParaRPr lang="es-EC" sz="1600" dirty="0">
              <a:solidFill>
                <a:schemeClr val="bg1"/>
              </a:solidFill>
              <a:latin typeface="Arial Black" pitchFamily="34" charset="0"/>
            </a:endParaRPr>
          </a:p>
          <a:p>
            <a:pPr>
              <a:spcBef>
                <a:spcPct val="0"/>
              </a:spcBef>
              <a:buFontTx/>
              <a:buNone/>
              <a:defRPr/>
            </a:pPr>
            <a:endParaRPr lang="es-EC" sz="1600" dirty="0">
              <a:latin typeface="Arial Black" pitchFamily="34" charset="0"/>
            </a:endParaRP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n 1"/>
          <p:cNvPicPr>
            <a:picLocks noChangeAspect="1" noChangeArrowheads="1"/>
          </p:cNvPicPr>
          <p:nvPr/>
        </p:nvPicPr>
        <p:blipFill>
          <a:blip r:embed="rId2"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179512" y="1124744"/>
            <a:ext cx="2843808" cy="2431435"/>
          </a:xfrm>
          <a:prstGeom prst="rect">
            <a:avLst/>
          </a:prstGeom>
          <a:noFill/>
        </p:spPr>
        <p:txBody>
          <a:bodyPr>
            <a:spAutoFit/>
          </a:bodyPr>
          <a:lstStyle/>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DISEÑO </a:t>
            </a:r>
          </a:p>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E IMPLEMENTACION </a:t>
            </a:r>
          </a:p>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DEL SISTEMA DE TRANSMISION DE VOZ </a:t>
            </a:r>
          </a:p>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Y DATOS</a:t>
            </a:r>
          </a:p>
        </p:txBody>
      </p:sp>
      <p:sp>
        <p:nvSpPr>
          <p:cNvPr id="7" name="6 Rectángulo"/>
          <p:cNvSpPr/>
          <p:nvPr/>
        </p:nvSpPr>
        <p:spPr>
          <a:xfrm>
            <a:off x="107504" y="4005064"/>
            <a:ext cx="2736304" cy="1015663"/>
          </a:xfrm>
          <a:prstGeom prst="rect">
            <a:avLst/>
          </a:prstGeom>
          <a:noFill/>
        </p:spPr>
        <p:txBody>
          <a:bodyPr>
            <a:spAutoFit/>
          </a:bodyPr>
          <a:lstStyle/>
          <a:p>
            <a:pPr algn="ct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CABLEADO ESTRUCTURADO DE EDIFICIOS</a:t>
            </a:r>
          </a:p>
        </p:txBody>
      </p:sp>
      <p:pic>
        <p:nvPicPr>
          <p:cNvPr id="8" name="Picture 2" descr="http://4.bp.blogspot.com/_ZyZV0xzBn7Q/S7eaTIVmMlI/AAAAAAAAAAk/iMTGRO2iVIY/s1600/Cab3.png"/>
          <p:cNvPicPr>
            <a:picLocks noChangeAspect="1" noChangeArrowheads="1"/>
          </p:cNvPicPr>
          <p:nvPr/>
        </p:nvPicPr>
        <p:blipFill>
          <a:blip r:embed="rId3" cstate="print"/>
          <a:srcRect/>
          <a:stretch>
            <a:fillRect/>
          </a:stretch>
        </p:blipFill>
        <p:spPr bwMode="auto">
          <a:xfrm>
            <a:off x="3347864" y="116632"/>
            <a:ext cx="4752528" cy="6624736"/>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n 1"/>
          <p:cNvPicPr>
            <a:picLocks noChangeAspect="1" noChangeArrowheads="1"/>
          </p:cNvPicPr>
          <p:nvPr/>
        </p:nvPicPr>
        <p:blipFill>
          <a:blip r:embed="rId2" cstate="print"/>
          <a:srcRect/>
          <a:stretch>
            <a:fillRect/>
          </a:stretch>
        </p:blipFill>
        <p:spPr bwMode="auto">
          <a:xfrm>
            <a:off x="179388" y="260350"/>
            <a:ext cx="576262" cy="555625"/>
          </a:xfrm>
          <a:prstGeom prst="rect">
            <a:avLst/>
          </a:prstGeom>
          <a:noFill/>
          <a:ln w="9525">
            <a:noFill/>
            <a:miter lim="800000"/>
            <a:headEnd/>
            <a:tailEnd/>
          </a:ln>
        </p:spPr>
      </p:pic>
      <p:sp>
        <p:nvSpPr>
          <p:cNvPr id="6" name="5 Rectángulo"/>
          <p:cNvSpPr/>
          <p:nvPr/>
        </p:nvSpPr>
        <p:spPr>
          <a:xfrm>
            <a:off x="0" y="260648"/>
            <a:ext cx="9144000" cy="769441"/>
          </a:xfrm>
          <a:prstGeom prst="rect">
            <a:avLst/>
          </a:prstGeom>
          <a:noFill/>
        </p:spPr>
        <p:txBody>
          <a:bodyPr>
            <a:spAutoFit/>
          </a:bodyPr>
          <a:lstStyle/>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DISEÑO E IMPLEMENTACION DEL SISTEMA </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DE </a:t>
            </a: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TRANSMISION DE VOZ Y DATOS</a:t>
            </a:r>
          </a:p>
        </p:txBody>
      </p:sp>
      <p:sp>
        <p:nvSpPr>
          <p:cNvPr id="7" name="6 Rectángulo"/>
          <p:cNvSpPr/>
          <p:nvPr/>
        </p:nvSpPr>
        <p:spPr>
          <a:xfrm>
            <a:off x="0" y="2708920"/>
            <a:ext cx="2664296" cy="1015663"/>
          </a:xfrm>
          <a:prstGeom prst="rect">
            <a:avLst/>
          </a:prstGeom>
          <a:noFill/>
        </p:spPr>
        <p:txBody>
          <a:bodyPr>
            <a:spAutoFit/>
          </a:bodyPr>
          <a:lstStyle/>
          <a:p>
            <a:pPr algn="ctr">
              <a:buFontTx/>
              <a:buNone/>
              <a:defRPr/>
            </a:pP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CABLEADO ESTRUCTURADO DE EDIFICIOS</a:t>
            </a:r>
          </a:p>
        </p:txBody>
      </p:sp>
      <p:sp>
        <p:nvSpPr>
          <p:cNvPr id="61441" name="Rectangle 1"/>
          <p:cNvSpPr>
            <a:spLocks noChangeArrowheads="1"/>
          </p:cNvSpPr>
          <p:nvPr/>
        </p:nvSpPr>
        <p:spPr bwMode="auto">
          <a:xfrm>
            <a:off x="2771775" y="1268413"/>
            <a:ext cx="5975350" cy="5262562"/>
          </a:xfrm>
          <a:prstGeom prst="rect">
            <a:avLst/>
          </a:prstGeom>
          <a:noFill/>
          <a:ln w="9525" cap="flat" cmpd="sng">
            <a:noFill/>
            <a:prstDash val="solid"/>
            <a:miter lim="800000"/>
            <a:headEnd/>
            <a:tailEnd/>
          </a:ln>
          <a:effectLst/>
        </p:spPr>
        <p:txBody>
          <a:bodyPr anchor="ctr">
            <a:spAutoFit/>
          </a:bodyPr>
          <a:lstStyle/>
          <a:p>
            <a:pPr>
              <a:defRPr/>
            </a:pPr>
            <a:endParaRPr lang="es-EC" sz="1600" dirty="0">
              <a:latin typeface="Arial Black" pitchFamily="34"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charset="0"/>
              </a:rPr>
              <a:t>Se instaló la canaleta vertical que recorre el edificio desde el sótano hasta el piso  14.</a:t>
            </a:r>
          </a:p>
          <a:p>
            <a:pPr algn="just">
              <a:spcBef>
                <a:spcPct val="0"/>
              </a:spcBef>
              <a:buFont typeface="Wingdings" pitchFamily="2" charset="2"/>
              <a:buChar char="q"/>
              <a:defRPr/>
            </a:pPr>
            <a:endParaRPr lang="es-ES" sz="1600" dirty="0">
              <a:latin typeface="Arial Black" pitchFamily="34" charset="0"/>
              <a:ea typeface="Times New Roman" pitchFamily="18" charset="0"/>
              <a:cs typeface="Arial" charset="0"/>
            </a:endParaRPr>
          </a:p>
          <a:p>
            <a:pPr algn="just">
              <a:spcBef>
                <a:spcPct val="0"/>
              </a:spcBef>
              <a:buFont typeface="Wingdings" pitchFamily="2" charset="2"/>
              <a:buChar char="q"/>
              <a:defRPr/>
            </a:pPr>
            <a:endParaRPr lang="es-ES" sz="1600" dirty="0">
              <a:latin typeface="Arial Black" pitchFamily="34" charset="0"/>
              <a:ea typeface="Times New Roman" pitchFamily="18" charset="0"/>
              <a:cs typeface="Arial" charset="0"/>
            </a:endParaRPr>
          </a:p>
          <a:p>
            <a:pPr>
              <a:spcBef>
                <a:spcPct val="0"/>
              </a:spcBef>
              <a:buFont typeface="Wingdings" pitchFamily="2" charset="2"/>
              <a:buChar char="q"/>
              <a:defRPr/>
            </a:pPr>
            <a:endParaRPr lang="es-ES" sz="1600" dirty="0">
              <a:latin typeface="Arial Black" pitchFamily="34" charset="0"/>
              <a:cs typeface="Times New Roman" pitchFamily="18" charset="0"/>
            </a:endParaRPr>
          </a:p>
          <a:p>
            <a:pPr marL="355600" indent="-355600" algn="just">
              <a:spcBef>
                <a:spcPct val="0"/>
              </a:spcBef>
              <a:buFont typeface="Wingdings" pitchFamily="2" charset="2"/>
              <a:buChar char="q"/>
              <a:defRPr/>
            </a:pPr>
            <a:r>
              <a:rPr lang="es-ES" sz="1600" dirty="0">
                <a:latin typeface="Arial Black" pitchFamily="34" charset="0"/>
                <a:cs typeface="Times New Roman" pitchFamily="18" charset="0"/>
              </a:rPr>
              <a:t>La instalación de este elemento, en un edificio ya construido, fue muy dificultosa.</a:t>
            </a:r>
          </a:p>
          <a:p>
            <a:pPr algn="just">
              <a:spcBef>
                <a:spcPct val="0"/>
              </a:spcBef>
              <a:buFont typeface="Wingdings" pitchFamily="2" charset="2"/>
              <a:buChar char="q"/>
              <a:defRPr/>
            </a:pPr>
            <a:endParaRPr lang="es-ES" sz="1600" dirty="0">
              <a:latin typeface="Arial Black" pitchFamily="34" charset="0"/>
              <a:cs typeface="Times New Roman" pitchFamily="18" charset="0"/>
            </a:endParaRPr>
          </a:p>
          <a:p>
            <a:pPr algn="just">
              <a:spcBef>
                <a:spcPct val="0"/>
              </a:spcBef>
              <a:buFont typeface="Wingdings" pitchFamily="2" charset="2"/>
              <a:buChar char="q"/>
              <a:defRPr/>
            </a:pPr>
            <a:endParaRPr lang="es-ES" sz="1600" dirty="0">
              <a:latin typeface="Arial Black" pitchFamily="34" charset="0"/>
              <a:cs typeface="Times New Roman" pitchFamily="18" charset="0"/>
            </a:endParaRPr>
          </a:p>
          <a:p>
            <a:pPr>
              <a:spcBef>
                <a:spcPct val="0"/>
              </a:spcBef>
              <a:buFontTx/>
              <a:buNone/>
              <a:defRPr/>
            </a:pPr>
            <a:r>
              <a:rPr lang="es-ES" sz="1600" dirty="0">
                <a:latin typeface="Arial Black" pitchFamily="34" charset="0"/>
                <a:cs typeface="Times New Roman" pitchFamily="18" charset="0"/>
              </a:rPr>
              <a:t> </a:t>
            </a:r>
          </a:p>
          <a:p>
            <a:pPr marL="355600" indent="-355600" algn="just">
              <a:spcBef>
                <a:spcPct val="0"/>
              </a:spcBef>
              <a:buFont typeface="Wingdings" pitchFamily="2" charset="2"/>
              <a:buChar char="q"/>
              <a:defRPr/>
            </a:pPr>
            <a:r>
              <a:rPr lang="es-ES" sz="1600" dirty="0">
                <a:latin typeface="Arial Black" pitchFamily="34" charset="0"/>
                <a:cs typeface="Times New Roman" pitchFamily="18" charset="0"/>
              </a:rPr>
              <a:t>Se “limpió” todas las lozas, de las instalaciones eléctricas y lógicas que ya no se utilizaban.</a:t>
            </a:r>
          </a:p>
          <a:p>
            <a:pPr algn="just">
              <a:spcBef>
                <a:spcPct val="0"/>
              </a:spcBef>
              <a:buFont typeface="Wingdings" pitchFamily="2" charset="2"/>
              <a:buChar char="q"/>
              <a:defRPr/>
            </a:pPr>
            <a:endParaRPr lang="es-ES" sz="1600" dirty="0">
              <a:latin typeface="Arial Black" pitchFamily="34" charset="0"/>
              <a:cs typeface="Times New Roman" pitchFamily="18" charset="0"/>
            </a:endParaRPr>
          </a:p>
          <a:p>
            <a:pPr>
              <a:spcBef>
                <a:spcPct val="0"/>
              </a:spcBef>
              <a:buFont typeface="Wingdings" pitchFamily="2" charset="2"/>
              <a:buChar char="q"/>
              <a:defRPr/>
            </a:pPr>
            <a:endParaRPr lang="es-ES" sz="1600" dirty="0">
              <a:latin typeface="Arial Black" pitchFamily="34" charset="0"/>
              <a:cs typeface="Times New Roman" pitchFamily="18" charset="0"/>
            </a:endParaRPr>
          </a:p>
          <a:p>
            <a:pPr>
              <a:spcBef>
                <a:spcPct val="0"/>
              </a:spcBef>
              <a:buFont typeface="Wingdings" pitchFamily="2" charset="2"/>
              <a:buChar char="q"/>
              <a:defRPr/>
            </a:pPr>
            <a:endParaRPr lang="es-ES" sz="1600" dirty="0">
              <a:latin typeface="Arial Black" pitchFamily="34" charset="0"/>
              <a:cs typeface="Times New Roman" pitchFamily="18" charset="0"/>
            </a:endParaRPr>
          </a:p>
          <a:p>
            <a:pPr marL="355600" indent="-355600" algn="just">
              <a:spcBef>
                <a:spcPct val="0"/>
              </a:spcBef>
              <a:buFont typeface="Wingdings" pitchFamily="2" charset="2"/>
              <a:buChar char="q"/>
              <a:defRPr/>
            </a:pPr>
            <a:r>
              <a:rPr lang="es-ES" sz="1600" dirty="0">
                <a:solidFill>
                  <a:schemeClr val="bg1"/>
                </a:solidFill>
                <a:latin typeface="Arial Black" pitchFamily="34" charset="0"/>
                <a:cs typeface="Times New Roman" pitchFamily="18" charset="0"/>
              </a:rPr>
              <a:t>Se instalaron las canaletas horizontales en los diferentes pisos, lo cual también fue muy dificultoso, pues existían muchas instalaciones en el trayecto.</a:t>
            </a:r>
            <a:endParaRPr lang="es-EC" sz="1600" dirty="0">
              <a:solidFill>
                <a:schemeClr val="bg1"/>
              </a:solidFill>
              <a:latin typeface="Arial Black" pitchFamily="34" charset="0"/>
            </a:endParaRPr>
          </a:p>
          <a:p>
            <a:pPr>
              <a:spcBef>
                <a:spcPct val="0"/>
              </a:spcBef>
              <a:buFontTx/>
              <a:buNone/>
              <a:defRPr/>
            </a:pPr>
            <a:endParaRPr lang="es-EC" sz="1600" dirty="0">
              <a:latin typeface="Arial Black" pitchFamily="34" charset="0"/>
            </a:endParaRP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n 1"/>
          <p:cNvPicPr>
            <a:picLocks noChangeAspect="1" noChangeArrowheads="1"/>
          </p:cNvPicPr>
          <p:nvPr/>
        </p:nvPicPr>
        <p:blipFill>
          <a:blip r:embed="rId2"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0" y="188640"/>
            <a:ext cx="9144000" cy="769441"/>
          </a:xfrm>
          <a:prstGeom prst="rect">
            <a:avLst/>
          </a:prstGeom>
          <a:noFill/>
        </p:spPr>
        <p:txBody>
          <a:bodyPr>
            <a:spAutoFit/>
          </a:bodyPr>
          <a:lstStyle/>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DISEÑO E IMPLEMENTACION DEL SISTEMA </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DE </a:t>
            </a: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TRANSMISION DE VOZ Y DATOS</a:t>
            </a:r>
          </a:p>
        </p:txBody>
      </p:sp>
      <p:sp>
        <p:nvSpPr>
          <p:cNvPr id="7" name="6 Rectángulo"/>
          <p:cNvSpPr/>
          <p:nvPr/>
        </p:nvSpPr>
        <p:spPr>
          <a:xfrm>
            <a:off x="683568" y="1196752"/>
            <a:ext cx="5832648"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ENLACE DE DATOS ENTRE QUITO Y GUAYAQUIL</a:t>
            </a:r>
          </a:p>
        </p:txBody>
      </p:sp>
      <p:sp>
        <p:nvSpPr>
          <p:cNvPr id="63489" name="Rectangle 1"/>
          <p:cNvSpPr>
            <a:spLocks noChangeArrowheads="1"/>
          </p:cNvSpPr>
          <p:nvPr/>
        </p:nvSpPr>
        <p:spPr bwMode="auto">
          <a:xfrm>
            <a:off x="971550" y="2565400"/>
            <a:ext cx="6985000" cy="3784600"/>
          </a:xfrm>
          <a:prstGeom prst="rect">
            <a:avLst/>
          </a:prstGeom>
          <a:noFill/>
          <a:ln w="9525" cap="flat" cmpd="sng">
            <a:noFill/>
            <a:prstDash val="solid"/>
            <a:miter lim="800000"/>
            <a:headEnd/>
            <a:tailEnd/>
          </a:ln>
          <a:effectLst/>
        </p:spPr>
        <p:txBody>
          <a:bodyPr anchor="ctr">
            <a:spAutoFit/>
          </a:bodyPr>
          <a:lstStyle/>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Uso de enlaces Digitales.</a:t>
            </a: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algn="just">
              <a:spcBef>
                <a:spcPct val="0"/>
              </a:spcBef>
              <a:buFont typeface="Wingdings" pitchFamily="2" charset="2"/>
              <a:buChar char="q"/>
              <a:defRPr/>
            </a:pPr>
            <a:endParaRPr lang="es-ES" sz="1600" dirty="0">
              <a:latin typeface="Arial Black" pitchFamily="34" charset="0"/>
              <a:ea typeface="Times New Roman" pitchFamily="18"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Se contrató con IETEL, el uso de enlaces digitales.</a:t>
            </a: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algn="just">
              <a:spcBef>
                <a:spcPct val="0"/>
              </a:spcBef>
              <a:buFont typeface="Wingdings" pitchFamily="2" charset="2"/>
              <a:buChar char="q"/>
              <a:defRPr/>
            </a:pPr>
            <a:endParaRPr lang="es-ES" sz="1600" dirty="0">
              <a:latin typeface="Arial Black" pitchFamily="34" charset="0"/>
              <a:ea typeface="Times New Roman" pitchFamily="18" charset="0"/>
            </a:endParaRPr>
          </a:p>
          <a:p>
            <a:pPr algn="just">
              <a:spcBef>
                <a:spcPct val="0"/>
              </a:spcBef>
              <a:buFont typeface="Wingdings" pitchFamily="2" charset="2"/>
              <a:buChar char="q"/>
              <a:defRPr/>
            </a:pPr>
            <a:endParaRPr lang="es-ES" sz="1600" dirty="0">
              <a:latin typeface="Arial Black" pitchFamily="34" charset="0"/>
              <a:ea typeface="Times New Roman" pitchFamily="18"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Reemplazo de los cables directos entre el Banco e IETEL.</a:t>
            </a: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marL="355600" indent="-355600" algn="just">
              <a:spcBef>
                <a:spcPct val="0"/>
              </a:spcBef>
              <a:buFont typeface="Wingdings" pitchFamily="2" charset="2"/>
              <a:buChar char="q"/>
              <a:defRPr/>
            </a:pPr>
            <a:r>
              <a:rPr lang="es-ES" sz="1600" dirty="0">
                <a:solidFill>
                  <a:schemeClr val="bg1"/>
                </a:solidFill>
                <a:latin typeface="Arial Black" pitchFamily="34" charset="0"/>
                <a:cs typeface="Arial" pitchFamily="34" charset="0"/>
              </a:rPr>
              <a:t>Instalación de los dispositivos para el uso de la transmisión digital.</a:t>
            </a:r>
            <a:endParaRPr lang="es-EC" sz="1600" dirty="0">
              <a:solidFill>
                <a:schemeClr val="bg1"/>
              </a:solidFill>
              <a:latin typeface="Arial Black" pitchFamily="34" charset="0"/>
            </a:endParaRPr>
          </a:p>
          <a:p>
            <a:pPr>
              <a:spcBef>
                <a:spcPct val="0"/>
              </a:spcBef>
              <a:buFontTx/>
              <a:buNone/>
              <a:defRPr/>
            </a:pPr>
            <a:endParaRPr lang="es-EC" sz="1600" dirty="0">
              <a:latin typeface="Arial Black" pitchFamily="34" charset="0"/>
            </a:endParaRPr>
          </a:p>
        </p:txBody>
      </p:sp>
      <p:sp>
        <p:nvSpPr>
          <p:cNvPr id="8" name="7 Rectángulo"/>
          <p:cNvSpPr/>
          <p:nvPr/>
        </p:nvSpPr>
        <p:spPr>
          <a:xfrm>
            <a:off x="683568" y="1772816"/>
            <a:ext cx="8064896" cy="584775"/>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REDISEÑOS DE LOS ENLACES REMOTOS ENTRE GUAYAQUIL Y SUSCURSALES DE LA REGION 2</a:t>
            </a: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n 1"/>
          <p:cNvPicPr>
            <a:picLocks noChangeAspect="1" noChangeArrowheads="1"/>
          </p:cNvPicPr>
          <p:nvPr/>
        </p:nvPicPr>
        <p:blipFill>
          <a:blip r:embed="rId2" cstate="print"/>
          <a:srcRect/>
          <a:stretch>
            <a:fillRect/>
          </a:stretch>
        </p:blipFill>
        <p:spPr bwMode="auto">
          <a:xfrm>
            <a:off x="250825" y="188913"/>
            <a:ext cx="576263" cy="555625"/>
          </a:xfrm>
          <a:prstGeom prst="rect">
            <a:avLst/>
          </a:prstGeom>
          <a:noFill/>
          <a:ln w="9525">
            <a:noFill/>
            <a:miter lim="800000"/>
            <a:headEnd/>
            <a:tailEnd/>
          </a:ln>
        </p:spPr>
      </p:pic>
      <p:sp>
        <p:nvSpPr>
          <p:cNvPr id="6" name="5 Rectángulo"/>
          <p:cNvSpPr/>
          <p:nvPr/>
        </p:nvSpPr>
        <p:spPr>
          <a:xfrm>
            <a:off x="0" y="0"/>
            <a:ext cx="9144000" cy="769441"/>
          </a:xfrm>
          <a:prstGeom prst="rect">
            <a:avLst/>
          </a:prstGeom>
          <a:noFill/>
        </p:spPr>
        <p:txBody>
          <a:bodyPr>
            <a:spAutoFit/>
          </a:bodyPr>
          <a:lstStyle/>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RESULTADOS OBTENIDOS LUEGO </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DE </a:t>
            </a: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LA RENOVACION TECNOLOGICA</a:t>
            </a:r>
          </a:p>
        </p:txBody>
      </p:sp>
      <p:sp>
        <p:nvSpPr>
          <p:cNvPr id="7" name="6 Rectángulo"/>
          <p:cNvSpPr/>
          <p:nvPr/>
        </p:nvSpPr>
        <p:spPr>
          <a:xfrm>
            <a:off x="467544" y="980728"/>
            <a:ext cx="4968552"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AHORRO DE COSTOS DE MANTENIMIENTO</a:t>
            </a:r>
          </a:p>
        </p:txBody>
      </p:sp>
      <p:sp>
        <p:nvSpPr>
          <p:cNvPr id="64513" name="Rectangle 1"/>
          <p:cNvSpPr>
            <a:spLocks noChangeArrowheads="1"/>
          </p:cNvSpPr>
          <p:nvPr/>
        </p:nvSpPr>
        <p:spPr bwMode="auto">
          <a:xfrm>
            <a:off x="827088" y="1341438"/>
            <a:ext cx="7956550" cy="5262562"/>
          </a:xfrm>
          <a:prstGeom prst="rect">
            <a:avLst/>
          </a:prstGeom>
          <a:noFill/>
          <a:ln w="9525" cap="flat" cmpd="sng">
            <a:noFill/>
            <a:prstDash val="solid"/>
            <a:miter lim="800000"/>
            <a:headEnd/>
            <a:tailEnd/>
          </a:ln>
          <a:effectLst/>
        </p:spPr>
        <p:txBody>
          <a:bodyPr anchor="ctr">
            <a:spAutoFit/>
          </a:bodyPr>
          <a:lstStyle/>
          <a:p>
            <a:pPr>
              <a:defRPr/>
            </a:pPr>
            <a:endParaRPr lang="es-EC" sz="1600" dirty="0">
              <a:latin typeface="Arial Black" pitchFamily="34"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Al ya no existir la diversidad de marcas de equipos, el tratar con un solo proveedor simplifica las negociaciones, lo que se traduce en menos costos. </a:t>
            </a: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Es muy importante tomar en consideración que al ser equipos de moderna tecnología, su índice de avería es mucho menor que los anteriores debido a su alta confiabilidad.</a:t>
            </a: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algn="just">
              <a:spcBef>
                <a:spcPct val="0"/>
              </a:spcBef>
              <a:buFont typeface="Wingdings" pitchFamily="2" charset="2"/>
              <a:buChar char="q"/>
              <a:defRPr/>
            </a:pPr>
            <a:endParaRPr lang="es-ES" sz="1600" dirty="0">
              <a:latin typeface="Arial Black" pitchFamily="34" charset="0"/>
              <a:ea typeface="Times New Roman" pitchFamily="18"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El costo de partes y piezas, es mucho menor que similares de tecnologías anteriores, pues la tendencia en la industria es disminuir los costos del hardware.</a:t>
            </a:r>
          </a:p>
          <a:p>
            <a:pPr algn="just">
              <a:spcBef>
                <a:spcPct val="0"/>
              </a:spcBef>
              <a:buFont typeface="Wingdings" pitchFamily="2" charset="2"/>
              <a:buChar char="q"/>
              <a:defRPr/>
            </a:pPr>
            <a:endParaRPr lang="es-ES" sz="1600" dirty="0">
              <a:latin typeface="Arial Black" pitchFamily="34" charset="0"/>
              <a:ea typeface="Times New Roman" pitchFamily="18" charset="0"/>
            </a:endParaRPr>
          </a:p>
          <a:p>
            <a:pPr algn="just">
              <a:spcBef>
                <a:spcPct val="0"/>
              </a:spcBef>
              <a:buFont typeface="Wingdings" pitchFamily="2" charset="2"/>
              <a:buChar char="q"/>
              <a:defRPr/>
            </a:pPr>
            <a:endParaRPr lang="es-ES" sz="1600" dirty="0">
              <a:latin typeface="Arial Black" pitchFamily="34" charset="0"/>
              <a:ea typeface="Times New Roman" pitchFamily="18" charset="0"/>
            </a:endParaRPr>
          </a:p>
          <a:p>
            <a:pPr marL="355600" indent="-355600" algn="just">
              <a:spcBef>
                <a:spcPct val="0"/>
              </a:spcBef>
              <a:buFont typeface="Wingdings" pitchFamily="2" charset="2"/>
              <a:buChar char="q"/>
              <a:defRPr/>
            </a:pPr>
            <a:r>
              <a:rPr lang="es-ES" sz="1600" dirty="0">
                <a:solidFill>
                  <a:schemeClr val="bg1"/>
                </a:solidFill>
                <a:latin typeface="Arial Black" pitchFamily="34" charset="0"/>
                <a:ea typeface="Times New Roman" pitchFamily="18" charset="0"/>
                <a:cs typeface="Arial" pitchFamily="34" charset="0"/>
              </a:rPr>
              <a:t>El contar con una nueva tecnología de equipamiento periférico, como son el uso de microcomputadores, permitió disminuir los costos en los contratos de mantenimiento, debido a la alta confiabilidad de esta nueva tecnología.</a:t>
            </a:r>
            <a:endParaRPr lang="es-EC" sz="1600" dirty="0">
              <a:solidFill>
                <a:schemeClr val="bg1"/>
              </a:solidFill>
              <a:latin typeface="Arial Black" pitchFamily="34" charset="0"/>
            </a:endParaRPr>
          </a:p>
          <a:p>
            <a:pPr>
              <a:spcBef>
                <a:spcPct val="0"/>
              </a:spcBef>
              <a:buFontTx/>
              <a:buNone/>
              <a:defRPr/>
            </a:pPr>
            <a:endParaRPr lang="es-EC" sz="1600" dirty="0">
              <a:latin typeface="Arial Black" pitchFamily="34" charset="0"/>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1"/>
          <p:cNvPicPr>
            <a:picLocks noChangeAspect="1" noChangeArrowheads="1"/>
          </p:cNvPicPr>
          <p:nvPr/>
        </p:nvPicPr>
        <p:blipFill>
          <a:blip r:embed="rId2" cstate="print"/>
          <a:srcRect/>
          <a:stretch>
            <a:fillRect/>
          </a:stretch>
        </p:blipFill>
        <p:spPr bwMode="auto">
          <a:xfrm>
            <a:off x="250825" y="260350"/>
            <a:ext cx="576263" cy="555625"/>
          </a:xfrm>
          <a:prstGeom prst="rect">
            <a:avLst/>
          </a:prstGeom>
          <a:noFill/>
          <a:ln w="9525">
            <a:noFill/>
            <a:miter lim="800000"/>
            <a:headEnd/>
            <a:tailEnd/>
          </a:ln>
        </p:spPr>
      </p:pic>
      <p:sp>
        <p:nvSpPr>
          <p:cNvPr id="6" name="5 Rectángulo"/>
          <p:cNvSpPr/>
          <p:nvPr/>
        </p:nvSpPr>
        <p:spPr>
          <a:xfrm>
            <a:off x="827584" y="188640"/>
            <a:ext cx="7920880" cy="584775"/>
          </a:xfrm>
          <a:prstGeom prst="rect">
            <a:avLst/>
          </a:prstGeom>
          <a:noFill/>
        </p:spPr>
        <p:txBody>
          <a:bodyPr>
            <a:spAutoFit/>
          </a:bodyPr>
          <a:lstStyle/>
          <a:p>
            <a:pPr algn="ctr">
              <a:buFontTx/>
              <a:buNone/>
              <a:defRPr/>
            </a:pP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ANTECEDENTES</a:t>
            </a:r>
          </a:p>
        </p:txBody>
      </p:sp>
      <p:sp>
        <p:nvSpPr>
          <p:cNvPr id="5" name="Rectangle 1"/>
          <p:cNvSpPr>
            <a:spLocks noChangeArrowheads="1"/>
          </p:cNvSpPr>
          <p:nvPr/>
        </p:nvSpPr>
        <p:spPr bwMode="auto">
          <a:xfrm>
            <a:off x="468313" y="908050"/>
            <a:ext cx="8280400" cy="831850"/>
          </a:xfrm>
          <a:prstGeom prst="rect">
            <a:avLst/>
          </a:prstGeom>
          <a:noFill/>
          <a:ln w="9525">
            <a:noFill/>
            <a:miter lim="800000"/>
            <a:headEnd/>
            <a:tailEnd/>
          </a:ln>
        </p:spPr>
        <p:txBody>
          <a:bodyPr anchor="ctr">
            <a:spAutoFit/>
          </a:bodyPr>
          <a:lstStyle/>
          <a:p>
            <a:pPr marL="355600" indent="-355600" algn="just">
              <a:buFont typeface="Lucida Sans Unicode" pitchFamily="34" charset="0"/>
              <a:buAutoNum type="arabicPeriod"/>
            </a:pPr>
            <a:r>
              <a:rPr lang="es-ES" sz="1600" b="1">
                <a:latin typeface="Arial Black" pitchFamily="34" charset="0"/>
                <a:ea typeface="Times New Roman" pitchFamily="18" charset="0"/>
                <a:cs typeface="Arial" charset="0"/>
              </a:rPr>
              <a:t>Para el inicio de 1990, el  Banco Central del Ecuador era la Institución que implementaba y controlaba las Políticas económicas dictadas por la Junta Monetaria.</a:t>
            </a:r>
          </a:p>
        </p:txBody>
      </p:sp>
      <p:sp>
        <p:nvSpPr>
          <p:cNvPr id="7" name="6 Rectángulo"/>
          <p:cNvSpPr>
            <a:spLocks noChangeArrowheads="1"/>
          </p:cNvSpPr>
          <p:nvPr/>
        </p:nvSpPr>
        <p:spPr bwMode="auto">
          <a:xfrm>
            <a:off x="468313" y="2133600"/>
            <a:ext cx="8135937" cy="1076325"/>
          </a:xfrm>
          <a:prstGeom prst="rect">
            <a:avLst/>
          </a:prstGeom>
          <a:noFill/>
          <a:ln w="9525">
            <a:noFill/>
            <a:miter lim="800000"/>
            <a:headEnd/>
            <a:tailEnd/>
          </a:ln>
        </p:spPr>
        <p:txBody>
          <a:bodyPr>
            <a:spAutoFit/>
          </a:bodyPr>
          <a:lstStyle/>
          <a:p>
            <a:pPr marL="342900" indent="-342900" algn="just">
              <a:spcBef>
                <a:spcPct val="0"/>
              </a:spcBef>
              <a:buFont typeface="Lucida Sans Unicode" pitchFamily="34" charset="0"/>
              <a:buAutoNum type="arabicPeriod" startAt="2"/>
            </a:pPr>
            <a:r>
              <a:rPr lang="es-ES" sz="1600" b="1">
                <a:latin typeface="Arial Black" pitchFamily="34" charset="0"/>
                <a:ea typeface="Times New Roman" pitchFamily="18" charset="0"/>
                <a:cs typeface="Arial" charset="0"/>
              </a:rPr>
              <a:t>Debido a que la tecnología existente en el Banco, en esa época era obsoleta, resultaba cada vez más oneroso  y dificultoso implementar las diferentes medidas económicas dictadas por Junta Monetaria.</a:t>
            </a:r>
          </a:p>
        </p:txBody>
      </p:sp>
      <p:sp>
        <p:nvSpPr>
          <p:cNvPr id="8" name="Rectangle 1"/>
          <p:cNvSpPr>
            <a:spLocks noChangeArrowheads="1"/>
          </p:cNvSpPr>
          <p:nvPr/>
        </p:nvSpPr>
        <p:spPr bwMode="auto">
          <a:xfrm>
            <a:off x="395288" y="3357563"/>
            <a:ext cx="8280400" cy="1568450"/>
          </a:xfrm>
          <a:prstGeom prst="rect">
            <a:avLst/>
          </a:prstGeom>
          <a:noFill/>
          <a:ln w="9525">
            <a:noFill/>
            <a:miter lim="800000"/>
            <a:headEnd/>
            <a:tailEnd/>
          </a:ln>
        </p:spPr>
        <p:txBody>
          <a:bodyPr anchor="ctr">
            <a:spAutoFit/>
          </a:bodyPr>
          <a:lstStyle/>
          <a:p>
            <a:pPr marL="228600" indent="-228600" algn="just">
              <a:spcBef>
                <a:spcPct val="0"/>
              </a:spcBef>
              <a:buFont typeface="Lucida Sans Unicode" pitchFamily="34" charset="0"/>
              <a:buAutoNum type="arabicPeriod"/>
              <a:defRPr/>
            </a:pPr>
            <a:endParaRPr lang="es-ES" sz="1600" b="1" dirty="0">
              <a:latin typeface="Arial Black" pitchFamily="34" charset="0"/>
              <a:ea typeface="Times New Roman" pitchFamily="18" charset="0"/>
              <a:cs typeface="Arial" charset="0"/>
            </a:endParaRPr>
          </a:p>
          <a:p>
            <a:pPr marL="342900" indent="-342900" algn="just">
              <a:spcBef>
                <a:spcPct val="0"/>
              </a:spcBef>
              <a:buFont typeface="+mj-lt"/>
              <a:buAutoNum type="arabicPeriod" startAt="3"/>
              <a:defRPr/>
            </a:pPr>
            <a:r>
              <a:rPr lang="es-ES" sz="1600" b="1" dirty="0">
                <a:latin typeface="Arial Black" pitchFamily="34" charset="0"/>
                <a:ea typeface="Times New Roman" pitchFamily="18" charset="0"/>
                <a:cs typeface="Arial" charset="0"/>
              </a:rPr>
              <a:t>Para el  año de 1993, las Autoridades determinaron que era necesario hacer un replanteamiento tecnológico a nivel Nacional. Para ello formaron un equipo multidisciplinario para que haga un análisis de la situación en ese momento y determine las renovaciones tecnológicas a implementar.</a:t>
            </a:r>
            <a:endParaRPr lang="es-EC" sz="1600" b="1" dirty="0">
              <a:latin typeface="Arial Black" pitchFamily="34" charset="0"/>
              <a:ea typeface="Times New Roman" pitchFamily="18" charset="0"/>
              <a:cs typeface="Arial" charset="0"/>
            </a:endParaRPr>
          </a:p>
        </p:txBody>
      </p:sp>
      <p:sp>
        <p:nvSpPr>
          <p:cNvPr id="9" name="Rectangle 1"/>
          <p:cNvSpPr>
            <a:spLocks noChangeArrowheads="1"/>
          </p:cNvSpPr>
          <p:nvPr/>
        </p:nvSpPr>
        <p:spPr bwMode="auto">
          <a:xfrm>
            <a:off x="395288" y="5516563"/>
            <a:ext cx="8280400" cy="831850"/>
          </a:xfrm>
          <a:prstGeom prst="rect">
            <a:avLst/>
          </a:prstGeom>
          <a:noFill/>
          <a:ln w="9525">
            <a:noFill/>
            <a:miter lim="800000"/>
            <a:headEnd/>
            <a:tailEnd/>
          </a:ln>
        </p:spPr>
        <p:txBody>
          <a:bodyPr anchor="ctr">
            <a:spAutoFit/>
          </a:bodyPr>
          <a:lstStyle/>
          <a:p>
            <a:pPr marL="342900" indent="-342900" algn="just">
              <a:spcBef>
                <a:spcPct val="0"/>
              </a:spcBef>
              <a:buFont typeface="Lucida Sans Unicode" pitchFamily="34" charset="0"/>
              <a:buAutoNum type="arabicPeriod" startAt="4"/>
            </a:pPr>
            <a:r>
              <a:rPr lang="es-ES" sz="1600" b="1">
                <a:solidFill>
                  <a:srgbClr val="FFFFFF"/>
                </a:solidFill>
                <a:latin typeface="Arial Black" pitchFamily="34" charset="0"/>
                <a:ea typeface="Times New Roman" pitchFamily="18" charset="0"/>
                <a:cs typeface="Arial" charset="0"/>
              </a:rPr>
              <a:t>En este Informe Profesional se narran las etapas que se efectuaron para implementar la Renovación Tecnológica  en la Institución Bancaria.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3000"/>
                                        <p:tgtEl>
                                          <p:spTgt spid="6"/>
                                        </p:tgtEl>
                                      </p:cBhvr>
                                    </p:animEffect>
                                  </p:childTnLst>
                                </p:cTn>
                              </p:par>
                            </p:childTnLst>
                          </p:cTn>
                        </p:par>
                        <p:par>
                          <p:cTn id="8" fill="hold">
                            <p:stCondLst>
                              <p:cond delay="3000"/>
                            </p:stCondLst>
                            <p:childTnLst>
                              <p:par>
                                <p:cTn id="9" presetID="8"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par>
                          <p:cTn id="12" fill="hold">
                            <p:stCondLst>
                              <p:cond delay="5000"/>
                            </p:stCondLst>
                            <p:childTnLst>
                              <p:par>
                                <p:cTn id="13" presetID="8"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par>
                          <p:cTn id="16" fill="hold">
                            <p:stCondLst>
                              <p:cond delay="7000"/>
                            </p:stCondLst>
                            <p:childTnLst>
                              <p:par>
                                <p:cTn id="17" presetID="8" presetClass="entr" presetSubtype="3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out)">
                                      <p:cBhvr>
                                        <p:cTn id="19" dur="2000"/>
                                        <p:tgtEl>
                                          <p:spTgt spid="8"/>
                                        </p:tgtEl>
                                      </p:cBhvr>
                                    </p:animEffect>
                                  </p:childTnLst>
                                </p:cTn>
                              </p:par>
                            </p:childTnLst>
                          </p:cTn>
                        </p:par>
                        <p:par>
                          <p:cTn id="20" fill="hold">
                            <p:stCondLst>
                              <p:cond delay="9000"/>
                            </p:stCondLst>
                            <p:childTnLst>
                              <p:par>
                                <p:cTn id="21" presetID="8"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n 1"/>
          <p:cNvPicPr>
            <a:picLocks noChangeAspect="1" noChangeArrowheads="1"/>
          </p:cNvPicPr>
          <p:nvPr/>
        </p:nvPicPr>
        <p:blipFill>
          <a:blip r:embed="rId2"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0" y="116632"/>
            <a:ext cx="9144000" cy="769441"/>
          </a:xfrm>
          <a:prstGeom prst="rect">
            <a:avLst/>
          </a:prstGeom>
          <a:noFill/>
        </p:spPr>
        <p:txBody>
          <a:bodyPr>
            <a:spAutoFit/>
          </a:bodyPr>
          <a:lstStyle/>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RESULTADOS OBTENIDOS LUEGO </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DE </a:t>
            </a: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LA RENOVACION TECNOLOGICA</a:t>
            </a:r>
          </a:p>
        </p:txBody>
      </p:sp>
      <p:sp>
        <p:nvSpPr>
          <p:cNvPr id="7" name="6 Rectángulo"/>
          <p:cNvSpPr/>
          <p:nvPr/>
        </p:nvSpPr>
        <p:spPr>
          <a:xfrm>
            <a:off x="863080" y="1340768"/>
            <a:ext cx="8280920" cy="584775"/>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NORMALIZACION DE HARDWARE, SOFTWARE Y SISTEMAS DE TRASMISION DE VOZ Y DATOS</a:t>
            </a:r>
          </a:p>
        </p:txBody>
      </p:sp>
      <p:sp>
        <p:nvSpPr>
          <p:cNvPr id="65537" name="Rectangle 1"/>
          <p:cNvSpPr>
            <a:spLocks noChangeArrowheads="1"/>
          </p:cNvSpPr>
          <p:nvPr/>
        </p:nvSpPr>
        <p:spPr bwMode="auto">
          <a:xfrm>
            <a:off x="1763713" y="1989138"/>
            <a:ext cx="5832475" cy="3292475"/>
          </a:xfrm>
          <a:prstGeom prst="rect">
            <a:avLst/>
          </a:prstGeom>
          <a:noFill/>
          <a:ln w="9525" cap="flat" cmpd="sng">
            <a:noFill/>
            <a:prstDash val="solid"/>
            <a:miter lim="800000"/>
            <a:headEnd/>
            <a:tailEnd/>
          </a:ln>
          <a:effectLst/>
        </p:spPr>
        <p:txBody>
          <a:bodyPr anchor="ctr">
            <a:spAutoFit/>
          </a:bodyPr>
          <a:lstStyle/>
          <a:p>
            <a:pPr algn="just">
              <a:defRPr/>
            </a:pPr>
            <a:endParaRPr lang="es-EC" sz="1600" dirty="0">
              <a:latin typeface="Arial Black" pitchFamily="34"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El principal beneficio tecnológico de este trabajo, es haber puesto orden en todo lo que es adquisición de equipos computacionales, telefónicos, de transmisión de voz, etc.</a:t>
            </a: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cs typeface="Arial" pitchFamily="34" charset="0"/>
            </a:endParaRPr>
          </a:p>
          <a:p>
            <a:pPr marL="355600" indent="-355600" algn="just">
              <a:spcBef>
                <a:spcPct val="0"/>
              </a:spcBef>
              <a:buFont typeface="Wingdings" pitchFamily="2" charset="2"/>
              <a:buChar char="q"/>
              <a:defRPr/>
            </a:pPr>
            <a:endParaRPr lang="es-ES" sz="1600" dirty="0">
              <a:latin typeface="Arial Black" pitchFamily="34" charset="0"/>
              <a:ea typeface="Times New Roman" pitchFamily="18" charset="0"/>
            </a:endParaRPr>
          </a:p>
          <a:p>
            <a:pPr marL="355600" indent="-355600" algn="just">
              <a:spcBef>
                <a:spcPct val="0"/>
              </a:spcBef>
              <a:buFont typeface="Wingdings" pitchFamily="2" charset="2"/>
              <a:buChar char="q"/>
              <a:defRPr/>
            </a:pPr>
            <a:r>
              <a:rPr lang="es-ES" sz="1600" dirty="0">
                <a:latin typeface="Arial Black" pitchFamily="34" charset="0"/>
                <a:ea typeface="Times New Roman" pitchFamily="18" charset="0"/>
                <a:cs typeface="Arial" pitchFamily="34" charset="0"/>
              </a:rPr>
              <a:t>Al estar definido en un Plan de Desarrollo ,los  estándares de la tecnología a utilizar en el futuro, se asegura la normalización o estandarización de todas las plataformas tecnológicas a instalar y utilizar.</a:t>
            </a:r>
            <a:endParaRPr lang="es-EC" sz="1600" dirty="0">
              <a:latin typeface="Arial Black" pitchFamily="34" charset="0"/>
            </a:endParaRPr>
          </a:p>
          <a:p>
            <a:pPr algn="just">
              <a:spcBef>
                <a:spcPct val="0"/>
              </a:spcBef>
              <a:buFontTx/>
              <a:buNone/>
              <a:defRPr/>
            </a:pPr>
            <a:endParaRPr lang="es-EC" sz="1600" dirty="0">
              <a:latin typeface="Arial Black" pitchFamily="34" charset="0"/>
            </a:endParaRP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n 1"/>
          <p:cNvPicPr>
            <a:picLocks noChangeAspect="1" noChangeArrowheads="1"/>
          </p:cNvPicPr>
          <p:nvPr/>
        </p:nvPicPr>
        <p:blipFill>
          <a:blip r:embed="rId2"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0" y="0"/>
            <a:ext cx="9144000" cy="769441"/>
          </a:xfrm>
          <a:prstGeom prst="rect">
            <a:avLst/>
          </a:prstGeom>
          <a:noFill/>
        </p:spPr>
        <p:txBody>
          <a:bodyPr>
            <a:spAutoFit/>
          </a:bodyPr>
          <a:lstStyle/>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RESULTADOS OBTENIDOS LUEGO </a:t>
            </a:r>
            <a:endPar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ctr">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DE </a:t>
            </a: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LA RENOVACION TECNOLOGICA</a:t>
            </a:r>
          </a:p>
        </p:txBody>
      </p:sp>
      <p:sp>
        <p:nvSpPr>
          <p:cNvPr id="7" name="6 Rectángulo"/>
          <p:cNvSpPr/>
          <p:nvPr/>
        </p:nvSpPr>
        <p:spPr>
          <a:xfrm>
            <a:off x="683568" y="836712"/>
            <a:ext cx="3924944"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OPTIMIZACION DE RECURSOS</a:t>
            </a:r>
          </a:p>
        </p:txBody>
      </p:sp>
      <p:sp>
        <p:nvSpPr>
          <p:cNvPr id="39941" name="Rectangle 1"/>
          <p:cNvSpPr>
            <a:spLocks noChangeArrowheads="1"/>
          </p:cNvSpPr>
          <p:nvPr/>
        </p:nvSpPr>
        <p:spPr bwMode="auto">
          <a:xfrm>
            <a:off x="323850" y="933450"/>
            <a:ext cx="8640763" cy="5754688"/>
          </a:xfrm>
          <a:prstGeom prst="rect">
            <a:avLst/>
          </a:prstGeom>
          <a:noFill/>
          <a:ln w="9525">
            <a:noFill/>
            <a:miter lim="800000"/>
            <a:headEnd/>
            <a:tailEnd/>
          </a:ln>
        </p:spPr>
        <p:txBody>
          <a:bodyPr anchor="ctr">
            <a:spAutoFit/>
          </a:bodyPr>
          <a:lstStyle/>
          <a:p>
            <a:pPr algn="just"/>
            <a:endParaRPr lang="es-EC" sz="1600">
              <a:latin typeface="Arial Black" pitchFamily="34" charset="0"/>
            </a:endParaRPr>
          </a:p>
          <a:p>
            <a:pPr algn="just">
              <a:spcBef>
                <a:spcPct val="0"/>
              </a:spcBef>
              <a:buFont typeface="Wingdings" pitchFamily="2" charset="2"/>
              <a:buChar char="q"/>
            </a:pPr>
            <a:r>
              <a:rPr lang="es-ES" sz="1600">
                <a:latin typeface="Arial Black" pitchFamily="34" charset="0"/>
                <a:ea typeface="Times New Roman" pitchFamily="18" charset="0"/>
                <a:cs typeface="Arial" charset="0"/>
              </a:rPr>
              <a:t>La implementación de las medidas económicas dictadas por la Junta Monetaria, se hicieron menos complicadas, la infraestructura instalada, brindaba muchas facilidades.</a:t>
            </a:r>
          </a:p>
          <a:p>
            <a:pPr algn="just">
              <a:spcBef>
                <a:spcPct val="0"/>
              </a:spcBef>
              <a:buFont typeface="Wingdings" pitchFamily="2" charset="2"/>
              <a:buChar char="q"/>
            </a:pPr>
            <a:endParaRPr lang="es-ES" sz="1600">
              <a:latin typeface="Arial Black" pitchFamily="34" charset="0"/>
              <a:ea typeface="Times New Roman" pitchFamily="18" charset="0"/>
              <a:cs typeface="Arial" charset="0"/>
            </a:endParaRPr>
          </a:p>
          <a:p>
            <a:pPr algn="just">
              <a:spcBef>
                <a:spcPct val="0"/>
              </a:spcBef>
              <a:buFont typeface="Wingdings" pitchFamily="2" charset="2"/>
              <a:buChar char="q"/>
            </a:pPr>
            <a:r>
              <a:rPr lang="es-ES" sz="1600">
                <a:latin typeface="Arial Black" pitchFamily="34" charset="0"/>
                <a:ea typeface="Times New Roman" pitchFamily="18" charset="0"/>
                <a:cs typeface="Arial" charset="0"/>
              </a:rPr>
              <a:t>La </a:t>
            </a:r>
            <a:r>
              <a:rPr lang="es-ES" sz="1600">
                <a:latin typeface="Arial Black" pitchFamily="34" charset="0"/>
                <a:cs typeface="Times New Roman" pitchFamily="18" charset="0"/>
              </a:rPr>
              <a:t>utilización de lenguajes de cuarta generación fue de mucho beneficio al momento del desarrollo de las nuevas aplicaciones. </a:t>
            </a:r>
          </a:p>
          <a:p>
            <a:pPr algn="just">
              <a:spcBef>
                <a:spcPct val="0"/>
              </a:spcBef>
              <a:buFont typeface="Wingdings" pitchFamily="2" charset="2"/>
              <a:buChar char="q"/>
            </a:pPr>
            <a:endParaRPr lang="es-ES" sz="1600">
              <a:latin typeface="Arial Black" pitchFamily="34" charset="0"/>
              <a:cs typeface="Times New Roman" pitchFamily="18" charset="0"/>
            </a:endParaRPr>
          </a:p>
          <a:p>
            <a:pPr algn="just">
              <a:spcBef>
                <a:spcPct val="0"/>
              </a:spcBef>
              <a:buFont typeface="Wingdings" pitchFamily="2" charset="2"/>
              <a:buChar char="q"/>
            </a:pPr>
            <a:endParaRPr lang="es-ES" sz="1600">
              <a:latin typeface="Arial Black" pitchFamily="34" charset="0"/>
              <a:cs typeface="Times New Roman" pitchFamily="18" charset="0"/>
            </a:endParaRPr>
          </a:p>
          <a:p>
            <a:pPr algn="just">
              <a:spcBef>
                <a:spcPct val="0"/>
              </a:spcBef>
              <a:buFont typeface="Wingdings" pitchFamily="2" charset="2"/>
              <a:buChar char="q"/>
            </a:pPr>
            <a:r>
              <a:rPr lang="es-ES" sz="1600">
                <a:latin typeface="Arial Black" pitchFamily="34" charset="0"/>
                <a:cs typeface="Times New Roman" pitchFamily="18" charset="0"/>
              </a:rPr>
              <a:t>De todas las tecnologías definidas e implementadas, la que más impacto tuvo fue el contar con un sistema de cableado estructurado de edificios.</a:t>
            </a:r>
          </a:p>
          <a:p>
            <a:pPr algn="just">
              <a:spcBef>
                <a:spcPct val="0"/>
              </a:spcBef>
              <a:buFont typeface="Wingdings" pitchFamily="2" charset="2"/>
              <a:buChar char="q"/>
            </a:pPr>
            <a:endParaRPr lang="es-ES" sz="1600">
              <a:latin typeface="Arial Black" pitchFamily="34" charset="0"/>
              <a:cs typeface="Times New Roman" pitchFamily="18" charset="0"/>
            </a:endParaRPr>
          </a:p>
          <a:p>
            <a:pPr algn="just">
              <a:spcBef>
                <a:spcPct val="0"/>
              </a:spcBef>
              <a:buFont typeface="Wingdings" pitchFamily="2" charset="2"/>
              <a:buChar char="q"/>
            </a:pPr>
            <a:r>
              <a:rPr lang="es-ES" sz="1600">
                <a:latin typeface="Arial Black" pitchFamily="34" charset="0"/>
                <a:cs typeface="Times New Roman" pitchFamily="18" charset="0"/>
              </a:rPr>
              <a:t>El sistema de cableado estructurado, permitió realizar en tiempos muy cortos, la instalación de nuevos puntos de datos y  voz.  </a:t>
            </a:r>
          </a:p>
          <a:p>
            <a:pPr algn="just">
              <a:spcBef>
                <a:spcPct val="0"/>
              </a:spcBef>
              <a:buFont typeface="Wingdings" pitchFamily="2" charset="2"/>
              <a:buChar char="q"/>
            </a:pPr>
            <a:endParaRPr lang="es-ES" sz="1600">
              <a:latin typeface="Arial Black" pitchFamily="34" charset="0"/>
              <a:cs typeface="Times New Roman" pitchFamily="18" charset="0"/>
            </a:endParaRPr>
          </a:p>
          <a:p>
            <a:pPr algn="just">
              <a:spcBef>
                <a:spcPct val="0"/>
              </a:spcBef>
              <a:buFont typeface="Wingdings" pitchFamily="2" charset="2"/>
              <a:buChar char="q"/>
            </a:pPr>
            <a:endParaRPr lang="es-ES" sz="1600">
              <a:latin typeface="Arial Black" pitchFamily="34" charset="0"/>
              <a:cs typeface="Times New Roman" pitchFamily="18" charset="0"/>
            </a:endParaRPr>
          </a:p>
          <a:p>
            <a:pPr algn="just">
              <a:spcBef>
                <a:spcPct val="0"/>
              </a:spcBef>
              <a:buFont typeface="Wingdings" pitchFamily="2" charset="2"/>
              <a:buChar char="q"/>
            </a:pPr>
            <a:r>
              <a:rPr lang="es-ES" sz="1600">
                <a:latin typeface="Arial Black" pitchFamily="34" charset="0"/>
                <a:cs typeface="Times New Roman" pitchFamily="18" charset="0"/>
              </a:rPr>
              <a:t>La posibilidad de disponer de nuevos puntos de la Central Telefónica Digital, en tiempos muy cortos es impresionante.</a:t>
            </a:r>
          </a:p>
          <a:p>
            <a:pPr algn="just">
              <a:spcBef>
                <a:spcPct val="0"/>
              </a:spcBef>
              <a:buFont typeface="Wingdings" pitchFamily="2" charset="2"/>
              <a:buChar char="q"/>
            </a:pPr>
            <a:endParaRPr lang="es-ES" sz="1600">
              <a:solidFill>
                <a:schemeClr val="bg1"/>
              </a:solidFill>
              <a:latin typeface="Arial Black" pitchFamily="34" charset="0"/>
              <a:cs typeface="Times New Roman" pitchFamily="18" charset="0"/>
            </a:endParaRPr>
          </a:p>
          <a:p>
            <a:pPr algn="just">
              <a:spcBef>
                <a:spcPct val="0"/>
              </a:spcBef>
              <a:buFont typeface="Wingdings" pitchFamily="2" charset="2"/>
              <a:buChar char="q"/>
            </a:pPr>
            <a:r>
              <a:rPr lang="es-ES" sz="1600">
                <a:solidFill>
                  <a:schemeClr val="bg1"/>
                </a:solidFill>
                <a:latin typeface="Arial Black" pitchFamily="34" charset="0"/>
                <a:cs typeface="Times New Roman" pitchFamily="18" charset="0"/>
              </a:rPr>
              <a:t>Las facilidades que ofrece una central digital son de alta utilidad. </a:t>
            </a:r>
          </a:p>
          <a:p>
            <a:pPr algn="just">
              <a:spcBef>
                <a:spcPct val="0"/>
              </a:spcBef>
              <a:buFont typeface="Wingdings" pitchFamily="2" charset="2"/>
              <a:buChar char="q"/>
            </a:pPr>
            <a:endParaRPr lang="es-ES" sz="1600">
              <a:solidFill>
                <a:schemeClr val="bg1"/>
              </a:solidFill>
              <a:latin typeface="Arial Black" pitchFamily="34" charset="0"/>
              <a:cs typeface="Times New Roman" pitchFamily="18" charset="0"/>
            </a:endParaRPr>
          </a:p>
          <a:p>
            <a:pPr algn="just">
              <a:spcBef>
                <a:spcPct val="0"/>
              </a:spcBef>
              <a:buFont typeface="Wingdings" pitchFamily="2" charset="2"/>
              <a:buChar char="q"/>
            </a:pPr>
            <a:r>
              <a:rPr lang="es-ES" sz="1600">
                <a:solidFill>
                  <a:schemeClr val="bg1"/>
                </a:solidFill>
                <a:latin typeface="Arial Black" pitchFamily="34" charset="0"/>
                <a:cs typeface="Times New Roman" pitchFamily="18" charset="0"/>
              </a:rPr>
              <a:t>La confiabilidad en las comunicaciones entre sucursales aumentó</a:t>
            </a:r>
            <a:endParaRPr lang="es-EC" sz="1600">
              <a:solidFill>
                <a:schemeClr val="bg1"/>
              </a:solidFill>
              <a:latin typeface="Arial Black" pitchFamily="34" charset="0"/>
            </a:endParaRPr>
          </a:p>
          <a:p>
            <a:pPr algn="just">
              <a:spcBef>
                <a:spcPct val="0"/>
              </a:spcBef>
              <a:buFontTx/>
              <a:buNone/>
            </a:pPr>
            <a:endParaRPr lang="es-EC" sz="1600">
              <a:solidFill>
                <a:schemeClr val="bg1"/>
              </a:solidFill>
              <a:latin typeface="Arial Black" pitchFamily="34" charset="0"/>
            </a:endParaRP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n 1"/>
          <p:cNvPicPr>
            <a:picLocks noChangeAspect="1" noChangeArrowheads="1"/>
          </p:cNvPicPr>
          <p:nvPr/>
        </p:nvPicPr>
        <p:blipFill>
          <a:blip r:embed="rId2" cstate="print"/>
          <a:srcRect/>
          <a:stretch>
            <a:fillRect/>
          </a:stretch>
        </p:blipFill>
        <p:spPr bwMode="auto">
          <a:xfrm>
            <a:off x="323850" y="188913"/>
            <a:ext cx="792163" cy="763587"/>
          </a:xfrm>
          <a:prstGeom prst="rect">
            <a:avLst/>
          </a:prstGeom>
          <a:noFill/>
          <a:ln w="9525">
            <a:noFill/>
            <a:miter lim="800000"/>
            <a:headEnd/>
            <a:tailEnd/>
          </a:ln>
        </p:spPr>
      </p:pic>
      <p:sp>
        <p:nvSpPr>
          <p:cNvPr id="6" name="5 Rectángulo"/>
          <p:cNvSpPr/>
          <p:nvPr/>
        </p:nvSpPr>
        <p:spPr>
          <a:xfrm>
            <a:off x="0" y="188640"/>
            <a:ext cx="9144000" cy="523220"/>
          </a:xfrm>
          <a:prstGeom prst="rect">
            <a:avLst/>
          </a:prstGeom>
          <a:noFill/>
        </p:spPr>
        <p:txBody>
          <a:bodyPr>
            <a:spAutoFit/>
          </a:bodyPr>
          <a:lstStyle/>
          <a:p>
            <a:pPr algn="ctr">
              <a:buFontTx/>
              <a:buNone/>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RECOMENDACIONES</a:t>
            </a:r>
          </a:p>
        </p:txBody>
      </p:sp>
      <p:sp>
        <p:nvSpPr>
          <p:cNvPr id="5" name="Rectangle 1"/>
          <p:cNvSpPr>
            <a:spLocks noChangeArrowheads="1"/>
          </p:cNvSpPr>
          <p:nvPr/>
        </p:nvSpPr>
        <p:spPr bwMode="auto">
          <a:xfrm>
            <a:off x="0" y="1125538"/>
            <a:ext cx="9144000" cy="923925"/>
          </a:xfrm>
          <a:prstGeom prst="rect">
            <a:avLst/>
          </a:prstGeom>
          <a:noFill/>
          <a:ln w="9525">
            <a:noFill/>
            <a:miter lim="800000"/>
            <a:headEnd/>
            <a:tailEnd/>
          </a:ln>
        </p:spPr>
        <p:txBody>
          <a:bodyPr anchor="ctr">
            <a:spAutoFit/>
          </a:bodyPr>
          <a:lstStyle/>
          <a:p>
            <a:pPr marL="342900" indent="-342900" algn="just">
              <a:buFont typeface="Lucida Sans Unicode" pitchFamily="34" charset="0"/>
              <a:buAutoNum type="arabicParenR"/>
              <a:defRPr/>
            </a:pPr>
            <a:r>
              <a:rPr lang="es-ES" sz="1800" dirty="0">
                <a:solidFill>
                  <a:schemeClr val="accent4">
                    <a:lumMod val="75000"/>
                  </a:schemeClr>
                </a:solidFill>
                <a:latin typeface="Arial Black" pitchFamily="34" charset="0"/>
                <a:ea typeface="Times New Roman" pitchFamily="18" charset="0"/>
                <a:cs typeface="Arial" charset="0"/>
              </a:rPr>
              <a:t>Toda Institución debe tener un </a:t>
            </a:r>
            <a:r>
              <a:rPr lang="es-ES" sz="1800" u="sng" dirty="0">
                <a:solidFill>
                  <a:schemeClr val="accent4">
                    <a:lumMod val="75000"/>
                  </a:schemeClr>
                </a:solidFill>
                <a:latin typeface="Arial Black" pitchFamily="34" charset="0"/>
                <a:ea typeface="Times New Roman" pitchFamily="18" charset="0"/>
                <a:cs typeface="Arial" charset="0"/>
              </a:rPr>
              <a:t>Plan Estratégico Informático</a:t>
            </a:r>
            <a:r>
              <a:rPr lang="es-ES" sz="1800" dirty="0">
                <a:solidFill>
                  <a:schemeClr val="accent4">
                    <a:lumMod val="75000"/>
                  </a:schemeClr>
                </a:solidFill>
                <a:latin typeface="Arial Black" pitchFamily="34" charset="0"/>
                <a:ea typeface="Times New Roman" pitchFamily="18" charset="0"/>
                <a:cs typeface="Arial" charset="0"/>
              </a:rPr>
              <a:t>, el cual contendrá las normativas bajo las cuales se realizará el Desarrollo Informático Institucional.    </a:t>
            </a:r>
          </a:p>
        </p:txBody>
      </p:sp>
      <p:sp>
        <p:nvSpPr>
          <p:cNvPr id="7" name="Rectangle 1"/>
          <p:cNvSpPr>
            <a:spLocks noChangeArrowheads="1"/>
          </p:cNvSpPr>
          <p:nvPr/>
        </p:nvSpPr>
        <p:spPr bwMode="auto">
          <a:xfrm>
            <a:off x="0" y="1989138"/>
            <a:ext cx="9144000" cy="1200150"/>
          </a:xfrm>
          <a:prstGeom prst="rect">
            <a:avLst/>
          </a:prstGeom>
          <a:noFill/>
          <a:ln w="9525">
            <a:noFill/>
            <a:miter lim="800000"/>
            <a:headEnd/>
            <a:tailEnd/>
          </a:ln>
        </p:spPr>
        <p:txBody>
          <a:bodyPr anchor="ctr">
            <a:spAutoFit/>
          </a:bodyPr>
          <a:lstStyle/>
          <a:p>
            <a:pPr marL="342900" indent="-342900" algn="just">
              <a:buFont typeface="Lucida Sans Unicode" pitchFamily="34" charset="0"/>
              <a:buAutoNum type="arabicParenR"/>
              <a:defRPr/>
            </a:pPr>
            <a:endParaRPr lang="es-EC" sz="1800" dirty="0">
              <a:solidFill>
                <a:schemeClr val="accent2">
                  <a:lumMod val="75000"/>
                </a:schemeClr>
              </a:solidFill>
              <a:latin typeface="Arial Black" pitchFamily="34" charset="0"/>
              <a:ea typeface="Times New Roman" pitchFamily="18" charset="0"/>
              <a:cs typeface="Arial" charset="0"/>
            </a:endParaRPr>
          </a:p>
          <a:p>
            <a:pPr marL="342900" indent="-342900" algn="just">
              <a:spcBef>
                <a:spcPct val="0"/>
              </a:spcBef>
              <a:buFont typeface="+mj-lt"/>
              <a:buAutoNum type="arabicParenR" startAt="2"/>
              <a:defRPr/>
            </a:pPr>
            <a:r>
              <a:rPr lang="es-ES" sz="1800" dirty="0">
                <a:solidFill>
                  <a:schemeClr val="accent6">
                    <a:lumMod val="75000"/>
                  </a:schemeClr>
                </a:solidFill>
                <a:latin typeface="Arial Black" pitchFamily="34" charset="0"/>
                <a:ea typeface="Times New Roman" pitchFamily="18" charset="0"/>
                <a:cs typeface="Arial" charset="0"/>
              </a:rPr>
              <a:t>Todo Plan Estratégico debe ser sometido en </a:t>
            </a:r>
            <a:r>
              <a:rPr lang="es-ES" sz="1800" u="sng" dirty="0">
                <a:solidFill>
                  <a:schemeClr val="accent6">
                    <a:lumMod val="75000"/>
                  </a:schemeClr>
                </a:solidFill>
                <a:latin typeface="Arial Black" pitchFamily="34" charset="0"/>
                <a:ea typeface="Times New Roman" pitchFamily="18" charset="0"/>
                <a:cs typeface="Arial" charset="0"/>
              </a:rPr>
              <a:t>forma periódica a revisión</a:t>
            </a:r>
            <a:r>
              <a:rPr lang="es-ES" sz="1800" dirty="0">
                <a:solidFill>
                  <a:schemeClr val="accent6">
                    <a:lumMod val="75000"/>
                  </a:schemeClr>
                </a:solidFill>
                <a:latin typeface="Arial Black" pitchFamily="34" charset="0"/>
                <a:ea typeface="Times New Roman" pitchFamily="18" charset="0"/>
                <a:cs typeface="Arial" charset="0"/>
              </a:rPr>
              <a:t>. Se revisarán plazos de ejecución, responsables, y la incorporación de nuevas tecnologías.</a:t>
            </a:r>
          </a:p>
        </p:txBody>
      </p:sp>
      <p:sp>
        <p:nvSpPr>
          <p:cNvPr id="8" name="Rectangle 1"/>
          <p:cNvSpPr>
            <a:spLocks noChangeArrowheads="1"/>
          </p:cNvSpPr>
          <p:nvPr/>
        </p:nvSpPr>
        <p:spPr bwMode="auto">
          <a:xfrm>
            <a:off x="0" y="3357563"/>
            <a:ext cx="9144000" cy="646112"/>
          </a:xfrm>
          <a:prstGeom prst="rect">
            <a:avLst/>
          </a:prstGeom>
          <a:noFill/>
          <a:ln w="9525">
            <a:noFill/>
            <a:miter lim="800000"/>
            <a:headEnd/>
            <a:tailEnd/>
          </a:ln>
        </p:spPr>
        <p:txBody>
          <a:bodyPr anchor="ctr">
            <a:spAutoFit/>
          </a:bodyPr>
          <a:lstStyle/>
          <a:p>
            <a:pPr marL="342900" indent="-342900" algn="just">
              <a:spcBef>
                <a:spcPct val="0"/>
              </a:spcBef>
              <a:buFont typeface="+mj-lt"/>
              <a:buAutoNum type="arabicParenR" startAt="3"/>
              <a:defRPr/>
            </a:pPr>
            <a:r>
              <a:rPr lang="es-ES" sz="1800" dirty="0">
                <a:solidFill>
                  <a:schemeClr val="accent4">
                    <a:lumMod val="75000"/>
                  </a:schemeClr>
                </a:solidFill>
                <a:latin typeface="Arial Black" pitchFamily="34" charset="0"/>
                <a:ea typeface="Times New Roman" pitchFamily="18" charset="0"/>
                <a:cs typeface="Arial" charset="0"/>
              </a:rPr>
              <a:t>Ningún Plan Estratégico está “</a:t>
            </a:r>
            <a:r>
              <a:rPr lang="es-ES" sz="1800" u="sng" dirty="0">
                <a:solidFill>
                  <a:schemeClr val="accent4">
                    <a:lumMod val="75000"/>
                  </a:schemeClr>
                </a:solidFill>
                <a:latin typeface="Arial Black" pitchFamily="34" charset="0"/>
                <a:ea typeface="Times New Roman" pitchFamily="18" charset="0"/>
                <a:cs typeface="Arial" charset="0"/>
              </a:rPr>
              <a:t>escrito en piedra</a:t>
            </a:r>
            <a:r>
              <a:rPr lang="es-ES" sz="1800" dirty="0">
                <a:solidFill>
                  <a:schemeClr val="accent4">
                    <a:lumMod val="75000"/>
                  </a:schemeClr>
                </a:solidFill>
                <a:latin typeface="Arial Black" pitchFamily="34" charset="0"/>
                <a:ea typeface="Times New Roman" pitchFamily="18" charset="0"/>
                <a:cs typeface="Arial" charset="0"/>
              </a:rPr>
              <a:t>”. Siempre debe estar sujeto a revisión y sobre todo a modificación.</a:t>
            </a:r>
          </a:p>
        </p:txBody>
      </p:sp>
      <p:sp>
        <p:nvSpPr>
          <p:cNvPr id="9" name="Rectangle 1"/>
          <p:cNvSpPr>
            <a:spLocks noChangeArrowheads="1"/>
          </p:cNvSpPr>
          <p:nvPr/>
        </p:nvSpPr>
        <p:spPr bwMode="auto">
          <a:xfrm>
            <a:off x="0" y="4221163"/>
            <a:ext cx="9144000" cy="923925"/>
          </a:xfrm>
          <a:prstGeom prst="rect">
            <a:avLst/>
          </a:prstGeom>
          <a:noFill/>
          <a:ln w="9525">
            <a:noFill/>
            <a:miter lim="800000"/>
            <a:headEnd/>
            <a:tailEnd/>
          </a:ln>
        </p:spPr>
        <p:txBody>
          <a:bodyPr anchor="ctr">
            <a:spAutoFit/>
          </a:bodyPr>
          <a:lstStyle/>
          <a:p>
            <a:pPr marL="342900" indent="-342900" algn="just">
              <a:spcBef>
                <a:spcPct val="0"/>
              </a:spcBef>
              <a:buFont typeface="+mj-lt"/>
              <a:buAutoNum type="arabicParenR" startAt="4"/>
              <a:defRPr/>
            </a:pPr>
            <a:r>
              <a:rPr lang="es-ES" sz="1800" dirty="0">
                <a:solidFill>
                  <a:schemeClr val="accent6">
                    <a:lumMod val="75000"/>
                  </a:schemeClr>
                </a:solidFill>
                <a:latin typeface="Arial Black" pitchFamily="34" charset="0"/>
                <a:ea typeface="Times New Roman" pitchFamily="18" charset="0"/>
                <a:cs typeface="Arial" charset="0"/>
              </a:rPr>
              <a:t>Todo edificio de oficinas debe ser diseñado para que se instale el Sistema de Cableado Estructurado de Edificios, el cual es una norma para transmisión de datos y voz.</a:t>
            </a:r>
          </a:p>
        </p:txBody>
      </p:sp>
      <p:sp>
        <p:nvSpPr>
          <p:cNvPr id="10" name="Rectangle 1"/>
          <p:cNvSpPr>
            <a:spLocks noChangeArrowheads="1"/>
          </p:cNvSpPr>
          <p:nvPr/>
        </p:nvSpPr>
        <p:spPr bwMode="auto">
          <a:xfrm>
            <a:off x="0" y="5373688"/>
            <a:ext cx="9144000" cy="1200150"/>
          </a:xfrm>
          <a:prstGeom prst="rect">
            <a:avLst/>
          </a:prstGeom>
          <a:noFill/>
          <a:ln w="9525">
            <a:noFill/>
            <a:miter lim="800000"/>
            <a:headEnd/>
            <a:tailEnd/>
          </a:ln>
        </p:spPr>
        <p:txBody>
          <a:bodyPr anchor="ctr">
            <a:spAutoFit/>
          </a:bodyPr>
          <a:lstStyle/>
          <a:p>
            <a:pPr marL="342900" indent="-342900" algn="just">
              <a:spcBef>
                <a:spcPct val="0"/>
              </a:spcBef>
              <a:buFont typeface="Lucida Sans Unicode" pitchFamily="34" charset="0"/>
              <a:buAutoNum type="arabicParenR" startAt="5"/>
            </a:pPr>
            <a:r>
              <a:rPr lang="es-ES" sz="1800">
                <a:solidFill>
                  <a:schemeClr val="bg1"/>
                </a:solidFill>
                <a:latin typeface="Arial Black" pitchFamily="34" charset="0"/>
                <a:ea typeface="Times New Roman" pitchFamily="18" charset="0"/>
                <a:cs typeface="Arial" charset="0"/>
              </a:rPr>
              <a:t>Una de las normas más importantes es que el edificio contemple el lugar por donde se instalará la canaleta vertical. Este ducto de preferencia debe estar ubicado equidistantemente en el plano horizontal del edificio.</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0-#ppt_w/2"/>
                                          </p:val>
                                        </p:tav>
                                        <p:tav tm="100000">
                                          <p:val>
                                            <p:strVal val="#ppt_x"/>
                                          </p:val>
                                        </p:tav>
                                      </p:tavLst>
                                    </p:anim>
                                    <p:anim calcmode="lin" valueType="num">
                                      <p:cBhvr additive="base">
                                        <p:cTn id="13"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3000" fill="hold"/>
                                        <p:tgtEl>
                                          <p:spTgt spid="7"/>
                                        </p:tgtEl>
                                        <p:attrNameLst>
                                          <p:attrName>ppt_x</p:attrName>
                                        </p:attrNameLst>
                                      </p:cBhvr>
                                      <p:tavLst>
                                        <p:tav tm="0">
                                          <p:val>
                                            <p:strVal val="1+#ppt_w/2"/>
                                          </p:val>
                                        </p:tav>
                                        <p:tav tm="100000">
                                          <p:val>
                                            <p:strVal val="#ppt_x"/>
                                          </p:val>
                                        </p:tav>
                                      </p:tavLst>
                                    </p:anim>
                                    <p:anim calcmode="lin" valueType="num">
                                      <p:cBhvr additive="base">
                                        <p:cTn id="19" dur="3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edge">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edge">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188640"/>
            <a:ext cx="9144000" cy="584775"/>
          </a:xfrm>
          <a:prstGeom prst="rect">
            <a:avLst/>
          </a:prstGeom>
          <a:noFill/>
        </p:spPr>
        <p:txBody>
          <a:bodyPr>
            <a:spAutoFit/>
          </a:bodyPr>
          <a:lstStyle/>
          <a:p>
            <a:pPr algn="ctr">
              <a:buFontTx/>
              <a:buNone/>
              <a:defRPr/>
            </a:pP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RECOMENDACIONES</a:t>
            </a:r>
          </a:p>
        </p:txBody>
      </p:sp>
      <p:sp>
        <p:nvSpPr>
          <p:cNvPr id="7" name="Rectangle 1"/>
          <p:cNvSpPr>
            <a:spLocks noChangeArrowheads="1"/>
          </p:cNvSpPr>
          <p:nvPr/>
        </p:nvSpPr>
        <p:spPr bwMode="auto">
          <a:xfrm>
            <a:off x="0" y="1052513"/>
            <a:ext cx="9144000" cy="1200150"/>
          </a:xfrm>
          <a:prstGeom prst="rect">
            <a:avLst/>
          </a:prstGeom>
          <a:noFill/>
          <a:ln w="9525">
            <a:noFill/>
            <a:miter lim="800000"/>
            <a:headEnd/>
            <a:tailEnd/>
          </a:ln>
        </p:spPr>
        <p:txBody>
          <a:bodyPr anchor="ctr">
            <a:spAutoFit/>
          </a:bodyPr>
          <a:lstStyle/>
          <a:p>
            <a:pPr marL="342900" indent="-342900" algn="just">
              <a:buFont typeface="+mj-lt"/>
              <a:buAutoNum type="arabicParenR" startAt="6"/>
              <a:defRPr/>
            </a:pPr>
            <a:r>
              <a:rPr lang="es-ES" sz="1800" dirty="0">
                <a:solidFill>
                  <a:schemeClr val="accent4">
                    <a:lumMod val="75000"/>
                  </a:schemeClr>
                </a:solidFill>
                <a:latin typeface="Arial Black" pitchFamily="34" charset="0"/>
                <a:ea typeface="Times New Roman" pitchFamily="18" charset="0"/>
                <a:cs typeface="Arial" charset="0"/>
              </a:rPr>
              <a:t>Toda transmisión de voz y datos  sea local o remota debe ser en </a:t>
            </a:r>
            <a:r>
              <a:rPr lang="es-ES" sz="1800" u="sng" dirty="0">
                <a:solidFill>
                  <a:schemeClr val="accent4">
                    <a:lumMod val="75000"/>
                  </a:schemeClr>
                </a:solidFill>
                <a:latin typeface="Arial Black" pitchFamily="34" charset="0"/>
                <a:ea typeface="Times New Roman" pitchFamily="18" charset="0"/>
                <a:cs typeface="Arial" charset="0"/>
              </a:rPr>
              <a:t>forma digital </a:t>
            </a:r>
            <a:r>
              <a:rPr lang="es-ES" sz="1800" dirty="0">
                <a:solidFill>
                  <a:schemeClr val="accent4">
                    <a:lumMod val="75000"/>
                  </a:schemeClr>
                </a:solidFill>
                <a:latin typeface="Arial Black" pitchFamily="34" charset="0"/>
                <a:ea typeface="Times New Roman" pitchFamily="18" charset="0"/>
                <a:cs typeface="Arial" charset="0"/>
              </a:rPr>
              <a:t>y no analógica. Si se utiliza IETEL para la transmisión, se deberá utilizar la infraestructura que permite la transmisión digital, la cual es bastante buena y está mejorando.</a:t>
            </a:r>
          </a:p>
        </p:txBody>
      </p:sp>
      <p:sp>
        <p:nvSpPr>
          <p:cNvPr id="8" name="Rectangle 1"/>
          <p:cNvSpPr>
            <a:spLocks noChangeArrowheads="1"/>
          </p:cNvSpPr>
          <p:nvPr/>
        </p:nvSpPr>
        <p:spPr bwMode="auto">
          <a:xfrm>
            <a:off x="0" y="2349500"/>
            <a:ext cx="9144000" cy="646113"/>
          </a:xfrm>
          <a:prstGeom prst="rect">
            <a:avLst/>
          </a:prstGeom>
          <a:noFill/>
          <a:ln w="9525">
            <a:noFill/>
            <a:miter lim="800000"/>
            <a:headEnd/>
            <a:tailEnd/>
          </a:ln>
        </p:spPr>
        <p:txBody>
          <a:bodyPr anchor="ctr">
            <a:spAutoFit/>
          </a:bodyPr>
          <a:lstStyle/>
          <a:p>
            <a:pPr marL="342900" indent="-342900" algn="just">
              <a:spcBef>
                <a:spcPct val="0"/>
              </a:spcBef>
              <a:buFont typeface="+mj-lt"/>
              <a:buAutoNum type="arabicParenR" startAt="7"/>
              <a:defRPr/>
            </a:pPr>
            <a:r>
              <a:rPr lang="es-ES" sz="1800" dirty="0">
                <a:solidFill>
                  <a:schemeClr val="accent6">
                    <a:lumMod val="75000"/>
                  </a:schemeClr>
                </a:solidFill>
                <a:latin typeface="Arial Black" pitchFamily="34" charset="0"/>
                <a:ea typeface="Times New Roman" pitchFamily="18" charset="0"/>
                <a:cs typeface="Arial" charset="0"/>
              </a:rPr>
              <a:t>Toda oficina, empresa o industria debe utilizar para la transmisión de voz, </a:t>
            </a:r>
            <a:r>
              <a:rPr lang="es-ES" sz="1800" u="sng" dirty="0">
                <a:solidFill>
                  <a:schemeClr val="accent6">
                    <a:lumMod val="75000"/>
                  </a:schemeClr>
                </a:solidFill>
                <a:latin typeface="Arial Black" pitchFamily="34" charset="0"/>
                <a:ea typeface="Times New Roman" pitchFamily="18" charset="0"/>
                <a:cs typeface="Arial" charset="0"/>
              </a:rPr>
              <a:t>centrales telefónicas digitales</a:t>
            </a:r>
            <a:r>
              <a:rPr lang="es-ES" sz="1800" dirty="0">
                <a:solidFill>
                  <a:schemeClr val="accent6">
                    <a:lumMod val="75000"/>
                  </a:schemeClr>
                </a:solidFill>
                <a:latin typeface="Arial Black" pitchFamily="34" charset="0"/>
                <a:ea typeface="Times New Roman" pitchFamily="18" charset="0"/>
                <a:cs typeface="Arial" charset="0"/>
              </a:rPr>
              <a:t>. </a:t>
            </a:r>
          </a:p>
        </p:txBody>
      </p:sp>
      <p:sp>
        <p:nvSpPr>
          <p:cNvPr id="9" name="Rectangle 1"/>
          <p:cNvSpPr>
            <a:spLocks noChangeArrowheads="1"/>
          </p:cNvSpPr>
          <p:nvPr/>
        </p:nvSpPr>
        <p:spPr bwMode="auto">
          <a:xfrm>
            <a:off x="0" y="3141663"/>
            <a:ext cx="9144000" cy="646112"/>
          </a:xfrm>
          <a:prstGeom prst="rect">
            <a:avLst/>
          </a:prstGeom>
          <a:noFill/>
          <a:ln w="9525">
            <a:noFill/>
            <a:miter lim="800000"/>
            <a:headEnd/>
            <a:tailEnd/>
          </a:ln>
        </p:spPr>
        <p:txBody>
          <a:bodyPr anchor="ctr">
            <a:spAutoFit/>
          </a:bodyPr>
          <a:lstStyle/>
          <a:p>
            <a:pPr marL="342900" indent="-342900" algn="just">
              <a:spcBef>
                <a:spcPct val="0"/>
              </a:spcBef>
              <a:buFont typeface="Lucida Sans Unicode" pitchFamily="34" charset="0"/>
              <a:buAutoNum type="arabicParenR" startAt="8"/>
              <a:defRPr/>
            </a:pPr>
            <a:r>
              <a:rPr lang="es-ES" sz="1800" dirty="0">
                <a:solidFill>
                  <a:schemeClr val="accent4">
                    <a:lumMod val="75000"/>
                  </a:schemeClr>
                </a:solidFill>
                <a:latin typeface="Arial Black" pitchFamily="34" charset="0"/>
                <a:ea typeface="Times New Roman" pitchFamily="18" charset="0"/>
                <a:cs typeface="Arial" charset="0"/>
              </a:rPr>
              <a:t>La central telefónica debe estar adecuadamente configurada para la capacidad de transmisión actual, y debe </a:t>
            </a:r>
            <a:r>
              <a:rPr lang="es-ES" sz="1800" u="sng" dirty="0">
                <a:solidFill>
                  <a:schemeClr val="accent4">
                    <a:lumMod val="75000"/>
                  </a:schemeClr>
                </a:solidFill>
                <a:latin typeface="Arial Black" pitchFamily="34" charset="0"/>
                <a:ea typeface="Times New Roman" pitchFamily="18" charset="0"/>
                <a:cs typeface="Arial" charset="0"/>
              </a:rPr>
              <a:t>prever  crecimiento futuro</a:t>
            </a:r>
            <a:r>
              <a:rPr lang="es-ES" sz="1800" dirty="0">
                <a:solidFill>
                  <a:schemeClr val="accent4">
                    <a:lumMod val="75000"/>
                  </a:schemeClr>
                </a:solidFill>
                <a:latin typeface="Arial Black" pitchFamily="34" charset="0"/>
                <a:ea typeface="Times New Roman" pitchFamily="18" charset="0"/>
                <a:cs typeface="Arial" charset="0"/>
              </a:rPr>
              <a:t>. </a:t>
            </a:r>
          </a:p>
        </p:txBody>
      </p:sp>
      <p:sp>
        <p:nvSpPr>
          <p:cNvPr id="10" name="Rectangle 1"/>
          <p:cNvSpPr>
            <a:spLocks noChangeArrowheads="1"/>
          </p:cNvSpPr>
          <p:nvPr/>
        </p:nvSpPr>
        <p:spPr bwMode="auto">
          <a:xfrm>
            <a:off x="0" y="4005263"/>
            <a:ext cx="9144000" cy="923925"/>
          </a:xfrm>
          <a:prstGeom prst="rect">
            <a:avLst/>
          </a:prstGeom>
          <a:noFill/>
          <a:ln w="9525">
            <a:noFill/>
            <a:miter lim="800000"/>
            <a:headEnd/>
            <a:tailEnd/>
          </a:ln>
        </p:spPr>
        <p:txBody>
          <a:bodyPr anchor="ctr">
            <a:spAutoFit/>
          </a:bodyPr>
          <a:lstStyle/>
          <a:p>
            <a:pPr marL="342900" indent="-342900" algn="just">
              <a:spcBef>
                <a:spcPct val="0"/>
              </a:spcBef>
              <a:buFont typeface="+mj-lt"/>
              <a:buAutoNum type="arabicParenR" startAt="9"/>
              <a:defRPr/>
            </a:pPr>
            <a:r>
              <a:rPr lang="es-ES" sz="1800" dirty="0">
                <a:solidFill>
                  <a:schemeClr val="accent6">
                    <a:lumMod val="75000"/>
                  </a:schemeClr>
                </a:solidFill>
                <a:latin typeface="Arial Black" pitchFamily="34" charset="0"/>
                <a:ea typeface="Times New Roman" pitchFamily="18" charset="0"/>
                <a:cs typeface="Arial" charset="0"/>
              </a:rPr>
              <a:t>El contar con planos actualizados que reflejen la realidad de las instalaciones , es de suma importancia al momento de realizar nuevas instalaciones o ejecutar  modificaciones a las ya existentes.</a:t>
            </a:r>
          </a:p>
        </p:txBody>
      </p:sp>
      <p:sp>
        <p:nvSpPr>
          <p:cNvPr id="11" name="Rectangle 1"/>
          <p:cNvSpPr>
            <a:spLocks noChangeArrowheads="1"/>
          </p:cNvSpPr>
          <p:nvPr/>
        </p:nvSpPr>
        <p:spPr bwMode="auto">
          <a:xfrm>
            <a:off x="0" y="5157788"/>
            <a:ext cx="9144000" cy="646112"/>
          </a:xfrm>
          <a:prstGeom prst="rect">
            <a:avLst/>
          </a:prstGeom>
          <a:noFill/>
          <a:ln w="9525">
            <a:noFill/>
            <a:miter lim="800000"/>
            <a:headEnd/>
            <a:tailEnd/>
          </a:ln>
        </p:spPr>
        <p:txBody>
          <a:bodyPr anchor="ctr">
            <a:spAutoFit/>
          </a:bodyPr>
          <a:lstStyle/>
          <a:p>
            <a:pPr marL="342900" indent="-342900" algn="just">
              <a:spcBef>
                <a:spcPct val="0"/>
              </a:spcBef>
              <a:buFont typeface="Lucida Sans Unicode" pitchFamily="34" charset="0"/>
              <a:buAutoNum type="arabicParenR" startAt="10"/>
            </a:pPr>
            <a:r>
              <a:rPr lang="es-ES" sz="1800">
                <a:solidFill>
                  <a:schemeClr val="bg1"/>
                </a:solidFill>
                <a:latin typeface="Arial Black" pitchFamily="34" charset="0"/>
                <a:ea typeface="Times New Roman" pitchFamily="18" charset="0"/>
                <a:cs typeface="Arial" charset="0"/>
              </a:rPr>
              <a:t>El ahorro de tiempo al momento de ejecución es de suma importancia, más cuando se desea resultados  para “antes de ayer”.</a:t>
            </a:r>
          </a:p>
        </p:txBody>
      </p:sp>
      <p:sp>
        <p:nvSpPr>
          <p:cNvPr id="12" name="Rectangle 1"/>
          <p:cNvSpPr>
            <a:spLocks noChangeArrowheads="1"/>
          </p:cNvSpPr>
          <p:nvPr/>
        </p:nvSpPr>
        <p:spPr bwMode="auto">
          <a:xfrm>
            <a:off x="0" y="5934075"/>
            <a:ext cx="9144000" cy="923925"/>
          </a:xfrm>
          <a:prstGeom prst="rect">
            <a:avLst/>
          </a:prstGeom>
          <a:noFill/>
          <a:ln w="9525">
            <a:noFill/>
            <a:miter lim="800000"/>
            <a:headEnd/>
            <a:tailEnd/>
          </a:ln>
        </p:spPr>
        <p:txBody>
          <a:bodyPr anchor="ctr">
            <a:spAutoFit/>
          </a:bodyPr>
          <a:lstStyle/>
          <a:p>
            <a:pPr marL="342900" indent="-342900" algn="just">
              <a:spcBef>
                <a:spcPct val="0"/>
              </a:spcBef>
              <a:buFont typeface="Lucida Sans Unicode" pitchFamily="34" charset="0"/>
              <a:buAutoNum type="arabicParenR" startAt="11"/>
            </a:pPr>
            <a:r>
              <a:rPr lang="es-ES" sz="1800">
                <a:solidFill>
                  <a:schemeClr val="bg1"/>
                </a:solidFill>
                <a:latin typeface="Arial Black" pitchFamily="34" charset="0"/>
                <a:ea typeface="Times New Roman" pitchFamily="18" charset="0"/>
                <a:cs typeface="Arial" charset="0"/>
              </a:rPr>
              <a:t>La optimización del uso de recursos materiales en las nuevas instalaciones permite realizar ahorros económicos que inciden en el presupuesto anual y que permite recuperar la inversión inicial.</a:t>
            </a:r>
          </a:p>
        </p:txBody>
      </p:sp>
      <p:pic>
        <p:nvPicPr>
          <p:cNvPr id="41993" name="Imagen 1"/>
          <p:cNvPicPr>
            <a:picLocks noChangeAspect="1" noChangeArrowheads="1"/>
          </p:cNvPicPr>
          <p:nvPr/>
        </p:nvPicPr>
        <p:blipFill>
          <a:blip r:embed="rId2" cstate="print"/>
          <a:srcRect/>
          <a:stretch>
            <a:fillRect/>
          </a:stretch>
        </p:blipFill>
        <p:spPr bwMode="auto">
          <a:xfrm>
            <a:off x="323850" y="188913"/>
            <a:ext cx="792163" cy="76358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2)">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3)">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8)">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2)">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6082" name="Imagen 1"/>
          <p:cNvPicPr>
            <a:picLocks noChangeAspect="1" noChangeArrowheads="1"/>
          </p:cNvPicPr>
          <p:nvPr/>
        </p:nvPicPr>
        <p:blipFill>
          <a:blip r:embed="rId3" cstate="print"/>
          <a:srcRect/>
          <a:stretch>
            <a:fillRect/>
          </a:stretch>
        </p:blipFill>
        <p:spPr bwMode="auto">
          <a:xfrm>
            <a:off x="2484438" y="260350"/>
            <a:ext cx="4032250" cy="3529013"/>
          </a:xfrm>
          <a:prstGeom prst="rect">
            <a:avLst/>
          </a:prstGeom>
          <a:noFill/>
          <a:ln w="9525">
            <a:noFill/>
            <a:miter lim="800000"/>
            <a:headEnd/>
            <a:tailEnd/>
          </a:ln>
        </p:spPr>
      </p:pic>
      <p:sp>
        <p:nvSpPr>
          <p:cNvPr id="6" name="5 Rectángulo"/>
          <p:cNvSpPr/>
          <p:nvPr/>
        </p:nvSpPr>
        <p:spPr>
          <a:xfrm>
            <a:off x="0" y="3140968"/>
            <a:ext cx="9143999" cy="264687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FontTx/>
              <a:buNone/>
              <a:defRPr/>
            </a:pPr>
            <a:r>
              <a:rPr lang="es-ES" sz="1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t>
            </a:r>
            <a:r>
              <a:rPr lang="es-ES" sz="1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s-ES" sz="1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es-ES" sz="1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r>
              <a:rPr lang="es-ES" sz="1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r>
              <a:rPr lang="es-ES" sz="12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es-ES" sz="1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r>
              <a:rPr lang="es-E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CuadroTexto"/>
          <p:cNvSpPr txBox="1">
            <a:spLocks noChangeArrowheads="1"/>
          </p:cNvSpPr>
          <p:nvPr/>
        </p:nvSpPr>
        <p:spPr bwMode="auto">
          <a:xfrm>
            <a:off x="5435600" y="6308725"/>
            <a:ext cx="2028825" cy="708025"/>
          </a:xfrm>
          <a:prstGeom prst="rect">
            <a:avLst/>
          </a:prstGeom>
          <a:noFill/>
          <a:ln w="9525">
            <a:noFill/>
            <a:miter lim="800000"/>
            <a:headEnd/>
            <a:tailEnd/>
          </a:ln>
        </p:spPr>
        <p:txBody>
          <a:bodyPr>
            <a:spAutoFit/>
          </a:bodyPr>
          <a:lstStyle/>
          <a:p>
            <a:pPr algn="ctr">
              <a:buFontTx/>
              <a:buNone/>
            </a:pPr>
            <a:r>
              <a:rPr lang="es-EC" sz="4000">
                <a:solidFill>
                  <a:schemeClr val="bg1"/>
                </a:solidFill>
                <a:latin typeface="Script MT Bold" pitchFamily="66" charset="0"/>
              </a:rPr>
              <a:t>Pacheco</a:t>
            </a:r>
          </a:p>
        </p:txBody>
      </p:sp>
      <p:sp>
        <p:nvSpPr>
          <p:cNvPr id="11" name="10 CuadroTexto"/>
          <p:cNvSpPr txBox="1">
            <a:spLocks noChangeArrowheads="1"/>
          </p:cNvSpPr>
          <p:nvPr/>
        </p:nvSpPr>
        <p:spPr bwMode="auto">
          <a:xfrm>
            <a:off x="3635375" y="5949950"/>
            <a:ext cx="2316163" cy="706438"/>
          </a:xfrm>
          <a:prstGeom prst="rect">
            <a:avLst/>
          </a:prstGeom>
          <a:noFill/>
          <a:ln w="9525">
            <a:noFill/>
            <a:miter lim="800000"/>
            <a:headEnd/>
            <a:tailEnd/>
          </a:ln>
        </p:spPr>
        <p:txBody>
          <a:bodyPr>
            <a:spAutoFit/>
          </a:bodyPr>
          <a:lstStyle/>
          <a:p>
            <a:pPr algn="ctr">
              <a:buFontTx/>
              <a:buNone/>
            </a:pPr>
            <a:r>
              <a:rPr lang="es-EC" sz="4000">
                <a:solidFill>
                  <a:schemeClr val="bg1"/>
                </a:solidFill>
                <a:latin typeface="Script MT Bold" pitchFamily="66" charset="0"/>
              </a:rPr>
              <a:t>Espinoza</a:t>
            </a:r>
          </a:p>
        </p:txBody>
      </p:sp>
      <p:sp>
        <p:nvSpPr>
          <p:cNvPr id="12" name="11 CuadroTexto"/>
          <p:cNvSpPr txBox="1">
            <a:spLocks noChangeArrowheads="1"/>
          </p:cNvSpPr>
          <p:nvPr/>
        </p:nvSpPr>
        <p:spPr bwMode="auto">
          <a:xfrm>
            <a:off x="2555875" y="5732463"/>
            <a:ext cx="1452563" cy="708025"/>
          </a:xfrm>
          <a:prstGeom prst="rect">
            <a:avLst/>
          </a:prstGeom>
          <a:noFill/>
          <a:ln w="9525">
            <a:noFill/>
            <a:miter lim="800000"/>
            <a:headEnd/>
            <a:tailEnd/>
          </a:ln>
        </p:spPr>
        <p:txBody>
          <a:bodyPr>
            <a:spAutoFit/>
          </a:bodyPr>
          <a:lstStyle/>
          <a:p>
            <a:pPr algn="ctr">
              <a:buFontTx/>
              <a:buNone/>
            </a:pPr>
            <a:r>
              <a:rPr lang="es-EC" sz="4000">
                <a:solidFill>
                  <a:schemeClr val="bg1"/>
                </a:solidFill>
                <a:latin typeface="Script MT Bold" pitchFamily="66" charset="0"/>
              </a:rPr>
              <a:t>Javier</a:t>
            </a:r>
          </a:p>
        </p:txBody>
      </p:sp>
      <p:sp>
        <p:nvSpPr>
          <p:cNvPr id="13" name="12 CuadroTexto"/>
          <p:cNvSpPr txBox="1">
            <a:spLocks noChangeArrowheads="1"/>
          </p:cNvSpPr>
          <p:nvPr/>
        </p:nvSpPr>
        <p:spPr bwMode="auto">
          <a:xfrm>
            <a:off x="684213" y="5445125"/>
            <a:ext cx="2111375" cy="708025"/>
          </a:xfrm>
          <a:prstGeom prst="rect">
            <a:avLst/>
          </a:prstGeom>
          <a:noFill/>
          <a:ln w="9525">
            <a:noFill/>
            <a:miter lim="800000"/>
            <a:headEnd/>
            <a:tailEnd/>
          </a:ln>
        </p:spPr>
        <p:txBody>
          <a:bodyPr>
            <a:spAutoFit/>
          </a:bodyPr>
          <a:lstStyle/>
          <a:p>
            <a:pPr algn="ctr">
              <a:buFontTx/>
              <a:buNone/>
            </a:pPr>
            <a:r>
              <a:rPr lang="es-EC" sz="4000">
                <a:solidFill>
                  <a:schemeClr val="bg1"/>
                </a:solidFill>
                <a:latin typeface="Script MT Bold" pitchFamily="66" charset="0"/>
              </a:rPr>
              <a:t>Francisco</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circle(out)">
                                      <p:cBhvr>
                                        <p:cTn id="7" dur="3000"/>
                                        <p:tgtEl>
                                          <p:spTgt spid="46082"/>
                                        </p:tgtEl>
                                      </p:cBhvr>
                                    </p:animEffect>
                                  </p:childTnLst>
                                </p:cTn>
                              </p:par>
                            </p:childTnLst>
                          </p:cTn>
                        </p:par>
                        <p:par>
                          <p:cTn id="8" fill="hold">
                            <p:stCondLst>
                              <p:cond delay="3000"/>
                            </p:stCondLst>
                            <p:childTnLst>
                              <p:par>
                                <p:cTn id="9" presetID="21" presetClass="entr" presetSubtype="8"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Effect transition="in" filter="wheel(8)">
                                      <p:cBhvr>
                                        <p:cTn id="11" dur="3000"/>
                                        <p:tgtEl>
                                          <p:spTgt spid="6"/>
                                        </p:tgtEl>
                                      </p:cBhvr>
                                    </p:animEffect>
                                  </p:childTnLst>
                                </p:cTn>
                              </p:par>
                            </p:childTnLst>
                          </p:cTn>
                        </p:par>
                        <p:par>
                          <p:cTn id="12" fill="hold">
                            <p:stCondLst>
                              <p:cond delay="8100"/>
                            </p:stCondLst>
                            <p:childTnLst>
                              <p:par>
                                <p:cTn id="13" presetID="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0" fill="hold"/>
                                        <p:tgtEl>
                                          <p:spTgt spid="13"/>
                                        </p:tgtEl>
                                        <p:attrNameLst>
                                          <p:attrName>ppt_x</p:attrName>
                                        </p:attrNameLst>
                                      </p:cBhvr>
                                      <p:tavLst>
                                        <p:tav tm="0">
                                          <p:val>
                                            <p:strVal val="#ppt_x"/>
                                          </p:val>
                                        </p:tav>
                                        <p:tav tm="100000">
                                          <p:val>
                                            <p:strVal val="#ppt_x"/>
                                          </p:val>
                                        </p:tav>
                                      </p:tavLst>
                                    </p:anim>
                                    <p:anim calcmode="lin" valueType="num">
                                      <p:cBhvr additive="base">
                                        <p:cTn id="16" dur="50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3100"/>
                            </p:stCondLst>
                            <p:childTnLst>
                              <p:par>
                                <p:cTn id="18" presetID="2" presetClass="entr" presetSubtype="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3000" fill="hold"/>
                                        <p:tgtEl>
                                          <p:spTgt spid="12"/>
                                        </p:tgtEl>
                                        <p:attrNameLst>
                                          <p:attrName>ppt_x</p:attrName>
                                        </p:attrNameLst>
                                      </p:cBhvr>
                                      <p:tavLst>
                                        <p:tav tm="0">
                                          <p:val>
                                            <p:strVal val="1+#ppt_w/2"/>
                                          </p:val>
                                        </p:tav>
                                        <p:tav tm="100000">
                                          <p:val>
                                            <p:strVal val="#ppt_x"/>
                                          </p:val>
                                        </p:tav>
                                      </p:tavLst>
                                    </p:anim>
                                    <p:anim calcmode="lin" valueType="num">
                                      <p:cBhvr additive="base">
                                        <p:cTn id="21" dur="30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16100"/>
                            </p:stCondLst>
                            <p:childTnLst>
                              <p:par>
                                <p:cTn id="23" presetID="2" presetClass="entr" presetSubtype="9"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3000" fill="hold"/>
                                        <p:tgtEl>
                                          <p:spTgt spid="11"/>
                                        </p:tgtEl>
                                        <p:attrNameLst>
                                          <p:attrName>ppt_x</p:attrName>
                                        </p:attrNameLst>
                                      </p:cBhvr>
                                      <p:tavLst>
                                        <p:tav tm="0">
                                          <p:val>
                                            <p:strVal val="0-#ppt_w/2"/>
                                          </p:val>
                                        </p:tav>
                                        <p:tav tm="100000">
                                          <p:val>
                                            <p:strVal val="#ppt_x"/>
                                          </p:val>
                                        </p:tav>
                                      </p:tavLst>
                                    </p:anim>
                                    <p:anim calcmode="lin" valueType="num">
                                      <p:cBhvr additive="base">
                                        <p:cTn id="26" dur="3000" fill="hold"/>
                                        <p:tgtEl>
                                          <p:spTgt spid="11"/>
                                        </p:tgtEl>
                                        <p:attrNameLst>
                                          <p:attrName>ppt_y</p:attrName>
                                        </p:attrNameLst>
                                      </p:cBhvr>
                                      <p:tavLst>
                                        <p:tav tm="0">
                                          <p:val>
                                            <p:strVal val="0-#ppt_h/2"/>
                                          </p:val>
                                        </p:tav>
                                        <p:tav tm="100000">
                                          <p:val>
                                            <p:strVal val="#ppt_y"/>
                                          </p:val>
                                        </p:tav>
                                      </p:tavLst>
                                    </p:anim>
                                  </p:childTnLst>
                                </p:cTn>
                              </p:par>
                            </p:childTnLst>
                          </p:cTn>
                        </p:par>
                        <p:par>
                          <p:cTn id="27" fill="hold">
                            <p:stCondLst>
                              <p:cond delay="19100"/>
                            </p:stCondLst>
                            <p:childTnLst>
                              <p:par>
                                <p:cTn id="28" presetID="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0" fill="hold"/>
                                        <p:tgtEl>
                                          <p:spTgt spid="8"/>
                                        </p:tgtEl>
                                        <p:attrNameLst>
                                          <p:attrName>ppt_x</p:attrName>
                                        </p:attrNameLst>
                                      </p:cBhvr>
                                      <p:tavLst>
                                        <p:tav tm="0">
                                          <p:val>
                                            <p:strVal val="0-#ppt_w/2"/>
                                          </p:val>
                                        </p:tav>
                                        <p:tav tm="100000">
                                          <p:val>
                                            <p:strVal val="#ppt_x"/>
                                          </p:val>
                                        </p:tav>
                                      </p:tavLst>
                                    </p:anim>
                                    <p:anim calcmode="lin" valueType="num">
                                      <p:cBhvr additive="base">
                                        <p:cTn id="31" dur="3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1"/>
          <p:cNvPicPr>
            <a:picLocks noChangeAspect="1" noChangeArrowheads="1"/>
          </p:cNvPicPr>
          <p:nvPr/>
        </p:nvPicPr>
        <p:blipFill>
          <a:blip r:embed="rId2" cstate="print"/>
          <a:srcRect/>
          <a:stretch>
            <a:fillRect/>
          </a:stretch>
        </p:blipFill>
        <p:spPr bwMode="auto">
          <a:xfrm>
            <a:off x="250825" y="260350"/>
            <a:ext cx="576263" cy="555625"/>
          </a:xfrm>
          <a:prstGeom prst="rect">
            <a:avLst/>
          </a:prstGeom>
          <a:noFill/>
          <a:ln w="9525">
            <a:noFill/>
            <a:miter lim="800000"/>
            <a:headEnd/>
            <a:tailEnd/>
          </a:ln>
        </p:spPr>
      </p:pic>
      <p:grpSp>
        <p:nvGrpSpPr>
          <p:cNvPr id="2" name="3 Grupo"/>
          <p:cNvGrpSpPr>
            <a:grpSpLocks/>
          </p:cNvGrpSpPr>
          <p:nvPr/>
        </p:nvGrpSpPr>
        <p:grpSpPr bwMode="auto">
          <a:xfrm>
            <a:off x="611188" y="188913"/>
            <a:ext cx="7416800" cy="6192837"/>
            <a:chOff x="683568" y="332656"/>
            <a:chExt cx="7416824" cy="5688632"/>
          </a:xfrm>
        </p:grpSpPr>
        <p:sp>
          <p:nvSpPr>
            <p:cNvPr id="5" name="4 Flecha derecha"/>
            <p:cNvSpPr/>
            <p:nvPr/>
          </p:nvSpPr>
          <p:spPr>
            <a:xfrm rot="19681966">
              <a:off x="2369498" y="3845579"/>
              <a:ext cx="1624017" cy="5760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6" name="5 Flecha derecha"/>
            <p:cNvSpPr/>
            <p:nvPr/>
          </p:nvSpPr>
          <p:spPr>
            <a:xfrm rot="1385087">
              <a:off x="2467924" y="2639607"/>
              <a:ext cx="1136654" cy="57600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grpSp>
          <p:nvGrpSpPr>
            <p:cNvPr id="12294" name="9 Grupo"/>
            <p:cNvGrpSpPr>
              <a:grpSpLocks/>
            </p:cNvGrpSpPr>
            <p:nvPr/>
          </p:nvGrpSpPr>
          <p:grpSpPr bwMode="auto">
            <a:xfrm>
              <a:off x="3275856" y="332656"/>
              <a:ext cx="1944216" cy="1512168"/>
              <a:chOff x="3347864" y="692696"/>
              <a:chExt cx="1944216" cy="1512168"/>
            </a:xfrm>
          </p:grpSpPr>
          <p:sp>
            <p:nvSpPr>
              <p:cNvPr id="28" name="27 Elipse"/>
              <p:cNvSpPr/>
              <p:nvPr/>
            </p:nvSpPr>
            <p:spPr>
              <a:xfrm>
                <a:off x="3347864" y="692696"/>
                <a:ext cx="1944216" cy="1512168"/>
              </a:xfrm>
              <a:prstGeom prst="ellipse">
                <a:avLst/>
              </a:prstGeom>
              <a:gradFill flip="none" rotWithShape="1">
                <a:gsLst>
                  <a:gs pos="0">
                    <a:srgbClr val="DCEBF5">
                      <a:alpha val="7000"/>
                    </a:srgb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tileRect/>
              </a:gradFill>
              <a:ln w="3175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29" name="4 CuadroTexto"/>
              <p:cNvSpPr txBox="1"/>
              <p:nvPr/>
            </p:nvSpPr>
            <p:spPr>
              <a:xfrm>
                <a:off x="3589272" y="981429"/>
                <a:ext cx="1493843" cy="1033899"/>
              </a:xfrm>
              <a:prstGeom prst="rect">
                <a:avLst/>
              </a:prstGeom>
              <a:noFill/>
            </p:spPr>
            <p:txBody>
              <a:bodyPr wrap="none">
                <a:spAutoFit/>
              </a:bodyPr>
              <a:lstStyle/>
              <a:p>
                <a:pPr algn="ctr">
                  <a:buFontTx/>
                  <a:buNone/>
                  <a:defRPr/>
                </a:pPr>
                <a:r>
                  <a:rPr lang="es-EC" sz="1800" dirty="0">
                    <a:solidFill>
                      <a:schemeClr val="tx2">
                        <a:lumMod val="75000"/>
                      </a:schemeClr>
                    </a:solidFill>
                    <a:latin typeface="Aharoni" pitchFamily="2" charset="-79"/>
                    <a:cs typeface="Aharoni" pitchFamily="2" charset="-79"/>
                  </a:rPr>
                  <a:t>Presidencia </a:t>
                </a:r>
              </a:p>
              <a:p>
                <a:pPr algn="ctr">
                  <a:buFontTx/>
                  <a:buNone/>
                  <a:defRPr/>
                </a:pPr>
                <a:r>
                  <a:rPr lang="es-EC" sz="1800" dirty="0">
                    <a:solidFill>
                      <a:schemeClr val="tx2">
                        <a:lumMod val="75000"/>
                      </a:schemeClr>
                    </a:solidFill>
                    <a:latin typeface="Aharoni" pitchFamily="2" charset="-79"/>
                    <a:cs typeface="Aharoni" pitchFamily="2" charset="-79"/>
                  </a:rPr>
                  <a:t>de  la</a:t>
                </a:r>
              </a:p>
              <a:p>
                <a:pPr algn="ctr">
                  <a:buFontTx/>
                  <a:buNone/>
                  <a:defRPr/>
                </a:pPr>
                <a:r>
                  <a:rPr lang="es-EC" sz="1800" dirty="0">
                    <a:solidFill>
                      <a:schemeClr val="tx2">
                        <a:lumMod val="75000"/>
                      </a:schemeClr>
                    </a:solidFill>
                    <a:latin typeface="Aharoni" pitchFamily="2" charset="-79"/>
                    <a:cs typeface="Aharoni" pitchFamily="2" charset="-79"/>
                  </a:rPr>
                  <a:t>República</a:t>
                </a:r>
              </a:p>
            </p:txBody>
          </p:sp>
        </p:grpSp>
        <p:sp>
          <p:nvSpPr>
            <p:cNvPr id="8" name="7 Elipse"/>
            <p:cNvSpPr/>
            <p:nvPr/>
          </p:nvSpPr>
          <p:spPr>
            <a:xfrm>
              <a:off x="6012160" y="1556792"/>
              <a:ext cx="1944216" cy="1512168"/>
            </a:xfrm>
            <a:prstGeom prst="ellipse">
              <a:avLst/>
            </a:prstGeom>
            <a:gradFill flip="none" rotWithShape="1">
              <a:gsLst>
                <a:gs pos="0">
                  <a:srgbClr val="DCEBF5">
                    <a:alpha val="7000"/>
                  </a:srgb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tileRect/>
            </a:gradFill>
            <a:ln w="3175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9" name="8 Elipse"/>
            <p:cNvSpPr/>
            <p:nvPr/>
          </p:nvSpPr>
          <p:spPr>
            <a:xfrm>
              <a:off x="683568" y="3861048"/>
              <a:ext cx="1944216" cy="1512168"/>
            </a:xfrm>
            <a:prstGeom prst="ellipse">
              <a:avLst/>
            </a:prstGeom>
            <a:gradFill flip="none" rotWithShape="1">
              <a:gsLst>
                <a:gs pos="0">
                  <a:srgbClr val="DCEBF5">
                    <a:alpha val="7000"/>
                  </a:srgb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tileRect/>
            </a:gradFill>
            <a:ln w="3175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10" name="9 Elipse"/>
            <p:cNvSpPr/>
            <p:nvPr/>
          </p:nvSpPr>
          <p:spPr>
            <a:xfrm>
              <a:off x="6156176" y="4005064"/>
              <a:ext cx="1944216" cy="1512168"/>
            </a:xfrm>
            <a:prstGeom prst="ellipse">
              <a:avLst/>
            </a:prstGeom>
            <a:gradFill flip="none" rotWithShape="1">
              <a:gsLst>
                <a:gs pos="0">
                  <a:srgbClr val="DCEBF5">
                    <a:alpha val="7000"/>
                  </a:srgb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tileRect/>
            </a:gradFill>
            <a:ln w="3175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11" name="10 Elipse"/>
            <p:cNvSpPr/>
            <p:nvPr/>
          </p:nvSpPr>
          <p:spPr>
            <a:xfrm>
              <a:off x="3419872" y="4509120"/>
              <a:ext cx="1944216" cy="1512168"/>
            </a:xfrm>
            <a:prstGeom prst="ellipse">
              <a:avLst/>
            </a:prstGeom>
            <a:gradFill flip="none" rotWithShape="1">
              <a:gsLst>
                <a:gs pos="0">
                  <a:srgbClr val="DCEBF5">
                    <a:alpha val="7000"/>
                  </a:srgb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tileRect/>
            </a:gradFill>
            <a:ln w="3175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grpSp>
          <p:nvGrpSpPr>
            <p:cNvPr id="12307" name="16 Grupo"/>
            <p:cNvGrpSpPr>
              <a:grpSpLocks/>
            </p:cNvGrpSpPr>
            <p:nvPr/>
          </p:nvGrpSpPr>
          <p:grpSpPr bwMode="auto">
            <a:xfrm>
              <a:off x="3635895" y="2780928"/>
              <a:ext cx="1368153" cy="936104"/>
              <a:chOff x="3779911" y="2852936"/>
              <a:chExt cx="1368153" cy="936104"/>
            </a:xfrm>
          </p:grpSpPr>
          <p:sp>
            <p:nvSpPr>
              <p:cNvPr id="26" name="14 Elipse"/>
              <p:cNvSpPr/>
              <p:nvPr/>
            </p:nvSpPr>
            <p:spPr>
              <a:xfrm>
                <a:off x="3779912" y="2852936"/>
                <a:ext cx="1368152" cy="936104"/>
              </a:xfrm>
              <a:prstGeom prst="ellipse">
                <a:avLst/>
              </a:prstGeom>
              <a:solidFill>
                <a:schemeClr val="tx2">
                  <a:lumMod val="75000"/>
                  <a:alpha val="10000"/>
                </a:schemeClr>
              </a:solidFill>
              <a:ln w="3175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27" name="26 CuadroTexto"/>
              <p:cNvSpPr txBox="1"/>
              <p:nvPr/>
            </p:nvSpPr>
            <p:spPr>
              <a:xfrm>
                <a:off x="3780344" y="2997432"/>
                <a:ext cx="1323979" cy="701418"/>
              </a:xfrm>
              <a:prstGeom prst="rect">
                <a:avLst/>
              </a:prstGeom>
              <a:noFill/>
            </p:spPr>
            <p:txBody>
              <a:bodyPr wrap="none">
                <a:spAutoFit/>
              </a:bodyPr>
              <a:lstStyle/>
              <a:p>
                <a:pPr algn="ctr">
                  <a:buFontTx/>
                  <a:buNone/>
                  <a:defRPr/>
                </a:pPr>
                <a:r>
                  <a:rPr lang="es-EC" sz="1800" dirty="0">
                    <a:solidFill>
                      <a:schemeClr val="tx2">
                        <a:lumMod val="75000"/>
                      </a:schemeClr>
                    </a:solidFill>
                    <a:latin typeface="Aharoni" pitchFamily="2" charset="-79"/>
                    <a:cs typeface="Aharoni" pitchFamily="2" charset="-79"/>
                  </a:rPr>
                  <a:t>Junta</a:t>
                </a:r>
              </a:p>
              <a:p>
                <a:pPr algn="ctr">
                  <a:buFontTx/>
                  <a:buNone/>
                  <a:defRPr/>
                </a:pPr>
                <a:r>
                  <a:rPr lang="es-EC" sz="1800" dirty="0">
                    <a:solidFill>
                      <a:schemeClr val="tx2">
                        <a:lumMod val="75000"/>
                      </a:schemeClr>
                    </a:solidFill>
                    <a:latin typeface="Aharoni" pitchFamily="2" charset="-79"/>
                    <a:cs typeface="Aharoni" pitchFamily="2" charset="-79"/>
                  </a:rPr>
                  <a:t>Monetaria</a:t>
                </a:r>
              </a:p>
            </p:txBody>
          </p:sp>
        </p:grpSp>
        <p:sp>
          <p:nvSpPr>
            <p:cNvPr id="13" name="12 CuadroTexto"/>
            <p:cNvSpPr txBox="1"/>
            <p:nvPr/>
          </p:nvSpPr>
          <p:spPr>
            <a:xfrm>
              <a:off x="3636328" y="5156546"/>
              <a:ext cx="1668467" cy="567259"/>
            </a:xfrm>
            <a:prstGeom prst="rect">
              <a:avLst/>
            </a:prstGeom>
            <a:noFill/>
          </p:spPr>
          <p:txBody>
            <a:bodyPr wrap="none">
              <a:spAutoFit/>
            </a:bodyPr>
            <a:lstStyle/>
            <a:p>
              <a:pPr algn="ctr">
                <a:buFontTx/>
                <a:buNone/>
                <a:defRPr/>
              </a:pPr>
              <a:r>
                <a:rPr lang="es-EC" sz="1400" dirty="0">
                  <a:solidFill>
                    <a:schemeClr val="tx2">
                      <a:lumMod val="75000"/>
                    </a:schemeClr>
                  </a:solidFill>
                  <a:latin typeface="Aharoni" pitchFamily="2" charset="-79"/>
                  <a:cs typeface="Aharoni" pitchFamily="2" charset="-79"/>
                </a:rPr>
                <a:t>BANCO CENTRAL </a:t>
              </a:r>
            </a:p>
            <a:p>
              <a:pPr algn="ctr">
                <a:buFontTx/>
                <a:buNone/>
                <a:defRPr/>
              </a:pPr>
              <a:r>
                <a:rPr lang="es-EC" sz="1400" dirty="0">
                  <a:solidFill>
                    <a:schemeClr val="tx2">
                      <a:lumMod val="75000"/>
                    </a:schemeClr>
                  </a:solidFill>
                  <a:latin typeface="Aharoni" pitchFamily="2" charset="-79"/>
                  <a:cs typeface="Aharoni" pitchFamily="2" charset="-79"/>
                </a:rPr>
                <a:t>DEL ECUADOR</a:t>
              </a:r>
            </a:p>
          </p:txBody>
        </p:sp>
        <p:grpSp>
          <p:nvGrpSpPr>
            <p:cNvPr id="12309" name="23 Grupo"/>
            <p:cNvGrpSpPr>
              <a:grpSpLocks/>
            </p:cNvGrpSpPr>
            <p:nvPr/>
          </p:nvGrpSpPr>
          <p:grpSpPr bwMode="auto">
            <a:xfrm>
              <a:off x="755576" y="1628800"/>
              <a:ext cx="1944216" cy="1512168"/>
              <a:chOff x="683568" y="1412776"/>
              <a:chExt cx="1944216" cy="1512168"/>
            </a:xfrm>
          </p:grpSpPr>
          <p:sp>
            <p:nvSpPr>
              <p:cNvPr id="24" name="23 Elipse"/>
              <p:cNvSpPr/>
              <p:nvPr/>
            </p:nvSpPr>
            <p:spPr>
              <a:xfrm>
                <a:off x="683568" y="1412776"/>
                <a:ext cx="1944216" cy="1512168"/>
              </a:xfrm>
              <a:prstGeom prst="ellipse">
                <a:avLst/>
              </a:prstGeom>
              <a:gradFill flip="none" rotWithShape="1">
                <a:gsLst>
                  <a:gs pos="0">
                    <a:srgbClr val="DCEBF5">
                      <a:alpha val="7000"/>
                    </a:srgb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tileRect/>
              </a:gradFill>
              <a:ln w="3175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25" name="24 CuadroTexto"/>
              <p:cNvSpPr txBox="1"/>
              <p:nvPr/>
            </p:nvSpPr>
            <p:spPr>
              <a:xfrm>
                <a:off x="1035423" y="1701749"/>
                <a:ext cx="1223967" cy="928906"/>
              </a:xfrm>
              <a:prstGeom prst="rect">
                <a:avLst/>
              </a:prstGeom>
              <a:noFill/>
            </p:spPr>
            <p:txBody>
              <a:bodyPr wrap="none">
                <a:spAutoFit/>
              </a:bodyPr>
              <a:lstStyle/>
              <a:p>
                <a:pPr algn="ctr">
                  <a:buFontTx/>
                  <a:buNone/>
                  <a:defRPr/>
                </a:pPr>
                <a:r>
                  <a:rPr lang="es-EC" sz="1600" dirty="0">
                    <a:solidFill>
                      <a:schemeClr val="tx2">
                        <a:lumMod val="75000"/>
                      </a:schemeClr>
                    </a:solidFill>
                    <a:latin typeface="Aharoni" pitchFamily="2" charset="-79"/>
                    <a:cs typeface="Aharoni" pitchFamily="2" charset="-79"/>
                  </a:rPr>
                  <a:t>Cámaras </a:t>
                </a:r>
              </a:p>
              <a:p>
                <a:pPr algn="ctr">
                  <a:buFontTx/>
                  <a:buNone/>
                  <a:defRPr/>
                </a:pPr>
                <a:r>
                  <a:rPr lang="es-EC" sz="1600" dirty="0">
                    <a:solidFill>
                      <a:schemeClr val="tx2">
                        <a:lumMod val="75000"/>
                      </a:schemeClr>
                    </a:solidFill>
                    <a:latin typeface="Aharoni" pitchFamily="2" charset="-79"/>
                    <a:cs typeface="Aharoni" pitchFamily="2" charset="-79"/>
                  </a:rPr>
                  <a:t>De la</a:t>
                </a:r>
              </a:p>
              <a:p>
                <a:pPr algn="ctr">
                  <a:buFontTx/>
                  <a:buNone/>
                  <a:defRPr/>
                </a:pPr>
                <a:r>
                  <a:rPr lang="es-EC" sz="1600" dirty="0">
                    <a:solidFill>
                      <a:schemeClr val="tx2">
                        <a:lumMod val="75000"/>
                      </a:schemeClr>
                    </a:solidFill>
                    <a:latin typeface="Aharoni" pitchFamily="2" charset="-79"/>
                    <a:cs typeface="Aharoni" pitchFamily="2" charset="-79"/>
                  </a:rPr>
                  <a:t>Producción</a:t>
                </a:r>
              </a:p>
            </p:txBody>
          </p:sp>
        </p:grpSp>
        <p:sp>
          <p:nvSpPr>
            <p:cNvPr id="16" name="15 CuadroTexto"/>
            <p:cNvSpPr txBox="1"/>
            <p:nvPr/>
          </p:nvSpPr>
          <p:spPr>
            <a:xfrm>
              <a:off x="6157286" y="1916315"/>
              <a:ext cx="1700218" cy="825369"/>
            </a:xfrm>
            <a:prstGeom prst="rect">
              <a:avLst/>
            </a:prstGeom>
            <a:noFill/>
          </p:spPr>
          <p:txBody>
            <a:bodyPr wrap="none">
              <a:spAutoFit/>
            </a:bodyPr>
            <a:lstStyle/>
            <a:p>
              <a:pPr algn="ctr">
                <a:buFontTx/>
                <a:buNone/>
                <a:defRPr/>
              </a:pPr>
              <a:r>
                <a:rPr lang="es-EC" sz="1400" dirty="0">
                  <a:solidFill>
                    <a:schemeClr val="tx2">
                      <a:lumMod val="75000"/>
                    </a:schemeClr>
                  </a:solidFill>
                  <a:latin typeface="Aharoni" pitchFamily="2" charset="-79"/>
                  <a:cs typeface="Aharoni" pitchFamily="2" charset="-79"/>
                </a:rPr>
                <a:t>Otras</a:t>
              </a:r>
            </a:p>
            <a:p>
              <a:pPr algn="ctr">
                <a:buFontTx/>
                <a:buNone/>
                <a:defRPr/>
              </a:pPr>
              <a:r>
                <a:rPr lang="es-EC" sz="1400" dirty="0">
                  <a:solidFill>
                    <a:schemeClr val="tx2">
                      <a:lumMod val="75000"/>
                    </a:schemeClr>
                  </a:solidFill>
                  <a:latin typeface="Aharoni" pitchFamily="2" charset="-79"/>
                  <a:cs typeface="Aharoni" pitchFamily="2" charset="-79"/>
                </a:rPr>
                <a:t>Instituciones</a:t>
              </a:r>
            </a:p>
            <a:p>
              <a:pPr algn="ctr">
                <a:buFontTx/>
                <a:buNone/>
                <a:defRPr/>
              </a:pPr>
              <a:r>
                <a:rPr lang="es-EC" sz="1400" dirty="0">
                  <a:solidFill>
                    <a:schemeClr val="tx2">
                      <a:lumMod val="75000"/>
                    </a:schemeClr>
                  </a:solidFill>
                  <a:latin typeface="Aharoni" pitchFamily="2" charset="-79"/>
                  <a:cs typeface="Aharoni" pitchFamily="2" charset="-79"/>
                </a:rPr>
                <a:t>Gubernamentales</a:t>
              </a:r>
            </a:p>
          </p:txBody>
        </p:sp>
        <p:pic>
          <p:nvPicPr>
            <p:cNvPr id="17" name="Picture 4" descr="http://1.bp.blogspot.com/_lWxbJ1gAezE/TCLnbZ-jcZI/AAAAAAAAAMI/I_WDnqfBszw/s1600/Sol+de+oro.jpg"/>
            <p:cNvPicPr>
              <a:picLocks noChangeAspect="1" noChangeArrowheads="1"/>
            </p:cNvPicPr>
            <p:nvPr/>
          </p:nvPicPr>
          <p:blipFill>
            <a:blip r:embed="rId3" cstate="print"/>
            <a:srcRect/>
            <a:stretch>
              <a:fillRect/>
            </a:stretch>
          </p:blipFill>
          <p:spPr bwMode="auto">
            <a:xfrm>
              <a:off x="3851920" y="4509120"/>
              <a:ext cx="1152127" cy="782390"/>
            </a:xfrm>
            <a:prstGeom prst="ellipse">
              <a:avLst/>
            </a:prstGeom>
            <a:ln>
              <a:noFill/>
            </a:ln>
            <a:effectLst>
              <a:softEdge rad="112500"/>
            </a:effectLst>
          </p:spPr>
        </p:pic>
        <p:sp>
          <p:nvSpPr>
            <p:cNvPr id="18" name="17 CuadroTexto"/>
            <p:cNvSpPr txBox="1"/>
            <p:nvPr/>
          </p:nvSpPr>
          <p:spPr>
            <a:xfrm>
              <a:off x="807393" y="4364716"/>
              <a:ext cx="1563692" cy="701419"/>
            </a:xfrm>
            <a:prstGeom prst="rect">
              <a:avLst/>
            </a:prstGeom>
            <a:noFill/>
          </p:spPr>
          <p:txBody>
            <a:bodyPr wrap="none">
              <a:spAutoFit/>
            </a:bodyPr>
            <a:lstStyle/>
            <a:p>
              <a:pPr algn="ctr">
                <a:buFontTx/>
                <a:buNone/>
                <a:defRPr/>
              </a:pPr>
              <a:r>
                <a:rPr lang="es-EC" sz="1800" dirty="0">
                  <a:solidFill>
                    <a:schemeClr val="tx2">
                      <a:lumMod val="75000"/>
                    </a:schemeClr>
                  </a:solidFill>
                  <a:latin typeface="Aharoni" pitchFamily="2" charset="-79"/>
                  <a:cs typeface="Aharoni" pitchFamily="2" charset="-79"/>
                </a:rPr>
                <a:t>Instituciones</a:t>
              </a:r>
            </a:p>
            <a:p>
              <a:pPr algn="ctr">
                <a:buFontTx/>
                <a:buNone/>
                <a:defRPr/>
              </a:pPr>
              <a:r>
                <a:rPr lang="es-EC" sz="1800" dirty="0">
                  <a:solidFill>
                    <a:schemeClr val="tx2">
                      <a:lumMod val="75000"/>
                    </a:schemeClr>
                  </a:solidFill>
                  <a:latin typeface="Aharoni" pitchFamily="2" charset="-79"/>
                  <a:cs typeface="Aharoni" pitchFamily="2" charset="-79"/>
                </a:rPr>
                <a:t>Financieras</a:t>
              </a:r>
            </a:p>
          </p:txBody>
        </p:sp>
        <p:sp>
          <p:nvSpPr>
            <p:cNvPr id="19" name="18 CuadroTexto"/>
            <p:cNvSpPr txBox="1"/>
            <p:nvPr/>
          </p:nvSpPr>
          <p:spPr>
            <a:xfrm>
              <a:off x="6508124" y="4364716"/>
              <a:ext cx="1204917" cy="930363"/>
            </a:xfrm>
            <a:prstGeom prst="rect">
              <a:avLst/>
            </a:prstGeom>
            <a:noFill/>
          </p:spPr>
          <p:txBody>
            <a:bodyPr wrap="none">
              <a:spAutoFit/>
            </a:bodyPr>
            <a:lstStyle/>
            <a:p>
              <a:pPr algn="ctr">
                <a:buFontTx/>
                <a:buNone/>
                <a:defRPr/>
              </a:pPr>
              <a:r>
                <a:rPr lang="es-EC" sz="1600" dirty="0">
                  <a:solidFill>
                    <a:schemeClr val="tx2">
                      <a:lumMod val="75000"/>
                    </a:schemeClr>
                  </a:solidFill>
                  <a:latin typeface="Aharoni" pitchFamily="2" charset="-79"/>
                  <a:cs typeface="Aharoni" pitchFamily="2" charset="-79"/>
                </a:rPr>
                <a:t>Ministerio </a:t>
              </a:r>
            </a:p>
            <a:p>
              <a:pPr algn="ctr">
                <a:buFontTx/>
                <a:buNone/>
                <a:defRPr/>
              </a:pPr>
              <a:r>
                <a:rPr lang="es-EC" sz="1600" dirty="0">
                  <a:solidFill>
                    <a:schemeClr val="tx2">
                      <a:lumMod val="75000"/>
                    </a:schemeClr>
                  </a:solidFill>
                  <a:latin typeface="Aharoni" pitchFamily="2" charset="-79"/>
                  <a:cs typeface="Aharoni" pitchFamily="2" charset="-79"/>
                </a:rPr>
                <a:t>de</a:t>
              </a:r>
            </a:p>
            <a:p>
              <a:pPr algn="ctr">
                <a:buFontTx/>
                <a:buNone/>
                <a:defRPr/>
              </a:pPr>
              <a:r>
                <a:rPr lang="es-EC" sz="1600" dirty="0">
                  <a:solidFill>
                    <a:schemeClr val="tx2">
                      <a:lumMod val="75000"/>
                    </a:schemeClr>
                  </a:solidFill>
                  <a:latin typeface="Aharoni" pitchFamily="2" charset="-79"/>
                  <a:cs typeface="Aharoni" pitchFamily="2" charset="-79"/>
                </a:rPr>
                <a:t>Finanzas</a:t>
              </a:r>
            </a:p>
          </p:txBody>
        </p:sp>
        <p:sp>
          <p:nvSpPr>
            <p:cNvPr id="20" name="19 Flecha arriba y abajo"/>
            <p:cNvSpPr/>
            <p:nvPr/>
          </p:nvSpPr>
          <p:spPr>
            <a:xfrm>
              <a:off x="4068129" y="1916315"/>
              <a:ext cx="360363" cy="793288"/>
            </a:xfrm>
            <a:prstGeom prst="upDownArrow">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21" name="20 Flecha arriba y abajo"/>
            <p:cNvSpPr/>
            <p:nvPr/>
          </p:nvSpPr>
          <p:spPr>
            <a:xfrm>
              <a:off x="4139566" y="3788708"/>
              <a:ext cx="360364" cy="720375"/>
            </a:xfrm>
            <a:prstGeom prst="upDownArrow">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22" name="21 Flecha arriba y abajo"/>
            <p:cNvSpPr/>
            <p:nvPr/>
          </p:nvSpPr>
          <p:spPr>
            <a:xfrm rot="3965157">
              <a:off x="5388228" y="2375454"/>
              <a:ext cx="360187" cy="1133479"/>
            </a:xfrm>
            <a:prstGeom prst="upDownArrow">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23" name="22 Flecha arriba y abajo"/>
            <p:cNvSpPr/>
            <p:nvPr/>
          </p:nvSpPr>
          <p:spPr>
            <a:xfrm rot="7223800">
              <a:off x="5423153" y="3224520"/>
              <a:ext cx="360187" cy="1482730"/>
            </a:xfrm>
            <a:prstGeom prst="upDownArrow">
              <a:avLst/>
            </a:prstGeom>
            <a:solidFill>
              <a:schemeClr val="tx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http://sysrun.haifa.il.ibm.com/ibm/history/exhibits/mainframe/images/2423PH4341.jpg"/>
          <p:cNvPicPr>
            <a:picLocks noChangeAspect="1" noChangeArrowheads="1"/>
          </p:cNvPicPr>
          <p:nvPr/>
        </p:nvPicPr>
        <p:blipFill>
          <a:blip r:embed="rId2" cstate="print"/>
          <a:srcRect/>
          <a:stretch>
            <a:fillRect/>
          </a:stretch>
        </p:blipFill>
        <p:spPr bwMode="auto">
          <a:xfrm>
            <a:off x="1043608" y="3645024"/>
            <a:ext cx="6889202" cy="3212976"/>
          </a:xfrm>
          <a:prstGeom prst="ellipse">
            <a:avLst/>
          </a:prstGeom>
          <a:ln>
            <a:noFill/>
          </a:ln>
          <a:effectLst>
            <a:softEdge rad="112500"/>
          </a:effectLst>
        </p:spPr>
      </p:pic>
      <p:pic>
        <p:nvPicPr>
          <p:cNvPr id="13315" name="Imagen 1"/>
          <p:cNvPicPr>
            <a:picLocks noChangeAspect="1" noChangeArrowheads="1"/>
          </p:cNvPicPr>
          <p:nvPr/>
        </p:nvPicPr>
        <p:blipFill>
          <a:blip r:embed="rId3"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467544" y="188640"/>
            <a:ext cx="8280920" cy="954107"/>
          </a:xfrm>
          <a:prstGeom prst="rect">
            <a:avLst/>
          </a:prstGeom>
          <a:noFill/>
        </p:spPr>
        <p:txBody>
          <a:bodyPr>
            <a:spAutoFit/>
          </a:bodyPr>
          <a:lstStyle/>
          <a:p>
            <a:pPr algn="ctr">
              <a:buFontTx/>
              <a:buNone/>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ANALISIS DE LOS SISTEMAS EXISTENTES</a:t>
            </a:r>
          </a:p>
        </p:txBody>
      </p:sp>
      <p:sp>
        <p:nvSpPr>
          <p:cNvPr id="13317" name="Rectangle 1"/>
          <p:cNvSpPr>
            <a:spLocks noChangeArrowheads="1"/>
          </p:cNvSpPr>
          <p:nvPr/>
        </p:nvSpPr>
        <p:spPr bwMode="auto">
          <a:xfrm>
            <a:off x="2771775" y="1785938"/>
            <a:ext cx="5472113" cy="2062162"/>
          </a:xfrm>
          <a:prstGeom prst="rect">
            <a:avLst/>
          </a:prstGeom>
          <a:noFill/>
          <a:ln w="9525">
            <a:noFill/>
            <a:miter lim="800000"/>
            <a:headEnd/>
            <a:tailEnd/>
          </a:ln>
        </p:spPr>
        <p:txBody>
          <a:bodyPr anchor="ctr">
            <a:spAutoFit/>
          </a:bodyPr>
          <a:lstStyle/>
          <a:p>
            <a:pPr>
              <a:spcBef>
                <a:spcPct val="0"/>
              </a:spcBef>
            </a:pPr>
            <a:r>
              <a:rPr lang="es-ES" sz="1600">
                <a:latin typeface="Arial Black" pitchFamily="34" charset="0"/>
                <a:ea typeface="Times New Roman" pitchFamily="18" charset="0"/>
                <a:cs typeface="Arial" charset="0"/>
              </a:rPr>
              <a:t>  Memoria principal del CPU : 1 Mb</a:t>
            </a:r>
          </a:p>
          <a:p>
            <a:pPr>
              <a:spcBef>
                <a:spcPct val="0"/>
              </a:spcBef>
            </a:pPr>
            <a:endParaRPr lang="es-ES" sz="1600">
              <a:latin typeface="Arial Black" pitchFamily="34" charset="0"/>
              <a:ea typeface="Times New Roman" pitchFamily="18" charset="0"/>
              <a:cs typeface="Arial" charset="0"/>
            </a:endParaRPr>
          </a:p>
          <a:p>
            <a:pPr>
              <a:spcBef>
                <a:spcPct val="0"/>
              </a:spcBef>
            </a:pPr>
            <a:r>
              <a:rPr lang="es-ES" sz="1600">
                <a:latin typeface="Arial Black" pitchFamily="34" charset="0"/>
                <a:ea typeface="Times New Roman" pitchFamily="18" charset="0"/>
                <a:cs typeface="Arial" charset="0"/>
              </a:rPr>
              <a:t>  Sistema operativo               :  DOS-VSE</a:t>
            </a:r>
          </a:p>
          <a:p>
            <a:pPr>
              <a:spcBef>
                <a:spcPct val="0"/>
              </a:spcBef>
            </a:pPr>
            <a:endParaRPr lang="es-ES" sz="1600">
              <a:latin typeface="Arial Black" pitchFamily="34" charset="0"/>
              <a:ea typeface="Times New Roman" pitchFamily="18" charset="0"/>
              <a:cs typeface="Arial" charset="0"/>
            </a:endParaRPr>
          </a:p>
          <a:p>
            <a:pPr>
              <a:spcBef>
                <a:spcPct val="0"/>
              </a:spcBef>
            </a:pPr>
            <a:r>
              <a:rPr lang="es-ES" sz="1600">
                <a:latin typeface="Arial Black" pitchFamily="34" charset="0"/>
                <a:ea typeface="Times New Roman" pitchFamily="18" charset="0"/>
                <a:cs typeface="Arial" charset="0"/>
              </a:rPr>
              <a:t>  Almacenamiento en disco  :  800 Mb</a:t>
            </a:r>
          </a:p>
          <a:p>
            <a:pPr>
              <a:spcBef>
                <a:spcPct val="0"/>
              </a:spcBef>
            </a:pPr>
            <a:endParaRPr lang="es-ES" sz="1600">
              <a:latin typeface="Arial Black" pitchFamily="34" charset="0"/>
              <a:ea typeface="Times New Roman" pitchFamily="18" charset="0"/>
              <a:cs typeface="Arial" charset="0"/>
            </a:endParaRPr>
          </a:p>
          <a:p>
            <a:pPr>
              <a:spcBef>
                <a:spcPct val="0"/>
              </a:spcBef>
            </a:pPr>
            <a:r>
              <a:rPr lang="es-ES" sz="1600">
                <a:latin typeface="Arial Black" pitchFamily="34" charset="0"/>
                <a:ea typeface="Times New Roman" pitchFamily="18" charset="0"/>
                <a:cs typeface="Arial" charset="0"/>
              </a:rPr>
              <a:t>  Capacidad del controlador :  64 dispositivos</a:t>
            </a:r>
            <a:endParaRPr lang="es-EC" sz="1600">
              <a:latin typeface="Arial Black" pitchFamily="34" charset="0"/>
              <a:ea typeface="Times New Roman" pitchFamily="18" charset="0"/>
              <a:cs typeface="Arial" charset="0"/>
            </a:endParaRPr>
          </a:p>
          <a:p>
            <a:pPr>
              <a:spcBef>
                <a:spcPct val="0"/>
              </a:spcBef>
              <a:buFontTx/>
              <a:buNone/>
            </a:pPr>
            <a:r>
              <a:rPr lang="es-ES" sz="1600">
                <a:latin typeface="Arial Black" pitchFamily="34" charset="0"/>
                <a:ea typeface="Times New Roman" pitchFamily="18" charset="0"/>
                <a:cs typeface="Arial" charset="0"/>
              </a:rPr>
              <a:t>    de comunicaciones.</a:t>
            </a:r>
          </a:p>
        </p:txBody>
      </p:sp>
      <p:sp>
        <p:nvSpPr>
          <p:cNvPr id="13" name="12 Rectángulo"/>
          <p:cNvSpPr/>
          <p:nvPr/>
        </p:nvSpPr>
        <p:spPr>
          <a:xfrm>
            <a:off x="683568" y="1124744"/>
            <a:ext cx="5544616" cy="369332"/>
          </a:xfrm>
          <a:prstGeom prst="rect">
            <a:avLst/>
          </a:prstGeom>
          <a:noFill/>
        </p:spPr>
        <p:txBody>
          <a:bodyPr>
            <a:spAutoFit/>
          </a:bodyPr>
          <a:lstStyle/>
          <a:p>
            <a:pPr>
              <a:buFontTx/>
              <a:buNone/>
              <a:defRPr/>
            </a:pPr>
            <a:r>
              <a:rPr lang="es-E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SISTEMAS COMPUTACIONALES EN QUITO:</a:t>
            </a:r>
          </a:p>
        </p:txBody>
      </p:sp>
      <p:sp>
        <p:nvSpPr>
          <p:cNvPr id="14343" name="14 Rectángulo"/>
          <p:cNvSpPr>
            <a:spLocks noChangeArrowheads="1"/>
          </p:cNvSpPr>
          <p:nvPr/>
        </p:nvSpPr>
        <p:spPr bwMode="auto">
          <a:xfrm>
            <a:off x="755650" y="2205038"/>
            <a:ext cx="1944688" cy="1016000"/>
          </a:xfrm>
          <a:prstGeom prst="rect">
            <a:avLst/>
          </a:prstGeom>
          <a:noFill/>
          <a:ln w="9525">
            <a:noFill/>
            <a:miter lim="800000"/>
            <a:headEnd/>
            <a:tailEnd/>
          </a:ln>
        </p:spPr>
        <p:txBody>
          <a:bodyPr>
            <a:spAutoFit/>
          </a:bodyPr>
          <a:lstStyle/>
          <a:p>
            <a:pPr>
              <a:spcBef>
                <a:spcPct val="0"/>
              </a:spcBef>
              <a:buFontTx/>
              <a:buNone/>
              <a:defRPr/>
            </a:pPr>
            <a:r>
              <a:rPr lang="es-E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Times New Roman" pitchFamily="18" charset="0"/>
                <a:cs typeface="Arial" charset="0"/>
              </a:rPr>
              <a:t>Computador  Principal  :  IBM – 4341</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1"/>
          <p:cNvPicPr>
            <a:picLocks noChangeAspect="1" noChangeArrowheads="1"/>
          </p:cNvPicPr>
          <p:nvPr/>
        </p:nvPicPr>
        <p:blipFill>
          <a:blip r:embed="rId2" cstate="print"/>
          <a:srcRect/>
          <a:stretch>
            <a:fillRect/>
          </a:stretch>
        </p:blipFill>
        <p:spPr bwMode="auto">
          <a:xfrm>
            <a:off x="179388" y="333375"/>
            <a:ext cx="576262" cy="555625"/>
          </a:xfrm>
          <a:prstGeom prst="rect">
            <a:avLst/>
          </a:prstGeom>
          <a:noFill/>
          <a:ln w="9525">
            <a:noFill/>
            <a:miter lim="800000"/>
            <a:headEnd/>
            <a:tailEnd/>
          </a:ln>
        </p:spPr>
      </p:pic>
      <p:sp>
        <p:nvSpPr>
          <p:cNvPr id="6" name="5 Rectángulo"/>
          <p:cNvSpPr/>
          <p:nvPr/>
        </p:nvSpPr>
        <p:spPr>
          <a:xfrm>
            <a:off x="0" y="404664"/>
            <a:ext cx="9216008" cy="461665"/>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ANALISIS DE LOS SISTEMAS EXISTENTES</a:t>
            </a:r>
          </a:p>
        </p:txBody>
      </p:sp>
      <p:sp>
        <p:nvSpPr>
          <p:cNvPr id="13" name="12 Rectángulo"/>
          <p:cNvSpPr/>
          <p:nvPr/>
        </p:nvSpPr>
        <p:spPr>
          <a:xfrm>
            <a:off x="683568" y="1124744"/>
            <a:ext cx="5544616" cy="369332"/>
          </a:xfrm>
          <a:prstGeom prst="rect">
            <a:avLst/>
          </a:prstGeom>
          <a:noFill/>
        </p:spPr>
        <p:txBody>
          <a:bodyPr>
            <a:spAutoFit/>
          </a:bodyPr>
          <a:lstStyle/>
          <a:p>
            <a:pPr>
              <a:buFontTx/>
              <a:buNone/>
              <a:defRPr/>
            </a:pPr>
            <a:r>
              <a:rPr lang="es-E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SISTEMAS COMPUTACIONALES EN QUITO:</a:t>
            </a:r>
          </a:p>
        </p:txBody>
      </p:sp>
      <p:pic>
        <p:nvPicPr>
          <p:cNvPr id="9" name="Picture 2"/>
          <p:cNvPicPr>
            <a:picLocks noChangeAspect="1" noChangeArrowheads="1"/>
          </p:cNvPicPr>
          <p:nvPr/>
        </p:nvPicPr>
        <p:blipFill>
          <a:blip r:embed="rId3" cstate="print"/>
          <a:srcRect l="20208" t="33280" r="69292" b="51600"/>
          <a:stretch>
            <a:fillRect/>
          </a:stretch>
        </p:blipFill>
        <p:spPr bwMode="auto">
          <a:xfrm>
            <a:off x="0" y="4149080"/>
            <a:ext cx="3203847" cy="2708919"/>
          </a:xfrm>
          <a:prstGeom prst="rect">
            <a:avLst/>
          </a:prstGeom>
          <a:ln>
            <a:noFill/>
          </a:ln>
          <a:effectLst>
            <a:softEdge rad="112500"/>
          </a:effectLst>
        </p:spPr>
      </p:pic>
      <p:sp>
        <p:nvSpPr>
          <p:cNvPr id="15366" name="9 Rectángulo"/>
          <p:cNvSpPr>
            <a:spLocks noChangeArrowheads="1"/>
          </p:cNvSpPr>
          <p:nvPr/>
        </p:nvSpPr>
        <p:spPr bwMode="auto">
          <a:xfrm>
            <a:off x="395536" y="2780928"/>
            <a:ext cx="2447627" cy="830997"/>
          </a:xfrm>
          <a:prstGeom prst="rect">
            <a:avLst/>
          </a:prstGeom>
          <a:noFill/>
          <a:ln w="9525">
            <a:noFill/>
            <a:miter lim="800000"/>
            <a:headEnd/>
            <a:tailEnd/>
          </a:ln>
        </p:spPr>
        <p:txBody>
          <a:bodyPr>
            <a:spAutoFit/>
          </a:bodyPr>
          <a:lstStyle/>
          <a:p>
            <a:pPr>
              <a:spcBef>
                <a:spcPct val="0"/>
              </a:spcBef>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Times New Roman" pitchFamily="18" charset="0"/>
                <a:cs typeface="Arial" charset="0"/>
              </a:rPr>
              <a:t>Computador:</a:t>
            </a:r>
          </a:p>
          <a:p>
            <a:pPr>
              <a:spcBef>
                <a:spcPct val="0"/>
              </a:spcBef>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Times New Roman" pitchFamily="18" charset="0"/>
                <a:cs typeface="Arial" charset="0"/>
              </a:rPr>
              <a:t>  NCR-8250</a:t>
            </a:r>
          </a:p>
        </p:txBody>
      </p:sp>
      <p:sp>
        <p:nvSpPr>
          <p:cNvPr id="11" name="10 Rectángulo"/>
          <p:cNvSpPr/>
          <p:nvPr/>
        </p:nvSpPr>
        <p:spPr>
          <a:xfrm>
            <a:off x="683568" y="1556792"/>
            <a:ext cx="6912768"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 de Caja y Cuentas Corrientes en línea</a:t>
            </a:r>
          </a:p>
        </p:txBody>
      </p:sp>
      <p:sp>
        <p:nvSpPr>
          <p:cNvPr id="14344" name="Rectangle 1"/>
          <p:cNvSpPr>
            <a:spLocks noChangeArrowheads="1"/>
          </p:cNvSpPr>
          <p:nvPr/>
        </p:nvSpPr>
        <p:spPr bwMode="auto">
          <a:xfrm>
            <a:off x="3382963" y="2205038"/>
            <a:ext cx="5761037" cy="2800350"/>
          </a:xfrm>
          <a:prstGeom prst="rect">
            <a:avLst/>
          </a:prstGeom>
          <a:noFill/>
          <a:ln w="9525">
            <a:noFill/>
            <a:miter lim="800000"/>
            <a:headEnd/>
            <a:tailEnd/>
          </a:ln>
        </p:spPr>
        <p:txBody>
          <a:bodyPr anchor="ctr">
            <a:spAutoFit/>
          </a:bodyPr>
          <a:lstStyle/>
          <a:p>
            <a:pPr>
              <a:spcBef>
                <a:spcPct val="0"/>
              </a:spcBef>
            </a:pPr>
            <a:r>
              <a:rPr lang="es-ES" sz="1600">
                <a:latin typeface="Arial Black" pitchFamily="34" charset="0"/>
                <a:ea typeface="Times New Roman" pitchFamily="18" charset="0"/>
                <a:cs typeface="Arial" charset="0"/>
              </a:rPr>
              <a:t>  12 Terminales Financieras</a:t>
            </a:r>
          </a:p>
          <a:p>
            <a:pPr>
              <a:spcBef>
                <a:spcPct val="0"/>
              </a:spcBef>
            </a:pPr>
            <a:endParaRPr lang="es-ES" sz="1600">
              <a:latin typeface="Arial Black" pitchFamily="34" charset="0"/>
              <a:ea typeface="Times New Roman" pitchFamily="18" charset="0"/>
              <a:cs typeface="Arial" charset="0"/>
            </a:endParaRPr>
          </a:p>
          <a:p>
            <a:pPr>
              <a:spcBef>
                <a:spcPct val="0"/>
              </a:spcBef>
            </a:pPr>
            <a:r>
              <a:rPr lang="es-ES" sz="1600">
                <a:latin typeface="Arial Black" pitchFamily="34" charset="0"/>
                <a:ea typeface="Times New Roman" pitchFamily="18" charset="0"/>
                <a:cs typeface="Arial" charset="0"/>
              </a:rPr>
              <a:t>    4 De consulta</a:t>
            </a:r>
          </a:p>
          <a:p>
            <a:pPr>
              <a:spcBef>
                <a:spcPct val="0"/>
              </a:spcBef>
            </a:pPr>
            <a:endParaRPr lang="es-ES" sz="1600">
              <a:latin typeface="Arial Black" pitchFamily="34" charset="0"/>
              <a:ea typeface="Times New Roman" pitchFamily="18" charset="0"/>
              <a:cs typeface="Arial" charset="0"/>
            </a:endParaRPr>
          </a:p>
          <a:p>
            <a:pPr>
              <a:spcBef>
                <a:spcPct val="0"/>
              </a:spcBef>
            </a:pPr>
            <a:r>
              <a:rPr lang="es-ES" sz="1600">
                <a:latin typeface="Arial Black" pitchFamily="34" charset="0"/>
                <a:ea typeface="Times New Roman" pitchFamily="18" charset="0"/>
                <a:cs typeface="Arial" charset="0"/>
              </a:rPr>
              <a:t>   Memoria Principal del CPU :  512 Kb</a:t>
            </a:r>
          </a:p>
          <a:p>
            <a:pPr>
              <a:spcBef>
                <a:spcPct val="0"/>
              </a:spcBef>
            </a:pPr>
            <a:endParaRPr lang="es-ES" sz="1600">
              <a:latin typeface="Arial Black" pitchFamily="34" charset="0"/>
              <a:ea typeface="Times New Roman" pitchFamily="18" charset="0"/>
              <a:cs typeface="Arial" charset="0"/>
            </a:endParaRPr>
          </a:p>
          <a:p>
            <a:pPr>
              <a:spcBef>
                <a:spcPct val="0"/>
              </a:spcBef>
            </a:pPr>
            <a:r>
              <a:rPr lang="es-ES" sz="1600">
                <a:latin typeface="Arial Black" pitchFamily="34" charset="0"/>
                <a:ea typeface="Times New Roman" pitchFamily="18" charset="0"/>
                <a:cs typeface="Arial" charset="0"/>
              </a:rPr>
              <a:t>   </a:t>
            </a:r>
            <a:r>
              <a:rPr lang="es-EC" sz="1600">
                <a:latin typeface="Arial Black" pitchFamily="34" charset="0"/>
                <a:ea typeface="Times New Roman" pitchFamily="18" charset="0"/>
                <a:cs typeface="Arial" charset="0"/>
              </a:rPr>
              <a:t>Sistema Operativo              :  IMOS III y  CTME</a:t>
            </a:r>
          </a:p>
          <a:p>
            <a:pPr>
              <a:spcBef>
                <a:spcPct val="0"/>
              </a:spcBef>
            </a:pPr>
            <a:endParaRPr lang="es-EC" sz="1600">
              <a:latin typeface="Arial Black" pitchFamily="34" charset="0"/>
              <a:ea typeface="Times New Roman" pitchFamily="18" charset="0"/>
              <a:cs typeface="Arial" charset="0"/>
            </a:endParaRPr>
          </a:p>
          <a:p>
            <a:pPr>
              <a:spcBef>
                <a:spcPct val="0"/>
              </a:spcBef>
            </a:pPr>
            <a:r>
              <a:rPr lang="es-EC" sz="1600">
                <a:latin typeface="Arial Black" pitchFamily="34" charset="0"/>
                <a:ea typeface="Times New Roman" pitchFamily="18" charset="0"/>
                <a:cs typeface="Arial" charset="0"/>
              </a:rPr>
              <a:t>   Almacenamiento en disco  :  80 Mb</a:t>
            </a:r>
          </a:p>
          <a:p>
            <a:pPr>
              <a:spcBef>
                <a:spcPct val="0"/>
              </a:spcBef>
            </a:pPr>
            <a:endParaRPr lang="es-EC" sz="1600">
              <a:latin typeface="Arial Black" pitchFamily="34" charset="0"/>
              <a:ea typeface="Times New Roman" pitchFamily="18" charset="0"/>
              <a:cs typeface="Arial" charset="0"/>
            </a:endParaRPr>
          </a:p>
          <a:p>
            <a:pPr>
              <a:spcBef>
                <a:spcPct val="0"/>
              </a:spcBef>
            </a:pPr>
            <a:endParaRPr lang="es-ES" sz="1600">
              <a:latin typeface="Arial Black" pitchFamily="34" charset="0"/>
              <a:ea typeface="Times New Roman" pitchFamily="18" charset="0"/>
              <a:cs typeface="Arial" charset="0"/>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ttp://t1.gstatic.com/images?q=tbn:ANd9GcTbailh5QeMhTMeoJM2QtnhB14DhRdwMS_ZsrXYEvRVVHydWIThYA"/>
          <p:cNvPicPr>
            <a:picLocks noChangeAspect="1" noChangeArrowheads="1"/>
          </p:cNvPicPr>
          <p:nvPr/>
        </p:nvPicPr>
        <p:blipFill>
          <a:blip r:embed="rId2" cstate="print"/>
          <a:srcRect/>
          <a:stretch>
            <a:fillRect/>
          </a:stretch>
        </p:blipFill>
        <p:spPr bwMode="auto">
          <a:xfrm>
            <a:off x="179512" y="1340768"/>
            <a:ext cx="2304256" cy="2016224"/>
          </a:xfrm>
          <a:prstGeom prst="rect">
            <a:avLst/>
          </a:prstGeom>
          <a:ln>
            <a:noFill/>
          </a:ln>
          <a:effectLst>
            <a:softEdge rad="112500"/>
          </a:effectLst>
        </p:spPr>
      </p:pic>
      <p:pic>
        <p:nvPicPr>
          <p:cNvPr id="15363" name="Imagen 1"/>
          <p:cNvPicPr>
            <a:picLocks noChangeAspect="1" noChangeArrowheads="1"/>
          </p:cNvPicPr>
          <p:nvPr/>
        </p:nvPicPr>
        <p:blipFill>
          <a:blip r:embed="rId3" cstate="print"/>
          <a:srcRect/>
          <a:stretch>
            <a:fillRect/>
          </a:stretch>
        </p:blipFill>
        <p:spPr bwMode="auto">
          <a:xfrm>
            <a:off x="179388" y="188913"/>
            <a:ext cx="576262" cy="555625"/>
          </a:xfrm>
          <a:prstGeom prst="rect">
            <a:avLst/>
          </a:prstGeom>
          <a:noFill/>
          <a:ln w="9525">
            <a:noFill/>
            <a:miter lim="800000"/>
            <a:headEnd/>
            <a:tailEnd/>
          </a:ln>
        </p:spPr>
      </p:pic>
      <p:sp>
        <p:nvSpPr>
          <p:cNvPr id="6" name="5 Rectángulo"/>
          <p:cNvSpPr/>
          <p:nvPr/>
        </p:nvSpPr>
        <p:spPr>
          <a:xfrm>
            <a:off x="539552" y="0"/>
            <a:ext cx="8280920" cy="461665"/>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ANALISIS DE LOS SISTEMAS EXISTENTES</a:t>
            </a:r>
          </a:p>
        </p:txBody>
      </p:sp>
      <p:sp>
        <p:nvSpPr>
          <p:cNvPr id="13" name="12 Rectángulo"/>
          <p:cNvSpPr/>
          <p:nvPr/>
        </p:nvSpPr>
        <p:spPr>
          <a:xfrm>
            <a:off x="755576" y="476672"/>
            <a:ext cx="5544616" cy="369332"/>
          </a:xfrm>
          <a:prstGeom prst="rect">
            <a:avLst/>
          </a:prstGeom>
          <a:noFill/>
        </p:spPr>
        <p:txBody>
          <a:bodyPr>
            <a:spAutoFit/>
          </a:bodyPr>
          <a:lstStyle/>
          <a:p>
            <a:pPr>
              <a:buFontTx/>
              <a:buNone/>
              <a:defRPr/>
            </a:pPr>
            <a:r>
              <a:rPr lang="es-E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SISTEMAS COMPUTACIONALES EN QUITO:</a:t>
            </a:r>
          </a:p>
        </p:txBody>
      </p:sp>
      <p:sp>
        <p:nvSpPr>
          <p:cNvPr id="15366" name="9 Rectángulo"/>
          <p:cNvSpPr>
            <a:spLocks noChangeArrowheads="1"/>
          </p:cNvSpPr>
          <p:nvPr/>
        </p:nvSpPr>
        <p:spPr bwMode="auto">
          <a:xfrm>
            <a:off x="2195513" y="1412875"/>
            <a:ext cx="5256212" cy="338138"/>
          </a:xfrm>
          <a:prstGeom prst="rect">
            <a:avLst/>
          </a:prstGeom>
          <a:noFill/>
          <a:ln w="9525">
            <a:noFill/>
            <a:miter lim="800000"/>
            <a:headEnd/>
            <a:tailEnd/>
          </a:ln>
        </p:spPr>
        <p:txBody>
          <a:bodyPr>
            <a:spAutoFit/>
          </a:bodyPr>
          <a:lstStyle/>
          <a:p>
            <a:pPr marL="273050" indent="-273050">
              <a:spcBef>
                <a:spcPct val="0"/>
              </a:spcBef>
            </a:pPr>
            <a:r>
              <a:rPr lang="es-ES" sz="1600">
                <a:latin typeface="Arial Black" pitchFamily="34" charset="0"/>
                <a:ea typeface="Times New Roman" pitchFamily="18" charset="0"/>
                <a:cs typeface="Arial" charset="0"/>
              </a:rPr>
              <a:t>Computador                        :  IBM – AT </a:t>
            </a:r>
          </a:p>
        </p:txBody>
      </p:sp>
      <p:sp>
        <p:nvSpPr>
          <p:cNvPr id="11" name="10 Rectángulo"/>
          <p:cNvSpPr/>
          <p:nvPr/>
        </p:nvSpPr>
        <p:spPr>
          <a:xfrm>
            <a:off x="755576" y="908720"/>
            <a:ext cx="6912768"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 de Crédito en sistema Multiusuario </a:t>
            </a:r>
            <a:r>
              <a:rPr lang="es-E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Xenix</a:t>
            </a:r>
            <a:endPar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12" name="Rectangle 1"/>
          <p:cNvSpPr>
            <a:spLocks noChangeArrowheads="1"/>
          </p:cNvSpPr>
          <p:nvPr/>
        </p:nvSpPr>
        <p:spPr bwMode="auto">
          <a:xfrm>
            <a:off x="2195513" y="1773238"/>
            <a:ext cx="4897437" cy="2062162"/>
          </a:xfrm>
          <a:prstGeom prst="rect">
            <a:avLst/>
          </a:prstGeom>
          <a:noFill/>
          <a:ln w="9525" cap="flat" cmpd="sng">
            <a:noFill/>
            <a:prstDash val="solid"/>
            <a:miter lim="800000"/>
            <a:headEnd/>
            <a:tailEnd/>
          </a:ln>
          <a:effectLst/>
        </p:spPr>
        <p:txBody>
          <a:bodyPr anchor="ctr">
            <a:spAutoFit/>
          </a:bodyPr>
          <a:lstStyle/>
          <a:p>
            <a:pPr>
              <a:spcBef>
                <a:spcPct val="0"/>
              </a:spcBef>
              <a:defRPr/>
            </a:pPr>
            <a:r>
              <a:rPr lang="es-ES" sz="1600" dirty="0">
                <a:latin typeface="Arial Black" pitchFamily="34" charset="0"/>
                <a:ea typeface="Times New Roman" pitchFamily="18" charset="0"/>
                <a:cs typeface="Arial" pitchFamily="34" charset="0"/>
              </a:rPr>
              <a:t>  Memoria Principal del CPU :  512 Kb</a:t>
            </a:r>
          </a:p>
          <a:p>
            <a:pPr>
              <a:spcBef>
                <a:spcPct val="0"/>
              </a:spcBef>
              <a:defRPr/>
            </a:pPr>
            <a:endParaRPr lang="es-ES" sz="1600" dirty="0">
              <a:latin typeface="Arial Black" pitchFamily="34" charset="0"/>
              <a:ea typeface="Times New Roman" pitchFamily="18" charset="0"/>
            </a:endParaRPr>
          </a:p>
          <a:p>
            <a:pPr>
              <a:spcBef>
                <a:spcPct val="0"/>
              </a:spcBef>
              <a:defRPr/>
            </a:pPr>
            <a:r>
              <a:rPr lang="es-ES" sz="1600" dirty="0">
                <a:latin typeface="Arial Black" pitchFamily="34" charset="0"/>
                <a:ea typeface="Times New Roman" pitchFamily="18" charset="0"/>
                <a:cs typeface="Arial" pitchFamily="34" charset="0"/>
              </a:rPr>
              <a:t>   Sistema Operativo             :   XENIX</a:t>
            </a:r>
          </a:p>
          <a:p>
            <a:pPr>
              <a:spcBef>
                <a:spcPct val="0"/>
              </a:spcBef>
              <a:defRPr/>
            </a:pPr>
            <a:endParaRPr lang="es-ES" sz="1600" dirty="0">
              <a:latin typeface="Arial Black" pitchFamily="34" charset="0"/>
              <a:ea typeface="Times New Roman" pitchFamily="18" charset="0"/>
            </a:endParaRPr>
          </a:p>
          <a:p>
            <a:pPr>
              <a:spcBef>
                <a:spcPct val="0"/>
              </a:spcBef>
              <a:defRPr/>
            </a:pPr>
            <a:r>
              <a:rPr lang="es-ES" sz="1600" dirty="0">
                <a:latin typeface="Arial Black" pitchFamily="34" charset="0"/>
                <a:ea typeface="Times New Roman" pitchFamily="18" charset="0"/>
                <a:cs typeface="Arial" pitchFamily="34" charset="0"/>
              </a:rPr>
              <a:t>   </a:t>
            </a:r>
            <a:r>
              <a:rPr lang="es-EC" sz="1600" dirty="0">
                <a:latin typeface="Arial Black" pitchFamily="34" charset="0"/>
                <a:ea typeface="Times New Roman" pitchFamily="18" charset="0"/>
                <a:cs typeface="Arial" pitchFamily="34" charset="0"/>
              </a:rPr>
              <a:t>Almacenamiento en disco :   40 Mb</a:t>
            </a:r>
            <a:endParaRPr lang="es-ES" sz="1600" dirty="0">
              <a:latin typeface="Arial Black" pitchFamily="34" charset="0"/>
              <a:ea typeface="Times New Roman" pitchFamily="18" charset="0"/>
              <a:cs typeface="Arial" pitchFamily="34" charset="0"/>
            </a:endParaRPr>
          </a:p>
          <a:p>
            <a:pPr>
              <a:spcBef>
                <a:spcPct val="0"/>
              </a:spcBef>
              <a:defRPr/>
            </a:pPr>
            <a:endParaRPr lang="es-ES" sz="1600" dirty="0">
              <a:latin typeface="Arial Black" pitchFamily="34" charset="0"/>
              <a:ea typeface="Times New Roman" pitchFamily="18" charset="0"/>
            </a:endParaRPr>
          </a:p>
          <a:p>
            <a:pPr marL="273050" indent="-273050">
              <a:spcBef>
                <a:spcPct val="0"/>
              </a:spcBef>
              <a:defRPr/>
            </a:pPr>
            <a:r>
              <a:rPr lang="es-EC" sz="1600" dirty="0">
                <a:latin typeface="Arial Black" pitchFamily="34" charset="0"/>
                <a:ea typeface="Times New Roman" pitchFamily="18" charset="0"/>
                <a:cs typeface="Arial" pitchFamily="34" charset="0"/>
              </a:rPr>
              <a:t>Capacidad del Controlador:  16 disp.</a:t>
            </a:r>
          </a:p>
          <a:p>
            <a:pPr>
              <a:spcBef>
                <a:spcPct val="0"/>
              </a:spcBef>
              <a:buFontTx/>
              <a:buNone/>
              <a:defRPr/>
            </a:pPr>
            <a:r>
              <a:rPr lang="es-EC" sz="1600" dirty="0">
                <a:latin typeface="Arial Black" pitchFamily="34" charset="0"/>
                <a:ea typeface="Times New Roman" pitchFamily="18" charset="0"/>
                <a:cs typeface="Arial" pitchFamily="34" charset="0"/>
              </a:rPr>
              <a:t>     de comunicaciones </a:t>
            </a:r>
          </a:p>
        </p:txBody>
      </p:sp>
      <p:pic>
        <p:nvPicPr>
          <p:cNvPr id="72708" name="Picture 4" descr="http://cdn.dipity.com/uploads/events/21b832027a8c7be150e9333492939d7e_1M.png"/>
          <p:cNvPicPr>
            <a:picLocks noChangeAspect="1" noChangeArrowheads="1"/>
          </p:cNvPicPr>
          <p:nvPr/>
        </p:nvPicPr>
        <p:blipFill>
          <a:blip r:embed="rId4" cstate="print"/>
          <a:srcRect/>
          <a:stretch>
            <a:fillRect/>
          </a:stretch>
        </p:blipFill>
        <p:spPr bwMode="auto">
          <a:xfrm>
            <a:off x="6732240" y="4246204"/>
            <a:ext cx="2411760" cy="2611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19 Rectángulo"/>
          <p:cNvSpPr/>
          <p:nvPr/>
        </p:nvSpPr>
        <p:spPr>
          <a:xfrm>
            <a:off x="179512" y="4509120"/>
            <a:ext cx="6912768"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Muchas áreas funcionando con IBM-AT   e   IBM-PS</a:t>
            </a:r>
          </a:p>
        </p:txBody>
      </p:sp>
      <p:sp>
        <p:nvSpPr>
          <p:cNvPr id="22" name="Rectangle 1"/>
          <p:cNvSpPr>
            <a:spLocks noChangeArrowheads="1"/>
          </p:cNvSpPr>
          <p:nvPr/>
        </p:nvSpPr>
        <p:spPr bwMode="auto">
          <a:xfrm>
            <a:off x="611188" y="5157788"/>
            <a:ext cx="6769100" cy="1568450"/>
          </a:xfrm>
          <a:prstGeom prst="rect">
            <a:avLst/>
          </a:prstGeom>
          <a:noFill/>
          <a:ln w="9525" cap="flat" cmpd="sng">
            <a:noFill/>
            <a:prstDash val="solid"/>
            <a:miter lim="800000"/>
            <a:headEnd/>
            <a:tailEnd/>
          </a:ln>
          <a:effectLst/>
        </p:spPr>
        <p:txBody>
          <a:bodyPr anchor="ctr">
            <a:spAutoFit/>
          </a:bodyPr>
          <a:lstStyle/>
          <a:p>
            <a:pPr marL="82550" indent="-82550">
              <a:spcBef>
                <a:spcPct val="0"/>
              </a:spcBef>
              <a:defRPr/>
            </a:pPr>
            <a:r>
              <a:rPr lang="es-ES" sz="1600" dirty="0">
                <a:solidFill>
                  <a:schemeClr val="bg1"/>
                </a:solidFill>
                <a:latin typeface="Arial Black" pitchFamily="34" charset="0"/>
                <a:ea typeface="Times New Roman" pitchFamily="18" charset="0"/>
                <a:cs typeface="Arial" pitchFamily="34" charset="0"/>
              </a:rPr>
              <a:t>Las áreas que no estaban cubiertas por el S/IBM o NCR,  tenían IBM-AT o IBM-PS</a:t>
            </a:r>
          </a:p>
          <a:p>
            <a:pPr>
              <a:spcBef>
                <a:spcPct val="0"/>
              </a:spcBef>
              <a:defRPr/>
            </a:pPr>
            <a:endParaRPr lang="es-ES" sz="1600" dirty="0">
              <a:solidFill>
                <a:schemeClr val="bg1"/>
              </a:solidFill>
              <a:latin typeface="Arial Black" pitchFamily="34" charset="0"/>
              <a:ea typeface="Times New Roman" pitchFamily="18" charset="0"/>
            </a:endParaRPr>
          </a:p>
          <a:p>
            <a:pPr>
              <a:spcBef>
                <a:spcPct val="0"/>
              </a:spcBef>
              <a:defRPr/>
            </a:pPr>
            <a:r>
              <a:rPr lang="es-ES" sz="1600" dirty="0">
                <a:solidFill>
                  <a:schemeClr val="bg1"/>
                </a:solidFill>
                <a:latin typeface="Arial Black" pitchFamily="34" charset="0"/>
                <a:ea typeface="Times New Roman" pitchFamily="18" charset="0"/>
                <a:cs typeface="Arial" pitchFamily="34" charset="0"/>
              </a:rPr>
              <a:t>   Estos equipos no estaban conectados entre si</a:t>
            </a:r>
          </a:p>
          <a:p>
            <a:pPr>
              <a:spcBef>
                <a:spcPct val="0"/>
              </a:spcBef>
              <a:defRPr/>
            </a:pPr>
            <a:endParaRPr lang="es-ES" sz="1600" dirty="0">
              <a:solidFill>
                <a:schemeClr val="bg1"/>
              </a:solidFill>
              <a:latin typeface="Arial Black" pitchFamily="34" charset="0"/>
              <a:ea typeface="Times New Roman" pitchFamily="18" charset="0"/>
            </a:endParaRPr>
          </a:p>
          <a:p>
            <a:pPr>
              <a:spcBef>
                <a:spcPct val="0"/>
              </a:spcBef>
              <a:defRPr/>
            </a:pPr>
            <a:r>
              <a:rPr lang="es-ES" sz="1600" dirty="0">
                <a:solidFill>
                  <a:schemeClr val="bg1"/>
                </a:solidFill>
                <a:latin typeface="Arial Black" pitchFamily="34" charset="0"/>
                <a:ea typeface="Times New Roman" pitchFamily="18" charset="0"/>
                <a:cs typeface="Arial" pitchFamily="34" charset="0"/>
              </a:rPr>
              <a:t>   </a:t>
            </a:r>
            <a:r>
              <a:rPr lang="es-EC" sz="1600" dirty="0">
                <a:solidFill>
                  <a:schemeClr val="bg1"/>
                </a:solidFill>
                <a:latin typeface="Arial Black" pitchFamily="34" charset="0"/>
                <a:ea typeface="Times New Roman" pitchFamily="18" charset="0"/>
                <a:cs typeface="Arial" pitchFamily="34" charset="0"/>
              </a:rPr>
              <a:t>Habían 38 computadores personales</a:t>
            </a:r>
            <a:endParaRPr lang="es-ES" sz="1600" dirty="0">
              <a:solidFill>
                <a:schemeClr val="bg1"/>
              </a:solidFill>
              <a:latin typeface="Arial Black" pitchFamily="34" charset="0"/>
              <a:ea typeface="Times New Roman" pitchFamily="18"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BM System/370 Model 138"/>
          <p:cNvPicPr>
            <a:picLocks noChangeAspect="1" noChangeArrowheads="1"/>
          </p:cNvPicPr>
          <p:nvPr/>
        </p:nvPicPr>
        <p:blipFill>
          <a:blip r:embed="rId2" cstate="print"/>
          <a:srcRect/>
          <a:stretch>
            <a:fillRect/>
          </a:stretch>
        </p:blipFill>
        <p:spPr bwMode="auto">
          <a:xfrm>
            <a:off x="0" y="1340768"/>
            <a:ext cx="4932040" cy="4482244"/>
          </a:xfrm>
          <a:prstGeom prst="rect">
            <a:avLst/>
          </a:prstGeom>
          <a:ln>
            <a:noFill/>
          </a:ln>
          <a:effectLst>
            <a:softEdge rad="112500"/>
          </a:effectLst>
        </p:spPr>
      </p:pic>
      <p:pic>
        <p:nvPicPr>
          <p:cNvPr id="16387" name="Imagen 1"/>
          <p:cNvPicPr>
            <a:picLocks noChangeAspect="1" noChangeArrowheads="1"/>
          </p:cNvPicPr>
          <p:nvPr/>
        </p:nvPicPr>
        <p:blipFill>
          <a:blip r:embed="rId3" cstate="print"/>
          <a:srcRect/>
          <a:stretch>
            <a:fillRect/>
          </a:stretch>
        </p:blipFill>
        <p:spPr bwMode="auto">
          <a:xfrm>
            <a:off x="250825" y="115888"/>
            <a:ext cx="576263" cy="555625"/>
          </a:xfrm>
          <a:prstGeom prst="rect">
            <a:avLst/>
          </a:prstGeom>
          <a:noFill/>
          <a:ln w="9525">
            <a:noFill/>
            <a:miter lim="800000"/>
            <a:headEnd/>
            <a:tailEnd/>
          </a:ln>
        </p:spPr>
      </p:pic>
      <p:sp>
        <p:nvSpPr>
          <p:cNvPr id="6" name="5 Rectángulo"/>
          <p:cNvSpPr/>
          <p:nvPr/>
        </p:nvSpPr>
        <p:spPr>
          <a:xfrm>
            <a:off x="539552" y="0"/>
            <a:ext cx="8280920" cy="461665"/>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ANALISIS DE LOS SISTEMAS EXISTENTES</a:t>
            </a:r>
          </a:p>
        </p:txBody>
      </p:sp>
      <p:sp>
        <p:nvSpPr>
          <p:cNvPr id="17413" name="Rectangle 1"/>
          <p:cNvSpPr>
            <a:spLocks noChangeArrowheads="1"/>
          </p:cNvSpPr>
          <p:nvPr/>
        </p:nvSpPr>
        <p:spPr bwMode="auto">
          <a:xfrm>
            <a:off x="4787900" y="1773238"/>
            <a:ext cx="4356100" cy="3046412"/>
          </a:xfrm>
          <a:prstGeom prst="rect">
            <a:avLst/>
          </a:prstGeom>
          <a:noFill/>
          <a:ln w="9525">
            <a:noFill/>
            <a:miter lim="800000"/>
            <a:headEnd/>
            <a:tailEnd/>
          </a:ln>
        </p:spPr>
        <p:txBody>
          <a:bodyPr anchor="ctr">
            <a:spAutoFit/>
          </a:bodyPr>
          <a:lstStyle/>
          <a:p>
            <a:pPr>
              <a:spcBef>
                <a:spcPct val="0"/>
              </a:spcBef>
              <a:defRPr/>
            </a:pPr>
            <a:r>
              <a:rPr lang="es-ES" sz="1600" dirty="0">
                <a:latin typeface="Arial Black" pitchFamily="34" charset="0"/>
                <a:ea typeface="Times New Roman" pitchFamily="18" charset="0"/>
                <a:cs typeface="Arial" charset="0"/>
              </a:rPr>
              <a:t>  Memoria principal :512 Kb</a:t>
            </a:r>
          </a:p>
          <a:p>
            <a:pPr>
              <a:spcBef>
                <a:spcPct val="0"/>
              </a:spcBef>
              <a:buFontTx/>
              <a:buNone/>
              <a:defRPr/>
            </a:pPr>
            <a:r>
              <a:rPr lang="es-ES" sz="1600" dirty="0">
                <a:latin typeface="Arial Black" pitchFamily="34" charset="0"/>
                <a:ea typeface="Times New Roman" pitchFamily="18" charset="0"/>
                <a:cs typeface="Arial" charset="0"/>
              </a:rPr>
              <a:t>    del CPU</a:t>
            </a:r>
          </a:p>
          <a:p>
            <a:pPr>
              <a:spcBef>
                <a:spcPct val="0"/>
              </a:spcBef>
              <a:defRPr/>
            </a:pPr>
            <a:endParaRPr lang="es-ES" sz="1600" dirty="0">
              <a:latin typeface="Arial Black" pitchFamily="34" charset="0"/>
              <a:ea typeface="Times New Roman" pitchFamily="18" charset="0"/>
              <a:cs typeface="Arial" charset="0"/>
            </a:endParaRPr>
          </a:p>
          <a:p>
            <a:pPr>
              <a:spcBef>
                <a:spcPct val="0"/>
              </a:spcBef>
              <a:defRPr/>
            </a:pPr>
            <a:r>
              <a:rPr lang="es-ES" sz="1600" dirty="0">
                <a:latin typeface="Arial Black" pitchFamily="34" charset="0"/>
                <a:ea typeface="Times New Roman" pitchFamily="18" charset="0"/>
                <a:cs typeface="Arial" charset="0"/>
              </a:rPr>
              <a:t>  Sistema operativo: DOS-VSE</a:t>
            </a:r>
          </a:p>
          <a:p>
            <a:pPr>
              <a:spcBef>
                <a:spcPct val="0"/>
              </a:spcBef>
              <a:defRPr/>
            </a:pPr>
            <a:endParaRPr lang="es-ES" sz="1600" dirty="0">
              <a:latin typeface="Arial Black" pitchFamily="34" charset="0"/>
              <a:ea typeface="Times New Roman" pitchFamily="18" charset="0"/>
              <a:cs typeface="Arial" charset="0"/>
            </a:endParaRPr>
          </a:p>
          <a:p>
            <a:pPr>
              <a:spcBef>
                <a:spcPct val="0"/>
              </a:spcBef>
              <a:defRPr/>
            </a:pPr>
            <a:r>
              <a:rPr lang="es-ES" sz="1600" dirty="0">
                <a:latin typeface="Arial Black" pitchFamily="34" charset="0"/>
                <a:ea typeface="Times New Roman" pitchFamily="18" charset="0"/>
                <a:cs typeface="Arial" charset="0"/>
              </a:rPr>
              <a:t>  Almacenamiento  : 300 Mb</a:t>
            </a:r>
          </a:p>
          <a:p>
            <a:pPr>
              <a:spcBef>
                <a:spcPct val="0"/>
              </a:spcBef>
              <a:buFontTx/>
              <a:buNone/>
              <a:defRPr/>
            </a:pPr>
            <a:r>
              <a:rPr lang="es-ES" sz="1600" dirty="0">
                <a:latin typeface="Arial Black" pitchFamily="34" charset="0"/>
                <a:ea typeface="Times New Roman" pitchFamily="18" charset="0"/>
                <a:cs typeface="Arial" charset="0"/>
              </a:rPr>
              <a:t>    en disco</a:t>
            </a:r>
          </a:p>
          <a:p>
            <a:pPr>
              <a:spcBef>
                <a:spcPct val="0"/>
              </a:spcBef>
              <a:defRPr/>
            </a:pPr>
            <a:endParaRPr lang="es-ES" sz="1600" dirty="0">
              <a:latin typeface="Arial Black" pitchFamily="34" charset="0"/>
              <a:ea typeface="Times New Roman" pitchFamily="18" charset="0"/>
              <a:cs typeface="Arial" charset="0"/>
            </a:endParaRPr>
          </a:p>
          <a:p>
            <a:pPr>
              <a:spcBef>
                <a:spcPct val="0"/>
              </a:spcBef>
              <a:defRPr/>
            </a:pPr>
            <a:r>
              <a:rPr lang="es-ES" sz="1600" dirty="0">
                <a:latin typeface="Arial Black" pitchFamily="34" charset="0"/>
                <a:ea typeface="Times New Roman" pitchFamily="18" charset="0"/>
                <a:cs typeface="Arial" charset="0"/>
              </a:rPr>
              <a:t>  Capacidad del      :  32 dispositivos</a:t>
            </a:r>
          </a:p>
          <a:p>
            <a:pPr>
              <a:spcBef>
                <a:spcPct val="0"/>
              </a:spcBef>
              <a:buFontTx/>
              <a:buNone/>
              <a:defRPr/>
            </a:pPr>
            <a:r>
              <a:rPr lang="es-ES" sz="1600" dirty="0">
                <a:latin typeface="Arial Black" pitchFamily="34" charset="0"/>
                <a:ea typeface="Times New Roman" pitchFamily="18" charset="0"/>
                <a:cs typeface="Arial" charset="0"/>
              </a:rPr>
              <a:t>    controlador de </a:t>
            </a:r>
          </a:p>
          <a:p>
            <a:pPr marL="273050">
              <a:spcBef>
                <a:spcPct val="0"/>
              </a:spcBef>
              <a:buFontTx/>
              <a:buNone/>
              <a:defRPr/>
            </a:pPr>
            <a:r>
              <a:rPr lang="es-ES" sz="1600" dirty="0">
                <a:latin typeface="Arial Black" pitchFamily="34" charset="0"/>
                <a:ea typeface="Times New Roman" pitchFamily="18" charset="0"/>
                <a:cs typeface="Arial" charset="0"/>
              </a:rPr>
              <a:t>comunicaciones</a:t>
            </a:r>
            <a:endParaRPr lang="es-EC" sz="1600" dirty="0">
              <a:latin typeface="Arial Black" pitchFamily="34" charset="0"/>
              <a:ea typeface="Times New Roman" pitchFamily="18" charset="0"/>
              <a:cs typeface="Arial" charset="0"/>
            </a:endParaRPr>
          </a:p>
          <a:p>
            <a:pPr>
              <a:spcBef>
                <a:spcPct val="0"/>
              </a:spcBef>
              <a:buFontTx/>
              <a:buNone/>
              <a:defRPr/>
            </a:pPr>
            <a:r>
              <a:rPr lang="es-ES" sz="1600" dirty="0">
                <a:latin typeface="Arial Black" pitchFamily="34" charset="0"/>
                <a:ea typeface="Times New Roman" pitchFamily="18" charset="0"/>
                <a:cs typeface="Arial" charset="0"/>
              </a:rPr>
              <a:t>    </a:t>
            </a:r>
          </a:p>
        </p:txBody>
      </p:sp>
      <p:sp>
        <p:nvSpPr>
          <p:cNvPr id="13" name="12 Rectángulo"/>
          <p:cNvSpPr/>
          <p:nvPr/>
        </p:nvSpPr>
        <p:spPr>
          <a:xfrm>
            <a:off x="899592" y="620688"/>
            <a:ext cx="6984776" cy="369332"/>
          </a:xfrm>
          <a:prstGeom prst="rect">
            <a:avLst/>
          </a:prstGeom>
          <a:noFill/>
        </p:spPr>
        <p:txBody>
          <a:bodyPr>
            <a:spAutoFit/>
          </a:bodyPr>
          <a:lstStyle/>
          <a:p>
            <a:pPr>
              <a:buFontTx/>
              <a:buNone/>
              <a:defRPr/>
            </a:pPr>
            <a:r>
              <a:rPr lang="es-E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SISTEMAS COMPUTACIONALES EN GUAYAQUIL:</a:t>
            </a:r>
          </a:p>
        </p:txBody>
      </p:sp>
      <p:sp>
        <p:nvSpPr>
          <p:cNvPr id="17415" name="14 Rectángulo"/>
          <p:cNvSpPr>
            <a:spLocks noChangeArrowheads="1"/>
          </p:cNvSpPr>
          <p:nvPr/>
        </p:nvSpPr>
        <p:spPr bwMode="auto">
          <a:xfrm>
            <a:off x="0" y="5732463"/>
            <a:ext cx="6192838" cy="401637"/>
          </a:xfrm>
          <a:prstGeom prst="rect">
            <a:avLst/>
          </a:prstGeom>
          <a:noFill/>
          <a:ln w="9525">
            <a:noFill/>
            <a:miter lim="800000"/>
            <a:headEnd/>
            <a:tailEnd/>
          </a:ln>
        </p:spPr>
        <p:txBody>
          <a:bodyPr>
            <a:spAutoFit/>
          </a:bodyPr>
          <a:lstStyle/>
          <a:p>
            <a:pPr>
              <a:spcBef>
                <a:spcPct val="0"/>
              </a:spcBef>
              <a:buFontTx/>
              <a:buNone/>
              <a:defRPr/>
            </a:pPr>
            <a:r>
              <a:rPr lang="es-ES"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itchFamily="34" charset="0"/>
                <a:ea typeface="Times New Roman" pitchFamily="18" charset="0"/>
                <a:cs typeface="Arial" charset="0"/>
              </a:rPr>
              <a:t>Computador  Principal : IBM S 370/138 </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836" descr="ncr8250"/>
          <p:cNvPicPr>
            <a:picLocks noChangeAspect="1" noChangeArrowheads="1"/>
          </p:cNvPicPr>
          <p:nvPr/>
        </p:nvPicPr>
        <p:blipFill>
          <a:blip r:embed="rId2" cstate="print"/>
          <a:srcRect/>
          <a:stretch>
            <a:fillRect/>
          </a:stretch>
        </p:blipFill>
        <p:spPr bwMode="auto">
          <a:xfrm>
            <a:off x="0" y="2636912"/>
            <a:ext cx="5114925" cy="4221088"/>
          </a:xfrm>
          <a:prstGeom prst="rect">
            <a:avLst/>
          </a:prstGeom>
          <a:ln>
            <a:noFill/>
          </a:ln>
          <a:effectLst>
            <a:softEdge rad="112500"/>
          </a:effectLst>
        </p:spPr>
      </p:pic>
      <p:pic>
        <p:nvPicPr>
          <p:cNvPr id="17411" name="Imagen 1"/>
          <p:cNvPicPr>
            <a:picLocks noChangeAspect="1" noChangeArrowheads="1"/>
          </p:cNvPicPr>
          <p:nvPr/>
        </p:nvPicPr>
        <p:blipFill>
          <a:blip r:embed="rId3" cstate="print"/>
          <a:srcRect/>
          <a:stretch>
            <a:fillRect/>
          </a:stretch>
        </p:blipFill>
        <p:spPr bwMode="auto">
          <a:xfrm>
            <a:off x="250825" y="188913"/>
            <a:ext cx="576263" cy="555625"/>
          </a:xfrm>
          <a:prstGeom prst="rect">
            <a:avLst/>
          </a:prstGeom>
          <a:noFill/>
          <a:ln w="9525">
            <a:noFill/>
            <a:miter lim="800000"/>
            <a:headEnd/>
            <a:tailEnd/>
          </a:ln>
        </p:spPr>
      </p:pic>
      <p:sp>
        <p:nvSpPr>
          <p:cNvPr id="6" name="5 Rectángulo"/>
          <p:cNvSpPr/>
          <p:nvPr/>
        </p:nvSpPr>
        <p:spPr>
          <a:xfrm>
            <a:off x="539552" y="188640"/>
            <a:ext cx="8280920" cy="461665"/>
          </a:xfrm>
          <a:prstGeom prst="rect">
            <a:avLst/>
          </a:prstGeom>
          <a:noFill/>
        </p:spPr>
        <p:txBody>
          <a:bodyPr>
            <a:spAutoFit/>
          </a:bodyPr>
          <a:lstStyle/>
          <a:p>
            <a:pPr algn="ctr">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ANALISIS DE LOS SISTEMAS EXISTENTES</a:t>
            </a:r>
          </a:p>
        </p:txBody>
      </p:sp>
      <p:sp>
        <p:nvSpPr>
          <p:cNvPr id="13" name="12 Rectángulo"/>
          <p:cNvSpPr/>
          <p:nvPr/>
        </p:nvSpPr>
        <p:spPr>
          <a:xfrm>
            <a:off x="899592" y="692696"/>
            <a:ext cx="6480720" cy="369332"/>
          </a:xfrm>
          <a:prstGeom prst="rect">
            <a:avLst/>
          </a:prstGeom>
          <a:noFill/>
        </p:spPr>
        <p:txBody>
          <a:bodyPr>
            <a:spAutoFit/>
          </a:bodyPr>
          <a:lstStyle/>
          <a:p>
            <a:pPr>
              <a:buFontTx/>
              <a:buNone/>
              <a:defRPr/>
            </a:pPr>
            <a:r>
              <a:rPr lang="es-E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SISTEMAS COMPUTACIONALES EN GUAYAQUIL:</a:t>
            </a:r>
          </a:p>
        </p:txBody>
      </p:sp>
      <p:sp>
        <p:nvSpPr>
          <p:cNvPr id="18438" name="9 Rectángulo"/>
          <p:cNvSpPr>
            <a:spLocks noChangeArrowheads="1"/>
          </p:cNvSpPr>
          <p:nvPr/>
        </p:nvSpPr>
        <p:spPr bwMode="auto">
          <a:xfrm>
            <a:off x="827584" y="1988840"/>
            <a:ext cx="2592288" cy="830997"/>
          </a:xfrm>
          <a:prstGeom prst="rect">
            <a:avLst/>
          </a:prstGeom>
          <a:noFill/>
          <a:ln w="9525">
            <a:noFill/>
            <a:miter lim="800000"/>
            <a:headEnd/>
            <a:tailEnd/>
          </a:ln>
        </p:spPr>
        <p:txBody>
          <a:bodyPr>
            <a:spAutoFit/>
          </a:bodyPr>
          <a:lstStyle/>
          <a:p>
            <a:pPr>
              <a:spcBef>
                <a:spcPct val="0"/>
              </a:spcBef>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Times New Roman" pitchFamily="18" charset="0"/>
                <a:cs typeface="Arial" charset="0"/>
              </a:rPr>
              <a:t>Computador:</a:t>
            </a:r>
          </a:p>
          <a:p>
            <a:pPr>
              <a:spcBef>
                <a:spcPct val="0"/>
              </a:spcBef>
              <a:buFontTx/>
              <a:buNone/>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a typeface="Times New Roman" pitchFamily="18" charset="0"/>
                <a:cs typeface="Arial" charset="0"/>
              </a:rPr>
              <a:t>  NCR-8250</a:t>
            </a:r>
          </a:p>
        </p:txBody>
      </p:sp>
      <p:sp>
        <p:nvSpPr>
          <p:cNvPr id="11" name="10 Rectángulo"/>
          <p:cNvSpPr/>
          <p:nvPr/>
        </p:nvSpPr>
        <p:spPr>
          <a:xfrm>
            <a:off x="971600" y="1124744"/>
            <a:ext cx="6912768" cy="338554"/>
          </a:xfrm>
          <a:prstGeom prst="rect">
            <a:avLst/>
          </a:prstGeom>
          <a:noFill/>
        </p:spPr>
        <p:txBody>
          <a:bodyPr>
            <a:spAutoFit/>
          </a:bodyPr>
          <a:lstStyle/>
          <a:p>
            <a:pPr>
              <a:buFontTx/>
              <a:buNone/>
              <a:defRPr/>
            </a:pPr>
            <a:r>
              <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Sistema de Caja y Cuentas Corrientes en línea</a:t>
            </a:r>
          </a:p>
        </p:txBody>
      </p:sp>
      <p:sp>
        <p:nvSpPr>
          <p:cNvPr id="17416" name="Rectangle 1"/>
          <p:cNvSpPr>
            <a:spLocks noChangeArrowheads="1"/>
          </p:cNvSpPr>
          <p:nvPr/>
        </p:nvSpPr>
        <p:spPr bwMode="auto">
          <a:xfrm>
            <a:off x="3382963" y="1916113"/>
            <a:ext cx="5761037" cy="2800350"/>
          </a:xfrm>
          <a:prstGeom prst="rect">
            <a:avLst/>
          </a:prstGeom>
          <a:noFill/>
          <a:ln w="9525">
            <a:noFill/>
            <a:miter lim="800000"/>
            <a:headEnd/>
            <a:tailEnd/>
          </a:ln>
        </p:spPr>
        <p:txBody>
          <a:bodyPr anchor="ctr">
            <a:spAutoFit/>
          </a:bodyPr>
          <a:lstStyle/>
          <a:p>
            <a:pPr>
              <a:spcBef>
                <a:spcPct val="0"/>
              </a:spcBef>
            </a:pPr>
            <a:r>
              <a:rPr lang="es-ES" sz="1600">
                <a:latin typeface="Arial Black" pitchFamily="34" charset="0"/>
                <a:ea typeface="Times New Roman" pitchFamily="18" charset="0"/>
                <a:cs typeface="Arial" charset="0"/>
              </a:rPr>
              <a:t>  12 Terminales Financieras NCR-2261</a:t>
            </a:r>
          </a:p>
          <a:p>
            <a:pPr>
              <a:spcBef>
                <a:spcPct val="0"/>
              </a:spcBef>
            </a:pPr>
            <a:endParaRPr lang="es-ES" sz="1600">
              <a:latin typeface="Arial Black" pitchFamily="34" charset="0"/>
              <a:ea typeface="Times New Roman" pitchFamily="18" charset="0"/>
              <a:cs typeface="Arial" charset="0"/>
            </a:endParaRPr>
          </a:p>
          <a:p>
            <a:pPr>
              <a:spcBef>
                <a:spcPct val="0"/>
              </a:spcBef>
            </a:pPr>
            <a:r>
              <a:rPr lang="es-ES" sz="1600">
                <a:latin typeface="Arial Black" pitchFamily="34" charset="0"/>
                <a:ea typeface="Times New Roman" pitchFamily="18" charset="0"/>
                <a:cs typeface="Arial" charset="0"/>
              </a:rPr>
              <a:t>    4 De consulta</a:t>
            </a:r>
          </a:p>
          <a:p>
            <a:pPr>
              <a:spcBef>
                <a:spcPct val="0"/>
              </a:spcBef>
            </a:pPr>
            <a:endParaRPr lang="es-ES" sz="1600">
              <a:latin typeface="Arial Black" pitchFamily="34" charset="0"/>
              <a:ea typeface="Times New Roman" pitchFamily="18" charset="0"/>
              <a:cs typeface="Arial" charset="0"/>
            </a:endParaRPr>
          </a:p>
          <a:p>
            <a:pPr>
              <a:spcBef>
                <a:spcPct val="0"/>
              </a:spcBef>
            </a:pPr>
            <a:r>
              <a:rPr lang="es-ES" sz="1600">
                <a:latin typeface="Arial Black" pitchFamily="34" charset="0"/>
                <a:ea typeface="Times New Roman" pitchFamily="18" charset="0"/>
                <a:cs typeface="Arial" charset="0"/>
              </a:rPr>
              <a:t>   Memoria Principal del CPU :  512 Kb</a:t>
            </a:r>
          </a:p>
          <a:p>
            <a:pPr>
              <a:spcBef>
                <a:spcPct val="0"/>
              </a:spcBef>
            </a:pPr>
            <a:endParaRPr lang="es-ES" sz="1600">
              <a:latin typeface="Arial Black" pitchFamily="34" charset="0"/>
              <a:ea typeface="Times New Roman" pitchFamily="18" charset="0"/>
              <a:cs typeface="Arial" charset="0"/>
            </a:endParaRPr>
          </a:p>
          <a:p>
            <a:pPr>
              <a:spcBef>
                <a:spcPct val="0"/>
              </a:spcBef>
            </a:pPr>
            <a:r>
              <a:rPr lang="es-ES" sz="1600">
                <a:latin typeface="Arial Black" pitchFamily="34" charset="0"/>
                <a:ea typeface="Times New Roman" pitchFamily="18" charset="0"/>
                <a:cs typeface="Arial" charset="0"/>
              </a:rPr>
              <a:t>   </a:t>
            </a:r>
            <a:r>
              <a:rPr lang="es-EC" sz="1600">
                <a:latin typeface="Arial Black" pitchFamily="34" charset="0"/>
                <a:ea typeface="Times New Roman" pitchFamily="18" charset="0"/>
                <a:cs typeface="Arial" charset="0"/>
              </a:rPr>
              <a:t>Sistema Operativo              :  IMOS III y  CTME</a:t>
            </a:r>
          </a:p>
          <a:p>
            <a:pPr>
              <a:spcBef>
                <a:spcPct val="0"/>
              </a:spcBef>
            </a:pPr>
            <a:endParaRPr lang="es-EC" sz="1600">
              <a:latin typeface="Arial Black" pitchFamily="34" charset="0"/>
              <a:ea typeface="Times New Roman" pitchFamily="18" charset="0"/>
              <a:cs typeface="Arial" charset="0"/>
            </a:endParaRPr>
          </a:p>
          <a:p>
            <a:pPr>
              <a:spcBef>
                <a:spcPct val="0"/>
              </a:spcBef>
            </a:pPr>
            <a:r>
              <a:rPr lang="es-EC" sz="1600">
                <a:latin typeface="Arial Black" pitchFamily="34" charset="0"/>
                <a:ea typeface="Times New Roman" pitchFamily="18" charset="0"/>
                <a:cs typeface="Arial" charset="0"/>
              </a:rPr>
              <a:t>   Almacenamiento en disco  :  80 Mb</a:t>
            </a:r>
          </a:p>
          <a:p>
            <a:pPr>
              <a:spcBef>
                <a:spcPct val="0"/>
              </a:spcBef>
            </a:pPr>
            <a:endParaRPr lang="es-EC" sz="1600">
              <a:latin typeface="Arial Black" pitchFamily="34" charset="0"/>
              <a:ea typeface="Times New Roman" pitchFamily="18" charset="0"/>
              <a:cs typeface="Arial" charset="0"/>
            </a:endParaRPr>
          </a:p>
          <a:p>
            <a:pPr>
              <a:spcBef>
                <a:spcPct val="0"/>
              </a:spcBef>
            </a:pPr>
            <a:endParaRPr lang="es-ES" sz="1600">
              <a:latin typeface="Arial Black" pitchFamily="34" charset="0"/>
              <a:ea typeface="Times New Roman" pitchFamily="18" charset="0"/>
              <a:cs typeface="Arial" charset="0"/>
            </a:endParaRPr>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1716</TotalTime>
  <Words>2387</Words>
  <Application>Microsoft Office PowerPoint</Application>
  <PresentationFormat>Presentación en pantalla (4:3)</PresentationFormat>
  <Paragraphs>429</Paragraphs>
  <Slides>34</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34</vt:i4>
      </vt:variant>
    </vt:vector>
  </HeadingPairs>
  <TitlesOfParts>
    <vt:vector size="46" baseType="lpstr">
      <vt:lpstr>Tahoma</vt:lpstr>
      <vt:lpstr>Arial</vt:lpstr>
      <vt:lpstr>Lucida Sans Unicode</vt:lpstr>
      <vt:lpstr>Wingdings 3</vt:lpstr>
      <vt:lpstr>Verdana</vt:lpstr>
      <vt:lpstr>Wingdings 2</vt:lpstr>
      <vt:lpstr>Times New Roman</vt:lpstr>
      <vt:lpstr>Arial Black</vt:lpstr>
      <vt:lpstr>Aharoni</vt:lpstr>
      <vt:lpstr>Wingdings</vt:lpstr>
      <vt:lpstr>Script MT Bold</vt:lpstr>
      <vt:lpstr>Concurrencia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Company>Banco Central del Ecuador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PROAGRA</dc:title>
  <dc:creator>Banco Central Guayaquil</dc:creator>
  <cp:lastModifiedBy>José Miguel Avila</cp:lastModifiedBy>
  <cp:revision>205</cp:revision>
  <cp:lastPrinted>2000-11-29T22:42:11Z</cp:lastPrinted>
  <dcterms:created xsi:type="dcterms:W3CDTF">2000-11-28T23:19:52Z</dcterms:created>
  <dcterms:modified xsi:type="dcterms:W3CDTF">2012-02-09T02:51:46Z</dcterms:modified>
</cp:coreProperties>
</file>