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9" r:id="rId3"/>
    <p:sldId id="261" r:id="rId4"/>
    <p:sldId id="258" r:id="rId5"/>
    <p:sldId id="266" r:id="rId6"/>
    <p:sldId id="270" r:id="rId7"/>
    <p:sldId id="271" r:id="rId8"/>
    <p:sldId id="276" r:id="rId9"/>
    <p:sldId id="272" r:id="rId10"/>
    <p:sldId id="273" r:id="rId11"/>
    <p:sldId id="274" r:id="rId12"/>
    <p:sldId id="320"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321" r:id="rId27"/>
    <p:sldId id="322" r:id="rId28"/>
    <p:sldId id="311" r:id="rId29"/>
    <p:sldId id="312" r:id="rId30"/>
    <p:sldId id="313" r:id="rId31"/>
    <p:sldId id="314"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5" r:id="rId54"/>
    <p:sldId id="316" r:id="rId55"/>
    <p:sldId id="317" r:id="rId56"/>
    <p:sldId id="323" r:id="rId5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71" autoAdjust="0"/>
  </p:normalViewPr>
  <p:slideViewPr>
    <p:cSldViewPr>
      <p:cViewPr>
        <p:scale>
          <a:sx n="77" d="100"/>
          <a:sy n="77" d="100"/>
        </p:scale>
        <p:origin x="-1182" y="24"/>
      </p:cViewPr>
      <p:guideLst>
        <p:guide orient="horz" pos="2160"/>
        <p:guide pos="2880"/>
      </p:guideLst>
    </p:cSldViewPr>
  </p:slideViewPr>
  <p:outlineViewPr>
    <p:cViewPr>
      <p:scale>
        <a:sx n="33" d="100"/>
        <a:sy n="33" d="100"/>
      </p:scale>
      <p:origin x="0" y="1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7E34C9-87DD-4594-94F1-7B0190285590}" type="datetimeFigureOut">
              <a:rPr lang="es-MX" smtClean="0"/>
              <a:t>19/07/2012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7E34C9-87DD-4594-94F1-7B0190285590}" type="datetimeFigureOut">
              <a:rPr lang="es-MX" smtClean="0"/>
              <a:t>19/07/2012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7E34C9-87DD-4594-94F1-7B0190285590}" type="datetimeFigureOut">
              <a:rPr lang="es-MX" smtClean="0"/>
              <a:t>19/07/2012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017C0-41C1-4F2F-A89A-3A1412C0A638}"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7E34C9-87DD-4594-94F1-7B0190285590}" type="datetimeFigureOut">
              <a:rPr lang="es-MX" smtClean="0"/>
              <a:t>19/07/2012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017C0-41C1-4F2F-A89A-3A1412C0A638}"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30" y="4087564"/>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7"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7E34C9-87DD-4594-94F1-7B0190285590}" type="datetimeFigureOut">
              <a:rPr lang="es-MX" smtClean="0"/>
              <a:t>19/07/2012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77E34C9-87DD-4594-94F1-7B0190285590}" type="datetimeFigureOut">
              <a:rPr lang="es-MX" smtClean="0"/>
              <a:t>19/07/2012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017C0-41C1-4F2F-A89A-3A1412C0A638}"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5"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7E34C9-87DD-4594-94F1-7B0190285590}" type="datetimeFigureOut">
              <a:rPr lang="es-MX" smtClean="0"/>
              <a:t>19/07/2012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77E34C9-87DD-4594-94F1-7B0190285590}" type="datetimeFigureOut">
              <a:rPr lang="es-MX" smtClean="0"/>
              <a:t>19/07/2012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77E34C9-87DD-4594-94F1-7B0190285590}" type="datetimeFigureOut">
              <a:rPr lang="es-MX" smtClean="0"/>
              <a:t>19/07/2012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87017C0-41C1-4F2F-A89A-3A1412C0A63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7E34C9-87DD-4594-94F1-7B0190285590}" type="datetimeFigureOut">
              <a:rPr lang="es-MX" smtClean="0"/>
              <a:t>19/07/2012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017C0-41C1-4F2F-A89A-3A1412C0A638}" type="slidenum">
              <a:rPr lang="es-MX" smtClean="0"/>
              <a:t>‹Nº›</a:t>
            </a:fld>
            <a:endParaRPr lang="es-MX"/>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5"/>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7E34C9-87DD-4594-94F1-7B0190285590}" type="datetimeFigureOut">
              <a:rPr lang="es-MX" smtClean="0"/>
              <a:t>19/07/2012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7017C0-41C1-4F2F-A89A-3A1412C0A638}"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440" tIns="45720" rIns="91440" bIns="45720" rtlCol="0" anchor="ctr"/>
          <a:lstStyle>
            <a:lvl1pPr algn="r">
              <a:defRPr sz="1000">
                <a:solidFill>
                  <a:schemeClr val="tx2"/>
                </a:solidFill>
              </a:defRPr>
            </a:lvl1pPr>
          </a:lstStyle>
          <a:p>
            <a:fld id="{977E34C9-87DD-4594-94F1-7B0190285590}" type="datetimeFigureOut">
              <a:rPr lang="es-MX" smtClean="0"/>
              <a:t>19/07/2012</a:t>
            </a:fld>
            <a:endParaRPr lang="es-MX"/>
          </a:p>
        </p:txBody>
      </p:sp>
      <p:sp>
        <p:nvSpPr>
          <p:cNvPr id="5" name="Footer Placeholder 4"/>
          <p:cNvSpPr>
            <a:spLocks noGrp="1"/>
          </p:cNvSpPr>
          <p:nvPr>
            <p:ph type="ftr" sz="quarter" idx="3"/>
          </p:nvPr>
        </p:nvSpPr>
        <p:spPr>
          <a:xfrm>
            <a:off x="193640"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9" y="6250165"/>
            <a:ext cx="1161827" cy="365125"/>
          </a:xfrm>
          <a:prstGeom prst="rect">
            <a:avLst/>
          </a:prstGeom>
        </p:spPr>
        <p:txBody>
          <a:bodyPr vert="horz" lIns="91440" tIns="45720" rIns="91440" bIns="45720" rtlCol="0" anchor="ctr"/>
          <a:lstStyle>
            <a:lvl1pPr algn="ctr">
              <a:defRPr sz="1000">
                <a:solidFill>
                  <a:schemeClr val="tx2"/>
                </a:solidFill>
              </a:defRPr>
            </a:lvl1pPr>
          </a:lstStyle>
          <a:p>
            <a:fld id="{C87017C0-41C1-4F2F-A89A-3A1412C0A638}" type="slidenum">
              <a:rPr lang="es-MX" smtClean="0"/>
              <a:t>‹Nº›</a:t>
            </a:fld>
            <a:endParaRPr lang="es-MX"/>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0.png"/><Relationship Id="rId12" Type="http://schemas.openxmlformats.org/officeDocument/2006/relationships/image" Target="../media/image29.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8.png"/><Relationship Id="rId5" Type="http://schemas.openxmlformats.org/officeDocument/2006/relationships/image" Target="../media/image220.png"/><Relationship Id="rId10" Type="http://schemas.openxmlformats.org/officeDocument/2006/relationships/image" Target="../media/image27.png"/><Relationship Id="rId4" Type="http://schemas.openxmlformats.org/officeDocument/2006/relationships/image" Target="../media/image21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0.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0.png"/></Relationships>
</file>

<file path=ppt/slides/_rels/slide2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1.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820.png"/><Relationship Id="rId7"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50.png"/><Relationship Id="rId5" Type="http://schemas.openxmlformats.org/officeDocument/2006/relationships/image" Target="../media/image840.png"/><Relationship Id="rId4" Type="http://schemas.openxmlformats.org/officeDocument/2006/relationships/image" Target="../media/image830.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9.png"/><Relationship Id="rId7" Type="http://schemas.openxmlformats.org/officeDocument/2006/relationships/image" Target="../media/image910.png"/><Relationship Id="rId2" Type="http://schemas.openxmlformats.org/officeDocument/2006/relationships/image" Target="../media/image860.png"/><Relationship Id="rId1" Type="http://schemas.openxmlformats.org/officeDocument/2006/relationships/slideLayout" Target="../slideLayouts/slideLayout2.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100.png"/><Relationship Id="rId9" Type="http://schemas.openxmlformats.org/officeDocument/2006/relationships/image" Target="../media/image102.png"/></Relationships>
</file>

<file path=ppt/slides/_rels/slide34.xml.rels><?xml version="1.0" encoding="UTF-8" standalone="yes"?>
<Relationships xmlns="http://schemas.openxmlformats.org/package/2006/relationships"><Relationship Id="rId8" Type="http://schemas.openxmlformats.org/officeDocument/2006/relationships/image" Target="../media/image990.png"/><Relationship Id="rId3" Type="http://schemas.openxmlformats.org/officeDocument/2006/relationships/image" Target="../media/image103.png"/><Relationship Id="rId7" Type="http://schemas.openxmlformats.org/officeDocument/2006/relationships/image" Target="../media/image980.png"/><Relationship Id="rId2" Type="http://schemas.openxmlformats.org/officeDocument/2006/relationships/image" Target="../media/image930.png"/><Relationship Id="rId1" Type="http://schemas.openxmlformats.org/officeDocument/2006/relationships/slideLayout" Target="../slideLayouts/slideLayout2.xml"/><Relationship Id="rId6" Type="http://schemas.openxmlformats.org/officeDocument/2006/relationships/image" Target="../media/image970.png"/><Relationship Id="rId5" Type="http://schemas.openxmlformats.org/officeDocument/2006/relationships/image" Target="../media/image960.png"/><Relationship Id="rId4" Type="http://schemas.openxmlformats.org/officeDocument/2006/relationships/image" Target="../media/image950.png"/><Relationship Id="rId9" Type="http://schemas.openxmlformats.org/officeDocument/2006/relationships/image" Target="../media/image1000.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0.png"/><Relationship Id="rId7" Type="http://schemas.openxmlformats.org/officeDocument/2006/relationships/image" Target="../media/image106.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0.png"/><Relationship Id="rId4" Type="http://schemas.openxmlformats.org/officeDocument/2006/relationships/image" Target="../media/image1030.png"/></Relationships>
</file>

<file path=ppt/slides/_rels/slide3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50.png"/><Relationship Id="rId7"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960.png"/><Relationship Id="rId9" Type="http://schemas.openxmlformats.org/officeDocument/2006/relationships/image" Target="../media/image113.png"/></Relationships>
</file>

<file path=ppt/slides/_rels/slide3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404664"/>
            <a:ext cx="7992888" cy="2160240"/>
          </a:xfrm>
        </p:spPr>
        <p:txBody>
          <a:bodyPr>
            <a:normAutofit fontScale="90000"/>
          </a:bodyPr>
          <a:lstStyle/>
          <a:p>
            <a:r>
              <a:rPr lang="es-EC" b="1" dirty="0"/>
              <a:t>Diseño del Control y Simulación de un Compensador Serie Estático Sincrónico</a:t>
            </a:r>
            <a:endParaRPr lang="es-MX" b="1" dirty="0"/>
          </a:p>
        </p:txBody>
      </p:sp>
      <p:sp>
        <p:nvSpPr>
          <p:cNvPr id="3" name="2 Subtítulo"/>
          <p:cNvSpPr>
            <a:spLocks noGrp="1"/>
          </p:cNvSpPr>
          <p:nvPr>
            <p:ph type="subTitle" idx="1"/>
          </p:nvPr>
        </p:nvSpPr>
        <p:spPr>
          <a:xfrm>
            <a:off x="467544" y="3429000"/>
            <a:ext cx="3096344" cy="1296144"/>
          </a:xfrm>
        </p:spPr>
        <p:txBody>
          <a:bodyPr>
            <a:noAutofit/>
          </a:bodyPr>
          <a:lstStyle/>
          <a:p>
            <a:r>
              <a:rPr lang="es-MX" sz="2800" dirty="0" smtClean="0">
                <a:solidFill>
                  <a:schemeClr val="tx1"/>
                </a:solidFill>
                <a:latin typeface="+mj-lt"/>
                <a:ea typeface="+mj-ea"/>
                <a:cs typeface="+mj-cs"/>
              </a:rPr>
              <a:t>Marcos Andino M.</a:t>
            </a:r>
            <a:endParaRPr lang="es-MX" sz="2800" dirty="0">
              <a:solidFill>
                <a:schemeClr val="tx1"/>
              </a:solidFill>
              <a:latin typeface="+mj-lt"/>
              <a:ea typeface="+mj-ea"/>
              <a:cs typeface="+mj-cs"/>
            </a:endParaRPr>
          </a:p>
          <a:p>
            <a:r>
              <a:rPr lang="es-MX" sz="2800" dirty="0" smtClean="0">
                <a:solidFill>
                  <a:schemeClr val="tx1"/>
                </a:solidFill>
                <a:latin typeface="+mj-lt"/>
                <a:ea typeface="+mj-ea"/>
                <a:cs typeface="+mj-cs"/>
              </a:rPr>
              <a:t>Alex Vallejo V.</a:t>
            </a:r>
            <a:endParaRPr lang="es-MX" sz="2800" dirty="0">
              <a:solidFill>
                <a:schemeClr val="tx1"/>
              </a:solidFill>
              <a:latin typeface="+mj-lt"/>
              <a:ea typeface="+mj-ea"/>
              <a:cs typeface="+mj-cs"/>
            </a:endParaRPr>
          </a:p>
        </p:txBody>
      </p:sp>
      <p:pic>
        <p:nvPicPr>
          <p:cNvPr id="1028" name="Picture 4" descr="http://www.ptd.siemens.de/images/Fig4_series_compens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2656326"/>
            <a:ext cx="4224107" cy="2630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72" t="7857" r="8047" b="11763"/>
          <a:stretch/>
        </p:blipFill>
        <p:spPr bwMode="auto">
          <a:xfrm>
            <a:off x="1131673" y="5464315"/>
            <a:ext cx="1288199" cy="12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24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endParaRPr lang="es-EC" dirty="0" smtClean="0"/>
          </a:p>
          <a:p>
            <a:pPr marL="0" indent="0">
              <a:buNone/>
            </a:pPr>
            <a:endParaRPr lang="es-EC" sz="1800" dirty="0"/>
          </a:p>
        </p:txBody>
      </p:sp>
      <p:sp>
        <p:nvSpPr>
          <p:cNvPr id="3" name="2 Título"/>
          <p:cNvSpPr>
            <a:spLocks noGrp="1"/>
          </p:cNvSpPr>
          <p:nvPr>
            <p:ph type="title"/>
          </p:nvPr>
        </p:nvSpPr>
        <p:spPr/>
        <p:txBody>
          <a:bodyPr/>
          <a:lstStyle/>
          <a:p>
            <a:r>
              <a:rPr lang="es-EC" b="1" dirty="0" smtClean="0"/>
              <a:t>CONVERTIDORES MULTINIVEL</a:t>
            </a:r>
            <a:endParaRPr lang="es-EC"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10" y="1474586"/>
            <a:ext cx="2043220" cy="4699575"/>
          </a:xfrm>
          <a:prstGeom prst="rect">
            <a:avLst/>
          </a:prstGeom>
          <a:noFill/>
          <a:ln>
            <a:solidFill>
              <a:schemeClr val="tx1"/>
            </a:solid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82" y="1725941"/>
            <a:ext cx="3357673" cy="2098431"/>
          </a:xfrm>
          <a:prstGeom prst="rect">
            <a:avLst/>
          </a:prstGeom>
          <a:noFill/>
          <a:ln>
            <a:solidFill>
              <a:schemeClr val="tx1"/>
            </a:solidFill>
          </a:ln>
        </p:spPr>
      </p:pic>
      <p:pic>
        <p:nvPicPr>
          <p:cNvPr id="6" name="5 Imagen"/>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3923928" y="4401188"/>
            <a:ext cx="2376264" cy="1809057"/>
          </a:xfrm>
          <a:prstGeom prst="rect">
            <a:avLst/>
          </a:prstGeom>
          <a:noFill/>
          <a:ln>
            <a:solidFill>
              <a:schemeClr val="tx1"/>
            </a:solidFill>
          </a:ln>
        </p:spPr>
      </p:pic>
      <p:pic>
        <p:nvPicPr>
          <p:cNvPr id="7" name="6 Imagen"/>
          <p:cNvPicPr/>
          <p:nvPr/>
        </p:nvPicPr>
        <p:blipFill rotWithShape="1">
          <a:blip r:embed="rId4" cstate="print">
            <a:extLst>
              <a:ext uri="{28A0092B-C50C-407E-A947-70E740481C1C}">
                <a14:useLocalDpi xmlns:a14="http://schemas.microsoft.com/office/drawing/2010/main" val="0"/>
              </a:ext>
            </a:extLst>
          </a:blip>
          <a:srcRect t="51421"/>
          <a:stretch/>
        </p:blipFill>
        <p:spPr bwMode="auto">
          <a:xfrm>
            <a:off x="6558885" y="4401188"/>
            <a:ext cx="2472560" cy="1809057"/>
          </a:xfrm>
          <a:prstGeom prst="rect">
            <a:avLst/>
          </a:prstGeom>
          <a:noFill/>
          <a:ln>
            <a:solidFill>
              <a:schemeClr val="tx1"/>
            </a:solidFill>
          </a:ln>
        </p:spPr>
      </p:pic>
      <p:sp>
        <p:nvSpPr>
          <p:cNvPr id="8" name="2 Título"/>
          <p:cNvSpPr txBox="1">
            <a:spLocks/>
          </p:cNvSpPr>
          <p:nvPr/>
        </p:nvSpPr>
        <p:spPr>
          <a:xfrm>
            <a:off x="409037" y="6191488"/>
            <a:ext cx="3312367" cy="549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a:solidFill>
                  <a:schemeClr val="tx2"/>
                </a:solidFill>
                <a:latin typeface="+mn-lt"/>
                <a:ea typeface="+mn-ea"/>
                <a:cs typeface="+mn-cs"/>
              </a:rPr>
              <a:t>Inversor monofásico compuesto por n puentes H en </a:t>
            </a:r>
            <a:r>
              <a:rPr lang="es-EC" sz="1600" dirty="0" smtClean="0">
                <a:solidFill>
                  <a:schemeClr val="tx2"/>
                </a:solidFill>
                <a:latin typeface="+mn-lt"/>
                <a:ea typeface="+mn-ea"/>
                <a:cs typeface="+mn-cs"/>
              </a:rPr>
              <a:t>cascada [15]</a:t>
            </a:r>
            <a:endParaRPr lang="es-EC" sz="1600" dirty="0">
              <a:solidFill>
                <a:schemeClr val="tx2"/>
              </a:solidFill>
              <a:latin typeface="+mn-lt"/>
              <a:ea typeface="+mn-ea"/>
              <a:cs typeface="+mn-cs"/>
            </a:endParaRPr>
          </a:p>
        </p:txBody>
      </p:sp>
      <p:sp>
        <p:nvSpPr>
          <p:cNvPr id="9" name="8 Rectángulo"/>
          <p:cNvSpPr/>
          <p:nvPr/>
        </p:nvSpPr>
        <p:spPr>
          <a:xfrm>
            <a:off x="4660312" y="3824372"/>
            <a:ext cx="3944606" cy="338554"/>
          </a:xfrm>
          <a:prstGeom prst="rect">
            <a:avLst/>
          </a:prstGeom>
        </p:spPr>
        <p:txBody>
          <a:bodyPr wrap="none">
            <a:spAutoFit/>
          </a:bodyPr>
          <a:lstStyle/>
          <a:p>
            <a:r>
              <a:rPr lang="es-EC" sz="1600" dirty="0">
                <a:solidFill>
                  <a:schemeClr val="tx2"/>
                </a:solidFill>
              </a:rPr>
              <a:t>Proceso de modulación para general n pulsos</a:t>
            </a:r>
            <a:endParaRPr lang="es-EC" dirty="0">
              <a:solidFill>
                <a:schemeClr val="tx2"/>
              </a:solidFill>
            </a:endParaRPr>
          </a:p>
        </p:txBody>
      </p:sp>
      <p:sp>
        <p:nvSpPr>
          <p:cNvPr id="11" name="10 Rectángulo"/>
          <p:cNvSpPr/>
          <p:nvPr/>
        </p:nvSpPr>
        <p:spPr>
          <a:xfrm>
            <a:off x="4427987" y="6297149"/>
            <a:ext cx="3985643" cy="338554"/>
          </a:xfrm>
          <a:prstGeom prst="rect">
            <a:avLst/>
          </a:prstGeom>
        </p:spPr>
        <p:txBody>
          <a:bodyPr wrap="none">
            <a:spAutoFit/>
          </a:bodyPr>
          <a:lstStyle/>
          <a:p>
            <a:r>
              <a:rPr lang="es-EC" sz="1600" dirty="0">
                <a:solidFill>
                  <a:schemeClr val="tx2"/>
                </a:solidFill>
              </a:rPr>
              <a:t>Voltaje del convertidor multinivel de 8 niveles</a:t>
            </a:r>
          </a:p>
        </p:txBody>
      </p:sp>
    </p:spTree>
    <p:extLst>
      <p:ext uri="{BB962C8B-B14F-4D97-AF65-F5344CB8AC3E}">
        <p14:creationId xmlns:p14="http://schemas.microsoft.com/office/powerpoint/2010/main" val="3731587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916834"/>
            <a:ext cx="8640960" cy="465501"/>
          </a:xfrm>
        </p:spPr>
        <p:txBody>
          <a:bodyPr>
            <a:noAutofit/>
          </a:bodyPr>
          <a:lstStyle/>
          <a:p>
            <a:pPr marL="0" indent="0" algn="ctr">
              <a:buNone/>
            </a:pPr>
            <a:r>
              <a:rPr lang="es-EC" sz="1800" b="1" dirty="0"/>
              <a:t>Análisis fasorial del sistema de </a:t>
            </a:r>
            <a:r>
              <a:rPr lang="es-EC" sz="1800" b="1" dirty="0" smtClean="0"/>
              <a:t> transmisión </a:t>
            </a:r>
            <a:r>
              <a:rPr lang="es-EC" sz="1800" b="1" dirty="0"/>
              <a:t>de 2 </a:t>
            </a:r>
            <a:r>
              <a:rPr lang="es-EC" sz="1800" b="1" dirty="0" smtClean="0"/>
              <a:t>barras</a:t>
            </a:r>
            <a:endParaRPr lang="es-EC" sz="1800" b="1" dirty="0"/>
          </a:p>
        </p:txBody>
      </p:sp>
      <p:sp>
        <p:nvSpPr>
          <p:cNvPr id="3" name="2 Título"/>
          <p:cNvSpPr>
            <a:spLocks noGrp="1"/>
          </p:cNvSpPr>
          <p:nvPr>
            <p:ph type="title"/>
          </p:nvPr>
        </p:nvSpPr>
        <p:spPr/>
        <p:txBody>
          <a:bodyPr>
            <a:normAutofit fontScale="90000"/>
          </a:bodyPr>
          <a:lstStyle/>
          <a:p>
            <a:r>
              <a:rPr lang="es-EC" b="1" dirty="0"/>
              <a:t>METODOS PARA COMPENSAR </a:t>
            </a:r>
            <a:r>
              <a:rPr lang="es-EC" b="1" dirty="0" smtClean="0"/>
              <a:t>                  SAGS DE VOLTAJE </a:t>
            </a:r>
            <a:endParaRPr lang="es-EC"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6904037"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97118" y="5877272"/>
            <a:ext cx="1926810" cy="369332"/>
          </a:xfrm>
          <a:prstGeom prst="rect">
            <a:avLst/>
          </a:prstGeom>
        </p:spPr>
        <p:txBody>
          <a:bodyPr wrap="none">
            <a:spAutoFit/>
          </a:bodyPr>
          <a:lstStyle/>
          <a:p>
            <a:r>
              <a:rPr lang="es-ES" dirty="0"/>
              <a:t>Sin compensación </a:t>
            </a:r>
          </a:p>
        </p:txBody>
      </p:sp>
      <p:sp>
        <p:nvSpPr>
          <p:cNvPr id="6" name="5 Rectángulo"/>
          <p:cNvSpPr/>
          <p:nvPr/>
        </p:nvSpPr>
        <p:spPr>
          <a:xfrm>
            <a:off x="5491847" y="5867980"/>
            <a:ext cx="1960473" cy="369332"/>
          </a:xfrm>
          <a:prstGeom prst="rect">
            <a:avLst/>
          </a:prstGeom>
        </p:spPr>
        <p:txBody>
          <a:bodyPr wrap="none">
            <a:spAutoFit/>
          </a:bodyPr>
          <a:lstStyle/>
          <a:p>
            <a:r>
              <a:rPr lang="es-ES" dirty="0"/>
              <a:t>Con compensación</a:t>
            </a:r>
          </a:p>
        </p:txBody>
      </p:sp>
    </p:spTree>
    <p:extLst>
      <p:ext uri="{BB962C8B-B14F-4D97-AF65-F5344CB8AC3E}">
        <p14:creationId xmlns:p14="http://schemas.microsoft.com/office/powerpoint/2010/main" val="297298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916834"/>
            <a:ext cx="8640960" cy="465501"/>
          </a:xfrm>
        </p:spPr>
        <p:txBody>
          <a:bodyPr>
            <a:noAutofit/>
          </a:bodyPr>
          <a:lstStyle/>
          <a:p>
            <a:pPr marL="0" indent="0" algn="ctr">
              <a:buNone/>
            </a:pPr>
            <a:r>
              <a:rPr lang="es-EC" sz="1800" b="1" dirty="0"/>
              <a:t>Análisis fasorial del sistema de </a:t>
            </a:r>
            <a:r>
              <a:rPr lang="es-EC" sz="1800" b="1" dirty="0" smtClean="0"/>
              <a:t> transmisión </a:t>
            </a:r>
            <a:r>
              <a:rPr lang="es-EC" sz="1800" b="1" dirty="0"/>
              <a:t>de 2 </a:t>
            </a:r>
            <a:r>
              <a:rPr lang="es-EC" sz="1800" b="1" dirty="0" smtClean="0"/>
              <a:t>barras</a:t>
            </a:r>
            <a:endParaRPr lang="es-EC" sz="1800" b="1" dirty="0"/>
          </a:p>
        </p:txBody>
      </p:sp>
      <p:sp>
        <p:nvSpPr>
          <p:cNvPr id="3" name="2 Título"/>
          <p:cNvSpPr>
            <a:spLocks noGrp="1"/>
          </p:cNvSpPr>
          <p:nvPr>
            <p:ph type="title"/>
          </p:nvPr>
        </p:nvSpPr>
        <p:spPr/>
        <p:txBody>
          <a:bodyPr>
            <a:normAutofit fontScale="90000"/>
          </a:bodyPr>
          <a:lstStyle/>
          <a:p>
            <a:r>
              <a:rPr lang="es-EC" b="1" dirty="0"/>
              <a:t>METODOS PARA COMPENSAR </a:t>
            </a:r>
            <a:r>
              <a:rPr lang="es-EC" b="1" dirty="0" smtClean="0"/>
              <a:t>SWELLS </a:t>
            </a:r>
            <a:r>
              <a:rPr lang="es-EC" b="1" dirty="0"/>
              <a:t>DE </a:t>
            </a:r>
            <a:r>
              <a:rPr lang="es-EC" b="1" dirty="0" smtClean="0"/>
              <a:t>VOLTAJE </a:t>
            </a:r>
            <a:endParaRPr lang="es-EC" dirty="0"/>
          </a:p>
        </p:txBody>
      </p:sp>
      <p:sp>
        <p:nvSpPr>
          <p:cNvPr id="8" name="7 Rectángulo"/>
          <p:cNvSpPr/>
          <p:nvPr/>
        </p:nvSpPr>
        <p:spPr>
          <a:xfrm>
            <a:off x="1853102" y="6011996"/>
            <a:ext cx="1926810" cy="369332"/>
          </a:xfrm>
          <a:prstGeom prst="rect">
            <a:avLst/>
          </a:prstGeom>
        </p:spPr>
        <p:txBody>
          <a:bodyPr wrap="none">
            <a:spAutoFit/>
          </a:bodyPr>
          <a:lstStyle/>
          <a:p>
            <a:r>
              <a:rPr lang="es-ES" dirty="0"/>
              <a:t>Sin compensación </a:t>
            </a:r>
          </a:p>
        </p:txBody>
      </p:sp>
      <p:sp>
        <p:nvSpPr>
          <p:cNvPr id="9" name="8 Rectángulo"/>
          <p:cNvSpPr/>
          <p:nvPr/>
        </p:nvSpPr>
        <p:spPr>
          <a:xfrm>
            <a:off x="5491847" y="6011996"/>
            <a:ext cx="1960473" cy="369332"/>
          </a:xfrm>
          <a:prstGeom prst="rect">
            <a:avLst/>
          </a:prstGeom>
        </p:spPr>
        <p:txBody>
          <a:bodyPr wrap="none">
            <a:spAutoFit/>
          </a:bodyPr>
          <a:lstStyle/>
          <a:p>
            <a:r>
              <a:rPr lang="es-ES" dirty="0"/>
              <a:t>Con compensación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276872"/>
            <a:ext cx="74104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22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323529" y="1916832"/>
            <a:ext cx="4189259" cy="4680520"/>
          </a:xfrm>
          <a:prstGeom prst="rect">
            <a:avLst/>
          </a:prstGeom>
          <a:solidFill>
            <a:schemeClr val="accent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contenido"/>
          <p:cNvSpPr>
            <a:spLocks noGrp="1"/>
          </p:cNvSpPr>
          <p:nvPr>
            <p:ph idx="1"/>
          </p:nvPr>
        </p:nvSpPr>
        <p:spPr>
          <a:xfrm>
            <a:off x="639867" y="3501010"/>
            <a:ext cx="3500087" cy="504056"/>
          </a:xfrm>
        </p:spPr>
        <p:txBody>
          <a:bodyPr>
            <a:normAutofit/>
          </a:bodyPr>
          <a:lstStyle/>
          <a:p>
            <a:pPr marL="0" indent="0">
              <a:buNone/>
            </a:pPr>
            <a:r>
              <a:rPr lang="es-EC" b="1" dirty="0"/>
              <a:t>PERTURBACION TIPO </a:t>
            </a:r>
            <a:r>
              <a:rPr lang="es-EC" b="1" dirty="0" smtClean="0"/>
              <a:t>SAG</a:t>
            </a:r>
            <a:endParaRPr lang="es-EC" dirty="0"/>
          </a:p>
        </p:txBody>
      </p:sp>
      <p:sp>
        <p:nvSpPr>
          <p:cNvPr id="3" name="2 Título"/>
          <p:cNvSpPr>
            <a:spLocks noGrp="1"/>
          </p:cNvSpPr>
          <p:nvPr>
            <p:ph type="title"/>
          </p:nvPr>
        </p:nvSpPr>
        <p:spPr>
          <a:xfrm>
            <a:off x="470279" y="548680"/>
            <a:ext cx="8229600" cy="936104"/>
          </a:xfrm>
        </p:spPr>
        <p:txBody>
          <a:bodyPr>
            <a:normAutofit fontScale="90000"/>
          </a:bodyPr>
          <a:lstStyle/>
          <a:p>
            <a:r>
              <a:rPr lang="es-EC" b="1" dirty="0" smtClean="0"/>
              <a:t>ANÁLISIS DE LA COMPENSACIÓN</a:t>
            </a:r>
            <a:endParaRPr lang="es-EC" b="1" dirty="0"/>
          </a:p>
        </p:txBody>
      </p:sp>
      <mc:AlternateContent xmlns:mc="http://schemas.openxmlformats.org/markup-compatibility/2006" xmlns:a14="http://schemas.microsoft.com/office/drawing/2010/main">
        <mc:Choice Requires="a14">
          <p:sp>
            <p:nvSpPr>
              <p:cNvPr id="4" name="3 Rectángulo"/>
              <p:cNvSpPr/>
              <p:nvPr/>
            </p:nvSpPr>
            <p:spPr>
              <a:xfrm>
                <a:off x="297811" y="1988843"/>
                <a:ext cx="3612720" cy="668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𝑟</m:t>
                              </m:r>
                            </m:sub>
                          </m:sSub>
                          <m:r>
                            <a:rPr lang="es-EC" i="1">
                              <a:solidFill>
                                <a:schemeClr val="tx2"/>
                              </a:solidFill>
                              <a:latin typeface="Cambria Math"/>
                            </a:rPr>
                            <m:t>)</m:t>
                          </m:r>
                        </m:num>
                        <m:den>
                          <m:r>
                            <a:rPr lang="es-EC" i="1">
                              <a:solidFill>
                                <a:schemeClr val="tx2"/>
                              </a:solidFill>
                              <a:latin typeface="Cambria Math"/>
                            </a:rPr>
                            <m:t>𝑗𝑋</m:t>
                          </m:r>
                        </m:den>
                      </m:f>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𝑉</m:t>
                              </m:r>
                            </m:sub>
                          </m:sSub>
                        </m:num>
                        <m:den>
                          <m:r>
                            <a:rPr lang="es-EC" i="1">
                              <a:solidFill>
                                <a:schemeClr val="tx2"/>
                              </a:solidFill>
                              <a:latin typeface="Cambria Math"/>
                            </a:rPr>
                            <m:t>𝑗𝑋</m:t>
                          </m:r>
                        </m:den>
                      </m:f>
                      <m:r>
                        <a:rPr lang="es-EC" i="1">
                          <a:solidFill>
                            <a:schemeClr val="tx2"/>
                          </a:solidFill>
                          <a:latin typeface="Cambria Math"/>
                        </a:rPr>
                        <m:t> </m:t>
                      </m:r>
                    </m:oMath>
                  </m:oMathPara>
                </a14:m>
                <a:endParaRPr lang="es-EC"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297811" y="1988843"/>
                <a:ext cx="3612720" cy="668453"/>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86335" y="2708920"/>
                <a:ext cx="3853619" cy="618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P</m:t>
                          </m:r>
                        </m:e>
                        <m:sub>
                          <m:r>
                            <m:rPr>
                              <m:sty m:val="p"/>
                            </m:rPr>
                            <a:rPr lang="es-EC">
                              <a:solidFill>
                                <a:schemeClr val="tx2"/>
                              </a:solidFill>
                              <a:latin typeface="Cambria Math"/>
                            </a:rPr>
                            <m:t>s</m:t>
                          </m:r>
                          <m:r>
                            <a:rPr lang="es-EC" i="1">
                              <a:solidFill>
                                <a:schemeClr val="tx2"/>
                              </a:solidFill>
                              <a:latin typeface="Cambria Math"/>
                            </a:rPr>
                            <m:t>−</m:t>
                          </m:r>
                        </m:sub>
                      </m:sSub>
                      <m:r>
                        <a:rPr lang="es-EC">
                          <a:solidFill>
                            <a:schemeClr val="tx2"/>
                          </a:solidFill>
                          <a:latin typeface="Cambria Math"/>
                        </a:rPr>
                        <m:t>=</m:t>
                      </m:r>
                      <m:f>
                        <m:fPr>
                          <m:ctrlPr>
                            <a:rPr lang="es-EC" i="1">
                              <a:solidFill>
                                <a:schemeClr val="tx2"/>
                              </a:solidFill>
                              <a:latin typeface="Cambria Math"/>
                            </a:rPr>
                          </m:ctrlPr>
                        </m:fPr>
                        <m:num>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s</m:t>
                              </m:r>
                              <m:r>
                                <a:rPr lang="es-EC" i="1">
                                  <a:solidFill>
                                    <a:schemeClr val="tx2"/>
                                  </a:solidFill>
                                  <a:latin typeface="Cambria Math"/>
                                </a:rPr>
                                <m:t>−</m:t>
                              </m:r>
                            </m:sub>
                          </m:sSub>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r</m:t>
                              </m:r>
                            </m:sub>
                          </m:sSub>
                          <m:r>
                            <a:rPr lang="es-EC">
                              <a:solidFill>
                                <a:schemeClr val="tx2"/>
                              </a:solidFill>
                              <a:latin typeface="Cambria Math"/>
                            </a:rPr>
                            <m:t>×</m:t>
                          </m:r>
                          <m:func>
                            <m:funcPr>
                              <m:ctrlPr>
                                <a:rPr lang="es-EC" i="1">
                                  <a:solidFill>
                                    <a:schemeClr val="tx2"/>
                                  </a:solidFill>
                                  <a:latin typeface="Cambria Math"/>
                                </a:rPr>
                              </m:ctrlPr>
                            </m:funcPr>
                            <m:fName>
                              <m:r>
                                <m:rPr>
                                  <m:sty m:val="p"/>
                                </m:rPr>
                                <a:rPr lang="es-EC">
                                  <a:solidFill>
                                    <a:schemeClr val="tx2"/>
                                  </a:solidFill>
                                  <a:latin typeface="Cambria Math"/>
                                </a:rPr>
                                <m:t>sin</m:t>
                              </m:r>
                            </m:fName>
                            <m:e>
                              <m:r>
                                <a:rPr lang="es-EC">
                                  <a:solidFill>
                                    <a:schemeClr val="tx2"/>
                                  </a:solidFill>
                                  <a:latin typeface="Cambria Math"/>
                                </a:rPr>
                                <m:t>(</m:t>
                              </m:r>
                              <m:r>
                                <m:rPr>
                                  <m:sty m:val="p"/>
                                </m:rPr>
                                <a:rPr lang="es-EC">
                                  <a:solidFill>
                                    <a:schemeClr val="tx2"/>
                                  </a:solidFill>
                                  <a:latin typeface="Cambria Math"/>
                                </a:rPr>
                                <m:t>δ</m:t>
                              </m:r>
                              <m:r>
                                <a:rPr lang="es-EC">
                                  <a:solidFill>
                                    <a:schemeClr val="tx2"/>
                                  </a:solidFill>
                                  <a:latin typeface="Cambria Math"/>
                                </a:rPr>
                                <m:t>)</m:t>
                              </m:r>
                            </m:e>
                          </m:func>
                        </m:num>
                        <m:den>
                          <m:r>
                            <m:rPr>
                              <m:sty m:val="p"/>
                            </m:rPr>
                            <a:rPr lang="es-EC">
                              <a:solidFill>
                                <a:schemeClr val="tx2"/>
                              </a:solidFill>
                              <a:latin typeface="Cambria Math"/>
                            </a:rPr>
                            <m:t>X</m:t>
                          </m:r>
                        </m:den>
                      </m:f>
                      <m:r>
                        <a:rPr lang="es-EC">
                          <a:solidFill>
                            <a:schemeClr val="tx2"/>
                          </a:solidFill>
                          <a:latin typeface="Cambria Math"/>
                        </a:rPr>
                        <m:t> ; </m:t>
                      </m:r>
                      <m:r>
                        <m:rPr>
                          <m:sty m:val="p"/>
                        </m:rPr>
                        <a:rPr lang="es-EC">
                          <a:solidFill>
                            <a:schemeClr val="tx2"/>
                          </a:solidFill>
                          <a:latin typeface="Cambria Math"/>
                        </a:rPr>
                        <m:t>δ</m:t>
                      </m:r>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r</m:t>
                          </m:r>
                        </m:sub>
                      </m:sSub>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286335" y="2708920"/>
                <a:ext cx="3853619" cy="618118"/>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51521" y="4149080"/>
                <a:ext cx="2544779" cy="7004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n-US">
                              <a:solidFill>
                                <a:schemeClr val="tx2"/>
                              </a:solidFill>
                              <a:latin typeface="Cambria Math"/>
                            </a:rPr>
                            <m:t>P</m:t>
                          </m:r>
                        </m:e>
                        <m:sub>
                          <m:r>
                            <m:rPr>
                              <m:sty m:val="p"/>
                            </m:rPr>
                            <a:rPr lang="en-US">
                              <a:solidFill>
                                <a:schemeClr val="tx2"/>
                              </a:solidFill>
                              <a:latin typeface="Cambria Math"/>
                            </a:rPr>
                            <m:t>s</m:t>
                          </m:r>
                        </m:sub>
                      </m:sSub>
                      <m:r>
                        <a:rPr lang="en-US">
                          <a:solidFill>
                            <a:schemeClr val="tx2"/>
                          </a:solidFill>
                          <a:latin typeface="Cambria Math"/>
                        </a:rPr>
                        <m:t>=</m:t>
                      </m:r>
                      <m:f>
                        <m:fPr>
                          <m:ctrlPr>
                            <a:rPr lang="es-EC" i="1">
                              <a:solidFill>
                                <a:schemeClr val="tx2"/>
                              </a:solidFill>
                              <a:latin typeface="Cambria Math"/>
                            </a:rPr>
                          </m:ctrlPr>
                        </m:fPr>
                        <m:num>
                          <m:r>
                            <a:rPr lang="en-US">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V</m:t>
                              </m:r>
                            </m:e>
                            <m:sub>
                              <m:r>
                                <m:rPr>
                                  <m:sty m:val="p"/>
                                </m:rPr>
                                <a:rPr lang="en-US">
                                  <a:solidFill>
                                    <a:schemeClr val="tx2"/>
                                  </a:solidFill>
                                  <a:latin typeface="Cambria Math"/>
                                </a:rPr>
                                <m:t>s</m:t>
                              </m:r>
                              <m:r>
                                <a:rPr lang="en-US" i="1">
                                  <a:solidFill>
                                    <a:schemeClr val="tx2"/>
                                  </a:solidFill>
                                  <a:latin typeface="Cambria Math"/>
                                </a:rPr>
                                <m:t>−</m:t>
                              </m:r>
                            </m:sub>
                          </m:sSub>
                          <m:r>
                            <a:rPr lang="en-US">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V</m:t>
                              </m:r>
                            </m:e>
                            <m:sub>
                              <m:r>
                                <m:rPr>
                                  <m:sty m:val="p"/>
                                </m:rPr>
                                <a:rPr lang="en-US">
                                  <a:solidFill>
                                    <a:schemeClr val="tx2"/>
                                  </a:solidFill>
                                  <a:latin typeface="Cambria Math"/>
                                </a:rPr>
                                <m:t>r</m:t>
                              </m:r>
                            </m:sub>
                          </m:sSub>
                          <m:r>
                            <a:rPr lang="en-US">
                              <a:solidFill>
                                <a:schemeClr val="tx2"/>
                              </a:solidFill>
                              <a:latin typeface="Cambria Math"/>
                            </a:rPr>
                            <m:t>×</m:t>
                          </m:r>
                          <m:func>
                            <m:funcPr>
                              <m:ctrlPr>
                                <a:rPr lang="es-EC" i="1">
                                  <a:solidFill>
                                    <a:schemeClr val="tx2"/>
                                  </a:solidFill>
                                  <a:latin typeface="Cambria Math"/>
                                </a:rPr>
                              </m:ctrlPr>
                            </m:funcPr>
                            <m:fName>
                              <m:r>
                                <m:rPr>
                                  <m:sty m:val="p"/>
                                </m:rPr>
                                <a:rPr lang="en-US">
                                  <a:solidFill>
                                    <a:schemeClr val="tx2"/>
                                  </a:solidFill>
                                  <a:latin typeface="Cambria Math"/>
                                </a:rPr>
                                <m:t>sin</m:t>
                              </m:r>
                            </m:fName>
                            <m:e>
                              <m:r>
                                <a:rPr lang="en-US">
                                  <a:solidFill>
                                    <a:schemeClr val="tx2"/>
                                  </a:solidFill>
                                  <a:latin typeface="Cambria Math"/>
                                </a:rPr>
                                <m:t>(</m:t>
                              </m:r>
                              <m:r>
                                <m:rPr>
                                  <m:sty m:val="p"/>
                                </m:rPr>
                                <a:rPr lang="es-EC">
                                  <a:solidFill>
                                    <a:schemeClr val="tx2"/>
                                  </a:solidFill>
                                  <a:latin typeface="Cambria Math"/>
                                </a:rPr>
                                <m:t>δ</m:t>
                              </m:r>
                              <m:r>
                                <a:rPr lang="en-US">
                                  <a:solidFill>
                                    <a:schemeClr val="tx2"/>
                                  </a:solidFill>
                                  <a:latin typeface="Cambria Math"/>
                                </a:rPr>
                                <m:t>)</m:t>
                              </m:r>
                            </m:e>
                          </m:func>
                        </m:num>
                        <m:den>
                          <m:r>
                            <m:rPr>
                              <m:sty m:val="p"/>
                            </m:rPr>
                            <a:rPr lang="en-US">
                              <a:solidFill>
                                <a:schemeClr val="tx2"/>
                              </a:solidFill>
                              <a:latin typeface="Cambria Math"/>
                            </a:rPr>
                            <m:t>X</m:t>
                          </m:r>
                          <m:r>
                            <a:rPr lang="en-US" i="1">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X</m:t>
                              </m:r>
                            </m:e>
                            <m:sub>
                              <m:r>
                                <m:rPr>
                                  <m:sty m:val="p"/>
                                </m:rPr>
                                <a:rPr lang="en-US">
                                  <a:solidFill>
                                    <a:schemeClr val="tx2"/>
                                  </a:solidFill>
                                  <a:latin typeface="Cambria Math"/>
                                </a:rPr>
                                <m:t>comp</m:t>
                              </m:r>
                              <m:r>
                                <a:rPr lang="en-US">
                                  <a:solidFill>
                                    <a:schemeClr val="tx2"/>
                                  </a:solidFill>
                                  <a:latin typeface="Cambria Math"/>
                                </a:rPr>
                                <m:t>.</m:t>
                              </m:r>
                            </m:sub>
                          </m:sSub>
                        </m:den>
                      </m:f>
                      <m:r>
                        <a:rPr lang="es-EC">
                          <a:solidFill>
                            <a:schemeClr val="tx2"/>
                          </a:solidFill>
                          <a:latin typeface="Cambria Math"/>
                        </a:rPr>
                        <m:t> </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251521" y="4149080"/>
                <a:ext cx="2544779" cy="700448"/>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08132" y="4840639"/>
                <a:ext cx="3687804" cy="676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r>
                        <a:rPr lang="en-US" i="1">
                          <a:solidFill>
                            <a:schemeClr val="tx2"/>
                          </a:solidFill>
                          <a:latin typeface="Cambria Math"/>
                        </a:rPr>
                        <m:t>=</m:t>
                      </m:r>
                      <m:f>
                        <m:fPr>
                          <m:ctrlPr>
                            <a:rPr lang="es-EC" i="1">
                              <a:solidFill>
                                <a:schemeClr val="tx2"/>
                              </a:solidFill>
                              <a:latin typeface="Cambria Math"/>
                            </a:rPr>
                          </m:ctrlPr>
                        </m:fPr>
                        <m:num>
                          <m:r>
                            <a:rPr lang="en-US" i="1">
                              <a:solidFill>
                                <a:schemeClr val="tx2"/>
                              </a:solidFill>
                              <a:latin typeface="Cambria Math"/>
                            </a:rPr>
                            <m:t>𝑋</m:t>
                          </m:r>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𝑠</m:t>
                              </m:r>
                              <m:r>
                                <a:rPr lang="en-US" i="1">
                                  <a:solidFill>
                                    <a:schemeClr val="tx2"/>
                                  </a:solidFill>
                                  <a:latin typeface="Cambria Math"/>
                                </a:rPr>
                                <m:t>−</m:t>
                              </m:r>
                            </m:sub>
                          </m:sSub>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𝑟</m:t>
                              </m:r>
                            </m:sub>
                          </m:sSub>
                          <m:r>
                            <a:rPr lang="en-US" i="1">
                              <a:solidFill>
                                <a:schemeClr val="tx2"/>
                              </a:solidFill>
                              <a:latin typeface="Cambria Math"/>
                            </a:rPr>
                            <m:t>×</m:t>
                          </m:r>
                          <m:func>
                            <m:funcPr>
                              <m:ctrlPr>
                                <a:rPr lang="es-EC" i="1">
                                  <a:solidFill>
                                    <a:schemeClr val="tx2"/>
                                  </a:solidFill>
                                  <a:latin typeface="Cambria Math"/>
                                </a:rPr>
                              </m:ctrlPr>
                            </m:funcPr>
                            <m:fName>
                              <m:r>
                                <a:rPr lang="en-US" i="1">
                                  <a:solidFill>
                                    <a:schemeClr val="tx2"/>
                                  </a:solidFill>
                                  <a:latin typeface="Cambria Math"/>
                                </a:rPr>
                                <m:t>𝑠𝑖𝑛</m:t>
                              </m:r>
                            </m:fName>
                            <m:e>
                              <m:d>
                                <m:dPr>
                                  <m:ctrlPr>
                                    <a:rPr lang="es-EC" i="1">
                                      <a:solidFill>
                                        <a:schemeClr val="tx2"/>
                                      </a:solidFill>
                                      <a:latin typeface="Cambria Math"/>
                                    </a:rPr>
                                  </m:ctrlPr>
                                </m:dPr>
                                <m:e>
                                  <m:r>
                                    <a:rPr lang="es-EC" i="1">
                                      <a:solidFill>
                                        <a:schemeClr val="tx2"/>
                                      </a:solidFill>
                                      <a:latin typeface="Cambria Math"/>
                                    </a:rPr>
                                    <m:t>𝛿</m:t>
                                  </m:r>
                                </m:e>
                              </m:d>
                            </m:e>
                          </m:func>
                        </m:num>
                        <m:den>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den>
                      </m:f>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308132" y="4840639"/>
                <a:ext cx="3687804" cy="676595"/>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32474" y="6228020"/>
                <a:ext cx="19352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𝐹</m:t>
                          </m:r>
                        </m:sub>
                      </m:sSub>
                      <m:r>
                        <a:rPr lang="es-EC" i="1">
                          <a:solidFill>
                            <a:schemeClr val="tx2"/>
                          </a:solidFill>
                          <a:latin typeface="Cambria Math"/>
                        </a:rPr>
                        <m:t>=</m:t>
                      </m:r>
                      <m:r>
                        <a:rPr lang="es-EC" i="1">
                          <a:solidFill>
                            <a:schemeClr val="tx2"/>
                          </a:solidFill>
                          <a:latin typeface="Cambria Math"/>
                        </a:rPr>
                        <m:t>𝐾</m:t>
                      </m:r>
                      <m:r>
                        <a:rPr lang="es-EC" i="1">
                          <a:solidFill>
                            <a:schemeClr val="tx2"/>
                          </a:solidFill>
                          <a:latin typeface="Cambria Math"/>
                        </a:rPr>
                        <m:t>∗</m:t>
                      </m:r>
                      <m:r>
                        <a:rPr lang="es-EC" i="1">
                          <a:solidFill>
                            <a:schemeClr val="tx2"/>
                          </a:solidFill>
                          <a:latin typeface="Cambria Math"/>
                        </a:rPr>
                        <m:t>𝑗𝑋</m:t>
                      </m:r>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𝐶</m:t>
                          </m:r>
                          <m:r>
                            <a:rPr lang="es-EC" i="1">
                              <a:solidFill>
                                <a:schemeClr val="tx2"/>
                              </a:solidFill>
                              <a:latin typeface="Cambria Math"/>
                            </a:rPr>
                            <m:t>−</m:t>
                          </m:r>
                        </m:sub>
                      </m:sSub>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332474" y="6228020"/>
                <a:ext cx="1935273" cy="369332"/>
              </a:xfrm>
              <a:prstGeom prst="rect">
                <a:avLst/>
              </a:prstGeom>
              <a:blipFill rotWithShape="1">
                <a:blip r:embed="rId6"/>
                <a:stretch>
                  <a:fillRect b="-1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23530" y="5481142"/>
                <a:ext cx="4198201" cy="684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𝐶</m:t>
                          </m:r>
                          <m:r>
                            <a:rPr lang="es-EC" i="1">
                              <a:solidFill>
                                <a:schemeClr val="tx2"/>
                              </a:solidFill>
                              <a:latin typeface="Cambria Math"/>
                            </a:rPr>
                            <m:t>−</m:t>
                          </m:r>
                        </m:sub>
                      </m:sSub>
                      <m:r>
                        <a:rPr lang="es-EC" i="1">
                          <a:solidFill>
                            <a:schemeClr val="tx2"/>
                          </a:solidFill>
                          <a:latin typeface="Cambria Math"/>
                        </a:rPr>
                        <m:t>  =</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𝑟</m:t>
                              </m:r>
                            </m:sub>
                          </m:sSub>
                          <m:r>
                            <a:rPr lang="es-EC" i="1">
                              <a:solidFill>
                                <a:schemeClr val="tx2"/>
                              </a:solidFill>
                              <a:latin typeface="Cambria Math"/>
                            </a:rPr>
                            <m:t>)</m:t>
                          </m:r>
                        </m:num>
                        <m:den>
                          <m:r>
                            <a:rPr lang="es-EC" i="1">
                              <a:solidFill>
                                <a:schemeClr val="tx2"/>
                              </a:solidFill>
                              <a:latin typeface="Cambria Math"/>
                            </a:rPr>
                            <m:t>𝑗𝑋</m:t>
                          </m:r>
                          <m:r>
                            <a:rPr lang="es-EC" i="1">
                              <a:solidFill>
                                <a:schemeClr val="tx2"/>
                              </a:solidFill>
                              <a:latin typeface="Cambria Math"/>
                            </a:rPr>
                            <m:t>(1−</m:t>
                          </m:r>
                          <m:r>
                            <a:rPr lang="es-EC" i="1">
                              <a:solidFill>
                                <a:schemeClr val="tx2"/>
                              </a:solidFill>
                              <a:latin typeface="Cambria Math"/>
                            </a:rPr>
                            <m:t>𝐾</m:t>
                          </m:r>
                          <m:r>
                            <a:rPr lang="es-EC" i="1">
                              <a:solidFill>
                                <a:schemeClr val="tx2"/>
                              </a:solidFill>
                              <a:latin typeface="Cambria Math"/>
                            </a:rPr>
                            <m:t>)</m:t>
                          </m:r>
                        </m:den>
                      </m:f>
                      <m:r>
                        <a:rPr lang="es-EC" i="1">
                          <a:solidFill>
                            <a:schemeClr val="tx2"/>
                          </a:solidFill>
                          <a:latin typeface="Cambria Math"/>
                        </a:rPr>
                        <m:t> ;</m:t>
                      </m:r>
                      <m:r>
                        <a:rPr lang="es-EC" i="1">
                          <a:solidFill>
                            <a:schemeClr val="tx2"/>
                          </a:solidFill>
                          <a:latin typeface="Cambria Math"/>
                        </a:rPr>
                        <m:t>𝐾</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𝑋</m:t>
                              </m:r>
                            </m:e>
                            <m:sub>
                              <m:r>
                                <a:rPr lang="es-EC" i="1">
                                  <a:solidFill>
                                    <a:schemeClr val="tx2"/>
                                  </a:solidFill>
                                  <a:latin typeface="Cambria Math"/>
                                </a:rPr>
                                <m:t>𝑐𝑜𝑚𝑝</m:t>
                              </m:r>
                              <m:r>
                                <a:rPr lang="es-EC" i="1">
                                  <a:solidFill>
                                    <a:schemeClr val="tx2"/>
                                  </a:solidFill>
                                  <a:latin typeface="Cambria Math"/>
                                </a:rPr>
                                <m:t>.</m:t>
                              </m:r>
                            </m:sub>
                          </m:sSub>
                        </m:num>
                        <m:den>
                          <m:r>
                            <a:rPr lang="es-EC" i="1">
                              <a:solidFill>
                                <a:schemeClr val="tx2"/>
                              </a:solidFill>
                              <a:latin typeface="Cambria Math"/>
                            </a:rPr>
                            <m:t>𝑋</m:t>
                          </m:r>
                        </m:den>
                      </m:f>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323530" y="5481142"/>
                <a:ext cx="4198201" cy="684162"/>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4596553" y="1988843"/>
                <a:ext cx="3755707" cy="684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b="0" i="1" smtClean="0">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𝑠</m:t>
                              </m:r>
                              <m:r>
                                <a:rPr lang="es-EC" b="0" i="1" smtClean="0">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𝑟</m:t>
                              </m:r>
                            </m:sub>
                          </m:sSub>
                          <m:r>
                            <a:rPr lang="es-EC" i="1">
                              <a:solidFill>
                                <a:schemeClr val="tx2"/>
                              </a:solidFill>
                              <a:latin typeface="Cambria Math"/>
                            </a:rPr>
                            <m:t>)</m:t>
                          </m:r>
                        </m:num>
                        <m:den>
                          <m:r>
                            <a:rPr lang="es-EC" i="1">
                              <a:solidFill>
                                <a:schemeClr val="tx2"/>
                              </a:solidFill>
                              <a:latin typeface="Cambria Math"/>
                            </a:rPr>
                            <m:t>𝑗𝑋</m:t>
                          </m:r>
                        </m:den>
                      </m:f>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b="0" i="1" smtClean="0">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𝑉</m:t>
                              </m:r>
                            </m:sub>
                          </m:sSub>
                        </m:num>
                        <m:den>
                          <m:r>
                            <a:rPr lang="es-EC" i="1">
                              <a:solidFill>
                                <a:schemeClr val="tx2"/>
                              </a:solidFill>
                              <a:latin typeface="Cambria Math"/>
                            </a:rPr>
                            <m:t>𝑗𝑋</m:t>
                          </m:r>
                        </m:den>
                      </m:f>
                      <m:r>
                        <a:rPr lang="es-EC" i="1">
                          <a:solidFill>
                            <a:schemeClr val="tx2"/>
                          </a:solidFill>
                          <a:latin typeface="Cambria Math"/>
                        </a:rPr>
                        <m:t> </m:t>
                      </m:r>
                    </m:oMath>
                  </m:oMathPara>
                </a14:m>
                <a:endParaRPr lang="es-EC" dirty="0">
                  <a:solidFill>
                    <a:schemeClr val="tx2"/>
                  </a:solidFill>
                </a:endParaRPr>
              </a:p>
            </p:txBody>
          </p:sp>
        </mc:Choice>
        <mc:Fallback xmlns="">
          <p:sp>
            <p:nvSpPr>
              <p:cNvPr id="16" name="15 Rectángulo"/>
              <p:cNvSpPr>
                <a:spLocks noRot="1" noChangeAspect="1" noMove="1" noResize="1" noEditPoints="1" noAdjustHandles="1" noChangeArrowheads="1" noChangeShapeType="1" noTextEdit="1"/>
              </p:cNvSpPr>
              <p:nvPr/>
            </p:nvSpPr>
            <p:spPr>
              <a:xfrm>
                <a:off x="4596553" y="1988843"/>
                <a:ext cx="3755707" cy="684931"/>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4585079" y="2708920"/>
                <a:ext cx="3848811" cy="618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P</m:t>
                          </m:r>
                        </m:e>
                        <m:sub>
                          <m:r>
                            <m:rPr>
                              <m:sty m:val="p"/>
                            </m:rPr>
                            <a:rPr lang="es-EC">
                              <a:solidFill>
                                <a:schemeClr val="tx2"/>
                              </a:solidFill>
                              <a:latin typeface="Cambria Math"/>
                            </a:rPr>
                            <m:t>s</m:t>
                          </m:r>
                          <m:r>
                            <a:rPr lang="en-US" b="0" i="1" smtClean="0">
                              <a:solidFill>
                                <a:schemeClr val="tx2"/>
                              </a:solidFill>
                              <a:latin typeface="Cambria Math"/>
                            </a:rPr>
                            <m:t>+</m:t>
                          </m:r>
                        </m:sub>
                      </m:sSub>
                      <m:r>
                        <a:rPr lang="es-EC">
                          <a:solidFill>
                            <a:schemeClr val="tx2"/>
                          </a:solidFill>
                          <a:latin typeface="Cambria Math"/>
                        </a:rPr>
                        <m:t>=</m:t>
                      </m:r>
                      <m:f>
                        <m:fPr>
                          <m:ctrlPr>
                            <a:rPr lang="es-EC" i="1">
                              <a:solidFill>
                                <a:schemeClr val="tx2"/>
                              </a:solidFill>
                              <a:latin typeface="Cambria Math"/>
                            </a:rPr>
                          </m:ctrlPr>
                        </m:fPr>
                        <m:num>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s</m:t>
                              </m:r>
                              <m:r>
                                <a:rPr lang="es-EC" b="0" i="1" smtClean="0">
                                  <a:solidFill>
                                    <a:schemeClr val="tx2"/>
                                  </a:solidFill>
                                  <a:latin typeface="Cambria Math"/>
                                </a:rPr>
                                <m:t>+</m:t>
                              </m:r>
                            </m:sub>
                          </m:sSub>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r</m:t>
                              </m:r>
                            </m:sub>
                          </m:sSub>
                          <m:r>
                            <a:rPr lang="es-EC">
                              <a:solidFill>
                                <a:schemeClr val="tx2"/>
                              </a:solidFill>
                              <a:latin typeface="Cambria Math"/>
                            </a:rPr>
                            <m:t>×</m:t>
                          </m:r>
                          <m:func>
                            <m:funcPr>
                              <m:ctrlPr>
                                <a:rPr lang="es-EC" i="1">
                                  <a:solidFill>
                                    <a:schemeClr val="tx2"/>
                                  </a:solidFill>
                                  <a:latin typeface="Cambria Math"/>
                                </a:rPr>
                              </m:ctrlPr>
                            </m:funcPr>
                            <m:fName>
                              <m:r>
                                <m:rPr>
                                  <m:sty m:val="p"/>
                                </m:rPr>
                                <a:rPr lang="es-EC" smtClean="0">
                                  <a:solidFill>
                                    <a:schemeClr val="tx2"/>
                                  </a:solidFill>
                                  <a:latin typeface="Cambria Math"/>
                                </a:rPr>
                                <m:t>sin</m:t>
                              </m:r>
                            </m:fName>
                            <m:e>
                              <m:r>
                                <a:rPr lang="es-EC">
                                  <a:solidFill>
                                    <a:schemeClr val="tx2"/>
                                  </a:solidFill>
                                  <a:latin typeface="Cambria Math"/>
                                </a:rPr>
                                <m:t>(</m:t>
                              </m:r>
                              <m:r>
                                <m:rPr>
                                  <m:sty m:val="p"/>
                                </m:rPr>
                                <a:rPr lang="es-EC">
                                  <a:solidFill>
                                    <a:schemeClr val="tx2"/>
                                  </a:solidFill>
                                  <a:latin typeface="Cambria Math"/>
                                </a:rPr>
                                <m:t>δ</m:t>
                              </m:r>
                              <m:r>
                                <a:rPr lang="es-EC">
                                  <a:solidFill>
                                    <a:schemeClr val="tx2"/>
                                  </a:solidFill>
                                  <a:latin typeface="Cambria Math"/>
                                </a:rPr>
                                <m:t>)</m:t>
                              </m:r>
                            </m:e>
                          </m:func>
                        </m:num>
                        <m:den>
                          <m:r>
                            <m:rPr>
                              <m:sty m:val="p"/>
                            </m:rPr>
                            <a:rPr lang="es-EC">
                              <a:solidFill>
                                <a:schemeClr val="tx2"/>
                              </a:solidFill>
                              <a:latin typeface="Cambria Math"/>
                            </a:rPr>
                            <m:t>X</m:t>
                          </m:r>
                        </m:den>
                      </m:f>
                      <m:r>
                        <a:rPr lang="es-EC">
                          <a:solidFill>
                            <a:schemeClr val="tx2"/>
                          </a:solidFill>
                          <a:latin typeface="Cambria Math"/>
                        </a:rPr>
                        <m:t> ; </m:t>
                      </m:r>
                      <m:r>
                        <m:rPr>
                          <m:sty m:val="p"/>
                        </m:rPr>
                        <a:rPr lang="es-EC">
                          <a:solidFill>
                            <a:schemeClr val="tx2"/>
                          </a:solidFill>
                          <a:latin typeface="Cambria Math"/>
                        </a:rPr>
                        <m:t>δ</m:t>
                      </m:r>
                      <m:r>
                        <a:rPr lang="es-EC">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r</m:t>
                          </m:r>
                        </m:sub>
                      </m:sSub>
                    </m:oMath>
                  </m:oMathPara>
                </a14:m>
                <a:endParaRPr lang="es-EC" dirty="0">
                  <a:solidFill>
                    <a:schemeClr val="tx2"/>
                  </a:solidFill>
                </a:endParaRPr>
              </a:p>
            </p:txBody>
          </p:sp>
        </mc:Choice>
        <mc:Fallback xmlns="">
          <p:sp>
            <p:nvSpPr>
              <p:cNvPr id="17" name="16 Rectángulo"/>
              <p:cNvSpPr>
                <a:spLocks noRot="1" noChangeAspect="1" noMove="1" noResize="1" noEditPoints="1" noAdjustHandles="1" noChangeArrowheads="1" noChangeShapeType="1" noTextEdit="1"/>
              </p:cNvSpPr>
              <p:nvPr/>
            </p:nvSpPr>
            <p:spPr>
              <a:xfrm>
                <a:off x="4585079" y="2708920"/>
                <a:ext cx="3848811" cy="618118"/>
              </a:xfrm>
              <a:prstGeom prst="rect">
                <a:avLst/>
              </a:prstGeom>
              <a:blipFill rotWithShape="1">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4550264" y="4149080"/>
                <a:ext cx="2544779" cy="7004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n-US">
                              <a:solidFill>
                                <a:schemeClr val="tx2"/>
                              </a:solidFill>
                              <a:latin typeface="Cambria Math"/>
                            </a:rPr>
                            <m:t>P</m:t>
                          </m:r>
                        </m:e>
                        <m:sub>
                          <m:r>
                            <m:rPr>
                              <m:sty m:val="p"/>
                            </m:rPr>
                            <a:rPr lang="en-US">
                              <a:solidFill>
                                <a:schemeClr val="tx2"/>
                              </a:solidFill>
                              <a:latin typeface="Cambria Math"/>
                            </a:rPr>
                            <m:t>s</m:t>
                          </m:r>
                        </m:sub>
                      </m:sSub>
                      <m:r>
                        <a:rPr lang="en-US">
                          <a:solidFill>
                            <a:schemeClr val="tx2"/>
                          </a:solidFill>
                          <a:latin typeface="Cambria Math"/>
                        </a:rPr>
                        <m:t>=</m:t>
                      </m:r>
                      <m:f>
                        <m:fPr>
                          <m:ctrlPr>
                            <a:rPr lang="es-EC" i="1">
                              <a:solidFill>
                                <a:schemeClr val="tx2"/>
                              </a:solidFill>
                              <a:latin typeface="Cambria Math"/>
                            </a:rPr>
                          </m:ctrlPr>
                        </m:fPr>
                        <m:num>
                          <m:r>
                            <a:rPr lang="en-US">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V</m:t>
                              </m:r>
                            </m:e>
                            <m:sub>
                              <m:r>
                                <m:rPr>
                                  <m:sty m:val="p"/>
                                </m:rPr>
                                <a:rPr lang="en-US">
                                  <a:solidFill>
                                    <a:schemeClr val="tx2"/>
                                  </a:solidFill>
                                  <a:latin typeface="Cambria Math"/>
                                </a:rPr>
                                <m:t>s</m:t>
                              </m:r>
                              <m:r>
                                <a:rPr lang="es-EC" b="0" i="1" smtClean="0">
                                  <a:solidFill>
                                    <a:schemeClr val="tx2"/>
                                  </a:solidFill>
                                  <a:latin typeface="Cambria Math"/>
                                </a:rPr>
                                <m:t>+</m:t>
                              </m:r>
                            </m:sub>
                          </m:sSub>
                          <m:r>
                            <a:rPr lang="en-US">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V</m:t>
                              </m:r>
                            </m:e>
                            <m:sub>
                              <m:r>
                                <m:rPr>
                                  <m:sty m:val="p"/>
                                </m:rPr>
                                <a:rPr lang="en-US">
                                  <a:solidFill>
                                    <a:schemeClr val="tx2"/>
                                  </a:solidFill>
                                  <a:latin typeface="Cambria Math"/>
                                </a:rPr>
                                <m:t>r</m:t>
                              </m:r>
                            </m:sub>
                          </m:sSub>
                          <m:r>
                            <a:rPr lang="en-US">
                              <a:solidFill>
                                <a:schemeClr val="tx2"/>
                              </a:solidFill>
                              <a:latin typeface="Cambria Math"/>
                            </a:rPr>
                            <m:t>×</m:t>
                          </m:r>
                          <m:func>
                            <m:funcPr>
                              <m:ctrlPr>
                                <a:rPr lang="es-EC" i="1">
                                  <a:solidFill>
                                    <a:schemeClr val="tx2"/>
                                  </a:solidFill>
                                  <a:latin typeface="Cambria Math"/>
                                </a:rPr>
                              </m:ctrlPr>
                            </m:funcPr>
                            <m:fName>
                              <m:r>
                                <m:rPr>
                                  <m:sty m:val="p"/>
                                </m:rPr>
                                <a:rPr lang="en-US">
                                  <a:solidFill>
                                    <a:schemeClr val="tx2"/>
                                  </a:solidFill>
                                  <a:latin typeface="Cambria Math"/>
                                </a:rPr>
                                <m:t>sin</m:t>
                              </m:r>
                            </m:fName>
                            <m:e>
                              <m:r>
                                <a:rPr lang="en-US">
                                  <a:solidFill>
                                    <a:schemeClr val="tx2"/>
                                  </a:solidFill>
                                  <a:latin typeface="Cambria Math"/>
                                </a:rPr>
                                <m:t>(</m:t>
                              </m:r>
                              <m:r>
                                <m:rPr>
                                  <m:sty m:val="p"/>
                                </m:rPr>
                                <a:rPr lang="es-EC">
                                  <a:solidFill>
                                    <a:schemeClr val="tx2"/>
                                  </a:solidFill>
                                  <a:latin typeface="Cambria Math"/>
                                </a:rPr>
                                <m:t>δ</m:t>
                              </m:r>
                              <m:r>
                                <a:rPr lang="en-US">
                                  <a:solidFill>
                                    <a:schemeClr val="tx2"/>
                                  </a:solidFill>
                                  <a:latin typeface="Cambria Math"/>
                                </a:rPr>
                                <m:t>)</m:t>
                              </m:r>
                            </m:e>
                          </m:func>
                        </m:num>
                        <m:den>
                          <m:r>
                            <m:rPr>
                              <m:sty m:val="p"/>
                            </m:rPr>
                            <a:rPr lang="en-US">
                              <a:solidFill>
                                <a:schemeClr val="tx2"/>
                              </a:solidFill>
                              <a:latin typeface="Cambria Math"/>
                            </a:rPr>
                            <m:t>X</m:t>
                          </m:r>
                          <m:r>
                            <a:rPr lang="es-EC" b="0" i="1" smtClean="0">
                              <a:solidFill>
                                <a:schemeClr val="tx2"/>
                              </a:solidFill>
                              <a:latin typeface="Cambria Math"/>
                            </a:rPr>
                            <m:t>+</m:t>
                          </m:r>
                          <m:sSub>
                            <m:sSubPr>
                              <m:ctrlPr>
                                <a:rPr lang="es-EC" i="1">
                                  <a:solidFill>
                                    <a:schemeClr val="tx2"/>
                                  </a:solidFill>
                                  <a:latin typeface="Cambria Math"/>
                                </a:rPr>
                              </m:ctrlPr>
                            </m:sSubPr>
                            <m:e>
                              <m:r>
                                <m:rPr>
                                  <m:sty m:val="p"/>
                                </m:rPr>
                                <a:rPr lang="en-US">
                                  <a:solidFill>
                                    <a:schemeClr val="tx2"/>
                                  </a:solidFill>
                                  <a:latin typeface="Cambria Math"/>
                                </a:rPr>
                                <m:t>X</m:t>
                              </m:r>
                            </m:e>
                            <m:sub>
                              <m:r>
                                <m:rPr>
                                  <m:sty m:val="p"/>
                                </m:rPr>
                                <a:rPr lang="en-US">
                                  <a:solidFill>
                                    <a:schemeClr val="tx2"/>
                                  </a:solidFill>
                                  <a:latin typeface="Cambria Math"/>
                                </a:rPr>
                                <m:t>comp</m:t>
                              </m:r>
                              <m:r>
                                <a:rPr lang="en-US">
                                  <a:solidFill>
                                    <a:schemeClr val="tx2"/>
                                  </a:solidFill>
                                  <a:latin typeface="Cambria Math"/>
                                </a:rPr>
                                <m:t>.</m:t>
                              </m:r>
                            </m:sub>
                          </m:sSub>
                        </m:den>
                      </m:f>
                      <m:r>
                        <a:rPr lang="es-EC">
                          <a:solidFill>
                            <a:schemeClr val="tx2"/>
                          </a:solidFill>
                          <a:latin typeface="Cambria Math"/>
                        </a:rPr>
                        <m:t> </m:t>
                      </m:r>
                    </m:oMath>
                  </m:oMathPara>
                </a14:m>
                <a:endParaRPr lang="es-EC" dirty="0">
                  <a:solidFill>
                    <a:schemeClr val="tx2"/>
                  </a:solidFill>
                </a:endParaRPr>
              </a:p>
            </p:txBody>
          </p:sp>
        </mc:Choice>
        <mc:Fallback xmlns="">
          <p:sp>
            <p:nvSpPr>
              <p:cNvPr id="18" name="17 Rectángulo"/>
              <p:cNvSpPr>
                <a:spLocks noRot="1" noChangeAspect="1" noMove="1" noResize="1" noEditPoints="1" noAdjustHandles="1" noChangeArrowheads="1" noChangeShapeType="1" noTextEdit="1"/>
              </p:cNvSpPr>
              <p:nvPr/>
            </p:nvSpPr>
            <p:spPr>
              <a:xfrm>
                <a:off x="4550264" y="4149080"/>
                <a:ext cx="2544779" cy="700448"/>
              </a:xfrm>
              <a:prstGeom prst="rect">
                <a:avLst/>
              </a:prstGeom>
              <a:blipFill rotWithShape="1">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18 Rectángulo"/>
              <p:cNvSpPr/>
              <p:nvPr/>
            </p:nvSpPr>
            <p:spPr>
              <a:xfrm>
                <a:off x="4606875" y="4840639"/>
                <a:ext cx="3688702" cy="676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r>
                        <a:rPr lang="en-US" i="1">
                          <a:solidFill>
                            <a:schemeClr val="tx2"/>
                          </a:solidFill>
                          <a:latin typeface="Cambria Math"/>
                        </a:rPr>
                        <m:t>=</m:t>
                      </m:r>
                      <m:f>
                        <m:fPr>
                          <m:ctrlPr>
                            <a:rPr lang="es-EC" i="1">
                              <a:solidFill>
                                <a:schemeClr val="tx2"/>
                              </a:solidFill>
                              <a:latin typeface="Cambria Math"/>
                            </a:rPr>
                          </m:ctrlPr>
                        </m:fPr>
                        <m:num>
                          <m:r>
                            <a:rPr lang="en-US" i="1" smtClean="0">
                              <a:solidFill>
                                <a:schemeClr val="tx2"/>
                              </a:solidFill>
                              <a:latin typeface="Cambria Math"/>
                            </a:rPr>
                            <m:t> </m:t>
                          </m:r>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𝑠</m:t>
                              </m:r>
                              <m:r>
                                <a:rPr lang="es-EC" b="0" i="1" smtClean="0">
                                  <a:solidFill>
                                    <a:schemeClr val="tx2"/>
                                  </a:solidFill>
                                  <a:latin typeface="Cambria Math"/>
                                </a:rPr>
                                <m:t>+</m:t>
                              </m:r>
                            </m:sub>
                          </m:sSub>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𝑟</m:t>
                              </m:r>
                            </m:sub>
                          </m:sSub>
                          <m:r>
                            <a:rPr lang="en-US" i="1">
                              <a:solidFill>
                                <a:schemeClr val="tx2"/>
                              </a:solidFill>
                              <a:latin typeface="Cambria Math"/>
                            </a:rPr>
                            <m:t>×</m:t>
                          </m:r>
                          <m:func>
                            <m:funcPr>
                              <m:ctrlPr>
                                <a:rPr lang="es-EC" i="1">
                                  <a:solidFill>
                                    <a:schemeClr val="tx2"/>
                                  </a:solidFill>
                                  <a:latin typeface="Cambria Math"/>
                                </a:rPr>
                              </m:ctrlPr>
                            </m:funcPr>
                            <m:fName>
                              <m:r>
                                <a:rPr lang="en-US" i="1">
                                  <a:solidFill>
                                    <a:schemeClr val="tx2"/>
                                  </a:solidFill>
                                  <a:latin typeface="Cambria Math"/>
                                </a:rPr>
                                <m:t>𝑠𝑖𝑛</m:t>
                              </m:r>
                            </m:fName>
                            <m:e>
                              <m:d>
                                <m:dPr>
                                  <m:ctrlPr>
                                    <a:rPr lang="es-EC" i="1">
                                      <a:solidFill>
                                        <a:schemeClr val="tx2"/>
                                      </a:solidFill>
                                      <a:latin typeface="Cambria Math"/>
                                    </a:rPr>
                                  </m:ctrlPr>
                                </m:dPr>
                                <m:e>
                                  <m:r>
                                    <a:rPr lang="es-EC" i="1">
                                      <a:solidFill>
                                        <a:schemeClr val="tx2"/>
                                      </a:solidFill>
                                      <a:latin typeface="Cambria Math"/>
                                    </a:rPr>
                                    <m:t>𝛿</m:t>
                                  </m:r>
                                </m:e>
                              </m:d>
                              <m:r>
                                <a:rPr lang="en-US" i="1">
                                  <a:solidFill>
                                    <a:schemeClr val="tx2"/>
                                  </a:solidFill>
                                  <a:latin typeface="Cambria Math"/>
                                </a:rPr>
                                <m:t>−</m:t>
                              </m:r>
                            </m:e>
                          </m:func>
                          <m:r>
                            <a:rPr lang="en-US" i="1">
                              <a:solidFill>
                                <a:schemeClr val="tx2"/>
                              </a:solidFill>
                              <a:latin typeface="Cambria Math"/>
                            </a:rPr>
                            <m:t>𝑋</m:t>
                          </m:r>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num>
                        <m:den>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den>
                      </m:f>
                    </m:oMath>
                  </m:oMathPara>
                </a14:m>
                <a:endParaRPr lang="es-EC" dirty="0">
                  <a:solidFill>
                    <a:schemeClr val="tx2"/>
                  </a:solidFill>
                </a:endParaRPr>
              </a:p>
            </p:txBody>
          </p:sp>
        </mc:Choice>
        <mc:Fallback xmlns="">
          <p:sp>
            <p:nvSpPr>
              <p:cNvPr id="19" name="18 Rectángulo"/>
              <p:cNvSpPr>
                <a:spLocks noRot="1" noChangeAspect="1" noMove="1" noResize="1" noEditPoints="1" noAdjustHandles="1" noChangeArrowheads="1" noChangeShapeType="1" noTextEdit="1"/>
              </p:cNvSpPr>
              <p:nvPr/>
            </p:nvSpPr>
            <p:spPr>
              <a:xfrm>
                <a:off x="4606875" y="4840639"/>
                <a:ext cx="3688702" cy="676595"/>
              </a:xfrm>
              <a:prstGeom prst="rect">
                <a:avLst/>
              </a:prstGeom>
              <a:blipFill rotWithShape="1">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631217" y="6228020"/>
                <a:ext cx="19352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𝐹</m:t>
                          </m:r>
                        </m:sub>
                      </m:sSub>
                      <m:r>
                        <a:rPr lang="es-EC" i="1">
                          <a:solidFill>
                            <a:schemeClr val="tx2"/>
                          </a:solidFill>
                          <a:latin typeface="Cambria Math"/>
                        </a:rPr>
                        <m:t>=</m:t>
                      </m:r>
                      <m:r>
                        <a:rPr lang="es-EC" i="1">
                          <a:solidFill>
                            <a:schemeClr val="tx2"/>
                          </a:solidFill>
                          <a:latin typeface="Cambria Math"/>
                        </a:rPr>
                        <m:t>𝐾</m:t>
                      </m:r>
                      <m:r>
                        <a:rPr lang="es-EC" i="1">
                          <a:solidFill>
                            <a:schemeClr val="tx2"/>
                          </a:solidFill>
                          <a:latin typeface="Cambria Math"/>
                        </a:rPr>
                        <m:t>∗</m:t>
                      </m:r>
                      <m:r>
                        <a:rPr lang="es-EC" i="1">
                          <a:solidFill>
                            <a:schemeClr val="tx2"/>
                          </a:solidFill>
                          <a:latin typeface="Cambria Math"/>
                        </a:rPr>
                        <m:t>𝑗𝑋</m:t>
                      </m:r>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𝐶</m:t>
                          </m:r>
                          <m:r>
                            <a:rPr lang="es-EC" b="0" i="1" smtClean="0">
                              <a:solidFill>
                                <a:schemeClr val="tx2"/>
                              </a:solidFill>
                              <a:latin typeface="Cambria Math"/>
                            </a:rPr>
                            <m:t>+</m:t>
                          </m:r>
                        </m:sub>
                      </m:sSub>
                    </m:oMath>
                  </m:oMathPara>
                </a14:m>
                <a:endParaRPr lang="es-EC" dirty="0">
                  <a:solidFill>
                    <a:schemeClr val="tx2"/>
                  </a:solidFill>
                </a:endParaRPr>
              </a:p>
            </p:txBody>
          </p:sp>
        </mc:Choice>
        <mc:Fallback xmlns="">
          <p:sp>
            <p:nvSpPr>
              <p:cNvPr id="20" name="19 Rectángulo"/>
              <p:cNvSpPr>
                <a:spLocks noRot="1" noChangeAspect="1" noMove="1" noResize="1" noEditPoints="1" noAdjustHandles="1" noChangeArrowheads="1" noChangeShapeType="1" noTextEdit="1"/>
              </p:cNvSpPr>
              <p:nvPr/>
            </p:nvSpPr>
            <p:spPr>
              <a:xfrm>
                <a:off x="4631217" y="6228020"/>
                <a:ext cx="1935273" cy="369332"/>
              </a:xfrm>
              <a:prstGeom prst="rect">
                <a:avLst/>
              </a:prstGeom>
              <a:blipFill rotWithShape="1">
                <a:blip r:embed="rId12"/>
                <a:stretch>
                  <a:fillRect b="-13333"/>
                </a:stretch>
              </a:blipFill>
            </p:spPr>
            <p:txBody>
              <a:bodyPr/>
              <a:lstStyle/>
              <a:p>
                <a:r>
                  <a:rPr lang="es-EC">
                    <a:noFill/>
                  </a:rPr>
                  <a:t> </a:t>
                </a:r>
              </a:p>
            </p:txBody>
          </p:sp>
        </mc:Fallback>
      </mc:AlternateContent>
      <p:sp>
        <p:nvSpPr>
          <p:cNvPr id="22" name="21 Rectángulo"/>
          <p:cNvSpPr/>
          <p:nvPr/>
        </p:nvSpPr>
        <p:spPr>
          <a:xfrm>
            <a:off x="4631217" y="1916832"/>
            <a:ext cx="4189259" cy="4680520"/>
          </a:xfrm>
          <a:prstGeom prst="rect">
            <a:avLst/>
          </a:prstGeom>
          <a:solidFill>
            <a:schemeClr val="accent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1" name="20 Rectángulo"/>
              <p:cNvSpPr/>
              <p:nvPr/>
            </p:nvSpPr>
            <p:spPr>
              <a:xfrm>
                <a:off x="4622274" y="5481142"/>
                <a:ext cx="4188583" cy="684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𝐶</m:t>
                          </m:r>
                          <m:r>
                            <a:rPr lang="es-EC" b="0" i="1" smtClean="0">
                              <a:solidFill>
                                <a:schemeClr val="tx2"/>
                              </a:solidFill>
                              <a:latin typeface="Cambria Math"/>
                            </a:rPr>
                            <m:t>+</m:t>
                          </m:r>
                        </m:sub>
                      </m:sSub>
                      <m:r>
                        <a:rPr lang="es-EC" i="1">
                          <a:solidFill>
                            <a:schemeClr val="tx2"/>
                          </a:solidFill>
                          <a:latin typeface="Cambria Math"/>
                        </a:rPr>
                        <m:t>  </m:t>
                      </m:r>
                      <m:r>
                        <a:rPr lang="es-EC" i="1" smtClean="0">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b="0" i="1" smtClean="0">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𝑟</m:t>
                              </m:r>
                            </m:sub>
                          </m:sSub>
                          <m:r>
                            <a:rPr lang="es-EC" i="1">
                              <a:solidFill>
                                <a:schemeClr val="tx2"/>
                              </a:solidFill>
                              <a:latin typeface="Cambria Math"/>
                            </a:rPr>
                            <m:t>)</m:t>
                          </m:r>
                        </m:num>
                        <m:den>
                          <m:r>
                            <a:rPr lang="es-EC" i="1">
                              <a:solidFill>
                                <a:schemeClr val="tx2"/>
                              </a:solidFill>
                              <a:latin typeface="Cambria Math"/>
                            </a:rPr>
                            <m:t>𝑗𝑋</m:t>
                          </m:r>
                          <m:r>
                            <a:rPr lang="es-EC" i="1">
                              <a:solidFill>
                                <a:schemeClr val="tx2"/>
                              </a:solidFill>
                              <a:latin typeface="Cambria Math"/>
                            </a:rPr>
                            <m:t>(1+</m:t>
                          </m:r>
                          <m:r>
                            <a:rPr lang="es-EC" i="1">
                              <a:solidFill>
                                <a:schemeClr val="tx2"/>
                              </a:solidFill>
                              <a:latin typeface="Cambria Math"/>
                            </a:rPr>
                            <m:t>𝐾</m:t>
                          </m:r>
                          <m:r>
                            <a:rPr lang="es-EC" i="1">
                              <a:solidFill>
                                <a:schemeClr val="tx2"/>
                              </a:solidFill>
                              <a:latin typeface="Cambria Math"/>
                            </a:rPr>
                            <m:t>)</m:t>
                          </m:r>
                        </m:den>
                      </m:f>
                      <m:r>
                        <a:rPr lang="es-EC" i="1">
                          <a:solidFill>
                            <a:schemeClr val="tx2"/>
                          </a:solidFill>
                          <a:latin typeface="Cambria Math"/>
                        </a:rPr>
                        <m:t> ;</m:t>
                      </m:r>
                      <m:r>
                        <a:rPr lang="es-EC" i="1">
                          <a:solidFill>
                            <a:schemeClr val="tx2"/>
                          </a:solidFill>
                          <a:latin typeface="Cambria Math"/>
                        </a:rPr>
                        <m:t>𝐾</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𝑋</m:t>
                              </m:r>
                            </m:e>
                            <m:sub>
                              <m:r>
                                <a:rPr lang="es-EC" i="1">
                                  <a:solidFill>
                                    <a:schemeClr val="tx2"/>
                                  </a:solidFill>
                                  <a:latin typeface="Cambria Math"/>
                                </a:rPr>
                                <m:t>𝑐𝑜𝑚𝑝</m:t>
                              </m:r>
                              <m:r>
                                <a:rPr lang="es-EC" i="1">
                                  <a:solidFill>
                                    <a:schemeClr val="tx2"/>
                                  </a:solidFill>
                                  <a:latin typeface="Cambria Math"/>
                                </a:rPr>
                                <m:t>.</m:t>
                              </m:r>
                            </m:sub>
                          </m:sSub>
                        </m:num>
                        <m:den>
                          <m:r>
                            <a:rPr lang="es-EC" i="1">
                              <a:solidFill>
                                <a:schemeClr val="tx2"/>
                              </a:solidFill>
                              <a:latin typeface="Cambria Math"/>
                            </a:rPr>
                            <m:t>𝑋</m:t>
                          </m:r>
                        </m:den>
                      </m:f>
                    </m:oMath>
                  </m:oMathPara>
                </a14:m>
                <a:endParaRPr lang="es-EC" dirty="0">
                  <a:solidFill>
                    <a:schemeClr val="tx2"/>
                  </a:solidFill>
                </a:endParaRPr>
              </a:p>
            </p:txBody>
          </p:sp>
        </mc:Choice>
        <mc:Fallback xmlns="">
          <p:sp>
            <p:nvSpPr>
              <p:cNvPr id="21" name="20 Rectángulo"/>
              <p:cNvSpPr>
                <a:spLocks noRot="1" noChangeAspect="1" noMove="1" noResize="1" noEditPoints="1" noAdjustHandles="1" noChangeArrowheads="1" noChangeShapeType="1" noTextEdit="1"/>
              </p:cNvSpPr>
              <p:nvPr/>
            </p:nvSpPr>
            <p:spPr>
              <a:xfrm>
                <a:off x="4622274" y="5481142"/>
                <a:ext cx="4188583" cy="684162"/>
              </a:xfrm>
              <a:prstGeom prst="rect">
                <a:avLst/>
              </a:prstGeom>
              <a:blipFill rotWithShape="1">
                <a:blip r:embed="rId13"/>
                <a:stretch>
                  <a:fillRect/>
                </a:stretch>
              </a:blipFill>
            </p:spPr>
            <p:txBody>
              <a:bodyPr/>
              <a:lstStyle/>
              <a:p>
                <a:r>
                  <a:rPr lang="es-EC">
                    <a:noFill/>
                  </a:rPr>
                  <a:t> </a:t>
                </a:r>
              </a:p>
            </p:txBody>
          </p:sp>
        </mc:Fallback>
      </mc:AlternateContent>
      <p:sp>
        <p:nvSpPr>
          <p:cNvPr id="24" name="1 Marcador de contenido"/>
          <p:cNvSpPr txBox="1">
            <a:spLocks/>
          </p:cNvSpPr>
          <p:nvPr/>
        </p:nvSpPr>
        <p:spPr>
          <a:xfrm>
            <a:off x="4888339" y="3573016"/>
            <a:ext cx="3500087" cy="504056"/>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s-EC" b="1" dirty="0" smtClean="0"/>
              <a:t>PERTURBACION TIPO SWELL</a:t>
            </a:r>
            <a:endParaRPr lang="es-EC" dirty="0"/>
          </a:p>
        </p:txBody>
      </p:sp>
    </p:spTree>
    <p:extLst>
      <p:ext uri="{BB962C8B-B14F-4D97-AF65-F5344CB8AC3E}">
        <p14:creationId xmlns:p14="http://schemas.microsoft.com/office/powerpoint/2010/main" val="2591661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58397" y="4509120"/>
            <a:ext cx="2741595" cy="432047"/>
          </a:xfrm>
        </p:spPr>
        <p:txBody>
          <a:bodyPr>
            <a:normAutofit fontScale="92500"/>
          </a:bodyPr>
          <a:lstStyle/>
          <a:p>
            <a:pPr marL="0" indent="0">
              <a:buNone/>
            </a:pPr>
            <a:r>
              <a:rPr lang="es-EC" sz="1800" dirty="0" smtClean="0"/>
              <a:t>Perturbación sub-sincrónica</a:t>
            </a:r>
            <a:endParaRPr lang="es-EC" sz="1800" dirty="0"/>
          </a:p>
          <a:p>
            <a:endParaRPr lang="es-EC" sz="1800" dirty="0"/>
          </a:p>
        </p:txBody>
      </p:sp>
      <p:sp>
        <p:nvSpPr>
          <p:cNvPr id="3" name="2 Título"/>
          <p:cNvSpPr>
            <a:spLocks noGrp="1"/>
          </p:cNvSpPr>
          <p:nvPr>
            <p:ph type="title"/>
          </p:nvPr>
        </p:nvSpPr>
        <p:spPr>
          <a:xfrm>
            <a:off x="395536" y="260648"/>
            <a:ext cx="8229600" cy="1252728"/>
          </a:xfrm>
        </p:spPr>
        <p:txBody>
          <a:bodyPr>
            <a:noAutofit/>
          </a:bodyPr>
          <a:lstStyle/>
          <a:p>
            <a:r>
              <a:rPr lang="es-EC" sz="3200" b="1" dirty="0" smtClean="0"/>
              <a:t>MÉTODO PARA COMPENSAR OSCILACIONES SUB-SINCRONICAS EN EL ÁNGULO </a:t>
            </a:r>
            <a:endParaRPr lang="es-EC" sz="3200" b="1" dirty="0"/>
          </a:p>
        </p:txBody>
      </p:sp>
      <p:pic>
        <p:nvPicPr>
          <p:cNvPr id="4" name="3 Imagen" descr="C:\Users\JOHANA VEINTIMILLA\Desktop\proyectoSSSC finaL_FINAL\senW=6hz.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5616624" cy="2592288"/>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6084168" y="3645024"/>
                <a:ext cx="2080378"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solidFill>
                                <a:schemeClr val="tx2"/>
                              </a:solidFill>
                              <a:latin typeface="Cambria Math"/>
                            </a:rPr>
                          </m:ctrlPr>
                        </m:sSupPr>
                        <m:e>
                          <m:r>
                            <a:rPr lang="es-EC" i="1">
                              <a:solidFill>
                                <a:schemeClr val="tx2"/>
                              </a:solidFill>
                              <a:latin typeface="Cambria Math"/>
                            </a:rPr>
                            <m:t>𝑓</m:t>
                          </m:r>
                        </m:e>
                        <m:sup>
                          <m:r>
                            <a:rPr lang="es-EC" i="1">
                              <a:solidFill>
                                <a:schemeClr val="tx2"/>
                              </a:solidFill>
                              <a:latin typeface="Cambria Math"/>
                            </a:rPr>
                            <m:t>∗</m:t>
                          </m:r>
                        </m:sup>
                      </m:sSup>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𝑓</m:t>
                          </m:r>
                        </m:num>
                        <m:den>
                          <m:r>
                            <a:rPr lang="es-EC" i="1">
                              <a:solidFill>
                                <a:schemeClr val="tx2"/>
                              </a:solidFill>
                              <a:latin typeface="Cambria Math"/>
                            </a:rPr>
                            <m:t>2</m:t>
                          </m:r>
                        </m:den>
                      </m:f>
                      <m:r>
                        <a:rPr lang="es-EC" i="1">
                          <a:solidFill>
                            <a:schemeClr val="tx2"/>
                          </a:solidFill>
                          <a:latin typeface="Cambria Math"/>
                        </a:rPr>
                        <m:t> ;</m:t>
                      </m:r>
                      <m:r>
                        <a:rPr lang="es-EC" i="1">
                          <a:solidFill>
                            <a:schemeClr val="tx2"/>
                          </a:solidFill>
                          <a:latin typeface="Cambria Math"/>
                        </a:rPr>
                        <m:t>𝑓</m:t>
                      </m:r>
                      <m:r>
                        <a:rPr lang="es-EC" i="1">
                          <a:solidFill>
                            <a:schemeClr val="tx2"/>
                          </a:solidFill>
                          <a:latin typeface="Cambria Math"/>
                        </a:rPr>
                        <m:t>=60 </m:t>
                      </m:r>
                      <m:r>
                        <a:rPr lang="es-EC" i="1">
                          <a:solidFill>
                            <a:schemeClr val="tx2"/>
                          </a:solidFill>
                          <a:latin typeface="Cambria Math"/>
                        </a:rPr>
                        <m:t>h𝑧</m:t>
                      </m:r>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084168" y="3645024"/>
                <a:ext cx="2080378" cy="61709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052344" y="4149080"/>
                <a:ext cx="2840136" cy="661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solidFill>
                                <a:schemeClr val="tx2"/>
                              </a:solidFill>
                              <a:latin typeface="Cambria Math"/>
                            </a:rPr>
                          </m:ctrlPr>
                        </m:sSupPr>
                        <m:e>
                          <m:r>
                            <a:rPr lang="es-EC" i="1">
                              <a:solidFill>
                                <a:schemeClr val="tx2"/>
                              </a:solidFill>
                              <a:latin typeface="Cambria Math"/>
                            </a:rPr>
                            <m:t>𝑇</m:t>
                          </m:r>
                        </m:e>
                        <m:sup>
                          <m:r>
                            <a:rPr lang="es-EC" i="1">
                              <a:solidFill>
                                <a:schemeClr val="tx2"/>
                              </a:solidFill>
                              <a:latin typeface="Cambria Math"/>
                            </a:rPr>
                            <m:t>∗</m:t>
                          </m:r>
                        </m:sup>
                      </m:sSup>
                      <m:r>
                        <a:rPr lang="es-EC" i="1">
                          <a:solidFill>
                            <a:schemeClr val="tx2"/>
                          </a:solidFill>
                          <a:latin typeface="Cambria Math"/>
                        </a:rPr>
                        <m:t>=2</m:t>
                      </m:r>
                      <m:r>
                        <a:rPr lang="es-EC" i="1">
                          <a:solidFill>
                            <a:schemeClr val="tx2"/>
                          </a:solidFill>
                          <a:latin typeface="Cambria Math"/>
                        </a:rPr>
                        <m:t>𝑇</m:t>
                      </m:r>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m:t>
                          </m:r>
                        </m:num>
                        <m:den>
                          <m:sSup>
                            <m:sSupPr>
                              <m:ctrlPr>
                                <a:rPr lang="es-EC" i="1">
                                  <a:solidFill>
                                    <a:schemeClr val="tx2"/>
                                  </a:solidFill>
                                  <a:latin typeface="Cambria Math"/>
                                </a:rPr>
                              </m:ctrlPr>
                            </m:sSupPr>
                            <m:e>
                              <m:r>
                                <a:rPr lang="es-EC" i="1">
                                  <a:solidFill>
                                    <a:schemeClr val="tx2"/>
                                  </a:solidFill>
                                  <a:latin typeface="Cambria Math"/>
                                </a:rPr>
                                <m:t>𝑓</m:t>
                              </m:r>
                            </m:e>
                            <m:sup>
                              <m:r>
                                <a:rPr lang="es-EC" i="1">
                                  <a:solidFill>
                                    <a:schemeClr val="tx2"/>
                                  </a:solidFill>
                                  <a:latin typeface="Cambria Math"/>
                                </a:rPr>
                                <m:t>∗</m:t>
                              </m:r>
                            </m:sup>
                          </m:sSup>
                        </m:den>
                      </m:f>
                      <m:r>
                        <a:rPr lang="es-EC" i="1">
                          <a:solidFill>
                            <a:schemeClr val="tx2"/>
                          </a:solidFill>
                          <a:latin typeface="Cambria Math"/>
                        </a:rPr>
                        <m:t> ;</m:t>
                      </m:r>
                      <m:sSup>
                        <m:sSupPr>
                          <m:ctrlPr>
                            <a:rPr lang="es-EC" i="1">
                              <a:solidFill>
                                <a:schemeClr val="tx2"/>
                              </a:solidFill>
                              <a:latin typeface="Cambria Math"/>
                            </a:rPr>
                          </m:ctrlPr>
                        </m:sSupPr>
                        <m:e>
                          <m:r>
                            <a:rPr lang="es-EC" i="1">
                              <a:solidFill>
                                <a:schemeClr val="tx2"/>
                              </a:solidFill>
                              <a:latin typeface="Cambria Math"/>
                            </a:rPr>
                            <m:t>𝑓</m:t>
                          </m:r>
                        </m:e>
                        <m:sup>
                          <m:r>
                            <a:rPr lang="es-EC" i="1">
                              <a:solidFill>
                                <a:schemeClr val="tx2"/>
                              </a:solidFill>
                              <a:latin typeface="Cambria Math"/>
                            </a:rPr>
                            <m:t>∗</m:t>
                          </m:r>
                        </m:sup>
                      </m:sSup>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60</m:t>
                          </m:r>
                        </m:e>
                        <m:sub>
                          <m:r>
                            <a:rPr lang="es-EC" i="1">
                              <a:solidFill>
                                <a:schemeClr val="tx2"/>
                              </a:solidFill>
                              <a:latin typeface="Cambria Math"/>
                            </a:rPr>
                            <m:t>𝐻𝑍</m:t>
                          </m:r>
                        </m:sub>
                      </m:sSub>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6052344" y="4149080"/>
                <a:ext cx="2840136" cy="661335"/>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226393" y="4797152"/>
                <a:ext cx="4602191" cy="646331"/>
              </a:xfrm>
              <a:prstGeom prst="rect">
                <a:avLst/>
              </a:prstGeom>
            </p:spPr>
            <p:txBody>
              <a:bodyPr wrap="square">
                <a:spAutoFit/>
              </a:bodyPr>
              <a:lstStyle/>
              <a:p>
                <a:r>
                  <a:rPr lang="es-EC" i="1" dirty="0">
                    <a:solidFill>
                      <a:schemeClr val="tx2"/>
                    </a:solidFill>
                  </a:rPr>
                  <a:t>T</a:t>
                </a:r>
                <a:r>
                  <a:rPr lang="es-EC" dirty="0">
                    <a:solidFill>
                      <a:schemeClr val="tx2"/>
                    </a:solidFill>
                  </a:rPr>
                  <a:t>= </a:t>
                </a:r>
                <a:r>
                  <a:rPr lang="es-EC" dirty="0" smtClean="0">
                    <a:solidFill>
                      <a:schemeClr val="tx2"/>
                    </a:solidFill>
                  </a:rPr>
                  <a:t>período </a:t>
                </a:r>
                <a:r>
                  <a:rPr lang="es-EC" dirty="0">
                    <a:solidFill>
                      <a:schemeClr val="tx2"/>
                    </a:solidFill>
                  </a:rPr>
                  <a:t>de la onda de voltaje a 60hz.</a:t>
                </a:r>
              </a:p>
              <a:p>
                <a14:m>
                  <m:oMath xmlns:m="http://schemas.openxmlformats.org/officeDocument/2006/math">
                    <m:sSup>
                      <m:sSupPr>
                        <m:ctrlPr>
                          <a:rPr lang="es-EC" i="1" smtClean="0">
                            <a:solidFill>
                              <a:schemeClr val="tx2"/>
                            </a:solidFill>
                            <a:latin typeface="Cambria Math"/>
                          </a:rPr>
                        </m:ctrlPr>
                      </m:sSupPr>
                      <m:e>
                        <m:r>
                          <a:rPr lang="es-EC" i="1">
                            <a:solidFill>
                              <a:schemeClr val="tx2"/>
                            </a:solidFill>
                            <a:latin typeface="Cambria Math"/>
                          </a:rPr>
                          <m:t>𝑓</m:t>
                        </m:r>
                      </m:e>
                      <m:sup>
                        <m:r>
                          <a:rPr lang="es-EC" i="1">
                            <a:solidFill>
                              <a:schemeClr val="tx2"/>
                            </a:solidFill>
                            <a:latin typeface="Cambria Math"/>
                          </a:rPr>
                          <m:t>∗</m:t>
                        </m:r>
                      </m:sup>
                    </m:sSup>
                  </m:oMath>
                </a14:m>
                <a:r>
                  <a:rPr lang="es-EC" dirty="0">
                    <a:solidFill>
                      <a:schemeClr val="tx2"/>
                    </a:solidFill>
                  </a:rPr>
                  <a:t>= frecuencia sub-sincrónica.</a:t>
                </a:r>
              </a:p>
            </p:txBody>
          </p:sp>
        </mc:Choice>
        <mc:Fallback xmlns="">
          <p:sp>
            <p:nvSpPr>
              <p:cNvPr id="7" name="6 Rectángulo"/>
              <p:cNvSpPr>
                <a:spLocks noRot="1" noChangeAspect="1" noMove="1" noResize="1" noEditPoints="1" noAdjustHandles="1" noChangeArrowheads="1" noChangeShapeType="1" noTextEdit="1"/>
              </p:cNvSpPr>
              <p:nvPr/>
            </p:nvSpPr>
            <p:spPr>
              <a:xfrm>
                <a:off x="5226393" y="4797152"/>
                <a:ext cx="4602191" cy="646331"/>
              </a:xfrm>
              <a:prstGeom prst="rect">
                <a:avLst/>
              </a:prstGeom>
              <a:blipFill rotWithShape="1">
                <a:blip r:embed="rId5"/>
                <a:stretch>
                  <a:fillRect l="-1060" t="-4717" b="-141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084170" y="2420888"/>
                <a:ext cx="10772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i="1">
                          <a:solidFill>
                            <a:schemeClr val="tx2"/>
                          </a:solidFill>
                          <a:latin typeface="Cambria Math"/>
                        </a:rPr>
                        <m:t>(</m:t>
                      </m:r>
                      <m:r>
                        <a:rPr lang="es-ES" i="1">
                          <a:solidFill>
                            <a:schemeClr val="tx2"/>
                          </a:solidFill>
                          <a:latin typeface="Cambria Math"/>
                        </a:rPr>
                        <m:t>𝑡</m:t>
                      </m:r>
                      <m:r>
                        <a:rPr lang="es-ES">
                          <a:solidFill>
                            <a:schemeClr val="tx2"/>
                          </a:solidFill>
                          <a:latin typeface="Cambria Math"/>
                        </a:rPr>
                        <m:t>)</m:t>
                      </m:r>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6084170" y="2420888"/>
                <a:ext cx="1077283" cy="369332"/>
              </a:xfrm>
              <a:prstGeom prst="rect">
                <a:avLst/>
              </a:prstGeom>
              <a:blipFill rotWithShape="1">
                <a:blip r:embed="rId6"/>
                <a:stretch>
                  <a:fillRect b="-114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084168" y="3284984"/>
                <a:ext cx="16906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solidFill>
                                <a:schemeClr val="tx2"/>
                              </a:solidFill>
                              <a:latin typeface="Cambria Math"/>
                            </a:rPr>
                          </m:ctrlPr>
                        </m:sSupPr>
                        <m:e>
                          <m:r>
                            <m:rPr>
                              <m:sty m:val="p"/>
                            </m:rPr>
                            <a:rPr lang="es-EC">
                              <a:solidFill>
                                <a:schemeClr val="tx2"/>
                              </a:solidFill>
                              <a:latin typeface="Cambria Math"/>
                            </a:rPr>
                            <m:t>ω</m:t>
                          </m:r>
                        </m:e>
                        <m:sup>
                          <m:r>
                            <a:rPr lang="es-EC" i="1">
                              <a:solidFill>
                                <a:schemeClr val="tx2"/>
                              </a:solidFill>
                              <a:latin typeface="Cambria Math"/>
                            </a:rPr>
                            <m:t>∗</m:t>
                          </m:r>
                        </m:sup>
                      </m:sSup>
                      <m:r>
                        <a:rPr lang="es-EC">
                          <a:solidFill>
                            <a:schemeClr val="tx2"/>
                          </a:solidFill>
                          <a:latin typeface="Cambria Math"/>
                        </a:rPr>
                        <m:t>=2</m:t>
                      </m:r>
                      <m:r>
                        <a:rPr lang="es-EC" i="1">
                          <a:solidFill>
                            <a:schemeClr val="tx2"/>
                          </a:solidFill>
                          <a:latin typeface="Cambria Math"/>
                        </a:rPr>
                        <m:t>∗</m:t>
                      </m:r>
                      <m:r>
                        <m:rPr>
                          <m:sty m:val="p"/>
                        </m:rPr>
                        <a:rPr lang="es-EC">
                          <a:solidFill>
                            <a:schemeClr val="tx2"/>
                          </a:solidFill>
                          <a:latin typeface="Cambria Math"/>
                        </a:rPr>
                        <m:t>π</m:t>
                      </m:r>
                      <m:r>
                        <a:rPr lang="es-EC" i="1">
                          <a:solidFill>
                            <a:schemeClr val="tx2"/>
                          </a:solidFill>
                          <a:latin typeface="Cambria Math"/>
                        </a:rPr>
                        <m:t>∗</m:t>
                      </m:r>
                      <m:sSup>
                        <m:sSupPr>
                          <m:ctrlPr>
                            <a:rPr lang="es-EC" i="1">
                              <a:solidFill>
                                <a:schemeClr val="tx2"/>
                              </a:solidFill>
                              <a:latin typeface="Cambria Math"/>
                            </a:rPr>
                          </m:ctrlPr>
                        </m:sSupPr>
                        <m:e>
                          <m:r>
                            <m:rPr>
                              <m:sty m:val="p"/>
                            </m:rPr>
                            <a:rPr lang="es-EC">
                              <a:solidFill>
                                <a:schemeClr val="tx2"/>
                              </a:solidFill>
                              <a:latin typeface="Cambria Math"/>
                            </a:rPr>
                            <m:t>f</m:t>
                          </m:r>
                        </m:e>
                        <m:sup>
                          <m:r>
                            <a:rPr lang="es-EC" i="1">
                              <a:solidFill>
                                <a:schemeClr val="tx2"/>
                              </a:solidFill>
                              <a:latin typeface="Cambria Math"/>
                            </a:rPr>
                            <m:t>∗</m:t>
                          </m:r>
                        </m:sup>
                      </m:sSup>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6084168" y="3284984"/>
                <a:ext cx="1690655" cy="3693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084168" y="2843644"/>
                <a:ext cx="30705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m:rPr>
                              <m:sty m:val="p"/>
                            </m:rPr>
                            <a:rPr lang="es-EC" sz="1600">
                              <a:solidFill>
                                <a:schemeClr val="tx2"/>
                              </a:solidFill>
                              <a:latin typeface="Cambria Math"/>
                            </a:rPr>
                            <m:t>δ</m:t>
                          </m:r>
                        </m:e>
                        <m:sub>
                          <m:r>
                            <m:rPr>
                              <m:sty m:val="p"/>
                            </m:rPr>
                            <a:rPr lang="es-EC" sz="1600">
                              <a:solidFill>
                                <a:schemeClr val="tx2"/>
                              </a:solidFill>
                              <a:latin typeface="Cambria Math"/>
                            </a:rPr>
                            <m:t>s</m:t>
                          </m:r>
                        </m:sub>
                      </m:sSub>
                      <m:r>
                        <a:rPr lang="es-ES" sz="1600" i="1">
                          <a:solidFill>
                            <a:schemeClr val="tx2"/>
                          </a:solidFill>
                          <a:latin typeface="Cambria Math"/>
                        </a:rPr>
                        <m:t>(</m:t>
                      </m:r>
                      <m:r>
                        <a:rPr lang="es-ES" sz="1600" i="1">
                          <a:solidFill>
                            <a:schemeClr val="tx2"/>
                          </a:solidFill>
                          <a:latin typeface="Cambria Math"/>
                        </a:rPr>
                        <m:t>𝑡</m:t>
                      </m:r>
                      <m:r>
                        <a:rPr lang="es-ES" sz="1600" b="0" i="0" smtClean="0">
                          <a:solidFill>
                            <a:schemeClr val="tx2"/>
                          </a:solidFill>
                          <a:latin typeface="Cambria Math"/>
                        </a:rPr>
                        <m:t>)</m:t>
                      </m:r>
                      <m:r>
                        <a:rPr lang="es-EC" sz="1600">
                          <a:solidFill>
                            <a:schemeClr val="tx2"/>
                          </a:solidFill>
                          <a:latin typeface="Cambria Math"/>
                        </a:rPr>
                        <m:t>=</m:t>
                      </m:r>
                      <m:sSub>
                        <m:sSubPr>
                          <m:ctrlPr>
                            <a:rPr lang="es-EC" sz="1600" i="1">
                              <a:solidFill>
                                <a:schemeClr val="tx2"/>
                              </a:solidFill>
                              <a:latin typeface="Cambria Math"/>
                            </a:rPr>
                          </m:ctrlPr>
                        </m:sSubPr>
                        <m:e>
                          <m:r>
                            <m:rPr>
                              <m:sty m:val="p"/>
                            </m:rPr>
                            <a:rPr lang="es-EC" sz="1600">
                              <a:solidFill>
                                <a:schemeClr val="tx2"/>
                              </a:solidFill>
                              <a:latin typeface="Cambria Math"/>
                            </a:rPr>
                            <m:t>δ</m:t>
                          </m:r>
                          <m:r>
                            <a:rPr lang="es-ES" sz="1600" b="0" i="1" smtClean="0">
                              <a:solidFill>
                                <a:schemeClr val="tx2"/>
                              </a:solidFill>
                              <a:latin typeface="Cambria Math"/>
                            </a:rPr>
                            <m:t>𝑄</m:t>
                          </m:r>
                        </m:e>
                        <m:sub>
                          <m:r>
                            <m:rPr>
                              <m:sty m:val="p"/>
                            </m:rPr>
                            <a:rPr lang="es-EC" sz="1600">
                              <a:solidFill>
                                <a:schemeClr val="tx2"/>
                              </a:solidFill>
                              <a:latin typeface="Cambria Math"/>
                            </a:rPr>
                            <m:t>s</m:t>
                          </m:r>
                        </m:sub>
                      </m:sSub>
                      <m:r>
                        <a:rPr lang="es-EC" sz="1600">
                          <a:solidFill>
                            <a:schemeClr val="tx2"/>
                          </a:solidFill>
                          <a:latin typeface="Cambria Math"/>
                        </a:rPr>
                        <m:t>+</m:t>
                      </m:r>
                      <m:sSub>
                        <m:sSubPr>
                          <m:ctrlPr>
                            <a:rPr lang="es-EC" sz="1600" i="1">
                              <a:solidFill>
                                <a:schemeClr val="tx2"/>
                              </a:solidFill>
                              <a:latin typeface="Cambria Math"/>
                            </a:rPr>
                          </m:ctrlPr>
                        </m:sSubPr>
                        <m:e>
                          <m:r>
                            <a:rPr lang="es-ES" sz="1600" b="0" i="1" smtClean="0">
                              <a:solidFill>
                                <a:schemeClr val="tx2"/>
                              </a:solidFill>
                              <a:latin typeface="Cambria Math"/>
                            </a:rPr>
                            <m:t>𝐴</m:t>
                          </m:r>
                        </m:e>
                        <m:sub>
                          <m:r>
                            <m:rPr>
                              <m:sty m:val="p"/>
                            </m:rPr>
                            <a:rPr lang="es-ES" sz="1600" b="0" i="0" smtClean="0">
                              <a:solidFill>
                                <a:schemeClr val="tx2"/>
                              </a:solidFill>
                              <a:latin typeface="Cambria Math"/>
                            </a:rPr>
                            <m:t>max</m:t>
                          </m:r>
                        </m:sub>
                      </m:sSub>
                      <m:r>
                        <a:rPr lang="es-EC" sz="1600" i="1">
                          <a:solidFill>
                            <a:schemeClr val="tx2"/>
                          </a:solidFill>
                          <a:latin typeface="Cambria Math"/>
                        </a:rPr>
                        <m:t>∗</m:t>
                      </m:r>
                      <m:func>
                        <m:funcPr>
                          <m:ctrlPr>
                            <a:rPr lang="es-EC" sz="1600" i="1">
                              <a:solidFill>
                                <a:schemeClr val="tx2"/>
                              </a:solidFill>
                              <a:latin typeface="Cambria Math"/>
                            </a:rPr>
                          </m:ctrlPr>
                        </m:funcPr>
                        <m:fName>
                          <m:r>
                            <m:rPr>
                              <m:sty m:val="p"/>
                            </m:rPr>
                            <a:rPr lang="es-EC" sz="1600">
                              <a:solidFill>
                                <a:schemeClr val="tx2"/>
                              </a:solidFill>
                              <a:latin typeface="Cambria Math"/>
                            </a:rPr>
                            <m:t>sin</m:t>
                          </m:r>
                        </m:fName>
                        <m:e>
                          <m:d>
                            <m:dPr>
                              <m:ctrlPr>
                                <a:rPr lang="es-EC" sz="1600" i="1">
                                  <a:solidFill>
                                    <a:schemeClr val="tx2"/>
                                  </a:solidFill>
                                  <a:latin typeface="Cambria Math"/>
                                </a:rPr>
                              </m:ctrlPr>
                            </m:dPr>
                            <m:e>
                              <m:sSup>
                                <m:sSupPr>
                                  <m:ctrlPr>
                                    <a:rPr lang="es-EC" sz="1600" i="1">
                                      <a:solidFill>
                                        <a:schemeClr val="tx2"/>
                                      </a:solidFill>
                                      <a:latin typeface="Cambria Math"/>
                                    </a:rPr>
                                  </m:ctrlPr>
                                </m:sSupPr>
                                <m:e>
                                  <m:r>
                                    <m:rPr>
                                      <m:sty m:val="p"/>
                                    </m:rPr>
                                    <a:rPr lang="es-EC" sz="1600">
                                      <a:solidFill>
                                        <a:schemeClr val="tx2"/>
                                      </a:solidFill>
                                      <a:latin typeface="Cambria Math"/>
                                    </a:rPr>
                                    <m:t>ω</m:t>
                                  </m:r>
                                </m:e>
                                <m:sup>
                                  <m:r>
                                    <a:rPr lang="es-EC" sz="1600" i="1">
                                      <a:solidFill>
                                        <a:schemeClr val="tx2"/>
                                      </a:solidFill>
                                      <a:latin typeface="Cambria Math"/>
                                    </a:rPr>
                                    <m:t>∗</m:t>
                                  </m:r>
                                </m:sup>
                              </m:sSup>
                              <m:r>
                                <a:rPr lang="es-EC" sz="1600" i="1">
                                  <a:solidFill>
                                    <a:schemeClr val="tx2"/>
                                  </a:solidFill>
                                  <a:latin typeface="Cambria Math"/>
                                </a:rPr>
                                <m:t>∗</m:t>
                              </m:r>
                              <m:r>
                                <m:rPr>
                                  <m:sty m:val="p"/>
                                </m:rPr>
                                <a:rPr lang="es-EC" sz="1600">
                                  <a:solidFill>
                                    <a:schemeClr val="tx2"/>
                                  </a:solidFill>
                                  <a:latin typeface="Cambria Math"/>
                                </a:rPr>
                                <m:t>t</m:t>
                              </m:r>
                            </m:e>
                          </m:d>
                        </m:e>
                      </m:func>
                    </m:oMath>
                  </m:oMathPara>
                </a14:m>
                <a:endParaRPr lang="es-EC"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6084168" y="2843644"/>
                <a:ext cx="3070584" cy="338554"/>
              </a:xfrm>
              <a:prstGeom prst="rect">
                <a:avLst/>
              </a:prstGeom>
              <a:blipFill rotWithShape="1">
                <a:blip r:embed="rId8"/>
                <a:stretch>
                  <a:fillRect b="-89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160923" y="5013176"/>
                <a:ext cx="4627101" cy="67614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𝐼</m:t>
                      </m:r>
                      <m:r>
                        <a:rPr lang="es-EC" i="1" smtClean="0">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i="1">
                              <a:solidFill>
                                <a:schemeClr val="tx2"/>
                              </a:solidFill>
                              <a:latin typeface="Cambria Math"/>
                            </a:rPr>
                            <m:t>(</m:t>
                          </m:r>
                          <m:r>
                            <a:rPr lang="es-ES" i="1">
                              <a:solidFill>
                                <a:schemeClr val="tx2"/>
                              </a:solidFill>
                              <a:latin typeface="Cambria Math"/>
                            </a:rPr>
                            <m:t>𝑡</m:t>
                          </m:r>
                          <m:r>
                            <a:rPr lang="es-ES">
                              <a:solidFill>
                                <a:schemeClr val="tx2"/>
                              </a:solidFill>
                              <a:latin typeface="Cambria Math"/>
                            </a:rPr>
                            <m:t>)</m:t>
                          </m:r>
                          <m:r>
                            <m:rPr>
                              <m:nor/>
                            </m:rPr>
                            <a:rPr lang="es-EC" dirty="0">
                              <a:solidFill>
                                <a:schemeClr val="tx2"/>
                              </a:solidFill>
                            </a:rPr>
                            <m:t> </m:t>
                          </m:r>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𝑟</m:t>
                              </m:r>
                            </m:sub>
                          </m:sSub>
                          <m:r>
                            <a:rPr lang="es-EC" i="1">
                              <a:solidFill>
                                <a:schemeClr val="tx2"/>
                              </a:solidFill>
                              <a:latin typeface="Cambria Math"/>
                            </a:rPr>
                            <m:t>)</m:t>
                          </m:r>
                        </m:num>
                        <m:den>
                          <m:r>
                            <a:rPr lang="es-EC" i="1">
                              <a:solidFill>
                                <a:schemeClr val="tx2"/>
                              </a:solidFill>
                              <a:latin typeface="Cambria Math"/>
                            </a:rPr>
                            <m:t>𝑗𝑋</m:t>
                          </m:r>
                          <m:d>
                            <m:dPr>
                              <m:ctrlPr>
                                <a:rPr lang="es-EC" i="1">
                                  <a:solidFill>
                                    <a:schemeClr val="tx2"/>
                                  </a:solidFill>
                                  <a:latin typeface="Cambria Math"/>
                                </a:rPr>
                              </m:ctrlPr>
                            </m:dPr>
                            <m:e>
                              <m:r>
                                <a:rPr lang="es-EC" i="1">
                                  <a:solidFill>
                                    <a:schemeClr val="tx2"/>
                                  </a:solidFill>
                                  <a:latin typeface="Cambria Math"/>
                                </a:rPr>
                                <m:t>1+</m:t>
                              </m:r>
                              <m:r>
                                <a:rPr lang="es-EC" i="1">
                                  <a:solidFill>
                                    <a:schemeClr val="tx2"/>
                                  </a:solidFill>
                                  <a:latin typeface="Cambria Math"/>
                                </a:rPr>
                                <m:t>𝐾</m:t>
                              </m:r>
                              <m:r>
                                <a:rPr lang="en-US" b="0" i="1" smtClean="0">
                                  <a:solidFill>
                                    <a:schemeClr val="tx2"/>
                                  </a:solidFill>
                                  <a:latin typeface="Cambria Math"/>
                                </a:rPr>
                                <m:t>(</m:t>
                              </m:r>
                              <m:r>
                                <a:rPr lang="en-US" b="0" i="1" smtClean="0">
                                  <a:solidFill>
                                    <a:schemeClr val="tx2"/>
                                  </a:solidFill>
                                  <a:latin typeface="Cambria Math"/>
                                </a:rPr>
                                <m:t>𝑡</m:t>
                              </m:r>
                              <m:r>
                                <a:rPr lang="en-US" b="0" i="1" smtClean="0">
                                  <a:solidFill>
                                    <a:schemeClr val="tx2"/>
                                  </a:solidFill>
                                  <a:latin typeface="Cambria Math"/>
                                </a:rPr>
                                <m:t>)</m:t>
                              </m:r>
                            </m:e>
                          </m:d>
                        </m:den>
                      </m:f>
                      <m:r>
                        <a:rPr lang="es-EC" i="1">
                          <a:solidFill>
                            <a:schemeClr val="tx2"/>
                          </a:solidFill>
                          <a:latin typeface="Cambria Math"/>
                        </a:rPr>
                        <m:t> ;</m:t>
                      </m:r>
                      <m:r>
                        <a:rPr lang="es-EC" i="1">
                          <a:solidFill>
                            <a:schemeClr val="tx2"/>
                          </a:solidFill>
                          <a:latin typeface="Cambria Math"/>
                        </a:rPr>
                        <m:t>𝐾</m:t>
                      </m:r>
                      <m:r>
                        <a:rPr lang="en-US" b="0" i="1" smtClean="0">
                          <a:solidFill>
                            <a:schemeClr val="tx2"/>
                          </a:solidFill>
                          <a:latin typeface="Cambria Math"/>
                        </a:rPr>
                        <m:t>(</m:t>
                      </m:r>
                      <m:r>
                        <a:rPr lang="en-US" b="0" i="1" smtClean="0">
                          <a:solidFill>
                            <a:schemeClr val="tx2"/>
                          </a:solidFill>
                          <a:latin typeface="Cambria Math"/>
                        </a:rPr>
                        <m:t>𝑡</m:t>
                      </m:r>
                      <m:r>
                        <a:rPr lang="en-US" b="0" i="1" smtClean="0">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𝑋</m:t>
                              </m:r>
                            </m:e>
                            <m:sub>
                              <m:r>
                                <a:rPr lang="es-EC" i="1">
                                  <a:solidFill>
                                    <a:schemeClr val="tx2"/>
                                  </a:solidFill>
                                  <a:latin typeface="Cambria Math"/>
                                </a:rPr>
                                <m:t>𝑐𝑜𝑚</m:t>
                              </m:r>
                              <m:r>
                                <a:rPr lang="en-US" b="0" i="1" smtClean="0">
                                  <a:solidFill>
                                    <a:schemeClr val="tx2"/>
                                  </a:solidFill>
                                  <a:latin typeface="Cambria Math"/>
                                </a:rPr>
                                <m:t>𝑝</m:t>
                              </m:r>
                              <m:r>
                                <a:rPr lang="es-EC" i="1">
                                  <a:solidFill>
                                    <a:schemeClr val="tx2"/>
                                  </a:solidFill>
                                  <a:latin typeface="Cambria Math"/>
                                </a:rPr>
                                <m:t>.</m:t>
                              </m:r>
                            </m:sub>
                          </m:sSub>
                          <m:r>
                            <a:rPr lang="en-US" b="0" i="1" smtClean="0">
                              <a:solidFill>
                                <a:schemeClr val="tx2"/>
                              </a:solidFill>
                              <a:latin typeface="Cambria Math"/>
                            </a:rPr>
                            <m:t>(</m:t>
                          </m:r>
                          <m:r>
                            <a:rPr lang="en-US" b="0" i="1" smtClean="0">
                              <a:solidFill>
                                <a:schemeClr val="tx2"/>
                              </a:solidFill>
                              <a:latin typeface="Cambria Math"/>
                            </a:rPr>
                            <m:t>𝑡</m:t>
                          </m:r>
                          <m:r>
                            <a:rPr lang="en-US" b="0" i="1" smtClean="0">
                              <a:solidFill>
                                <a:schemeClr val="tx2"/>
                              </a:solidFill>
                              <a:latin typeface="Cambria Math"/>
                            </a:rPr>
                            <m:t>)</m:t>
                          </m:r>
                        </m:num>
                        <m:den>
                          <m:r>
                            <a:rPr lang="es-EC" i="1">
                              <a:solidFill>
                                <a:schemeClr val="tx2"/>
                              </a:solidFill>
                              <a:latin typeface="Cambria Math"/>
                            </a:rPr>
                            <m:t>𝑋</m:t>
                          </m:r>
                        </m:den>
                      </m:f>
                    </m:oMath>
                  </m:oMathPara>
                </a14:m>
                <a:endParaRPr lang="es-MX"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160923" y="5013176"/>
                <a:ext cx="4627101" cy="676147"/>
              </a:xfrm>
              <a:prstGeom prst="rect">
                <a:avLst/>
              </a:prstGeom>
              <a:blipFill rotWithShape="1">
                <a:blip r:embed="rId9"/>
                <a:stretch>
                  <a:fillRect/>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3" name="12 Rectángulo"/>
              <p:cNvSpPr/>
              <p:nvPr/>
            </p:nvSpPr>
            <p:spPr>
              <a:xfrm>
                <a:off x="179512" y="5949280"/>
                <a:ext cx="3960440" cy="535018"/>
              </a:xfrm>
              <a:prstGeom prst="rect">
                <a:avLst/>
              </a:prstGeom>
            </p:spPr>
            <p:txBody>
              <a:bodyPr wrap="square">
                <a:spAutoFit/>
              </a:bodyPr>
              <a:lstStyle/>
              <a:p>
                <a14:m>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𝑃</m:t>
                        </m:r>
                      </m:e>
                      <m:sub>
                        <m:r>
                          <a:rPr lang="es-EC" i="1">
                            <a:solidFill>
                              <a:schemeClr val="tx2"/>
                            </a:solidFill>
                            <a:latin typeface="Cambria Math"/>
                          </a:rPr>
                          <m:t>𝑠</m:t>
                        </m:r>
                      </m:sub>
                    </m:sSub>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sub>
                        </m:sSub>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func>
                          <m:funcPr>
                            <m:ctrlPr>
                              <a:rPr lang="es-EC" i="1">
                                <a:solidFill>
                                  <a:schemeClr val="tx2"/>
                                </a:solidFill>
                                <a:latin typeface="Cambria Math"/>
                              </a:rPr>
                            </m:ctrlPr>
                          </m:funcPr>
                          <m:fName>
                            <m:r>
                              <a:rPr lang="es-EC" i="1">
                                <a:solidFill>
                                  <a:schemeClr val="tx2"/>
                                </a:solidFill>
                                <a:latin typeface="Cambria Math"/>
                              </a:rPr>
                              <m:t>𝑠𝑖𝑛</m:t>
                            </m:r>
                          </m:fName>
                          <m:e>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i="1">
                                <a:solidFill>
                                  <a:schemeClr val="tx2"/>
                                </a:solidFill>
                                <a:latin typeface="Cambria Math"/>
                              </a:rPr>
                              <m:t>(</m:t>
                            </m:r>
                            <m:r>
                              <a:rPr lang="es-ES" i="1">
                                <a:solidFill>
                                  <a:schemeClr val="tx2"/>
                                </a:solidFill>
                                <a:latin typeface="Cambria Math"/>
                              </a:rPr>
                              <m:t>𝑡</m:t>
                            </m:r>
                            <m:r>
                              <a:rPr lang="es-ES">
                                <a:solidFill>
                                  <a:schemeClr val="tx2"/>
                                </a:solidFill>
                                <a:latin typeface="Cambria Math"/>
                              </a:rPr>
                              <m:t>)</m:t>
                            </m:r>
                            <m:r>
                              <a:rPr lang="es-EC" i="1">
                                <a:solidFill>
                                  <a:schemeClr val="tx2"/>
                                </a:solidFill>
                                <a:latin typeface="Cambria Math"/>
                              </a:rPr>
                              <m:t>)</m:t>
                            </m:r>
                          </m:e>
                        </m:func>
                      </m:num>
                      <m:den>
                        <m:r>
                          <a:rPr lang="es-EC" i="1">
                            <a:solidFill>
                              <a:schemeClr val="tx2"/>
                            </a:solidFill>
                            <a:latin typeface="Cambria Math"/>
                          </a:rPr>
                          <m:t>𝑋</m:t>
                        </m:r>
                        <m:r>
                          <a:rPr lang="es-EC" i="1">
                            <a:solidFill>
                              <a:schemeClr val="tx2"/>
                            </a:solidFill>
                            <a:latin typeface="Cambria Math"/>
                          </a:rPr>
                          <m:t>(1+</m:t>
                        </m:r>
                        <m:r>
                          <a:rPr lang="es-ES" b="0" i="1" smtClean="0">
                            <a:solidFill>
                              <a:schemeClr val="tx2"/>
                            </a:solidFill>
                            <a:latin typeface="Cambria Math"/>
                          </a:rPr>
                          <m:t>𝐾</m:t>
                        </m:r>
                        <m:r>
                          <a:rPr lang="en-US" b="0" i="1" smtClean="0">
                            <a:solidFill>
                              <a:schemeClr val="tx2"/>
                            </a:solidFill>
                            <a:latin typeface="Cambria Math"/>
                          </a:rPr>
                          <m:t>(</m:t>
                        </m:r>
                        <m:r>
                          <a:rPr lang="en-US" b="0" i="1" smtClean="0">
                            <a:solidFill>
                              <a:schemeClr val="tx2"/>
                            </a:solidFill>
                            <a:latin typeface="Cambria Math"/>
                          </a:rPr>
                          <m:t>𝑡</m:t>
                        </m:r>
                        <m:r>
                          <a:rPr lang="en-US" b="0" i="1" smtClean="0">
                            <a:solidFill>
                              <a:schemeClr val="tx2"/>
                            </a:solidFill>
                            <a:latin typeface="Cambria Math"/>
                          </a:rPr>
                          <m:t>))</m:t>
                        </m:r>
                      </m:den>
                    </m:f>
                  </m:oMath>
                </a14:m>
                <a:r>
                  <a:rPr lang="es-EC" dirty="0">
                    <a:solidFill>
                      <a:schemeClr val="tx2"/>
                    </a:solidFill>
                  </a:rPr>
                  <a:t> </a:t>
                </a:r>
                <a14:m>
                  <m:oMath xmlns:m="http://schemas.openxmlformats.org/officeDocument/2006/math">
                    <m:r>
                      <a:rPr lang="es-EC">
                        <a:solidFill>
                          <a:schemeClr val="tx2"/>
                        </a:solidFill>
                        <a:latin typeface="Cambria Math"/>
                      </a:rPr>
                      <m:t>; </m:t>
                    </m:r>
                    <m:r>
                      <m:rPr>
                        <m:sty m:val="p"/>
                      </m:rPr>
                      <a:rPr lang="es-EC">
                        <a:solidFill>
                          <a:schemeClr val="tx2"/>
                        </a:solidFill>
                        <a:latin typeface="Cambria Math"/>
                      </a:rPr>
                      <m:t>δ</m:t>
                    </m:r>
                    <m:r>
                      <a:rPr lang="es-EC" b="0" i="0" smtClean="0">
                        <a:solidFill>
                          <a:schemeClr val="tx2"/>
                        </a:solidFill>
                        <a:latin typeface="Cambria Math"/>
                      </a:rPr>
                      <m:t>(</m:t>
                    </m:r>
                    <m:r>
                      <m:rPr>
                        <m:sty m:val="p"/>
                      </m:rPr>
                      <a:rPr lang="es-EC" b="0" i="0" smtClean="0">
                        <a:solidFill>
                          <a:schemeClr val="tx2"/>
                        </a:solidFill>
                        <a:latin typeface="Cambria Math"/>
                      </a:rPr>
                      <m:t>t</m:t>
                    </m:r>
                    <m:r>
                      <a:rPr lang="es-EC" b="0" i="0" smtClean="0">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i="1">
                        <a:solidFill>
                          <a:schemeClr val="tx2"/>
                        </a:solidFill>
                        <a:latin typeface="Cambria Math"/>
                      </a:rPr>
                      <m:t>(</m:t>
                    </m:r>
                    <m:r>
                      <a:rPr lang="es-ES" i="1">
                        <a:solidFill>
                          <a:schemeClr val="tx2"/>
                        </a:solidFill>
                        <a:latin typeface="Cambria Math"/>
                      </a:rPr>
                      <m:t>𝑡</m:t>
                    </m:r>
                    <m:r>
                      <a:rPr lang="es-ES">
                        <a:solidFill>
                          <a:schemeClr val="tx2"/>
                        </a:solidFill>
                        <a:latin typeface="Cambria Math"/>
                      </a:rPr>
                      <m:t>)</m:t>
                    </m:r>
                    <m:r>
                      <a:rPr lang="es-EC" i="1">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r</m:t>
                        </m:r>
                      </m:sub>
                    </m:sSub>
                  </m:oMath>
                </a14:m>
                <a:endParaRPr lang="es-ES" dirty="0">
                  <a:solidFill>
                    <a:schemeClr val="tx2"/>
                  </a:solidFill>
                </a:endParaRPr>
              </a:p>
            </p:txBody>
          </p:sp>
        </mc:Choice>
        <mc:Fallback>
          <p:sp>
            <p:nvSpPr>
              <p:cNvPr id="13" name="12 Rectángulo"/>
              <p:cNvSpPr>
                <a:spLocks noRot="1" noChangeAspect="1" noMove="1" noResize="1" noEditPoints="1" noAdjustHandles="1" noChangeArrowheads="1" noChangeShapeType="1" noTextEdit="1"/>
              </p:cNvSpPr>
              <p:nvPr/>
            </p:nvSpPr>
            <p:spPr>
              <a:xfrm>
                <a:off x="179512" y="5949280"/>
                <a:ext cx="3960440" cy="535018"/>
              </a:xfrm>
              <a:prstGeom prst="rect">
                <a:avLst/>
              </a:prstGeom>
              <a:blipFill rotWithShape="1">
                <a:blip r:embed="rId10"/>
                <a:stretch>
                  <a:fillRect b="-568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5" name="14 Rectángulo"/>
              <p:cNvSpPr/>
              <p:nvPr/>
            </p:nvSpPr>
            <p:spPr>
              <a:xfrm>
                <a:off x="4526724" y="5807638"/>
                <a:ext cx="4192173" cy="6766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r>
                        <a:rPr lang="es-EC" b="0" i="1" smtClean="0">
                          <a:solidFill>
                            <a:schemeClr val="tx2"/>
                          </a:solidFill>
                          <a:latin typeface="Cambria Math"/>
                        </a:rPr>
                        <m:t>(</m:t>
                      </m:r>
                      <m:r>
                        <a:rPr lang="es-EC" b="0" i="1" smtClean="0">
                          <a:solidFill>
                            <a:schemeClr val="tx2"/>
                          </a:solidFill>
                          <a:latin typeface="Cambria Math"/>
                        </a:rPr>
                        <m:t>𝑡</m:t>
                      </m:r>
                      <m:r>
                        <a:rPr lang="es-EC" b="0" i="1" smtClean="0">
                          <a:solidFill>
                            <a:schemeClr val="tx2"/>
                          </a:solidFill>
                          <a:latin typeface="Cambria Math"/>
                        </a:rPr>
                        <m:t>)=</m:t>
                      </m:r>
                      <m:f>
                        <m:fPr>
                          <m:ctrlPr>
                            <a:rPr lang="es-EC" i="1">
                              <a:solidFill>
                                <a:schemeClr val="tx2"/>
                              </a:solidFill>
                              <a:latin typeface="Cambria Math"/>
                            </a:rPr>
                          </m:ctrlPr>
                        </m:fPr>
                        <m:num>
                          <m:r>
                            <a:rPr lang="en-US" i="1">
                              <a:solidFill>
                                <a:schemeClr val="tx2"/>
                              </a:solidFill>
                              <a:latin typeface="Cambria Math"/>
                            </a:rPr>
                            <m:t>𝑋</m:t>
                          </m:r>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𝑠</m:t>
                              </m:r>
                              <m:r>
                                <a:rPr lang="en-US" i="1">
                                  <a:solidFill>
                                    <a:schemeClr val="tx2"/>
                                  </a:solidFill>
                                  <a:latin typeface="Cambria Math"/>
                                </a:rPr>
                                <m:t>−</m:t>
                              </m:r>
                            </m:sub>
                          </m:sSub>
                          <m:r>
                            <a:rPr lang="en-US" i="1">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𝑟</m:t>
                              </m:r>
                            </m:sub>
                          </m:sSub>
                          <m:r>
                            <a:rPr lang="en-US" i="1">
                              <a:solidFill>
                                <a:schemeClr val="tx2"/>
                              </a:solidFill>
                              <a:latin typeface="Cambria Math"/>
                            </a:rPr>
                            <m:t>×</m:t>
                          </m:r>
                          <m:func>
                            <m:funcPr>
                              <m:ctrlPr>
                                <a:rPr lang="es-EC" i="1">
                                  <a:solidFill>
                                    <a:schemeClr val="tx2"/>
                                  </a:solidFill>
                                  <a:latin typeface="Cambria Math"/>
                                </a:rPr>
                              </m:ctrlPr>
                            </m:funcPr>
                            <m:fName>
                              <m:r>
                                <a:rPr lang="en-US" i="1">
                                  <a:solidFill>
                                    <a:schemeClr val="tx2"/>
                                  </a:solidFill>
                                  <a:latin typeface="Cambria Math"/>
                                </a:rPr>
                                <m:t>𝑠𝑖𝑛</m:t>
                              </m:r>
                            </m:fName>
                            <m:e>
                              <m:d>
                                <m:dPr>
                                  <m:ctrlPr>
                                    <a:rPr lang="es-EC" i="1">
                                      <a:solidFill>
                                        <a:schemeClr val="tx2"/>
                                      </a:solidFill>
                                      <a:latin typeface="Cambria Math"/>
                                    </a:rPr>
                                  </m:ctrlPr>
                                </m:dPr>
                                <m:e>
                                  <m:r>
                                    <a:rPr lang="es-EC" i="1">
                                      <a:solidFill>
                                        <a:schemeClr val="tx2"/>
                                      </a:solidFill>
                                      <a:latin typeface="Cambria Math"/>
                                    </a:rPr>
                                    <m:t>𝛿</m:t>
                                  </m:r>
                                  <m:r>
                                    <a:rPr lang="es-EC" b="0" i="1" smtClean="0">
                                      <a:solidFill>
                                        <a:schemeClr val="tx2"/>
                                      </a:solidFill>
                                      <a:latin typeface="Cambria Math"/>
                                    </a:rPr>
                                    <m:t>(</m:t>
                                  </m:r>
                                  <m:r>
                                    <a:rPr lang="es-EC" b="0" i="1" smtClean="0">
                                      <a:solidFill>
                                        <a:schemeClr val="tx2"/>
                                      </a:solidFill>
                                      <a:latin typeface="Cambria Math"/>
                                    </a:rPr>
                                    <m:t>𝑡</m:t>
                                  </m:r>
                                  <m:r>
                                    <a:rPr lang="es-EC" b="0" i="1" smtClean="0">
                                      <a:solidFill>
                                        <a:schemeClr val="tx2"/>
                                      </a:solidFill>
                                      <a:latin typeface="Cambria Math"/>
                                    </a:rPr>
                                    <m:t>)</m:t>
                                  </m:r>
                                </m:e>
                              </m:d>
                            </m:e>
                          </m:func>
                        </m:num>
                        <m:den>
                          <m:sSub>
                            <m:sSubPr>
                              <m:ctrlPr>
                                <a:rPr lang="es-EC" i="1">
                                  <a:solidFill>
                                    <a:schemeClr val="tx2"/>
                                  </a:solidFill>
                                  <a:latin typeface="Cambria Math"/>
                                </a:rPr>
                              </m:ctrlPr>
                            </m:sSubPr>
                            <m:e>
                              <m:r>
                                <a:rPr lang="en-US" i="1">
                                  <a:solidFill>
                                    <a:schemeClr val="tx2"/>
                                  </a:solidFill>
                                  <a:latin typeface="Cambria Math"/>
                                </a:rPr>
                                <m:t>𝑃</m:t>
                              </m:r>
                            </m:e>
                            <m:sub>
                              <m:r>
                                <a:rPr lang="en-US" i="1">
                                  <a:solidFill>
                                    <a:schemeClr val="tx2"/>
                                  </a:solidFill>
                                  <a:latin typeface="Cambria Math"/>
                                </a:rPr>
                                <m:t>𝑠</m:t>
                              </m:r>
                            </m:sub>
                          </m:sSub>
                        </m:den>
                      </m:f>
                    </m:oMath>
                  </m:oMathPara>
                </a14:m>
                <a:endParaRPr lang="es-EC" dirty="0"/>
              </a:p>
            </p:txBody>
          </p:sp>
        </mc:Choice>
        <mc:Fallback>
          <p:sp>
            <p:nvSpPr>
              <p:cNvPr id="15" name="14 Rectángulo"/>
              <p:cNvSpPr>
                <a:spLocks noRot="1" noChangeAspect="1" noMove="1" noResize="1" noEditPoints="1" noAdjustHandles="1" noChangeArrowheads="1" noChangeShapeType="1" noTextEdit="1"/>
              </p:cNvSpPr>
              <p:nvPr/>
            </p:nvSpPr>
            <p:spPr>
              <a:xfrm>
                <a:off x="4526724" y="5807638"/>
                <a:ext cx="4192173" cy="676660"/>
              </a:xfrm>
              <a:prstGeom prst="rect">
                <a:avLst/>
              </a:prstGeom>
              <a:blipFill rotWithShape="1">
                <a:blip r:embed="rId11"/>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8317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82346"/>
            <a:ext cx="8229600" cy="1506496"/>
          </a:xfrm>
        </p:spPr>
        <p:txBody>
          <a:bodyPr>
            <a:normAutofit fontScale="90000"/>
          </a:bodyPr>
          <a:lstStyle/>
          <a:p>
            <a:pPr lvl="0"/>
            <a:r>
              <a:rPr lang="es-EC" sz="4000" b="1" dirty="0"/>
              <a:t>DIMENSIONAMIENTO DE LOS COMPONENTES DEL </a:t>
            </a:r>
            <a:r>
              <a:rPr lang="es-EC" sz="4000" b="1" dirty="0" smtClean="0"/>
              <a:t>SSSC</a:t>
            </a:r>
            <a:r>
              <a:rPr lang="es-EC" b="1" dirty="0"/>
              <a:t/>
            </a:r>
            <a:br>
              <a:rPr lang="es-EC" b="1" dirty="0"/>
            </a:br>
            <a:endParaRPr lang="es-EC" dirty="0"/>
          </a:p>
        </p:txBody>
      </p:sp>
      <p:pic>
        <p:nvPicPr>
          <p:cNvPr id="4" name="3 Imagen" descr="C:\Users\JOHANA VEINTIMILLA\Desktop\proyectoSSSC finaL_FINAL\tri-fasico.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4608511" cy="5157192"/>
          </a:xfrm>
          <a:prstGeom prst="rect">
            <a:avLst/>
          </a:prstGeom>
          <a:noFill/>
          <a:ln>
            <a:solidFill>
              <a:schemeClr val="accent1">
                <a:shade val="50000"/>
                <a:shade val="75000"/>
                <a:lumMod val="80000"/>
              </a:schemeClr>
            </a:solidFill>
          </a:ln>
        </p:spPr>
      </p:pic>
      <mc:AlternateContent xmlns:mc="http://schemas.openxmlformats.org/markup-compatibility/2006" xmlns:a14="http://schemas.microsoft.com/office/drawing/2010/main">
        <mc:Choice Requires="a14">
          <p:sp>
            <p:nvSpPr>
              <p:cNvPr id="5" name="4 Rectángulo"/>
              <p:cNvSpPr/>
              <p:nvPr/>
            </p:nvSpPr>
            <p:spPr>
              <a:xfrm>
                <a:off x="5292080" y="2736673"/>
                <a:ext cx="3635896" cy="3428631"/>
              </a:xfrm>
              <a:prstGeom prst="rect">
                <a:avLst/>
              </a:prstGeom>
            </p:spPr>
            <p:txBody>
              <a:bodyPr wrap="square">
                <a:spAutoFit/>
              </a:bodyPr>
              <a:lstStyle/>
              <a:p>
                <a:pPr>
                  <a:spcBef>
                    <a:spcPct val="20000"/>
                  </a:spcBef>
                  <a:buClr>
                    <a:schemeClr val="accent1"/>
                  </a:buClr>
                  <a:buSzPct val="100000"/>
                </a:pPr>
                <a:r>
                  <a:rPr lang="es-EC" sz="2000" dirty="0" smtClean="0">
                    <a:solidFill>
                      <a:schemeClr val="tx2"/>
                    </a:solidFill>
                  </a:rPr>
                  <a:t>Datos </a:t>
                </a:r>
                <a:r>
                  <a:rPr lang="es-EC" sz="2000" dirty="0">
                    <a:solidFill>
                      <a:schemeClr val="tx2"/>
                    </a:solidFill>
                  </a:rPr>
                  <a:t>del </a:t>
                </a:r>
                <a:r>
                  <a:rPr lang="es-EC" sz="2000" dirty="0" smtClean="0">
                    <a:solidFill>
                      <a:schemeClr val="tx2"/>
                    </a:solidFill>
                  </a:rPr>
                  <a:t>Sistema de </a:t>
                </a:r>
                <a:r>
                  <a:rPr lang="es-EC" sz="2000" dirty="0">
                    <a:solidFill>
                      <a:schemeClr val="tx2"/>
                    </a:solidFill>
                  </a:rPr>
                  <a:t>Transmisión</a:t>
                </a:r>
              </a:p>
              <a:p>
                <a:pPr>
                  <a:lnSpc>
                    <a:spcPct val="150000"/>
                  </a:lnSpc>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s</m:t>
                          </m:r>
                          <m:r>
                            <a:rPr lang="es-EC">
                              <a:solidFill>
                                <a:schemeClr val="tx2"/>
                              </a:solidFill>
                              <a:latin typeface="Cambria Math"/>
                            </a:rPr>
                            <m:t>(</m:t>
                          </m:r>
                          <m:r>
                            <m:rPr>
                              <m:sty m:val="p"/>
                            </m:rPr>
                            <a:rPr lang="es-EC">
                              <a:solidFill>
                                <a:schemeClr val="tx2"/>
                              </a:solidFill>
                              <a:latin typeface="Cambria Math"/>
                            </a:rPr>
                            <m:t>L</m:t>
                          </m:r>
                          <m:r>
                            <a:rPr lang="es-EC" i="1">
                              <a:solidFill>
                                <a:schemeClr val="tx2"/>
                              </a:solidFill>
                              <a:latin typeface="Cambria Math"/>
                            </a:rPr>
                            <m:t>−</m:t>
                          </m:r>
                          <m:r>
                            <m:rPr>
                              <m:sty m:val="p"/>
                            </m:rPr>
                            <a:rPr lang="es-EC">
                              <a:solidFill>
                                <a:schemeClr val="tx2"/>
                              </a:solidFill>
                              <a:latin typeface="Cambria Math"/>
                            </a:rPr>
                            <m:t>L</m:t>
                          </m:r>
                          <m:r>
                            <a:rPr lang="es-EC">
                              <a:solidFill>
                                <a:schemeClr val="tx2"/>
                              </a:solidFill>
                              <a:latin typeface="Cambria Math"/>
                            </a:rPr>
                            <m:t>)</m:t>
                          </m:r>
                        </m:sub>
                      </m:sSub>
                      <m:r>
                        <a:rPr lang="es-EC">
                          <a:solidFill>
                            <a:schemeClr val="tx2"/>
                          </a:solidFill>
                          <a:latin typeface="Cambria Math"/>
                        </a:rPr>
                        <m:t>=138 </m:t>
                      </m:r>
                      <m:r>
                        <m:rPr>
                          <m:sty m:val="p"/>
                        </m:rPr>
                        <a:rPr lang="es-EC">
                          <a:solidFill>
                            <a:schemeClr val="tx2"/>
                          </a:solidFill>
                          <a:latin typeface="Cambria Math"/>
                        </a:rPr>
                        <m:t>Kv</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C" i="1">
                          <a:solidFill>
                            <a:schemeClr val="tx2"/>
                          </a:solidFill>
                          <a:latin typeface="Cambria Math"/>
                        </a:rPr>
                        <m:t>=0</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r</m:t>
                          </m:r>
                          <m:r>
                            <a:rPr lang="es-EC">
                              <a:solidFill>
                                <a:schemeClr val="tx2"/>
                              </a:solidFill>
                              <a:latin typeface="Cambria Math"/>
                            </a:rPr>
                            <m:t>(</m:t>
                          </m:r>
                          <m:r>
                            <m:rPr>
                              <m:sty m:val="p"/>
                            </m:rPr>
                            <a:rPr lang="es-EC">
                              <a:solidFill>
                                <a:schemeClr val="tx2"/>
                              </a:solidFill>
                              <a:latin typeface="Cambria Math"/>
                            </a:rPr>
                            <m:t>L</m:t>
                          </m:r>
                          <m:r>
                            <a:rPr lang="es-EC" i="1">
                              <a:solidFill>
                                <a:schemeClr val="tx2"/>
                              </a:solidFill>
                              <a:latin typeface="Cambria Math"/>
                            </a:rPr>
                            <m:t>−</m:t>
                          </m:r>
                          <m:r>
                            <m:rPr>
                              <m:sty m:val="p"/>
                            </m:rPr>
                            <a:rPr lang="es-EC">
                              <a:solidFill>
                                <a:schemeClr val="tx2"/>
                              </a:solidFill>
                              <a:latin typeface="Cambria Math"/>
                            </a:rPr>
                            <m:t>L</m:t>
                          </m:r>
                          <m:r>
                            <a:rPr lang="es-EC">
                              <a:solidFill>
                                <a:schemeClr val="tx2"/>
                              </a:solidFill>
                              <a:latin typeface="Cambria Math"/>
                            </a:rPr>
                            <m:t>)</m:t>
                          </m:r>
                        </m:sub>
                      </m:sSub>
                      <m:r>
                        <a:rPr lang="es-EC">
                          <a:solidFill>
                            <a:schemeClr val="tx2"/>
                          </a:solidFill>
                          <a:latin typeface="Cambria Math"/>
                        </a:rPr>
                        <m:t>=138 </m:t>
                      </m:r>
                      <m:r>
                        <m:rPr>
                          <m:sty m:val="p"/>
                        </m:rPr>
                        <a:rPr lang="es-EC">
                          <a:solidFill>
                            <a:schemeClr val="tx2"/>
                          </a:solidFill>
                          <a:latin typeface="Cambria Math"/>
                        </a:rPr>
                        <m:t>Kv</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r</m:t>
                          </m:r>
                        </m:sub>
                      </m:sSub>
                      <m:r>
                        <a:rPr lang="es-EC" i="1">
                          <a:solidFill>
                            <a:schemeClr val="tx2"/>
                          </a:solidFill>
                          <a:latin typeface="Cambria Math"/>
                        </a:rPr>
                        <m:t>=−25°</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sSub>
                        <m:sSubPr>
                          <m:ctrlPr>
                            <a:rPr lang="es-EC" i="1">
                              <a:solidFill>
                                <a:schemeClr val="tx2"/>
                              </a:solidFill>
                              <a:latin typeface="Cambria Math"/>
                            </a:rPr>
                          </m:ctrlPr>
                        </m:sSubPr>
                        <m:e>
                          <m:r>
                            <m:rPr>
                              <m:sty m:val="p"/>
                            </m:rPr>
                            <a:rPr lang="es-EC">
                              <a:solidFill>
                                <a:schemeClr val="tx2"/>
                              </a:solidFill>
                              <a:latin typeface="Cambria Math"/>
                            </a:rPr>
                            <m:t>P</m:t>
                          </m:r>
                        </m:e>
                        <m:sub>
                          <m:r>
                            <m:rPr>
                              <m:sty m:val="p"/>
                            </m:rPr>
                            <a:rPr lang="es-EC">
                              <a:solidFill>
                                <a:schemeClr val="tx2"/>
                              </a:solidFill>
                              <a:latin typeface="Cambria Math"/>
                            </a:rPr>
                            <m:t>s</m:t>
                          </m:r>
                          <m:r>
                            <a:rPr lang="es-EC">
                              <a:solidFill>
                                <a:schemeClr val="tx2"/>
                              </a:solidFill>
                              <a:latin typeface="Cambria Math"/>
                            </a:rPr>
                            <m:t>(3∅)</m:t>
                          </m:r>
                        </m:sub>
                      </m:sSub>
                      <m:r>
                        <a:rPr lang="es-EC">
                          <a:solidFill>
                            <a:schemeClr val="tx2"/>
                          </a:solidFill>
                          <a:latin typeface="Cambria Math"/>
                        </a:rPr>
                        <m:t>=75 </m:t>
                      </m:r>
                      <m:r>
                        <m:rPr>
                          <m:sty m:val="p"/>
                        </m:rPr>
                        <a:rPr lang="es-EC">
                          <a:solidFill>
                            <a:schemeClr val="tx2"/>
                          </a:solidFill>
                          <a:latin typeface="Cambria Math"/>
                        </a:rPr>
                        <m:t>MW</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r>
                        <m:rPr>
                          <m:sty m:val="p"/>
                        </m:rPr>
                        <a:rPr lang="es-EC">
                          <a:solidFill>
                            <a:schemeClr val="tx2"/>
                          </a:solidFill>
                          <a:latin typeface="Cambria Math"/>
                        </a:rPr>
                        <m:t>X</m:t>
                      </m:r>
                      <m:r>
                        <a:rPr lang="es-EC">
                          <a:solidFill>
                            <a:schemeClr val="tx2"/>
                          </a:solidFill>
                          <a:latin typeface="Cambria Math"/>
                        </a:rPr>
                        <m:t>=107.31 </m:t>
                      </m:r>
                      <m:r>
                        <m:rPr>
                          <m:sty m:val="p"/>
                        </m:rPr>
                        <a:rPr lang="es-EC">
                          <a:solidFill>
                            <a:schemeClr val="tx2"/>
                          </a:solidFill>
                          <a:latin typeface="Cambria Math"/>
                        </a:rPr>
                        <m:t>Ω</m:t>
                      </m:r>
                    </m:oMath>
                  </m:oMathPara>
                </a14:m>
                <a:endParaRPr lang="es-EC" dirty="0">
                  <a:solidFill>
                    <a:schemeClr val="tx2"/>
                  </a:solidFill>
                </a:endParaRPr>
              </a:p>
              <a:p>
                <a:pPr>
                  <a:lnSpc>
                    <a:spcPct val="150000"/>
                  </a:lnSpc>
                </a:pPr>
                <a14:m>
                  <m:oMathPara xmlns:m="http://schemas.openxmlformats.org/officeDocument/2006/math">
                    <m:oMathParaPr>
                      <m:jc m:val="centerGroup"/>
                    </m:oMathParaPr>
                    <m:oMath xmlns:m="http://schemas.openxmlformats.org/officeDocument/2006/math">
                      <m:r>
                        <m:rPr>
                          <m:sty m:val="p"/>
                        </m:rPr>
                        <a:rPr lang="es-EC">
                          <a:solidFill>
                            <a:schemeClr val="tx2"/>
                          </a:solidFill>
                          <a:latin typeface="Cambria Math"/>
                        </a:rPr>
                        <m:t>R</m:t>
                      </m:r>
                      <m:r>
                        <a:rPr lang="es-EC">
                          <a:solidFill>
                            <a:schemeClr val="tx2"/>
                          </a:solidFill>
                          <a:latin typeface="Cambria Math"/>
                        </a:rPr>
                        <m:t>=0.10 </m:t>
                      </m:r>
                      <m:r>
                        <m:rPr>
                          <m:sty m:val="p"/>
                        </m:rPr>
                        <a:rPr lang="es-EC">
                          <a:solidFill>
                            <a:schemeClr val="tx2"/>
                          </a:solidFill>
                          <a:latin typeface="Cambria Math"/>
                        </a:rPr>
                        <m:t>Ω</m:t>
                      </m:r>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5292080" y="2736673"/>
                <a:ext cx="3635896" cy="3428631"/>
              </a:xfrm>
              <a:prstGeom prst="rect">
                <a:avLst/>
              </a:prstGeom>
              <a:blipFill rotWithShape="1">
                <a:blip r:embed="rId3"/>
                <a:stretch>
                  <a:fillRect l="-1675" t="-890" r="-1508"/>
                </a:stretch>
              </a:blipFill>
            </p:spPr>
            <p:txBody>
              <a:bodyPr/>
              <a:lstStyle/>
              <a:p>
                <a:r>
                  <a:rPr lang="es-EC">
                    <a:noFill/>
                  </a:rPr>
                  <a:t> </a:t>
                </a:r>
              </a:p>
            </p:txBody>
          </p:sp>
        </mc:Fallback>
      </mc:AlternateContent>
    </p:spTree>
    <p:extLst>
      <p:ext uri="{BB962C8B-B14F-4D97-AF65-F5344CB8AC3E}">
        <p14:creationId xmlns:p14="http://schemas.microsoft.com/office/powerpoint/2010/main" val="3421798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2483768" y="4581128"/>
                <a:ext cx="4824536" cy="1800200"/>
              </a:xfrm>
            </p:spPr>
            <p:txBody>
              <a:bodyPr>
                <a:normAutofit/>
              </a:bodyPr>
              <a:lstStyle/>
              <a:p>
                <a:pPr marL="0" indent="0">
                  <a:lnSpc>
                    <a:spcPct val="150000"/>
                  </a:lnSpc>
                  <a:buNone/>
                </a:pPr>
                <a:r>
                  <a:rPr lang="es-EC" sz="2000" dirty="0" smtClean="0"/>
                  <a:t>Donde</a:t>
                </a:r>
                <a:r>
                  <a:rPr lang="es-EC" sz="2000" dirty="0"/>
                  <a:t>:</a:t>
                </a:r>
              </a:p>
              <a:p>
                <a:pPr marL="0" indent="0">
                  <a:lnSpc>
                    <a:spcPct val="150000"/>
                  </a:lnSpc>
                  <a:buNone/>
                </a:pPr>
                <a14:m>
                  <m:oMath xmlns:m="http://schemas.openxmlformats.org/officeDocument/2006/math">
                    <m:sSub>
                      <m:sSubPr>
                        <m:ctrlPr>
                          <a:rPr lang="es-EC" sz="2000" i="1">
                            <a:latin typeface="Cambria Math"/>
                          </a:rPr>
                        </m:ctrlPr>
                      </m:sSubPr>
                      <m:e>
                        <m:r>
                          <a:rPr lang="es-EC" sz="2000" i="1">
                            <a:latin typeface="Cambria Math"/>
                          </a:rPr>
                          <m:t>𝑉</m:t>
                        </m:r>
                      </m:e>
                      <m:sub>
                        <m:r>
                          <a:rPr lang="es-EC" sz="2000" i="1">
                            <a:latin typeface="Cambria Math"/>
                          </a:rPr>
                          <m:t>𝐿</m:t>
                        </m:r>
                        <m:r>
                          <a:rPr lang="es-EC" sz="2000" i="1">
                            <a:latin typeface="Cambria Math"/>
                          </a:rPr>
                          <m:t>(</m:t>
                        </m:r>
                        <m:r>
                          <a:rPr lang="es-EC" sz="2000" i="1">
                            <a:latin typeface="Cambria Math"/>
                          </a:rPr>
                          <m:t>𝐿</m:t>
                        </m:r>
                        <m:r>
                          <a:rPr lang="es-EC" sz="2000" i="1">
                            <a:latin typeface="Cambria Math"/>
                          </a:rPr>
                          <m:t>−</m:t>
                        </m:r>
                        <m:r>
                          <a:rPr lang="es-EC" sz="2000" i="1">
                            <a:latin typeface="Cambria Math"/>
                          </a:rPr>
                          <m:t>𝐿</m:t>
                        </m:r>
                        <m:r>
                          <a:rPr lang="es-EC" sz="2000" i="1">
                            <a:latin typeface="Cambria Math"/>
                          </a:rPr>
                          <m:t>)</m:t>
                        </m:r>
                      </m:sub>
                    </m:sSub>
                    <m:r>
                      <a:rPr lang="es-EC" sz="2000" i="1">
                        <a:latin typeface="Cambria Math"/>
                      </a:rPr>
                      <m:t> </m:t>
                    </m:r>
                  </m:oMath>
                </a14:m>
                <a:r>
                  <a:rPr lang="es-EC" sz="2000" dirty="0"/>
                  <a:t>= Voltaje del lado de baja. </a:t>
                </a:r>
              </a:p>
              <a:p>
                <a:pPr marL="0" indent="0">
                  <a:lnSpc>
                    <a:spcPct val="150000"/>
                  </a:lnSpc>
                  <a:buNone/>
                </a:pPr>
                <a14:m>
                  <m:oMath xmlns:m="http://schemas.openxmlformats.org/officeDocument/2006/math">
                    <m:sSub>
                      <m:sSubPr>
                        <m:ctrlPr>
                          <a:rPr lang="es-EC" sz="2000" i="1">
                            <a:latin typeface="Cambria Math"/>
                          </a:rPr>
                        </m:ctrlPr>
                      </m:sSubPr>
                      <m:e>
                        <m:r>
                          <a:rPr lang="es-EC" sz="2000" i="1">
                            <a:latin typeface="Cambria Math"/>
                          </a:rPr>
                          <m:t>𝑉</m:t>
                        </m:r>
                      </m:e>
                      <m:sub>
                        <m:r>
                          <a:rPr lang="es-EC" sz="2000" i="1">
                            <a:latin typeface="Cambria Math"/>
                          </a:rPr>
                          <m:t>𝐻</m:t>
                        </m:r>
                        <m:r>
                          <a:rPr lang="es-EC" sz="2000" i="1">
                            <a:latin typeface="Cambria Math"/>
                          </a:rPr>
                          <m:t>(</m:t>
                        </m:r>
                        <m:r>
                          <a:rPr lang="es-EC" sz="2000" i="1">
                            <a:latin typeface="Cambria Math"/>
                          </a:rPr>
                          <m:t>𝐿</m:t>
                        </m:r>
                        <m:r>
                          <a:rPr lang="es-EC" sz="2000" i="1">
                            <a:latin typeface="Cambria Math"/>
                          </a:rPr>
                          <m:t>−</m:t>
                        </m:r>
                        <m:r>
                          <a:rPr lang="es-EC" sz="2000" i="1">
                            <a:latin typeface="Cambria Math"/>
                          </a:rPr>
                          <m:t>𝐿</m:t>
                        </m:r>
                        <m:r>
                          <a:rPr lang="es-EC" sz="2000" i="1">
                            <a:latin typeface="Cambria Math"/>
                          </a:rPr>
                          <m:t>)</m:t>
                        </m:r>
                      </m:sub>
                    </m:sSub>
                    <m:r>
                      <a:rPr lang="es-EC" sz="2000" i="1">
                        <a:latin typeface="Cambria Math"/>
                      </a:rPr>
                      <m:t> </m:t>
                    </m:r>
                  </m:oMath>
                </a14:m>
                <a:r>
                  <a:rPr lang="es-EC" sz="2000" dirty="0"/>
                  <a:t>= Voltaje del lado de alta.</a:t>
                </a:r>
              </a:p>
              <a:p>
                <a:endParaRPr lang="es-EC" sz="2000"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2483768" y="4581128"/>
                <a:ext cx="4824536" cy="1800200"/>
              </a:xfrm>
              <a:blipFill rotWithShape="1">
                <a:blip r:embed="rId2"/>
                <a:stretch>
                  <a:fillRect l="-1263"/>
                </a:stretch>
              </a:blipFill>
            </p:spPr>
            <p:txBody>
              <a:bodyPr/>
              <a:lstStyle/>
              <a:p>
                <a:r>
                  <a:rPr lang="es-EC">
                    <a:noFill/>
                  </a:rPr>
                  <a:t> </a:t>
                </a:r>
              </a:p>
            </p:txBody>
          </p:sp>
        </mc:Fallback>
      </mc:AlternateContent>
      <p:sp>
        <p:nvSpPr>
          <p:cNvPr id="3" name="2 Título"/>
          <p:cNvSpPr>
            <a:spLocks noGrp="1"/>
          </p:cNvSpPr>
          <p:nvPr>
            <p:ph type="title"/>
          </p:nvPr>
        </p:nvSpPr>
        <p:spPr>
          <a:xfrm>
            <a:off x="1475656" y="554352"/>
            <a:ext cx="6480720" cy="1146456"/>
          </a:xfrm>
        </p:spPr>
        <p:txBody>
          <a:bodyPr>
            <a:noAutofit/>
          </a:bodyPr>
          <a:lstStyle/>
          <a:p>
            <a:pPr lvl="1" algn="ctr"/>
            <a:r>
              <a:rPr lang="es-EC" sz="3600" b="1" kern="1200" dirty="0">
                <a:solidFill>
                  <a:schemeClr val="bg1"/>
                </a:solidFill>
                <a:latin typeface="+mn-lt"/>
                <a:ea typeface="+mn-ea"/>
                <a:cs typeface="+mn-cs"/>
              </a:rPr>
              <a:t>DIMENSIONAMIENTO DEL </a:t>
            </a:r>
            <a:r>
              <a:rPr lang="es-EC" sz="3600" b="1" kern="1200" dirty="0" smtClean="0">
                <a:solidFill>
                  <a:schemeClr val="bg1"/>
                </a:solidFill>
                <a:latin typeface="+mn-lt"/>
                <a:ea typeface="+mn-ea"/>
                <a:cs typeface="+mn-cs"/>
              </a:rPr>
              <a:t>TRANFORMADOR</a:t>
            </a:r>
            <a:endParaRPr lang="es-EC" sz="3600" b="1" kern="1200" dirty="0">
              <a:solidFill>
                <a:schemeClr val="bg1"/>
              </a:solidFill>
              <a:latin typeface="+mn-lt"/>
              <a:ea typeface="+mn-ea"/>
              <a:cs typeface="+mn-cs"/>
            </a:endParaRPr>
          </a:p>
        </p:txBody>
      </p:sp>
      <mc:AlternateContent xmlns:mc="http://schemas.openxmlformats.org/markup-compatibility/2006">
        <mc:Choice xmlns:a14="http://schemas.microsoft.com/office/drawing/2010/main" Requires="a14">
          <p:sp>
            <p:nvSpPr>
              <p:cNvPr id="6" name="5 Rectángulo"/>
              <p:cNvSpPr/>
              <p:nvPr/>
            </p:nvSpPr>
            <p:spPr>
              <a:xfrm>
                <a:off x="3798168" y="3649784"/>
                <a:ext cx="2286000" cy="1003352"/>
              </a:xfrm>
              <a:prstGeom prst="rect">
                <a:avLst/>
              </a:prstGeom>
            </p:spPr>
            <p:txBody>
              <a:bodyPr wrap="square">
                <a:spAutoFit/>
              </a:bodyPr>
              <a:lstStyle/>
              <a:p>
                <a:pPr algn="ctr">
                  <a:lnSpc>
                    <a:spcPct val="150000"/>
                  </a:lnSpc>
                </a:pPr>
                <a14:m>
                  <m:oMathPara xmlns:m="http://schemas.openxmlformats.org/officeDocument/2006/math">
                    <m:oMathParaPr>
                      <m:jc m:val="left"/>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sub>
                      </m:sSub>
                      <m:r>
                        <a:rPr lang="es-EC" i="1">
                          <a:solidFill>
                            <a:schemeClr val="tx2"/>
                          </a:solidFill>
                          <a:latin typeface="Cambria Math"/>
                        </a:rPr>
                        <m:t>=5 </m:t>
                      </m:r>
                      <m:r>
                        <a:rPr lang="es-EC" i="1">
                          <a:solidFill>
                            <a:schemeClr val="tx2"/>
                          </a:solidFill>
                          <a:latin typeface="Cambria Math"/>
                        </a:rPr>
                        <m:t>𝐾𝑣</m:t>
                      </m:r>
                    </m:oMath>
                  </m:oMathPara>
                </a14:m>
                <a:endParaRPr lang="es-EC" dirty="0">
                  <a:solidFill>
                    <a:schemeClr val="tx2"/>
                  </a:solidFill>
                </a:endParaRPr>
              </a:p>
              <a:p>
                <a:pPr algn="ctr">
                  <a:lnSpc>
                    <a:spcPct val="150000"/>
                  </a:lnSpc>
                </a:pPr>
                <a14:m>
                  <m:oMathPara xmlns:m="http://schemas.openxmlformats.org/officeDocument/2006/math">
                    <m:oMathParaPr>
                      <m:jc m:val="left"/>
                    </m:oMathParaPr>
                    <m:oMath xmlns:m="http://schemas.openxmlformats.org/officeDocument/2006/math">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sub>
                      </m:sSub>
                      <m:r>
                        <a:rPr lang="es-EC" i="1">
                          <a:solidFill>
                            <a:schemeClr val="tx2"/>
                          </a:solidFill>
                          <a:latin typeface="Cambria Math"/>
                        </a:rPr>
                        <m:t>=13.8 </m:t>
                      </m:r>
                      <m:r>
                        <a:rPr lang="es-EC" i="1">
                          <a:solidFill>
                            <a:schemeClr val="tx2"/>
                          </a:solidFill>
                          <a:latin typeface="Cambria Math"/>
                        </a:rPr>
                        <m:t>𝐾𝑣</m:t>
                      </m:r>
                    </m:oMath>
                  </m:oMathPara>
                </a14:m>
                <a:endParaRPr lang="es-EC" dirty="0">
                  <a:solidFill>
                    <a:schemeClr val="tx2"/>
                  </a:solidFill>
                </a:endParaRPr>
              </a:p>
            </p:txBody>
          </p:sp>
        </mc:Choice>
        <mc:Fallback>
          <p:sp>
            <p:nvSpPr>
              <p:cNvPr id="6" name="5 Rectángulo"/>
              <p:cNvSpPr>
                <a:spLocks noRot="1" noChangeAspect="1" noMove="1" noResize="1" noEditPoints="1" noAdjustHandles="1" noChangeArrowheads="1" noChangeShapeType="1" noTextEdit="1"/>
              </p:cNvSpPr>
              <p:nvPr/>
            </p:nvSpPr>
            <p:spPr>
              <a:xfrm>
                <a:off x="3798168" y="3649784"/>
                <a:ext cx="2286000" cy="1003352"/>
              </a:xfrm>
              <a:prstGeom prst="rect">
                <a:avLst/>
              </a:prstGeom>
              <a:blipFill rotWithShape="1">
                <a:blip r:embed="rId3"/>
                <a:stretch>
                  <a:fillRect/>
                </a:stretch>
              </a:blipFill>
            </p:spPr>
            <p:txBody>
              <a:bodyPr/>
              <a:lstStyle/>
              <a:p>
                <a:r>
                  <a:rPr lang="es-EC">
                    <a:noFill/>
                  </a:rPr>
                  <a:t> </a:t>
                </a:r>
              </a:p>
            </p:txBody>
          </p:sp>
        </mc:Fallback>
      </mc:AlternateContent>
      <p:sp>
        <p:nvSpPr>
          <p:cNvPr id="4" name="3 Rectángulo"/>
          <p:cNvSpPr/>
          <p:nvPr/>
        </p:nvSpPr>
        <p:spPr>
          <a:xfrm>
            <a:off x="2051720" y="2228671"/>
            <a:ext cx="5256584" cy="1200329"/>
          </a:xfrm>
          <a:prstGeom prst="rect">
            <a:avLst/>
          </a:prstGeom>
        </p:spPr>
        <p:txBody>
          <a:bodyPr wrap="square">
            <a:spAutoFit/>
          </a:bodyPr>
          <a:lstStyle/>
          <a:p>
            <a:pPr algn="just"/>
            <a:r>
              <a:rPr lang="es-EC" dirty="0">
                <a:solidFill>
                  <a:schemeClr val="tx2"/>
                </a:solidFill>
              </a:rPr>
              <a:t>la tensión inyectada mediante este elemento hacia la red debe ser pequeña comparada con la tensión </a:t>
            </a:r>
            <a:r>
              <a:rPr lang="es-EC" dirty="0" smtClean="0">
                <a:solidFill>
                  <a:schemeClr val="tx2"/>
                </a:solidFill>
              </a:rPr>
              <a:t>del sistema de transmisión y </a:t>
            </a:r>
            <a:r>
              <a:rPr lang="es-EC" dirty="0">
                <a:solidFill>
                  <a:schemeClr val="tx2"/>
                </a:solidFill>
              </a:rPr>
              <a:t>su aislamiento respecto a tierra considerablemente elevado. </a:t>
            </a:r>
          </a:p>
        </p:txBody>
      </p:sp>
    </p:spTree>
    <p:extLst>
      <p:ext uri="{BB962C8B-B14F-4D97-AF65-F5344CB8AC3E}">
        <p14:creationId xmlns:p14="http://schemas.microsoft.com/office/powerpoint/2010/main" val="396126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48080"/>
            <a:ext cx="8229600" cy="1252728"/>
          </a:xfrm>
        </p:spPr>
        <p:txBody>
          <a:bodyPr>
            <a:noAutofit/>
          </a:bodyPr>
          <a:lstStyle/>
          <a:p>
            <a:pPr lvl="2" algn="ctr" rtl="0">
              <a:spcBef>
                <a:spcPct val="0"/>
              </a:spcBef>
            </a:pPr>
            <a:r>
              <a:rPr lang="es-EC" sz="3200" b="1" dirty="0">
                <a:solidFill>
                  <a:schemeClr val="bg1"/>
                </a:solidFill>
              </a:rPr>
              <a:t>DIMENSIONAMIENTO DEL </a:t>
            </a:r>
            <a:r>
              <a:rPr lang="es-EC" sz="3200" b="1" dirty="0" smtClean="0">
                <a:solidFill>
                  <a:schemeClr val="bg1"/>
                </a:solidFill>
              </a:rPr>
              <a:t>CONVERTIDOR</a:t>
            </a:r>
            <a:r>
              <a:rPr lang="es-EC" sz="3200" b="1" dirty="0">
                <a:solidFill>
                  <a:schemeClr val="bg1"/>
                </a:solidFill>
              </a:rPr>
              <a:t/>
            </a:r>
            <a:br>
              <a:rPr lang="es-EC" sz="3200" b="1" dirty="0">
                <a:solidFill>
                  <a:schemeClr val="bg1"/>
                </a:solidFill>
              </a:rPr>
            </a:br>
            <a:endParaRPr lang="es-EC" sz="3200" dirty="0">
              <a:solidFill>
                <a:schemeClr val="bg1"/>
              </a:solidFill>
            </a:endParaRPr>
          </a:p>
        </p:txBody>
      </p:sp>
      <mc:AlternateContent xmlns:mc="http://schemas.openxmlformats.org/markup-compatibility/2006" xmlns:a14="http://schemas.microsoft.com/office/drawing/2010/main">
        <mc:Choice Requires="a14">
          <p:sp>
            <p:nvSpPr>
              <p:cNvPr id="4" name="3 Rectángulo"/>
              <p:cNvSpPr/>
              <p:nvPr/>
            </p:nvSpPr>
            <p:spPr>
              <a:xfrm>
                <a:off x="4788024" y="3284984"/>
                <a:ext cx="3384376" cy="1530675"/>
              </a:xfrm>
              <a:prstGeom prst="rect">
                <a:avLst/>
              </a:prstGeom>
            </p:spPr>
            <p:txBody>
              <a:bodyPr wrap="square">
                <a:spAutoFit/>
              </a:bodyPr>
              <a:lstStyle/>
              <a:p>
                <a:r>
                  <a:rPr lang="es-EC" dirty="0" smtClean="0"/>
                  <a:t> </a:t>
                </a:r>
              </a:p>
              <a:p>
                <a:pPr algn="ctr">
                  <a:lnSpc>
                    <a:spcPct val="200000"/>
                  </a:lnSpc>
                </a:pPr>
                <a14:m>
                  <m:oMathPara xmlns:m="http://schemas.openxmlformats.org/officeDocument/2006/math">
                    <m:oMathParaPr>
                      <m:jc m:val="left"/>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𝑁</m:t>
                          </m:r>
                          <m:r>
                            <a:rPr lang="es-EC" i="1">
                              <a:solidFill>
                                <a:schemeClr val="tx2"/>
                              </a:solidFill>
                              <a:latin typeface="Cambria Math"/>
                            </a:rPr>
                            <m:t>)</m:t>
                          </m:r>
                          <m:r>
                            <a:rPr lang="es-EC" i="1">
                              <a:solidFill>
                                <a:schemeClr val="tx2"/>
                              </a:solidFill>
                              <a:latin typeface="Cambria Math"/>
                            </a:rPr>
                            <m:t>𝑝𝑖𝑐𝑜</m:t>
                          </m:r>
                        </m:sub>
                      </m:sSub>
                      <m:r>
                        <a:rPr lang="es-EC" i="1">
                          <a:solidFill>
                            <a:schemeClr val="tx2"/>
                          </a:solidFill>
                          <a:latin typeface="Cambria Math"/>
                        </a:rPr>
                        <m:t>=4082.48 </m:t>
                      </m:r>
                      <m:r>
                        <a:rPr lang="es-EC" i="1">
                          <a:solidFill>
                            <a:schemeClr val="tx2"/>
                          </a:solidFill>
                          <a:latin typeface="Cambria Math"/>
                        </a:rPr>
                        <m:t>𝑉</m:t>
                      </m:r>
                    </m:oMath>
                  </m:oMathPara>
                </a14:m>
                <a:endParaRPr lang="es-EC" dirty="0">
                  <a:solidFill>
                    <a:schemeClr val="tx2"/>
                  </a:solidFill>
                </a:endParaRPr>
              </a:p>
              <a:p>
                <a:pPr algn="ctr">
                  <a:lnSpc>
                    <a:spcPct val="200000"/>
                  </a:lnSpc>
                </a:pPr>
                <a14:m>
                  <m:oMathPara xmlns:m="http://schemas.openxmlformats.org/officeDocument/2006/math">
                    <m:oMathParaPr>
                      <m:jc m:val="left"/>
                    </m:oMathParaPr>
                    <m:oMath xmlns:m="http://schemas.openxmlformats.org/officeDocument/2006/math">
                      <m:sSub>
                        <m:sSubPr>
                          <m:ctrlPr>
                            <a:rPr lang="es-EC" i="1">
                              <a:solidFill>
                                <a:schemeClr val="tx2"/>
                              </a:solidFill>
                              <a:latin typeface="Cambria Math"/>
                            </a:rPr>
                          </m:ctrlPr>
                        </m:sSubPr>
                        <m:e>
                          <m:r>
                            <a:rPr lang="es-EC" b="0" i="1" smtClean="0">
                              <a:solidFill>
                                <a:schemeClr val="tx2"/>
                              </a:solidFill>
                              <a:latin typeface="Cambria Math"/>
                            </a:rPr>
                            <m:t>      </m:t>
                          </m:r>
                          <m:r>
                            <a:rPr lang="es-EC" i="1">
                              <a:solidFill>
                                <a:schemeClr val="tx2"/>
                              </a:solidFill>
                              <a:latin typeface="Cambria Math"/>
                            </a:rPr>
                            <m:t>𝑉</m:t>
                          </m:r>
                        </m:e>
                        <m:sub>
                          <m:r>
                            <a:rPr lang="es-EC" i="1">
                              <a:solidFill>
                                <a:schemeClr val="tx2"/>
                              </a:solidFill>
                              <a:latin typeface="Cambria Math"/>
                            </a:rPr>
                            <m:t>𝑐𝑜𝑛𝑣</m:t>
                          </m:r>
                          <m:r>
                            <a:rPr lang="es-EC" i="1">
                              <a:solidFill>
                                <a:schemeClr val="tx2"/>
                              </a:solidFill>
                              <a:latin typeface="Cambria Math"/>
                            </a:rPr>
                            <m:t>.</m:t>
                          </m:r>
                        </m:sub>
                      </m:sSub>
                      <m:r>
                        <a:rPr lang="es-EC" i="1">
                          <a:solidFill>
                            <a:schemeClr val="tx2"/>
                          </a:solidFill>
                          <a:latin typeface="Cambria Math"/>
                        </a:rPr>
                        <m:t>≈4082.48 </m:t>
                      </m:r>
                      <m:r>
                        <a:rPr lang="es-EC" i="1">
                          <a:solidFill>
                            <a:schemeClr val="tx2"/>
                          </a:solidFill>
                          <a:latin typeface="Cambria Math"/>
                        </a:rPr>
                        <m:t>𝑉</m:t>
                      </m:r>
                    </m:oMath>
                  </m:oMathPara>
                </a14:m>
                <a:endParaRPr lang="es-EC"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4788024" y="3284984"/>
                <a:ext cx="3384376" cy="1530675"/>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067944" y="5264476"/>
                <a:ext cx="3991157"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sub>
                      </m:sSub>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b="0" i="1" smtClean="0">
                                  <a:solidFill>
                                    <a:schemeClr val="tx2"/>
                                  </a:solidFill>
                                  <a:latin typeface="Cambria Math"/>
                                </a:rPr>
                                <m:t>𝑐𝑜𝑛𝑣</m:t>
                              </m:r>
                            </m:sub>
                          </m:sSub>
                        </m:num>
                        <m:den>
                          <m:r>
                            <a:rPr lang="es-EC" i="1">
                              <a:solidFill>
                                <a:schemeClr val="tx2"/>
                              </a:solidFill>
                              <a:latin typeface="Cambria Math"/>
                            </a:rPr>
                            <m:t>𝑚</m:t>
                          </m:r>
                        </m:den>
                      </m:f>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4082.48</m:t>
                          </m:r>
                          <m:r>
                            <a:rPr lang="es-EC" i="1">
                              <a:solidFill>
                                <a:schemeClr val="tx2"/>
                              </a:solidFill>
                              <a:latin typeface="Cambria Math"/>
                            </a:rPr>
                            <m:t>𝑉</m:t>
                          </m:r>
                        </m:num>
                        <m:den>
                          <m:r>
                            <a:rPr lang="es-EC" i="1">
                              <a:solidFill>
                                <a:schemeClr val="tx2"/>
                              </a:solidFill>
                              <a:latin typeface="Cambria Math"/>
                            </a:rPr>
                            <m:t>0.857</m:t>
                          </m:r>
                        </m:den>
                      </m:f>
                      <m:r>
                        <a:rPr lang="es-EC" i="1">
                          <a:solidFill>
                            <a:schemeClr val="tx2"/>
                          </a:solidFill>
                          <a:latin typeface="Cambria Math"/>
                        </a:rPr>
                        <m:t>=4763.69 </m:t>
                      </m:r>
                      <m:r>
                        <a:rPr lang="es-EC" i="1">
                          <a:solidFill>
                            <a:schemeClr val="tx2"/>
                          </a:solidFill>
                          <a:latin typeface="Cambria Math"/>
                        </a:rPr>
                        <m:t>𝑉</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067944" y="5264476"/>
                <a:ext cx="3991157" cy="612796"/>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627784" y="5840540"/>
                <a:ext cx="6840760"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r>
                            <a:rPr lang="es-EC" i="1">
                              <a:solidFill>
                                <a:schemeClr val="tx2"/>
                              </a:solidFill>
                              <a:latin typeface="Cambria Math"/>
                            </a:rPr>
                            <m:t>1</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r>
                            <a:rPr lang="es-EC" i="1">
                              <a:solidFill>
                                <a:schemeClr val="tx2"/>
                              </a:solidFill>
                              <a:latin typeface="Cambria Math"/>
                            </a:rPr>
                            <m:t>2</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r>
                            <a:rPr lang="es-EC" i="1">
                              <a:solidFill>
                                <a:schemeClr val="tx2"/>
                              </a:solidFill>
                              <a:latin typeface="Cambria Math"/>
                            </a:rPr>
                            <m:t>3</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r>
                            <a:rPr lang="es-EC" i="1">
                              <a:solidFill>
                                <a:schemeClr val="tx2"/>
                              </a:solidFill>
                              <a:latin typeface="Cambria Math"/>
                            </a:rPr>
                            <m:t>4</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r>
                            <a:rPr lang="es-EC" i="1">
                              <a:solidFill>
                                <a:schemeClr val="tx2"/>
                              </a:solidFill>
                              <a:latin typeface="Cambria Math"/>
                            </a:rPr>
                            <m:t>5</m:t>
                          </m:r>
                        </m:sub>
                      </m:sSub>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𝑑𝑐</m:t>
                              </m:r>
                            </m:sub>
                          </m:sSub>
                        </m:num>
                        <m:den>
                          <m:r>
                            <a:rPr lang="es-EC" i="1">
                              <a:solidFill>
                                <a:schemeClr val="tx2"/>
                              </a:solidFill>
                              <a:latin typeface="Cambria Math"/>
                            </a:rPr>
                            <m:t>5</m:t>
                          </m:r>
                        </m:den>
                      </m:f>
                      <m:r>
                        <a:rPr lang="es-EC" i="1">
                          <a:solidFill>
                            <a:schemeClr val="tx2"/>
                          </a:solidFill>
                          <a:latin typeface="Cambria Math"/>
                        </a:rPr>
                        <m:t>=952.73 </m:t>
                      </m:r>
                      <m:r>
                        <a:rPr lang="es-EC" i="1">
                          <a:solidFill>
                            <a:schemeClr val="tx2"/>
                          </a:solidFill>
                          <a:latin typeface="Cambria Math"/>
                        </a:rPr>
                        <m:t>𝑉</m:t>
                      </m:r>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2627784" y="5840540"/>
                <a:ext cx="6840760" cy="612796"/>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772141" y="3035307"/>
                <a:ext cx="2552045" cy="681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𝑁</m:t>
                          </m:r>
                          <m:r>
                            <a:rPr lang="es-EC" i="1">
                              <a:solidFill>
                                <a:schemeClr val="tx2"/>
                              </a:solidFill>
                              <a:latin typeface="Cambria Math"/>
                            </a:rPr>
                            <m:t>)</m:t>
                          </m:r>
                          <m:r>
                            <a:rPr lang="es-EC" i="1">
                              <a:solidFill>
                                <a:schemeClr val="tx2"/>
                              </a:solidFill>
                              <a:latin typeface="Cambria Math"/>
                            </a:rPr>
                            <m:t>𝑝𝑖𝑐𝑜</m:t>
                          </m:r>
                        </m:sub>
                      </m:sSub>
                      <m:r>
                        <a:rPr lang="es-EC" i="1">
                          <a:solidFill>
                            <a:schemeClr val="tx2"/>
                          </a:solidFill>
                          <a:latin typeface="Cambria Math"/>
                        </a:rPr>
                        <m:t>=</m:t>
                      </m:r>
                      <m:f>
                        <m:fPr>
                          <m:ctrlPr>
                            <a:rPr lang="es-EC" i="1">
                              <a:solidFill>
                                <a:schemeClr val="tx2"/>
                              </a:solidFill>
                              <a:latin typeface="Cambria Math"/>
                            </a:rPr>
                          </m:ctrlPr>
                        </m:fPr>
                        <m:num>
                          <m:d>
                            <m:dPr>
                              <m:ctrlPr>
                                <a:rPr lang="es-EC" i="1">
                                  <a:solidFill>
                                    <a:schemeClr val="tx2"/>
                                  </a:solidFill>
                                  <a:latin typeface="Cambria Math"/>
                                </a:rPr>
                              </m:ctrlPr>
                            </m:dPr>
                            <m:e>
                              <m:r>
                                <a:rPr lang="es-EC" i="1">
                                  <a:solidFill>
                                    <a:schemeClr val="tx2"/>
                                  </a:solidFill>
                                  <a:latin typeface="Cambria Math"/>
                                </a:rPr>
                                <m:t>5</m:t>
                              </m:r>
                              <m:r>
                                <a:rPr lang="es-EC" i="1">
                                  <a:solidFill>
                                    <a:schemeClr val="tx2"/>
                                  </a:solidFill>
                                  <a:latin typeface="Cambria Math"/>
                                </a:rPr>
                                <m:t>𝐾𝑉</m:t>
                              </m:r>
                            </m:e>
                          </m:d>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ad>
                        <m:radPr>
                          <m:degHide m:val="on"/>
                          <m:ctrlPr>
                            <a:rPr lang="es-EC" i="1">
                              <a:solidFill>
                                <a:schemeClr val="tx2"/>
                              </a:solidFill>
                              <a:latin typeface="Cambria Math"/>
                            </a:rPr>
                          </m:ctrlPr>
                        </m:radPr>
                        <m:deg/>
                        <m:e>
                          <m:r>
                            <a:rPr lang="es-EC" i="1">
                              <a:solidFill>
                                <a:schemeClr val="tx2"/>
                              </a:solidFill>
                              <a:latin typeface="Cambria Math"/>
                            </a:rPr>
                            <m:t>2</m:t>
                          </m:r>
                        </m:e>
                      </m:rad>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4772141" y="3035307"/>
                <a:ext cx="2552045" cy="681725"/>
              </a:xfrm>
              <a:prstGeom prst="rect">
                <a:avLst/>
              </a:prstGeom>
              <a:blipFill rotWithShape="1">
                <a:blip r:embed="rId5"/>
                <a:stretch>
                  <a:fillRect/>
                </a:stretch>
              </a:blipFill>
            </p:spPr>
            <p:txBody>
              <a:bodyPr/>
              <a:lstStyle/>
              <a:p>
                <a:r>
                  <a:rPr lang="es-EC">
                    <a:noFill/>
                  </a:rPr>
                  <a:t> </a:t>
                </a:r>
              </a:p>
            </p:txBody>
          </p:sp>
        </mc:Fallback>
      </mc:AlternateContent>
      <p:pic>
        <p:nvPicPr>
          <p:cNvPr id="9" name="8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1628800"/>
            <a:ext cx="2808312" cy="4968552"/>
          </a:xfrm>
          <a:prstGeom prst="rect">
            <a:avLst/>
          </a:prstGeom>
          <a:noFill/>
          <a:ln>
            <a:solidFill>
              <a:schemeClr val="accent1">
                <a:shade val="50000"/>
                <a:shade val="75000"/>
                <a:lumMod val="80000"/>
              </a:schemeClr>
            </a:solidFill>
          </a:ln>
        </p:spPr>
      </p:pic>
      <p:sp>
        <p:nvSpPr>
          <p:cNvPr id="10" name="9 Rectángulo"/>
          <p:cNvSpPr/>
          <p:nvPr/>
        </p:nvSpPr>
        <p:spPr>
          <a:xfrm>
            <a:off x="3995936" y="4859868"/>
            <a:ext cx="4174733" cy="369332"/>
          </a:xfrm>
          <a:prstGeom prst="rect">
            <a:avLst/>
          </a:prstGeom>
        </p:spPr>
        <p:txBody>
          <a:bodyPr wrap="none">
            <a:spAutoFit/>
          </a:bodyPr>
          <a:lstStyle/>
          <a:p>
            <a:r>
              <a:rPr lang="es-EC" dirty="0"/>
              <a:t>V</a:t>
            </a:r>
            <a:r>
              <a:rPr lang="es-EC" dirty="0" smtClean="0"/>
              <a:t>oltajes </a:t>
            </a:r>
            <a:r>
              <a:rPr lang="es-EC" dirty="0"/>
              <a:t>de </a:t>
            </a:r>
            <a:r>
              <a:rPr lang="es-EC" dirty="0" smtClean="0"/>
              <a:t>los enlaces </a:t>
            </a:r>
            <a:r>
              <a:rPr lang="es-EC" dirty="0"/>
              <a:t>DC de cada puente:</a:t>
            </a:r>
          </a:p>
        </p:txBody>
      </p:sp>
      <p:sp>
        <p:nvSpPr>
          <p:cNvPr id="11" name="10 Rectángulo"/>
          <p:cNvSpPr/>
          <p:nvPr/>
        </p:nvSpPr>
        <p:spPr>
          <a:xfrm>
            <a:off x="4860032" y="2636912"/>
            <a:ext cx="2381101" cy="369332"/>
          </a:xfrm>
          <a:prstGeom prst="rect">
            <a:avLst/>
          </a:prstGeom>
        </p:spPr>
        <p:txBody>
          <a:bodyPr wrap="none">
            <a:spAutoFit/>
          </a:bodyPr>
          <a:lstStyle/>
          <a:p>
            <a:r>
              <a:rPr lang="es-EC" dirty="0" smtClean="0"/>
              <a:t>Voltaje del convertidor:</a:t>
            </a:r>
            <a:endParaRPr lang="es-EC" dirty="0"/>
          </a:p>
        </p:txBody>
      </p:sp>
    </p:spTree>
    <p:extLst>
      <p:ext uri="{BB962C8B-B14F-4D97-AF65-F5344CB8AC3E}">
        <p14:creationId xmlns:p14="http://schemas.microsoft.com/office/powerpoint/2010/main" val="1760406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SEÑAL MODULADORA Y PORTADORAS</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04864"/>
            <a:ext cx="3983221" cy="331236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012" y="2351906"/>
            <a:ext cx="3421380" cy="1581150"/>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509120"/>
            <a:ext cx="3415665" cy="1579245"/>
          </a:xfrm>
          <a:prstGeom prst="rect">
            <a:avLst/>
          </a:prstGeom>
          <a:noFill/>
          <a:ln>
            <a:noFill/>
          </a:ln>
        </p:spPr>
      </p:pic>
      <p:sp>
        <p:nvSpPr>
          <p:cNvPr id="7" name="6 Rectángulo"/>
          <p:cNvSpPr/>
          <p:nvPr/>
        </p:nvSpPr>
        <p:spPr>
          <a:xfrm>
            <a:off x="4701704" y="3923764"/>
            <a:ext cx="3326680" cy="338554"/>
          </a:xfrm>
          <a:prstGeom prst="rect">
            <a:avLst/>
          </a:prstGeom>
        </p:spPr>
        <p:txBody>
          <a:bodyPr wrap="none">
            <a:spAutoFit/>
          </a:bodyPr>
          <a:lstStyle/>
          <a:p>
            <a:r>
              <a:rPr lang="es-EC" sz="1600" b="1" dirty="0">
                <a:solidFill>
                  <a:schemeClr val="tx2"/>
                </a:solidFill>
              </a:rPr>
              <a:t>Señal moduladora y cinco </a:t>
            </a:r>
            <a:r>
              <a:rPr lang="es-EC" sz="1600" b="1" dirty="0" smtClean="0">
                <a:solidFill>
                  <a:schemeClr val="tx2"/>
                </a:solidFill>
              </a:rPr>
              <a:t>portadoras</a:t>
            </a:r>
            <a:endParaRPr lang="es-EC" sz="1600" b="1" dirty="0">
              <a:solidFill>
                <a:schemeClr val="tx2"/>
              </a:solidFill>
            </a:endParaRPr>
          </a:p>
        </p:txBody>
      </p:sp>
      <p:sp>
        <p:nvSpPr>
          <p:cNvPr id="8" name="7 Rectángulo"/>
          <p:cNvSpPr/>
          <p:nvPr/>
        </p:nvSpPr>
        <p:spPr>
          <a:xfrm>
            <a:off x="4211960" y="6095037"/>
            <a:ext cx="4572000" cy="338554"/>
          </a:xfrm>
          <a:prstGeom prst="rect">
            <a:avLst/>
          </a:prstGeom>
        </p:spPr>
        <p:txBody>
          <a:bodyPr>
            <a:spAutoFit/>
          </a:bodyPr>
          <a:lstStyle/>
          <a:p>
            <a:r>
              <a:rPr lang="es-EC" sz="1600" b="1" dirty="0">
                <a:solidFill>
                  <a:schemeClr val="tx2"/>
                </a:solidFill>
              </a:rPr>
              <a:t>Voltaje del convertidor multinivel con cinco </a:t>
            </a:r>
            <a:r>
              <a:rPr lang="es-EC" sz="1600" b="1" dirty="0" smtClean="0">
                <a:solidFill>
                  <a:schemeClr val="tx2"/>
                </a:solidFill>
              </a:rPr>
              <a:t>niveles</a:t>
            </a:r>
          </a:p>
        </p:txBody>
      </p:sp>
      <p:sp>
        <p:nvSpPr>
          <p:cNvPr id="9" name="8 Rectángulo"/>
          <p:cNvSpPr/>
          <p:nvPr/>
        </p:nvSpPr>
        <p:spPr>
          <a:xfrm>
            <a:off x="179512" y="5517232"/>
            <a:ext cx="4042260" cy="338554"/>
          </a:xfrm>
          <a:prstGeom prst="rect">
            <a:avLst/>
          </a:prstGeom>
        </p:spPr>
        <p:txBody>
          <a:bodyPr wrap="none">
            <a:spAutoFit/>
          </a:bodyPr>
          <a:lstStyle/>
          <a:p>
            <a:r>
              <a:rPr lang="es-EC" sz="1600" b="1" dirty="0">
                <a:solidFill>
                  <a:schemeClr val="tx2"/>
                </a:solidFill>
              </a:rPr>
              <a:t>Proceso de modulación para generar 5 pulsos</a:t>
            </a:r>
          </a:p>
        </p:txBody>
      </p:sp>
    </p:spTree>
    <p:extLst>
      <p:ext uri="{BB962C8B-B14F-4D97-AF65-F5344CB8AC3E}">
        <p14:creationId xmlns:p14="http://schemas.microsoft.com/office/powerpoint/2010/main" val="3296403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DIMENSIONAMIENTO </a:t>
            </a:r>
            <a:r>
              <a:rPr lang="es-EC" b="1" dirty="0"/>
              <a:t>DEL INDUCTOR</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77" y="2132856"/>
            <a:ext cx="3993515" cy="3790950"/>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6084168" y="5579948"/>
                <a:ext cx="1835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𝐼</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r>
                        <a:rPr lang="es-EC" i="1">
                          <a:solidFill>
                            <a:schemeClr val="tx2"/>
                          </a:solidFill>
                          <a:latin typeface="Cambria Math"/>
                        </a:rPr>
                        <m:t> </m:t>
                      </m:r>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084168" y="5579948"/>
                <a:ext cx="1835566" cy="36933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012160" y="5945576"/>
                <a:ext cx="1874359"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𝐼</m:t>
                          </m:r>
                        </m:e>
                        <m:sub>
                          <m:r>
                            <a:rPr lang="es-EC" i="1">
                              <a:solidFill>
                                <a:schemeClr val="tx2"/>
                              </a:solidFill>
                              <a:latin typeface="Cambria Math"/>
                            </a:rPr>
                            <m:t>𝐼</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m:t>
                          </m:r>
                        </m:num>
                        <m:den>
                          <m:r>
                            <a:rPr lang="es-EC" i="1">
                              <a:solidFill>
                                <a:schemeClr val="tx2"/>
                              </a:solidFill>
                              <a:latin typeface="Cambria Math"/>
                            </a:rPr>
                            <m:t>𝐿</m:t>
                          </m:r>
                        </m:den>
                      </m:f>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𝐼</m:t>
                              </m:r>
                            </m:sub>
                          </m:sSub>
                          <m:r>
                            <a:rPr lang="es-EC" i="1">
                              <a:solidFill>
                                <a:schemeClr val="tx2"/>
                              </a:solidFill>
                              <a:latin typeface="Cambria Math"/>
                            </a:rPr>
                            <m:t>∗</m:t>
                          </m:r>
                          <m:r>
                            <a:rPr lang="es-EC" i="1">
                              <a:solidFill>
                                <a:schemeClr val="tx2"/>
                              </a:solidFill>
                              <a:latin typeface="Cambria Math"/>
                            </a:rPr>
                            <m:t>𝑑𝑡</m:t>
                          </m:r>
                        </m:e>
                      </m:nary>
                      <m:r>
                        <a:rPr lang="es-EC" i="1">
                          <a:solidFill>
                            <a:schemeClr val="tx2"/>
                          </a:solidFill>
                          <a:latin typeface="Cambria Math"/>
                        </a:rPr>
                        <m:t> </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6012160" y="5945576"/>
                <a:ext cx="1874359" cy="818879"/>
              </a:xfrm>
              <a:prstGeom prst="rect">
                <a:avLst/>
              </a:prstGeom>
              <a:blipFill rotWithShape="1">
                <a:blip r:embed="rId4"/>
                <a:stretch>
                  <a:fillRect/>
                </a:stretch>
              </a:blipFill>
            </p:spPr>
            <p:txBody>
              <a:bodyPr/>
              <a:lstStyle/>
              <a:p>
                <a:r>
                  <a:rPr lang="es-EC">
                    <a:noFill/>
                  </a:rPr>
                  <a:t> </a:t>
                </a:r>
              </a:p>
            </p:txBody>
          </p:sp>
        </mc:Fallback>
      </mc:AlternateContent>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7200" y="2670026"/>
            <a:ext cx="4145280" cy="2343150"/>
          </a:xfrm>
          <a:prstGeom prst="rect">
            <a:avLst/>
          </a:prstGeom>
          <a:noFill/>
          <a:ln>
            <a:noFill/>
          </a:ln>
        </p:spPr>
      </p:pic>
      <p:sp>
        <p:nvSpPr>
          <p:cNvPr id="8" name="7 Rectángulo"/>
          <p:cNvSpPr/>
          <p:nvPr/>
        </p:nvSpPr>
        <p:spPr>
          <a:xfrm>
            <a:off x="5292080" y="4941168"/>
            <a:ext cx="3096344" cy="338554"/>
          </a:xfrm>
          <a:prstGeom prst="rect">
            <a:avLst/>
          </a:prstGeom>
        </p:spPr>
        <p:txBody>
          <a:bodyPr wrap="square">
            <a:spAutoFit/>
          </a:bodyPr>
          <a:lstStyle/>
          <a:p>
            <a:r>
              <a:rPr lang="es-EC" sz="1600" b="1" dirty="0">
                <a:solidFill>
                  <a:schemeClr val="tx2"/>
                </a:solidFill>
              </a:rPr>
              <a:t>Circuito </a:t>
            </a:r>
            <a:r>
              <a:rPr lang="es-EC" sz="1600" b="1" dirty="0" smtClean="0">
                <a:solidFill>
                  <a:schemeClr val="tx2"/>
                </a:solidFill>
              </a:rPr>
              <a:t>realizado </a:t>
            </a:r>
            <a:r>
              <a:rPr lang="es-EC" sz="1600" b="1" dirty="0">
                <a:solidFill>
                  <a:schemeClr val="tx2"/>
                </a:solidFill>
              </a:rPr>
              <a:t>en </a:t>
            </a:r>
            <a:r>
              <a:rPr lang="es-EC" sz="1600" b="1" cap="all" dirty="0">
                <a:solidFill>
                  <a:schemeClr val="tx2"/>
                </a:solidFill>
              </a:rPr>
              <a:t>s</a:t>
            </a:r>
            <a:r>
              <a:rPr lang="es-EC" sz="1600" b="1" dirty="0">
                <a:solidFill>
                  <a:schemeClr val="tx2"/>
                </a:solidFill>
              </a:rPr>
              <a:t>imulink</a:t>
            </a:r>
          </a:p>
        </p:txBody>
      </p:sp>
      <p:sp>
        <p:nvSpPr>
          <p:cNvPr id="9" name="8 Rectángulo"/>
          <p:cNvSpPr/>
          <p:nvPr/>
        </p:nvSpPr>
        <p:spPr>
          <a:xfrm>
            <a:off x="288032" y="6042774"/>
            <a:ext cx="4572000" cy="338554"/>
          </a:xfrm>
          <a:prstGeom prst="rect">
            <a:avLst/>
          </a:prstGeom>
        </p:spPr>
        <p:txBody>
          <a:bodyPr>
            <a:spAutoFit/>
          </a:bodyPr>
          <a:lstStyle/>
          <a:p>
            <a:r>
              <a:rPr lang="es-EC" sz="1600" b="1" dirty="0">
                <a:solidFill>
                  <a:schemeClr val="tx2"/>
                </a:solidFill>
              </a:rPr>
              <a:t>Circuito equivalente para el cálculo del inductor</a:t>
            </a:r>
          </a:p>
        </p:txBody>
      </p:sp>
    </p:spTree>
    <p:extLst>
      <p:ext uri="{BB962C8B-B14F-4D97-AF65-F5344CB8AC3E}">
        <p14:creationId xmlns:p14="http://schemas.microsoft.com/office/powerpoint/2010/main" val="216840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786416"/>
          </a:xfrm>
        </p:spPr>
        <p:txBody>
          <a:bodyPr/>
          <a:lstStyle/>
          <a:p>
            <a:r>
              <a:rPr lang="en-US" b="1" dirty="0" smtClean="0"/>
              <a:t>OBJETIVOS</a:t>
            </a:r>
            <a:endParaRPr lang="es-MX" b="1" dirty="0"/>
          </a:p>
        </p:txBody>
      </p:sp>
      <p:sp>
        <p:nvSpPr>
          <p:cNvPr id="4" name="3 Rectángulo"/>
          <p:cNvSpPr/>
          <p:nvPr/>
        </p:nvSpPr>
        <p:spPr>
          <a:xfrm>
            <a:off x="539552" y="1785005"/>
            <a:ext cx="8280920" cy="4832092"/>
          </a:xfrm>
          <a:prstGeom prst="rect">
            <a:avLst/>
          </a:prstGeom>
        </p:spPr>
        <p:txBody>
          <a:bodyPr wrap="square">
            <a:spAutoFit/>
          </a:bodyPr>
          <a:lstStyle/>
          <a:p>
            <a:r>
              <a:rPr lang="es-EC" b="1" dirty="0">
                <a:solidFill>
                  <a:schemeClr val="tx2"/>
                </a:solidFill>
              </a:rPr>
              <a:t>OBJETIVO GENERAL.</a:t>
            </a:r>
            <a:endParaRPr lang="es-MX" dirty="0">
              <a:solidFill>
                <a:schemeClr val="tx2"/>
              </a:solidFill>
            </a:endParaRPr>
          </a:p>
          <a:p>
            <a:r>
              <a:rPr lang="es-EC" sz="1600" b="1" dirty="0">
                <a:solidFill>
                  <a:schemeClr val="tx2"/>
                </a:solidFill>
              </a:rPr>
              <a:t> </a:t>
            </a:r>
            <a:endParaRPr lang="es-MX" sz="1600" dirty="0">
              <a:solidFill>
                <a:schemeClr val="tx2"/>
              </a:solidFill>
            </a:endParaRPr>
          </a:p>
          <a:p>
            <a:pPr algn="just"/>
            <a:r>
              <a:rPr lang="es-EC" sz="1600" dirty="0">
                <a:solidFill>
                  <a:schemeClr val="tx2"/>
                </a:solidFill>
              </a:rPr>
              <a:t>Obtener un modelo de simulación de un Compensador Serie Estático Sincrónico, que pueda ser utilizado en estudios eléctricos de estado estable en sistemas eléctricos de potencia</a:t>
            </a:r>
            <a:r>
              <a:rPr lang="es-EC" sz="1600" dirty="0" smtClean="0">
                <a:solidFill>
                  <a:schemeClr val="tx2"/>
                </a:solidFill>
              </a:rPr>
              <a:t>.</a:t>
            </a:r>
          </a:p>
          <a:p>
            <a:pPr algn="just"/>
            <a:endParaRPr lang="es-MX" sz="1600" dirty="0">
              <a:solidFill>
                <a:schemeClr val="tx2"/>
              </a:solidFill>
            </a:endParaRPr>
          </a:p>
          <a:p>
            <a:r>
              <a:rPr lang="es-EC" b="1" dirty="0">
                <a:solidFill>
                  <a:schemeClr val="tx2"/>
                </a:solidFill>
              </a:rPr>
              <a:t>OBJETIVO ESPECIFICO.</a:t>
            </a:r>
            <a:endParaRPr lang="es-MX" dirty="0">
              <a:solidFill>
                <a:schemeClr val="tx2"/>
              </a:solidFill>
            </a:endParaRPr>
          </a:p>
          <a:p>
            <a:r>
              <a:rPr lang="es-EC" sz="1600" b="1" dirty="0">
                <a:solidFill>
                  <a:schemeClr val="tx2"/>
                </a:solidFill>
              </a:rPr>
              <a:t> </a:t>
            </a:r>
            <a:endParaRPr lang="es-MX" sz="1600" dirty="0">
              <a:solidFill>
                <a:schemeClr val="tx2"/>
              </a:solidFill>
            </a:endParaRPr>
          </a:p>
          <a:p>
            <a:pPr marL="285750" lvl="0" indent="-285750" algn="just">
              <a:buFont typeface="Wingdings" pitchFamily="2" charset="2"/>
              <a:buChar char="ü"/>
            </a:pPr>
            <a:r>
              <a:rPr lang="es-EC" sz="1600" dirty="0">
                <a:solidFill>
                  <a:schemeClr val="tx2"/>
                </a:solidFill>
              </a:rPr>
              <a:t>Calcular los parámetros de control del Compensador Serie Estático Sincrónico que actúan como filtros (inductor y capacitor) y su función es de absorber el rizado de la onda del convertidor con el propósito de obtener una onda de tipo sinusoidal con un rizado aceptable y comprobar mediante simulación que los valores obtenidos cumplen la función indicada.</a:t>
            </a:r>
            <a:endParaRPr lang="es-MX" sz="1600" dirty="0">
              <a:solidFill>
                <a:schemeClr val="tx2"/>
              </a:solidFill>
            </a:endParaRPr>
          </a:p>
          <a:p>
            <a:pPr algn="just"/>
            <a:endParaRPr lang="es-MX" sz="1600" dirty="0">
              <a:solidFill>
                <a:schemeClr val="tx2"/>
              </a:solidFill>
            </a:endParaRPr>
          </a:p>
          <a:p>
            <a:pPr marL="285750" lvl="0" indent="-285750" algn="just">
              <a:buFont typeface="Wingdings" pitchFamily="2" charset="2"/>
              <a:buChar char="ü"/>
            </a:pPr>
            <a:r>
              <a:rPr lang="es-EC" sz="1600" dirty="0">
                <a:solidFill>
                  <a:schemeClr val="tx2"/>
                </a:solidFill>
              </a:rPr>
              <a:t>Obtener el diseño de control que permita que el Compensador Serie Estático Sincrónico cumpla la función de controlar el flujo de potencia de una línea de transmisión en valores deseados por el sistema.</a:t>
            </a:r>
            <a:endParaRPr lang="es-MX" sz="1600" dirty="0">
              <a:solidFill>
                <a:schemeClr val="tx2"/>
              </a:solidFill>
            </a:endParaRPr>
          </a:p>
          <a:p>
            <a:pPr algn="just"/>
            <a:endParaRPr lang="es-MX" sz="1600" dirty="0">
              <a:solidFill>
                <a:schemeClr val="tx2"/>
              </a:solidFill>
            </a:endParaRPr>
          </a:p>
          <a:p>
            <a:pPr marL="285750" lvl="0" indent="-285750" algn="just">
              <a:buFont typeface="Wingdings" pitchFamily="2" charset="2"/>
              <a:buChar char="ü"/>
            </a:pPr>
            <a:r>
              <a:rPr lang="es-EC" sz="1600" dirty="0">
                <a:solidFill>
                  <a:schemeClr val="tx2"/>
                </a:solidFill>
              </a:rPr>
              <a:t>Simulación de disturbios de tipo sag, swell y oscilaciones sub-sincrónicas en el sistema de transmisión para comprobar el correcto funcionamiento del Compensador Serie Estático Sincrónico.</a:t>
            </a:r>
            <a:endParaRPr lang="es-MX" sz="1600" dirty="0">
              <a:solidFill>
                <a:schemeClr val="tx2"/>
              </a:solidFill>
            </a:endParaRPr>
          </a:p>
        </p:txBody>
      </p:sp>
    </p:spTree>
    <p:extLst>
      <p:ext uri="{BB962C8B-B14F-4D97-AF65-F5344CB8AC3E}">
        <p14:creationId xmlns:p14="http://schemas.microsoft.com/office/powerpoint/2010/main" val="27630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DIMENSIONAMIENTO </a:t>
            </a:r>
            <a:r>
              <a:rPr lang="es-EC" b="1" dirty="0"/>
              <a:t>DEL INDUCTOR</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4098925" cy="1892935"/>
          </a:xfrm>
          <a:prstGeom prst="rect">
            <a:avLst/>
          </a:prstGeom>
          <a:noFill/>
          <a:ln>
            <a:noFill/>
          </a:ln>
        </p:spPr>
      </p:pic>
      <p:pic>
        <p:nvPicPr>
          <p:cNvPr id="5" name="4 Imagen" descr="C:\Users\JOHANA VEINTIMILLA\Desktop\proyectoSSSC final\capitulo3.2.png"/>
          <p:cNvPicPr/>
          <p:nvPr/>
        </p:nvPicPr>
        <p:blipFill rotWithShape="1">
          <a:blip r:embed="rId3" cstate="print">
            <a:extLst>
              <a:ext uri="{28A0092B-C50C-407E-A947-70E740481C1C}">
                <a14:useLocalDpi xmlns:a14="http://schemas.microsoft.com/office/drawing/2010/main" val="0"/>
              </a:ext>
            </a:extLst>
          </a:blip>
          <a:srcRect t="8594" b="6854"/>
          <a:stretch/>
        </p:blipFill>
        <p:spPr bwMode="auto">
          <a:xfrm>
            <a:off x="323528" y="4397392"/>
            <a:ext cx="4020820" cy="1911928"/>
          </a:xfrm>
          <a:prstGeom prst="rect">
            <a:avLst/>
          </a:prstGeom>
          <a:noFill/>
          <a:ln>
            <a:noFill/>
          </a:ln>
        </p:spPr>
      </p:pic>
      <p:sp>
        <p:nvSpPr>
          <p:cNvPr id="6" name="5 Rectángulo"/>
          <p:cNvSpPr/>
          <p:nvPr/>
        </p:nvSpPr>
        <p:spPr>
          <a:xfrm>
            <a:off x="395536" y="6309320"/>
            <a:ext cx="3879395" cy="338554"/>
          </a:xfrm>
          <a:prstGeom prst="rect">
            <a:avLst/>
          </a:prstGeom>
        </p:spPr>
        <p:txBody>
          <a:bodyPr wrap="none">
            <a:spAutoFit/>
          </a:bodyPr>
          <a:lstStyle/>
          <a:p>
            <a:r>
              <a:rPr lang="es-EC" sz="1600" b="1" dirty="0" err="1">
                <a:solidFill>
                  <a:schemeClr val="tx2"/>
                </a:solidFill>
              </a:rPr>
              <a:t>A</a:t>
            </a:r>
            <a:r>
              <a:rPr lang="es-EC" sz="1600" b="1" dirty="0" err="1" smtClean="0">
                <a:solidFill>
                  <a:schemeClr val="tx2"/>
                </a:solidFill>
              </a:rPr>
              <a:t>rea</a:t>
            </a:r>
            <a:r>
              <a:rPr lang="es-EC" sz="1600" b="1" dirty="0" smtClean="0">
                <a:solidFill>
                  <a:schemeClr val="tx2"/>
                </a:solidFill>
              </a:rPr>
              <a:t> </a:t>
            </a:r>
            <a:r>
              <a:rPr lang="es-EC" sz="1600" b="1" dirty="0">
                <a:solidFill>
                  <a:schemeClr val="tx2"/>
                </a:solidFill>
              </a:rPr>
              <a:t>escogida para dimensionar el inductor</a:t>
            </a:r>
          </a:p>
        </p:txBody>
      </p:sp>
      <p:sp>
        <p:nvSpPr>
          <p:cNvPr id="7" name="6 Rectángulo"/>
          <p:cNvSpPr/>
          <p:nvPr/>
        </p:nvSpPr>
        <p:spPr>
          <a:xfrm>
            <a:off x="1403648" y="3953783"/>
            <a:ext cx="1859163" cy="338554"/>
          </a:xfrm>
          <a:prstGeom prst="rect">
            <a:avLst/>
          </a:prstGeom>
        </p:spPr>
        <p:txBody>
          <a:bodyPr wrap="none">
            <a:spAutoFit/>
          </a:bodyPr>
          <a:lstStyle/>
          <a:p>
            <a:r>
              <a:rPr lang="es-EC" sz="1600" b="1" dirty="0">
                <a:solidFill>
                  <a:schemeClr val="tx2"/>
                </a:solidFill>
              </a:rPr>
              <a:t>Voltaje del inductor</a:t>
            </a:r>
          </a:p>
        </p:txBody>
      </p:sp>
      <mc:AlternateContent xmlns:mc="http://schemas.openxmlformats.org/markup-compatibility/2006" xmlns:a14="http://schemas.microsoft.com/office/drawing/2010/main">
        <mc:Choice Requires="a14">
          <p:sp>
            <p:nvSpPr>
              <p:cNvPr id="8" name="7 Rectángulo"/>
              <p:cNvSpPr/>
              <p:nvPr/>
            </p:nvSpPr>
            <p:spPr>
              <a:xfrm>
                <a:off x="5082646" y="2204864"/>
                <a:ext cx="3233770"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𝐴𝑟𝑒𝑎</m:t>
                      </m:r>
                      <m:r>
                        <a:rPr lang="es-EC" i="1" smtClean="0">
                          <a:solidFill>
                            <a:schemeClr val="tx2"/>
                          </a:solidFill>
                          <a:latin typeface="Cambria Math"/>
                        </a:rPr>
                        <m:t> </m:t>
                      </m:r>
                      <m:r>
                        <a:rPr lang="es-EC" i="1" smtClean="0">
                          <a:solidFill>
                            <a:schemeClr val="tx2"/>
                          </a:solidFill>
                          <a:latin typeface="Cambria Math"/>
                        </a:rPr>
                        <m:t>𝑟𝑒𝑐𝑡𝑎𝑛𝑔𝑢𝑙𝑎𝑟</m:t>
                      </m:r>
                      <m:r>
                        <a:rPr lang="es-EC" i="1" smtClean="0">
                          <a:solidFill>
                            <a:schemeClr val="tx2"/>
                          </a:solidFill>
                          <a:latin typeface="Cambria Math"/>
                        </a:rPr>
                        <m:t>=</m:t>
                      </m:r>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𝐼</m:t>
                              </m:r>
                            </m:sub>
                          </m:sSub>
                          <m:r>
                            <a:rPr lang="es-EC" i="1">
                              <a:solidFill>
                                <a:schemeClr val="tx2"/>
                              </a:solidFill>
                              <a:latin typeface="Cambria Math"/>
                            </a:rPr>
                            <m:t>∗</m:t>
                          </m:r>
                          <m:r>
                            <a:rPr lang="es-EC" i="1">
                              <a:solidFill>
                                <a:schemeClr val="tx2"/>
                              </a:solidFill>
                              <a:latin typeface="Cambria Math"/>
                            </a:rPr>
                            <m:t>𝑑𝑡</m:t>
                          </m:r>
                        </m:e>
                      </m:nary>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5082646" y="2204864"/>
                <a:ext cx="3233770" cy="81887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558279" y="2780928"/>
                <a:ext cx="2110065"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EC" i="1" smtClean="0">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𝐼</m:t>
                              </m:r>
                            </m:sub>
                          </m:sSub>
                          <m:r>
                            <a:rPr lang="es-EC" i="1">
                              <a:solidFill>
                                <a:schemeClr val="tx2"/>
                              </a:solidFill>
                              <a:latin typeface="Cambria Math"/>
                            </a:rPr>
                            <m:t>∗</m:t>
                          </m:r>
                          <m:r>
                            <a:rPr lang="es-EC" i="1">
                              <a:solidFill>
                                <a:schemeClr val="tx2"/>
                              </a:solidFill>
                              <a:latin typeface="Cambria Math"/>
                            </a:rPr>
                            <m:t>𝑑𝑡</m:t>
                          </m:r>
                        </m:e>
                      </m:nary>
                      <m:r>
                        <a:rPr lang="es-EC" i="1">
                          <a:solidFill>
                            <a:schemeClr val="tx2"/>
                          </a:solidFill>
                          <a:latin typeface="Cambria Math"/>
                        </a:rPr>
                        <m:t>=0.0554</m:t>
                      </m:r>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558279" y="2780928"/>
                <a:ext cx="2110065" cy="818879"/>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508104" y="3491716"/>
                <a:ext cx="23167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𝐼</m:t>
                          </m:r>
                        </m:e>
                        <m:sub>
                          <m:r>
                            <a:rPr lang="es-EC" i="1">
                              <a:solidFill>
                                <a:schemeClr val="tx2"/>
                              </a:solidFill>
                              <a:latin typeface="Cambria Math"/>
                            </a:rPr>
                            <m:t>𝐼</m:t>
                          </m:r>
                        </m:sub>
                      </m:sSub>
                      <m:r>
                        <a:rPr lang="es-EC" i="1">
                          <a:solidFill>
                            <a:schemeClr val="tx2"/>
                          </a:solidFill>
                          <a:latin typeface="Cambria Math"/>
                        </a:rPr>
                        <m:t>=</m:t>
                      </m:r>
                      <m:d>
                        <m:dPr>
                          <m:ctrlPr>
                            <a:rPr lang="es-EC" i="1">
                              <a:solidFill>
                                <a:schemeClr val="tx2"/>
                              </a:solidFill>
                              <a:latin typeface="Cambria Math"/>
                            </a:rPr>
                          </m:ctrlPr>
                        </m:dPr>
                        <m:e>
                          <m:r>
                            <a:rPr lang="es-EC" i="1">
                              <a:solidFill>
                                <a:schemeClr val="tx2"/>
                              </a:solidFill>
                              <a:latin typeface="Cambria Math"/>
                            </a:rPr>
                            <m:t>3%</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b="0" i="1" smtClean="0">
                              <a:solidFill>
                                <a:schemeClr val="tx2"/>
                              </a:solidFill>
                              <a:latin typeface="Cambria Math"/>
                            </a:rPr>
                            <m:t>𝑛𝑜𝑚𝑖𝑛𝑎𝑙</m:t>
                          </m:r>
                        </m:sub>
                      </m:sSub>
                    </m:oMath>
                  </m:oMathPara>
                </a14:m>
                <a:endParaRPr lang="es-EC"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508104" y="3491716"/>
                <a:ext cx="2316723" cy="369332"/>
              </a:xfrm>
              <a:prstGeom prst="rect">
                <a:avLst/>
              </a:prstGeom>
              <a:blipFill rotWithShape="1">
                <a:blip r:embed="rId6"/>
                <a:stretch>
                  <a:fillRect b="-1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364088" y="3934418"/>
                <a:ext cx="2592288" cy="10067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𝑛𝑜𝑚𝑖𝑛𝑎𝑙</m:t>
                          </m:r>
                        </m:sub>
                      </m:sSub>
                      <m:r>
                        <a:rPr lang="es-EC" i="1">
                          <a:solidFill>
                            <a:schemeClr val="tx2"/>
                          </a:solidFill>
                          <a:latin typeface="Cambria Math"/>
                        </a:rPr>
                        <m:t>=</m:t>
                      </m:r>
                      <m:f>
                        <m:fPr>
                          <m:ctrlPr>
                            <a:rPr lang="es-EC" i="1" smtClean="0">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𝑆</m:t>
                              </m:r>
                            </m:e>
                            <m:sub>
                              <m:r>
                                <a:rPr lang="es-EC" i="1">
                                  <a:solidFill>
                                    <a:schemeClr val="tx2"/>
                                  </a:solidFill>
                                  <a:latin typeface="Cambria Math"/>
                                </a:rPr>
                                <m:t>𝑛𝑜𝑚𝑖𝑛𝑎𝑙</m:t>
                              </m:r>
                            </m:sub>
                          </m:sSub>
                        </m:num>
                        <m:den>
                          <m:rad>
                            <m:radPr>
                              <m:degHide m:val="on"/>
                              <m:ctrlPr>
                                <a:rPr lang="es-EC" i="1">
                                  <a:solidFill>
                                    <a:schemeClr val="tx2"/>
                                  </a:solidFill>
                                  <a:latin typeface="Cambria Math"/>
                                </a:rPr>
                              </m:ctrlPr>
                            </m:radPr>
                            <m:deg/>
                            <m:e>
                              <m:r>
                                <a:rPr lang="es-EC" i="1">
                                  <a:solidFill>
                                    <a:schemeClr val="tx2"/>
                                  </a:solidFill>
                                  <a:latin typeface="Cambria Math"/>
                                </a:rPr>
                                <m:t>3</m:t>
                              </m:r>
                            </m:e>
                          </m:ra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sub>
                          </m:sSub>
                        </m:den>
                      </m:f>
                    </m:oMath>
                  </m:oMathPara>
                </a14:m>
                <a:endParaRPr lang="es-EC" dirty="0"/>
              </a:p>
              <a:p>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5364088" y="3934418"/>
                <a:ext cx="2592288" cy="1006750"/>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703252" y="5952945"/>
                <a:ext cx="3973204" cy="716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solidFill>
                            <a:schemeClr val="tx2"/>
                          </a:solidFill>
                          <a:latin typeface="Cambria Math"/>
                        </a:rPr>
                        <m:t>L</m:t>
                      </m:r>
                      <m:r>
                        <a:rPr lang="es-EC" smtClean="0">
                          <a:solidFill>
                            <a:schemeClr val="tx2"/>
                          </a:solidFill>
                          <a:latin typeface="Cambria Math"/>
                        </a:rPr>
                        <m:t>=</m:t>
                      </m:r>
                      <m:f>
                        <m:fPr>
                          <m:ctrlPr>
                            <a:rPr lang="es-EC" i="1">
                              <a:solidFill>
                                <a:schemeClr val="tx2"/>
                              </a:solidFill>
                              <a:latin typeface="Cambria Math"/>
                            </a:rPr>
                          </m:ctrlPr>
                        </m:fPr>
                        <m:num>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m:rPr>
                                      <m:sty m:val="p"/>
                                    </m:rPr>
                                    <a:rPr lang="es-EC">
                                      <a:solidFill>
                                        <a:schemeClr val="tx2"/>
                                      </a:solidFill>
                                      <a:latin typeface="Cambria Math"/>
                                    </a:rPr>
                                    <m:t>V</m:t>
                                  </m:r>
                                </m:e>
                                <m:sub>
                                  <m:r>
                                    <m:rPr>
                                      <m:sty m:val="p"/>
                                    </m:rPr>
                                    <a:rPr lang="es-EC">
                                      <a:solidFill>
                                        <a:schemeClr val="tx2"/>
                                      </a:solidFill>
                                      <a:latin typeface="Cambria Math"/>
                                    </a:rPr>
                                    <m:t>I</m:t>
                                  </m:r>
                                </m:sub>
                              </m:sSub>
                              <m:r>
                                <a:rPr lang="es-EC" i="1">
                                  <a:solidFill>
                                    <a:schemeClr val="tx2"/>
                                  </a:solidFill>
                                  <a:latin typeface="Cambria Math"/>
                                </a:rPr>
                                <m:t>∗</m:t>
                              </m:r>
                              <m:r>
                                <m:rPr>
                                  <m:sty m:val="p"/>
                                </m:rPr>
                                <a:rPr lang="es-EC">
                                  <a:solidFill>
                                    <a:schemeClr val="tx2"/>
                                  </a:solidFill>
                                  <a:latin typeface="Cambria Math"/>
                                </a:rPr>
                                <m:t>dt</m:t>
                              </m:r>
                            </m:e>
                          </m:nary>
                        </m:num>
                        <m:den>
                          <m:sSub>
                            <m:sSubPr>
                              <m:ctrlPr>
                                <a:rPr lang="es-EC" i="1">
                                  <a:solidFill>
                                    <a:schemeClr val="tx2"/>
                                  </a:solidFill>
                                  <a:latin typeface="Cambria Math"/>
                                </a:rPr>
                              </m:ctrlPr>
                            </m:sSubPr>
                            <m:e>
                              <m:r>
                                <a:rPr lang="es-EC">
                                  <a:solidFill>
                                    <a:schemeClr val="tx2"/>
                                  </a:solidFill>
                                  <a:latin typeface="Cambria Math"/>
                                </a:rPr>
                                <m:t>∆</m:t>
                              </m:r>
                              <m:r>
                                <m:rPr>
                                  <m:sty m:val="p"/>
                                </m:rPr>
                                <a:rPr lang="es-EC">
                                  <a:solidFill>
                                    <a:schemeClr val="tx2"/>
                                  </a:solidFill>
                                  <a:latin typeface="Cambria Math"/>
                                </a:rPr>
                                <m:t>I</m:t>
                              </m:r>
                            </m:e>
                            <m:sub>
                              <m:r>
                                <m:rPr>
                                  <m:sty m:val="p"/>
                                </m:rPr>
                                <a:rPr lang="es-EC">
                                  <a:solidFill>
                                    <a:schemeClr val="tx2"/>
                                  </a:solidFill>
                                  <a:latin typeface="Cambria Math"/>
                                </a:rPr>
                                <m:t>I</m:t>
                              </m:r>
                            </m:sub>
                          </m:sSub>
                        </m:den>
                      </m:f>
                      <m:r>
                        <a:rPr lang="es-EC">
                          <a:solidFill>
                            <a:schemeClr val="tx2"/>
                          </a:solidFill>
                          <a:latin typeface="Cambria Math"/>
                        </a:rPr>
                        <m:t>=</m:t>
                      </m:r>
                      <m:f>
                        <m:fPr>
                          <m:ctrlPr>
                            <a:rPr lang="es-EC" i="1">
                              <a:solidFill>
                                <a:schemeClr val="tx2"/>
                              </a:solidFill>
                              <a:latin typeface="Cambria Math"/>
                            </a:rPr>
                          </m:ctrlPr>
                        </m:fPr>
                        <m:num>
                          <m:r>
                            <a:rPr lang="es-EC">
                              <a:solidFill>
                                <a:schemeClr val="tx2"/>
                              </a:solidFill>
                              <a:latin typeface="Cambria Math"/>
                            </a:rPr>
                            <m:t>0.0554</m:t>
                          </m:r>
                        </m:num>
                        <m:den>
                          <m:r>
                            <a:rPr lang="es-EC">
                              <a:solidFill>
                                <a:schemeClr val="tx2"/>
                              </a:solidFill>
                              <a:latin typeface="Cambria Math"/>
                            </a:rPr>
                            <m:t>34.6410</m:t>
                          </m:r>
                        </m:den>
                      </m:f>
                      <m:r>
                        <a:rPr lang="es-EC">
                          <a:solidFill>
                            <a:schemeClr val="tx2"/>
                          </a:solidFill>
                          <a:latin typeface="Cambria Math"/>
                        </a:rPr>
                        <m:t>=0.0016 (</m:t>
                      </m:r>
                      <m:r>
                        <m:rPr>
                          <m:sty m:val="p"/>
                        </m:rPr>
                        <a:rPr lang="es-EC">
                          <a:solidFill>
                            <a:schemeClr val="tx2"/>
                          </a:solidFill>
                          <a:latin typeface="Cambria Math"/>
                        </a:rPr>
                        <m:t>H</m:t>
                      </m:r>
                      <m:r>
                        <a:rPr lang="es-EC">
                          <a:solidFill>
                            <a:schemeClr val="tx2"/>
                          </a:solidFill>
                          <a:latin typeface="Cambria Math"/>
                        </a:rPr>
                        <m:t>)</m:t>
                      </m:r>
                    </m:oMath>
                  </m:oMathPara>
                </a14:m>
                <a:endParaRPr lang="es-EC"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4703252" y="5952945"/>
                <a:ext cx="3973204" cy="716415"/>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4464496" y="550794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a:solidFill>
                                <a:schemeClr val="tx2"/>
                              </a:solidFill>
                              <a:latin typeface="Cambria Math"/>
                            </a:rPr>
                            <m:t>∆</m:t>
                          </m:r>
                          <m:r>
                            <m:rPr>
                              <m:sty m:val="p"/>
                            </m:rPr>
                            <a:rPr lang="es-EC">
                              <a:solidFill>
                                <a:schemeClr val="tx2"/>
                              </a:solidFill>
                              <a:latin typeface="Cambria Math"/>
                            </a:rPr>
                            <m:t>I</m:t>
                          </m:r>
                        </m:e>
                        <m:sub>
                          <m:r>
                            <m:rPr>
                              <m:sty m:val="p"/>
                            </m:rPr>
                            <a:rPr lang="es-EC">
                              <a:solidFill>
                                <a:schemeClr val="tx2"/>
                              </a:solidFill>
                              <a:latin typeface="Cambria Math"/>
                            </a:rPr>
                            <m:t>I</m:t>
                          </m:r>
                        </m:sub>
                      </m:sSub>
                      <m:r>
                        <a:rPr lang="es-EC">
                          <a:solidFill>
                            <a:schemeClr val="tx2"/>
                          </a:solidFill>
                          <a:latin typeface="Cambria Math"/>
                        </a:rPr>
                        <m:t>=</m:t>
                      </m:r>
                      <m:d>
                        <m:dPr>
                          <m:ctrlPr>
                            <a:rPr lang="es-EC" i="1">
                              <a:solidFill>
                                <a:schemeClr val="tx2"/>
                              </a:solidFill>
                              <a:latin typeface="Cambria Math"/>
                            </a:rPr>
                          </m:ctrlPr>
                        </m:dPr>
                        <m:e>
                          <m:r>
                            <a:rPr lang="es-EC">
                              <a:solidFill>
                                <a:schemeClr val="tx2"/>
                              </a:solidFill>
                              <a:latin typeface="Cambria Math"/>
                            </a:rPr>
                            <m:t>3%</m:t>
                          </m:r>
                        </m:e>
                      </m:d>
                      <m:r>
                        <a:rPr lang="es-EC" i="1">
                          <a:solidFill>
                            <a:schemeClr val="tx2"/>
                          </a:solidFill>
                          <a:latin typeface="Cambria Math"/>
                        </a:rPr>
                        <m:t>∗</m:t>
                      </m:r>
                      <m:r>
                        <a:rPr lang="es-EC">
                          <a:solidFill>
                            <a:schemeClr val="tx2"/>
                          </a:solidFill>
                          <a:latin typeface="Cambria Math"/>
                        </a:rPr>
                        <m:t>1.</m:t>
                      </m:r>
                      <m:r>
                        <a:rPr lang="es-EC" b="0" i="0" smtClean="0">
                          <a:solidFill>
                            <a:schemeClr val="tx2"/>
                          </a:solidFill>
                          <a:latin typeface="Cambria Math"/>
                        </a:rPr>
                        <m:t>154</m:t>
                      </m:r>
                      <m:r>
                        <m:rPr>
                          <m:sty m:val="p"/>
                        </m:rPr>
                        <a:rPr lang="es-EC">
                          <a:solidFill>
                            <a:schemeClr val="tx2"/>
                          </a:solidFill>
                          <a:latin typeface="Cambria Math"/>
                        </a:rPr>
                        <m:t>KAmp</m:t>
                      </m:r>
                      <m:r>
                        <a:rPr lang="es-EC">
                          <a:solidFill>
                            <a:schemeClr val="tx2"/>
                          </a:solidFill>
                          <a:latin typeface="Cambria Math"/>
                        </a:rPr>
                        <m:t>=34.6410 </m:t>
                      </m:r>
                      <m:r>
                        <m:rPr>
                          <m:sty m:val="p"/>
                        </m:rPr>
                        <a:rPr lang="es-EC">
                          <a:solidFill>
                            <a:schemeClr val="tx2"/>
                          </a:solidFill>
                          <a:latin typeface="Cambria Math"/>
                        </a:rPr>
                        <m:t>Amp</m:t>
                      </m:r>
                    </m:oMath>
                  </m:oMathPara>
                </a14:m>
                <a:endParaRPr lang="es-EC" dirty="0">
                  <a:solidFill>
                    <a:schemeClr val="tx2"/>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4464496" y="5507940"/>
                <a:ext cx="4572000" cy="369332"/>
              </a:xfrm>
              <a:prstGeom prst="rect">
                <a:avLst/>
              </a:prstGeom>
              <a:blipFill rotWithShape="1">
                <a:blip r:embed="rId9"/>
                <a:stretch>
                  <a:fillRect b="-1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4716016" y="4647636"/>
                <a:ext cx="4032448" cy="9416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𝑛𝑜𝑚𝑖𝑛𝑎𝑙</m:t>
                          </m:r>
                        </m:sub>
                      </m:sSub>
                      <m:r>
                        <a:rPr lang="es-EC" b="0" i="1" smtClean="0">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10</m:t>
                          </m:r>
                          <m:r>
                            <a:rPr lang="es-EC" i="1">
                              <a:solidFill>
                                <a:schemeClr val="tx2"/>
                              </a:solidFill>
                              <a:latin typeface="Cambria Math"/>
                            </a:rPr>
                            <m:t>𝑀𝑉𝐴</m:t>
                          </m:r>
                        </m:num>
                        <m:den>
                          <m:rad>
                            <m:radPr>
                              <m:degHide m:val="on"/>
                              <m:ctrlPr>
                                <a:rPr lang="es-EC" i="1">
                                  <a:solidFill>
                                    <a:schemeClr val="tx2"/>
                                  </a:solidFill>
                                  <a:latin typeface="Cambria Math"/>
                                </a:rPr>
                              </m:ctrlPr>
                            </m:radPr>
                            <m:deg/>
                            <m:e>
                              <m:r>
                                <a:rPr lang="es-EC" i="1">
                                  <a:solidFill>
                                    <a:schemeClr val="tx2"/>
                                  </a:solidFill>
                                  <a:latin typeface="Cambria Math"/>
                                </a:rPr>
                                <m:t>3</m:t>
                              </m:r>
                            </m:e>
                          </m:rad>
                          <m:r>
                            <a:rPr lang="es-EC" i="1">
                              <a:solidFill>
                                <a:schemeClr val="tx2"/>
                              </a:solidFill>
                              <a:latin typeface="Cambria Math"/>
                            </a:rPr>
                            <m:t>∗5</m:t>
                          </m:r>
                          <m:r>
                            <a:rPr lang="es-EC" i="1">
                              <a:solidFill>
                                <a:schemeClr val="tx2"/>
                              </a:solidFill>
                              <a:latin typeface="Cambria Math"/>
                            </a:rPr>
                            <m:t>𝐾𝑣</m:t>
                          </m:r>
                        </m:den>
                      </m:f>
                      <m:r>
                        <a:rPr lang="es-EC" i="1">
                          <a:solidFill>
                            <a:schemeClr val="tx2"/>
                          </a:solidFill>
                          <a:latin typeface="Cambria Math"/>
                        </a:rPr>
                        <m:t>=1.1547 </m:t>
                      </m:r>
                      <m:r>
                        <a:rPr lang="es-EC" i="1">
                          <a:solidFill>
                            <a:schemeClr val="tx2"/>
                          </a:solidFill>
                          <a:latin typeface="Cambria Math"/>
                        </a:rPr>
                        <m:t>𝐾𝐴𝑚𝑝</m:t>
                      </m:r>
                    </m:oMath>
                  </m:oMathPara>
                </a14:m>
                <a:endParaRPr lang="es-EC" dirty="0">
                  <a:solidFill>
                    <a:schemeClr val="tx2"/>
                  </a:solidFill>
                </a:endParaRPr>
              </a:p>
              <a:p>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4716016" y="4647636"/>
                <a:ext cx="4032448" cy="941604"/>
              </a:xfrm>
              <a:prstGeom prst="rect">
                <a:avLst/>
              </a:prstGeom>
              <a:blipFill rotWithShape="1">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46437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DIMENSIONAMIENTO </a:t>
            </a:r>
            <a:r>
              <a:rPr lang="es-EC" b="1" dirty="0"/>
              <a:t>DEL CAPACITOR</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47689"/>
            <a:ext cx="4032448" cy="3297535"/>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728" y="2492896"/>
            <a:ext cx="4302760" cy="2264410"/>
          </a:xfrm>
          <a:prstGeom prst="rect">
            <a:avLst/>
          </a:prstGeom>
          <a:noFill/>
          <a:ln>
            <a:noFill/>
          </a:ln>
        </p:spPr>
      </p:pic>
      <mc:AlternateContent xmlns:mc="http://schemas.openxmlformats.org/markup-compatibility/2006" xmlns:a14="http://schemas.microsoft.com/office/drawing/2010/main">
        <mc:Choice Requires="a14">
          <p:sp>
            <p:nvSpPr>
              <p:cNvPr id="6" name="5 Rectángulo"/>
              <p:cNvSpPr/>
              <p:nvPr/>
            </p:nvSpPr>
            <p:spPr>
              <a:xfrm>
                <a:off x="5707613" y="5430640"/>
                <a:ext cx="2210990"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𝐶</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m:t>
                          </m:r>
                        </m:num>
                        <m:den>
                          <m:r>
                            <a:rPr lang="es-EC" i="1">
                              <a:solidFill>
                                <a:schemeClr val="tx2"/>
                              </a:solidFill>
                              <a:latin typeface="Cambria Math"/>
                            </a:rPr>
                            <m:t>𝐶</m:t>
                          </m:r>
                        </m:den>
                      </m:f>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m:t>
                          </m:r>
                          <m:r>
                            <a:rPr lang="es-EC" i="1">
                              <a:solidFill>
                                <a:schemeClr val="tx2"/>
                              </a:solidFill>
                              <a:latin typeface="Cambria Math"/>
                            </a:rPr>
                            <m:t>𝑑𝑡</m:t>
                          </m:r>
                        </m:e>
                      </m:nary>
                      <m:r>
                        <a:rPr lang="es-EC" i="1">
                          <a:solidFill>
                            <a:schemeClr val="tx2"/>
                          </a:solidFill>
                          <a:latin typeface="Cambria Math"/>
                        </a:rPr>
                        <m:t> </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707613" y="5430640"/>
                <a:ext cx="2210990" cy="818879"/>
              </a:xfrm>
              <a:prstGeom prst="rect">
                <a:avLst/>
              </a:prstGeom>
              <a:blipFill rotWithShape="1">
                <a:blip r:embed="rId4"/>
                <a:stretch>
                  <a:fillRect/>
                </a:stretch>
              </a:blipFill>
            </p:spPr>
            <p:txBody>
              <a:bodyPr/>
              <a:lstStyle/>
              <a:p>
                <a:r>
                  <a:rPr lang="es-EC">
                    <a:noFill/>
                  </a:rPr>
                  <a:t> </a:t>
                </a:r>
              </a:p>
            </p:txBody>
          </p:sp>
        </mc:Fallback>
      </mc:AlternateContent>
      <p:sp>
        <p:nvSpPr>
          <p:cNvPr id="7" name="6 Rectángulo"/>
          <p:cNvSpPr/>
          <p:nvPr/>
        </p:nvSpPr>
        <p:spPr>
          <a:xfrm>
            <a:off x="179512" y="5603188"/>
            <a:ext cx="4572000" cy="338554"/>
          </a:xfrm>
          <a:prstGeom prst="rect">
            <a:avLst/>
          </a:prstGeom>
        </p:spPr>
        <p:txBody>
          <a:bodyPr>
            <a:spAutoFit/>
          </a:bodyPr>
          <a:lstStyle/>
          <a:p>
            <a:r>
              <a:rPr lang="es-EC" sz="1600" b="1" dirty="0">
                <a:solidFill>
                  <a:schemeClr val="tx2"/>
                </a:solidFill>
              </a:rPr>
              <a:t>Circuito equivalente para el cálculo del capacitor</a:t>
            </a:r>
          </a:p>
        </p:txBody>
      </p:sp>
      <p:sp>
        <p:nvSpPr>
          <p:cNvPr id="8" name="7 Rectángulo"/>
          <p:cNvSpPr/>
          <p:nvPr/>
        </p:nvSpPr>
        <p:spPr>
          <a:xfrm>
            <a:off x="5040560" y="4818638"/>
            <a:ext cx="4572000" cy="338554"/>
          </a:xfrm>
          <a:prstGeom prst="rect">
            <a:avLst/>
          </a:prstGeom>
        </p:spPr>
        <p:txBody>
          <a:bodyPr>
            <a:spAutoFit/>
          </a:bodyPr>
          <a:lstStyle/>
          <a:p>
            <a:r>
              <a:rPr lang="es-EC" sz="1600" b="1" dirty="0">
                <a:solidFill>
                  <a:schemeClr val="tx2"/>
                </a:solidFill>
              </a:rPr>
              <a:t>Circuito equivalente </a:t>
            </a:r>
            <a:r>
              <a:rPr lang="es-EC" sz="1600" b="1" dirty="0" smtClean="0">
                <a:solidFill>
                  <a:schemeClr val="tx2"/>
                </a:solidFill>
              </a:rPr>
              <a:t>realizado </a:t>
            </a:r>
            <a:r>
              <a:rPr lang="es-EC" sz="1600" b="1" dirty="0">
                <a:solidFill>
                  <a:schemeClr val="tx2"/>
                </a:solidFill>
              </a:rPr>
              <a:t>en </a:t>
            </a:r>
            <a:r>
              <a:rPr lang="es-EC" sz="1600" b="1" cap="all" dirty="0">
                <a:solidFill>
                  <a:schemeClr val="tx2"/>
                </a:solidFill>
              </a:rPr>
              <a:t>s</a:t>
            </a:r>
            <a:r>
              <a:rPr lang="es-EC" sz="1600" b="1" dirty="0">
                <a:solidFill>
                  <a:schemeClr val="tx2"/>
                </a:solidFill>
              </a:rPr>
              <a:t>imulink</a:t>
            </a:r>
          </a:p>
        </p:txBody>
      </p:sp>
    </p:spTree>
    <p:extLst>
      <p:ext uri="{BB962C8B-B14F-4D97-AF65-F5344CB8AC3E}">
        <p14:creationId xmlns:p14="http://schemas.microsoft.com/office/powerpoint/2010/main" val="3931353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DIMENSIONAMIENTO </a:t>
            </a:r>
            <a:r>
              <a:rPr lang="es-EC" b="1" dirty="0"/>
              <a:t>DEL CAPACITOR</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16832"/>
            <a:ext cx="4079875" cy="1884680"/>
          </a:xfrm>
          <a:prstGeom prst="rect">
            <a:avLst/>
          </a:prstGeom>
          <a:noFill/>
          <a:ln>
            <a:noFill/>
          </a:ln>
        </p:spPr>
      </p:pic>
      <p:pic>
        <p:nvPicPr>
          <p:cNvPr id="5" name="4 Imagen" descr="C:\Users\JOHANA VEINTIMILLA\Desktop\proyectoSSSC final\capitulo3.4.png"/>
          <p:cNvPicPr/>
          <p:nvPr/>
        </p:nvPicPr>
        <p:blipFill rotWithShape="1">
          <a:blip r:embed="rId3" cstate="print">
            <a:extLst>
              <a:ext uri="{28A0092B-C50C-407E-A947-70E740481C1C}">
                <a14:useLocalDpi xmlns:a14="http://schemas.microsoft.com/office/drawing/2010/main" val="0"/>
              </a:ext>
            </a:extLst>
          </a:blip>
          <a:srcRect t="5875" b="5910"/>
          <a:stretch/>
        </p:blipFill>
        <p:spPr bwMode="auto">
          <a:xfrm>
            <a:off x="326703" y="4221088"/>
            <a:ext cx="4076700" cy="2022763"/>
          </a:xfrm>
          <a:prstGeom prst="rect">
            <a:avLst/>
          </a:prstGeom>
          <a:noFill/>
          <a:ln>
            <a:noFill/>
          </a:ln>
        </p:spPr>
      </p:pic>
      <p:sp>
        <p:nvSpPr>
          <p:cNvPr id="6" name="5 Rectángulo"/>
          <p:cNvSpPr/>
          <p:nvPr/>
        </p:nvSpPr>
        <p:spPr>
          <a:xfrm>
            <a:off x="1150857" y="3803882"/>
            <a:ext cx="2209259" cy="338554"/>
          </a:xfrm>
          <a:prstGeom prst="rect">
            <a:avLst/>
          </a:prstGeom>
        </p:spPr>
        <p:txBody>
          <a:bodyPr wrap="none">
            <a:spAutoFit/>
          </a:bodyPr>
          <a:lstStyle/>
          <a:p>
            <a:r>
              <a:rPr lang="es-EC" sz="1600" b="1" dirty="0">
                <a:solidFill>
                  <a:schemeClr val="tx2"/>
                </a:solidFill>
              </a:rPr>
              <a:t>Corriente en el inductor</a:t>
            </a:r>
          </a:p>
        </p:txBody>
      </p:sp>
      <p:sp>
        <p:nvSpPr>
          <p:cNvPr id="7" name="6 Rectángulo"/>
          <p:cNvSpPr/>
          <p:nvPr/>
        </p:nvSpPr>
        <p:spPr>
          <a:xfrm>
            <a:off x="410472" y="6243851"/>
            <a:ext cx="3945504" cy="338554"/>
          </a:xfrm>
          <a:prstGeom prst="rect">
            <a:avLst/>
          </a:prstGeom>
        </p:spPr>
        <p:txBody>
          <a:bodyPr wrap="none">
            <a:spAutoFit/>
          </a:bodyPr>
          <a:lstStyle/>
          <a:p>
            <a:r>
              <a:rPr lang="es-EC" sz="1600" b="1" dirty="0" err="1">
                <a:solidFill>
                  <a:schemeClr val="tx2"/>
                </a:solidFill>
              </a:rPr>
              <a:t>A</a:t>
            </a:r>
            <a:r>
              <a:rPr lang="es-EC" sz="1600" b="1" dirty="0" err="1" smtClean="0">
                <a:solidFill>
                  <a:schemeClr val="tx2"/>
                </a:solidFill>
              </a:rPr>
              <a:t>rea</a:t>
            </a:r>
            <a:r>
              <a:rPr lang="es-EC" sz="1600" b="1" dirty="0" smtClean="0">
                <a:solidFill>
                  <a:schemeClr val="tx2"/>
                </a:solidFill>
              </a:rPr>
              <a:t> </a:t>
            </a:r>
            <a:r>
              <a:rPr lang="es-EC" sz="1600" b="1" dirty="0">
                <a:solidFill>
                  <a:schemeClr val="tx2"/>
                </a:solidFill>
              </a:rPr>
              <a:t>escogida para dimensionar el capacitor</a:t>
            </a:r>
          </a:p>
        </p:txBody>
      </p:sp>
      <mc:AlternateContent xmlns:mc="http://schemas.openxmlformats.org/markup-compatibility/2006" xmlns:a14="http://schemas.microsoft.com/office/drawing/2010/main">
        <mc:Choice Requires="a14">
          <p:sp>
            <p:nvSpPr>
              <p:cNvPr id="8" name="7 Rectángulo"/>
              <p:cNvSpPr/>
              <p:nvPr/>
            </p:nvSpPr>
            <p:spPr>
              <a:xfrm>
                <a:off x="4788024" y="2040293"/>
                <a:ext cx="3362715"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𝐴𝑟𝑒𝑎</m:t>
                      </m:r>
                      <m:r>
                        <a:rPr lang="es-EC" i="1" smtClean="0">
                          <a:solidFill>
                            <a:schemeClr val="tx2"/>
                          </a:solidFill>
                          <a:latin typeface="Cambria Math"/>
                        </a:rPr>
                        <m:t> </m:t>
                      </m:r>
                      <m:r>
                        <a:rPr lang="es-EC" i="1" smtClean="0">
                          <a:solidFill>
                            <a:schemeClr val="tx2"/>
                          </a:solidFill>
                          <a:latin typeface="Cambria Math"/>
                        </a:rPr>
                        <m:t>𝑡𝑟𝑖𝑎𝑛𝑔𝑢𝑙𝑎𝑟</m:t>
                      </m:r>
                      <m:r>
                        <a:rPr lang="es-EC" i="1" smtClean="0">
                          <a:solidFill>
                            <a:schemeClr val="tx2"/>
                          </a:solidFill>
                          <a:latin typeface="Cambria Math"/>
                        </a:rPr>
                        <m:t>=</m:t>
                      </m:r>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m:t>
                          </m:r>
                          <m:r>
                            <a:rPr lang="es-EC" i="1">
                              <a:solidFill>
                                <a:schemeClr val="tx2"/>
                              </a:solidFill>
                              <a:latin typeface="Cambria Math"/>
                            </a:rPr>
                            <m:t>𝑑𝑡</m:t>
                          </m:r>
                        </m:e>
                      </m:nary>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4788024" y="2040293"/>
                <a:ext cx="3362715" cy="81887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043080" y="2610121"/>
                <a:ext cx="3015376"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EC" i="1" smtClean="0">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m:t>
                          </m:r>
                          <m:r>
                            <a:rPr lang="es-EC" i="1">
                              <a:solidFill>
                                <a:schemeClr val="tx2"/>
                              </a:solidFill>
                              <a:latin typeface="Cambria Math"/>
                            </a:rPr>
                            <m:t>𝑑𝑡</m:t>
                          </m:r>
                        </m:e>
                      </m:nary>
                      <m:r>
                        <a:rPr lang="es-EC" i="1">
                          <a:solidFill>
                            <a:schemeClr val="tx2"/>
                          </a:solidFill>
                          <a:latin typeface="Cambria Math"/>
                        </a:rPr>
                        <m:t>=0.015831384</m:t>
                      </m:r>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043080" y="2610121"/>
                <a:ext cx="3015376" cy="818879"/>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336552" y="3321026"/>
                <a:ext cx="2331792" cy="396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𝐶</m:t>
                          </m:r>
                        </m:sub>
                      </m:sSub>
                      <m:r>
                        <a:rPr lang="es-EC" i="1">
                          <a:solidFill>
                            <a:schemeClr val="tx2"/>
                          </a:solidFill>
                          <a:latin typeface="Cambria Math"/>
                        </a:rPr>
                        <m:t>=</m:t>
                      </m:r>
                      <m:d>
                        <m:dPr>
                          <m:ctrlPr>
                            <a:rPr lang="es-EC" i="1">
                              <a:solidFill>
                                <a:schemeClr val="tx2"/>
                              </a:solidFill>
                              <a:latin typeface="Cambria Math"/>
                            </a:rPr>
                          </m:ctrlPr>
                        </m:dPr>
                        <m:e>
                          <m:r>
                            <a:rPr lang="es-EC" i="1">
                              <a:solidFill>
                                <a:schemeClr val="tx2"/>
                              </a:solidFill>
                              <a:latin typeface="Cambria Math"/>
                            </a:rPr>
                            <m:t>1%</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𝑁</m:t>
                          </m:r>
                          <m:r>
                            <a:rPr lang="es-EC" i="1">
                              <a:solidFill>
                                <a:schemeClr val="tx2"/>
                              </a:solidFill>
                              <a:latin typeface="Cambria Math"/>
                            </a:rPr>
                            <m:t>)</m:t>
                          </m:r>
                        </m:sub>
                      </m:sSub>
                    </m:oMath>
                  </m:oMathPara>
                </a14:m>
                <a:endParaRPr lang="es-EC"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336552" y="3321026"/>
                <a:ext cx="2331792" cy="396006"/>
              </a:xfrm>
              <a:prstGeom prst="rect">
                <a:avLst/>
              </a:prstGeom>
              <a:blipFill rotWithShape="1">
                <a:blip r:embed="rId6"/>
                <a:stretch>
                  <a:fillRect b="-92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554623" y="3827395"/>
                <a:ext cx="2041713" cy="681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𝑇𝐿</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m:t>
                          </m:r>
                          <m:r>
                            <a:rPr lang="es-EC" i="1">
                              <a:solidFill>
                                <a:schemeClr val="tx2"/>
                              </a:solidFill>
                              <a:latin typeface="Cambria Math"/>
                            </a:rPr>
                            <m:t>𝑁</m:t>
                          </m:r>
                          <m:r>
                            <a:rPr lang="es-EC" i="1">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d>
                            <m:dPr>
                              <m:ctrlPr>
                                <a:rPr lang="es-EC" i="1">
                                  <a:solidFill>
                                    <a:schemeClr val="tx2"/>
                                  </a:solidFill>
                                  <a:latin typeface="Cambria Math"/>
                                </a:rPr>
                              </m:ctrlPr>
                            </m:dPr>
                            <m:e>
                              <m:r>
                                <a:rPr lang="es-EC" i="1">
                                  <a:solidFill>
                                    <a:schemeClr val="tx2"/>
                                  </a:solidFill>
                                  <a:latin typeface="Cambria Math"/>
                                </a:rPr>
                                <m:t>5 </m:t>
                              </m:r>
                              <m:r>
                                <a:rPr lang="es-EC" i="1">
                                  <a:solidFill>
                                    <a:schemeClr val="tx2"/>
                                  </a:solidFill>
                                  <a:latin typeface="Cambria Math"/>
                                </a:rPr>
                                <m:t>𝐾𝑉</m:t>
                              </m:r>
                            </m:e>
                          </m:d>
                        </m:num>
                        <m:den>
                          <m:rad>
                            <m:radPr>
                              <m:degHide m:val="on"/>
                              <m:ctrlPr>
                                <a:rPr lang="es-EC" i="1">
                                  <a:solidFill>
                                    <a:schemeClr val="tx2"/>
                                  </a:solidFill>
                                  <a:latin typeface="Cambria Math"/>
                                </a:rPr>
                              </m:ctrlPr>
                            </m:radPr>
                            <m:deg/>
                            <m:e>
                              <m:r>
                                <a:rPr lang="es-EC" i="1">
                                  <a:solidFill>
                                    <a:schemeClr val="tx2"/>
                                  </a:solidFill>
                                  <a:latin typeface="Cambria Math"/>
                                </a:rPr>
                                <m:t>3</m:t>
                              </m:r>
                            </m:e>
                          </m:rad>
                        </m:den>
                      </m:f>
                    </m:oMath>
                  </m:oMathPara>
                </a14:m>
                <a:endParaRPr lang="es-EC" dirty="0">
                  <a:solidFill>
                    <a:schemeClr val="tx2"/>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5554623" y="3827395"/>
                <a:ext cx="2041713" cy="681725"/>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860032" y="4509120"/>
                <a:ext cx="3342582" cy="681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𝐶</m:t>
                          </m:r>
                        </m:sub>
                      </m:sSub>
                      <m:r>
                        <a:rPr lang="es-EC" i="1">
                          <a:solidFill>
                            <a:schemeClr val="tx2"/>
                          </a:solidFill>
                          <a:latin typeface="Cambria Math"/>
                        </a:rPr>
                        <m:t>=</m:t>
                      </m:r>
                      <m:d>
                        <m:dPr>
                          <m:ctrlPr>
                            <a:rPr lang="es-EC" i="1">
                              <a:solidFill>
                                <a:schemeClr val="tx2"/>
                              </a:solidFill>
                              <a:latin typeface="Cambria Math"/>
                            </a:rPr>
                          </m:ctrlPr>
                        </m:dPr>
                        <m:e>
                          <m:r>
                            <a:rPr lang="es-EC" i="1">
                              <a:solidFill>
                                <a:schemeClr val="tx2"/>
                              </a:solidFill>
                              <a:latin typeface="Cambria Math"/>
                            </a:rPr>
                            <m:t>1%</m:t>
                          </m:r>
                        </m:e>
                      </m:d>
                      <m:r>
                        <a:rPr lang="es-EC" i="1">
                          <a:solidFill>
                            <a:schemeClr val="tx2"/>
                          </a:solidFill>
                          <a:latin typeface="Cambria Math"/>
                        </a:rPr>
                        <m:t>∗</m:t>
                      </m:r>
                      <m:f>
                        <m:fPr>
                          <m:ctrlPr>
                            <a:rPr lang="es-EC" i="1">
                              <a:solidFill>
                                <a:schemeClr val="tx2"/>
                              </a:solidFill>
                              <a:latin typeface="Cambria Math"/>
                            </a:rPr>
                          </m:ctrlPr>
                        </m:fPr>
                        <m:num>
                          <m:d>
                            <m:dPr>
                              <m:ctrlPr>
                                <a:rPr lang="es-EC" i="1">
                                  <a:solidFill>
                                    <a:schemeClr val="tx2"/>
                                  </a:solidFill>
                                  <a:latin typeface="Cambria Math"/>
                                </a:rPr>
                              </m:ctrlPr>
                            </m:dPr>
                            <m:e>
                              <m:r>
                                <a:rPr lang="es-EC" i="1">
                                  <a:solidFill>
                                    <a:schemeClr val="tx2"/>
                                  </a:solidFill>
                                  <a:latin typeface="Cambria Math"/>
                                </a:rPr>
                                <m:t>5 </m:t>
                              </m:r>
                              <m:r>
                                <a:rPr lang="es-EC" i="1">
                                  <a:solidFill>
                                    <a:schemeClr val="tx2"/>
                                  </a:solidFill>
                                  <a:latin typeface="Cambria Math"/>
                                </a:rPr>
                                <m:t>𝐾𝑉</m:t>
                              </m:r>
                            </m:e>
                          </m:d>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s-EC" i="1">
                          <a:solidFill>
                            <a:schemeClr val="tx2"/>
                          </a:solidFill>
                          <a:latin typeface="Cambria Math"/>
                        </a:rPr>
                        <m:t>=28.87 </m:t>
                      </m:r>
                      <m:r>
                        <a:rPr lang="es-EC" i="1">
                          <a:solidFill>
                            <a:schemeClr val="tx2"/>
                          </a:solidFill>
                          <a:latin typeface="Cambria Math"/>
                        </a:rPr>
                        <m:t>𝑉</m:t>
                      </m:r>
                    </m:oMath>
                  </m:oMathPara>
                </a14:m>
                <a:endParaRPr lang="es-EC"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4860032" y="4509120"/>
                <a:ext cx="3342582" cy="681725"/>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554623" y="5301208"/>
                <a:ext cx="2041714" cy="717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𝐶</m:t>
                      </m:r>
                      <m:r>
                        <a:rPr lang="es-EC" i="1" smtClean="0">
                          <a:solidFill>
                            <a:schemeClr val="tx2"/>
                          </a:solidFill>
                          <a:latin typeface="Cambria Math"/>
                        </a:rPr>
                        <m:t>=</m:t>
                      </m:r>
                      <m:f>
                        <m:fPr>
                          <m:ctrlPr>
                            <a:rPr lang="es-EC" i="1">
                              <a:solidFill>
                                <a:schemeClr val="tx2"/>
                              </a:solidFill>
                              <a:latin typeface="Cambria Math"/>
                            </a:rPr>
                          </m:ctrlPr>
                        </m:fPr>
                        <m:num>
                          <m:nary>
                            <m:naryPr>
                              <m:limLoc m:val="undOvr"/>
                              <m:subHide m:val="on"/>
                              <m:supHide m:val="on"/>
                              <m:ctrlPr>
                                <a:rPr lang="es-EC" i="1">
                                  <a:solidFill>
                                    <a:schemeClr val="tx2"/>
                                  </a:solidFill>
                                  <a:latin typeface="Cambria Math"/>
                                </a:rPr>
                              </m:ctrlPr>
                            </m:naryPr>
                            <m:sub/>
                            <m:sup/>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m:t>
                              </m:r>
                              <m:r>
                                <a:rPr lang="es-EC" i="1">
                                  <a:solidFill>
                                    <a:schemeClr val="tx2"/>
                                  </a:solidFill>
                                  <a:latin typeface="Cambria Math"/>
                                </a:rPr>
                                <m:t>𝑑𝑡</m:t>
                              </m:r>
                            </m:e>
                          </m:nary>
                        </m:num>
                        <m:den>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𝑉</m:t>
                              </m:r>
                            </m:e>
                            <m:sub>
                              <m:r>
                                <a:rPr lang="es-EC" i="1">
                                  <a:solidFill>
                                    <a:schemeClr val="tx2"/>
                                  </a:solidFill>
                                  <a:latin typeface="Cambria Math"/>
                                </a:rPr>
                                <m:t>𝐶</m:t>
                              </m:r>
                            </m:sub>
                          </m:sSub>
                        </m:den>
                      </m:f>
                    </m:oMath>
                  </m:oMathPara>
                </a14:m>
                <a:endParaRPr lang="es-EC" dirty="0">
                  <a:solidFill>
                    <a:schemeClr val="tx2"/>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5554623" y="5301208"/>
                <a:ext cx="2041714" cy="717761"/>
              </a:xfrm>
              <a:prstGeom prst="rect">
                <a:avLst/>
              </a:prstGeom>
              <a:blipFill rotWithShape="1">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4644008" y="6021288"/>
                <a:ext cx="3885423"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solidFill>
                            <a:schemeClr val="tx2"/>
                          </a:solidFill>
                          <a:latin typeface="Cambria Math"/>
                        </a:rPr>
                        <m:t>𝐶</m:t>
                      </m:r>
                      <m:r>
                        <a:rPr lang="es-EC" b="0" i="1" smtClean="0">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0.015831384</m:t>
                          </m:r>
                        </m:num>
                        <m:den>
                          <m:r>
                            <a:rPr lang="es-EC" i="1">
                              <a:solidFill>
                                <a:schemeClr val="tx2"/>
                              </a:solidFill>
                              <a:latin typeface="Cambria Math"/>
                            </a:rPr>
                            <m:t>28.87 </m:t>
                          </m:r>
                          <m:r>
                            <a:rPr lang="es-EC" i="1">
                              <a:solidFill>
                                <a:schemeClr val="tx2"/>
                              </a:solidFill>
                              <a:latin typeface="Cambria Math"/>
                            </a:rPr>
                            <m:t>𝑉</m:t>
                          </m:r>
                        </m:den>
                      </m:f>
                      <m:r>
                        <a:rPr lang="es-EC" i="1">
                          <a:solidFill>
                            <a:schemeClr val="tx2"/>
                          </a:solidFill>
                          <a:latin typeface="Cambria Math"/>
                        </a:rPr>
                        <m:t>=5.48368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−4</m:t>
                          </m:r>
                        </m:sup>
                      </m:sSup>
                      <m:r>
                        <a:rPr lang="es-EC" i="1">
                          <a:solidFill>
                            <a:schemeClr val="tx2"/>
                          </a:solidFill>
                          <a:latin typeface="Cambria Math"/>
                        </a:rPr>
                        <m:t> (</m:t>
                      </m:r>
                      <m:r>
                        <a:rPr lang="es-EC" i="1">
                          <a:solidFill>
                            <a:schemeClr val="tx2"/>
                          </a:solidFill>
                          <a:latin typeface="Cambria Math"/>
                        </a:rPr>
                        <m:t>𝐹</m:t>
                      </m:r>
                      <m:r>
                        <a:rPr lang="es-EC" i="1">
                          <a:solidFill>
                            <a:schemeClr val="tx2"/>
                          </a:solidFill>
                          <a:latin typeface="Cambria Math"/>
                        </a:rPr>
                        <m:t>)</m:t>
                      </m:r>
                    </m:oMath>
                  </m:oMathPara>
                </a14:m>
                <a:endParaRPr lang="es-EC" dirty="0">
                  <a:solidFill>
                    <a:schemeClr val="tx2"/>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4644008" y="6021288"/>
                <a:ext cx="3885423" cy="618374"/>
              </a:xfrm>
              <a:prstGeom prst="rect">
                <a:avLst/>
              </a:prstGeom>
              <a:blipFill rotWithShape="1">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87406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CURVAS DE VOLTAJE Y CORRIENTE DEL CONVERTIDOR</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28428"/>
            <a:ext cx="3024336" cy="4318794"/>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060847"/>
            <a:ext cx="5576192" cy="3676763"/>
          </a:xfrm>
          <a:prstGeom prst="rect">
            <a:avLst/>
          </a:prstGeom>
          <a:noFill/>
          <a:ln>
            <a:noFill/>
          </a:ln>
        </p:spPr>
      </p:pic>
      <p:sp>
        <p:nvSpPr>
          <p:cNvPr id="6" name="5 Rectángulo"/>
          <p:cNvSpPr/>
          <p:nvPr/>
        </p:nvSpPr>
        <p:spPr>
          <a:xfrm>
            <a:off x="-108520" y="6163618"/>
            <a:ext cx="3816424" cy="584775"/>
          </a:xfrm>
          <a:prstGeom prst="rect">
            <a:avLst/>
          </a:prstGeom>
        </p:spPr>
        <p:txBody>
          <a:bodyPr wrap="square">
            <a:spAutoFit/>
          </a:bodyPr>
          <a:lstStyle/>
          <a:p>
            <a:pPr algn="ctr"/>
            <a:r>
              <a:rPr lang="es-EC" sz="1600" b="1" dirty="0">
                <a:solidFill>
                  <a:schemeClr val="tx2"/>
                </a:solidFill>
              </a:rPr>
              <a:t>Curva </a:t>
            </a:r>
            <a:r>
              <a:rPr lang="es-EC" sz="1600" b="1" dirty="0" smtClean="0">
                <a:solidFill>
                  <a:schemeClr val="tx2"/>
                </a:solidFill>
              </a:rPr>
              <a:t>de </a:t>
            </a:r>
            <a:r>
              <a:rPr lang="es-EC" sz="1600" b="1" dirty="0">
                <a:solidFill>
                  <a:schemeClr val="tx2"/>
                </a:solidFill>
              </a:rPr>
              <a:t>voltaje entregado a la red </a:t>
            </a:r>
            <a:r>
              <a:rPr lang="es-EC" sz="1600" b="1" dirty="0" smtClean="0">
                <a:solidFill>
                  <a:schemeClr val="tx2"/>
                </a:solidFill>
              </a:rPr>
              <a:t>y </a:t>
            </a:r>
          </a:p>
          <a:p>
            <a:pPr algn="ctr"/>
            <a:r>
              <a:rPr lang="es-EC" sz="1600" b="1" dirty="0" smtClean="0">
                <a:solidFill>
                  <a:schemeClr val="tx2"/>
                </a:solidFill>
              </a:rPr>
              <a:t>corriente circulando </a:t>
            </a:r>
            <a:r>
              <a:rPr lang="es-EC" sz="1600" b="1" dirty="0">
                <a:solidFill>
                  <a:schemeClr val="tx2"/>
                </a:solidFill>
              </a:rPr>
              <a:t>por el convertidor</a:t>
            </a:r>
          </a:p>
        </p:txBody>
      </p:sp>
      <p:sp>
        <p:nvSpPr>
          <p:cNvPr id="7" name="6 Rectángulo"/>
          <p:cNvSpPr/>
          <p:nvPr/>
        </p:nvSpPr>
        <p:spPr>
          <a:xfrm>
            <a:off x="3707904" y="5747810"/>
            <a:ext cx="5004048" cy="338554"/>
          </a:xfrm>
          <a:prstGeom prst="rect">
            <a:avLst/>
          </a:prstGeom>
        </p:spPr>
        <p:txBody>
          <a:bodyPr wrap="square">
            <a:spAutoFit/>
          </a:bodyPr>
          <a:lstStyle/>
          <a:p>
            <a:pPr algn="ctr"/>
            <a:r>
              <a:rPr lang="es-EC" sz="1600" b="1" dirty="0">
                <a:solidFill>
                  <a:schemeClr val="tx2"/>
                </a:solidFill>
              </a:rPr>
              <a:t>Verificación del rizado en la onda de corriente y voltaje</a:t>
            </a:r>
          </a:p>
        </p:txBody>
      </p:sp>
    </p:spTree>
    <p:extLst>
      <p:ext uri="{BB962C8B-B14F-4D97-AF65-F5344CB8AC3E}">
        <p14:creationId xmlns:p14="http://schemas.microsoft.com/office/powerpoint/2010/main" val="3279787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sz="2800" b="1" cap="all" dirty="0" smtClean="0"/>
              <a:t>verificacion de la Potencia nominal entregada por el </a:t>
            </a:r>
            <a:r>
              <a:rPr lang="es-EC" sz="2800" b="1" cap="all" dirty="0"/>
              <a:t>convertidor al sistema de transmisión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2652713"/>
            <a:ext cx="78009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5 Rectángulo"/>
              <p:cNvSpPr/>
              <p:nvPr/>
            </p:nvSpPr>
            <p:spPr>
              <a:xfrm>
                <a:off x="791456" y="4437112"/>
                <a:ext cx="6588856" cy="735779"/>
              </a:xfrm>
              <a:prstGeom prst="rect">
                <a:avLst/>
              </a:prstGeom>
            </p:spPr>
            <p:txBody>
              <a:bodyPr wrap="none">
                <a:spAutoFit/>
              </a:bodyPr>
              <a:lstStyle/>
              <a:p>
                <a:pPr algn="ctr">
                  <a:lnSpc>
                    <a:spcPct val="170000"/>
                  </a:lnSpc>
                </a:pPr>
                <a14:m>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𝑄</m:t>
                        </m:r>
                      </m:e>
                      <m:sub>
                        <m:r>
                          <a:rPr lang="es-EC" i="1">
                            <a:solidFill>
                              <a:schemeClr val="tx2"/>
                            </a:solidFill>
                            <a:latin typeface="Cambria Math"/>
                          </a:rPr>
                          <m:t>𝑐</m:t>
                        </m:r>
                      </m:sub>
                    </m:sSub>
                    <m:r>
                      <a:rPr lang="es-EC" sz="1600"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n-US" i="1">
                            <a:solidFill>
                              <a:schemeClr val="tx2"/>
                            </a:solidFill>
                            <a:latin typeface="Cambria Math"/>
                          </a:rPr>
                          <m:t>𝑐𝑜</m:t>
                        </m:r>
                        <m:r>
                          <a:rPr lang="es-EC" i="1">
                            <a:solidFill>
                              <a:schemeClr val="tx2"/>
                            </a:solidFill>
                            <a:latin typeface="Cambria Math"/>
                          </a:rPr>
                          <m:t>𝑛𝑣</m:t>
                        </m:r>
                        <m:r>
                          <a:rPr lang="en-US"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r>
                      <a:rPr lang="es-EC" i="1">
                        <a:solidFill>
                          <a:schemeClr val="tx2"/>
                        </a:solidFill>
                        <a:latin typeface="Cambria Math"/>
                      </a:rPr>
                      <m:t>=</m:t>
                    </m:r>
                    <m:d>
                      <m:dPr>
                        <m:ctrlPr>
                          <a:rPr lang="es-EC" i="1">
                            <a:solidFill>
                              <a:schemeClr val="tx2"/>
                            </a:solidFill>
                            <a:latin typeface="Cambria Math"/>
                          </a:rPr>
                        </m:ctrlPr>
                      </m:dPr>
                      <m:e>
                        <m:sSup>
                          <m:sSupPr>
                            <m:ctrlPr>
                              <a:rPr lang="es-EC" i="1">
                                <a:solidFill>
                                  <a:schemeClr val="tx2"/>
                                </a:solidFill>
                                <a:latin typeface="Cambria Math"/>
                              </a:rPr>
                            </m:ctrlPr>
                          </m:sSupPr>
                          <m:e>
                            <m:r>
                              <a:rPr lang="es-EC" b="0" i="1" smtClean="0">
                                <a:solidFill>
                                  <a:schemeClr val="tx2"/>
                                </a:solidFill>
                                <a:latin typeface="Cambria Math"/>
                              </a:rPr>
                              <m:t>𝑉𝑠</m:t>
                            </m:r>
                          </m:e>
                          <m:sup>
                            <m:r>
                              <a:rPr lang="es-EC" i="1">
                                <a:solidFill>
                                  <a:schemeClr val="tx2"/>
                                </a:solidFill>
                                <a:latin typeface="Cambria Math"/>
                              </a:rPr>
                              <m:t>2</m:t>
                            </m:r>
                          </m:sup>
                        </m:sSup>
                        <m:r>
                          <a:rPr lang="es-EC" i="1">
                            <a:solidFill>
                              <a:schemeClr val="tx2"/>
                            </a:solidFill>
                            <a:latin typeface="Cambria Math"/>
                          </a:rPr>
                          <m:t>+</m:t>
                        </m:r>
                        <m:sSup>
                          <m:sSupPr>
                            <m:ctrlPr>
                              <a:rPr lang="es-EC" i="1">
                                <a:solidFill>
                                  <a:schemeClr val="tx2"/>
                                </a:solidFill>
                                <a:latin typeface="Cambria Math"/>
                              </a:rPr>
                            </m:ctrlPr>
                          </m:sSupPr>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e>
                          <m:sup>
                            <m:r>
                              <a:rPr lang="es-EC" i="1">
                                <a:solidFill>
                                  <a:schemeClr val="tx2"/>
                                </a:solidFill>
                                <a:latin typeface="Cambria Math"/>
                              </a:rPr>
                              <m:t>2</m:t>
                            </m:r>
                          </m:sup>
                        </m:sSup>
                        <m:r>
                          <a:rPr lang="es-EC" i="1">
                            <a:solidFill>
                              <a:schemeClr val="tx2"/>
                            </a:solidFill>
                            <a:latin typeface="Cambria Math"/>
                          </a:rPr>
                          <m:t>−2</m:t>
                        </m:r>
                        <m:func>
                          <m:funcPr>
                            <m:ctrlPr>
                              <a:rPr lang="es-EC" i="1">
                                <a:solidFill>
                                  <a:schemeClr val="tx2"/>
                                </a:solidFill>
                                <a:latin typeface="Cambria Math"/>
                              </a:rPr>
                            </m:ctrlPr>
                          </m:funcPr>
                          <m:fNa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sub>
                            </m:sSub>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𝑐𝑜𝑠</m:t>
                            </m:r>
                          </m:fName>
                          <m:e>
                            <m:d>
                              <m:dPr>
                                <m:ctrlPr>
                                  <a:rPr lang="es-EC" i="1">
                                    <a:solidFill>
                                      <a:schemeClr val="tx2"/>
                                    </a:solidFill>
                                    <a:latin typeface="Cambria Math"/>
                                  </a:rPr>
                                </m:ctrlPr>
                              </m:dPr>
                              <m:e>
                                <m:r>
                                  <a:rPr lang="es-EC" i="1">
                                    <a:solidFill>
                                      <a:schemeClr val="tx2"/>
                                    </a:solidFill>
                                    <a:latin typeface="Cambria Math"/>
                                  </a:rPr>
                                  <m:t>𝛿</m:t>
                                </m:r>
                              </m:e>
                            </m:d>
                          </m:e>
                        </m:func>
                      </m:e>
                    </m:d>
                    <m:f>
                      <m:fPr>
                        <m:ctrlPr>
                          <a:rPr lang="es-EC" i="1">
                            <a:solidFill>
                              <a:schemeClr val="tx2"/>
                            </a:solidFill>
                            <a:latin typeface="Cambria Math"/>
                          </a:rPr>
                        </m:ctrlPr>
                      </m:fPr>
                      <m:num>
                        <m:r>
                          <a:rPr lang="es-EC" i="1">
                            <a:solidFill>
                              <a:schemeClr val="tx2"/>
                            </a:solidFill>
                            <a:latin typeface="Cambria Math"/>
                          </a:rPr>
                          <m:t>𝐾</m:t>
                        </m:r>
                      </m:num>
                      <m:den>
                        <m:r>
                          <a:rPr lang="es-EC" i="1">
                            <a:solidFill>
                              <a:schemeClr val="tx2"/>
                            </a:solidFill>
                            <a:latin typeface="Cambria Math"/>
                          </a:rPr>
                          <m:t>𝑋</m:t>
                        </m:r>
                        <m:sSup>
                          <m:sSupPr>
                            <m:ctrlPr>
                              <a:rPr lang="es-EC" i="1">
                                <a:solidFill>
                                  <a:schemeClr val="tx2"/>
                                </a:solidFill>
                                <a:latin typeface="Cambria Math"/>
                              </a:rPr>
                            </m:ctrlPr>
                          </m:sSupPr>
                          <m:e>
                            <m:d>
                              <m:dPr>
                                <m:ctrlPr>
                                  <a:rPr lang="es-EC" i="1">
                                    <a:solidFill>
                                      <a:schemeClr val="tx2"/>
                                    </a:solidFill>
                                    <a:latin typeface="Cambria Math"/>
                                  </a:rPr>
                                </m:ctrlPr>
                              </m:dPr>
                              <m:e>
                                <m:r>
                                  <a:rPr lang="es-EC" i="1">
                                    <a:solidFill>
                                      <a:schemeClr val="tx2"/>
                                    </a:solidFill>
                                    <a:latin typeface="Cambria Math"/>
                                  </a:rPr>
                                  <m:t>1+</m:t>
                                </m:r>
                                <m:r>
                                  <a:rPr lang="es-ES" i="1">
                                    <a:solidFill>
                                      <a:schemeClr val="tx2"/>
                                    </a:solidFill>
                                    <a:latin typeface="Cambria Math"/>
                                  </a:rPr>
                                  <m:t>𝐾</m:t>
                                </m:r>
                              </m:e>
                            </m:d>
                          </m:e>
                          <m:sup>
                            <m:r>
                              <a:rPr lang="es-EC" i="1">
                                <a:solidFill>
                                  <a:schemeClr val="tx2"/>
                                </a:solidFill>
                                <a:latin typeface="Cambria Math"/>
                              </a:rPr>
                              <m:t>2</m:t>
                            </m:r>
                          </m:sup>
                        </m:sSup>
                      </m:den>
                    </m:f>
                  </m:oMath>
                </a14:m>
                <a:r>
                  <a:rPr lang="es-MX" dirty="0" smtClean="0">
                    <a:solidFill>
                      <a:schemeClr val="tx2"/>
                    </a:solidFill>
                  </a:rPr>
                  <a:t>=-3.14 MVAR</a:t>
                </a:r>
                <a:endParaRPr lang="es-MX"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791456" y="4437112"/>
                <a:ext cx="6588856" cy="735779"/>
              </a:xfrm>
              <a:prstGeom prst="rect">
                <a:avLst/>
              </a:prstGeom>
              <a:blipFill rotWithShape="1">
                <a:blip r:embed="rId3"/>
                <a:stretch>
                  <a:fillRect r="-278" b="-8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91456" y="5157192"/>
                <a:ext cx="1182311" cy="369332"/>
              </a:xfrm>
              <a:prstGeom prst="rect">
                <a:avLst/>
              </a:prstGeom>
            </p:spPr>
            <p:txBody>
              <a:bodyPr wrap="none">
                <a:spAutoFit/>
              </a:bodyPr>
              <a:lstStyle/>
              <a:p>
                <a14:m>
                  <m:oMath xmlns:m="http://schemas.openxmlformats.org/officeDocument/2006/math">
                    <m:r>
                      <a:rPr lang="es-EC" i="1" smtClean="0">
                        <a:solidFill>
                          <a:schemeClr val="tx2"/>
                        </a:solidFill>
                        <a:latin typeface="Cambria Math"/>
                      </a:rPr>
                      <m:t>𝐾</m:t>
                    </m:r>
                  </m:oMath>
                </a14:m>
                <a:r>
                  <a:rPr lang="es-EC" dirty="0" smtClean="0">
                    <a:solidFill>
                      <a:schemeClr val="tx2"/>
                    </a:solidFill>
                  </a:rPr>
                  <a:t>=-0.1870</a:t>
                </a:r>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791456" y="5157192"/>
                <a:ext cx="1182311" cy="369332"/>
              </a:xfrm>
              <a:prstGeom prst="rect">
                <a:avLst/>
              </a:prstGeom>
              <a:blipFill rotWithShape="1">
                <a:blip r:embed="rId4"/>
                <a:stretch>
                  <a:fillRect t="-8197" r="-3608" b="-24590"/>
                </a:stretch>
              </a:blipFill>
            </p:spPr>
            <p:txBody>
              <a:bodyPr/>
              <a:lstStyle/>
              <a:p>
                <a:r>
                  <a:rPr lang="es-EC">
                    <a:noFill/>
                  </a:rPr>
                  <a:t> </a:t>
                </a:r>
              </a:p>
            </p:txBody>
          </p:sp>
        </mc:Fallback>
      </mc:AlternateContent>
    </p:spTree>
    <p:extLst>
      <p:ext uri="{BB962C8B-B14F-4D97-AF65-F5344CB8AC3E}">
        <p14:creationId xmlns:p14="http://schemas.microsoft.com/office/powerpoint/2010/main" val="98815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ESTRATEGIA DE COMPENSACIÓN Y DE CONTROL</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81" y="2387382"/>
            <a:ext cx="4369435" cy="3590925"/>
          </a:xfrm>
          <a:prstGeom prst="rect">
            <a:avLst/>
          </a:prstGeom>
          <a:noFill/>
          <a:ln>
            <a:solidFill>
              <a:schemeClr val="bg2">
                <a:lumMod val="50000"/>
              </a:schemeClr>
            </a:solidFill>
          </a:ln>
        </p:spPr>
      </p:pic>
      <p:sp>
        <p:nvSpPr>
          <p:cNvPr id="5" name="4 Rectángulo"/>
          <p:cNvSpPr/>
          <p:nvPr/>
        </p:nvSpPr>
        <p:spPr>
          <a:xfrm>
            <a:off x="1049790" y="6084678"/>
            <a:ext cx="2678297" cy="338554"/>
          </a:xfrm>
          <a:prstGeom prst="rect">
            <a:avLst/>
          </a:prstGeom>
        </p:spPr>
        <p:txBody>
          <a:bodyPr wrap="none">
            <a:spAutoFit/>
          </a:bodyPr>
          <a:lstStyle/>
          <a:p>
            <a:r>
              <a:rPr lang="es-EC" sz="1600" b="1" dirty="0">
                <a:solidFill>
                  <a:schemeClr val="tx2"/>
                </a:solidFill>
              </a:rPr>
              <a:t>Esquema del control del SSSC</a:t>
            </a:r>
          </a:p>
        </p:txBody>
      </p:sp>
      <mc:AlternateContent xmlns:mc="http://schemas.openxmlformats.org/markup-compatibility/2006" xmlns:a14="http://schemas.microsoft.com/office/drawing/2010/main">
        <mc:Choice Requires="a14">
          <p:sp>
            <p:nvSpPr>
              <p:cNvPr id="6" name="5 Rectángulo"/>
              <p:cNvSpPr/>
              <p:nvPr/>
            </p:nvSpPr>
            <p:spPr>
              <a:xfrm>
                <a:off x="4716016" y="2924944"/>
                <a:ext cx="4392488" cy="9327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solidFill>
                            <a:schemeClr val="tx2"/>
                          </a:solidFill>
                          <a:latin typeface="Cambria Math"/>
                        </a:rPr>
                        <m:t>𝑇</m:t>
                      </m:r>
                      <m:r>
                        <a:rPr lang="es-EC" sz="1400" i="1" smtClean="0">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2</m:t>
                          </m:r>
                        </m:num>
                        <m:den>
                          <m:r>
                            <a:rPr lang="es-EC" sz="1400" i="1">
                              <a:solidFill>
                                <a:schemeClr val="tx2"/>
                              </a:solidFill>
                              <a:latin typeface="Cambria Math"/>
                            </a:rPr>
                            <m:t>3</m:t>
                          </m:r>
                        </m:den>
                      </m:f>
                      <m:r>
                        <a:rPr lang="es-EC" sz="1400" i="1">
                          <a:solidFill>
                            <a:schemeClr val="tx2"/>
                          </a:solidFill>
                          <a:latin typeface="Cambria Math"/>
                        </a:rPr>
                        <m:t>∗</m:t>
                      </m:r>
                      <m:d>
                        <m:dPr>
                          <m:begChr m:val="["/>
                          <m:endChr m:val="]"/>
                          <m:ctrlPr>
                            <a:rPr lang="es-EC" sz="1400" i="1">
                              <a:solidFill>
                                <a:schemeClr val="tx2"/>
                              </a:solidFill>
                              <a:latin typeface="Cambria Math"/>
                            </a:rPr>
                          </m:ctrlPr>
                        </m:dPr>
                        <m:e>
                          <m:m>
                            <m:mPr>
                              <m:mcs>
                                <m:mc>
                                  <m:mcPr>
                                    <m:count m:val="3"/>
                                    <m:mcJc m:val="center"/>
                                  </m:mcPr>
                                </m:mc>
                              </m:mcs>
                              <m:ctrlPr>
                                <a:rPr lang="es-EC" sz="1400" i="1">
                                  <a:solidFill>
                                    <a:schemeClr val="tx2"/>
                                  </a:solidFill>
                                  <a:latin typeface="Cambria Math"/>
                                </a:rPr>
                              </m:ctrlPr>
                            </m:mPr>
                            <m:mr>
                              <m:e>
                                <m:func>
                                  <m:funcPr>
                                    <m:ctrlPr>
                                      <a:rPr lang="es-EC" sz="1400" i="1">
                                        <a:solidFill>
                                          <a:schemeClr val="tx2"/>
                                        </a:solidFill>
                                        <a:latin typeface="Cambria Math"/>
                                      </a:rPr>
                                    </m:ctrlPr>
                                  </m:funcPr>
                                  <m:fName>
                                    <m:r>
                                      <a:rPr lang="es-EC" sz="1400" i="1">
                                        <a:solidFill>
                                          <a:schemeClr val="tx2"/>
                                        </a:solidFill>
                                        <a:latin typeface="Cambria Math"/>
                                      </a:rPr>
                                      <m:t>𝑐𝑜𝑠</m:t>
                                    </m:r>
                                  </m:fName>
                                  <m:e>
                                    <m:r>
                                      <a:rPr lang="es-EC" sz="1400" i="1">
                                        <a:solidFill>
                                          <a:schemeClr val="tx2"/>
                                        </a:solidFill>
                                        <a:latin typeface="Cambria Math"/>
                                      </a:rPr>
                                      <m:t>𝜔</m:t>
                                    </m:r>
                                    <m:r>
                                      <a:rPr lang="es-EC" sz="1400" i="1">
                                        <a:solidFill>
                                          <a:schemeClr val="tx2"/>
                                        </a:solidFill>
                                        <a:latin typeface="Cambria Math"/>
                                      </a:rPr>
                                      <m:t>𝑡</m:t>
                                    </m:r>
                                  </m:e>
                                </m:func>
                              </m:e>
                              <m:e>
                                <m:func>
                                  <m:funcPr>
                                    <m:ctrlPr>
                                      <a:rPr lang="es-EC" sz="1400" i="1">
                                        <a:solidFill>
                                          <a:schemeClr val="tx2"/>
                                        </a:solidFill>
                                        <a:latin typeface="Cambria Math"/>
                                      </a:rPr>
                                    </m:ctrlPr>
                                  </m:funcPr>
                                  <m:fName>
                                    <m:r>
                                      <a:rPr lang="es-EC" sz="1400" i="1">
                                        <a:solidFill>
                                          <a:schemeClr val="tx2"/>
                                        </a:solidFill>
                                        <a:latin typeface="Cambria Math"/>
                                      </a:rPr>
                                      <m:t>𝑐𝑜𝑠</m:t>
                                    </m:r>
                                  </m:fName>
                                  <m:e>
                                    <m:r>
                                      <a:rPr lang="es-EC" sz="1400" i="1">
                                        <a:solidFill>
                                          <a:schemeClr val="tx2"/>
                                        </a:solidFill>
                                        <a:latin typeface="Cambria Math"/>
                                      </a:rPr>
                                      <m:t>(</m:t>
                                    </m:r>
                                    <m:r>
                                      <a:rPr lang="es-EC" sz="1400" i="1">
                                        <a:solidFill>
                                          <a:schemeClr val="tx2"/>
                                        </a:solidFill>
                                        <a:latin typeface="Cambria Math"/>
                                      </a:rPr>
                                      <m:t>𝜔</m:t>
                                    </m:r>
                                    <m:r>
                                      <a:rPr lang="es-EC" sz="1400" i="1">
                                        <a:solidFill>
                                          <a:schemeClr val="tx2"/>
                                        </a:solidFill>
                                        <a:latin typeface="Cambria Math"/>
                                      </a:rPr>
                                      <m:t>𝑡</m:t>
                                    </m:r>
                                    <m:r>
                                      <a:rPr lang="es-EC" sz="1400" i="1">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2</m:t>
                                        </m:r>
                                        <m:r>
                                          <a:rPr lang="es-EC" sz="1400" i="1">
                                            <a:solidFill>
                                              <a:schemeClr val="tx2"/>
                                            </a:solidFill>
                                            <a:latin typeface="Cambria Math"/>
                                          </a:rPr>
                                          <m:t>𝜋</m:t>
                                        </m:r>
                                      </m:num>
                                      <m:den>
                                        <m:r>
                                          <a:rPr lang="es-EC" sz="1400" i="1">
                                            <a:solidFill>
                                              <a:schemeClr val="tx2"/>
                                            </a:solidFill>
                                            <a:latin typeface="Cambria Math"/>
                                          </a:rPr>
                                          <m:t>3</m:t>
                                        </m:r>
                                      </m:den>
                                    </m:f>
                                    <m:r>
                                      <a:rPr lang="es-EC" sz="1400" i="1">
                                        <a:solidFill>
                                          <a:schemeClr val="tx2"/>
                                        </a:solidFill>
                                        <a:latin typeface="Cambria Math"/>
                                      </a:rPr>
                                      <m:t>)</m:t>
                                    </m:r>
                                  </m:e>
                                </m:func>
                              </m:e>
                              <m:e>
                                <m:func>
                                  <m:funcPr>
                                    <m:ctrlPr>
                                      <a:rPr lang="es-EC" sz="1400" i="1">
                                        <a:solidFill>
                                          <a:schemeClr val="tx2"/>
                                        </a:solidFill>
                                        <a:latin typeface="Cambria Math"/>
                                      </a:rPr>
                                    </m:ctrlPr>
                                  </m:funcPr>
                                  <m:fName>
                                    <m:r>
                                      <a:rPr lang="es-EC" sz="1400" i="1">
                                        <a:solidFill>
                                          <a:schemeClr val="tx2"/>
                                        </a:solidFill>
                                        <a:latin typeface="Cambria Math"/>
                                      </a:rPr>
                                      <m:t>𝑐𝑜𝑠</m:t>
                                    </m:r>
                                  </m:fName>
                                  <m:e>
                                    <m:r>
                                      <a:rPr lang="es-EC" sz="1400" i="1">
                                        <a:solidFill>
                                          <a:schemeClr val="tx2"/>
                                        </a:solidFill>
                                        <a:latin typeface="Cambria Math"/>
                                      </a:rPr>
                                      <m:t>(</m:t>
                                    </m:r>
                                    <m:r>
                                      <a:rPr lang="es-EC" sz="1400" i="1">
                                        <a:solidFill>
                                          <a:schemeClr val="tx2"/>
                                        </a:solidFill>
                                        <a:latin typeface="Cambria Math"/>
                                      </a:rPr>
                                      <m:t>𝜔</m:t>
                                    </m:r>
                                    <m:r>
                                      <a:rPr lang="es-EC" sz="1400" i="1">
                                        <a:solidFill>
                                          <a:schemeClr val="tx2"/>
                                        </a:solidFill>
                                        <a:latin typeface="Cambria Math"/>
                                      </a:rPr>
                                      <m:t>𝑡</m:t>
                                    </m:r>
                                    <m:r>
                                      <a:rPr lang="es-EC" sz="1400" i="1">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4</m:t>
                                        </m:r>
                                        <m:r>
                                          <a:rPr lang="es-EC" sz="1400" i="1">
                                            <a:solidFill>
                                              <a:schemeClr val="tx2"/>
                                            </a:solidFill>
                                            <a:latin typeface="Cambria Math"/>
                                          </a:rPr>
                                          <m:t>𝜋</m:t>
                                        </m:r>
                                      </m:num>
                                      <m:den>
                                        <m:r>
                                          <a:rPr lang="es-EC" sz="1400" i="1">
                                            <a:solidFill>
                                              <a:schemeClr val="tx2"/>
                                            </a:solidFill>
                                            <a:latin typeface="Cambria Math"/>
                                          </a:rPr>
                                          <m:t>3</m:t>
                                        </m:r>
                                      </m:den>
                                    </m:f>
                                    <m:r>
                                      <a:rPr lang="es-EC" sz="1400" i="1">
                                        <a:solidFill>
                                          <a:schemeClr val="tx2"/>
                                        </a:solidFill>
                                        <a:latin typeface="Cambria Math"/>
                                      </a:rPr>
                                      <m:t>)</m:t>
                                    </m:r>
                                  </m:e>
                                </m:func>
                              </m:e>
                            </m:mr>
                            <m:mr>
                              <m:e>
                                <m:func>
                                  <m:funcPr>
                                    <m:ctrlPr>
                                      <a:rPr lang="es-EC" sz="1400" i="1">
                                        <a:solidFill>
                                          <a:schemeClr val="tx2"/>
                                        </a:solidFill>
                                        <a:latin typeface="Cambria Math"/>
                                      </a:rPr>
                                    </m:ctrlPr>
                                  </m:funcPr>
                                  <m:fName>
                                    <m:r>
                                      <a:rPr lang="es-EC" sz="1400" i="1">
                                        <a:solidFill>
                                          <a:schemeClr val="tx2"/>
                                        </a:solidFill>
                                        <a:latin typeface="Cambria Math"/>
                                      </a:rPr>
                                      <m:t>−</m:t>
                                    </m:r>
                                    <m:r>
                                      <a:rPr lang="es-EC" sz="1400" i="1">
                                        <a:solidFill>
                                          <a:schemeClr val="tx2"/>
                                        </a:solidFill>
                                        <a:latin typeface="Cambria Math"/>
                                      </a:rPr>
                                      <m:t>𝑠𝑖𝑛</m:t>
                                    </m:r>
                                  </m:fName>
                                  <m:e>
                                    <m:r>
                                      <a:rPr lang="es-EC" sz="1400" i="1">
                                        <a:solidFill>
                                          <a:schemeClr val="tx2"/>
                                        </a:solidFill>
                                        <a:latin typeface="Cambria Math"/>
                                      </a:rPr>
                                      <m:t>𝜔</m:t>
                                    </m:r>
                                    <m:r>
                                      <a:rPr lang="es-EC" sz="1400" i="1">
                                        <a:solidFill>
                                          <a:schemeClr val="tx2"/>
                                        </a:solidFill>
                                        <a:latin typeface="Cambria Math"/>
                                      </a:rPr>
                                      <m:t>𝑡</m:t>
                                    </m:r>
                                  </m:e>
                                </m:func>
                              </m:e>
                              <m:e>
                                <m:func>
                                  <m:funcPr>
                                    <m:ctrlPr>
                                      <a:rPr lang="es-EC" sz="1400" i="1">
                                        <a:solidFill>
                                          <a:schemeClr val="tx2"/>
                                        </a:solidFill>
                                        <a:latin typeface="Cambria Math"/>
                                      </a:rPr>
                                    </m:ctrlPr>
                                  </m:funcPr>
                                  <m:fName>
                                    <m:r>
                                      <a:rPr lang="es-EC" sz="1400" i="1">
                                        <a:solidFill>
                                          <a:schemeClr val="tx2"/>
                                        </a:solidFill>
                                        <a:latin typeface="Cambria Math"/>
                                      </a:rPr>
                                      <m:t>−</m:t>
                                    </m:r>
                                    <m:r>
                                      <a:rPr lang="es-EC" sz="1400" i="1">
                                        <a:solidFill>
                                          <a:schemeClr val="tx2"/>
                                        </a:solidFill>
                                        <a:latin typeface="Cambria Math"/>
                                      </a:rPr>
                                      <m:t>𝑠𝑖𝑛</m:t>
                                    </m:r>
                                  </m:fName>
                                  <m:e>
                                    <m:r>
                                      <a:rPr lang="es-EC" sz="1400" i="1">
                                        <a:solidFill>
                                          <a:schemeClr val="tx2"/>
                                        </a:solidFill>
                                        <a:latin typeface="Cambria Math"/>
                                      </a:rPr>
                                      <m:t>(</m:t>
                                    </m:r>
                                    <m:r>
                                      <a:rPr lang="es-EC" sz="1400" i="1">
                                        <a:solidFill>
                                          <a:schemeClr val="tx2"/>
                                        </a:solidFill>
                                        <a:latin typeface="Cambria Math"/>
                                      </a:rPr>
                                      <m:t>𝜔</m:t>
                                    </m:r>
                                    <m:r>
                                      <a:rPr lang="es-EC" sz="1400" i="1">
                                        <a:solidFill>
                                          <a:schemeClr val="tx2"/>
                                        </a:solidFill>
                                        <a:latin typeface="Cambria Math"/>
                                      </a:rPr>
                                      <m:t>𝑡</m:t>
                                    </m:r>
                                    <m:r>
                                      <a:rPr lang="es-EC" sz="1400" i="1">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2</m:t>
                                        </m:r>
                                        <m:r>
                                          <a:rPr lang="es-EC" sz="1400" i="1">
                                            <a:solidFill>
                                              <a:schemeClr val="tx2"/>
                                            </a:solidFill>
                                            <a:latin typeface="Cambria Math"/>
                                          </a:rPr>
                                          <m:t>𝜋</m:t>
                                        </m:r>
                                      </m:num>
                                      <m:den>
                                        <m:r>
                                          <a:rPr lang="es-EC" sz="1400" i="1">
                                            <a:solidFill>
                                              <a:schemeClr val="tx2"/>
                                            </a:solidFill>
                                            <a:latin typeface="Cambria Math"/>
                                          </a:rPr>
                                          <m:t>3</m:t>
                                        </m:r>
                                      </m:den>
                                    </m:f>
                                    <m:r>
                                      <a:rPr lang="es-EC" sz="1400" i="1">
                                        <a:solidFill>
                                          <a:schemeClr val="tx2"/>
                                        </a:solidFill>
                                        <a:latin typeface="Cambria Math"/>
                                      </a:rPr>
                                      <m:t>)</m:t>
                                    </m:r>
                                  </m:e>
                                </m:func>
                              </m:e>
                              <m:e>
                                <m:func>
                                  <m:funcPr>
                                    <m:ctrlPr>
                                      <a:rPr lang="es-EC" sz="1400" i="1">
                                        <a:solidFill>
                                          <a:schemeClr val="tx2"/>
                                        </a:solidFill>
                                        <a:latin typeface="Cambria Math"/>
                                      </a:rPr>
                                    </m:ctrlPr>
                                  </m:funcPr>
                                  <m:fName>
                                    <m:r>
                                      <a:rPr lang="es-EC" sz="1400" i="1">
                                        <a:solidFill>
                                          <a:schemeClr val="tx2"/>
                                        </a:solidFill>
                                        <a:latin typeface="Cambria Math"/>
                                      </a:rPr>
                                      <m:t>−</m:t>
                                    </m:r>
                                    <m:r>
                                      <a:rPr lang="es-EC" sz="1400" i="1">
                                        <a:solidFill>
                                          <a:schemeClr val="tx2"/>
                                        </a:solidFill>
                                        <a:latin typeface="Cambria Math"/>
                                      </a:rPr>
                                      <m:t>𝑠𝑖𝑛</m:t>
                                    </m:r>
                                  </m:fName>
                                  <m:e>
                                    <m:r>
                                      <a:rPr lang="es-EC" sz="1400" i="1">
                                        <a:solidFill>
                                          <a:schemeClr val="tx2"/>
                                        </a:solidFill>
                                        <a:latin typeface="Cambria Math"/>
                                      </a:rPr>
                                      <m:t>(</m:t>
                                    </m:r>
                                    <m:r>
                                      <a:rPr lang="es-EC" sz="1400" i="1">
                                        <a:solidFill>
                                          <a:schemeClr val="tx2"/>
                                        </a:solidFill>
                                        <a:latin typeface="Cambria Math"/>
                                      </a:rPr>
                                      <m:t>𝜔</m:t>
                                    </m:r>
                                    <m:r>
                                      <a:rPr lang="es-EC" sz="1400" i="1">
                                        <a:solidFill>
                                          <a:schemeClr val="tx2"/>
                                        </a:solidFill>
                                        <a:latin typeface="Cambria Math"/>
                                      </a:rPr>
                                      <m:t>𝑡</m:t>
                                    </m:r>
                                    <m:r>
                                      <a:rPr lang="es-EC" sz="1400" i="1">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4</m:t>
                                        </m:r>
                                        <m:r>
                                          <a:rPr lang="es-EC" sz="1400" i="1">
                                            <a:solidFill>
                                              <a:schemeClr val="tx2"/>
                                            </a:solidFill>
                                            <a:latin typeface="Cambria Math"/>
                                          </a:rPr>
                                          <m:t>𝜋</m:t>
                                        </m:r>
                                      </m:num>
                                      <m:den>
                                        <m:r>
                                          <a:rPr lang="es-EC" sz="1400" i="1">
                                            <a:solidFill>
                                              <a:schemeClr val="tx2"/>
                                            </a:solidFill>
                                            <a:latin typeface="Cambria Math"/>
                                          </a:rPr>
                                          <m:t>3</m:t>
                                        </m:r>
                                      </m:den>
                                    </m:f>
                                    <m:r>
                                      <a:rPr lang="es-EC" sz="1400" i="1">
                                        <a:solidFill>
                                          <a:schemeClr val="tx2"/>
                                        </a:solidFill>
                                        <a:latin typeface="Cambria Math"/>
                                      </a:rPr>
                                      <m:t>)</m:t>
                                    </m:r>
                                  </m:e>
                                </m:func>
                              </m:e>
                            </m:mr>
                          </m:m>
                        </m:e>
                      </m:d>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716016" y="2924944"/>
                <a:ext cx="4392488" cy="932756"/>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860032" y="4136394"/>
                <a:ext cx="1603644" cy="660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smtClean="0">
                          <a:solidFill>
                            <a:schemeClr val="tx2"/>
                          </a:solidFill>
                          <a:latin typeface="Cambria Math"/>
                        </a:rPr>
                        <m:t>𝑇</m:t>
                      </m:r>
                      <m:r>
                        <a:rPr lang="es-EC" sz="1400" i="1" smtClean="0">
                          <a:solidFill>
                            <a:schemeClr val="tx2"/>
                          </a:solidFill>
                          <a:latin typeface="Cambria Math"/>
                        </a:rPr>
                        <m:t>∗ </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r>
                                  <a:rPr lang="es-EC" sz="1400" i="1">
                                    <a:solidFill>
                                      <a:schemeClr val="tx2"/>
                                    </a:solidFill>
                                    <a:latin typeface="Cambria Math"/>
                                  </a:rPr>
                                  <m:t>𝑋𝑎</m:t>
                                </m:r>
                              </m:e>
                            </m:mr>
                            <m:mr>
                              <m:e>
                                <m:r>
                                  <a:rPr lang="es-EC" sz="1400" i="1">
                                    <a:solidFill>
                                      <a:schemeClr val="tx2"/>
                                    </a:solidFill>
                                    <a:latin typeface="Cambria Math"/>
                                  </a:rPr>
                                  <m:t>𝑋𝑏</m:t>
                                </m:r>
                              </m:e>
                            </m:mr>
                            <m:mr>
                              <m:e>
                                <m:r>
                                  <a:rPr lang="es-EC" sz="1400" i="1">
                                    <a:solidFill>
                                      <a:schemeClr val="tx2"/>
                                    </a:solidFill>
                                    <a:latin typeface="Cambria Math"/>
                                  </a:rPr>
                                  <m:t>𝑋𝑐</m:t>
                                </m:r>
                              </m:e>
                            </m:mr>
                          </m:m>
                        </m:e>
                      </m:d>
                      <m:r>
                        <a:rPr lang="es-EC" sz="1400" i="1">
                          <a:solidFill>
                            <a:schemeClr val="tx2"/>
                          </a:solidFill>
                          <a:latin typeface="Cambria Math"/>
                        </a:rPr>
                        <m:t>=</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r>
                                  <a:rPr lang="es-EC" sz="1400" i="1">
                                    <a:solidFill>
                                      <a:schemeClr val="tx2"/>
                                    </a:solidFill>
                                    <a:latin typeface="Cambria Math"/>
                                  </a:rPr>
                                  <m:t>𝑋𝑑</m:t>
                                </m:r>
                              </m:e>
                            </m:mr>
                            <m:mr>
                              <m:e>
                                <m:r>
                                  <a:rPr lang="es-EC" sz="1400" i="1">
                                    <a:solidFill>
                                      <a:schemeClr val="tx2"/>
                                    </a:solidFill>
                                    <a:latin typeface="Cambria Math"/>
                                  </a:rPr>
                                  <m:t>𝑋𝑞</m:t>
                                </m:r>
                              </m:e>
                            </m:mr>
                          </m:m>
                        </m:e>
                      </m:d>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860032" y="4136394"/>
                <a:ext cx="1603644" cy="660758"/>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1 Rectángulo"/>
              <p:cNvSpPr/>
              <p:nvPr/>
            </p:nvSpPr>
            <p:spPr>
              <a:xfrm>
                <a:off x="4788024" y="5071996"/>
                <a:ext cx="3219984" cy="138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smtClean="0">
                          <a:solidFill>
                            <a:schemeClr val="tx2"/>
                          </a:solidFill>
                          <a:latin typeface="Cambria Math"/>
                        </a:rPr>
                        <m:t> </m:t>
                      </m:r>
                      <m:r>
                        <a:rPr lang="es-EC" sz="1400" i="1" smtClean="0">
                          <a:solidFill>
                            <a:schemeClr val="tx2"/>
                          </a:solidFill>
                          <a:latin typeface="Cambria Math"/>
                        </a:rPr>
                        <m:t>𝑇</m:t>
                      </m:r>
                      <m:r>
                        <a:rPr lang="es-EC" sz="1400" i="1" smtClean="0">
                          <a:solidFill>
                            <a:schemeClr val="tx2"/>
                          </a:solidFill>
                          <a:latin typeface="Cambria Math"/>
                        </a:rPr>
                        <m:t>∗</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f>
                                  <m:fPr>
                                    <m:ctrlPr>
                                      <a:rPr lang="es-EC" sz="1400" i="1">
                                        <a:solidFill>
                                          <a:schemeClr val="tx2"/>
                                        </a:solidFill>
                                        <a:latin typeface="Cambria Math"/>
                                      </a:rPr>
                                    </m:ctrlPr>
                                  </m:fPr>
                                  <m:num>
                                    <m:r>
                                      <a:rPr lang="es-EC" sz="1400" i="1">
                                        <a:solidFill>
                                          <a:schemeClr val="tx2"/>
                                        </a:solidFill>
                                        <a:latin typeface="Cambria Math"/>
                                      </a:rPr>
                                      <m:t>𝑑</m:t>
                                    </m:r>
                                  </m:num>
                                  <m:den>
                                    <m:r>
                                      <a:rPr lang="es-EC" sz="1400" i="1">
                                        <a:solidFill>
                                          <a:schemeClr val="tx2"/>
                                        </a:solidFill>
                                        <a:latin typeface="Cambria Math"/>
                                      </a:rPr>
                                      <m:t>𝑑𝑡</m:t>
                                    </m:r>
                                  </m:den>
                                </m:f>
                                <m:r>
                                  <a:rPr lang="es-EC" sz="1400" i="1">
                                    <a:solidFill>
                                      <a:schemeClr val="tx2"/>
                                    </a:solidFill>
                                    <a:latin typeface="Cambria Math"/>
                                  </a:rPr>
                                  <m:t>𝑋𝑎</m:t>
                                </m:r>
                              </m:e>
                            </m:mr>
                            <m:mr>
                              <m:e>
                                <m:f>
                                  <m:fPr>
                                    <m:ctrlPr>
                                      <a:rPr lang="es-EC" sz="1400" i="1">
                                        <a:solidFill>
                                          <a:schemeClr val="tx2"/>
                                        </a:solidFill>
                                        <a:latin typeface="Cambria Math"/>
                                      </a:rPr>
                                    </m:ctrlPr>
                                  </m:fPr>
                                  <m:num>
                                    <m:r>
                                      <a:rPr lang="es-EC" sz="1400" i="1">
                                        <a:solidFill>
                                          <a:schemeClr val="tx2"/>
                                        </a:solidFill>
                                        <a:latin typeface="Cambria Math"/>
                                      </a:rPr>
                                      <m:t>𝑑</m:t>
                                    </m:r>
                                  </m:num>
                                  <m:den>
                                    <m:r>
                                      <a:rPr lang="es-EC" sz="1400" i="1">
                                        <a:solidFill>
                                          <a:schemeClr val="tx2"/>
                                        </a:solidFill>
                                        <a:latin typeface="Cambria Math"/>
                                      </a:rPr>
                                      <m:t>𝑑𝑡</m:t>
                                    </m:r>
                                  </m:den>
                                </m:f>
                                <m:r>
                                  <a:rPr lang="es-EC" sz="1400" i="1">
                                    <a:solidFill>
                                      <a:schemeClr val="tx2"/>
                                    </a:solidFill>
                                    <a:latin typeface="Cambria Math"/>
                                  </a:rPr>
                                  <m:t>𝑋𝑏</m:t>
                                </m:r>
                              </m:e>
                            </m:mr>
                            <m:mr>
                              <m:e>
                                <m:f>
                                  <m:fPr>
                                    <m:ctrlPr>
                                      <a:rPr lang="es-EC" sz="1400" i="1">
                                        <a:solidFill>
                                          <a:schemeClr val="tx2"/>
                                        </a:solidFill>
                                        <a:latin typeface="Cambria Math"/>
                                      </a:rPr>
                                    </m:ctrlPr>
                                  </m:fPr>
                                  <m:num>
                                    <m:r>
                                      <a:rPr lang="es-EC" sz="1400" i="1">
                                        <a:solidFill>
                                          <a:schemeClr val="tx2"/>
                                        </a:solidFill>
                                        <a:latin typeface="Cambria Math"/>
                                      </a:rPr>
                                      <m:t>𝑑</m:t>
                                    </m:r>
                                  </m:num>
                                  <m:den>
                                    <m:r>
                                      <a:rPr lang="es-EC" sz="1400" i="1">
                                        <a:solidFill>
                                          <a:schemeClr val="tx2"/>
                                        </a:solidFill>
                                        <a:latin typeface="Cambria Math"/>
                                      </a:rPr>
                                      <m:t>𝑑𝑡</m:t>
                                    </m:r>
                                  </m:den>
                                </m:f>
                                <m:r>
                                  <a:rPr lang="es-EC" sz="1400" i="1">
                                    <a:solidFill>
                                      <a:schemeClr val="tx2"/>
                                    </a:solidFill>
                                    <a:latin typeface="Cambria Math"/>
                                  </a:rPr>
                                  <m:t>𝑋𝑐</m:t>
                                </m:r>
                              </m:e>
                            </m:mr>
                          </m:m>
                          <m:r>
                            <a:rPr lang="es-EC" sz="1400" i="1">
                              <a:solidFill>
                                <a:schemeClr val="tx2"/>
                              </a:solidFill>
                              <a:latin typeface="Cambria Math"/>
                            </a:rPr>
                            <m:t> </m:t>
                          </m:r>
                        </m:e>
                      </m:d>
                      <m:r>
                        <a:rPr lang="es-EC" sz="1400" i="1">
                          <a:solidFill>
                            <a:schemeClr val="tx2"/>
                          </a:solidFill>
                          <a:latin typeface="Cambria Math"/>
                        </a:rPr>
                        <m:t>=</m:t>
                      </m:r>
                      <m:f>
                        <m:fPr>
                          <m:ctrlPr>
                            <a:rPr lang="es-EC" sz="1400" i="1">
                              <a:solidFill>
                                <a:schemeClr val="tx2"/>
                              </a:solidFill>
                              <a:latin typeface="Cambria Math"/>
                            </a:rPr>
                          </m:ctrlPr>
                        </m:fPr>
                        <m:num>
                          <m:r>
                            <a:rPr lang="es-EC" sz="1400" i="1">
                              <a:solidFill>
                                <a:schemeClr val="tx2"/>
                              </a:solidFill>
                              <a:latin typeface="Cambria Math"/>
                            </a:rPr>
                            <m:t>𝑑</m:t>
                          </m:r>
                        </m:num>
                        <m:den>
                          <m:r>
                            <a:rPr lang="es-EC" sz="1400" i="1">
                              <a:solidFill>
                                <a:schemeClr val="tx2"/>
                              </a:solidFill>
                              <a:latin typeface="Cambria Math"/>
                            </a:rPr>
                            <m:t>𝑑𝑡</m:t>
                          </m:r>
                        </m:den>
                      </m:f>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r>
                                  <a:rPr lang="es-EC" sz="1400" i="1">
                                    <a:solidFill>
                                      <a:schemeClr val="tx2"/>
                                    </a:solidFill>
                                    <a:latin typeface="Cambria Math"/>
                                  </a:rPr>
                                  <m:t>𝑋𝑑</m:t>
                                </m:r>
                              </m:e>
                            </m:mr>
                            <m:mr>
                              <m:e>
                                <m:r>
                                  <a:rPr lang="es-EC" sz="1400" i="1">
                                    <a:solidFill>
                                      <a:schemeClr val="tx2"/>
                                    </a:solidFill>
                                    <a:latin typeface="Cambria Math"/>
                                  </a:rPr>
                                  <m:t>𝑋𝑞</m:t>
                                </m:r>
                              </m:e>
                            </m:mr>
                          </m:m>
                        </m:e>
                      </m:d>
                      <m:r>
                        <a:rPr lang="es-EC" sz="1400" i="1">
                          <a:solidFill>
                            <a:schemeClr val="tx2"/>
                          </a:solidFill>
                          <a:latin typeface="Cambria Math"/>
                        </a:rPr>
                        <m:t> −</m:t>
                      </m:r>
                      <m:r>
                        <a:rPr lang="es-EC" sz="1400" i="1">
                          <a:solidFill>
                            <a:schemeClr val="tx2"/>
                          </a:solidFill>
                          <a:latin typeface="Cambria Math"/>
                        </a:rPr>
                        <m:t>𝜔</m:t>
                      </m:r>
                      <m:r>
                        <a:rPr lang="es-EC" sz="1400" i="1">
                          <a:solidFill>
                            <a:schemeClr val="tx2"/>
                          </a:solidFill>
                          <a:latin typeface="Cambria Math"/>
                        </a:rPr>
                        <m:t>∗</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r>
                                  <a:rPr lang="es-EC" sz="1400" i="1">
                                    <a:solidFill>
                                      <a:schemeClr val="tx2"/>
                                    </a:solidFill>
                                    <a:latin typeface="Cambria Math"/>
                                  </a:rPr>
                                  <m:t>𝑋𝑞</m:t>
                                </m:r>
                              </m:e>
                            </m:mr>
                            <m:mr>
                              <m:e>
                                <m:r>
                                  <a:rPr lang="es-EC" sz="1400" i="1">
                                    <a:solidFill>
                                      <a:schemeClr val="tx2"/>
                                    </a:solidFill>
                                    <a:latin typeface="Cambria Math"/>
                                  </a:rPr>
                                  <m:t>−</m:t>
                                </m:r>
                                <m:r>
                                  <a:rPr lang="es-EC" sz="1400" i="1">
                                    <a:solidFill>
                                      <a:schemeClr val="tx2"/>
                                    </a:solidFill>
                                    <a:latin typeface="Cambria Math"/>
                                  </a:rPr>
                                  <m:t>𝑋𝑑</m:t>
                                </m:r>
                              </m:e>
                            </m:mr>
                          </m:m>
                        </m:e>
                      </m:d>
                    </m:oMath>
                  </m:oMathPara>
                </a14:m>
                <a:endParaRPr lang="es-EC" sz="1400" i="1" dirty="0">
                  <a:solidFill>
                    <a:schemeClr val="tx2"/>
                  </a:solidFill>
                  <a:latin typeface="Cambria Math"/>
                </a:endParaRPr>
              </a:p>
            </p:txBody>
          </p:sp>
        </mc:Choice>
        <mc:Fallback xmlns="">
          <p:sp>
            <p:nvSpPr>
              <p:cNvPr id="2" name="1 Rectángulo"/>
              <p:cNvSpPr>
                <a:spLocks noRot="1" noChangeAspect="1" noMove="1" noResize="1" noEditPoints="1" noAdjustHandles="1" noChangeArrowheads="1" noChangeShapeType="1" noTextEdit="1"/>
              </p:cNvSpPr>
              <p:nvPr/>
            </p:nvSpPr>
            <p:spPr>
              <a:xfrm>
                <a:off x="4788024" y="5071996"/>
                <a:ext cx="3219984" cy="1381340"/>
              </a:xfrm>
              <a:prstGeom prst="rect">
                <a:avLst/>
              </a:prstGeom>
              <a:blipFill rotWithShape="1">
                <a:blip r:embed="rId5"/>
                <a:stretch>
                  <a:fillRect/>
                </a:stretch>
              </a:blipFill>
            </p:spPr>
            <p:txBody>
              <a:bodyPr/>
              <a:lstStyle/>
              <a:p>
                <a:r>
                  <a:rPr lang="es-EC">
                    <a:noFill/>
                  </a:rPr>
                  <a:t> </a:t>
                </a:r>
              </a:p>
            </p:txBody>
          </p:sp>
        </mc:Fallback>
      </mc:AlternateContent>
      <p:sp>
        <p:nvSpPr>
          <p:cNvPr id="10" name="9 Rectángulo"/>
          <p:cNvSpPr/>
          <p:nvPr/>
        </p:nvSpPr>
        <p:spPr>
          <a:xfrm>
            <a:off x="6084168" y="2492896"/>
            <a:ext cx="2705677" cy="369332"/>
          </a:xfrm>
          <a:prstGeom prst="rect">
            <a:avLst/>
          </a:prstGeom>
        </p:spPr>
        <p:txBody>
          <a:bodyPr wrap="none">
            <a:spAutoFit/>
          </a:bodyPr>
          <a:lstStyle/>
          <a:p>
            <a:r>
              <a:rPr lang="es-EC" dirty="0"/>
              <a:t>Transformada de </a:t>
            </a:r>
            <a:r>
              <a:rPr lang="es-EC" dirty="0" smtClean="0"/>
              <a:t>Park [18] </a:t>
            </a:r>
            <a:endParaRPr lang="es-EC" dirty="0"/>
          </a:p>
        </p:txBody>
      </p:sp>
    </p:spTree>
    <p:extLst>
      <p:ext uri="{BB962C8B-B14F-4D97-AF65-F5344CB8AC3E}">
        <p14:creationId xmlns:p14="http://schemas.microsoft.com/office/powerpoint/2010/main" val="1877884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609600"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DISEÑO DE CONTROL DEL SSSC</a:t>
            </a:r>
            <a:endParaRPr lang="es-EC" b="1" dirty="0"/>
          </a:p>
        </p:txBody>
      </p:sp>
      <p:sp>
        <p:nvSpPr>
          <p:cNvPr id="2" name="1 Título"/>
          <p:cNvSpPr>
            <a:spLocks noGrp="1"/>
          </p:cNvSpPr>
          <p:nvPr>
            <p:ph type="title"/>
          </p:nvPr>
        </p:nvSpPr>
        <p:spPr>
          <a:xfrm>
            <a:off x="582445" y="5733256"/>
            <a:ext cx="7994848" cy="858610"/>
          </a:xfrm>
        </p:spPr>
        <p:txBody>
          <a:bodyPr>
            <a:noAutofit/>
          </a:bodyPr>
          <a:lstStyle/>
          <a:p>
            <a:pPr algn="l"/>
            <a:r>
              <a:rPr lang="es-EC" sz="1400" b="1" dirty="0" smtClean="0">
                <a:solidFill>
                  <a:schemeClr val="tx2"/>
                </a:solidFill>
                <a:latin typeface="+mn-lt"/>
                <a:ea typeface="+mn-ea"/>
                <a:cs typeface="+mn-cs"/>
              </a:rPr>
              <a:t/>
            </a:r>
            <a:br>
              <a:rPr lang="es-EC" sz="1400" b="1" dirty="0" smtClean="0">
                <a:solidFill>
                  <a:schemeClr val="tx2"/>
                </a:solidFill>
                <a:latin typeface="+mn-lt"/>
                <a:ea typeface="+mn-ea"/>
                <a:cs typeface="+mn-cs"/>
              </a:rPr>
            </a:br>
            <a:r>
              <a:rPr lang="es-EC" sz="1400" b="1" dirty="0">
                <a:solidFill>
                  <a:schemeClr val="tx2"/>
                </a:solidFill>
                <a:latin typeface="+mn-lt"/>
                <a:ea typeface="+mn-ea"/>
                <a:cs typeface="+mn-cs"/>
              </a:rPr>
              <a:t/>
            </a:r>
            <a:br>
              <a:rPr lang="es-EC" sz="1400" b="1" dirty="0">
                <a:solidFill>
                  <a:schemeClr val="tx2"/>
                </a:solidFill>
                <a:latin typeface="+mn-lt"/>
                <a:ea typeface="+mn-ea"/>
                <a:cs typeface="+mn-cs"/>
              </a:rPr>
            </a:br>
            <a:r>
              <a:rPr lang="es-EC" sz="1400" b="1" dirty="0" smtClean="0">
                <a:solidFill>
                  <a:schemeClr val="tx2"/>
                </a:solidFill>
                <a:latin typeface="+mn-lt"/>
                <a:ea typeface="+mn-ea"/>
                <a:cs typeface="+mn-cs"/>
              </a:rPr>
              <a:t/>
            </a:r>
            <a:br>
              <a:rPr lang="es-EC" sz="1400" b="1" dirty="0" smtClean="0">
                <a:solidFill>
                  <a:schemeClr val="tx2"/>
                </a:solidFill>
                <a:latin typeface="+mn-lt"/>
                <a:ea typeface="+mn-ea"/>
                <a:cs typeface="+mn-cs"/>
              </a:rPr>
            </a:br>
            <a:r>
              <a:rPr lang="es-EC" sz="1400" b="1" dirty="0" smtClean="0">
                <a:solidFill>
                  <a:schemeClr val="tx2"/>
                </a:solidFill>
                <a:latin typeface="+mn-lt"/>
                <a:ea typeface="+mn-ea"/>
                <a:cs typeface="+mn-cs"/>
              </a:rPr>
              <a:t>Este </a:t>
            </a:r>
            <a:r>
              <a:rPr lang="es-EC" sz="1400" b="1" dirty="0">
                <a:solidFill>
                  <a:schemeClr val="tx2"/>
                </a:solidFill>
                <a:latin typeface="+mn-lt"/>
                <a:ea typeface="+mn-ea"/>
                <a:cs typeface="+mn-cs"/>
              </a:rPr>
              <a:t>sistema de control es aplicado al SSSC y consta de dos lazos definidos como sigue</a:t>
            </a:r>
            <a:r>
              <a:rPr lang="es-EC" sz="1400" b="1" dirty="0" smtClean="0">
                <a:solidFill>
                  <a:schemeClr val="tx2"/>
                </a:solidFill>
                <a:latin typeface="+mn-lt"/>
                <a:ea typeface="+mn-ea"/>
                <a:cs typeface="+mn-cs"/>
              </a:rPr>
              <a:t>:</a:t>
            </a:r>
            <a:r>
              <a:rPr lang="es-EC" sz="1400" b="1" dirty="0">
                <a:solidFill>
                  <a:schemeClr val="tx2"/>
                </a:solidFill>
                <a:latin typeface="+mn-lt"/>
                <a:ea typeface="+mn-ea"/>
                <a:cs typeface="+mn-cs"/>
              </a:rPr>
              <a:t/>
            </a:r>
            <a:br>
              <a:rPr lang="es-EC" sz="1400" b="1" dirty="0">
                <a:solidFill>
                  <a:schemeClr val="tx2"/>
                </a:solidFill>
                <a:latin typeface="+mn-lt"/>
                <a:ea typeface="+mn-ea"/>
                <a:cs typeface="+mn-cs"/>
              </a:rPr>
            </a:br>
            <a:r>
              <a:rPr lang="es-EC" sz="1400" b="1" dirty="0">
                <a:solidFill>
                  <a:schemeClr val="tx2"/>
                </a:solidFill>
                <a:latin typeface="+mn-lt"/>
                <a:ea typeface="+mn-ea"/>
                <a:cs typeface="+mn-cs"/>
              </a:rPr>
              <a:t>Lazo interno = Lazo de corriente.</a:t>
            </a:r>
            <a:br>
              <a:rPr lang="es-EC" sz="1400" b="1" dirty="0">
                <a:solidFill>
                  <a:schemeClr val="tx2"/>
                </a:solidFill>
                <a:latin typeface="+mn-lt"/>
                <a:ea typeface="+mn-ea"/>
                <a:cs typeface="+mn-cs"/>
              </a:rPr>
            </a:br>
            <a:r>
              <a:rPr lang="es-EC" sz="1400" b="1" dirty="0">
                <a:solidFill>
                  <a:schemeClr val="tx2"/>
                </a:solidFill>
                <a:latin typeface="+mn-lt"/>
                <a:ea typeface="+mn-ea"/>
                <a:cs typeface="+mn-cs"/>
              </a:rPr>
              <a:t>Lazo externo= Lazo de voltaje.</a:t>
            </a:r>
            <a:br>
              <a:rPr lang="es-EC" sz="1400" b="1" dirty="0">
                <a:solidFill>
                  <a:schemeClr val="tx2"/>
                </a:solidFill>
                <a:latin typeface="+mn-lt"/>
                <a:ea typeface="+mn-ea"/>
                <a:cs typeface="+mn-cs"/>
              </a:rPr>
            </a:br>
            <a:r>
              <a:rPr lang="es-EC" sz="1400" b="1" dirty="0">
                <a:solidFill>
                  <a:schemeClr val="tx2"/>
                </a:solidFill>
                <a:latin typeface="+mn-lt"/>
                <a:ea typeface="+mn-ea"/>
                <a:cs typeface="+mn-cs"/>
              </a:rPr>
              <a:t/>
            </a:r>
            <a:br>
              <a:rPr lang="es-EC" sz="1400" b="1" dirty="0">
                <a:solidFill>
                  <a:schemeClr val="tx2"/>
                </a:solidFill>
                <a:latin typeface="+mn-lt"/>
                <a:ea typeface="+mn-ea"/>
                <a:cs typeface="+mn-cs"/>
              </a:rPr>
            </a:br>
            <a:r>
              <a:rPr lang="es-EC" sz="1400" b="1" dirty="0">
                <a:solidFill>
                  <a:schemeClr val="tx2"/>
                </a:solidFill>
                <a:latin typeface="+mn-lt"/>
                <a:ea typeface="+mn-ea"/>
                <a:cs typeface="+mn-cs"/>
              </a:rPr>
              <a:t/>
            </a:r>
            <a:br>
              <a:rPr lang="es-EC" sz="1400" b="1" dirty="0">
                <a:solidFill>
                  <a:schemeClr val="tx2"/>
                </a:solidFill>
                <a:latin typeface="+mn-lt"/>
                <a:ea typeface="+mn-ea"/>
                <a:cs typeface="+mn-cs"/>
              </a:rPr>
            </a:br>
            <a:r>
              <a:rPr lang="es-EC" sz="1400" b="1" dirty="0">
                <a:solidFill>
                  <a:schemeClr val="tx2"/>
                </a:solidFill>
                <a:latin typeface="+mn-lt"/>
                <a:ea typeface="+mn-ea"/>
                <a:cs typeface="+mn-cs"/>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685256"/>
            <a:ext cx="88963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09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Cálculo de Vf</a:t>
            </a:r>
            <a:r>
              <a:rPr lang="es-MX" baseline="-25000" dirty="0" smtClean="0"/>
              <a:t>ref</a:t>
            </a:r>
            <a:endParaRPr lang="es-MX" baseline="-25000" dirty="0"/>
          </a:p>
        </p:txBody>
      </p:sp>
      <p:sp>
        <p:nvSpPr>
          <p:cNvPr id="4" name="3 Rectángulo"/>
          <p:cNvSpPr/>
          <p:nvPr/>
        </p:nvSpPr>
        <p:spPr>
          <a:xfrm>
            <a:off x="1746176" y="3397642"/>
            <a:ext cx="2016224" cy="1080120"/>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r>
              <a:rPr lang="es-MX" dirty="0" smtClean="0"/>
              <a:t>álculo de K</a:t>
            </a:r>
            <a:endParaRPr lang="es-MX" dirty="0"/>
          </a:p>
        </p:txBody>
      </p:sp>
      <p:sp>
        <p:nvSpPr>
          <p:cNvPr id="5" name="4 Rectángulo"/>
          <p:cNvSpPr/>
          <p:nvPr/>
        </p:nvSpPr>
        <p:spPr>
          <a:xfrm>
            <a:off x="5220072" y="3397642"/>
            <a:ext cx="2016224" cy="1080120"/>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r>
              <a:rPr lang="en-US" dirty="0" smtClean="0"/>
              <a:t>C</a:t>
            </a:r>
            <a:r>
              <a:rPr lang="es-MX" dirty="0"/>
              <a:t>álculo de </a:t>
            </a:r>
            <a:r>
              <a:rPr lang="es-MX" dirty="0" smtClean="0"/>
              <a:t>Vf</a:t>
            </a:r>
            <a:endParaRPr lang="es-MX" dirty="0"/>
          </a:p>
          <a:p>
            <a:pPr algn="ctr"/>
            <a:endParaRPr lang="es-MX" dirty="0"/>
          </a:p>
        </p:txBody>
      </p:sp>
      <p:cxnSp>
        <p:nvCxnSpPr>
          <p:cNvPr id="7" name="6 Conector recto de flecha"/>
          <p:cNvCxnSpPr/>
          <p:nvPr/>
        </p:nvCxnSpPr>
        <p:spPr>
          <a:xfrm>
            <a:off x="3778933" y="3622422"/>
            <a:ext cx="14576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939539" y="3212976"/>
            <a:ext cx="712311" cy="369332"/>
          </a:xfrm>
          <a:prstGeom prst="rect">
            <a:avLst/>
          </a:prstGeom>
        </p:spPr>
        <p:txBody>
          <a:bodyPr wrap="none">
            <a:spAutoFit/>
          </a:bodyPr>
          <a:lstStyle/>
          <a:p>
            <a:pPr algn="ctr"/>
            <a:r>
              <a:rPr lang="en-US" dirty="0" smtClean="0"/>
              <a:t>Vs, Vr</a:t>
            </a:r>
            <a:endParaRPr lang="es-MX" dirty="0"/>
          </a:p>
        </p:txBody>
      </p:sp>
      <p:sp>
        <p:nvSpPr>
          <p:cNvPr id="9" name="8 Rectángulo"/>
          <p:cNvSpPr/>
          <p:nvPr/>
        </p:nvSpPr>
        <p:spPr>
          <a:xfrm>
            <a:off x="4283968" y="3275692"/>
            <a:ext cx="729162" cy="369332"/>
          </a:xfrm>
          <a:prstGeom prst="rect">
            <a:avLst/>
          </a:prstGeom>
        </p:spPr>
        <p:txBody>
          <a:bodyPr wrap="square">
            <a:spAutoFit/>
          </a:bodyPr>
          <a:lstStyle/>
          <a:p>
            <a:pPr algn="ctr"/>
            <a:r>
              <a:rPr lang="es-MX" dirty="0" smtClean="0"/>
              <a:t>K</a:t>
            </a:r>
            <a:endParaRPr lang="es-MX" baseline="-25000" dirty="0"/>
          </a:p>
        </p:txBody>
      </p:sp>
      <p:sp>
        <p:nvSpPr>
          <p:cNvPr id="10" name="9 Rectángulo"/>
          <p:cNvSpPr/>
          <p:nvPr/>
        </p:nvSpPr>
        <p:spPr>
          <a:xfrm>
            <a:off x="4539026" y="3886958"/>
            <a:ext cx="242374" cy="369332"/>
          </a:xfrm>
          <a:prstGeom prst="rect">
            <a:avLst/>
          </a:prstGeom>
        </p:spPr>
        <p:txBody>
          <a:bodyPr wrap="none">
            <a:spAutoFit/>
          </a:bodyPr>
          <a:lstStyle/>
          <a:p>
            <a:pPr algn="ctr"/>
            <a:r>
              <a:rPr lang="en-US" dirty="0" smtClean="0"/>
              <a:t>I</a:t>
            </a:r>
            <a:endParaRPr lang="es-MX" baseline="-25000" dirty="0"/>
          </a:p>
        </p:txBody>
      </p:sp>
      <p:sp>
        <p:nvSpPr>
          <p:cNvPr id="11" name="10 Rectángulo"/>
          <p:cNvSpPr/>
          <p:nvPr/>
        </p:nvSpPr>
        <p:spPr>
          <a:xfrm>
            <a:off x="1109274" y="3887990"/>
            <a:ext cx="389467" cy="369332"/>
          </a:xfrm>
          <a:prstGeom prst="rect">
            <a:avLst/>
          </a:prstGeom>
        </p:spPr>
        <p:txBody>
          <a:bodyPr wrap="none">
            <a:spAutoFit/>
          </a:bodyPr>
          <a:lstStyle/>
          <a:p>
            <a:pPr algn="ctr"/>
            <a:r>
              <a:rPr lang="en-US" dirty="0" smtClean="0"/>
              <a:t>Ps</a:t>
            </a:r>
            <a:endParaRPr lang="es-MX" dirty="0"/>
          </a:p>
        </p:txBody>
      </p:sp>
      <p:cxnSp>
        <p:nvCxnSpPr>
          <p:cNvPr id="12" name="11 Conector recto de flecha"/>
          <p:cNvCxnSpPr/>
          <p:nvPr/>
        </p:nvCxnSpPr>
        <p:spPr>
          <a:xfrm>
            <a:off x="899592" y="3613666"/>
            <a:ext cx="8465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899592" y="4257322"/>
            <a:ext cx="8465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373488" y="4257718"/>
            <a:ext cx="8465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236296" y="3937702"/>
            <a:ext cx="8465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7579321" y="3503408"/>
            <a:ext cx="559577" cy="369332"/>
          </a:xfrm>
          <a:prstGeom prst="rect">
            <a:avLst/>
          </a:prstGeom>
        </p:spPr>
        <p:txBody>
          <a:bodyPr wrap="none">
            <a:spAutoFit/>
          </a:bodyPr>
          <a:lstStyle/>
          <a:p>
            <a:pPr algn="ctr"/>
            <a:r>
              <a:rPr lang="es-MX" dirty="0" smtClean="0"/>
              <a:t>Vf</a:t>
            </a:r>
            <a:r>
              <a:rPr lang="es-MX" baseline="-25000" dirty="0" smtClean="0"/>
              <a:t>ref</a:t>
            </a:r>
            <a:endParaRPr lang="es-MX" baseline="-25000" dirty="0"/>
          </a:p>
        </p:txBody>
      </p:sp>
    </p:spTree>
    <p:extLst>
      <p:ext uri="{BB962C8B-B14F-4D97-AF65-F5344CB8AC3E}">
        <p14:creationId xmlns:p14="http://schemas.microsoft.com/office/powerpoint/2010/main" val="1321765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4032448" cy="3528392"/>
          </a:xfrm>
          <a:prstGeom prst="rect">
            <a:avLst/>
          </a:prstGeom>
          <a:noFill/>
          <a:ln>
            <a:noFill/>
          </a:ln>
        </p:spPr>
      </p:pic>
      <p:sp>
        <p:nvSpPr>
          <p:cNvPr id="3" name="2 Título"/>
          <p:cNvSpPr>
            <a:spLocks noGrp="1"/>
          </p:cNvSpPr>
          <p:nvPr>
            <p:ph type="title"/>
          </p:nvPr>
        </p:nvSpPr>
        <p:spPr>
          <a:xfrm>
            <a:off x="457200" y="116632"/>
            <a:ext cx="8363272" cy="1854888"/>
          </a:xfrm>
        </p:spPr>
        <p:txBody>
          <a:bodyPr>
            <a:noAutofit/>
          </a:bodyPr>
          <a:lstStyle/>
          <a:p>
            <a:r>
              <a:rPr lang="es-EC" sz="3200" b="1" dirty="0"/>
              <a:t>MODELO </a:t>
            </a:r>
            <a:r>
              <a:rPr lang="es-EC" sz="3200" b="1" dirty="0" smtClean="0"/>
              <a:t>MATEMATICO DEL LAZO DE </a:t>
            </a:r>
            <a:r>
              <a:rPr lang="es-EC" sz="3200" b="1" dirty="0"/>
              <a:t>CORRIENTE EN </a:t>
            </a:r>
            <a:r>
              <a:rPr lang="es-EC" sz="3200" b="1" dirty="0" smtClean="0"/>
              <a:t>EL CONVERTIDOR</a:t>
            </a:r>
            <a:endParaRPr lang="es-EC" sz="3200" b="1" dirty="0"/>
          </a:p>
        </p:txBody>
      </p:sp>
      <mc:AlternateContent xmlns:mc="http://schemas.openxmlformats.org/markup-compatibility/2006" xmlns:a14="http://schemas.microsoft.com/office/drawing/2010/main">
        <mc:Choice Requires="a14">
          <p:sp>
            <p:nvSpPr>
              <p:cNvPr id="6" name="5 Rectángulo"/>
              <p:cNvSpPr/>
              <p:nvPr/>
            </p:nvSpPr>
            <p:spPr>
              <a:xfrm>
                <a:off x="4606490" y="3252978"/>
                <a:ext cx="4032448" cy="559961"/>
              </a:xfrm>
              <a:prstGeom prst="rect">
                <a:avLst/>
              </a:prstGeom>
              <a:ln w="22225">
                <a:solidFill>
                  <a:schemeClr val="bg2">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m:rPr>
                              <m:sty m:val="p"/>
                            </m:rPr>
                            <a:rPr lang="es-EC" sz="1600">
                              <a:solidFill>
                                <a:schemeClr val="tx2"/>
                              </a:solidFill>
                              <a:latin typeface="Cambria Math"/>
                            </a:rPr>
                            <m:t>V</m:t>
                          </m:r>
                        </m:e>
                        <m:sub>
                          <m:r>
                            <m:rPr>
                              <m:sty m:val="p"/>
                            </m:rPr>
                            <a:rPr lang="es-EC" sz="1600">
                              <a:solidFill>
                                <a:schemeClr val="tx2"/>
                              </a:solidFill>
                              <a:latin typeface="Cambria Math"/>
                            </a:rPr>
                            <m:t>conv</m:t>
                          </m:r>
                        </m:sub>
                      </m:sSub>
                      <m:r>
                        <a:rPr lang="es-EC" sz="1600" i="1">
                          <a:solidFill>
                            <a:schemeClr val="tx2"/>
                          </a:solidFill>
                          <a:latin typeface="Cambria Math"/>
                        </a:rPr>
                        <m:t>−</m:t>
                      </m:r>
                      <m:r>
                        <a:rPr lang="es-EC" sz="1600">
                          <a:solidFill>
                            <a:schemeClr val="tx2"/>
                          </a:solidFill>
                          <a:latin typeface="Cambria Math"/>
                        </a:rPr>
                        <m:t> </m:t>
                      </m:r>
                      <m:sSub>
                        <m:sSubPr>
                          <m:ctrlPr>
                            <a:rPr lang="es-EC" sz="1600" i="1">
                              <a:solidFill>
                                <a:schemeClr val="tx2"/>
                              </a:solidFill>
                              <a:latin typeface="Cambria Math"/>
                            </a:rPr>
                          </m:ctrlPr>
                        </m:sSubPr>
                        <m:e>
                          <m:r>
                            <m:rPr>
                              <m:sty m:val="p"/>
                            </m:rPr>
                            <a:rPr lang="es-EC" sz="1600">
                              <a:solidFill>
                                <a:schemeClr val="tx2"/>
                              </a:solidFill>
                              <a:latin typeface="Cambria Math"/>
                            </a:rPr>
                            <m:t>I</m:t>
                          </m:r>
                        </m:e>
                        <m:sub>
                          <m:r>
                            <m:rPr>
                              <m:sty m:val="p"/>
                            </m:rPr>
                            <a:rPr lang="es-EC" sz="1600">
                              <a:solidFill>
                                <a:schemeClr val="tx2"/>
                              </a:solidFill>
                              <a:latin typeface="Cambria Math"/>
                            </a:rPr>
                            <m:t>conv</m:t>
                          </m:r>
                        </m:sub>
                      </m:sSub>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𝑅</m:t>
                          </m:r>
                        </m:e>
                        <m:sub>
                          <m:r>
                            <a:rPr lang="es-EC" sz="1600" i="1">
                              <a:solidFill>
                                <a:schemeClr val="tx2"/>
                              </a:solidFill>
                              <a:latin typeface="Cambria Math"/>
                            </a:rPr>
                            <m:t>𝐿</m:t>
                          </m:r>
                        </m:sub>
                      </m:sSub>
                      <m:r>
                        <a:rPr lang="es-EC" sz="1600" i="1">
                          <a:solidFill>
                            <a:schemeClr val="tx2"/>
                          </a:solidFill>
                          <a:latin typeface="Cambria Math"/>
                        </a:rPr>
                        <m:t>−</m:t>
                      </m:r>
                      <m:f>
                        <m:fPr>
                          <m:ctrlPr>
                            <a:rPr lang="es-EC" sz="1600" i="1">
                              <a:solidFill>
                                <a:schemeClr val="tx2"/>
                              </a:solidFill>
                              <a:latin typeface="Cambria Math"/>
                            </a:rPr>
                          </m:ctrlPr>
                        </m:fPr>
                        <m:num>
                          <m:r>
                            <m:rPr>
                              <m:sty m:val="p"/>
                            </m:rPr>
                            <a:rPr lang="es-EC" sz="1600">
                              <a:solidFill>
                                <a:schemeClr val="tx2"/>
                              </a:solidFill>
                              <a:latin typeface="Cambria Math"/>
                            </a:rPr>
                            <m:t>d</m:t>
                          </m:r>
                          <m:sSub>
                            <m:sSubPr>
                              <m:ctrlPr>
                                <a:rPr lang="es-EC" sz="1600" i="1">
                                  <a:solidFill>
                                    <a:schemeClr val="tx2"/>
                                  </a:solidFill>
                                  <a:latin typeface="Cambria Math"/>
                                </a:rPr>
                              </m:ctrlPr>
                            </m:sSubPr>
                            <m:e>
                              <m:r>
                                <m:rPr>
                                  <m:sty m:val="p"/>
                                </m:rPr>
                                <a:rPr lang="es-EC" sz="1600">
                                  <a:solidFill>
                                    <a:schemeClr val="tx2"/>
                                  </a:solidFill>
                                  <a:latin typeface="Cambria Math"/>
                                </a:rPr>
                                <m:t>I</m:t>
                              </m:r>
                            </m:e>
                            <m:sub>
                              <m:r>
                                <m:rPr>
                                  <m:sty m:val="p"/>
                                </m:rPr>
                                <a:rPr lang="es-EC" sz="1600">
                                  <a:solidFill>
                                    <a:schemeClr val="tx2"/>
                                  </a:solidFill>
                                  <a:latin typeface="Cambria Math"/>
                                </a:rPr>
                                <m:t>conv</m:t>
                              </m:r>
                            </m:sub>
                          </m:sSub>
                        </m:num>
                        <m:den>
                          <m:r>
                            <m:rPr>
                              <m:sty m:val="p"/>
                            </m:rPr>
                            <a:rPr lang="es-EC" sz="1600">
                              <a:solidFill>
                                <a:schemeClr val="tx2"/>
                              </a:solidFill>
                              <a:latin typeface="Cambria Math"/>
                            </a:rPr>
                            <m:t>dt</m:t>
                          </m:r>
                        </m:den>
                      </m:f>
                      <m:r>
                        <a:rPr lang="es-EC" sz="1600" i="1">
                          <a:solidFill>
                            <a:schemeClr val="tx2"/>
                          </a:solidFill>
                          <a:latin typeface="Cambria Math"/>
                        </a:rPr>
                        <m:t>∗</m:t>
                      </m:r>
                      <m:r>
                        <m:rPr>
                          <m:sty m:val="p"/>
                        </m:rPr>
                        <a:rPr lang="es-EC" sz="1600">
                          <a:solidFill>
                            <a:schemeClr val="tx2"/>
                          </a:solidFill>
                          <a:latin typeface="Cambria Math"/>
                        </a:rPr>
                        <m:t>L</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r>
                        <a:rPr lang="es-EC" sz="1600">
                          <a:solidFill>
                            <a:schemeClr val="tx2"/>
                          </a:solidFill>
                          <a:latin typeface="Cambria Math"/>
                        </a:rPr>
                        <m:t>=0 </m:t>
                      </m:r>
                    </m:oMath>
                  </m:oMathPara>
                </a14:m>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606490" y="3252978"/>
                <a:ext cx="4032448" cy="559961"/>
              </a:xfrm>
              <a:prstGeom prst="rect">
                <a:avLst/>
              </a:prstGeom>
              <a:blipFill rotWithShape="1">
                <a:blip r:embed="rId3"/>
                <a:stretch>
                  <a:fillRect/>
                </a:stretch>
              </a:blipFill>
              <a:ln w="22225">
                <a:solidFill>
                  <a:schemeClr val="bg2">
                    <a:lumMod val="50000"/>
                  </a:schemeClr>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699792" y="4279908"/>
                <a:ext cx="6242750" cy="14736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sz="1500" i="1">
                              <a:solidFill>
                                <a:schemeClr val="tx2"/>
                              </a:solidFill>
                              <a:latin typeface="Cambria Math"/>
                            </a:rPr>
                          </m:ctrlPr>
                        </m:dPr>
                        <m:e>
                          <m:m>
                            <m:mPr>
                              <m:mcs>
                                <m:mc>
                                  <m:mcPr>
                                    <m:count m:val="1"/>
                                    <m:mcJc m:val="center"/>
                                  </m:mcPr>
                                </m:mc>
                              </m:mcs>
                              <m:ctrlPr>
                                <a:rPr lang="es-EC" sz="1500" i="1">
                                  <a:solidFill>
                                    <a:schemeClr val="tx2"/>
                                  </a:solidFill>
                                  <a:latin typeface="Cambria Math"/>
                                </a:rPr>
                              </m:ctrlPr>
                            </m:mP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𝑐𝑜𝑛𝑣𝐴</m:t>
                                    </m:r>
                                  </m:sub>
                                </m:sSub>
                              </m:e>
                            </m:m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𝑐𝑜𝑛𝑣𝐵</m:t>
                                    </m:r>
                                  </m:sub>
                                </m:sSub>
                              </m:e>
                            </m:m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𝑐𝑜𝑛𝑣𝐶</m:t>
                                    </m:r>
                                  </m:sub>
                                </m:sSub>
                              </m:e>
                            </m:mr>
                          </m:m>
                        </m:e>
                      </m:d>
                      <m:r>
                        <a:rPr lang="es-EC" sz="1500" i="1">
                          <a:solidFill>
                            <a:schemeClr val="tx2"/>
                          </a:solidFill>
                          <a:latin typeface="Cambria Math"/>
                        </a:rPr>
                        <m:t>∗</m:t>
                      </m:r>
                      <m:r>
                        <a:rPr lang="es-EC" sz="1500" i="1">
                          <a:solidFill>
                            <a:schemeClr val="tx2"/>
                          </a:solidFill>
                          <a:latin typeface="Cambria Math"/>
                        </a:rPr>
                        <m:t>𝑇</m:t>
                      </m:r>
                      <m:r>
                        <a:rPr lang="es-EC" sz="1500" i="1">
                          <a:solidFill>
                            <a:schemeClr val="tx2"/>
                          </a:solidFill>
                          <a:latin typeface="Cambria Math"/>
                        </a:rPr>
                        <m:t>− </m:t>
                      </m:r>
                      <m:d>
                        <m:dPr>
                          <m:ctrlPr>
                            <a:rPr lang="es-EC" sz="1500" i="1">
                              <a:solidFill>
                                <a:schemeClr val="tx2"/>
                              </a:solidFill>
                              <a:latin typeface="Cambria Math"/>
                            </a:rPr>
                          </m:ctrlPr>
                        </m:dPr>
                        <m:e>
                          <m:m>
                            <m:mPr>
                              <m:mcs>
                                <m:mc>
                                  <m:mcPr>
                                    <m:count m:val="1"/>
                                    <m:mcJc m:val="center"/>
                                  </m:mcPr>
                                </m:mc>
                              </m:mcs>
                              <m:ctrlPr>
                                <a:rPr lang="es-EC" sz="1500" i="1">
                                  <a:solidFill>
                                    <a:schemeClr val="tx2"/>
                                  </a:solidFill>
                                  <a:latin typeface="Cambria Math"/>
                                </a:rPr>
                              </m:ctrlPr>
                            </m:mPr>
                            <m:mr>
                              <m:e>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𝐴</m:t>
                                </m:r>
                                <m:r>
                                  <a:rPr lang="es-EC" sz="1500" i="1">
                                    <a:solidFill>
                                      <a:schemeClr val="tx2"/>
                                    </a:solidFill>
                                    <a:latin typeface="Cambria Math"/>
                                  </a:rPr>
                                  <m:t>∗</m:t>
                                </m:r>
                                <m:sSub>
                                  <m:sSubPr>
                                    <m:ctrlPr>
                                      <a:rPr lang="es-EC" sz="1500" i="1">
                                        <a:solidFill>
                                          <a:schemeClr val="tx2"/>
                                        </a:solidFill>
                                        <a:latin typeface="Cambria Math"/>
                                      </a:rPr>
                                    </m:ctrlPr>
                                  </m:sSubPr>
                                  <m:e>
                                    <m:r>
                                      <a:rPr lang="es-EC" sz="1500" i="1">
                                        <a:solidFill>
                                          <a:schemeClr val="tx2"/>
                                        </a:solidFill>
                                        <a:latin typeface="Cambria Math"/>
                                      </a:rPr>
                                      <m:t>𝑅</m:t>
                                    </m:r>
                                  </m:e>
                                  <m:sub>
                                    <m:r>
                                      <a:rPr lang="es-EC" sz="1500" i="1">
                                        <a:solidFill>
                                          <a:schemeClr val="tx2"/>
                                        </a:solidFill>
                                        <a:latin typeface="Cambria Math"/>
                                      </a:rPr>
                                      <m:t>𝐿</m:t>
                                    </m:r>
                                  </m:sub>
                                </m:sSub>
                              </m:e>
                            </m:mr>
                            <m:mr>
                              <m:e>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𝐵</m:t>
                                </m:r>
                                <m:r>
                                  <a:rPr lang="es-EC" sz="1500" i="1">
                                    <a:solidFill>
                                      <a:schemeClr val="tx2"/>
                                    </a:solidFill>
                                    <a:latin typeface="Cambria Math"/>
                                  </a:rPr>
                                  <m:t>∗</m:t>
                                </m:r>
                                <m:sSub>
                                  <m:sSubPr>
                                    <m:ctrlPr>
                                      <a:rPr lang="es-EC" sz="1500" i="1">
                                        <a:solidFill>
                                          <a:schemeClr val="tx2"/>
                                        </a:solidFill>
                                        <a:latin typeface="Cambria Math"/>
                                      </a:rPr>
                                    </m:ctrlPr>
                                  </m:sSubPr>
                                  <m:e>
                                    <m:r>
                                      <a:rPr lang="es-EC" sz="1500" i="1">
                                        <a:solidFill>
                                          <a:schemeClr val="tx2"/>
                                        </a:solidFill>
                                        <a:latin typeface="Cambria Math"/>
                                      </a:rPr>
                                      <m:t>𝑅</m:t>
                                    </m:r>
                                  </m:e>
                                  <m:sub>
                                    <m:r>
                                      <a:rPr lang="es-EC" sz="1500" i="1">
                                        <a:solidFill>
                                          <a:schemeClr val="tx2"/>
                                        </a:solidFill>
                                        <a:latin typeface="Cambria Math"/>
                                      </a:rPr>
                                      <m:t>𝐿</m:t>
                                    </m:r>
                                  </m:sub>
                                </m:sSub>
                              </m:e>
                            </m:mr>
                            <m:mr>
                              <m:e>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𝐶</m:t>
                                </m:r>
                                <m:r>
                                  <a:rPr lang="es-EC" sz="1500" i="1">
                                    <a:solidFill>
                                      <a:schemeClr val="tx2"/>
                                    </a:solidFill>
                                    <a:latin typeface="Cambria Math"/>
                                  </a:rPr>
                                  <m:t>∗</m:t>
                                </m:r>
                                <m:sSub>
                                  <m:sSubPr>
                                    <m:ctrlPr>
                                      <a:rPr lang="es-EC" sz="1500" i="1">
                                        <a:solidFill>
                                          <a:schemeClr val="tx2"/>
                                        </a:solidFill>
                                        <a:latin typeface="Cambria Math"/>
                                      </a:rPr>
                                    </m:ctrlPr>
                                  </m:sSubPr>
                                  <m:e>
                                    <m:r>
                                      <a:rPr lang="es-EC" sz="1500" i="1">
                                        <a:solidFill>
                                          <a:schemeClr val="tx2"/>
                                        </a:solidFill>
                                        <a:latin typeface="Cambria Math"/>
                                      </a:rPr>
                                      <m:t>𝑅</m:t>
                                    </m:r>
                                  </m:e>
                                  <m:sub>
                                    <m:r>
                                      <a:rPr lang="es-EC" sz="1500" i="1">
                                        <a:solidFill>
                                          <a:schemeClr val="tx2"/>
                                        </a:solidFill>
                                        <a:latin typeface="Cambria Math"/>
                                      </a:rPr>
                                      <m:t>𝐿</m:t>
                                    </m:r>
                                  </m:sub>
                                </m:sSub>
                              </m:e>
                            </m:mr>
                          </m:m>
                        </m:e>
                      </m:d>
                      <m:r>
                        <a:rPr lang="es-EC" sz="1500" i="1">
                          <a:solidFill>
                            <a:schemeClr val="tx2"/>
                          </a:solidFill>
                          <a:latin typeface="Cambria Math"/>
                        </a:rPr>
                        <m:t>∗</m:t>
                      </m:r>
                      <m:r>
                        <a:rPr lang="es-EC" sz="1500" i="1">
                          <a:solidFill>
                            <a:schemeClr val="tx2"/>
                          </a:solidFill>
                          <a:latin typeface="Cambria Math"/>
                        </a:rPr>
                        <m:t>𝑇</m:t>
                      </m:r>
                      <m:r>
                        <a:rPr lang="es-EC" sz="1500" i="1">
                          <a:solidFill>
                            <a:schemeClr val="tx2"/>
                          </a:solidFill>
                          <a:latin typeface="Cambria Math"/>
                        </a:rPr>
                        <m:t>−</m:t>
                      </m:r>
                      <m:d>
                        <m:dPr>
                          <m:ctrlPr>
                            <a:rPr lang="es-EC" sz="1500" i="1">
                              <a:solidFill>
                                <a:schemeClr val="tx2"/>
                              </a:solidFill>
                              <a:latin typeface="Cambria Math"/>
                            </a:rPr>
                          </m:ctrlPr>
                        </m:dPr>
                        <m:e>
                          <m:m>
                            <m:mPr>
                              <m:mcs>
                                <m:mc>
                                  <m:mcPr>
                                    <m:count m:val="1"/>
                                    <m:mcJc m:val="center"/>
                                  </m:mcPr>
                                </m:mc>
                              </m:mcs>
                              <m:ctrlPr>
                                <a:rPr lang="es-EC" sz="1500" i="1">
                                  <a:solidFill>
                                    <a:schemeClr val="tx2"/>
                                  </a:solidFill>
                                  <a:latin typeface="Cambria Math"/>
                                </a:rPr>
                              </m:ctrlPr>
                            </m:mPr>
                            <m:mr>
                              <m:e>
                                <m:f>
                                  <m:fPr>
                                    <m:ctrlPr>
                                      <a:rPr lang="es-EC" sz="1500" i="1">
                                        <a:solidFill>
                                          <a:schemeClr val="tx2"/>
                                        </a:solidFill>
                                        <a:latin typeface="Cambria Math"/>
                                      </a:rPr>
                                    </m:ctrlPr>
                                  </m:fPr>
                                  <m:num>
                                    <m:r>
                                      <a:rPr lang="es-EC" sz="1500" i="1">
                                        <a:solidFill>
                                          <a:schemeClr val="tx2"/>
                                        </a:solidFill>
                                        <a:latin typeface="Cambria Math"/>
                                      </a:rPr>
                                      <m:t>𝑑</m:t>
                                    </m:r>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𝐴</m:t>
                                    </m:r>
                                  </m:num>
                                  <m:den>
                                    <m:r>
                                      <a:rPr lang="es-EC" sz="1500" i="1">
                                        <a:solidFill>
                                          <a:schemeClr val="tx2"/>
                                        </a:solidFill>
                                        <a:latin typeface="Cambria Math"/>
                                      </a:rPr>
                                      <m:t>𝑑𝑡</m:t>
                                    </m:r>
                                  </m:den>
                                </m:f>
                                <m:r>
                                  <a:rPr lang="es-EC" sz="1500" i="1">
                                    <a:solidFill>
                                      <a:schemeClr val="tx2"/>
                                    </a:solidFill>
                                    <a:latin typeface="Cambria Math"/>
                                  </a:rPr>
                                  <m:t>∗</m:t>
                                </m:r>
                                <m:r>
                                  <a:rPr lang="es-EC" sz="1500" i="1">
                                    <a:solidFill>
                                      <a:schemeClr val="tx2"/>
                                    </a:solidFill>
                                    <a:latin typeface="Cambria Math"/>
                                  </a:rPr>
                                  <m:t>𝐿</m:t>
                                </m:r>
                              </m:e>
                            </m:mr>
                            <m:mr>
                              <m:e>
                                <m:f>
                                  <m:fPr>
                                    <m:ctrlPr>
                                      <a:rPr lang="es-EC" sz="1500" i="1">
                                        <a:solidFill>
                                          <a:schemeClr val="tx2"/>
                                        </a:solidFill>
                                        <a:latin typeface="Cambria Math"/>
                                      </a:rPr>
                                    </m:ctrlPr>
                                  </m:fPr>
                                  <m:num>
                                    <m:r>
                                      <a:rPr lang="es-EC" sz="1500" i="1">
                                        <a:solidFill>
                                          <a:schemeClr val="tx2"/>
                                        </a:solidFill>
                                        <a:latin typeface="Cambria Math"/>
                                      </a:rPr>
                                      <m:t>𝑑</m:t>
                                    </m:r>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𝐵</m:t>
                                    </m:r>
                                  </m:num>
                                  <m:den>
                                    <m:r>
                                      <a:rPr lang="es-EC" sz="1500" i="1">
                                        <a:solidFill>
                                          <a:schemeClr val="tx2"/>
                                        </a:solidFill>
                                        <a:latin typeface="Cambria Math"/>
                                      </a:rPr>
                                      <m:t>𝑑𝑡</m:t>
                                    </m:r>
                                  </m:den>
                                </m:f>
                                <m:r>
                                  <a:rPr lang="es-EC" sz="1500" i="1">
                                    <a:solidFill>
                                      <a:schemeClr val="tx2"/>
                                    </a:solidFill>
                                    <a:latin typeface="Cambria Math"/>
                                  </a:rPr>
                                  <m:t>∗</m:t>
                                </m:r>
                                <m:r>
                                  <a:rPr lang="es-EC" sz="1500" i="1">
                                    <a:solidFill>
                                      <a:schemeClr val="tx2"/>
                                    </a:solidFill>
                                    <a:latin typeface="Cambria Math"/>
                                  </a:rPr>
                                  <m:t>𝐿</m:t>
                                </m:r>
                              </m:e>
                            </m:mr>
                            <m:mr>
                              <m:e>
                                <m:f>
                                  <m:fPr>
                                    <m:ctrlPr>
                                      <a:rPr lang="es-EC" sz="1500" i="1">
                                        <a:solidFill>
                                          <a:schemeClr val="tx2"/>
                                        </a:solidFill>
                                        <a:latin typeface="Cambria Math"/>
                                      </a:rPr>
                                    </m:ctrlPr>
                                  </m:fPr>
                                  <m:num>
                                    <m:r>
                                      <a:rPr lang="es-EC" sz="1500" i="1">
                                        <a:solidFill>
                                          <a:schemeClr val="tx2"/>
                                        </a:solidFill>
                                        <a:latin typeface="Cambria Math"/>
                                      </a:rPr>
                                      <m:t>𝑑</m:t>
                                    </m:r>
                                    <m:sSub>
                                      <m:sSubPr>
                                        <m:ctrlPr>
                                          <a:rPr lang="es-EC" sz="1500" i="1">
                                            <a:solidFill>
                                              <a:schemeClr val="tx2"/>
                                            </a:solidFill>
                                            <a:latin typeface="Cambria Math"/>
                                          </a:rPr>
                                        </m:ctrlPr>
                                      </m:sSubPr>
                                      <m:e>
                                        <m:r>
                                          <a:rPr lang="es-EC" sz="1500" i="1">
                                            <a:solidFill>
                                              <a:schemeClr val="tx2"/>
                                            </a:solidFill>
                                            <a:latin typeface="Cambria Math"/>
                                          </a:rPr>
                                          <m:t>𝐼</m:t>
                                        </m:r>
                                      </m:e>
                                      <m:sub>
                                        <m:r>
                                          <a:rPr lang="es-EC" sz="1500" i="1">
                                            <a:solidFill>
                                              <a:schemeClr val="tx2"/>
                                            </a:solidFill>
                                            <a:latin typeface="Cambria Math"/>
                                          </a:rPr>
                                          <m:t>𝑐𝑜𝑛𝑣</m:t>
                                        </m:r>
                                      </m:sub>
                                    </m:sSub>
                                    <m:r>
                                      <a:rPr lang="es-EC" sz="1500" i="1">
                                        <a:solidFill>
                                          <a:schemeClr val="tx2"/>
                                        </a:solidFill>
                                        <a:latin typeface="Cambria Math"/>
                                      </a:rPr>
                                      <m:t>𝐶</m:t>
                                    </m:r>
                                  </m:num>
                                  <m:den>
                                    <m:r>
                                      <a:rPr lang="es-EC" sz="1500" i="1">
                                        <a:solidFill>
                                          <a:schemeClr val="tx2"/>
                                        </a:solidFill>
                                        <a:latin typeface="Cambria Math"/>
                                      </a:rPr>
                                      <m:t>𝑑𝑡</m:t>
                                    </m:r>
                                  </m:den>
                                </m:f>
                                <m:r>
                                  <a:rPr lang="es-EC" sz="1500" i="1">
                                    <a:solidFill>
                                      <a:schemeClr val="tx2"/>
                                    </a:solidFill>
                                    <a:latin typeface="Cambria Math"/>
                                  </a:rPr>
                                  <m:t>∗</m:t>
                                </m:r>
                                <m:r>
                                  <a:rPr lang="es-EC" sz="1500" i="1">
                                    <a:solidFill>
                                      <a:schemeClr val="tx2"/>
                                    </a:solidFill>
                                    <a:latin typeface="Cambria Math"/>
                                  </a:rPr>
                                  <m:t>𝐿</m:t>
                                </m:r>
                              </m:e>
                            </m:mr>
                          </m:m>
                        </m:e>
                      </m:d>
                      <m:r>
                        <a:rPr lang="es-EC" sz="1500" i="1">
                          <a:solidFill>
                            <a:schemeClr val="tx2"/>
                          </a:solidFill>
                          <a:latin typeface="Cambria Math"/>
                        </a:rPr>
                        <m:t>∗</m:t>
                      </m:r>
                      <m:r>
                        <a:rPr lang="es-EC" sz="1500" i="1">
                          <a:solidFill>
                            <a:schemeClr val="tx2"/>
                          </a:solidFill>
                          <a:latin typeface="Cambria Math"/>
                        </a:rPr>
                        <m:t>𝑇</m:t>
                      </m:r>
                      <m:r>
                        <a:rPr lang="es-EC" sz="1500" i="1">
                          <a:solidFill>
                            <a:schemeClr val="tx2"/>
                          </a:solidFill>
                          <a:latin typeface="Cambria Math"/>
                        </a:rPr>
                        <m:t>−</m:t>
                      </m:r>
                      <m:d>
                        <m:dPr>
                          <m:ctrlPr>
                            <a:rPr lang="es-EC" sz="1500" i="1">
                              <a:solidFill>
                                <a:schemeClr val="tx2"/>
                              </a:solidFill>
                              <a:latin typeface="Cambria Math"/>
                            </a:rPr>
                          </m:ctrlPr>
                        </m:dPr>
                        <m:e>
                          <m:m>
                            <m:mPr>
                              <m:mcs>
                                <m:mc>
                                  <m:mcPr>
                                    <m:count m:val="1"/>
                                    <m:mcJc m:val="center"/>
                                  </m:mcPr>
                                </m:mc>
                              </m:mcs>
                              <m:ctrlPr>
                                <a:rPr lang="es-EC" sz="1500" i="1">
                                  <a:solidFill>
                                    <a:schemeClr val="tx2"/>
                                  </a:solidFill>
                                  <a:latin typeface="Cambria Math"/>
                                </a:rPr>
                              </m:ctrlPr>
                            </m:mP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𝐿</m:t>
                                    </m:r>
                                  </m:sub>
                                </m:sSub>
                              </m:e>
                            </m:m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𝐿</m:t>
                                    </m:r>
                                  </m:sub>
                                </m:sSub>
                              </m:e>
                            </m:mr>
                            <m:mr>
                              <m:e>
                                <m:sSub>
                                  <m:sSubPr>
                                    <m:ctrlPr>
                                      <a:rPr lang="es-EC" sz="1500" i="1">
                                        <a:solidFill>
                                          <a:schemeClr val="tx2"/>
                                        </a:solidFill>
                                        <a:latin typeface="Cambria Math"/>
                                      </a:rPr>
                                    </m:ctrlPr>
                                  </m:sSubPr>
                                  <m:e>
                                    <m:r>
                                      <a:rPr lang="es-EC" sz="1500" i="1">
                                        <a:solidFill>
                                          <a:schemeClr val="tx2"/>
                                        </a:solidFill>
                                        <a:latin typeface="Cambria Math"/>
                                      </a:rPr>
                                      <m:t>𝑉</m:t>
                                    </m:r>
                                  </m:e>
                                  <m:sub>
                                    <m:r>
                                      <a:rPr lang="es-EC" sz="1500" i="1">
                                        <a:solidFill>
                                          <a:schemeClr val="tx2"/>
                                        </a:solidFill>
                                        <a:latin typeface="Cambria Math"/>
                                      </a:rPr>
                                      <m:t>𝐿</m:t>
                                    </m:r>
                                  </m:sub>
                                </m:sSub>
                              </m:e>
                            </m:mr>
                          </m:m>
                        </m:e>
                      </m:d>
                      <m:r>
                        <a:rPr lang="es-EC" sz="1500" i="1">
                          <a:solidFill>
                            <a:schemeClr val="tx2"/>
                          </a:solidFill>
                          <a:latin typeface="Cambria Math"/>
                        </a:rPr>
                        <m:t>∗</m:t>
                      </m:r>
                      <m:r>
                        <a:rPr lang="es-EC" sz="1500" i="1">
                          <a:solidFill>
                            <a:schemeClr val="tx2"/>
                          </a:solidFill>
                          <a:latin typeface="Cambria Math"/>
                        </a:rPr>
                        <m:t>𝑇</m:t>
                      </m:r>
                      <m:r>
                        <a:rPr lang="es-EC" sz="1500" i="1">
                          <a:solidFill>
                            <a:schemeClr val="tx2"/>
                          </a:solidFill>
                          <a:latin typeface="Cambria Math"/>
                        </a:rPr>
                        <m:t>=0 </m:t>
                      </m:r>
                    </m:oMath>
                  </m:oMathPara>
                </a14:m>
                <a:endParaRPr lang="es-EC" sz="1500" i="1"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2699792" y="4279908"/>
                <a:ext cx="6242750" cy="1473609"/>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547664" y="6017640"/>
                <a:ext cx="7440612" cy="728726"/>
              </a:xfrm>
              <a:prstGeom prst="rect">
                <a:avLst/>
              </a:prstGeom>
              <a:ln w="22225">
                <a:solidFill>
                  <a:schemeClr val="bg2">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𝑐𝑜𝑛𝑣</m:t>
                                    </m:r>
                                  </m:sub>
                                </m:sSub>
                                <m:r>
                                  <a:rPr lang="es-EC" sz="1600" i="1">
                                    <a:solidFill>
                                      <a:schemeClr val="tx2"/>
                                    </a:solidFill>
                                    <a:latin typeface="Cambria Math"/>
                                  </a:rPr>
                                  <m:t>𝑑</m:t>
                                </m:r>
                              </m:e>
                            </m:m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𝑐𝑜𝑛𝑣</m:t>
                                    </m:r>
                                  </m:sub>
                                </m:sSub>
                                <m:r>
                                  <a:rPr lang="es-EC" sz="1600" i="1">
                                    <a:solidFill>
                                      <a:schemeClr val="tx2"/>
                                    </a:solidFill>
                                    <a:latin typeface="Cambria Math"/>
                                  </a:rPr>
                                  <m:t>𝑞</m:t>
                                </m:r>
                              </m:e>
                            </m:mr>
                          </m:m>
                        </m:e>
                      </m:d>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m:t>
                                    </m:r>
                                  </m:sub>
                                </m:sSub>
                                <m:r>
                                  <a:rPr lang="es-EC" sz="1600" i="1">
                                    <a:solidFill>
                                      <a:schemeClr val="tx2"/>
                                    </a:solidFill>
                                    <a:latin typeface="Cambria Math"/>
                                  </a:rPr>
                                  <m:t>𝑑</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𝑅</m:t>
                                    </m:r>
                                  </m:e>
                                  <m:sub>
                                    <m:r>
                                      <a:rPr lang="es-EC" sz="1600" i="1">
                                        <a:solidFill>
                                          <a:schemeClr val="tx2"/>
                                        </a:solidFill>
                                        <a:latin typeface="Cambria Math"/>
                                      </a:rPr>
                                      <m:t>𝐿</m:t>
                                    </m:r>
                                  </m:sub>
                                </m:sSub>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𝑐𝑜𝑛𝑣𝑟</m:t>
                                    </m:r>
                                  </m:sub>
                                </m:sSub>
                                <m:r>
                                  <a:rPr lang="es-EC" sz="1600" i="1">
                                    <a:solidFill>
                                      <a:schemeClr val="tx2"/>
                                    </a:solidFill>
                                    <a:latin typeface="Cambria Math"/>
                                  </a:rPr>
                                  <m:t>𝑞</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𝑅</m:t>
                                    </m:r>
                                  </m:e>
                                  <m:sub>
                                    <m:r>
                                      <a:rPr lang="es-EC" sz="1600" i="1">
                                        <a:solidFill>
                                          <a:schemeClr val="tx2"/>
                                        </a:solidFill>
                                        <a:latin typeface="Cambria Math"/>
                                      </a:rPr>
                                      <m:t>𝐿</m:t>
                                    </m:r>
                                  </m:sub>
                                </m:sSub>
                              </m:e>
                            </m:mr>
                          </m:m>
                        </m:e>
                      </m:d>
                      <m:r>
                        <a:rPr lang="es-EC" sz="1600" i="1">
                          <a:solidFill>
                            <a:schemeClr val="tx2"/>
                          </a:solidFill>
                          <a:latin typeface="Cambria Math"/>
                        </a:rPr>
                        <m:t>−</m:t>
                      </m:r>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𝑑</m:t>
                              </m:r>
                            </m:num>
                            <m:den>
                              <m:r>
                                <a:rPr lang="es-EC" sz="1600" i="1">
                                  <a:solidFill>
                                    <a:schemeClr val="tx2"/>
                                  </a:solidFill>
                                  <a:latin typeface="Cambria Math"/>
                                </a:rPr>
                                <m:t>𝑑𝑡</m:t>
                              </m:r>
                            </m:den>
                          </m:f>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𝑐𝑜𝑛𝑣𝑟</m:t>
                                        </m:r>
                                      </m:sub>
                                    </m:sSub>
                                    <m:r>
                                      <a:rPr lang="es-EC" sz="1600" i="1">
                                        <a:solidFill>
                                          <a:schemeClr val="tx2"/>
                                        </a:solidFill>
                                        <a:latin typeface="Cambria Math"/>
                                      </a:rPr>
                                      <m:t>𝑑</m:t>
                                    </m:r>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𝑐𝑜𝑛𝑣𝑟</m:t>
                                        </m:r>
                                      </m:sub>
                                    </m:sSub>
                                    <m:r>
                                      <a:rPr lang="es-EC" sz="1600" i="1">
                                        <a:solidFill>
                                          <a:schemeClr val="tx2"/>
                                        </a:solidFill>
                                        <a:latin typeface="Cambria Math"/>
                                      </a:rPr>
                                      <m:t>𝑞</m:t>
                                    </m:r>
                                  </m:e>
                                </m:mr>
                              </m:m>
                            </m:e>
                          </m:d>
                          <m:r>
                            <a:rPr lang="es-EC" sz="1600" i="1">
                              <a:solidFill>
                                <a:schemeClr val="tx2"/>
                              </a:solidFill>
                              <a:latin typeface="Cambria Math"/>
                            </a:rPr>
                            <m:t>−</m:t>
                          </m:r>
                          <m:r>
                            <a:rPr lang="es-EC" sz="1600" i="1">
                              <a:solidFill>
                                <a:schemeClr val="tx2"/>
                              </a:solidFill>
                              <a:latin typeface="Cambria Math"/>
                            </a:rPr>
                            <m:t>𝜔</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m:t>
                                        </m:r>
                                      </m:sub>
                                    </m:sSub>
                                    <m:r>
                                      <a:rPr lang="es-EC" sz="1600" i="1">
                                        <a:solidFill>
                                          <a:schemeClr val="tx2"/>
                                        </a:solidFill>
                                        <a:latin typeface="Cambria Math"/>
                                      </a:rPr>
                                      <m:t>𝑞</m:t>
                                    </m:r>
                                  </m:e>
                                </m:mr>
                                <m:mr>
                                  <m:e>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𝑐𝑜𝑛𝑣𝑟</m:t>
                                        </m:r>
                                      </m:sub>
                                    </m:sSub>
                                    <m:r>
                                      <a:rPr lang="es-EC" sz="1600" i="1">
                                        <a:solidFill>
                                          <a:schemeClr val="tx2"/>
                                        </a:solidFill>
                                        <a:latin typeface="Cambria Math"/>
                                      </a:rPr>
                                      <m:t>𝑑</m:t>
                                    </m:r>
                                  </m:e>
                                </m:mr>
                              </m:m>
                            </m:e>
                          </m:d>
                        </m:e>
                      </m:d>
                      <m:r>
                        <a:rPr lang="es-EC" sz="1600" i="1">
                          <a:solidFill>
                            <a:schemeClr val="tx2"/>
                          </a:solidFill>
                          <a:latin typeface="Cambria Math"/>
                        </a:rPr>
                        <m:t>∗</m:t>
                      </m:r>
                      <m:r>
                        <a:rPr lang="es-EC" sz="1600" i="1">
                          <a:solidFill>
                            <a:schemeClr val="tx2"/>
                          </a:solidFill>
                          <a:latin typeface="Cambria Math"/>
                        </a:rPr>
                        <m:t>𝐿</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r>
                                  <a:rPr lang="es-EC" sz="1600" i="1">
                                    <a:solidFill>
                                      <a:schemeClr val="tx2"/>
                                    </a:solidFill>
                                    <a:latin typeface="Cambria Math"/>
                                  </a:rPr>
                                  <m:t>𝑉𝐿𝑑</m:t>
                                </m:r>
                              </m:e>
                            </m:mr>
                            <m:mr>
                              <m:e>
                                <m:r>
                                  <a:rPr lang="es-EC" sz="1600" i="1">
                                    <a:solidFill>
                                      <a:schemeClr val="tx2"/>
                                    </a:solidFill>
                                    <a:latin typeface="Cambria Math"/>
                                  </a:rPr>
                                  <m:t>𝑉𝐿𝑞</m:t>
                                </m:r>
                              </m:e>
                            </m:mr>
                          </m:m>
                        </m:e>
                      </m:d>
                      <m:r>
                        <a:rPr lang="es-EC" sz="1600" i="1">
                          <a:solidFill>
                            <a:schemeClr val="tx2"/>
                          </a:solidFill>
                          <a:latin typeface="Cambria Math"/>
                        </a:rPr>
                        <m:t>=0</m:t>
                      </m:r>
                    </m:oMath>
                  </m:oMathPara>
                </a14:m>
                <a:endParaRPr lang="es-EC" sz="1600" i="1" dirty="0">
                  <a:solidFill>
                    <a:schemeClr val="tx2"/>
                  </a:solidFill>
                  <a:latin typeface="Cambria Math"/>
                </a:endParaRPr>
              </a:p>
            </p:txBody>
          </p:sp>
        </mc:Choice>
        <mc:Fallback xmlns="">
          <p:sp>
            <p:nvSpPr>
              <p:cNvPr id="11" name="10 Rectángulo"/>
              <p:cNvSpPr>
                <a:spLocks noRot="1" noChangeAspect="1" noMove="1" noResize="1" noEditPoints="1" noAdjustHandles="1" noChangeArrowheads="1" noChangeShapeType="1" noTextEdit="1"/>
              </p:cNvSpPr>
              <p:nvPr/>
            </p:nvSpPr>
            <p:spPr>
              <a:xfrm>
                <a:off x="1547664" y="6017640"/>
                <a:ext cx="7440612" cy="728726"/>
              </a:xfrm>
              <a:prstGeom prst="rect">
                <a:avLst/>
              </a:prstGeom>
              <a:blipFill rotWithShape="1">
                <a:blip r:embed="rId5"/>
                <a:stretch>
                  <a:fillRect/>
                </a:stretch>
              </a:blipFill>
              <a:ln w="22225">
                <a:solidFill>
                  <a:schemeClr val="bg2">
                    <a:lumMod val="50000"/>
                  </a:schemeClr>
                </a:solidFill>
              </a:ln>
            </p:spPr>
            <p:txBody>
              <a:bodyPr/>
              <a:lstStyle/>
              <a:p>
                <a:r>
                  <a:rPr lang="es-MX">
                    <a:noFill/>
                  </a:rPr>
                  <a:t> </a:t>
                </a:r>
              </a:p>
            </p:txBody>
          </p:sp>
        </mc:Fallback>
      </mc:AlternateContent>
      <p:sp>
        <p:nvSpPr>
          <p:cNvPr id="12" name="11 Rectángulo"/>
          <p:cNvSpPr/>
          <p:nvPr/>
        </p:nvSpPr>
        <p:spPr>
          <a:xfrm>
            <a:off x="1764072" y="2232031"/>
            <a:ext cx="2649848" cy="646331"/>
          </a:xfrm>
          <a:prstGeom prst="rect">
            <a:avLst/>
          </a:prstGeom>
        </p:spPr>
        <p:txBody>
          <a:bodyPr wrap="square">
            <a:spAutoFit/>
          </a:bodyPr>
          <a:lstStyle/>
          <a:p>
            <a:pPr algn="ctr"/>
            <a:r>
              <a:rPr lang="es-EC" dirty="0"/>
              <a:t>Polaridades de voltajes  y </a:t>
            </a:r>
            <a:endParaRPr lang="es-EC" dirty="0" smtClean="0"/>
          </a:p>
          <a:p>
            <a:pPr algn="ctr"/>
            <a:r>
              <a:rPr lang="es-EC" dirty="0" smtClean="0"/>
              <a:t>dirección </a:t>
            </a:r>
            <a:r>
              <a:rPr lang="es-EC" dirty="0"/>
              <a:t>de </a:t>
            </a:r>
            <a:r>
              <a:rPr lang="es-EC" dirty="0" smtClean="0"/>
              <a:t>corriente</a:t>
            </a:r>
            <a:endParaRPr lang="es-EC" dirty="0"/>
          </a:p>
        </p:txBody>
      </p:sp>
      <p:sp>
        <p:nvSpPr>
          <p:cNvPr id="2" name="1 CuadroTexto"/>
          <p:cNvSpPr txBox="1"/>
          <p:nvPr/>
        </p:nvSpPr>
        <p:spPr>
          <a:xfrm>
            <a:off x="5797629" y="2876998"/>
            <a:ext cx="1650170" cy="369332"/>
          </a:xfrm>
          <a:prstGeom prst="rect">
            <a:avLst/>
          </a:prstGeom>
          <a:noFill/>
        </p:spPr>
        <p:txBody>
          <a:bodyPr wrap="square" rtlCol="0">
            <a:spAutoFit/>
          </a:bodyPr>
          <a:lstStyle/>
          <a:p>
            <a:r>
              <a:rPr lang="es-MX" dirty="0" smtClean="0"/>
              <a:t>Dominio abc:</a:t>
            </a:r>
            <a:endParaRPr lang="es-MX" dirty="0"/>
          </a:p>
        </p:txBody>
      </p:sp>
      <p:sp>
        <p:nvSpPr>
          <p:cNvPr id="9" name="8 CuadroTexto"/>
          <p:cNvSpPr txBox="1"/>
          <p:nvPr/>
        </p:nvSpPr>
        <p:spPr>
          <a:xfrm>
            <a:off x="4283968" y="5648308"/>
            <a:ext cx="1650170" cy="369332"/>
          </a:xfrm>
          <a:prstGeom prst="rect">
            <a:avLst/>
          </a:prstGeom>
          <a:noFill/>
        </p:spPr>
        <p:txBody>
          <a:bodyPr wrap="square" rtlCol="0">
            <a:spAutoFit/>
          </a:bodyPr>
          <a:lstStyle/>
          <a:p>
            <a:r>
              <a:rPr lang="es-MX" dirty="0" smtClean="0"/>
              <a:t>Dominio dq:</a:t>
            </a:r>
            <a:endParaRPr lang="es-MX" dirty="0"/>
          </a:p>
        </p:txBody>
      </p:sp>
    </p:spTree>
    <p:extLst>
      <p:ext uri="{BB962C8B-B14F-4D97-AF65-F5344CB8AC3E}">
        <p14:creationId xmlns:p14="http://schemas.microsoft.com/office/powerpoint/2010/main" val="2616661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22725" y="2766960"/>
                <a:ext cx="8208912" cy="639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2"/>
                              </a:solidFill>
                              <a:latin typeface="Cambria Math"/>
                            </a:rPr>
                          </m:ctrlPr>
                        </m:fPr>
                        <m:num>
                          <m:r>
                            <a:rPr lang="es-EC" i="1">
                              <a:solidFill>
                                <a:schemeClr val="tx2"/>
                              </a:solidFill>
                              <a:latin typeface="Cambria Math"/>
                            </a:rPr>
                            <m:t>𝑑</m:t>
                          </m:r>
                        </m:num>
                        <m:den>
                          <m:r>
                            <a:rPr lang="es-EC" i="1">
                              <a:solidFill>
                                <a:schemeClr val="tx2"/>
                              </a:solidFill>
                              <a:latin typeface="Cambria Math"/>
                            </a:rPr>
                            <m:t>𝑑𝑡</m:t>
                          </m:r>
                        </m:den>
                      </m:f>
                      <m:d>
                        <m:dPr>
                          <m:ctrlPr>
                            <a:rPr lang="es-EC" i="1">
                              <a:solidFill>
                                <a:schemeClr val="tx2"/>
                              </a:solidFill>
                              <a:latin typeface="Cambria Math"/>
                            </a:rPr>
                          </m:ctrlPr>
                        </m:dPr>
                        <m:e>
                          <m:m>
                            <m:mPr>
                              <m:mcs>
                                <m:mc>
                                  <m:mcPr>
                                    <m:count m:val="1"/>
                                    <m:mcJc m:val="center"/>
                                  </m:mcPr>
                                </m:mc>
                              </m:mcs>
                              <m:ctrlPr>
                                <a:rPr lang="es-EC" i="1">
                                  <a:solidFill>
                                    <a:schemeClr val="tx2"/>
                                  </a:solidFill>
                                  <a:latin typeface="Cambria Math"/>
                                </a:rPr>
                              </m:ctrlPr>
                            </m:mP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𝑐𝑜𝑛𝑣𝑟</m:t>
                                    </m:r>
                                  </m:sub>
                                </m:sSub>
                                <m:r>
                                  <a:rPr lang="es-EC" i="1">
                                    <a:solidFill>
                                      <a:schemeClr val="tx2"/>
                                    </a:solidFill>
                                    <a:latin typeface="Cambria Math"/>
                                  </a:rPr>
                                  <m:t>𝑑</m:t>
                                </m:r>
                              </m:e>
                            </m:m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𝑐𝑜𝑛𝑣𝑟</m:t>
                                    </m:r>
                                  </m:sub>
                                </m:sSub>
                                <m:r>
                                  <a:rPr lang="es-EC" i="1">
                                    <a:solidFill>
                                      <a:schemeClr val="tx2"/>
                                    </a:solidFill>
                                    <a:latin typeface="Cambria Math"/>
                                  </a:rPr>
                                  <m:t>𝑞</m:t>
                                </m:r>
                              </m:e>
                            </m:mr>
                          </m:m>
                        </m:e>
                      </m:d>
                      <m:r>
                        <a:rPr lang="pt-BR" i="1">
                          <a:solidFill>
                            <a:schemeClr val="tx2"/>
                          </a:solidFill>
                          <a:latin typeface="Cambria Math"/>
                        </a:rPr>
                        <m:t>∗</m:t>
                      </m:r>
                      <m:r>
                        <a:rPr lang="es-EC" i="1">
                          <a:solidFill>
                            <a:schemeClr val="tx2"/>
                          </a:solidFill>
                          <a:latin typeface="Cambria Math"/>
                        </a:rPr>
                        <m:t>𝐿</m:t>
                      </m:r>
                      <m:r>
                        <a:rPr lang="pt-BR" i="1">
                          <a:solidFill>
                            <a:schemeClr val="tx2"/>
                          </a:solidFill>
                          <a:latin typeface="Cambria Math"/>
                        </a:rPr>
                        <m:t>=</m:t>
                      </m:r>
                      <m:d>
                        <m:dPr>
                          <m:ctrlPr>
                            <a:rPr lang="es-EC" i="1">
                              <a:solidFill>
                                <a:schemeClr val="tx2"/>
                              </a:solidFill>
                              <a:latin typeface="Cambria Math"/>
                            </a:rPr>
                          </m:ctrlPr>
                        </m:dPr>
                        <m:e>
                          <m:m>
                            <m:mPr>
                              <m:mcs>
                                <m:mc>
                                  <m:mcPr>
                                    <m:count m:val="1"/>
                                    <m:mcJc m:val="center"/>
                                  </m:mcPr>
                                </m:mc>
                              </m:mcs>
                              <m:ctrlPr>
                                <a:rPr lang="es-EC" i="1">
                                  <a:solidFill>
                                    <a:schemeClr val="tx2"/>
                                  </a:solidFill>
                                  <a:latin typeface="Cambria Math"/>
                                </a:rPr>
                              </m:ctrlPr>
                            </m:mPr>
                            <m:mr>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r>
                                  <a:rPr lang="es-EC" i="1">
                                    <a:solidFill>
                                      <a:schemeClr val="tx2"/>
                                    </a:solidFill>
                                    <a:latin typeface="Cambria Math"/>
                                  </a:rPr>
                                  <m:t>𝑑</m:t>
                                </m:r>
                              </m:e>
                            </m:mr>
                            <m:mr>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r>
                                  <a:rPr lang="es-EC" i="1">
                                    <a:solidFill>
                                      <a:schemeClr val="tx2"/>
                                    </a:solidFill>
                                    <a:latin typeface="Cambria Math"/>
                                  </a:rPr>
                                  <m:t>𝑞</m:t>
                                </m:r>
                              </m:e>
                            </m:mr>
                          </m:m>
                        </m:e>
                      </m:d>
                      <m:r>
                        <a:rPr lang="pt-BR" i="1">
                          <a:solidFill>
                            <a:schemeClr val="tx2"/>
                          </a:solidFill>
                          <a:latin typeface="Cambria Math"/>
                        </a:rPr>
                        <m:t>−</m:t>
                      </m:r>
                      <m:d>
                        <m:dPr>
                          <m:ctrlPr>
                            <a:rPr lang="es-EC" i="1">
                              <a:solidFill>
                                <a:schemeClr val="tx2"/>
                              </a:solidFill>
                              <a:latin typeface="Cambria Math"/>
                            </a:rPr>
                          </m:ctrlPr>
                        </m:dPr>
                        <m:e>
                          <m:m>
                            <m:mPr>
                              <m:mcs>
                                <m:mc>
                                  <m:mcPr>
                                    <m:count m:val="1"/>
                                    <m:mcJc m:val="center"/>
                                  </m:mcPr>
                                </m:mc>
                              </m:mcs>
                              <m:ctrlPr>
                                <a:rPr lang="es-EC" i="1">
                                  <a:solidFill>
                                    <a:schemeClr val="tx2"/>
                                  </a:solidFill>
                                  <a:latin typeface="Cambria Math"/>
                                </a:rPr>
                              </m:ctrlPr>
                            </m:mP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𝑑</m:t>
                                </m:r>
                                <m:r>
                                  <a:rPr lang="pt-BR"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𝑅</m:t>
                                    </m:r>
                                  </m:e>
                                  <m:sub>
                                    <m:r>
                                      <a:rPr lang="es-EC" i="1">
                                        <a:solidFill>
                                          <a:schemeClr val="tx2"/>
                                        </a:solidFill>
                                        <a:latin typeface="Cambria Math"/>
                                      </a:rPr>
                                      <m:t>𝐿</m:t>
                                    </m:r>
                                  </m:sub>
                                </m:sSub>
                              </m:e>
                            </m:m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𝑐𝑜𝑛𝑣𝑟</m:t>
                                    </m:r>
                                  </m:sub>
                                </m:sSub>
                                <m:r>
                                  <a:rPr lang="es-EC" i="1">
                                    <a:solidFill>
                                      <a:schemeClr val="tx2"/>
                                    </a:solidFill>
                                    <a:latin typeface="Cambria Math"/>
                                  </a:rPr>
                                  <m:t>𝑞</m:t>
                                </m:r>
                                <m:r>
                                  <a:rPr lang="pt-BR"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𝑅</m:t>
                                    </m:r>
                                  </m:e>
                                  <m:sub>
                                    <m:r>
                                      <a:rPr lang="es-EC" i="1">
                                        <a:solidFill>
                                          <a:schemeClr val="tx2"/>
                                        </a:solidFill>
                                        <a:latin typeface="Cambria Math"/>
                                      </a:rPr>
                                      <m:t>𝐿</m:t>
                                    </m:r>
                                  </m:sub>
                                </m:sSub>
                              </m:e>
                            </m:mr>
                          </m:m>
                        </m:e>
                      </m:d>
                      <m:r>
                        <a:rPr lang="pt-BR" i="1" smtClean="0">
                          <a:solidFill>
                            <a:srgbClr val="FF0000"/>
                          </a:solidFill>
                          <a:latin typeface="Cambria Math"/>
                        </a:rPr>
                        <m:t>+</m:t>
                      </m:r>
                      <m:r>
                        <a:rPr lang="es-EC" i="1">
                          <a:solidFill>
                            <a:srgbClr val="FF0000"/>
                          </a:solidFill>
                          <a:latin typeface="Cambria Math"/>
                        </a:rPr>
                        <m:t>𝜔</m:t>
                      </m:r>
                      <m:r>
                        <a:rPr lang="pt-BR" i="1">
                          <a:solidFill>
                            <a:srgbClr val="FF0000"/>
                          </a:solidFill>
                          <a:latin typeface="Cambria Math"/>
                        </a:rPr>
                        <m:t>∗</m:t>
                      </m:r>
                      <m:r>
                        <a:rPr lang="es-EC" i="1">
                          <a:solidFill>
                            <a:srgbClr val="FF0000"/>
                          </a:solidFill>
                          <a:latin typeface="Cambria Math"/>
                        </a:rPr>
                        <m:t>𝐿</m:t>
                      </m:r>
                      <m:r>
                        <a:rPr lang="pt-BR" i="1">
                          <a:solidFill>
                            <a:srgbClr val="FF0000"/>
                          </a:solidFill>
                          <a:latin typeface="Cambria Math"/>
                        </a:rPr>
                        <m:t>∗</m:t>
                      </m:r>
                      <m:d>
                        <m:dPr>
                          <m:ctrlPr>
                            <a:rPr lang="es-EC" i="1">
                              <a:solidFill>
                                <a:srgbClr val="FF0000"/>
                              </a:solidFill>
                              <a:latin typeface="Cambria Math"/>
                            </a:rPr>
                          </m:ctrlPr>
                        </m:dPr>
                        <m:e>
                          <m:m>
                            <m:mPr>
                              <m:mcs>
                                <m:mc>
                                  <m:mcPr>
                                    <m:count m:val="1"/>
                                    <m:mcJc m:val="center"/>
                                  </m:mcPr>
                                </m:mc>
                              </m:mcs>
                              <m:ctrlPr>
                                <a:rPr lang="es-EC" i="1">
                                  <a:solidFill>
                                    <a:srgbClr val="FF0000"/>
                                  </a:solidFill>
                                  <a:latin typeface="Cambria Math"/>
                                </a:rPr>
                              </m:ctrlPr>
                            </m:mPr>
                            <m:mr>
                              <m:e>
                                <m:sSub>
                                  <m:sSubPr>
                                    <m:ctrlPr>
                                      <a:rPr lang="es-EC" i="1">
                                        <a:solidFill>
                                          <a:srgbClr val="FF0000"/>
                                        </a:solidFill>
                                        <a:latin typeface="Cambria Math"/>
                                      </a:rPr>
                                    </m:ctrlPr>
                                  </m:sSubPr>
                                  <m:e>
                                    <m:r>
                                      <a:rPr lang="es-EC" i="1">
                                        <a:solidFill>
                                          <a:srgbClr val="FF0000"/>
                                        </a:solidFill>
                                        <a:latin typeface="Cambria Math"/>
                                      </a:rPr>
                                      <m:t>𝐼</m:t>
                                    </m:r>
                                  </m:e>
                                  <m:sub>
                                    <m:r>
                                      <a:rPr lang="es-EC" i="1">
                                        <a:solidFill>
                                          <a:srgbClr val="FF0000"/>
                                        </a:solidFill>
                                        <a:latin typeface="Cambria Math"/>
                                      </a:rPr>
                                      <m:t>𝑐𝑜𝑛𝑣</m:t>
                                    </m:r>
                                  </m:sub>
                                </m:sSub>
                                <m:r>
                                  <a:rPr lang="es-EC" i="1">
                                    <a:solidFill>
                                      <a:srgbClr val="FF0000"/>
                                    </a:solidFill>
                                    <a:latin typeface="Cambria Math"/>
                                  </a:rPr>
                                  <m:t>𝑞</m:t>
                                </m:r>
                              </m:e>
                            </m:mr>
                            <m:mr>
                              <m:e>
                                <m:r>
                                  <a:rPr lang="pt-BR" i="1">
                                    <a:solidFill>
                                      <a:srgbClr val="FF0000"/>
                                    </a:solidFill>
                                    <a:latin typeface="Cambria Math"/>
                                  </a:rPr>
                                  <m:t>−</m:t>
                                </m:r>
                                <m:sSub>
                                  <m:sSubPr>
                                    <m:ctrlPr>
                                      <a:rPr lang="es-EC" i="1">
                                        <a:solidFill>
                                          <a:srgbClr val="FF0000"/>
                                        </a:solidFill>
                                        <a:latin typeface="Cambria Math"/>
                                      </a:rPr>
                                    </m:ctrlPr>
                                  </m:sSubPr>
                                  <m:e>
                                    <m:r>
                                      <a:rPr lang="es-EC" i="1">
                                        <a:solidFill>
                                          <a:srgbClr val="FF0000"/>
                                        </a:solidFill>
                                        <a:latin typeface="Cambria Math"/>
                                      </a:rPr>
                                      <m:t>𝐼</m:t>
                                    </m:r>
                                  </m:e>
                                  <m:sub>
                                    <m:r>
                                      <a:rPr lang="es-EC" i="1">
                                        <a:solidFill>
                                          <a:srgbClr val="FF0000"/>
                                        </a:solidFill>
                                        <a:latin typeface="Cambria Math"/>
                                      </a:rPr>
                                      <m:t>𝑐𝑜𝑛𝑣𝑟</m:t>
                                    </m:r>
                                  </m:sub>
                                </m:sSub>
                                <m:r>
                                  <a:rPr lang="es-EC" i="1">
                                    <a:solidFill>
                                      <a:srgbClr val="FF0000"/>
                                    </a:solidFill>
                                    <a:latin typeface="Cambria Math"/>
                                  </a:rPr>
                                  <m:t>𝑑</m:t>
                                </m:r>
                              </m:e>
                            </m:mr>
                          </m:m>
                        </m:e>
                      </m:d>
                      <m:r>
                        <a:rPr lang="pt-BR" i="1">
                          <a:solidFill>
                            <a:srgbClr val="FF0000"/>
                          </a:solidFill>
                          <a:latin typeface="Cambria Math"/>
                        </a:rPr>
                        <m:t>−</m:t>
                      </m:r>
                      <m:d>
                        <m:dPr>
                          <m:ctrlPr>
                            <a:rPr lang="es-EC" i="1">
                              <a:solidFill>
                                <a:srgbClr val="FF0000"/>
                              </a:solidFill>
                              <a:latin typeface="Cambria Math"/>
                            </a:rPr>
                          </m:ctrlPr>
                        </m:dPr>
                        <m:e>
                          <m:m>
                            <m:mPr>
                              <m:mcs>
                                <m:mc>
                                  <m:mcPr>
                                    <m:count m:val="1"/>
                                    <m:mcJc m:val="center"/>
                                  </m:mcPr>
                                </m:mc>
                              </m:mcs>
                              <m:ctrlPr>
                                <a:rPr lang="es-EC" i="1">
                                  <a:solidFill>
                                    <a:srgbClr val="FF0000"/>
                                  </a:solidFill>
                                  <a:latin typeface="Cambria Math"/>
                                </a:rPr>
                              </m:ctrlPr>
                            </m:mPr>
                            <m:mr>
                              <m:e>
                                <m:sSub>
                                  <m:sSubPr>
                                    <m:ctrlPr>
                                      <a:rPr lang="es-EC" i="1">
                                        <a:solidFill>
                                          <a:srgbClr val="FF0000"/>
                                        </a:solidFill>
                                        <a:latin typeface="Cambria Math"/>
                                      </a:rPr>
                                    </m:ctrlPr>
                                  </m:sSubPr>
                                  <m:e>
                                    <m:r>
                                      <a:rPr lang="es-EC" i="1">
                                        <a:solidFill>
                                          <a:srgbClr val="FF0000"/>
                                        </a:solidFill>
                                        <a:latin typeface="Cambria Math"/>
                                      </a:rPr>
                                      <m:t>𝑉</m:t>
                                    </m:r>
                                  </m:e>
                                  <m:sub>
                                    <m:r>
                                      <a:rPr lang="es-EC" i="1">
                                        <a:solidFill>
                                          <a:srgbClr val="FF0000"/>
                                        </a:solidFill>
                                        <a:latin typeface="Cambria Math"/>
                                      </a:rPr>
                                      <m:t>𝐿</m:t>
                                    </m:r>
                                  </m:sub>
                                </m:sSub>
                                <m:r>
                                  <a:rPr lang="es-EC" i="1">
                                    <a:solidFill>
                                      <a:srgbClr val="FF0000"/>
                                    </a:solidFill>
                                    <a:latin typeface="Cambria Math"/>
                                  </a:rPr>
                                  <m:t>𝑑</m:t>
                                </m:r>
                              </m:e>
                            </m:mr>
                            <m:mr>
                              <m:e>
                                <m:sSub>
                                  <m:sSubPr>
                                    <m:ctrlPr>
                                      <a:rPr lang="es-EC" i="1">
                                        <a:solidFill>
                                          <a:srgbClr val="FF0000"/>
                                        </a:solidFill>
                                        <a:latin typeface="Cambria Math"/>
                                      </a:rPr>
                                    </m:ctrlPr>
                                  </m:sSubPr>
                                  <m:e>
                                    <m:r>
                                      <a:rPr lang="es-EC" i="1">
                                        <a:solidFill>
                                          <a:srgbClr val="FF0000"/>
                                        </a:solidFill>
                                        <a:latin typeface="Cambria Math"/>
                                      </a:rPr>
                                      <m:t>𝑉</m:t>
                                    </m:r>
                                  </m:e>
                                  <m:sub>
                                    <m:r>
                                      <a:rPr lang="es-EC" i="1">
                                        <a:solidFill>
                                          <a:srgbClr val="FF0000"/>
                                        </a:solidFill>
                                        <a:latin typeface="Cambria Math"/>
                                      </a:rPr>
                                      <m:t>𝐿</m:t>
                                    </m:r>
                                  </m:sub>
                                </m:sSub>
                                <m:r>
                                  <a:rPr lang="es-EC" i="1">
                                    <a:solidFill>
                                      <a:srgbClr val="FF0000"/>
                                    </a:solidFill>
                                    <a:latin typeface="Cambria Math"/>
                                  </a:rPr>
                                  <m:t>𝑞</m:t>
                                </m:r>
                              </m:e>
                            </m:mr>
                          </m:m>
                        </m:e>
                      </m:d>
                    </m:oMath>
                  </m:oMathPara>
                </a14:m>
                <a:endParaRPr lang="es-EC" dirty="0">
                  <a:solidFill>
                    <a:srgbClr val="FF0000"/>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522725" y="2766960"/>
                <a:ext cx="8208912" cy="639021"/>
              </a:xfrm>
              <a:prstGeom prst="rect">
                <a:avLst/>
              </a:prstGeom>
              <a:blipFill rotWithShape="1">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937849" y="4787860"/>
                <a:ext cx="51085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𝐿</m:t>
                      </m:r>
                      <m:r>
                        <a:rPr lang="es-EC" i="1" smtClean="0">
                          <a:solidFill>
                            <a:schemeClr val="tx2"/>
                          </a:solidFill>
                          <a:latin typeface="Cambria Math"/>
                        </a:rPr>
                        <m:t>∗</m:t>
                      </m:r>
                      <m:r>
                        <a:rPr lang="es-EC" i="1" smtClean="0">
                          <a:solidFill>
                            <a:schemeClr val="tx2"/>
                          </a:solidFill>
                          <a:latin typeface="Cambria Math"/>
                        </a:rPr>
                        <m:t>𝑆</m:t>
                      </m:r>
                      <m:r>
                        <a:rPr lang="es-EC" i="1" smtClean="0">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𝑑</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r>
                        <a:rPr lang="es-EC" i="1">
                          <a:solidFill>
                            <a:schemeClr val="tx2"/>
                          </a:solidFill>
                          <a:latin typeface="Cambria Math"/>
                        </a:rPr>
                        <m:t>𝑑</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𝑅</m:t>
                          </m:r>
                        </m:e>
                        <m:sub>
                          <m:r>
                            <a:rPr lang="es-EC" i="1">
                              <a:solidFill>
                                <a:schemeClr val="tx2"/>
                              </a:solidFill>
                              <a:latin typeface="Cambria Math"/>
                            </a:rPr>
                            <m:t>𝐿</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𝑑</m:t>
                      </m:r>
                      <m:d>
                        <m:dPr>
                          <m:ctrlPr>
                            <a:rPr lang="es-EC" i="1">
                              <a:solidFill>
                                <a:schemeClr val="tx2"/>
                              </a:solidFill>
                              <a:latin typeface="Cambria Math"/>
                            </a:rPr>
                          </m:ctrlPr>
                        </m:dPr>
                        <m:e>
                          <m:r>
                            <a:rPr lang="es-EC" i="1">
                              <a:solidFill>
                                <a:schemeClr val="tx2"/>
                              </a:solidFill>
                              <a:latin typeface="Cambria Math"/>
                            </a:rPr>
                            <m:t>𝑆</m:t>
                          </m:r>
                        </m:e>
                      </m:d>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1937849" y="4787860"/>
                <a:ext cx="5108523" cy="369332"/>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924697" y="5157192"/>
                <a:ext cx="51085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𝐿</m:t>
                      </m:r>
                      <m:r>
                        <a:rPr lang="es-EC" i="1" smtClean="0">
                          <a:solidFill>
                            <a:schemeClr val="tx2"/>
                          </a:solidFill>
                          <a:latin typeface="Cambria Math"/>
                        </a:rPr>
                        <m:t>∗</m:t>
                      </m:r>
                      <m:r>
                        <a:rPr lang="es-EC" i="1" smtClean="0">
                          <a:solidFill>
                            <a:schemeClr val="tx2"/>
                          </a:solidFill>
                          <a:latin typeface="Cambria Math"/>
                        </a:rPr>
                        <m:t>𝑆</m:t>
                      </m:r>
                      <m:r>
                        <a:rPr lang="es-EC" i="1" smtClean="0">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S" b="0" i="1" smtClean="0">
                          <a:solidFill>
                            <a:schemeClr val="tx2"/>
                          </a:solidFill>
                          <a:latin typeface="Cambria Math"/>
                        </a:rPr>
                        <m:t>𝑞</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r>
                        <a:rPr lang="es-ES" b="0" i="1" smtClean="0">
                          <a:solidFill>
                            <a:schemeClr val="tx2"/>
                          </a:solidFill>
                          <a:latin typeface="Cambria Math"/>
                        </a:rPr>
                        <m:t>𝑞</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𝑅</m:t>
                          </m:r>
                        </m:e>
                        <m:sub>
                          <m:r>
                            <a:rPr lang="es-EC" i="1">
                              <a:solidFill>
                                <a:schemeClr val="tx2"/>
                              </a:solidFill>
                              <a:latin typeface="Cambria Math"/>
                            </a:rPr>
                            <m:t>𝐿</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S" b="0" i="1" smtClean="0">
                          <a:solidFill>
                            <a:schemeClr val="tx2"/>
                          </a:solidFill>
                          <a:latin typeface="Cambria Math"/>
                        </a:rPr>
                        <m:t>𝑞</m:t>
                      </m:r>
                      <m:d>
                        <m:dPr>
                          <m:ctrlPr>
                            <a:rPr lang="es-EC" i="1">
                              <a:solidFill>
                                <a:schemeClr val="tx2"/>
                              </a:solidFill>
                              <a:latin typeface="Cambria Math"/>
                            </a:rPr>
                          </m:ctrlPr>
                        </m:dPr>
                        <m:e>
                          <m:r>
                            <a:rPr lang="es-EC" i="1">
                              <a:solidFill>
                                <a:schemeClr val="tx2"/>
                              </a:solidFill>
                              <a:latin typeface="Cambria Math"/>
                            </a:rPr>
                            <m:t>𝑆</m:t>
                          </m:r>
                        </m:e>
                      </m:d>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1924697" y="5157192"/>
                <a:ext cx="5108523" cy="369332"/>
              </a:xfrm>
              <a:prstGeom prst="rect">
                <a:avLst/>
              </a:prstGeom>
              <a:blipFill rotWithShape="1">
                <a:blip r:embed="rId4"/>
                <a:stretch>
                  <a:fillRect b="-49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234090" y="5754998"/>
                <a:ext cx="4786182" cy="676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d>
                            <m:dPr>
                              <m:ctrlPr>
                                <a:rPr lang="es-EC" i="1">
                                  <a:solidFill>
                                    <a:schemeClr val="tx2"/>
                                  </a:solidFill>
                                  <a:latin typeface="Cambria Math"/>
                                </a:rPr>
                              </m:ctrlPr>
                            </m:dPr>
                            <m:e>
                              <m:r>
                                <a:rPr lang="es-EC" i="1">
                                  <a:solidFill>
                                    <a:schemeClr val="tx2"/>
                                  </a:solidFill>
                                  <a:latin typeface="Cambria Math"/>
                                </a:rPr>
                                <m:t>𝑆</m:t>
                              </m:r>
                            </m:e>
                          </m:d>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𝑐𝑜𝑛𝑣</m:t>
                              </m:r>
                            </m:sub>
                          </m:sSub>
                          <m:d>
                            <m:dPr>
                              <m:ctrlPr>
                                <a:rPr lang="es-EC" i="1">
                                  <a:solidFill>
                                    <a:schemeClr val="tx2"/>
                                  </a:solidFill>
                                  <a:latin typeface="Cambria Math"/>
                                </a:rPr>
                              </m:ctrlPr>
                            </m:dPr>
                            <m:e>
                              <m:r>
                                <a:rPr lang="es-EC" i="1">
                                  <a:solidFill>
                                    <a:schemeClr val="tx2"/>
                                  </a:solidFill>
                                  <a:latin typeface="Cambria Math"/>
                                </a:rPr>
                                <m:t>𝑆</m:t>
                              </m:r>
                            </m:e>
                          </m:d>
                        </m:den>
                      </m:f>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m:t>
                          </m:r>
                        </m:num>
                        <m:den>
                          <m:r>
                            <a:rPr lang="es-EC" i="1">
                              <a:solidFill>
                                <a:schemeClr val="tx2"/>
                              </a:solidFill>
                              <a:latin typeface="Cambria Math"/>
                            </a:rPr>
                            <m:t>𝑆</m:t>
                          </m:r>
                          <m:r>
                            <a:rPr lang="es-EC" i="1">
                              <a:solidFill>
                                <a:schemeClr val="tx2"/>
                              </a:solidFill>
                              <a:latin typeface="Cambria Math"/>
                            </a:rPr>
                            <m:t>∗</m:t>
                          </m:r>
                          <m:r>
                            <a:rPr lang="es-EC" i="1">
                              <a:solidFill>
                                <a:schemeClr val="tx2"/>
                              </a:solidFill>
                              <a:latin typeface="Cambria Math"/>
                            </a:rPr>
                            <m:t>𝐿</m:t>
                          </m:r>
                          <m:r>
                            <a:rPr lang="es-EC" i="1">
                              <a:solidFill>
                                <a:schemeClr val="tx2"/>
                              </a:solidFill>
                              <a:latin typeface="Cambria Math"/>
                            </a:rPr>
                            <m:t>+ </m:t>
                          </m:r>
                          <m:sSub>
                            <m:sSubPr>
                              <m:ctrlPr>
                                <a:rPr lang="es-EC" i="1">
                                  <a:solidFill>
                                    <a:schemeClr val="tx2"/>
                                  </a:solidFill>
                                  <a:latin typeface="Cambria Math"/>
                                </a:rPr>
                              </m:ctrlPr>
                            </m:sSubPr>
                            <m:e>
                              <m:r>
                                <a:rPr lang="es-EC" i="1">
                                  <a:solidFill>
                                    <a:schemeClr val="tx2"/>
                                  </a:solidFill>
                                  <a:latin typeface="Cambria Math"/>
                                </a:rPr>
                                <m:t>𝑅</m:t>
                              </m:r>
                            </m:e>
                            <m:sub>
                              <m:r>
                                <a:rPr lang="es-EC" i="1">
                                  <a:solidFill>
                                    <a:schemeClr val="tx2"/>
                                  </a:solidFill>
                                  <a:latin typeface="Cambria Math"/>
                                </a:rPr>
                                <m:t>𝐿</m:t>
                              </m:r>
                            </m:sub>
                          </m:sSub>
                        </m:den>
                      </m:f>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𝐺𝑝𝑖</m:t>
                          </m:r>
                          <m:r>
                            <a:rPr lang="es-EC" b="0" i="1" smtClean="0">
                              <a:solidFill>
                                <a:schemeClr val="tx2"/>
                              </a:solidFill>
                              <a:latin typeface="Cambria Math"/>
                            </a:rPr>
                            <m:t>=</m:t>
                          </m:r>
                          <m:r>
                            <a:rPr lang="es-EC" i="1">
                              <a:solidFill>
                                <a:schemeClr val="tx2"/>
                              </a:solidFill>
                              <a:latin typeface="Cambria Math"/>
                            </a:rPr>
                            <m:t>𝐺𝑝𝑖</m:t>
                          </m:r>
                        </m:e>
                        <m:sub>
                          <m:r>
                            <a:rPr lang="es-EC" i="1">
                              <a:solidFill>
                                <a:schemeClr val="tx2"/>
                              </a:solidFill>
                              <a:latin typeface="Cambria Math"/>
                            </a:rPr>
                            <m:t>𝑑</m:t>
                          </m:r>
                        </m:sub>
                      </m:sSub>
                      <m:r>
                        <a:rPr lang="es-EC" i="1" smtClean="0">
                          <a:solidFill>
                            <a:schemeClr val="tx2"/>
                          </a:solidFill>
                          <a:latin typeface="Cambria Math"/>
                        </a:rPr>
                        <m:t> </m:t>
                      </m:r>
                      <m:sSub>
                        <m:sSubPr>
                          <m:ctrlPr>
                            <a:rPr lang="es-EC" i="1">
                              <a:solidFill>
                                <a:schemeClr val="tx2"/>
                              </a:solidFill>
                              <a:latin typeface="Cambria Math"/>
                            </a:rPr>
                          </m:ctrlPr>
                        </m:sSubPr>
                        <m:e>
                          <m:r>
                            <a:rPr lang="es-EC" i="1">
                              <a:solidFill>
                                <a:schemeClr val="tx2"/>
                              </a:solidFill>
                              <a:latin typeface="Cambria Math"/>
                            </a:rPr>
                            <m:t>=</m:t>
                          </m:r>
                          <m:r>
                            <a:rPr lang="es-EC" i="1">
                              <a:solidFill>
                                <a:schemeClr val="tx2"/>
                              </a:solidFill>
                              <a:latin typeface="Cambria Math"/>
                            </a:rPr>
                            <m:t>𝐺𝑝𝑖</m:t>
                          </m:r>
                        </m:e>
                        <m:sub>
                          <m:r>
                            <a:rPr lang="es-EC" b="0" i="1" smtClean="0">
                              <a:solidFill>
                                <a:schemeClr val="tx2"/>
                              </a:solidFill>
                              <a:latin typeface="Cambria Math"/>
                            </a:rPr>
                            <m:t>𝑞</m:t>
                          </m:r>
                        </m:sub>
                      </m:sSub>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2234090" y="5754998"/>
                <a:ext cx="4786182" cy="676595"/>
              </a:xfrm>
              <a:prstGeom prst="rect">
                <a:avLst/>
              </a:prstGeom>
              <a:blipFill rotWithShape="1">
                <a:blip r:embed="rId5"/>
                <a:stretch>
                  <a:fillRect/>
                </a:stretch>
              </a:blipFill>
            </p:spPr>
            <p:txBody>
              <a:bodyPr/>
              <a:lstStyle/>
              <a:p>
                <a:r>
                  <a:rPr lang="es-MX">
                    <a:noFill/>
                  </a:rPr>
                  <a:t> </a:t>
                </a:r>
              </a:p>
            </p:txBody>
          </p:sp>
        </mc:Fallback>
      </mc:AlternateContent>
      <p:sp>
        <p:nvSpPr>
          <p:cNvPr id="9" name="2 Título"/>
          <p:cNvSpPr>
            <a:spLocks noGrp="1"/>
          </p:cNvSpPr>
          <p:nvPr>
            <p:ph type="title"/>
          </p:nvPr>
        </p:nvSpPr>
        <p:spPr>
          <a:xfrm>
            <a:off x="251520" y="260648"/>
            <a:ext cx="8579296" cy="1584176"/>
          </a:xfrm>
        </p:spPr>
        <p:txBody>
          <a:bodyPr>
            <a:noAutofit/>
          </a:bodyPr>
          <a:lstStyle/>
          <a:p>
            <a:r>
              <a:rPr lang="es-EC" sz="3600" b="1" cap="all" dirty="0"/>
              <a:t>función de transferencia </a:t>
            </a:r>
            <a:r>
              <a:rPr lang="es-EC" sz="3600" b="1" cap="all" dirty="0" smtClean="0"/>
              <a:t>de la </a:t>
            </a:r>
            <a:br>
              <a:rPr lang="es-EC" sz="3600" b="1" cap="all" dirty="0" smtClean="0"/>
            </a:br>
            <a:r>
              <a:rPr lang="es-EC" sz="3600" b="1" cap="all" dirty="0" smtClean="0"/>
              <a:t>planta de lazo de corriente</a:t>
            </a:r>
            <a:endParaRPr lang="es-EC" sz="3600" b="1" cap="all" dirty="0"/>
          </a:p>
        </p:txBody>
      </p:sp>
      <p:sp>
        <p:nvSpPr>
          <p:cNvPr id="10" name="9 Rectángulo"/>
          <p:cNvSpPr/>
          <p:nvPr/>
        </p:nvSpPr>
        <p:spPr>
          <a:xfrm>
            <a:off x="2575648" y="4221088"/>
            <a:ext cx="3756926" cy="369332"/>
          </a:xfrm>
          <a:prstGeom prst="rect">
            <a:avLst/>
          </a:prstGeom>
        </p:spPr>
        <p:txBody>
          <a:bodyPr wrap="none">
            <a:spAutoFit/>
          </a:bodyPr>
          <a:lstStyle/>
          <a:p>
            <a:r>
              <a:rPr lang="es-EC" dirty="0"/>
              <a:t>Aplicando la </a:t>
            </a:r>
            <a:r>
              <a:rPr lang="es-EC" dirty="0" smtClean="0"/>
              <a:t>Transformada </a:t>
            </a:r>
            <a:r>
              <a:rPr lang="es-EC" dirty="0"/>
              <a:t>de </a:t>
            </a:r>
            <a:r>
              <a:rPr lang="es-EC" dirty="0" smtClean="0"/>
              <a:t>Laplace </a:t>
            </a:r>
            <a:endParaRPr lang="es-EC" dirty="0"/>
          </a:p>
        </p:txBody>
      </p:sp>
      <p:sp>
        <p:nvSpPr>
          <p:cNvPr id="2" name="1 Abrir llave"/>
          <p:cNvSpPr/>
          <p:nvPr/>
        </p:nvSpPr>
        <p:spPr>
          <a:xfrm rot="16200000">
            <a:off x="6408193" y="2522171"/>
            <a:ext cx="152929" cy="1935325"/>
          </a:xfrm>
          <a:prstGeom prst="leftBrace">
            <a:avLst/>
          </a:prstGeom>
          <a:ln>
            <a:solidFill>
              <a:schemeClr val="tx1"/>
            </a:solidFill>
          </a:ln>
          <a:scene3d>
            <a:camera prst="orthographicFront">
              <a:rot lat="0" lon="3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Rectángulo"/>
          <p:cNvSpPr/>
          <p:nvPr/>
        </p:nvSpPr>
        <p:spPr>
          <a:xfrm>
            <a:off x="5472611" y="3645024"/>
            <a:ext cx="1979709" cy="369332"/>
          </a:xfrm>
          <a:prstGeom prst="rect">
            <a:avLst/>
          </a:prstGeom>
        </p:spPr>
        <p:txBody>
          <a:bodyPr wrap="none">
            <a:spAutoFit/>
          </a:bodyPr>
          <a:lstStyle/>
          <a:p>
            <a:r>
              <a:rPr lang="es-EC" dirty="0" smtClean="0"/>
              <a:t>Términos cruzados </a:t>
            </a:r>
            <a:endParaRPr lang="es-EC" dirty="0"/>
          </a:p>
        </p:txBody>
      </p:sp>
    </p:spTree>
    <p:extLst>
      <p:ext uri="{BB962C8B-B14F-4D97-AF65-F5344CB8AC3E}">
        <p14:creationId xmlns:p14="http://schemas.microsoft.com/office/powerpoint/2010/main" val="262433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2"/>
            <a:ext cx="8856984" cy="1368150"/>
          </a:xfrm>
        </p:spPr>
        <p:txBody>
          <a:bodyPr>
            <a:noAutofit/>
          </a:bodyPr>
          <a:lstStyle/>
          <a:p>
            <a:pPr marL="0" indent="0" algn="ctr">
              <a:buNone/>
            </a:pPr>
            <a:r>
              <a:rPr lang="es-EC" sz="3200" b="1" cap="all" dirty="0" smtClean="0">
                <a:solidFill>
                  <a:srgbClr val="FFFFFF"/>
                </a:solidFill>
                <a:latin typeface="+mj-lt"/>
                <a:ea typeface="+mj-ea"/>
                <a:cs typeface="+mj-cs"/>
              </a:rPr>
              <a:t>Generación, transmisión y distribución </a:t>
            </a:r>
          </a:p>
          <a:p>
            <a:pPr marL="0" indent="0" algn="ctr">
              <a:buNone/>
            </a:pPr>
            <a:r>
              <a:rPr lang="es-EC" sz="3200" b="1" cap="all" dirty="0" smtClean="0">
                <a:solidFill>
                  <a:srgbClr val="FFFFFF"/>
                </a:solidFill>
                <a:latin typeface="+mj-lt"/>
                <a:ea typeface="+mj-ea"/>
                <a:cs typeface="+mj-cs"/>
              </a:rPr>
              <a:t>de energía eléctrica.</a:t>
            </a:r>
            <a:endParaRPr lang="es-MX" sz="3200" b="1" cap="all" dirty="0">
              <a:solidFill>
                <a:srgbClr val="FFFFFF"/>
              </a:solidFill>
              <a:latin typeface="+mj-lt"/>
              <a:ea typeface="+mj-ea"/>
              <a:cs typeface="+mj-cs"/>
            </a:endParaRPr>
          </a:p>
        </p:txBody>
      </p:sp>
      <p:pic>
        <p:nvPicPr>
          <p:cNvPr id="4" name="3 Imagen" descr="F:\Andino SSSC\20070822klpingtcn_55_Ees_SC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411917"/>
            <a:ext cx="3960440" cy="2774964"/>
          </a:xfrm>
          <a:prstGeom prst="rect">
            <a:avLst/>
          </a:prstGeom>
          <a:noFill/>
          <a:ln>
            <a:solidFill>
              <a:schemeClr val="accent1"/>
            </a:solidFill>
          </a:ln>
        </p:spPr>
      </p:pic>
      <p:sp>
        <p:nvSpPr>
          <p:cNvPr id="5" name="1 Título"/>
          <p:cNvSpPr>
            <a:spLocks noGrp="1"/>
          </p:cNvSpPr>
          <p:nvPr>
            <p:ph type="title"/>
          </p:nvPr>
        </p:nvSpPr>
        <p:spPr>
          <a:xfrm>
            <a:off x="481221" y="2420888"/>
            <a:ext cx="5746963" cy="648072"/>
          </a:xfrm>
        </p:spPr>
        <p:txBody>
          <a:bodyPr>
            <a:noAutofit/>
          </a:bodyPr>
          <a:lstStyle/>
          <a:p>
            <a:pPr algn="l">
              <a:spcBef>
                <a:spcPct val="20000"/>
              </a:spcBef>
              <a:buClr>
                <a:schemeClr val="accent1"/>
              </a:buClr>
              <a:buSzPct val="100000"/>
            </a:pPr>
            <a:r>
              <a:rPr lang="es-MX" sz="3600" dirty="0">
                <a:solidFill>
                  <a:schemeClr val="tx2"/>
                </a:solidFill>
                <a:latin typeface="+mn-lt"/>
                <a:ea typeface="+mn-ea"/>
                <a:cs typeface="+mn-cs"/>
              </a:rPr>
              <a:t>Acerca de la </a:t>
            </a:r>
            <a:r>
              <a:rPr lang="es-MX" sz="3600" dirty="0" smtClean="0">
                <a:solidFill>
                  <a:schemeClr val="tx2"/>
                </a:solidFill>
                <a:latin typeface="+mn-lt"/>
                <a:ea typeface="+mn-ea"/>
                <a:cs typeface="+mn-cs"/>
              </a:rPr>
              <a:t>estabilidad[2]…</a:t>
            </a:r>
            <a:endParaRPr lang="es-MX" sz="3600" dirty="0">
              <a:solidFill>
                <a:schemeClr val="tx2"/>
              </a:solidFill>
              <a:latin typeface="+mn-lt"/>
              <a:ea typeface="+mn-ea"/>
              <a:cs typeface="+mn-cs"/>
            </a:endParaRPr>
          </a:p>
        </p:txBody>
      </p:sp>
      <p:sp>
        <p:nvSpPr>
          <p:cNvPr id="6" name="2 Marcador de contenido"/>
          <p:cNvSpPr txBox="1">
            <a:spLocks/>
          </p:cNvSpPr>
          <p:nvPr/>
        </p:nvSpPr>
        <p:spPr>
          <a:xfrm>
            <a:off x="958459" y="3762524"/>
            <a:ext cx="2520280" cy="207375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MX" sz="3600" dirty="0" smtClean="0"/>
              <a:t>Tensión.</a:t>
            </a:r>
          </a:p>
          <a:p>
            <a:r>
              <a:rPr lang="es-MX" sz="3600" dirty="0" smtClean="0"/>
              <a:t>Corriente.</a:t>
            </a:r>
          </a:p>
          <a:p>
            <a:r>
              <a:rPr lang="es-MX" sz="3600" dirty="0" smtClean="0"/>
              <a:t>Angulo.</a:t>
            </a:r>
            <a:endParaRPr lang="es-MX" sz="3600" dirty="0"/>
          </a:p>
        </p:txBody>
      </p:sp>
    </p:spTree>
    <p:extLst>
      <p:ext uri="{BB962C8B-B14F-4D97-AF65-F5344CB8AC3E}">
        <p14:creationId xmlns:p14="http://schemas.microsoft.com/office/powerpoint/2010/main" val="38335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116632"/>
            <a:ext cx="8229600" cy="1722520"/>
          </a:xfrm>
        </p:spPr>
        <p:txBody>
          <a:bodyPr>
            <a:noAutofit/>
          </a:bodyPr>
          <a:lstStyle/>
          <a:p>
            <a:r>
              <a:rPr lang="es-EC" sz="3200" b="1" dirty="0"/>
              <a:t>MODELO MATEMATICO DEL </a:t>
            </a:r>
            <a:r>
              <a:rPr lang="es-EC" sz="3200" b="1" dirty="0" smtClean="0"/>
              <a:t>LAZO DE</a:t>
            </a:r>
            <a:br>
              <a:rPr lang="es-EC" sz="3200" b="1" dirty="0" smtClean="0"/>
            </a:br>
            <a:r>
              <a:rPr lang="es-EC" sz="3200" b="1" dirty="0" smtClean="0"/>
              <a:t>VOLTAJE </a:t>
            </a:r>
            <a:r>
              <a:rPr lang="es-EC" sz="3200" b="1" dirty="0"/>
              <a:t>EN EL </a:t>
            </a:r>
            <a:r>
              <a:rPr lang="es-EC" sz="3200" b="1" dirty="0" smtClean="0"/>
              <a:t>SISTEMA </a:t>
            </a:r>
            <a:r>
              <a:rPr lang="es-EC" sz="3200" b="1" dirty="0"/>
              <a:t>DE TRANSMISION</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492896"/>
            <a:ext cx="4824536" cy="2736304"/>
          </a:xfrm>
          <a:prstGeom prst="rect">
            <a:avLst/>
          </a:prstGeom>
          <a:noFill/>
          <a:ln>
            <a:noFill/>
          </a:ln>
        </p:spPr>
      </p:pic>
      <mc:AlternateContent xmlns:mc="http://schemas.openxmlformats.org/markup-compatibility/2006" xmlns:a14="http://schemas.microsoft.com/office/drawing/2010/main">
        <mc:Choice Requires="a14">
          <p:sp>
            <p:nvSpPr>
              <p:cNvPr id="6" name="5 Rectángulo"/>
              <p:cNvSpPr/>
              <p:nvPr/>
            </p:nvSpPr>
            <p:spPr>
              <a:xfrm>
                <a:off x="5574015" y="3009708"/>
                <a:ext cx="2670475" cy="600101"/>
              </a:xfrm>
              <a:prstGeom prst="rect">
                <a:avLst/>
              </a:prstGeom>
              <a:ln w="22225">
                <a:solidFill>
                  <a:schemeClr val="bg2">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600" i="1">
                              <a:solidFill>
                                <a:schemeClr val="tx2"/>
                              </a:solidFill>
                              <a:latin typeface="Cambria Math"/>
                            </a:rPr>
                          </m:ctrlPr>
                        </m:fPr>
                        <m:num>
                          <m:r>
                            <a:rPr lang="es-EC" sz="1600" i="1">
                              <a:solidFill>
                                <a:schemeClr val="tx2"/>
                              </a:solidFill>
                              <a:latin typeface="Cambria Math"/>
                            </a:rPr>
                            <m:t>𝑑</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num>
                        <m:den>
                          <m:r>
                            <a:rPr lang="es-EC" sz="1600" i="1">
                              <a:solidFill>
                                <a:schemeClr val="tx2"/>
                              </a:solidFill>
                              <a:latin typeface="Cambria Math"/>
                            </a:rPr>
                            <m:t>𝑑𝑡</m:t>
                          </m:r>
                        </m:den>
                      </m:f>
                      <m:r>
                        <a:rPr lang="es-EC" sz="1600" i="1">
                          <a:solidFill>
                            <a:schemeClr val="tx2"/>
                          </a:solidFill>
                          <a:latin typeface="Cambria Math"/>
                        </a:rPr>
                        <m:t>∗</m:t>
                      </m:r>
                      <m:r>
                        <a:rPr lang="es-EC" sz="1600" i="1">
                          <a:solidFill>
                            <a:schemeClr val="tx2"/>
                          </a:solidFill>
                          <a:latin typeface="Cambria Math"/>
                        </a:rPr>
                        <m:t>𝐶</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num>
                        <m:den>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den>
                      </m:f>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m:t>
                          </m:r>
                        </m:sub>
                      </m:sSub>
                    </m:oMath>
                  </m:oMathPara>
                </a14:m>
                <a:endParaRPr lang="es-EC" sz="1600" i="1" dirty="0">
                  <a:solidFill>
                    <a:schemeClr val="tx2"/>
                  </a:solidFill>
                  <a:latin typeface="Cambria Math"/>
                </a:endParaRPr>
              </a:p>
            </p:txBody>
          </p:sp>
        </mc:Choice>
        <mc:Fallback xmlns="">
          <p:sp>
            <p:nvSpPr>
              <p:cNvPr id="6" name="5 Rectángulo"/>
              <p:cNvSpPr>
                <a:spLocks noRot="1" noChangeAspect="1" noMove="1" noResize="1" noEditPoints="1" noAdjustHandles="1" noChangeArrowheads="1" noChangeShapeType="1" noTextEdit="1"/>
              </p:cNvSpPr>
              <p:nvPr/>
            </p:nvSpPr>
            <p:spPr>
              <a:xfrm>
                <a:off x="5574015" y="3009708"/>
                <a:ext cx="2670475" cy="600101"/>
              </a:xfrm>
              <a:prstGeom prst="rect">
                <a:avLst/>
              </a:prstGeom>
              <a:blipFill rotWithShape="1">
                <a:blip r:embed="rId3"/>
                <a:stretch>
                  <a:fillRect/>
                </a:stretch>
              </a:blipFill>
              <a:ln w="22225">
                <a:solidFill>
                  <a:schemeClr val="bg2">
                    <a:lumMod val="50000"/>
                  </a:schemeClr>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557340" y="3861048"/>
                <a:ext cx="4572000" cy="146982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ctrlPr>
                            <a:rPr lang="es-EC" sz="1400" i="1" smtClean="0">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f>
                                  <m:fPr>
                                    <m:ctrlPr>
                                      <a:rPr lang="es-EC" sz="1400" i="1">
                                        <a:solidFill>
                                          <a:schemeClr val="tx2"/>
                                        </a:solidFill>
                                        <a:latin typeface="Cambria Math"/>
                                      </a:rPr>
                                    </m:ctrlPr>
                                  </m:fPr>
                                  <m:num>
                                    <m:r>
                                      <a:rPr lang="es-EC" sz="1400" i="1">
                                        <a:solidFill>
                                          <a:schemeClr val="tx2"/>
                                        </a:solidFill>
                                        <a:latin typeface="Cambria Math"/>
                                      </a:rPr>
                                      <m:t>𝑑</m:t>
                                    </m:r>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num>
                                  <m:den>
                                    <m:r>
                                      <a:rPr lang="es-EC" sz="1400" i="1">
                                        <a:solidFill>
                                          <a:schemeClr val="tx2"/>
                                        </a:solidFill>
                                        <a:latin typeface="Cambria Math"/>
                                      </a:rPr>
                                      <m:t>𝑑𝑡</m:t>
                                    </m:r>
                                  </m:den>
                                </m:f>
                                <m:r>
                                  <a:rPr lang="es-EC" sz="1400" i="1">
                                    <a:solidFill>
                                      <a:schemeClr val="tx2"/>
                                    </a:solidFill>
                                    <a:latin typeface="Cambria Math"/>
                                  </a:rPr>
                                  <m:t>∗</m:t>
                                </m:r>
                                <m:r>
                                  <a:rPr lang="es-EC" sz="1400" i="1">
                                    <a:solidFill>
                                      <a:schemeClr val="tx2"/>
                                    </a:solidFill>
                                    <a:latin typeface="Cambria Math"/>
                                  </a:rPr>
                                  <m:t>𝐶</m:t>
                                </m:r>
                              </m:e>
                            </m:mr>
                            <m:mr>
                              <m:e>
                                <m:f>
                                  <m:fPr>
                                    <m:ctrlPr>
                                      <a:rPr lang="es-EC" sz="1400" i="1">
                                        <a:solidFill>
                                          <a:schemeClr val="tx2"/>
                                        </a:solidFill>
                                        <a:latin typeface="Cambria Math"/>
                                      </a:rPr>
                                    </m:ctrlPr>
                                  </m:fPr>
                                  <m:num>
                                    <m:r>
                                      <a:rPr lang="es-EC" sz="1400" i="1">
                                        <a:solidFill>
                                          <a:schemeClr val="tx2"/>
                                        </a:solidFill>
                                        <a:latin typeface="Cambria Math"/>
                                      </a:rPr>
                                      <m:t>𝑑</m:t>
                                    </m:r>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num>
                                  <m:den>
                                    <m:r>
                                      <a:rPr lang="es-EC" sz="1400" i="1">
                                        <a:solidFill>
                                          <a:schemeClr val="tx2"/>
                                        </a:solidFill>
                                        <a:latin typeface="Cambria Math"/>
                                      </a:rPr>
                                      <m:t>𝑑𝑡</m:t>
                                    </m:r>
                                  </m:den>
                                </m:f>
                                <m:r>
                                  <a:rPr lang="es-EC" sz="1400" i="1">
                                    <a:solidFill>
                                      <a:schemeClr val="tx2"/>
                                    </a:solidFill>
                                    <a:latin typeface="Cambria Math"/>
                                  </a:rPr>
                                  <m:t>∗</m:t>
                                </m:r>
                                <m:r>
                                  <a:rPr lang="es-EC" sz="1400" i="1">
                                    <a:solidFill>
                                      <a:schemeClr val="tx2"/>
                                    </a:solidFill>
                                    <a:latin typeface="Cambria Math"/>
                                  </a:rPr>
                                  <m:t>𝐶</m:t>
                                </m:r>
                              </m:e>
                            </m:mr>
                            <m:mr>
                              <m:e>
                                <m:f>
                                  <m:fPr>
                                    <m:ctrlPr>
                                      <a:rPr lang="es-EC" sz="1400" i="1">
                                        <a:solidFill>
                                          <a:schemeClr val="tx2"/>
                                        </a:solidFill>
                                        <a:latin typeface="Cambria Math"/>
                                      </a:rPr>
                                    </m:ctrlPr>
                                  </m:fPr>
                                  <m:num>
                                    <m:r>
                                      <a:rPr lang="es-EC" sz="1400" i="1">
                                        <a:solidFill>
                                          <a:schemeClr val="tx2"/>
                                        </a:solidFill>
                                        <a:latin typeface="Cambria Math"/>
                                      </a:rPr>
                                      <m:t>𝑑</m:t>
                                    </m:r>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num>
                                  <m:den>
                                    <m:r>
                                      <a:rPr lang="es-EC" sz="1400" i="1">
                                        <a:solidFill>
                                          <a:schemeClr val="tx2"/>
                                        </a:solidFill>
                                        <a:latin typeface="Cambria Math"/>
                                      </a:rPr>
                                      <m:t>𝑑𝑡</m:t>
                                    </m:r>
                                  </m:den>
                                </m:f>
                                <m:r>
                                  <a:rPr lang="es-EC" sz="1400" i="1">
                                    <a:solidFill>
                                      <a:schemeClr val="tx2"/>
                                    </a:solidFill>
                                    <a:latin typeface="Cambria Math"/>
                                  </a:rPr>
                                  <m:t>∗</m:t>
                                </m:r>
                                <m:r>
                                  <a:rPr lang="es-EC" sz="1400" i="1">
                                    <a:solidFill>
                                      <a:schemeClr val="tx2"/>
                                    </a:solidFill>
                                    <a:latin typeface="Cambria Math"/>
                                  </a:rPr>
                                  <m:t>𝐶</m:t>
                                </m:r>
                              </m:e>
                            </m:mr>
                          </m:m>
                        </m:e>
                      </m:d>
                      <m:r>
                        <a:rPr lang="es-EC" sz="1400" i="1">
                          <a:solidFill>
                            <a:schemeClr val="tx2"/>
                          </a:solidFill>
                          <a:latin typeface="Cambria Math"/>
                        </a:rPr>
                        <m:t>∗</m:t>
                      </m:r>
                      <m:r>
                        <a:rPr lang="es-EC" sz="1400" i="1">
                          <a:solidFill>
                            <a:schemeClr val="tx2"/>
                          </a:solidFill>
                          <a:latin typeface="Cambria Math"/>
                        </a:rPr>
                        <m:t>𝑇</m:t>
                      </m:r>
                      <m:r>
                        <a:rPr lang="es-EC" sz="1400" i="1">
                          <a:solidFill>
                            <a:schemeClr val="tx2"/>
                          </a:solidFill>
                          <a:latin typeface="Cambria Math"/>
                        </a:rPr>
                        <m:t>=</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𝑟𝑒𝑑</m:t>
                                    </m:r>
                                  </m:sub>
                                </m:sSub>
                                <m:r>
                                  <a:rPr lang="es-EC" sz="1400" i="1">
                                    <a:solidFill>
                                      <a:schemeClr val="tx2"/>
                                    </a:solidFill>
                                    <a:latin typeface="Cambria Math"/>
                                  </a:rPr>
                                  <m:t>𝐴</m:t>
                                </m:r>
                              </m:e>
                            </m:m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𝑟𝑒𝑑</m:t>
                                    </m:r>
                                  </m:sub>
                                </m:sSub>
                                <m:r>
                                  <a:rPr lang="es-EC" sz="1400" i="1">
                                    <a:solidFill>
                                      <a:schemeClr val="tx2"/>
                                    </a:solidFill>
                                    <a:latin typeface="Cambria Math"/>
                                  </a:rPr>
                                  <m:t>𝐵</m:t>
                                </m:r>
                              </m:e>
                            </m:m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𝑟𝑒𝑑</m:t>
                                    </m:r>
                                  </m:sub>
                                </m:sSub>
                                <m:r>
                                  <a:rPr lang="es-EC" sz="1400" i="1">
                                    <a:solidFill>
                                      <a:schemeClr val="tx2"/>
                                    </a:solidFill>
                                    <a:latin typeface="Cambria Math"/>
                                  </a:rPr>
                                  <m:t>𝐶</m:t>
                                </m:r>
                              </m:e>
                            </m:mr>
                          </m:m>
                        </m:e>
                      </m:d>
                      <m:r>
                        <a:rPr lang="es-EC" sz="1400" i="1">
                          <a:solidFill>
                            <a:schemeClr val="tx2"/>
                          </a:solidFill>
                          <a:latin typeface="Cambria Math"/>
                        </a:rPr>
                        <m:t>∗</m:t>
                      </m:r>
                      <m:r>
                        <a:rPr lang="es-EC" sz="1400" i="1">
                          <a:solidFill>
                            <a:schemeClr val="tx2"/>
                          </a:solidFill>
                          <a:latin typeface="Cambria Math"/>
                        </a:rPr>
                        <m:t>𝑇</m:t>
                      </m:r>
                      <m:r>
                        <a:rPr lang="es-EC" sz="1400" i="1">
                          <a:solidFill>
                            <a:schemeClr val="tx2"/>
                          </a:solidFill>
                          <a:latin typeface="Cambria Math"/>
                        </a:rPr>
                        <m:t>+</m:t>
                      </m:r>
                      <m:d>
                        <m:dPr>
                          <m:ctrlPr>
                            <a:rPr lang="es-EC" sz="1400" i="1">
                              <a:solidFill>
                                <a:schemeClr val="tx2"/>
                              </a:solidFill>
                              <a:latin typeface="Cambria Math"/>
                            </a:rPr>
                          </m:ctrlPr>
                        </m:dPr>
                        <m:e>
                          <m:m>
                            <m:mPr>
                              <m:mcs>
                                <m:mc>
                                  <m:mcPr>
                                    <m:count m:val="1"/>
                                    <m:mcJc m:val="center"/>
                                  </m:mcPr>
                                </m:mc>
                              </m:mcs>
                              <m:ctrlPr>
                                <a:rPr lang="es-EC" sz="1400" i="1">
                                  <a:solidFill>
                                    <a:schemeClr val="tx2"/>
                                  </a:solidFill>
                                  <a:latin typeface="Cambria Math"/>
                                </a:rPr>
                              </m:ctrlPr>
                            </m:mP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𝑐𝑜𝑛𝑣</m:t>
                                    </m:r>
                                  </m:sub>
                                </m:sSub>
                                <m:r>
                                  <a:rPr lang="es-EC" sz="1400" i="1">
                                    <a:solidFill>
                                      <a:schemeClr val="tx2"/>
                                    </a:solidFill>
                                    <a:latin typeface="Cambria Math"/>
                                  </a:rPr>
                                  <m:t>𝐴</m:t>
                                </m:r>
                                <m:r>
                                  <a:rPr lang="es-EC" sz="1400" i="1">
                                    <a:solidFill>
                                      <a:schemeClr val="tx2"/>
                                    </a:solidFill>
                                    <a:latin typeface="Cambria Math"/>
                                  </a:rPr>
                                  <m:t>∗</m:t>
                                </m:r>
                                <m:f>
                                  <m:fPr>
                                    <m:ctrlPr>
                                      <a:rPr lang="es-EC" sz="1400" i="1">
                                        <a:solidFill>
                                          <a:schemeClr val="tx2"/>
                                        </a:solidFill>
                                        <a:latin typeface="Cambria Math"/>
                                      </a:rPr>
                                    </m:ctrlPr>
                                  </m:fPr>
                                  <m:num>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𝐿</m:t>
                                        </m:r>
                                      </m:sub>
                                    </m:sSub>
                                  </m:num>
                                  <m:den>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den>
                                </m:f>
                              </m:e>
                            </m:m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𝑐𝑜𝑛𝑣</m:t>
                                    </m:r>
                                  </m:sub>
                                </m:sSub>
                                <m:r>
                                  <a:rPr lang="es-EC" sz="1400" i="1">
                                    <a:solidFill>
                                      <a:schemeClr val="tx2"/>
                                    </a:solidFill>
                                    <a:latin typeface="Cambria Math"/>
                                  </a:rPr>
                                  <m:t>𝐵</m:t>
                                </m:r>
                                <m:r>
                                  <a:rPr lang="es-EC" sz="1400" i="1">
                                    <a:solidFill>
                                      <a:schemeClr val="tx2"/>
                                    </a:solidFill>
                                    <a:latin typeface="Cambria Math"/>
                                  </a:rPr>
                                  <m:t>∗</m:t>
                                </m:r>
                                <m:f>
                                  <m:fPr>
                                    <m:ctrlPr>
                                      <a:rPr lang="es-EC" sz="1400" i="1">
                                        <a:solidFill>
                                          <a:schemeClr val="tx2"/>
                                        </a:solidFill>
                                        <a:latin typeface="Cambria Math"/>
                                      </a:rPr>
                                    </m:ctrlPr>
                                  </m:fPr>
                                  <m:num>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𝐿</m:t>
                                        </m:r>
                                      </m:sub>
                                    </m:sSub>
                                  </m:num>
                                  <m:den>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den>
                                </m:f>
                              </m:e>
                            </m:mr>
                            <m:mr>
                              <m:e>
                                <m:sSub>
                                  <m:sSubPr>
                                    <m:ctrlPr>
                                      <a:rPr lang="es-EC" sz="1400" i="1">
                                        <a:solidFill>
                                          <a:schemeClr val="tx2"/>
                                        </a:solidFill>
                                        <a:latin typeface="Cambria Math"/>
                                      </a:rPr>
                                    </m:ctrlPr>
                                  </m:sSubPr>
                                  <m:e>
                                    <m:r>
                                      <a:rPr lang="es-EC" sz="1400" i="1">
                                        <a:solidFill>
                                          <a:schemeClr val="tx2"/>
                                        </a:solidFill>
                                        <a:latin typeface="Cambria Math"/>
                                      </a:rPr>
                                      <m:t>𝐼</m:t>
                                    </m:r>
                                  </m:e>
                                  <m:sub>
                                    <m:r>
                                      <a:rPr lang="es-EC" sz="1400" i="1">
                                        <a:solidFill>
                                          <a:schemeClr val="tx2"/>
                                        </a:solidFill>
                                        <a:latin typeface="Cambria Math"/>
                                      </a:rPr>
                                      <m:t>𝑐𝑜𝑛𝑣</m:t>
                                    </m:r>
                                  </m:sub>
                                </m:sSub>
                                <m:r>
                                  <a:rPr lang="es-EC" sz="1400" i="1">
                                    <a:solidFill>
                                      <a:schemeClr val="tx2"/>
                                    </a:solidFill>
                                    <a:latin typeface="Cambria Math"/>
                                  </a:rPr>
                                  <m:t>𝐶</m:t>
                                </m:r>
                                <m:r>
                                  <a:rPr lang="es-EC" sz="1400" i="1">
                                    <a:solidFill>
                                      <a:schemeClr val="tx2"/>
                                    </a:solidFill>
                                    <a:latin typeface="Cambria Math"/>
                                  </a:rPr>
                                  <m:t>∗</m:t>
                                </m:r>
                                <m:f>
                                  <m:fPr>
                                    <m:ctrlPr>
                                      <a:rPr lang="es-EC" sz="1400" i="1">
                                        <a:solidFill>
                                          <a:schemeClr val="tx2"/>
                                        </a:solidFill>
                                        <a:latin typeface="Cambria Math"/>
                                      </a:rPr>
                                    </m:ctrlPr>
                                  </m:fPr>
                                  <m:num>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𝐿</m:t>
                                        </m:r>
                                      </m:sub>
                                    </m:sSub>
                                  </m:num>
                                  <m:den>
                                    <m:sSub>
                                      <m:sSubPr>
                                        <m:ctrlPr>
                                          <a:rPr lang="es-EC" sz="1400" i="1">
                                            <a:solidFill>
                                              <a:schemeClr val="tx2"/>
                                            </a:solidFill>
                                            <a:latin typeface="Cambria Math"/>
                                          </a:rPr>
                                        </m:ctrlPr>
                                      </m:sSubPr>
                                      <m:e>
                                        <m:r>
                                          <a:rPr lang="es-EC" sz="1400" i="1">
                                            <a:solidFill>
                                              <a:schemeClr val="tx2"/>
                                            </a:solidFill>
                                            <a:latin typeface="Cambria Math"/>
                                          </a:rPr>
                                          <m:t>𝑉</m:t>
                                        </m:r>
                                      </m:e>
                                      <m:sub>
                                        <m:r>
                                          <a:rPr lang="es-EC" sz="1400" i="1">
                                            <a:solidFill>
                                              <a:schemeClr val="tx2"/>
                                            </a:solidFill>
                                            <a:latin typeface="Cambria Math"/>
                                          </a:rPr>
                                          <m:t>𝐻</m:t>
                                        </m:r>
                                      </m:sub>
                                    </m:sSub>
                                  </m:den>
                                </m:f>
                              </m:e>
                            </m:mr>
                          </m:m>
                        </m:e>
                      </m:d>
                      <m:r>
                        <a:rPr lang="es-EC" sz="1400" i="1">
                          <a:solidFill>
                            <a:schemeClr val="tx2"/>
                          </a:solidFill>
                          <a:latin typeface="Cambria Math"/>
                        </a:rPr>
                        <m:t>  ∗</m:t>
                      </m:r>
                      <m:r>
                        <a:rPr lang="es-EC" sz="1400" i="1">
                          <a:solidFill>
                            <a:schemeClr val="tx2"/>
                          </a:solidFill>
                          <a:latin typeface="Cambria Math"/>
                        </a:rPr>
                        <m:t>𝑇</m:t>
                      </m:r>
                      <m:r>
                        <a:rPr lang="es-EC" sz="1400" i="1">
                          <a:solidFill>
                            <a:schemeClr val="tx2"/>
                          </a:solidFill>
                          <a:latin typeface="Cambria Math"/>
                        </a:rPr>
                        <m:t> </m:t>
                      </m:r>
                    </m:oMath>
                  </m:oMathPara>
                </a14:m>
                <a:endParaRPr lang="es-EC" sz="14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557340" y="3861048"/>
                <a:ext cx="4572000" cy="1469826"/>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059832" y="5445224"/>
                <a:ext cx="5615110" cy="1261243"/>
              </a:xfrm>
              <a:prstGeom prst="rect">
                <a:avLst/>
              </a:prstGeom>
              <a:ln w="22225">
                <a:solidFill>
                  <a:schemeClr val="bg2">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𝑑</m:t>
                              </m:r>
                            </m:num>
                            <m:den>
                              <m:r>
                                <a:rPr lang="es-EC" sz="1600" i="1">
                                  <a:solidFill>
                                    <a:schemeClr val="tx2"/>
                                  </a:solidFill>
                                  <a:latin typeface="Cambria Math"/>
                                </a:rPr>
                                <m:t>𝑑𝑡</m:t>
                              </m:r>
                            </m:den>
                          </m:f>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i="1">
                                        <a:solidFill>
                                          <a:schemeClr val="tx2"/>
                                        </a:solidFill>
                                        <a:latin typeface="Cambria Math"/>
                                      </a:rPr>
                                      <m:t>𝑑</m:t>
                                    </m:r>
                                  </m:e>
                                </m:m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i="1">
                                        <a:solidFill>
                                          <a:schemeClr val="tx2"/>
                                        </a:solidFill>
                                        <a:latin typeface="Cambria Math"/>
                                      </a:rPr>
                                      <m:t>𝑞</m:t>
                                    </m:r>
                                  </m:e>
                                </m:mr>
                              </m:m>
                            </m:e>
                          </m:d>
                          <m:r>
                            <a:rPr lang="es-EC" sz="1600" i="1">
                              <a:solidFill>
                                <a:schemeClr val="tx2"/>
                              </a:solidFill>
                              <a:latin typeface="Cambria Math"/>
                            </a:rPr>
                            <m:t>−</m:t>
                          </m:r>
                          <m:r>
                            <a:rPr lang="es-EC" sz="1600" i="1">
                              <a:solidFill>
                                <a:schemeClr val="tx2"/>
                              </a:solidFill>
                              <a:latin typeface="Cambria Math"/>
                            </a:rPr>
                            <m:t>𝜔</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i="1">
                                        <a:solidFill>
                                          <a:schemeClr val="tx2"/>
                                        </a:solidFill>
                                        <a:latin typeface="Cambria Math"/>
                                      </a:rPr>
                                      <m:t>𝑞</m:t>
                                    </m:r>
                                  </m:e>
                                </m:mr>
                                <m:mr>
                                  <m:e>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i="1">
                                        <a:solidFill>
                                          <a:schemeClr val="tx2"/>
                                        </a:solidFill>
                                        <a:latin typeface="Cambria Math"/>
                                      </a:rPr>
                                      <m:t>𝑑</m:t>
                                    </m:r>
                                  </m:e>
                                </m:mr>
                              </m:m>
                            </m:e>
                          </m:d>
                        </m:e>
                      </m:d>
                      <m:r>
                        <a:rPr lang="es-EC" sz="1600" i="1">
                          <a:solidFill>
                            <a:schemeClr val="tx2"/>
                          </a:solidFill>
                          <a:latin typeface="Cambria Math"/>
                        </a:rPr>
                        <m:t>∗</m:t>
                      </m:r>
                      <m:r>
                        <a:rPr lang="es-EC" sz="1600" i="1">
                          <a:solidFill>
                            <a:schemeClr val="tx2"/>
                          </a:solidFill>
                          <a:latin typeface="Cambria Math"/>
                        </a:rPr>
                        <m:t>𝐶</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𝑑</m:t>
                                </m:r>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𝑞</m:t>
                                </m:r>
                              </m:e>
                            </m:mr>
                          </m:m>
                        </m:e>
                      </m:d>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m:t>
                                    </m:r>
                                  </m:sub>
                                </m:sSub>
                                <m:r>
                                  <a:rPr lang="es-EC" sz="1600" i="1">
                                    <a:solidFill>
                                      <a:schemeClr val="tx2"/>
                                    </a:solidFill>
                                    <a:latin typeface="Cambria Math"/>
                                  </a:rPr>
                                  <m:t>𝑑</m:t>
                                </m:r>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num>
                                  <m:den>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den>
                                </m:f>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𝑐𝑜𝑛𝑣𝑟</m:t>
                                    </m:r>
                                  </m:sub>
                                </m:sSub>
                                <m:r>
                                  <a:rPr lang="es-EC" sz="1600" i="1">
                                    <a:solidFill>
                                      <a:schemeClr val="tx2"/>
                                    </a:solidFill>
                                    <a:latin typeface="Cambria Math"/>
                                  </a:rPr>
                                  <m:t>𝑞</m:t>
                                </m:r>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num>
                                  <m:den>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den>
                                </m:f>
                              </m:e>
                            </m:mr>
                          </m:m>
                        </m:e>
                      </m:d>
                      <m:r>
                        <a:rPr lang="es-EC" sz="1600" i="1">
                          <a:solidFill>
                            <a:schemeClr val="tx2"/>
                          </a:solidFill>
                          <a:latin typeface="Cambria Math"/>
                        </a:rPr>
                        <m:t> </m:t>
                      </m:r>
                    </m:oMath>
                  </m:oMathPara>
                </a14:m>
                <a:endParaRPr lang="es-EC" sz="1600" i="1" dirty="0">
                  <a:solidFill>
                    <a:schemeClr val="tx2"/>
                  </a:solidFill>
                  <a:latin typeface="Cambria Math"/>
                </a:endParaRPr>
              </a:p>
            </p:txBody>
          </p:sp>
        </mc:Choice>
        <mc:Fallback xmlns="">
          <p:sp>
            <p:nvSpPr>
              <p:cNvPr id="8" name="7 Rectángulo"/>
              <p:cNvSpPr>
                <a:spLocks noRot="1" noChangeAspect="1" noMove="1" noResize="1" noEditPoints="1" noAdjustHandles="1" noChangeArrowheads="1" noChangeShapeType="1" noTextEdit="1"/>
              </p:cNvSpPr>
              <p:nvPr/>
            </p:nvSpPr>
            <p:spPr>
              <a:xfrm>
                <a:off x="3059832" y="5445224"/>
                <a:ext cx="5615110" cy="1261243"/>
              </a:xfrm>
              <a:prstGeom prst="rect">
                <a:avLst/>
              </a:prstGeom>
              <a:blipFill rotWithShape="1">
                <a:blip r:embed="rId5"/>
                <a:stretch>
                  <a:fillRect/>
                </a:stretch>
              </a:blipFill>
              <a:ln w="22225">
                <a:solidFill>
                  <a:schemeClr val="bg2">
                    <a:lumMod val="50000"/>
                  </a:schemeClr>
                </a:solidFill>
              </a:ln>
            </p:spPr>
            <p:txBody>
              <a:bodyPr/>
              <a:lstStyle/>
              <a:p>
                <a:r>
                  <a:rPr lang="es-MX">
                    <a:noFill/>
                  </a:rPr>
                  <a:t> </a:t>
                </a:r>
              </a:p>
            </p:txBody>
          </p:sp>
        </mc:Fallback>
      </mc:AlternateContent>
      <p:sp>
        <p:nvSpPr>
          <p:cNvPr id="9" name="8 Rectángulo"/>
          <p:cNvSpPr/>
          <p:nvPr/>
        </p:nvSpPr>
        <p:spPr>
          <a:xfrm>
            <a:off x="953598" y="1846565"/>
            <a:ext cx="2556284" cy="646331"/>
          </a:xfrm>
          <a:prstGeom prst="rect">
            <a:avLst/>
          </a:prstGeom>
        </p:spPr>
        <p:txBody>
          <a:bodyPr wrap="square">
            <a:spAutoFit/>
          </a:bodyPr>
          <a:lstStyle/>
          <a:p>
            <a:pPr algn="ctr"/>
            <a:r>
              <a:rPr lang="es-EC" dirty="0"/>
              <a:t>Polaridades de </a:t>
            </a:r>
            <a:r>
              <a:rPr lang="es-EC" dirty="0" smtClean="0"/>
              <a:t>voltajes </a:t>
            </a:r>
            <a:r>
              <a:rPr lang="es-EC" dirty="0"/>
              <a:t>y </a:t>
            </a:r>
            <a:endParaRPr lang="es-EC" dirty="0" smtClean="0"/>
          </a:p>
          <a:p>
            <a:pPr algn="ctr"/>
            <a:r>
              <a:rPr lang="es-EC" dirty="0" smtClean="0"/>
              <a:t>dirección </a:t>
            </a:r>
            <a:r>
              <a:rPr lang="es-EC" dirty="0"/>
              <a:t>de corriente</a:t>
            </a:r>
          </a:p>
        </p:txBody>
      </p:sp>
      <p:sp>
        <p:nvSpPr>
          <p:cNvPr id="10" name="9 CuadroTexto"/>
          <p:cNvSpPr txBox="1"/>
          <p:nvPr/>
        </p:nvSpPr>
        <p:spPr>
          <a:xfrm>
            <a:off x="6084168" y="2640376"/>
            <a:ext cx="1650170" cy="369332"/>
          </a:xfrm>
          <a:prstGeom prst="rect">
            <a:avLst/>
          </a:prstGeom>
          <a:noFill/>
        </p:spPr>
        <p:txBody>
          <a:bodyPr wrap="square" rtlCol="0">
            <a:spAutoFit/>
          </a:bodyPr>
          <a:lstStyle/>
          <a:p>
            <a:r>
              <a:rPr lang="es-MX" dirty="0" smtClean="0"/>
              <a:t>Dominio abc:</a:t>
            </a:r>
            <a:endParaRPr lang="es-MX" dirty="0"/>
          </a:p>
        </p:txBody>
      </p:sp>
      <p:sp>
        <p:nvSpPr>
          <p:cNvPr id="11" name="10 CuadroTexto"/>
          <p:cNvSpPr txBox="1"/>
          <p:nvPr/>
        </p:nvSpPr>
        <p:spPr>
          <a:xfrm>
            <a:off x="1547664" y="5891179"/>
            <a:ext cx="1368152" cy="369332"/>
          </a:xfrm>
          <a:prstGeom prst="rect">
            <a:avLst/>
          </a:prstGeom>
          <a:noFill/>
        </p:spPr>
        <p:txBody>
          <a:bodyPr wrap="square" rtlCol="0">
            <a:spAutoFit/>
          </a:bodyPr>
          <a:lstStyle/>
          <a:p>
            <a:r>
              <a:rPr lang="es-MX" dirty="0" smtClean="0"/>
              <a:t>Dominio dq:</a:t>
            </a:r>
            <a:endParaRPr lang="es-MX" dirty="0"/>
          </a:p>
        </p:txBody>
      </p:sp>
    </p:spTree>
    <p:extLst>
      <p:ext uri="{BB962C8B-B14F-4D97-AF65-F5344CB8AC3E}">
        <p14:creationId xmlns:p14="http://schemas.microsoft.com/office/powerpoint/2010/main" val="3058156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116632"/>
            <a:ext cx="8363272" cy="1854888"/>
          </a:xfrm>
        </p:spPr>
        <p:txBody>
          <a:bodyPr>
            <a:noAutofit/>
          </a:bodyPr>
          <a:lstStyle/>
          <a:p>
            <a:r>
              <a:rPr lang="es-EC" sz="3600" b="1" cap="all" dirty="0"/>
              <a:t>función de transferencia de la </a:t>
            </a:r>
            <a:br>
              <a:rPr lang="es-EC" sz="3600" b="1" cap="all" dirty="0"/>
            </a:br>
            <a:r>
              <a:rPr lang="es-EC" sz="3600" b="1" cap="all" dirty="0"/>
              <a:t>planta de lazo de </a:t>
            </a:r>
            <a:r>
              <a:rPr lang="es-EC" sz="3600" b="1" cap="all" dirty="0" smtClean="0"/>
              <a:t>voltaje</a:t>
            </a:r>
            <a:endParaRPr lang="es-EC" sz="3600" b="1" cap="all" dirty="0"/>
          </a:p>
        </p:txBody>
      </p:sp>
      <mc:AlternateContent xmlns:mc="http://schemas.openxmlformats.org/markup-compatibility/2006" xmlns:a14="http://schemas.microsoft.com/office/drawing/2010/main">
        <mc:Choice Requires="a14">
          <p:sp>
            <p:nvSpPr>
              <p:cNvPr id="5" name="4 Rectángulo"/>
              <p:cNvSpPr/>
              <p:nvPr/>
            </p:nvSpPr>
            <p:spPr>
              <a:xfrm>
                <a:off x="1259632" y="2192668"/>
                <a:ext cx="6696744" cy="14073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2"/>
                              </a:solidFill>
                              <a:latin typeface="Cambria Math"/>
                            </a:rPr>
                          </m:ctrlPr>
                        </m:fPr>
                        <m:num>
                          <m:r>
                            <a:rPr lang="es-EC" i="1">
                              <a:solidFill>
                                <a:schemeClr val="tx2"/>
                              </a:solidFill>
                              <a:latin typeface="Cambria Math"/>
                            </a:rPr>
                            <m:t>𝑑</m:t>
                          </m:r>
                        </m:num>
                        <m:den>
                          <m:r>
                            <a:rPr lang="es-EC" i="1">
                              <a:solidFill>
                                <a:schemeClr val="tx2"/>
                              </a:solidFill>
                              <a:latin typeface="Cambria Math"/>
                            </a:rPr>
                            <m:t>𝑑𝑡</m:t>
                          </m:r>
                        </m:den>
                      </m:f>
                      <m:d>
                        <m:dPr>
                          <m:ctrlPr>
                            <a:rPr lang="es-EC" i="1">
                              <a:solidFill>
                                <a:schemeClr val="tx2"/>
                              </a:solidFill>
                              <a:latin typeface="Cambria Math"/>
                            </a:rPr>
                          </m:ctrlPr>
                        </m:dPr>
                        <m:e>
                          <m:m>
                            <m:mPr>
                              <m:mcs>
                                <m:mc>
                                  <m:mcPr>
                                    <m:count m:val="1"/>
                                    <m:mcJc m:val="center"/>
                                  </m:mcPr>
                                </m:mc>
                              </m:mcs>
                              <m:ctrlPr>
                                <a:rPr lang="es-EC" i="1">
                                  <a:solidFill>
                                    <a:schemeClr val="tx2"/>
                                  </a:solidFill>
                                  <a:latin typeface="Cambria Math"/>
                                </a:rPr>
                              </m:ctrlPr>
                            </m:mPr>
                            <m:mr>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r>
                                  <a:rPr lang="es-EC" i="1">
                                    <a:solidFill>
                                      <a:schemeClr val="tx2"/>
                                    </a:solidFill>
                                    <a:latin typeface="Cambria Math"/>
                                  </a:rPr>
                                  <m:t>𝑑</m:t>
                                </m:r>
                              </m:e>
                            </m:mr>
                            <m:mr>
                              <m:e>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r>
                                  <a:rPr lang="es-EC" i="1">
                                    <a:solidFill>
                                      <a:schemeClr val="tx2"/>
                                    </a:solidFill>
                                    <a:latin typeface="Cambria Math"/>
                                  </a:rPr>
                                  <m:t>𝑞</m:t>
                                </m:r>
                              </m:e>
                            </m:mr>
                          </m:m>
                        </m:e>
                      </m:d>
                      <m:r>
                        <a:rPr lang="es-EC" i="1">
                          <a:solidFill>
                            <a:schemeClr val="tx2"/>
                          </a:solidFill>
                          <a:latin typeface="Cambria Math"/>
                        </a:rPr>
                        <m:t>∗</m:t>
                      </m:r>
                      <m:r>
                        <a:rPr lang="es-EC" i="1">
                          <a:solidFill>
                            <a:schemeClr val="tx2"/>
                          </a:solidFill>
                          <a:latin typeface="Cambria Math"/>
                        </a:rPr>
                        <m:t>𝐶</m:t>
                      </m:r>
                      <m:r>
                        <a:rPr lang="es-EC" i="1">
                          <a:solidFill>
                            <a:schemeClr val="tx2"/>
                          </a:solidFill>
                          <a:latin typeface="Cambria Math"/>
                        </a:rPr>
                        <m:t>=</m:t>
                      </m:r>
                      <m:d>
                        <m:dPr>
                          <m:ctrlPr>
                            <a:rPr lang="es-EC" i="1">
                              <a:solidFill>
                                <a:schemeClr val="tx2"/>
                              </a:solidFill>
                              <a:latin typeface="Cambria Math"/>
                            </a:rPr>
                          </m:ctrlPr>
                        </m:dPr>
                        <m:e>
                          <m:m>
                            <m:mPr>
                              <m:mcs>
                                <m:mc>
                                  <m:mcPr>
                                    <m:count m:val="1"/>
                                    <m:mcJc m:val="center"/>
                                  </m:mcPr>
                                </m:mc>
                              </m:mcs>
                              <m:ctrlPr>
                                <a:rPr lang="es-EC" i="1">
                                  <a:solidFill>
                                    <a:schemeClr val="tx2"/>
                                  </a:solidFill>
                                  <a:latin typeface="Cambria Math"/>
                                </a:rPr>
                              </m:ctrlPr>
                            </m:mP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𝑑</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en>
                                </m:f>
                              </m:e>
                            </m:mr>
                            <m:mr>
                              <m:e>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𝑐𝑜𝑛𝑣𝑟</m:t>
                                    </m:r>
                                  </m:sub>
                                </m:sSub>
                                <m:r>
                                  <a:rPr lang="es-EC" i="1">
                                    <a:solidFill>
                                      <a:schemeClr val="tx2"/>
                                    </a:solidFill>
                                    <a:latin typeface="Cambria Math"/>
                                  </a:rPr>
                                  <m:t>𝑞</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en>
                                </m:f>
                              </m:e>
                            </m:mr>
                          </m:m>
                        </m:e>
                      </m:d>
                      <m:r>
                        <a:rPr lang="es-EC" i="1" smtClean="0">
                          <a:solidFill>
                            <a:srgbClr val="FF0000"/>
                          </a:solidFill>
                          <a:latin typeface="Cambria Math"/>
                        </a:rPr>
                        <m:t>+</m:t>
                      </m:r>
                      <m:r>
                        <a:rPr lang="es-EC" i="1" smtClean="0">
                          <a:solidFill>
                            <a:srgbClr val="FF0000"/>
                          </a:solidFill>
                          <a:latin typeface="Cambria Math"/>
                        </a:rPr>
                        <m:t>𝜔</m:t>
                      </m:r>
                      <m:r>
                        <a:rPr lang="es-EC" i="1" smtClean="0">
                          <a:solidFill>
                            <a:srgbClr val="FF0000"/>
                          </a:solidFill>
                          <a:latin typeface="Cambria Math"/>
                        </a:rPr>
                        <m:t>∗</m:t>
                      </m:r>
                      <m:r>
                        <a:rPr lang="es-EC" i="1" smtClean="0">
                          <a:solidFill>
                            <a:srgbClr val="FF0000"/>
                          </a:solidFill>
                          <a:latin typeface="Cambria Math"/>
                        </a:rPr>
                        <m:t>𝐶</m:t>
                      </m:r>
                      <m:r>
                        <a:rPr lang="es-EC" i="1" smtClean="0">
                          <a:solidFill>
                            <a:srgbClr val="FF0000"/>
                          </a:solidFill>
                          <a:latin typeface="Cambria Math"/>
                        </a:rPr>
                        <m:t>∗</m:t>
                      </m:r>
                      <m:d>
                        <m:dPr>
                          <m:ctrlPr>
                            <a:rPr lang="es-EC" i="1">
                              <a:solidFill>
                                <a:srgbClr val="FF0000"/>
                              </a:solidFill>
                              <a:latin typeface="Cambria Math"/>
                            </a:rPr>
                          </m:ctrlPr>
                        </m:dPr>
                        <m:e>
                          <m:m>
                            <m:mPr>
                              <m:mcs>
                                <m:mc>
                                  <m:mcPr>
                                    <m:count m:val="1"/>
                                    <m:mcJc m:val="center"/>
                                  </m:mcPr>
                                </m:mc>
                              </m:mcs>
                              <m:ctrlPr>
                                <a:rPr lang="es-EC" i="1">
                                  <a:solidFill>
                                    <a:srgbClr val="FF0000"/>
                                  </a:solidFill>
                                  <a:latin typeface="Cambria Math"/>
                                </a:rPr>
                              </m:ctrlPr>
                            </m:mPr>
                            <m:mr>
                              <m:e>
                                <m:sSub>
                                  <m:sSubPr>
                                    <m:ctrlPr>
                                      <a:rPr lang="es-EC" i="1">
                                        <a:solidFill>
                                          <a:srgbClr val="FF0000"/>
                                        </a:solidFill>
                                        <a:latin typeface="Cambria Math"/>
                                      </a:rPr>
                                    </m:ctrlPr>
                                  </m:sSubPr>
                                  <m:e>
                                    <m:r>
                                      <a:rPr lang="es-EC" i="1">
                                        <a:solidFill>
                                          <a:srgbClr val="FF0000"/>
                                        </a:solidFill>
                                        <a:latin typeface="Cambria Math"/>
                                      </a:rPr>
                                      <m:t>𝑉</m:t>
                                    </m:r>
                                  </m:e>
                                  <m:sub>
                                    <m:r>
                                      <a:rPr lang="es-EC" i="1">
                                        <a:solidFill>
                                          <a:srgbClr val="FF0000"/>
                                        </a:solidFill>
                                        <a:latin typeface="Cambria Math"/>
                                      </a:rPr>
                                      <m:t>𝐻</m:t>
                                    </m:r>
                                  </m:sub>
                                </m:sSub>
                                <m:r>
                                  <a:rPr lang="es-EC" i="1">
                                    <a:solidFill>
                                      <a:srgbClr val="FF0000"/>
                                    </a:solidFill>
                                    <a:latin typeface="Cambria Math"/>
                                  </a:rPr>
                                  <m:t>𝑞</m:t>
                                </m:r>
                              </m:e>
                            </m:mr>
                            <m:mr>
                              <m:e>
                                <m:r>
                                  <a:rPr lang="es-EC" i="1">
                                    <a:solidFill>
                                      <a:srgbClr val="FF0000"/>
                                    </a:solidFill>
                                    <a:latin typeface="Cambria Math"/>
                                  </a:rPr>
                                  <m:t>−</m:t>
                                </m:r>
                                <m:sSub>
                                  <m:sSubPr>
                                    <m:ctrlPr>
                                      <a:rPr lang="es-EC" i="1">
                                        <a:solidFill>
                                          <a:srgbClr val="FF0000"/>
                                        </a:solidFill>
                                        <a:latin typeface="Cambria Math"/>
                                      </a:rPr>
                                    </m:ctrlPr>
                                  </m:sSubPr>
                                  <m:e>
                                    <m:r>
                                      <a:rPr lang="es-EC" i="1">
                                        <a:solidFill>
                                          <a:srgbClr val="FF0000"/>
                                        </a:solidFill>
                                        <a:latin typeface="Cambria Math"/>
                                      </a:rPr>
                                      <m:t>𝑉</m:t>
                                    </m:r>
                                  </m:e>
                                  <m:sub>
                                    <m:r>
                                      <a:rPr lang="es-EC" i="1">
                                        <a:solidFill>
                                          <a:srgbClr val="FF0000"/>
                                        </a:solidFill>
                                        <a:latin typeface="Cambria Math"/>
                                      </a:rPr>
                                      <m:t>𝐻</m:t>
                                    </m:r>
                                  </m:sub>
                                </m:sSub>
                                <m:r>
                                  <a:rPr lang="es-EC" i="1">
                                    <a:solidFill>
                                      <a:srgbClr val="FF0000"/>
                                    </a:solidFill>
                                    <a:latin typeface="Cambria Math"/>
                                  </a:rPr>
                                  <m:t>𝑑</m:t>
                                </m:r>
                              </m:e>
                            </m:mr>
                          </m:m>
                        </m:e>
                      </m:d>
                      <m:r>
                        <a:rPr lang="es-EC" i="1">
                          <a:solidFill>
                            <a:srgbClr val="FF0000"/>
                          </a:solidFill>
                          <a:latin typeface="Cambria Math"/>
                        </a:rPr>
                        <m:t>+</m:t>
                      </m:r>
                      <m:d>
                        <m:dPr>
                          <m:ctrlPr>
                            <a:rPr lang="es-EC" i="1">
                              <a:solidFill>
                                <a:srgbClr val="FF0000"/>
                              </a:solidFill>
                              <a:latin typeface="Cambria Math"/>
                            </a:rPr>
                          </m:ctrlPr>
                        </m:dPr>
                        <m:e>
                          <m:m>
                            <m:mPr>
                              <m:mcs>
                                <m:mc>
                                  <m:mcPr>
                                    <m:count m:val="1"/>
                                    <m:mcJc m:val="center"/>
                                  </m:mcPr>
                                </m:mc>
                              </m:mcs>
                              <m:ctrlPr>
                                <a:rPr lang="es-EC" i="1">
                                  <a:solidFill>
                                    <a:srgbClr val="FF0000"/>
                                  </a:solidFill>
                                  <a:latin typeface="Cambria Math"/>
                                </a:rPr>
                              </m:ctrlPr>
                            </m:mPr>
                            <m:mr>
                              <m:e>
                                <m:sSub>
                                  <m:sSubPr>
                                    <m:ctrlPr>
                                      <a:rPr lang="es-EC" i="1">
                                        <a:solidFill>
                                          <a:srgbClr val="FF0000"/>
                                        </a:solidFill>
                                        <a:latin typeface="Cambria Math"/>
                                      </a:rPr>
                                    </m:ctrlPr>
                                  </m:sSubPr>
                                  <m:e>
                                    <m:r>
                                      <a:rPr lang="es-EC" i="1">
                                        <a:solidFill>
                                          <a:srgbClr val="FF0000"/>
                                        </a:solidFill>
                                        <a:latin typeface="Cambria Math"/>
                                      </a:rPr>
                                      <m:t>𝐼</m:t>
                                    </m:r>
                                  </m:e>
                                  <m:sub>
                                    <m:r>
                                      <a:rPr lang="es-EC" i="1">
                                        <a:solidFill>
                                          <a:srgbClr val="FF0000"/>
                                        </a:solidFill>
                                        <a:latin typeface="Cambria Math"/>
                                      </a:rPr>
                                      <m:t>𝑟𝑒𝑑</m:t>
                                    </m:r>
                                  </m:sub>
                                </m:sSub>
                                <m:r>
                                  <a:rPr lang="es-EC" i="1">
                                    <a:solidFill>
                                      <a:srgbClr val="FF0000"/>
                                    </a:solidFill>
                                    <a:latin typeface="Cambria Math"/>
                                  </a:rPr>
                                  <m:t>𝑑</m:t>
                                </m:r>
                              </m:e>
                            </m:mr>
                            <m:mr>
                              <m:e>
                                <m:sSub>
                                  <m:sSubPr>
                                    <m:ctrlPr>
                                      <a:rPr lang="es-EC" i="1">
                                        <a:solidFill>
                                          <a:srgbClr val="FF0000"/>
                                        </a:solidFill>
                                        <a:latin typeface="Cambria Math"/>
                                      </a:rPr>
                                    </m:ctrlPr>
                                  </m:sSubPr>
                                  <m:e>
                                    <m:r>
                                      <a:rPr lang="es-EC" i="1">
                                        <a:solidFill>
                                          <a:srgbClr val="FF0000"/>
                                        </a:solidFill>
                                        <a:latin typeface="Cambria Math"/>
                                      </a:rPr>
                                      <m:t>𝐼</m:t>
                                    </m:r>
                                  </m:e>
                                  <m:sub>
                                    <m:r>
                                      <a:rPr lang="es-EC" i="1">
                                        <a:solidFill>
                                          <a:srgbClr val="FF0000"/>
                                        </a:solidFill>
                                        <a:latin typeface="Cambria Math"/>
                                      </a:rPr>
                                      <m:t>𝑟𝑒𝑑</m:t>
                                    </m:r>
                                  </m:sub>
                                </m:sSub>
                                <m:r>
                                  <a:rPr lang="es-EC" i="1">
                                    <a:solidFill>
                                      <a:srgbClr val="FF0000"/>
                                    </a:solidFill>
                                    <a:latin typeface="Cambria Math"/>
                                  </a:rPr>
                                  <m:t>𝑞</m:t>
                                </m:r>
                              </m:e>
                            </m:mr>
                          </m:m>
                        </m:e>
                      </m:d>
                      <m:r>
                        <a:rPr lang="es-EC" i="1">
                          <a:solidFill>
                            <a:srgbClr val="FF0000"/>
                          </a:solidFill>
                          <a:latin typeface="Cambria Math"/>
                        </a:rPr>
                        <m:t> </m:t>
                      </m:r>
                    </m:oMath>
                  </m:oMathPara>
                </a14:m>
                <a:endParaRPr lang="es-EC" dirty="0">
                  <a:solidFill>
                    <a:srgbClr val="FF000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1259632" y="2192668"/>
                <a:ext cx="6696744" cy="1407373"/>
              </a:xfrm>
              <a:prstGeom prst="rect">
                <a:avLst/>
              </a:prstGeom>
              <a:blipFill rotWithShape="1">
                <a:blip r:embed="rId2"/>
                <a:stretch>
                  <a:fillRect/>
                </a:stretch>
              </a:blipFill>
            </p:spPr>
            <p:txBody>
              <a:bodyPr/>
              <a:lstStyle/>
              <a:p>
                <a:r>
                  <a:rPr lang="es-EC">
                    <a:noFill/>
                  </a:rPr>
                  <a:t> </a:t>
                </a:r>
              </a:p>
            </p:txBody>
          </p:sp>
        </mc:Fallback>
      </mc:AlternateContent>
      <p:sp>
        <p:nvSpPr>
          <p:cNvPr id="6" name="5 Rectángulo"/>
          <p:cNvSpPr/>
          <p:nvPr/>
        </p:nvSpPr>
        <p:spPr>
          <a:xfrm>
            <a:off x="2872168" y="4080885"/>
            <a:ext cx="3756926" cy="369332"/>
          </a:xfrm>
          <a:prstGeom prst="rect">
            <a:avLst/>
          </a:prstGeom>
        </p:spPr>
        <p:txBody>
          <a:bodyPr wrap="none">
            <a:spAutoFit/>
          </a:bodyPr>
          <a:lstStyle/>
          <a:p>
            <a:r>
              <a:rPr lang="es-EC" dirty="0"/>
              <a:t>Aplicando la </a:t>
            </a:r>
            <a:r>
              <a:rPr lang="es-EC" dirty="0" smtClean="0"/>
              <a:t>Transformada </a:t>
            </a:r>
            <a:r>
              <a:rPr lang="es-EC" dirty="0"/>
              <a:t>de </a:t>
            </a:r>
            <a:r>
              <a:rPr lang="es-EC" dirty="0" smtClean="0"/>
              <a:t>Laplace </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3027215" y="4424445"/>
                <a:ext cx="334322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𝐶</m:t>
                      </m:r>
                      <m:r>
                        <a:rPr lang="es-EC" i="1" smtClean="0">
                          <a:solidFill>
                            <a:schemeClr val="tx2"/>
                          </a:solidFill>
                          <a:latin typeface="Cambria Math"/>
                        </a:rPr>
                        <m:t>∗</m:t>
                      </m:r>
                      <m:r>
                        <a:rPr lang="es-EC" i="1" smtClean="0">
                          <a:solidFill>
                            <a:schemeClr val="tx2"/>
                          </a:solidFill>
                          <a:latin typeface="Cambria Math"/>
                        </a:rPr>
                        <m:t>𝑆</m:t>
                      </m:r>
                      <m:r>
                        <a:rPr lang="es-EC" i="1" smtClean="0">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r>
                        <a:rPr lang="es-EC" i="1">
                          <a:solidFill>
                            <a:schemeClr val="tx2"/>
                          </a:solidFill>
                          <a:latin typeface="Cambria Math"/>
                        </a:rPr>
                        <m:t>𝑑</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i="1">
                          <a:solidFill>
                            <a:schemeClr val="tx2"/>
                          </a:solidFill>
                          <a:latin typeface="Cambria Math"/>
                        </a:rPr>
                        <m:t>𝑑</m:t>
                      </m:r>
                      <m:r>
                        <a:rPr lang="es-EC" i="1">
                          <a:solidFill>
                            <a:schemeClr val="tx2"/>
                          </a:solidFill>
                          <a:latin typeface="Cambria Math"/>
                        </a:rPr>
                        <m:t>(</m:t>
                      </m:r>
                      <m:r>
                        <a:rPr lang="es-EC" i="1">
                          <a:solidFill>
                            <a:schemeClr val="tx2"/>
                          </a:solidFill>
                          <a:latin typeface="Cambria Math"/>
                        </a:rPr>
                        <m:t>𝑆</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en>
                      </m:f>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3027215" y="4424445"/>
                <a:ext cx="3343223" cy="656205"/>
              </a:xfrm>
              <a:prstGeom prst="rect">
                <a:avLst/>
              </a:prstGeom>
              <a:blipFill rotWithShape="1">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983880" y="5061275"/>
                <a:ext cx="334117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tx2"/>
                          </a:solidFill>
                          <a:latin typeface="Cambria Math"/>
                        </a:rPr>
                        <m:t>𝐶</m:t>
                      </m:r>
                      <m:r>
                        <a:rPr lang="es-EC" i="1" smtClean="0">
                          <a:solidFill>
                            <a:schemeClr val="tx2"/>
                          </a:solidFill>
                          <a:latin typeface="Cambria Math"/>
                        </a:rPr>
                        <m:t>∗</m:t>
                      </m:r>
                      <m:r>
                        <a:rPr lang="es-EC" i="1" smtClean="0">
                          <a:solidFill>
                            <a:schemeClr val="tx2"/>
                          </a:solidFill>
                          <a:latin typeface="Cambria Math"/>
                        </a:rPr>
                        <m:t>𝑆</m:t>
                      </m:r>
                      <m:r>
                        <a:rPr lang="es-EC" i="1" smtClean="0">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r>
                        <a:rPr lang="es-EC" b="0" i="1" smtClean="0">
                          <a:solidFill>
                            <a:schemeClr val="tx2"/>
                          </a:solidFill>
                          <a:latin typeface="Cambria Math"/>
                        </a:rPr>
                        <m:t>𝑞</m:t>
                      </m:r>
                      <m:d>
                        <m:dPr>
                          <m:ctrlPr>
                            <a:rPr lang="es-EC" i="1">
                              <a:solidFill>
                                <a:schemeClr val="tx2"/>
                              </a:solidFill>
                              <a:latin typeface="Cambria Math"/>
                            </a:rPr>
                          </m:ctrlPr>
                        </m:dPr>
                        <m:e>
                          <m:r>
                            <a:rPr lang="es-EC" i="1">
                              <a:solidFill>
                                <a:schemeClr val="tx2"/>
                              </a:solidFill>
                              <a:latin typeface="Cambria Math"/>
                            </a:rPr>
                            <m:t>𝑆</m:t>
                          </m:r>
                        </m:e>
                      </m:d>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r>
                        <a:rPr lang="es-EC" b="0" i="1" smtClean="0">
                          <a:solidFill>
                            <a:schemeClr val="tx2"/>
                          </a:solidFill>
                          <a:latin typeface="Cambria Math"/>
                        </a:rPr>
                        <m:t>𝑞</m:t>
                      </m:r>
                      <m:r>
                        <a:rPr lang="es-EC" i="1">
                          <a:solidFill>
                            <a:schemeClr val="tx2"/>
                          </a:solidFill>
                          <a:latin typeface="Cambria Math"/>
                        </a:rPr>
                        <m:t>(</m:t>
                      </m:r>
                      <m:r>
                        <a:rPr lang="es-EC" i="1">
                          <a:solidFill>
                            <a:schemeClr val="tx2"/>
                          </a:solidFill>
                          <a:latin typeface="Cambria Math"/>
                        </a:rPr>
                        <m:t>𝑆</m:t>
                      </m:r>
                      <m:r>
                        <a:rPr lang="es-EC" i="1">
                          <a:solidFill>
                            <a:schemeClr val="tx2"/>
                          </a:solidFill>
                          <a:latin typeface="Cambria Math"/>
                        </a:rPr>
                        <m:t>)∗</m:t>
                      </m:r>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en>
                      </m:f>
                    </m:oMath>
                  </m:oMathPara>
                </a14:m>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2983880" y="5061275"/>
                <a:ext cx="3341171" cy="656205"/>
              </a:xfrm>
              <a:prstGeom prst="rect">
                <a:avLst/>
              </a:prstGeom>
              <a:blipFill rotWithShape="1">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2881438" y="5733256"/>
                <a:ext cx="3634778" cy="705962"/>
              </a:xfrm>
              <a:prstGeom prst="rect">
                <a:avLst/>
              </a:prstGeom>
            </p:spPr>
            <p:txBody>
              <a:bodyPr wrap="none">
                <a:spAutoFit/>
              </a:bodyPr>
              <a:lstStyle/>
              <a:p>
                <a14:m>
                  <m:oMath xmlns:m="http://schemas.openxmlformats.org/officeDocument/2006/math">
                    <m:f>
                      <m:fPr>
                        <m:ctrlPr>
                          <a:rPr lang="es-EC" i="1" smtClean="0">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
                          <m:dPr>
                            <m:ctrlPr>
                              <a:rPr lang="es-EC" i="1">
                                <a:solidFill>
                                  <a:schemeClr val="tx2"/>
                                </a:solidFill>
                                <a:latin typeface="Cambria Math"/>
                              </a:rPr>
                            </m:ctrlPr>
                          </m:dPr>
                          <m:e>
                            <m:r>
                              <a:rPr lang="es-EC" i="1">
                                <a:solidFill>
                                  <a:schemeClr val="tx2"/>
                                </a:solidFill>
                                <a:latin typeface="Cambria Math"/>
                              </a:rPr>
                              <m:t>𝑆</m:t>
                            </m:r>
                          </m:e>
                        </m:d>
                      </m:num>
                      <m:den>
                        <m:sSub>
                          <m:sSubPr>
                            <m:ctrlPr>
                              <a:rPr lang="es-EC" i="1">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𝑐𝑜𝑛𝑣</m:t>
                            </m:r>
                          </m:sub>
                        </m:sSub>
                        <m:d>
                          <m:dPr>
                            <m:ctrlPr>
                              <a:rPr lang="es-EC" i="1">
                                <a:solidFill>
                                  <a:schemeClr val="tx2"/>
                                </a:solidFill>
                                <a:latin typeface="Cambria Math"/>
                              </a:rPr>
                            </m:ctrlPr>
                          </m:dPr>
                          <m:e>
                            <m:r>
                              <a:rPr lang="es-EC" i="1">
                                <a:solidFill>
                                  <a:schemeClr val="tx2"/>
                                </a:solidFill>
                                <a:latin typeface="Cambria Math"/>
                              </a:rPr>
                              <m:t>𝑆</m:t>
                            </m:r>
                          </m:e>
                        </m:d>
                      </m:den>
                    </m:f>
                    <m:r>
                      <a:rPr lang="es-EC" i="1">
                        <a:solidFill>
                          <a:schemeClr val="tx2"/>
                        </a:solidFill>
                        <a:latin typeface="Cambria Math"/>
                      </a:rPr>
                      <m:t>=</m:t>
                    </m:r>
                    <m:f>
                      <m:fPr>
                        <m:ctrlPr>
                          <a:rPr lang="es-EC" i="1">
                            <a:solidFill>
                              <a:schemeClr val="tx2"/>
                            </a:solidFill>
                            <a:latin typeface="Cambria Math"/>
                          </a:rPr>
                        </m:ctrlPr>
                      </m:fPr>
                      <m:num>
                        <m:d>
                          <m:dPr>
                            <m:ctrlPr>
                              <a:rPr lang="es-EC" i="1">
                                <a:solidFill>
                                  <a:schemeClr val="tx2"/>
                                </a:solidFill>
                                <a:latin typeface="Cambria Math"/>
                              </a:rPr>
                            </m:ctrlPr>
                          </m:dPr>
                          <m:e>
                            <m:f>
                              <m:fPr>
                                <m:ctrlPr>
                                  <a:rPr lang="es-EC" i="1">
                                    <a:solidFill>
                                      <a:schemeClr val="tx2"/>
                                    </a:solidFill>
                                    <a:latin typeface="Cambria Math"/>
                                  </a:rPr>
                                </m:ctrlPr>
                              </m:fPr>
                              <m:num>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𝐿</m:t>
                                    </m:r>
                                  </m:sub>
                                </m:sSub>
                              </m:num>
                              <m:den>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𝐻</m:t>
                                    </m:r>
                                  </m:sub>
                                </m:sSub>
                              </m:den>
                            </m:f>
                          </m:e>
                        </m:d>
                      </m:num>
                      <m:den>
                        <m:r>
                          <a:rPr lang="es-EC" i="1">
                            <a:solidFill>
                              <a:schemeClr val="tx2"/>
                            </a:solidFill>
                            <a:latin typeface="Cambria Math"/>
                          </a:rPr>
                          <m:t>𝐶</m:t>
                        </m:r>
                        <m:r>
                          <a:rPr lang="es-EC" i="1">
                            <a:solidFill>
                              <a:schemeClr val="tx2"/>
                            </a:solidFill>
                            <a:latin typeface="Cambria Math"/>
                          </a:rPr>
                          <m:t>∗</m:t>
                        </m:r>
                        <m:r>
                          <a:rPr lang="es-EC" i="1">
                            <a:solidFill>
                              <a:schemeClr val="tx2"/>
                            </a:solidFill>
                            <a:latin typeface="Cambria Math"/>
                          </a:rPr>
                          <m:t>𝑆</m:t>
                        </m:r>
                      </m:den>
                    </m:f>
                    <m:r>
                      <a:rPr lang="es-EC" i="1">
                        <a:solidFill>
                          <a:schemeClr val="tx2"/>
                        </a:solidFill>
                        <a:latin typeface="Cambria Math"/>
                      </a:rPr>
                      <m:t>=</m:t>
                    </m:r>
                    <m:r>
                      <a:rPr lang="es-EC" i="1">
                        <a:solidFill>
                          <a:schemeClr val="tx2"/>
                        </a:solidFill>
                        <a:latin typeface="Cambria Math"/>
                      </a:rPr>
                      <m:t>𝐺𝑝𝑣</m:t>
                    </m:r>
                    <m:r>
                      <a:rPr lang="es-EC" b="0" i="1" smtClean="0">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𝐺𝑝𝑣</m:t>
                        </m:r>
                      </m:e>
                      <m:sub>
                        <m:r>
                          <a:rPr lang="es-EC" i="1">
                            <a:solidFill>
                              <a:schemeClr val="tx2"/>
                            </a:solidFill>
                            <a:latin typeface="Cambria Math"/>
                          </a:rPr>
                          <m:t>𝑑</m:t>
                        </m:r>
                      </m:sub>
                    </m:sSub>
                  </m:oMath>
                </a14:m>
                <a:r>
                  <a:rPr lang="es-EC" dirty="0" smtClean="0">
                    <a:solidFill>
                      <a:schemeClr val="tx2"/>
                    </a:solidFill>
                  </a:rPr>
                  <a:t>=</a:t>
                </a:r>
                <a14:m>
                  <m:oMath xmlns:m="http://schemas.openxmlformats.org/officeDocument/2006/math">
                    <m:sSub>
                      <m:sSubPr>
                        <m:ctrlPr>
                          <a:rPr lang="es-EC" i="1">
                            <a:solidFill>
                              <a:schemeClr val="tx2"/>
                            </a:solidFill>
                            <a:latin typeface="Cambria Math"/>
                          </a:rPr>
                        </m:ctrlPr>
                      </m:sSubPr>
                      <m:e>
                        <m:r>
                          <a:rPr lang="es-EC" i="1">
                            <a:solidFill>
                              <a:schemeClr val="tx2"/>
                            </a:solidFill>
                            <a:latin typeface="Cambria Math"/>
                          </a:rPr>
                          <m:t>𝐺𝑝𝑣</m:t>
                        </m:r>
                      </m:e>
                      <m:sub>
                        <m:r>
                          <a:rPr lang="es-EC" b="0" i="1" smtClean="0">
                            <a:solidFill>
                              <a:schemeClr val="tx2"/>
                            </a:solidFill>
                            <a:latin typeface="Cambria Math"/>
                          </a:rPr>
                          <m:t>𝑞</m:t>
                        </m:r>
                      </m:sub>
                    </m:sSub>
                  </m:oMath>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2881438" y="5733256"/>
                <a:ext cx="3634778" cy="705962"/>
              </a:xfrm>
              <a:prstGeom prst="rect">
                <a:avLst/>
              </a:prstGeom>
              <a:blipFill rotWithShape="1">
                <a:blip r:embed="rId5"/>
                <a:stretch>
                  <a:fillRect/>
                </a:stretch>
              </a:blipFill>
            </p:spPr>
            <p:txBody>
              <a:bodyPr/>
              <a:lstStyle/>
              <a:p>
                <a:r>
                  <a:rPr lang="es-MX">
                    <a:noFill/>
                  </a:rPr>
                  <a:t> </a:t>
                </a:r>
              </a:p>
            </p:txBody>
          </p:sp>
        </mc:Fallback>
      </mc:AlternateContent>
      <p:sp>
        <p:nvSpPr>
          <p:cNvPr id="10" name="9 Abrir llave"/>
          <p:cNvSpPr/>
          <p:nvPr/>
        </p:nvSpPr>
        <p:spPr>
          <a:xfrm rot="16200000">
            <a:off x="5646311" y="2572039"/>
            <a:ext cx="152930" cy="1586880"/>
          </a:xfrm>
          <a:prstGeom prst="leftBrace">
            <a:avLst/>
          </a:prstGeom>
          <a:ln>
            <a:solidFill>
              <a:schemeClr val="tx1"/>
            </a:solidFill>
          </a:ln>
          <a:scene3d>
            <a:camera prst="orthographicFront">
              <a:rot lat="0" lon="3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Rectángulo"/>
          <p:cNvSpPr/>
          <p:nvPr/>
        </p:nvSpPr>
        <p:spPr>
          <a:xfrm>
            <a:off x="4750631" y="3467622"/>
            <a:ext cx="1979709" cy="369332"/>
          </a:xfrm>
          <a:prstGeom prst="rect">
            <a:avLst/>
          </a:prstGeom>
        </p:spPr>
        <p:txBody>
          <a:bodyPr wrap="none">
            <a:spAutoFit/>
          </a:bodyPr>
          <a:lstStyle/>
          <a:p>
            <a:r>
              <a:rPr lang="es-EC" dirty="0" smtClean="0"/>
              <a:t>Términos cruzados </a:t>
            </a:r>
            <a:endParaRPr lang="es-EC" dirty="0"/>
          </a:p>
        </p:txBody>
      </p:sp>
    </p:spTree>
    <p:extLst>
      <p:ext uri="{BB962C8B-B14F-4D97-AF65-F5344CB8AC3E}">
        <p14:creationId xmlns:p14="http://schemas.microsoft.com/office/powerpoint/2010/main" val="185487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1866536"/>
          </a:xfrm>
        </p:spPr>
        <p:txBody>
          <a:bodyPr>
            <a:normAutofit fontScale="90000"/>
          </a:bodyPr>
          <a:lstStyle/>
          <a:p>
            <a:pPr lvl="1" algn="ctr" rtl="0">
              <a:spcBef>
                <a:spcPct val="0"/>
              </a:spcBef>
            </a:pPr>
            <a:r>
              <a:rPr lang="es-EC" sz="4000" b="1" kern="1200" dirty="0">
                <a:solidFill>
                  <a:srgbClr val="FFFFFF"/>
                </a:solidFill>
                <a:latin typeface="+mj-lt"/>
                <a:ea typeface="+mj-ea"/>
                <a:cs typeface="+mj-cs"/>
              </a:rPr>
              <a:t>CÁLCULO DEL CONTROLADOR APLICANDO LA TECNICA DEL FACTOR K.</a:t>
            </a:r>
            <a:r>
              <a:rPr lang="es-EC" b="1" dirty="0"/>
              <a:t/>
            </a:r>
            <a:br>
              <a:rPr lang="es-EC" b="1" dirty="0"/>
            </a:br>
            <a:endParaRPr lang="es-EC" dirty="0"/>
          </a:p>
        </p:txBody>
      </p:sp>
      <mc:AlternateContent xmlns:mc="http://schemas.openxmlformats.org/markup-compatibility/2006" xmlns:a14="http://schemas.microsoft.com/office/drawing/2010/main">
        <mc:Choice Requires="a14">
          <p:sp>
            <p:nvSpPr>
              <p:cNvPr id="22" name="21 Rectángulo"/>
              <p:cNvSpPr/>
              <p:nvPr/>
            </p:nvSpPr>
            <p:spPr>
              <a:xfrm>
                <a:off x="5751164" y="3001919"/>
                <a:ext cx="2709268" cy="3976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𝜙</m:t>
                          </m:r>
                        </m:e>
                        <m:sub>
                          <m:r>
                            <a:rPr lang="es-EC" i="1">
                              <a:solidFill>
                                <a:schemeClr val="tx2"/>
                              </a:solidFill>
                              <a:latin typeface="Cambria Math"/>
                            </a:rPr>
                            <m:t>𝑏𝑜𝑜𝑠𝑡</m:t>
                          </m:r>
                        </m:sub>
                      </m:sSub>
                      <m:r>
                        <a:rPr lang="es-EC" i="1">
                          <a:solidFill>
                            <a:schemeClr val="tx2"/>
                          </a:solidFill>
                          <a:latin typeface="Cambria Math"/>
                        </a:rPr>
                        <m:t>=</m:t>
                      </m:r>
                      <m:r>
                        <a:rPr lang="es-EC" i="1">
                          <a:solidFill>
                            <a:schemeClr val="tx2"/>
                          </a:solidFill>
                          <a:latin typeface="Cambria Math"/>
                        </a:rPr>
                        <m:t>𝑀𝐹</m:t>
                      </m:r>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𝜙</m:t>
                          </m:r>
                        </m:e>
                        <m:sub>
                          <m:r>
                            <a:rPr lang="es-EC" i="1">
                              <a:solidFill>
                                <a:schemeClr val="tx2"/>
                              </a:solidFill>
                              <a:latin typeface="Cambria Math"/>
                            </a:rPr>
                            <m:t>𝑠𝑖𝑠𝑡</m:t>
                          </m:r>
                        </m:sub>
                      </m:sSub>
                      <m:r>
                        <a:rPr lang="es-EC" i="1">
                          <a:solidFill>
                            <a:schemeClr val="tx2"/>
                          </a:solidFill>
                          <a:latin typeface="Cambria Math"/>
                        </a:rPr>
                        <m:t>−90</m:t>
                      </m:r>
                    </m:oMath>
                  </m:oMathPara>
                </a14:m>
                <a:endParaRPr lang="es-EC" dirty="0">
                  <a:solidFill>
                    <a:schemeClr val="tx2"/>
                  </a:solidFill>
                </a:endParaRPr>
              </a:p>
            </p:txBody>
          </p:sp>
        </mc:Choice>
        <mc:Fallback xmlns="">
          <p:sp>
            <p:nvSpPr>
              <p:cNvPr id="22" name="21 Rectángulo"/>
              <p:cNvSpPr>
                <a:spLocks noRot="1" noChangeAspect="1" noMove="1" noResize="1" noEditPoints="1" noAdjustHandles="1" noChangeArrowheads="1" noChangeShapeType="1" noTextEdit="1"/>
              </p:cNvSpPr>
              <p:nvPr/>
            </p:nvSpPr>
            <p:spPr>
              <a:xfrm>
                <a:off x="5751164" y="3001919"/>
                <a:ext cx="2709268" cy="397673"/>
              </a:xfrm>
              <a:prstGeom prst="rect">
                <a:avLst/>
              </a:prstGeom>
              <a:blipFill rotWithShape="1">
                <a:blip r:embed="rId3"/>
                <a:stretch>
                  <a:fillRect b="-454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24 Rectángulo"/>
              <p:cNvSpPr/>
              <p:nvPr/>
            </p:nvSpPr>
            <p:spPr>
              <a:xfrm>
                <a:off x="5161206" y="3630304"/>
                <a:ext cx="3781487" cy="6746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ϕ</m:t>
                          </m:r>
                        </m:e>
                        <m:sub>
                          <m:r>
                            <m:rPr>
                              <m:sty m:val="p"/>
                            </m:rPr>
                            <a:rPr lang="es-EC">
                              <a:solidFill>
                                <a:schemeClr val="tx2"/>
                              </a:solidFill>
                              <a:latin typeface="Cambria Math"/>
                            </a:rPr>
                            <m:t>boost</m:t>
                          </m:r>
                        </m:sub>
                      </m:sSub>
                      <m:r>
                        <a:rPr lang="es-EC">
                          <a:solidFill>
                            <a:schemeClr val="tx2"/>
                          </a:solidFill>
                          <a:latin typeface="Cambria Math"/>
                        </a:rPr>
                        <m:t>=á</m:t>
                      </m:r>
                      <m:r>
                        <m:rPr>
                          <m:sty m:val="p"/>
                        </m:rPr>
                        <a:rPr lang="es-EC">
                          <a:solidFill>
                            <a:schemeClr val="tx2"/>
                          </a:solidFill>
                          <a:latin typeface="Cambria Math"/>
                        </a:rPr>
                        <m:t>ngulo</m:t>
                      </m:r>
                      <m:r>
                        <a:rPr lang="es-EC">
                          <a:solidFill>
                            <a:schemeClr val="tx2"/>
                          </a:solidFill>
                          <a:latin typeface="Cambria Math"/>
                        </a:rPr>
                        <m:t> </m:t>
                      </m:r>
                      <m:r>
                        <m:rPr>
                          <m:sty m:val="p"/>
                        </m:rPr>
                        <a:rPr lang="es-EC">
                          <a:solidFill>
                            <a:schemeClr val="tx2"/>
                          </a:solidFill>
                          <a:latin typeface="Cambria Math"/>
                        </a:rPr>
                        <m:t>para</m:t>
                      </m:r>
                      <m:r>
                        <a:rPr lang="es-EC">
                          <a:solidFill>
                            <a:schemeClr val="tx2"/>
                          </a:solidFill>
                          <a:latin typeface="Cambria Math"/>
                        </a:rPr>
                        <m:t> </m:t>
                      </m:r>
                      <m:r>
                        <m:rPr>
                          <m:sty m:val="p"/>
                        </m:rPr>
                        <a:rPr lang="es-EC">
                          <a:solidFill>
                            <a:schemeClr val="tx2"/>
                          </a:solidFill>
                          <a:latin typeface="Cambria Math"/>
                        </a:rPr>
                        <m:t>estabilizar</m:t>
                      </m:r>
                      <m:r>
                        <a:rPr lang="es-EC">
                          <a:solidFill>
                            <a:schemeClr val="tx2"/>
                          </a:solidFill>
                          <a:latin typeface="Cambria Math"/>
                        </a:rPr>
                        <m:t> </m:t>
                      </m:r>
                    </m:oMath>
                  </m:oMathPara>
                </a14:m>
                <a:endParaRPr lang="es-EC" dirty="0" smtClean="0">
                  <a:solidFill>
                    <a:schemeClr val="tx2"/>
                  </a:solidFill>
                </a:endParaRPr>
              </a:p>
              <a:p>
                <a:r>
                  <a:rPr lang="es-EC" dirty="0" smtClean="0">
                    <a:solidFill>
                      <a:schemeClr val="tx2"/>
                    </a:solidFill>
                  </a:rPr>
                  <a:t>                     </a:t>
                </a:r>
                <a14:m>
                  <m:oMath xmlns:m="http://schemas.openxmlformats.org/officeDocument/2006/math">
                    <m:r>
                      <m:rPr>
                        <m:sty m:val="p"/>
                      </m:rPr>
                      <a:rPr lang="es-EC">
                        <a:solidFill>
                          <a:schemeClr val="tx2"/>
                        </a:solidFill>
                        <a:latin typeface="Cambria Math"/>
                      </a:rPr>
                      <m:t>el</m:t>
                    </m:r>
                    <m:r>
                      <a:rPr lang="es-EC">
                        <a:solidFill>
                          <a:schemeClr val="tx2"/>
                        </a:solidFill>
                        <a:latin typeface="Cambria Math"/>
                      </a:rPr>
                      <m:t> </m:t>
                    </m:r>
                    <m:r>
                      <m:rPr>
                        <m:sty m:val="p"/>
                      </m:rPr>
                      <a:rPr lang="es-EC">
                        <a:solidFill>
                          <a:schemeClr val="tx2"/>
                        </a:solidFill>
                        <a:latin typeface="Cambria Math"/>
                      </a:rPr>
                      <m:t>sistema</m:t>
                    </m:r>
                  </m:oMath>
                </a14:m>
                <a:endParaRPr lang="es-EC" dirty="0">
                  <a:solidFill>
                    <a:schemeClr val="tx2"/>
                  </a:solidFill>
                </a:endParaRPr>
              </a:p>
            </p:txBody>
          </p:sp>
        </mc:Choice>
        <mc:Fallback xmlns="">
          <p:sp>
            <p:nvSpPr>
              <p:cNvPr id="25" name="24 Rectángulo"/>
              <p:cNvSpPr>
                <a:spLocks noRot="1" noChangeAspect="1" noMove="1" noResize="1" noEditPoints="1" noAdjustHandles="1" noChangeArrowheads="1" noChangeShapeType="1" noTextEdit="1"/>
              </p:cNvSpPr>
              <p:nvPr/>
            </p:nvSpPr>
            <p:spPr>
              <a:xfrm>
                <a:off x="5161206" y="3630304"/>
                <a:ext cx="3781487" cy="674608"/>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25 Rectángulo"/>
              <p:cNvSpPr/>
              <p:nvPr/>
            </p:nvSpPr>
            <p:spPr>
              <a:xfrm>
                <a:off x="5287062" y="4399607"/>
                <a:ext cx="3637471" cy="3975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ϕ</m:t>
                          </m:r>
                        </m:e>
                        <m:sub>
                          <m:r>
                            <m:rPr>
                              <m:sty m:val="p"/>
                            </m:rPr>
                            <a:rPr lang="es-EC">
                              <a:solidFill>
                                <a:schemeClr val="tx2"/>
                              </a:solidFill>
                              <a:latin typeface="Cambria Math"/>
                            </a:rPr>
                            <m:t>sist</m:t>
                          </m:r>
                        </m:sub>
                      </m:sSub>
                      <m:r>
                        <a:rPr lang="es-EC">
                          <a:solidFill>
                            <a:schemeClr val="tx2"/>
                          </a:solidFill>
                          <a:latin typeface="Cambria Math"/>
                        </a:rPr>
                        <m:t>=á</m:t>
                      </m:r>
                      <m:r>
                        <m:rPr>
                          <m:sty m:val="p"/>
                        </m:rPr>
                        <a:rPr lang="es-EC">
                          <a:solidFill>
                            <a:schemeClr val="tx2"/>
                          </a:solidFill>
                          <a:latin typeface="Cambria Math"/>
                        </a:rPr>
                        <m:t>ngulo</m:t>
                      </m:r>
                      <m:r>
                        <a:rPr lang="es-EC">
                          <a:solidFill>
                            <a:schemeClr val="tx2"/>
                          </a:solidFill>
                          <a:latin typeface="Cambria Math"/>
                        </a:rPr>
                        <m:t> </m:t>
                      </m:r>
                      <m:r>
                        <m:rPr>
                          <m:sty m:val="p"/>
                        </m:rPr>
                        <a:rPr lang="es-EC">
                          <a:solidFill>
                            <a:schemeClr val="tx2"/>
                          </a:solidFill>
                          <a:latin typeface="Cambria Math"/>
                        </a:rPr>
                        <m:t>del</m:t>
                      </m:r>
                      <m:r>
                        <a:rPr lang="es-EC">
                          <a:solidFill>
                            <a:schemeClr val="tx2"/>
                          </a:solidFill>
                          <a:latin typeface="Cambria Math"/>
                        </a:rPr>
                        <m:t> </m:t>
                      </m:r>
                      <m:r>
                        <m:rPr>
                          <m:sty m:val="p"/>
                        </m:rPr>
                        <a:rPr lang="es-EC">
                          <a:solidFill>
                            <a:schemeClr val="tx2"/>
                          </a:solidFill>
                          <a:latin typeface="Cambria Math"/>
                        </a:rPr>
                        <m:t>sistema</m:t>
                      </m:r>
                      <m:r>
                        <a:rPr lang="es-EC">
                          <a:solidFill>
                            <a:schemeClr val="tx2"/>
                          </a:solidFill>
                          <a:latin typeface="Cambria Math"/>
                        </a:rPr>
                        <m:t> </m:t>
                      </m:r>
                      <m:r>
                        <m:rPr>
                          <m:sty m:val="p"/>
                        </m:rPr>
                        <a:rPr lang="es-EC">
                          <a:solidFill>
                            <a:schemeClr val="tx2"/>
                          </a:solidFill>
                          <a:latin typeface="Cambria Math"/>
                        </a:rPr>
                        <m:t>o</m:t>
                      </m:r>
                      <m:r>
                        <a:rPr lang="es-EC">
                          <a:solidFill>
                            <a:schemeClr val="tx2"/>
                          </a:solidFill>
                          <a:latin typeface="Cambria Math"/>
                        </a:rPr>
                        <m:t> </m:t>
                      </m:r>
                      <m:r>
                        <m:rPr>
                          <m:sty m:val="p"/>
                        </m:rPr>
                        <a:rPr lang="es-EC">
                          <a:solidFill>
                            <a:schemeClr val="tx2"/>
                          </a:solidFill>
                          <a:latin typeface="Cambria Math"/>
                        </a:rPr>
                        <m:t>planta</m:t>
                      </m:r>
                    </m:oMath>
                  </m:oMathPara>
                </a14:m>
                <a:endParaRPr lang="es-EC" dirty="0">
                  <a:solidFill>
                    <a:schemeClr val="tx2"/>
                  </a:solidFill>
                </a:endParaRPr>
              </a:p>
            </p:txBody>
          </p:sp>
        </mc:Choice>
        <mc:Fallback xmlns="">
          <p:sp>
            <p:nvSpPr>
              <p:cNvPr id="26" name="25 Rectángulo"/>
              <p:cNvSpPr>
                <a:spLocks noRot="1" noChangeAspect="1" noMove="1" noResize="1" noEditPoints="1" noAdjustHandles="1" noChangeArrowheads="1" noChangeShapeType="1" noTextEdit="1"/>
              </p:cNvSpPr>
              <p:nvPr/>
            </p:nvSpPr>
            <p:spPr>
              <a:xfrm>
                <a:off x="5287062" y="4399607"/>
                <a:ext cx="3637471" cy="397545"/>
              </a:xfrm>
              <a:prstGeom prst="rect">
                <a:avLst/>
              </a:prstGeom>
              <a:blipFill rotWithShape="1">
                <a:blip r:embed="rId5"/>
                <a:stretch>
                  <a:fillRect b="-769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26 Rectángulo"/>
              <p:cNvSpPr/>
              <p:nvPr/>
            </p:nvSpPr>
            <p:spPr>
              <a:xfrm>
                <a:off x="5540535" y="5038542"/>
                <a:ext cx="32079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solidFill>
                            <a:schemeClr val="tx2"/>
                          </a:solidFill>
                          <a:latin typeface="Cambria Math"/>
                        </a:rPr>
                        <m:t>MF</m:t>
                      </m:r>
                      <m:r>
                        <a:rPr lang="es-EC" smtClean="0">
                          <a:solidFill>
                            <a:schemeClr val="tx2"/>
                          </a:solidFill>
                          <a:latin typeface="Cambria Math"/>
                        </a:rPr>
                        <m:t>=</m:t>
                      </m:r>
                      <m:r>
                        <m:rPr>
                          <m:sty m:val="p"/>
                        </m:rPr>
                        <a:rPr lang="es-EC" smtClean="0">
                          <a:solidFill>
                            <a:schemeClr val="tx2"/>
                          </a:solidFill>
                          <a:latin typeface="Cambria Math"/>
                        </a:rPr>
                        <m:t>margen</m:t>
                      </m:r>
                      <m:r>
                        <a:rPr lang="es-EC" smtClean="0">
                          <a:solidFill>
                            <a:schemeClr val="tx2"/>
                          </a:solidFill>
                          <a:latin typeface="Cambria Math"/>
                        </a:rPr>
                        <m:t> </m:t>
                      </m:r>
                      <m:r>
                        <m:rPr>
                          <m:sty m:val="p"/>
                        </m:rPr>
                        <a:rPr lang="es-EC" smtClean="0">
                          <a:solidFill>
                            <a:schemeClr val="tx2"/>
                          </a:solidFill>
                          <a:latin typeface="Cambria Math"/>
                        </a:rPr>
                        <m:t>de</m:t>
                      </m:r>
                      <m:r>
                        <a:rPr lang="es-EC" smtClean="0">
                          <a:solidFill>
                            <a:schemeClr val="tx2"/>
                          </a:solidFill>
                          <a:latin typeface="Cambria Math"/>
                        </a:rPr>
                        <m:t> </m:t>
                      </m:r>
                      <m:r>
                        <m:rPr>
                          <m:sty m:val="p"/>
                        </m:rPr>
                        <a:rPr lang="es-EC" smtClean="0">
                          <a:solidFill>
                            <a:schemeClr val="tx2"/>
                          </a:solidFill>
                          <a:latin typeface="Cambria Math"/>
                        </a:rPr>
                        <m:t>fase</m:t>
                      </m:r>
                      <m:r>
                        <a:rPr lang="es-EC" smtClean="0">
                          <a:solidFill>
                            <a:schemeClr val="tx2"/>
                          </a:solidFill>
                          <a:latin typeface="Cambria Math"/>
                        </a:rPr>
                        <m:t> </m:t>
                      </m:r>
                      <m:r>
                        <m:rPr>
                          <m:sty m:val="p"/>
                        </m:rPr>
                        <a:rPr lang="es-EC" smtClean="0">
                          <a:solidFill>
                            <a:schemeClr val="tx2"/>
                          </a:solidFill>
                          <a:latin typeface="Cambria Math"/>
                        </a:rPr>
                        <m:t>deseado</m:t>
                      </m:r>
                    </m:oMath>
                  </m:oMathPara>
                </a14:m>
                <a:endParaRPr lang="es-EC" dirty="0">
                  <a:solidFill>
                    <a:schemeClr val="tx2"/>
                  </a:solidFill>
                </a:endParaRPr>
              </a:p>
            </p:txBody>
          </p:sp>
        </mc:Choice>
        <mc:Fallback xmlns="">
          <p:sp>
            <p:nvSpPr>
              <p:cNvPr id="27" name="26 Rectángulo"/>
              <p:cNvSpPr>
                <a:spLocks noRot="1" noChangeAspect="1" noMove="1" noResize="1" noEditPoints="1" noAdjustHandles="1" noChangeArrowheads="1" noChangeShapeType="1" noTextEdit="1"/>
              </p:cNvSpPr>
              <p:nvPr/>
            </p:nvSpPr>
            <p:spPr>
              <a:xfrm>
                <a:off x="5540535" y="5038542"/>
                <a:ext cx="3207929" cy="369332"/>
              </a:xfrm>
              <a:prstGeom prst="rect">
                <a:avLst/>
              </a:prstGeom>
              <a:blipFill rotWithShape="1">
                <a:blip r:embed="rId6"/>
                <a:stretch>
                  <a:fillRect b="-6667"/>
                </a:stretch>
              </a:blipFill>
            </p:spPr>
            <p:txBody>
              <a:bodyPr/>
              <a:lstStyle/>
              <a:p>
                <a:r>
                  <a:rPr lang="es-EC">
                    <a:noFill/>
                  </a:rPr>
                  <a:t> </a:t>
                </a:r>
              </a:p>
            </p:txBody>
          </p:sp>
        </mc:Fallback>
      </mc:AlternateContent>
      <p:sp>
        <p:nvSpPr>
          <p:cNvPr id="28" name="27 Rectángulo"/>
          <p:cNvSpPr/>
          <p:nvPr/>
        </p:nvSpPr>
        <p:spPr>
          <a:xfrm>
            <a:off x="1691680" y="5347955"/>
            <a:ext cx="2175852" cy="338554"/>
          </a:xfrm>
          <a:prstGeom prst="rect">
            <a:avLst/>
          </a:prstGeom>
        </p:spPr>
        <p:txBody>
          <a:bodyPr wrap="none">
            <a:spAutoFit/>
          </a:bodyPr>
          <a:lstStyle/>
          <a:p>
            <a:r>
              <a:rPr lang="es-EC" sz="1600" b="1" dirty="0">
                <a:solidFill>
                  <a:schemeClr val="tx2"/>
                </a:solidFill>
              </a:rPr>
              <a:t>Tipos de </a:t>
            </a:r>
            <a:r>
              <a:rPr lang="es-EC" sz="1600" b="1" dirty="0" smtClean="0">
                <a:solidFill>
                  <a:schemeClr val="tx2"/>
                </a:solidFill>
              </a:rPr>
              <a:t>controladores</a:t>
            </a:r>
            <a:endParaRPr lang="es-EC" sz="1600" b="1" dirty="0">
              <a:solidFill>
                <a:srgbClr val="FF0000"/>
              </a:solidFill>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887" y="2820516"/>
            <a:ext cx="48291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221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CALCULO DEL  CONTROLAR DEL LAZO DE CORRIENTE</a:t>
            </a:r>
          </a:p>
        </p:txBody>
      </p:sp>
      <mc:AlternateContent xmlns:mc="http://schemas.openxmlformats.org/markup-compatibility/2006" xmlns:a14="http://schemas.microsoft.com/office/drawing/2010/main">
        <mc:Choice Requires="a14">
          <p:sp>
            <p:nvSpPr>
              <p:cNvPr id="4" name="3 Rectángulo"/>
              <p:cNvSpPr/>
              <p:nvPr/>
            </p:nvSpPr>
            <p:spPr>
              <a:xfrm>
                <a:off x="5580112" y="2420888"/>
                <a:ext cx="2664296" cy="5590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𝐺𝑝𝑖</m:t>
                      </m:r>
                      <m:r>
                        <a:rPr lang="es-EC" sz="1600" i="1" smtClean="0">
                          <a:solidFill>
                            <a:schemeClr val="tx2"/>
                          </a:solidFill>
                          <a:latin typeface="Cambria Math"/>
                        </a:rPr>
                        <m:t> =</m:t>
                      </m:r>
                      <m:f>
                        <m:fPr>
                          <m:ctrlPr>
                            <a:rPr lang="es-EC" sz="1600" i="1">
                              <a:solidFill>
                                <a:schemeClr val="tx2"/>
                              </a:solidFill>
                              <a:latin typeface="Cambria Math"/>
                            </a:rPr>
                          </m:ctrlPr>
                        </m:fPr>
                        <m:num>
                          <m:r>
                            <a:rPr lang="es-EC" sz="1600" i="1">
                              <a:solidFill>
                                <a:schemeClr val="tx2"/>
                              </a:solidFill>
                              <a:latin typeface="Cambria Math"/>
                            </a:rPr>
                            <m:t>1</m:t>
                          </m:r>
                        </m:num>
                        <m:den>
                          <m:r>
                            <a:rPr lang="es-EC" sz="1600" i="1">
                              <a:solidFill>
                                <a:schemeClr val="tx2"/>
                              </a:solidFill>
                              <a:latin typeface="Cambria Math"/>
                            </a:rPr>
                            <m:t>𝑆</m:t>
                          </m:r>
                          <m:r>
                            <a:rPr lang="es-EC" sz="1600" i="1">
                              <a:solidFill>
                                <a:schemeClr val="tx2"/>
                              </a:solidFill>
                              <a:latin typeface="Cambria Math"/>
                            </a:rPr>
                            <m:t>∗0.0016+ 0.1</m:t>
                          </m:r>
                        </m:den>
                      </m:f>
                    </m:oMath>
                  </m:oMathPara>
                </a14:m>
                <a:endParaRPr lang="es-EC" sz="1600"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5580112" y="2420888"/>
                <a:ext cx="2664296" cy="559064"/>
              </a:xfrm>
              <a:prstGeom prst="rect">
                <a:avLst/>
              </a:prstGeom>
              <a:blipFill rotWithShape="1">
                <a:blip r:embed="rId2"/>
                <a:stretch>
                  <a:fillRect/>
                </a:stretch>
              </a:blipFill>
            </p:spPr>
            <p:txBody>
              <a:bodyPr/>
              <a:lstStyle/>
              <a:p>
                <a:r>
                  <a:rPr lang="es-EC">
                    <a:noFill/>
                  </a:rPr>
                  <a:t> </a:t>
                </a:r>
              </a:p>
            </p:txBody>
          </p:sp>
        </mc:Fallback>
      </mc:AlternateContent>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31938"/>
            <a:ext cx="4813935" cy="3689350"/>
          </a:xfrm>
          <a:prstGeom prst="rect">
            <a:avLst/>
          </a:prstGeom>
          <a:noFill/>
          <a:ln>
            <a:noFill/>
          </a:ln>
        </p:spPr>
      </p:pic>
      <mc:AlternateContent xmlns:mc="http://schemas.openxmlformats.org/markup-compatibility/2006" xmlns:a14="http://schemas.microsoft.com/office/drawing/2010/main">
        <mc:Choice Requires="a14">
          <p:sp>
            <p:nvSpPr>
              <p:cNvPr id="6" name="5 Rectángulo"/>
              <p:cNvSpPr/>
              <p:nvPr/>
            </p:nvSpPr>
            <p:spPr>
              <a:xfrm>
                <a:off x="4464497" y="3212976"/>
                <a:ext cx="4932039"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𝜙</m:t>
                          </m:r>
                        </m:e>
                        <m:sub>
                          <m:r>
                            <a:rPr lang="es-EC" sz="1600" i="1">
                              <a:solidFill>
                                <a:schemeClr val="tx2"/>
                              </a:solidFill>
                              <a:latin typeface="Cambria Math"/>
                            </a:rPr>
                            <m:t>𝑏𝑜𝑜𝑠𝑡</m:t>
                          </m:r>
                        </m:sub>
                      </m:sSub>
                      <m:r>
                        <a:rPr lang="es-EC" sz="1600" i="1">
                          <a:solidFill>
                            <a:schemeClr val="tx2"/>
                          </a:solidFill>
                          <a:latin typeface="Cambria Math"/>
                        </a:rPr>
                        <m:t>=</m:t>
                      </m:r>
                      <m:r>
                        <a:rPr lang="es-EC" sz="1600" i="1" smtClean="0">
                          <a:solidFill>
                            <a:schemeClr val="tx2"/>
                          </a:solidFill>
                          <a:latin typeface="Cambria Math"/>
                        </a:rPr>
                        <m:t>60</m:t>
                      </m:r>
                      <m:r>
                        <a:rPr lang="es-EC" sz="1600" i="1">
                          <a:solidFill>
                            <a:schemeClr val="tx2"/>
                          </a:solidFill>
                          <a:latin typeface="Cambria Math"/>
                        </a:rPr>
                        <m:t>−</m:t>
                      </m:r>
                      <m:d>
                        <m:dPr>
                          <m:ctrlPr>
                            <a:rPr lang="es-EC" sz="1600" i="1">
                              <a:solidFill>
                                <a:schemeClr val="tx2"/>
                              </a:solidFill>
                              <a:latin typeface="Cambria Math"/>
                            </a:rPr>
                          </m:ctrlPr>
                        </m:dPr>
                        <m:e>
                          <m:r>
                            <a:rPr lang="es-EC" sz="1600" i="1">
                              <a:solidFill>
                                <a:schemeClr val="tx2"/>
                              </a:solidFill>
                              <a:latin typeface="Cambria Math"/>
                            </a:rPr>
                            <m:t>−89.4301</m:t>
                          </m:r>
                        </m:e>
                      </m:d>
                      <m:r>
                        <a:rPr lang="es-EC" sz="1600" i="1">
                          <a:solidFill>
                            <a:schemeClr val="tx2"/>
                          </a:solidFill>
                          <a:latin typeface="Cambria Math"/>
                        </a:rPr>
                        <m:t>−90=59.4301°</m:t>
                      </m:r>
                    </m:oMath>
                  </m:oMathPara>
                </a14:m>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464497" y="3212976"/>
                <a:ext cx="4932039" cy="338554"/>
              </a:xfrm>
              <a:prstGeom prst="rect">
                <a:avLst/>
              </a:prstGeom>
              <a:blipFill rotWithShape="1">
                <a:blip r:embed="rId4"/>
                <a:stretch>
                  <a:fillRect b="-89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258404" y="3645024"/>
                <a:ext cx="341805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𝑘</m:t>
                      </m:r>
                      <m:r>
                        <a:rPr lang="es-EC" sz="1600" i="1" smtClean="0">
                          <a:solidFill>
                            <a:schemeClr val="tx2"/>
                          </a:solidFill>
                          <a:latin typeface="Cambria Math"/>
                        </a:rPr>
                        <m:t>=</m:t>
                      </m:r>
                      <m:func>
                        <m:funcPr>
                          <m:ctrlPr>
                            <a:rPr lang="es-EC" sz="1600" i="1">
                              <a:solidFill>
                                <a:schemeClr val="tx2"/>
                              </a:solidFill>
                              <a:latin typeface="Cambria Math"/>
                            </a:rPr>
                          </m:ctrlPr>
                        </m:funcPr>
                        <m:fName>
                          <m:r>
                            <a:rPr lang="es-EC" sz="1600" i="1">
                              <a:solidFill>
                                <a:schemeClr val="tx2"/>
                              </a:solidFill>
                              <a:latin typeface="Cambria Math"/>
                            </a:rPr>
                            <m:t>𝑡𝑎𝑛</m:t>
                          </m:r>
                        </m:fName>
                        <m:e>
                          <m:d>
                            <m:dPr>
                              <m:ctrlPr>
                                <a:rPr lang="es-EC" sz="1600" i="1">
                                  <a:solidFill>
                                    <a:schemeClr val="tx2"/>
                                  </a:solidFill>
                                  <a:latin typeface="Cambria Math"/>
                                </a:rPr>
                              </m:ctrlPr>
                            </m:dPr>
                            <m:e>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𝜙</m:t>
                                      </m:r>
                                    </m:e>
                                    <m:sub>
                                      <m:r>
                                        <a:rPr lang="es-EC" sz="1600" i="1">
                                          <a:solidFill>
                                            <a:schemeClr val="tx2"/>
                                          </a:solidFill>
                                          <a:latin typeface="Cambria Math"/>
                                        </a:rPr>
                                        <m:t>𝑏𝑜𝑜𝑠𝑡</m:t>
                                      </m:r>
                                    </m:sub>
                                  </m:sSub>
                                </m:num>
                                <m:den>
                                  <m:r>
                                    <a:rPr lang="es-EC" sz="1600" i="1">
                                      <a:solidFill>
                                        <a:schemeClr val="tx2"/>
                                      </a:solidFill>
                                      <a:latin typeface="Cambria Math"/>
                                    </a:rPr>
                                    <m:t>2</m:t>
                                  </m:r>
                                </m:den>
                              </m:f>
                              <m:r>
                                <a:rPr lang="es-EC" sz="1600" i="1">
                                  <a:solidFill>
                                    <a:schemeClr val="tx2"/>
                                  </a:solidFill>
                                  <a:latin typeface="Cambria Math"/>
                                </a:rPr>
                                <m:t>+45°</m:t>
                              </m:r>
                            </m:e>
                          </m:d>
                          <m:r>
                            <a:rPr lang="es-EC" sz="1600" i="1">
                              <a:solidFill>
                                <a:schemeClr val="tx2"/>
                              </a:solidFill>
                              <a:latin typeface="Cambria Math"/>
                            </a:rPr>
                            <m:t>=3.65916</m:t>
                          </m:r>
                        </m:e>
                      </m:func>
                      <m:r>
                        <a:rPr lang="es-EC" sz="1600" i="1">
                          <a:solidFill>
                            <a:schemeClr val="tx2"/>
                          </a:solidFill>
                          <a:latin typeface="Cambria Math"/>
                        </a:rPr>
                        <m:t> </m:t>
                      </m:r>
                    </m:oMath>
                  </m:oMathPara>
                </a14:m>
                <a:endParaRPr lang="es-EC" sz="16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5258404" y="3645024"/>
                <a:ext cx="3418052" cy="64556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697363" y="5301208"/>
                <a:ext cx="2403029" cy="5140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𝑧</m:t>
                          </m:r>
                        </m:sub>
                      </m:sSub>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num>
                        <m:den>
                          <m:r>
                            <a:rPr lang="es-EC" sz="1600" i="1">
                              <a:solidFill>
                                <a:schemeClr val="tx2"/>
                              </a:solidFill>
                              <a:latin typeface="Cambria Math"/>
                            </a:rPr>
                            <m:t>𝑘</m:t>
                          </m:r>
                        </m:den>
                      </m:f>
                      <m:r>
                        <a:rPr lang="es-EC" sz="1600" i="1">
                          <a:solidFill>
                            <a:schemeClr val="tx2"/>
                          </a:solidFill>
                          <a:latin typeface="Cambria Math"/>
                        </a:rPr>
                        <m:t>=1717.111943</m:t>
                      </m:r>
                    </m:oMath>
                  </m:oMathPara>
                </a14:m>
                <a:endParaRPr lang="es-EC" sz="1600"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5697363" y="5301208"/>
                <a:ext cx="2403029" cy="514051"/>
              </a:xfrm>
              <a:prstGeom prst="rect">
                <a:avLst/>
              </a:prstGeom>
              <a:blipFill rotWithShape="1">
                <a:blip r:embed="rId6"/>
                <a:stretch>
                  <a:fillRect b="-357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692745" y="5805264"/>
                <a:ext cx="2407647" cy="360612"/>
              </a:xfrm>
              <a:prstGeom prst="rect">
                <a:avLst/>
              </a:prstGeom>
            </p:spPr>
            <p:txBody>
              <a:bodyPr wrap="none">
                <a:spAutoFit/>
              </a:bodyPr>
              <a:lstStyle/>
              <a:p>
                <a14:m>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𝑝</m:t>
                        </m:r>
                      </m:sub>
                    </m:sSub>
                    <m:r>
                      <a:rPr lang="es-EC" sz="1600" i="1">
                        <a:solidFill>
                          <a:schemeClr val="tx2"/>
                        </a:solidFill>
                        <a:latin typeface="Cambria Math"/>
                      </a:rPr>
                      <m:t>=</m:t>
                    </m:r>
                    <m:r>
                      <a:rPr lang="es-EC" sz="1600" i="1">
                        <a:solidFill>
                          <a:schemeClr val="tx2"/>
                        </a:solidFill>
                        <a:latin typeface="Cambria Math"/>
                      </a:rPr>
                      <m:t>𝑘</m:t>
                    </m:r>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r>
                      <a:rPr lang="es-EC" sz="1600" i="1">
                        <a:solidFill>
                          <a:schemeClr val="tx2"/>
                        </a:solidFill>
                        <a:latin typeface="Cambria Math"/>
                      </a:rPr>
                      <m:t> </m:t>
                    </m:r>
                  </m:oMath>
                </a14:m>
                <a:r>
                  <a:rPr lang="es-EC" sz="1600" dirty="0" smtClean="0">
                    <a:solidFill>
                      <a:schemeClr val="tx2"/>
                    </a:solidFill>
                  </a:rPr>
                  <a:t>=</a:t>
                </a:r>
                <a:r>
                  <a:rPr lang="es-EC" sz="1600" dirty="0">
                    <a:solidFill>
                      <a:schemeClr val="tx2"/>
                    </a:solidFill>
                  </a:rPr>
                  <a:t> </a:t>
                </a:r>
                <a14:m>
                  <m:oMath xmlns:m="http://schemas.openxmlformats.org/officeDocument/2006/math">
                    <m:r>
                      <a:rPr lang="es-EC" sz="1600" i="1">
                        <a:solidFill>
                          <a:schemeClr val="tx2"/>
                        </a:solidFill>
                        <a:latin typeface="Cambria Math"/>
                      </a:rPr>
                      <m:t>22991.17292</m:t>
                    </m:r>
                  </m:oMath>
                </a14:m>
                <a:endParaRPr lang="es-EC" sz="1600"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692745" y="5805264"/>
                <a:ext cx="2407647" cy="360612"/>
              </a:xfrm>
              <a:prstGeom prst="rect">
                <a:avLst/>
              </a:prstGeom>
              <a:blipFill rotWithShape="1">
                <a:blip r:embed="rId7"/>
                <a:stretch>
                  <a:fillRect t="-3390" b="-1694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375608" y="4867947"/>
                <a:ext cx="32671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r>
                        <a:rPr lang="es-EC" sz="1600" i="1">
                          <a:solidFill>
                            <a:schemeClr val="tx2"/>
                          </a:solidFill>
                          <a:latin typeface="Cambria Math"/>
                        </a:rPr>
                        <m:t>=2</m:t>
                      </m:r>
                      <m:r>
                        <a:rPr lang="es-EC" sz="1600" i="1">
                          <a:solidFill>
                            <a:schemeClr val="tx2"/>
                          </a:solidFill>
                          <a:latin typeface="Cambria Math"/>
                        </a:rPr>
                        <m:t>𝜋</m:t>
                      </m:r>
                      <m:d>
                        <m:dPr>
                          <m:ctrlPr>
                            <a:rPr lang="es-EC" sz="1600" i="1" smtClean="0">
                              <a:solidFill>
                                <a:schemeClr val="tx2"/>
                              </a:solidFill>
                              <a:latin typeface="Cambria Math"/>
                            </a:rPr>
                          </m:ctrlPr>
                        </m:dPr>
                        <m:e>
                          <m:r>
                            <a:rPr lang="es-EC" sz="1600" i="1" smtClean="0">
                              <a:solidFill>
                                <a:schemeClr val="tx2"/>
                              </a:solidFill>
                              <a:latin typeface="Cambria Math"/>
                            </a:rPr>
                            <m:t>1</m:t>
                          </m:r>
                          <m:r>
                            <a:rPr lang="es-EC" sz="1600" i="1" smtClean="0">
                              <a:solidFill>
                                <a:schemeClr val="tx2"/>
                              </a:solidFill>
                              <a:latin typeface="Cambria Math"/>
                            </a:rPr>
                            <m:t>𝐾𝐻𝑧</m:t>
                          </m:r>
                        </m:e>
                      </m:d>
                      <m:r>
                        <a:rPr lang="es-EC" sz="1600" i="1">
                          <a:solidFill>
                            <a:schemeClr val="tx2"/>
                          </a:solidFill>
                          <a:latin typeface="Cambria Math"/>
                        </a:rPr>
                        <m:t>=6.283185∗</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3</m:t>
                          </m:r>
                        </m:sup>
                      </m:sSup>
                    </m:oMath>
                  </m:oMathPara>
                </a14:m>
                <a:endParaRPr lang="es-EC" sz="1600"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375608" y="4867947"/>
                <a:ext cx="3267113" cy="338554"/>
              </a:xfrm>
              <a:prstGeom prst="rect">
                <a:avLst/>
              </a:prstGeom>
              <a:blipFill rotWithShape="1">
                <a:blip r:embed="rId8"/>
                <a:stretch>
                  <a:fillRect/>
                </a:stretch>
              </a:blipFill>
            </p:spPr>
            <p:txBody>
              <a:bodyPr/>
              <a:lstStyle/>
              <a:p>
                <a:r>
                  <a:rPr lang="es-ES">
                    <a:noFill/>
                  </a:rPr>
                  <a:t> </a:t>
                </a:r>
              </a:p>
            </p:txBody>
          </p:sp>
        </mc:Fallback>
      </mc:AlternateContent>
      <p:sp>
        <p:nvSpPr>
          <p:cNvPr id="11" name="10 Rectángulo"/>
          <p:cNvSpPr/>
          <p:nvPr/>
        </p:nvSpPr>
        <p:spPr>
          <a:xfrm>
            <a:off x="5978849" y="4427820"/>
            <a:ext cx="2049535" cy="369332"/>
          </a:xfrm>
          <a:prstGeom prst="rect">
            <a:avLst/>
          </a:prstGeom>
        </p:spPr>
        <p:txBody>
          <a:bodyPr wrap="none">
            <a:spAutoFit/>
          </a:bodyPr>
          <a:lstStyle/>
          <a:p>
            <a:r>
              <a:rPr lang="es-EC" dirty="0"/>
              <a:t>frecuencia de corte </a:t>
            </a:r>
          </a:p>
        </p:txBody>
      </p:sp>
      <p:sp>
        <p:nvSpPr>
          <p:cNvPr id="12" name="11 Rectángulo"/>
          <p:cNvSpPr/>
          <p:nvPr/>
        </p:nvSpPr>
        <p:spPr>
          <a:xfrm>
            <a:off x="20075" y="5982493"/>
            <a:ext cx="5238329" cy="338554"/>
          </a:xfrm>
          <a:prstGeom prst="rect">
            <a:avLst/>
          </a:prstGeom>
        </p:spPr>
        <p:txBody>
          <a:bodyPr wrap="square">
            <a:spAutoFit/>
          </a:bodyPr>
          <a:lstStyle/>
          <a:p>
            <a:r>
              <a:rPr lang="es-EC" sz="1600" b="1" dirty="0">
                <a:solidFill>
                  <a:schemeClr val="tx2"/>
                </a:solidFill>
              </a:rPr>
              <a:t>Diagrama de Bode de la ganancia de la planta de corriente</a:t>
            </a:r>
          </a:p>
        </p:txBody>
      </p:sp>
      <mc:AlternateContent xmlns:mc="http://schemas.openxmlformats.org/markup-compatibility/2006" xmlns:a14="http://schemas.microsoft.com/office/drawing/2010/main">
        <mc:Choice Requires="a14">
          <p:sp>
            <p:nvSpPr>
              <p:cNvPr id="13" name="12 Rectángulo"/>
              <p:cNvSpPr/>
              <p:nvPr/>
            </p:nvSpPr>
            <p:spPr>
              <a:xfrm>
                <a:off x="4756792" y="2843644"/>
                <a:ext cx="911724" cy="338554"/>
              </a:xfrm>
              <a:prstGeom prst="rect">
                <a:avLst/>
              </a:prstGeom>
            </p:spPr>
            <p:txBody>
              <a:bodyPr wrap="none">
                <a:spAutoFit/>
              </a:bodyPr>
              <a:lstStyle/>
              <a:p>
                <a14:m>
                  <m:oMath xmlns:m="http://schemas.openxmlformats.org/officeDocument/2006/math">
                    <m:r>
                      <a:rPr lang="es-EC" sz="1600" i="1" smtClean="0">
                        <a:solidFill>
                          <a:schemeClr val="tx2"/>
                        </a:solidFill>
                        <a:latin typeface="Cambria Math"/>
                      </a:rPr>
                      <m:t>𝑀𝐹</m:t>
                    </m:r>
                    <m:r>
                      <a:rPr lang="es-EC" sz="1600" i="1" smtClean="0">
                        <a:solidFill>
                          <a:schemeClr val="tx2"/>
                        </a:solidFill>
                        <a:latin typeface="Cambria Math"/>
                      </a:rPr>
                      <m:t>=</m:t>
                    </m:r>
                  </m:oMath>
                </a14:m>
                <a:r>
                  <a:rPr lang="es-ES" sz="1600" dirty="0" smtClean="0">
                    <a:solidFill>
                      <a:schemeClr val="tx2"/>
                    </a:solidFill>
                  </a:rPr>
                  <a:t>60</a:t>
                </a:r>
                <a:endParaRPr lang="es-ES" sz="1600" dirty="0">
                  <a:solidFill>
                    <a:schemeClr val="tx2"/>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4756792" y="2843644"/>
                <a:ext cx="911724" cy="338554"/>
              </a:xfrm>
              <a:prstGeom prst="rect">
                <a:avLst/>
              </a:prstGeom>
              <a:blipFill rotWithShape="1">
                <a:blip r:embed="rId9"/>
                <a:stretch>
                  <a:fillRect t="-5357" r="-2667" b="-21429"/>
                </a:stretch>
              </a:blipFill>
            </p:spPr>
            <p:txBody>
              <a:bodyPr/>
              <a:lstStyle/>
              <a:p>
                <a:r>
                  <a:rPr lang="es-ES">
                    <a:noFill/>
                  </a:rPr>
                  <a:t> </a:t>
                </a:r>
              </a:p>
            </p:txBody>
          </p:sp>
        </mc:Fallback>
      </mc:AlternateContent>
    </p:spTree>
    <p:extLst>
      <p:ext uri="{BB962C8B-B14F-4D97-AF65-F5344CB8AC3E}">
        <p14:creationId xmlns:p14="http://schemas.microsoft.com/office/powerpoint/2010/main" val="580991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CALCULO DEL  CONTROLAR DEL LAZO DE CORRIENTE</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5364088" y="3647641"/>
                <a:ext cx="2761525" cy="597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a:solidFill>
                                <a:schemeClr val="tx2"/>
                              </a:solidFill>
                              <a:latin typeface="Cambria Math"/>
                            </a:rPr>
                          </m:ctrlPr>
                        </m:fPr>
                        <m:num>
                          <m:r>
                            <a:rPr lang="es-EC" sz="1600" i="1">
                              <a:solidFill>
                                <a:schemeClr val="tx2"/>
                              </a:solidFill>
                              <a:latin typeface="Cambria Math"/>
                            </a:rPr>
                            <m:t>0.0005824∗</m:t>
                          </m:r>
                          <m:r>
                            <a:rPr lang="es-EC" sz="1600" i="1">
                              <a:solidFill>
                                <a:schemeClr val="tx2"/>
                              </a:solidFill>
                              <a:latin typeface="Cambria Math"/>
                            </a:rPr>
                            <m:t>𝑠</m:t>
                          </m:r>
                          <m:r>
                            <a:rPr lang="es-EC" sz="1600" i="1">
                              <a:solidFill>
                                <a:schemeClr val="tx2"/>
                              </a:solidFill>
                              <a:latin typeface="Cambria Math"/>
                            </a:rPr>
                            <m:t>+1</m:t>
                          </m:r>
                        </m:num>
                        <m:den>
                          <m:r>
                            <a:rPr lang="es-EC" sz="1600" i="1">
                              <a:solidFill>
                                <a:schemeClr val="tx2"/>
                              </a:solidFill>
                              <a:latin typeface="Cambria Math"/>
                            </a:rPr>
                            <m:t>4.349∗</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−5</m:t>
                              </m:r>
                            </m:sup>
                          </m:sSup>
                          <m:sSup>
                            <m:sSupPr>
                              <m:ctrlPr>
                                <a:rPr lang="es-EC" sz="1600" i="1">
                                  <a:solidFill>
                                    <a:schemeClr val="tx2"/>
                                  </a:solidFill>
                                  <a:latin typeface="Cambria Math"/>
                                </a:rPr>
                              </m:ctrlPr>
                            </m:sSupPr>
                            <m:e>
                              <m:r>
                                <a:rPr lang="es-EC" sz="1600" i="1">
                                  <a:solidFill>
                                    <a:schemeClr val="tx2"/>
                                  </a:solidFill>
                                  <a:latin typeface="Cambria Math"/>
                                </a:rPr>
                                <m:t>∗</m:t>
                              </m:r>
                              <m:r>
                                <a:rPr lang="es-EC" sz="1600" i="1">
                                  <a:solidFill>
                                    <a:schemeClr val="tx2"/>
                                  </a:solidFill>
                                  <a:latin typeface="Cambria Math"/>
                                </a:rPr>
                                <m:t>𝑠</m:t>
                              </m:r>
                            </m:e>
                            <m:sup>
                              <m:r>
                                <a:rPr lang="es-EC" sz="1600" i="1">
                                  <a:solidFill>
                                    <a:schemeClr val="tx2"/>
                                  </a:solidFill>
                                  <a:latin typeface="Cambria Math"/>
                                </a:rPr>
                                <m:t>2</m:t>
                              </m:r>
                            </m:sup>
                          </m:sSup>
                          <m:r>
                            <a:rPr lang="es-EC" sz="1600" i="1">
                              <a:solidFill>
                                <a:schemeClr val="tx2"/>
                              </a:solidFill>
                              <a:latin typeface="Cambria Math"/>
                            </a:rPr>
                            <m:t>+</m:t>
                          </m:r>
                          <m:r>
                            <a:rPr lang="es-EC" sz="1600" i="1">
                              <a:solidFill>
                                <a:schemeClr val="tx2"/>
                              </a:solidFill>
                              <a:latin typeface="Cambria Math"/>
                            </a:rPr>
                            <m:t>𝑠</m:t>
                          </m:r>
                        </m:den>
                      </m:f>
                    </m:oMath>
                  </m:oMathPara>
                </a14:m>
                <a:endParaRPr lang="es-EC" sz="1600"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5364088" y="3647641"/>
                <a:ext cx="2761525" cy="597792"/>
              </a:xfrm>
              <a:prstGeom prst="rect">
                <a:avLst/>
              </a:prstGeom>
              <a:blipFill rotWithShape="1">
                <a:blip r:embed="rId2"/>
                <a:stretch>
                  <a:fillRect/>
                </a:stretch>
              </a:blipFill>
            </p:spPr>
            <p:txBody>
              <a:bodyPr/>
              <a:lstStyle/>
              <a:p>
                <a:r>
                  <a:rPr lang="es-EC">
                    <a:noFill/>
                  </a:rPr>
                  <a:t> </a:t>
                </a:r>
              </a:p>
            </p:txBody>
          </p:sp>
        </mc:Fallback>
      </mc:AlternateContent>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22976"/>
            <a:ext cx="4410075" cy="3510280"/>
          </a:xfrm>
          <a:prstGeom prst="rect">
            <a:avLst/>
          </a:prstGeom>
          <a:noFill/>
          <a:ln>
            <a:noFill/>
          </a:ln>
        </p:spPr>
      </p:pic>
      <mc:AlternateContent xmlns:mc="http://schemas.openxmlformats.org/markup-compatibility/2006" xmlns:a14="http://schemas.microsoft.com/office/drawing/2010/main">
        <mc:Choice Requires="a14">
          <p:sp>
            <p:nvSpPr>
              <p:cNvPr id="6" name="5 Rectángulo"/>
              <p:cNvSpPr/>
              <p:nvPr/>
            </p:nvSpPr>
            <p:spPr>
              <a:xfrm>
                <a:off x="5238328" y="2432574"/>
                <a:ext cx="2574032" cy="11172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𝑘</m:t>
                              </m:r>
                            </m:e>
                            <m:sub>
                              <m:r>
                                <a:rPr lang="es-EC" sz="1600" i="1">
                                  <a:solidFill>
                                    <a:schemeClr val="tx2"/>
                                  </a:solidFill>
                                  <a:latin typeface="Cambria Math"/>
                                </a:rPr>
                                <m:t>𝑐</m:t>
                              </m:r>
                            </m:sub>
                          </m:sSub>
                        </m:num>
                        <m:den>
                          <m:r>
                            <a:rPr lang="es-EC" sz="1600" i="1">
                              <a:solidFill>
                                <a:schemeClr val="tx2"/>
                              </a:solidFill>
                              <a:latin typeface="Cambria Math"/>
                            </a:rPr>
                            <m:t>𝑠</m:t>
                          </m:r>
                        </m:den>
                      </m:f>
                      <m:f>
                        <m:fPr>
                          <m:ctrlPr>
                            <a:rPr lang="es-EC" sz="1600" i="1">
                              <a:solidFill>
                                <a:schemeClr val="tx2"/>
                              </a:solidFill>
                              <a:latin typeface="Cambria Math"/>
                            </a:rPr>
                          </m:ctrlPr>
                        </m:fPr>
                        <m:num>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𝑠</m:t>
                                  </m:r>
                                </m:num>
                                <m:den>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𝑧</m:t>
                                      </m:r>
                                    </m:sub>
                                  </m:sSub>
                                </m:den>
                              </m:f>
                              <m:r>
                                <a:rPr lang="es-EC" sz="1600" i="1">
                                  <a:solidFill>
                                    <a:schemeClr val="tx2"/>
                                  </a:solidFill>
                                  <a:latin typeface="Cambria Math"/>
                                </a:rPr>
                                <m:t>+1</m:t>
                              </m:r>
                            </m:e>
                          </m:d>
                        </m:num>
                        <m:den>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𝑠</m:t>
                                  </m:r>
                                </m:num>
                                <m:den>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𝑝</m:t>
                                      </m:r>
                                    </m:sub>
                                  </m:sSub>
                                </m:den>
                              </m:f>
                              <m:r>
                                <a:rPr lang="es-EC" sz="1600" i="1">
                                  <a:solidFill>
                                    <a:schemeClr val="tx2"/>
                                  </a:solidFill>
                                  <a:latin typeface="Cambria Math"/>
                                </a:rPr>
                                <m:t>+1</m:t>
                              </m:r>
                            </m:e>
                          </m:d>
                        </m:den>
                      </m:f>
                    </m:oMath>
                  </m:oMathPara>
                </a14:m>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238328" y="2432574"/>
                <a:ext cx="2574032" cy="1117294"/>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345825" y="2730406"/>
                <a:ext cx="682559" cy="338554"/>
              </a:xfrm>
              <a:prstGeom prst="rect">
                <a:avLst/>
              </a:prstGeom>
            </p:spPr>
            <p:txBody>
              <a:bodyPr wrap="none">
                <a:spAutoFit/>
              </a:bodyPr>
              <a:lstStyle/>
              <a:p>
                <a14:m>
                  <m:oMath xmlns:m="http://schemas.openxmlformats.org/officeDocument/2006/math">
                    <m:sSub>
                      <m:sSubPr>
                        <m:ctrlPr>
                          <a:rPr lang="es-EC" sz="1600" i="1" smtClean="0">
                            <a:solidFill>
                              <a:schemeClr val="tx2"/>
                            </a:solidFill>
                            <a:latin typeface="Cambria Math"/>
                          </a:rPr>
                        </m:ctrlPr>
                      </m:sSubPr>
                      <m:e>
                        <m:r>
                          <a:rPr lang="es-EC" sz="1600" b="0" i="1" smtClean="0">
                            <a:solidFill>
                              <a:schemeClr val="tx2"/>
                            </a:solidFill>
                            <a:latin typeface="Cambria Math"/>
                          </a:rPr>
                          <m:t>;</m:t>
                        </m:r>
                        <m:r>
                          <a:rPr lang="es-EC" sz="1600" i="1">
                            <a:solidFill>
                              <a:schemeClr val="tx2"/>
                            </a:solidFill>
                            <a:latin typeface="Cambria Math"/>
                          </a:rPr>
                          <m:t>𝑘</m:t>
                        </m:r>
                      </m:e>
                      <m:sub>
                        <m:r>
                          <a:rPr lang="es-EC" sz="1600" i="1">
                            <a:solidFill>
                              <a:schemeClr val="tx2"/>
                            </a:solidFill>
                            <a:latin typeface="Cambria Math"/>
                          </a:rPr>
                          <m:t>𝑐</m:t>
                        </m:r>
                      </m:sub>
                    </m:sSub>
                  </m:oMath>
                </a14:m>
                <a:r>
                  <a:rPr lang="es-EC" sz="1600" dirty="0" smtClean="0">
                    <a:solidFill>
                      <a:schemeClr val="tx2"/>
                    </a:solidFill>
                  </a:rPr>
                  <a:t>=1</a:t>
                </a:r>
                <a:endParaRPr lang="es-EC" sz="16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7345825" y="2730406"/>
                <a:ext cx="682559" cy="338554"/>
              </a:xfrm>
              <a:prstGeom prst="rect">
                <a:avLst/>
              </a:prstGeom>
              <a:blipFill rotWithShape="1">
                <a:blip r:embed="rId5"/>
                <a:stretch>
                  <a:fillRect t="-5455" r="-3571" b="-2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44016" y="5733256"/>
                <a:ext cx="4572000" cy="584775"/>
              </a:xfrm>
              <a:prstGeom prst="rect">
                <a:avLst/>
              </a:prstGeom>
            </p:spPr>
            <p:txBody>
              <a:bodyPr>
                <a:spAutoFit/>
              </a:bodyPr>
              <a:lstStyle/>
              <a:p>
                <a:r>
                  <a:rPr lang="es-EC" sz="1600" b="1" dirty="0" smtClean="0">
                    <a:solidFill>
                      <a:schemeClr val="tx2"/>
                    </a:solidFill>
                  </a:rPr>
                  <a:t>Diagrama de Bode de la ganancia del controlador de corriente con </a:t>
                </a:r>
                <a14:m>
                  <m:oMath xmlns:m="http://schemas.openxmlformats.org/officeDocument/2006/math">
                    <m:sSub>
                      <m:sSubPr>
                        <m:ctrlPr>
                          <a:rPr lang="es-EC" sz="1600" b="1" i="1">
                            <a:solidFill>
                              <a:schemeClr val="tx2"/>
                            </a:solidFill>
                            <a:latin typeface="Cambria Math"/>
                          </a:rPr>
                        </m:ctrlPr>
                      </m:sSubPr>
                      <m:e>
                        <m:r>
                          <a:rPr lang="es-EC" sz="1600" b="1" i="1">
                            <a:solidFill>
                              <a:schemeClr val="tx2"/>
                            </a:solidFill>
                            <a:latin typeface="Cambria Math"/>
                          </a:rPr>
                          <m:t>𝒌</m:t>
                        </m:r>
                      </m:e>
                      <m:sub>
                        <m:r>
                          <a:rPr lang="es-EC" sz="1600" b="1" i="1">
                            <a:solidFill>
                              <a:schemeClr val="tx2"/>
                            </a:solidFill>
                            <a:latin typeface="Cambria Math"/>
                          </a:rPr>
                          <m:t>𝒄</m:t>
                        </m:r>
                      </m:sub>
                    </m:sSub>
                    <m:r>
                      <a:rPr lang="es-EC" sz="1600" b="1">
                        <a:solidFill>
                          <a:schemeClr val="tx2"/>
                        </a:solidFill>
                        <a:latin typeface="Cambria Math"/>
                      </a:rPr>
                      <m:t>=</m:t>
                    </m:r>
                    <m:r>
                      <a:rPr lang="es-EC" sz="1600" b="1" i="1">
                        <a:solidFill>
                          <a:schemeClr val="tx2"/>
                        </a:solidFill>
                        <a:latin typeface="Cambria Math"/>
                      </a:rPr>
                      <m:t>𝟏</m:t>
                    </m:r>
                  </m:oMath>
                </a14:m>
                <a:endParaRPr lang="es-EC" sz="1600" b="1"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144016" y="5733256"/>
                <a:ext cx="4572000" cy="584775"/>
              </a:xfrm>
              <a:prstGeom prst="rect">
                <a:avLst/>
              </a:prstGeom>
              <a:blipFill rotWithShape="1">
                <a:blip r:embed="rId6"/>
                <a:stretch>
                  <a:fillRect l="-800" t="-3125" b="-125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990509" y="4437112"/>
                <a:ext cx="3541931" cy="464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m:t>
                      </m:r>
                      <m:r>
                        <a:rPr lang="es-EC" sz="1600" i="1" smtClean="0">
                          <a:solidFill>
                            <a:schemeClr val="tx2"/>
                          </a:solidFill>
                          <a:latin typeface="Cambria Math"/>
                        </a:rPr>
                        <m:t>=</m:t>
                      </m:r>
                      <m:sSup>
                        <m:sSupPr>
                          <m:ctrlPr>
                            <a:rPr lang="es-EC" sz="1600" i="1">
                              <a:solidFill>
                                <a:schemeClr val="tx2"/>
                              </a:solidFill>
                              <a:latin typeface="Cambria Math"/>
                            </a:rPr>
                          </m:ctrlPr>
                        </m:sSupPr>
                        <m:e>
                          <m:r>
                            <a:rPr lang="es-EC" sz="1600" i="1">
                              <a:solidFill>
                                <a:schemeClr val="tx2"/>
                              </a:solidFill>
                              <a:latin typeface="Cambria Math"/>
                            </a:rPr>
                            <m:t>10</m:t>
                          </m:r>
                        </m:e>
                        <m:sup>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−84.7425</m:t>
                                  </m:r>
                                </m:num>
                                <m:den>
                                  <m:r>
                                    <a:rPr lang="es-EC" sz="1600" i="1">
                                      <a:solidFill>
                                        <a:schemeClr val="tx2"/>
                                      </a:solidFill>
                                      <a:latin typeface="Cambria Math"/>
                                    </a:rPr>
                                    <m:t>20</m:t>
                                  </m:r>
                                </m:den>
                              </m:f>
                            </m:e>
                          </m:d>
                        </m:sup>
                      </m:sSup>
                      <m:r>
                        <a:rPr lang="es-EC" sz="1600" i="1">
                          <a:solidFill>
                            <a:schemeClr val="tx2"/>
                          </a:solidFill>
                          <a:latin typeface="Cambria Math"/>
                        </a:rPr>
                        <m:t>=5.7926194∗</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−5</m:t>
                          </m:r>
                        </m:sup>
                      </m:sSup>
                      <m:r>
                        <a:rPr lang="es-EC" sz="1600" i="1">
                          <a:solidFill>
                            <a:schemeClr val="tx2"/>
                          </a:solidFill>
                          <a:latin typeface="Cambria Math"/>
                        </a:rPr>
                        <m:t> </m:t>
                      </m:r>
                    </m:oMath>
                  </m:oMathPara>
                </a14:m>
                <a:endParaRPr lang="es-EC" sz="1600"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4990509" y="4437112"/>
                <a:ext cx="3541931" cy="464935"/>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772121" y="5085184"/>
                <a:ext cx="2040239"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𝑘</m:t>
                          </m:r>
                        </m:e>
                        <m:sub>
                          <m:r>
                            <a:rPr lang="es-EC" sz="1600" i="1">
                              <a:solidFill>
                                <a:schemeClr val="tx2"/>
                              </a:solidFill>
                              <a:latin typeface="Cambria Math"/>
                            </a:rPr>
                            <m:t>𝑐</m:t>
                          </m:r>
                        </m:sub>
                      </m:sSub>
                      <m:r>
                        <a:rPr lang="es-EC" sz="1600" i="1">
                          <a:solidFill>
                            <a:schemeClr val="tx2"/>
                          </a:solidFill>
                          <a:latin typeface="Cambria Math"/>
                        </a:rPr>
                        <m:t>=</m:t>
                      </m:r>
                      <m:f>
                        <m:fPr>
                          <m:ctrlPr>
                            <a:rPr lang="es-EC" sz="1600" i="1">
                              <a:solidFill>
                                <a:schemeClr val="tx2"/>
                              </a:solidFill>
                              <a:latin typeface="Cambria Math"/>
                            </a:rPr>
                          </m:ctrlPr>
                        </m:fPr>
                        <m:num>
                          <m:r>
                            <a:rPr lang="es-EC" sz="1600" i="1">
                              <a:solidFill>
                                <a:schemeClr val="tx2"/>
                              </a:solidFill>
                              <a:latin typeface="Cambria Math"/>
                            </a:rPr>
                            <m:t>1</m:t>
                          </m:r>
                        </m:num>
                        <m:den>
                          <m:r>
                            <a:rPr lang="es-EC" sz="1600" i="1">
                              <a:solidFill>
                                <a:schemeClr val="tx2"/>
                              </a:solidFill>
                              <a:latin typeface="Cambria Math"/>
                            </a:rPr>
                            <m:t>𝐺</m:t>
                          </m:r>
                        </m:den>
                      </m:f>
                      <m:r>
                        <a:rPr lang="es-EC" sz="1600" b="0" i="1" smtClean="0">
                          <a:solidFill>
                            <a:schemeClr val="tx2"/>
                          </a:solidFill>
                          <a:latin typeface="Cambria Math"/>
                        </a:rPr>
                        <m:t>=</m:t>
                      </m:r>
                      <m:r>
                        <a:rPr lang="es-EC" sz="1600" i="1">
                          <a:solidFill>
                            <a:schemeClr val="tx2"/>
                          </a:solidFill>
                          <a:latin typeface="Cambria Math"/>
                        </a:rPr>
                        <m:t>17263.347</m:t>
                      </m:r>
                    </m:oMath>
                  </m:oMathPara>
                </a14:m>
                <a:endParaRPr lang="es-EC" sz="1600"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772121" y="5085184"/>
                <a:ext cx="2040239" cy="555024"/>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4427984" y="5733256"/>
                <a:ext cx="4572000" cy="64703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𝐺𝑐𝑖</m:t>
                          </m:r>
                        </m:e>
                        <m:sub>
                          <m:r>
                            <a:rPr lang="es-EC" sz="1600" i="1">
                              <a:solidFill>
                                <a:schemeClr val="tx2"/>
                              </a:solidFill>
                              <a:latin typeface="Cambria Math"/>
                            </a:rPr>
                            <m:t>𝑑</m:t>
                          </m:r>
                        </m:sub>
                      </m:sSub>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𝐺𝑐𝑖</m:t>
                          </m:r>
                        </m:e>
                        <m:sub>
                          <m:r>
                            <a:rPr lang="es-EC" sz="1600" i="1">
                              <a:solidFill>
                                <a:schemeClr val="tx2"/>
                              </a:solidFill>
                              <a:latin typeface="Cambria Math"/>
                            </a:rPr>
                            <m:t>𝑞</m:t>
                          </m:r>
                        </m:sub>
                      </m:sSub>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𝑐𝑖</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a:solidFill>
                                <a:schemeClr val="tx2"/>
                              </a:solidFill>
                              <a:latin typeface="Cambria Math"/>
                            </a:rPr>
                          </m:ctrlPr>
                        </m:fPr>
                        <m:num>
                          <m:r>
                            <a:rPr lang="es-EC" sz="1600" i="1">
                              <a:solidFill>
                                <a:schemeClr val="tx2"/>
                              </a:solidFill>
                              <a:latin typeface="Cambria Math"/>
                            </a:rPr>
                            <m:t>10.05∗</m:t>
                          </m:r>
                          <m:r>
                            <a:rPr lang="es-EC" sz="1600" i="1">
                              <a:solidFill>
                                <a:schemeClr val="tx2"/>
                              </a:solidFill>
                              <a:latin typeface="Cambria Math"/>
                            </a:rPr>
                            <m:t>𝑠</m:t>
                          </m:r>
                          <m:r>
                            <a:rPr lang="es-EC" sz="1600" i="1">
                              <a:solidFill>
                                <a:schemeClr val="tx2"/>
                              </a:solidFill>
                              <a:latin typeface="Cambria Math"/>
                            </a:rPr>
                            <m:t>+1.7263∗</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4</m:t>
                              </m:r>
                            </m:sup>
                          </m:sSup>
                          <m:r>
                            <a:rPr lang="es-EC" sz="1600" i="1">
                              <a:solidFill>
                                <a:schemeClr val="tx2"/>
                              </a:solidFill>
                              <a:latin typeface="Cambria Math"/>
                            </a:rPr>
                            <m:t> </m:t>
                          </m:r>
                        </m:num>
                        <m:den>
                          <m:r>
                            <a:rPr lang="es-EC" sz="1600" i="1">
                              <a:solidFill>
                                <a:schemeClr val="tx2"/>
                              </a:solidFill>
                              <a:latin typeface="Cambria Math"/>
                            </a:rPr>
                            <m:t>4.349∗</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−5</m:t>
                              </m:r>
                            </m:sup>
                          </m:sSup>
                          <m:sSup>
                            <m:sSupPr>
                              <m:ctrlPr>
                                <a:rPr lang="es-EC" sz="1600" i="1">
                                  <a:solidFill>
                                    <a:schemeClr val="tx2"/>
                                  </a:solidFill>
                                  <a:latin typeface="Cambria Math"/>
                                </a:rPr>
                              </m:ctrlPr>
                            </m:sSupPr>
                            <m:e>
                              <m:r>
                                <a:rPr lang="es-EC" sz="1600" i="1">
                                  <a:solidFill>
                                    <a:schemeClr val="tx2"/>
                                  </a:solidFill>
                                  <a:latin typeface="Cambria Math"/>
                                </a:rPr>
                                <m:t>∗</m:t>
                              </m:r>
                              <m:r>
                                <a:rPr lang="es-EC" sz="1600" i="1">
                                  <a:solidFill>
                                    <a:schemeClr val="tx2"/>
                                  </a:solidFill>
                                  <a:latin typeface="Cambria Math"/>
                                </a:rPr>
                                <m:t>𝑠</m:t>
                              </m:r>
                            </m:e>
                            <m:sup>
                              <m:r>
                                <a:rPr lang="es-EC" sz="1600" i="1">
                                  <a:solidFill>
                                    <a:schemeClr val="tx2"/>
                                  </a:solidFill>
                                  <a:latin typeface="Cambria Math"/>
                                </a:rPr>
                                <m:t>2</m:t>
                              </m:r>
                            </m:sup>
                          </m:sSup>
                          <m:r>
                            <a:rPr lang="es-EC" sz="1600" i="1">
                              <a:solidFill>
                                <a:schemeClr val="tx2"/>
                              </a:solidFill>
                              <a:latin typeface="Cambria Math"/>
                            </a:rPr>
                            <m:t>+</m:t>
                          </m:r>
                          <m:r>
                            <a:rPr lang="es-EC" sz="1600" i="1">
                              <a:solidFill>
                                <a:schemeClr val="tx2"/>
                              </a:solidFill>
                              <a:latin typeface="Cambria Math"/>
                            </a:rPr>
                            <m:t>𝑠</m:t>
                          </m:r>
                        </m:den>
                      </m:f>
                    </m:oMath>
                  </m:oMathPara>
                </a14:m>
                <a:endParaRPr lang="es-EC" sz="1600" dirty="0">
                  <a:solidFill>
                    <a:schemeClr val="tx2"/>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4427984" y="5733256"/>
                <a:ext cx="4572000" cy="647037"/>
              </a:xfrm>
              <a:prstGeom prst="rect">
                <a:avLst/>
              </a:prstGeom>
              <a:blipFill rotWithShape="1">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969980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CALCULO DEL CONTROLADOR DEL LAZO DE VOLTAJE</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88" y="2294984"/>
            <a:ext cx="4516120" cy="3510280"/>
          </a:xfrm>
          <a:prstGeom prst="rect">
            <a:avLst/>
          </a:prstGeom>
          <a:noFill/>
          <a:ln>
            <a:noFill/>
          </a:ln>
        </p:spPr>
      </p:pic>
      <p:sp>
        <p:nvSpPr>
          <p:cNvPr id="5" name="4 Rectángulo"/>
          <p:cNvSpPr/>
          <p:nvPr/>
        </p:nvSpPr>
        <p:spPr>
          <a:xfrm>
            <a:off x="107504" y="5805264"/>
            <a:ext cx="4968552" cy="338554"/>
          </a:xfrm>
          <a:prstGeom prst="rect">
            <a:avLst/>
          </a:prstGeom>
        </p:spPr>
        <p:txBody>
          <a:bodyPr wrap="square">
            <a:spAutoFit/>
          </a:bodyPr>
          <a:lstStyle/>
          <a:p>
            <a:r>
              <a:rPr lang="es-EC" sz="1600" b="1" dirty="0">
                <a:solidFill>
                  <a:schemeClr val="tx2"/>
                </a:solidFill>
              </a:rPr>
              <a:t>Diagrama de Bode de la ganancia de la planta de voltaje</a:t>
            </a:r>
          </a:p>
        </p:txBody>
      </p:sp>
      <mc:AlternateContent xmlns:mc="http://schemas.openxmlformats.org/markup-compatibility/2006" xmlns:a14="http://schemas.microsoft.com/office/drawing/2010/main">
        <mc:Choice Requires="a14">
          <p:sp>
            <p:nvSpPr>
              <p:cNvPr id="6" name="5 Rectángulo"/>
              <p:cNvSpPr/>
              <p:nvPr/>
            </p:nvSpPr>
            <p:spPr>
              <a:xfrm>
                <a:off x="5004048" y="3353343"/>
                <a:ext cx="3779912" cy="3636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𝜙</m:t>
                          </m:r>
                        </m:e>
                        <m:sub>
                          <m:r>
                            <a:rPr lang="es-EC" sz="1600" i="1">
                              <a:solidFill>
                                <a:schemeClr val="tx2"/>
                              </a:solidFill>
                              <a:latin typeface="Cambria Math"/>
                            </a:rPr>
                            <m:t>𝑏𝑜𝑜𝑠𝑡</m:t>
                          </m:r>
                        </m:sub>
                      </m:sSub>
                      <m:r>
                        <a:rPr lang="es-EC" sz="1600" i="1">
                          <a:solidFill>
                            <a:schemeClr val="tx2"/>
                          </a:solidFill>
                          <a:latin typeface="Cambria Math"/>
                        </a:rPr>
                        <m:t>=60−</m:t>
                      </m:r>
                      <m:d>
                        <m:dPr>
                          <m:ctrlPr>
                            <a:rPr lang="es-EC" sz="1600" i="1">
                              <a:solidFill>
                                <a:schemeClr val="tx2"/>
                              </a:solidFill>
                              <a:latin typeface="Cambria Math"/>
                            </a:rPr>
                          </m:ctrlPr>
                        </m:dPr>
                        <m:e>
                          <m:r>
                            <a:rPr lang="es-EC" sz="1600" i="1">
                              <a:solidFill>
                                <a:schemeClr val="tx2"/>
                              </a:solidFill>
                              <a:latin typeface="Cambria Math"/>
                            </a:rPr>
                            <m:t>−90</m:t>
                          </m:r>
                        </m:e>
                      </m:d>
                      <m:r>
                        <a:rPr lang="es-EC" sz="1600" i="1">
                          <a:solidFill>
                            <a:schemeClr val="tx2"/>
                          </a:solidFill>
                          <a:latin typeface="Cambria Math"/>
                        </a:rPr>
                        <m:t>−90=60°</m:t>
                      </m:r>
                    </m:oMath>
                  </m:oMathPara>
                </a14:m>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004048" y="3353343"/>
                <a:ext cx="3779912" cy="363689"/>
              </a:xfrm>
              <a:prstGeom prst="rect">
                <a:avLst/>
              </a:prstGeom>
              <a:blipFill rotWithShape="1">
                <a:blip r:embed="rId3"/>
                <a:stretch>
                  <a:fillRect b="-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932040" y="2492896"/>
                <a:ext cx="3815916" cy="7940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𝐺𝑝𝑣</m:t>
                      </m:r>
                      <m:r>
                        <a:rPr lang="es-EC" sz="1600" i="1" smtClean="0">
                          <a:solidFill>
                            <a:schemeClr val="tx2"/>
                          </a:solidFill>
                          <a:latin typeface="Cambria Math"/>
                        </a:rPr>
                        <m:t>=</m:t>
                      </m:r>
                      <m:f>
                        <m:fPr>
                          <m:ctrlPr>
                            <a:rPr lang="es-EC" sz="1600" i="1">
                              <a:solidFill>
                                <a:schemeClr val="tx2"/>
                              </a:solidFill>
                              <a:latin typeface="Cambria Math"/>
                            </a:rPr>
                          </m:ctrlPr>
                        </m:fPr>
                        <m:num>
                          <m:d>
                            <m:dPr>
                              <m:ctrlPr>
                                <a:rPr lang="es-EC" sz="1600" i="1">
                                  <a:solidFill>
                                    <a:schemeClr val="tx2"/>
                                  </a:solidFill>
                                  <a:latin typeface="Cambria Math"/>
                                </a:rPr>
                              </m:ctrlPr>
                            </m:dPr>
                            <m:e>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num>
                                <m:den>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den>
                              </m:f>
                            </m:e>
                          </m:d>
                        </m:num>
                        <m:den>
                          <m:r>
                            <a:rPr lang="es-EC" sz="1600" i="1">
                              <a:solidFill>
                                <a:schemeClr val="tx2"/>
                              </a:solidFill>
                              <a:latin typeface="Cambria Math"/>
                            </a:rPr>
                            <m:t>𝐶</m:t>
                          </m:r>
                          <m:r>
                            <a:rPr lang="es-EC" sz="1600" i="1">
                              <a:solidFill>
                                <a:schemeClr val="tx2"/>
                              </a:solidFill>
                              <a:latin typeface="Cambria Math"/>
                            </a:rPr>
                            <m:t>∗</m:t>
                          </m:r>
                          <m:r>
                            <a:rPr lang="es-EC" sz="1600" i="1">
                              <a:solidFill>
                                <a:schemeClr val="tx2"/>
                              </a:solidFill>
                              <a:latin typeface="Cambria Math"/>
                            </a:rPr>
                            <m:t>𝑆</m:t>
                          </m:r>
                        </m:den>
                      </m:f>
                      <m:r>
                        <a:rPr lang="es-EC" sz="1600" i="1">
                          <a:solidFill>
                            <a:schemeClr val="tx2"/>
                          </a:solidFill>
                          <a:latin typeface="Cambria Math"/>
                        </a:rPr>
                        <m:t>=</m:t>
                      </m:r>
                      <m:f>
                        <m:fPr>
                          <m:ctrlPr>
                            <a:rPr lang="es-EC" sz="1600" i="1">
                              <a:solidFill>
                                <a:schemeClr val="tx2"/>
                              </a:solidFill>
                              <a:latin typeface="Cambria Math"/>
                            </a:rPr>
                          </m:ctrlPr>
                        </m:fPr>
                        <m:num>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5 </m:t>
                                  </m:r>
                                  <m:r>
                                    <a:rPr lang="es-EC" sz="1600" i="1">
                                      <a:solidFill>
                                        <a:schemeClr val="tx2"/>
                                      </a:solidFill>
                                      <a:latin typeface="Cambria Math"/>
                                    </a:rPr>
                                    <m:t>𝑘𝑣</m:t>
                                  </m:r>
                                </m:num>
                                <m:den>
                                  <m:r>
                                    <a:rPr lang="es-EC" sz="1600" i="1">
                                      <a:solidFill>
                                        <a:schemeClr val="tx2"/>
                                      </a:solidFill>
                                      <a:latin typeface="Cambria Math"/>
                                    </a:rPr>
                                    <m:t>13.8 </m:t>
                                  </m:r>
                                  <m:r>
                                    <a:rPr lang="es-EC" sz="1600" i="1">
                                      <a:solidFill>
                                        <a:schemeClr val="tx2"/>
                                      </a:solidFill>
                                      <a:latin typeface="Cambria Math"/>
                                    </a:rPr>
                                    <m:t>𝑘𝑣</m:t>
                                  </m:r>
                                </m:den>
                              </m:f>
                            </m:e>
                          </m:d>
                        </m:num>
                        <m:den>
                          <m:r>
                            <a:rPr lang="es-EC" sz="1600" i="1">
                              <a:solidFill>
                                <a:schemeClr val="tx2"/>
                              </a:solidFill>
                              <a:latin typeface="Cambria Math"/>
                            </a:rPr>
                            <m:t>7.199∗</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−5</m:t>
                              </m:r>
                            </m:sup>
                          </m:sSup>
                          <m:r>
                            <a:rPr lang="es-EC" sz="1600" i="1">
                              <a:solidFill>
                                <a:schemeClr val="tx2"/>
                              </a:solidFill>
                              <a:latin typeface="Cambria Math"/>
                            </a:rPr>
                            <m:t>∗</m:t>
                          </m:r>
                          <m:r>
                            <a:rPr lang="es-EC" sz="1600" i="1">
                              <a:solidFill>
                                <a:schemeClr val="tx2"/>
                              </a:solidFill>
                              <a:latin typeface="Cambria Math"/>
                            </a:rPr>
                            <m:t>𝑆</m:t>
                          </m:r>
                        </m:den>
                      </m:f>
                    </m:oMath>
                  </m:oMathPara>
                </a14:m>
                <a:endParaRPr lang="es-EC" sz="16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932040" y="2492896"/>
                <a:ext cx="3815916" cy="794064"/>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364088" y="3791551"/>
                <a:ext cx="317638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𝑘</m:t>
                      </m:r>
                      <m:r>
                        <a:rPr lang="es-EC" sz="1600" i="1" smtClean="0">
                          <a:solidFill>
                            <a:schemeClr val="tx2"/>
                          </a:solidFill>
                          <a:latin typeface="Cambria Math"/>
                        </a:rPr>
                        <m:t>=</m:t>
                      </m:r>
                      <m:func>
                        <m:funcPr>
                          <m:ctrlPr>
                            <a:rPr lang="es-EC" sz="1600" i="1">
                              <a:solidFill>
                                <a:schemeClr val="tx2"/>
                              </a:solidFill>
                              <a:latin typeface="Cambria Math"/>
                            </a:rPr>
                          </m:ctrlPr>
                        </m:funcPr>
                        <m:fName>
                          <m:r>
                            <a:rPr lang="es-EC" sz="1600" i="1">
                              <a:solidFill>
                                <a:schemeClr val="tx2"/>
                              </a:solidFill>
                              <a:latin typeface="Cambria Math"/>
                            </a:rPr>
                            <m:t>𝑡𝑎𝑛</m:t>
                          </m:r>
                        </m:fName>
                        <m:e>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60°</m:t>
                                  </m:r>
                                </m:num>
                                <m:den>
                                  <m:r>
                                    <a:rPr lang="es-EC" sz="1600" i="1">
                                      <a:solidFill>
                                        <a:schemeClr val="tx2"/>
                                      </a:solidFill>
                                      <a:latin typeface="Cambria Math"/>
                                    </a:rPr>
                                    <m:t>2</m:t>
                                  </m:r>
                                </m:den>
                              </m:f>
                              <m:r>
                                <a:rPr lang="es-EC" sz="1600" i="1">
                                  <a:solidFill>
                                    <a:schemeClr val="tx2"/>
                                  </a:solidFill>
                                  <a:latin typeface="Cambria Math"/>
                                </a:rPr>
                                <m:t>+45°</m:t>
                              </m:r>
                            </m:e>
                          </m:d>
                          <m:r>
                            <a:rPr lang="es-EC" sz="1600" i="1">
                              <a:solidFill>
                                <a:schemeClr val="tx2"/>
                              </a:solidFill>
                              <a:latin typeface="Cambria Math"/>
                            </a:rPr>
                            <m:t>=3.73205   </m:t>
                          </m:r>
                        </m:e>
                      </m:func>
                    </m:oMath>
                  </m:oMathPara>
                </a14:m>
                <a:endParaRPr lang="es-EC" sz="1600"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5364088" y="3791551"/>
                <a:ext cx="3176382" cy="64556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293800" y="4939955"/>
                <a:ext cx="3382656" cy="361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r>
                        <a:rPr lang="es-EC" sz="1600" i="1">
                          <a:solidFill>
                            <a:schemeClr val="tx2"/>
                          </a:solidFill>
                          <a:latin typeface="Cambria Math"/>
                        </a:rPr>
                        <m:t>=2</m:t>
                      </m:r>
                      <m:r>
                        <a:rPr lang="es-EC" sz="1600" i="1">
                          <a:solidFill>
                            <a:schemeClr val="tx2"/>
                          </a:solidFill>
                          <a:latin typeface="Cambria Math"/>
                        </a:rPr>
                        <m:t>𝜋</m:t>
                      </m:r>
                      <m:d>
                        <m:dPr>
                          <m:ctrlPr>
                            <a:rPr lang="es-EC" sz="1600" i="1">
                              <a:solidFill>
                                <a:schemeClr val="tx2"/>
                              </a:solidFill>
                              <a:latin typeface="Cambria Math"/>
                            </a:rPr>
                          </m:ctrlPr>
                        </m:dPr>
                        <m:e>
                          <m:r>
                            <a:rPr lang="es-EC" sz="1600" i="1">
                              <a:solidFill>
                                <a:schemeClr val="tx2"/>
                              </a:solidFill>
                              <a:latin typeface="Cambria Math"/>
                            </a:rPr>
                            <m:t>100</m:t>
                          </m:r>
                          <m:r>
                            <a:rPr lang="es-EC" sz="1600" i="1">
                              <a:solidFill>
                                <a:schemeClr val="tx2"/>
                              </a:solidFill>
                              <a:latin typeface="Cambria Math"/>
                            </a:rPr>
                            <m:t>𝐻𝑧</m:t>
                          </m:r>
                        </m:e>
                      </m:d>
                      <m:r>
                        <a:rPr lang="es-EC" sz="1600" i="1">
                          <a:solidFill>
                            <a:schemeClr val="tx2"/>
                          </a:solidFill>
                          <a:latin typeface="Cambria Math"/>
                        </a:rPr>
                        <m:t>=6.283185∗</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2</m:t>
                          </m:r>
                        </m:sup>
                      </m:sSup>
                      <m:r>
                        <a:rPr lang="es-EC" sz="1600" i="1">
                          <a:solidFill>
                            <a:schemeClr val="tx2"/>
                          </a:solidFill>
                          <a:latin typeface="Cambria Math"/>
                        </a:rPr>
                        <m:t> </m:t>
                      </m:r>
                    </m:oMath>
                  </m:oMathPara>
                </a14:m>
                <a:endParaRPr lang="es-EC" sz="1600"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293800" y="4939955"/>
                <a:ext cx="3382656" cy="361253"/>
              </a:xfrm>
              <a:prstGeom prst="rect">
                <a:avLst/>
              </a:prstGeom>
              <a:blipFill rotWithShape="1">
                <a:blip r:embed="rId6"/>
                <a:stretch>
                  <a:fillRect/>
                </a:stretch>
              </a:blipFill>
            </p:spPr>
            <p:txBody>
              <a:bodyPr/>
              <a:lstStyle/>
              <a:p>
                <a:r>
                  <a:rPr lang="es-EC">
                    <a:noFill/>
                  </a:rPr>
                  <a:t> </a:t>
                </a:r>
              </a:p>
            </p:txBody>
          </p:sp>
        </mc:Fallback>
      </mc:AlternateContent>
      <p:sp>
        <p:nvSpPr>
          <p:cNvPr id="10" name="9 Rectángulo"/>
          <p:cNvSpPr/>
          <p:nvPr/>
        </p:nvSpPr>
        <p:spPr>
          <a:xfrm>
            <a:off x="5978849" y="4571836"/>
            <a:ext cx="2049535" cy="369332"/>
          </a:xfrm>
          <a:prstGeom prst="rect">
            <a:avLst/>
          </a:prstGeom>
        </p:spPr>
        <p:txBody>
          <a:bodyPr wrap="none">
            <a:spAutoFit/>
          </a:bodyPr>
          <a:lstStyle/>
          <a:p>
            <a:r>
              <a:rPr lang="es-EC" dirty="0"/>
              <a:t>frecuencia de corte </a:t>
            </a:r>
          </a:p>
        </p:txBody>
      </p:sp>
      <mc:AlternateContent xmlns:mc="http://schemas.openxmlformats.org/markup-compatibility/2006" xmlns:a14="http://schemas.microsoft.com/office/drawing/2010/main">
        <mc:Choice Requires="a14">
          <p:sp>
            <p:nvSpPr>
              <p:cNvPr id="11" name="10 Rectángulo"/>
              <p:cNvSpPr/>
              <p:nvPr/>
            </p:nvSpPr>
            <p:spPr>
              <a:xfrm>
                <a:off x="5852980" y="5363221"/>
                <a:ext cx="2175404" cy="5140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𝑧</m:t>
                          </m:r>
                        </m:sub>
                      </m:sSub>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num>
                        <m:den>
                          <m:r>
                            <a:rPr lang="es-EC" sz="1600" i="1">
                              <a:solidFill>
                                <a:schemeClr val="tx2"/>
                              </a:solidFill>
                              <a:latin typeface="Cambria Math"/>
                            </a:rPr>
                            <m:t>𝑘</m:t>
                          </m:r>
                        </m:den>
                      </m:f>
                      <m:r>
                        <a:rPr lang="es-EC" sz="1600" i="1">
                          <a:solidFill>
                            <a:schemeClr val="tx2"/>
                          </a:solidFill>
                          <a:latin typeface="Cambria Math"/>
                        </a:rPr>
                        <m:t>=</m:t>
                      </m:r>
                      <m:r>
                        <a:rPr lang="es-EC" sz="1600" i="1" smtClean="0">
                          <a:solidFill>
                            <a:schemeClr val="tx2"/>
                          </a:solidFill>
                          <a:latin typeface="Cambria Math"/>
                        </a:rPr>
                        <m:t>168.35747</m:t>
                      </m:r>
                    </m:oMath>
                  </m:oMathPara>
                </a14:m>
                <a:endParaRPr lang="es-EC" sz="1600" dirty="0">
                  <a:solidFill>
                    <a:schemeClr val="tx2"/>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5852980" y="5363221"/>
                <a:ext cx="2175404" cy="514051"/>
              </a:xfrm>
              <a:prstGeom prst="rect">
                <a:avLst/>
              </a:prstGeom>
              <a:blipFill rotWithShape="1">
                <a:blip r:embed="rId7"/>
                <a:stretch>
                  <a:fillRect b="-357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5853046" y="5876700"/>
                <a:ext cx="2247346" cy="360612"/>
              </a:xfrm>
              <a:prstGeom prst="rect">
                <a:avLst/>
              </a:prstGeom>
            </p:spPr>
            <p:txBody>
              <a:bodyPr wrap="none">
                <a:spAutoFit/>
              </a:bodyPr>
              <a:lstStyle/>
              <a:p>
                <a14:m>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𝑝</m:t>
                        </m:r>
                      </m:sub>
                    </m:sSub>
                    <m:r>
                      <a:rPr lang="es-EC" sz="1600" i="1">
                        <a:solidFill>
                          <a:schemeClr val="tx2"/>
                        </a:solidFill>
                        <a:latin typeface="Cambria Math"/>
                      </a:rPr>
                      <m:t>=</m:t>
                    </m:r>
                    <m:r>
                      <a:rPr lang="es-EC" sz="1600" i="1">
                        <a:solidFill>
                          <a:schemeClr val="tx2"/>
                        </a:solidFill>
                        <a:latin typeface="Cambria Math"/>
                      </a:rPr>
                      <m:t>𝑘</m:t>
                    </m:r>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𝑐</m:t>
                        </m:r>
                      </m:sub>
                    </m:sSub>
                    <m:r>
                      <a:rPr lang="es-EC" sz="1600" i="1">
                        <a:solidFill>
                          <a:schemeClr val="tx2"/>
                        </a:solidFill>
                        <a:latin typeface="Cambria Math"/>
                      </a:rPr>
                      <m:t> </m:t>
                    </m:r>
                  </m:oMath>
                </a14:m>
                <a:r>
                  <a:rPr lang="es-EC" sz="1600" dirty="0" smtClean="0">
                    <a:solidFill>
                      <a:schemeClr val="tx2"/>
                    </a:solidFill>
                  </a:rPr>
                  <a:t>=</a:t>
                </a:r>
                <a14:m>
                  <m:oMath xmlns:m="http://schemas.openxmlformats.org/officeDocument/2006/math">
                    <m:r>
                      <a:rPr lang="es-EC" sz="1600" i="1" smtClean="0">
                        <a:solidFill>
                          <a:schemeClr val="tx2"/>
                        </a:solidFill>
                        <a:latin typeface="Cambria Math"/>
                      </a:rPr>
                      <m:t>2344.91617</m:t>
                    </m:r>
                  </m:oMath>
                </a14:m>
                <a:endParaRPr lang="es-EC" sz="1600"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5853046" y="5876700"/>
                <a:ext cx="2247346" cy="360612"/>
              </a:xfrm>
              <a:prstGeom prst="rect">
                <a:avLst/>
              </a:prstGeom>
              <a:blipFill rotWithShape="1">
                <a:blip r:embed="rId8"/>
                <a:stretch>
                  <a:fillRect t="-3390" b="-16949"/>
                </a:stretch>
              </a:blipFill>
            </p:spPr>
            <p:txBody>
              <a:bodyPr/>
              <a:lstStyle/>
              <a:p>
                <a:r>
                  <a:rPr lang="es-EC">
                    <a:noFill/>
                  </a:rPr>
                  <a:t> </a:t>
                </a:r>
              </a:p>
            </p:txBody>
          </p:sp>
        </mc:Fallback>
      </mc:AlternateContent>
    </p:spTree>
    <p:extLst>
      <p:ext uri="{BB962C8B-B14F-4D97-AF65-F5344CB8AC3E}">
        <p14:creationId xmlns:p14="http://schemas.microsoft.com/office/powerpoint/2010/main" val="2104445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a:t>CALCULO DEL CONTROLADOR DEL LAZO DE VOLTAJE</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5364088" y="3573016"/>
                <a:ext cx="2761525" cy="5934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smtClean="0">
                              <a:solidFill>
                                <a:schemeClr val="tx2"/>
                              </a:solidFill>
                              <a:latin typeface="Cambria Math"/>
                            </a:rPr>
                          </m:ctrlPr>
                        </m:fPr>
                        <m:num>
                          <m:r>
                            <a:rPr lang="es-EC" sz="1600" i="1">
                              <a:solidFill>
                                <a:schemeClr val="tx2"/>
                              </a:solidFill>
                              <a:latin typeface="Cambria Math"/>
                            </a:rPr>
                            <m:t>0.005945∗</m:t>
                          </m:r>
                          <m:r>
                            <a:rPr lang="es-EC" sz="1600" i="1">
                              <a:solidFill>
                                <a:schemeClr val="tx2"/>
                              </a:solidFill>
                              <a:latin typeface="Cambria Math"/>
                            </a:rPr>
                            <m:t>𝑠</m:t>
                          </m:r>
                          <m:r>
                            <a:rPr lang="es-EC" sz="1600" i="1">
                              <a:solidFill>
                                <a:schemeClr val="tx2"/>
                              </a:solidFill>
                              <a:latin typeface="Cambria Math"/>
                            </a:rPr>
                            <m:t>+1</m:t>
                          </m:r>
                        </m:num>
                        <m:den>
                          <m:r>
                            <a:rPr lang="es-EC" sz="1600" i="1">
                              <a:solidFill>
                                <a:schemeClr val="tx2"/>
                              </a:solidFill>
                              <a:latin typeface="Cambria Math"/>
                            </a:rPr>
                            <m:t>4.265∗</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−4</m:t>
                              </m:r>
                            </m:sup>
                          </m:sSup>
                          <m:sSup>
                            <m:sSupPr>
                              <m:ctrlPr>
                                <a:rPr lang="es-EC" sz="1600" i="1">
                                  <a:solidFill>
                                    <a:schemeClr val="tx2"/>
                                  </a:solidFill>
                                  <a:latin typeface="Cambria Math"/>
                                </a:rPr>
                              </m:ctrlPr>
                            </m:sSupPr>
                            <m:e>
                              <m:r>
                                <a:rPr lang="es-EC" sz="1600" i="1">
                                  <a:solidFill>
                                    <a:schemeClr val="tx2"/>
                                  </a:solidFill>
                                  <a:latin typeface="Cambria Math"/>
                                </a:rPr>
                                <m:t>∗</m:t>
                              </m:r>
                              <m:r>
                                <a:rPr lang="es-EC" sz="1600" i="1">
                                  <a:solidFill>
                                    <a:schemeClr val="tx2"/>
                                  </a:solidFill>
                                  <a:latin typeface="Cambria Math"/>
                                </a:rPr>
                                <m:t>𝑠</m:t>
                              </m:r>
                            </m:e>
                            <m:sup>
                              <m:r>
                                <a:rPr lang="es-EC" sz="1600" i="1">
                                  <a:solidFill>
                                    <a:schemeClr val="tx2"/>
                                  </a:solidFill>
                                  <a:latin typeface="Cambria Math"/>
                                </a:rPr>
                                <m:t>2</m:t>
                              </m:r>
                            </m:sup>
                          </m:sSup>
                          <m:r>
                            <a:rPr lang="es-EC" sz="1600" i="1">
                              <a:solidFill>
                                <a:schemeClr val="tx2"/>
                              </a:solidFill>
                              <a:latin typeface="Cambria Math"/>
                            </a:rPr>
                            <m:t>+</m:t>
                          </m:r>
                          <m:r>
                            <a:rPr lang="es-EC" sz="1600" i="1">
                              <a:solidFill>
                                <a:schemeClr val="tx2"/>
                              </a:solidFill>
                              <a:latin typeface="Cambria Math"/>
                            </a:rPr>
                            <m:t>𝑠</m:t>
                          </m:r>
                        </m:den>
                      </m:f>
                    </m:oMath>
                  </m:oMathPara>
                </a14:m>
                <a:endParaRPr lang="es-EC" sz="1600"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5364088" y="3573016"/>
                <a:ext cx="2761525" cy="593496"/>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238328" y="2432574"/>
                <a:ext cx="2574032" cy="11172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a:solidFill>
                                <a:schemeClr val="tx2"/>
                              </a:solidFill>
                              <a:latin typeface="Cambria Math"/>
                            </a:rPr>
                          </m:ctrlPr>
                        </m:fPr>
                        <m:num>
                          <m:sSub>
                            <m:sSubPr>
                              <m:ctrlPr>
                                <a:rPr lang="es-EC" sz="1600" i="1">
                                  <a:solidFill>
                                    <a:schemeClr val="tx2"/>
                                  </a:solidFill>
                                  <a:latin typeface="Cambria Math"/>
                                </a:rPr>
                              </m:ctrlPr>
                            </m:sSubPr>
                            <m:e>
                              <m:r>
                                <a:rPr lang="es-EC" sz="1600" i="1">
                                  <a:solidFill>
                                    <a:schemeClr val="tx2"/>
                                  </a:solidFill>
                                  <a:latin typeface="Cambria Math"/>
                                </a:rPr>
                                <m:t>𝑘</m:t>
                              </m:r>
                            </m:e>
                            <m:sub>
                              <m:r>
                                <a:rPr lang="es-EC" sz="1600" i="1">
                                  <a:solidFill>
                                    <a:schemeClr val="tx2"/>
                                  </a:solidFill>
                                  <a:latin typeface="Cambria Math"/>
                                </a:rPr>
                                <m:t>𝑐</m:t>
                              </m:r>
                            </m:sub>
                          </m:sSub>
                        </m:num>
                        <m:den>
                          <m:r>
                            <a:rPr lang="es-EC" sz="1600" i="1">
                              <a:solidFill>
                                <a:schemeClr val="tx2"/>
                              </a:solidFill>
                              <a:latin typeface="Cambria Math"/>
                            </a:rPr>
                            <m:t>𝑠</m:t>
                          </m:r>
                        </m:den>
                      </m:f>
                      <m:f>
                        <m:fPr>
                          <m:ctrlPr>
                            <a:rPr lang="es-EC" sz="1600" i="1">
                              <a:solidFill>
                                <a:schemeClr val="tx2"/>
                              </a:solidFill>
                              <a:latin typeface="Cambria Math"/>
                            </a:rPr>
                          </m:ctrlPr>
                        </m:fPr>
                        <m:num>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𝑠</m:t>
                                  </m:r>
                                </m:num>
                                <m:den>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𝑧</m:t>
                                      </m:r>
                                    </m:sub>
                                  </m:sSub>
                                </m:den>
                              </m:f>
                              <m:r>
                                <a:rPr lang="es-EC" sz="1600" i="1">
                                  <a:solidFill>
                                    <a:schemeClr val="tx2"/>
                                  </a:solidFill>
                                  <a:latin typeface="Cambria Math"/>
                                </a:rPr>
                                <m:t>+1</m:t>
                              </m:r>
                            </m:e>
                          </m:d>
                        </m:num>
                        <m:den>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𝑠</m:t>
                                  </m:r>
                                </m:num>
                                <m:den>
                                  <m:sSub>
                                    <m:sSubPr>
                                      <m:ctrlPr>
                                        <a:rPr lang="es-EC" sz="1600" i="1">
                                          <a:solidFill>
                                            <a:schemeClr val="tx2"/>
                                          </a:solidFill>
                                          <a:latin typeface="Cambria Math"/>
                                        </a:rPr>
                                      </m:ctrlPr>
                                    </m:sSubPr>
                                    <m:e>
                                      <m:r>
                                        <a:rPr lang="es-EC" sz="1600" i="1">
                                          <a:solidFill>
                                            <a:schemeClr val="tx2"/>
                                          </a:solidFill>
                                          <a:latin typeface="Cambria Math"/>
                                        </a:rPr>
                                        <m:t>𝜔</m:t>
                                      </m:r>
                                    </m:e>
                                    <m:sub>
                                      <m:r>
                                        <a:rPr lang="es-EC" sz="1600" i="1">
                                          <a:solidFill>
                                            <a:schemeClr val="tx2"/>
                                          </a:solidFill>
                                          <a:latin typeface="Cambria Math"/>
                                        </a:rPr>
                                        <m:t>𝑝</m:t>
                                      </m:r>
                                    </m:sub>
                                  </m:sSub>
                                </m:den>
                              </m:f>
                              <m:r>
                                <a:rPr lang="es-EC" sz="1600" i="1">
                                  <a:solidFill>
                                    <a:schemeClr val="tx2"/>
                                  </a:solidFill>
                                  <a:latin typeface="Cambria Math"/>
                                </a:rPr>
                                <m:t>+1</m:t>
                              </m:r>
                            </m:e>
                          </m:d>
                        </m:den>
                      </m:f>
                    </m:oMath>
                  </m:oMathPara>
                </a14:m>
                <a:endParaRPr lang="es-EC" sz="1600"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5238328" y="2432574"/>
                <a:ext cx="2574032" cy="111729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7345825" y="2730406"/>
                <a:ext cx="682559" cy="338554"/>
              </a:xfrm>
              <a:prstGeom prst="rect">
                <a:avLst/>
              </a:prstGeom>
            </p:spPr>
            <p:txBody>
              <a:bodyPr wrap="none">
                <a:spAutoFit/>
              </a:bodyPr>
              <a:lstStyle/>
              <a:p>
                <a14:m>
                  <m:oMath xmlns:m="http://schemas.openxmlformats.org/officeDocument/2006/math">
                    <m:sSub>
                      <m:sSubPr>
                        <m:ctrlPr>
                          <a:rPr lang="es-EC" sz="1600" i="1" smtClean="0">
                            <a:solidFill>
                              <a:schemeClr val="tx2"/>
                            </a:solidFill>
                            <a:latin typeface="Cambria Math"/>
                          </a:rPr>
                        </m:ctrlPr>
                      </m:sSubPr>
                      <m:e>
                        <m:r>
                          <a:rPr lang="es-EC" sz="1600" b="0" i="1" smtClean="0">
                            <a:solidFill>
                              <a:schemeClr val="tx2"/>
                            </a:solidFill>
                            <a:latin typeface="Cambria Math"/>
                          </a:rPr>
                          <m:t>;</m:t>
                        </m:r>
                        <m:r>
                          <a:rPr lang="es-EC" sz="1600" i="1">
                            <a:solidFill>
                              <a:schemeClr val="tx2"/>
                            </a:solidFill>
                            <a:latin typeface="Cambria Math"/>
                          </a:rPr>
                          <m:t>𝑘</m:t>
                        </m:r>
                      </m:e>
                      <m:sub>
                        <m:r>
                          <a:rPr lang="es-EC" sz="1600" i="1">
                            <a:solidFill>
                              <a:schemeClr val="tx2"/>
                            </a:solidFill>
                            <a:latin typeface="Cambria Math"/>
                          </a:rPr>
                          <m:t>𝑐</m:t>
                        </m:r>
                      </m:sub>
                    </m:sSub>
                  </m:oMath>
                </a14:m>
                <a:r>
                  <a:rPr lang="es-EC" sz="1600" dirty="0" smtClean="0">
                    <a:solidFill>
                      <a:schemeClr val="tx2"/>
                    </a:solidFill>
                  </a:rPr>
                  <a:t>=1</a:t>
                </a:r>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7345825" y="2730406"/>
                <a:ext cx="682559" cy="338554"/>
              </a:xfrm>
              <a:prstGeom prst="rect">
                <a:avLst/>
              </a:prstGeom>
              <a:blipFill rotWithShape="1">
                <a:blip r:embed="rId4"/>
                <a:stretch>
                  <a:fillRect t="-5455" r="-3571" b="-23636"/>
                </a:stretch>
              </a:blipFill>
            </p:spPr>
            <p:txBody>
              <a:bodyPr/>
              <a:lstStyle/>
              <a:p>
                <a:r>
                  <a:rPr lang="es-EC">
                    <a:noFill/>
                  </a:rPr>
                  <a:t> </a:t>
                </a:r>
              </a:p>
            </p:txBody>
          </p:sp>
        </mc:Fallback>
      </mc:AlternateContent>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287493"/>
            <a:ext cx="4322445" cy="3373755"/>
          </a:xfrm>
          <a:prstGeom prst="rect">
            <a:avLst/>
          </a:prstGeom>
          <a:noFill/>
          <a:ln>
            <a:noFill/>
          </a:ln>
        </p:spPr>
      </p:pic>
      <mc:AlternateContent xmlns:mc="http://schemas.openxmlformats.org/markup-compatibility/2006" xmlns:a14="http://schemas.microsoft.com/office/drawing/2010/main">
        <mc:Choice Requires="a14">
          <p:sp>
            <p:nvSpPr>
              <p:cNvPr id="8" name="7 Rectángulo"/>
              <p:cNvSpPr/>
              <p:nvPr/>
            </p:nvSpPr>
            <p:spPr>
              <a:xfrm>
                <a:off x="288032" y="5661248"/>
                <a:ext cx="4572000" cy="584775"/>
              </a:xfrm>
              <a:prstGeom prst="rect">
                <a:avLst/>
              </a:prstGeom>
            </p:spPr>
            <p:txBody>
              <a:bodyPr>
                <a:spAutoFit/>
              </a:bodyPr>
              <a:lstStyle/>
              <a:p>
                <a:r>
                  <a:rPr lang="es-EC" sz="1600" b="1" dirty="0" smtClean="0">
                    <a:solidFill>
                      <a:schemeClr val="tx2"/>
                    </a:solidFill>
                  </a:rPr>
                  <a:t>Diagrama de Bode de la ganancia del controlador de voltaje con </a:t>
                </a:r>
                <a14:m>
                  <m:oMath xmlns:m="http://schemas.openxmlformats.org/officeDocument/2006/math">
                    <m:sSub>
                      <m:sSubPr>
                        <m:ctrlPr>
                          <a:rPr lang="es-EC" sz="1600" b="1" i="1">
                            <a:solidFill>
                              <a:schemeClr val="tx2"/>
                            </a:solidFill>
                            <a:latin typeface="Cambria Math"/>
                          </a:rPr>
                        </m:ctrlPr>
                      </m:sSubPr>
                      <m:e>
                        <m:r>
                          <a:rPr lang="es-EC" sz="1600" b="1" i="1">
                            <a:solidFill>
                              <a:schemeClr val="tx2"/>
                            </a:solidFill>
                            <a:latin typeface="Cambria Math"/>
                          </a:rPr>
                          <m:t>𝒌</m:t>
                        </m:r>
                      </m:e>
                      <m:sub>
                        <m:r>
                          <a:rPr lang="es-EC" sz="1600" b="1" i="1">
                            <a:solidFill>
                              <a:schemeClr val="tx2"/>
                            </a:solidFill>
                            <a:latin typeface="Cambria Math"/>
                          </a:rPr>
                          <m:t>𝒄</m:t>
                        </m:r>
                      </m:sub>
                    </m:sSub>
                    <m:r>
                      <a:rPr lang="es-EC" sz="1600" b="1">
                        <a:solidFill>
                          <a:schemeClr val="tx2"/>
                        </a:solidFill>
                        <a:latin typeface="Cambria Math"/>
                      </a:rPr>
                      <m:t>=</m:t>
                    </m:r>
                    <m:r>
                      <a:rPr lang="es-EC" sz="1600" b="1" i="1">
                        <a:solidFill>
                          <a:schemeClr val="tx2"/>
                        </a:solidFill>
                        <a:latin typeface="Cambria Math"/>
                      </a:rPr>
                      <m:t>𝟏</m:t>
                    </m:r>
                  </m:oMath>
                </a14:m>
                <a:endParaRPr lang="es-EC" sz="1600" b="1"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288032" y="5661248"/>
                <a:ext cx="4572000" cy="584775"/>
              </a:xfrm>
              <a:prstGeom prst="rect">
                <a:avLst/>
              </a:prstGeom>
              <a:blipFill rotWithShape="1">
                <a:blip r:embed="rId6"/>
                <a:stretch>
                  <a:fillRect l="-667" t="-3125" b="-125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436096" y="4332217"/>
                <a:ext cx="2578206" cy="464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m:t>
                      </m:r>
                      <m:r>
                        <a:rPr lang="es-EC" sz="1600" i="1" smtClean="0">
                          <a:solidFill>
                            <a:schemeClr val="tx2"/>
                          </a:solidFill>
                          <a:latin typeface="Cambria Math"/>
                        </a:rPr>
                        <m:t>=</m:t>
                      </m:r>
                      <m:sSup>
                        <m:sSupPr>
                          <m:ctrlPr>
                            <a:rPr lang="es-EC" sz="1600" i="1">
                              <a:solidFill>
                                <a:schemeClr val="tx2"/>
                              </a:solidFill>
                              <a:latin typeface="Cambria Math"/>
                            </a:rPr>
                          </m:ctrlPr>
                        </m:sSupPr>
                        <m:e>
                          <m:r>
                            <a:rPr lang="es-EC" sz="1600" i="1">
                              <a:solidFill>
                                <a:schemeClr val="tx2"/>
                              </a:solidFill>
                              <a:latin typeface="Cambria Math"/>
                            </a:rPr>
                            <m:t>10</m:t>
                          </m:r>
                        </m:e>
                        <m:sup>
                          <m:d>
                            <m:dPr>
                              <m:ctrlPr>
                                <a:rPr lang="es-EC" sz="1600" i="1">
                                  <a:solidFill>
                                    <a:schemeClr val="tx2"/>
                                  </a:solidFill>
                                  <a:latin typeface="Cambria Math"/>
                                </a:rPr>
                              </m:ctrlPr>
                            </m:dPr>
                            <m:e>
                              <m:f>
                                <m:fPr>
                                  <m:ctrlPr>
                                    <a:rPr lang="es-EC" sz="1600" i="1">
                                      <a:solidFill>
                                        <a:schemeClr val="tx2"/>
                                      </a:solidFill>
                                      <a:latin typeface="Cambria Math"/>
                                    </a:rPr>
                                  </m:ctrlPr>
                                </m:fPr>
                                <m:num>
                                  <m:r>
                                    <a:rPr lang="es-EC" sz="1600" i="1">
                                      <a:solidFill>
                                        <a:schemeClr val="tx2"/>
                                      </a:solidFill>
                                      <a:latin typeface="Cambria Math"/>
                                    </a:rPr>
                                    <m:t>−26.4515</m:t>
                                  </m:r>
                                </m:num>
                                <m:den>
                                  <m:r>
                                    <a:rPr lang="es-EC" sz="1600" i="1">
                                      <a:solidFill>
                                        <a:schemeClr val="tx2"/>
                                      </a:solidFill>
                                      <a:latin typeface="Cambria Math"/>
                                    </a:rPr>
                                    <m:t>20</m:t>
                                  </m:r>
                                </m:den>
                              </m:f>
                            </m:e>
                          </m:d>
                        </m:sup>
                      </m:sSup>
                      <m:r>
                        <a:rPr lang="es-EC" sz="1600" i="1">
                          <a:solidFill>
                            <a:schemeClr val="tx2"/>
                          </a:solidFill>
                          <a:latin typeface="Cambria Math"/>
                        </a:rPr>
                        <m:t>=0.0476 </m:t>
                      </m:r>
                    </m:oMath>
                  </m:oMathPara>
                </a14:m>
                <a:endParaRPr lang="es-EC" sz="1600"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436096" y="4332217"/>
                <a:ext cx="2578206" cy="464935"/>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436096" y="5013176"/>
                <a:ext cx="2566023"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𝑘</m:t>
                          </m:r>
                        </m:e>
                        <m:sub>
                          <m:r>
                            <a:rPr lang="es-EC" sz="1600" i="1">
                              <a:solidFill>
                                <a:schemeClr val="tx2"/>
                              </a:solidFill>
                              <a:latin typeface="Cambria Math"/>
                            </a:rPr>
                            <m:t>𝑐</m:t>
                          </m:r>
                        </m:sub>
                      </m:sSub>
                      <m:r>
                        <a:rPr lang="es-EC" sz="1600" i="1">
                          <a:solidFill>
                            <a:schemeClr val="tx2"/>
                          </a:solidFill>
                          <a:latin typeface="Cambria Math"/>
                        </a:rPr>
                        <m:t>=</m:t>
                      </m:r>
                      <m:f>
                        <m:fPr>
                          <m:ctrlPr>
                            <a:rPr lang="es-EC" sz="1600" i="1">
                              <a:solidFill>
                                <a:schemeClr val="tx2"/>
                              </a:solidFill>
                              <a:latin typeface="Cambria Math"/>
                            </a:rPr>
                          </m:ctrlPr>
                        </m:fPr>
                        <m:num>
                          <m:r>
                            <a:rPr lang="es-EC" sz="1600" i="1">
                              <a:solidFill>
                                <a:schemeClr val="tx2"/>
                              </a:solidFill>
                              <a:latin typeface="Cambria Math"/>
                            </a:rPr>
                            <m:t>1</m:t>
                          </m:r>
                        </m:num>
                        <m:den>
                          <m:r>
                            <a:rPr lang="es-EC" sz="1600" i="1">
                              <a:solidFill>
                                <a:schemeClr val="tx2"/>
                              </a:solidFill>
                              <a:latin typeface="Cambria Math"/>
                            </a:rPr>
                            <m:t>0.0476 </m:t>
                          </m:r>
                        </m:den>
                      </m:f>
                      <m:r>
                        <a:rPr lang="es-EC" sz="1600" i="1">
                          <a:solidFill>
                            <a:schemeClr val="tx2"/>
                          </a:solidFill>
                          <a:latin typeface="Cambria Math"/>
                        </a:rPr>
                        <m:t>=21.017206</m:t>
                      </m:r>
                    </m:oMath>
                  </m:oMathPara>
                </a14:m>
                <a:endParaRPr lang="es-EC" sz="1600"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5436096" y="5013176"/>
                <a:ext cx="2566023" cy="554960"/>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4572000" y="5805264"/>
                <a:ext cx="4441068" cy="5884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𝐺𝑐𝑣</m:t>
                          </m:r>
                        </m:e>
                        <m:sub>
                          <m:r>
                            <a:rPr lang="es-EC" sz="1600" i="1">
                              <a:solidFill>
                                <a:schemeClr val="tx2"/>
                              </a:solidFill>
                              <a:latin typeface="Cambria Math"/>
                            </a:rPr>
                            <m:t>𝑑</m:t>
                          </m:r>
                        </m:sub>
                      </m:sSub>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𝐺𝑐𝑣</m:t>
                          </m:r>
                        </m:e>
                        <m:sub>
                          <m:r>
                            <a:rPr lang="es-EC" sz="1600" i="1">
                              <a:solidFill>
                                <a:schemeClr val="tx2"/>
                              </a:solidFill>
                              <a:latin typeface="Cambria Math"/>
                            </a:rPr>
                            <m:t>𝑞</m:t>
                          </m:r>
                        </m:sub>
                      </m:sSub>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𝐺</m:t>
                          </m:r>
                        </m:e>
                        <m:sub>
                          <m:r>
                            <a:rPr lang="es-EC" sz="1600" i="1">
                              <a:solidFill>
                                <a:schemeClr val="tx2"/>
                              </a:solidFill>
                              <a:latin typeface="Cambria Math"/>
                            </a:rPr>
                            <m:t>𝑐𝑣</m:t>
                          </m:r>
                        </m:sub>
                      </m:sSub>
                      <m:d>
                        <m:dPr>
                          <m:ctrlPr>
                            <a:rPr lang="es-EC" sz="1600" i="1">
                              <a:solidFill>
                                <a:schemeClr val="tx2"/>
                              </a:solidFill>
                              <a:latin typeface="Cambria Math"/>
                            </a:rPr>
                          </m:ctrlPr>
                        </m:dPr>
                        <m:e>
                          <m:r>
                            <a:rPr lang="es-EC" sz="1600" i="1">
                              <a:solidFill>
                                <a:schemeClr val="tx2"/>
                              </a:solidFill>
                              <a:latin typeface="Cambria Math"/>
                            </a:rPr>
                            <m:t>𝑠</m:t>
                          </m:r>
                        </m:e>
                      </m:d>
                      <m:r>
                        <a:rPr lang="es-EC" sz="1600" i="1">
                          <a:solidFill>
                            <a:schemeClr val="tx2"/>
                          </a:solidFill>
                          <a:latin typeface="Cambria Math"/>
                        </a:rPr>
                        <m:t>=</m:t>
                      </m:r>
                      <m:f>
                        <m:fPr>
                          <m:ctrlPr>
                            <a:rPr lang="es-EC" sz="1600" i="1">
                              <a:solidFill>
                                <a:schemeClr val="tx2"/>
                              </a:solidFill>
                              <a:latin typeface="Cambria Math"/>
                            </a:rPr>
                          </m:ctrlPr>
                        </m:fPr>
                        <m:num>
                          <m:r>
                            <a:rPr lang="es-EC" sz="1600" i="1">
                              <a:solidFill>
                                <a:schemeClr val="tx2"/>
                              </a:solidFill>
                              <a:latin typeface="Cambria Math"/>
                            </a:rPr>
                            <m:t>0.1248∗</m:t>
                          </m:r>
                          <m:r>
                            <a:rPr lang="es-EC" sz="1600" i="1">
                              <a:solidFill>
                                <a:schemeClr val="tx2"/>
                              </a:solidFill>
                              <a:latin typeface="Cambria Math"/>
                            </a:rPr>
                            <m:t>𝑠</m:t>
                          </m:r>
                          <m:r>
                            <a:rPr lang="es-EC" sz="1600" i="1">
                              <a:solidFill>
                                <a:schemeClr val="tx2"/>
                              </a:solidFill>
                              <a:latin typeface="Cambria Math"/>
                            </a:rPr>
                            <m:t>+21.02 </m:t>
                          </m:r>
                        </m:num>
                        <m:den>
                          <m:r>
                            <a:rPr lang="es-EC" sz="1600" i="1">
                              <a:solidFill>
                                <a:schemeClr val="tx2"/>
                              </a:solidFill>
                              <a:latin typeface="Cambria Math"/>
                            </a:rPr>
                            <m:t>4.265∗</m:t>
                          </m:r>
                          <m:sSup>
                            <m:sSupPr>
                              <m:ctrlPr>
                                <a:rPr lang="es-EC" sz="1600" i="1">
                                  <a:solidFill>
                                    <a:schemeClr val="tx2"/>
                                  </a:solidFill>
                                  <a:latin typeface="Cambria Math"/>
                                </a:rPr>
                              </m:ctrlPr>
                            </m:sSupPr>
                            <m:e>
                              <m:r>
                                <a:rPr lang="es-EC" sz="1600" i="1">
                                  <a:solidFill>
                                    <a:schemeClr val="tx2"/>
                                  </a:solidFill>
                                  <a:latin typeface="Cambria Math"/>
                                </a:rPr>
                                <m:t>10</m:t>
                              </m:r>
                            </m:e>
                            <m:sup>
                              <m:r>
                                <a:rPr lang="es-EC" sz="1600" i="1">
                                  <a:solidFill>
                                    <a:schemeClr val="tx2"/>
                                  </a:solidFill>
                                  <a:latin typeface="Cambria Math"/>
                                </a:rPr>
                                <m:t>−4</m:t>
                              </m:r>
                            </m:sup>
                          </m:sSup>
                          <m:sSup>
                            <m:sSupPr>
                              <m:ctrlPr>
                                <a:rPr lang="es-EC" sz="1600" i="1">
                                  <a:solidFill>
                                    <a:schemeClr val="tx2"/>
                                  </a:solidFill>
                                  <a:latin typeface="Cambria Math"/>
                                </a:rPr>
                              </m:ctrlPr>
                            </m:sSupPr>
                            <m:e>
                              <m:r>
                                <a:rPr lang="es-EC" sz="1600" i="1">
                                  <a:solidFill>
                                    <a:schemeClr val="tx2"/>
                                  </a:solidFill>
                                  <a:latin typeface="Cambria Math"/>
                                </a:rPr>
                                <m:t>∗</m:t>
                              </m:r>
                              <m:r>
                                <a:rPr lang="es-EC" sz="1600" i="1">
                                  <a:solidFill>
                                    <a:schemeClr val="tx2"/>
                                  </a:solidFill>
                                  <a:latin typeface="Cambria Math"/>
                                </a:rPr>
                                <m:t>𝑠</m:t>
                              </m:r>
                            </m:e>
                            <m:sup>
                              <m:r>
                                <a:rPr lang="es-EC" sz="1600" i="1">
                                  <a:solidFill>
                                    <a:schemeClr val="tx2"/>
                                  </a:solidFill>
                                  <a:latin typeface="Cambria Math"/>
                                </a:rPr>
                                <m:t>2</m:t>
                              </m:r>
                            </m:sup>
                          </m:sSup>
                          <m:r>
                            <a:rPr lang="es-EC" sz="1600" i="1">
                              <a:solidFill>
                                <a:schemeClr val="tx2"/>
                              </a:solidFill>
                              <a:latin typeface="Cambria Math"/>
                            </a:rPr>
                            <m:t>+</m:t>
                          </m:r>
                          <m:r>
                            <a:rPr lang="es-EC" sz="1600" i="1">
                              <a:solidFill>
                                <a:schemeClr val="tx2"/>
                              </a:solidFill>
                              <a:latin typeface="Cambria Math"/>
                            </a:rPr>
                            <m:t>𝑠</m:t>
                          </m:r>
                        </m:den>
                      </m:f>
                    </m:oMath>
                  </m:oMathPara>
                </a14:m>
                <a:endParaRPr lang="es-EC" sz="1600" dirty="0">
                  <a:solidFill>
                    <a:schemeClr val="tx2"/>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4572000" y="5805264"/>
                <a:ext cx="4441068" cy="588494"/>
              </a:xfrm>
              <a:prstGeom prst="rect">
                <a:avLst/>
              </a:prstGeom>
              <a:blipFill rotWithShape="1">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84952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b="1" dirty="0"/>
              <a:t>MODELO DEL COMPENSADOR SERIE ESTATICO SINCRONICO EN SIMULINK</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424936" cy="3888432"/>
          </a:xfrm>
          <a:prstGeom prst="rect">
            <a:avLst/>
          </a:prstGeom>
          <a:noFill/>
          <a:ln>
            <a:noFill/>
          </a:ln>
        </p:spPr>
      </p:pic>
    </p:spTree>
    <p:extLst>
      <p:ext uri="{BB962C8B-B14F-4D97-AF65-F5344CB8AC3E}">
        <p14:creationId xmlns:p14="http://schemas.microsoft.com/office/powerpoint/2010/main" val="180532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5436096" y="180225"/>
            <a:ext cx="3600400" cy="2366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69" y="188640"/>
            <a:ext cx="5282227" cy="2881303"/>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5580112" y="2204864"/>
                <a:ext cx="262802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𝐺𝑐𝑣</m:t>
                      </m:r>
                      <m:r>
                        <a:rPr lang="es-EC" sz="1600" b="0" i="1" smtClean="0">
                          <a:solidFill>
                            <a:schemeClr val="tx2"/>
                          </a:solidFill>
                          <a:latin typeface="Cambria Math"/>
                        </a:rPr>
                        <m:t>𝑑</m:t>
                      </m:r>
                      <m:r>
                        <a:rPr lang="es-EC" sz="1600" i="1" smtClean="0">
                          <a:solidFill>
                            <a:schemeClr val="tx2"/>
                          </a:solidFill>
                          <a:latin typeface="Cambria Math"/>
                        </a:rPr>
                        <m:t>−</m:t>
                      </m:r>
                      <m:r>
                        <a:rPr lang="es-EC" sz="1600" i="1" smtClean="0">
                          <a:solidFill>
                            <a:schemeClr val="tx2"/>
                          </a:solidFill>
                          <a:latin typeface="Cambria Math"/>
                        </a:rPr>
                        <m:t>𝜔</m:t>
                      </m:r>
                      <m:r>
                        <a:rPr lang="es-EC" sz="1600" i="1" smtClean="0">
                          <a:solidFill>
                            <a:schemeClr val="tx2"/>
                          </a:solidFill>
                          <a:latin typeface="Cambria Math"/>
                        </a:rPr>
                        <m:t>∗</m:t>
                      </m:r>
                      <m:r>
                        <a:rPr lang="es-EC" sz="1600" i="1" smtClean="0">
                          <a:solidFill>
                            <a:schemeClr val="tx2"/>
                          </a:solidFill>
                          <a:latin typeface="Cambria Math"/>
                        </a:rPr>
                        <m:t>𝐶</m:t>
                      </m:r>
                      <m:r>
                        <a:rPr lang="es-EC" sz="1600" i="1" smtClean="0">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i="1">
                          <a:solidFill>
                            <a:schemeClr val="tx2"/>
                          </a:solidFill>
                          <a:latin typeface="Cambria Math"/>
                        </a:rPr>
                        <m:t>𝑞</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𝑑</m:t>
                      </m:r>
                    </m:oMath>
                  </m:oMathPara>
                </a14:m>
                <a:endParaRPr lang="es-EC" sz="1600"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5580112" y="2204864"/>
                <a:ext cx="2628027" cy="338554"/>
              </a:xfrm>
              <a:prstGeom prst="rect">
                <a:avLst/>
              </a:prstGeom>
              <a:blipFill rotWithShape="1">
                <a:blip r:embed="rId3"/>
                <a:stretch>
                  <a:fillRect b="-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580112" y="2564904"/>
                <a:ext cx="263245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𝐺𝑐𝑣</m:t>
                      </m:r>
                      <m:r>
                        <a:rPr lang="es-EC" sz="1600" b="0" i="1" smtClean="0">
                          <a:solidFill>
                            <a:schemeClr val="tx2"/>
                          </a:solidFill>
                          <a:latin typeface="Cambria Math"/>
                        </a:rPr>
                        <m:t>𝑞</m:t>
                      </m:r>
                      <m:r>
                        <a:rPr lang="es-EC" sz="1600" i="1" smtClean="0">
                          <a:solidFill>
                            <a:schemeClr val="tx2"/>
                          </a:solidFill>
                          <a:latin typeface="Cambria Math"/>
                        </a:rPr>
                        <m:t>+</m:t>
                      </m:r>
                      <m:r>
                        <a:rPr lang="es-EC" sz="1600" i="1" smtClean="0">
                          <a:solidFill>
                            <a:schemeClr val="tx2"/>
                          </a:solidFill>
                          <a:latin typeface="Cambria Math"/>
                        </a:rPr>
                        <m:t>𝜔</m:t>
                      </m:r>
                      <m:r>
                        <a:rPr lang="es-EC" sz="1600" i="1" smtClean="0">
                          <a:solidFill>
                            <a:schemeClr val="tx2"/>
                          </a:solidFill>
                          <a:latin typeface="Cambria Math"/>
                        </a:rPr>
                        <m:t>∗</m:t>
                      </m:r>
                      <m:r>
                        <a:rPr lang="es-EC" sz="1600" i="1" smtClean="0">
                          <a:solidFill>
                            <a:schemeClr val="tx2"/>
                          </a:solidFill>
                          <a:latin typeface="Cambria Math"/>
                        </a:rPr>
                        <m:t>𝐶</m:t>
                      </m:r>
                      <m:r>
                        <a:rPr lang="es-EC" sz="1600" i="1" smtClean="0">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𝐻</m:t>
                          </m:r>
                        </m:sub>
                      </m:sSub>
                      <m:r>
                        <a:rPr lang="es-EC" sz="1600" b="0" i="1" smtClean="0">
                          <a:solidFill>
                            <a:schemeClr val="tx2"/>
                          </a:solidFill>
                          <a:latin typeface="Cambria Math"/>
                        </a:rPr>
                        <m:t>𝑑</m:t>
                      </m:r>
                      <m:r>
                        <a:rPr lang="es-EC" sz="1600" i="1">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b="0" i="1" smtClean="0">
                          <a:solidFill>
                            <a:schemeClr val="tx2"/>
                          </a:solidFill>
                          <a:latin typeface="Cambria Math"/>
                        </a:rPr>
                        <m:t>𝑞</m:t>
                      </m:r>
                    </m:oMath>
                  </m:oMathPara>
                </a14:m>
                <a:endParaRPr lang="es-EC"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580112" y="2564904"/>
                <a:ext cx="2632451" cy="338554"/>
              </a:xfrm>
              <a:prstGeom prst="rect">
                <a:avLst/>
              </a:prstGeom>
              <a:blipFill rotWithShape="1">
                <a:blip r:embed="rId4"/>
                <a:stretch>
                  <a:fillRect b="-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364088" y="2996952"/>
                <a:ext cx="303211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𝑓</m:t>
                          </m:r>
                        </m:sub>
                      </m:sSub>
                      <m:r>
                        <a:rPr lang="es-EC" sz="1600" i="1">
                          <a:solidFill>
                            <a:schemeClr val="tx2"/>
                          </a:solidFill>
                          <a:latin typeface="Cambria Math"/>
                        </a:rPr>
                        <m:t>=</m:t>
                      </m:r>
                      <m:r>
                        <a:rPr lang="es-EC" sz="1600" i="1">
                          <a:solidFill>
                            <a:schemeClr val="tx2"/>
                          </a:solidFill>
                          <a:latin typeface="Cambria Math"/>
                        </a:rPr>
                        <m:t>𝐾</m:t>
                      </m:r>
                      <m:r>
                        <a:rPr lang="es-EC" sz="1600" i="1">
                          <a:solidFill>
                            <a:schemeClr val="tx2"/>
                          </a:solidFill>
                          <a:latin typeface="Cambria Math"/>
                        </a:rPr>
                        <m:t>∗</m:t>
                      </m:r>
                      <m:r>
                        <a:rPr lang="es-EC" sz="1600" i="1">
                          <a:solidFill>
                            <a:schemeClr val="tx2"/>
                          </a:solidFill>
                          <a:latin typeface="Cambria Math"/>
                        </a:rPr>
                        <m:t>𝑋</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m:t>
                                    </m:r>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𝑞</m:t>
                                </m:r>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𝑑</m:t>
                                </m:r>
                              </m:e>
                            </m:mr>
                          </m:m>
                        </m:e>
                      </m:d>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𝐶</m:t>
                                    </m:r>
                                    <m:r>
                                      <a:rPr lang="es-EC" sz="1600" i="1">
                                        <a:solidFill>
                                          <a:schemeClr val="tx2"/>
                                        </a:solidFill>
                                        <a:latin typeface="Cambria Math"/>
                                      </a:rPr>
                                      <m:t>_</m:t>
                                    </m:r>
                                    <m:r>
                                      <a:rPr lang="es-EC" sz="1600" i="1">
                                        <a:solidFill>
                                          <a:schemeClr val="tx2"/>
                                        </a:solidFill>
                                        <a:latin typeface="Cambria Math"/>
                                      </a:rPr>
                                      <m:t>𝑑</m:t>
                                    </m:r>
                                  </m:sub>
                                </m:sSub>
                              </m:e>
                            </m:mr>
                            <m:m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𝐶</m:t>
                                    </m:r>
                                    <m:r>
                                      <a:rPr lang="es-EC" sz="1600" i="1">
                                        <a:solidFill>
                                          <a:schemeClr val="tx2"/>
                                        </a:solidFill>
                                        <a:latin typeface="Cambria Math"/>
                                      </a:rPr>
                                      <m:t>_</m:t>
                                    </m:r>
                                    <m:r>
                                      <a:rPr lang="es-EC" sz="1600" i="1">
                                        <a:solidFill>
                                          <a:schemeClr val="tx2"/>
                                        </a:solidFill>
                                        <a:latin typeface="Cambria Math"/>
                                      </a:rPr>
                                      <m:t>𝑞</m:t>
                                    </m:r>
                                  </m:sub>
                                </m:sSub>
                              </m:e>
                            </m:mr>
                          </m:m>
                        </m:e>
                      </m:d>
                    </m:oMath>
                  </m:oMathPara>
                </a14:m>
                <a:endParaRPr lang="es-EC" sz="16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5364088" y="2996952"/>
                <a:ext cx="3032112" cy="645561"/>
              </a:xfrm>
              <a:prstGeom prst="rect">
                <a:avLst/>
              </a:prstGeom>
              <a:blipFill rotWithShape="1">
                <a:blip r:embed="rId5"/>
                <a:stretch>
                  <a:fillRect/>
                </a:stretch>
              </a:blipFill>
            </p:spPr>
            <p:txBody>
              <a:bodyPr/>
              <a:lstStyle/>
              <a:p>
                <a:r>
                  <a:rPr lang="es-EC">
                    <a:noFill/>
                  </a:rPr>
                  <a:t> </a:t>
                </a:r>
              </a:p>
            </p:txBody>
          </p:sp>
        </mc:Fallback>
      </mc:AlternateContent>
      <p:sp>
        <p:nvSpPr>
          <p:cNvPr id="8" name="7 Rectángulo"/>
          <p:cNvSpPr/>
          <p:nvPr/>
        </p:nvSpPr>
        <p:spPr>
          <a:xfrm>
            <a:off x="1115616" y="2996952"/>
            <a:ext cx="3203377" cy="338554"/>
          </a:xfrm>
          <a:prstGeom prst="rect">
            <a:avLst/>
          </a:prstGeom>
        </p:spPr>
        <p:txBody>
          <a:bodyPr wrap="none">
            <a:spAutoFit/>
          </a:bodyPr>
          <a:lstStyle/>
          <a:p>
            <a:r>
              <a:rPr lang="es-EC" sz="1600" b="1" dirty="0">
                <a:solidFill>
                  <a:schemeClr val="tx2"/>
                </a:solidFill>
              </a:rPr>
              <a:t>Esquema del controlador de voltaje</a:t>
            </a:r>
          </a:p>
        </p:txBody>
      </p:sp>
      <p:pic>
        <p:nvPicPr>
          <p:cNvPr id="9" name="8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260" y="3429000"/>
            <a:ext cx="4464496" cy="2880320"/>
          </a:xfrm>
          <a:prstGeom prst="rect">
            <a:avLst/>
          </a:prstGeom>
          <a:noFill/>
          <a:ln>
            <a:noFill/>
          </a:ln>
        </p:spPr>
      </p:pic>
      <p:sp>
        <p:nvSpPr>
          <p:cNvPr id="11" name="10 Rectángulo"/>
          <p:cNvSpPr/>
          <p:nvPr/>
        </p:nvSpPr>
        <p:spPr>
          <a:xfrm>
            <a:off x="1043608" y="6237312"/>
            <a:ext cx="3397405" cy="338554"/>
          </a:xfrm>
          <a:prstGeom prst="rect">
            <a:avLst/>
          </a:prstGeom>
        </p:spPr>
        <p:txBody>
          <a:bodyPr wrap="none">
            <a:spAutoFit/>
          </a:bodyPr>
          <a:lstStyle/>
          <a:p>
            <a:r>
              <a:rPr lang="es-EC" sz="1600" b="1" dirty="0">
                <a:solidFill>
                  <a:schemeClr val="tx2"/>
                </a:solidFill>
              </a:rPr>
              <a:t>Esquema del controlador de </a:t>
            </a:r>
            <a:r>
              <a:rPr lang="es-EC" sz="1600" b="1" dirty="0" smtClean="0">
                <a:solidFill>
                  <a:schemeClr val="tx2"/>
                </a:solidFill>
              </a:rPr>
              <a:t>corriente</a:t>
            </a:r>
            <a:endParaRPr lang="es-EC" sz="1600" b="1" dirty="0">
              <a:solidFill>
                <a:schemeClr val="tx2"/>
              </a:solidFill>
            </a:endParaRPr>
          </a:p>
        </p:txBody>
      </p:sp>
      <mc:AlternateContent xmlns:mc="http://schemas.openxmlformats.org/markup-compatibility/2006" xmlns:a14="http://schemas.microsoft.com/office/drawing/2010/main">
        <mc:Choice Requires="a14">
          <p:sp>
            <p:nvSpPr>
              <p:cNvPr id="12" name="11 Rectángulo"/>
              <p:cNvSpPr/>
              <p:nvPr/>
            </p:nvSpPr>
            <p:spPr>
              <a:xfrm>
                <a:off x="5652120" y="4962654"/>
                <a:ext cx="248144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𝐺𝑐𝑖</m:t>
                      </m:r>
                      <m:r>
                        <a:rPr lang="es-EC" sz="1600" b="0" i="1" smtClean="0">
                          <a:solidFill>
                            <a:schemeClr val="tx2"/>
                          </a:solidFill>
                          <a:latin typeface="Cambria Math"/>
                        </a:rPr>
                        <m:t>𝑑</m:t>
                      </m:r>
                      <m:r>
                        <a:rPr lang="es-EC" sz="1600" i="1" smtClean="0">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r>
                        <a:rPr lang="es-EC" sz="1600" i="1">
                          <a:solidFill>
                            <a:schemeClr val="tx2"/>
                          </a:solidFill>
                          <a:latin typeface="Cambria Math"/>
                        </a:rPr>
                        <m:t>𝑑</m:t>
                      </m:r>
                      <m:r>
                        <a:rPr lang="es-EC" sz="1600" i="1" smtClean="0">
                          <a:solidFill>
                            <a:schemeClr val="tx2"/>
                          </a:solidFill>
                          <a:latin typeface="Cambria Math"/>
                        </a:rPr>
                        <m:t>−</m:t>
                      </m:r>
                      <m:r>
                        <a:rPr lang="es-EC" sz="1600" i="1" smtClean="0">
                          <a:solidFill>
                            <a:schemeClr val="tx2"/>
                          </a:solidFill>
                          <a:latin typeface="Cambria Math"/>
                        </a:rPr>
                        <m:t>𝜔</m:t>
                      </m:r>
                      <m:r>
                        <a:rPr lang="es-EC" sz="1600" i="1" smtClean="0">
                          <a:solidFill>
                            <a:schemeClr val="tx2"/>
                          </a:solidFill>
                          <a:latin typeface="Cambria Math"/>
                        </a:rPr>
                        <m:t>𝐿</m:t>
                      </m:r>
                      <m:sSub>
                        <m:sSubPr>
                          <m:ctrlPr>
                            <a:rPr lang="es-EC" sz="1600" i="1">
                              <a:solidFill>
                                <a:schemeClr val="tx2"/>
                              </a:solidFill>
                              <a:latin typeface="Cambria Math"/>
                            </a:rPr>
                          </m:ctrlPr>
                        </m:sSubPr>
                        <m:e>
                          <m:r>
                            <a:rPr lang="es-EC" sz="1600" i="1">
                              <a:solidFill>
                                <a:schemeClr val="tx2"/>
                              </a:solidFill>
                              <a:latin typeface="Cambria Math"/>
                            </a:rPr>
                            <m:t>∗</m:t>
                          </m:r>
                          <m:r>
                            <a:rPr lang="es-EC" sz="1600" i="1">
                              <a:solidFill>
                                <a:schemeClr val="tx2"/>
                              </a:solidFill>
                              <a:latin typeface="Cambria Math"/>
                            </a:rPr>
                            <m:t>𝐼</m:t>
                          </m:r>
                        </m:e>
                        <m:sub>
                          <m:r>
                            <a:rPr lang="es-EC" sz="1600" i="1">
                              <a:solidFill>
                                <a:schemeClr val="tx2"/>
                              </a:solidFill>
                              <a:latin typeface="Cambria Math"/>
                            </a:rPr>
                            <m:t>𝑐𝑜𝑛𝑣</m:t>
                          </m:r>
                        </m:sub>
                      </m:sSub>
                      <m:r>
                        <a:rPr lang="es-EC" sz="1600" i="1">
                          <a:solidFill>
                            <a:schemeClr val="tx2"/>
                          </a:solidFill>
                          <a:latin typeface="Cambria Math"/>
                        </a:rPr>
                        <m:t>𝑞</m:t>
                      </m:r>
                    </m:oMath>
                  </m:oMathPara>
                </a14:m>
                <a:endParaRPr lang="es-EC" sz="1600"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5652120" y="4962654"/>
                <a:ext cx="2481449" cy="338554"/>
              </a:xfrm>
              <a:prstGeom prst="rect">
                <a:avLst/>
              </a:prstGeom>
              <a:blipFill rotWithShape="1">
                <a:blip r:embed="rId7"/>
                <a:stretch>
                  <a:fillRect b="-178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672098" y="5394702"/>
                <a:ext cx="24731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solidFill>
                          <a:latin typeface="Cambria Math"/>
                        </a:rPr>
                        <m:t>𝐺𝑐𝑖</m:t>
                      </m:r>
                      <m:r>
                        <a:rPr lang="es-EC" sz="1600" b="0" i="1" smtClean="0">
                          <a:solidFill>
                            <a:schemeClr val="tx2"/>
                          </a:solidFill>
                          <a:latin typeface="Cambria Math"/>
                        </a:rPr>
                        <m:t>𝑞</m:t>
                      </m:r>
                      <m:r>
                        <a:rPr lang="es-EC" sz="1600" i="1" smtClean="0">
                          <a:solidFill>
                            <a:schemeClr val="tx2"/>
                          </a:solidFill>
                          <a:latin typeface="Cambria Math"/>
                        </a:rPr>
                        <m:t>+</m:t>
                      </m:r>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𝐿</m:t>
                          </m:r>
                        </m:sub>
                      </m:sSub>
                      <m:r>
                        <a:rPr lang="es-EC" sz="1600" i="1">
                          <a:solidFill>
                            <a:schemeClr val="tx2"/>
                          </a:solidFill>
                          <a:latin typeface="Cambria Math"/>
                        </a:rPr>
                        <m:t>𝑞</m:t>
                      </m:r>
                      <m:r>
                        <a:rPr lang="es-EC" sz="1600" i="1" smtClean="0">
                          <a:solidFill>
                            <a:schemeClr val="tx2"/>
                          </a:solidFill>
                          <a:latin typeface="Cambria Math"/>
                        </a:rPr>
                        <m:t>+</m:t>
                      </m:r>
                      <m:r>
                        <a:rPr lang="es-EC" sz="1600" i="1" smtClean="0">
                          <a:solidFill>
                            <a:schemeClr val="tx2"/>
                          </a:solidFill>
                          <a:latin typeface="Cambria Math"/>
                        </a:rPr>
                        <m:t>𝜔</m:t>
                      </m:r>
                      <m:r>
                        <a:rPr lang="es-EC" sz="1600" i="1" smtClean="0">
                          <a:solidFill>
                            <a:schemeClr val="tx2"/>
                          </a:solidFill>
                          <a:latin typeface="Cambria Math"/>
                        </a:rPr>
                        <m:t>𝐿</m:t>
                      </m:r>
                      <m:sSub>
                        <m:sSubPr>
                          <m:ctrlPr>
                            <a:rPr lang="es-EC" sz="1600" i="1">
                              <a:solidFill>
                                <a:schemeClr val="tx2"/>
                              </a:solidFill>
                              <a:latin typeface="Cambria Math"/>
                            </a:rPr>
                          </m:ctrlPr>
                        </m:sSubPr>
                        <m:e>
                          <m:r>
                            <a:rPr lang="es-EC" sz="1600" i="1">
                              <a:solidFill>
                                <a:schemeClr val="tx2"/>
                              </a:solidFill>
                              <a:latin typeface="Cambria Math"/>
                            </a:rPr>
                            <m:t>∗</m:t>
                          </m:r>
                          <m:r>
                            <a:rPr lang="es-EC" sz="1600" i="1">
                              <a:solidFill>
                                <a:schemeClr val="tx2"/>
                              </a:solidFill>
                              <a:latin typeface="Cambria Math"/>
                            </a:rPr>
                            <m:t>𝐼</m:t>
                          </m:r>
                        </m:e>
                        <m:sub>
                          <m:r>
                            <a:rPr lang="es-EC" sz="1600" i="1">
                              <a:solidFill>
                                <a:schemeClr val="tx2"/>
                              </a:solidFill>
                              <a:latin typeface="Cambria Math"/>
                            </a:rPr>
                            <m:t>𝑐𝑜𝑛𝑣</m:t>
                          </m:r>
                        </m:sub>
                      </m:sSub>
                      <m:r>
                        <a:rPr lang="es-EC" sz="1600" i="1">
                          <a:solidFill>
                            <a:schemeClr val="tx2"/>
                          </a:solidFill>
                          <a:latin typeface="Cambria Math"/>
                        </a:rPr>
                        <m:t>𝑑</m:t>
                      </m:r>
                    </m:oMath>
                  </m:oMathPara>
                </a14:m>
                <a:endParaRPr lang="es-EC" sz="1600" dirty="0">
                  <a:solidFill>
                    <a:schemeClr val="tx2"/>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5672098" y="5394702"/>
                <a:ext cx="2473113" cy="338554"/>
              </a:xfrm>
              <a:prstGeom prst="rect">
                <a:avLst/>
              </a:prstGeom>
              <a:blipFill rotWithShape="1">
                <a:blip r:embed="rId8"/>
                <a:stretch>
                  <a:fillRect b="-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6444208" y="5877272"/>
                <a:ext cx="72090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sz="1600" i="1" smtClean="0">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p>
                                  <m:sSupPr>
                                    <m:ctrlPr>
                                      <a:rPr lang="es-EC" sz="1600" i="1">
                                        <a:solidFill>
                                          <a:schemeClr val="tx2"/>
                                        </a:solidFill>
                                        <a:latin typeface="Cambria Math"/>
                                      </a:rPr>
                                    </m:ctrlPr>
                                  </m:sSupP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𝑑</m:t>
                                        </m:r>
                                      </m:sub>
                                    </m:sSub>
                                  </m:e>
                                  <m:sup>
                                    <m:r>
                                      <a:rPr lang="es-EC" sz="1600" i="1">
                                        <a:solidFill>
                                          <a:schemeClr val="tx2"/>
                                        </a:solidFill>
                                        <a:latin typeface="Cambria Math"/>
                                      </a:rPr>
                                      <m:t>∗</m:t>
                                    </m:r>
                                  </m:sup>
                                </m:sSup>
                              </m:e>
                            </m:mr>
                            <m:mr>
                              <m:e>
                                <m:sSup>
                                  <m:sSupPr>
                                    <m:ctrlPr>
                                      <a:rPr lang="es-EC" sz="1600" i="1">
                                        <a:solidFill>
                                          <a:schemeClr val="tx2"/>
                                        </a:solidFill>
                                        <a:latin typeface="Cambria Math"/>
                                      </a:rPr>
                                    </m:ctrlPr>
                                  </m:sSupP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𝑞</m:t>
                                        </m:r>
                                      </m:sub>
                                    </m:sSub>
                                  </m:e>
                                  <m:sup>
                                    <m:r>
                                      <a:rPr lang="es-EC" sz="1600" i="1">
                                        <a:solidFill>
                                          <a:schemeClr val="tx2"/>
                                        </a:solidFill>
                                        <a:latin typeface="Cambria Math"/>
                                      </a:rPr>
                                      <m:t>∗</m:t>
                                    </m:r>
                                  </m:sup>
                                </m:sSup>
                              </m:e>
                            </m:mr>
                          </m:m>
                        </m:e>
                      </m:d>
                    </m:oMath>
                  </m:oMathPara>
                </a14:m>
                <a:endParaRPr lang="es-EC" sz="1600" dirty="0">
                  <a:solidFill>
                    <a:schemeClr val="tx2"/>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6444208" y="5877272"/>
                <a:ext cx="720902" cy="645561"/>
              </a:xfrm>
              <a:prstGeom prst="rect">
                <a:avLst/>
              </a:prstGeom>
              <a:blipFill rotWithShape="1">
                <a:blip r:embed="rId9"/>
                <a:stretch>
                  <a:fillRect/>
                </a:stretch>
              </a:blipFill>
            </p:spPr>
            <p:txBody>
              <a:bodyPr/>
              <a:lstStyle/>
              <a:p>
                <a:r>
                  <a:rPr lang="es-EC">
                    <a:noFill/>
                  </a:rPr>
                  <a:t> </a:t>
                </a:r>
              </a:p>
            </p:txBody>
          </p:sp>
        </mc:Fallback>
      </mc:AlternateContent>
      <p:sp>
        <p:nvSpPr>
          <p:cNvPr id="15" name="14 Rectángulo"/>
          <p:cNvSpPr/>
          <p:nvPr/>
        </p:nvSpPr>
        <p:spPr>
          <a:xfrm>
            <a:off x="5724128" y="4581128"/>
            <a:ext cx="2270109" cy="369332"/>
          </a:xfrm>
          <a:prstGeom prst="rect">
            <a:avLst/>
          </a:prstGeom>
        </p:spPr>
        <p:txBody>
          <a:bodyPr wrap="none">
            <a:spAutoFit/>
          </a:bodyPr>
          <a:lstStyle/>
          <a:p>
            <a:r>
              <a:rPr lang="es-EC" dirty="0" smtClean="0"/>
              <a:t>Ecuación de corriente</a:t>
            </a:r>
            <a:endParaRPr lang="es-EC" dirty="0"/>
          </a:p>
        </p:txBody>
      </p:sp>
      <p:sp>
        <p:nvSpPr>
          <p:cNvPr id="16" name="15 Rectángulo"/>
          <p:cNvSpPr/>
          <p:nvPr/>
        </p:nvSpPr>
        <p:spPr>
          <a:xfrm>
            <a:off x="5845015" y="1772816"/>
            <a:ext cx="1992790" cy="369332"/>
          </a:xfrm>
          <a:prstGeom prst="rect">
            <a:avLst/>
          </a:prstGeom>
        </p:spPr>
        <p:txBody>
          <a:bodyPr wrap="none">
            <a:spAutoFit/>
          </a:bodyPr>
          <a:lstStyle/>
          <a:p>
            <a:r>
              <a:rPr lang="es-EC" dirty="0" smtClean="0"/>
              <a:t>Ecuación de voltaje</a:t>
            </a:r>
            <a:endParaRPr lang="es-EC" dirty="0"/>
          </a:p>
        </p:txBody>
      </p:sp>
      <p:sp>
        <p:nvSpPr>
          <p:cNvPr id="17" name="16 Rectángulo"/>
          <p:cNvSpPr/>
          <p:nvPr/>
        </p:nvSpPr>
        <p:spPr>
          <a:xfrm>
            <a:off x="4932040" y="675184"/>
            <a:ext cx="3528392" cy="954107"/>
          </a:xfrm>
          <a:prstGeom prst="rect">
            <a:avLst/>
          </a:prstGeom>
        </p:spPr>
        <p:txBody>
          <a:bodyPr wrap="square">
            <a:spAutoFit/>
          </a:bodyPr>
          <a:lstStyle/>
          <a:p>
            <a:pPr algn="ctr"/>
            <a:r>
              <a:rPr lang="es-EC" sz="2800" b="1" dirty="0" smtClean="0">
                <a:solidFill>
                  <a:schemeClr val="accent2"/>
                </a:solidFill>
              </a:rPr>
              <a:t>CONTROL DE VOLTAJE Y CORRIENTE</a:t>
            </a:r>
            <a:endParaRPr lang="es-EC" sz="2800" dirty="0">
              <a:solidFill>
                <a:schemeClr val="accent2"/>
              </a:solidFill>
            </a:endParaRPr>
          </a:p>
        </p:txBody>
      </p:sp>
      <mc:AlternateContent xmlns:mc="http://schemas.openxmlformats.org/markup-compatibility/2006" xmlns:a14="http://schemas.microsoft.com/office/drawing/2010/main">
        <mc:Choice Requires="a14">
          <p:sp>
            <p:nvSpPr>
              <p:cNvPr id="19" name="18 Rectángulo"/>
              <p:cNvSpPr/>
              <p:nvPr/>
            </p:nvSpPr>
            <p:spPr>
              <a:xfrm>
                <a:off x="5099773" y="3719543"/>
                <a:ext cx="372069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𝑓</m:t>
                          </m:r>
                        </m:sub>
                      </m:sSub>
                      <m:r>
                        <a:rPr lang="es-EC" sz="1600" b="0" i="1" smtClean="0">
                          <a:solidFill>
                            <a:schemeClr val="tx2"/>
                          </a:solidFill>
                          <a:latin typeface="Cambria Math"/>
                        </a:rPr>
                        <m:t>(</m:t>
                      </m:r>
                      <m:r>
                        <a:rPr lang="es-EC" sz="1600" b="0" i="1" smtClean="0">
                          <a:solidFill>
                            <a:schemeClr val="tx2"/>
                          </a:solidFill>
                          <a:latin typeface="Cambria Math"/>
                        </a:rPr>
                        <m:t>𝑡</m:t>
                      </m:r>
                      <m:r>
                        <a:rPr lang="es-EC" sz="1600" b="0" i="1" smtClean="0">
                          <a:solidFill>
                            <a:schemeClr val="tx2"/>
                          </a:solidFill>
                          <a:latin typeface="Cambria Math"/>
                        </a:rPr>
                        <m:t>)=</m:t>
                      </m:r>
                      <m:r>
                        <a:rPr lang="es-EC" sz="1600" i="1">
                          <a:solidFill>
                            <a:schemeClr val="tx2"/>
                          </a:solidFill>
                          <a:latin typeface="Cambria Math"/>
                        </a:rPr>
                        <m:t>𝐾</m:t>
                      </m:r>
                      <m:r>
                        <a:rPr lang="es-EC" sz="1600" b="0" i="1" smtClean="0">
                          <a:solidFill>
                            <a:schemeClr val="tx2"/>
                          </a:solidFill>
                          <a:latin typeface="Cambria Math"/>
                        </a:rPr>
                        <m:t>(</m:t>
                      </m:r>
                      <m:r>
                        <a:rPr lang="es-EC" sz="1600" b="0" i="1" smtClean="0">
                          <a:solidFill>
                            <a:schemeClr val="tx2"/>
                          </a:solidFill>
                          <a:latin typeface="Cambria Math"/>
                        </a:rPr>
                        <m:t>𝑡</m:t>
                      </m:r>
                      <m:r>
                        <a:rPr lang="es-EC" sz="1600" b="0" i="1" smtClean="0">
                          <a:solidFill>
                            <a:schemeClr val="tx2"/>
                          </a:solidFill>
                          <a:latin typeface="Cambria Math"/>
                        </a:rPr>
                        <m:t>)∗</m:t>
                      </m:r>
                      <m:r>
                        <a:rPr lang="es-EC" sz="1600" i="1">
                          <a:solidFill>
                            <a:schemeClr val="tx2"/>
                          </a:solidFill>
                          <a:latin typeface="Cambria Math"/>
                        </a:rPr>
                        <m:t>𝑋</m:t>
                      </m:r>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m:t>
                                    </m:r>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𝑞</m:t>
                                </m:r>
                              </m:e>
                            </m:mr>
                            <m:mr>
                              <m:e>
                                <m:sSub>
                                  <m:sSubPr>
                                    <m:ctrlPr>
                                      <a:rPr lang="es-EC" sz="1600" i="1">
                                        <a:solidFill>
                                          <a:schemeClr val="tx2"/>
                                        </a:solidFill>
                                        <a:latin typeface="Cambria Math"/>
                                      </a:rPr>
                                    </m:ctrlPr>
                                  </m:sSubPr>
                                  <m:e>
                                    <m:r>
                                      <a:rPr lang="es-EC" sz="1600" i="1">
                                        <a:solidFill>
                                          <a:schemeClr val="tx2"/>
                                        </a:solidFill>
                                        <a:latin typeface="Cambria Math"/>
                                      </a:rPr>
                                      <m:t>𝐼</m:t>
                                    </m:r>
                                  </m:e>
                                  <m:sub>
                                    <m:r>
                                      <a:rPr lang="es-EC" sz="1600" i="1">
                                        <a:solidFill>
                                          <a:schemeClr val="tx2"/>
                                        </a:solidFill>
                                        <a:latin typeface="Cambria Math"/>
                                      </a:rPr>
                                      <m:t>𝑟𝑒𝑑</m:t>
                                    </m:r>
                                  </m:sub>
                                </m:sSub>
                                <m:r>
                                  <a:rPr lang="es-EC" sz="1600" i="1">
                                    <a:solidFill>
                                      <a:schemeClr val="tx2"/>
                                    </a:solidFill>
                                    <a:latin typeface="Cambria Math"/>
                                  </a:rPr>
                                  <m:t>𝑑</m:t>
                                </m:r>
                              </m:e>
                            </m:mr>
                          </m:m>
                        </m:e>
                      </m:d>
                      <m:r>
                        <a:rPr lang="es-EC" sz="1600" i="1">
                          <a:solidFill>
                            <a:schemeClr val="tx2"/>
                          </a:solidFill>
                          <a:latin typeface="Cambria Math"/>
                        </a:rPr>
                        <m:t>=</m:t>
                      </m:r>
                      <m:d>
                        <m:dPr>
                          <m:ctrlPr>
                            <a:rPr lang="es-EC" sz="1600" i="1">
                              <a:solidFill>
                                <a:schemeClr val="tx2"/>
                              </a:solidFill>
                              <a:latin typeface="Cambria Math"/>
                            </a:rPr>
                          </m:ctrlPr>
                        </m:dPr>
                        <m:e>
                          <m:m>
                            <m:mPr>
                              <m:mcs>
                                <m:mc>
                                  <m:mcPr>
                                    <m:count m:val="1"/>
                                    <m:mcJc m:val="center"/>
                                  </m:mcPr>
                                </m:mc>
                              </m:mcs>
                              <m:ctrlPr>
                                <a:rPr lang="es-EC" sz="1600" i="1">
                                  <a:solidFill>
                                    <a:schemeClr val="tx2"/>
                                  </a:solidFill>
                                  <a:latin typeface="Cambria Math"/>
                                </a:rPr>
                              </m:ctrlPr>
                            </m:mPr>
                            <m:mr>
                              <m:e>
                                <m:sSub>
                                  <m:sSubPr>
                                    <m:ctrlPr>
                                      <a:rPr lang="es-EC" sz="1600" i="1">
                                        <a:solidFill>
                                          <a:schemeClr val="tx2"/>
                                        </a:solidFill>
                                        <a:latin typeface="Cambria Math"/>
                                      </a:rPr>
                                    </m:ctrlPr>
                                  </m:sSubPr>
                                  <m:e>
                                    <m:r>
                                      <a:rPr lang="es-EC" sz="1600" i="1">
                                        <a:solidFill>
                                          <a:schemeClr val="tx2"/>
                                        </a:solidFill>
                                        <a:latin typeface="Cambria Math"/>
                                      </a:rPr>
                                      <m:t>𝑉</m:t>
                                    </m:r>
                                  </m:e>
                                  <m:sub>
                                    <m:sSub>
                                      <m:sSubPr>
                                        <m:ctrlPr>
                                          <a:rPr lang="es-EC" sz="1600" i="1">
                                            <a:solidFill>
                                              <a:schemeClr val="tx2"/>
                                            </a:solidFill>
                                            <a:latin typeface="Cambria Math"/>
                                          </a:rPr>
                                        </m:ctrlPr>
                                      </m:sSubPr>
                                      <m:e>
                                        <m:r>
                                          <a:rPr lang="es-EC" sz="1600" i="1">
                                            <a:solidFill>
                                              <a:schemeClr val="tx2"/>
                                            </a:solidFill>
                                            <a:latin typeface="Cambria Math"/>
                                          </a:rPr>
                                          <m:t>𝐶</m:t>
                                        </m:r>
                                      </m:e>
                                      <m:sub>
                                        <m:r>
                                          <a:rPr lang="es-EC" sz="1600" i="1">
                                            <a:solidFill>
                                              <a:schemeClr val="tx2"/>
                                            </a:solidFill>
                                            <a:latin typeface="Cambria Math"/>
                                          </a:rPr>
                                          <m:t>𝑑</m:t>
                                        </m:r>
                                      </m:sub>
                                    </m:sSub>
                                  </m:sub>
                                </m:sSub>
                                <m:r>
                                  <a:rPr lang="es-EC" sz="1600" b="0" i="1" smtClean="0">
                                    <a:solidFill>
                                      <a:schemeClr val="tx2"/>
                                    </a:solidFill>
                                    <a:latin typeface="Cambria Math"/>
                                  </a:rPr>
                                  <m:t>(</m:t>
                                </m:r>
                                <m:r>
                                  <a:rPr lang="es-EC" sz="1600" b="0" i="1" smtClean="0">
                                    <a:solidFill>
                                      <a:schemeClr val="tx2"/>
                                    </a:solidFill>
                                    <a:latin typeface="Cambria Math"/>
                                  </a:rPr>
                                  <m:t>𝑡</m:t>
                                </m:r>
                                <m:r>
                                  <a:rPr lang="es-EC" sz="1600" b="0" i="1" smtClean="0">
                                    <a:solidFill>
                                      <a:schemeClr val="tx2"/>
                                    </a:solidFill>
                                    <a:latin typeface="Cambria Math"/>
                                  </a:rPr>
                                  <m:t>)</m:t>
                                </m:r>
                              </m:e>
                            </m:mr>
                            <m:mr>
                              <m:e>
                                <m:sSub>
                                  <m:sSubPr>
                                    <m:ctrlPr>
                                      <a:rPr lang="es-EC" sz="1600" i="1">
                                        <a:solidFill>
                                          <a:schemeClr val="tx2"/>
                                        </a:solidFill>
                                        <a:latin typeface="Cambria Math"/>
                                      </a:rPr>
                                    </m:ctrlPr>
                                  </m:sSubPr>
                                  <m:e>
                                    <m:r>
                                      <a:rPr lang="es-EC" sz="1600" i="1">
                                        <a:solidFill>
                                          <a:schemeClr val="tx2"/>
                                        </a:solidFill>
                                        <a:latin typeface="Cambria Math"/>
                                      </a:rPr>
                                      <m:t>𝑉</m:t>
                                    </m:r>
                                  </m:e>
                                  <m:sub>
                                    <m:sSub>
                                      <m:sSubPr>
                                        <m:ctrlPr>
                                          <a:rPr lang="es-EC" sz="1600" i="1">
                                            <a:solidFill>
                                              <a:schemeClr val="tx2"/>
                                            </a:solidFill>
                                            <a:latin typeface="Cambria Math"/>
                                          </a:rPr>
                                        </m:ctrlPr>
                                      </m:sSubPr>
                                      <m:e>
                                        <m:r>
                                          <a:rPr lang="es-EC" sz="1600" i="1">
                                            <a:solidFill>
                                              <a:schemeClr val="tx2"/>
                                            </a:solidFill>
                                            <a:latin typeface="Cambria Math"/>
                                          </a:rPr>
                                          <m:t>𝐶</m:t>
                                        </m:r>
                                      </m:e>
                                      <m:sub>
                                        <m:r>
                                          <a:rPr lang="es-EC" sz="1600" i="1">
                                            <a:solidFill>
                                              <a:schemeClr val="tx2"/>
                                            </a:solidFill>
                                            <a:latin typeface="Cambria Math"/>
                                          </a:rPr>
                                          <m:t>𝑞</m:t>
                                        </m:r>
                                      </m:sub>
                                    </m:sSub>
                                  </m:sub>
                                </m:sSub>
                                <m:r>
                                  <a:rPr lang="es-EC" sz="1600" b="0" i="1" smtClean="0">
                                    <a:solidFill>
                                      <a:schemeClr val="tx2"/>
                                    </a:solidFill>
                                    <a:latin typeface="Cambria Math"/>
                                  </a:rPr>
                                  <m:t>(</m:t>
                                </m:r>
                                <m:r>
                                  <a:rPr lang="es-EC" sz="1600" b="0" i="1" smtClean="0">
                                    <a:solidFill>
                                      <a:schemeClr val="tx2"/>
                                    </a:solidFill>
                                    <a:latin typeface="Cambria Math"/>
                                  </a:rPr>
                                  <m:t>𝑡</m:t>
                                </m:r>
                                <m:r>
                                  <a:rPr lang="es-EC" sz="1600" b="0" i="1" smtClean="0">
                                    <a:solidFill>
                                      <a:schemeClr val="tx2"/>
                                    </a:solidFill>
                                    <a:latin typeface="Cambria Math"/>
                                  </a:rPr>
                                  <m:t>)</m:t>
                                </m:r>
                              </m:e>
                            </m:mr>
                          </m:m>
                        </m:e>
                      </m:d>
                    </m:oMath>
                  </m:oMathPara>
                </a14:m>
                <a:endParaRPr lang="es-EC" sz="1600" dirty="0">
                  <a:solidFill>
                    <a:schemeClr val="tx2"/>
                  </a:solidFill>
                </a:endParaRPr>
              </a:p>
            </p:txBody>
          </p:sp>
        </mc:Choice>
        <mc:Fallback xmlns="">
          <p:sp>
            <p:nvSpPr>
              <p:cNvPr id="19" name="18 Rectángulo"/>
              <p:cNvSpPr>
                <a:spLocks noRot="1" noChangeAspect="1" noMove="1" noResize="1" noEditPoints="1" noAdjustHandles="1" noChangeArrowheads="1" noChangeShapeType="1" noTextEdit="1"/>
              </p:cNvSpPr>
              <p:nvPr/>
            </p:nvSpPr>
            <p:spPr>
              <a:xfrm>
                <a:off x="5099773" y="3719543"/>
                <a:ext cx="3720699" cy="645561"/>
              </a:xfrm>
              <a:prstGeom prst="rect">
                <a:avLst/>
              </a:prstGeom>
              <a:blipFill rotWithShape="1">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98677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29743" y="157599"/>
            <a:ext cx="8856984" cy="2366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1085"/>
            <a:ext cx="3816424" cy="4896227"/>
          </a:xfrm>
          <a:prstGeom prst="rect">
            <a:avLst/>
          </a:prstGeom>
          <a:noFill/>
          <a:ln w="25400" cmpd="sng">
            <a:solidFill>
              <a:schemeClr val="bg2">
                <a:lumMod val="50000"/>
              </a:schemeClr>
            </a:solid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6632"/>
            <a:ext cx="3744416" cy="6264696"/>
          </a:xfrm>
          <a:prstGeom prst="rect">
            <a:avLst/>
          </a:prstGeom>
          <a:noFill/>
          <a:ln w="25400" cmpd="sng">
            <a:solidFill>
              <a:schemeClr val="bg2">
                <a:lumMod val="50000"/>
              </a:schemeClr>
            </a:solidFill>
          </a:ln>
        </p:spPr>
      </p:pic>
      <p:sp>
        <p:nvSpPr>
          <p:cNvPr id="7" name="6 Rectángulo"/>
          <p:cNvSpPr/>
          <p:nvPr/>
        </p:nvSpPr>
        <p:spPr>
          <a:xfrm>
            <a:off x="1083722" y="6258798"/>
            <a:ext cx="2467342" cy="338554"/>
          </a:xfrm>
          <a:prstGeom prst="rect">
            <a:avLst/>
          </a:prstGeom>
        </p:spPr>
        <p:txBody>
          <a:bodyPr wrap="none">
            <a:spAutoFit/>
          </a:bodyPr>
          <a:lstStyle/>
          <a:p>
            <a:r>
              <a:rPr lang="es-EC" sz="1600" b="1" dirty="0">
                <a:solidFill>
                  <a:schemeClr val="tx2"/>
                </a:solidFill>
              </a:rPr>
              <a:t>Esquema de la m</a:t>
            </a:r>
            <a:r>
              <a:rPr lang="es-EC" sz="1600" b="1" dirty="0" smtClean="0">
                <a:solidFill>
                  <a:schemeClr val="tx2"/>
                </a:solidFill>
              </a:rPr>
              <a:t>odulación</a:t>
            </a:r>
            <a:endParaRPr lang="es-EC" sz="1600" b="1" dirty="0">
              <a:solidFill>
                <a:schemeClr val="tx2"/>
              </a:solidFill>
            </a:endParaRPr>
          </a:p>
        </p:txBody>
      </p:sp>
      <p:sp>
        <p:nvSpPr>
          <p:cNvPr id="8" name="7 Rectángulo"/>
          <p:cNvSpPr/>
          <p:nvPr/>
        </p:nvSpPr>
        <p:spPr>
          <a:xfrm>
            <a:off x="4716016" y="6402814"/>
            <a:ext cx="4572000" cy="338554"/>
          </a:xfrm>
          <a:prstGeom prst="rect">
            <a:avLst/>
          </a:prstGeom>
        </p:spPr>
        <p:txBody>
          <a:bodyPr>
            <a:spAutoFit/>
          </a:bodyPr>
          <a:lstStyle/>
          <a:p>
            <a:r>
              <a:rPr lang="es-EC" sz="1600" b="1" dirty="0">
                <a:solidFill>
                  <a:schemeClr val="tx2"/>
                </a:solidFill>
              </a:rPr>
              <a:t>Esquema del c</a:t>
            </a:r>
            <a:r>
              <a:rPr lang="es-EC" sz="1600" b="1" dirty="0" smtClean="0">
                <a:solidFill>
                  <a:schemeClr val="tx2"/>
                </a:solidFill>
              </a:rPr>
              <a:t>onvertidor  multinivel </a:t>
            </a:r>
            <a:r>
              <a:rPr lang="es-EC" sz="1600" b="1" dirty="0">
                <a:solidFill>
                  <a:schemeClr val="tx2"/>
                </a:solidFill>
              </a:rPr>
              <a:t>de una fase</a:t>
            </a:r>
          </a:p>
        </p:txBody>
      </p:sp>
      <p:sp>
        <p:nvSpPr>
          <p:cNvPr id="9" name="8 Rectángulo"/>
          <p:cNvSpPr/>
          <p:nvPr/>
        </p:nvSpPr>
        <p:spPr>
          <a:xfrm>
            <a:off x="-252536" y="447407"/>
            <a:ext cx="5400600" cy="461665"/>
          </a:xfrm>
          <a:prstGeom prst="rect">
            <a:avLst/>
          </a:prstGeom>
        </p:spPr>
        <p:txBody>
          <a:bodyPr wrap="square">
            <a:spAutoFit/>
          </a:bodyPr>
          <a:lstStyle/>
          <a:p>
            <a:pPr algn="ctr"/>
            <a:r>
              <a:rPr lang="es-EC" sz="2400" b="1" dirty="0" smtClean="0">
                <a:solidFill>
                  <a:schemeClr val="accent2"/>
                </a:solidFill>
              </a:rPr>
              <a:t>MODULACION Y CONVERTIDOR</a:t>
            </a:r>
            <a:endParaRPr lang="es-EC" sz="2400" dirty="0">
              <a:solidFill>
                <a:schemeClr val="accent2"/>
              </a:solidFill>
            </a:endParaRPr>
          </a:p>
        </p:txBody>
      </p:sp>
    </p:spTree>
    <p:extLst>
      <p:ext uri="{BB962C8B-B14F-4D97-AF65-F5344CB8AC3E}">
        <p14:creationId xmlns:p14="http://schemas.microsoft.com/office/powerpoint/2010/main" val="270515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0763" y="548680"/>
            <a:ext cx="8229600" cy="1080120"/>
          </a:xfrm>
        </p:spPr>
        <p:txBody>
          <a:bodyPr>
            <a:normAutofit/>
          </a:bodyPr>
          <a:lstStyle/>
          <a:p>
            <a:r>
              <a:rPr lang="es-MX" b="1" cap="all" dirty="0" smtClean="0"/>
              <a:t>dispositivos FACTS</a:t>
            </a:r>
            <a:endParaRPr lang="es-MX" b="1" cap="all" dirty="0"/>
          </a:p>
        </p:txBody>
      </p:sp>
      <p:pic>
        <p:nvPicPr>
          <p:cNvPr id="4" name="3 Marcador de contenido"/>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39" y="2060850"/>
            <a:ext cx="8280920" cy="1440160"/>
          </a:xfrm>
          <a:prstGeom prst="rect">
            <a:avLst/>
          </a:prstGeom>
          <a:noFill/>
          <a:ln>
            <a:solidFill>
              <a:schemeClr val="tx1"/>
            </a:solid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440" y="4068306"/>
            <a:ext cx="5069840" cy="2185670"/>
          </a:xfrm>
          <a:prstGeom prst="rect">
            <a:avLst/>
          </a:prstGeom>
          <a:noFill/>
          <a:ln>
            <a:solidFill>
              <a:schemeClr val="tx1"/>
            </a:solidFill>
          </a:ln>
        </p:spPr>
      </p:pic>
      <p:sp>
        <p:nvSpPr>
          <p:cNvPr id="7" name="6 Rectángulo"/>
          <p:cNvSpPr/>
          <p:nvPr/>
        </p:nvSpPr>
        <p:spPr>
          <a:xfrm>
            <a:off x="3419269" y="3512492"/>
            <a:ext cx="2364750" cy="369332"/>
          </a:xfrm>
          <a:prstGeom prst="rect">
            <a:avLst/>
          </a:prstGeom>
        </p:spPr>
        <p:txBody>
          <a:bodyPr wrap="none">
            <a:spAutoFit/>
          </a:bodyPr>
          <a:lstStyle/>
          <a:p>
            <a:r>
              <a:rPr lang="es-EC" dirty="0">
                <a:solidFill>
                  <a:schemeClr val="tx2"/>
                </a:solidFill>
              </a:rPr>
              <a:t>Compensación en serie</a:t>
            </a:r>
          </a:p>
        </p:txBody>
      </p:sp>
      <p:sp>
        <p:nvSpPr>
          <p:cNvPr id="8" name="7 Rectángulo"/>
          <p:cNvSpPr/>
          <p:nvPr/>
        </p:nvSpPr>
        <p:spPr>
          <a:xfrm>
            <a:off x="3491880" y="6291589"/>
            <a:ext cx="2523127" cy="369332"/>
          </a:xfrm>
          <a:prstGeom prst="rect">
            <a:avLst/>
          </a:prstGeom>
        </p:spPr>
        <p:txBody>
          <a:bodyPr wrap="none">
            <a:spAutoFit/>
          </a:bodyPr>
          <a:lstStyle/>
          <a:p>
            <a:r>
              <a:rPr lang="es-EC" dirty="0">
                <a:solidFill>
                  <a:schemeClr val="tx2"/>
                </a:solidFill>
              </a:rPr>
              <a:t>Esquema básico del SSSC</a:t>
            </a:r>
          </a:p>
        </p:txBody>
      </p:sp>
    </p:spTree>
    <p:extLst>
      <p:ext uri="{BB962C8B-B14F-4D97-AF65-F5344CB8AC3E}">
        <p14:creationId xmlns:p14="http://schemas.microsoft.com/office/powerpoint/2010/main" val="3184879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645024"/>
            <a:ext cx="2894638" cy="1488306"/>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18616"/>
            <a:ext cx="5544616" cy="3386648"/>
          </a:xfrm>
          <a:prstGeom prst="rect">
            <a:avLst/>
          </a:prstGeom>
          <a:noFill/>
          <a:ln>
            <a:noFill/>
          </a:ln>
        </p:spPr>
      </p:pic>
      <p:sp>
        <p:nvSpPr>
          <p:cNvPr id="7" name="2 Título"/>
          <p:cNvSpPr>
            <a:spLocks noGrp="1"/>
          </p:cNvSpPr>
          <p:nvPr>
            <p:ph type="title"/>
          </p:nvPr>
        </p:nvSpPr>
        <p:spPr>
          <a:xfrm>
            <a:off x="457200" y="338328"/>
            <a:ext cx="8229600" cy="1252728"/>
          </a:xfrm>
        </p:spPr>
        <p:txBody>
          <a:bodyPr>
            <a:normAutofit/>
          </a:bodyPr>
          <a:lstStyle/>
          <a:p>
            <a:r>
              <a:rPr lang="es-EC" sz="3600" b="1" dirty="0" smtClean="0"/>
              <a:t>TRNSFORMADOR Y FILTROS INDUCITVO Y CAPACITIVO</a:t>
            </a:r>
            <a:endParaRPr lang="es-EC" sz="3600" b="1" dirty="0"/>
          </a:p>
        </p:txBody>
      </p:sp>
      <p:sp>
        <p:nvSpPr>
          <p:cNvPr id="8" name="7 Rectángulo"/>
          <p:cNvSpPr/>
          <p:nvPr/>
        </p:nvSpPr>
        <p:spPr>
          <a:xfrm>
            <a:off x="6084678" y="5229200"/>
            <a:ext cx="2605585" cy="338554"/>
          </a:xfrm>
          <a:prstGeom prst="rect">
            <a:avLst/>
          </a:prstGeom>
        </p:spPr>
        <p:txBody>
          <a:bodyPr wrap="none">
            <a:spAutoFit/>
          </a:bodyPr>
          <a:lstStyle/>
          <a:p>
            <a:r>
              <a:rPr lang="es-EC" sz="1600" b="1" dirty="0">
                <a:solidFill>
                  <a:schemeClr val="tx2"/>
                </a:solidFill>
              </a:rPr>
              <a:t>Esquema del Filtro Inductivo</a:t>
            </a:r>
          </a:p>
        </p:txBody>
      </p:sp>
      <p:sp>
        <p:nvSpPr>
          <p:cNvPr id="10" name="9 Rectángulo"/>
          <p:cNvSpPr/>
          <p:nvPr/>
        </p:nvSpPr>
        <p:spPr>
          <a:xfrm>
            <a:off x="969484" y="5805264"/>
            <a:ext cx="4178580" cy="338554"/>
          </a:xfrm>
          <a:prstGeom prst="rect">
            <a:avLst/>
          </a:prstGeom>
        </p:spPr>
        <p:txBody>
          <a:bodyPr wrap="none">
            <a:spAutoFit/>
          </a:bodyPr>
          <a:lstStyle/>
          <a:p>
            <a:r>
              <a:rPr lang="es-EC" sz="1600" b="1" dirty="0">
                <a:solidFill>
                  <a:schemeClr val="tx2"/>
                </a:solidFill>
              </a:rPr>
              <a:t>Esquema de los Transformadores y Capacitores</a:t>
            </a:r>
          </a:p>
        </p:txBody>
      </p:sp>
    </p:spTree>
    <p:extLst>
      <p:ext uri="{BB962C8B-B14F-4D97-AF65-F5344CB8AC3E}">
        <p14:creationId xmlns:p14="http://schemas.microsoft.com/office/powerpoint/2010/main" val="1818463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1434488"/>
          </a:xfrm>
        </p:spPr>
        <p:txBody>
          <a:bodyPr>
            <a:normAutofit fontScale="90000"/>
          </a:bodyPr>
          <a:lstStyle/>
          <a:p>
            <a:pPr lvl="1" algn="ctr" rtl="0">
              <a:spcBef>
                <a:spcPct val="0"/>
              </a:spcBef>
            </a:pPr>
            <a:r>
              <a:rPr lang="es-EC" sz="3100" b="1" kern="1200" dirty="0">
                <a:solidFill>
                  <a:srgbClr val="FFFFFF"/>
                </a:solidFill>
                <a:latin typeface="+mj-lt"/>
                <a:ea typeface="+mj-ea"/>
                <a:cs typeface="+mj-cs"/>
              </a:rPr>
              <a:t>DISTURBIO TIPO SAG QUE DISMUNUYE LA MAGNITUD DEL VOLTAJE A 0.9 DE SU VALOR NOMINAL EN LA BARRA S. </a:t>
            </a:r>
            <a:r>
              <a:rPr lang="es-EC" b="1" dirty="0"/>
              <a:t/>
            </a:r>
            <a:br>
              <a:rPr lang="es-EC"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90" y="2208877"/>
            <a:ext cx="7804150" cy="3668395"/>
          </a:xfrm>
          <a:prstGeom prst="rect">
            <a:avLst/>
          </a:prstGeom>
          <a:noFill/>
          <a:ln>
            <a:noFill/>
          </a:ln>
        </p:spPr>
      </p:pic>
      <p:sp>
        <p:nvSpPr>
          <p:cNvPr id="5" name="4 Rectángulo"/>
          <p:cNvSpPr/>
          <p:nvPr/>
        </p:nvSpPr>
        <p:spPr>
          <a:xfrm>
            <a:off x="611560" y="5898758"/>
            <a:ext cx="8424936" cy="338554"/>
          </a:xfrm>
          <a:prstGeom prst="rect">
            <a:avLst/>
          </a:prstGeom>
        </p:spPr>
        <p:txBody>
          <a:bodyPr wrap="square">
            <a:spAutoFit/>
          </a:bodyPr>
          <a:lstStyle/>
          <a:p>
            <a:r>
              <a:rPr lang="es-EC" sz="1600" b="1" dirty="0">
                <a:solidFill>
                  <a:schemeClr val="tx2"/>
                </a:solidFill>
              </a:rPr>
              <a:t>Graficas de Voltaje de la Barra s (V), Corriente de la Red (A) y Voltaje del transformador VH (V).</a:t>
            </a:r>
          </a:p>
        </p:txBody>
      </p:sp>
    </p:spTree>
    <p:extLst>
      <p:ext uri="{BB962C8B-B14F-4D97-AF65-F5344CB8AC3E}">
        <p14:creationId xmlns:p14="http://schemas.microsoft.com/office/powerpoint/2010/main" val="1784624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864" y="2369062"/>
            <a:ext cx="7810500" cy="3714750"/>
          </a:xfrm>
          <a:prstGeom prst="rect">
            <a:avLst/>
          </a:prstGeom>
          <a:noFill/>
          <a:ln>
            <a:noFill/>
          </a:ln>
        </p:spPr>
      </p:pic>
      <p:sp>
        <p:nvSpPr>
          <p:cNvPr id="5" name="2 Título"/>
          <p:cNvSpPr>
            <a:spLocks noGrp="1"/>
          </p:cNvSpPr>
          <p:nvPr>
            <p:ph type="title"/>
          </p:nvPr>
        </p:nvSpPr>
        <p:spPr>
          <a:xfrm>
            <a:off x="457200" y="338328"/>
            <a:ext cx="8229600" cy="1434488"/>
          </a:xfrm>
        </p:spPr>
        <p:txBody>
          <a:bodyPr>
            <a:normAutofit fontScale="90000"/>
          </a:bodyPr>
          <a:lstStyle/>
          <a:p>
            <a:pPr lvl="1" algn="ctr" rtl="0">
              <a:spcBef>
                <a:spcPct val="0"/>
              </a:spcBef>
            </a:pPr>
            <a:r>
              <a:rPr lang="es-EC" sz="3100" b="1" kern="1200" dirty="0">
                <a:solidFill>
                  <a:srgbClr val="FFFFFF"/>
                </a:solidFill>
                <a:latin typeface="+mj-lt"/>
                <a:ea typeface="+mj-ea"/>
                <a:cs typeface="+mj-cs"/>
              </a:rPr>
              <a:t>DISTURBIO TIPO SAG QUE DISMUNUYE LA MAGNITUD DEL VOLTAJE A 0.9 DE SU VALOR NOMINAL EN LA BARRA S. </a:t>
            </a:r>
            <a:r>
              <a:rPr lang="es-EC" b="1" dirty="0"/>
              <a:t/>
            </a:r>
            <a:br>
              <a:rPr lang="es-EC" b="1" dirty="0"/>
            </a:br>
            <a:endParaRPr lang="es-EC" dirty="0"/>
          </a:p>
        </p:txBody>
      </p:sp>
      <p:sp>
        <p:nvSpPr>
          <p:cNvPr id="6" name="5 Rectángulo"/>
          <p:cNvSpPr/>
          <p:nvPr/>
        </p:nvSpPr>
        <p:spPr>
          <a:xfrm>
            <a:off x="1331640" y="6165304"/>
            <a:ext cx="7488832" cy="338554"/>
          </a:xfrm>
          <a:prstGeom prst="rect">
            <a:avLst/>
          </a:prstGeom>
        </p:spPr>
        <p:txBody>
          <a:bodyPr wrap="square">
            <a:spAutoFit/>
          </a:bodyPr>
          <a:lstStyle/>
          <a:p>
            <a:r>
              <a:rPr lang="es-EC" sz="1600" b="1" dirty="0">
                <a:solidFill>
                  <a:schemeClr val="tx2"/>
                </a:solidFill>
              </a:rPr>
              <a:t>Graficas de Control de Modulación, Voltaje (V) y Corriente del Convertidor (A)</a:t>
            </a:r>
          </a:p>
        </p:txBody>
      </p:sp>
    </p:spTree>
    <p:extLst>
      <p:ext uri="{BB962C8B-B14F-4D97-AF65-F5344CB8AC3E}">
        <p14:creationId xmlns:p14="http://schemas.microsoft.com/office/powerpoint/2010/main" val="2224781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2355304"/>
            <a:ext cx="7810500" cy="3810000"/>
          </a:xfrm>
          <a:prstGeom prst="rect">
            <a:avLst/>
          </a:prstGeom>
          <a:noFill/>
          <a:ln>
            <a:noFill/>
          </a:ln>
        </p:spPr>
      </p:pic>
      <p:sp>
        <p:nvSpPr>
          <p:cNvPr id="5" name="2 Título"/>
          <p:cNvSpPr>
            <a:spLocks noGrp="1"/>
          </p:cNvSpPr>
          <p:nvPr>
            <p:ph type="title"/>
          </p:nvPr>
        </p:nvSpPr>
        <p:spPr>
          <a:xfrm>
            <a:off x="457200" y="338328"/>
            <a:ext cx="8229600" cy="1434488"/>
          </a:xfrm>
        </p:spPr>
        <p:txBody>
          <a:bodyPr>
            <a:normAutofit fontScale="90000"/>
          </a:bodyPr>
          <a:lstStyle/>
          <a:p>
            <a:pPr lvl="1" algn="ctr" rtl="0">
              <a:spcBef>
                <a:spcPct val="0"/>
              </a:spcBef>
            </a:pPr>
            <a:r>
              <a:rPr lang="es-EC" sz="3100" b="1" kern="1200" dirty="0">
                <a:solidFill>
                  <a:srgbClr val="FFFFFF"/>
                </a:solidFill>
                <a:latin typeface="+mj-lt"/>
                <a:ea typeface="+mj-ea"/>
                <a:cs typeface="+mj-cs"/>
              </a:rPr>
              <a:t>DISTURBIO TIPO SAG QUE DISMUNUYE LA MAGNITUD DEL VOLTAJE A 0.9 DE SU VALOR NOMINAL EN LA BARRA S. </a:t>
            </a:r>
            <a:r>
              <a:rPr lang="es-EC" b="1" dirty="0"/>
              <a:t/>
            </a:r>
            <a:br>
              <a:rPr lang="es-EC" b="1" dirty="0"/>
            </a:br>
            <a:endParaRPr lang="es-EC" dirty="0"/>
          </a:p>
        </p:txBody>
      </p:sp>
      <p:sp>
        <p:nvSpPr>
          <p:cNvPr id="6" name="5 Rectángulo"/>
          <p:cNvSpPr/>
          <p:nvPr/>
        </p:nvSpPr>
        <p:spPr>
          <a:xfrm>
            <a:off x="1890464" y="6186790"/>
            <a:ext cx="6858000" cy="338554"/>
          </a:xfrm>
          <a:prstGeom prst="rect">
            <a:avLst/>
          </a:prstGeom>
        </p:spPr>
        <p:txBody>
          <a:bodyPr wrap="square">
            <a:spAutoFit/>
          </a:bodyPr>
          <a:lstStyle/>
          <a:p>
            <a:r>
              <a:rPr lang="es-EC" sz="1600" b="1" dirty="0">
                <a:solidFill>
                  <a:schemeClr val="tx2"/>
                </a:solidFill>
              </a:rPr>
              <a:t>Potencia Activa (W) y Reactiva (VAR) de la línea de transmisión</a:t>
            </a:r>
          </a:p>
        </p:txBody>
      </p:sp>
    </p:spTree>
    <p:extLst>
      <p:ext uri="{BB962C8B-B14F-4D97-AF65-F5344CB8AC3E}">
        <p14:creationId xmlns:p14="http://schemas.microsoft.com/office/powerpoint/2010/main" val="63391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741900" y="5229200"/>
                <a:ext cx="712879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𝐹</m:t>
                          </m:r>
                          <m:r>
                            <a:rPr lang="es-EC" i="1">
                              <a:solidFill>
                                <a:schemeClr val="tx2"/>
                              </a:solidFill>
                              <a:latin typeface="Cambria Math"/>
                            </a:rPr>
                            <m:t>−</m:t>
                          </m:r>
                        </m:sub>
                      </m:sSub>
                      <m:r>
                        <a:rPr lang="es-EC" i="1">
                          <a:solidFill>
                            <a:schemeClr val="tx2"/>
                          </a:solidFill>
                          <a:latin typeface="Cambria Math"/>
                        </a:rPr>
                        <m:t>=</m:t>
                      </m:r>
                      <m:r>
                        <a:rPr lang="es-EC" b="0" i="1" smtClean="0">
                          <a:solidFill>
                            <a:schemeClr val="tx2"/>
                          </a:solidFill>
                          <a:latin typeface="Cambria Math"/>
                        </a:rPr>
                        <m:t>10.73</m:t>
                      </m:r>
                      <m:r>
                        <a:rPr lang="es-EC" i="1">
                          <a:solidFill>
                            <a:schemeClr val="tx2"/>
                          </a:solidFill>
                          <a:latin typeface="Cambria Math"/>
                        </a:rPr>
                        <m:t>∗3</m:t>
                      </m:r>
                      <m:r>
                        <a:rPr lang="es-EC" b="0" i="1" smtClean="0">
                          <a:solidFill>
                            <a:schemeClr val="tx2"/>
                          </a:solidFill>
                          <a:latin typeface="Cambria Math"/>
                        </a:rPr>
                        <m:t>48.68</m:t>
                      </m:r>
                      <m:r>
                        <a:rPr lang="es-EC" i="1">
                          <a:solidFill>
                            <a:schemeClr val="tx2"/>
                          </a:solidFill>
                          <a:latin typeface="Cambria Math"/>
                        </a:rPr>
                        <m:t>∠</m:t>
                      </m:r>
                      <m:d>
                        <m:dPr>
                          <m:ctrlPr>
                            <a:rPr lang="es-EC" i="1">
                              <a:solidFill>
                                <a:schemeClr val="tx2"/>
                              </a:solidFill>
                              <a:latin typeface="Cambria Math"/>
                            </a:rPr>
                          </m:ctrlPr>
                        </m:dPr>
                        <m:e>
                          <m:r>
                            <a:rPr lang="es-EC" b="0" i="1" smtClean="0">
                              <a:solidFill>
                                <a:schemeClr val="tx2"/>
                              </a:solidFill>
                              <a:latin typeface="Cambria Math"/>
                            </a:rPr>
                            <m:t>0.86</m:t>
                          </m:r>
                          <m:r>
                            <a:rPr lang="es-EC" i="1">
                              <a:solidFill>
                                <a:schemeClr val="tx2"/>
                              </a:solidFill>
                              <a:latin typeface="Cambria Math"/>
                            </a:rPr>
                            <m:t>−90</m:t>
                          </m:r>
                        </m:e>
                      </m:d>
                      <m:r>
                        <a:rPr lang="es-EC" i="1">
                          <a:solidFill>
                            <a:schemeClr val="tx2"/>
                          </a:solidFill>
                          <a:latin typeface="Cambria Math"/>
                        </a:rPr>
                        <m:t>=</m:t>
                      </m:r>
                      <m:r>
                        <a:rPr lang="es-EC" b="0" i="1" smtClean="0">
                          <a:solidFill>
                            <a:schemeClr val="tx2"/>
                          </a:solidFill>
                          <a:latin typeface="Cambria Math"/>
                        </a:rPr>
                        <m:t>3741.29</m:t>
                      </m:r>
                      <m:r>
                        <a:rPr lang="es-EC" i="1">
                          <a:solidFill>
                            <a:schemeClr val="tx2"/>
                          </a:solidFill>
                          <a:latin typeface="Cambria Math"/>
                        </a:rPr>
                        <m:t>∠−</m:t>
                      </m:r>
                      <m:r>
                        <a:rPr lang="es-EC" b="0" i="1" smtClean="0">
                          <a:solidFill>
                            <a:schemeClr val="tx2"/>
                          </a:solidFill>
                          <a:latin typeface="Cambria Math"/>
                        </a:rPr>
                        <m:t>89.14</m:t>
                      </m:r>
                      <m:r>
                        <a:rPr lang="es-EC" i="1">
                          <a:solidFill>
                            <a:schemeClr val="tx2"/>
                          </a:solidFill>
                          <a:latin typeface="Cambria Math"/>
                        </a:rPr>
                        <m:t> </m:t>
                      </m:r>
                      <m:r>
                        <a:rPr lang="es-EC" i="1">
                          <a:solidFill>
                            <a:schemeClr val="tx2"/>
                          </a:solidFill>
                          <a:latin typeface="Cambria Math"/>
                        </a:rPr>
                        <m:t>𝑉</m:t>
                      </m:r>
                      <m:r>
                        <a:rPr lang="es-EC" i="1">
                          <a:solidFill>
                            <a:schemeClr val="tx2"/>
                          </a:solidFill>
                          <a:latin typeface="Cambria Math"/>
                        </a:rPr>
                        <m:t> </m:t>
                      </m:r>
                    </m:oMath>
                  </m:oMathPara>
                </a14:m>
                <a:endParaRPr lang="es-EC"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741900" y="5229200"/>
                <a:ext cx="7128792" cy="369332"/>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115616" y="2852936"/>
                <a:ext cx="7128792" cy="9051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r>
                        <a:rPr lang="en-US" i="1">
                          <a:solidFill>
                            <a:schemeClr val="tx2"/>
                          </a:solidFill>
                          <a:latin typeface="Cambria Math"/>
                        </a:rPr>
                        <m:t>=</m:t>
                      </m:r>
                      <m:f>
                        <m:fPr>
                          <m:ctrlPr>
                            <a:rPr lang="es-EC" i="1">
                              <a:solidFill>
                                <a:schemeClr val="tx2"/>
                              </a:solidFill>
                              <a:latin typeface="Cambria Math"/>
                            </a:rPr>
                          </m:ctrlPr>
                        </m:fPr>
                        <m:num>
                          <m:r>
                            <a:rPr lang="en-US" i="1">
                              <a:solidFill>
                                <a:schemeClr val="tx2"/>
                              </a:solidFill>
                              <a:latin typeface="Cambria Math"/>
                            </a:rPr>
                            <m:t>107.31∗</m:t>
                          </m:r>
                          <m:r>
                            <a:rPr lang="es-EC" i="1">
                              <a:solidFill>
                                <a:schemeClr val="tx2"/>
                              </a:solidFill>
                              <a:latin typeface="Cambria Math"/>
                            </a:rPr>
                            <m:t>25</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6</m:t>
                              </m:r>
                            </m:sup>
                          </m:sSup>
                          <m:r>
                            <a:rPr lang="en-US"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0.9∗138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n-US"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n-US" i="1">
                              <a:solidFill>
                                <a:schemeClr val="tx2"/>
                              </a:solidFill>
                              <a:latin typeface="Cambria Math"/>
                            </a:rPr>
                            <m:t>×</m:t>
                          </m:r>
                          <m:func>
                            <m:funcPr>
                              <m:ctrlPr>
                                <a:rPr lang="es-EC" i="1">
                                  <a:solidFill>
                                    <a:schemeClr val="tx2"/>
                                  </a:solidFill>
                                  <a:latin typeface="Cambria Math"/>
                                </a:rPr>
                              </m:ctrlPr>
                            </m:funcPr>
                            <m:fName>
                              <m:r>
                                <a:rPr lang="en-US" i="1">
                                  <a:solidFill>
                                    <a:schemeClr val="tx2"/>
                                  </a:solidFill>
                                  <a:latin typeface="Cambria Math"/>
                                </a:rPr>
                                <m:t>𝑠𝑖𝑛</m:t>
                              </m:r>
                            </m:fName>
                            <m:e>
                              <m:d>
                                <m:dPr>
                                  <m:ctrlPr>
                                    <a:rPr lang="es-EC" i="1">
                                      <a:solidFill>
                                        <a:schemeClr val="tx2"/>
                                      </a:solidFill>
                                      <a:latin typeface="Cambria Math"/>
                                    </a:rPr>
                                  </m:ctrlPr>
                                </m:dPr>
                                <m:e>
                                  <m:r>
                                    <a:rPr lang="es-EC" i="1">
                                      <a:solidFill>
                                        <a:schemeClr val="tx2"/>
                                      </a:solidFill>
                                      <a:latin typeface="Cambria Math"/>
                                    </a:rPr>
                                    <m:t>25</m:t>
                                  </m:r>
                                </m:e>
                              </m:d>
                            </m:e>
                          </m:func>
                        </m:num>
                        <m:den>
                          <m:r>
                            <a:rPr lang="es-EC" i="1">
                              <a:solidFill>
                                <a:schemeClr val="tx2"/>
                              </a:solidFill>
                              <a:latin typeface="Cambria Math"/>
                            </a:rPr>
                            <m:t>25</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6</m:t>
                              </m:r>
                            </m:sup>
                          </m:sSup>
                        </m:den>
                      </m:f>
                      <m:r>
                        <a:rPr lang="es-EC" i="1">
                          <a:solidFill>
                            <a:schemeClr val="tx2"/>
                          </a:solidFill>
                          <a:latin typeface="Cambria Math"/>
                        </a:rPr>
                        <m:t>=</m:t>
                      </m:r>
                      <m:r>
                        <a:rPr lang="es-EC" b="0" i="1" smtClean="0">
                          <a:solidFill>
                            <a:schemeClr val="tx2"/>
                          </a:solidFill>
                          <a:latin typeface="Cambria Math"/>
                        </a:rPr>
                        <m:t>10.73</m:t>
                      </m:r>
                      <m:r>
                        <a:rPr lang="es-EC" i="1">
                          <a:solidFill>
                            <a:schemeClr val="tx2"/>
                          </a:solidFill>
                          <a:latin typeface="Cambria Math"/>
                        </a:rPr>
                        <m:t>𝑗</m:t>
                      </m:r>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1115616" y="2852936"/>
                <a:ext cx="7128792" cy="90518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67544" y="3933056"/>
                <a:ext cx="7560840" cy="953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r>
                            <a:rPr lang="en-US"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0.</m:t>
                              </m:r>
                              <m:r>
                                <a:rPr lang="es-EC" b="0" i="1" smtClean="0">
                                  <a:solidFill>
                                    <a:schemeClr val="tx2"/>
                                  </a:solidFill>
                                  <a:latin typeface="Cambria Math"/>
                                </a:rPr>
                                <m:t>9</m:t>
                              </m:r>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s-EC" i="1">
                              <a:solidFill>
                                <a:schemeClr val="tx2"/>
                              </a:solidFill>
                              <a:latin typeface="Cambria Math"/>
                            </a:rPr>
                            <m:t>∠0)−(</m:t>
                          </m:r>
                          <m:f>
                            <m:fPr>
                              <m:ctrlPr>
                                <a:rPr lang="es-EC" i="1">
                                  <a:solidFill>
                                    <a:schemeClr val="tx2"/>
                                  </a:solidFill>
                                  <a:latin typeface="Cambria Math"/>
                                </a:rPr>
                              </m:ctrlPr>
                            </m:fPr>
                            <m:num>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s-EC" i="1">
                              <a:solidFill>
                                <a:schemeClr val="tx2"/>
                              </a:solidFill>
                              <a:latin typeface="Cambria Math"/>
                            </a:rPr>
                            <m:t>∠−25)</m:t>
                          </m:r>
                        </m:num>
                        <m:den>
                          <m:r>
                            <a:rPr lang="es-EC" i="1">
                              <a:solidFill>
                                <a:schemeClr val="tx2"/>
                              </a:solidFill>
                              <a:latin typeface="Cambria Math"/>
                            </a:rPr>
                            <m:t>107.33</m:t>
                          </m:r>
                          <m:r>
                            <a:rPr lang="es-EC" i="1">
                              <a:solidFill>
                                <a:schemeClr val="tx2"/>
                              </a:solidFill>
                              <a:latin typeface="Cambria Math"/>
                            </a:rPr>
                            <m:t>𝑗</m:t>
                          </m:r>
                          <m:r>
                            <a:rPr lang="es-EC" i="1">
                              <a:solidFill>
                                <a:schemeClr val="tx2"/>
                              </a:solidFill>
                              <a:latin typeface="Cambria Math"/>
                            </a:rPr>
                            <m:t>−10.73</m:t>
                          </m:r>
                          <m:r>
                            <a:rPr lang="es-EC" i="1">
                              <a:solidFill>
                                <a:schemeClr val="tx2"/>
                              </a:solidFill>
                              <a:latin typeface="Cambria Math"/>
                            </a:rPr>
                            <m:t>𝑗</m:t>
                          </m:r>
                        </m:den>
                      </m:f>
                      <m:r>
                        <a:rPr lang="es-EC" i="1">
                          <a:solidFill>
                            <a:schemeClr val="tx2"/>
                          </a:solidFill>
                          <a:latin typeface="Cambria Math"/>
                        </a:rPr>
                        <m:t>=3</m:t>
                      </m:r>
                      <m:r>
                        <a:rPr lang="es-EC" b="0" i="1" smtClean="0">
                          <a:solidFill>
                            <a:schemeClr val="tx2"/>
                          </a:solidFill>
                          <a:latin typeface="Cambria Math"/>
                        </a:rPr>
                        <m:t>48.68</m:t>
                      </m:r>
                      <m:r>
                        <a:rPr lang="es-EC" i="1">
                          <a:solidFill>
                            <a:schemeClr val="tx2"/>
                          </a:solidFill>
                          <a:latin typeface="Cambria Math"/>
                        </a:rPr>
                        <m:t>∠</m:t>
                      </m:r>
                      <m:r>
                        <a:rPr lang="es-EC" b="0" i="1" smtClean="0">
                          <a:solidFill>
                            <a:schemeClr val="tx2"/>
                          </a:solidFill>
                          <a:latin typeface="Cambria Math"/>
                        </a:rPr>
                        <m:t>0.86</m:t>
                      </m:r>
                      <m:r>
                        <a:rPr lang="es-EC" i="1">
                          <a:solidFill>
                            <a:schemeClr val="tx2"/>
                          </a:solidFill>
                          <a:latin typeface="Cambria Math"/>
                        </a:rPr>
                        <m:t> </m:t>
                      </m:r>
                      <m:r>
                        <a:rPr lang="es-EC" i="1">
                          <a:solidFill>
                            <a:schemeClr val="tx2"/>
                          </a:solidFill>
                          <a:latin typeface="Cambria Math"/>
                        </a:rPr>
                        <m:t>𝐴</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67544" y="3933056"/>
                <a:ext cx="7560840" cy="95365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387163" y="2018794"/>
                <a:ext cx="3832909" cy="618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𝑃</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func>
                            <m:funcPr>
                              <m:ctrlPr>
                                <a:rPr lang="es-EC" i="1">
                                  <a:solidFill>
                                    <a:schemeClr val="tx2"/>
                                  </a:solidFill>
                                  <a:latin typeface="Cambria Math"/>
                                </a:rPr>
                              </m:ctrlPr>
                            </m:funcPr>
                            <m:fName>
                              <m:r>
                                <a:rPr lang="es-EC" i="1">
                                  <a:solidFill>
                                    <a:schemeClr val="tx2"/>
                                  </a:solidFill>
                                  <a:latin typeface="Cambria Math"/>
                                </a:rPr>
                                <m:t>𝑠𝑖𝑛</m:t>
                              </m:r>
                            </m:fName>
                            <m:e>
                              <m:r>
                                <a:rPr lang="es-EC" i="1">
                                  <a:solidFill>
                                    <a:schemeClr val="tx2"/>
                                  </a:solidFill>
                                  <a:latin typeface="Cambria Math"/>
                                </a:rPr>
                                <m:t>(</m:t>
                              </m:r>
                              <m:r>
                                <a:rPr lang="es-EC" i="1">
                                  <a:solidFill>
                                    <a:schemeClr val="tx2"/>
                                  </a:solidFill>
                                  <a:latin typeface="Cambria Math"/>
                                </a:rPr>
                                <m:t>𝛿</m:t>
                              </m:r>
                              <m:r>
                                <a:rPr lang="es-EC" i="1">
                                  <a:solidFill>
                                    <a:schemeClr val="tx2"/>
                                  </a:solidFill>
                                  <a:latin typeface="Cambria Math"/>
                                </a:rPr>
                                <m:t>)</m:t>
                              </m:r>
                            </m:e>
                          </m:func>
                        </m:num>
                        <m:den>
                          <m:r>
                            <a:rPr lang="es-EC" i="1">
                              <a:solidFill>
                                <a:schemeClr val="tx2"/>
                              </a:solidFill>
                              <a:latin typeface="Cambria Math"/>
                            </a:rPr>
                            <m:t>𝑋</m:t>
                          </m:r>
                        </m:den>
                      </m:f>
                      <m:r>
                        <a:rPr lang="es-EC" i="1">
                          <a:solidFill>
                            <a:schemeClr val="tx2"/>
                          </a:solidFill>
                          <a:latin typeface="Cambria Math"/>
                        </a:rPr>
                        <m:t>  =22.5</m:t>
                      </m:r>
                      <m:r>
                        <a:rPr lang="es-EC" i="1">
                          <a:solidFill>
                            <a:schemeClr val="tx2"/>
                          </a:solidFill>
                          <a:latin typeface="Cambria Math"/>
                        </a:rPr>
                        <m:t>𝑀𝑊</m:t>
                      </m:r>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1387163" y="2018794"/>
                <a:ext cx="3832909" cy="618118"/>
              </a:xfrm>
              <a:prstGeom prst="rect">
                <a:avLst/>
              </a:prstGeom>
              <a:blipFill rotWithShape="1">
                <a:blip r:embed="rId5"/>
                <a:stretch>
                  <a:fillRect/>
                </a:stretch>
              </a:blipFill>
            </p:spPr>
            <p:txBody>
              <a:bodyPr/>
              <a:lstStyle/>
              <a:p>
                <a:r>
                  <a:rPr lang="es-EC">
                    <a:noFill/>
                  </a:rPr>
                  <a:t> </a:t>
                </a:r>
              </a:p>
            </p:txBody>
          </p:sp>
        </mc:Fallback>
      </mc:AlternateContent>
      <p:sp>
        <p:nvSpPr>
          <p:cNvPr id="8" name="2 Título"/>
          <p:cNvSpPr>
            <a:spLocks noGrp="1"/>
          </p:cNvSpPr>
          <p:nvPr>
            <p:ph type="title"/>
          </p:nvPr>
        </p:nvSpPr>
        <p:spPr/>
        <p:txBody>
          <a:bodyPr/>
          <a:lstStyle/>
          <a:p>
            <a:r>
              <a:rPr lang="es-EC" dirty="0" smtClean="0"/>
              <a:t>ANÁLISIS TEÓRICO DEL SAG</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1259632" y="5877272"/>
                <a:ext cx="3656578" cy="697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𝑃</m:t>
                          </m:r>
                        </m:e>
                        <m:sub>
                          <m:r>
                            <a:rPr lang="es-EC" i="1">
                              <a:solidFill>
                                <a:schemeClr val="tx2"/>
                              </a:solidFill>
                              <a:latin typeface="Cambria Math"/>
                            </a:rPr>
                            <m:t>𝑠</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func>
                            <m:funcPr>
                              <m:ctrlPr>
                                <a:rPr lang="es-EC" i="1">
                                  <a:solidFill>
                                    <a:schemeClr val="tx2"/>
                                  </a:solidFill>
                                  <a:latin typeface="Cambria Math"/>
                                </a:rPr>
                              </m:ctrlPr>
                            </m:funcPr>
                            <m:fName>
                              <m:r>
                                <a:rPr lang="es-EC" i="1">
                                  <a:solidFill>
                                    <a:schemeClr val="tx2"/>
                                  </a:solidFill>
                                  <a:latin typeface="Cambria Math"/>
                                </a:rPr>
                                <m:t>𝑠𝑖𝑛</m:t>
                              </m:r>
                            </m:fName>
                            <m:e>
                              <m:r>
                                <a:rPr lang="es-EC" i="1">
                                  <a:solidFill>
                                    <a:schemeClr val="tx2"/>
                                  </a:solidFill>
                                  <a:latin typeface="Cambria Math"/>
                                </a:rPr>
                                <m:t>(</m:t>
                              </m:r>
                              <m:r>
                                <a:rPr lang="es-EC" i="1">
                                  <a:solidFill>
                                    <a:schemeClr val="tx2"/>
                                  </a:solidFill>
                                  <a:latin typeface="Cambria Math"/>
                                </a:rPr>
                                <m:t>𝛿</m:t>
                              </m:r>
                              <m:r>
                                <a:rPr lang="es-EC" i="1">
                                  <a:solidFill>
                                    <a:schemeClr val="tx2"/>
                                  </a:solidFill>
                                  <a:latin typeface="Cambria Math"/>
                                </a:rPr>
                                <m:t>)</m:t>
                              </m:r>
                            </m:e>
                          </m:func>
                        </m:num>
                        <m:den>
                          <m:r>
                            <a:rPr lang="es-EC" i="1">
                              <a:solidFill>
                                <a:schemeClr val="tx2"/>
                              </a:solidFill>
                              <a:latin typeface="Cambria Math"/>
                            </a:rPr>
                            <m:t>𝑋</m:t>
                          </m:r>
                          <m:r>
                            <a:rPr lang="es-EC" b="0" i="1" smtClean="0">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den>
                      </m:f>
                      <m:r>
                        <a:rPr lang="es-EC" i="1">
                          <a:solidFill>
                            <a:schemeClr val="tx2"/>
                          </a:solidFill>
                          <a:latin typeface="Cambria Math"/>
                        </a:rPr>
                        <m:t>  =25</m:t>
                      </m:r>
                      <m:r>
                        <a:rPr lang="es-EC" i="1">
                          <a:solidFill>
                            <a:schemeClr val="tx2"/>
                          </a:solidFill>
                          <a:latin typeface="Cambria Math"/>
                        </a:rPr>
                        <m:t>𝑀𝑊</m:t>
                      </m:r>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1259632" y="5877272"/>
                <a:ext cx="3656578" cy="697179"/>
              </a:xfrm>
              <a:prstGeom prst="rect">
                <a:avLst/>
              </a:prstGeom>
              <a:blipFill rotWithShape="1">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78565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1506496"/>
          </a:xfrm>
        </p:spPr>
        <p:txBody>
          <a:bodyPr>
            <a:normAutofit fontScale="90000"/>
          </a:bodyPr>
          <a:lstStyle/>
          <a:p>
            <a:pPr lvl="1" algn="ctr" rtl="0">
              <a:spcBef>
                <a:spcPct val="0"/>
              </a:spcBef>
            </a:pPr>
            <a:r>
              <a:rPr lang="es-EC" sz="2800" b="1" kern="1200" dirty="0">
                <a:solidFill>
                  <a:srgbClr val="FFFFFF"/>
                </a:solidFill>
                <a:latin typeface="+mj-lt"/>
                <a:ea typeface="+mj-ea"/>
                <a:cs typeface="+mj-cs"/>
              </a:rPr>
              <a:t>DISTURBIO TIPO SWELL QUE AUMENTA LA MAGNITUD DEL VOLTAJE A 1.17  DE SU VALOR NOMINAL EN LA BARRA S.</a:t>
            </a:r>
            <a:r>
              <a:rPr lang="es-EC" b="1" dirty="0"/>
              <a:t/>
            </a:r>
            <a:br>
              <a:rPr lang="es-EC"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5" y="2276872"/>
            <a:ext cx="7804150" cy="3721100"/>
          </a:xfrm>
          <a:prstGeom prst="rect">
            <a:avLst/>
          </a:prstGeom>
          <a:noFill/>
          <a:ln>
            <a:noFill/>
          </a:ln>
        </p:spPr>
      </p:pic>
      <p:sp>
        <p:nvSpPr>
          <p:cNvPr id="5" name="4 Rectángulo"/>
          <p:cNvSpPr/>
          <p:nvPr/>
        </p:nvSpPr>
        <p:spPr>
          <a:xfrm>
            <a:off x="611560" y="5898758"/>
            <a:ext cx="8424936" cy="338554"/>
          </a:xfrm>
          <a:prstGeom prst="rect">
            <a:avLst/>
          </a:prstGeom>
        </p:spPr>
        <p:txBody>
          <a:bodyPr wrap="square">
            <a:spAutoFit/>
          </a:bodyPr>
          <a:lstStyle/>
          <a:p>
            <a:r>
              <a:rPr lang="es-EC" sz="1600" b="1" dirty="0">
                <a:solidFill>
                  <a:schemeClr val="tx2"/>
                </a:solidFill>
              </a:rPr>
              <a:t>Graficas de Voltaje de la Barra s (V), Corriente de la Red (A) y Voltaje del transformador VH (V).</a:t>
            </a:r>
          </a:p>
        </p:txBody>
      </p:sp>
    </p:spTree>
    <p:extLst>
      <p:ext uri="{BB962C8B-B14F-4D97-AF65-F5344CB8AC3E}">
        <p14:creationId xmlns:p14="http://schemas.microsoft.com/office/powerpoint/2010/main" val="149755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338328"/>
            <a:ext cx="8229600" cy="1506496"/>
          </a:xfrm>
        </p:spPr>
        <p:txBody>
          <a:bodyPr>
            <a:normAutofit fontScale="90000"/>
          </a:bodyPr>
          <a:lstStyle/>
          <a:p>
            <a:pPr lvl="1" algn="ctr" rtl="0">
              <a:spcBef>
                <a:spcPct val="0"/>
              </a:spcBef>
            </a:pPr>
            <a:r>
              <a:rPr lang="es-EC" sz="2800" b="1" kern="1200" dirty="0">
                <a:solidFill>
                  <a:srgbClr val="FFFFFF"/>
                </a:solidFill>
                <a:latin typeface="+mj-lt"/>
                <a:ea typeface="+mj-ea"/>
                <a:cs typeface="+mj-cs"/>
              </a:rPr>
              <a:t>DISTURBIO TIPO SWELL QUE AUMENTA LA MAGNITUD DEL VOLTAJE A 1.17  DE SU VALOR NOMINAL EN LA BARRA S.</a:t>
            </a:r>
            <a:r>
              <a:rPr lang="es-EC" b="1" dirty="0"/>
              <a:t/>
            </a:r>
            <a:br>
              <a:rPr lang="es-EC" b="1" dirty="0"/>
            </a:b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2330921"/>
            <a:ext cx="7810500" cy="3762375"/>
          </a:xfrm>
          <a:prstGeom prst="rect">
            <a:avLst/>
          </a:prstGeom>
          <a:noFill/>
          <a:ln>
            <a:noFill/>
          </a:ln>
        </p:spPr>
      </p:pic>
      <p:sp>
        <p:nvSpPr>
          <p:cNvPr id="6" name="5 Rectángulo"/>
          <p:cNvSpPr/>
          <p:nvPr/>
        </p:nvSpPr>
        <p:spPr>
          <a:xfrm>
            <a:off x="1331640" y="6165304"/>
            <a:ext cx="7488832" cy="338554"/>
          </a:xfrm>
          <a:prstGeom prst="rect">
            <a:avLst/>
          </a:prstGeom>
        </p:spPr>
        <p:txBody>
          <a:bodyPr wrap="square">
            <a:spAutoFit/>
          </a:bodyPr>
          <a:lstStyle/>
          <a:p>
            <a:r>
              <a:rPr lang="es-EC" sz="1600" b="1" dirty="0">
                <a:solidFill>
                  <a:schemeClr val="tx2"/>
                </a:solidFill>
              </a:rPr>
              <a:t>Graficas de Control de Modulación, Voltaje (V) y Corriente del Convertidor (A)</a:t>
            </a:r>
          </a:p>
        </p:txBody>
      </p:sp>
    </p:spTree>
    <p:extLst>
      <p:ext uri="{BB962C8B-B14F-4D97-AF65-F5344CB8AC3E}">
        <p14:creationId xmlns:p14="http://schemas.microsoft.com/office/powerpoint/2010/main" val="2111325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2364829"/>
            <a:ext cx="7800975" cy="3800475"/>
          </a:xfrm>
          <a:prstGeom prst="rect">
            <a:avLst/>
          </a:prstGeom>
          <a:noFill/>
          <a:ln>
            <a:noFill/>
          </a:ln>
        </p:spPr>
      </p:pic>
      <p:sp>
        <p:nvSpPr>
          <p:cNvPr id="5" name="2 Título"/>
          <p:cNvSpPr>
            <a:spLocks noGrp="1"/>
          </p:cNvSpPr>
          <p:nvPr>
            <p:ph type="title"/>
          </p:nvPr>
        </p:nvSpPr>
        <p:spPr>
          <a:xfrm>
            <a:off x="457200" y="338328"/>
            <a:ext cx="8229600" cy="1506496"/>
          </a:xfrm>
        </p:spPr>
        <p:txBody>
          <a:bodyPr>
            <a:normAutofit fontScale="90000"/>
          </a:bodyPr>
          <a:lstStyle/>
          <a:p>
            <a:pPr lvl="1" algn="ctr" rtl="0">
              <a:spcBef>
                <a:spcPct val="0"/>
              </a:spcBef>
            </a:pPr>
            <a:r>
              <a:rPr lang="es-EC" sz="2800" b="1" kern="1200" dirty="0">
                <a:solidFill>
                  <a:srgbClr val="FFFFFF"/>
                </a:solidFill>
                <a:latin typeface="+mj-lt"/>
                <a:ea typeface="+mj-ea"/>
                <a:cs typeface="+mj-cs"/>
              </a:rPr>
              <a:t>DISTURBIO TIPO SWELL QUE AUMENTA LA MAGNITUD DEL VOLTAJE A 1.17  DE SU VALOR NOMINAL EN LA BARRA S.</a:t>
            </a:r>
            <a:r>
              <a:rPr lang="es-EC" b="1" dirty="0"/>
              <a:t/>
            </a:r>
            <a:br>
              <a:rPr lang="es-EC" b="1" dirty="0"/>
            </a:br>
            <a:endParaRPr lang="es-EC" dirty="0"/>
          </a:p>
        </p:txBody>
      </p:sp>
      <p:sp>
        <p:nvSpPr>
          <p:cNvPr id="6" name="5 Rectángulo"/>
          <p:cNvSpPr/>
          <p:nvPr/>
        </p:nvSpPr>
        <p:spPr>
          <a:xfrm>
            <a:off x="1890464" y="6186790"/>
            <a:ext cx="6858000" cy="338554"/>
          </a:xfrm>
          <a:prstGeom prst="rect">
            <a:avLst/>
          </a:prstGeom>
        </p:spPr>
        <p:txBody>
          <a:bodyPr wrap="square">
            <a:spAutoFit/>
          </a:bodyPr>
          <a:lstStyle/>
          <a:p>
            <a:r>
              <a:rPr lang="es-EC" sz="1600" b="1" dirty="0">
                <a:solidFill>
                  <a:schemeClr val="tx2"/>
                </a:solidFill>
              </a:rPr>
              <a:t>Potencia Activa (W) y Reactiva (VAR) de la línea de transmisión</a:t>
            </a:r>
          </a:p>
        </p:txBody>
      </p:sp>
    </p:spTree>
    <p:extLst>
      <p:ext uri="{BB962C8B-B14F-4D97-AF65-F5344CB8AC3E}">
        <p14:creationId xmlns:p14="http://schemas.microsoft.com/office/powerpoint/2010/main" val="1535963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5229200"/>
                <a:ext cx="712879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𝐹</m:t>
                          </m:r>
                          <m:r>
                            <a:rPr lang="es-EC" i="1">
                              <a:solidFill>
                                <a:schemeClr val="tx2"/>
                              </a:solidFill>
                              <a:latin typeface="Cambria Math"/>
                            </a:rPr>
                            <m:t>−</m:t>
                          </m:r>
                        </m:sub>
                      </m:sSub>
                      <m:r>
                        <a:rPr lang="es-EC" i="1">
                          <a:solidFill>
                            <a:schemeClr val="tx2"/>
                          </a:solidFill>
                          <a:latin typeface="Cambria Math"/>
                        </a:rPr>
                        <m:t>=</m:t>
                      </m:r>
                      <m:r>
                        <a:rPr lang="es-EC" b="0" i="1" smtClean="0">
                          <a:solidFill>
                            <a:schemeClr val="tx2"/>
                          </a:solidFill>
                          <a:latin typeface="Cambria Math"/>
                        </a:rPr>
                        <m:t>18.24</m:t>
                      </m:r>
                      <m:r>
                        <a:rPr lang="es-EC" i="1">
                          <a:solidFill>
                            <a:schemeClr val="tx2"/>
                          </a:solidFill>
                          <a:latin typeface="Cambria Math"/>
                        </a:rPr>
                        <m:t>∗3</m:t>
                      </m:r>
                      <m:r>
                        <a:rPr lang="es-EC" b="0" i="1" smtClean="0">
                          <a:solidFill>
                            <a:schemeClr val="tx2"/>
                          </a:solidFill>
                          <a:latin typeface="Cambria Math"/>
                        </a:rPr>
                        <m:t>16.11</m:t>
                      </m:r>
                      <m:r>
                        <a:rPr lang="es-EC" i="1">
                          <a:solidFill>
                            <a:schemeClr val="tx2"/>
                          </a:solidFill>
                          <a:latin typeface="Cambria Math"/>
                        </a:rPr>
                        <m:t>∠</m:t>
                      </m:r>
                      <m:d>
                        <m:dPr>
                          <m:ctrlPr>
                            <a:rPr lang="es-EC" i="1">
                              <a:solidFill>
                                <a:schemeClr val="tx2"/>
                              </a:solidFill>
                              <a:latin typeface="Cambria Math"/>
                            </a:rPr>
                          </m:ctrlPr>
                        </m:dPr>
                        <m:e>
                          <m:r>
                            <a:rPr lang="es-EC" b="0" i="1" smtClean="0">
                              <a:solidFill>
                                <a:schemeClr val="tx2"/>
                              </a:solidFill>
                              <a:latin typeface="Cambria Math"/>
                            </a:rPr>
                            <m:t>−31.96+</m:t>
                          </m:r>
                          <m:r>
                            <a:rPr lang="es-EC" i="1">
                              <a:solidFill>
                                <a:schemeClr val="tx2"/>
                              </a:solidFill>
                              <a:latin typeface="Cambria Math"/>
                            </a:rPr>
                            <m:t>90</m:t>
                          </m:r>
                        </m:e>
                      </m:d>
                      <m:r>
                        <a:rPr lang="es-EC" i="1">
                          <a:solidFill>
                            <a:schemeClr val="tx2"/>
                          </a:solidFill>
                          <a:latin typeface="Cambria Math"/>
                        </a:rPr>
                        <m:t>=</m:t>
                      </m:r>
                      <m:r>
                        <a:rPr lang="es-EC" b="0" i="1" smtClean="0">
                          <a:solidFill>
                            <a:schemeClr val="tx2"/>
                          </a:solidFill>
                          <a:latin typeface="Cambria Math"/>
                        </a:rPr>
                        <m:t>5765.81</m:t>
                      </m:r>
                      <m:r>
                        <a:rPr lang="es-EC" i="1">
                          <a:solidFill>
                            <a:schemeClr val="tx2"/>
                          </a:solidFill>
                          <a:latin typeface="Cambria Math"/>
                        </a:rPr>
                        <m:t>∠</m:t>
                      </m:r>
                      <m:r>
                        <a:rPr lang="es-EC" i="1" smtClean="0">
                          <a:solidFill>
                            <a:schemeClr val="tx2"/>
                          </a:solidFill>
                          <a:latin typeface="Cambria Math"/>
                        </a:rPr>
                        <m:t>5</m:t>
                      </m:r>
                      <m:r>
                        <a:rPr lang="es-EC" b="0" i="1" smtClean="0">
                          <a:solidFill>
                            <a:schemeClr val="tx2"/>
                          </a:solidFill>
                          <a:latin typeface="Cambria Math"/>
                        </a:rPr>
                        <m:t>8.04</m:t>
                      </m:r>
                      <m:r>
                        <a:rPr lang="es-EC" i="1">
                          <a:solidFill>
                            <a:schemeClr val="tx2"/>
                          </a:solidFill>
                          <a:latin typeface="Cambria Math"/>
                        </a:rPr>
                        <m:t>𝑉</m:t>
                      </m:r>
                      <m:r>
                        <a:rPr lang="es-EC" i="1">
                          <a:solidFill>
                            <a:schemeClr val="tx2"/>
                          </a:solidFill>
                          <a:latin typeface="Cambria Math"/>
                        </a:rPr>
                        <m:t> </m:t>
                      </m:r>
                    </m:oMath>
                  </m:oMathPara>
                </a14:m>
                <a:endParaRPr lang="es-EC" dirty="0">
                  <a:solidFill>
                    <a:schemeClr val="tx2"/>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539552" y="5229200"/>
                <a:ext cx="7128792" cy="369332"/>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115616" y="2852936"/>
                <a:ext cx="7128792" cy="9051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r>
                        <a:rPr lang="en-US" i="1">
                          <a:solidFill>
                            <a:schemeClr val="tx2"/>
                          </a:solidFill>
                          <a:latin typeface="Cambria Math"/>
                        </a:rPr>
                        <m:t>=</m:t>
                      </m:r>
                      <m:f>
                        <m:fPr>
                          <m:ctrlPr>
                            <a:rPr lang="es-EC" i="1">
                              <a:solidFill>
                                <a:schemeClr val="tx2"/>
                              </a:solidFill>
                              <a:latin typeface="Cambria Math"/>
                            </a:rPr>
                          </m:ctrlPr>
                        </m:fPr>
                        <m:num>
                          <m:r>
                            <a:rPr lang="es-EC" b="0" i="1" smtClean="0">
                              <a:solidFill>
                                <a:schemeClr val="tx2"/>
                              </a:solidFill>
                              <a:latin typeface="Cambria Math"/>
                            </a:rPr>
                            <m:t>−</m:t>
                          </m:r>
                          <m:r>
                            <a:rPr lang="en-US" i="1">
                              <a:solidFill>
                                <a:schemeClr val="tx2"/>
                              </a:solidFill>
                              <a:latin typeface="Cambria Math"/>
                            </a:rPr>
                            <m:t>107.31∗</m:t>
                          </m:r>
                          <m:r>
                            <a:rPr lang="es-EC" i="1">
                              <a:solidFill>
                                <a:schemeClr val="tx2"/>
                              </a:solidFill>
                              <a:latin typeface="Cambria Math"/>
                            </a:rPr>
                            <m:t>25</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6</m:t>
                              </m:r>
                            </m:sup>
                          </m:sSup>
                          <m:r>
                            <a:rPr lang="es-EC" b="0" i="1" smtClean="0">
                              <a:solidFill>
                                <a:schemeClr val="tx2"/>
                              </a:solidFill>
                              <a:latin typeface="Cambria Math"/>
                            </a:rPr>
                            <m:t>+</m:t>
                          </m:r>
                          <m:r>
                            <a:rPr lang="en-US" i="1">
                              <a:solidFill>
                                <a:schemeClr val="tx2"/>
                              </a:solidFill>
                              <a:latin typeface="Cambria Math"/>
                            </a:rPr>
                            <m:t>(</m:t>
                          </m:r>
                          <m:f>
                            <m:fPr>
                              <m:ctrlPr>
                                <a:rPr lang="es-EC" i="1">
                                  <a:solidFill>
                                    <a:schemeClr val="tx2"/>
                                  </a:solidFill>
                                  <a:latin typeface="Cambria Math"/>
                                </a:rPr>
                              </m:ctrlPr>
                            </m:fPr>
                            <m:num>
                              <m:r>
                                <a:rPr lang="es-EC" b="0" i="1" smtClean="0">
                                  <a:solidFill>
                                    <a:schemeClr val="tx2"/>
                                  </a:solidFill>
                                  <a:latin typeface="Cambria Math"/>
                                </a:rPr>
                                <m:t>1.17</m:t>
                              </m:r>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n-US"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n-US" i="1">
                              <a:solidFill>
                                <a:schemeClr val="tx2"/>
                              </a:solidFill>
                              <a:latin typeface="Cambria Math"/>
                            </a:rPr>
                            <m:t>×</m:t>
                          </m:r>
                          <m:func>
                            <m:funcPr>
                              <m:ctrlPr>
                                <a:rPr lang="es-EC" i="1">
                                  <a:solidFill>
                                    <a:schemeClr val="tx2"/>
                                  </a:solidFill>
                                  <a:latin typeface="Cambria Math"/>
                                </a:rPr>
                              </m:ctrlPr>
                            </m:funcPr>
                            <m:fName>
                              <m:r>
                                <a:rPr lang="en-US" i="1">
                                  <a:solidFill>
                                    <a:schemeClr val="tx2"/>
                                  </a:solidFill>
                                  <a:latin typeface="Cambria Math"/>
                                </a:rPr>
                                <m:t>𝑠𝑖𝑛</m:t>
                              </m:r>
                            </m:fName>
                            <m:e>
                              <m:d>
                                <m:dPr>
                                  <m:ctrlPr>
                                    <a:rPr lang="es-EC" i="1">
                                      <a:solidFill>
                                        <a:schemeClr val="tx2"/>
                                      </a:solidFill>
                                      <a:latin typeface="Cambria Math"/>
                                    </a:rPr>
                                  </m:ctrlPr>
                                </m:dPr>
                                <m:e>
                                  <m:r>
                                    <a:rPr lang="es-EC" i="1">
                                      <a:solidFill>
                                        <a:schemeClr val="tx2"/>
                                      </a:solidFill>
                                      <a:latin typeface="Cambria Math"/>
                                    </a:rPr>
                                    <m:t>25</m:t>
                                  </m:r>
                                </m:e>
                              </m:d>
                            </m:e>
                          </m:func>
                        </m:num>
                        <m:den>
                          <m:r>
                            <a:rPr lang="es-EC" i="1">
                              <a:solidFill>
                                <a:schemeClr val="tx2"/>
                              </a:solidFill>
                              <a:latin typeface="Cambria Math"/>
                            </a:rPr>
                            <m:t>25</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6</m:t>
                              </m:r>
                            </m:sup>
                          </m:sSup>
                        </m:den>
                      </m:f>
                      <m:r>
                        <a:rPr lang="es-EC" i="1">
                          <a:solidFill>
                            <a:schemeClr val="tx2"/>
                          </a:solidFill>
                          <a:latin typeface="Cambria Math"/>
                        </a:rPr>
                        <m:t>=</m:t>
                      </m:r>
                      <m:r>
                        <a:rPr lang="es-EC" b="0" i="1" smtClean="0">
                          <a:solidFill>
                            <a:schemeClr val="tx2"/>
                          </a:solidFill>
                          <a:latin typeface="Cambria Math"/>
                        </a:rPr>
                        <m:t>18.24</m:t>
                      </m:r>
                      <m:r>
                        <a:rPr lang="es-EC" i="1">
                          <a:solidFill>
                            <a:schemeClr val="tx2"/>
                          </a:solidFill>
                          <a:latin typeface="Cambria Math"/>
                        </a:rPr>
                        <m:t>𝑗</m:t>
                      </m:r>
                    </m:oMath>
                  </m:oMathPara>
                </a14:m>
                <a:endParaRPr lang="es-EC" dirty="0">
                  <a:solidFill>
                    <a:schemeClr val="tx2"/>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1115616" y="2852936"/>
                <a:ext cx="7128792" cy="90518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11560" y="4005064"/>
                <a:ext cx="7560840" cy="953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𝐼</m:t>
                          </m:r>
                        </m:e>
                        <m:sub>
                          <m:r>
                            <a:rPr lang="es-EC" i="1">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r>
                            <a:rPr lang="en-US" i="1">
                              <a:solidFill>
                                <a:schemeClr val="tx2"/>
                              </a:solidFill>
                              <a:latin typeface="Cambria Math"/>
                            </a:rPr>
                            <m:t>(</m:t>
                          </m:r>
                          <m:f>
                            <m:fPr>
                              <m:ctrlPr>
                                <a:rPr lang="es-EC" i="1">
                                  <a:solidFill>
                                    <a:schemeClr val="tx2"/>
                                  </a:solidFill>
                                  <a:latin typeface="Cambria Math"/>
                                </a:rPr>
                              </m:ctrlPr>
                            </m:fPr>
                            <m:num>
                              <m:r>
                                <a:rPr lang="es-EC" i="1" smtClean="0">
                                  <a:solidFill>
                                    <a:schemeClr val="tx2"/>
                                  </a:solidFill>
                                  <a:latin typeface="Cambria Math"/>
                                </a:rPr>
                                <m:t>1</m:t>
                              </m:r>
                              <m:r>
                                <a:rPr lang="es-EC" b="0" i="1" smtClean="0">
                                  <a:solidFill>
                                    <a:schemeClr val="tx2"/>
                                  </a:solidFill>
                                  <a:latin typeface="Cambria Math"/>
                                </a:rPr>
                                <m:t>.17</m:t>
                              </m:r>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s-EC" i="1">
                              <a:solidFill>
                                <a:schemeClr val="tx2"/>
                              </a:solidFill>
                              <a:latin typeface="Cambria Math"/>
                            </a:rPr>
                            <m:t>∠0)−(</m:t>
                          </m:r>
                          <m:f>
                            <m:fPr>
                              <m:ctrlPr>
                                <a:rPr lang="es-EC" i="1">
                                  <a:solidFill>
                                    <a:schemeClr val="tx2"/>
                                  </a:solidFill>
                                  <a:latin typeface="Cambria Math"/>
                                </a:rPr>
                              </m:ctrlPr>
                            </m:fPr>
                            <m:num>
                              <m:r>
                                <a:rPr lang="es-EC" i="1">
                                  <a:solidFill>
                                    <a:schemeClr val="tx2"/>
                                  </a:solidFill>
                                  <a:latin typeface="Cambria Math"/>
                                </a:rPr>
                                <m:t>138</m:t>
                              </m:r>
                              <m:sSup>
                                <m:sSupPr>
                                  <m:ctrlPr>
                                    <a:rPr lang="es-EC" i="1">
                                      <a:solidFill>
                                        <a:schemeClr val="tx2"/>
                                      </a:solidFill>
                                      <a:latin typeface="Cambria Math"/>
                                    </a:rPr>
                                  </m:ctrlPr>
                                </m:sSupPr>
                                <m:e>
                                  <m:r>
                                    <a:rPr lang="es-EC" i="1">
                                      <a:solidFill>
                                        <a:schemeClr val="tx2"/>
                                      </a:solidFill>
                                      <a:latin typeface="Cambria Math"/>
                                    </a:rPr>
                                    <m:t>𝑒</m:t>
                                  </m:r>
                                </m:e>
                                <m:sup>
                                  <m:r>
                                    <a:rPr lang="es-EC" i="1">
                                      <a:solidFill>
                                        <a:schemeClr val="tx2"/>
                                      </a:solidFill>
                                      <a:latin typeface="Cambria Math"/>
                                    </a:rPr>
                                    <m:t>3</m:t>
                                  </m:r>
                                </m:sup>
                              </m:sSup>
                            </m:num>
                            <m:den>
                              <m:rad>
                                <m:radPr>
                                  <m:degHide m:val="on"/>
                                  <m:ctrlPr>
                                    <a:rPr lang="es-EC" i="1">
                                      <a:solidFill>
                                        <a:schemeClr val="tx2"/>
                                      </a:solidFill>
                                      <a:latin typeface="Cambria Math"/>
                                    </a:rPr>
                                  </m:ctrlPr>
                                </m:radPr>
                                <m:deg/>
                                <m:e>
                                  <m:r>
                                    <a:rPr lang="es-EC" i="1">
                                      <a:solidFill>
                                        <a:schemeClr val="tx2"/>
                                      </a:solidFill>
                                      <a:latin typeface="Cambria Math"/>
                                    </a:rPr>
                                    <m:t>3</m:t>
                                  </m:r>
                                </m:e>
                              </m:rad>
                            </m:den>
                          </m:f>
                          <m:r>
                            <a:rPr lang="es-EC" i="1">
                              <a:solidFill>
                                <a:schemeClr val="tx2"/>
                              </a:solidFill>
                              <a:latin typeface="Cambria Math"/>
                            </a:rPr>
                            <m:t>∠−25)</m:t>
                          </m:r>
                        </m:num>
                        <m:den>
                          <m:r>
                            <a:rPr lang="es-EC" i="1">
                              <a:solidFill>
                                <a:schemeClr val="tx2"/>
                              </a:solidFill>
                              <a:latin typeface="Cambria Math"/>
                            </a:rPr>
                            <m:t>107.33</m:t>
                          </m:r>
                          <m:r>
                            <a:rPr lang="es-EC" i="1">
                              <a:solidFill>
                                <a:schemeClr val="tx2"/>
                              </a:solidFill>
                              <a:latin typeface="Cambria Math"/>
                            </a:rPr>
                            <m:t>𝑗</m:t>
                          </m:r>
                          <m:r>
                            <a:rPr lang="es-EC" b="0" i="1" smtClean="0">
                              <a:solidFill>
                                <a:schemeClr val="tx2"/>
                              </a:solidFill>
                              <a:latin typeface="Cambria Math"/>
                            </a:rPr>
                            <m:t>+1</m:t>
                          </m:r>
                          <m:r>
                            <a:rPr lang="es-EC" i="1" smtClean="0">
                              <a:solidFill>
                                <a:schemeClr val="tx2"/>
                              </a:solidFill>
                              <a:latin typeface="Cambria Math"/>
                            </a:rPr>
                            <m:t>8</m:t>
                          </m:r>
                          <m:r>
                            <a:rPr lang="es-EC" b="0" i="1" smtClean="0">
                              <a:solidFill>
                                <a:schemeClr val="tx2"/>
                              </a:solidFill>
                              <a:latin typeface="Cambria Math"/>
                            </a:rPr>
                            <m:t>.24</m:t>
                          </m:r>
                          <m:r>
                            <a:rPr lang="es-EC" i="1">
                              <a:solidFill>
                                <a:schemeClr val="tx2"/>
                              </a:solidFill>
                              <a:latin typeface="Cambria Math"/>
                            </a:rPr>
                            <m:t>𝑗</m:t>
                          </m:r>
                        </m:den>
                      </m:f>
                      <m:r>
                        <a:rPr lang="es-EC" i="1">
                          <a:solidFill>
                            <a:schemeClr val="tx2"/>
                          </a:solidFill>
                          <a:latin typeface="Cambria Math"/>
                        </a:rPr>
                        <m:t>=3</m:t>
                      </m:r>
                      <m:r>
                        <a:rPr lang="es-EC" b="0" i="1" smtClean="0">
                          <a:solidFill>
                            <a:schemeClr val="tx2"/>
                          </a:solidFill>
                          <a:latin typeface="Cambria Math"/>
                        </a:rPr>
                        <m:t>16.11</m:t>
                      </m:r>
                      <m:r>
                        <a:rPr lang="es-EC" i="1">
                          <a:solidFill>
                            <a:schemeClr val="tx2"/>
                          </a:solidFill>
                          <a:latin typeface="Cambria Math"/>
                        </a:rPr>
                        <m:t>∠</m:t>
                      </m:r>
                      <m:r>
                        <a:rPr lang="es-EC" b="0" i="1" smtClean="0">
                          <a:solidFill>
                            <a:schemeClr val="tx2"/>
                          </a:solidFill>
                          <a:latin typeface="Cambria Math"/>
                        </a:rPr>
                        <m:t>−31.96</m:t>
                      </m:r>
                      <m:r>
                        <a:rPr lang="es-EC" i="1">
                          <a:solidFill>
                            <a:schemeClr val="tx2"/>
                          </a:solidFill>
                          <a:latin typeface="Cambria Math"/>
                        </a:rPr>
                        <m:t> </m:t>
                      </m:r>
                      <m:r>
                        <a:rPr lang="es-EC" i="1">
                          <a:solidFill>
                            <a:schemeClr val="tx2"/>
                          </a:solidFill>
                          <a:latin typeface="Cambria Math"/>
                        </a:rPr>
                        <m:t>𝐴</m:t>
                      </m:r>
                    </m:oMath>
                  </m:oMathPara>
                </a14:m>
                <a:endParaRPr lang="es-EC"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611560" y="4005064"/>
                <a:ext cx="7560840" cy="95365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187624" y="2018794"/>
                <a:ext cx="3951531" cy="618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𝑃</m:t>
                          </m:r>
                        </m:e>
                        <m:sub>
                          <m:r>
                            <a:rPr lang="es-EC" i="1">
                              <a:solidFill>
                                <a:schemeClr val="tx2"/>
                              </a:solidFill>
                              <a:latin typeface="Cambria Math"/>
                            </a:rPr>
                            <m:t>𝑠</m:t>
                          </m:r>
                          <m:r>
                            <a:rPr lang="es-EC" b="0" i="1" smtClean="0">
                              <a:solidFill>
                                <a:schemeClr val="tx2"/>
                              </a:solidFill>
                              <a:latin typeface="Cambria Math"/>
                            </a:rPr>
                            <m:t>+</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b="0" i="1" smtClean="0">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func>
                            <m:funcPr>
                              <m:ctrlPr>
                                <a:rPr lang="es-EC" i="1">
                                  <a:solidFill>
                                    <a:schemeClr val="tx2"/>
                                  </a:solidFill>
                                  <a:latin typeface="Cambria Math"/>
                                </a:rPr>
                              </m:ctrlPr>
                            </m:funcPr>
                            <m:fName>
                              <m:r>
                                <a:rPr lang="es-EC" i="1">
                                  <a:solidFill>
                                    <a:schemeClr val="tx2"/>
                                  </a:solidFill>
                                  <a:latin typeface="Cambria Math"/>
                                </a:rPr>
                                <m:t>𝑠𝑖𝑛</m:t>
                              </m:r>
                            </m:fName>
                            <m:e>
                              <m:r>
                                <a:rPr lang="es-EC" i="1">
                                  <a:solidFill>
                                    <a:schemeClr val="tx2"/>
                                  </a:solidFill>
                                  <a:latin typeface="Cambria Math"/>
                                </a:rPr>
                                <m:t>(</m:t>
                              </m:r>
                              <m:r>
                                <a:rPr lang="es-EC" i="1">
                                  <a:solidFill>
                                    <a:schemeClr val="tx2"/>
                                  </a:solidFill>
                                  <a:latin typeface="Cambria Math"/>
                                </a:rPr>
                                <m:t>𝛿</m:t>
                              </m:r>
                              <m:r>
                                <a:rPr lang="es-EC" i="1">
                                  <a:solidFill>
                                    <a:schemeClr val="tx2"/>
                                  </a:solidFill>
                                  <a:latin typeface="Cambria Math"/>
                                </a:rPr>
                                <m:t>)</m:t>
                              </m:r>
                            </m:e>
                          </m:func>
                        </m:num>
                        <m:den>
                          <m:r>
                            <a:rPr lang="es-EC" i="1">
                              <a:solidFill>
                                <a:schemeClr val="tx2"/>
                              </a:solidFill>
                              <a:latin typeface="Cambria Math"/>
                            </a:rPr>
                            <m:t>𝑋</m:t>
                          </m:r>
                        </m:den>
                      </m:f>
                      <m:r>
                        <a:rPr lang="es-EC" i="1">
                          <a:solidFill>
                            <a:schemeClr val="tx2"/>
                          </a:solidFill>
                          <a:latin typeface="Cambria Math"/>
                        </a:rPr>
                        <m:t>  =2</m:t>
                      </m:r>
                      <m:r>
                        <a:rPr lang="es-EC" b="0" i="1" smtClean="0">
                          <a:solidFill>
                            <a:schemeClr val="tx2"/>
                          </a:solidFill>
                          <a:latin typeface="Cambria Math"/>
                        </a:rPr>
                        <m:t>9</m:t>
                      </m:r>
                      <m:r>
                        <a:rPr lang="es-EC" i="1">
                          <a:solidFill>
                            <a:schemeClr val="tx2"/>
                          </a:solidFill>
                          <a:latin typeface="Cambria Math"/>
                        </a:rPr>
                        <m:t>.</m:t>
                      </m:r>
                      <m:r>
                        <a:rPr lang="es-EC" b="0" i="1" smtClean="0">
                          <a:solidFill>
                            <a:schemeClr val="tx2"/>
                          </a:solidFill>
                          <a:latin typeface="Cambria Math"/>
                        </a:rPr>
                        <m:t>2</m:t>
                      </m:r>
                      <m:r>
                        <a:rPr lang="es-EC" i="1">
                          <a:solidFill>
                            <a:schemeClr val="tx2"/>
                          </a:solidFill>
                          <a:latin typeface="Cambria Math"/>
                        </a:rPr>
                        <m:t>5</m:t>
                      </m:r>
                      <m:r>
                        <a:rPr lang="es-EC" i="1">
                          <a:solidFill>
                            <a:schemeClr val="tx2"/>
                          </a:solidFill>
                          <a:latin typeface="Cambria Math"/>
                        </a:rPr>
                        <m:t>𝑀𝑊</m:t>
                      </m:r>
                    </m:oMath>
                  </m:oMathPara>
                </a14:m>
                <a:endParaRPr lang="es-EC"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1187624" y="2018794"/>
                <a:ext cx="3951531" cy="618118"/>
              </a:xfrm>
              <a:prstGeom prst="rect">
                <a:avLst/>
              </a:prstGeom>
              <a:blipFill rotWithShape="1">
                <a:blip r:embed="rId5"/>
                <a:stretch>
                  <a:fillRect/>
                </a:stretch>
              </a:blipFill>
            </p:spPr>
            <p:txBody>
              <a:bodyPr/>
              <a:lstStyle/>
              <a:p>
                <a:r>
                  <a:rPr lang="es-EC">
                    <a:noFill/>
                  </a:rPr>
                  <a:t> </a:t>
                </a:r>
              </a:p>
            </p:txBody>
          </p:sp>
        </mc:Fallback>
      </mc:AlternateContent>
      <p:sp>
        <p:nvSpPr>
          <p:cNvPr id="8" name="2 Título"/>
          <p:cNvSpPr>
            <a:spLocks noGrp="1"/>
          </p:cNvSpPr>
          <p:nvPr>
            <p:ph type="title"/>
          </p:nvPr>
        </p:nvSpPr>
        <p:spPr/>
        <p:txBody>
          <a:bodyPr/>
          <a:lstStyle/>
          <a:p>
            <a:r>
              <a:rPr lang="es-EC" dirty="0"/>
              <a:t>ANÁLISIS TEÓRICO DEL SWELL</a:t>
            </a:r>
          </a:p>
        </p:txBody>
      </p:sp>
      <mc:AlternateContent xmlns:mc="http://schemas.openxmlformats.org/markup-compatibility/2006" xmlns:a14="http://schemas.microsoft.com/office/drawing/2010/main">
        <mc:Choice Requires="a14">
          <p:sp>
            <p:nvSpPr>
              <p:cNvPr id="9" name="8 Rectángulo"/>
              <p:cNvSpPr/>
              <p:nvPr/>
            </p:nvSpPr>
            <p:spPr>
              <a:xfrm>
                <a:off x="1043608" y="5877272"/>
                <a:ext cx="3656578" cy="697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𝑃</m:t>
                          </m:r>
                        </m:e>
                        <m:sub>
                          <m:r>
                            <a:rPr lang="es-EC" i="1">
                              <a:solidFill>
                                <a:schemeClr val="tx2"/>
                              </a:solidFill>
                              <a:latin typeface="Cambria Math"/>
                            </a:rPr>
                            <m:t>𝑠</m:t>
                          </m:r>
                        </m:sub>
                      </m:sSub>
                      <m:r>
                        <a:rPr lang="es-EC" i="1">
                          <a:solidFill>
                            <a:schemeClr val="tx2"/>
                          </a:solidFill>
                          <a:latin typeface="Cambria Math"/>
                        </a:rPr>
                        <m:t>=</m:t>
                      </m:r>
                      <m:f>
                        <m:fPr>
                          <m:ctrlPr>
                            <a:rPr lang="es-EC" i="1">
                              <a:solidFill>
                                <a:schemeClr val="tx2"/>
                              </a:solidFill>
                              <a:latin typeface="Cambria Math"/>
                            </a:rPr>
                          </m:ctrlPr>
                        </m:fPr>
                        <m:num>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r>
                                <a:rPr lang="es-EC" i="1">
                                  <a:solidFill>
                                    <a:schemeClr val="tx2"/>
                                  </a:solidFill>
                                  <a:latin typeface="Cambria Math"/>
                                </a:rPr>
                                <m:t>−</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𝑟</m:t>
                              </m:r>
                            </m:sub>
                          </m:sSub>
                          <m:r>
                            <a:rPr lang="es-EC" i="1">
                              <a:solidFill>
                                <a:schemeClr val="tx2"/>
                              </a:solidFill>
                              <a:latin typeface="Cambria Math"/>
                            </a:rPr>
                            <m:t>×</m:t>
                          </m:r>
                          <m:func>
                            <m:funcPr>
                              <m:ctrlPr>
                                <a:rPr lang="es-EC" i="1">
                                  <a:solidFill>
                                    <a:schemeClr val="tx2"/>
                                  </a:solidFill>
                                  <a:latin typeface="Cambria Math"/>
                                </a:rPr>
                              </m:ctrlPr>
                            </m:funcPr>
                            <m:fName>
                              <m:r>
                                <a:rPr lang="es-EC" i="1">
                                  <a:solidFill>
                                    <a:schemeClr val="tx2"/>
                                  </a:solidFill>
                                  <a:latin typeface="Cambria Math"/>
                                </a:rPr>
                                <m:t>𝑠𝑖𝑛</m:t>
                              </m:r>
                            </m:fName>
                            <m:e>
                              <m:r>
                                <a:rPr lang="es-EC" i="1">
                                  <a:solidFill>
                                    <a:schemeClr val="tx2"/>
                                  </a:solidFill>
                                  <a:latin typeface="Cambria Math"/>
                                </a:rPr>
                                <m:t>(</m:t>
                              </m:r>
                              <m:r>
                                <a:rPr lang="es-EC" i="1">
                                  <a:solidFill>
                                    <a:schemeClr val="tx2"/>
                                  </a:solidFill>
                                  <a:latin typeface="Cambria Math"/>
                                </a:rPr>
                                <m:t>𝛿</m:t>
                              </m:r>
                              <m:r>
                                <a:rPr lang="es-EC" i="1">
                                  <a:solidFill>
                                    <a:schemeClr val="tx2"/>
                                  </a:solidFill>
                                  <a:latin typeface="Cambria Math"/>
                                </a:rPr>
                                <m:t>)</m:t>
                              </m:r>
                            </m:e>
                          </m:func>
                        </m:num>
                        <m:den>
                          <m:r>
                            <a:rPr lang="es-EC" i="1">
                              <a:solidFill>
                                <a:schemeClr val="tx2"/>
                              </a:solidFill>
                              <a:latin typeface="Cambria Math"/>
                            </a:rPr>
                            <m:t>𝑋</m:t>
                          </m:r>
                          <m:r>
                            <a:rPr lang="es-EC" b="0" i="1" smtClean="0">
                              <a:solidFill>
                                <a:schemeClr val="tx2"/>
                              </a:solidFill>
                              <a:latin typeface="Cambria Math"/>
                            </a:rPr>
                            <m:t>−</m:t>
                          </m:r>
                          <m:sSub>
                            <m:sSubPr>
                              <m:ctrlPr>
                                <a:rPr lang="es-EC" i="1">
                                  <a:solidFill>
                                    <a:schemeClr val="tx2"/>
                                  </a:solidFill>
                                  <a:latin typeface="Cambria Math"/>
                                </a:rPr>
                              </m:ctrlPr>
                            </m:sSubPr>
                            <m:e>
                              <m:r>
                                <a:rPr lang="en-US" i="1">
                                  <a:solidFill>
                                    <a:schemeClr val="tx2"/>
                                  </a:solidFill>
                                  <a:latin typeface="Cambria Math"/>
                                </a:rPr>
                                <m:t>𝑋</m:t>
                              </m:r>
                            </m:e>
                            <m:sub>
                              <m:r>
                                <a:rPr lang="en-US" i="1">
                                  <a:solidFill>
                                    <a:schemeClr val="tx2"/>
                                  </a:solidFill>
                                  <a:latin typeface="Cambria Math"/>
                                </a:rPr>
                                <m:t>𝑐𝑜𝑚𝑝</m:t>
                              </m:r>
                              <m:r>
                                <a:rPr lang="en-US" i="1">
                                  <a:solidFill>
                                    <a:schemeClr val="tx2"/>
                                  </a:solidFill>
                                  <a:latin typeface="Cambria Math"/>
                                </a:rPr>
                                <m:t>.</m:t>
                              </m:r>
                            </m:sub>
                          </m:sSub>
                        </m:den>
                      </m:f>
                      <m:r>
                        <a:rPr lang="es-EC" i="1">
                          <a:solidFill>
                            <a:schemeClr val="tx2"/>
                          </a:solidFill>
                          <a:latin typeface="Cambria Math"/>
                        </a:rPr>
                        <m:t>  =25</m:t>
                      </m:r>
                      <m:r>
                        <a:rPr lang="es-EC" i="1">
                          <a:solidFill>
                            <a:schemeClr val="tx2"/>
                          </a:solidFill>
                          <a:latin typeface="Cambria Math"/>
                        </a:rPr>
                        <m:t>𝑀𝑊</m:t>
                      </m:r>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1043608" y="5877272"/>
                <a:ext cx="3656578" cy="697179"/>
              </a:xfrm>
              <a:prstGeom prst="rect">
                <a:avLst/>
              </a:prstGeom>
              <a:blipFill rotWithShape="1">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98867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1" algn="ctr" rtl="0">
              <a:spcBef>
                <a:spcPct val="0"/>
              </a:spcBef>
            </a:pPr>
            <a:r>
              <a:rPr lang="es-EC" sz="3200" b="1" kern="1200" dirty="0">
                <a:solidFill>
                  <a:srgbClr val="FFFFFF"/>
                </a:solidFill>
                <a:latin typeface="+mj-lt"/>
                <a:ea typeface="+mj-ea"/>
                <a:cs typeface="+mj-cs"/>
              </a:rPr>
              <a:t>DISTURBIO TIPO SUB-SINCRONICO EN </a:t>
            </a:r>
            <a:r>
              <a:rPr lang="es-EC" sz="3200" b="1" kern="1200" dirty="0" smtClean="0">
                <a:solidFill>
                  <a:srgbClr val="FFFFFF"/>
                </a:solidFill>
                <a:latin typeface="+mj-lt"/>
                <a:ea typeface="+mj-ea"/>
                <a:cs typeface="+mj-cs"/>
              </a:rPr>
              <a:t>EL ANGULO DE VOLTAJE </a:t>
            </a:r>
            <a:r>
              <a:rPr lang="es-EC" sz="3200" b="1" kern="1200" dirty="0">
                <a:solidFill>
                  <a:srgbClr val="FFFFFF"/>
                </a:solidFill>
                <a:latin typeface="+mj-lt"/>
                <a:ea typeface="+mj-ea"/>
                <a:cs typeface="+mj-cs"/>
              </a:rPr>
              <a:t>DE LA BARRA S</a:t>
            </a:r>
            <a:r>
              <a:rPr lang="es-EC" sz="1400" b="1" dirty="0"/>
              <a:t/>
            </a:r>
            <a:br>
              <a:rPr lang="es-EC" sz="1400" b="1" dirty="0"/>
            </a:br>
            <a:endParaRPr lang="es-EC" sz="14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0848"/>
            <a:ext cx="6728718" cy="1918886"/>
          </a:xfrm>
          <a:prstGeom prst="rect">
            <a:avLst/>
          </a:prstGeom>
          <a:noFill/>
          <a:ln>
            <a:noFill/>
          </a:ln>
        </p:spPr>
      </p:pic>
      <p:sp>
        <p:nvSpPr>
          <p:cNvPr id="5" name="4 Rectángulo"/>
          <p:cNvSpPr/>
          <p:nvPr/>
        </p:nvSpPr>
        <p:spPr>
          <a:xfrm>
            <a:off x="2069976" y="4005064"/>
            <a:ext cx="5598368" cy="338554"/>
          </a:xfrm>
          <a:prstGeom prst="rect">
            <a:avLst/>
          </a:prstGeom>
        </p:spPr>
        <p:txBody>
          <a:bodyPr wrap="square">
            <a:spAutoFit/>
          </a:bodyPr>
          <a:lstStyle/>
          <a:p>
            <a:r>
              <a:rPr lang="es-EC" sz="1600" b="1" dirty="0">
                <a:solidFill>
                  <a:schemeClr val="tx2"/>
                </a:solidFill>
              </a:rPr>
              <a:t>Disturbio sub-sincrónico aplicado a las tres fases de la barra </a:t>
            </a:r>
            <a:r>
              <a:rPr lang="es-EC" sz="1600" b="1" i="1" dirty="0">
                <a:solidFill>
                  <a:schemeClr val="tx2"/>
                </a:solidFill>
              </a:rPr>
              <a:t>s</a:t>
            </a:r>
            <a:endParaRPr lang="es-EC" sz="1600" b="1" dirty="0">
              <a:solidFill>
                <a:schemeClr val="tx2"/>
              </a:solidFill>
            </a:endParaRPr>
          </a:p>
        </p:txBody>
      </p:sp>
      <mc:AlternateContent xmlns:mc="http://schemas.openxmlformats.org/markup-compatibility/2006" xmlns:a14="http://schemas.microsoft.com/office/drawing/2010/main">
        <mc:Choice Requires="a14">
          <p:sp>
            <p:nvSpPr>
              <p:cNvPr id="8" name="7 Rectángulo"/>
              <p:cNvSpPr/>
              <p:nvPr/>
            </p:nvSpPr>
            <p:spPr>
              <a:xfrm>
                <a:off x="1475656" y="4643844"/>
                <a:ext cx="951351" cy="369332"/>
              </a:xfrm>
              <a:prstGeom prst="rect">
                <a:avLst/>
              </a:prstGeom>
            </p:spPr>
            <p:txBody>
              <a:bodyPr wrap="none">
                <a:spAutoFit/>
              </a:bodyPr>
              <a:lstStyle/>
              <a:p>
                <a14:m>
                  <m:oMath xmlns:m="http://schemas.openxmlformats.org/officeDocument/2006/math">
                    <m:sSub>
                      <m:sSubPr>
                        <m:ctrlPr>
                          <a:rPr lang="es-EC" i="1" smtClean="0">
                            <a:solidFill>
                              <a:schemeClr val="tx2"/>
                            </a:solidFill>
                            <a:latin typeface="Cambria Math"/>
                          </a:rPr>
                        </m:ctrlPr>
                      </m:sSubPr>
                      <m:e>
                        <m:r>
                          <a:rPr lang="es-EC" i="1">
                            <a:solidFill>
                              <a:schemeClr val="tx2"/>
                            </a:solidFill>
                            <a:latin typeface="Cambria Math"/>
                          </a:rPr>
                          <m:t>𝑉</m:t>
                        </m:r>
                      </m:e>
                      <m:sub>
                        <m:r>
                          <a:rPr lang="es-EC" i="1">
                            <a:solidFill>
                              <a:schemeClr val="tx2"/>
                            </a:solidFill>
                            <a:latin typeface="Cambria Math"/>
                          </a:rPr>
                          <m:t>𝑠</m:t>
                        </m:r>
                      </m:sub>
                    </m:sSub>
                    <m:r>
                      <a:rPr lang="es-EC" i="1">
                        <a:solidFill>
                          <a:schemeClr val="tx2"/>
                        </a:solidFill>
                        <a:latin typeface="Cambria Math"/>
                      </a:rPr>
                      <m:t>∠</m:t>
                    </m:r>
                    <m:sSub>
                      <m:sSubPr>
                        <m:ctrlPr>
                          <a:rPr lang="es-EC" i="1">
                            <a:solidFill>
                              <a:schemeClr val="tx2"/>
                            </a:solidFill>
                            <a:latin typeface="Cambria Math"/>
                          </a:rPr>
                        </m:ctrlPr>
                      </m:sSubPr>
                      <m:e>
                        <m:r>
                          <a:rPr lang="es-EC" i="1">
                            <a:solidFill>
                              <a:schemeClr val="tx2"/>
                            </a:solidFill>
                            <a:latin typeface="Cambria Math"/>
                          </a:rPr>
                          <m:t>𝛿</m:t>
                        </m:r>
                      </m:e>
                      <m:sub>
                        <m:r>
                          <a:rPr lang="es-EC" i="1">
                            <a:solidFill>
                              <a:schemeClr val="tx2"/>
                            </a:solidFill>
                            <a:latin typeface="Cambria Math"/>
                          </a:rPr>
                          <m:t>𝑠</m:t>
                        </m:r>
                      </m:sub>
                    </m:sSub>
                  </m:oMath>
                </a14:m>
                <a:r>
                  <a:rPr lang="es-EC" dirty="0" smtClean="0">
                    <a:solidFill>
                      <a:schemeClr val="tx2"/>
                    </a:solidFill>
                  </a:rPr>
                  <a:t>(t)</a:t>
                </a:r>
                <a:endParaRPr lang="es-EC" dirty="0">
                  <a:solidFill>
                    <a:schemeClr val="tx2"/>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1475656" y="4643844"/>
                <a:ext cx="951351" cy="369332"/>
              </a:xfrm>
              <a:prstGeom prst="rect">
                <a:avLst/>
              </a:prstGeom>
              <a:blipFill rotWithShape="1">
                <a:blip r:embed="rId3"/>
                <a:stretch>
                  <a:fillRect t="-8333" r="-5769" b="-2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475656" y="5075892"/>
                <a:ext cx="2895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b="0" i="0" smtClean="0">
                          <a:solidFill>
                            <a:schemeClr val="tx2"/>
                          </a:solidFill>
                          <a:latin typeface="Cambria Math"/>
                        </a:rPr>
                        <m:t>(</m:t>
                      </m:r>
                      <m:r>
                        <m:rPr>
                          <m:sty m:val="p"/>
                        </m:rPr>
                        <a:rPr lang="es-ES" b="0" i="0" smtClean="0">
                          <a:solidFill>
                            <a:schemeClr val="tx2"/>
                          </a:solidFill>
                          <a:latin typeface="Cambria Math"/>
                        </a:rPr>
                        <m:t>t</m:t>
                      </m:r>
                      <m:r>
                        <a:rPr lang="es-ES" b="0" i="0" smtClean="0">
                          <a:solidFill>
                            <a:schemeClr val="tx2"/>
                          </a:solidFill>
                          <a:latin typeface="Cambria Math"/>
                        </a:rPr>
                        <m:t>)=</m:t>
                      </m:r>
                      <m:sSub>
                        <m:sSubPr>
                          <m:ctrlPr>
                            <a:rPr lang="es-EC" i="1">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C">
                          <a:solidFill>
                            <a:schemeClr val="tx2"/>
                          </a:solidFill>
                          <a:latin typeface="Cambria Math"/>
                        </a:rPr>
                        <m:t>+</m:t>
                      </m:r>
                      <m:r>
                        <a:rPr lang="es-EC" b="0" i="1" smtClean="0">
                          <a:solidFill>
                            <a:schemeClr val="tx2"/>
                          </a:solidFill>
                          <a:latin typeface="Cambria Math"/>
                        </a:rPr>
                        <m:t>5</m:t>
                      </m:r>
                      <m:r>
                        <a:rPr lang="es-EC" i="1">
                          <a:solidFill>
                            <a:schemeClr val="tx2"/>
                          </a:solidFill>
                          <a:latin typeface="Cambria Math"/>
                        </a:rPr>
                        <m:t>∗</m:t>
                      </m:r>
                      <m:func>
                        <m:funcPr>
                          <m:ctrlPr>
                            <a:rPr lang="es-EC" i="1">
                              <a:solidFill>
                                <a:schemeClr val="tx2"/>
                              </a:solidFill>
                              <a:latin typeface="Cambria Math"/>
                            </a:rPr>
                          </m:ctrlPr>
                        </m:funcPr>
                        <m:fName>
                          <m:r>
                            <m:rPr>
                              <m:sty m:val="p"/>
                            </m:rPr>
                            <a:rPr lang="es-EC">
                              <a:solidFill>
                                <a:schemeClr val="tx2"/>
                              </a:solidFill>
                              <a:latin typeface="Cambria Math"/>
                            </a:rPr>
                            <m:t>sin</m:t>
                          </m:r>
                        </m:fName>
                        <m:e>
                          <m:d>
                            <m:dPr>
                              <m:ctrlPr>
                                <a:rPr lang="es-EC" i="1">
                                  <a:solidFill>
                                    <a:schemeClr val="tx2"/>
                                  </a:solidFill>
                                  <a:latin typeface="Cambria Math"/>
                                </a:rPr>
                              </m:ctrlPr>
                            </m:dPr>
                            <m:e>
                              <m:sSup>
                                <m:sSupPr>
                                  <m:ctrlPr>
                                    <a:rPr lang="es-EC" i="1">
                                      <a:solidFill>
                                        <a:schemeClr val="tx2"/>
                                      </a:solidFill>
                                      <a:latin typeface="Cambria Math"/>
                                    </a:rPr>
                                  </m:ctrlPr>
                                </m:sSupPr>
                                <m:e>
                                  <m:r>
                                    <m:rPr>
                                      <m:sty m:val="p"/>
                                    </m:rPr>
                                    <a:rPr lang="es-EC">
                                      <a:solidFill>
                                        <a:schemeClr val="tx2"/>
                                      </a:solidFill>
                                      <a:latin typeface="Cambria Math"/>
                                    </a:rPr>
                                    <m:t>ω</m:t>
                                  </m:r>
                                </m:e>
                                <m:sup>
                                  <m:r>
                                    <a:rPr lang="es-EC" i="1">
                                      <a:solidFill>
                                        <a:schemeClr val="tx2"/>
                                      </a:solidFill>
                                      <a:latin typeface="Cambria Math"/>
                                    </a:rPr>
                                    <m:t>∗</m:t>
                                  </m:r>
                                </m:sup>
                              </m:sSup>
                              <m:r>
                                <a:rPr lang="es-EC" i="1">
                                  <a:solidFill>
                                    <a:schemeClr val="tx2"/>
                                  </a:solidFill>
                                  <a:latin typeface="Cambria Math"/>
                                </a:rPr>
                                <m:t>∗</m:t>
                              </m:r>
                              <m:r>
                                <m:rPr>
                                  <m:sty m:val="p"/>
                                </m:rPr>
                                <a:rPr lang="es-EC">
                                  <a:solidFill>
                                    <a:schemeClr val="tx2"/>
                                  </a:solidFill>
                                  <a:latin typeface="Cambria Math"/>
                                </a:rPr>
                                <m:t>t</m:t>
                              </m:r>
                            </m:e>
                          </m:d>
                        </m:e>
                      </m:func>
                    </m:oMath>
                  </m:oMathPara>
                </a14:m>
                <a:endParaRPr lang="es-EC" dirty="0">
                  <a:solidFill>
                    <a:schemeClr val="tx2"/>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1475656" y="5075892"/>
                <a:ext cx="2895986" cy="369332"/>
              </a:xfrm>
              <a:prstGeom prst="rect">
                <a:avLst/>
              </a:prstGeom>
              <a:blipFill rotWithShape="1">
                <a:blip r:embed="rId4"/>
                <a:stretch>
                  <a:fillRect b="-1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475656" y="5517232"/>
                <a:ext cx="16906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smtClean="0">
                              <a:solidFill>
                                <a:schemeClr val="tx2"/>
                              </a:solidFill>
                              <a:latin typeface="Cambria Math"/>
                            </a:rPr>
                          </m:ctrlPr>
                        </m:sSupPr>
                        <m:e>
                          <m:r>
                            <m:rPr>
                              <m:sty m:val="p"/>
                            </m:rPr>
                            <a:rPr lang="es-EC">
                              <a:solidFill>
                                <a:schemeClr val="tx2"/>
                              </a:solidFill>
                              <a:latin typeface="Cambria Math"/>
                            </a:rPr>
                            <m:t>ω</m:t>
                          </m:r>
                        </m:e>
                        <m:sup>
                          <m:r>
                            <a:rPr lang="es-EC" i="1">
                              <a:solidFill>
                                <a:schemeClr val="tx2"/>
                              </a:solidFill>
                              <a:latin typeface="Cambria Math"/>
                            </a:rPr>
                            <m:t>∗</m:t>
                          </m:r>
                        </m:sup>
                      </m:sSup>
                      <m:r>
                        <a:rPr lang="es-EC">
                          <a:solidFill>
                            <a:schemeClr val="tx2"/>
                          </a:solidFill>
                          <a:latin typeface="Cambria Math"/>
                        </a:rPr>
                        <m:t>=2</m:t>
                      </m:r>
                      <m:r>
                        <a:rPr lang="es-EC" i="1">
                          <a:solidFill>
                            <a:schemeClr val="tx2"/>
                          </a:solidFill>
                          <a:latin typeface="Cambria Math"/>
                        </a:rPr>
                        <m:t>∗</m:t>
                      </m:r>
                      <m:r>
                        <m:rPr>
                          <m:sty m:val="p"/>
                        </m:rPr>
                        <a:rPr lang="es-EC">
                          <a:solidFill>
                            <a:schemeClr val="tx2"/>
                          </a:solidFill>
                          <a:latin typeface="Cambria Math"/>
                        </a:rPr>
                        <m:t>π</m:t>
                      </m:r>
                      <m:r>
                        <a:rPr lang="es-EC" i="1">
                          <a:solidFill>
                            <a:schemeClr val="tx2"/>
                          </a:solidFill>
                          <a:latin typeface="Cambria Math"/>
                        </a:rPr>
                        <m:t>∗</m:t>
                      </m:r>
                      <m:sSup>
                        <m:sSupPr>
                          <m:ctrlPr>
                            <a:rPr lang="es-EC" i="1">
                              <a:solidFill>
                                <a:schemeClr val="tx2"/>
                              </a:solidFill>
                              <a:latin typeface="Cambria Math"/>
                            </a:rPr>
                          </m:ctrlPr>
                        </m:sSupPr>
                        <m:e>
                          <m:r>
                            <m:rPr>
                              <m:sty m:val="p"/>
                            </m:rPr>
                            <a:rPr lang="es-EC">
                              <a:solidFill>
                                <a:schemeClr val="tx2"/>
                              </a:solidFill>
                              <a:latin typeface="Cambria Math"/>
                            </a:rPr>
                            <m:t>f</m:t>
                          </m:r>
                        </m:e>
                        <m:sup>
                          <m:r>
                            <a:rPr lang="es-EC" i="1">
                              <a:solidFill>
                                <a:schemeClr val="tx2"/>
                              </a:solidFill>
                              <a:latin typeface="Cambria Math"/>
                            </a:rPr>
                            <m:t>∗</m:t>
                          </m:r>
                        </m:sup>
                      </m:sSup>
                    </m:oMath>
                  </m:oMathPara>
                </a14:m>
                <a:endParaRPr lang="es-EC"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1475656" y="5517232"/>
                <a:ext cx="1690655" cy="369332"/>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516130" y="5939988"/>
                <a:ext cx="895630" cy="369332"/>
              </a:xfrm>
              <a:prstGeom prst="rect">
                <a:avLst/>
              </a:prstGeom>
            </p:spPr>
            <p:txBody>
              <a:bodyPr wrap="none">
                <a:spAutoFit/>
              </a:bodyPr>
              <a:lstStyle/>
              <a:p>
                <a14:m>
                  <m:oMath xmlns:m="http://schemas.openxmlformats.org/officeDocument/2006/math">
                    <m:sSup>
                      <m:sSupPr>
                        <m:ctrlPr>
                          <a:rPr lang="es-EC" i="1">
                            <a:solidFill>
                              <a:schemeClr val="tx2"/>
                            </a:solidFill>
                            <a:latin typeface="Cambria Math"/>
                          </a:rPr>
                        </m:ctrlPr>
                      </m:sSupPr>
                      <m:e>
                        <m:r>
                          <m:rPr>
                            <m:sty m:val="p"/>
                          </m:rPr>
                          <a:rPr lang="es-EC">
                            <a:solidFill>
                              <a:schemeClr val="tx2"/>
                            </a:solidFill>
                            <a:latin typeface="Cambria Math"/>
                          </a:rPr>
                          <m:t>f</m:t>
                        </m:r>
                      </m:e>
                      <m:sup>
                        <m:r>
                          <a:rPr lang="es-EC" i="1">
                            <a:solidFill>
                              <a:schemeClr val="tx2"/>
                            </a:solidFill>
                            <a:latin typeface="Cambria Math"/>
                          </a:rPr>
                          <m:t>∗</m:t>
                        </m:r>
                      </m:sup>
                    </m:sSup>
                  </m:oMath>
                </a14:m>
                <a:r>
                  <a:rPr lang="es-EC" dirty="0" smtClean="0">
                    <a:solidFill>
                      <a:schemeClr val="tx2"/>
                    </a:solidFill>
                  </a:rPr>
                  <a:t>= 6Hz</a:t>
                </a:r>
                <a:endParaRPr lang="es-EC" dirty="0">
                  <a:solidFill>
                    <a:schemeClr val="tx2"/>
                  </a:solidFill>
                </a:endParaRPr>
              </a:p>
            </p:txBody>
          </p:sp>
        </mc:Choice>
        <mc:Fallback xmlns="">
          <p:sp>
            <p:nvSpPr>
              <p:cNvPr id="11" name="10 Rectángulo"/>
              <p:cNvSpPr>
                <a:spLocks noRot="1" noChangeAspect="1" noMove="1" noResize="1" noEditPoints="1" noAdjustHandles="1" noChangeArrowheads="1" noChangeShapeType="1" noTextEdit="1"/>
              </p:cNvSpPr>
              <p:nvPr/>
            </p:nvSpPr>
            <p:spPr>
              <a:xfrm>
                <a:off x="1516130" y="5939988"/>
                <a:ext cx="895630" cy="369332"/>
              </a:xfrm>
              <a:prstGeom prst="rect">
                <a:avLst/>
              </a:prstGeom>
              <a:blipFill rotWithShape="1">
                <a:blip r:embed="rId6"/>
                <a:stretch>
                  <a:fillRect t="-8197" r="-4762"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376487" y="4581128"/>
                <a:ext cx="3651897"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t</m:t>
                          </m:r>
                        </m:e>
                        <m:sub>
                          <m:r>
                            <m:rPr>
                              <m:sty m:val="p"/>
                            </m:rPr>
                            <a:rPr lang="es-EC">
                              <a:solidFill>
                                <a:schemeClr val="tx2"/>
                              </a:solidFill>
                              <a:latin typeface="Cambria Math"/>
                            </a:rPr>
                            <m:t>disturbio</m:t>
                          </m:r>
                        </m:sub>
                      </m:sSub>
                      <m:r>
                        <a:rPr lang="es-EC">
                          <a:solidFill>
                            <a:schemeClr val="tx2"/>
                          </a:solidFill>
                          <a:latin typeface="Cambria Math"/>
                        </a:rPr>
                        <m:t>=</m:t>
                      </m:r>
                      <m:f>
                        <m:fPr>
                          <m:ctrlPr>
                            <a:rPr lang="es-EC" i="1">
                              <a:solidFill>
                                <a:schemeClr val="tx2"/>
                              </a:solidFill>
                              <a:latin typeface="Cambria Math"/>
                            </a:rPr>
                          </m:ctrlPr>
                        </m:fPr>
                        <m:num>
                          <m:r>
                            <a:rPr lang="es-EC">
                              <a:solidFill>
                                <a:schemeClr val="tx2"/>
                              </a:solidFill>
                              <a:latin typeface="Cambria Math"/>
                            </a:rPr>
                            <m:t>1</m:t>
                          </m:r>
                        </m:num>
                        <m:den>
                          <m:r>
                            <a:rPr lang="es-EC">
                              <a:solidFill>
                                <a:schemeClr val="tx2"/>
                              </a:solidFill>
                              <a:latin typeface="Cambria Math"/>
                            </a:rPr>
                            <m:t>6</m:t>
                          </m:r>
                          <m:r>
                            <m:rPr>
                              <m:sty m:val="p"/>
                            </m:rPr>
                            <a:rPr lang="es-EC">
                              <a:solidFill>
                                <a:schemeClr val="tx2"/>
                              </a:solidFill>
                              <a:latin typeface="Cambria Math"/>
                            </a:rPr>
                            <m:t>Hz</m:t>
                          </m:r>
                        </m:den>
                      </m:f>
                      <m:r>
                        <a:rPr lang="es-EC">
                          <a:solidFill>
                            <a:schemeClr val="tx2"/>
                          </a:solidFill>
                          <a:latin typeface="Cambria Math"/>
                        </a:rPr>
                        <m:t>=0.1667 </m:t>
                      </m:r>
                      <m:r>
                        <m:rPr>
                          <m:sty m:val="p"/>
                        </m:rPr>
                        <a:rPr lang="es-EC">
                          <a:solidFill>
                            <a:schemeClr val="tx2"/>
                          </a:solidFill>
                          <a:latin typeface="Cambria Math"/>
                        </a:rPr>
                        <m:t>segundos</m:t>
                      </m:r>
                    </m:oMath>
                  </m:oMathPara>
                </a14:m>
                <a:endParaRPr lang="es-EC"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4376487" y="4581128"/>
                <a:ext cx="3651897" cy="6127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1 Rectángulo"/>
              <p:cNvSpPr/>
              <p:nvPr/>
            </p:nvSpPr>
            <p:spPr>
              <a:xfrm>
                <a:off x="2555776" y="4643844"/>
                <a:ext cx="8803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2"/>
                              </a:solidFill>
                              <a:latin typeface="Cambria Math"/>
                            </a:rPr>
                          </m:ctrlPr>
                        </m:sSubPr>
                        <m:e>
                          <m:r>
                            <m:rPr>
                              <m:sty m:val="p"/>
                            </m:rPr>
                            <a:rPr lang="es-EC">
                              <a:solidFill>
                                <a:schemeClr val="tx2"/>
                              </a:solidFill>
                              <a:latin typeface="Cambria Math"/>
                            </a:rPr>
                            <m:t>δ</m:t>
                          </m:r>
                        </m:e>
                        <m:sub>
                          <m:r>
                            <m:rPr>
                              <m:sty m:val="p"/>
                            </m:rPr>
                            <a:rPr lang="es-EC">
                              <a:solidFill>
                                <a:schemeClr val="tx2"/>
                              </a:solidFill>
                              <a:latin typeface="Cambria Math"/>
                            </a:rPr>
                            <m:t>s</m:t>
                          </m:r>
                        </m:sub>
                      </m:sSub>
                      <m:r>
                        <a:rPr lang="es-ES" b="0" i="0" smtClean="0">
                          <a:solidFill>
                            <a:schemeClr val="tx2"/>
                          </a:solidFill>
                          <a:latin typeface="Cambria Math"/>
                        </a:rPr>
                        <m:t>=0</m:t>
                      </m:r>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2555776" y="4643844"/>
                <a:ext cx="880306" cy="369332"/>
              </a:xfrm>
              <a:prstGeom prst="rect">
                <a:avLst/>
              </a:prstGeom>
              <a:blipFill rotWithShape="1">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4665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20890"/>
            <a:ext cx="4824536" cy="1651903"/>
          </a:xfrm>
          <a:prstGeom prst="rect">
            <a:avLst/>
          </a:prstGeom>
          <a:noFill/>
          <a:ln>
            <a:solidFill>
              <a:schemeClr val="tx1"/>
            </a:solidFill>
          </a:ln>
        </p:spPr>
      </p:pic>
      <mc:AlternateContent xmlns:mc="http://schemas.openxmlformats.org/markup-compatibility/2006" xmlns:a14="http://schemas.microsoft.com/office/drawing/2010/main">
        <mc:Choice Requires="a14">
          <p:sp>
            <p:nvSpPr>
              <p:cNvPr id="5" name="2 Marcador de contenido"/>
              <p:cNvSpPr>
                <a:spLocks noGrp="1"/>
              </p:cNvSpPr>
              <p:nvPr>
                <p:ph idx="1"/>
              </p:nvPr>
            </p:nvSpPr>
            <p:spPr>
              <a:xfrm>
                <a:off x="5508104" y="3246839"/>
                <a:ext cx="3168352" cy="2592288"/>
              </a:xfrm>
            </p:spPr>
            <p:txBody>
              <a:bodyPr>
                <a:normAutofit fontScale="70000" lnSpcReduction="20000"/>
              </a:bodyPr>
              <a:lstStyle/>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r>
                        <m:rPr>
                          <m:sty m:val="p"/>
                        </m:rPr>
                        <a:rPr lang="es-EC">
                          <a:latin typeface="Cambria Math"/>
                        </a:rPr>
                        <m:t>I</m:t>
                      </m:r>
                      <m:r>
                        <a:rPr lang="es-EC">
                          <a:latin typeface="Cambria Math"/>
                        </a:rPr>
                        <m:t>=</m:t>
                      </m:r>
                      <m:f>
                        <m:fPr>
                          <m:ctrlPr>
                            <a:rPr lang="es-MX" i="1">
                              <a:latin typeface="Cambria Math"/>
                            </a:rPr>
                          </m:ctrlPr>
                        </m:fPr>
                        <m:num>
                          <m:sSub>
                            <m:sSubPr>
                              <m:ctrlPr>
                                <a:rPr lang="es-MX" i="1">
                                  <a:latin typeface="Cambria Math"/>
                                </a:rPr>
                              </m:ctrlPr>
                            </m:sSubPr>
                            <m:e>
                              <m:r>
                                <a:rPr lang="es-EC">
                                  <a:latin typeface="Cambria Math"/>
                                </a:rPr>
                                <m:t>(</m:t>
                              </m:r>
                              <m:r>
                                <m:rPr>
                                  <m:sty m:val="p"/>
                                </m:rPr>
                                <a:rPr lang="es-EC">
                                  <a:latin typeface="Cambria Math"/>
                                </a:rPr>
                                <m:t>V</m:t>
                              </m:r>
                            </m:e>
                            <m:sub>
                              <m:r>
                                <m:rPr>
                                  <m:sty m:val="p"/>
                                </m:rPr>
                                <a:rPr lang="es-EC">
                                  <a:latin typeface="Cambria Math"/>
                                </a:rPr>
                                <m:t>s</m:t>
                              </m:r>
                            </m:sub>
                          </m:sSub>
                          <m:r>
                            <a:rPr lang="es-EC">
                              <a:latin typeface="Cambria Math"/>
                            </a:rPr>
                            <m:t>∠</m:t>
                          </m:r>
                          <m:sSub>
                            <m:sSubPr>
                              <m:ctrlPr>
                                <a:rPr lang="es-MX" i="1">
                                  <a:latin typeface="Cambria Math"/>
                                </a:rPr>
                              </m:ctrlPr>
                            </m:sSubPr>
                            <m:e>
                              <m:r>
                                <m:rPr>
                                  <m:sty m:val="p"/>
                                </m:rPr>
                                <a:rPr lang="es-EC">
                                  <a:latin typeface="Cambria Math"/>
                                </a:rPr>
                                <m:t>δ</m:t>
                              </m:r>
                            </m:e>
                            <m:sub>
                              <m:r>
                                <m:rPr>
                                  <m:sty m:val="p"/>
                                </m:rPr>
                                <a:rPr lang="es-EC">
                                  <a:latin typeface="Cambria Math"/>
                                </a:rPr>
                                <m:t>s</m:t>
                              </m:r>
                            </m:sub>
                          </m:sSub>
                          <m:r>
                            <a:rPr lang="es-EC">
                              <a:latin typeface="Cambria Math"/>
                            </a:rPr>
                            <m:t>)</m:t>
                          </m:r>
                          <m:r>
                            <a:rPr lang="es-EC" i="1">
                              <a:latin typeface="Cambria Math"/>
                            </a:rPr>
                            <m:t>−</m:t>
                          </m:r>
                          <m:sSub>
                            <m:sSubPr>
                              <m:ctrlPr>
                                <a:rPr lang="es-MX" i="1">
                                  <a:latin typeface="Cambria Math"/>
                                </a:rPr>
                              </m:ctrlPr>
                            </m:sSubPr>
                            <m:e>
                              <m:r>
                                <a:rPr lang="es-EC">
                                  <a:latin typeface="Cambria Math"/>
                                </a:rPr>
                                <m:t>(</m:t>
                              </m:r>
                              <m:r>
                                <m:rPr>
                                  <m:sty m:val="p"/>
                                </m:rPr>
                                <a:rPr lang="es-EC">
                                  <a:latin typeface="Cambria Math"/>
                                </a:rPr>
                                <m:t>V</m:t>
                              </m:r>
                            </m:e>
                            <m:sub>
                              <m:r>
                                <m:rPr>
                                  <m:sty m:val="p"/>
                                </m:rPr>
                                <a:rPr lang="es-EC">
                                  <a:latin typeface="Cambria Math"/>
                                </a:rPr>
                                <m:t>r</m:t>
                              </m:r>
                            </m:sub>
                          </m:sSub>
                          <m:r>
                            <a:rPr lang="es-EC">
                              <a:latin typeface="Cambria Math"/>
                            </a:rPr>
                            <m:t>∠</m:t>
                          </m:r>
                          <m:sSub>
                            <m:sSubPr>
                              <m:ctrlPr>
                                <a:rPr lang="es-MX" i="1">
                                  <a:latin typeface="Cambria Math"/>
                                </a:rPr>
                              </m:ctrlPr>
                            </m:sSubPr>
                            <m:e>
                              <m:r>
                                <m:rPr>
                                  <m:sty m:val="p"/>
                                </m:rPr>
                                <a:rPr lang="es-EC">
                                  <a:latin typeface="Cambria Math"/>
                                </a:rPr>
                                <m:t>δ</m:t>
                              </m:r>
                            </m:e>
                            <m:sub>
                              <m:r>
                                <m:rPr>
                                  <m:sty m:val="p"/>
                                </m:rPr>
                                <a:rPr lang="es-EC">
                                  <a:latin typeface="Cambria Math"/>
                                </a:rPr>
                                <m:t>r</m:t>
                              </m:r>
                            </m:sub>
                          </m:sSub>
                          <m:r>
                            <a:rPr lang="es-EC">
                              <a:latin typeface="Cambria Math"/>
                            </a:rPr>
                            <m:t>)</m:t>
                          </m:r>
                        </m:num>
                        <m:den>
                          <m:r>
                            <m:rPr>
                              <m:sty m:val="p"/>
                            </m:rPr>
                            <a:rPr lang="es-EC">
                              <a:latin typeface="Cambria Math"/>
                            </a:rPr>
                            <m:t>jX</m:t>
                          </m:r>
                        </m:den>
                      </m:f>
                    </m:oMath>
                  </m:oMathPara>
                </a14:m>
                <a:endParaRPr lang="es-MX" dirty="0" smtClean="0"/>
              </a:p>
              <a:p>
                <a:pPr marL="0" indent="0">
                  <a:buNone/>
                </a:pPr>
                <a:endParaRPr lang="es-MX" dirty="0" smtClean="0"/>
              </a:p>
              <a:p>
                <a:pPr marL="0" indent="0" algn="ctr">
                  <a:buNone/>
                </a:pPr>
                <a14:m>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𝑠</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𝑉</m:t>
                            </m:r>
                          </m:e>
                          <m:sub>
                            <m:r>
                              <a:rPr lang="es-EC" i="1">
                                <a:latin typeface="Cambria Math"/>
                              </a:rPr>
                              <m:t>𝑠</m:t>
                            </m:r>
                          </m:sub>
                        </m:sSub>
                        <m:sSub>
                          <m:sSubPr>
                            <m:ctrlPr>
                              <a:rPr lang="es-EC" i="1">
                                <a:latin typeface="Cambria Math"/>
                              </a:rPr>
                            </m:ctrlPr>
                          </m:sSubPr>
                          <m:e>
                            <m:r>
                              <a:rPr lang="es-EC" i="1">
                                <a:latin typeface="Cambria Math"/>
                              </a:rPr>
                              <m:t>𝑉</m:t>
                            </m:r>
                          </m:e>
                          <m:sub>
                            <m:r>
                              <a:rPr lang="es-EC" i="1">
                                <a:latin typeface="Cambria Math"/>
                              </a:rPr>
                              <m:t>𝑟</m:t>
                            </m:r>
                          </m:sub>
                        </m:sSub>
                        <m:r>
                          <a:rPr lang="es-EC" i="1">
                            <a:latin typeface="Cambria Math"/>
                          </a:rPr>
                          <m:t>×</m:t>
                        </m:r>
                        <m:func>
                          <m:funcPr>
                            <m:ctrlPr>
                              <a:rPr lang="es-EC" i="1">
                                <a:latin typeface="Cambria Math"/>
                              </a:rPr>
                            </m:ctrlPr>
                          </m:funcPr>
                          <m:fName>
                            <m:r>
                              <a:rPr lang="es-EC" i="1">
                                <a:latin typeface="Cambria Math"/>
                              </a:rPr>
                              <m:t>𝑠𝑖𝑛</m:t>
                            </m:r>
                          </m:fName>
                          <m:e>
                            <m:r>
                              <a:rPr lang="es-EC" i="1">
                                <a:latin typeface="Cambria Math"/>
                              </a:rPr>
                              <m:t>(</m:t>
                            </m:r>
                            <m:r>
                              <a:rPr lang="es-EC" i="1">
                                <a:latin typeface="Cambria Math"/>
                              </a:rPr>
                              <m:t>𝛿</m:t>
                            </m:r>
                            <m:r>
                              <a:rPr lang="es-EC" i="1">
                                <a:latin typeface="Cambria Math"/>
                              </a:rPr>
                              <m:t>)</m:t>
                            </m:r>
                          </m:e>
                        </m:func>
                      </m:num>
                      <m:den>
                        <m:r>
                          <a:rPr lang="es-EC" i="1">
                            <a:latin typeface="Cambria Math"/>
                          </a:rPr>
                          <m:t>𝑋</m:t>
                        </m:r>
                      </m:den>
                    </m:f>
                  </m:oMath>
                </a14:m>
                <a:r>
                  <a:rPr lang="es-MX" dirty="0" smtClean="0"/>
                  <a:t> </a:t>
                </a:r>
                <a14:m>
                  <m:oMath xmlns:m="http://schemas.openxmlformats.org/officeDocument/2006/math">
                    <m:r>
                      <a:rPr lang="es-EC" i="1">
                        <a:latin typeface="Cambria Math"/>
                      </a:rPr>
                      <m:t>; </m:t>
                    </m:r>
                    <m:r>
                      <a:rPr lang="es-EC" i="1">
                        <a:latin typeface="Cambria Math"/>
                      </a:rPr>
                      <m:t>𝛿</m:t>
                    </m:r>
                    <m:r>
                      <a:rPr lang="es-EC" i="1">
                        <a:latin typeface="Cambria Math"/>
                      </a:rPr>
                      <m:t>=</m:t>
                    </m:r>
                    <m:sSub>
                      <m:sSubPr>
                        <m:ctrlPr>
                          <a:rPr lang="es-EC" i="1">
                            <a:latin typeface="Cambria Math"/>
                          </a:rPr>
                        </m:ctrlPr>
                      </m:sSubPr>
                      <m:e>
                        <m:r>
                          <a:rPr lang="es-EC" i="1">
                            <a:latin typeface="Cambria Math"/>
                          </a:rPr>
                          <m:t>𝛿</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𝛿</m:t>
                        </m:r>
                      </m:e>
                      <m:sub>
                        <m:r>
                          <a:rPr lang="es-EC" i="1">
                            <a:latin typeface="Cambria Math"/>
                          </a:rPr>
                          <m:t>𝑟</m:t>
                        </m:r>
                      </m:sub>
                    </m:sSub>
                  </m:oMath>
                </a14:m>
                <a:endParaRPr lang="es-MX" dirty="0" smtClean="0"/>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𝑄</m:t>
                          </m:r>
                        </m:e>
                        <m:sub>
                          <m:r>
                            <a:rPr lang="es-EC" i="1">
                              <a:latin typeface="Cambria Math"/>
                            </a:rPr>
                            <m:t>𝑠</m:t>
                          </m:r>
                        </m:sub>
                      </m:sSub>
                      <m:r>
                        <a:rPr lang="es-EC" i="1">
                          <a:latin typeface="Cambria Math"/>
                        </a:rPr>
                        <m:t>=</m:t>
                      </m:r>
                      <m:f>
                        <m:fPr>
                          <m:ctrlPr>
                            <a:rPr lang="es-EC" i="1">
                              <a:latin typeface="Cambria Math"/>
                            </a:rPr>
                          </m:ctrlPr>
                        </m:fPr>
                        <m:num>
                          <m:r>
                            <a:rPr lang="es-EC" i="1">
                              <a:latin typeface="Cambria Math"/>
                            </a:rPr>
                            <m:t>1</m:t>
                          </m:r>
                        </m:num>
                        <m:den>
                          <m:r>
                            <a:rPr lang="es-EC" i="1">
                              <a:latin typeface="Cambria Math"/>
                            </a:rPr>
                            <m:t>𝑋</m:t>
                          </m:r>
                        </m:den>
                      </m:f>
                      <m:r>
                        <a:rPr lang="es-EC" i="1">
                          <a:latin typeface="Cambria Math"/>
                        </a:rPr>
                        <m:t>×(</m:t>
                      </m:r>
                      <m:sSup>
                        <m:sSupPr>
                          <m:ctrlPr>
                            <a:rPr lang="es-EC" i="1">
                              <a:latin typeface="Cambria Math"/>
                            </a:rPr>
                          </m:ctrlPr>
                        </m:sSupPr>
                        <m:e>
                          <m:sSub>
                            <m:sSubPr>
                              <m:ctrlPr>
                                <a:rPr lang="es-EC" i="1">
                                  <a:latin typeface="Cambria Math"/>
                                </a:rPr>
                              </m:ctrlPr>
                            </m:sSubPr>
                            <m:e>
                              <m:r>
                                <a:rPr lang="es-EC" i="1">
                                  <a:latin typeface="Cambria Math"/>
                                </a:rPr>
                                <m:t>𝑉</m:t>
                              </m:r>
                            </m:e>
                            <m:sub>
                              <m:r>
                                <a:rPr lang="es-EC" i="1">
                                  <a:latin typeface="Cambria Math"/>
                                </a:rPr>
                                <m:t>𝑠</m:t>
                              </m:r>
                            </m:sub>
                          </m:sSub>
                        </m:e>
                        <m:sup>
                          <m:r>
                            <a:rPr lang="es-EC" i="1">
                              <a:latin typeface="Cambria Math"/>
                            </a:rPr>
                            <m:t>2</m:t>
                          </m:r>
                        </m:sup>
                      </m:sSup>
                      <m:r>
                        <a:rPr lang="es-EC" i="1">
                          <a:latin typeface="Cambria Math"/>
                        </a:rPr>
                        <m:t>−</m:t>
                      </m:r>
                      <m:sSub>
                        <m:sSubPr>
                          <m:ctrlPr>
                            <a:rPr lang="es-EC" i="1">
                              <a:latin typeface="Cambria Math"/>
                            </a:rPr>
                          </m:ctrlPr>
                        </m:sSubPr>
                        <m:e>
                          <m:r>
                            <a:rPr lang="es-EC" i="1">
                              <a:latin typeface="Cambria Math"/>
                            </a:rPr>
                            <m:t>𝑉</m:t>
                          </m:r>
                        </m:e>
                        <m:sub>
                          <m:r>
                            <a:rPr lang="es-EC" i="1">
                              <a:latin typeface="Cambria Math"/>
                            </a:rPr>
                            <m:t>𝑠</m:t>
                          </m:r>
                        </m:sub>
                      </m:sSub>
                      <m:sSub>
                        <m:sSubPr>
                          <m:ctrlPr>
                            <a:rPr lang="es-EC" i="1">
                              <a:latin typeface="Cambria Math"/>
                            </a:rPr>
                          </m:ctrlPr>
                        </m:sSubPr>
                        <m:e>
                          <m:r>
                            <a:rPr lang="es-EC" i="1">
                              <a:latin typeface="Cambria Math"/>
                            </a:rPr>
                            <m:t>𝑉</m:t>
                          </m:r>
                        </m:e>
                        <m:sub>
                          <m:r>
                            <a:rPr lang="es-EC" i="1">
                              <a:latin typeface="Cambria Math"/>
                            </a:rPr>
                            <m:t>𝑟</m:t>
                          </m:r>
                        </m:sub>
                      </m:sSub>
                      <m:r>
                        <a:rPr lang="es-EC" i="1">
                          <a:latin typeface="Cambria Math"/>
                        </a:rPr>
                        <m:t>×</m:t>
                      </m:r>
                      <m:func>
                        <m:funcPr>
                          <m:ctrlPr>
                            <a:rPr lang="es-EC" i="1">
                              <a:latin typeface="Cambria Math"/>
                            </a:rPr>
                          </m:ctrlPr>
                        </m:funcPr>
                        <m:fName>
                          <m:r>
                            <a:rPr lang="es-EC" i="1">
                              <a:latin typeface="Cambria Math"/>
                            </a:rPr>
                            <m:t>𝑐𝑜𝑠</m:t>
                          </m:r>
                        </m:fName>
                        <m:e>
                          <m:r>
                            <a:rPr lang="es-EC" i="1">
                              <a:latin typeface="Cambria Math"/>
                            </a:rPr>
                            <m:t>(</m:t>
                          </m:r>
                          <m:r>
                            <a:rPr lang="es-EC" i="1">
                              <a:latin typeface="Cambria Math"/>
                            </a:rPr>
                            <m:t>𝛿</m:t>
                          </m:r>
                          <m:r>
                            <a:rPr lang="es-EC" i="1">
                              <a:latin typeface="Cambria Math"/>
                            </a:rPr>
                            <m:t>))</m:t>
                          </m:r>
                        </m:e>
                      </m:func>
                    </m:oMath>
                  </m:oMathPara>
                </a14:m>
                <a:endParaRPr lang="es-MX" dirty="0" smtClean="0"/>
              </a:p>
            </p:txBody>
          </p:sp>
        </mc:Choice>
        <mc:Fallback xmlns="">
          <p:sp>
            <p:nvSpPr>
              <p:cNvPr id="5" name="2 Marcador de contenido"/>
              <p:cNvSpPr>
                <a:spLocks noGrp="1" noRot="1" noChangeAspect="1" noMove="1" noResize="1" noEditPoints="1" noAdjustHandles="1" noChangeArrowheads="1" noChangeShapeType="1" noTextEdit="1"/>
              </p:cNvSpPr>
              <p:nvPr>
                <p:ph idx="1"/>
              </p:nvPr>
            </p:nvSpPr>
            <p:spPr>
              <a:xfrm>
                <a:off x="5508104" y="3246839"/>
                <a:ext cx="3168352" cy="2592288"/>
              </a:xfrm>
              <a:blipFill rotWithShape="1">
                <a:blip r:embed="rId3"/>
                <a:stretch>
                  <a:fillRect/>
                </a:stretch>
              </a:blipFill>
            </p:spPr>
            <p:txBody>
              <a:bodyPr/>
              <a:lstStyle/>
              <a:p>
                <a:r>
                  <a:rPr lang="es-EC">
                    <a:noFill/>
                  </a:rPr>
                  <a:t> </a:t>
                </a:r>
              </a:p>
            </p:txBody>
          </p:sp>
        </mc:Fallback>
      </mc:AlternateContent>
      <p:sp>
        <p:nvSpPr>
          <p:cNvPr id="6" name="1 Título"/>
          <p:cNvSpPr txBox="1">
            <a:spLocks/>
          </p:cNvSpPr>
          <p:nvPr/>
        </p:nvSpPr>
        <p:spPr>
          <a:xfrm>
            <a:off x="609600" y="490728"/>
            <a:ext cx="8229600" cy="125272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smtClean="0"/>
              <a:t>FLUJO DE POTENCIA </a:t>
            </a:r>
            <a:br>
              <a:rPr lang="es-MX" b="1" dirty="0" smtClean="0"/>
            </a:br>
            <a:r>
              <a:rPr lang="es-MX" b="1" dirty="0" smtClean="0"/>
              <a:t>ENTRE BARRAS</a:t>
            </a:r>
            <a:endParaRPr lang="es-MX" b="1" dirty="0"/>
          </a:p>
        </p:txBody>
      </p:sp>
      <p:sp>
        <p:nvSpPr>
          <p:cNvPr id="7" name="2 Marcador de contenido"/>
          <p:cNvSpPr txBox="1">
            <a:spLocks/>
          </p:cNvSpPr>
          <p:nvPr/>
        </p:nvSpPr>
        <p:spPr>
          <a:xfrm>
            <a:off x="1403648" y="4072791"/>
            <a:ext cx="3168352" cy="25922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s-MX" dirty="0" smtClean="0"/>
          </a:p>
        </p:txBody>
      </p:sp>
      <p:sp>
        <p:nvSpPr>
          <p:cNvPr id="8" name="7 Rectángulo"/>
          <p:cNvSpPr/>
          <p:nvPr/>
        </p:nvSpPr>
        <p:spPr>
          <a:xfrm>
            <a:off x="323528" y="4085104"/>
            <a:ext cx="4824536" cy="1754326"/>
          </a:xfrm>
          <a:prstGeom prst="rect">
            <a:avLst/>
          </a:prstGeom>
        </p:spPr>
        <p:txBody>
          <a:bodyPr wrap="square">
            <a:spAutoFit/>
          </a:bodyPr>
          <a:lstStyle/>
          <a:p>
            <a:pPr algn="just"/>
            <a:endParaRPr lang="es-EC" dirty="0" smtClean="0">
              <a:solidFill>
                <a:schemeClr val="tx2"/>
              </a:solidFill>
            </a:endParaRPr>
          </a:p>
          <a:p>
            <a:pPr algn="just"/>
            <a:r>
              <a:rPr lang="es-EC" dirty="0" smtClean="0">
                <a:solidFill>
                  <a:schemeClr val="tx2"/>
                </a:solidFill>
              </a:rPr>
              <a:t>Parámetros que pueden ser alterados [3]:</a:t>
            </a:r>
          </a:p>
          <a:p>
            <a:pPr algn="just"/>
            <a:endParaRPr lang="es-EC" dirty="0" smtClean="0">
              <a:solidFill>
                <a:schemeClr val="tx2"/>
              </a:solidFill>
            </a:endParaRPr>
          </a:p>
          <a:p>
            <a:pPr marL="285750" indent="-285750" algn="just">
              <a:buFont typeface="Arial" pitchFamily="34" charset="0"/>
              <a:buChar char="•"/>
            </a:pPr>
            <a:r>
              <a:rPr lang="es-EC" dirty="0" smtClean="0">
                <a:solidFill>
                  <a:schemeClr val="tx2"/>
                </a:solidFill>
              </a:rPr>
              <a:t>Magnitud </a:t>
            </a:r>
            <a:r>
              <a:rPr lang="es-EC" dirty="0">
                <a:solidFill>
                  <a:schemeClr val="tx2"/>
                </a:solidFill>
              </a:rPr>
              <a:t>de los voltajes en las barras Vs y </a:t>
            </a:r>
            <a:r>
              <a:rPr lang="es-EC" dirty="0" err="1" smtClean="0">
                <a:solidFill>
                  <a:schemeClr val="tx2"/>
                </a:solidFill>
              </a:rPr>
              <a:t>Vr</a:t>
            </a:r>
            <a:r>
              <a:rPr lang="es-EC" dirty="0" smtClean="0">
                <a:solidFill>
                  <a:schemeClr val="tx2"/>
                </a:solidFill>
              </a:rPr>
              <a:t> </a:t>
            </a:r>
            <a:endParaRPr lang="es-MX" dirty="0">
              <a:solidFill>
                <a:schemeClr val="tx2"/>
              </a:solidFill>
            </a:endParaRPr>
          </a:p>
          <a:p>
            <a:pPr marL="285750" indent="-285750">
              <a:buFont typeface="Arial" pitchFamily="34" charset="0"/>
              <a:buChar char="•"/>
            </a:pPr>
            <a:r>
              <a:rPr lang="es-EC" dirty="0">
                <a:solidFill>
                  <a:schemeClr val="tx2"/>
                </a:solidFill>
              </a:rPr>
              <a:t>Impedancia de la línea, </a:t>
            </a:r>
            <a:r>
              <a:rPr lang="es-EC" dirty="0" smtClean="0">
                <a:solidFill>
                  <a:schemeClr val="tx2"/>
                </a:solidFill>
              </a:rPr>
              <a:t>X</a:t>
            </a:r>
            <a:endParaRPr lang="es-EC" dirty="0">
              <a:solidFill>
                <a:schemeClr val="tx2"/>
              </a:solidFill>
            </a:endParaRPr>
          </a:p>
          <a:p>
            <a:pPr marL="285750" indent="-285750">
              <a:buFont typeface="Arial" pitchFamily="34" charset="0"/>
              <a:buChar char="•"/>
            </a:pPr>
            <a:r>
              <a:rPr lang="es-EC" dirty="0">
                <a:solidFill>
                  <a:schemeClr val="tx2"/>
                </a:solidFill>
              </a:rPr>
              <a:t>Ángulo entre los voltajes de nodo, δ = </a:t>
            </a:r>
            <a:r>
              <a:rPr lang="es-EC" dirty="0" err="1">
                <a:solidFill>
                  <a:schemeClr val="tx2"/>
                </a:solidFill>
              </a:rPr>
              <a:t>δs</a:t>
            </a:r>
            <a:r>
              <a:rPr lang="es-EC" dirty="0">
                <a:solidFill>
                  <a:schemeClr val="tx2"/>
                </a:solidFill>
              </a:rPr>
              <a:t> − </a:t>
            </a:r>
            <a:r>
              <a:rPr lang="es-EC" dirty="0" err="1" smtClean="0">
                <a:solidFill>
                  <a:schemeClr val="tx2"/>
                </a:solidFill>
              </a:rPr>
              <a:t>δr</a:t>
            </a:r>
            <a:endParaRPr lang="es-MX" dirty="0">
              <a:solidFill>
                <a:schemeClr val="tx2"/>
              </a:solidFill>
            </a:endParaRPr>
          </a:p>
        </p:txBody>
      </p:sp>
    </p:spTree>
    <p:extLst>
      <p:ext uri="{BB962C8B-B14F-4D97-AF65-F5344CB8AC3E}">
        <p14:creationId xmlns:p14="http://schemas.microsoft.com/office/powerpoint/2010/main" val="506874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4825"/>
            <a:ext cx="8006531" cy="3960440"/>
          </a:xfrm>
          <a:prstGeom prst="rect">
            <a:avLst/>
          </a:prstGeom>
          <a:noFill/>
          <a:ln>
            <a:noFill/>
          </a:ln>
        </p:spPr>
      </p:pic>
      <p:sp>
        <p:nvSpPr>
          <p:cNvPr id="5" name="4 Rectángulo"/>
          <p:cNvSpPr/>
          <p:nvPr/>
        </p:nvSpPr>
        <p:spPr>
          <a:xfrm>
            <a:off x="611560" y="5898758"/>
            <a:ext cx="8424936" cy="338554"/>
          </a:xfrm>
          <a:prstGeom prst="rect">
            <a:avLst/>
          </a:prstGeom>
        </p:spPr>
        <p:txBody>
          <a:bodyPr wrap="square">
            <a:spAutoFit/>
          </a:bodyPr>
          <a:lstStyle/>
          <a:p>
            <a:r>
              <a:rPr lang="es-EC" sz="1600" b="1" dirty="0">
                <a:solidFill>
                  <a:schemeClr val="tx2"/>
                </a:solidFill>
              </a:rPr>
              <a:t>Graficas de Voltaje de la Barra s (V), Corriente de la Red (A) y Voltaje del transformador VH (V).</a:t>
            </a:r>
          </a:p>
        </p:txBody>
      </p:sp>
      <p:sp>
        <p:nvSpPr>
          <p:cNvPr id="6" name="2 Título"/>
          <p:cNvSpPr>
            <a:spLocks noGrp="1"/>
          </p:cNvSpPr>
          <p:nvPr>
            <p:ph type="title"/>
          </p:nvPr>
        </p:nvSpPr>
        <p:spPr>
          <a:xfrm>
            <a:off x="457200" y="338328"/>
            <a:ext cx="8229600" cy="1252728"/>
          </a:xfrm>
        </p:spPr>
        <p:txBody>
          <a:bodyPr>
            <a:noAutofit/>
          </a:bodyPr>
          <a:lstStyle/>
          <a:p>
            <a:pPr lvl="1" algn="ctr" rtl="0">
              <a:spcBef>
                <a:spcPct val="0"/>
              </a:spcBef>
            </a:pPr>
            <a:r>
              <a:rPr lang="es-EC" sz="3200" b="1" kern="1200" dirty="0">
                <a:solidFill>
                  <a:srgbClr val="FFFFFF"/>
                </a:solidFill>
                <a:latin typeface="+mj-lt"/>
                <a:ea typeface="+mj-ea"/>
                <a:cs typeface="+mj-cs"/>
              </a:rPr>
              <a:t>DISTURBIO TIPO SUB-SINCRONICO EN LOS ANGULOS DE </a:t>
            </a:r>
            <a:r>
              <a:rPr lang="es-EC" sz="3200" b="1" kern="1200" dirty="0" smtClean="0">
                <a:solidFill>
                  <a:srgbClr val="FFFFFF"/>
                </a:solidFill>
                <a:latin typeface="+mj-lt"/>
                <a:ea typeface="+mj-ea"/>
                <a:cs typeface="+mj-cs"/>
              </a:rPr>
              <a:t>FASES </a:t>
            </a:r>
            <a:r>
              <a:rPr lang="es-EC" sz="3200" b="1" kern="1200" dirty="0">
                <a:solidFill>
                  <a:srgbClr val="FFFFFF"/>
                </a:solidFill>
                <a:latin typeface="+mj-lt"/>
                <a:ea typeface="+mj-ea"/>
                <a:cs typeface="+mj-cs"/>
              </a:rPr>
              <a:t>DE LA BARRA S</a:t>
            </a:r>
            <a:r>
              <a:rPr lang="es-EC" sz="1400" b="1" dirty="0"/>
              <a:t/>
            </a:r>
            <a:br>
              <a:rPr lang="es-EC" sz="1400" b="1" dirty="0"/>
            </a:br>
            <a:endParaRPr lang="es-EC" sz="1400" b="1" dirty="0"/>
          </a:p>
        </p:txBody>
      </p:sp>
    </p:spTree>
    <p:extLst>
      <p:ext uri="{BB962C8B-B14F-4D97-AF65-F5344CB8AC3E}">
        <p14:creationId xmlns:p14="http://schemas.microsoft.com/office/powerpoint/2010/main" val="1676841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2287488"/>
            <a:ext cx="7800975" cy="3733800"/>
          </a:xfrm>
          <a:prstGeom prst="rect">
            <a:avLst/>
          </a:prstGeom>
          <a:noFill/>
          <a:ln>
            <a:noFill/>
          </a:ln>
        </p:spPr>
      </p:pic>
      <p:sp>
        <p:nvSpPr>
          <p:cNvPr id="5" name="4 Rectángulo"/>
          <p:cNvSpPr/>
          <p:nvPr/>
        </p:nvSpPr>
        <p:spPr>
          <a:xfrm>
            <a:off x="1331640" y="6165304"/>
            <a:ext cx="7488832" cy="338554"/>
          </a:xfrm>
          <a:prstGeom prst="rect">
            <a:avLst/>
          </a:prstGeom>
        </p:spPr>
        <p:txBody>
          <a:bodyPr wrap="square">
            <a:spAutoFit/>
          </a:bodyPr>
          <a:lstStyle/>
          <a:p>
            <a:r>
              <a:rPr lang="es-EC" sz="1600" b="1" dirty="0">
                <a:solidFill>
                  <a:schemeClr val="tx2"/>
                </a:solidFill>
              </a:rPr>
              <a:t>Graficas de Control de Modulación, Voltaje (V) y Corriente del Convertidor (A)</a:t>
            </a:r>
          </a:p>
        </p:txBody>
      </p:sp>
      <p:sp>
        <p:nvSpPr>
          <p:cNvPr id="6" name="2 Título"/>
          <p:cNvSpPr>
            <a:spLocks noGrp="1"/>
          </p:cNvSpPr>
          <p:nvPr>
            <p:ph type="title"/>
          </p:nvPr>
        </p:nvSpPr>
        <p:spPr>
          <a:xfrm>
            <a:off x="457200" y="338328"/>
            <a:ext cx="8229600" cy="1252728"/>
          </a:xfrm>
        </p:spPr>
        <p:txBody>
          <a:bodyPr>
            <a:noAutofit/>
          </a:bodyPr>
          <a:lstStyle/>
          <a:p>
            <a:pPr lvl="1" algn="ctr" rtl="0">
              <a:spcBef>
                <a:spcPct val="0"/>
              </a:spcBef>
            </a:pPr>
            <a:r>
              <a:rPr lang="es-EC" sz="3200" b="1" kern="1200" dirty="0">
                <a:solidFill>
                  <a:srgbClr val="FFFFFF"/>
                </a:solidFill>
                <a:latin typeface="+mj-lt"/>
                <a:ea typeface="+mj-ea"/>
                <a:cs typeface="+mj-cs"/>
              </a:rPr>
              <a:t>DISTURBIO TIPO SUB-SINCRONICO EN LOS ANGULOS DE </a:t>
            </a:r>
            <a:r>
              <a:rPr lang="es-EC" sz="3200" b="1" kern="1200" dirty="0" smtClean="0">
                <a:solidFill>
                  <a:srgbClr val="FFFFFF"/>
                </a:solidFill>
                <a:latin typeface="+mj-lt"/>
                <a:ea typeface="+mj-ea"/>
                <a:cs typeface="+mj-cs"/>
              </a:rPr>
              <a:t>FASES </a:t>
            </a:r>
            <a:r>
              <a:rPr lang="es-EC" sz="3200" b="1" kern="1200" dirty="0">
                <a:solidFill>
                  <a:srgbClr val="FFFFFF"/>
                </a:solidFill>
                <a:latin typeface="+mj-lt"/>
                <a:ea typeface="+mj-ea"/>
                <a:cs typeface="+mj-cs"/>
              </a:rPr>
              <a:t>DE LA BARRA S</a:t>
            </a:r>
            <a:r>
              <a:rPr lang="es-EC" sz="1400" b="1" dirty="0"/>
              <a:t/>
            </a:r>
            <a:br>
              <a:rPr lang="es-EC" sz="1400" b="1" dirty="0"/>
            </a:br>
            <a:endParaRPr lang="es-EC" sz="1400" b="1" dirty="0"/>
          </a:p>
        </p:txBody>
      </p:sp>
    </p:spTree>
    <p:extLst>
      <p:ext uri="{BB962C8B-B14F-4D97-AF65-F5344CB8AC3E}">
        <p14:creationId xmlns:p14="http://schemas.microsoft.com/office/powerpoint/2010/main" val="1448666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330921"/>
            <a:ext cx="7800975" cy="3762375"/>
          </a:xfrm>
          <a:prstGeom prst="rect">
            <a:avLst/>
          </a:prstGeom>
          <a:noFill/>
          <a:ln>
            <a:noFill/>
          </a:ln>
        </p:spPr>
      </p:pic>
      <p:sp>
        <p:nvSpPr>
          <p:cNvPr id="5" name="4 Rectángulo"/>
          <p:cNvSpPr/>
          <p:nvPr/>
        </p:nvSpPr>
        <p:spPr>
          <a:xfrm>
            <a:off x="1890464" y="6186790"/>
            <a:ext cx="6858000" cy="338554"/>
          </a:xfrm>
          <a:prstGeom prst="rect">
            <a:avLst/>
          </a:prstGeom>
        </p:spPr>
        <p:txBody>
          <a:bodyPr wrap="square">
            <a:spAutoFit/>
          </a:bodyPr>
          <a:lstStyle/>
          <a:p>
            <a:r>
              <a:rPr lang="es-EC" sz="1600" b="1" dirty="0">
                <a:solidFill>
                  <a:schemeClr val="tx2"/>
                </a:solidFill>
              </a:rPr>
              <a:t>Potencia Activa (W) y Reactiva (VAR) de la línea de transmisión</a:t>
            </a:r>
          </a:p>
        </p:txBody>
      </p:sp>
      <p:sp>
        <p:nvSpPr>
          <p:cNvPr id="6" name="2 Título"/>
          <p:cNvSpPr>
            <a:spLocks noGrp="1"/>
          </p:cNvSpPr>
          <p:nvPr>
            <p:ph type="title"/>
          </p:nvPr>
        </p:nvSpPr>
        <p:spPr>
          <a:xfrm>
            <a:off x="457200" y="338328"/>
            <a:ext cx="8229600" cy="1252728"/>
          </a:xfrm>
        </p:spPr>
        <p:txBody>
          <a:bodyPr>
            <a:noAutofit/>
          </a:bodyPr>
          <a:lstStyle/>
          <a:p>
            <a:pPr lvl="1" algn="ctr" rtl="0">
              <a:spcBef>
                <a:spcPct val="0"/>
              </a:spcBef>
            </a:pPr>
            <a:r>
              <a:rPr lang="es-EC" sz="3200" b="1" kern="1200" dirty="0">
                <a:solidFill>
                  <a:srgbClr val="FFFFFF"/>
                </a:solidFill>
                <a:latin typeface="+mj-lt"/>
                <a:ea typeface="+mj-ea"/>
                <a:cs typeface="+mj-cs"/>
              </a:rPr>
              <a:t>DISTURBIO TIPO SUB-SINCRONICO EN LOS ANGULOS DE </a:t>
            </a:r>
            <a:r>
              <a:rPr lang="es-EC" sz="3200" b="1" kern="1200" dirty="0" smtClean="0">
                <a:solidFill>
                  <a:srgbClr val="FFFFFF"/>
                </a:solidFill>
                <a:latin typeface="+mj-lt"/>
                <a:ea typeface="+mj-ea"/>
                <a:cs typeface="+mj-cs"/>
              </a:rPr>
              <a:t>FASES </a:t>
            </a:r>
            <a:r>
              <a:rPr lang="es-EC" sz="3200" b="1" kern="1200" dirty="0">
                <a:solidFill>
                  <a:srgbClr val="FFFFFF"/>
                </a:solidFill>
                <a:latin typeface="+mj-lt"/>
                <a:ea typeface="+mj-ea"/>
                <a:cs typeface="+mj-cs"/>
              </a:rPr>
              <a:t>DE LA BARRA S</a:t>
            </a:r>
            <a:r>
              <a:rPr lang="es-EC" sz="1400" b="1" dirty="0"/>
              <a:t/>
            </a:r>
            <a:br>
              <a:rPr lang="es-EC" sz="1400" b="1" dirty="0"/>
            </a:br>
            <a:endParaRPr lang="es-EC" sz="1400" b="1" dirty="0"/>
          </a:p>
        </p:txBody>
      </p:sp>
    </p:spTree>
    <p:extLst>
      <p:ext uri="{BB962C8B-B14F-4D97-AF65-F5344CB8AC3E}">
        <p14:creationId xmlns:p14="http://schemas.microsoft.com/office/powerpoint/2010/main" val="26499333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07704" y="692696"/>
            <a:ext cx="5472608" cy="1224136"/>
          </a:xfrm>
        </p:spPr>
        <p:txBody>
          <a:bodyPr>
            <a:noAutofit/>
          </a:bodyPr>
          <a:lstStyle/>
          <a:p>
            <a:pPr lvl="0"/>
            <a:r>
              <a:rPr lang="es-EC" b="1" dirty="0" smtClean="0"/>
              <a:t>CONCLUSIONES</a:t>
            </a:r>
            <a:r>
              <a:rPr lang="es-EC" b="1" dirty="0"/>
              <a:t/>
            </a:r>
            <a:br>
              <a:rPr lang="es-EC" b="1" dirty="0"/>
            </a:br>
            <a:endParaRPr lang="es-EC" dirty="0"/>
          </a:p>
        </p:txBody>
      </p:sp>
      <p:sp>
        <p:nvSpPr>
          <p:cNvPr id="7" name="6 Rectángulo"/>
          <p:cNvSpPr/>
          <p:nvPr/>
        </p:nvSpPr>
        <p:spPr>
          <a:xfrm>
            <a:off x="251520" y="1844824"/>
            <a:ext cx="8640960" cy="4801314"/>
          </a:xfrm>
          <a:prstGeom prst="rect">
            <a:avLst/>
          </a:prstGeom>
        </p:spPr>
        <p:txBody>
          <a:bodyPr wrap="square">
            <a:spAutoFit/>
          </a:bodyPr>
          <a:lstStyle/>
          <a:p>
            <a:pPr marL="342900" lvl="0" indent="-342900" algn="just">
              <a:buFont typeface="+mj-lt"/>
              <a:buAutoNum type="arabicPeriod"/>
            </a:pPr>
            <a:r>
              <a:rPr lang="es-EC" dirty="0">
                <a:solidFill>
                  <a:schemeClr val="tx2"/>
                </a:solidFill>
              </a:rPr>
              <a:t>Se calcularon los parámetros de control que actúan como filtros capacitivo e inductivo en el Compensador Serie Estático Sincrónico y se concluye que los valores obtenidos cumplen la función de absorber el rizado de voltaje y corriente que entrega el convertidor para obtener una señal sinusoidal de voltaje con un rizado dentro </a:t>
            </a:r>
            <a:r>
              <a:rPr lang="es-EC" dirty="0" smtClean="0">
                <a:solidFill>
                  <a:schemeClr val="tx2"/>
                </a:solidFill>
              </a:rPr>
              <a:t>de los </a:t>
            </a:r>
            <a:r>
              <a:rPr lang="es-EC" dirty="0">
                <a:solidFill>
                  <a:schemeClr val="tx2"/>
                </a:solidFill>
              </a:rPr>
              <a:t>limites establecidos en el capitulo 3, tal como se muestra en la simulación presentada en las figuras 3.14 y 3.15</a:t>
            </a:r>
            <a:r>
              <a:rPr lang="es-EC" dirty="0" smtClean="0">
                <a:solidFill>
                  <a:schemeClr val="tx2"/>
                </a:solidFill>
              </a:rPr>
              <a:t>.</a:t>
            </a:r>
          </a:p>
          <a:p>
            <a:pPr marL="342900" lvl="0" indent="-342900" algn="just">
              <a:buFont typeface="+mj-lt"/>
              <a:buAutoNum type="arabicPeriod"/>
            </a:pPr>
            <a:endParaRPr lang="es-EC" dirty="0">
              <a:solidFill>
                <a:schemeClr val="tx2"/>
              </a:solidFill>
            </a:endParaRPr>
          </a:p>
          <a:p>
            <a:pPr marL="342900" lvl="0" indent="-342900" algn="just">
              <a:buFont typeface="+mj-lt"/>
              <a:buAutoNum type="arabicPeriod"/>
            </a:pPr>
            <a:r>
              <a:rPr lang="es-EC" dirty="0">
                <a:solidFill>
                  <a:schemeClr val="tx2"/>
                </a:solidFill>
              </a:rPr>
              <a:t>Las simulaciones presentadas en las figuras del capitulo 5 muestran que el Compensador Serie Estático Sincrónico controla el flujo de potencia de la línea de transmisión por lo tanto se demuestra que el diseño del control del compensador es el adecuado</a:t>
            </a:r>
            <a:r>
              <a:rPr lang="es-EC" dirty="0" smtClean="0">
                <a:solidFill>
                  <a:schemeClr val="tx2"/>
                </a:solidFill>
              </a:rPr>
              <a:t>.</a:t>
            </a:r>
            <a:r>
              <a:rPr lang="es-EC" dirty="0">
                <a:solidFill>
                  <a:schemeClr val="tx2"/>
                </a:solidFill>
              </a:rPr>
              <a:t> </a:t>
            </a:r>
            <a:endParaRPr lang="es-EC" dirty="0" smtClean="0">
              <a:solidFill>
                <a:schemeClr val="tx2"/>
              </a:solidFill>
            </a:endParaRPr>
          </a:p>
          <a:p>
            <a:pPr marL="342900" lvl="0" indent="-342900" algn="just">
              <a:buFont typeface="+mj-lt"/>
              <a:buAutoNum type="arabicPeriod"/>
            </a:pPr>
            <a:endParaRPr lang="es-EC" dirty="0">
              <a:solidFill>
                <a:schemeClr val="tx2"/>
              </a:solidFill>
            </a:endParaRPr>
          </a:p>
          <a:p>
            <a:pPr marL="342900" lvl="0" indent="-342900" algn="just">
              <a:buFont typeface="+mj-lt"/>
              <a:buAutoNum type="arabicPeriod"/>
            </a:pPr>
            <a:r>
              <a:rPr lang="es-EC" dirty="0">
                <a:solidFill>
                  <a:schemeClr val="tx2"/>
                </a:solidFill>
              </a:rPr>
              <a:t>Se concluye que el diseño del Compensador Serie Estático Sincrónico realizado en este proyecto, cumple la función principal de restablecer el flujo de potencia activa de una línea de transmisión a su valor nominal, cuando este ha sufrido algún tipo de disturbio en una de sus barras tal como se demuestra en las simulaciones presentadas en las figuras 5.10, 5.13, 5.16.  </a:t>
            </a:r>
          </a:p>
        </p:txBody>
      </p:sp>
    </p:spTree>
    <p:extLst>
      <p:ext uri="{BB962C8B-B14F-4D97-AF65-F5344CB8AC3E}">
        <p14:creationId xmlns:p14="http://schemas.microsoft.com/office/powerpoint/2010/main" val="3742573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520088"/>
            <a:ext cx="8229600" cy="1252728"/>
          </a:xfrm>
        </p:spPr>
        <p:txBody>
          <a:bodyPr>
            <a:noAutofit/>
          </a:bodyPr>
          <a:lstStyle/>
          <a:p>
            <a:r>
              <a:rPr lang="en-US" b="1" dirty="0"/>
              <a:t>REFERENCIAS</a:t>
            </a:r>
            <a:r>
              <a:rPr lang="es-EC" b="1" dirty="0"/>
              <a:t/>
            </a:r>
            <a:br>
              <a:rPr lang="es-EC" b="1" dirty="0"/>
            </a:br>
            <a:endParaRPr lang="es-EC" dirty="0"/>
          </a:p>
        </p:txBody>
      </p:sp>
      <p:sp>
        <p:nvSpPr>
          <p:cNvPr id="5" name="4 Rectángulo"/>
          <p:cNvSpPr/>
          <p:nvPr/>
        </p:nvSpPr>
        <p:spPr>
          <a:xfrm>
            <a:off x="899592" y="1268760"/>
            <a:ext cx="7704856" cy="5416868"/>
          </a:xfrm>
          <a:prstGeom prst="rect">
            <a:avLst/>
          </a:prstGeom>
        </p:spPr>
        <p:txBody>
          <a:bodyPr wrap="square">
            <a:spAutoFit/>
          </a:bodyPr>
          <a:lstStyle/>
          <a:p>
            <a:pPr algn="just"/>
            <a:r>
              <a:rPr lang="en-US" sz="1600" dirty="0">
                <a:solidFill>
                  <a:schemeClr val="tx2"/>
                </a:solidFill>
              </a:rPr>
              <a:t>[1] </a:t>
            </a:r>
            <a:r>
              <a:rPr lang="en-US" sz="1600" dirty="0" err="1">
                <a:solidFill>
                  <a:schemeClr val="tx2"/>
                </a:solidFill>
              </a:rPr>
              <a:t>Prabha</a:t>
            </a:r>
            <a:r>
              <a:rPr lang="en-US" sz="1600" dirty="0">
                <a:solidFill>
                  <a:schemeClr val="tx2"/>
                </a:solidFill>
              </a:rPr>
              <a:t> </a:t>
            </a:r>
            <a:r>
              <a:rPr lang="en-US" sz="1600" dirty="0" err="1">
                <a:solidFill>
                  <a:schemeClr val="tx2"/>
                </a:solidFill>
              </a:rPr>
              <a:t>Kundur</a:t>
            </a:r>
            <a:r>
              <a:rPr lang="en-US" sz="1600" dirty="0">
                <a:solidFill>
                  <a:schemeClr val="tx2"/>
                </a:solidFill>
              </a:rPr>
              <a:t>; “Power System Stability and Control”, The EPRI power system engineering series; ISBN 007035958 McGraw Hill, </a:t>
            </a:r>
            <a:r>
              <a:rPr lang="en-US" sz="1600" dirty="0" err="1">
                <a:solidFill>
                  <a:schemeClr val="tx2"/>
                </a:solidFill>
              </a:rPr>
              <a:t>inc</a:t>
            </a:r>
            <a:r>
              <a:rPr lang="en-US" sz="1600" dirty="0">
                <a:solidFill>
                  <a:schemeClr val="tx2"/>
                </a:solidFill>
              </a:rPr>
              <a:t>; 1994.</a:t>
            </a:r>
            <a:endParaRPr lang="es-EC" sz="1600" dirty="0">
              <a:solidFill>
                <a:schemeClr val="tx2"/>
              </a:solidFill>
            </a:endParaRPr>
          </a:p>
          <a:p>
            <a:pPr algn="just"/>
            <a:r>
              <a:rPr lang="es-EC" sz="1600" dirty="0">
                <a:solidFill>
                  <a:schemeClr val="tx2"/>
                </a:solidFill>
              </a:rPr>
              <a:t>[2] Ing. Benjamín R. Serrano, Modulo cinco conceptos y consideraciones generales de los “FACTS” julio del 2001.</a:t>
            </a:r>
          </a:p>
          <a:p>
            <a:pPr algn="just"/>
            <a:r>
              <a:rPr lang="es-EC" sz="1600" dirty="0">
                <a:solidFill>
                  <a:schemeClr val="tx2"/>
                </a:solidFill>
              </a:rPr>
              <a:t>[3] Juan Pablo Rivera Barrera, Modelamiento y Simulación para dispositivos FACTS para estudios eléctricos de estado estable agosto del 2008.</a:t>
            </a:r>
          </a:p>
          <a:p>
            <a:pPr algn="just"/>
            <a:r>
              <a:rPr lang="en-US" sz="1600" dirty="0">
                <a:solidFill>
                  <a:schemeClr val="tx2"/>
                </a:solidFill>
              </a:rPr>
              <a:t>[4] </a:t>
            </a:r>
            <a:r>
              <a:rPr lang="en-US" sz="1600" dirty="0" err="1">
                <a:solidFill>
                  <a:schemeClr val="tx2"/>
                </a:solidFill>
              </a:rPr>
              <a:t>Narain</a:t>
            </a:r>
            <a:r>
              <a:rPr lang="en-US" sz="1600" dirty="0">
                <a:solidFill>
                  <a:schemeClr val="tx2"/>
                </a:solidFill>
              </a:rPr>
              <a:t> G. </a:t>
            </a:r>
            <a:r>
              <a:rPr lang="en-US" sz="1600" dirty="0" err="1">
                <a:solidFill>
                  <a:schemeClr val="tx2"/>
                </a:solidFill>
              </a:rPr>
              <a:t>Hingorani</a:t>
            </a:r>
            <a:r>
              <a:rPr lang="en-US" sz="1600" dirty="0">
                <a:solidFill>
                  <a:schemeClr val="tx2"/>
                </a:solidFill>
              </a:rPr>
              <a:t>, Laszlo </a:t>
            </a:r>
            <a:r>
              <a:rPr lang="en-US" sz="1600" dirty="0" err="1">
                <a:solidFill>
                  <a:schemeClr val="tx2"/>
                </a:solidFill>
              </a:rPr>
              <a:t>Gyugy</a:t>
            </a:r>
            <a:r>
              <a:rPr lang="en-US" sz="1600" dirty="0">
                <a:solidFill>
                  <a:schemeClr val="tx2"/>
                </a:solidFill>
              </a:rPr>
              <a:t>; “UNDERSTANDING FACTS: Concepts and </a:t>
            </a:r>
            <a:r>
              <a:rPr lang="en-US" sz="1600" dirty="0" err="1" smtClean="0">
                <a:solidFill>
                  <a:schemeClr val="tx2"/>
                </a:solidFill>
              </a:rPr>
              <a:t>Tecnology</a:t>
            </a:r>
            <a:r>
              <a:rPr lang="en-US" sz="1600" dirty="0" smtClean="0">
                <a:solidFill>
                  <a:schemeClr val="tx2"/>
                </a:solidFill>
              </a:rPr>
              <a:t> </a:t>
            </a:r>
            <a:r>
              <a:rPr lang="en-US" sz="1600" dirty="0">
                <a:solidFill>
                  <a:schemeClr val="tx2"/>
                </a:solidFill>
              </a:rPr>
              <a:t>of Flexible AC Transmission Systems”; IEEE Power Engineering Society, IEEE Press; ISBN 0780334558; 2000 </a:t>
            </a:r>
            <a:endParaRPr lang="es-EC" sz="1600" dirty="0">
              <a:solidFill>
                <a:schemeClr val="tx2"/>
              </a:solidFill>
            </a:endParaRPr>
          </a:p>
          <a:p>
            <a:pPr algn="just"/>
            <a:r>
              <a:rPr lang="en-US" sz="1600" dirty="0">
                <a:solidFill>
                  <a:schemeClr val="tx2"/>
                </a:solidFill>
              </a:rPr>
              <a:t>[5] </a:t>
            </a:r>
            <a:r>
              <a:rPr lang="en-US" sz="1600" dirty="0" err="1">
                <a:solidFill>
                  <a:schemeClr val="tx2"/>
                </a:solidFill>
              </a:rPr>
              <a:t>Acha</a:t>
            </a:r>
            <a:r>
              <a:rPr lang="en-US" sz="1600" dirty="0">
                <a:solidFill>
                  <a:schemeClr val="tx2"/>
                </a:solidFill>
              </a:rPr>
              <a:t> E., </a:t>
            </a:r>
            <a:r>
              <a:rPr lang="en-US" sz="1600" dirty="0" err="1">
                <a:solidFill>
                  <a:schemeClr val="tx2"/>
                </a:solidFill>
              </a:rPr>
              <a:t>Fuerte</a:t>
            </a:r>
            <a:r>
              <a:rPr lang="en-US" sz="1600" dirty="0">
                <a:solidFill>
                  <a:schemeClr val="tx2"/>
                </a:solidFill>
              </a:rPr>
              <a:t>‐Esquivel C., </a:t>
            </a:r>
            <a:r>
              <a:rPr lang="en-US" sz="1600" dirty="0" err="1">
                <a:solidFill>
                  <a:schemeClr val="tx2"/>
                </a:solidFill>
              </a:rPr>
              <a:t>Ambriz</a:t>
            </a:r>
            <a:r>
              <a:rPr lang="en-US" sz="1600" dirty="0">
                <a:solidFill>
                  <a:schemeClr val="tx2"/>
                </a:solidFill>
              </a:rPr>
              <a:t>‐Pérez H., </a:t>
            </a:r>
            <a:r>
              <a:rPr lang="en-US" sz="1600" dirty="0" err="1">
                <a:solidFill>
                  <a:schemeClr val="tx2"/>
                </a:solidFill>
              </a:rPr>
              <a:t>Ángeles</a:t>
            </a:r>
            <a:r>
              <a:rPr lang="en-US" sz="1600" dirty="0">
                <a:solidFill>
                  <a:schemeClr val="tx2"/>
                </a:solidFill>
              </a:rPr>
              <a:t>‐Camacho C.; “FACTS Modeling and Simulation in Power Networks”; John Wiley and Sons, ISBN 0‐470‐85271‐2, 2004.</a:t>
            </a:r>
            <a:endParaRPr lang="es-EC" sz="1600" dirty="0">
              <a:solidFill>
                <a:schemeClr val="tx2"/>
              </a:solidFill>
            </a:endParaRPr>
          </a:p>
          <a:p>
            <a:pPr algn="just"/>
            <a:r>
              <a:rPr lang="es-EC" sz="1600" dirty="0">
                <a:solidFill>
                  <a:schemeClr val="tx2"/>
                </a:solidFill>
              </a:rPr>
              <a:t>[6]  Ortega, Oscar; Quezada, Abel; Herrera Efraín; “FLUJOS: Una Herramienta Para El </a:t>
            </a:r>
            <a:r>
              <a:rPr lang="es-EC" sz="1600" dirty="0" err="1">
                <a:solidFill>
                  <a:schemeClr val="tx2"/>
                </a:solidFill>
              </a:rPr>
              <a:t>Analisis</a:t>
            </a:r>
            <a:r>
              <a:rPr lang="es-EC" sz="1600" dirty="0">
                <a:solidFill>
                  <a:schemeClr val="tx2"/>
                </a:solidFill>
              </a:rPr>
              <a:t> De Flujos De Potencia Y Dispositivos </a:t>
            </a:r>
            <a:r>
              <a:rPr lang="es-EC" sz="1600" dirty="0" err="1">
                <a:solidFill>
                  <a:schemeClr val="tx2"/>
                </a:solidFill>
              </a:rPr>
              <a:t>Facts</a:t>
            </a:r>
            <a:r>
              <a:rPr lang="es-EC" sz="1600" dirty="0">
                <a:solidFill>
                  <a:schemeClr val="tx2"/>
                </a:solidFill>
              </a:rPr>
              <a:t>”; Universidad Autónoma de Ciudad </a:t>
            </a:r>
            <a:r>
              <a:rPr lang="es-EC" sz="1600" dirty="0" err="1">
                <a:solidFill>
                  <a:schemeClr val="tx2"/>
                </a:solidFill>
              </a:rPr>
              <a:t>Juarez</a:t>
            </a:r>
            <a:r>
              <a:rPr lang="es-EC" sz="1600" dirty="0">
                <a:solidFill>
                  <a:schemeClr val="tx2"/>
                </a:solidFill>
              </a:rPr>
              <a:t>; </a:t>
            </a:r>
            <a:r>
              <a:rPr lang="es-EC" sz="1600" dirty="0" err="1">
                <a:solidFill>
                  <a:schemeClr val="tx2"/>
                </a:solidFill>
              </a:rPr>
              <a:t>depto</a:t>
            </a:r>
            <a:r>
              <a:rPr lang="es-EC" sz="1600" dirty="0">
                <a:solidFill>
                  <a:schemeClr val="tx2"/>
                </a:solidFill>
              </a:rPr>
              <a:t> de Eléctrica y Computación. Junio de 2007 </a:t>
            </a:r>
          </a:p>
          <a:p>
            <a:pPr algn="just"/>
            <a:r>
              <a:rPr lang="es-EC" sz="1600" dirty="0">
                <a:solidFill>
                  <a:schemeClr val="tx2"/>
                </a:solidFill>
              </a:rPr>
              <a:t>[7]  </a:t>
            </a:r>
            <a:r>
              <a:rPr lang="es-EC" sz="1600" dirty="0" err="1">
                <a:solidFill>
                  <a:schemeClr val="tx2"/>
                </a:solidFill>
              </a:rPr>
              <a:t>Nojja</a:t>
            </a:r>
            <a:r>
              <a:rPr lang="es-EC" sz="1600" dirty="0">
                <a:solidFill>
                  <a:schemeClr val="tx2"/>
                </a:solidFill>
              </a:rPr>
              <a:t> </a:t>
            </a:r>
            <a:r>
              <a:rPr lang="es-EC" sz="1600" dirty="0" err="1">
                <a:solidFill>
                  <a:schemeClr val="tx2"/>
                </a:solidFill>
              </a:rPr>
              <a:t>Vehtt</a:t>
            </a:r>
            <a:r>
              <a:rPr lang="es-EC" sz="1600" dirty="0">
                <a:solidFill>
                  <a:schemeClr val="tx2"/>
                </a:solidFill>
              </a:rPr>
              <a:t> </a:t>
            </a:r>
            <a:r>
              <a:rPr lang="es-EC" sz="1600" dirty="0" err="1">
                <a:solidFill>
                  <a:schemeClr val="tx2"/>
                </a:solidFill>
              </a:rPr>
              <a:t>Chezuaff</a:t>
            </a:r>
            <a:r>
              <a:rPr lang="es-EC" sz="1600" dirty="0">
                <a:solidFill>
                  <a:schemeClr val="tx2"/>
                </a:solidFill>
              </a:rPr>
              <a:t> Vanegas Méndez, Análisis y Simulación de un compensador Serie para regulación de voltaje basado en Inversor Multinivel de Diodo Anclado enero del 2008.</a:t>
            </a:r>
          </a:p>
          <a:p>
            <a:pPr algn="just"/>
            <a:r>
              <a:rPr lang="en-US" sz="1600" dirty="0">
                <a:solidFill>
                  <a:schemeClr val="tx2"/>
                </a:solidFill>
              </a:rPr>
              <a:t>[8] L. </a:t>
            </a:r>
            <a:r>
              <a:rPr lang="en-US" sz="1600" dirty="0" err="1">
                <a:solidFill>
                  <a:schemeClr val="tx2"/>
                </a:solidFill>
              </a:rPr>
              <a:t>Gyugyi</a:t>
            </a:r>
            <a:r>
              <a:rPr lang="en-US" sz="1600" dirty="0">
                <a:solidFill>
                  <a:schemeClr val="tx2"/>
                </a:solidFill>
              </a:rPr>
              <a:t>, “Static </a:t>
            </a:r>
            <a:r>
              <a:rPr lang="en-US" sz="1600" dirty="0" err="1">
                <a:solidFill>
                  <a:schemeClr val="tx2"/>
                </a:solidFill>
              </a:rPr>
              <a:t>Syncrhronous</a:t>
            </a:r>
            <a:r>
              <a:rPr lang="en-US" sz="1600" dirty="0">
                <a:solidFill>
                  <a:schemeClr val="tx2"/>
                </a:solidFill>
              </a:rPr>
              <a:t> Series Compensator: A Solid State Approach to the Series Compensation of Transmission Lines,” IEEE Trans. on Power Delivery, Vol. 12, No.1, Ene.1997, pp. 406-417.</a:t>
            </a:r>
            <a:endParaRPr lang="es-EC" sz="1600" dirty="0">
              <a:solidFill>
                <a:schemeClr val="tx2"/>
              </a:solidFill>
            </a:endParaRPr>
          </a:p>
          <a:p>
            <a:pPr algn="just"/>
            <a:r>
              <a:rPr lang="es-EC" sz="1600" dirty="0">
                <a:solidFill>
                  <a:schemeClr val="tx2"/>
                </a:solidFill>
              </a:rPr>
              <a:t>[9] </a:t>
            </a:r>
            <a:r>
              <a:rPr lang="es-EC" sz="1600" dirty="0" err="1">
                <a:solidFill>
                  <a:schemeClr val="tx2"/>
                </a:solidFill>
              </a:rPr>
              <a:t>Rashid</a:t>
            </a:r>
            <a:r>
              <a:rPr lang="es-EC" sz="1600" dirty="0">
                <a:solidFill>
                  <a:schemeClr val="tx2"/>
                </a:solidFill>
              </a:rPr>
              <a:t> M.; “Electrónica de Potencia. Circuitos, Dispositivos y Aplicaciones”; 3ª Edición, ISBN 970‐26‐0532‐6, Pearson </a:t>
            </a:r>
            <a:r>
              <a:rPr lang="es-EC" sz="1600" dirty="0" err="1">
                <a:solidFill>
                  <a:schemeClr val="tx2"/>
                </a:solidFill>
              </a:rPr>
              <a:t>Education</a:t>
            </a:r>
            <a:r>
              <a:rPr lang="es-EC" sz="1600" dirty="0">
                <a:solidFill>
                  <a:schemeClr val="tx2"/>
                </a:solidFill>
              </a:rPr>
              <a:t>, 2004. </a:t>
            </a:r>
          </a:p>
        </p:txBody>
      </p:sp>
    </p:spTree>
    <p:extLst>
      <p:ext uri="{BB962C8B-B14F-4D97-AF65-F5344CB8AC3E}">
        <p14:creationId xmlns:p14="http://schemas.microsoft.com/office/powerpoint/2010/main" val="2559381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592096"/>
            <a:ext cx="8229600" cy="1252728"/>
          </a:xfrm>
        </p:spPr>
        <p:txBody>
          <a:bodyPr>
            <a:noAutofit/>
          </a:bodyPr>
          <a:lstStyle/>
          <a:p>
            <a:r>
              <a:rPr lang="en-US" b="1" dirty="0"/>
              <a:t>REFERENCIAS</a:t>
            </a:r>
            <a:r>
              <a:rPr lang="es-EC" b="1" dirty="0"/>
              <a:t/>
            </a:r>
            <a:br>
              <a:rPr lang="es-EC" b="1" dirty="0"/>
            </a:br>
            <a:endParaRPr lang="es-EC" dirty="0"/>
          </a:p>
        </p:txBody>
      </p:sp>
      <p:sp>
        <p:nvSpPr>
          <p:cNvPr id="5" name="4 Rectángulo"/>
          <p:cNvSpPr/>
          <p:nvPr/>
        </p:nvSpPr>
        <p:spPr>
          <a:xfrm>
            <a:off x="827584" y="1628800"/>
            <a:ext cx="7848872" cy="5016758"/>
          </a:xfrm>
          <a:prstGeom prst="rect">
            <a:avLst/>
          </a:prstGeom>
        </p:spPr>
        <p:txBody>
          <a:bodyPr wrap="square">
            <a:spAutoFit/>
          </a:bodyPr>
          <a:lstStyle/>
          <a:p>
            <a:pPr algn="just"/>
            <a:r>
              <a:rPr lang="en-US" sz="1600" dirty="0">
                <a:solidFill>
                  <a:schemeClr val="tx2"/>
                </a:solidFill>
              </a:rPr>
              <a:t>[10]</a:t>
            </a:r>
            <a:r>
              <a:rPr lang="en-US" sz="1600" dirty="0" err="1">
                <a:solidFill>
                  <a:schemeClr val="tx2"/>
                </a:solidFill>
              </a:rPr>
              <a:t>Edvina</a:t>
            </a:r>
            <a:r>
              <a:rPr lang="en-US" sz="1600" dirty="0">
                <a:solidFill>
                  <a:schemeClr val="tx2"/>
                </a:solidFill>
              </a:rPr>
              <a:t> </a:t>
            </a:r>
            <a:r>
              <a:rPr lang="en-US" sz="1600" dirty="0" err="1">
                <a:solidFill>
                  <a:schemeClr val="tx2"/>
                </a:solidFill>
              </a:rPr>
              <a:t>Uzunovic</a:t>
            </a:r>
            <a:r>
              <a:rPr lang="en-US" sz="1600" dirty="0">
                <a:solidFill>
                  <a:schemeClr val="tx2"/>
                </a:solidFill>
              </a:rPr>
              <a:t>, “EMTP, Transient Stability and Power Flow Models and Controls of VSC Based FACTS Controllers,” Ph.D. Thesis, University of Waterloo, Waterloo, Ontario 2001. </a:t>
            </a:r>
            <a:endParaRPr lang="es-EC" sz="1600" dirty="0">
              <a:solidFill>
                <a:schemeClr val="tx2"/>
              </a:solidFill>
            </a:endParaRPr>
          </a:p>
          <a:p>
            <a:pPr algn="just"/>
            <a:r>
              <a:rPr lang="en-US" sz="1600" dirty="0">
                <a:solidFill>
                  <a:schemeClr val="tx2"/>
                </a:solidFill>
              </a:rPr>
              <a:t>[11]Muhammad H. Rashid, Power Electronics Handbook, Second Edition: Devices, Circuits and Applications. Academic Press 2006.</a:t>
            </a:r>
            <a:endParaRPr lang="es-EC" sz="1600" dirty="0">
              <a:solidFill>
                <a:schemeClr val="tx2"/>
              </a:solidFill>
            </a:endParaRPr>
          </a:p>
          <a:p>
            <a:pPr algn="just"/>
            <a:r>
              <a:rPr lang="en-US" sz="1600" dirty="0">
                <a:solidFill>
                  <a:schemeClr val="tx2"/>
                </a:solidFill>
              </a:rPr>
              <a:t>[12]Muhammad H. Rashid,” Electronica de </a:t>
            </a:r>
            <a:r>
              <a:rPr lang="en-US" sz="1600" dirty="0" err="1">
                <a:solidFill>
                  <a:schemeClr val="tx2"/>
                </a:solidFill>
              </a:rPr>
              <a:t>Potencia</a:t>
            </a:r>
            <a:r>
              <a:rPr lang="en-US" sz="1600" dirty="0">
                <a:solidFill>
                  <a:schemeClr val="tx2"/>
                </a:solidFill>
              </a:rPr>
              <a:t>,”Prentice Hall Press, 2004.</a:t>
            </a:r>
            <a:endParaRPr lang="es-EC" sz="1600" dirty="0">
              <a:solidFill>
                <a:schemeClr val="tx2"/>
              </a:solidFill>
            </a:endParaRPr>
          </a:p>
          <a:p>
            <a:pPr algn="just"/>
            <a:r>
              <a:rPr lang="en-US" sz="1600" dirty="0">
                <a:solidFill>
                  <a:schemeClr val="tx2"/>
                </a:solidFill>
              </a:rPr>
              <a:t>[13]</a:t>
            </a:r>
            <a:r>
              <a:rPr lang="en-US" sz="1600" dirty="0" err="1">
                <a:solidFill>
                  <a:schemeClr val="tx2"/>
                </a:solidFill>
              </a:rPr>
              <a:t>Vassilios</a:t>
            </a:r>
            <a:r>
              <a:rPr lang="en-US" sz="1600" dirty="0">
                <a:solidFill>
                  <a:schemeClr val="tx2"/>
                </a:solidFill>
              </a:rPr>
              <a:t> G. </a:t>
            </a:r>
            <a:r>
              <a:rPr lang="en-US" sz="1600" dirty="0" err="1">
                <a:solidFill>
                  <a:schemeClr val="tx2"/>
                </a:solidFill>
              </a:rPr>
              <a:t>Agelidis</a:t>
            </a:r>
            <a:r>
              <a:rPr lang="en-US" sz="1600" dirty="0">
                <a:solidFill>
                  <a:schemeClr val="tx2"/>
                </a:solidFill>
              </a:rPr>
              <a:t> and Martina </a:t>
            </a:r>
            <a:r>
              <a:rPr lang="en-US" sz="1600" dirty="0" err="1">
                <a:solidFill>
                  <a:schemeClr val="tx2"/>
                </a:solidFill>
              </a:rPr>
              <a:t>Calais,”Application</a:t>
            </a:r>
            <a:r>
              <a:rPr lang="en-US" sz="1600" dirty="0">
                <a:solidFill>
                  <a:schemeClr val="tx2"/>
                </a:solidFill>
              </a:rPr>
              <a:t> Specific Harmonic Performance Evaluation of Multicarrier PWM Techniques,” IEEE Transactions on Industry Applications, 1998, pp. 172-178.</a:t>
            </a:r>
            <a:endParaRPr lang="es-EC" sz="1600" dirty="0">
              <a:solidFill>
                <a:schemeClr val="tx2"/>
              </a:solidFill>
            </a:endParaRPr>
          </a:p>
          <a:p>
            <a:pPr algn="just"/>
            <a:r>
              <a:rPr lang="es-MX" sz="1600" dirty="0">
                <a:solidFill>
                  <a:schemeClr val="tx2"/>
                </a:solidFill>
              </a:rPr>
              <a:t>[14]Estudio de Topologías y Técnica de Modulación SPWM para </a:t>
            </a:r>
            <a:r>
              <a:rPr lang="es-MX" sz="1600" dirty="0" smtClean="0">
                <a:solidFill>
                  <a:schemeClr val="tx2"/>
                </a:solidFill>
              </a:rPr>
              <a:t>Inversores Multinivel </a:t>
            </a:r>
            <a:r>
              <a:rPr lang="es-MX" sz="1600" dirty="0">
                <a:solidFill>
                  <a:schemeClr val="tx2"/>
                </a:solidFill>
              </a:rPr>
              <a:t>Trifásicos. Roberto A. Morales M., Omar. A. Sandoval H., Rodrigo I. </a:t>
            </a:r>
            <a:r>
              <a:rPr lang="es-MX" sz="1600" dirty="0" err="1">
                <a:solidFill>
                  <a:schemeClr val="tx2"/>
                </a:solidFill>
              </a:rPr>
              <a:t>Arrau</a:t>
            </a:r>
            <a:r>
              <a:rPr lang="es-MX" sz="1600" dirty="0">
                <a:solidFill>
                  <a:schemeClr val="tx2"/>
                </a:solidFill>
              </a:rPr>
              <a:t> A., D.I.E., Ingeniería Civil Electrónica, Universidad de Concepción, junio del 2011.</a:t>
            </a:r>
            <a:endParaRPr lang="es-EC" sz="1600" dirty="0">
              <a:solidFill>
                <a:schemeClr val="tx2"/>
              </a:solidFill>
            </a:endParaRPr>
          </a:p>
          <a:p>
            <a:pPr algn="just"/>
            <a:r>
              <a:rPr lang="en-US" sz="1600" dirty="0">
                <a:solidFill>
                  <a:schemeClr val="tx2"/>
                </a:solidFill>
              </a:rPr>
              <a:t>[15]José Rodríguez, </a:t>
            </a:r>
            <a:r>
              <a:rPr lang="en-US" sz="1600" dirty="0" err="1">
                <a:solidFill>
                  <a:schemeClr val="tx2"/>
                </a:solidFill>
              </a:rPr>
              <a:t>Jih</a:t>
            </a:r>
            <a:r>
              <a:rPr lang="en-US" sz="1600" dirty="0">
                <a:solidFill>
                  <a:schemeClr val="tx2"/>
                </a:solidFill>
              </a:rPr>
              <a:t>-Sheng Lai and Fang </a:t>
            </a:r>
            <a:r>
              <a:rPr lang="en-US" sz="1600" dirty="0" err="1">
                <a:solidFill>
                  <a:schemeClr val="tx2"/>
                </a:solidFill>
              </a:rPr>
              <a:t>Zheng</a:t>
            </a:r>
            <a:r>
              <a:rPr lang="en-US" sz="1600" dirty="0">
                <a:solidFill>
                  <a:schemeClr val="tx2"/>
                </a:solidFill>
              </a:rPr>
              <a:t> </a:t>
            </a:r>
            <a:r>
              <a:rPr lang="en-US" sz="1600" dirty="0" err="1">
                <a:solidFill>
                  <a:schemeClr val="tx2"/>
                </a:solidFill>
              </a:rPr>
              <a:t>Peng</a:t>
            </a:r>
            <a:r>
              <a:rPr lang="en-US" sz="1600" dirty="0">
                <a:solidFill>
                  <a:schemeClr val="tx2"/>
                </a:solidFill>
              </a:rPr>
              <a:t>,”Multilevel Inverters: A survey of Topologies, Controls, and Applications, ”IEEE Trans. </a:t>
            </a:r>
            <a:r>
              <a:rPr lang="es-ES" sz="1600" dirty="0" err="1">
                <a:solidFill>
                  <a:schemeClr val="tx2"/>
                </a:solidFill>
              </a:rPr>
              <a:t>Ind</a:t>
            </a:r>
            <a:r>
              <a:rPr lang="es-ES" sz="1600" dirty="0">
                <a:solidFill>
                  <a:schemeClr val="tx2"/>
                </a:solidFill>
              </a:rPr>
              <a:t>. </a:t>
            </a:r>
            <a:r>
              <a:rPr lang="es-ES" sz="1600" dirty="0" err="1">
                <a:solidFill>
                  <a:schemeClr val="tx2"/>
                </a:solidFill>
              </a:rPr>
              <a:t>Elect</a:t>
            </a:r>
            <a:r>
              <a:rPr lang="es-ES" sz="1600" dirty="0">
                <a:solidFill>
                  <a:schemeClr val="tx2"/>
                </a:solidFill>
              </a:rPr>
              <a:t>., Vol. 49, No. 4, pp. 724-738, </a:t>
            </a:r>
            <a:r>
              <a:rPr lang="es-ES" sz="1600" dirty="0" err="1">
                <a:solidFill>
                  <a:schemeClr val="tx2"/>
                </a:solidFill>
              </a:rPr>
              <a:t>Aug</a:t>
            </a:r>
            <a:r>
              <a:rPr lang="es-ES" sz="1600" dirty="0">
                <a:solidFill>
                  <a:schemeClr val="tx2"/>
                </a:solidFill>
              </a:rPr>
              <a:t> 2002.</a:t>
            </a:r>
            <a:endParaRPr lang="es-EC" sz="1600" dirty="0">
              <a:solidFill>
                <a:schemeClr val="tx2"/>
              </a:solidFill>
            </a:endParaRPr>
          </a:p>
          <a:p>
            <a:pPr algn="just"/>
            <a:r>
              <a:rPr lang="es-ES" sz="1600" dirty="0">
                <a:solidFill>
                  <a:schemeClr val="tx2"/>
                </a:solidFill>
              </a:rPr>
              <a:t>[16]Capítulo 3. Control digital para convertidor multinivel alimentado con energía solar, mayo del 2006.</a:t>
            </a:r>
            <a:endParaRPr lang="es-EC" sz="1600" dirty="0">
              <a:solidFill>
                <a:schemeClr val="tx2"/>
              </a:solidFill>
            </a:endParaRPr>
          </a:p>
          <a:p>
            <a:pPr algn="just"/>
            <a:r>
              <a:rPr lang="es-ES" sz="1600" dirty="0">
                <a:solidFill>
                  <a:schemeClr val="tx2"/>
                </a:solidFill>
              </a:rPr>
              <a:t>[17]</a:t>
            </a:r>
            <a:r>
              <a:rPr lang="es-ES" sz="1600" dirty="0" err="1">
                <a:solidFill>
                  <a:schemeClr val="tx2"/>
                </a:solidFill>
              </a:rPr>
              <a:t>Fco</a:t>
            </a:r>
            <a:r>
              <a:rPr lang="es-ES" sz="1600" dirty="0">
                <a:solidFill>
                  <a:schemeClr val="tx2"/>
                </a:solidFill>
              </a:rPr>
              <a:t> Villafranca Gracia. Copyright © Octubre 2008 Bloque I: Anexo 1. </a:t>
            </a:r>
            <a:r>
              <a:rPr lang="es-EC" sz="1600" dirty="0">
                <a:solidFill>
                  <a:schemeClr val="tx2"/>
                </a:solidFill>
              </a:rPr>
              <a:t>Generación, transporte y distribución de la energía eléctrica. Parámetros de la C.A</a:t>
            </a:r>
          </a:p>
          <a:p>
            <a:pPr algn="just"/>
            <a:r>
              <a:rPr lang="es-EC" sz="1600" dirty="0">
                <a:solidFill>
                  <a:schemeClr val="tx2"/>
                </a:solidFill>
              </a:rPr>
              <a:t>[18]Francisco M. </a:t>
            </a:r>
            <a:r>
              <a:rPr lang="es-EC" sz="1600" dirty="0" err="1">
                <a:solidFill>
                  <a:schemeClr val="tx2"/>
                </a:solidFill>
              </a:rPr>
              <a:t>Gonzalez-Longatt</a:t>
            </a:r>
            <a:r>
              <a:rPr lang="es-EC" sz="1600" dirty="0">
                <a:solidFill>
                  <a:schemeClr val="tx2"/>
                </a:solidFill>
              </a:rPr>
              <a:t>, Miembro IEEE, “Entendiendo la Transformación de Park”, Manuscrito elaborado el 9 de Junio de 2004.</a:t>
            </a:r>
          </a:p>
        </p:txBody>
      </p:sp>
    </p:spTree>
    <p:extLst>
      <p:ext uri="{BB962C8B-B14F-4D97-AF65-F5344CB8AC3E}">
        <p14:creationId xmlns:p14="http://schemas.microsoft.com/office/powerpoint/2010/main" val="19881517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040368"/>
            <a:ext cx="8229600" cy="1252728"/>
          </a:xfrm>
        </p:spPr>
        <p:txBody>
          <a:bodyPr/>
          <a:lstStyle/>
          <a:p>
            <a:r>
              <a:rPr lang="es-EC" b="1" dirty="0" smtClean="0">
                <a:solidFill>
                  <a:schemeClr val="tx2"/>
                </a:solidFill>
              </a:rPr>
              <a:t>GRACIAS POR SU ATENCION</a:t>
            </a:r>
            <a:endParaRPr lang="es-EC" b="1" dirty="0">
              <a:solidFill>
                <a:schemeClr val="tx2"/>
              </a:solidFill>
            </a:endParaRPr>
          </a:p>
        </p:txBody>
      </p:sp>
    </p:spTree>
    <p:extLst>
      <p:ext uri="{BB962C8B-B14F-4D97-AF65-F5344CB8AC3E}">
        <p14:creationId xmlns:p14="http://schemas.microsoft.com/office/powerpoint/2010/main" val="314481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8328"/>
            <a:ext cx="8229600" cy="1578504"/>
          </a:xfrm>
        </p:spPr>
        <p:txBody>
          <a:bodyPr>
            <a:normAutofit/>
          </a:bodyPr>
          <a:lstStyle/>
          <a:p>
            <a:r>
              <a:rPr lang="es-MX" b="1" dirty="0" smtClean="0"/>
              <a:t>COMPENSACION SERIE </a:t>
            </a:r>
            <a:br>
              <a:rPr lang="es-MX" b="1" dirty="0" smtClean="0"/>
            </a:br>
            <a:r>
              <a:rPr lang="es-MX" b="1" dirty="0" smtClean="0"/>
              <a:t>ENTRE BARRAS [9]</a:t>
            </a:r>
            <a:endParaRPr lang="es-MX" b="1" dirty="0"/>
          </a:p>
        </p:txBody>
      </p:sp>
      <mc:AlternateContent xmlns:mc="http://schemas.openxmlformats.org/markup-compatibility/2006" xmlns:a14="http://schemas.microsoft.com/office/drawing/2010/main">
        <mc:Choice Requires="a14">
          <p:sp>
            <p:nvSpPr>
              <p:cNvPr id="6" name="5 Rectángulo"/>
              <p:cNvSpPr/>
              <p:nvPr/>
            </p:nvSpPr>
            <p:spPr>
              <a:xfrm>
                <a:off x="827584" y="4869160"/>
                <a:ext cx="1533560" cy="510909"/>
              </a:xfrm>
              <a:prstGeom prst="rect">
                <a:avLst/>
              </a:prstGeom>
            </p:spPr>
            <p:txBody>
              <a:bodyPr wrap="none">
                <a:spAutoFit/>
              </a:bodyPr>
              <a:lstStyle/>
              <a:p>
                <a:pPr algn="ctr">
                  <a:lnSpc>
                    <a:spcPct val="170000"/>
                  </a:lnSpc>
                </a:pPr>
                <a14:m>
                  <m:oMathPara xmlns:m="http://schemas.openxmlformats.org/officeDocument/2006/math">
                    <m:oMathParaPr>
                      <m:jc m:val="centerGroup"/>
                    </m:oMathParaPr>
                    <m:oMath xmlns:m="http://schemas.openxmlformats.org/officeDocument/2006/math">
                      <m:sSub>
                        <m:sSubPr>
                          <m:ctrlPr>
                            <a:rPr lang="es-ES" sz="1600" i="1" smtClean="0">
                              <a:solidFill>
                                <a:schemeClr val="tx2"/>
                              </a:solidFill>
                              <a:latin typeface="Cambria Math"/>
                            </a:rPr>
                          </m:ctrlPr>
                        </m:sSubPr>
                        <m:e>
                          <m:r>
                            <a:rPr lang="es-ES" sz="1600" i="1">
                              <a:solidFill>
                                <a:schemeClr val="tx2"/>
                              </a:solidFill>
                              <a:latin typeface="Cambria Math"/>
                            </a:rPr>
                            <m:t>𝑉</m:t>
                          </m:r>
                        </m:e>
                        <m:sub>
                          <m:r>
                            <a:rPr lang="es-ES" sz="1600" i="1">
                              <a:solidFill>
                                <a:schemeClr val="tx2"/>
                              </a:solidFill>
                              <a:latin typeface="Cambria Math"/>
                            </a:rPr>
                            <m:t>𝐹</m:t>
                          </m:r>
                        </m:sub>
                      </m:sSub>
                      <m:r>
                        <a:rPr lang="es-ES" sz="1600" i="1">
                          <a:solidFill>
                            <a:schemeClr val="tx2"/>
                          </a:solidFill>
                          <a:latin typeface="Cambria Math"/>
                        </a:rPr>
                        <m:t>=</m:t>
                      </m:r>
                      <m:r>
                        <a:rPr lang="es-ES" sz="1600" i="1">
                          <a:solidFill>
                            <a:schemeClr val="tx2"/>
                          </a:solidFill>
                          <a:latin typeface="Cambria Math"/>
                        </a:rPr>
                        <m:t>𝐾</m:t>
                      </m:r>
                      <m:r>
                        <a:rPr lang="es-ES" sz="1600" i="1">
                          <a:solidFill>
                            <a:schemeClr val="tx2"/>
                          </a:solidFill>
                          <a:latin typeface="Cambria Math"/>
                        </a:rPr>
                        <m:t>∗</m:t>
                      </m:r>
                      <m:r>
                        <a:rPr lang="es-ES" sz="1600" i="1">
                          <a:solidFill>
                            <a:schemeClr val="tx2"/>
                          </a:solidFill>
                          <a:latin typeface="Cambria Math"/>
                        </a:rPr>
                        <m:t>𝑗𝑋</m:t>
                      </m:r>
                      <m:r>
                        <a:rPr lang="es-ES" sz="1600" i="1">
                          <a:solidFill>
                            <a:schemeClr val="tx2"/>
                          </a:solidFill>
                          <a:latin typeface="Cambria Math"/>
                        </a:rPr>
                        <m:t>∗</m:t>
                      </m:r>
                      <m:r>
                        <a:rPr lang="es-ES" sz="1600" i="1">
                          <a:solidFill>
                            <a:schemeClr val="tx2"/>
                          </a:solidFill>
                          <a:latin typeface="Cambria Math"/>
                        </a:rPr>
                        <m:t>𝐼</m:t>
                      </m:r>
                    </m:oMath>
                  </m:oMathPara>
                </a14:m>
                <a:endParaRPr lang="es-ES" sz="1600" dirty="0">
                  <a:solidFill>
                    <a:schemeClr val="tx2"/>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827584" y="4869160"/>
                <a:ext cx="1533560" cy="510909"/>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94745" y="5517232"/>
                <a:ext cx="3633239" cy="510909"/>
              </a:xfrm>
              <a:prstGeom prst="rect">
                <a:avLst/>
              </a:prstGeom>
            </p:spPr>
            <p:txBody>
              <a:bodyPr wrap="none">
                <a:spAutoFit/>
              </a:bodyPr>
              <a:lstStyle/>
              <a:p>
                <a:pPr algn="ctr">
                  <a:lnSpc>
                    <a:spcPct val="170000"/>
                  </a:lnSpc>
                </a:pPr>
                <a14:m>
                  <m:oMathPara xmlns:m="http://schemas.openxmlformats.org/officeDocument/2006/math">
                    <m:oMathParaPr>
                      <m:jc m:val="centerGroup"/>
                    </m:oMathParaPr>
                    <m:oMath xmlns:m="http://schemas.openxmlformats.org/officeDocument/2006/math">
                      <m:sSub>
                        <m:sSubPr>
                          <m:ctrlPr>
                            <a:rPr lang="es-ES" sz="1600" i="1" smtClean="0">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𝑟</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𝑟</m:t>
                          </m:r>
                        </m:sub>
                      </m:sSub>
                      <m:r>
                        <a:rPr lang="es-ES" sz="1600" i="1">
                          <a:solidFill>
                            <a:schemeClr val="tx2"/>
                          </a:solidFill>
                          <a:latin typeface="Cambria Math"/>
                        </a:rPr>
                        <m:t>)=</m:t>
                      </m:r>
                      <m:r>
                        <a:rPr lang="es-ES" sz="1600" i="1">
                          <a:solidFill>
                            <a:schemeClr val="tx2"/>
                          </a:solidFill>
                          <a:latin typeface="Cambria Math"/>
                        </a:rPr>
                        <m:t>𝑗𝑋</m:t>
                      </m:r>
                      <m:r>
                        <a:rPr lang="es-ES" sz="1600" i="1">
                          <a:solidFill>
                            <a:schemeClr val="tx2"/>
                          </a:solidFill>
                          <a:latin typeface="Cambria Math"/>
                        </a:rPr>
                        <m:t>∗</m:t>
                      </m:r>
                      <m:r>
                        <a:rPr lang="es-ES" sz="1600" i="1">
                          <a:solidFill>
                            <a:schemeClr val="tx2"/>
                          </a:solidFill>
                          <a:latin typeface="Cambria Math"/>
                        </a:rPr>
                        <m:t>𝐼</m:t>
                      </m:r>
                      <m:r>
                        <a:rPr lang="es-ES" sz="1600" i="1">
                          <a:solidFill>
                            <a:schemeClr val="tx2"/>
                          </a:solidFill>
                          <a:latin typeface="Cambria Math"/>
                        </a:rPr>
                        <m:t>+</m:t>
                      </m:r>
                      <m:r>
                        <a:rPr lang="es-ES" sz="1600" i="1">
                          <a:solidFill>
                            <a:schemeClr val="tx2"/>
                          </a:solidFill>
                          <a:latin typeface="Cambria Math"/>
                        </a:rPr>
                        <m:t>𝐾</m:t>
                      </m:r>
                      <m:r>
                        <a:rPr lang="es-ES" sz="1600" i="1">
                          <a:solidFill>
                            <a:schemeClr val="tx2"/>
                          </a:solidFill>
                          <a:latin typeface="Cambria Math"/>
                        </a:rPr>
                        <m:t>∗</m:t>
                      </m:r>
                      <m:r>
                        <a:rPr lang="es-ES" sz="1600" i="1">
                          <a:solidFill>
                            <a:schemeClr val="tx2"/>
                          </a:solidFill>
                          <a:latin typeface="Cambria Math"/>
                        </a:rPr>
                        <m:t>𝑗𝑋</m:t>
                      </m:r>
                      <m:r>
                        <a:rPr lang="es-ES" sz="1600" i="1">
                          <a:solidFill>
                            <a:schemeClr val="tx2"/>
                          </a:solidFill>
                          <a:latin typeface="Cambria Math"/>
                        </a:rPr>
                        <m:t>∗</m:t>
                      </m:r>
                      <m:r>
                        <a:rPr lang="es-ES" sz="1600" i="1">
                          <a:solidFill>
                            <a:schemeClr val="tx2"/>
                          </a:solidFill>
                          <a:latin typeface="Cambria Math"/>
                        </a:rPr>
                        <m:t>𝐼</m:t>
                      </m:r>
                    </m:oMath>
                  </m:oMathPara>
                </a14:m>
                <a:endParaRPr lang="es-ES" sz="1600" dirty="0">
                  <a:solidFill>
                    <a:schemeClr val="tx2"/>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794745" y="5517232"/>
                <a:ext cx="3633239" cy="510909"/>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860032" y="5157192"/>
                <a:ext cx="3160994" cy="584584"/>
              </a:xfrm>
              <a:prstGeom prst="rect">
                <a:avLst/>
              </a:prstGeom>
            </p:spPr>
            <p:txBody>
              <a:bodyPr wrap="none">
                <a:spAutoFit/>
              </a:bodyPr>
              <a:lstStyle/>
              <a:p>
                <a14:m>
                  <m:oMath xmlns:m="http://schemas.openxmlformats.org/officeDocument/2006/math">
                    <m:sSub>
                      <m:sSubPr>
                        <m:ctrlPr>
                          <a:rPr lang="es-EC" sz="2000" i="1" smtClean="0">
                            <a:solidFill>
                              <a:schemeClr val="tx2"/>
                            </a:solidFill>
                            <a:latin typeface="Cambria Math"/>
                          </a:rPr>
                        </m:ctrlPr>
                      </m:sSubPr>
                      <m:e>
                        <m:r>
                          <a:rPr lang="es-EC" sz="2000" i="1">
                            <a:solidFill>
                              <a:schemeClr val="tx2"/>
                            </a:solidFill>
                            <a:latin typeface="Cambria Math"/>
                          </a:rPr>
                          <m:t>𝑃</m:t>
                        </m:r>
                      </m:e>
                      <m:sub>
                        <m:r>
                          <a:rPr lang="es-EC" sz="2000" i="1">
                            <a:solidFill>
                              <a:schemeClr val="tx2"/>
                            </a:solidFill>
                            <a:latin typeface="Cambria Math"/>
                          </a:rPr>
                          <m:t>𝑠</m:t>
                        </m:r>
                      </m:sub>
                    </m:sSub>
                    <m:r>
                      <a:rPr lang="es-EC" sz="2000" i="1">
                        <a:solidFill>
                          <a:schemeClr val="tx2"/>
                        </a:solidFill>
                        <a:latin typeface="Cambria Math"/>
                      </a:rPr>
                      <m:t>=</m:t>
                    </m:r>
                    <m:f>
                      <m:fPr>
                        <m:ctrlPr>
                          <a:rPr lang="es-EC" sz="2000" i="1">
                            <a:solidFill>
                              <a:schemeClr val="tx2"/>
                            </a:solidFill>
                            <a:latin typeface="Cambria Math"/>
                          </a:rPr>
                        </m:ctrlPr>
                      </m:fPr>
                      <m:num>
                        <m:sSub>
                          <m:sSubPr>
                            <m:ctrlPr>
                              <a:rPr lang="es-EC" sz="2000" i="1">
                                <a:solidFill>
                                  <a:schemeClr val="tx2"/>
                                </a:solidFill>
                                <a:latin typeface="Cambria Math"/>
                              </a:rPr>
                            </m:ctrlPr>
                          </m:sSubPr>
                          <m:e>
                            <m:r>
                              <a:rPr lang="es-EC" sz="2000" i="1">
                                <a:solidFill>
                                  <a:schemeClr val="tx2"/>
                                </a:solidFill>
                                <a:latin typeface="Cambria Math"/>
                              </a:rPr>
                              <m:t>𝑉</m:t>
                            </m:r>
                          </m:e>
                          <m:sub>
                            <m:r>
                              <a:rPr lang="es-EC" sz="2000" i="1">
                                <a:solidFill>
                                  <a:schemeClr val="tx2"/>
                                </a:solidFill>
                                <a:latin typeface="Cambria Math"/>
                              </a:rPr>
                              <m:t>𝑠</m:t>
                            </m:r>
                          </m:sub>
                        </m:sSub>
                        <m:sSub>
                          <m:sSubPr>
                            <m:ctrlPr>
                              <a:rPr lang="es-EC" sz="2000" i="1">
                                <a:solidFill>
                                  <a:schemeClr val="tx2"/>
                                </a:solidFill>
                                <a:latin typeface="Cambria Math"/>
                              </a:rPr>
                            </m:ctrlPr>
                          </m:sSubPr>
                          <m:e>
                            <m:r>
                              <a:rPr lang="es-EC" sz="2000" i="1">
                                <a:solidFill>
                                  <a:schemeClr val="tx2"/>
                                </a:solidFill>
                                <a:latin typeface="Cambria Math"/>
                              </a:rPr>
                              <m:t>𝑉</m:t>
                            </m:r>
                          </m:e>
                          <m:sub>
                            <m:r>
                              <a:rPr lang="es-EC" sz="2000" i="1">
                                <a:solidFill>
                                  <a:schemeClr val="tx2"/>
                                </a:solidFill>
                                <a:latin typeface="Cambria Math"/>
                              </a:rPr>
                              <m:t>𝑟</m:t>
                            </m:r>
                          </m:sub>
                        </m:sSub>
                        <m:r>
                          <a:rPr lang="es-EC" sz="2000" i="1">
                            <a:solidFill>
                              <a:schemeClr val="tx2"/>
                            </a:solidFill>
                            <a:latin typeface="Cambria Math"/>
                          </a:rPr>
                          <m:t>×</m:t>
                        </m:r>
                        <m:func>
                          <m:funcPr>
                            <m:ctrlPr>
                              <a:rPr lang="es-EC" sz="2000" i="1">
                                <a:solidFill>
                                  <a:schemeClr val="tx2"/>
                                </a:solidFill>
                                <a:latin typeface="Cambria Math"/>
                              </a:rPr>
                            </m:ctrlPr>
                          </m:funcPr>
                          <m:fName>
                            <m:r>
                              <a:rPr lang="es-EC" sz="2000" i="1">
                                <a:solidFill>
                                  <a:schemeClr val="tx2"/>
                                </a:solidFill>
                                <a:latin typeface="Cambria Math"/>
                              </a:rPr>
                              <m:t>𝑠𝑖𝑛</m:t>
                            </m:r>
                          </m:fName>
                          <m:e>
                            <m:r>
                              <a:rPr lang="es-EC" sz="2000" i="1">
                                <a:solidFill>
                                  <a:schemeClr val="tx2"/>
                                </a:solidFill>
                                <a:latin typeface="Cambria Math"/>
                              </a:rPr>
                              <m:t>(</m:t>
                            </m:r>
                            <m:r>
                              <a:rPr lang="es-EC" sz="2000" i="1">
                                <a:solidFill>
                                  <a:schemeClr val="tx2"/>
                                </a:solidFill>
                                <a:latin typeface="Cambria Math"/>
                              </a:rPr>
                              <m:t>𝛿</m:t>
                            </m:r>
                            <m:r>
                              <a:rPr lang="es-EC" sz="2000" i="1">
                                <a:solidFill>
                                  <a:schemeClr val="tx2"/>
                                </a:solidFill>
                                <a:latin typeface="Cambria Math"/>
                              </a:rPr>
                              <m:t>)</m:t>
                            </m:r>
                          </m:e>
                        </m:func>
                      </m:num>
                      <m:den>
                        <m:r>
                          <a:rPr lang="es-EC" sz="2000" i="1">
                            <a:solidFill>
                              <a:schemeClr val="tx2"/>
                            </a:solidFill>
                            <a:latin typeface="Cambria Math"/>
                          </a:rPr>
                          <m:t>𝑋</m:t>
                        </m:r>
                        <m:r>
                          <a:rPr lang="es-EC" sz="2000" i="1">
                            <a:solidFill>
                              <a:schemeClr val="tx2"/>
                            </a:solidFill>
                            <a:latin typeface="Cambria Math"/>
                          </a:rPr>
                          <m:t>(1+</m:t>
                        </m:r>
                        <m:r>
                          <a:rPr lang="es-ES" sz="2000" i="1">
                            <a:solidFill>
                              <a:schemeClr val="tx2"/>
                            </a:solidFill>
                            <a:latin typeface="Cambria Math"/>
                          </a:rPr>
                          <m:t>𝐾</m:t>
                        </m:r>
                        <m:r>
                          <a:rPr lang="es-EC" sz="2000" i="1">
                            <a:solidFill>
                              <a:schemeClr val="tx2"/>
                            </a:solidFill>
                            <a:latin typeface="Cambria Math"/>
                          </a:rPr>
                          <m:t>)</m:t>
                        </m:r>
                      </m:den>
                    </m:f>
                  </m:oMath>
                </a14:m>
                <a:r>
                  <a:rPr lang="es-ES" sz="2000" dirty="0" smtClean="0">
                    <a:solidFill>
                      <a:schemeClr val="tx2"/>
                    </a:solidFill>
                  </a:rPr>
                  <a:t>;</a:t>
                </a:r>
                <a:r>
                  <a:rPr lang="es-EC" sz="2000" dirty="0">
                    <a:solidFill>
                      <a:schemeClr val="tx2"/>
                    </a:solidFill>
                  </a:rPr>
                  <a:t> </a:t>
                </a:r>
                <a14:m>
                  <m:oMath xmlns:m="http://schemas.openxmlformats.org/officeDocument/2006/math">
                    <m:r>
                      <m:rPr>
                        <m:sty m:val="p"/>
                      </m:rPr>
                      <a:rPr lang="es-EC" sz="2000">
                        <a:solidFill>
                          <a:schemeClr val="tx2"/>
                        </a:solidFill>
                        <a:latin typeface="Cambria Math"/>
                      </a:rPr>
                      <m:t>δ</m:t>
                    </m:r>
                    <m:r>
                      <a:rPr lang="es-EC" sz="2000">
                        <a:solidFill>
                          <a:schemeClr val="tx2"/>
                        </a:solidFill>
                        <a:latin typeface="Cambria Math"/>
                      </a:rPr>
                      <m:t>=</m:t>
                    </m:r>
                    <m:sSub>
                      <m:sSubPr>
                        <m:ctrlPr>
                          <a:rPr lang="es-EC" sz="2000" i="1">
                            <a:solidFill>
                              <a:schemeClr val="tx2"/>
                            </a:solidFill>
                            <a:latin typeface="Cambria Math"/>
                          </a:rPr>
                        </m:ctrlPr>
                      </m:sSubPr>
                      <m:e>
                        <m:r>
                          <m:rPr>
                            <m:sty m:val="p"/>
                          </m:rPr>
                          <a:rPr lang="es-EC" sz="2000">
                            <a:solidFill>
                              <a:schemeClr val="tx2"/>
                            </a:solidFill>
                            <a:latin typeface="Cambria Math"/>
                          </a:rPr>
                          <m:t>δ</m:t>
                        </m:r>
                      </m:e>
                      <m:sub>
                        <m:r>
                          <m:rPr>
                            <m:sty m:val="p"/>
                          </m:rPr>
                          <a:rPr lang="es-EC" sz="2000">
                            <a:solidFill>
                              <a:schemeClr val="tx2"/>
                            </a:solidFill>
                            <a:latin typeface="Cambria Math"/>
                          </a:rPr>
                          <m:t>s</m:t>
                        </m:r>
                      </m:sub>
                    </m:sSub>
                    <m:r>
                      <a:rPr lang="es-EC" sz="2000" i="1">
                        <a:solidFill>
                          <a:schemeClr val="tx2"/>
                        </a:solidFill>
                        <a:latin typeface="Cambria Math"/>
                      </a:rPr>
                      <m:t>−</m:t>
                    </m:r>
                    <m:sSub>
                      <m:sSubPr>
                        <m:ctrlPr>
                          <a:rPr lang="es-EC" sz="2000" i="1">
                            <a:solidFill>
                              <a:schemeClr val="tx2"/>
                            </a:solidFill>
                            <a:latin typeface="Cambria Math"/>
                          </a:rPr>
                        </m:ctrlPr>
                      </m:sSubPr>
                      <m:e>
                        <m:r>
                          <m:rPr>
                            <m:sty m:val="p"/>
                          </m:rPr>
                          <a:rPr lang="es-EC" sz="2000">
                            <a:solidFill>
                              <a:schemeClr val="tx2"/>
                            </a:solidFill>
                            <a:latin typeface="Cambria Math"/>
                          </a:rPr>
                          <m:t>δ</m:t>
                        </m:r>
                      </m:e>
                      <m:sub>
                        <m:r>
                          <m:rPr>
                            <m:sty m:val="p"/>
                          </m:rPr>
                          <a:rPr lang="es-EC" sz="2000">
                            <a:solidFill>
                              <a:schemeClr val="tx2"/>
                            </a:solidFill>
                            <a:latin typeface="Cambria Math"/>
                          </a:rPr>
                          <m:t>r</m:t>
                        </m:r>
                      </m:sub>
                    </m:sSub>
                  </m:oMath>
                </a14:m>
                <a:endParaRPr lang="es-ES" sz="2000" dirty="0">
                  <a:solidFill>
                    <a:schemeClr val="tx2"/>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4860032" y="5157192"/>
                <a:ext cx="3160994" cy="584584"/>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860032" y="5661248"/>
                <a:ext cx="3941720" cy="935256"/>
              </a:xfrm>
              <a:prstGeom prst="rect">
                <a:avLst/>
              </a:prstGeom>
            </p:spPr>
            <p:txBody>
              <a:bodyPr wrap="none">
                <a:spAutoFit/>
              </a:bodyPr>
              <a:lstStyle/>
              <a:p>
                <a:pPr algn="ctr">
                  <a:lnSpc>
                    <a:spcPct val="170000"/>
                  </a:lnSpc>
                </a:pPr>
                <a14:m>
                  <m:oMathPara xmlns:m="http://schemas.openxmlformats.org/officeDocument/2006/math">
                    <m:oMathParaPr>
                      <m:jc m:val="centerGroup"/>
                    </m:oMathParaPr>
                    <m:oMath xmlns:m="http://schemas.openxmlformats.org/officeDocument/2006/math">
                      <m:sSub>
                        <m:sSubPr>
                          <m:ctrlPr>
                            <a:rPr lang="es-EC" sz="1600" i="1" smtClean="0">
                              <a:solidFill>
                                <a:schemeClr val="tx2"/>
                              </a:solidFill>
                              <a:latin typeface="Cambria Math"/>
                            </a:rPr>
                          </m:ctrlPr>
                        </m:sSubPr>
                        <m:e>
                          <m:r>
                            <a:rPr lang="es-EC" sz="1600" i="1">
                              <a:solidFill>
                                <a:schemeClr val="tx2"/>
                              </a:solidFill>
                              <a:latin typeface="Cambria Math"/>
                            </a:rPr>
                            <m:t>𝑄</m:t>
                          </m:r>
                        </m:e>
                        <m:sub>
                          <m:r>
                            <a:rPr lang="es-EC" sz="1600" i="1">
                              <a:solidFill>
                                <a:schemeClr val="tx2"/>
                              </a:solidFill>
                              <a:latin typeface="Cambria Math"/>
                            </a:rPr>
                            <m:t>𝑐</m:t>
                          </m:r>
                        </m:sub>
                      </m:sSub>
                      <m:r>
                        <a:rPr lang="es-EC" sz="1600" i="1">
                          <a:solidFill>
                            <a:schemeClr val="tx2"/>
                          </a:solidFill>
                          <a:latin typeface="Cambria Math"/>
                        </a:rPr>
                        <m:t>=</m:t>
                      </m:r>
                      <m:d>
                        <m:dPr>
                          <m:ctrlPr>
                            <a:rPr lang="es-EC" sz="1600" i="1">
                              <a:solidFill>
                                <a:schemeClr val="tx2"/>
                              </a:solidFill>
                              <a:latin typeface="Cambria Math"/>
                            </a:rPr>
                          </m:ctrlPr>
                        </m:dPr>
                        <m:e>
                          <m:sSup>
                            <m:sSupPr>
                              <m:ctrlPr>
                                <a:rPr lang="es-EC" sz="1600" i="1">
                                  <a:solidFill>
                                    <a:schemeClr val="tx2"/>
                                  </a:solidFill>
                                  <a:latin typeface="Cambria Math"/>
                                </a:rPr>
                              </m:ctrlPr>
                            </m:sSupP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𝑠</m:t>
                                  </m:r>
                                </m:sub>
                              </m:sSub>
                            </m:e>
                            <m:sup>
                              <m:r>
                                <a:rPr lang="es-EC" sz="1600" i="1">
                                  <a:solidFill>
                                    <a:schemeClr val="tx2"/>
                                  </a:solidFill>
                                  <a:latin typeface="Cambria Math"/>
                                </a:rPr>
                                <m:t>2</m:t>
                              </m:r>
                            </m:sup>
                          </m:sSup>
                          <m:r>
                            <a:rPr lang="es-EC" sz="1600" i="1">
                              <a:solidFill>
                                <a:schemeClr val="tx2"/>
                              </a:solidFill>
                              <a:latin typeface="Cambria Math"/>
                            </a:rPr>
                            <m:t>+</m:t>
                          </m:r>
                          <m:sSup>
                            <m:sSupPr>
                              <m:ctrlPr>
                                <a:rPr lang="es-EC" sz="1600" i="1">
                                  <a:solidFill>
                                    <a:schemeClr val="tx2"/>
                                  </a:solidFill>
                                  <a:latin typeface="Cambria Math"/>
                                </a:rPr>
                              </m:ctrlPr>
                            </m:sSupPr>
                            <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𝑟</m:t>
                                  </m:r>
                                </m:sub>
                              </m:sSub>
                            </m:e>
                            <m:sup>
                              <m:r>
                                <a:rPr lang="es-EC" sz="1600" i="1">
                                  <a:solidFill>
                                    <a:schemeClr val="tx2"/>
                                  </a:solidFill>
                                  <a:latin typeface="Cambria Math"/>
                                </a:rPr>
                                <m:t>2</m:t>
                              </m:r>
                            </m:sup>
                          </m:sSup>
                          <m:r>
                            <a:rPr lang="es-EC" sz="1600" i="1">
                              <a:solidFill>
                                <a:schemeClr val="tx2"/>
                              </a:solidFill>
                              <a:latin typeface="Cambria Math"/>
                            </a:rPr>
                            <m:t>−2</m:t>
                          </m:r>
                          <m:func>
                            <m:funcPr>
                              <m:ctrlPr>
                                <a:rPr lang="es-EC" sz="1600" i="1">
                                  <a:solidFill>
                                    <a:schemeClr val="tx2"/>
                                  </a:solidFill>
                                  <a:latin typeface="Cambria Math"/>
                                </a:rPr>
                              </m:ctrlPr>
                            </m:funcPr>
                            <m:fName>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𝑠</m:t>
                                  </m:r>
                                </m:sub>
                              </m:sSub>
                              <m:sSub>
                                <m:sSubPr>
                                  <m:ctrlPr>
                                    <a:rPr lang="es-EC" sz="1600" i="1">
                                      <a:solidFill>
                                        <a:schemeClr val="tx2"/>
                                      </a:solidFill>
                                      <a:latin typeface="Cambria Math"/>
                                    </a:rPr>
                                  </m:ctrlPr>
                                </m:sSubPr>
                                <m:e>
                                  <m:r>
                                    <a:rPr lang="es-EC" sz="1600" i="1">
                                      <a:solidFill>
                                        <a:schemeClr val="tx2"/>
                                      </a:solidFill>
                                      <a:latin typeface="Cambria Math"/>
                                    </a:rPr>
                                    <m:t>𝑉</m:t>
                                  </m:r>
                                </m:e>
                                <m:sub>
                                  <m:r>
                                    <a:rPr lang="es-EC" sz="1600" i="1">
                                      <a:solidFill>
                                        <a:schemeClr val="tx2"/>
                                      </a:solidFill>
                                      <a:latin typeface="Cambria Math"/>
                                    </a:rPr>
                                    <m:t>𝑟</m:t>
                                  </m:r>
                                </m:sub>
                              </m:sSub>
                              <m:r>
                                <a:rPr lang="es-EC" sz="1600" i="1">
                                  <a:solidFill>
                                    <a:schemeClr val="tx2"/>
                                  </a:solidFill>
                                  <a:latin typeface="Cambria Math"/>
                                </a:rPr>
                                <m:t>𝑐𝑜𝑠</m:t>
                              </m:r>
                            </m:fName>
                            <m:e>
                              <m:d>
                                <m:dPr>
                                  <m:ctrlPr>
                                    <a:rPr lang="es-EC" sz="1600" i="1">
                                      <a:solidFill>
                                        <a:schemeClr val="tx2"/>
                                      </a:solidFill>
                                      <a:latin typeface="Cambria Math"/>
                                    </a:rPr>
                                  </m:ctrlPr>
                                </m:dPr>
                                <m:e>
                                  <m:r>
                                    <a:rPr lang="es-EC" sz="1600" i="1">
                                      <a:solidFill>
                                        <a:schemeClr val="tx2"/>
                                      </a:solidFill>
                                      <a:latin typeface="Cambria Math"/>
                                    </a:rPr>
                                    <m:t>𝛿</m:t>
                                  </m:r>
                                </m:e>
                              </m:d>
                            </m:e>
                          </m:func>
                        </m:e>
                      </m:d>
                      <m:f>
                        <m:fPr>
                          <m:ctrlPr>
                            <a:rPr lang="es-EC" sz="1600" i="1">
                              <a:solidFill>
                                <a:schemeClr val="tx2"/>
                              </a:solidFill>
                              <a:latin typeface="Cambria Math"/>
                            </a:rPr>
                          </m:ctrlPr>
                        </m:fPr>
                        <m:num>
                          <m:r>
                            <a:rPr lang="es-EC" sz="1600" i="1">
                              <a:solidFill>
                                <a:schemeClr val="tx2"/>
                              </a:solidFill>
                              <a:latin typeface="Cambria Math"/>
                            </a:rPr>
                            <m:t>𝐾</m:t>
                          </m:r>
                        </m:num>
                        <m:den>
                          <m:r>
                            <a:rPr lang="es-EC" sz="1600" i="1">
                              <a:solidFill>
                                <a:schemeClr val="tx2"/>
                              </a:solidFill>
                              <a:latin typeface="Cambria Math"/>
                            </a:rPr>
                            <m:t>𝑋</m:t>
                          </m:r>
                          <m:sSup>
                            <m:sSupPr>
                              <m:ctrlPr>
                                <a:rPr lang="es-EC" sz="1600" i="1">
                                  <a:solidFill>
                                    <a:schemeClr val="tx2"/>
                                  </a:solidFill>
                                  <a:latin typeface="Cambria Math"/>
                                </a:rPr>
                              </m:ctrlPr>
                            </m:sSupPr>
                            <m:e>
                              <m:d>
                                <m:dPr>
                                  <m:ctrlPr>
                                    <a:rPr lang="es-EC" sz="1600" i="1">
                                      <a:solidFill>
                                        <a:schemeClr val="tx2"/>
                                      </a:solidFill>
                                      <a:latin typeface="Cambria Math"/>
                                    </a:rPr>
                                  </m:ctrlPr>
                                </m:dPr>
                                <m:e>
                                  <m:r>
                                    <a:rPr lang="es-EC" sz="1600" i="1">
                                      <a:solidFill>
                                        <a:schemeClr val="tx2"/>
                                      </a:solidFill>
                                      <a:latin typeface="Cambria Math"/>
                                    </a:rPr>
                                    <m:t>1+</m:t>
                                  </m:r>
                                  <m:r>
                                    <a:rPr lang="es-ES" sz="1600" i="1">
                                      <a:solidFill>
                                        <a:schemeClr val="tx2"/>
                                      </a:solidFill>
                                      <a:latin typeface="Cambria Math"/>
                                    </a:rPr>
                                    <m:t>𝐾</m:t>
                                  </m:r>
                                </m:e>
                              </m:d>
                            </m:e>
                            <m:sup>
                              <m:r>
                                <a:rPr lang="es-EC" sz="1600" i="1">
                                  <a:solidFill>
                                    <a:schemeClr val="tx2"/>
                                  </a:solidFill>
                                  <a:latin typeface="Cambria Math"/>
                                </a:rPr>
                                <m:t>2</m:t>
                              </m:r>
                            </m:sup>
                          </m:sSup>
                        </m:den>
                      </m:f>
                    </m:oMath>
                  </m:oMathPara>
                </a14:m>
                <a:endParaRPr lang="es-MX" sz="1600" dirty="0">
                  <a:solidFill>
                    <a:schemeClr val="tx2"/>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4860032" y="5661248"/>
                <a:ext cx="3941720" cy="935256"/>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4860032" y="4278833"/>
                <a:ext cx="3305777" cy="6045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solidFill>
                            <a:schemeClr val="tx2"/>
                          </a:solidFill>
                          <a:latin typeface="Cambria Math"/>
                        </a:rPr>
                        <m:t>𝐼</m:t>
                      </m:r>
                      <m:r>
                        <a:rPr lang="es-ES" sz="1600" i="1" smtClean="0">
                          <a:solidFill>
                            <a:schemeClr val="tx2"/>
                          </a:solidFill>
                          <a:latin typeface="Cambria Math"/>
                        </a:rPr>
                        <m:t>=</m:t>
                      </m:r>
                      <m:f>
                        <m:fPr>
                          <m:ctrlPr>
                            <a:rPr lang="es-ES" sz="1600" i="1">
                              <a:solidFill>
                                <a:schemeClr val="tx2"/>
                              </a:solidFill>
                              <a:latin typeface="Cambria Math"/>
                            </a:rPr>
                          </m:ctrlPr>
                        </m:fPr>
                        <m:num>
                          <m:sSub>
                            <m:sSubPr>
                              <m:ctrlPr>
                                <a:rPr lang="es-ES" sz="1600" i="1">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𝑟</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𝑟</m:t>
                              </m:r>
                            </m:sub>
                          </m:sSub>
                          <m:r>
                            <a:rPr lang="es-ES" sz="1600" i="1">
                              <a:solidFill>
                                <a:schemeClr val="tx2"/>
                              </a:solidFill>
                              <a:latin typeface="Cambria Math"/>
                            </a:rPr>
                            <m:t>)</m:t>
                          </m:r>
                        </m:num>
                        <m:den>
                          <m:r>
                            <a:rPr lang="es-ES" sz="1600" i="1">
                              <a:solidFill>
                                <a:schemeClr val="tx2"/>
                              </a:solidFill>
                              <a:latin typeface="Cambria Math"/>
                            </a:rPr>
                            <m:t>𝑗𝑋</m:t>
                          </m:r>
                          <m:d>
                            <m:dPr>
                              <m:ctrlPr>
                                <a:rPr lang="es-ES" sz="1600" i="1">
                                  <a:solidFill>
                                    <a:schemeClr val="tx2"/>
                                  </a:solidFill>
                                  <a:latin typeface="Cambria Math"/>
                                </a:rPr>
                              </m:ctrlPr>
                            </m:dPr>
                            <m:e>
                              <m:r>
                                <a:rPr lang="es-ES" sz="1600" i="1">
                                  <a:solidFill>
                                    <a:schemeClr val="tx2"/>
                                  </a:solidFill>
                                  <a:latin typeface="Cambria Math"/>
                                </a:rPr>
                                <m:t>1+</m:t>
                              </m:r>
                              <m:r>
                                <a:rPr lang="es-ES" sz="1600" i="1">
                                  <a:solidFill>
                                    <a:schemeClr val="tx2"/>
                                  </a:solidFill>
                                  <a:latin typeface="Cambria Math"/>
                                </a:rPr>
                                <m:t>𝐾</m:t>
                              </m:r>
                            </m:e>
                          </m:d>
                        </m:den>
                      </m:f>
                      <m:r>
                        <a:rPr lang="es-ES" sz="1600" i="1">
                          <a:solidFill>
                            <a:schemeClr val="tx2"/>
                          </a:solidFill>
                          <a:latin typeface="Cambria Math"/>
                        </a:rPr>
                        <m:t> ;</m:t>
                      </m:r>
                      <m:r>
                        <a:rPr lang="es-ES" sz="1600" i="1">
                          <a:solidFill>
                            <a:schemeClr val="tx2"/>
                          </a:solidFill>
                          <a:latin typeface="Cambria Math"/>
                        </a:rPr>
                        <m:t>𝐾</m:t>
                      </m:r>
                      <m:r>
                        <a:rPr lang="es-ES" sz="1600" i="1">
                          <a:solidFill>
                            <a:schemeClr val="tx2"/>
                          </a:solidFill>
                          <a:latin typeface="Cambria Math"/>
                        </a:rPr>
                        <m:t>=</m:t>
                      </m:r>
                      <m:f>
                        <m:fPr>
                          <m:ctrlPr>
                            <a:rPr lang="es-ES" sz="1600" i="1">
                              <a:solidFill>
                                <a:schemeClr val="tx2"/>
                              </a:solidFill>
                              <a:latin typeface="Cambria Math"/>
                            </a:rPr>
                          </m:ctrlPr>
                        </m:fPr>
                        <m:num>
                          <m:sSub>
                            <m:sSubPr>
                              <m:ctrlPr>
                                <a:rPr lang="es-ES" sz="1600" i="1">
                                  <a:solidFill>
                                    <a:schemeClr val="tx2"/>
                                  </a:solidFill>
                                  <a:latin typeface="Cambria Math"/>
                                </a:rPr>
                              </m:ctrlPr>
                            </m:sSubPr>
                            <m:e>
                              <m:r>
                                <a:rPr lang="es-ES" sz="1600" i="1">
                                  <a:solidFill>
                                    <a:schemeClr val="tx2"/>
                                  </a:solidFill>
                                  <a:latin typeface="Cambria Math"/>
                                </a:rPr>
                                <m:t>𝑋</m:t>
                              </m:r>
                            </m:e>
                            <m:sub>
                              <m:r>
                                <a:rPr lang="es-ES" sz="1600" i="1">
                                  <a:solidFill>
                                    <a:schemeClr val="tx2"/>
                                  </a:solidFill>
                                  <a:latin typeface="Cambria Math"/>
                                </a:rPr>
                                <m:t>𝑐𝑜𝑚𝑝</m:t>
                              </m:r>
                              <m:r>
                                <a:rPr lang="es-ES" sz="1600" i="1">
                                  <a:solidFill>
                                    <a:schemeClr val="tx2"/>
                                  </a:solidFill>
                                  <a:latin typeface="Cambria Math"/>
                                </a:rPr>
                                <m:t>.</m:t>
                              </m:r>
                            </m:sub>
                          </m:sSub>
                        </m:num>
                        <m:den>
                          <m:r>
                            <a:rPr lang="es-ES" sz="1600" i="1">
                              <a:solidFill>
                                <a:schemeClr val="tx2"/>
                              </a:solidFill>
                              <a:latin typeface="Cambria Math"/>
                            </a:rPr>
                            <m:t>𝑋</m:t>
                          </m:r>
                        </m:den>
                      </m:f>
                    </m:oMath>
                  </m:oMathPara>
                </a14:m>
                <a:endParaRPr lang="es-ES" sz="1600" dirty="0">
                  <a:solidFill>
                    <a:schemeClr val="tx2"/>
                  </a:solidFill>
                </a:endParaRPr>
              </a:p>
            </p:txBody>
          </p:sp>
        </mc:Choice>
        <mc:Fallback xmlns="">
          <p:sp>
            <p:nvSpPr>
              <p:cNvPr id="15" name="14 Rectángulo"/>
              <p:cNvSpPr>
                <a:spLocks noRot="1" noChangeAspect="1" noMove="1" noResize="1" noEditPoints="1" noAdjustHandles="1" noChangeArrowheads="1" noChangeShapeType="1" noTextEdit="1"/>
              </p:cNvSpPr>
              <p:nvPr/>
            </p:nvSpPr>
            <p:spPr>
              <a:xfrm>
                <a:off x="4860032" y="4278833"/>
                <a:ext cx="3305777" cy="604589"/>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751480" y="4250550"/>
                <a:ext cx="3013966" cy="510909"/>
              </a:xfrm>
              <a:prstGeom prst="rect">
                <a:avLst/>
              </a:prstGeom>
            </p:spPr>
            <p:txBody>
              <a:bodyPr wrap="none">
                <a:spAutoFit/>
              </a:bodyPr>
              <a:lstStyle/>
              <a:p>
                <a:pPr algn="ctr">
                  <a:lnSpc>
                    <a:spcPct val="170000"/>
                  </a:lnSpc>
                </a:pPr>
                <a14:m>
                  <m:oMathPara xmlns:m="http://schemas.openxmlformats.org/officeDocument/2006/math">
                    <m:oMathParaPr>
                      <m:jc m:val="centerGroup"/>
                    </m:oMathParaPr>
                    <m:oMath xmlns:m="http://schemas.openxmlformats.org/officeDocument/2006/math">
                      <m:sSub>
                        <m:sSubPr>
                          <m:ctrlPr>
                            <a:rPr lang="es-ES" sz="1600" i="1" smtClean="0">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𝑠</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𝑉</m:t>
                          </m:r>
                        </m:e>
                        <m:sub>
                          <m:r>
                            <a:rPr lang="es-ES" sz="1600" i="1">
                              <a:solidFill>
                                <a:schemeClr val="tx2"/>
                              </a:solidFill>
                              <a:latin typeface="Cambria Math"/>
                            </a:rPr>
                            <m:t>𝐹</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m:t>
                          </m:r>
                          <m:r>
                            <a:rPr lang="es-ES" sz="1600" i="1">
                              <a:solidFill>
                                <a:schemeClr val="tx2"/>
                              </a:solidFill>
                              <a:latin typeface="Cambria Math"/>
                            </a:rPr>
                            <m:t>𝑉</m:t>
                          </m:r>
                        </m:e>
                        <m:sub>
                          <m:r>
                            <a:rPr lang="es-ES" sz="1600" i="1">
                              <a:solidFill>
                                <a:schemeClr val="tx2"/>
                              </a:solidFill>
                              <a:latin typeface="Cambria Math"/>
                            </a:rPr>
                            <m:t>𝑟</m:t>
                          </m:r>
                        </m:sub>
                      </m:sSub>
                      <m:r>
                        <a:rPr lang="es-ES" sz="1600" i="1">
                          <a:solidFill>
                            <a:schemeClr val="tx2"/>
                          </a:solidFill>
                          <a:latin typeface="Cambria Math"/>
                        </a:rPr>
                        <m:t>∠</m:t>
                      </m:r>
                      <m:sSub>
                        <m:sSubPr>
                          <m:ctrlPr>
                            <a:rPr lang="es-ES" sz="1600" i="1">
                              <a:solidFill>
                                <a:schemeClr val="tx2"/>
                              </a:solidFill>
                              <a:latin typeface="Cambria Math"/>
                            </a:rPr>
                          </m:ctrlPr>
                        </m:sSubPr>
                        <m:e>
                          <m:r>
                            <a:rPr lang="es-ES" sz="1600" i="1">
                              <a:solidFill>
                                <a:schemeClr val="tx2"/>
                              </a:solidFill>
                              <a:latin typeface="Cambria Math"/>
                            </a:rPr>
                            <m:t>𝛿</m:t>
                          </m:r>
                        </m:e>
                        <m:sub>
                          <m:r>
                            <a:rPr lang="es-ES" sz="1600" i="1">
                              <a:solidFill>
                                <a:schemeClr val="tx2"/>
                              </a:solidFill>
                              <a:latin typeface="Cambria Math"/>
                            </a:rPr>
                            <m:t>𝑟</m:t>
                          </m:r>
                        </m:sub>
                      </m:sSub>
                      <m:r>
                        <a:rPr lang="es-ES" sz="1600" i="1">
                          <a:solidFill>
                            <a:schemeClr val="tx2"/>
                          </a:solidFill>
                          <a:latin typeface="Cambria Math"/>
                        </a:rPr>
                        <m:t>)=</m:t>
                      </m:r>
                      <m:r>
                        <a:rPr lang="es-ES" sz="1600" i="1">
                          <a:solidFill>
                            <a:schemeClr val="tx2"/>
                          </a:solidFill>
                          <a:latin typeface="Cambria Math"/>
                        </a:rPr>
                        <m:t>𝑗𝑋</m:t>
                      </m:r>
                      <m:r>
                        <a:rPr lang="es-ES" sz="1600" i="1">
                          <a:solidFill>
                            <a:schemeClr val="tx2"/>
                          </a:solidFill>
                          <a:latin typeface="Cambria Math"/>
                        </a:rPr>
                        <m:t>∗</m:t>
                      </m:r>
                      <m:r>
                        <a:rPr lang="es-ES" sz="1600" i="1">
                          <a:solidFill>
                            <a:schemeClr val="tx2"/>
                          </a:solidFill>
                          <a:latin typeface="Cambria Math"/>
                        </a:rPr>
                        <m:t>𝐼</m:t>
                      </m:r>
                    </m:oMath>
                  </m:oMathPara>
                </a14:m>
                <a:endParaRPr lang="es-ES" sz="1600" dirty="0">
                  <a:solidFill>
                    <a:schemeClr val="tx2"/>
                  </a:solidFill>
                </a:endParaRPr>
              </a:p>
            </p:txBody>
          </p:sp>
        </mc:Choice>
        <mc:Fallback xmlns="">
          <p:sp>
            <p:nvSpPr>
              <p:cNvPr id="16" name="15 Rectángulo"/>
              <p:cNvSpPr>
                <a:spLocks noRot="1" noChangeAspect="1" noMove="1" noResize="1" noEditPoints="1" noAdjustHandles="1" noChangeArrowheads="1" noChangeShapeType="1" noTextEdit="1"/>
              </p:cNvSpPr>
              <p:nvPr/>
            </p:nvSpPr>
            <p:spPr>
              <a:xfrm>
                <a:off x="751480" y="4250550"/>
                <a:ext cx="3013966" cy="510909"/>
              </a:xfrm>
              <a:prstGeom prst="rect">
                <a:avLst/>
              </a:prstGeom>
              <a:blipFill rotWithShape="1">
                <a:blip r:embed="rId7"/>
                <a:stretch>
                  <a:fillRect/>
                </a:stretch>
              </a:blipFill>
            </p:spPr>
            <p:txBody>
              <a:bodyPr/>
              <a:lstStyle/>
              <a:p>
                <a:r>
                  <a:rPr lang="es-ES">
                    <a:noFill/>
                  </a:rPr>
                  <a:t> </a:t>
                </a:r>
              </a:p>
            </p:txBody>
          </p:sp>
        </mc:Fallback>
      </mc:AlternateContent>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100" y="2204864"/>
            <a:ext cx="60198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73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99561" y="5309834"/>
            <a:ext cx="3096344" cy="796960"/>
          </a:xfrm>
        </p:spPr>
        <p:txBody>
          <a:bodyPr>
            <a:normAutofit fontScale="92500"/>
          </a:bodyPr>
          <a:lstStyle/>
          <a:p>
            <a:pPr marL="0" indent="0" algn="ctr">
              <a:buNone/>
            </a:pPr>
            <a:r>
              <a:rPr lang="es-EC" dirty="0" smtClean="0"/>
              <a:t>Topología del convertidor monofásico DC – AC [11]</a:t>
            </a:r>
            <a:endParaRPr lang="es-EC" dirty="0"/>
          </a:p>
          <a:p>
            <a:endParaRPr lang="es-MX" dirty="0"/>
          </a:p>
        </p:txBody>
      </p:sp>
      <p:sp>
        <p:nvSpPr>
          <p:cNvPr id="2" name="1 Título"/>
          <p:cNvSpPr>
            <a:spLocks noGrp="1"/>
          </p:cNvSpPr>
          <p:nvPr>
            <p:ph type="title"/>
          </p:nvPr>
        </p:nvSpPr>
        <p:spPr/>
        <p:txBody>
          <a:bodyPr>
            <a:normAutofit fontScale="90000"/>
          </a:bodyPr>
          <a:lstStyle/>
          <a:p>
            <a:r>
              <a:rPr lang="es-MX" b="1" dirty="0" smtClean="0"/>
              <a:t>COMPENSADOR SERIE ESTATICO SINCRONICO SSSC</a:t>
            </a:r>
            <a:endParaRPr lang="es-MX"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407" y="2208343"/>
            <a:ext cx="4899636" cy="4225133"/>
          </a:xfrm>
          <a:prstGeom prst="rect">
            <a:avLst/>
          </a:prstGeom>
          <a:noFill/>
          <a:ln>
            <a:solidFill>
              <a:schemeClr val="tx1"/>
            </a:solidFill>
          </a:ln>
        </p:spPr>
      </p:pic>
      <p:sp>
        <p:nvSpPr>
          <p:cNvPr id="6" name="2 Marcador de contenido"/>
          <p:cNvSpPr txBox="1">
            <a:spLocks/>
          </p:cNvSpPr>
          <p:nvPr/>
        </p:nvSpPr>
        <p:spPr>
          <a:xfrm>
            <a:off x="1689853" y="6419412"/>
            <a:ext cx="2520280" cy="438588"/>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s-EC" sz="2200" dirty="0" smtClean="0"/>
              <a:t>Topología del SSSC [10]</a:t>
            </a:r>
            <a:endParaRPr lang="es-EC" sz="2200" dirty="0"/>
          </a:p>
          <a:p>
            <a:endParaRPr lang="es-MX" sz="2200" dirty="0"/>
          </a:p>
        </p:txBody>
      </p:sp>
      <p:sp>
        <p:nvSpPr>
          <p:cNvPr id="7" name="2 Marcador de contenido"/>
          <p:cNvSpPr txBox="1">
            <a:spLocks/>
          </p:cNvSpPr>
          <p:nvPr/>
        </p:nvSpPr>
        <p:spPr>
          <a:xfrm>
            <a:off x="471327" y="1764184"/>
            <a:ext cx="3096344" cy="39848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s-EC" dirty="0" smtClean="0"/>
              <a:t>Por fase:</a:t>
            </a:r>
          </a:p>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96952"/>
            <a:ext cx="3333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28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8020" y="1772816"/>
            <a:ext cx="8352928" cy="1008112"/>
          </a:xfrm>
        </p:spPr>
        <p:txBody>
          <a:bodyPr>
            <a:normAutofit fontScale="92500" lnSpcReduction="10000"/>
          </a:bodyPr>
          <a:lstStyle/>
          <a:p>
            <a:pPr marL="0" indent="0" algn="just">
              <a:buNone/>
            </a:pPr>
            <a:r>
              <a:rPr lang="es-EC" dirty="0"/>
              <a:t>P</a:t>
            </a:r>
            <a:r>
              <a:rPr lang="es-EC" dirty="0" smtClean="0"/>
              <a:t>ermite </a:t>
            </a:r>
            <a:r>
              <a:rPr lang="es-EC" dirty="0"/>
              <a:t>obtener a la salida del VSC o inversor un voltaje troceado que se genera  por medio de la comparación entre una señal sinusoidal (moduladora) y una triangular (portadora</a:t>
            </a:r>
            <a:r>
              <a:rPr lang="es-EC" dirty="0" smtClean="0"/>
              <a:t>) [12]</a:t>
            </a:r>
            <a:endParaRPr lang="es-EC" dirty="0"/>
          </a:p>
        </p:txBody>
      </p:sp>
      <p:sp>
        <p:nvSpPr>
          <p:cNvPr id="3" name="2 Título"/>
          <p:cNvSpPr>
            <a:spLocks noGrp="1"/>
          </p:cNvSpPr>
          <p:nvPr>
            <p:ph type="title"/>
          </p:nvPr>
        </p:nvSpPr>
        <p:spPr>
          <a:xfrm>
            <a:off x="402747" y="620688"/>
            <a:ext cx="8229600" cy="858424"/>
          </a:xfrm>
        </p:spPr>
        <p:txBody>
          <a:bodyPr>
            <a:normAutofit/>
          </a:bodyPr>
          <a:lstStyle/>
          <a:p>
            <a:r>
              <a:rPr lang="es-MX" b="1" dirty="0" smtClean="0">
                <a:solidFill>
                  <a:schemeClr val="bg1"/>
                </a:solidFill>
              </a:rPr>
              <a:t>MODULACION SPWM</a:t>
            </a:r>
            <a:endParaRPr lang="es-EC" b="1" dirty="0"/>
          </a:p>
        </p:txBody>
      </p:sp>
      <p:sp>
        <p:nvSpPr>
          <p:cNvPr id="5" name="1 Marcador de contenido"/>
          <p:cNvSpPr txBox="1">
            <a:spLocks/>
          </p:cNvSpPr>
          <p:nvPr/>
        </p:nvSpPr>
        <p:spPr>
          <a:xfrm>
            <a:off x="4427352" y="3632047"/>
            <a:ext cx="4104456" cy="1908212"/>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s-EC" dirty="0"/>
              <a:t>F</a:t>
            </a:r>
            <a:r>
              <a:rPr lang="es-EC" dirty="0" smtClean="0"/>
              <a:t>recuencia </a:t>
            </a:r>
            <a:r>
              <a:rPr lang="es-EC" dirty="0"/>
              <a:t>de la señal </a:t>
            </a:r>
            <a:r>
              <a:rPr lang="es-EC" dirty="0" smtClean="0"/>
              <a:t>portadora igual a frecuencia </a:t>
            </a:r>
            <a:r>
              <a:rPr lang="es-EC" dirty="0"/>
              <a:t>de </a:t>
            </a:r>
            <a:r>
              <a:rPr lang="es-EC" dirty="0" smtClean="0"/>
              <a:t>conmutación.</a:t>
            </a:r>
          </a:p>
          <a:p>
            <a:pPr marL="0" indent="0" algn="just">
              <a:buNone/>
            </a:pPr>
            <a:endParaRPr lang="es-EC" dirty="0" smtClean="0"/>
          </a:p>
          <a:p>
            <a:pPr algn="just"/>
            <a:r>
              <a:rPr lang="es-EC" dirty="0" smtClean="0"/>
              <a:t>Frecuencia </a:t>
            </a:r>
            <a:r>
              <a:rPr lang="es-EC" dirty="0"/>
              <a:t>de la señal de control </a:t>
            </a:r>
            <a:r>
              <a:rPr lang="es-EC" dirty="0" smtClean="0"/>
              <a:t>igual a frecuencia voltaje promedio a la salida </a:t>
            </a:r>
            <a:r>
              <a:rPr lang="es-EC" dirty="0"/>
              <a:t>del </a:t>
            </a:r>
            <a:r>
              <a:rPr lang="es-EC" dirty="0" smtClean="0"/>
              <a:t>convertidor.</a:t>
            </a:r>
            <a:endParaRPr lang="es-EC" dirty="0"/>
          </a:p>
          <a:p>
            <a:pPr marL="0" indent="0" algn="just">
              <a:buFont typeface="Symbol" pitchFamily="18" charset="2"/>
              <a:buNone/>
            </a:pPr>
            <a:endParaRPr lang="es-EC" dirty="0" smtClean="0"/>
          </a:p>
        </p:txBody>
      </p:sp>
      <mc:AlternateContent xmlns:mc="http://schemas.openxmlformats.org/markup-compatibility/2006" xmlns:a14="http://schemas.microsoft.com/office/drawing/2010/main">
        <mc:Choice Requires="a14">
          <p:sp>
            <p:nvSpPr>
              <p:cNvPr id="6" name="5 Rectángulo"/>
              <p:cNvSpPr/>
              <p:nvPr/>
            </p:nvSpPr>
            <p:spPr>
              <a:xfrm>
                <a:off x="4914233" y="6165215"/>
                <a:ext cx="2737737" cy="374270"/>
              </a:xfrm>
              <a:prstGeom prst="rect">
                <a:avLst/>
              </a:prstGeom>
              <a:ln w="2222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acc>
                            <m:accPr>
                              <m:chr m:val="̃"/>
                              <m:ctrlPr>
                                <a:rPr lang="es-EC" i="1">
                                  <a:latin typeface="Cambria Math"/>
                                </a:rPr>
                              </m:ctrlPr>
                            </m:accPr>
                            <m:e>
                              <m:r>
                                <a:rPr lang="es-EC" i="1">
                                  <a:latin typeface="Cambria Math"/>
                                </a:rPr>
                                <m:t>𝑉</m:t>
                              </m:r>
                            </m:e>
                          </m:acc>
                        </m:e>
                        <m:sub>
                          <m:r>
                            <a:rPr lang="es-ES" b="0" i="1" smtClean="0">
                              <a:latin typeface="Cambria Math"/>
                            </a:rPr>
                            <m:t>𝐴𝐵</m:t>
                          </m:r>
                        </m:sub>
                      </m:sSub>
                      <m:r>
                        <a:rPr lang="es-EC" i="1">
                          <a:latin typeface="Cambria Math"/>
                        </a:rPr>
                        <m:t>=</m:t>
                      </m:r>
                      <m:sSub>
                        <m:sSubPr>
                          <m:ctrlPr>
                            <a:rPr lang="es-EC" i="1">
                              <a:latin typeface="Cambria Math"/>
                            </a:rPr>
                          </m:ctrlPr>
                        </m:sSubPr>
                        <m:e>
                          <m:acc>
                            <m:accPr>
                              <m:chr m:val="̃"/>
                              <m:ctrlPr>
                                <a:rPr lang="es-EC" i="1">
                                  <a:latin typeface="Cambria Math"/>
                                </a:rPr>
                              </m:ctrlPr>
                            </m:accPr>
                            <m:e>
                              <m:r>
                                <a:rPr lang="es-EC" i="1">
                                  <a:latin typeface="Cambria Math"/>
                                </a:rPr>
                                <m:t>𝑉</m:t>
                              </m:r>
                            </m:e>
                          </m:acc>
                        </m:e>
                        <m:sub>
                          <m:r>
                            <a:rPr lang="es-EC" i="1">
                              <a:latin typeface="Cambria Math"/>
                            </a:rPr>
                            <m:t>𝐶𝑜𝑛𝑣</m:t>
                          </m:r>
                        </m:sub>
                      </m:sSub>
                      <m:r>
                        <a:rPr lang="es-EC" i="1">
                          <a:latin typeface="Cambria Math"/>
                        </a:rPr>
                        <m:t>=</m:t>
                      </m:r>
                      <m:sSub>
                        <m:sSubPr>
                          <m:ctrlPr>
                            <a:rPr lang="es-EC" i="1">
                              <a:latin typeface="Cambria Math"/>
                            </a:rPr>
                          </m:ctrlPr>
                        </m:sSubPr>
                        <m:e>
                          <m:r>
                            <a:rPr lang="es-EC" i="1">
                              <a:latin typeface="Cambria Math"/>
                            </a:rPr>
                            <m:t>𝑉</m:t>
                          </m:r>
                        </m:e>
                        <m:sub>
                          <m:r>
                            <a:rPr lang="es-ES" b="0" i="1" smtClean="0">
                              <a:latin typeface="Cambria Math"/>
                            </a:rPr>
                            <m:t>𝑑𝑐</m:t>
                          </m:r>
                        </m:sub>
                      </m:sSub>
                      <m:r>
                        <a:rPr lang="es-EC" i="1">
                          <a:latin typeface="Cambria Math"/>
                        </a:rPr>
                        <m:t>∗</m:t>
                      </m:r>
                      <m:r>
                        <a:rPr lang="es-EC" i="1">
                          <a:latin typeface="Cambria Math"/>
                        </a:rPr>
                        <m:t>𝑚</m:t>
                      </m:r>
                      <m:d>
                        <m:dPr>
                          <m:ctrlPr>
                            <a:rPr lang="es-EC" i="1">
                              <a:latin typeface="Cambria Math"/>
                            </a:rPr>
                          </m:ctrlPr>
                        </m:dPr>
                        <m:e>
                          <m:r>
                            <a:rPr lang="es-EC" i="1">
                              <a:latin typeface="Cambria Math"/>
                            </a:rPr>
                            <m:t>𝑡</m:t>
                          </m:r>
                        </m:e>
                      </m:d>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914233" y="6165215"/>
                <a:ext cx="2737737" cy="374270"/>
              </a:xfrm>
              <a:prstGeom prst="rect">
                <a:avLst/>
              </a:prstGeom>
              <a:blipFill rotWithShape="1">
                <a:blip r:embed="rId2"/>
                <a:stretch>
                  <a:fillRect t="-1515"/>
                </a:stretch>
              </a:blipFill>
              <a:ln w="22225">
                <a:solidFill>
                  <a:schemeClr val="accent1"/>
                </a:solidFill>
              </a:ln>
            </p:spPr>
            <p:txBody>
              <a:bodyPr/>
              <a:lstStyle/>
              <a:p>
                <a:r>
                  <a:rPr lang="es-ES">
                    <a:noFill/>
                  </a:rPr>
                  <a:t> </a:t>
                </a:r>
              </a:p>
            </p:txBody>
          </p:sp>
        </mc:Fallback>
      </mc:AlternateContent>
      <p:sp>
        <p:nvSpPr>
          <p:cNvPr id="7" name="6 Rectángulo"/>
          <p:cNvSpPr/>
          <p:nvPr/>
        </p:nvSpPr>
        <p:spPr>
          <a:xfrm>
            <a:off x="1259632" y="5640407"/>
            <a:ext cx="2130583" cy="338554"/>
          </a:xfrm>
          <a:prstGeom prst="rect">
            <a:avLst/>
          </a:prstGeom>
        </p:spPr>
        <p:txBody>
          <a:bodyPr wrap="none">
            <a:spAutoFit/>
          </a:bodyPr>
          <a:lstStyle/>
          <a:p>
            <a:r>
              <a:rPr lang="es-EC" sz="1600" dirty="0">
                <a:solidFill>
                  <a:schemeClr val="tx2"/>
                </a:solidFill>
              </a:rPr>
              <a:t>Proceso de </a:t>
            </a:r>
            <a:r>
              <a:rPr lang="es-EC" sz="1600" dirty="0" smtClean="0">
                <a:solidFill>
                  <a:schemeClr val="tx2"/>
                </a:solidFill>
              </a:rPr>
              <a:t>modulación</a:t>
            </a:r>
            <a:endParaRPr lang="es-EC" dirty="0"/>
          </a:p>
        </p:txBody>
      </p:sp>
      <p:sp>
        <p:nvSpPr>
          <p:cNvPr id="8" name="1 Marcador de contenido"/>
          <p:cNvSpPr txBox="1">
            <a:spLocks/>
          </p:cNvSpPr>
          <p:nvPr/>
        </p:nvSpPr>
        <p:spPr>
          <a:xfrm>
            <a:off x="1068300" y="3028764"/>
            <a:ext cx="6992368" cy="360040"/>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s-EC" b="1" dirty="0" smtClean="0">
                <a:solidFill>
                  <a:schemeClr val="tx1"/>
                </a:solidFill>
              </a:rPr>
              <a:t>SPWM </a:t>
            </a:r>
            <a:r>
              <a:rPr lang="es-EC" b="1" dirty="0" smtClean="0">
                <a:solidFill>
                  <a:schemeClr val="tx1"/>
                </a:solidFill>
                <a:sym typeface="Wingdings" pitchFamily="2" charset="2"/>
              </a:rPr>
              <a:t></a:t>
            </a:r>
            <a:r>
              <a:rPr lang="es-EC" b="1" dirty="0" smtClean="0">
                <a:solidFill>
                  <a:schemeClr val="tx1"/>
                </a:solidFill>
              </a:rPr>
              <a:t> MODULACION SENOIDAL POR ANCHO DE PULSO</a:t>
            </a:r>
          </a:p>
        </p:txBody>
      </p:sp>
      <p:sp>
        <p:nvSpPr>
          <p:cNvPr id="9" name="1 Marcador de contenido"/>
          <p:cNvSpPr txBox="1">
            <a:spLocks/>
          </p:cNvSpPr>
          <p:nvPr/>
        </p:nvSpPr>
        <p:spPr>
          <a:xfrm>
            <a:off x="4395776" y="5809684"/>
            <a:ext cx="4600920" cy="360040"/>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s-EC" b="1" dirty="0" smtClean="0">
                <a:solidFill>
                  <a:schemeClr val="tx1"/>
                </a:solidFill>
              </a:rPr>
              <a:t>SE</a:t>
            </a:r>
            <a:r>
              <a:rPr lang="es-MX" b="1" dirty="0" smtClean="0">
                <a:solidFill>
                  <a:schemeClr val="tx1"/>
                </a:solidFill>
              </a:rPr>
              <a:t>ÑAL PROMEDIO CICLO POR CICLO</a:t>
            </a:r>
            <a:endParaRPr lang="es-EC" b="1" dirty="0" smtClean="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89040"/>
            <a:ext cx="3832812" cy="17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87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6324352"/>
            <a:ext cx="2088232" cy="537509"/>
          </a:xfrm>
        </p:spPr>
        <p:txBody>
          <a:bodyPr/>
          <a:lstStyle/>
          <a:p>
            <a:pPr marL="0" indent="0">
              <a:buNone/>
            </a:pPr>
            <a:r>
              <a:rPr lang="es-MX" dirty="0" smtClean="0"/>
              <a:t>         BIPOLAR</a:t>
            </a:r>
            <a:endParaRPr lang="es-MX" dirty="0"/>
          </a:p>
        </p:txBody>
      </p:sp>
      <p:sp>
        <p:nvSpPr>
          <p:cNvPr id="4" name="1 Título"/>
          <p:cNvSpPr txBox="1">
            <a:spLocks/>
          </p:cNvSpPr>
          <p:nvPr/>
        </p:nvSpPr>
        <p:spPr>
          <a:xfrm>
            <a:off x="395536" y="4046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solidFill>
                  <a:schemeClr val="bg1"/>
                </a:solidFill>
              </a:rPr>
              <a:t>TIPOS DE MODULACION SPWM</a:t>
            </a:r>
            <a:endParaRPr lang="es-MX" b="1" dirty="0">
              <a:solidFill>
                <a:schemeClr val="bg1"/>
              </a:solidFill>
            </a:endParaRPr>
          </a:p>
        </p:txBody>
      </p:sp>
      <p:pic>
        <p:nvPicPr>
          <p:cNvPr id="5" name="4 Imagen" descr="http://htmlimg1.scribdassets.com/2xu5ybbxmo1ep57p/images/7-677d40a298.jpg"/>
          <p:cNvPicPr/>
          <p:nvPr/>
        </p:nvPicPr>
        <p:blipFill rotWithShape="1">
          <a:blip r:embed="rId2" cstate="print">
            <a:extLst>
              <a:ext uri="{28A0092B-C50C-407E-A947-70E740481C1C}">
                <a14:useLocalDpi xmlns:a14="http://schemas.microsoft.com/office/drawing/2010/main" val="0"/>
              </a:ext>
            </a:extLst>
          </a:blip>
          <a:srcRect b="27316"/>
          <a:stretch/>
        </p:blipFill>
        <p:spPr bwMode="auto">
          <a:xfrm>
            <a:off x="1115616" y="1548408"/>
            <a:ext cx="3240360" cy="4725144"/>
          </a:xfrm>
          <a:prstGeom prst="rect">
            <a:avLst/>
          </a:prstGeom>
          <a:noFill/>
          <a:ln>
            <a:solidFill>
              <a:schemeClr val="tx1"/>
            </a:solidFill>
          </a:ln>
          <a:extLst>
            <a:ext uri="{53640926-AAD7-44D8-BBD7-CCE9431645EC}">
              <a14:shadowObscured xmlns:a14="http://schemas.microsoft.com/office/drawing/2010/main"/>
            </a:ext>
          </a:extLst>
        </p:spPr>
      </p:pic>
      <p:pic>
        <p:nvPicPr>
          <p:cNvPr id="6" name="5 Imagen" descr="http://htmlimg4.scribdassets.com/2xu5ybbxmo1ep57p/images/8-7091ecdf1f.jpg"/>
          <p:cNvPicPr/>
          <p:nvPr/>
        </p:nvPicPr>
        <p:blipFill rotWithShape="1">
          <a:blip r:embed="rId3" cstate="print">
            <a:extLst>
              <a:ext uri="{28A0092B-C50C-407E-A947-70E740481C1C}">
                <a14:useLocalDpi xmlns:a14="http://schemas.microsoft.com/office/drawing/2010/main" val="0"/>
              </a:ext>
            </a:extLst>
          </a:blip>
          <a:srcRect b="13958"/>
          <a:stretch/>
        </p:blipFill>
        <p:spPr bwMode="auto">
          <a:xfrm>
            <a:off x="5060747" y="1548408"/>
            <a:ext cx="3286740" cy="4725144"/>
          </a:xfrm>
          <a:prstGeom prst="rect">
            <a:avLst/>
          </a:prstGeom>
          <a:noFill/>
          <a:ln>
            <a:solidFill>
              <a:schemeClr val="tx1"/>
            </a:solidFill>
          </a:ln>
          <a:extLst>
            <a:ext uri="{53640926-AAD7-44D8-BBD7-CCE9431645EC}">
              <a14:shadowObscured xmlns:a14="http://schemas.microsoft.com/office/drawing/2010/main"/>
            </a:ext>
          </a:extLst>
        </p:spPr>
      </p:pic>
      <p:sp>
        <p:nvSpPr>
          <p:cNvPr id="7" name="2 Marcador de contenido"/>
          <p:cNvSpPr txBox="1">
            <a:spLocks/>
          </p:cNvSpPr>
          <p:nvPr/>
        </p:nvSpPr>
        <p:spPr>
          <a:xfrm>
            <a:off x="5660001" y="6320491"/>
            <a:ext cx="2088232" cy="537509"/>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pitchFamily="2" charset="2"/>
              <a:buChar char="ü"/>
            </a:pPr>
            <a:r>
              <a:rPr lang="es-MX" dirty="0" smtClean="0"/>
              <a:t> UNIPOLAR [14]</a:t>
            </a:r>
            <a:endParaRPr lang="es-MX" dirty="0"/>
          </a:p>
        </p:txBody>
      </p:sp>
    </p:spTree>
    <p:extLst>
      <p:ext uri="{BB962C8B-B14F-4D97-AF65-F5344CB8AC3E}">
        <p14:creationId xmlns:p14="http://schemas.microsoft.com/office/powerpoint/2010/main" val="3111815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5546908</TotalTime>
  <Words>5074</Words>
  <Application>Microsoft Office PowerPoint</Application>
  <PresentationFormat>Presentación en pantalla (4:3)</PresentationFormat>
  <Paragraphs>337</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Forma de onda</vt:lpstr>
      <vt:lpstr>Diseño del Control y Simulación de un Compensador Serie Estático Sincrónico</vt:lpstr>
      <vt:lpstr>OBJETIVOS</vt:lpstr>
      <vt:lpstr>Acerca de la estabilidad[2]…</vt:lpstr>
      <vt:lpstr>dispositivos FACTS</vt:lpstr>
      <vt:lpstr>Presentación de PowerPoint</vt:lpstr>
      <vt:lpstr>COMPENSACION SERIE  ENTRE BARRAS [9]</vt:lpstr>
      <vt:lpstr>COMPENSADOR SERIE ESTATICO SINCRONICO SSSC</vt:lpstr>
      <vt:lpstr>MODULACION SPWM</vt:lpstr>
      <vt:lpstr>Presentación de PowerPoint</vt:lpstr>
      <vt:lpstr>CONVERTIDORES MULTINIVEL</vt:lpstr>
      <vt:lpstr>METODOS PARA COMPENSAR                   SAGS DE VOLTAJE </vt:lpstr>
      <vt:lpstr>METODOS PARA COMPENSAR SWELLS DE VOLTAJE </vt:lpstr>
      <vt:lpstr>ANÁLISIS DE LA COMPENSACIÓN</vt:lpstr>
      <vt:lpstr>MÉTODO PARA COMPENSAR OSCILACIONES SUB-SINCRONICAS EN EL ÁNGULO </vt:lpstr>
      <vt:lpstr>DIMENSIONAMIENTO DE LOS COMPONENTES DEL SSSC </vt:lpstr>
      <vt:lpstr>DIMENSIONAMIENTO DEL TRANFORMADOR</vt:lpstr>
      <vt:lpstr>DIMENSIONAMIENTO DEL CONVERTIDOR </vt:lpstr>
      <vt:lpstr>SEÑAL MODULADORA Y PORTADORAS</vt:lpstr>
      <vt:lpstr>DIMENSIONAMIENTO DEL INDUCTOR</vt:lpstr>
      <vt:lpstr>DIMENSIONAMIENTO DEL INDUCTOR</vt:lpstr>
      <vt:lpstr>DIMENSIONAMIENTO DEL CAPACITOR</vt:lpstr>
      <vt:lpstr>DIMENSIONAMIENTO DEL CAPACITOR</vt:lpstr>
      <vt:lpstr>CURVAS DE VOLTAJE Y CORRIENTE DEL CONVERTIDOR</vt:lpstr>
      <vt:lpstr>verificacion de la Potencia nominal entregada por el convertidor al sistema de transmisión</vt:lpstr>
      <vt:lpstr>ESTRATEGIA DE COMPENSACIÓN Y DE CONTROL</vt:lpstr>
      <vt:lpstr>   Este sistema de control es aplicado al SSSC y consta de dos lazos definidos como sigue: Lazo interno = Lazo de corriente. Lazo externo= Lazo de voltaje.    </vt:lpstr>
      <vt:lpstr>Cálculo de Vfref</vt:lpstr>
      <vt:lpstr>MODELO MATEMATICO DEL LAZO DE CORRIENTE EN EL CONVERTIDOR</vt:lpstr>
      <vt:lpstr>función de transferencia de la  planta de lazo de corriente</vt:lpstr>
      <vt:lpstr>MODELO MATEMATICO DEL LAZO DE VOLTAJE EN EL SISTEMA DE TRANSMISION</vt:lpstr>
      <vt:lpstr>función de transferencia de la  planta de lazo de voltaje</vt:lpstr>
      <vt:lpstr>CÁLCULO DEL CONTROLADOR APLICANDO LA TECNICA DEL FACTOR K. </vt:lpstr>
      <vt:lpstr>CALCULO DEL  CONTROLAR DEL LAZO DE CORRIENTE</vt:lpstr>
      <vt:lpstr>CALCULO DEL  CONTROLAR DEL LAZO DE CORRIENTE</vt:lpstr>
      <vt:lpstr>CALCULO DEL CONTROLADOR DEL LAZO DE VOLTAJE</vt:lpstr>
      <vt:lpstr>CALCULO DEL CONTROLADOR DEL LAZO DE VOLTAJE</vt:lpstr>
      <vt:lpstr>MODELO DEL COMPENSADOR SERIE ESTATICO SINCRONICO EN SIMULINK</vt:lpstr>
      <vt:lpstr>Presentación de PowerPoint</vt:lpstr>
      <vt:lpstr>Presentación de PowerPoint</vt:lpstr>
      <vt:lpstr>TRNSFORMADOR Y FILTROS INDUCITVO Y CAPACITIVO</vt:lpstr>
      <vt:lpstr>DISTURBIO TIPO SAG QUE DISMUNUYE LA MAGNITUD DEL VOLTAJE A 0.9 DE SU VALOR NOMINAL EN LA BARRA S.  </vt:lpstr>
      <vt:lpstr>DISTURBIO TIPO SAG QUE DISMUNUYE LA MAGNITUD DEL VOLTAJE A 0.9 DE SU VALOR NOMINAL EN LA BARRA S.  </vt:lpstr>
      <vt:lpstr>DISTURBIO TIPO SAG QUE DISMUNUYE LA MAGNITUD DEL VOLTAJE A 0.9 DE SU VALOR NOMINAL EN LA BARRA S.  </vt:lpstr>
      <vt:lpstr>ANÁLISIS TEÓRICO DEL SAG</vt:lpstr>
      <vt:lpstr>DISTURBIO TIPO SWELL QUE AUMENTA LA MAGNITUD DEL VOLTAJE A 1.17  DE SU VALOR NOMINAL EN LA BARRA S. </vt:lpstr>
      <vt:lpstr>DISTURBIO TIPO SWELL QUE AUMENTA LA MAGNITUD DEL VOLTAJE A 1.17  DE SU VALOR NOMINAL EN LA BARRA S. </vt:lpstr>
      <vt:lpstr>DISTURBIO TIPO SWELL QUE AUMENTA LA MAGNITUD DEL VOLTAJE A 1.17  DE SU VALOR NOMINAL EN LA BARRA S. </vt:lpstr>
      <vt:lpstr>ANÁLISIS TEÓRICO DEL SWELL</vt:lpstr>
      <vt:lpstr>DISTURBIO TIPO SUB-SINCRONICO EN EL ANGULO DE VOLTAJE DE LA BARRA S </vt:lpstr>
      <vt:lpstr>DISTURBIO TIPO SUB-SINCRONICO EN LOS ANGULOS DE FASES DE LA BARRA S </vt:lpstr>
      <vt:lpstr>DISTURBIO TIPO SUB-SINCRONICO EN LOS ANGULOS DE FASES DE LA BARRA S </vt:lpstr>
      <vt:lpstr>DISTURBIO TIPO SUB-SINCRONICO EN LOS ANGULOS DE FASES DE LA BARRA S </vt:lpstr>
      <vt:lpstr>CONCLUSIONES </vt:lpstr>
      <vt:lpstr>REFERENCIAS </vt:lpstr>
      <vt:lpstr>REFERENCIAS </vt:lpstr>
      <vt:lpstr>GRACIAS POR SU ATENCION</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APLICACION DE ELECTRONICA DE POTENCIA EN SISTEMAS DE DISTRIBUCION ELECTRICA</dc:title>
  <dc:creator>Your User Name</dc:creator>
  <cp:lastModifiedBy>JOHANA VEINTIMILLA</cp:lastModifiedBy>
  <cp:revision>138</cp:revision>
  <dcterms:created xsi:type="dcterms:W3CDTF">2002-01-01T05:41:58Z</dcterms:created>
  <dcterms:modified xsi:type="dcterms:W3CDTF">2012-07-19T06:45:14Z</dcterms:modified>
</cp:coreProperties>
</file>