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3" r:id="rId3"/>
    <p:sldId id="271" r:id="rId4"/>
    <p:sldId id="257" r:id="rId5"/>
    <p:sldId id="261" r:id="rId6"/>
    <p:sldId id="272" r:id="rId7"/>
    <p:sldId id="262" r:id="rId8"/>
    <p:sldId id="265" r:id="rId9"/>
    <p:sldId id="275" r:id="rId10"/>
    <p:sldId id="276" r:id="rId11"/>
    <p:sldId id="267" r:id="rId12"/>
    <p:sldId id="279" r:id="rId13"/>
    <p:sldId id="290" r:id="rId14"/>
    <p:sldId id="291" r:id="rId15"/>
    <p:sldId id="292" r:id="rId16"/>
    <p:sldId id="280" r:id="rId17"/>
    <p:sldId id="287" r:id="rId18"/>
    <p:sldId id="286" r:id="rId19"/>
    <p:sldId id="288" r:id="rId20"/>
    <p:sldId id="289"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12" autoAdjust="0"/>
    <p:restoredTop sz="94676" autoAdjust="0"/>
  </p:normalViewPr>
  <p:slideViewPr>
    <p:cSldViewPr>
      <p:cViewPr>
        <p:scale>
          <a:sx n="60" d="100"/>
          <a:sy n="60" d="100"/>
        </p:scale>
        <p:origin x="-354" y="162"/>
      </p:cViewPr>
      <p:guideLst>
        <p:guide orient="horz" pos="2160"/>
        <p:guide pos="2880"/>
      </p:guideLst>
    </p:cSldViewPr>
  </p:slideViewPr>
  <p:outlineViewPr>
    <p:cViewPr>
      <p:scale>
        <a:sx n="33" d="100"/>
        <a:sy n="33" d="100"/>
      </p:scale>
      <p:origin x="0" y="492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95687-221C-4CDE-B258-0CAABF62AA5A}" type="datetimeFigureOut">
              <a:rPr lang="es-EC" smtClean="0"/>
              <a:pPr/>
              <a:t>01/01/2002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64488-C391-411E-AABC-0FE867761E46}" type="slidenum">
              <a:rPr lang="es-EC" smtClean="0"/>
              <a:pPr/>
              <a:t>‹Nº›</a:t>
            </a:fld>
            <a:endParaRPr lang="es-EC"/>
          </a:p>
        </p:txBody>
      </p:sp>
    </p:spTree>
    <p:extLst>
      <p:ext uri="{BB962C8B-B14F-4D97-AF65-F5344CB8AC3E}">
        <p14:creationId xmlns="" xmlns:p14="http://schemas.microsoft.com/office/powerpoint/2010/main" val="143156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6A564488-C391-411E-AABC-0FE867761E46}" type="slidenum">
              <a:rPr lang="es-EC" smtClean="0"/>
              <a:pPr/>
              <a:t>17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kumimoji="1" lang="es-ES" altLang="ja-JP" smtClean="0"/>
              <a:t>Haga clic para modificar el estilo de título del patrón</a:t>
            </a:r>
            <a:endParaRPr kumimoji="1"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dirty="0"/>
          </a:p>
        </p:txBody>
      </p:sp>
      <p:sp>
        <p:nvSpPr>
          <p:cNvPr id="12" name="図形 11"/>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11" name="図形 10"/>
          <p:cNvSpPr>
            <a:spLocks noGrp="1"/>
          </p:cNvSpPr>
          <p:nvPr>
            <p:ph type="ftr" sz="quarter" idx="11"/>
          </p:nvPr>
        </p:nvSpPr>
        <p:spPr/>
        <p:txBody>
          <a:bodyPr/>
          <a:lstStyle/>
          <a:p>
            <a:endParaRPr lang="es-EC"/>
          </a:p>
        </p:txBody>
      </p:sp>
      <p:sp>
        <p:nvSpPr>
          <p:cNvPr id="18" name="図形 17"/>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5" name="図形 4"/>
          <p:cNvSpPr>
            <a:spLocks noGrp="1"/>
          </p:cNvSpPr>
          <p:nvPr>
            <p:ph type="ftr" sz="quarter" idx="11"/>
          </p:nvPr>
        </p:nvSpPr>
        <p:spPr/>
        <p:txBody>
          <a:bodyPr/>
          <a:lstStyle/>
          <a:p>
            <a:endParaRPr lang="es-EC"/>
          </a:p>
        </p:txBody>
      </p:sp>
      <p:sp>
        <p:nvSpPr>
          <p:cNvPr id="6" name="図形 5"/>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a:xfrm>
            <a:off x="652450" y="6356350"/>
            <a:ext cx="2133600" cy="365125"/>
          </a:xfrm>
        </p:spPr>
        <p:txBody>
          <a:bodyPr/>
          <a:lstStyle/>
          <a:p>
            <a:fld id="{59B48CBF-4274-49DA-A1BA-74041CB416E7}" type="datetimeFigureOut">
              <a:rPr lang="es-EC" smtClean="0"/>
              <a:pPr/>
              <a:t>01/01/2002</a:t>
            </a:fld>
            <a:endParaRPr lang="es-EC"/>
          </a:p>
        </p:txBody>
      </p:sp>
      <p:sp>
        <p:nvSpPr>
          <p:cNvPr id="5" name="図形 4"/>
          <p:cNvSpPr>
            <a:spLocks noGrp="1"/>
          </p:cNvSpPr>
          <p:nvPr>
            <p:ph type="ftr" sz="quarter" idx="11"/>
          </p:nvPr>
        </p:nvSpPr>
        <p:spPr/>
        <p:txBody>
          <a:bodyPr/>
          <a:lstStyle/>
          <a:p>
            <a:endParaRPr lang="es-EC"/>
          </a:p>
        </p:txBody>
      </p:sp>
      <p:sp>
        <p:nvSpPr>
          <p:cNvPr id="6" name="図形 5"/>
          <p:cNvSpPr>
            <a:spLocks noGrp="1"/>
          </p:cNvSpPr>
          <p:nvPr>
            <p:ph type="sldNum" sz="quarter" idx="12"/>
          </p:nvPr>
        </p:nvSpPr>
        <p:spPr>
          <a:xfrm>
            <a:off x="6286512" y="6356350"/>
            <a:ext cx="2133600" cy="365125"/>
          </a:xfrm>
        </p:spPr>
        <p:txBody>
          <a:bodyPr/>
          <a:lstStyle/>
          <a:p>
            <a:fld id="{F7D470D0-3388-4138-BD62-A9909AB6E46B}"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s-ES" altLang="ja-JP" smtClean="0"/>
              <a:t>Haga clic para modificar el estilo de título del patrón</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a:p>
        </p:txBody>
      </p:sp>
      <p:sp>
        <p:nvSpPr>
          <p:cNvPr id="4" name="Date Placeholder 3"/>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p:txBody>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5" name="図形 4"/>
          <p:cNvSpPr>
            <a:spLocks noGrp="1"/>
          </p:cNvSpPr>
          <p:nvPr>
            <p:ph type="ftr" sz="quarter" idx="11"/>
          </p:nvPr>
        </p:nvSpPr>
        <p:spPr/>
        <p:txBody>
          <a:bodyPr/>
          <a:lstStyle/>
          <a:p>
            <a:endParaRPr lang="es-EC"/>
          </a:p>
        </p:txBody>
      </p:sp>
      <p:sp>
        <p:nvSpPr>
          <p:cNvPr id="6" name="図形 5"/>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59B48CBF-4274-49DA-A1BA-74041CB416E7}" type="datetimeFigureOut">
              <a:rPr lang="es-EC" smtClean="0"/>
              <a:pPr/>
              <a:t>01/01/2002</a:t>
            </a:fld>
            <a:endParaRPr lang="es-EC"/>
          </a:p>
        </p:txBody>
      </p:sp>
      <p:sp>
        <p:nvSpPr>
          <p:cNvPr id="5" name="図形 4"/>
          <p:cNvSpPr>
            <a:spLocks noGrp="1"/>
          </p:cNvSpPr>
          <p:nvPr>
            <p:ph type="ftr" sz="quarter" idx="11"/>
          </p:nvPr>
        </p:nvSpPr>
        <p:spPr/>
        <p:txBody>
          <a:bodyPr/>
          <a:lstStyle/>
          <a:p>
            <a:endParaRPr lang="es-EC"/>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F7D470D0-3388-4138-BD62-A9909AB6E46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6" name="図形 5"/>
          <p:cNvSpPr>
            <a:spLocks noGrp="1"/>
          </p:cNvSpPr>
          <p:nvPr>
            <p:ph type="ftr" sz="quarter" idx="11"/>
          </p:nvPr>
        </p:nvSpPr>
        <p:spPr/>
        <p:txBody>
          <a:bodyPr/>
          <a:lstStyle/>
          <a:p>
            <a:endParaRPr lang="es-EC"/>
          </a:p>
        </p:txBody>
      </p:sp>
      <p:sp>
        <p:nvSpPr>
          <p:cNvPr id="7" name="図形 6"/>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es-ES" altLang="ja-JP" smtClean="0"/>
              <a:t>Haga clic para modificar el estilo de título del patrón</a:t>
            </a:r>
            <a:endParaRPr kumimoji="1"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7" name="図形 6"/>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8" name="図形 7"/>
          <p:cNvSpPr>
            <a:spLocks noGrp="1"/>
          </p:cNvSpPr>
          <p:nvPr>
            <p:ph type="ftr" sz="quarter" idx="11"/>
          </p:nvPr>
        </p:nvSpPr>
        <p:spPr/>
        <p:txBody>
          <a:bodyPr/>
          <a:lstStyle/>
          <a:p>
            <a:endParaRPr lang="es-EC"/>
          </a:p>
        </p:txBody>
      </p:sp>
      <p:sp>
        <p:nvSpPr>
          <p:cNvPr id="9" name="図形 8"/>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kumimoji="1" lang="es-ES" altLang="ja-JP" smtClean="0"/>
              <a:t>Haga clic para modificar el estilo de título del patrón</a:t>
            </a:r>
            <a:endParaRPr kumimoji="1" lang="ja-JP" altLang="en-US" dirty="0"/>
          </a:p>
        </p:txBody>
      </p:sp>
      <p:sp>
        <p:nvSpPr>
          <p:cNvPr id="3" name="図形 2"/>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4" name="図形 3"/>
          <p:cNvSpPr>
            <a:spLocks noGrp="1"/>
          </p:cNvSpPr>
          <p:nvPr>
            <p:ph type="ftr" sz="quarter" idx="11"/>
          </p:nvPr>
        </p:nvSpPr>
        <p:spPr/>
        <p:txBody>
          <a:bodyPr/>
          <a:lstStyle/>
          <a:p>
            <a:endParaRPr lang="es-EC"/>
          </a:p>
        </p:txBody>
      </p:sp>
      <p:sp>
        <p:nvSpPr>
          <p:cNvPr id="5" name="図形 4"/>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3" name="図形 2"/>
          <p:cNvSpPr>
            <a:spLocks noGrp="1"/>
          </p:cNvSpPr>
          <p:nvPr>
            <p:ph type="ftr" sz="quarter" idx="11"/>
          </p:nvPr>
        </p:nvSpPr>
        <p:spPr/>
        <p:txBody>
          <a:bodyPr/>
          <a:lstStyle/>
          <a:p>
            <a:endParaRPr lang="es-EC"/>
          </a:p>
        </p:txBody>
      </p:sp>
      <p:sp>
        <p:nvSpPr>
          <p:cNvPr id="4" name="図形 3"/>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5" name="図形 4"/>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6" name="図形 5"/>
          <p:cNvSpPr>
            <a:spLocks noGrp="1"/>
          </p:cNvSpPr>
          <p:nvPr>
            <p:ph type="ftr" sz="quarter" idx="11"/>
          </p:nvPr>
        </p:nvSpPr>
        <p:spPr/>
        <p:txBody>
          <a:bodyPr/>
          <a:lstStyle/>
          <a:p>
            <a:endParaRPr lang="es-EC"/>
          </a:p>
        </p:txBody>
      </p:sp>
      <p:sp>
        <p:nvSpPr>
          <p:cNvPr id="7" name="図形 6"/>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kumimoji="1" lang="es-ES" altLang="ja-JP" smtClean="0"/>
              <a:t>Haga clic para modificar el estilo de título del patrón</a:t>
            </a:r>
            <a:endParaRPr kumimoji="1"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s-ES" altLang="ja-JP" smtClean="0"/>
              <a:t>Haga clic en el icono para agregar una imagen</a:t>
            </a:r>
            <a:endParaRPr kumimoji="1" lang="ja-JP" altLang="en-US"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5" name="図形 4"/>
          <p:cNvSpPr>
            <a:spLocks noGrp="1"/>
          </p:cNvSpPr>
          <p:nvPr>
            <p:ph type="dt" sz="half" idx="10"/>
          </p:nvPr>
        </p:nvSpPr>
        <p:spPr/>
        <p:txBody>
          <a:bodyPr/>
          <a:lstStyle/>
          <a:p>
            <a:fld id="{59B48CBF-4274-49DA-A1BA-74041CB416E7}" type="datetimeFigureOut">
              <a:rPr lang="es-EC" smtClean="0"/>
              <a:pPr/>
              <a:t>01/01/2002</a:t>
            </a:fld>
            <a:endParaRPr lang="es-EC"/>
          </a:p>
        </p:txBody>
      </p:sp>
      <p:sp>
        <p:nvSpPr>
          <p:cNvPr id="6" name="図形 5"/>
          <p:cNvSpPr>
            <a:spLocks noGrp="1"/>
          </p:cNvSpPr>
          <p:nvPr>
            <p:ph type="ftr" sz="quarter" idx="11"/>
          </p:nvPr>
        </p:nvSpPr>
        <p:spPr/>
        <p:txBody>
          <a:bodyPr/>
          <a:lstStyle/>
          <a:p>
            <a:endParaRPr lang="es-EC"/>
          </a:p>
        </p:txBody>
      </p:sp>
      <p:sp>
        <p:nvSpPr>
          <p:cNvPr id="7" name="図形 6"/>
          <p:cNvSpPr>
            <a:spLocks noGrp="1"/>
          </p:cNvSpPr>
          <p:nvPr>
            <p:ph type="sldNum" sz="quarter" idx="12"/>
          </p:nvPr>
        </p:nvSpPr>
        <p:spPr/>
        <p:txBody>
          <a:bodyPr/>
          <a:lstStyle/>
          <a:p>
            <a:fld id="{F7D470D0-3388-4138-BD62-A9909AB6E46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457200" y="1600200"/>
            <a:ext cx="8229600" cy="4525963"/>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endParaRPr kumimoji="1" lang="ja-JP" altLang="en-US" dirty="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bg1"/>
                </a:solidFill>
              </a:defRPr>
            </a:lvl1pPr>
          </a:lstStyle>
          <a:p>
            <a:fld id="{59B48CBF-4274-49DA-A1BA-74041CB416E7}" type="datetimeFigureOut">
              <a:rPr lang="es-EC" smtClean="0"/>
              <a:pPr/>
              <a:t>01/01/2002</a:t>
            </a:fld>
            <a:endParaRPr lang="es-EC"/>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s-EC"/>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bg1"/>
                </a:solidFill>
              </a:defRPr>
            </a:lvl1pPr>
          </a:lstStyle>
          <a:p>
            <a:fld id="{F7D470D0-3388-4138-BD62-A9909AB6E46B}" type="slidenum">
              <a:rPr lang="es-EC" smtClean="0"/>
              <a:pPr/>
              <a:t>‹Nº›</a:t>
            </a:fld>
            <a:endParaRPr lang="es-EC"/>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kumimoji="1" lang="ja-JP" altLang="en-US" dirty="0" smtClean="0"/>
              <a:t>マスタ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342900" indent="-342900" algn="l" rtl="0" eaLnBrk="1" latinLnBrk="0" hangingPunct="1">
        <a:spcBef>
          <a:spcPct val="20000"/>
        </a:spcBef>
        <a:buClr>
          <a:schemeClr val="tx1"/>
        </a:buClr>
        <a:buFont typeface="Wingdings"/>
        <a:buChar char="n"/>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shade val="75000"/>
          </a:schemeClr>
        </a:buClr>
        <a:buSzPct val="85000"/>
        <a:buFont typeface="Wingdings"/>
        <a:buChar char="n"/>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50000"/>
          </a:schemeClr>
        </a:buClr>
        <a:buSzPct val="75000"/>
        <a:buFont typeface="Wingdings"/>
        <a:buChar char="n"/>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6">
            <a:shade val="50000"/>
          </a:schemeClr>
        </a:buClr>
        <a:buSzPct val="75000"/>
        <a:buFont typeface="Wingdings"/>
        <a:buChar char="n"/>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3">
            <a:shade val="50000"/>
          </a:schemeClr>
        </a:buClr>
        <a:buSzPct val="70000"/>
        <a:buFont typeface="Wingdings"/>
        <a:buChar char="n"/>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908720"/>
            <a:ext cx="7772400" cy="1470025"/>
          </a:xfrm>
        </p:spPr>
        <p:txBody>
          <a:bodyPr/>
          <a:lstStyle/>
          <a:p>
            <a:r>
              <a:rPr lang="es-EC" b="1" dirty="0" smtClean="0"/>
              <a:t>MICROCONTROLADORES </a:t>
            </a:r>
            <a:br>
              <a:rPr lang="es-EC" b="1" dirty="0" smtClean="0"/>
            </a:br>
            <a:r>
              <a:rPr lang="es-EC" b="1" dirty="0" smtClean="0"/>
              <a:t>AVANZADOS</a:t>
            </a:r>
            <a:endParaRPr lang="es-EC" b="1" dirty="0"/>
          </a:p>
        </p:txBody>
      </p:sp>
      <p:sp>
        <p:nvSpPr>
          <p:cNvPr id="3" name="2 Subtítulo"/>
          <p:cNvSpPr>
            <a:spLocks noGrp="1"/>
          </p:cNvSpPr>
          <p:nvPr>
            <p:ph type="subTitle" idx="1"/>
          </p:nvPr>
        </p:nvSpPr>
        <p:spPr>
          <a:xfrm>
            <a:off x="1331640" y="2786058"/>
            <a:ext cx="7312326" cy="1891486"/>
          </a:xfrm>
        </p:spPr>
        <p:txBody>
          <a:bodyPr>
            <a:noAutofit/>
          </a:bodyPr>
          <a:lstStyle/>
          <a:p>
            <a:pPr>
              <a:spcBef>
                <a:spcPct val="0"/>
              </a:spcBef>
            </a:pPr>
            <a:r>
              <a:rPr lang="es-EC" sz="2800" dirty="0" smtClean="0"/>
              <a:t>DESARROLLO DE PLATAFORMA INTERACTIVA PARA LA DEMOSTRACIÓN DE INSTRUCCIONES EN LENGUAJE ENSAMBLADOR UTILIZADO CON LOS MICROCONTROLADORES DE ATMEL</a:t>
            </a:r>
            <a:endParaRPr lang="es-EC" sz="2800" dirty="0">
              <a:solidFill>
                <a:schemeClr val="tx1"/>
              </a:solidFill>
              <a:latin typeface="+mj-lt"/>
              <a:ea typeface="+mj-ea"/>
              <a:cs typeface="+mj-cs"/>
            </a:endParaRPr>
          </a:p>
        </p:txBody>
      </p:sp>
      <p:sp>
        <p:nvSpPr>
          <p:cNvPr id="4" name="2 Subtítulo"/>
          <p:cNvSpPr txBox="1">
            <a:spLocks/>
          </p:cNvSpPr>
          <p:nvPr/>
        </p:nvSpPr>
        <p:spPr>
          <a:xfrm>
            <a:off x="7000892" y="5643578"/>
            <a:ext cx="1928826" cy="1060474"/>
          </a:xfrm>
          <a:prstGeom prst="rect">
            <a:avLst/>
          </a:prstGeom>
        </p:spPr>
        <p:txBody>
          <a:bodyPr vert="horz" rtlCol="0">
            <a:noAutofit/>
          </a:bodyPr>
          <a:lstStyle>
            <a:lvl1pPr marL="0" indent="0" algn="ctr" rtl="0" eaLnBrk="1" latinLnBrk="0" hangingPunct="1">
              <a:spcBef>
                <a:spcPct val="20000"/>
              </a:spcBef>
              <a:buClr>
                <a:schemeClr val="tx1"/>
              </a:buClr>
              <a:buFont typeface="Wingdings"/>
              <a:buNone/>
              <a:defRPr kumimoji="1" sz="3200" baseline="0">
                <a:solidFill>
                  <a:schemeClr val="tx2"/>
                </a:solidFill>
                <a:latin typeface="+mn-lt"/>
                <a:ea typeface="+mn-ea"/>
                <a:cs typeface="+mn-cs"/>
              </a:defRPr>
            </a:lvl1pPr>
            <a:lvl2pPr marL="457200" indent="0" algn="ctr" rtl="0" eaLnBrk="1" latinLnBrk="0" hangingPunct="1">
              <a:spcBef>
                <a:spcPct val="20000"/>
              </a:spcBef>
              <a:buClr>
                <a:schemeClr val="tx2">
                  <a:shade val="75000"/>
                </a:schemeClr>
              </a:buClr>
              <a:buSzPct val="85000"/>
              <a:buFont typeface="Wingdings"/>
              <a:buNone/>
              <a:defRPr kumimoji="1" sz="2800" baseline="0">
                <a:solidFill>
                  <a:schemeClr val="tx1">
                    <a:tint val="75000"/>
                  </a:schemeClr>
                </a:solidFill>
                <a:latin typeface="+mn-lt"/>
                <a:ea typeface="+mn-ea"/>
                <a:cs typeface="+mn-cs"/>
              </a:defRPr>
            </a:lvl2pPr>
            <a:lvl3pPr marL="914400" indent="0" algn="ctr" rtl="0" eaLnBrk="1" latinLnBrk="0" hangingPunct="1">
              <a:spcBef>
                <a:spcPct val="20000"/>
              </a:spcBef>
              <a:buClr>
                <a:schemeClr val="accent4">
                  <a:shade val="50000"/>
                </a:schemeClr>
              </a:buClr>
              <a:buSzPct val="75000"/>
              <a:buFont typeface="Wingdings"/>
              <a:buNone/>
              <a:defRPr kumimoji="1" sz="2400" baseline="0">
                <a:solidFill>
                  <a:schemeClr val="tx1">
                    <a:tint val="75000"/>
                  </a:schemeClr>
                </a:solidFill>
                <a:latin typeface="+mn-lt"/>
                <a:ea typeface="+mn-ea"/>
                <a:cs typeface="+mn-cs"/>
              </a:defRPr>
            </a:lvl3pPr>
            <a:lvl4pPr marL="1371600" indent="0" algn="ctr" rtl="0" eaLnBrk="1" latinLnBrk="0" hangingPunct="1">
              <a:spcBef>
                <a:spcPct val="20000"/>
              </a:spcBef>
              <a:buClr>
                <a:schemeClr val="accent6">
                  <a:shade val="50000"/>
                </a:schemeClr>
              </a:buClr>
              <a:buSzPct val="75000"/>
              <a:buFont typeface="Wingdings"/>
              <a:buNone/>
              <a:defRPr kumimoji="1" sz="2000" baseline="0">
                <a:solidFill>
                  <a:schemeClr val="tx1">
                    <a:tint val="75000"/>
                  </a:schemeClr>
                </a:solidFill>
                <a:latin typeface="+mn-lt"/>
                <a:ea typeface="+mn-ea"/>
                <a:cs typeface="+mn-cs"/>
              </a:defRPr>
            </a:lvl4pPr>
            <a:lvl5pPr marL="1828800" indent="0" algn="ctr" rtl="0" eaLnBrk="1" latinLnBrk="0" hangingPunct="1">
              <a:spcBef>
                <a:spcPct val="20000"/>
              </a:spcBef>
              <a:buClr>
                <a:schemeClr val="accent3">
                  <a:shade val="50000"/>
                </a:schemeClr>
              </a:buClr>
              <a:buSzPct val="70000"/>
              <a:buFont typeface="Wingdings"/>
              <a:buNone/>
              <a:defRPr kumimoji="1" sz="2000" baseline="0">
                <a:solidFill>
                  <a:schemeClr val="tx1">
                    <a:tint val="75000"/>
                  </a:schemeClr>
                </a:solidFill>
                <a:latin typeface="+mn-lt"/>
                <a:ea typeface="+mn-ea"/>
                <a:cs typeface="+mn-cs"/>
              </a:defRPr>
            </a:lvl5pPr>
            <a:lvl6pPr marL="2286000" indent="0" algn="ctr" rtl="0" eaLnBrk="1" latinLnBrk="0" hangingPunct="1">
              <a:spcBef>
                <a:spcPct val="20000"/>
              </a:spcBef>
              <a:buClr>
                <a:schemeClr val="accent1">
                  <a:shade val="50000"/>
                </a:schemeClr>
              </a:buClr>
              <a:buSzPct val="60000"/>
              <a:buFont typeface="Wingdings"/>
              <a:buNone/>
              <a:defRPr kumimoji="1" sz="2000">
                <a:solidFill>
                  <a:schemeClr val="tx1">
                    <a:tint val="75000"/>
                  </a:schemeClr>
                </a:solidFill>
                <a:latin typeface="+mn-lt"/>
                <a:ea typeface="+mn-ea"/>
                <a:cs typeface="+mn-cs"/>
              </a:defRPr>
            </a:lvl6pPr>
            <a:lvl7pPr marL="2743200" indent="0" algn="ctr" rtl="0" eaLnBrk="1" latinLnBrk="0" hangingPunct="1">
              <a:spcBef>
                <a:spcPct val="20000"/>
              </a:spcBef>
              <a:buClr>
                <a:schemeClr val="accent2">
                  <a:shade val="50000"/>
                </a:schemeClr>
              </a:buClr>
              <a:buSzPct val="60000"/>
              <a:buFont typeface="Wingdings"/>
              <a:buNone/>
              <a:defRPr kumimoji="1" sz="2000">
                <a:solidFill>
                  <a:schemeClr val="tx1">
                    <a:tint val="75000"/>
                  </a:schemeClr>
                </a:solidFill>
                <a:latin typeface="+mn-lt"/>
                <a:ea typeface="+mn-ea"/>
                <a:cs typeface="+mn-cs"/>
              </a:defRPr>
            </a:lvl7pPr>
            <a:lvl8pPr marL="3200400" indent="0" algn="ctr" rtl="0" eaLnBrk="1" latinLnBrk="0" hangingPunct="1">
              <a:spcBef>
                <a:spcPct val="20000"/>
              </a:spcBef>
              <a:buClr>
                <a:schemeClr val="accent5">
                  <a:shade val="50000"/>
                </a:schemeClr>
              </a:buClr>
              <a:buSzPct val="60000"/>
              <a:buFont typeface="Wingdings"/>
              <a:buNone/>
              <a:defRPr kumimoji="1" sz="2000">
                <a:solidFill>
                  <a:schemeClr val="tx1">
                    <a:tint val="75000"/>
                  </a:schemeClr>
                </a:solidFill>
                <a:latin typeface="+mn-lt"/>
                <a:ea typeface="+mn-ea"/>
                <a:cs typeface="+mn-cs"/>
              </a:defRPr>
            </a:lvl8pPr>
            <a:lvl9pPr marL="3657600" indent="0" algn="ctr" rtl="0" eaLnBrk="1" latinLnBrk="0" hangingPunct="1">
              <a:spcBef>
                <a:spcPct val="20000"/>
              </a:spcBef>
              <a:buClr>
                <a:schemeClr val="tx1"/>
              </a:buClr>
              <a:buSzPct val="50000"/>
              <a:buFont typeface="Wingdings"/>
              <a:buNone/>
              <a:defRPr kumimoji="1" sz="2000">
                <a:solidFill>
                  <a:schemeClr val="tx1">
                    <a:tint val="75000"/>
                  </a:schemeClr>
                </a:solidFill>
                <a:latin typeface="+mn-lt"/>
                <a:ea typeface="+mn-ea"/>
                <a:cs typeface="+mn-cs"/>
              </a:defRPr>
            </a:lvl9pPr>
          </a:lstStyle>
          <a:p>
            <a:pPr>
              <a:spcBef>
                <a:spcPct val="0"/>
              </a:spcBef>
            </a:pPr>
            <a:r>
              <a:rPr lang="es-ES_tradnl" sz="1800" b="1" dirty="0" smtClean="0">
                <a:solidFill>
                  <a:schemeClr val="tx1"/>
                </a:solidFill>
                <a:latin typeface="+mj-lt"/>
                <a:ea typeface="+mj-ea"/>
                <a:cs typeface="+mj-cs"/>
              </a:rPr>
              <a:t>GRUPO #10</a:t>
            </a:r>
            <a:endParaRPr lang="es-EC" sz="1800" b="1" dirty="0" smtClean="0">
              <a:solidFill>
                <a:schemeClr val="tx1"/>
              </a:solidFill>
              <a:latin typeface="+mj-lt"/>
              <a:ea typeface="+mj-ea"/>
              <a:cs typeface="+mj-cs"/>
            </a:endParaRPr>
          </a:p>
          <a:p>
            <a:pPr>
              <a:spcBef>
                <a:spcPct val="0"/>
              </a:spcBef>
            </a:pPr>
            <a:r>
              <a:rPr lang="es-EC" sz="1800" b="1" dirty="0" smtClean="0">
                <a:solidFill>
                  <a:schemeClr val="tx1"/>
                </a:solidFill>
                <a:latin typeface="+mj-lt"/>
                <a:ea typeface="+mj-ea"/>
                <a:cs typeface="+mj-cs"/>
              </a:rPr>
              <a:t>Ronald Rivera</a:t>
            </a:r>
          </a:p>
          <a:p>
            <a:pPr>
              <a:spcBef>
                <a:spcPct val="0"/>
              </a:spcBef>
            </a:pPr>
            <a:r>
              <a:rPr lang="es-EC" sz="1800" b="1" dirty="0" smtClean="0">
                <a:solidFill>
                  <a:schemeClr val="tx1"/>
                </a:solidFill>
                <a:latin typeface="+mj-lt"/>
                <a:ea typeface="+mj-ea"/>
                <a:cs typeface="+mj-cs"/>
              </a:rPr>
              <a:t>Nelson Castro</a:t>
            </a:r>
            <a:endParaRPr lang="es-EC" sz="1800" b="1" dirty="0">
              <a:solidFill>
                <a:schemeClr val="tx1"/>
              </a:solidFill>
              <a:latin typeface="+mj-lt"/>
              <a:ea typeface="+mj-ea"/>
              <a:cs typeface="+mj-cs"/>
            </a:endParaRPr>
          </a:p>
        </p:txBody>
      </p:sp>
    </p:spTree>
    <p:extLst>
      <p:ext uri="{BB962C8B-B14F-4D97-AF65-F5344CB8AC3E}">
        <p14:creationId xmlns="" xmlns:p14="http://schemas.microsoft.com/office/powerpoint/2010/main" val="3908301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143000"/>
          </a:xfrm>
        </p:spPr>
        <p:txBody>
          <a:bodyPr/>
          <a:lstStyle/>
          <a:p>
            <a:r>
              <a:rPr lang="es-EC" dirty="0" smtClean="0"/>
              <a:t>Simulación en Proteus</a:t>
            </a:r>
            <a:endParaRPr lang="es-EC" dirty="0"/>
          </a:p>
        </p:txBody>
      </p:sp>
      <p:pic>
        <p:nvPicPr>
          <p:cNvPr id="6" name="5 Marcador de contenido"/>
          <p:cNvPicPr>
            <a:picLocks noGrp="1"/>
          </p:cNvPicPr>
          <p:nvPr>
            <p:ph idx="1"/>
          </p:nvPr>
        </p:nvPicPr>
        <p:blipFill rotWithShape="1">
          <a:blip r:embed="rId2" cstate="print">
            <a:extLst>
              <a:ext uri="{28A0092B-C50C-407E-A947-70E740481C1C}">
                <a14:useLocalDpi xmlns="" xmlns:a14="http://schemas.microsoft.com/office/drawing/2010/main" val="0"/>
              </a:ext>
            </a:extLst>
          </a:blip>
          <a:srcRect l="17291" t="10203" r="13262" b="8845"/>
          <a:stretch/>
        </p:blipFill>
        <p:spPr bwMode="auto">
          <a:xfrm>
            <a:off x="1214414" y="1500174"/>
            <a:ext cx="6892396" cy="468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229600" cy="3412976"/>
          </a:xfrm>
        </p:spPr>
        <p:txBody>
          <a:bodyPr>
            <a:normAutofit/>
          </a:bodyPr>
          <a:lstStyle/>
          <a:p>
            <a:pPr marL="0" indent="0">
              <a:buNone/>
            </a:pPr>
            <a:r>
              <a:rPr lang="es-ES" sz="2800" b="1" dirty="0"/>
              <a:t>Calculadora </a:t>
            </a:r>
            <a:r>
              <a:rPr lang="es-ES" sz="2800" b="1" dirty="0" smtClean="0"/>
              <a:t>Binaria</a:t>
            </a:r>
            <a:endParaRPr lang="es-EC" sz="2800" b="1" dirty="0"/>
          </a:p>
          <a:p>
            <a:pPr marL="0" indent="0">
              <a:buNone/>
            </a:pPr>
            <a:r>
              <a:rPr lang="es-ES" sz="2800" dirty="0"/>
              <a:t>En este </a:t>
            </a:r>
            <a:r>
              <a:rPr lang="es-ES" sz="2800" dirty="0" smtClean="0"/>
              <a:t>ejercicio  se realiza </a:t>
            </a:r>
            <a:r>
              <a:rPr lang="es-ES" sz="2800" dirty="0"/>
              <a:t>una calculadora binaria para resolver operaciones binarias como la AND, OR, SUMA, MULTIPLICACION, etc. para desarrollar esta calculadora </a:t>
            </a:r>
            <a:r>
              <a:rPr lang="es-ES" sz="2800" dirty="0" smtClean="0"/>
              <a:t>haremos </a:t>
            </a:r>
            <a:r>
              <a:rPr lang="es-ES" sz="2800" dirty="0"/>
              <a:t>uso de un teclado matricial y </a:t>
            </a:r>
            <a:r>
              <a:rPr lang="es-ES" sz="2800" dirty="0" smtClean="0"/>
              <a:t>de </a:t>
            </a:r>
            <a:r>
              <a:rPr lang="es-ES" sz="2800" dirty="0"/>
              <a:t>la LCD del AVR Butterfly</a:t>
            </a:r>
            <a:endParaRPr lang="es-EC" sz="2800" dirty="0"/>
          </a:p>
        </p:txBody>
      </p:sp>
      <p:graphicFrame>
        <p:nvGraphicFramePr>
          <p:cNvPr id="4105" name="Object 9"/>
          <p:cNvGraphicFramePr>
            <a:graphicFrameLocks noChangeAspect="1"/>
          </p:cNvGraphicFramePr>
          <p:nvPr/>
        </p:nvGraphicFramePr>
        <p:xfrm>
          <a:off x="500034" y="3643314"/>
          <a:ext cx="8249860" cy="2457466"/>
        </p:xfrm>
        <a:graphic>
          <a:graphicData uri="http://schemas.openxmlformats.org/presentationml/2006/ole">
            <p:oleObj spid="_x0000_s4126" name="Visio" r:id="rId3" imgW="8423269" imgH="1745304" progId="Visio.Drawing.11">
              <p:embed/>
            </p:oleObj>
          </a:graphicData>
        </a:graphic>
      </p:graphicFrame>
    </p:spTree>
    <p:extLst>
      <p:ext uri="{BB962C8B-B14F-4D97-AF65-F5344CB8AC3E}">
        <p14:creationId xmlns="" xmlns:p14="http://schemas.microsoft.com/office/powerpoint/2010/main" val="319429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p:spPr>
        <p:txBody>
          <a:bodyPr/>
          <a:lstStyle/>
          <a:p>
            <a:r>
              <a:rPr lang="es-EC" dirty="0" smtClean="0"/>
              <a:t>Diagrama de flujo</a:t>
            </a:r>
            <a:endParaRPr lang="es-EC" dirty="0"/>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55" name="Picture 3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1640" y="1052736"/>
            <a:ext cx="5832648"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764704"/>
            <a:ext cx="7632848" cy="5904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457200" y="-171400"/>
            <a:ext cx="8229600" cy="1143000"/>
          </a:xfrm>
        </p:spPr>
        <p:txBody>
          <a:bodyPr/>
          <a:lstStyle/>
          <a:p>
            <a:r>
              <a:rPr lang="es-EC" dirty="0" smtClean="0"/>
              <a:t>Diagrama de flujo</a:t>
            </a:r>
            <a:endParaRPr lang="es-EC" dirty="0"/>
          </a:p>
        </p:txBody>
      </p:sp>
    </p:spTree>
    <p:extLst>
      <p:ext uri="{BB962C8B-B14F-4D97-AF65-F5344CB8AC3E}">
        <p14:creationId xmlns="" xmlns:p14="http://schemas.microsoft.com/office/powerpoint/2010/main" val="141518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33462" y="764704"/>
            <a:ext cx="7077075" cy="56220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457200" y="-171400"/>
            <a:ext cx="8229600" cy="1143000"/>
          </a:xfrm>
        </p:spPr>
        <p:txBody>
          <a:bodyPr/>
          <a:lstStyle/>
          <a:p>
            <a:r>
              <a:rPr lang="es-EC" dirty="0" smtClean="0"/>
              <a:t>Diagrama de flujo</a:t>
            </a:r>
            <a:endParaRPr lang="es-EC" dirty="0"/>
          </a:p>
        </p:txBody>
      </p:sp>
    </p:spTree>
    <p:extLst>
      <p:ext uri="{BB962C8B-B14F-4D97-AF65-F5344CB8AC3E}">
        <p14:creationId xmlns="" xmlns:p14="http://schemas.microsoft.com/office/powerpoint/2010/main" val="361772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9752" y="1556792"/>
            <a:ext cx="4536504"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251520" y="332656"/>
            <a:ext cx="8229600" cy="1143000"/>
          </a:xfrm>
        </p:spPr>
        <p:txBody>
          <a:bodyPr/>
          <a:lstStyle/>
          <a:p>
            <a:r>
              <a:rPr lang="es-EC" dirty="0" smtClean="0"/>
              <a:t>Diagrama de flujo</a:t>
            </a:r>
            <a:endParaRPr lang="es-EC" dirty="0"/>
          </a:p>
        </p:txBody>
      </p:sp>
    </p:spTree>
    <p:extLst>
      <p:ext uri="{BB962C8B-B14F-4D97-AF65-F5344CB8AC3E}">
        <p14:creationId xmlns="" xmlns:p14="http://schemas.microsoft.com/office/powerpoint/2010/main" val="77377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229600" cy="1143000"/>
          </a:xfrm>
        </p:spPr>
        <p:txBody>
          <a:bodyPr>
            <a:normAutofit fontScale="90000"/>
          </a:bodyPr>
          <a:lstStyle/>
          <a:p>
            <a:r>
              <a:rPr lang="es-EC" dirty="0" smtClean="0"/>
              <a:t>Simulación en Proteus</a:t>
            </a:r>
            <a:br>
              <a:rPr lang="es-EC" dirty="0" smtClean="0"/>
            </a:br>
            <a:r>
              <a:rPr lang="es-EC" dirty="0" smtClean="0"/>
              <a:t>Calculadora Binaria</a:t>
            </a:r>
            <a:endParaRPr lang="es-EC" dirty="0"/>
          </a:p>
        </p:txBody>
      </p:sp>
      <p:pic>
        <p:nvPicPr>
          <p:cNvPr id="5" name="4 Imagen"/>
          <p:cNvPicPr/>
          <p:nvPr/>
        </p:nvPicPr>
        <p:blipFill rotWithShape="1">
          <a:blip r:embed="rId2" cstate="print">
            <a:extLst>
              <a:ext uri="{28A0092B-C50C-407E-A947-70E740481C1C}">
                <a14:useLocalDpi xmlns="" xmlns:a14="http://schemas.microsoft.com/office/drawing/2010/main" val="0"/>
              </a:ext>
            </a:extLst>
          </a:blip>
          <a:srcRect l="17664" t="13043" r="30126" b="21362"/>
          <a:stretch/>
        </p:blipFill>
        <p:spPr bwMode="auto">
          <a:xfrm>
            <a:off x="1857356" y="1643050"/>
            <a:ext cx="6056974" cy="4630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0000" lnSpcReduction="20000"/>
          </a:bodyPr>
          <a:lstStyle/>
          <a:p>
            <a:pPr algn="just"/>
            <a:r>
              <a:rPr lang="es-ES" dirty="0" smtClean="0"/>
              <a:t>El Kit de Desarrollo Avr Butterfly es una herramienta de aprendizaje práctica, eficaz y muy confiable, ya que con el desarrollo de aplicaciones o ejercicios se muestra progresivamente  las características básicas del microcontrolador así como también las facilidades que nos ofrece el software  que se utiliza para la elaboración de proyectos.</a:t>
            </a:r>
            <a:endParaRPr lang="es-EC" b="1" dirty="0" smtClean="0"/>
          </a:p>
          <a:p>
            <a:pPr algn="just"/>
            <a:r>
              <a:rPr lang="es-EC" dirty="0" smtClean="0"/>
              <a:t>Se realizo el diseño y la implementación de la plataforma interactiva y se pudo comprobar el funcionamiento de la aplicaciones y ejercicios, con sendas practicas de fácil entendimiento, quedando así demostrado el funcionamiento  del Kit Avr </a:t>
            </a:r>
            <a:r>
              <a:rPr lang="es-EC" dirty="0" err="1" smtClean="0"/>
              <a:t>Butterfly</a:t>
            </a:r>
            <a:r>
              <a:rPr lang="es-EC" dirty="0" smtClean="0"/>
              <a:t>.</a:t>
            </a:r>
            <a:endParaRPr lang="es-EC" b="1" dirty="0" smtClean="0"/>
          </a:p>
          <a:p>
            <a:pPr algn="just"/>
            <a:r>
              <a:rPr lang="es-EC" dirty="0" smtClean="0"/>
              <a:t>El software de programación Avr Studio 4, es una herramienta poderosa que permite depurar y simular un proyecto antes de ser probado con el hardware además con el Kit AvrButterfly se mejora el área del aprendizaje que brinda al estudiante acceso a tecnologías innovadoras y recientes para mejorar su capacitación.</a:t>
            </a:r>
            <a:endParaRPr lang="es-EC" b="1" dirty="0" smtClean="0"/>
          </a:p>
          <a:p>
            <a:endParaRPr lang="es-EC"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 </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C" dirty="0" smtClean="0"/>
              <a:t>Se puede concluir que el Programa PROTEUS nos permite una excelente visualización dentro del circuito utilizado; a través de la simulación que se puede observar, analizar y mejorar y así obtener una mejor visualización del proyecto además se realiza un exhaustivo análisis del circuito implementado. </a:t>
            </a:r>
            <a:endParaRPr lang="es-EC" b="1" dirty="0" smtClean="0"/>
          </a:p>
          <a:p>
            <a:pPr algn="just"/>
            <a:r>
              <a:rPr lang="es-EC" dirty="0" smtClean="0"/>
              <a:t>Se puede concluir que el diseño de este kit de desarrollo AVR BUTTERFLY con el uso de microcontroladores nos ha facilitado la vida; puesto que estos dispositivos son muy eficientes y se rigen con respecto a sus especificaciones o características de fabricación, gracias a esto hoy en día se han logrado grandes aplicaciones como: la electrónica, robótica, domótica, etc.</a:t>
            </a:r>
            <a:endParaRPr lang="es-EC" b="1" dirty="0" smtClean="0"/>
          </a:p>
          <a:p>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C" dirty="0" smtClean="0"/>
              <a:t>Se recomienda siempre realizar un Diagrama de flujo que nos permita tener un bosquejo general de la solución, en éste diagrama se deben colocar todos los pasos que vamos a realizar en la ejecución del programa. Este Diagrama debe ser escrito de una manera que el usuario lo pueda comprenderlo con un lenguaje claro, preciso y conciso para que cualquier persona que no esté familiarizada con los microcontroladores lo pueda comprender de una manera muy fácil.</a:t>
            </a:r>
          </a:p>
          <a:p>
            <a:pPr algn="just"/>
            <a:r>
              <a:rPr lang="es-EC" dirty="0" smtClean="0"/>
              <a:t>Se recomienda estar informado con los datos teóricos de los diferentes dispositivos que se van a utilizar en este proyecto ya que de esta manera se sabrá más de cada elemento y se estará menos propensos a errores en el momento de implementarlo. </a:t>
            </a:r>
          </a:p>
          <a:p>
            <a:pPr>
              <a:buNone/>
            </a:pPr>
            <a:endParaRPr lang="es-EC"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del proyecto</a:t>
            </a:r>
            <a:endParaRPr lang="es-EC" dirty="0"/>
          </a:p>
        </p:txBody>
      </p:sp>
      <p:sp>
        <p:nvSpPr>
          <p:cNvPr id="3" name="2 Marcador de contenido"/>
          <p:cNvSpPr>
            <a:spLocks noGrp="1"/>
          </p:cNvSpPr>
          <p:nvPr>
            <p:ph idx="1"/>
          </p:nvPr>
        </p:nvSpPr>
        <p:spPr/>
        <p:txBody>
          <a:bodyPr>
            <a:normAutofit lnSpcReduction="10000"/>
          </a:bodyPr>
          <a:lstStyle/>
          <a:p>
            <a:endParaRPr lang="es-EC" dirty="0" smtClean="0"/>
          </a:p>
          <a:p>
            <a:r>
              <a:rPr lang="es-ES" dirty="0"/>
              <a:t>Enseñar al estudiante el uso de técnicas utilizadas en el desarrollo de equipos con microcontroladores utilizando </a:t>
            </a:r>
            <a:r>
              <a:rPr lang="es-EC" dirty="0"/>
              <a:t>Lenguaje Ensamblador</a:t>
            </a:r>
            <a:r>
              <a:rPr lang="es-ES" dirty="0"/>
              <a:t>.</a:t>
            </a:r>
            <a:endParaRPr lang="es-EC" dirty="0"/>
          </a:p>
          <a:p>
            <a:r>
              <a:rPr lang="es-EC" dirty="0" smtClean="0"/>
              <a:t>Diseñar y armar una plataforma interactiva para así demostrar las instrucciones de lenguaje ensamblador.</a:t>
            </a:r>
          </a:p>
          <a:p>
            <a:pPr marL="0" indent="0">
              <a:buNone/>
            </a:pPr>
            <a:r>
              <a:rPr lang="es-EC" dirty="0" smtClean="0"/>
              <a:t>.</a:t>
            </a:r>
            <a:endParaRPr lang="es-EC" dirty="0"/>
          </a:p>
        </p:txBody>
      </p:sp>
    </p:spTree>
    <p:extLst>
      <p:ext uri="{BB962C8B-B14F-4D97-AF65-F5344CB8AC3E}">
        <p14:creationId xmlns="" xmlns:p14="http://schemas.microsoft.com/office/powerpoint/2010/main" val="302730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 </a:t>
            </a:r>
            <a:endParaRPr lang="es-EC" dirty="0"/>
          </a:p>
        </p:txBody>
      </p:sp>
      <p:sp>
        <p:nvSpPr>
          <p:cNvPr id="3" name="2 Marcador de contenido"/>
          <p:cNvSpPr>
            <a:spLocks noGrp="1"/>
          </p:cNvSpPr>
          <p:nvPr>
            <p:ph idx="1"/>
          </p:nvPr>
        </p:nvSpPr>
        <p:spPr/>
        <p:txBody>
          <a:bodyPr>
            <a:normAutofit fontScale="85000" lnSpcReduction="10000"/>
          </a:bodyPr>
          <a:lstStyle/>
          <a:p>
            <a:r>
              <a:rPr lang="es-EC" dirty="0" smtClean="0"/>
              <a:t>Se recomienda leer el </a:t>
            </a:r>
            <a:r>
              <a:rPr lang="es-EC" dirty="0" err="1" smtClean="0"/>
              <a:t>datasheet</a:t>
            </a:r>
            <a:r>
              <a:rPr lang="es-EC" dirty="0" smtClean="0"/>
              <a:t> y tutoriales del Kit AVR </a:t>
            </a:r>
            <a:r>
              <a:rPr lang="es-EC" dirty="0" err="1" smtClean="0"/>
              <a:t>Butterfly</a:t>
            </a:r>
            <a:r>
              <a:rPr lang="es-EC" dirty="0" smtClean="0"/>
              <a:t>, toda la configuración de los componentes de hardware </a:t>
            </a:r>
            <a:r>
              <a:rPr lang="es-EC" dirty="0" smtClean="0"/>
              <a:t>ya </a:t>
            </a:r>
            <a:r>
              <a:rPr lang="es-EC" dirty="0" smtClean="0"/>
              <a:t>que </a:t>
            </a:r>
            <a:r>
              <a:rPr lang="es-EC" dirty="0" smtClean="0"/>
              <a:t>así </a:t>
            </a:r>
            <a:r>
              <a:rPr lang="es-EC" dirty="0" smtClean="0"/>
              <a:t>se facilitaría alguna la corrección de alguna conexión errónea puede generar daños  en algún componentes.</a:t>
            </a:r>
          </a:p>
          <a:p>
            <a:r>
              <a:rPr lang="es-EC" dirty="0" smtClean="0"/>
              <a:t>Se recomienda modularizar la programación de cada ejercicio o aplicación en diferentes etapas ya que de esta manera se podrá comprender la lógica de cada uno y así se podrá obtener un mejor beneficio para aplicarlo en diferentes campos de estudio.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Objetivos del proyecto</a:t>
            </a:r>
          </a:p>
        </p:txBody>
      </p:sp>
      <p:sp>
        <p:nvSpPr>
          <p:cNvPr id="3" name="2 Marcador de contenido"/>
          <p:cNvSpPr>
            <a:spLocks noGrp="1"/>
          </p:cNvSpPr>
          <p:nvPr>
            <p:ph idx="1"/>
          </p:nvPr>
        </p:nvSpPr>
        <p:spPr/>
        <p:txBody>
          <a:bodyPr/>
          <a:lstStyle/>
          <a:p>
            <a:r>
              <a:rPr lang="es-EC" dirty="0"/>
              <a:t>Utilizar el AVR </a:t>
            </a:r>
            <a:r>
              <a:rPr lang="es-EC" dirty="0" err="1"/>
              <a:t>Butterfly</a:t>
            </a:r>
            <a:r>
              <a:rPr lang="es-EC" dirty="0"/>
              <a:t> (</a:t>
            </a:r>
            <a:r>
              <a:rPr lang="es-EC" dirty="0" err="1"/>
              <a:t>Atmega</a:t>
            </a:r>
            <a:r>
              <a:rPr lang="es-EC" dirty="0"/>
              <a:t> 169) y las diversas instrucciones en lenguaje. ensamblador de los microcontroladores AVR</a:t>
            </a:r>
          </a:p>
          <a:p>
            <a:r>
              <a:rPr lang="es-EC" dirty="0"/>
              <a:t>Desarrollo de una serie </a:t>
            </a:r>
            <a:r>
              <a:rPr lang="es-EC" dirty="0" smtClean="0"/>
              <a:t>de </a:t>
            </a:r>
            <a:r>
              <a:rPr lang="es-EC" dirty="0"/>
              <a:t>ejercicios destinados a resolver una tarea especifica</a:t>
            </a:r>
          </a:p>
        </p:txBody>
      </p:sp>
    </p:spTree>
    <p:extLst>
      <p:ext uri="{BB962C8B-B14F-4D97-AF65-F5344CB8AC3E}">
        <p14:creationId xmlns="" xmlns:p14="http://schemas.microsoft.com/office/powerpoint/2010/main" val="513872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Importancia del conjunto de instrucciones</a:t>
            </a:r>
            <a:endParaRPr lang="es-EC" dirty="0"/>
          </a:p>
        </p:txBody>
      </p:sp>
      <p:sp>
        <p:nvSpPr>
          <p:cNvPr id="3" name="2 Marcador de contenido"/>
          <p:cNvSpPr>
            <a:spLocks noGrp="1"/>
          </p:cNvSpPr>
          <p:nvPr>
            <p:ph idx="1"/>
          </p:nvPr>
        </p:nvSpPr>
        <p:spPr/>
        <p:txBody>
          <a:bodyPr/>
          <a:lstStyle/>
          <a:p>
            <a:r>
              <a:rPr lang="es-ES" dirty="0"/>
              <a:t>El conjunto de instrucciones de un procesador o un controlador es como el vocabulario del procesador. Cada instrucción controla alguna parte del procesador y permite a los programadores manipular los datos en la memoria, así como también a los dispositivos de entrada y de salida</a:t>
            </a:r>
            <a:endParaRPr lang="es-EC" dirty="0"/>
          </a:p>
        </p:txBody>
      </p:sp>
    </p:spTree>
    <p:extLst>
      <p:ext uri="{BB962C8B-B14F-4D97-AF65-F5344CB8AC3E}">
        <p14:creationId xmlns="" xmlns:p14="http://schemas.microsoft.com/office/powerpoint/2010/main" val="98354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p:spPr>
        <p:txBody>
          <a:bodyPr/>
          <a:lstStyle/>
          <a:p>
            <a:r>
              <a:rPr lang="es-EC" dirty="0"/>
              <a:t>P</a:t>
            </a:r>
            <a:r>
              <a:rPr lang="es-EC" dirty="0" smtClean="0"/>
              <a:t>lataforma interactiva</a:t>
            </a:r>
            <a:endParaRPr lang="es-EC" dirty="0"/>
          </a:p>
        </p:txBody>
      </p:sp>
      <p:sp>
        <p:nvSpPr>
          <p:cNvPr id="3" name="2 Marcador de contenido"/>
          <p:cNvSpPr>
            <a:spLocks noGrp="1"/>
          </p:cNvSpPr>
          <p:nvPr>
            <p:ph idx="1"/>
          </p:nvPr>
        </p:nvSpPr>
        <p:spPr>
          <a:xfrm>
            <a:off x="428596" y="857232"/>
            <a:ext cx="8496944" cy="5760640"/>
          </a:xfrm>
        </p:spPr>
        <p:txBody>
          <a:bodyPr>
            <a:normAutofit fontScale="85000" lnSpcReduction="10000"/>
          </a:bodyPr>
          <a:lstStyle/>
          <a:p>
            <a:pPr marL="0" indent="0" algn="just">
              <a:buNone/>
            </a:pPr>
            <a:r>
              <a:rPr lang="es-ES" dirty="0" smtClean="0">
                <a:latin typeface="+mj-lt"/>
                <a:cs typeface="Times New Roman" pitchFamily="18" charset="0"/>
              </a:rPr>
              <a:t>Uno de los principales problemas en al realización de este proyecto fue ¿Cómo </a:t>
            </a:r>
            <a:r>
              <a:rPr lang="es-EC" dirty="0" smtClean="0">
                <a:latin typeface="+mj-lt"/>
                <a:cs typeface="Times New Roman" pitchFamily="18" charset="0"/>
              </a:rPr>
              <a:t>Desarrollar una plataforma interactiva para demostrar las instrucciones en Lenguaje Ensamblador utilizando microcontroladores ATMEL</a:t>
            </a:r>
            <a:r>
              <a:rPr lang="es-ES" dirty="0" smtClean="0">
                <a:latin typeface="+mj-lt"/>
                <a:cs typeface="Times New Roman" pitchFamily="18" charset="0"/>
              </a:rPr>
              <a:t>?  </a:t>
            </a:r>
            <a:endParaRPr lang="es-EC" dirty="0" smtClean="0">
              <a:latin typeface="+mj-lt"/>
              <a:cs typeface="Times New Roman" pitchFamily="18" charset="0"/>
            </a:endParaRPr>
          </a:p>
          <a:p>
            <a:pPr marL="0" indent="0" algn="just">
              <a:buNone/>
            </a:pPr>
            <a:r>
              <a:rPr lang="es-ES" dirty="0" smtClean="0">
                <a:latin typeface="+mj-lt"/>
                <a:cs typeface="Times New Roman" pitchFamily="18" charset="0"/>
              </a:rPr>
              <a:t>La mejor manera para la demostración de las instrucciones de los microcontroladores ATMEL es desarrollando un conjunto de ejercicios donde cada uno estos ejercicios esta destinado a resolver un problema especifico, los cuales  están  integrados en una plataforma compacta, plataforma que probablemente   para los expertos en este tipo de microcontroladores podría ser cuestionados como una plataforma  demasiado sencilla o básica. Pero es  de gran utilidad para las personas que estén dando sus primeros pasos con este tipo de microcontroladores.</a:t>
            </a:r>
          </a:p>
        </p:txBody>
      </p:sp>
    </p:spTree>
    <p:extLst>
      <p:ext uri="{BB962C8B-B14F-4D97-AF65-F5344CB8AC3E}">
        <p14:creationId xmlns="" xmlns:p14="http://schemas.microsoft.com/office/powerpoint/2010/main" val="248426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txBody>
          <a:bodyPr/>
          <a:lstStyle/>
          <a:p>
            <a:r>
              <a:rPr lang="es-EC" dirty="0" smtClean="0"/>
              <a:t>PLATAFORMA INTERACTIVA</a:t>
            </a:r>
            <a:endParaRPr lang="es-EC" dirty="0"/>
          </a:p>
        </p:txBody>
      </p:sp>
      <p:pic>
        <p:nvPicPr>
          <p:cNvPr id="6" name="5 Marcador de contenido" descr="C:\Documents and Settings\Administrador\Mis documentos\Downloads\Foto proyecto\IMG-20120108-00017.jpg"/>
          <p:cNvPicPr>
            <a:picLocks noGrp="1"/>
          </p:cNvPicPr>
          <p:nvPr>
            <p:ph idx="1"/>
          </p:nvPr>
        </p:nvPicPr>
        <p:blipFill>
          <a:blip r:embed="rId2" cstate="print"/>
          <a:srcRect l="17583" r="14476" b="-40"/>
          <a:stretch>
            <a:fillRect/>
          </a:stretch>
        </p:blipFill>
        <p:spPr bwMode="auto">
          <a:xfrm>
            <a:off x="1571604" y="1500174"/>
            <a:ext cx="6000792" cy="4614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5904656"/>
          </a:xfrm>
        </p:spPr>
        <p:txBody>
          <a:bodyPr>
            <a:normAutofit/>
          </a:bodyPr>
          <a:lstStyle/>
          <a:p>
            <a:pPr marL="0" indent="0">
              <a:buNone/>
            </a:pPr>
            <a:r>
              <a:rPr lang="es-ES" dirty="0" smtClean="0">
                <a:latin typeface="Times New Roman" pitchFamily="18" charset="0"/>
                <a:cs typeface="Times New Roman" pitchFamily="18" charset="0"/>
              </a:rPr>
              <a:t>En </a:t>
            </a:r>
            <a:r>
              <a:rPr lang="es-ES" dirty="0">
                <a:latin typeface="Times New Roman" pitchFamily="18" charset="0"/>
                <a:cs typeface="Times New Roman" pitchFamily="18" charset="0"/>
              </a:rPr>
              <a:t>la plataforma interactiva se desarrollaran problemas como: </a:t>
            </a:r>
            <a:endParaRPr lang="es-EC" dirty="0">
              <a:latin typeface="Times New Roman" pitchFamily="18" charset="0"/>
              <a:cs typeface="Times New Roman" pitchFamily="18" charset="0"/>
            </a:endParaRPr>
          </a:p>
          <a:p>
            <a:pPr marL="457200" lvl="1" indent="0">
              <a:buNone/>
            </a:pPr>
            <a:r>
              <a:rPr lang="es-ES" dirty="0">
                <a:latin typeface="Times New Roman" pitchFamily="18" charset="0"/>
                <a:cs typeface="Times New Roman" pitchFamily="18" charset="0"/>
              </a:rPr>
              <a:t>Calculadora Binaria </a:t>
            </a:r>
            <a:endParaRPr lang="es-EC" dirty="0">
              <a:latin typeface="Times New Roman" pitchFamily="18" charset="0"/>
              <a:cs typeface="Times New Roman" pitchFamily="18" charset="0"/>
            </a:endParaRPr>
          </a:p>
          <a:p>
            <a:pPr marL="457200" lvl="1" indent="0">
              <a:buNone/>
            </a:pPr>
            <a:r>
              <a:rPr lang="es-ES" dirty="0" smtClean="0">
                <a:latin typeface="Times New Roman" pitchFamily="18" charset="0"/>
                <a:cs typeface="Times New Roman" pitchFamily="18" charset="0"/>
              </a:rPr>
              <a:t>Semáforos vehículos-peatones</a:t>
            </a:r>
          </a:p>
          <a:p>
            <a:pPr marL="457200" lvl="1" indent="0">
              <a:buNone/>
            </a:pPr>
            <a:r>
              <a:rPr lang="es-ES" dirty="0">
                <a:latin typeface="Times New Roman" pitchFamily="18" charset="0"/>
                <a:cs typeface="Times New Roman" pitchFamily="18" charset="0"/>
              </a:rPr>
              <a:t>Dados electrónicos</a:t>
            </a:r>
            <a:endParaRPr lang="es-EC" dirty="0">
              <a:latin typeface="Times New Roman" pitchFamily="18" charset="0"/>
              <a:cs typeface="Times New Roman" pitchFamily="18" charset="0"/>
            </a:endParaRPr>
          </a:p>
          <a:p>
            <a:pPr marL="457200" lvl="1" indent="0">
              <a:buNone/>
            </a:pPr>
            <a:r>
              <a:rPr lang="es-ES" dirty="0" smtClean="0">
                <a:latin typeface="Times New Roman" pitchFamily="18" charset="0"/>
                <a:cs typeface="Times New Roman" pitchFamily="18" charset="0"/>
              </a:rPr>
              <a:t>Cerradura </a:t>
            </a:r>
            <a:r>
              <a:rPr lang="es-ES" dirty="0">
                <a:latin typeface="Times New Roman" pitchFamily="18" charset="0"/>
                <a:cs typeface="Times New Roman" pitchFamily="18" charset="0"/>
              </a:rPr>
              <a:t>electrónica</a:t>
            </a:r>
            <a:endParaRPr lang="es-EC" dirty="0">
              <a:latin typeface="Times New Roman" pitchFamily="18" charset="0"/>
              <a:cs typeface="Times New Roman" pitchFamily="18" charset="0"/>
            </a:endParaRPr>
          </a:p>
          <a:p>
            <a:pPr marL="457200" lvl="1" indent="0">
              <a:buNone/>
            </a:pPr>
            <a:r>
              <a:rPr lang="es-EC" dirty="0" smtClean="0">
                <a:latin typeface="Times New Roman" pitchFamily="18" charset="0"/>
                <a:cs typeface="Times New Roman" pitchFamily="18" charset="0"/>
              </a:rPr>
              <a:t>Maquina Electrónica </a:t>
            </a:r>
            <a:r>
              <a:rPr lang="es-EC" smtClean="0">
                <a:latin typeface="Times New Roman" pitchFamily="18" charset="0"/>
                <a:cs typeface="Times New Roman" pitchFamily="18" charset="0"/>
              </a:rPr>
              <a:t>de Bebidas</a:t>
            </a:r>
            <a:endParaRPr lang="es-EC" dirty="0" smtClean="0">
              <a:latin typeface="Times New Roman" pitchFamily="18" charset="0"/>
              <a:cs typeface="Times New Roman" pitchFamily="18" charset="0"/>
            </a:endParaRPr>
          </a:p>
          <a:p>
            <a:pPr marL="0" indent="0">
              <a:buNone/>
            </a:pPr>
            <a:r>
              <a:rPr lang="es-ES" dirty="0" smtClean="0">
                <a:latin typeface="Times New Roman" pitchFamily="18" charset="0"/>
                <a:cs typeface="Times New Roman" pitchFamily="18" charset="0"/>
              </a:rPr>
              <a:t>Ejercicios </a:t>
            </a:r>
            <a:r>
              <a:rPr lang="es-ES" dirty="0">
                <a:latin typeface="Times New Roman" pitchFamily="18" charset="0"/>
                <a:cs typeface="Times New Roman" pitchFamily="18" charset="0"/>
              </a:rPr>
              <a:t>que  se los ha desarrollado de la forma más didáctica posible para ver de una manera clara el lenguaje </a:t>
            </a:r>
            <a:r>
              <a:rPr lang="es-EC" dirty="0">
                <a:latin typeface="Times New Roman" pitchFamily="18" charset="0"/>
                <a:cs typeface="Times New Roman" pitchFamily="18" charset="0"/>
              </a:rPr>
              <a:t>Ensamblador</a:t>
            </a:r>
          </a:p>
          <a:p>
            <a:pPr marL="0" indent="0">
              <a:buNone/>
            </a:pPr>
            <a:endParaRPr lang="es-EC" dirty="0"/>
          </a:p>
        </p:txBody>
      </p:sp>
    </p:spTree>
    <p:extLst>
      <p:ext uri="{BB962C8B-B14F-4D97-AF65-F5344CB8AC3E}">
        <p14:creationId xmlns="" xmlns:p14="http://schemas.microsoft.com/office/powerpoint/2010/main" val="157971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3124944"/>
          </a:xfrm>
        </p:spPr>
        <p:txBody>
          <a:bodyPr>
            <a:normAutofit lnSpcReduction="10000"/>
          </a:bodyPr>
          <a:lstStyle/>
          <a:p>
            <a:pPr marL="0" indent="0">
              <a:buNone/>
            </a:pPr>
            <a:r>
              <a:rPr lang="es-ES" sz="2800" b="1" dirty="0" smtClean="0"/>
              <a:t>Semáforo </a:t>
            </a:r>
            <a:r>
              <a:rPr lang="es-ES" sz="2800" b="1" dirty="0"/>
              <a:t>Vehículos – peatones</a:t>
            </a:r>
            <a:endParaRPr lang="es-EC" sz="2800" b="1" dirty="0"/>
          </a:p>
          <a:p>
            <a:pPr marL="0" indent="0">
              <a:buNone/>
            </a:pPr>
            <a:r>
              <a:rPr lang="es-ES" sz="2800" dirty="0"/>
              <a:t>En el presente ejercicio </a:t>
            </a:r>
            <a:r>
              <a:rPr lang="es-ES" sz="2800" dirty="0" smtClean="0"/>
              <a:t>se desarrolla </a:t>
            </a:r>
            <a:r>
              <a:rPr lang="es-ES" sz="2800" dirty="0"/>
              <a:t>una versión completa a escala de un semáforo vehículos – peatones de calle y avenida en el cual si un peatón desea cruzar deberá presionar un </a:t>
            </a:r>
            <a:r>
              <a:rPr lang="es-ES" sz="2800" dirty="0" smtClean="0"/>
              <a:t>botón y esperar la orden de cruzar la calle para lo cual también hacemos por medio de mensajes a través de la LCD.</a:t>
            </a:r>
            <a:endParaRPr lang="es-EC" sz="2800" dirty="0"/>
          </a:p>
        </p:txBody>
      </p:sp>
      <p:graphicFrame>
        <p:nvGraphicFramePr>
          <p:cNvPr id="2058" name="Object 10"/>
          <p:cNvGraphicFramePr>
            <a:graphicFrameLocks noChangeAspect="1"/>
          </p:cNvGraphicFramePr>
          <p:nvPr/>
        </p:nvGraphicFramePr>
        <p:xfrm>
          <a:off x="1714480" y="3571876"/>
          <a:ext cx="5566069" cy="2573340"/>
        </p:xfrm>
        <a:graphic>
          <a:graphicData uri="http://schemas.openxmlformats.org/presentationml/2006/ole">
            <p:oleObj spid="_x0000_s2079" name="Visio" r:id="rId3" imgW="6797040" imgH="3152140" progId="Visio.Drawing.11">
              <p:embed/>
            </p:oleObj>
          </a:graphicData>
        </a:graphic>
      </p:graphicFrame>
    </p:spTree>
    <p:extLst>
      <p:ext uri="{BB962C8B-B14F-4D97-AF65-F5344CB8AC3E}">
        <p14:creationId xmlns="" xmlns:p14="http://schemas.microsoft.com/office/powerpoint/2010/main" val="1573097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Diagrama de flujo</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285720" y="1214423"/>
            <a:ext cx="2571767"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p:nvPr/>
        </p:nvPicPr>
        <p:blipFill>
          <a:blip r:embed="rId3" cstate="print"/>
          <a:srcRect/>
          <a:stretch>
            <a:fillRect/>
          </a:stretch>
        </p:blipFill>
        <p:spPr bwMode="auto">
          <a:xfrm>
            <a:off x="3000364" y="2000240"/>
            <a:ext cx="2857520" cy="3737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p:cNvPicPr/>
          <p:nvPr/>
        </p:nvPicPr>
        <p:blipFill>
          <a:blip r:embed="rId4" cstate="print"/>
          <a:srcRect/>
          <a:stretch>
            <a:fillRect/>
          </a:stretch>
        </p:blipFill>
        <p:spPr bwMode="auto">
          <a:xfrm>
            <a:off x="6072198" y="2571744"/>
            <a:ext cx="2825416" cy="3929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TC010219417[[fn=Tema de pintura Yamato]]</Template>
  <TotalTime>679</TotalTime>
  <Words>903</Words>
  <Application>Microsoft Office PowerPoint</Application>
  <PresentationFormat>Presentación en pantalla (4:3)</PresentationFormat>
  <Paragraphs>51</Paragraphs>
  <Slides>20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YamatoPainting</vt:lpstr>
      <vt:lpstr>Visio</vt:lpstr>
      <vt:lpstr>MICROCONTROLADORES  AVANZADOS</vt:lpstr>
      <vt:lpstr>Objetivos del proyecto</vt:lpstr>
      <vt:lpstr>Objetivos del proyecto</vt:lpstr>
      <vt:lpstr>Importancia del conjunto de instrucciones</vt:lpstr>
      <vt:lpstr>Plataforma interactiva</vt:lpstr>
      <vt:lpstr>PLATAFORMA INTERACTIVA</vt:lpstr>
      <vt:lpstr>Diapositiva 7</vt:lpstr>
      <vt:lpstr>Diapositiva 8</vt:lpstr>
      <vt:lpstr>Diagrama de flujo</vt:lpstr>
      <vt:lpstr>Simulación en Proteus</vt:lpstr>
      <vt:lpstr>Diapositiva 11</vt:lpstr>
      <vt:lpstr>Diagrama de flujo</vt:lpstr>
      <vt:lpstr>Diagrama de flujo</vt:lpstr>
      <vt:lpstr>Diagrama de flujo</vt:lpstr>
      <vt:lpstr>Diagrama de flujo</vt:lpstr>
      <vt:lpstr>Simulación en Proteus Calculadora Binaria</vt:lpstr>
      <vt:lpstr>Conclusiones</vt:lpstr>
      <vt:lpstr>Conclusiones </vt:lpstr>
      <vt:lpstr>Recomendaciones </vt:lpstr>
      <vt:lpstr>Recomendaciones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MICROCONTROLADORES  AVANZADOS</dc:title>
  <dc:creator>Administrador</dc:creator>
  <cp:lastModifiedBy>Ronald</cp:lastModifiedBy>
  <cp:revision>61</cp:revision>
  <dcterms:created xsi:type="dcterms:W3CDTF">2011-11-22T16:19:05Z</dcterms:created>
  <dcterms:modified xsi:type="dcterms:W3CDTF">2002-01-01T05:43:00Z</dcterms:modified>
</cp:coreProperties>
</file>