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34"/>
  </p:notesMasterIdLst>
  <p:sldIdLst>
    <p:sldId id="256" r:id="rId3"/>
    <p:sldId id="257" r:id="rId4"/>
    <p:sldId id="258" r:id="rId5"/>
    <p:sldId id="260" r:id="rId6"/>
    <p:sldId id="294" r:id="rId7"/>
    <p:sldId id="297" r:id="rId8"/>
    <p:sldId id="308" r:id="rId9"/>
    <p:sldId id="292" r:id="rId10"/>
    <p:sldId id="303" r:id="rId11"/>
    <p:sldId id="262" r:id="rId12"/>
    <p:sldId id="263" r:id="rId13"/>
    <p:sldId id="281" r:id="rId14"/>
    <p:sldId id="299" r:id="rId15"/>
    <p:sldId id="304" r:id="rId16"/>
    <p:sldId id="306" r:id="rId17"/>
    <p:sldId id="305" r:id="rId18"/>
    <p:sldId id="275" r:id="rId19"/>
    <p:sldId id="266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68" r:id="rId28"/>
    <p:sldId id="269" r:id="rId29"/>
    <p:sldId id="291" r:id="rId30"/>
    <p:sldId id="307" r:id="rId31"/>
    <p:sldId id="270" r:id="rId32"/>
    <p:sldId id="280" r:id="rId3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3F7"/>
    <a:srgbClr val="C4D7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F1ADF-7EBA-4D82-9550-2D2B506E2693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5206-3444-416B-9EDE-B26310E4C03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75206-3444-416B-9EDE-B26310E4C03F}" type="slidenum">
              <a:rPr lang="es-EC" smtClean="0"/>
              <a:pPr/>
              <a:t>17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C2C99F-1844-4A35-B80D-945982F9A00A}" type="datetimeFigureOut">
              <a:rPr lang="es-EC" smtClean="0"/>
              <a:pPr/>
              <a:t>21/06/2012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6B090D-0842-408F-B696-411EFD6C759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USUARIO\Desktop\Majo\Sustentacion\astersikfinalafter%20-%20Ordenador.m4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786182" y="785794"/>
            <a:ext cx="5143536" cy="25717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Implementación de un cliente </a:t>
            </a:r>
          </a:p>
          <a:p>
            <a:r>
              <a:rPr lang="es-EC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videoconferencia web basado en el protocolo SIP </a:t>
            </a:r>
          </a:p>
          <a:p>
            <a:r>
              <a:rPr lang="es-EC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 la finalidad de facilitar </a:t>
            </a:r>
          </a:p>
          <a:p>
            <a:r>
              <a:rPr lang="es-EC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 tutoría de clases a distancia.</a:t>
            </a:r>
            <a:endParaRPr lang="es-EC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28184" y="5103674"/>
            <a:ext cx="29158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s-EC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C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Tatiana Cepeda P.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C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María José Argüello V.</a:t>
            </a:r>
            <a:endParaRPr lang="es-EC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t="17854" b="28574"/>
          <a:stretch>
            <a:fillRect/>
          </a:stretch>
        </p:blipFill>
        <p:spPr bwMode="auto">
          <a:xfrm>
            <a:off x="7956376" y="142851"/>
            <a:ext cx="954287" cy="48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524264"/>
            <a:ext cx="1643074" cy="156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5304"/>
            <a:ext cx="8229600" cy="507512"/>
          </a:xfrm>
        </p:spPr>
        <p:txBody>
          <a:bodyPr>
            <a:normAutofit fontScale="55000" lnSpcReduction="20000"/>
          </a:bodyPr>
          <a:lstStyle/>
          <a:p>
            <a:r>
              <a:rPr lang="es-EC" sz="3800" dirty="0" smtClean="0"/>
              <a:t>Se utilizó 2 computadoras y sus respectivos accesorios.      </a:t>
            </a:r>
          </a:p>
          <a:p>
            <a:endParaRPr lang="es-EC" dirty="0" smtClean="0"/>
          </a:p>
          <a:p>
            <a:pPr>
              <a:buNone/>
            </a:pPr>
            <a:endParaRPr lang="es-EC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HARDWARE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24272" y="3951064"/>
          <a:ext cx="523190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451"/>
                <a:gridCol w="3275453"/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Cliente:</a:t>
                      </a:r>
                      <a:r>
                        <a:rPr lang="es-EC" sz="1800" baseline="0" dirty="0" smtClean="0"/>
                        <a:t> </a:t>
                      </a:r>
                      <a:r>
                        <a:rPr lang="es-EC" sz="1800" dirty="0" smtClean="0"/>
                        <a:t>PC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Características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Procesador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Intel </a:t>
                      </a:r>
                      <a:r>
                        <a:rPr lang="es-EC" dirty="0" err="1" smtClean="0"/>
                        <a:t>Core</a:t>
                      </a:r>
                      <a:r>
                        <a:rPr lang="es-EC" dirty="0" smtClean="0"/>
                        <a:t> </a:t>
                      </a:r>
                      <a:r>
                        <a:rPr lang="es-EC" dirty="0" err="1" smtClean="0"/>
                        <a:t>Duo</a:t>
                      </a:r>
                      <a:r>
                        <a:rPr lang="es-EC" dirty="0" smtClean="0"/>
                        <a:t> 2.8 GHZ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Tarjeta de Red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10/100 Mbps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Memoria </a:t>
                      </a:r>
                      <a:r>
                        <a:rPr kumimoji="0" lang="es-EC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Ram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GB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 Duro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 GB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131840" y="1700808"/>
          <a:ext cx="525658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138"/>
                <a:gridCol w="3081446"/>
              </a:tblGrid>
              <a:tr h="339331"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Servidor: Laptop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Características</a:t>
                      </a:r>
                      <a:endParaRPr lang="es-EC" dirty="0"/>
                    </a:p>
                  </a:txBody>
                  <a:tcPr/>
                </a:tc>
              </a:tr>
              <a:tr h="339331">
                <a:tc>
                  <a:txBody>
                    <a:bodyPr/>
                    <a:lstStyle/>
                    <a:p>
                      <a:r>
                        <a:rPr lang="es-EC" dirty="0" smtClean="0"/>
                        <a:t>Procesador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Intel </a:t>
                      </a:r>
                      <a:r>
                        <a:rPr lang="es-EC" dirty="0" err="1" smtClean="0"/>
                        <a:t>Core</a:t>
                      </a:r>
                      <a:r>
                        <a:rPr lang="es-EC" dirty="0" smtClean="0"/>
                        <a:t> i3 2.8 GHZ</a:t>
                      </a:r>
                      <a:endParaRPr lang="es-EC" dirty="0"/>
                    </a:p>
                  </a:txBody>
                  <a:tcPr/>
                </a:tc>
              </a:tr>
              <a:tr h="339331"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Tarjeta de Red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10/100 Mbps</a:t>
                      </a:r>
                      <a:endParaRPr lang="es-EC" dirty="0"/>
                    </a:p>
                  </a:txBody>
                  <a:tcPr/>
                </a:tc>
              </a:tr>
              <a:tr h="339331"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Memoria </a:t>
                      </a:r>
                      <a:r>
                        <a:rPr kumimoji="0" lang="es-EC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Ram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GB</a:t>
                      </a:r>
                      <a:endParaRPr lang="es-EC" dirty="0"/>
                    </a:p>
                  </a:txBody>
                  <a:tcPr/>
                </a:tc>
              </a:tr>
              <a:tr h="339331"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 Duro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GB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USUARIO\Desktop\Majo\Sustentacion\Sin título.png"/>
          <p:cNvPicPr>
            <a:picLocks noChangeAspect="1" noChangeArrowheads="1"/>
          </p:cNvPicPr>
          <p:nvPr/>
        </p:nvPicPr>
        <p:blipFill>
          <a:blip r:embed="rId3" cstate="print"/>
          <a:srcRect l="36613" t="68362" r="41076" b="2566"/>
          <a:stretch>
            <a:fillRect/>
          </a:stretch>
        </p:blipFill>
        <p:spPr bwMode="auto">
          <a:xfrm>
            <a:off x="1062557" y="1916832"/>
            <a:ext cx="1421211" cy="108012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r="4680"/>
          <a:stretch>
            <a:fillRect/>
          </a:stretch>
        </p:blipFill>
        <p:spPr bwMode="auto">
          <a:xfrm>
            <a:off x="6444208" y="3984848"/>
            <a:ext cx="208823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C" dirty="0" smtClean="0"/>
              <a:t>		</a:t>
            </a:r>
            <a:endParaRPr lang="es-EC" sz="2400" dirty="0" smtClean="0"/>
          </a:p>
          <a:p>
            <a:pPr>
              <a:buNone/>
            </a:pPr>
            <a:endParaRPr lang="es-EC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SOFTWARE</a:t>
            </a:r>
            <a:endParaRPr kumimoji="0" lang="es-EC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547664" y="1868016"/>
          <a:ext cx="6096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0" lang="es-EC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Servidor: Laptop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Sistema Operativo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Red </a:t>
                      </a:r>
                      <a:r>
                        <a:rPr lang="es-EC" dirty="0" err="1" smtClean="0">
                          <a:solidFill>
                            <a:schemeClr val="tx1"/>
                          </a:solidFill>
                        </a:rPr>
                        <a:t>Hat</a:t>
                      </a:r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 Enterprise Linux 5.4 </a:t>
                      </a:r>
                      <a:r>
                        <a:rPr lang="es-EC" dirty="0" err="1" smtClean="0">
                          <a:solidFill>
                            <a:schemeClr val="tx1"/>
                          </a:solidFill>
                        </a:rPr>
                        <a:t>Architectura</a:t>
                      </a:r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: x86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s-EC" dirty="0" smtClean="0"/>
                        <a:t>Servidor</a:t>
                      </a:r>
                      <a:r>
                        <a:rPr lang="es-EC" baseline="0" dirty="0" smtClean="0"/>
                        <a:t> VoIP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Asterisk versión</a:t>
                      </a:r>
                      <a:r>
                        <a:rPr kumimoji="0" lang="es-EC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 </a:t>
                      </a:r>
                      <a:r>
                        <a:rPr kumimoji="0" lang="es-EC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kit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Versión 6 </a:t>
                      </a:r>
                      <a:r>
                        <a:rPr kumimoji="0" lang="es-EC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update</a:t>
                      </a:r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29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Servidor web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Apache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Servidor RTMP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Wowza Media Server 3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Aplicación bridge entre VoIP y </a:t>
                      </a:r>
                      <a:r>
                        <a:rPr kumimoji="0" lang="es-EC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Rtmp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Flasphoner</a:t>
                      </a:r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Server 1.0.5.1057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Aplicación web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Flash </a:t>
                      </a:r>
                      <a:r>
                        <a:rPr kumimoji="0" lang="es-EC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client</a:t>
                      </a:r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1.0.5.124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SOFTWARE</a:t>
            </a:r>
            <a:endParaRPr lang="es-EC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15616" y="1900312"/>
          <a:ext cx="38884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016224"/>
              </a:tblGrid>
              <a:tr h="231954">
                <a:tc gridSpan="2">
                  <a:txBody>
                    <a:bodyPr/>
                    <a:lstStyle/>
                    <a:p>
                      <a:r>
                        <a:rPr kumimoji="0" lang="es-EC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Cliente SIP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C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Softphone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Eyebeam</a:t>
                      </a:r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1.5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40296" y="3933160"/>
          <a:ext cx="6096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bg1"/>
                          </a:solidFill>
                        </a:rPr>
                        <a:t>Cliente</a:t>
                      </a:r>
                      <a:r>
                        <a:rPr lang="es-EC" baseline="0" dirty="0" smtClean="0">
                          <a:solidFill>
                            <a:schemeClr val="bg1"/>
                          </a:solidFill>
                        </a:rPr>
                        <a:t> web</a:t>
                      </a:r>
                      <a:endParaRPr lang="es-EC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Sistema Operativo 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Windows XP SP2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s-EC" dirty="0" smtClean="0"/>
                        <a:t>Navegador web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Firefox 3.6.24 </a:t>
                      </a:r>
                      <a:endParaRPr kumimoji="0" lang="es-EC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Plugin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Adobe Flash Player 10 </a:t>
                      </a:r>
                      <a:endParaRPr kumimoji="0" lang="es-EC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7 Imagen"/>
          <p:cNvPicPr/>
          <p:nvPr/>
        </p:nvPicPr>
        <p:blipFill>
          <a:blip r:embed="rId2" cstate="print"/>
          <a:srcRect l="40359" t="26475" r="37649" b="16395"/>
          <a:stretch>
            <a:fillRect/>
          </a:stretch>
        </p:blipFill>
        <p:spPr bwMode="auto">
          <a:xfrm>
            <a:off x="5940152" y="1052736"/>
            <a:ext cx="17281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73395"/>
            <a:ext cx="8568952" cy="348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ESQUEMA</a:t>
            </a:r>
            <a:endParaRPr lang="es-ES" dirty="0"/>
          </a:p>
        </p:txBody>
      </p:sp>
      <p:pic>
        <p:nvPicPr>
          <p:cNvPr id="5" name="Picture 8" descr="http://www.powerstream.net/partners/images/wowza.jpg"/>
          <p:cNvPicPr>
            <a:picLocks noChangeAspect="1" noChangeArrowheads="1"/>
          </p:cNvPicPr>
          <p:nvPr/>
        </p:nvPicPr>
        <p:blipFill>
          <a:blip r:embed="rId3" cstate="print"/>
          <a:srcRect r="65947"/>
          <a:stretch>
            <a:fillRect/>
          </a:stretch>
        </p:blipFill>
        <p:spPr bwMode="auto">
          <a:xfrm>
            <a:off x="3347864" y="1609809"/>
            <a:ext cx="936104" cy="955095"/>
          </a:xfrm>
          <a:prstGeom prst="rect">
            <a:avLst/>
          </a:prstGeom>
          <a:noFill/>
        </p:spPr>
      </p:pic>
      <p:sp>
        <p:nvSpPr>
          <p:cNvPr id="6" name="5 Flecha arriba"/>
          <p:cNvSpPr/>
          <p:nvPr/>
        </p:nvSpPr>
        <p:spPr>
          <a:xfrm>
            <a:off x="5364088" y="4077072"/>
            <a:ext cx="504056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3563888" y="2564904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rriba"/>
          <p:cNvSpPr/>
          <p:nvPr/>
        </p:nvSpPr>
        <p:spPr>
          <a:xfrm>
            <a:off x="1835696" y="4077072"/>
            <a:ext cx="504056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7092280" y="2564904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6" descr="http://www.gpsos.es/wp-content/uploads/asterisk-by-digium-300x24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610797"/>
            <a:ext cx="1080120" cy="882099"/>
          </a:xfrm>
          <a:prstGeom prst="rect">
            <a:avLst/>
          </a:prstGeom>
          <a:noFill/>
        </p:spPr>
      </p:pic>
      <p:sp>
        <p:nvSpPr>
          <p:cNvPr id="11" name="10 Flecha arriba"/>
          <p:cNvSpPr/>
          <p:nvPr/>
        </p:nvSpPr>
        <p:spPr>
          <a:xfrm>
            <a:off x="7164288" y="5301208"/>
            <a:ext cx="504056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4.bp.blogspot.com/-tPboLuR0ZkA/T8EokUwQMCI/AAAAAAAAAFo/a-tLfAKScWE/s1600/Apache.jpg"/>
          <p:cNvPicPr>
            <a:picLocks noChangeAspect="1" noChangeArrowheads="1"/>
          </p:cNvPicPr>
          <p:nvPr/>
        </p:nvPicPr>
        <p:blipFill>
          <a:blip r:embed="rId5" cstate="print"/>
          <a:srcRect t="11672" b="12459"/>
          <a:stretch>
            <a:fillRect/>
          </a:stretch>
        </p:blipFill>
        <p:spPr bwMode="auto">
          <a:xfrm>
            <a:off x="1403648" y="4725143"/>
            <a:ext cx="1368152" cy="741083"/>
          </a:xfrm>
          <a:prstGeom prst="rect">
            <a:avLst/>
          </a:prstGeom>
          <a:noFill/>
        </p:spPr>
      </p:pic>
      <p:pic>
        <p:nvPicPr>
          <p:cNvPr id="16" name="Picture 8" descr="http://www.wowza.com/uploads/product_partners/flashphoner_smalldark.png"/>
          <p:cNvPicPr>
            <a:picLocks noChangeAspect="1" noChangeArrowheads="1"/>
          </p:cNvPicPr>
          <p:nvPr/>
        </p:nvPicPr>
        <p:blipFill>
          <a:blip r:embed="rId6" cstate="print"/>
          <a:srcRect l="84314" t="32987" r="-3922" b="31488"/>
          <a:stretch>
            <a:fillRect/>
          </a:stretch>
        </p:blipFill>
        <p:spPr bwMode="auto">
          <a:xfrm>
            <a:off x="5292080" y="4653136"/>
            <a:ext cx="720080" cy="1008112"/>
          </a:xfrm>
          <a:prstGeom prst="rect">
            <a:avLst/>
          </a:prstGeom>
          <a:noFill/>
        </p:spPr>
      </p:pic>
      <p:pic>
        <p:nvPicPr>
          <p:cNvPr id="1034" name="Picture 10" descr="http://media.traducegratis.com/screenshots/35/35956_287x206x68d8cc4a71.jpg"/>
          <p:cNvPicPr>
            <a:picLocks noChangeAspect="1" noChangeArrowheads="1"/>
          </p:cNvPicPr>
          <p:nvPr/>
        </p:nvPicPr>
        <p:blipFill>
          <a:blip r:embed="rId7" cstate="print"/>
          <a:srcRect l="7184" r="76934" b="85248"/>
          <a:stretch>
            <a:fillRect/>
          </a:stretch>
        </p:blipFill>
        <p:spPr bwMode="auto">
          <a:xfrm>
            <a:off x="7020273" y="5877272"/>
            <a:ext cx="864095" cy="57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ESQUEMA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19675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Clr>
                <a:schemeClr val="accent1"/>
              </a:buClr>
              <a:buFont typeface="Wingdings" pitchFamily="2" charset="2"/>
              <a:buChar char="q"/>
            </a:pPr>
            <a:r>
              <a:rPr lang="es-ES" sz="2000" b="1" dirty="0" smtClean="0"/>
              <a:t>Cliente Flash</a:t>
            </a:r>
            <a:endParaRPr lang="es-ES" sz="2000" b="1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560840" cy="3600400"/>
          </a:xfrm>
          <a:prstGeom prst="rect">
            <a:avLst/>
          </a:prstGeom>
          <a:noFill/>
          <a:ln w="349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ESQUEMA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196752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Clr>
                <a:schemeClr val="accent1"/>
              </a:buClr>
              <a:buFont typeface="Wingdings" pitchFamily="2" charset="2"/>
              <a:buChar char="q"/>
            </a:pPr>
            <a:r>
              <a:rPr lang="es-ES" sz="2000" b="1" dirty="0" err="1" smtClean="0"/>
              <a:t>Wowza</a:t>
            </a:r>
            <a:r>
              <a:rPr lang="es-ES" sz="2000" b="1" dirty="0" smtClean="0"/>
              <a:t> Media Server</a:t>
            </a:r>
            <a:endParaRPr lang="es-ES" sz="2000" b="1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-2830" t="-1910" b="701"/>
          <a:stretch>
            <a:fillRect/>
          </a:stretch>
        </p:blipFill>
        <p:spPr bwMode="auto">
          <a:xfrm>
            <a:off x="467544" y="1772816"/>
            <a:ext cx="7848872" cy="3816424"/>
          </a:xfrm>
          <a:prstGeom prst="rect">
            <a:avLst/>
          </a:prstGeom>
          <a:noFill/>
          <a:ln w="34925" cap="rnd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ESQUEMA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19675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Clr>
                <a:schemeClr val="accent1"/>
              </a:buClr>
              <a:buFont typeface="Wingdings" pitchFamily="2" charset="2"/>
              <a:buChar char="q"/>
            </a:pPr>
            <a:r>
              <a:rPr lang="es-ES" sz="2000" b="1" dirty="0" err="1" smtClean="0"/>
              <a:t>Asterisk</a:t>
            </a:r>
            <a:endParaRPr lang="es-ES" sz="2000" b="1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b="-8438"/>
          <a:stretch>
            <a:fillRect/>
          </a:stretch>
        </p:blipFill>
        <p:spPr bwMode="auto">
          <a:xfrm>
            <a:off x="2267744" y="1124744"/>
            <a:ext cx="6264696" cy="520065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DIAGRAMA DE RED</a:t>
            </a:r>
            <a:endParaRPr lang="es-ES" dirty="0"/>
          </a:p>
        </p:txBody>
      </p:sp>
      <p:pic>
        <p:nvPicPr>
          <p:cNvPr id="8" name="3 Marcador de contenido" descr="Esquema_proypng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98252" y="1556792"/>
            <a:ext cx="7534188" cy="43979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62316"/>
          </a:xfrm>
        </p:spPr>
        <p:txBody>
          <a:bodyPr>
            <a:normAutofit/>
          </a:bodyPr>
          <a:lstStyle/>
          <a:p>
            <a:r>
              <a:rPr lang="es-EC" dirty="0" smtClean="0"/>
              <a:t>Servidor ASTERISK</a:t>
            </a:r>
          </a:p>
          <a:p>
            <a:pPr lvl="1"/>
            <a:r>
              <a:rPr lang="es-EC" dirty="0" err="1" smtClean="0"/>
              <a:t>sip.conf</a:t>
            </a:r>
            <a:endParaRPr lang="es-EC" dirty="0" smtClean="0"/>
          </a:p>
          <a:p>
            <a:pPr lvl="1"/>
            <a:r>
              <a:rPr lang="es-EC" dirty="0" err="1" smtClean="0"/>
              <a:t>extensions.conf</a:t>
            </a:r>
            <a:endParaRPr lang="es-EC" dirty="0" smtClean="0"/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Servidor Wowza Media</a:t>
            </a:r>
          </a:p>
          <a:p>
            <a:pPr lvl="1"/>
            <a:r>
              <a:rPr lang="es-EC" dirty="0" err="1" smtClean="0"/>
              <a:t>flashphoner.properties</a:t>
            </a:r>
            <a:endParaRPr lang="es-EC" dirty="0" smtClean="0"/>
          </a:p>
          <a:p>
            <a:pPr lvl="1"/>
            <a:r>
              <a:rPr lang="es-EC" dirty="0" smtClean="0"/>
              <a:t>flashphoner.xml</a:t>
            </a:r>
          </a:p>
          <a:p>
            <a:pPr lvl="1">
              <a:buNone/>
            </a:pPr>
            <a:endParaRPr lang="es-EC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s-EC" sz="2700" dirty="0" smtClean="0"/>
              <a:t>Cliente </a:t>
            </a:r>
            <a:r>
              <a:rPr lang="es-EC" sz="2700" dirty="0" err="1" smtClean="0"/>
              <a:t>Sip</a:t>
            </a:r>
            <a:r>
              <a:rPr lang="es-EC" sz="2700" dirty="0" smtClean="0"/>
              <a:t> </a:t>
            </a:r>
            <a:r>
              <a:rPr lang="es-EC" sz="2700" dirty="0" err="1" smtClean="0"/>
              <a:t>Eyebeam</a:t>
            </a:r>
            <a:endParaRPr lang="es-EC" sz="27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s-EC" sz="2700" dirty="0" smtClean="0"/>
          </a:p>
          <a:p>
            <a:pPr lvl="1"/>
            <a:endParaRPr lang="es-ES" dirty="0" smtClean="0"/>
          </a:p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CONFIGURACIONES</a:t>
            </a:r>
            <a:endParaRPr lang="es-EC" dirty="0"/>
          </a:p>
        </p:txBody>
      </p:sp>
      <p:pic>
        <p:nvPicPr>
          <p:cNvPr id="17410" name="Picture 2" descr="http://1.bp.blogspot.com/_I5ep3WFhLiU/SChjnw8rzhI/AAAAAAAAAJc/gRNyFme19cw/s320/fileop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24064"/>
            <a:ext cx="1872208" cy="1872210"/>
          </a:xfrm>
          <a:prstGeom prst="rect">
            <a:avLst/>
          </a:prstGeom>
          <a:noFill/>
        </p:spPr>
      </p:pic>
      <p:grpSp>
        <p:nvGrpSpPr>
          <p:cNvPr id="14" name="13 Grupo"/>
          <p:cNvGrpSpPr/>
          <p:nvPr/>
        </p:nvGrpSpPr>
        <p:grpSpPr>
          <a:xfrm>
            <a:off x="5652120" y="1700808"/>
            <a:ext cx="1008112" cy="1213103"/>
            <a:chOff x="5508104" y="1556792"/>
            <a:chExt cx="1008112" cy="1213103"/>
          </a:xfrm>
        </p:grpSpPr>
        <p:pic>
          <p:nvPicPr>
            <p:cNvPr id="1741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41082" t="54692" r="55955" b="39633"/>
            <a:stretch>
              <a:fillRect/>
            </a:stretch>
          </p:blipFill>
          <p:spPr bwMode="auto">
            <a:xfrm>
              <a:off x="5508104" y="1556792"/>
              <a:ext cx="93610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8 CuadroTexto"/>
            <p:cNvSpPr txBox="1"/>
            <p:nvPr/>
          </p:nvSpPr>
          <p:spPr>
            <a:xfrm>
              <a:off x="5652120" y="2492896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sip.conf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7164288" y="1722874"/>
            <a:ext cx="1323256" cy="1202070"/>
            <a:chOff x="7236296" y="1556792"/>
            <a:chExt cx="1323256" cy="1202070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41082" t="54692" r="55955" b="39633"/>
            <a:stretch>
              <a:fillRect/>
            </a:stretch>
          </p:blipFill>
          <p:spPr bwMode="auto">
            <a:xfrm>
              <a:off x="7388696" y="1556792"/>
              <a:ext cx="93610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10 CuadroTexto"/>
            <p:cNvSpPr txBox="1"/>
            <p:nvPr/>
          </p:nvSpPr>
          <p:spPr>
            <a:xfrm>
              <a:off x="7236296" y="2481863"/>
              <a:ext cx="1323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extensions.conf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SIP.CONF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26876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s-ES" sz="2000" dirty="0" smtClean="0"/>
              <a:t> Configuraciones para usuarios SIP.</a:t>
            </a:r>
            <a:endParaRPr lang="es-ES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1933" t="23250" r="76483" b="43367"/>
          <a:stretch>
            <a:fillRect/>
          </a:stretch>
        </p:blipFill>
        <p:spPr bwMode="auto">
          <a:xfrm>
            <a:off x="1835696" y="1700808"/>
            <a:ext cx="4968552" cy="4320480"/>
          </a:xfrm>
          <a:prstGeom prst="rect">
            <a:avLst/>
          </a:prstGeom>
          <a:noFill/>
          <a:ln w="34925" cap="rnd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29307"/>
            <a:ext cx="8280920" cy="4447965"/>
          </a:xfrm>
        </p:spPr>
        <p:txBody>
          <a:bodyPr>
            <a:noAutofit/>
          </a:bodyPr>
          <a:lstStyle/>
          <a:p>
            <a:pPr algn="just"/>
            <a:r>
              <a:rPr lang="es-EC" sz="2000" dirty="0" smtClean="0">
                <a:cs typeface="Arial" pitchFamily="34" charset="0"/>
              </a:rPr>
              <a:t>El desarrollo de las telecomunicaciones ha causado un gran impacto en la sociedad, obligándonos a involucrarnos en nuevas tendencias tecnológicas para ser más eficientes y competitivos en el mundo laboral.</a:t>
            </a:r>
          </a:p>
          <a:p>
            <a:pPr algn="just"/>
            <a:endParaRPr lang="es-EC" sz="2000" dirty="0" smtClean="0">
              <a:cs typeface="Arial" pitchFamily="34" charset="0"/>
            </a:endParaRPr>
          </a:p>
          <a:p>
            <a:pPr algn="just"/>
            <a:r>
              <a:rPr lang="es-ES" sz="2000" dirty="0" smtClean="0">
                <a:cs typeface="Arial" pitchFamily="34" charset="0"/>
              </a:rPr>
              <a:t>La aparición de un software para PBX llamado </a:t>
            </a:r>
            <a:r>
              <a:rPr lang="es-ES" sz="2000" dirty="0" err="1" smtClean="0">
                <a:cs typeface="Arial" pitchFamily="34" charset="0"/>
              </a:rPr>
              <a:t>Asterisk</a:t>
            </a:r>
            <a:r>
              <a:rPr lang="es-ES" sz="2000" dirty="0" smtClean="0">
                <a:cs typeface="Arial" pitchFamily="34" charset="0"/>
              </a:rPr>
              <a:t> de arquitectura de Código Abierto que ha tenido avances continuos en funcionabilidad, escalabilidad, flexibilidad e interoperabilidad.</a:t>
            </a:r>
          </a:p>
          <a:p>
            <a:endParaRPr lang="es-EC" sz="2000" dirty="0" smtClean="0">
              <a:cs typeface="Arial" pitchFamily="34" charset="0"/>
            </a:endParaRPr>
          </a:p>
          <a:p>
            <a:pPr algn="just"/>
            <a:r>
              <a:rPr lang="es-EC" sz="2000" dirty="0" smtClean="0">
                <a:cs typeface="Arial" pitchFamily="34" charset="0"/>
              </a:rPr>
              <a:t>Características que permiten la interacción del software PBX con librerías escritas en JAVA y </a:t>
            </a:r>
            <a:r>
              <a:rPr lang="es-EC" sz="2000" dirty="0" err="1" smtClean="0">
                <a:cs typeface="Arial" pitchFamily="34" charset="0"/>
              </a:rPr>
              <a:t>JavaScript</a:t>
            </a:r>
            <a:r>
              <a:rPr lang="es-EC" sz="2000" dirty="0" smtClean="0">
                <a:cs typeface="Arial" pitchFamily="34" charset="0"/>
              </a:rPr>
              <a:t> usando el protocolo SIP para facilitar el registro y ubicación del cliente web.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C" dirty="0" smtClean="0"/>
              <a:t>SIP.CONF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004048" y="2060848"/>
            <a:ext cx="3096344" cy="3077766"/>
          </a:xfrm>
          <a:prstGeom prst="rect">
            <a:avLst/>
          </a:prstGeom>
          <a:ln w="22225" cmpd="dbl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txBody>
          <a:bodyPr wrap="square">
            <a:spAutoFit/>
          </a:bodyPr>
          <a:lstStyle/>
          <a:p>
            <a:pPr marL="367200" indent="-255600">
              <a:buNone/>
            </a:pPr>
            <a:endParaRPr lang="es-ES" sz="2000" i="1" dirty="0" smtClean="0">
              <a:latin typeface="Courier New" pitchFamily="49" charset="0"/>
              <a:cs typeface="Courier New" pitchFamily="49" charset="0"/>
            </a:endParaRPr>
          </a:p>
          <a:p>
            <a:pPr marL="367200" indent="-255600">
              <a:buNone/>
            </a:pPr>
            <a:r>
              <a:rPr lang="es-ES" sz="2200" b="1" i="1" dirty="0" smtClean="0">
                <a:latin typeface="Courier New" pitchFamily="49" charset="0"/>
                <a:cs typeface="Courier New" pitchFamily="49" charset="0"/>
              </a:rPr>
              <a:t>[2003]</a:t>
            </a:r>
          </a:p>
          <a:p>
            <a:pPr marL="367200" indent="-255600">
              <a:buNone/>
            </a:pPr>
            <a:r>
              <a:rPr lang="en-US" sz="2200" i="1" dirty="0" smtClean="0">
                <a:latin typeface="Courier New" pitchFamily="49" charset="0"/>
                <a:cs typeface="Courier New" pitchFamily="49" charset="0"/>
              </a:rPr>
              <a:t>type=friend</a:t>
            </a:r>
            <a:endParaRPr lang="es-ES" sz="2200" i="1" dirty="0" smtClean="0">
              <a:latin typeface="Courier New" pitchFamily="49" charset="0"/>
              <a:cs typeface="Courier New" pitchFamily="49" charset="0"/>
            </a:endParaRPr>
          </a:p>
          <a:p>
            <a:pPr marL="367200" indent="-255600">
              <a:buNone/>
            </a:pPr>
            <a:r>
              <a:rPr lang="en-US" sz="2200" i="1" dirty="0" smtClean="0">
                <a:latin typeface="Courier New" pitchFamily="49" charset="0"/>
                <a:cs typeface="Courier New" pitchFamily="49" charset="0"/>
              </a:rPr>
              <a:t>secret=2003</a:t>
            </a:r>
            <a:endParaRPr lang="es-ES" sz="2200" i="1" dirty="0" smtClean="0">
              <a:latin typeface="Courier New" pitchFamily="49" charset="0"/>
              <a:cs typeface="Courier New" pitchFamily="49" charset="0"/>
            </a:endParaRPr>
          </a:p>
          <a:p>
            <a:pPr marL="367200" indent="-255600">
              <a:buNone/>
            </a:pPr>
            <a:r>
              <a:rPr lang="en-US" sz="2200" i="1" dirty="0" smtClean="0">
                <a:latin typeface="Courier New" pitchFamily="49" charset="0"/>
                <a:cs typeface="Courier New" pitchFamily="49" charset="0"/>
              </a:rPr>
              <a:t>host=dynamic</a:t>
            </a:r>
            <a:endParaRPr lang="es-ES" sz="2200" i="1" dirty="0" smtClean="0">
              <a:latin typeface="Courier New" pitchFamily="49" charset="0"/>
              <a:cs typeface="Courier New" pitchFamily="49" charset="0"/>
            </a:endParaRPr>
          </a:p>
          <a:p>
            <a:pPr marL="367200" indent="-255600">
              <a:buNone/>
            </a:pPr>
            <a:r>
              <a:rPr lang="en-US" sz="2200" i="1" dirty="0" err="1" smtClean="0">
                <a:latin typeface="Courier New" pitchFamily="49" charset="0"/>
                <a:cs typeface="Courier New" pitchFamily="49" charset="0"/>
              </a:rPr>
              <a:t>canreinvite</a:t>
            </a:r>
            <a:r>
              <a:rPr lang="en-US" sz="2200" i="1" dirty="0" smtClean="0">
                <a:latin typeface="Courier New" pitchFamily="49" charset="0"/>
                <a:cs typeface="Courier New" pitchFamily="49" charset="0"/>
              </a:rPr>
              <a:t>=no</a:t>
            </a:r>
            <a:endParaRPr lang="es-ES" sz="2200" i="1" dirty="0" smtClean="0">
              <a:latin typeface="Courier New" pitchFamily="49" charset="0"/>
              <a:cs typeface="Courier New" pitchFamily="49" charset="0"/>
            </a:endParaRPr>
          </a:p>
          <a:p>
            <a:pPr marL="367200" indent="-255600">
              <a:buNone/>
            </a:pPr>
            <a:r>
              <a:rPr lang="es-ES" sz="2200" i="1" dirty="0" err="1" smtClean="0">
                <a:latin typeface="Courier New" pitchFamily="49" charset="0"/>
                <a:cs typeface="Courier New" pitchFamily="49" charset="0"/>
              </a:rPr>
              <a:t>dtmfmode</a:t>
            </a:r>
            <a:r>
              <a:rPr lang="es-ES" sz="2200" i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s-ES" sz="2200" i="1" dirty="0" err="1" smtClean="0">
                <a:latin typeface="Courier New" pitchFamily="49" charset="0"/>
                <a:cs typeface="Courier New" pitchFamily="49" charset="0"/>
              </a:rPr>
              <a:t>info</a:t>
            </a:r>
            <a:endParaRPr lang="es-ES" sz="2200" i="1" dirty="0" smtClean="0">
              <a:latin typeface="Courier New" pitchFamily="49" charset="0"/>
              <a:cs typeface="Courier New" pitchFamily="49" charset="0"/>
            </a:endParaRPr>
          </a:p>
          <a:p>
            <a:pPr marL="367200" indent="-255600">
              <a:buNone/>
            </a:pPr>
            <a:r>
              <a:rPr lang="es-ES" sz="2200" i="1" dirty="0" err="1" smtClean="0">
                <a:latin typeface="Courier New" pitchFamily="49" charset="0"/>
                <a:cs typeface="Courier New" pitchFamily="49" charset="0"/>
              </a:rPr>
              <a:t>nat</a:t>
            </a:r>
            <a:r>
              <a:rPr lang="es-ES" sz="2200" i="1" dirty="0" smtClean="0">
                <a:latin typeface="Courier New" pitchFamily="49" charset="0"/>
                <a:cs typeface="Courier New" pitchFamily="49" charset="0"/>
              </a:rPr>
              <a:t>=yes</a:t>
            </a:r>
          </a:p>
          <a:p>
            <a:pPr>
              <a:buNone/>
            </a:pP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130069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s-ES" sz="2000" dirty="0" smtClean="0"/>
              <a:t> Configuración de extensiones para protocolo SIP.</a:t>
            </a:r>
            <a:endParaRPr lang="es-ES" sz="2000" dirty="0"/>
          </a:p>
        </p:txBody>
      </p:sp>
      <p:sp>
        <p:nvSpPr>
          <p:cNvPr id="7" name="6 Rectángulo"/>
          <p:cNvSpPr/>
          <p:nvPr/>
        </p:nvSpPr>
        <p:spPr>
          <a:xfrm>
            <a:off x="899592" y="2060848"/>
            <a:ext cx="3096344" cy="3077766"/>
          </a:xfrm>
          <a:prstGeom prst="rect">
            <a:avLst/>
          </a:prstGeom>
          <a:ln w="22225" cmpd="dbl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txBody>
          <a:bodyPr wrap="square">
            <a:spAutoFit/>
          </a:bodyPr>
          <a:lstStyle/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200" b="1" i="1" dirty="0" smtClean="0">
                <a:latin typeface="Courier New" pitchFamily="49" charset="0"/>
                <a:cs typeface="Courier New" pitchFamily="49" charset="0"/>
              </a:rPr>
              <a:t>[2002]</a:t>
            </a:r>
          </a:p>
          <a:p>
            <a:pPr>
              <a:buNone/>
            </a:pPr>
            <a:r>
              <a:rPr lang="en-US" sz="2200" i="1" dirty="0" smtClean="0">
                <a:latin typeface="Courier New" pitchFamily="49" charset="0"/>
                <a:cs typeface="Courier New" pitchFamily="49" charset="0"/>
              </a:rPr>
              <a:t>type=friend</a:t>
            </a:r>
            <a:endParaRPr lang="es-ES" sz="22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200" i="1" dirty="0" smtClean="0">
                <a:latin typeface="Courier New" pitchFamily="49" charset="0"/>
                <a:cs typeface="Courier New" pitchFamily="49" charset="0"/>
              </a:rPr>
              <a:t>secret=2002</a:t>
            </a:r>
            <a:endParaRPr lang="es-ES" sz="22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200" i="1" dirty="0" smtClean="0">
                <a:latin typeface="Courier New" pitchFamily="49" charset="0"/>
                <a:cs typeface="Courier New" pitchFamily="49" charset="0"/>
              </a:rPr>
              <a:t>host=dynamic</a:t>
            </a:r>
            <a:endParaRPr lang="es-ES" sz="22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200" i="1" dirty="0" err="1" smtClean="0">
                <a:latin typeface="Courier New" pitchFamily="49" charset="0"/>
                <a:cs typeface="Courier New" pitchFamily="49" charset="0"/>
              </a:rPr>
              <a:t>canreinvite</a:t>
            </a:r>
            <a:r>
              <a:rPr lang="en-US" sz="2200" i="1" dirty="0" smtClean="0">
                <a:latin typeface="Courier New" pitchFamily="49" charset="0"/>
                <a:cs typeface="Courier New" pitchFamily="49" charset="0"/>
              </a:rPr>
              <a:t>=no</a:t>
            </a:r>
            <a:endParaRPr lang="es-ES" sz="22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s-ES" sz="2200" i="1" dirty="0" err="1" smtClean="0">
                <a:latin typeface="Courier New" pitchFamily="49" charset="0"/>
                <a:cs typeface="Courier New" pitchFamily="49" charset="0"/>
              </a:rPr>
              <a:t>dtmfmode</a:t>
            </a:r>
            <a:r>
              <a:rPr lang="es-ES" sz="2200" i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s-ES" sz="2200" i="1" dirty="0" err="1" smtClean="0">
                <a:latin typeface="Courier New" pitchFamily="49" charset="0"/>
                <a:cs typeface="Courier New" pitchFamily="49" charset="0"/>
              </a:rPr>
              <a:t>info</a:t>
            </a:r>
            <a:endParaRPr lang="es-ES" sz="22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s-ES" sz="2200" i="1" dirty="0" err="1" smtClean="0">
                <a:latin typeface="Courier New" pitchFamily="49" charset="0"/>
                <a:cs typeface="Courier New" pitchFamily="49" charset="0"/>
              </a:rPr>
              <a:t>nat</a:t>
            </a:r>
            <a:r>
              <a:rPr lang="es-ES" sz="2200" i="1" dirty="0" smtClean="0">
                <a:latin typeface="Courier New" pitchFamily="49" charset="0"/>
                <a:cs typeface="Courier New" pitchFamily="49" charset="0"/>
              </a:rPr>
              <a:t>=yes</a:t>
            </a:r>
          </a:p>
          <a:p>
            <a:pPr>
              <a:buNone/>
            </a:pP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EXTENSIONS.CONF</a:t>
            </a: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933" t="23250" r="70088" b="44266"/>
          <a:stretch>
            <a:fillRect/>
          </a:stretch>
        </p:blipFill>
        <p:spPr bwMode="auto">
          <a:xfrm>
            <a:off x="1115616" y="1556792"/>
            <a:ext cx="6552728" cy="4277275"/>
          </a:xfrm>
          <a:prstGeom prst="rect">
            <a:avLst/>
          </a:prstGeom>
          <a:noFill/>
          <a:ln w="34925" cap="rnd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FLASHPHONER.PROPERTIES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34" t="33967" r="51851" b="10179"/>
          <a:stretch>
            <a:fillRect/>
          </a:stretch>
        </p:blipFill>
        <p:spPr bwMode="auto">
          <a:xfrm>
            <a:off x="1043608" y="1242231"/>
            <a:ext cx="7200800" cy="4851065"/>
          </a:xfrm>
          <a:prstGeom prst="rect">
            <a:avLst/>
          </a:prstGeom>
          <a:noFill/>
          <a:ln w="34925" cap="rnd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FLASHPHONER.XML</a:t>
            </a:r>
            <a:endParaRPr lang="es-EC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214" t="58687" r="56006" b="10798"/>
          <a:stretch>
            <a:fillRect/>
          </a:stretch>
        </p:blipFill>
        <p:spPr bwMode="auto">
          <a:xfrm>
            <a:off x="467544" y="1916831"/>
            <a:ext cx="8280920" cy="3400431"/>
          </a:xfrm>
          <a:prstGeom prst="rect">
            <a:avLst/>
          </a:prstGeom>
          <a:noFill/>
          <a:ln w="34925" cap="rnd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CLIENTE SIP EYEBEAM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6274" t="32486" r="42862" b="27639"/>
          <a:stretch>
            <a:fillRect/>
          </a:stretch>
        </p:blipFill>
        <p:spPr bwMode="auto">
          <a:xfrm>
            <a:off x="2157946" y="1215562"/>
            <a:ext cx="5006342" cy="509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PRUEBAS DE FUNCIONAMIENTO</a:t>
            </a:r>
            <a:endParaRPr lang="es-ES" dirty="0"/>
          </a:p>
        </p:txBody>
      </p:sp>
      <p:pic>
        <p:nvPicPr>
          <p:cNvPr id="7" name="astersikfinalafter - Ordenador.m4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160748"/>
            <a:ext cx="6480720" cy="486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46856" y="1412776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C" sz="2100" dirty="0" smtClean="0">
                <a:cs typeface="Arial" pitchFamily="34" charset="0"/>
              </a:rPr>
              <a:t>Se comprobó que Asterisk puede comunicarse con aplicaciones que usen el protocolo RTMP mediante la utilización de un puente de comunicación.</a:t>
            </a:r>
          </a:p>
          <a:p>
            <a:pPr algn="just"/>
            <a:endParaRPr lang="es-EC" sz="2100" dirty="0" smtClean="0">
              <a:cs typeface="Arial" pitchFamily="34" charset="0"/>
            </a:endParaRPr>
          </a:p>
          <a:p>
            <a:pPr algn="just"/>
            <a:r>
              <a:rPr lang="es-EC" sz="2100" dirty="0" smtClean="0">
                <a:cs typeface="Arial" pitchFamily="34" charset="0"/>
              </a:rPr>
              <a:t>Se confirmó que Asterisk implementa en su módulo </a:t>
            </a:r>
            <a:r>
              <a:rPr lang="es-EC" sz="2100" dirty="0" err="1" smtClean="0">
                <a:cs typeface="Arial" pitchFamily="34" charset="0"/>
              </a:rPr>
              <a:t>chan_sip</a:t>
            </a:r>
            <a:r>
              <a:rPr lang="es-EC" sz="2100" dirty="0" smtClean="0">
                <a:cs typeface="Arial" pitchFamily="34" charset="0"/>
              </a:rPr>
              <a:t> todos los mensajes del estándar RFC3261 que hacen posible el establecimiento de llamadas.</a:t>
            </a:r>
          </a:p>
          <a:p>
            <a:pPr algn="just"/>
            <a:endParaRPr lang="es-EC" sz="2100" dirty="0" smtClean="0">
              <a:cs typeface="Arial" pitchFamily="34" charset="0"/>
            </a:endParaRPr>
          </a:p>
          <a:p>
            <a:pPr algn="just"/>
            <a:r>
              <a:rPr lang="es-EC" sz="2100" dirty="0" smtClean="0">
                <a:cs typeface="Arial" pitchFamily="34" charset="0"/>
              </a:rPr>
              <a:t>Se ratificó que Asterisk es una herramienta eficiente que permite la interacción con otras aplicaciones y servidores mediante el uso de diversas librerías.</a:t>
            </a:r>
          </a:p>
          <a:p>
            <a:pPr algn="just"/>
            <a:endParaRPr lang="es-EC" sz="2100" dirty="0" smtClean="0">
              <a:cs typeface="Arial" pitchFamily="34" charset="0"/>
            </a:endParaRPr>
          </a:p>
          <a:p>
            <a:pPr algn="just"/>
            <a:r>
              <a:rPr lang="es-EC" sz="2100" dirty="0" smtClean="0">
                <a:cs typeface="Arial" pitchFamily="34" charset="0"/>
              </a:rPr>
              <a:t>Se concluye que con sistemas de código abierto como Asterisk, Wowza Media y Flashphoner se pueden implementar soluciones robustas, económicas y con mejoras continuas.</a:t>
            </a:r>
          </a:p>
          <a:p>
            <a:pPr algn="just"/>
            <a:endParaRPr lang="es-EC" sz="2100" dirty="0" smtClean="0">
              <a:cs typeface="Arial" pitchFamily="34" charset="0"/>
            </a:endParaRPr>
          </a:p>
          <a:p>
            <a:pPr algn="just"/>
            <a:r>
              <a:rPr lang="es-EC" sz="2100" dirty="0" smtClean="0">
                <a:cs typeface="Arial" pitchFamily="34" charset="0"/>
              </a:rPr>
              <a:t>Se cumplieron los objetivos propuestos, utilizando conocimientos adquiridos a lo largo de la carrera.</a:t>
            </a:r>
          </a:p>
          <a:p>
            <a:pPr algn="just"/>
            <a:endParaRPr lang="es-EC" sz="2000" dirty="0" smtClean="0">
              <a:cs typeface="Arial" pitchFamily="34" charset="0"/>
            </a:endParaRPr>
          </a:p>
          <a:p>
            <a:pPr algn="just"/>
            <a:endParaRPr lang="es-EC" sz="2000" dirty="0" smtClean="0">
              <a:cs typeface="Arial" pitchFamily="34" charset="0"/>
            </a:endParaRPr>
          </a:p>
          <a:p>
            <a:pPr algn="just"/>
            <a:endParaRPr lang="es-EC" sz="2000" dirty="0" smtClean="0">
              <a:cs typeface="Arial" pitchFamily="34" charset="0"/>
            </a:endParaRPr>
          </a:p>
          <a:p>
            <a:pPr algn="just"/>
            <a:endParaRPr lang="es-EC" sz="2000" dirty="0" smtClean="0">
              <a:cs typeface="Arial" pitchFamily="34" charset="0"/>
            </a:endParaRPr>
          </a:p>
          <a:p>
            <a:pPr algn="just"/>
            <a:endParaRPr lang="es-EC" sz="2000" dirty="0" smtClean="0">
              <a:cs typeface="Arial" pitchFamily="34" charset="0"/>
            </a:endParaRPr>
          </a:p>
          <a:p>
            <a:pPr algn="just"/>
            <a:endParaRPr lang="es-EC" sz="2000" dirty="0" smtClean="0">
              <a:cs typeface="Arial" pitchFamily="34" charset="0"/>
            </a:endParaRPr>
          </a:p>
          <a:p>
            <a:pPr algn="just"/>
            <a:endParaRPr lang="es-EC" sz="20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RECOMENDACIONES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37444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sz="2000" dirty="0" smtClean="0">
                <a:cs typeface="Arial" pitchFamily="34" charset="0"/>
              </a:rPr>
              <a:t>Utilizar la licencia gratuita de 30 días del servidor Wowza Media para un ambiente de pruebas.</a:t>
            </a:r>
          </a:p>
          <a:p>
            <a:pPr algn="just"/>
            <a:endParaRPr lang="es-EC" sz="1000" dirty="0" smtClean="0">
              <a:cs typeface="Arial" pitchFamily="34" charset="0"/>
            </a:endParaRPr>
          </a:p>
          <a:p>
            <a:pPr algn="just"/>
            <a:r>
              <a:rPr lang="es-EC" sz="2000" dirty="0" smtClean="0">
                <a:cs typeface="Arial" pitchFamily="34" charset="0"/>
              </a:rPr>
              <a:t>Si se desea ofrecer un servicio con esta solución, se recomienda utilizar la licencia mensual del servidor y de todos los complementos,  ya que resulta más económica y concede más opciones en el uso de canales.</a:t>
            </a:r>
          </a:p>
          <a:p>
            <a:pPr algn="just"/>
            <a:endParaRPr lang="es-EC" sz="1000" dirty="0" smtClean="0">
              <a:cs typeface="Arial" pitchFamily="34" charset="0"/>
            </a:endParaRPr>
          </a:p>
          <a:p>
            <a:pPr algn="just"/>
            <a:r>
              <a:rPr lang="es-EC" sz="2000" dirty="0" smtClean="0">
                <a:cs typeface="Arial" pitchFamily="34" charset="0"/>
              </a:rPr>
              <a:t>Utilizar la versión 1.6.2 de </a:t>
            </a:r>
            <a:r>
              <a:rPr lang="es-EC" sz="2000" dirty="0" err="1" smtClean="0">
                <a:cs typeface="Arial" pitchFamily="34" charset="0"/>
              </a:rPr>
              <a:t>asterisk</a:t>
            </a:r>
            <a:r>
              <a:rPr lang="es-EC" sz="2000" dirty="0" smtClean="0">
                <a:cs typeface="Arial" pitchFamily="34" charset="0"/>
              </a:rPr>
              <a:t> debido a compatibilidad con el conjunto de aplicaciones utilizadas.</a:t>
            </a:r>
          </a:p>
          <a:p>
            <a:pPr algn="just"/>
            <a:endParaRPr lang="es-EC" sz="2000" dirty="0" smtClean="0">
              <a:cs typeface="Arial" pitchFamily="34" charset="0"/>
            </a:endParaRPr>
          </a:p>
          <a:p>
            <a:pPr algn="just"/>
            <a:r>
              <a:rPr lang="es-EC" sz="2000" dirty="0" smtClean="0">
                <a:cs typeface="Arial" pitchFamily="34" charset="0"/>
              </a:rPr>
              <a:t>Si la aplicación no se encuentra funcionando adecuadamente, se debe reiniciar todos los servicios y así se solucionará.</a:t>
            </a:r>
            <a:endParaRPr lang="es-EC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11560" y="2207240"/>
          <a:ext cx="7920880" cy="280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392"/>
                <a:gridCol w="1412971"/>
                <a:gridCol w="1793407"/>
                <a:gridCol w="1345055"/>
                <a:gridCol w="1345055"/>
              </a:tblGrid>
              <a:tr h="39090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Servidor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Transcoder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nDVR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DRM</a:t>
                      </a:r>
                      <a:endParaRPr lang="es-ES" dirty="0"/>
                    </a:p>
                  </a:txBody>
                  <a:tcPr/>
                </a:tc>
              </a:tr>
              <a:tr h="39090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Canal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Servidor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Servidor</a:t>
                      </a:r>
                      <a:endParaRPr lang="es-ES" dirty="0"/>
                    </a:p>
                  </a:txBody>
                  <a:tcPr/>
                </a:tc>
              </a:tr>
              <a:tr h="6747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Licencia</a:t>
                      </a:r>
                      <a:r>
                        <a:rPr lang="es-EC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$55</a:t>
                      </a:r>
                    </a:p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$30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$55</a:t>
                      </a:r>
                    </a:p>
                  </a:txBody>
                  <a:tcPr/>
                </a:tc>
              </a:tr>
              <a:tr h="674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a 4 licencias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$27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</a:t>
                      </a:r>
                    </a:p>
                  </a:txBody>
                  <a:tcPr/>
                </a:tc>
              </a:tr>
              <a:tr h="674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o más licencias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$24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C" dirty="0" smtClean="0"/>
              <a:t>LISTA DE PRECIOS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1196752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Clr>
                <a:schemeClr val="accent1"/>
              </a:buClr>
              <a:buFont typeface="Wingdings" pitchFamily="2" charset="2"/>
              <a:buChar char="q"/>
            </a:pPr>
            <a:r>
              <a:rPr lang="es-ES" sz="2000" b="1" dirty="0" smtClean="0"/>
              <a:t>Licencia Indefinida: </a:t>
            </a:r>
            <a:r>
              <a:rPr lang="es-ES" sz="2000" b="1" dirty="0" err="1" smtClean="0"/>
              <a:t>Wowza</a:t>
            </a:r>
            <a:r>
              <a:rPr lang="es-ES" sz="2000" b="1" dirty="0" smtClean="0"/>
              <a:t> Media Server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C" dirty="0" smtClean="0"/>
              <a:t>LISTA DE PRECIOS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932082" y="1295050"/>
          <a:ext cx="7600358" cy="523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726"/>
                <a:gridCol w="1819509"/>
                <a:gridCol w="1636875"/>
                <a:gridCol w="2232248"/>
              </a:tblGrid>
              <a:tr h="739701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Flashphoner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Licencia desarrolladores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Licencia de proveedor de soluciones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Licencia de proveedor de servicios</a:t>
                      </a:r>
                      <a:endParaRPr lang="es-ES" sz="1600" dirty="0"/>
                    </a:p>
                  </a:txBody>
                  <a:tcPr/>
                </a:tc>
              </a:tr>
              <a:tr h="428558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Características</a:t>
                      </a:r>
                      <a:r>
                        <a:rPr lang="es-EC" sz="1600" baseline="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Gratis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$2000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$500</a:t>
                      </a:r>
                      <a:endParaRPr lang="es-ES" sz="1600" dirty="0"/>
                    </a:p>
                  </a:txBody>
                  <a:tcPr/>
                </a:tc>
              </a:tr>
              <a:tr h="51443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Conexiones de Línea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Máximo 10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ilimitadas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/>
                        <a:t>Máximo 20</a:t>
                      </a:r>
                      <a:endParaRPr lang="es-ES" sz="1600" dirty="0" smtClean="0"/>
                    </a:p>
                  </a:txBody>
                  <a:tcPr/>
                </a:tc>
              </a:tr>
              <a:tr h="51443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Llamadas de Audio (g.711)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•</a:t>
                      </a:r>
                    </a:p>
                    <a:p>
                      <a:pPr algn="ctr"/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•</a:t>
                      </a:r>
                    </a:p>
                    <a:p>
                      <a:pPr algn="ctr"/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•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</a:txBody>
                  <a:tcPr/>
                </a:tc>
              </a:tr>
              <a:tr h="3757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$250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$250</a:t>
                      </a: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Llamadas de Video </a:t>
                      </a:r>
                      <a:r>
                        <a:rPr lang="es-ES" sz="1600" dirty="0"/>
                        <a:t>(h.263, h.264)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$500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$500</a:t>
                      </a:r>
                    </a:p>
                  </a:txBody>
                  <a:tcPr anchor="ctr"/>
                </a:tc>
              </a:tr>
              <a:tr h="401176">
                <a:tc>
                  <a:txBody>
                    <a:bodyPr/>
                    <a:lstStyle/>
                    <a:p>
                      <a:r>
                        <a:rPr lang="es-ES" sz="1600" dirty="0"/>
                        <a:t>Transfer/</a:t>
                      </a:r>
                      <a:r>
                        <a:rPr lang="es-ES" sz="1600" dirty="0" err="1"/>
                        <a:t>Hold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$500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$500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ES" sz="1600" dirty="0"/>
                        <a:t>G.729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$500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$500</a:t>
                      </a: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ES" sz="1600" dirty="0"/>
                        <a:t>IM </a:t>
                      </a:r>
                      <a:r>
                        <a:rPr lang="es-ES" sz="1600" dirty="0" err="1"/>
                        <a:t>Chatting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X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$250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$250</a:t>
                      </a:r>
                      <a:endParaRPr lang="es-ES" sz="1600" dirty="0"/>
                    </a:p>
                  </a:txBody>
                  <a:tcPr/>
                </a:tc>
              </a:tr>
              <a:tr h="428558">
                <a:tc>
                  <a:txBody>
                    <a:bodyPr/>
                    <a:lstStyle/>
                    <a:p>
                      <a:r>
                        <a:rPr lang="es-ES" sz="16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Free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$2250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$750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3212976"/>
            <a:ext cx="8229600" cy="2448272"/>
          </a:xfrm>
        </p:spPr>
        <p:txBody>
          <a:bodyPr>
            <a:normAutofit/>
          </a:bodyPr>
          <a:lstStyle/>
          <a:p>
            <a:pPr algn="just"/>
            <a:r>
              <a:rPr lang="es-EC" sz="2000" dirty="0" smtClean="0">
                <a:cs typeface="Arial" pitchFamily="34" charset="0"/>
              </a:rPr>
              <a:t>Utilizar y gestionar el módulo </a:t>
            </a:r>
            <a:r>
              <a:rPr lang="es-EC" sz="2000" dirty="0" err="1" smtClean="0">
                <a:cs typeface="Arial" pitchFamily="34" charset="0"/>
              </a:rPr>
              <a:t>chan_sip</a:t>
            </a:r>
            <a:r>
              <a:rPr lang="es-EC" sz="2000" dirty="0" smtClean="0">
                <a:cs typeface="Arial" pitchFamily="34" charset="0"/>
              </a:rPr>
              <a:t> de Asterisk para el uso del protocolo SIP.</a:t>
            </a:r>
          </a:p>
          <a:p>
            <a:pPr algn="just"/>
            <a:endParaRPr lang="es-EC" sz="1000" dirty="0" smtClean="0">
              <a:cs typeface="Arial" pitchFamily="34" charset="0"/>
            </a:endParaRPr>
          </a:p>
          <a:p>
            <a:pPr algn="just"/>
            <a:r>
              <a:rPr lang="es-EC" sz="2000" dirty="0" smtClean="0">
                <a:cs typeface="Arial" pitchFamily="34" charset="0"/>
              </a:rPr>
              <a:t>Utilizar herramientas Flash que manejan el flujo multimedia mediante el protocolo RTMP.</a:t>
            </a:r>
          </a:p>
          <a:p>
            <a:pPr algn="just"/>
            <a:endParaRPr lang="es-EC" sz="1000" dirty="0" smtClean="0">
              <a:cs typeface="Arial" pitchFamily="34" charset="0"/>
            </a:endParaRPr>
          </a:p>
          <a:p>
            <a:pPr algn="just"/>
            <a:r>
              <a:rPr lang="es-EC" sz="2000" dirty="0" smtClean="0">
                <a:cs typeface="Arial" pitchFamily="34" charset="0"/>
              </a:rPr>
              <a:t>Utilizar un puente de comunicación entre RTMP y SIP para comunicar los servidores Wowza Media y Asterisk.</a:t>
            </a:r>
            <a:endParaRPr lang="es-EC" sz="2000" dirty="0"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331640" y="544522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7544" y="1484784"/>
            <a:ext cx="8229600" cy="129614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905">
            <a:solidFill>
              <a:schemeClr val="accent1"/>
            </a:solidFill>
          </a:ln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68000"/>
              <a:buFont typeface="Wingdings" pitchFamily="2" charset="2"/>
              <a:buChar char="q"/>
              <a:tabLst/>
              <a:defRPr/>
            </a:pPr>
            <a:r>
              <a:rPr kumimoji="0" lang="es-EC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Implementar un cliente para videoconferencia web basado en el protocolo SIP que facilite la tutoría de clases a distancia de una manera eficiente y a bajo costo.</a:t>
            </a:r>
            <a:endParaRPr kumimoji="0" lang="es-EC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nterrogac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1340768"/>
            <a:ext cx="3672408" cy="4119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t="17854" b="28574"/>
          <a:stretch>
            <a:fillRect/>
          </a:stretch>
        </p:blipFill>
        <p:spPr bwMode="auto">
          <a:xfrm>
            <a:off x="214282" y="0"/>
            <a:ext cx="1257255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20110530223448-aplauso1.png"/>
          <p:cNvPicPr>
            <a:picLocks noChangeAspect="1"/>
          </p:cNvPicPr>
          <p:nvPr/>
        </p:nvPicPr>
        <p:blipFill>
          <a:blip r:embed="rId4" cstate="print">
            <a:lum bright="30000" contrast="-36000"/>
          </a:blip>
          <a:stretch>
            <a:fillRect/>
          </a:stretch>
        </p:blipFill>
        <p:spPr>
          <a:xfrm>
            <a:off x="4143372" y="1571612"/>
            <a:ext cx="1434565" cy="1500198"/>
          </a:xfrm>
          <a:prstGeom prst="rect">
            <a:avLst/>
          </a:prstGeom>
        </p:spPr>
      </p:pic>
      <p:sp>
        <p:nvSpPr>
          <p:cNvPr id="19" name="18 Elipse"/>
          <p:cNvSpPr/>
          <p:nvPr/>
        </p:nvSpPr>
        <p:spPr>
          <a:xfrm>
            <a:off x="3500430" y="3071810"/>
            <a:ext cx="292895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Tahoma" pitchFamily="34" charset="0"/>
              </a:rPr>
              <a:t>FIN</a:t>
            </a:r>
            <a:endParaRPr lang="es-EC" sz="24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2000" dirty="0" smtClean="0"/>
              <a:t>El proyecto consiste en la implementación de un cliente de videoconferencia web que utiliza el protocolo SIP para el establecimiento de la sesión y un componente Flash para el manejo del video, usando Asterisk como un servidor de PBX.</a:t>
            </a:r>
          </a:p>
          <a:p>
            <a:pPr algn="just"/>
            <a:endParaRPr lang="es-EC" sz="1000" dirty="0" smtClean="0"/>
          </a:p>
          <a:p>
            <a:pPr algn="just"/>
            <a:r>
              <a:rPr lang="es-EC" sz="2000" dirty="0" smtClean="0"/>
              <a:t>Se busca solucionar el problema de dictado de clases a distancia, reduciendo costos.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DESCRIPCIÓN</a:t>
            </a:r>
            <a:endParaRPr lang="es-EC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7128792" cy="2900146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347864" y="1484784"/>
            <a:ext cx="5410944" cy="4525963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cs typeface="Arial" pitchFamily="34" charset="0"/>
              </a:rPr>
              <a:t>Para alcanzar los objetivos planteados, se instaló </a:t>
            </a:r>
            <a:r>
              <a:rPr lang="es-ES" sz="2000" dirty="0" err="1" smtClean="0">
                <a:cs typeface="Arial" pitchFamily="34" charset="0"/>
              </a:rPr>
              <a:t>Asterisk</a:t>
            </a:r>
            <a:r>
              <a:rPr lang="es-ES" sz="2000" dirty="0" smtClean="0">
                <a:cs typeface="Arial" pitchFamily="34" charset="0"/>
              </a:rPr>
              <a:t> y </a:t>
            </a:r>
            <a:r>
              <a:rPr lang="es-ES" sz="2000" dirty="0" err="1" smtClean="0">
                <a:cs typeface="Arial" pitchFamily="34" charset="0"/>
              </a:rPr>
              <a:t>Wowza</a:t>
            </a:r>
            <a:r>
              <a:rPr lang="es-ES" sz="2000" dirty="0" smtClean="0">
                <a:cs typeface="Arial" pitchFamily="34" charset="0"/>
              </a:rPr>
              <a:t> Media Server sobre un servidor con sistema operativo </a:t>
            </a:r>
            <a:r>
              <a:rPr lang="es-ES" sz="2000" dirty="0" err="1" smtClean="0">
                <a:cs typeface="Arial" pitchFamily="34" charset="0"/>
              </a:rPr>
              <a:t>Centos</a:t>
            </a:r>
            <a:r>
              <a:rPr lang="es-ES" sz="2000" dirty="0" smtClean="0">
                <a:cs typeface="Arial" pitchFamily="34" charset="0"/>
              </a:rPr>
              <a:t> 5.</a:t>
            </a:r>
          </a:p>
          <a:p>
            <a:pPr algn="just"/>
            <a:endParaRPr lang="es-ES" sz="2000" dirty="0" smtClean="0">
              <a:cs typeface="Arial" pitchFamily="34" charset="0"/>
            </a:endParaRPr>
          </a:p>
          <a:p>
            <a:pPr algn="just"/>
            <a:r>
              <a:rPr lang="es-ES" sz="2000" dirty="0" smtClean="0">
                <a:cs typeface="Arial" pitchFamily="34" charset="0"/>
              </a:rPr>
              <a:t>En el cliente web se utilizó un navegador con un componente de Adobe Flash.</a:t>
            </a:r>
          </a:p>
          <a:p>
            <a:pPr algn="just"/>
            <a:endParaRPr lang="es-ES" sz="2000" dirty="0" smtClean="0">
              <a:cs typeface="Arial" pitchFamily="34" charset="0"/>
            </a:endParaRPr>
          </a:p>
          <a:p>
            <a:pPr algn="just"/>
            <a:r>
              <a:rPr lang="es-ES" sz="2000" dirty="0" smtClean="0">
                <a:cs typeface="Arial" pitchFamily="34" charset="0"/>
              </a:rPr>
              <a:t>Las pruebas correspondientes se realizaron con dos webcams, dos micrófonos y un cliente SIP de escritorio.</a:t>
            </a:r>
          </a:p>
          <a:p>
            <a:endParaRPr lang="es-ES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METODOLOGÍA</a:t>
            </a:r>
            <a:endParaRPr lang="es-ES" dirty="0"/>
          </a:p>
        </p:txBody>
      </p:sp>
      <p:pic>
        <p:nvPicPr>
          <p:cNvPr id="1028" name="Picture 4" descr="http://pc.casey.jp/wp-content/uploads/2011/02/XWSS003190-s.jpg"/>
          <p:cNvPicPr>
            <a:picLocks noChangeAspect="1" noChangeArrowheads="1"/>
          </p:cNvPicPr>
          <p:nvPr/>
        </p:nvPicPr>
        <p:blipFill>
          <a:blip r:embed="rId2" cstate="print"/>
          <a:srcRect l="6602" t="18766" r="29139" b="59788"/>
          <a:stretch>
            <a:fillRect/>
          </a:stretch>
        </p:blipFill>
        <p:spPr bwMode="auto">
          <a:xfrm>
            <a:off x="611560" y="4005064"/>
            <a:ext cx="2448272" cy="576064"/>
          </a:xfrm>
          <a:prstGeom prst="rect">
            <a:avLst/>
          </a:prstGeom>
          <a:noFill/>
        </p:spPr>
      </p:pic>
      <p:pic>
        <p:nvPicPr>
          <p:cNvPr id="1030" name="Picture 6" descr="http://www.gpsos.es/wp-content/uploads/asterisk-by-digium-300x24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2857500" cy="2333626"/>
          </a:xfrm>
          <a:prstGeom prst="rect">
            <a:avLst/>
          </a:prstGeom>
          <a:noFill/>
        </p:spPr>
      </p:pic>
      <p:pic>
        <p:nvPicPr>
          <p:cNvPr id="1032" name="Picture 8" descr="http://www.powerstream.net/partners/images/wow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94185"/>
            <a:ext cx="2748980" cy="955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TEÓRICO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992888" cy="403244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539552" y="119675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Clr>
                <a:schemeClr val="accent1"/>
              </a:buClr>
              <a:buFont typeface="Wingdings" pitchFamily="2" charset="2"/>
              <a:buChar char="q"/>
            </a:pPr>
            <a:r>
              <a:rPr lang="es-ES" sz="2000" b="1" dirty="0" err="1" smtClean="0"/>
              <a:t>Asterisk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TEÓRICO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119675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Clr>
                <a:schemeClr val="accent1"/>
              </a:buClr>
              <a:buFont typeface="Wingdings" pitchFamily="2" charset="2"/>
              <a:buChar char="q"/>
            </a:pPr>
            <a:r>
              <a:rPr lang="es-ES" sz="2000" b="1" dirty="0" smtClean="0"/>
              <a:t>Protocolos </a:t>
            </a:r>
            <a:r>
              <a:rPr lang="es-ES" sz="2000" b="1" dirty="0" err="1" smtClean="0"/>
              <a:t>VoIP</a:t>
            </a:r>
            <a:endParaRPr lang="es-ES" sz="2000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763688" y="1700808"/>
          <a:ext cx="5400600" cy="18542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34510"/>
                <a:gridCol w="2466090"/>
              </a:tblGrid>
              <a:tr h="370840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Señalización y Establecimiento de la Comunicación</a:t>
                      </a:r>
                    </a:p>
                    <a:p>
                      <a:pPr marL="0" algn="l" rtl="0" eaLnBrk="1" latinLnBrk="0" hangingPunct="1"/>
                      <a:endParaRPr kumimoji="0" lang="es-E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IAX</a:t>
                      </a:r>
                    </a:p>
                  </a:txBody>
                  <a:tcPr anchor="ctr">
                    <a:solidFill>
                      <a:srgbClr val="EFF3F7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SIP</a:t>
                      </a:r>
                      <a:endParaRPr lang="es-ES" sz="16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H.323</a:t>
                      </a:r>
                      <a:endParaRPr lang="es-ES" sz="16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MGCP</a:t>
                      </a:r>
                      <a:endParaRPr lang="es-ES" sz="16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SCCP/</a:t>
                      </a:r>
                      <a:r>
                        <a:rPr lang="es-ES" sz="1600" dirty="0" err="1" smtClean="0"/>
                        <a:t>Skinny</a:t>
                      </a:r>
                      <a:endParaRPr lang="es-ES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916088" y="4005064"/>
          <a:ext cx="5176192" cy="222504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49454"/>
                <a:gridCol w="3226738"/>
              </a:tblGrid>
              <a:tr h="370840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Códecs</a:t>
                      </a:r>
                      <a:endParaRPr kumimoji="0" lang="es-ES" sz="16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endParaRPr kumimoji="0" lang="es-E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G.711</a:t>
                      </a:r>
                    </a:p>
                  </a:txBody>
                  <a:tcPr anchor="ctr">
                    <a:solidFill>
                      <a:srgbClr val="EFF3F7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G.726</a:t>
                      </a:r>
                      <a:endParaRPr lang="es-ES" sz="16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G.729A</a:t>
                      </a:r>
                      <a:endParaRPr lang="es-ES" sz="16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GSM</a:t>
                      </a:r>
                      <a:endParaRPr lang="es-ES" sz="16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Speex</a:t>
                      </a:r>
                      <a:endParaRPr lang="es-ES" sz="16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s-ES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MP3</a:t>
                      </a:r>
                      <a:endParaRPr lang="es-E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TEÓRICO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19675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Clr>
                <a:schemeClr val="accent1"/>
              </a:buClr>
              <a:buFont typeface="Wingdings" pitchFamily="2" charset="2"/>
              <a:buChar char="q"/>
            </a:pPr>
            <a:r>
              <a:rPr lang="es-ES" sz="2000" b="1" dirty="0" smtClean="0"/>
              <a:t>Protocolos </a:t>
            </a:r>
            <a:r>
              <a:rPr lang="es-ES" sz="2000" b="1" dirty="0" err="1" smtClean="0"/>
              <a:t>VoIP</a:t>
            </a:r>
            <a:endParaRPr lang="es-ES" sz="2000" b="1" dirty="0"/>
          </a:p>
        </p:txBody>
      </p:sp>
      <p:pic>
        <p:nvPicPr>
          <p:cNvPr id="6" name="5 Imagen" descr="C:\Users\USUARIO\Desktop\si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69847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11560" y="170080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SIP (Protocolo de Inicio de Sesión)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RTP (Protocolo de Transporte en Tiempo Real</a:t>
            </a: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C" dirty="0" smtClean="0"/>
              <a:t>COMPONENTES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15616" y="1657608"/>
          <a:ext cx="66967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Hardware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6213" indent="177800"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s-EC" dirty="0" smtClean="0"/>
                        <a:t>Servidor</a:t>
                      </a:r>
                      <a:endParaRPr lang="es-EC" dirty="0"/>
                    </a:p>
                  </a:txBody>
                  <a:tcPr marR="630000"/>
                </a:tc>
              </a:tr>
              <a:tr h="370840">
                <a:tc>
                  <a:txBody>
                    <a:bodyPr/>
                    <a:lstStyle/>
                    <a:p>
                      <a:pPr marL="176213" indent="177800"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Cliente</a:t>
                      </a:r>
                      <a:endParaRPr lang="es-EC" dirty="0"/>
                    </a:p>
                  </a:txBody>
                  <a:tcPr marR="630000"/>
                </a:tc>
              </a:tr>
              <a:tr h="370840">
                <a:tc>
                  <a:txBody>
                    <a:bodyPr/>
                    <a:lstStyle/>
                    <a:p>
                      <a:pPr marL="176213" indent="177800"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Cámaras web y micrófonos</a:t>
                      </a:r>
                      <a:endParaRPr lang="es-EC" dirty="0"/>
                    </a:p>
                  </a:txBody>
                  <a:tcPr marR="63000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15616" y="3663032"/>
          <a:ext cx="66967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Software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6213" indent="177800"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s-EC" dirty="0" smtClean="0"/>
                        <a:t>Librerías</a:t>
                      </a:r>
                      <a:r>
                        <a:rPr lang="es-EC" baseline="0" dirty="0" smtClean="0"/>
                        <a:t> y dependencias de Asterisk</a:t>
                      </a:r>
                      <a:endParaRPr lang="es-EC" dirty="0"/>
                    </a:p>
                  </a:txBody>
                  <a:tcPr marR="630000"/>
                </a:tc>
              </a:tr>
              <a:tr h="370840">
                <a:tc>
                  <a:txBody>
                    <a:bodyPr/>
                    <a:lstStyle/>
                    <a:p>
                      <a:pPr marL="176213" indent="177800"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kumimoji="0" lang="es-EC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Chan_sip</a:t>
                      </a:r>
                      <a:endParaRPr lang="es-EC" dirty="0"/>
                    </a:p>
                  </a:txBody>
                  <a:tcPr marR="630000"/>
                </a:tc>
              </a:tr>
              <a:tr h="370840">
                <a:tc>
                  <a:txBody>
                    <a:bodyPr/>
                    <a:lstStyle/>
                    <a:p>
                      <a:pPr marL="176213" indent="177800"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kumimoji="0" lang="es-EC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Wowza Media Server</a:t>
                      </a:r>
                    </a:p>
                  </a:txBody>
                  <a:tcPr marR="630000"/>
                </a:tc>
              </a:tr>
              <a:tr h="370840">
                <a:tc>
                  <a:txBody>
                    <a:bodyPr/>
                    <a:lstStyle/>
                    <a:p>
                      <a:pPr marL="176213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C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Softphone</a:t>
                      </a:r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s-EC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EyeBeam</a:t>
                      </a:r>
                      <a:endParaRPr kumimoji="0" lang="es-EC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630000"/>
                </a:tc>
              </a:tr>
            </a:tbl>
          </a:graphicData>
        </a:graphic>
      </p:graphicFrame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6059016" cy="363496"/>
          </a:xfrm>
        </p:spPr>
        <p:txBody>
          <a:bodyPr>
            <a:noAutofit/>
          </a:bodyPr>
          <a:lstStyle/>
          <a:p>
            <a:r>
              <a:rPr lang="es-EC" sz="2000" dirty="0" smtClean="0"/>
              <a:t>Equipos y Programas usados.</a:t>
            </a:r>
          </a:p>
          <a:p>
            <a:endParaRPr lang="es-EC" sz="1800" dirty="0" smtClean="0"/>
          </a:p>
          <a:p>
            <a:pPr>
              <a:buNone/>
            </a:pPr>
            <a:endParaRPr lang="es-EC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urrencia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2774</TotalTime>
  <Words>923</Words>
  <Application>Microsoft Office PowerPoint</Application>
  <PresentationFormat>Presentación en pantalla (4:3)</PresentationFormat>
  <Paragraphs>252</Paragraphs>
  <Slides>31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Concurrencia</vt:lpstr>
      <vt:lpstr>1_Concurrencia</vt:lpstr>
      <vt:lpstr>Diapositiva 1</vt:lpstr>
      <vt:lpstr>ANTECEDENTES</vt:lpstr>
      <vt:lpstr>OBJETIVOS</vt:lpstr>
      <vt:lpstr>DESCRIPCIÓN</vt:lpstr>
      <vt:lpstr>METODOLOGÍA</vt:lpstr>
      <vt:lpstr>MARCO TEÓRICO</vt:lpstr>
      <vt:lpstr>MARCO TEÓRICO</vt:lpstr>
      <vt:lpstr>MARCO TEÓRICO</vt:lpstr>
      <vt:lpstr>COMPONENTES</vt:lpstr>
      <vt:lpstr>HARDWARE</vt:lpstr>
      <vt:lpstr>Diapositiva 11</vt:lpstr>
      <vt:lpstr>Diapositiva 12</vt:lpstr>
      <vt:lpstr>ESQUEMA</vt:lpstr>
      <vt:lpstr>ESQUEMA</vt:lpstr>
      <vt:lpstr>ESQUEMA</vt:lpstr>
      <vt:lpstr>ESQUEMA</vt:lpstr>
      <vt:lpstr>DIAGRAMA DE RED</vt:lpstr>
      <vt:lpstr>CONFIGURACIONES</vt:lpstr>
      <vt:lpstr>SIP.CONF</vt:lpstr>
      <vt:lpstr>SIP.CONF</vt:lpstr>
      <vt:lpstr>EXTENSIONS.CONF</vt:lpstr>
      <vt:lpstr>FLASHPHONER.PROPERTIES</vt:lpstr>
      <vt:lpstr>FLASHPHONER.XML</vt:lpstr>
      <vt:lpstr>CLIENTE SIP EYEBEAM</vt:lpstr>
      <vt:lpstr>PRUEBAS DE FUNCIONAMIENTO</vt:lpstr>
      <vt:lpstr>Diapositiva 26</vt:lpstr>
      <vt:lpstr>Diapositiva 27</vt:lpstr>
      <vt:lpstr>LISTA DE PRECIOS</vt:lpstr>
      <vt:lpstr>LISTA DE PRECIOS</vt:lpstr>
      <vt:lpstr>Diapositiva 30</vt:lpstr>
      <vt:lpstr>Diapositiva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USUARIO</cp:lastModifiedBy>
  <cp:revision>377</cp:revision>
  <dcterms:created xsi:type="dcterms:W3CDTF">2012-04-11T01:13:55Z</dcterms:created>
  <dcterms:modified xsi:type="dcterms:W3CDTF">2012-06-21T05:53:24Z</dcterms:modified>
</cp:coreProperties>
</file>