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068" autoAdjust="0"/>
  </p:normalViewPr>
  <p:slideViewPr>
    <p:cSldViewPr>
      <p:cViewPr>
        <p:scale>
          <a:sx n="66" d="100"/>
          <a:sy n="66" d="100"/>
        </p:scale>
        <p:origin x="-128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o\Desktop\Copia%20de%20ENCUES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o\Desktop\Copia%20de%20ENCUES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eo\Desktop\Copia%20de%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5.8190589902311886E-2"/>
          <c:y val="4.8396371312486634E-2"/>
          <c:w val="0.65939930969771365"/>
          <c:h val="0.44199985300205497"/>
        </c:manualLayout>
      </c:layout>
      <c:barChart>
        <c:barDir val="col"/>
        <c:grouping val="clustered"/>
        <c:ser>
          <c:idx val="0"/>
          <c:order val="0"/>
          <c:tx>
            <c:strRef>
              <c:f>Hoja1!$P$2</c:f>
              <c:strCache>
                <c:ptCount val="1"/>
                <c:pt idx="0">
                  <c:v>TOTALMENTE EN DESACUERDO</c:v>
                </c:pt>
              </c:strCache>
            </c:strRef>
          </c:tx>
          <c:spPr>
            <a:solidFill>
              <a:srgbClr val="FFC000"/>
            </a:solidFill>
            <a:effectLst>
              <a:outerShdw blurRad="50800" dist="50800" dir="5400000" algn="ctr" rotWithShape="0">
                <a:srgbClr val="FFFF00"/>
              </a:outerShdw>
            </a:effectLst>
          </c:spPr>
          <c:cat>
            <c:strRef>
              <c:f>Hoja2!$B$1:$M$1</c:f>
              <c:strCache>
                <c:ptCount val="12"/>
                <c:pt idx="0">
                  <c:v>La información presentada fue suficiente para aprender sobre el dengue</c:v>
                </c:pt>
                <c:pt idx="1">
                  <c:v>La información presentada me permitió aprender cómo prevenir el dengue</c:v>
                </c:pt>
                <c:pt idx="2">
                  <c:v>Se me hizo sencillo entender la información presentada en el juego</c:v>
                </c:pt>
                <c:pt idx="3">
                  <c:v>Luego de usar el juego sé cómo combatir una epidemia  de dengue</c:v>
                </c:pt>
                <c:pt idx="4">
                  <c:v>Las instrucciones presentadas son suficientes</c:v>
                </c:pt>
                <c:pt idx="5">
                  <c:v>Identifiqué con facilidad los diferentes personajes y objetos dentro del juego</c:v>
                </c:pt>
                <c:pt idx="6">
                  <c:v>Disqtinguí con facilidad las instrucciones del juego</c:v>
                </c:pt>
                <c:pt idx="7">
                  <c:v>Distinguí con facilidad los botones para jugar</c:v>
                </c:pt>
                <c:pt idx="8">
                  <c:v>Te gustaron los colores usados en el juego</c:v>
                </c:pt>
                <c:pt idx="9">
                  <c:v>Te gustó la musica utilizada en el juego</c:v>
                </c:pt>
                <c:pt idx="10">
                  <c:v>Las animaciones permitieron entender cómo jugar</c:v>
                </c:pt>
                <c:pt idx="11">
                  <c:v>Se me hizo fácil jugar</c:v>
                </c:pt>
              </c:strCache>
            </c:strRef>
          </c:cat>
          <c:val>
            <c:numRef>
              <c:f>Hoja1!$P$3:$P$14</c:f>
              <c:numCache>
                <c:formatCode>General</c:formatCode>
                <c:ptCount val="12"/>
                <c:pt idx="0">
                  <c:v>0</c:v>
                </c:pt>
                <c:pt idx="1">
                  <c:v>3</c:v>
                </c:pt>
                <c:pt idx="2">
                  <c:v>0</c:v>
                </c:pt>
                <c:pt idx="3">
                  <c:v>0</c:v>
                </c:pt>
                <c:pt idx="4">
                  <c:v>0</c:v>
                </c:pt>
                <c:pt idx="5">
                  <c:v>6</c:v>
                </c:pt>
                <c:pt idx="6">
                  <c:v>0</c:v>
                </c:pt>
                <c:pt idx="7">
                  <c:v>0</c:v>
                </c:pt>
                <c:pt idx="8">
                  <c:v>0</c:v>
                </c:pt>
                <c:pt idx="9">
                  <c:v>0</c:v>
                </c:pt>
                <c:pt idx="10">
                  <c:v>3</c:v>
                </c:pt>
                <c:pt idx="11">
                  <c:v>9</c:v>
                </c:pt>
              </c:numCache>
            </c:numRef>
          </c:val>
        </c:ser>
        <c:ser>
          <c:idx val="1"/>
          <c:order val="1"/>
          <c:tx>
            <c:strRef>
              <c:f>Hoja1!$Q$2</c:f>
              <c:strCache>
                <c:ptCount val="1"/>
                <c:pt idx="0">
                  <c:v>PARCIALMENTE  EN DESACUERDO</c:v>
                </c:pt>
              </c:strCache>
            </c:strRef>
          </c:tx>
          <c:cat>
            <c:strRef>
              <c:f>Hoja2!$B$1:$M$1</c:f>
              <c:strCache>
                <c:ptCount val="12"/>
                <c:pt idx="0">
                  <c:v>La información presentada fue suficiente para aprender sobre el dengue</c:v>
                </c:pt>
                <c:pt idx="1">
                  <c:v>La información presentada me permitió aprender cómo prevenir el dengue</c:v>
                </c:pt>
                <c:pt idx="2">
                  <c:v>Se me hizo sencillo entender la información presentada en el juego</c:v>
                </c:pt>
                <c:pt idx="3">
                  <c:v>Luego de usar el juego sé cómo combatir una epidemia  de dengue</c:v>
                </c:pt>
                <c:pt idx="4">
                  <c:v>Las instrucciones presentadas son suficientes</c:v>
                </c:pt>
                <c:pt idx="5">
                  <c:v>Identifiqué con facilidad los diferentes personajes y objetos dentro del juego</c:v>
                </c:pt>
                <c:pt idx="6">
                  <c:v>Disqtinguí con facilidad las instrucciones del juego</c:v>
                </c:pt>
                <c:pt idx="7">
                  <c:v>Distinguí con facilidad los botones para jugar</c:v>
                </c:pt>
                <c:pt idx="8">
                  <c:v>Te gustaron los colores usados en el juego</c:v>
                </c:pt>
                <c:pt idx="9">
                  <c:v>Te gustó la musica utilizada en el juego</c:v>
                </c:pt>
                <c:pt idx="10">
                  <c:v>Las animaciones permitieron entender cómo jugar</c:v>
                </c:pt>
                <c:pt idx="11">
                  <c:v>Se me hizo fácil jugar</c:v>
                </c:pt>
              </c:strCache>
            </c:strRef>
          </c:cat>
          <c:val>
            <c:numRef>
              <c:f>Hoja1!$Q$3:$Q$14</c:f>
              <c:numCache>
                <c:formatCode>General</c:formatCode>
                <c:ptCount val="12"/>
                <c:pt idx="0">
                  <c:v>3</c:v>
                </c:pt>
                <c:pt idx="1">
                  <c:v>0</c:v>
                </c:pt>
                <c:pt idx="2">
                  <c:v>3</c:v>
                </c:pt>
                <c:pt idx="3">
                  <c:v>3</c:v>
                </c:pt>
                <c:pt idx="4">
                  <c:v>9</c:v>
                </c:pt>
                <c:pt idx="5">
                  <c:v>0</c:v>
                </c:pt>
                <c:pt idx="6">
                  <c:v>3</c:v>
                </c:pt>
                <c:pt idx="7">
                  <c:v>9</c:v>
                </c:pt>
                <c:pt idx="8">
                  <c:v>0</c:v>
                </c:pt>
                <c:pt idx="9">
                  <c:v>0</c:v>
                </c:pt>
                <c:pt idx="10">
                  <c:v>9</c:v>
                </c:pt>
                <c:pt idx="11">
                  <c:v>3</c:v>
                </c:pt>
              </c:numCache>
            </c:numRef>
          </c:val>
        </c:ser>
        <c:ser>
          <c:idx val="2"/>
          <c:order val="2"/>
          <c:tx>
            <c:strRef>
              <c:f>Hoja1!$R$2</c:f>
              <c:strCache>
                <c:ptCount val="1"/>
                <c:pt idx="0">
                  <c:v>NI DE ACUERDO NI DESACUERDO</c:v>
                </c:pt>
              </c:strCache>
            </c:strRef>
          </c:tx>
          <c:cat>
            <c:strRef>
              <c:f>Hoja2!$B$1:$M$1</c:f>
              <c:strCache>
                <c:ptCount val="12"/>
                <c:pt idx="0">
                  <c:v>La información presentada fue suficiente para aprender sobre el dengue</c:v>
                </c:pt>
                <c:pt idx="1">
                  <c:v>La información presentada me permitió aprender cómo prevenir el dengue</c:v>
                </c:pt>
                <c:pt idx="2">
                  <c:v>Se me hizo sencillo entender la información presentada en el juego</c:v>
                </c:pt>
                <c:pt idx="3">
                  <c:v>Luego de usar el juego sé cómo combatir una epidemia  de dengue</c:v>
                </c:pt>
                <c:pt idx="4">
                  <c:v>Las instrucciones presentadas son suficientes</c:v>
                </c:pt>
                <c:pt idx="5">
                  <c:v>Identifiqué con facilidad los diferentes personajes y objetos dentro del juego</c:v>
                </c:pt>
                <c:pt idx="6">
                  <c:v>Disqtinguí con facilidad las instrucciones del juego</c:v>
                </c:pt>
                <c:pt idx="7">
                  <c:v>Distinguí con facilidad los botones para jugar</c:v>
                </c:pt>
                <c:pt idx="8">
                  <c:v>Te gustaron los colores usados en el juego</c:v>
                </c:pt>
                <c:pt idx="9">
                  <c:v>Te gustó la musica utilizada en el juego</c:v>
                </c:pt>
                <c:pt idx="10">
                  <c:v>Las animaciones permitieron entender cómo jugar</c:v>
                </c:pt>
                <c:pt idx="11">
                  <c:v>Se me hizo fácil jugar</c:v>
                </c:pt>
              </c:strCache>
            </c:strRef>
          </c:cat>
          <c:val>
            <c:numRef>
              <c:f>Hoja1!$R$3:$R$14</c:f>
              <c:numCache>
                <c:formatCode>General</c:formatCode>
                <c:ptCount val="12"/>
                <c:pt idx="0">
                  <c:v>0</c:v>
                </c:pt>
                <c:pt idx="1">
                  <c:v>0</c:v>
                </c:pt>
                <c:pt idx="2">
                  <c:v>0</c:v>
                </c:pt>
                <c:pt idx="3">
                  <c:v>0</c:v>
                </c:pt>
                <c:pt idx="4">
                  <c:v>0</c:v>
                </c:pt>
                <c:pt idx="5">
                  <c:v>3</c:v>
                </c:pt>
                <c:pt idx="6">
                  <c:v>0</c:v>
                </c:pt>
                <c:pt idx="7">
                  <c:v>0</c:v>
                </c:pt>
                <c:pt idx="8">
                  <c:v>0</c:v>
                </c:pt>
                <c:pt idx="9">
                  <c:v>0</c:v>
                </c:pt>
                <c:pt idx="10">
                  <c:v>0</c:v>
                </c:pt>
                <c:pt idx="11">
                  <c:v>3</c:v>
                </c:pt>
              </c:numCache>
            </c:numRef>
          </c:val>
        </c:ser>
        <c:ser>
          <c:idx val="3"/>
          <c:order val="3"/>
          <c:tx>
            <c:strRef>
              <c:f>Hoja1!$S$2</c:f>
              <c:strCache>
                <c:ptCount val="1"/>
                <c:pt idx="0">
                  <c:v>PARCIALMENTE DE ACUERDO</c:v>
                </c:pt>
              </c:strCache>
            </c:strRef>
          </c:tx>
          <c:cat>
            <c:strRef>
              <c:f>Hoja2!$B$1:$M$1</c:f>
              <c:strCache>
                <c:ptCount val="12"/>
                <c:pt idx="0">
                  <c:v>La información presentada fue suficiente para aprender sobre el dengue</c:v>
                </c:pt>
                <c:pt idx="1">
                  <c:v>La información presentada me permitió aprender cómo prevenir el dengue</c:v>
                </c:pt>
                <c:pt idx="2">
                  <c:v>Se me hizo sencillo entender la información presentada en el juego</c:v>
                </c:pt>
                <c:pt idx="3">
                  <c:v>Luego de usar el juego sé cómo combatir una epidemia  de dengue</c:v>
                </c:pt>
                <c:pt idx="4">
                  <c:v>Las instrucciones presentadas son suficientes</c:v>
                </c:pt>
                <c:pt idx="5">
                  <c:v>Identifiqué con facilidad los diferentes personajes y objetos dentro del juego</c:v>
                </c:pt>
                <c:pt idx="6">
                  <c:v>Disqtinguí con facilidad las instrucciones del juego</c:v>
                </c:pt>
                <c:pt idx="7">
                  <c:v>Distinguí con facilidad los botones para jugar</c:v>
                </c:pt>
                <c:pt idx="8">
                  <c:v>Te gustaron los colores usados en el juego</c:v>
                </c:pt>
                <c:pt idx="9">
                  <c:v>Te gustó la musica utilizada en el juego</c:v>
                </c:pt>
                <c:pt idx="10">
                  <c:v>Las animaciones permitieron entender cómo jugar</c:v>
                </c:pt>
                <c:pt idx="11">
                  <c:v>Se me hizo fácil jugar</c:v>
                </c:pt>
              </c:strCache>
            </c:strRef>
          </c:cat>
          <c:val>
            <c:numRef>
              <c:f>Hoja1!$S$3:$S$14</c:f>
              <c:numCache>
                <c:formatCode>General</c:formatCode>
                <c:ptCount val="12"/>
                <c:pt idx="0">
                  <c:v>3</c:v>
                </c:pt>
                <c:pt idx="1">
                  <c:v>0</c:v>
                </c:pt>
                <c:pt idx="2">
                  <c:v>9</c:v>
                </c:pt>
                <c:pt idx="3">
                  <c:v>6</c:v>
                </c:pt>
                <c:pt idx="4">
                  <c:v>3</c:v>
                </c:pt>
                <c:pt idx="5">
                  <c:v>0</c:v>
                </c:pt>
                <c:pt idx="6">
                  <c:v>3</c:v>
                </c:pt>
                <c:pt idx="7">
                  <c:v>3</c:v>
                </c:pt>
                <c:pt idx="8">
                  <c:v>0</c:v>
                </c:pt>
                <c:pt idx="9">
                  <c:v>0</c:v>
                </c:pt>
                <c:pt idx="10">
                  <c:v>9</c:v>
                </c:pt>
                <c:pt idx="11">
                  <c:v>9</c:v>
                </c:pt>
              </c:numCache>
            </c:numRef>
          </c:val>
        </c:ser>
        <c:ser>
          <c:idx val="4"/>
          <c:order val="4"/>
          <c:tx>
            <c:strRef>
              <c:f>Hoja1!$T$2</c:f>
              <c:strCache>
                <c:ptCount val="1"/>
                <c:pt idx="0">
                  <c:v>TOTALMENTE DE ACUERDO</c:v>
                </c:pt>
              </c:strCache>
            </c:strRef>
          </c:tx>
          <c:cat>
            <c:strRef>
              <c:f>Hoja2!$B$1:$M$1</c:f>
              <c:strCache>
                <c:ptCount val="12"/>
                <c:pt idx="0">
                  <c:v>La información presentada fue suficiente para aprender sobre el dengue</c:v>
                </c:pt>
                <c:pt idx="1">
                  <c:v>La información presentada me permitió aprender cómo prevenir el dengue</c:v>
                </c:pt>
                <c:pt idx="2">
                  <c:v>Se me hizo sencillo entender la información presentada en el juego</c:v>
                </c:pt>
                <c:pt idx="3">
                  <c:v>Luego de usar el juego sé cómo combatir una epidemia  de dengue</c:v>
                </c:pt>
                <c:pt idx="4">
                  <c:v>Las instrucciones presentadas son suficientes</c:v>
                </c:pt>
                <c:pt idx="5">
                  <c:v>Identifiqué con facilidad los diferentes personajes y objetos dentro del juego</c:v>
                </c:pt>
                <c:pt idx="6">
                  <c:v>Disqtinguí con facilidad las instrucciones del juego</c:v>
                </c:pt>
                <c:pt idx="7">
                  <c:v>Distinguí con facilidad los botones para jugar</c:v>
                </c:pt>
                <c:pt idx="8">
                  <c:v>Te gustaron los colores usados en el juego</c:v>
                </c:pt>
                <c:pt idx="9">
                  <c:v>Te gustó la musica utilizada en el juego</c:v>
                </c:pt>
                <c:pt idx="10">
                  <c:v>Las animaciones permitieron entender cómo jugar</c:v>
                </c:pt>
                <c:pt idx="11">
                  <c:v>Se me hizo fácil jugar</c:v>
                </c:pt>
              </c:strCache>
            </c:strRef>
          </c:cat>
          <c:val>
            <c:numRef>
              <c:f>Hoja1!$T$3:$T$14</c:f>
              <c:numCache>
                <c:formatCode>General</c:formatCode>
                <c:ptCount val="12"/>
                <c:pt idx="0">
                  <c:v>94</c:v>
                </c:pt>
                <c:pt idx="1">
                  <c:v>97</c:v>
                </c:pt>
                <c:pt idx="2">
                  <c:v>88</c:v>
                </c:pt>
                <c:pt idx="3">
                  <c:v>91</c:v>
                </c:pt>
                <c:pt idx="4">
                  <c:v>88</c:v>
                </c:pt>
                <c:pt idx="5">
                  <c:v>91</c:v>
                </c:pt>
                <c:pt idx="6">
                  <c:v>94</c:v>
                </c:pt>
                <c:pt idx="7">
                  <c:v>88</c:v>
                </c:pt>
                <c:pt idx="8">
                  <c:v>100</c:v>
                </c:pt>
                <c:pt idx="9">
                  <c:v>100</c:v>
                </c:pt>
                <c:pt idx="10">
                  <c:v>79</c:v>
                </c:pt>
                <c:pt idx="11">
                  <c:v>76</c:v>
                </c:pt>
              </c:numCache>
            </c:numRef>
          </c:val>
        </c:ser>
        <c:axId val="37595392"/>
        <c:axId val="37601280"/>
      </c:barChart>
      <c:catAx>
        <c:axId val="37595392"/>
        <c:scaling>
          <c:orientation val="minMax"/>
        </c:scaling>
        <c:axPos val="b"/>
        <c:tickLblPos val="nextTo"/>
        <c:txPr>
          <a:bodyPr rot="-5400000" vert="horz"/>
          <a:lstStyle/>
          <a:p>
            <a:pPr>
              <a:defRPr lang="es-EC" sz="900" baseline="0"/>
            </a:pPr>
            <a:endParaRPr lang="es-ES"/>
          </a:p>
        </c:txPr>
        <c:crossAx val="37601280"/>
        <c:crosses val="autoZero"/>
        <c:auto val="1"/>
        <c:lblAlgn val="ctr"/>
        <c:lblOffset val="100"/>
      </c:catAx>
      <c:valAx>
        <c:axId val="37601280"/>
        <c:scaling>
          <c:orientation val="minMax"/>
          <c:max val="100"/>
        </c:scaling>
        <c:axPos val="l"/>
        <c:majorGridlines/>
        <c:numFmt formatCode="General" sourceLinked="1"/>
        <c:tickLblPos val="nextTo"/>
        <c:txPr>
          <a:bodyPr/>
          <a:lstStyle/>
          <a:p>
            <a:pPr>
              <a:defRPr lang="es-EC"/>
            </a:pPr>
            <a:endParaRPr lang="es-ES"/>
          </a:p>
        </c:txPr>
        <c:crossAx val="37595392"/>
        <c:crosses val="autoZero"/>
        <c:crossBetween val="between"/>
        <c:minorUnit val="4"/>
      </c:valAx>
    </c:plotArea>
    <c:legend>
      <c:legendPos val="r"/>
      <c:layout/>
      <c:txPr>
        <a:bodyPr/>
        <a:lstStyle/>
        <a:p>
          <a:pPr>
            <a:defRPr lang="es-EC"/>
          </a:pPr>
          <a:endParaRPr lang="es-E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pieChart>
        <c:varyColors val="1"/>
        <c:ser>
          <c:idx val="0"/>
          <c:order val="0"/>
          <c:dLbls>
            <c:dLbl>
              <c:idx val="0"/>
              <c:layout>
                <c:manualLayout>
                  <c:x val="-3.4703412073491112E-2"/>
                  <c:y val="-0.33550707203266877"/>
                </c:manualLayout>
              </c:layout>
              <c:tx>
                <c:rich>
                  <a:bodyPr/>
                  <a:lstStyle/>
                  <a:p>
                    <a:r>
                      <a:rPr lang="en-US" sz="1400"/>
                      <a:t>97%</a:t>
                    </a:r>
                  </a:p>
                </c:rich>
              </c:tx>
              <c:showVal val="1"/>
            </c:dLbl>
            <c:dLbl>
              <c:idx val="1"/>
              <c:layout/>
              <c:tx>
                <c:rich>
                  <a:bodyPr/>
                  <a:lstStyle/>
                  <a:p>
                    <a:r>
                      <a:rPr lang="en-US"/>
                      <a:t>3%</a:t>
                    </a:r>
                  </a:p>
                </c:rich>
              </c:tx>
              <c:showVal val="1"/>
            </c:dLbl>
            <c:txPr>
              <a:bodyPr/>
              <a:lstStyle/>
              <a:p>
                <a:pPr>
                  <a:defRPr lang="es-EC"/>
                </a:pPr>
                <a:endParaRPr lang="es-ES"/>
              </a:p>
            </c:txPr>
            <c:showVal val="1"/>
            <c:showLeaderLines val="1"/>
          </c:dLbls>
          <c:cat>
            <c:strRef>
              <c:f>Hoja1!$K$18:$L$18</c:f>
              <c:strCache>
                <c:ptCount val="2"/>
                <c:pt idx="0">
                  <c:v>SI</c:v>
                </c:pt>
                <c:pt idx="1">
                  <c:v>NO</c:v>
                </c:pt>
              </c:strCache>
            </c:strRef>
          </c:cat>
          <c:val>
            <c:numRef>
              <c:f>Hoja1!$K$19:$L$19</c:f>
              <c:numCache>
                <c:formatCode>General</c:formatCode>
                <c:ptCount val="2"/>
                <c:pt idx="0">
                  <c:v>33</c:v>
                </c:pt>
                <c:pt idx="1">
                  <c:v>1</c:v>
                </c:pt>
              </c:numCache>
            </c:numRef>
          </c:val>
        </c:ser>
        <c:firstSliceAng val="0"/>
      </c:pieChart>
    </c:plotArea>
    <c:legend>
      <c:legendPos val="r"/>
      <c:layout>
        <c:manualLayout>
          <c:xMode val="edge"/>
          <c:yMode val="edge"/>
          <c:x val="0.78177276302366283"/>
          <c:y val="0.40005659425609308"/>
          <c:w val="0.11530811626500001"/>
          <c:h val="0.20717558815131701"/>
        </c:manualLayout>
      </c:layout>
      <c:txPr>
        <a:bodyPr/>
        <a:lstStyle/>
        <a:p>
          <a:pPr>
            <a:defRPr lang="es-EC"/>
          </a:pPr>
          <a:endParaRPr lang="es-ES"/>
        </a:p>
      </c:txPr>
    </c:legend>
    <c:plotVisOnly val="1"/>
    <c:dispBlanksAs val="zero"/>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plotArea>
      <c:layout/>
      <c:pieChart>
        <c:varyColors val="1"/>
        <c:ser>
          <c:idx val="0"/>
          <c:order val="0"/>
          <c:dLbls>
            <c:dLbl>
              <c:idx val="0"/>
              <c:layout>
                <c:manualLayout>
                  <c:x val="-0.10207174103237122"/>
                  <c:y val="-0.33344852726743218"/>
                </c:manualLayout>
              </c:layout>
              <c:tx>
                <c:rich>
                  <a:bodyPr/>
                  <a:lstStyle/>
                  <a:p>
                    <a:r>
                      <a:rPr lang="en-US" sz="1200">
                        <a:latin typeface="Arial" pitchFamily="34" charset="0"/>
                        <a:cs typeface="Arial" pitchFamily="34" charset="0"/>
                      </a:rPr>
                      <a:t>91%</a:t>
                    </a:r>
                  </a:p>
                </c:rich>
              </c:tx>
              <c:showVal val="1"/>
            </c:dLbl>
            <c:dLbl>
              <c:idx val="1"/>
              <c:layout>
                <c:manualLayout>
                  <c:x val="3.6729440069991202E-2"/>
                  <c:y val="0.13648148148148456"/>
                </c:manualLayout>
              </c:layout>
              <c:tx>
                <c:rich>
                  <a:bodyPr/>
                  <a:lstStyle/>
                  <a:p>
                    <a:r>
                      <a:rPr lang="en-US" sz="1200">
                        <a:latin typeface="Arial" pitchFamily="34" charset="0"/>
                        <a:cs typeface="Arial" pitchFamily="34" charset="0"/>
                      </a:rPr>
                      <a:t>9%</a:t>
                    </a:r>
                  </a:p>
                </c:rich>
              </c:tx>
              <c:showVal val="1"/>
            </c:dLbl>
            <c:txPr>
              <a:bodyPr/>
              <a:lstStyle/>
              <a:p>
                <a:pPr>
                  <a:defRPr lang="es-EC"/>
                </a:pPr>
                <a:endParaRPr lang="es-ES"/>
              </a:p>
            </c:txPr>
            <c:showVal val="1"/>
            <c:showLeaderLines val="1"/>
          </c:dLbls>
          <c:cat>
            <c:strRef>
              <c:f>'[Copia de ENCUESTA.xlsx]Hoja1'!$K$18,'[Copia de ENCUESTA.xlsx]Hoja1'!$L$18</c:f>
              <c:strCache>
                <c:ptCount val="2"/>
                <c:pt idx="0">
                  <c:v>SI</c:v>
                </c:pt>
                <c:pt idx="1">
                  <c:v>NO</c:v>
                </c:pt>
              </c:strCache>
            </c:strRef>
          </c:cat>
          <c:val>
            <c:numRef>
              <c:f>'[Copia de ENCUESTA.xlsx]Hoja1'!$K$20,'[Copia de ENCUESTA.xlsx]Hoja1'!$L$20</c:f>
              <c:numCache>
                <c:formatCode>General</c:formatCode>
                <c:ptCount val="2"/>
                <c:pt idx="0">
                  <c:v>31</c:v>
                </c:pt>
                <c:pt idx="1">
                  <c:v>3</c:v>
                </c:pt>
              </c:numCache>
            </c:numRef>
          </c:val>
        </c:ser>
        <c:firstSliceAng val="0"/>
      </c:pieChart>
    </c:plotArea>
    <c:legend>
      <c:legendPos val="r"/>
      <c:layout>
        <c:manualLayout>
          <c:xMode val="edge"/>
          <c:yMode val="edge"/>
          <c:x val="0.8310461200939655"/>
          <c:y val="0.40969843832465985"/>
          <c:w val="8.3498687664042004E-2"/>
          <c:h val="0.16743438320210227"/>
        </c:manualLayout>
      </c:layout>
      <c:txPr>
        <a:bodyPr/>
        <a:lstStyle/>
        <a:p>
          <a:pPr>
            <a:defRPr lang="es-EC"/>
          </a:pPr>
          <a:endParaRPr lang="es-ES"/>
        </a:p>
      </c:txPr>
    </c:legend>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0.01999</cdr:y>
    </cdr:from>
    <cdr:to>
      <cdr:x>0.93157</cdr:x>
      <cdr:y>0.22518</cdr:y>
    </cdr:to>
    <cdr:sp macro="" textlink="">
      <cdr:nvSpPr>
        <cdr:cNvPr id="2" name="1 CuadroTexto"/>
        <cdr:cNvSpPr txBox="1"/>
      </cdr:nvSpPr>
      <cdr:spPr>
        <a:xfrm xmlns:a="http://schemas.openxmlformats.org/drawingml/2006/main">
          <a:off x="0" y="90474"/>
          <a:ext cx="3500462" cy="9286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ES" sz="1600" b="1" dirty="0">
              <a:solidFill>
                <a:srgbClr val="FF0000"/>
              </a:solidFill>
              <a:latin typeface="+mn-lt"/>
              <a:ea typeface="+mn-ea"/>
              <a:cs typeface="+mn-cs"/>
            </a:rPr>
            <a:t>¿Recomendarías este juego a tus amigos?</a:t>
          </a:r>
        </a:p>
        <a:p xmlns:a="http://schemas.openxmlformats.org/drawingml/2006/main">
          <a:endParaRPr lang="es-E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0.01999</cdr:y>
    </cdr:from>
    <cdr:to>
      <cdr:x>0.93157</cdr:x>
      <cdr:y>0.22518</cdr:y>
    </cdr:to>
    <cdr:sp macro="" textlink="">
      <cdr:nvSpPr>
        <cdr:cNvPr id="2" name="1 CuadroTexto"/>
        <cdr:cNvSpPr txBox="1"/>
      </cdr:nvSpPr>
      <cdr:spPr>
        <a:xfrm xmlns:a="http://schemas.openxmlformats.org/drawingml/2006/main">
          <a:off x="0" y="90474"/>
          <a:ext cx="3500462" cy="9286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13E589-9EB9-4841-86D7-0AC224AAB7C6}" type="datetimeFigureOut">
              <a:rPr lang="es-ES"/>
              <a:pPr>
                <a:defRPr/>
              </a:pPr>
              <a:t>22/02/2012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8ADB31-BAB2-4699-9324-A08EC030580B}"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78E4188-F47A-47B9-B253-1571C8F10719}" type="slidenum">
              <a:rPr lang="es-ES" smtClean="0"/>
              <a:pPr>
                <a:defRPr/>
              </a:pPr>
              <a:t>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9191EF42-7398-4CD0-88B6-AF8B1013FF8B}" type="datetime1">
              <a:rPr lang="es-ES"/>
              <a:pPr>
                <a:defRPr/>
              </a:pPr>
              <a:t>22/02/2012</a:t>
            </a:fld>
            <a:endParaRPr lang="es-ES"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r>
              <a:rPr lang="es-ES"/>
              <a:t>Directorio Interactivo de la ESPOL</a:t>
            </a:r>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C4A6D935-0F52-45D8-A859-59F3149DABE1}"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F3A4D91-ACDA-425C-B4D3-74276B6D7CE2}" type="datetime1">
              <a:rPr lang="es-ES"/>
              <a:pPr>
                <a:defRPr/>
              </a:pPr>
              <a:t>22/02/2012</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r>
              <a:rPr lang="es-ES"/>
              <a:t>Directorio Interactivo de la ESPOL</a:t>
            </a:r>
          </a:p>
        </p:txBody>
      </p:sp>
      <p:sp>
        <p:nvSpPr>
          <p:cNvPr id="6" name="17 Marcador de número de diapositiva"/>
          <p:cNvSpPr>
            <a:spLocks noGrp="1"/>
          </p:cNvSpPr>
          <p:nvPr>
            <p:ph type="sldNum" sz="quarter" idx="12"/>
          </p:nvPr>
        </p:nvSpPr>
        <p:spPr/>
        <p:txBody>
          <a:bodyPr/>
          <a:lstStyle>
            <a:lvl1pPr>
              <a:defRPr/>
            </a:lvl1pPr>
          </a:lstStyle>
          <a:p>
            <a:pPr>
              <a:defRPr/>
            </a:pPr>
            <a:fld id="{B597935C-05A1-4F97-AB58-E658BB811572}"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FCE1819-AF83-4EBE-9AAC-3E233CA09139}" type="datetime1">
              <a:rPr lang="es-ES"/>
              <a:pPr>
                <a:defRPr/>
              </a:pPr>
              <a:t>22/02/2012</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r>
              <a:rPr lang="es-ES"/>
              <a:t>Directorio Interactivo de la ESPOL</a:t>
            </a:r>
          </a:p>
        </p:txBody>
      </p:sp>
      <p:sp>
        <p:nvSpPr>
          <p:cNvPr id="6" name="17 Marcador de número de diapositiva"/>
          <p:cNvSpPr>
            <a:spLocks noGrp="1"/>
          </p:cNvSpPr>
          <p:nvPr>
            <p:ph type="sldNum" sz="quarter" idx="12"/>
          </p:nvPr>
        </p:nvSpPr>
        <p:spPr/>
        <p:txBody>
          <a:bodyPr/>
          <a:lstStyle>
            <a:lvl1pPr>
              <a:defRPr/>
            </a:lvl1pPr>
          </a:lstStyle>
          <a:p>
            <a:pPr>
              <a:defRPr/>
            </a:pPr>
            <a:fld id="{2BB083FF-3BD1-4719-8D67-9F5A0CAAE9D5}"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52E89B7B-F69C-44CB-A066-BF05214945B6}" type="datetime1">
              <a:rPr lang="es-ES"/>
              <a:pPr>
                <a:defRPr/>
              </a:pPr>
              <a:t>22/02/2012</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r>
              <a:rPr lang="es-ES"/>
              <a:t>Directorio Interactivo de la ESPOL</a:t>
            </a:r>
          </a:p>
        </p:txBody>
      </p:sp>
      <p:sp>
        <p:nvSpPr>
          <p:cNvPr id="6" name="17 Marcador de número de diapositiva"/>
          <p:cNvSpPr>
            <a:spLocks noGrp="1"/>
          </p:cNvSpPr>
          <p:nvPr>
            <p:ph type="sldNum" sz="quarter" idx="12"/>
          </p:nvPr>
        </p:nvSpPr>
        <p:spPr/>
        <p:txBody>
          <a:bodyPr/>
          <a:lstStyle>
            <a:lvl1pPr>
              <a:defRPr/>
            </a:lvl1pPr>
          </a:lstStyle>
          <a:p>
            <a:pPr>
              <a:defRPr/>
            </a:pPr>
            <a:fld id="{C8061628-9ACC-4E8F-8C89-A27F2BABFA1D}"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A4AA55B6-0E89-4638-B225-9B92DE0ED9F5}" type="datetime1">
              <a:rPr lang="es-ES"/>
              <a:pPr>
                <a:defRPr/>
              </a:pPr>
              <a:t>22/02/2012</a:t>
            </a:fld>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r>
              <a:rPr lang="es-ES"/>
              <a:t>Directorio Interactivo de la ESPOL</a:t>
            </a:r>
          </a:p>
        </p:txBody>
      </p:sp>
      <p:sp>
        <p:nvSpPr>
          <p:cNvPr id="8" name="5 Marcador de número de diapositiva"/>
          <p:cNvSpPr>
            <a:spLocks noGrp="1"/>
          </p:cNvSpPr>
          <p:nvPr>
            <p:ph type="sldNum" sz="quarter" idx="12"/>
          </p:nvPr>
        </p:nvSpPr>
        <p:spPr/>
        <p:txBody>
          <a:bodyPr/>
          <a:lstStyle>
            <a:lvl1pPr>
              <a:defRPr/>
            </a:lvl1pPr>
            <a:extLst/>
          </a:lstStyle>
          <a:p>
            <a:pPr>
              <a:defRPr/>
            </a:pPr>
            <a:fld id="{AC391BE7-92AD-4C5A-942F-5AFF7CDEC5A3}"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952F653F-9DE8-4F58-A8F5-1F71D144B4E4}" type="datetime1">
              <a:rPr lang="es-ES"/>
              <a:pPr>
                <a:defRPr/>
              </a:pPr>
              <a:t>22/02/2012</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r>
              <a:rPr lang="es-ES"/>
              <a:t>Directorio Interactivo de la ESPOL</a:t>
            </a:r>
          </a:p>
        </p:txBody>
      </p:sp>
      <p:sp>
        <p:nvSpPr>
          <p:cNvPr id="7" name="6 Marcador de número de diapositiva"/>
          <p:cNvSpPr>
            <a:spLocks noGrp="1"/>
          </p:cNvSpPr>
          <p:nvPr>
            <p:ph type="sldNum" sz="quarter" idx="12"/>
          </p:nvPr>
        </p:nvSpPr>
        <p:spPr/>
        <p:txBody>
          <a:bodyPr/>
          <a:lstStyle>
            <a:lvl1pPr>
              <a:defRPr/>
            </a:lvl1pPr>
            <a:extLst/>
          </a:lstStyle>
          <a:p>
            <a:pPr>
              <a:defRPr/>
            </a:pPr>
            <a:fld id="{A952923C-CF8A-42D0-80C7-A27C630BC251}"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AC0D1D03-9F8E-4F27-8C2E-96DCCEB2E881}" type="datetime1">
              <a:rPr lang="es-ES"/>
              <a:pPr>
                <a:defRPr/>
              </a:pPr>
              <a:t>22/02/2012</a:t>
            </a:fld>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r>
              <a:rPr lang="es-ES"/>
              <a:t>Directorio Interactivo de la ESPOL</a:t>
            </a:r>
          </a:p>
        </p:txBody>
      </p:sp>
      <p:sp>
        <p:nvSpPr>
          <p:cNvPr id="9" name="8 Marcador de número de diapositiva"/>
          <p:cNvSpPr>
            <a:spLocks noGrp="1"/>
          </p:cNvSpPr>
          <p:nvPr>
            <p:ph type="sldNum" sz="quarter" idx="12"/>
          </p:nvPr>
        </p:nvSpPr>
        <p:spPr/>
        <p:txBody>
          <a:bodyPr/>
          <a:lstStyle>
            <a:lvl1pPr>
              <a:defRPr/>
            </a:lvl1pPr>
            <a:extLst/>
          </a:lstStyle>
          <a:p>
            <a:pPr>
              <a:defRPr/>
            </a:pPr>
            <a:fld id="{528F9008-081F-48F5-BF79-1052E9D36450}"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4BD70DCF-438C-4E62-8C82-4CB41B119BD0}" type="datetime1">
              <a:rPr lang="es-ES"/>
              <a:pPr>
                <a:defRPr/>
              </a:pPr>
              <a:t>22/02/2012</a:t>
            </a:fld>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r>
              <a:rPr lang="es-ES"/>
              <a:t>Directorio Interactivo de la ESPOL</a:t>
            </a:r>
          </a:p>
        </p:txBody>
      </p:sp>
      <p:sp>
        <p:nvSpPr>
          <p:cNvPr id="5" name="4 Marcador de número de diapositiva"/>
          <p:cNvSpPr>
            <a:spLocks noGrp="1"/>
          </p:cNvSpPr>
          <p:nvPr>
            <p:ph type="sldNum" sz="quarter" idx="12"/>
          </p:nvPr>
        </p:nvSpPr>
        <p:spPr/>
        <p:txBody>
          <a:bodyPr/>
          <a:lstStyle>
            <a:lvl1pPr>
              <a:defRPr/>
            </a:lvl1pPr>
            <a:extLst/>
          </a:lstStyle>
          <a:p>
            <a:pPr>
              <a:defRPr/>
            </a:pPr>
            <a:fld id="{06D1EDE0-1D1A-47CA-81BB-3B9255E968F8}"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62437109-5066-43AC-A574-144D8F9BC8DC}" type="datetime1">
              <a:rPr lang="es-ES"/>
              <a:pPr>
                <a:defRPr/>
              </a:pPr>
              <a:t>22/02/2012</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r>
              <a:rPr lang="es-ES"/>
              <a:t>Directorio Interactivo de la ESPOL</a:t>
            </a:r>
          </a:p>
        </p:txBody>
      </p:sp>
      <p:sp>
        <p:nvSpPr>
          <p:cNvPr id="4" name="17 Marcador de número de diapositiva"/>
          <p:cNvSpPr>
            <a:spLocks noGrp="1"/>
          </p:cNvSpPr>
          <p:nvPr>
            <p:ph type="sldNum" sz="quarter" idx="12"/>
          </p:nvPr>
        </p:nvSpPr>
        <p:spPr/>
        <p:txBody>
          <a:bodyPr/>
          <a:lstStyle>
            <a:lvl1pPr>
              <a:defRPr/>
            </a:lvl1pPr>
          </a:lstStyle>
          <a:p>
            <a:pPr>
              <a:defRPr/>
            </a:pPr>
            <a:fld id="{0A50AD99-414A-4AB4-918F-0FB17B3E3B1F}"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821B9F7B-A43D-47A3-837F-DC76646E00A6}" type="datetime1">
              <a:rPr lang="es-ES"/>
              <a:pPr>
                <a:defRPr/>
              </a:pPr>
              <a:t>22/02/2012</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r>
              <a:rPr lang="es-ES"/>
              <a:t>Directorio Interactivo de la ESPOL</a:t>
            </a:r>
          </a:p>
        </p:txBody>
      </p:sp>
      <p:sp>
        <p:nvSpPr>
          <p:cNvPr id="7" name="6 Marcador de número de diapositiva"/>
          <p:cNvSpPr>
            <a:spLocks noGrp="1"/>
          </p:cNvSpPr>
          <p:nvPr>
            <p:ph type="sldNum" sz="quarter" idx="12"/>
          </p:nvPr>
        </p:nvSpPr>
        <p:spPr/>
        <p:txBody>
          <a:bodyPr/>
          <a:lstStyle>
            <a:lvl1pPr>
              <a:defRPr/>
            </a:lvl1pPr>
            <a:extLst/>
          </a:lstStyle>
          <a:p>
            <a:pPr>
              <a:defRPr/>
            </a:pPr>
            <a:fld id="{0C654DCF-1EE4-4D4D-875E-9900B20BF4F5}"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A1059F54-FC39-44B6-842D-F4A9133FA6AD}" type="datetime1">
              <a:rPr lang="es-ES"/>
              <a:pPr>
                <a:defRPr/>
              </a:pPr>
              <a:t>22/02/2012</a:t>
            </a:fld>
            <a:endParaRPr lang="es-ES"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r>
              <a:rPr lang="es-ES"/>
              <a:t>Directorio Interactivo de la ESPOL</a:t>
            </a:r>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CC246E71-5FAD-4CB5-B68F-118C597207F7}"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DA2157F2-6284-4930-87EF-98DD7426D69B}" type="datetime1">
              <a:rPr lang="es-ES"/>
              <a:pPr>
                <a:defRPr/>
              </a:pPr>
              <a:t>22/02/2012</a:t>
            </a:fld>
            <a:endParaRPr lang="es-ES"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r>
              <a:rPr lang="es-ES"/>
              <a:t>Directorio Interactivo de la ESPOL</a:t>
            </a:r>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06BA6237-9F84-40AF-9665-02533CB30E4E}"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893" r:id="rId1"/>
    <p:sldLayoutId id="2147483889" r:id="rId2"/>
    <p:sldLayoutId id="2147483894" r:id="rId3"/>
    <p:sldLayoutId id="2147483895" r:id="rId4"/>
    <p:sldLayoutId id="2147483896" r:id="rId5"/>
    <p:sldLayoutId id="2147483897" r:id="rId6"/>
    <p:sldLayoutId id="2147483890" r:id="rId7"/>
    <p:sldLayoutId id="2147483898" r:id="rId8"/>
    <p:sldLayoutId id="2147483899" r:id="rId9"/>
    <p:sldLayoutId id="2147483891" r:id="rId10"/>
    <p:sldLayoutId id="2147483892"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Subtítulo"/>
          <p:cNvSpPr>
            <a:spLocks noGrp="1"/>
          </p:cNvSpPr>
          <p:nvPr>
            <p:ph type="subTitle" idx="1"/>
          </p:nvPr>
        </p:nvSpPr>
        <p:spPr>
          <a:xfrm>
            <a:off x="642938" y="285750"/>
            <a:ext cx="8072437" cy="500063"/>
          </a:xfrm>
        </p:spPr>
        <p:txBody>
          <a:bodyPr/>
          <a:lstStyle/>
          <a:p>
            <a:pPr marR="0" algn="ctr" eaLnBrk="1" hangingPunct="1">
              <a:lnSpc>
                <a:spcPct val="80000"/>
              </a:lnSpc>
              <a:buFont typeface="Arial" charset="0"/>
              <a:buNone/>
            </a:pPr>
            <a:r>
              <a:rPr lang="es-ES" sz="1600" b="1" smtClean="0">
                <a:latin typeface="Tahoma" pitchFamily="34" charset="0"/>
                <a:cs typeface="Tahoma" pitchFamily="34" charset="0"/>
              </a:rPr>
              <a:t>Seminario de Graduación “Aplicación de Sistemas Expertos al Análisis de Sistemas”</a:t>
            </a:r>
          </a:p>
        </p:txBody>
      </p:sp>
      <p:sp>
        <p:nvSpPr>
          <p:cNvPr id="9221" name="1 Título"/>
          <p:cNvSpPr txBox="1">
            <a:spLocks/>
          </p:cNvSpPr>
          <p:nvPr/>
        </p:nvSpPr>
        <p:spPr bwMode="auto">
          <a:xfrm>
            <a:off x="928688" y="1857375"/>
            <a:ext cx="7643812" cy="1643063"/>
          </a:xfrm>
          <a:prstGeom prst="rect">
            <a:avLst/>
          </a:prstGeom>
          <a:noFill/>
          <a:ln w="9525">
            <a:noFill/>
            <a:miter lim="800000"/>
            <a:headEnd/>
            <a:tailEnd/>
          </a:ln>
        </p:spPr>
        <p:txBody>
          <a:bodyPr anchor="ctr"/>
          <a:lstStyle/>
          <a:p>
            <a:pPr algn="ctr"/>
            <a:r>
              <a:rPr lang="es-ES" b="1" i="1"/>
              <a:t>“Análisis, Diseño e Implementación  de un Juego  Interactivo y Educativo que a través del uso de un Modelo Experto basado en Reglas de Inferencia permita a los usuarios soportar estrategias de prevención y reducción del Dengue”</a:t>
            </a:r>
            <a:endParaRPr lang="es-ES" b="1" i="1">
              <a:latin typeface="Tahoma" pitchFamily="34" charset="0"/>
              <a:cs typeface="Tahoma" pitchFamily="34" charset="0"/>
            </a:endParaRPr>
          </a:p>
        </p:txBody>
      </p:sp>
      <p:sp>
        <p:nvSpPr>
          <p:cNvPr id="9222" name="2 Subtítulo"/>
          <p:cNvSpPr txBox="1">
            <a:spLocks/>
          </p:cNvSpPr>
          <p:nvPr/>
        </p:nvSpPr>
        <p:spPr bwMode="auto">
          <a:xfrm>
            <a:off x="1000125" y="3786188"/>
            <a:ext cx="7929563" cy="1614487"/>
          </a:xfrm>
          <a:prstGeom prst="rect">
            <a:avLst/>
          </a:prstGeom>
          <a:noFill/>
          <a:ln w="9525">
            <a:noFill/>
            <a:miter lim="800000"/>
            <a:headEnd/>
            <a:tailEnd/>
          </a:ln>
        </p:spPr>
        <p:txBody>
          <a:bodyPr lIns="45720" rIns="45720"/>
          <a:lstStyle/>
          <a:p>
            <a:pPr algn="r">
              <a:spcBef>
                <a:spcPts val="400"/>
              </a:spcBef>
              <a:buClr>
                <a:schemeClr val="accent1"/>
              </a:buClr>
              <a:buSzPct val="68000"/>
              <a:buFont typeface="Arial" charset="0"/>
              <a:buNone/>
            </a:pPr>
            <a:r>
              <a:rPr lang="es-ES" sz="1500" b="1" dirty="0">
                <a:latin typeface="Tahoma" pitchFamily="34" charset="0"/>
                <a:cs typeface="Tahoma" pitchFamily="34" charset="0"/>
              </a:rPr>
              <a:t>EDGAR LEONARDO HOLGUÍN FIGUEROA</a:t>
            </a:r>
          </a:p>
          <a:p>
            <a:pPr algn="r">
              <a:spcBef>
                <a:spcPts val="400"/>
              </a:spcBef>
              <a:buClr>
                <a:schemeClr val="accent1"/>
              </a:buClr>
              <a:buSzPct val="68000"/>
              <a:buFont typeface="Arial" charset="0"/>
              <a:buNone/>
            </a:pPr>
            <a:r>
              <a:rPr lang="es-ES" sz="1500" b="1" dirty="0">
                <a:latin typeface="Tahoma" pitchFamily="34" charset="0"/>
                <a:cs typeface="Tahoma" pitchFamily="34" charset="0"/>
              </a:rPr>
              <a:t>ISAAC ADRIÁN MATAMOROS GALLEGOS</a:t>
            </a:r>
          </a:p>
          <a:p>
            <a:pPr algn="r">
              <a:spcBef>
                <a:spcPts val="400"/>
              </a:spcBef>
              <a:buClr>
                <a:schemeClr val="accent1"/>
              </a:buClr>
              <a:buSzPct val="68000"/>
              <a:buFont typeface="Arial" charset="0"/>
              <a:buNone/>
            </a:pPr>
            <a:r>
              <a:rPr lang="es-ES" sz="1500" b="1" dirty="0">
                <a:latin typeface="Tahoma" pitchFamily="34" charset="0"/>
                <a:cs typeface="Tahoma" pitchFamily="34" charset="0"/>
              </a:rPr>
              <a:t>FABIÁN  ROLANDO YAGUAL DEL PEZO</a:t>
            </a:r>
          </a:p>
        </p:txBody>
      </p:sp>
      <p:pic>
        <p:nvPicPr>
          <p:cNvPr id="9223" name="Picture 7" descr="escudo"/>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214313" y="714375"/>
            <a:ext cx="1081087" cy="1057275"/>
          </a:xfrm>
          <a:prstGeom prst="rect">
            <a:avLst/>
          </a:prstGeom>
          <a:noFill/>
          <a:ln w="9525">
            <a:noFill/>
            <a:miter lim="800000"/>
            <a:headEnd/>
            <a:tailEnd/>
          </a:ln>
        </p:spPr>
      </p:pic>
      <p:pic>
        <p:nvPicPr>
          <p:cNvPr id="8" name="Picture 5" descr="ae world"/>
          <p:cNvPicPr>
            <a:picLocks noChangeAspect="1" noChangeArrowheads="1"/>
          </p:cNvPicPr>
          <p:nvPr/>
        </p:nvPicPr>
        <p:blipFill>
          <a:blip r:embed="rId3"/>
          <a:stretch>
            <a:fillRect/>
          </a:stretch>
        </p:blipFill>
        <p:spPr bwMode="auto">
          <a:xfrm>
            <a:off x="2071670" y="3286124"/>
            <a:ext cx="2467559" cy="1714512"/>
          </a:xfrm>
          <a:prstGeom prst="rect">
            <a:avLst/>
          </a:prstGeom>
          <a:noFill/>
          <a:ln w="9525">
            <a:noFill/>
            <a:miter lim="800000"/>
            <a:headEnd/>
            <a:tailEnd/>
          </a:ln>
        </p:spPr>
      </p:pic>
      <p:pic>
        <p:nvPicPr>
          <p:cNvPr id="9226" name="Picture 10"/>
          <p:cNvPicPr>
            <a:picLocks noChangeAspect="1" noChangeArrowheads="1"/>
          </p:cNvPicPr>
          <p:nvPr/>
        </p:nvPicPr>
        <p:blipFill>
          <a:blip r:embed="rId4"/>
          <a:srcRect/>
          <a:stretch>
            <a:fillRect/>
          </a:stretch>
        </p:blipFill>
        <p:spPr bwMode="auto">
          <a:xfrm>
            <a:off x="7500958" y="857232"/>
            <a:ext cx="1304925" cy="438150"/>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4329114" cy="4525962"/>
          </a:xfrm>
        </p:spPr>
        <p:txBody>
          <a:bodyPr/>
          <a:lstStyle/>
          <a:p>
            <a:pPr lvl="0"/>
            <a:r>
              <a:rPr lang="es-EC" sz="1600" dirty="0" smtClean="0"/>
              <a:t>Impedir que los mosquitos depositen sus huevos tapando bien los tanques, cisternas, </a:t>
            </a:r>
            <a:r>
              <a:rPr lang="es-EC" sz="1600" dirty="0" err="1" smtClean="0"/>
              <a:t>algibes</a:t>
            </a:r>
            <a:r>
              <a:rPr lang="es-EC" sz="1600" dirty="0" smtClean="0"/>
              <a:t> y todo tipo de recipientes que almacenen agua por más de dos días.</a:t>
            </a:r>
            <a:endParaRPr lang="es-ES" sz="1600" dirty="0" smtClean="0"/>
          </a:p>
          <a:p>
            <a:pPr lvl="0"/>
            <a:r>
              <a:rPr lang="es-EC" sz="1600" dirty="0" smtClean="0"/>
              <a:t>Eliminar los huevos limpiando y cepillando bien los tanques, cisternas y </a:t>
            </a:r>
            <a:r>
              <a:rPr lang="es-EC" sz="1600" dirty="0" err="1" smtClean="0"/>
              <a:t>algibes</a:t>
            </a:r>
            <a:r>
              <a:rPr lang="es-EC" sz="1600" dirty="0" smtClean="0"/>
              <a:t> al cambiar el agua.</a:t>
            </a:r>
            <a:endParaRPr lang="es-ES" sz="1600" dirty="0" smtClean="0"/>
          </a:p>
          <a:p>
            <a:pPr lvl="0"/>
            <a:r>
              <a:rPr lang="es-EC" sz="1600" dirty="0" smtClean="0"/>
              <a:t>Eliminar las larvas cambiando el agua de los floreros y bebederos de animales domésticos cada cinco días.</a:t>
            </a:r>
            <a:endParaRPr lang="es-ES" sz="1600" dirty="0" smtClean="0"/>
          </a:p>
          <a:p>
            <a:pPr lvl="0"/>
            <a:r>
              <a:rPr lang="es-EC" sz="1600" dirty="0" smtClean="0"/>
              <a:t>Voltear botellas, latas, botes, trastos, cubetas y todo aquello que pueda retener agua de lluvia.</a:t>
            </a:r>
            <a:endParaRPr lang="es-ES" sz="1600" dirty="0" smtClean="0"/>
          </a:p>
          <a:p>
            <a:pPr lvl="0"/>
            <a:r>
              <a:rPr lang="es-EC" sz="1600" dirty="0" smtClean="0"/>
              <a:t>Agujerear recipientes como llantas, macetas para que el agua no se acumule y drene.</a:t>
            </a:r>
            <a:endParaRPr lang="es-ES" sz="1600" dirty="0" smtClean="0"/>
          </a:p>
          <a:p>
            <a:endParaRPr lang="es-ES" dirty="0"/>
          </a:p>
        </p:txBody>
      </p:sp>
      <p:sp>
        <p:nvSpPr>
          <p:cNvPr id="3" name="2 Título"/>
          <p:cNvSpPr>
            <a:spLocks noGrp="1"/>
          </p:cNvSpPr>
          <p:nvPr>
            <p:ph type="title"/>
          </p:nvPr>
        </p:nvSpPr>
        <p:spPr/>
        <p:txBody>
          <a:bodyPr/>
          <a:lstStyle/>
          <a:p>
            <a:pPr algn="ctr"/>
            <a:r>
              <a:rPr lang="es-ES" dirty="0" smtClean="0"/>
              <a:t>FORMAS DE PREVENIR</a:t>
            </a:r>
            <a:endParaRPr lang="es-ES" dirty="0"/>
          </a:p>
        </p:txBody>
      </p:sp>
      <p:sp>
        <p:nvSpPr>
          <p:cNvPr id="4" name="3 Marcador de pie de página"/>
          <p:cNvSpPr>
            <a:spLocks noGrp="1"/>
          </p:cNvSpPr>
          <p:nvPr>
            <p:ph type="ftr" sz="quarter" idx="11"/>
          </p:nvPr>
        </p:nvSpPr>
        <p:spPr>
          <a:xfrm>
            <a:off x="4379913" y="6408738"/>
            <a:ext cx="4478367" cy="365125"/>
          </a:xfrm>
        </p:spPr>
        <p:txBody>
          <a:bodyPr/>
          <a:lstStyle/>
          <a:p>
            <a:pPr>
              <a:defRPr/>
            </a:pPr>
            <a:r>
              <a:rPr lang="es-ES" dirty="0" smtClean="0"/>
              <a:t>ESPOL</a:t>
            </a:r>
            <a:endParaRPr lang="es-ES" dirty="0"/>
          </a:p>
        </p:txBody>
      </p:sp>
      <p:pic>
        <p:nvPicPr>
          <p:cNvPr id="6" name="Picture 2" descr="http://asignaturaestatal.files.wordpress.com/2011/05/dengue_04_20_03_2007.jpg"/>
          <p:cNvPicPr>
            <a:picLocks noChangeAspect="1" noChangeArrowheads="1"/>
          </p:cNvPicPr>
          <p:nvPr/>
        </p:nvPicPr>
        <p:blipFill>
          <a:blip r:embed="rId2"/>
          <a:srcRect/>
          <a:stretch>
            <a:fillRect/>
          </a:stretch>
        </p:blipFill>
        <p:spPr bwMode="auto">
          <a:xfrm>
            <a:off x="4643438" y="1071546"/>
            <a:ext cx="4273227" cy="5072098"/>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357298"/>
            <a:ext cx="8229600" cy="4525962"/>
          </a:xfrm>
        </p:spPr>
        <p:txBody>
          <a:bodyPr/>
          <a:lstStyle/>
          <a:p>
            <a:pPr>
              <a:buNone/>
            </a:pPr>
            <a:r>
              <a:rPr lang="es-ES" b="1" dirty="0" smtClean="0"/>
              <a:t>Ingeniería del Conocimiento</a:t>
            </a:r>
          </a:p>
          <a:p>
            <a:r>
              <a:rPr lang="es-ES" sz="2400" dirty="0" smtClean="0"/>
              <a:t>La base de conocimiento está basada en información proporcionada por el experto en epidemiología.</a:t>
            </a:r>
          </a:p>
          <a:p>
            <a:r>
              <a:rPr lang="es-EC" sz="2400" dirty="0" smtClean="0"/>
              <a:t>Se realizó por medio de entrevistas abiertas y </a:t>
            </a:r>
            <a:r>
              <a:rPr lang="es-EC" sz="2400" dirty="0" err="1" smtClean="0"/>
              <a:t>semi</a:t>
            </a:r>
            <a:r>
              <a:rPr lang="es-EC" sz="2400" dirty="0" smtClean="0"/>
              <a:t>-estructuradas  con el experto.</a:t>
            </a:r>
          </a:p>
          <a:p>
            <a:r>
              <a:rPr lang="es-EC" sz="2400" dirty="0" smtClean="0"/>
              <a:t>La información obtenida fue analizada con el fin de determinar las diferentes variables y alternativas de acción.</a:t>
            </a:r>
          </a:p>
          <a:p>
            <a:r>
              <a:rPr lang="es-EC" sz="2400" dirty="0" smtClean="0"/>
              <a:t>Información utilizada en la construcción de un conjunto de reglas que posteriormente son  analizadas por el motor de inferencia</a:t>
            </a:r>
            <a:endParaRPr lang="es-ES" sz="2400" dirty="0" smtClean="0"/>
          </a:p>
          <a:p>
            <a:pPr>
              <a:buNone/>
            </a:pPr>
            <a:endParaRPr lang="es-ES" dirty="0"/>
          </a:p>
        </p:txBody>
      </p:sp>
      <p:sp>
        <p:nvSpPr>
          <p:cNvPr id="3" name="2 Título"/>
          <p:cNvSpPr>
            <a:spLocks noGrp="1"/>
          </p:cNvSpPr>
          <p:nvPr>
            <p:ph type="title"/>
          </p:nvPr>
        </p:nvSpPr>
        <p:spPr/>
        <p:txBody>
          <a:bodyPr/>
          <a:lstStyle/>
          <a:p>
            <a:pPr algn="ctr"/>
            <a:r>
              <a:rPr lang="es-ES" dirty="0" smtClean="0"/>
              <a:t>METODOLOGÍA</a:t>
            </a:r>
            <a:endParaRPr lang="es-ES" dirty="0"/>
          </a:p>
        </p:txBody>
      </p:sp>
      <p:sp>
        <p:nvSpPr>
          <p:cNvPr id="4" name="3 Marcador de pie de página"/>
          <p:cNvSpPr>
            <a:spLocks noGrp="1"/>
          </p:cNvSpPr>
          <p:nvPr>
            <p:ph type="ftr" sz="quarter" idx="11"/>
          </p:nvPr>
        </p:nvSpPr>
        <p:spPr>
          <a:xfrm>
            <a:off x="4379913" y="6408738"/>
            <a:ext cx="4478367" cy="365125"/>
          </a:xfrm>
        </p:spPr>
        <p:txBody>
          <a:bodyPr/>
          <a:lstStyle/>
          <a:p>
            <a:pPr>
              <a:defRPr/>
            </a:pPr>
            <a:r>
              <a:rPr lang="es-ES" dirty="0" smtClean="0"/>
              <a:t>ESPOL</a:t>
            </a: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Elipse"/>
          <p:cNvSpPr/>
          <p:nvPr/>
        </p:nvSpPr>
        <p:spPr>
          <a:xfrm>
            <a:off x="3929058" y="4643446"/>
            <a:ext cx="1428760" cy="12144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Nivel de Peligro</a:t>
            </a:r>
            <a:endParaRPr lang="es-ES" b="1" dirty="0"/>
          </a:p>
        </p:txBody>
      </p:sp>
      <p:sp>
        <p:nvSpPr>
          <p:cNvPr id="23" name="22 Elipse"/>
          <p:cNvSpPr/>
          <p:nvPr/>
        </p:nvSpPr>
        <p:spPr>
          <a:xfrm>
            <a:off x="4643438" y="3500438"/>
            <a:ext cx="1500198" cy="128588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Mosquitos No Infectados</a:t>
            </a:r>
            <a:endParaRPr lang="es-ES" sz="1200" b="1" dirty="0"/>
          </a:p>
        </p:txBody>
      </p:sp>
      <p:sp>
        <p:nvSpPr>
          <p:cNvPr id="24" name="23 Elipse"/>
          <p:cNvSpPr/>
          <p:nvPr/>
        </p:nvSpPr>
        <p:spPr>
          <a:xfrm>
            <a:off x="3071802" y="3500438"/>
            <a:ext cx="1571636" cy="142876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Mosquitos Infectados</a:t>
            </a:r>
            <a:endParaRPr lang="es-ES" sz="1400" b="1" dirty="0"/>
          </a:p>
        </p:txBody>
      </p:sp>
      <p:sp>
        <p:nvSpPr>
          <p:cNvPr id="3" name="2 Título"/>
          <p:cNvSpPr>
            <a:spLocks noGrp="1"/>
          </p:cNvSpPr>
          <p:nvPr>
            <p:ph type="title"/>
          </p:nvPr>
        </p:nvSpPr>
        <p:spPr/>
        <p:txBody>
          <a:bodyPr/>
          <a:lstStyle/>
          <a:p>
            <a:pPr algn="ctr"/>
            <a:r>
              <a:rPr lang="es-ES" dirty="0" smtClean="0"/>
              <a:t>METODOLOGÍA</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
        <p:nvSpPr>
          <p:cNvPr id="8" name="7 Elipse"/>
          <p:cNvSpPr/>
          <p:nvPr/>
        </p:nvSpPr>
        <p:spPr>
          <a:xfrm>
            <a:off x="2143108" y="1785926"/>
            <a:ext cx="4953332" cy="1720227"/>
          </a:xfrm>
          <a:prstGeom prst="ellipse">
            <a:avLst/>
          </a:prstGeom>
          <a:scene3d>
            <a:camera prst="orthographicFront"/>
            <a:lightRig rig="flat" dir="t"/>
          </a:scene3d>
          <a:sp3d z="-190500" extrusionH="12700" prstMaterial="matte"/>
        </p:spPr>
        <p:style>
          <a:lnRef idx="0">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9" name="8 Flecha abajo"/>
          <p:cNvSpPr/>
          <p:nvPr/>
        </p:nvSpPr>
        <p:spPr>
          <a:xfrm>
            <a:off x="4143372" y="5786454"/>
            <a:ext cx="959948" cy="542928"/>
          </a:xfrm>
          <a:prstGeom prst="downArrow">
            <a:avLst/>
          </a:prstGeom>
          <a:solidFill>
            <a:srgbClr val="00B050"/>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5">
              <a:tint val="40000"/>
              <a:hueOff val="0"/>
              <a:satOff val="0"/>
              <a:lumOff val="0"/>
              <a:alphaOff val="0"/>
            </a:schemeClr>
          </a:effectRef>
          <a:fontRef idx="minor">
            <a:schemeClr val="dk1">
              <a:hueOff val="0"/>
              <a:satOff val="0"/>
              <a:lumOff val="0"/>
              <a:alphaOff val="0"/>
            </a:schemeClr>
          </a:fontRef>
        </p:style>
      </p:sp>
      <p:grpSp>
        <p:nvGrpSpPr>
          <p:cNvPr id="10" name="9 Grupo"/>
          <p:cNvGrpSpPr/>
          <p:nvPr/>
        </p:nvGrpSpPr>
        <p:grpSpPr>
          <a:xfrm>
            <a:off x="2285984" y="5706063"/>
            <a:ext cx="4607751" cy="1375204"/>
            <a:chOff x="2071649" y="4714904"/>
            <a:chExt cx="4607751" cy="1375204"/>
          </a:xfrm>
        </p:grpSpPr>
        <p:sp>
          <p:nvSpPr>
            <p:cNvPr id="21" name="20 Rectángulo"/>
            <p:cNvSpPr/>
            <p:nvPr/>
          </p:nvSpPr>
          <p:spPr>
            <a:xfrm>
              <a:off x="2071649" y="4714904"/>
              <a:ext cx="4607751" cy="11519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21 Rectángulo"/>
            <p:cNvSpPr/>
            <p:nvPr/>
          </p:nvSpPr>
          <p:spPr>
            <a:xfrm>
              <a:off x="2071649" y="4938171"/>
              <a:ext cx="4607751" cy="11519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b="1" kern="1200" dirty="0" smtClean="0"/>
                <a:t>VARIABLES</a:t>
              </a:r>
              <a:endParaRPr lang="es-EC" sz="2800" b="1" kern="1200" dirty="0"/>
            </a:p>
          </p:txBody>
        </p:sp>
      </p:grpSp>
      <p:grpSp>
        <p:nvGrpSpPr>
          <p:cNvPr id="11" name="10 Grupo"/>
          <p:cNvGrpSpPr/>
          <p:nvPr/>
        </p:nvGrpSpPr>
        <p:grpSpPr>
          <a:xfrm>
            <a:off x="5214942" y="2071678"/>
            <a:ext cx="1710713" cy="1500198"/>
            <a:chOff x="4929185" y="928696"/>
            <a:chExt cx="1710713" cy="1272499"/>
          </a:xfrm>
          <a:solidFill>
            <a:srgbClr val="00B0F0"/>
          </a:solidFill>
          <a:scene3d>
            <a:camera prst="orthographicFront"/>
            <a:lightRig rig="flat" dir="t"/>
          </a:scene3d>
        </p:grpSpPr>
        <p:sp>
          <p:nvSpPr>
            <p:cNvPr id="19" name="18 Elipse"/>
            <p:cNvSpPr/>
            <p:nvPr/>
          </p:nvSpPr>
          <p:spPr>
            <a:xfrm>
              <a:off x="4929185" y="928696"/>
              <a:ext cx="1710713" cy="127249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Elipse 8"/>
            <p:cNvSpPr/>
            <p:nvPr/>
          </p:nvSpPr>
          <p:spPr>
            <a:xfrm>
              <a:off x="5179713" y="1115049"/>
              <a:ext cx="1209657" cy="89979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600" b="1" kern="1200" dirty="0" smtClean="0"/>
                <a:t>Recipientes No Peligrosos</a:t>
              </a:r>
              <a:endParaRPr lang="es-EC" sz="1600" b="1" kern="1200" dirty="0"/>
            </a:p>
          </p:txBody>
        </p:sp>
      </p:grpSp>
      <p:grpSp>
        <p:nvGrpSpPr>
          <p:cNvPr id="12" name="11 Grupo"/>
          <p:cNvGrpSpPr/>
          <p:nvPr/>
        </p:nvGrpSpPr>
        <p:grpSpPr>
          <a:xfrm>
            <a:off x="2214546" y="2071678"/>
            <a:ext cx="1727906" cy="1500198"/>
            <a:chOff x="2000227" y="727775"/>
            <a:chExt cx="1727906" cy="1500198"/>
          </a:xfrm>
          <a:solidFill>
            <a:srgbClr val="92D050"/>
          </a:solidFill>
          <a:scene3d>
            <a:camera prst="orthographicFront"/>
            <a:lightRig rig="flat" dir="t"/>
          </a:scene3d>
        </p:grpSpPr>
        <p:sp>
          <p:nvSpPr>
            <p:cNvPr id="17" name="16 Elipse"/>
            <p:cNvSpPr/>
            <p:nvPr/>
          </p:nvSpPr>
          <p:spPr>
            <a:xfrm>
              <a:off x="2000227" y="727775"/>
              <a:ext cx="1727906" cy="1500198"/>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8" name="Elipse 10"/>
            <p:cNvSpPr/>
            <p:nvPr/>
          </p:nvSpPr>
          <p:spPr>
            <a:xfrm>
              <a:off x="2253273" y="1077926"/>
              <a:ext cx="1221814" cy="100081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600" b="1" kern="1200" dirty="0" smtClean="0"/>
                <a:t>Recipientes Peligrosos</a:t>
              </a:r>
              <a:endParaRPr lang="es-EC" sz="1600" b="1" kern="1200" dirty="0"/>
            </a:p>
          </p:txBody>
        </p:sp>
      </p:grpSp>
      <p:grpSp>
        <p:nvGrpSpPr>
          <p:cNvPr id="13" name="12 Grupo"/>
          <p:cNvGrpSpPr/>
          <p:nvPr/>
        </p:nvGrpSpPr>
        <p:grpSpPr>
          <a:xfrm>
            <a:off x="3714744" y="1857364"/>
            <a:ext cx="1727906" cy="1727906"/>
            <a:chOff x="3428985" y="642934"/>
            <a:chExt cx="1727906" cy="1727906"/>
          </a:xfrm>
          <a:solidFill>
            <a:srgbClr val="FFC000"/>
          </a:solidFill>
          <a:scene3d>
            <a:camera prst="orthographicFront"/>
            <a:lightRig rig="flat" dir="t"/>
          </a:scene3d>
        </p:grpSpPr>
        <p:sp>
          <p:nvSpPr>
            <p:cNvPr id="15" name="14 Elipse"/>
            <p:cNvSpPr/>
            <p:nvPr/>
          </p:nvSpPr>
          <p:spPr>
            <a:xfrm>
              <a:off x="3428985" y="642934"/>
              <a:ext cx="1727906" cy="1727906"/>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6" name="Elipse 12"/>
            <p:cNvSpPr/>
            <p:nvPr/>
          </p:nvSpPr>
          <p:spPr>
            <a:xfrm>
              <a:off x="3682031" y="895980"/>
              <a:ext cx="1221814" cy="122181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Clima</a:t>
              </a:r>
              <a:endParaRPr lang="es-EC" sz="2400" b="1" kern="1200" dirty="0"/>
            </a:p>
          </p:txBody>
        </p:sp>
      </p:grpSp>
      <p:sp>
        <p:nvSpPr>
          <p:cNvPr id="14" name=" 13"/>
          <p:cNvSpPr/>
          <p:nvPr/>
        </p:nvSpPr>
        <p:spPr>
          <a:xfrm>
            <a:off x="1928794" y="1500174"/>
            <a:ext cx="5375709" cy="4300567"/>
          </a:xfrm>
          <a:prstGeom prst="funnel">
            <a:avLst/>
          </a:pr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bg/>
                                          </p:spTgt>
                                        </p:tgtEl>
                                        <p:attrNameLst>
                                          <p:attrName>style.visibility</p:attrName>
                                        </p:attrNameLst>
                                      </p:cBhvr>
                                      <p:to>
                                        <p:strVal val="visible"/>
                                      </p:to>
                                    </p:set>
                                    <p:animEffect transition="in" filter="wipe(down)">
                                      <p:cBhvr>
                                        <p:cTn id="32" dur="500"/>
                                        <p:tgtEl>
                                          <p:spTgt spid="24">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wipe(down)">
                                      <p:cBhvr>
                                        <p:cTn id="35" dur="500"/>
                                        <p:tgtEl>
                                          <p:spTgt spid="2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bg/>
                                          </p:spTgt>
                                        </p:tgtEl>
                                        <p:attrNameLst>
                                          <p:attrName>style.visibility</p:attrName>
                                        </p:attrNameLst>
                                      </p:cBhvr>
                                      <p:to>
                                        <p:strVal val="visible"/>
                                      </p:to>
                                    </p:set>
                                    <p:animEffect transition="in" filter="wipe(down)">
                                      <p:cBhvr>
                                        <p:cTn id="40" dur="500"/>
                                        <p:tgtEl>
                                          <p:spTgt spid="23">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wipe(down)">
                                      <p:cBhvr>
                                        <p:cTn id="43" dur="500"/>
                                        <p:tgtEl>
                                          <p:spTgt spid="2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bg/>
                                          </p:spTgt>
                                        </p:tgtEl>
                                        <p:attrNameLst>
                                          <p:attrName>style.visibility</p:attrName>
                                        </p:attrNameLst>
                                      </p:cBhvr>
                                      <p:to>
                                        <p:strVal val="visible"/>
                                      </p:to>
                                    </p:set>
                                    <p:animEffect transition="in" filter="wipe(down)">
                                      <p:cBhvr>
                                        <p:cTn id="48" dur="500"/>
                                        <p:tgtEl>
                                          <p:spTgt spid="25">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wipe(down)">
                                      <p:cBhvr>
                                        <p:cTn id="51"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3" grpId="0" build="allAtOnce" animBg="1"/>
      <p:bldP spid="2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81138"/>
            <a:ext cx="8929718" cy="4525962"/>
          </a:xfrm>
        </p:spPr>
        <p:txBody>
          <a:bodyPr/>
          <a:lstStyle/>
          <a:p>
            <a:r>
              <a:rPr lang="es-ES" b="1" dirty="0" smtClean="0"/>
              <a:t> </a:t>
            </a:r>
            <a:endParaRPr lang="es-ES" dirty="0" smtClean="0"/>
          </a:p>
          <a:p>
            <a:r>
              <a:rPr lang="es-ES" sz="1100" b="1" dirty="0" smtClean="0"/>
              <a:t>R0</a:t>
            </a:r>
            <a:r>
              <a:rPr lang="es-ES" sz="1100" dirty="0" smtClean="0"/>
              <a:t> “</a:t>
            </a:r>
            <a:r>
              <a:rPr lang="es-ES" sz="1100" b="1" dirty="0" smtClean="0"/>
              <a:t>Si </a:t>
            </a:r>
            <a:r>
              <a:rPr lang="es-ES" sz="1100" dirty="0" err="1" smtClean="0"/>
              <a:t>Recipientes_Peligrosos</a:t>
            </a:r>
            <a:r>
              <a:rPr lang="es-ES" sz="1100" dirty="0" smtClean="0"/>
              <a:t>&gt;2 </a:t>
            </a:r>
            <a:r>
              <a:rPr lang="es-ES" sz="1100" b="1" dirty="0" smtClean="0"/>
              <a:t>entonces</a:t>
            </a:r>
            <a:r>
              <a:rPr lang="es-ES" sz="1100" dirty="0" smtClean="0"/>
              <a:t> </a:t>
            </a:r>
            <a:r>
              <a:rPr lang="es-ES" sz="1100" dirty="0" err="1" smtClean="0"/>
              <a:t>Nivel_Peligro</a:t>
            </a:r>
            <a:r>
              <a:rPr lang="es-ES" sz="1100" dirty="0" smtClean="0"/>
              <a:t> = Alto”</a:t>
            </a:r>
          </a:p>
          <a:p>
            <a:r>
              <a:rPr lang="es-ES" sz="1100" b="1" dirty="0" smtClean="0"/>
              <a:t>R1</a:t>
            </a:r>
            <a:r>
              <a:rPr lang="es-ES" sz="1100" dirty="0" smtClean="0"/>
              <a:t> “</a:t>
            </a:r>
            <a:r>
              <a:rPr lang="es-ES" sz="1100" b="1" dirty="0" smtClean="0"/>
              <a:t>Si  </a:t>
            </a:r>
            <a:r>
              <a:rPr lang="es-ES" sz="1100" dirty="0" err="1" smtClean="0"/>
              <a:t>Recipientes_Peligrosos</a:t>
            </a:r>
            <a:r>
              <a:rPr lang="es-ES" sz="1100" dirty="0" smtClean="0"/>
              <a:t>&gt;0 y </a:t>
            </a:r>
            <a:r>
              <a:rPr lang="es-ES" sz="1100" dirty="0" err="1" smtClean="0"/>
              <a:t>Recipientes_Peligrosos</a:t>
            </a:r>
            <a:r>
              <a:rPr lang="es-ES" sz="1100" dirty="0" smtClean="0"/>
              <a:t>&lt;3 y </a:t>
            </a:r>
            <a:r>
              <a:rPr lang="es-ES" sz="1100" dirty="0" err="1" smtClean="0"/>
              <a:t>Mosquitos_Infectados</a:t>
            </a:r>
            <a:r>
              <a:rPr lang="es-ES" sz="1100" dirty="0" smtClean="0"/>
              <a:t>=0 y </a:t>
            </a:r>
            <a:r>
              <a:rPr lang="es-ES" sz="1100" dirty="0" err="1" smtClean="0"/>
              <a:t>Mosquitos_no_Infectados</a:t>
            </a:r>
            <a:r>
              <a:rPr lang="es-ES" sz="1100" dirty="0" smtClean="0"/>
              <a:t>=0  </a:t>
            </a:r>
            <a:r>
              <a:rPr lang="es-ES" sz="1100" b="1" dirty="0" smtClean="0"/>
              <a:t>entonces </a:t>
            </a:r>
            <a:r>
              <a:rPr lang="es-ES" sz="1100" dirty="0" smtClean="0"/>
              <a:t>  </a:t>
            </a:r>
            <a:r>
              <a:rPr lang="es-ES" sz="1100" dirty="0" err="1" smtClean="0"/>
              <a:t>Nivel_Peligro</a:t>
            </a:r>
            <a:r>
              <a:rPr lang="es-ES" sz="1100" dirty="0" smtClean="0"/>
              <a:t> = Medio”</a:t>
            </a:r>
          </a:p>
          <a:p>
            <a:r>
              <a:rPr lang="es-ES" sz="1100" b="1" dirty="0" smtClean="0"/>
              <a:t>R2</a:t>
            </a:r>
            <a:r>
              <a:rPr lang="es-ES" sz="1100" dirty="0" smtClean="0"/>
              <a:t> “</a:t>
            </a:r>
            <a:r>
              <a:rPr lang="es-ES" sz="1100" b="1" dirty="0" smtClean="0"/>
              <a:t>Si  </a:t>
            </a:r>
            <a:r>
              <a:rPr lang="es-ES" sz="1100" dirty="0" err="1" smtClean="0"/>
              <a:t>Mosquitos_Infectados</a:t>
            </a:r>
            <a:r>
              <a:rPr lang="es-ES" sz="1100" dirty="0" smtClean="0"/>
              <a:t>&gt;0 y </a:t>
            </a:r>
            <a:r>
              <a:rPr lang="es-ES" sz="1100" dirty="0" err="1" smtClean="0"/>
              <a:t>Mosquitos_no_Infectados</a:t>
            </a:r>
            <a:r>
              <a:rPr lang="es-ES" sz="1100" dirty="0" smtClean="0"/>
              <a:t>&gt;=0 </a:t>
            </a:r>
            <a:r>
              <a:rPr lang="es-ES" sz="1100" b="1" dirty="0" smtClean="0"/>
              <a:t>entonces</a:t>
            </a:r>
            <a:r>
              <a:rPr lang="es-ES" sz="1100" dirty="0" smtClean="0"/>
              <a:t> </a:t>
            </a:r>
            <a:r>
              <a:rPr lang="es-ES" sz="1100" dirty="0" err="1" smtClean="0"/>
              <a:t>Nivel_Peligro</a:t>
            </a:r>
            <a:r>
              <a:rPr lang="es-ES" sz="1100" dirty="0" smtClean="0"/>
              <a:t> = Alto”</a:t>
            </a:r>
          </a:p>
          <a:p>
            <a:r>
              <a:rPr lang="es-ES" sz="1100" b="1" dirty="0" smtClean="0"/>
              <a:t>R3 </a:t>
            </a:r>
            <a:r>
              <a:rPr lang="es-ES" sz="1100" dirty="0" smtClean="0"/>
              <a:t>“</a:t>
            </a:r>
            <a:r>
              <a:rPr lang="es-ES" sz="1100" b="1" dirty="0" smtClean="0"/>
              <a:t>Si  </a:t>
            </a:r>
            <a:r>
              <a:rPr lang="es-ES" sz="1100" dirty="0" err="1" smtClean="0"/>
              <a:t>Mosquitos_Infectados</a:t>
            </a:r>
            <a:r>
              <a:rPr lang="es-ES" sz="1100" dirty="0" smtClean="0"/>
              <a:t>=0 y </a:t>
            </a:r>
            <a:r>
              <a:rPr lang="es-ES" sz="1100" dirty="0" err="1" smtClean="0"/>
              <a:t>Mosquitos_no_Infectados</a:t>
            </a:r>
            <a:r>
              <a:rPr lang="es-ES" sz="1100" dirty="0" smtClean="0"/>
              <a:t>&gt;0 y </a:t>
            </a:r>
            <a:r>
              <a:rPr lang="es-ES" sz="1100" b="1" dirty="0" smtClean="0"/>
              <a:t>entonces</a:t>
            </a:r>
            <a:r>
              <a:rPr lang="es-ES" sz="1100" dirty="0" smtClean="0"/>
              <a:t> </a:t>
            </a:r>
            <a:r>
              <a:rPr lang="es-ES" sz="1100" dirty="0" err="1" smtClean="0"/>
              <a:t>Nivel_Peligro</a:t>
            </a:r>
            <a:r>
              <a:rPr lang="es-ES" sz="1100" dirty="0" smtClean="0"/>
              <a:t> = Medio”</a:t>
            </a:r>
          </a:p>
          <a:p>
            <a:r>
              <a:rPr lang="es-ES" sz="1100" b="1" dirty="0" smtClean="0"/>
              <a:t>R4</a:t>
            </a:r>
            <a:r>
              <a:rPr lang="es-ES" sz="1100" dirty="0" smtClean="0"/>
              <a:t> “</a:t>
            </a:r>
            <a:r>
              <a:rPr lang="es-ES" sz="1100" b="1" dirty="0" smtClean="0"/>
              <a:t>Si  </a:t>
            </a:r>
            <a:r>
              <a:rPr lang="es-ES" sz="1100" dirty="0" err="1" smtClean="0"/>
              <a:t>Mosquitos_Infectados</a:t>
            </a:r>
            <a:r>
              <a:rPr lang="es-ES" sz="1100" dirty="0" smtClean="0"/>
              <a:t>=0 y </a:t>
            </a:r>
            <a:r>
              <a:rPr lang="es-ES" sz="1100" dirty="0" err="1" smtClean="0"/>
              <a:t>Mosquitos_no_Infectados</a:t>
            </a:r>
            <a:r>
              <a:rPr lang="es-ES" sz="1100" dirty="0" smtClean="0"/>
              <a:t>=0 y </a:t>
            </a:r>
            <a:r>
              <a:rPr lang="es-ES" sz="1100" dirty="0" err="1" smtClean="0"/>
              <a:t>Recipientes_Peligrosos</a:t>
            </a:r>
            <a:r>
              <a:rPr lang="es-ES" sz="1100" dirty="0" smtClean="0"/>
              <a:t>=0 </a:t>
            </a:r>
            <a:r>
              <a:rPr lang="es-ES" sz="1100" b="1" dirty="0" smtClean="0"/>
              <a:t>entonces </a:t>
            </a:r>
            <a:r>
              <a:rPr lang="es-ES" sz="1100" dirty="0" err="1" smtClean="0"/>
              <a:t>Nivel_Peligro</a:t>
            </a:r>
            <a:r>
              <a:rPr lang="es-ES" sz="1100" dirty="0" smtClean="0"/>
              <a:t> = Bajo”</a:t>
            </a:r>
          </a:p>
          <a:p>
            <a:r>
              <a:rPr lang="es-ES" sz="1100" b="1" dirty="0" smtClean="0"/>
              <a:t>R5</a:t>
            </a:r>
            <a:r>
              <a:rPr lang="es-ES" sz="1100" dirty="0" smtClean="0"/>
              <a:t> “</a:t>
            </a:r>
            <a:r>
              <a:rPr lang="es-ES" sz="1100" b="1" dirty="0" smtClean="0"/>
              <a:t>Si  </a:t>
            </a:r>
            <a:r>
              <a:rPr lang="es-ES" sz="1100" dirty="0" smtClean="0"/>
              <a:t>Clima=</a:t>
            </a:r>
            <a:r>
              <a:rPr lang="es-ES" sz="1100" dirty="0" err="1" smtClean="0"/>
              <a:t>LLuvioso</a:t>
            </a:r>
            <a:r>
              <a:rPr lang="es-ES" sz="1100" dirty="0" smtClean="0"/>
              <a:t> y  </a:t>
            </a:r>
            <a:r>
              <a:rPr lang="es-ES" sz="1100" dirty="0" err="1" smtClean="0"/>
              <a:t>Nivel_Peligro</a:t>
            </a:r>
            <a:r>
              <a:rPr lang="es-ES" sz="1100" dirty="0" smtClean="0"/>
              <a:t> = Alto </a:t>
            </a:r>
            <a:r>
              <a:rPr lang="es-ES" sz="1100" b="1" dirty="0" smtClean="0"/>
              <a:t>entonces </a:t>
            </a:r>
            <a:r>
              <a:rPr lang="es-ES" sz="1100" dirty="0" err="1" smtClean="0"/>
              <a:t>Generar_Infectados</a:t>
            </a:r>
            <a:r>
              <a:rPr lang="es-ES" sz="1100" dirty="0" smtClean="0"/>
              <a:t>=Muchos”</a:t>
            </a:r>
          </a:p>
          <a:p>
            <a:r>
              <a:rPr lang="es-ES" sz="1100" b="1" dirty="0" smtClean="0"/>
              <a:t>R6</a:t>
            </a:r>
            <a:r>
              <a:rPr lang="es-ES" sz="1100" dirty="0" smtClean="0"/>
              <a:t> “</a:t>
            </a:r>
            <a:r>
              <a:rPr lang="es-ES" sz="1100" b="1" dirty="0" smtClean="0"/>
              <a:t>Si  </a:t>
            </a:r>
            <a:r>
              <a:rPr lang="es-ES" sz="1100" dirty="0" smtClean="0"/>
              <a:t>Clima=Soleado ó Clima=Casa y  </a:t>
            </a:r>
            <a:r>
              <a:rPr lang="es-ES" sz="1100" dirty="0" err="1" smtClean="0"/>
              <a:t>Nivel_Peligro</a:t>
            </a:r>
            <a:r>
              <a:rPr lang="es-ES" sz="1100" dirty="0" smtClean="0"/>
              <a:t> = Alto </a:t>
            </a:r>
            <a:r>
              <a:rPr lang="es-ES" sz="1100" b="1" dirty="0" smtClean="0"/>
              <a:t>entonces </a:t>
            </a:r>
            <a:r>
              <a:rPr lang="es-ES" sz="1100" dirty="0" err="1" smtClean="0"/>
              <a:t>Generar_Infectados</a:t>
            </a:r>
            <a:r>
              <a:rPr lang="es-ES" sz="1100" dirty="0" smtClean="0"/>
              <a:t>=Pocos”</a:t>
            </a:r>
          </a:p>
          <a:p>
            <a:r>
              <a:rPr lang="es-ES" sz="1100" b="1" dirty="0" smtClean="0"/>
              <a:t>R7</a:t>
            </a:r>
            <a:r>
              <a:rPr lang="es-ES" sz="1100" dirty="0" smtClean="0"/>
              <a:t> “</a:t>
            </a:r>
            <a:r>
              <a:rPr lang="es-ES" sz="1100" b="1" dirty="0" smtClean="0"/>
              <a:t>Si  </a:t>
            </a:r>
            <a:r>
              <a:rPr lang="es-ES" sz="1100" dirty="0" err="1" smtClean="0"/>
              <a:t>Nivel_Peligro</a:t>
            </a:r>
            <a:r>
              <a:rPr lang="es-ES" sz="1100" dirty="0" smtClean="0"/>
              <a:t> = Alto </a:t>
            </a:r>
            <a:r>
              <a:rPr lang="es-ES" sz="1100" b="1" dirty="0" smtClean="0"/>
              <a:t>entonces </a:t>
            </a:r>
            <a:r>
              <a:rPr lang="es-ES" sz="1100" dirty="0" err="1" smtClean="0"/>
              <a:t>Generar_no_Infectados</a:t>
            </a:r>
            <a:r>
              <a:rPr lang="es-ES" sz="1100" dirty="0" smtClean="0"/>
              <a:t>= Muchos”</a:t>
            </a:r>
          </a:p>
          <a:p>
            <a:r>
              <a:rPr lang="es-ES" sz="1100" b="1" dirty="0" smtClean="0"/>
              <a:t>R8</a:t>
            </a:r>
            <a:r>
              <a:rPr lang="es-ES" sz="1100" dirty="0" smtClean="0"/>
              <a:t> “</a:t>
            </a:r>
            <a:r>
              <a:rPr lang="es-ES" sz="1100" b="1" dirty="0" smtClean="0"/>
              <a:t>Si  </a:t>
            </a:r>
            <a:r>
              <a:rPr lang="es-ES" sz="1100" dirty="0" smtClean="0"/>
              <a:t>Clima=</a:t>
            </a:r>
            <a:r>
              <a:rPr lang="es-ES" sz="1100" dirty="0" err="1" smtClean="0"/>
              <a:t>LLuvioso</a:t>
            </a:r>
            <a:r>
              <a:rPr lang="es-ES" sz="1100" dirty="0" smtClean="0"/>
              <a:t> y  </a:t>
            </a:r>
            <a:r>
              <a:rPr lang="es-ES" sz="1100" dirty="0" err="1" smtClean="0"/>
              <a:t>Nivel_Peligro</a:t>
            </a:r>
            <a:r>
              <a:rPr lang="es-ES" sz="1100" dirty="0" smtClean="0"/>
              <a:t> = Medio </a:t>
            </a:r>
            <a:r>
              <a:rPr lang="es-ES" sz="1100" b="1" dirty="0" smtClean="0"/>
              <a:t>entonces</a:t>
            </a:r>
            <a:r>
              <a:rPr lang="es-ES" sz="1100" dirty="0" smtClean="0"/>
              <a:t> </a:t>
            </a:r>
            <a:r>
              <a:rPr lang="es-ES" sz="1100" dirty="0" err="1" smtClean="0"/>
              <a:t>Generar_no_Infectados</a:t>
            </a:r>
            <a:r>
              <a:rPr lang="es-ES" sz="1100" dirty="0" smtClean="0"/>
              <a:t>=Muchos”</a:t>
            </a:r>
          </a:p>
          <a:p>
            <a:r>
              <a:rPr lang="es-ES" sz="1100" b="1" dirty="0" smtClean="0"/>
              <a:t>R9</a:t>
            </a:r>
            <a:r>
              <a:rPr lang="es-ES" sz="1100" dirty="0" smtClean="0"/>
              <a:t> “</a:t>
            </a:r>
            <a:r>
              <a:rPr lang="es-ES" sz="1100" b="1" dirty="0" smtClean="0"/>
              <a:t>Si  </a:t>
            </a:r>
            <a:r>
              <a:rPr lang="es-ES" sz="1100" dirty="0" smtClean="0"/>
              <a:t>Clima=Soleado ó Clima=Casa y  </a:t>
            </a:r>
            <a:r>
              <a:rPr lang="es-ES" sz="1100" dirty="0" err="1" smtClean="0"/>
              <a:t>Nivel_Peligro</a:t>
            </a:r>
            <a:r>
              <a:rPr lang="es-ES" sz="1100" dirty="0" smtClean="0"/>
              <a:t> = Medio </a:t>
            </a:r>
            <a:r>
              <a:rPr lang="es-ES" sz="1100" b="1" dirty="0" smtClean="0"/>
              <a:t>entonces </a:t>
            </a:r>
            <a:r>
              <a:rPr lang="es-ES" sz="1100" dirty="0" err="1" smtClean="0"/>
              <a:t>Generar_no_Infectados</a:t>
            </a:r>
            <a:r>
              <a:rPr lang="es-ES" sz="1100" dirty="0" smtClean="0"/>
              <a:t>=Pocos”</a:t>
            </a:r>
          </a:p>
          <a:p>
            <a:r>
              <a:rPr lang="es-ES" sz="1100" b="1" dirty="0" smtClean="0"/>
              <a:t>R10</a:t>
            </a:r>
            <a:r>
              <a:rPr lang="es-ES" sz="1100" dirty="0" smtClean="0"/>
              <a:t> “</a:t>
            </a:r>
            <a:r>
              <a:rPr lang="es-ES" sz="1100" b="1" dirty="0" smtClean="0"/>
              <a:t>Si  </a:t>
            </a:r>
            <a:r>
              <a:rPr lang="es-ES" sz="1100" dirty="0" smtClean="0"/>
              <a:t>Clima=Lluvioso y  </a:t>
            </a:r>
            <a:r>
              <a:rPr lang="es-ES" sz="1100" dirty="0" err="1" smtClean="0"/>
              <a:t>Nivel_Peligro</a:t>
            </a:r>
            <a:r>
              <a:rPr lang="es-ES" sz="1100" dirty="0" smtClean="0"/>
              <a:t> = Bajo </a:t>
            </a:r>
            <a:r>
              <a:rPr lang="es-ES" sz="1100" b="1" dirty="0" smtClean="0"/>
              <a:t>entonces</a:t>
            </a:r>
            <a:r>
              <a:rPr lang="es-ES" sz="1100" dirty="0" smtClean="0"/>
              <a:t> </a:t>
            </a:r>
            <a:r>
              <a:rPr lang="es-ES" sz="1100" dirty="0" err="1" smtClean="0"/>
              <a:t>Generar_no_Infectados</a:t>
            </a:r>
            <a:r>
              <a:rPr lang="es-ES" sz="1100" dirty="0" smtClean="0"/>
              <a:t>=Pocos”</a:t>
            </a:r>
          </a:p>
          <a:p>
            <a:r>
              <a:rPr lang="es-ES" sz="1100" b="1" dirty="0" smtClean="0"/>
              <a:t>R11</a:t>
            </a:r>
            <a:r>
              <a:rPr lang="es-ES" sz="1100" dirty="0" smtClean="0"/>
              <a:t> “</a:t>
            </a:r>
            <a:r>
              <a:rPr lang="es-ES" sz="1100" b="1" dirty="0" smtClean="0"/>
              <a:t>Si  </a:t>
            </a:r>
            <a:r>
              <a:rPr lang="es-ES" sz="1100" dirty="0" err="1" smtClean="0"/>
              <a:t>Nivel_Peligro</a:t>
            </a:r>
            <a:r>
              <a:rPr lang="es-ES" sz="1100" dirty="0" smtClean="0"/>
              <a:t> = Alto ó </a:t>
            </a:r>
            <a:r>
              <a:rPr lang="es-ES" sz="1100" dirty="0" err="1" smtClean="0"/>
              <a:t>Nivel_Peligro</a:t>
            </a:r>
            <a:r>
              <a:rPr lang="es-ES" sz="1100" dirty="0" smtClean="0"/>
              <a:t> = Medio </a:t>
            </a:r>
            <a:r>
              <a:rPr lang="es-ES" sz="1100" b="1" dirty="0" smtClean="0"/>
              <a:t>entonces</a:t>
            </a:r>
            <a:r>
              <a:rPr lang="es-ES" sz="1100" dirty="0" smtClean="0"/>
              <a:t> </a:t>
            </a:r>
            <a:r>
              <a:rPr lang="es-ES" sz="1100" dirty="0" err="1" smtClean="0"/>
              <a:t>Bonus_Tiempo</a:t>
            </a:r>
            <a:r>
              <a:rPr lang="es-ES" sz="1100" dirty="0" smtClean="0"/>
              <a:t>=</a:t>
            </a:r>
            <a:r>
              <a:rPr lang="es-ES" sz="1100" dirty="0" err="1" smtClean="0"/>
              <a:t>Decrementar</a:t>
            </a:r>
            <a:r>
              <a:rPr lang="es-ES" sz="1100" dirty="0" smtClean="0"/>
              <a:t>”</a:t>
            </a:r>
          </a:p>
          <a:p>
            <a:r>
              <a:rPr lang="es-ES" sz="1100" b="1" dirty="0" smtClean="0"/>
              <a:t>R12</a:t>
            </a:r>
            <a:r>
              <a:rPr lang="es-ES" sz="1100" dirty="0" smtClean="0"/>
              <a:t> “</a:t>
            </a:r>
            <a:r>
              <a:rPr lang="es-ES" sz="1100" b="1" dirty="0" smtClean="0"/>
              <a:t>Si  </a:t>
            </a:r>
            <a:r>
              <a:rPr lang="es-ES" sz="1100" dirty="0" err="1" smtClean="0"/>
              <a:t>Nivel_Peligro</a:t>
            </a:r>
            <a:r>
              <a:rPr lang="es-ES" sz="1100" dirty="0" smtClean="0"/>
              <a:t> = Bajo </a:t>
            </a:r>
            <a:r>
              <a:rPr lang="es-ES" sz="1100" b="1" dirty="0" smtClean="0"/>
              <a:t>entonces </a:t>
            </a:r>
            <a:r>
              <a:rPr lang="es-ES" sz="1100" dirty="0" err="1" smtClean="0"/>
              <a:t>Bonus_Tiempo</a:t>
            </a:r>
            <a:r>
              <a:rPr lang="es-ES" sz="1100" dirty="0" smtClean="0"/>
              <a:t>=Incrementar”</a:t>
            </a:r>
          </a:p>
          <a:p>
            <a:r>
              <a:rPr lang="es-ES" sz="1100" b="1" dirty="0" smtClean="0"/>
              <a:t>R13</a:t>
            </a:r>
            <a:r>
              <a:rPr lang="es-ES" sz="1100" dirty="0" smtClean="0"/>
              <a:t> “</a:t>
            </a:r>
            <a:r>
              <a:rPr lang="es-ES" sz="1100" b="1" dirty="0" smtClean="0"/>
              <a:t>Si  </a:t>
            </a:r>
            <a:r>
              <a:rPr lang="es-ES" sz="1100" dirty="0" err="1" smtClean="0"/>
              <a:t>Nivel_Peligro</a:t>
            </a:r>
            <a:r>
              <a:rPr lang="es-ES" sz="1100" dirty="0" smtClean="0"/>
              <a:t> = Alto </a:t>
            </a:r>
            <a:r>
              <a:rPr lang="es-ES" sz="1100" b="1" dirty="0" smtClean="0"/>
              <a:t>entonces</a:t>
            </a:r>
            <a:r>
              <a:rPr lang="es-ES" sz="1100" dirty="0" smtClean="0"/>
              <a:t> </a:t>
            </a:r>
            <a:r>
              <a:rPr lang="es-ES" sz="1100" dirty="0" err="1" smtClean="0"/>
              <a:t>Personas_Infectadas</a:t>
            </a:r>
            <a:r>
              <a:rPr lang="es-ES" sz="1100" dirty="0" smtClean="0"/>
              <a:t>=3”</a:t>
            </a:r>
          </a:p>
          <a:p>
            <a:r>
              <a:rPr lang="es-ES" sz="1100" b="1" dirty="0" smtClean="0"/>
              <a:t>R14</a:t>
            </a:r>
            <a:r>
              <a:rPr lang="es-ES" sz="1100" dirty="0" smtClean="0"/>
              <a:t> “</a:t>
            </a:r>
            <a:r>
              <a:rPr lang="es-ES" sz="1100" b="1" dirty="0" smtClean="0"/>
              <a:t>Si  </a:t>
            </a:r>
            <a:r>
              <a:rPr lang="es-ES" sz="1100" dirty="0" err="1" smtClean="0"/>
              <a:t>Nivel_Peligro</a:t>
            </a:r>
            <a:r>
              <a:rPr lang="es-ES" sz="1100" dirty="0" smtClean="0"/>
              <a:t> = Medio </a:t>
            </a:r>
            <a:r>
              <a:rPr lang="es-ES" sz="1100" b="1" dirty="0" smtClean="0"/>
              <a:t>entonces</a:t>
            </a:r>
            <a:r>
              <a:rPr lang="es-ES" sz="1100" dirty="0" smtClean="0"/>
              <a:t> </a:t>
            </a:r>
            <a:r>
              <a:rPr lang="es-ES" sz="1100" dirty="0" err="1" smtClean="0"/>
              <a:t>Personas_Infectadas</a:t>
            </a:r>
            <a:r>
              <a:rPr lang="es-ES" sz="1100" dirty="0" smtClean="0"/>
              <a:t>=2”</a:t>
            </a:r>
          </a:p>
          <a:p>
            <a:r>
              <a:rPr lang="es-ES" sz="1100" b="1" dirty="0" smtClean="0"/>
              <a:t>R15</a:t>
            </a:r>
            <a:r>
              <a:rPr lang="es-ES" sz="1100" dirty="0" smtClean="0"/>
              <a:t> “</a:t>
            </a:r>
            <a:r>
              <a:rPr lang="es-ES" sz="1100" b="1" dirty="0" smtClean="0"/>
              <a:t>Si  </a:t>
            </a:r>
            <a:r>
              <a:rPr lang="es-ES" sz="1100" dirty="0" err="1" smtClean="0"/>
              <a:t>Nivel_Peligro</a:t>
            </a:r>
            <a:r>
              <a:rPr lang="es-ES" sz="1100" dirty="0" smtClean="0"/>
              <a:t> = Bajo </a:t>
            </a:r>
            <a:r>
              <a:rPr lang="es-ES" sz="1100" b="1" dirty="0" smtClean="0"/>
              <a:t>entonces</a:t>
            </a:r>
            <a:r>
              <a:rPr lang="es-ES" sz="1100" dirty="0" smtClean="0"/>
              <a:t> </a:t>
            </a:r>
            <a:r>
              <a:rPr lang="es-ES" sz="1100" dirty="0" err="1" smtClean="0"/>
              <a:t>Personas_Infectadas</a:t>
            </a:r>
            <a:r>
              <a:rPr lang="es-ES" sz="1100" dirty="0" smtClean="0"/>
              <a:t>=1”</a:t>
            </a:r>
          </a:p>
          <a:p>
            <a:r>
              <a:rPr lang="es-ES" dirty="0" smtClean="0"/>
              <a:t> </a:t>
            </a:r>
          </a:p>
          <a:p>
            <a:r>
              <a:rPr lang="es-ES" dirty="0" smtClean="0"/>
              <a:t> </a:t>
            </a:r>
          </a:p>
          <a:p>
            <a:endParaRPr lang="es-ES" dirty="0"/>
          </a:p>
        </p:txBody>
      </p:sp>
      <p:sp>
        <p:nvSpPr>
          <p:cNvPr id="3" name="2 Título"/>
          <p:cNvSpPr>
            <a:spLocks noGrp="1"/>
          </p:cNvSpPr>
          <p:nvPr>
            <p:ph type="title"/>
          </p:nvPr>
        </p:nvSpPr>
        <p:spPr/>
        <p:txBody>
          <a:bodyPr/>
          <a:lstStyle/>
          <a:p>
            <a:r>
              <a:rPr lang="es-ES" dirty="0" smtClean="0"/>
              <a:t>REGLAS DE INFERENCIA</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14810" y="1357298"/>
            <a:ext cx="4543428" cy="4525962"/>
          </a:xfrm>
        </p:spPr>
        <p:txBody>
          <a:bodyPr/>
          <a:lstStyle/>
          <a:p>
            <a:r>
              <a:rPr lang="es-ES" sz="2000" dirty="0" smtClean="0"/>
              <a:t>Permite desarrollar juegos en 2d o 3d de una manera rápida y sencilla.</a:t>
            </a:r>
          </a:p>
          <a:p>
            <a:r>
              <a:rPr lang="es-ES" sz="2000" dirty="0" smtClean="0"/>
              <a:t>Maneja una interfaz sencilla e intuitiva.</a:t>
            </a:r>
          </a:p>
          <a:p>
            <a:r>
              <a:rPr lang="es-ES" sz="2000" dirty="0" smtClean="0"/>
              <a:t>Soporta la función de </a:t>
            </a:r>
            <a:r>
              <a:rPr lang="es-ES" sz="2000" i="1" dirty="0" err="1" smtClean="0"/>
              <a:t>drag</a:t>
            </a:r>
            <a:r>
              <a:rPr lang="es-ES" sz="2000" i="1" dirty="0" smtClean="0"/>
              <a:t>-and-</a:t>
            </a:r>
            <a:r>
              <a:rPr lang="es-ES" sz="2000" i="1" dirty="0" err="1" smtClean="0"/>
              <a:t>drop</a:t>
            </a:r>
            <a:r>
              <a:rPr lang="es-ES" sz="2000" dirty="0" smtClean="0"/>
              <a:t> para todos los elementos que necesitas a la hora de crear videojuegos.</a:t>
            </a:r>
          </a:p>
          <a:p>
            <a:r>
              <a:rPr lang="es-ES" sz="2000" dirty="0" smtClean="0"/>
              <a:t>Permite implementar código (scripts propios ) en </a:t>
            </a:r>
            <a:r>
              <a:rPr lang="es-ES" sz="2000" dirty="0" err="1" smtClean="0"/>
              <a:t>GameMakerLanguage</a:t>
            </a:r>
            <a:r>
              <a:rPr lang="es-ES" sz="2000" dirty="0" smtClean="0"/>
              <a:t> que es el lenguaje de programación interno del </a:t>
            </a:r>
            <a:r>
              <a:rPr lang="es-ES" sz="2000" dirty="0" err="1" smtClean="0"/>
              <a:t>GameMaker</a:t>
            </a:r>
            <a:endParaRPr lang="es-ES" sz="2000" dirty="0"/>
          </a:p>
        </p:txBody>
      </p:sp>
      <p:sp>
        <p:nvSpPr>
          <p:cNvPr id="3" name="2 Título"/>
          <p:cNvSpPr>
            <a:spLocks noGrp="1"/>
          </p:cNvSpPr>
          <p:nvPr>
            <p:ph type="title"/>
          </p:nvPr>
        </p:nvSpPr>
        <p:spPr/>
        <p:txBody>
          <a:bodyPr/>
          <a:lstStyle/>
          <a:p>
            <a:pPr algn="ctr"/>
            <a:r>
              <a:rPr lang="es-ES" dirty="0" smtClean="0"/>
              <a:t>Herramienta utilizada</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pic>
        <p:nvPicPr>
          <p:cNvPr id="44034" name="Picture 2" descr="http://www.programandoen3d.com.ar/images/stories/Game_maker_pro_8.jpg"/>
          <p:cNvPicPr>
            <a:picLocks noChangeAspect="1" noChangeArrowheads="1"/>
          </p:cNvPicPr>
          <p:nvPr/>
        </p:nvPicPr>
        <p:blipFill>
          <a:blip r:embed="rId2"/>
          <a:srcRect/>
          <a:stretch>
            <a:fillRect/>
          </a:stretch>
        </p:blipFill>
        <p:spPr bwMode="auto">
          <a:xfrm>
            <a:off x="428596" y="2071678"/>
            <a:ext cx="3786182" cy="21907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200" dirty="0" smtClean="0"/>
              <a:t>Entorno de Desarrollo del </a:t>
            </a:r>
            <a:r>
              <a:rPr lang="es-ES" sz="3200" dirty="0" err="1" smtClean="0"/>
              <a:t>Game</a:t>
            </a:r>
            <a:r>
              <a:rPr lang="es-ES" sz="3200" dirty="0" smtClean="0"/>
              <a:t> </a:t>
            </a:r>
            <a:r>
              <a:rPr lang="es-ES" sz="3200" dirty="0" err="1" smtClean="0"/>
              <a:t>Maker</a:t>
            </a:r>
            <a:endParaRPr lang="es-ES" sz="3200" dirty="0"/>
          </a:p>
        </p:txBody>
      </p:sp>
      <p:sp>
        <p:nvSpPr>
          <p:cNvPr id="4" name="3 Marcador de pie de página"/>
          <p:cNvSpPr>
            <a:spLocks noGrp="1"/>
          </p:cNvSpPr>
          <p:nvPr>
            <p:ph type="ftr" sz="quarter" idx="11"/>
          </p:nvPr>
        </p:nvSpPr>
        <p:spPr>
          <a:xfrm>
            <a:off x="4379913" y="6408738"/>
            <a:ext cx="4621243" cy="365125"/>
          </a:xfrm>
        </p:spPr>
        <p:txBody>
          <a:bodyPr/>
          <a:lstStyle/>
          <a:p>
            <a:pPr>
              <a:defRPr/>
            </a:pPr>
            <a:r>
              <a:rPr lang="es-ES" dirty="0" smtClean="0"/>
              <a:t>ESPOL</a:t>
            </a:r>
            <a:endParaRPr lang="es-ES" dirty="0"/>
          </a:p>
        </p:txBody>
      </p:sp>
      <p:pic>
        <p:nvPicPr>
          <p:cNvPr id="6" name="4 Imagen" descr="entorno_gm.jpg"/>
          <p:cNvPicPr>
            <a:picLocks noGrp="1"/>
          </p:cNvPicPr>
          <p:nvPr>
            <p:ph idx="1"/>
          </p:nvPr>
        </p:nvPicPr>
        <p:blipFill>
          <a:blip r:embed="rId2" cstate="print"/>
          <a:stretch>
            <a:fillRect/>
          </a:stretch>
        </p:blipFill>
        <p:spPr>
          <a:xfrm>
            <a:off x="1071538" y="1214422"/>
            <a:ext cx="7393004" cy="452596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3829048" cy="4525962"/>
          </a:xfrm>
        </p:spPr>
        <p:txBody>
          <a:bodyPr/>
          <a:lstStyle/>
          <a:p>
            <a:r>
              <a:rPr lang="es-EC" sz="1800" dirty="0" smtClean="0"/>
              <a:t>El mecanismo de inferencia que hemos utilizado en la implementación de nuestro motor es el llamado Forward </a:t>
            </a:r>
            <a:r>
              <a:rPr lang="es-EC" sz="1800" dirty="0" err="1" smtClean="0"/>
              <a:t>Chaining</a:t>
            </a:r>
            <a:r>
              <a:rPr lang="es-EC" sz="1800" dirty="0" smtClean="0"/>
              <a:t>.</a:t>
            </a:r>
          </a:p>
          <a:p>
            <a:endParaRPr lang="es-EC" sz="1800" dirty="0" smtClean="0"/>
          </a:p>
          <a:p>
            <a:r>
              <a:rPr lang="es-ES" sz="1800" dirty="0" smtClean="0"/>
              <a:t>Forward </a:t>
            </a:r>
            <a:r>
              <a:rPr lang="es-ES" sz="1800" dirty="0" err="1" smtClean="0"/>
              <a:t>Chaining</a:t>
            </a:r>
            <a:r>
              <a:rPr lang="es-ES" sz="1800" dirty="0" smtClean="0"/>
              <a:t> es un método top-</a:t>
            </a:r>
            <a:r>
              <a:rPr lang="es-ES" sz="1800" dirty="0" err="1" smtClean="0"/>
              <a:t>down</a:t>
            </a:r>
            <a:r>
              <a:rPr lang="es-ES" sz="1800" dirty="0" smtClean="0"/>
              <a:t> (de arriba hacia abajo), que toma los hechos disponibles y trata de obtener conclusiones (a partir de las reglas evaluadas exitosamente) que concluyen en acciones ejecutadas</a:t>
            </a:r>
          </a:p>
          <a:p>
            <a:endParaRPr lang="es-ES" dirty="0"/>
          </a:p>
        </p:txBody>
      </p:sp>
      <p:sp>
        <p:nvSpPr>
          <p:cNvPr id="3" name="2 Título"/>
          <p:cNvSpPr>
            <a:spLocks noGrp="1"/>
          </p:cNvSpPr>
          <p:nvPr>
            <p:ph type="title"/>
          </p:nvPr>
        </p:nvSpPr>
        <p:spPr/>
        <p:txBody>
          <a:bodyPr/>
          <a:lstStyle/>
          <a:p>
            <a:r>
              <a:rPr lang="es-ES" dirty="0" smtClean="0"/>
              <a:t>El Motor de Inferencia</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pic>
        <p:nvPicPr>
          <p:cNvPr id="6" name="5 Imagen"/>
          <p:cNvPicPr/>
          <p:nvPr/>
        </p:nvPicPr>
        <p:blipFill>
          <a:blip r:embed="rId2"/>
          <a:srcRect l="33052" t="13811" r="34661" b="23696"/>
          <a:stretch>
            <a:fillRect/>
          </a:stretch>
        </p:blipFill>
        <p:spPr bwMode="auto">
          <a:xfrm>
            <a:off x="4857752" y="1214422"/>
            <a:ext cx="3929090" cy="50006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4186238" cy="4525962"/>
          </a:xfrm>
        </p:spPr>
        <p:txBody>
          <a:bodyPr/>
          <a:lstStyle/>
          <a:p>
            <a:r>
              <a:rPr lang="es-ES" sz="2000" dirty="0" smtClean="0"/>
              <a:t>Se aplicó una prueba piloto a un grupo de  34 estudiantes, pertenecientes a la unidad educativa </a:t>
            </a:r>
            <a:r>
              <a:rPr lang="es-ES" sz="2000" dirty="0" err="1" smtClean="0"/>
              <a:t>Rubira</a:t>
            </a:r>
            <a:r>
              <a:rPr lang="es-ES" sz="2000" dirty="0" smtClean="0"/>
              <a:t> del cantón Salinas de la provincia de Santa Elena.</a:t>
            </a:r>
          </a:p>
          <a:p>
            <a:endParaRPr lang="es-ES" sz="2000" dirty="0" smtClean="0"/>
          </a:p>
          <a:p>
            <a:r>
              <a:rPr lang="es-ES" sz="2000" dirty="0" smtClean="0"/>
              <a:t>El objetivo de esta prueba fue medir el nivel de aceptación de la aplicación, tanto de la interfaz gráfica como de la información mostrada en el mismo.</a:t>
            </a:r>
            <a:endParaRPr lang="es-ES" sz="2000" dirty="0"/>
          </a:p>
        </p:txBody>
      </p:sp>
      <p:sp>
        <p:nvSpPr>
          <p:cNvPr id="3" name="2 Título"/>
          <p:cNvSpPr>
            <a:spLocks noGrp="1"/>
          </p:cNvSpPr>
          <p:nvPr>
            <p:ph type="title"/>
          </p:nvPr>
        </p:nvSpPr>
        <p:spPr/>
        <p:txBody>
          <a:bodyPr>
            <a:normAutofit/>
          </a:bodyPr>
          <a:lstStyle/>
          <a:p>
            <a:r>
              <a:rPr lang="es-ES" sz="3200" dirty="0" smtClean="0"/>
              <a:t>Metodología de Evaluación del Juego</a:t>
            </a:r>
            <a:endParaRPr lang="es-ES" sz="3200"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pic>
        <p:nvPicPr>
          <p:cNvPr id="6" name="5 Imagen" descr="F:\FORWARD\FOTOS ENCUESTA\IMG207_0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000628" y="3857628"/>
            <a:ext cx="3286148" cy="2071702"/>
          </a:xfrm>
          <a:prstGeom prst="rect">
            <a:avLst/>
          </a:prstGeom>
          <a:noFill/>
          <a:ln>
            <a:noFill/>
          </a:ln>
        </p:spPr>
      </p:pic>
      <p:pic>
        <p:nvPicPr>
          <p:cNvPr id="7" name="6 Imagen" descr="F:\FORWARD\FOTOS ENCUESTA\IMG210_01.jpg"/>
          <p:cNvPicPr/>
          <p:nvPr/>
        </p:nvPicPr>
        <p:blipFill>
          <a:blip r:embed="rId3" cstate="print"/>
          <a:srcRect/>
          <a:stretch>
            <a:fillRect/>
          </a:stretch>
        </p:blipFill>
        <p:spPr bwMode="auto">
          <a:xfrm>
            <a:off x="5000628" y="1285860"/>
            <a:ext cx="3286148" cy="221457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Instrumento</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pic>
        <p:nvPicPr>
          <p:cNvPr id="6" name="5 Marcador de contenido"/>
          <p:cNvPicPr>
            <a:picLocks noGrp="1"/>
          </p:cNvPicPr>
          <p:nvPr>
            <p:ph idx="1"/>
          </p:nvPr>
        </p:nvPicPr>
        <p:blipFill>
          <a:blip r:embed="rId2"/>
          <a:srcRect l="54617" t="30102" r="16595" b="9694"/>
          <a:stretch>
            <a:fillRect/>
          </a:stretch>
        </p:blipFill>
        <p:spPr bwMode="auto">
          <a:xfrm>
            <a:off x="2786050" y="1071546"/>
            <a:ext cx="4303127" cy="52864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RESULTADOS</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graphicFrame>
        <p:nvGraphicFramePr>
          <p:cNvPr id="6" name="5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09600" indent="-609600">
              <a:lnSpc>
                <a:spcPct val="90000"/>
              </a:lnSpc>
              <a:buFont typeface="Wingdings" pitchFamily="2" charset="2"/>
              <a:buNone/>
              <a:defRPr/>
            </a:pPr>
            <a:r>
              <a:rPr lang="es-ES" sz="2800" dirty="0" smtClean="0"/>
              <a:t>1.Problemática</a:t>
            </a:r>
          </a:p>
          <a:p>
            <a:pPr marL="609600" indent="-609600">
              <a:lnSpc>
                <a:spcPct val="90000"/>
              </a:lnSpc>
              <a:buFont typeface="Wingdings" pitchFamily="2" charset="2"/>
              <a:buNone/>
              <a:defRPr/>
            </a:pPr>
            <a:r>
              <a:rPr lang="es-ES" sz="2800" dirty="0" smtClean="0"/>
              <a:t>2. Objetivos</a:t>
            </a:r>
          </a:p>
          <a:p>
            <a:pPr marL="609600" indent="-609600">
              <a:lnSpc>
                <a:spcPct val="90000"/>
              </a:lnSpc>
              <a:buFont typeface="Wingdings" pitchFamily="2" charset="2"/>
              <a:buNone/>
              <a:defRPr/>
            </a:pPr>
            <a:r>
              <a:rPr lang="es-ES" sz="2800" dirty="0" smtClean="0"/>
              <a:t>3. Fundamento Teórico</a:t>
            </a:r>
          </a:p>
          <a:p>
            <a:pPr marL="609600" indent="-609600">
              <a:lnSpc>
                <a:spcPct val="90000"/>
              </a:lnSpc>
              <a:buFont typeface="Wingdings" pitchFamily="2" charset="2"/>
              <a:buNone/>
              <a:defRPr/>
            </a:pPr>
            <a:r>
              <a:rPr lang="es-ES" sz="2800" dirty="0" smtClean="0"/>
              <a:t>4. Materiales y Métodos</a:t>
            </a:r>
          </a:p>
          <a:p>
            <a:pPr marL="609600" indent="-609600">
              <a:lnSpc>
                <a:spcPct val="90000"/>
              </a:lnSpc>
              <a:buFont typeface="Wingdings" pitchFamily="2" charset="2"/>
              <a:buNone/>
              <a:defRPr/>
            </a:pPr>
            <a:r>
              <a:rPr lang="es-ES" sz="2800" dirty="0" smtClean="0"/>
              <a:t>5. Resultados</a:t>
            </a:r>
          </a:p>
          <a:p>
            <a:pPr marL="609600" indent="-609600">
              <a:lnSpc>
                <a:spcPct val="90000"/>
              </a:lnSpc>
              <a:buFont typeface="Wingdings" pitchFamily="2" charset="2"/>
              <a:buNone/>
              <a:defRPr/>
            </a:pPr>
            <a:r>
              <a:rPr lang="es-ES" sz="2800" dirty="0" smtClean="0"/>
              <a:t>7. Conclusiones</a:t>
            </a:r>
          </a:p>
          <a:p>
            <a:pPr marL="609600" indent="-609600">
              <a:lnSpc>
                <a:spcPct val="90000"/>
              </a:lnSpc>
              <a:buFont typeface="Wingdings" pitchFamily="2" charset="2"/>
              <a:buNone/>
              <a:defRPr/>
            </a:pPr>
            <a:r>
              <a:rPr lang="es-ES" sz="2800" dirty="0" smtClean="0"/>
              <a:t>8. Recomendaciones</a:t>
            </a:r>
            <a:endParaRPr lang="es-EC" sz="2800" dirty="0" smtClean="0"/>
          </a:p>
          <a:p>
            <a:pPr>
              <a:defRPr/>
            </a:pPr>
            <a:endParaRPr lang="es-ES" dirty="0"/>
          </a:p>
        </p:txBody>
      </p:sp>
      <p:sp>
        <p:nvSpPr>
          <p:cNvPr id="3" name="2 Título"/>
          <p:cNvSpPr>
            <a:spLocks noGrp="1"/>
          </p:cNvSpPr>
          <p:nvPr>
            <p:ph type="title"/>
          </p:nvPr>
        </p:nvSpPr>
        <p:spPr/>
        <p:txBody>
          <a:bodyPr/>
          <a:lstStyle/>
          <a:p>
            <a:pPr algn="ctr">
              <a:defRPr/>
            </a:pPr>
            <a:r>
              <a:rPr lang="es-ES" dirty="0" smtClean="0"/>
              <a:t>AGENDA</a:t>
            </a:r>
            <a:endParaRPr lang="es-ES" dirty="0"/>
          </a:p>
        </p:txBody>
      </p:sp>
      <p:sp>
        <p:nvSpPr>
          <p:cNvPr id="10244" name="3 Marcador de pie de página"/>
          <p:cNvSpPr>
            <a:spLocks noGrp="1"/>
          </p:cNvSpPr>
          <p:nvPr>
            <p:ph type="ftr" sz="quarter" idx="11"/>
          </p:nvPr>
        </p:nvSpPr>
        <p:spPr bwMode="auto">
          <a:xfrm>
            <a:off x="4379913" y="6408738"/>
            <a:ext cx="4549805" cy="365125"/>
          </a:xfrm>
          <a:noFill/>
          <a:ln>
            <a:miter lim="800000"/>
            <a:headEnd/>
            <a:tailEnd/>
          </a:ln>
        </p:spPr>
        <p:txBody>
          <a:bodyPr wrap="square" lIns="91440" tIns="45720" rIns="91440" bIns="45720" numCol="1" anchorCtr="0" compatLnSpc="1">
            <a:prstTxWarp prst="textNoShape">
              <a:avLst/>
            </a:prstTxWarp>
          </a:bodyPr>
          <a:lstStyle/>
          <a:p>
            <a:r>
              <a:rPr lang="es-ES" dirty="0" smtClean="0"/>
              <a:t>ESPOL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RESULTADOS</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graphicFrame>
        <p:nvGraphicFramePr>
          <p:cNvPr id="6" name="5 Marcador de contenido"/>
          <p:cNvGraphicFramePr>
            <a:graphicFrameLocks noGrp="1"/>
          </p:cNvGraphicFramePr>
          <p:nvPr>
            <p:ph idx="1"/>
          </p:nvPr>
        </p:nvGraphicFramePr>
        <p:xfrm>
          <a:off x="457200" y="1481138"/>
          <a:ext cx="3971924" cy="4876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nvGraphicFramePr>
        <p:xfrm>
          <a:off x="4857752" y="2000240"/>
          <a:ext cx="3929090" cy="3857652"/>
        </p:xfrm>
        <a:graphic>
          <a:graphicData uri="http://schemas.openxmlformats.org/drawingml/2006/chart">
            <c:chart xmlns:c="http://schemas.openxmlformats.org/drawingml/2006/chart" xmlns:r="http://schemas.openxmlformats.org/officeDocument/2006/relationships" r:id="rId3"/>
          </a:graphicData>
        </a:graphic>
      </p:graphicFrame>
      <p:sp>
        <p:nvSpPr>
          <p:cNvPr id="8" name="1 CuadroTexto"/>
          <p:cNvSpPr txBox="1"/>
          <p:nvPr/>
        </p:nvSpPr>
        <p:spPr>
          <a:xfrm>
            <a:off x="4929190" y="1643050"/>
            <a:ext cx="350046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b="1" dirty="0" smtClean="0">
                <a:solidFill>
                  <a:srgbClr val="FF0000"/>
                </a:solidFill>
              </a:rPr>
              <a:t>¿Volverías a utilizar este juego?</a:t>
            </a:r>
            <a:endParaRPr lang="es-ES" sz="1600" b="1" dirty="0">
              <a:solidFill>
                <a:srgbClr val="FF0000"/>
              </a:solidFill>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S" sz="1800" dirty="0" smtClean="0"/>
              <a:t>El </a:t>
            </a:r>
            <a:r>
              <a:rPr lang="es-ES" sz="1800" dirty="0" err="1" smtClean="0"/>
              <a:t>GameMaker</a:t>
            </a:r>
            <a:r>
              <a:rPr lang="es-ES" sz="1800" dirty="0" smtClean="0"/>
              <a:t> probó ser una herramienta poderosa y flexible en la implementación tanto del motor de inferencia como de la interfaz gráfica  del juego del dengue, permitiendo desarrollar e integrar ambas partes en una aplicación que brinda un  entorno interactivo, intuitivo  y agradable para el usuario, tanto en efectos visuales como en la información proporcionada para el aprendizaje.</a:t>
            </a:r>
          </a:p>
          <a:p>
            <a:r>
              <a:rPr lang="es-ES" sz="1800" dirty="0" smtClean="0"/>
              <a:t> </a:t>
            </a:r>
          </a:p>
          <a:p>
            <a:pPr lvl="0"/>
            <a:r>
              <a:rPr lang="es-ES" sz="1800" dirty="0" smtClean="0"/>
              <a:t>El nivel de aceptación tanto del entorno gráfico como de la información  proporcionada en el juego es EXCELENTE, supera el 90%, por lo que se puede concluir que la aplicación desarrollada en este proyecto satisface los objetivos propuestos, permite a los usuarios aprender de una manera divertida a través de un entorno  gráfico sencillo, interactivo e intuitivo cuáles son las principales medidas que se deben tomar para  prevenir la incidencia de la enfermedad.</a:t>
            </a:r>
          </a:p>
          <a:p>
            <a:r>
              <a:rPr lang="es-ES" dirty="0" smtClean="0"/>
              <a:t/>
            </a:r>
            <a:br>
              <a:rPr lang="es-ES" dirty="0" smtClean="0"/>
            </a:br>
            <a:endParaRPr lang="es-ES" dirty="0"/>
          </a:p>
        </p:txBody>
      </p:sp>
      <p:sp>
        <p:nvSpPr>
          <p:cNvPr id="3" name="2 Título"/>
          <p:cNvSpPr>
            <a:spLocks noGrp="1"/>
          </p:cNvSpPr>
          <p:nvPr>
            <p:ph type="title"/>
          </p:nvPr>
        </p:nvSpPr>
        <p:spPr/>
        <p:txBody>
          <a:bodyPr/>
          <a:lstStyle/>
          <a:p>
            <a:pPr algn="ctr"/>
            <a:r>
              <a:rPr lang="es-ES" dirty="0" smtClean="0"/>
              <a:t>CONCLUSIONES</a:t>
            </a:r>
            <a:endParaRPr lang="es-ES" dirty="0"/>
          </a:p>
        </p:txBody>
      </p:sp>
      <p:sp>
        <p:nvSpPr>
          <p:cNvPr id="4" name="3 Marcador de pie de página"/>
          <p:cNvSpPr>
            <a:spLocks noGrp="1"/>
          </p:cNvSpPr>
          <p:nvPr>
            <p:ph type="ftr" sz="quarter" idx="11"/>
          </p:nvPr>
        </p:nvSpPr>
        <p:spPr>
          <a:xfrm>
            <a:off x="4379913" y="6408738"/>
            <a:ext cx="4406929" cy="365125"/>
          </a:xfrm>
        </p:spPr>
        <p:txBody>
          <a:bodyPr/>
          <a:lstStyle/>
          <a:p>
            <a:pPr>
              <a:defRPr/>
            </a:pPr>
            <a:r>
              <a:rPr lang="es-ES" dirty="0" smtClean="0"/>
              <a:t>ESPOL</a:t>
            </a:r>
            <a:endParaRPr lang="es-ES" dirty="0"/>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S" sz="2000" dirty="0" smtClean="0"/>
              <a:t>Promover el uso de esta aplicación en escuelas y colegios con la finalidad de crear en los estudiantes una cultura de prevención del dengue.</a:t>
            </a:r>
          </a:p>
          <a:p>
            <a:pPr lvl="0"/>
            <a:r>
              <a:rPr lang="es-ES" sz="2000" dirty="0" smtClean="0"/>
              <a:t>Instalar la aplicación en ordenadores que cuenten con los componentes necesarios para su ejecución, entre los cuales está el uso de audio que es muy importante para crear un entorno divertido.</a:t>
            </a:r>
          </a:p>
          <a:p>
            <a:pPr lvl="0"/>
            <a:r>
              <a:rPr lang="es-EC" sz="2000" dirty="0" smtClean="0"/>
              <a:t>Realizar una prueba piloto en adultos para determinar cuál es el nivel de  aceptación de la aplicación en este grupo de usuarios</a:t>
            </a:r>
            <a:r>
              <a:rPr lang="es-ES" sz="2000" dirty="0" smtClean="0"/>
              <a:t>.</a:t>
            </a:r>
          </a:p>
          <a:p>
            <a:pPr lvl="0"/>
            <a:r>
              <a:rPr lang="es-EC" sz="2000" dirty="0" smtClean="0"/>
              <a:t>Añadir para futuras versiones escenarios que involucren otro tipo de ambientes para el contagio del dengue como por ejemplo en zonas rurales la existencia de pozos de agua, zanjas, etc. representan peligro.</a:t>
            </a:r>
            <a:endParaRPr lang="es-ES" sz="2000" dirty="0" smtClean="0"/>
          </a:p>
          <a:p>
            <a:endParaRPr lang="es-ES" dirty="0"/>
          </a:p>
        </p:txBody>
      </p:sp>
      <p:sp>
        <p:nvSpPr>
          <p:cNvPr id="3" name="2 Título"/>
          <p:cNvSpPr>
            <a:spLocks noGrp="1"/>
          </p:cNvSpPr>
          <p:nvPr>
            <p:ph type="title"/>
          </p:nvPr>
        </p:nvSpPr>
        <p:spPr/>
        <p:txBody>
          <a:bodyPr/>
          <a:lstStyle/>
          <a:p>
            <a:pPr algn="ctr"/>
            <a:r>
              <a:rPr lang="es-ES" dirty="0" smtClean="0"/>
              <a:t>RECOMENDACIONES</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71546"/>
            <a:ext cx="8229600" cy="5214974"/>
          </a:xfrm>
        </p:spPr>
        <p:txBody>
          <a:bodyPr/>
          <a:lstStyle/>
          <a:p>
            <a:r>
              <a:rPr lang="es-ES" sz="900" dirty="0" smtClean="0"/>
              <a:t> </a:t>
            </a:r>
          </a:p>
          <a:p>
            <a:r>
              <a:rPr lang="es-ES" sz="1000" dirty="0" smtClean="0"/>
              <a:t>[1] 	</a:t>
            </a:r>
            <a:r>
              <a:rPr lang="es-ES" sz="1000" dirty="0" err="1" smtClean="0"/>
              <a:t>Bar,M</a:t>
            </a:r>
            <a:r>
              <a:rPr lang="es-ES" sz="1000" dirty="0" smtClean="0"/>
              <a:t>., El </a:t>
            </a:r>
            <a:r>
              <a:rPr lang="es-ES" sz="1000" dirty="0" err="1" smtClean="0"/>
              <a:t>Aedes</a:t>
            </a:r>
            <a:r>
              <a:rPr lang="es-ES" sz="1000" dirty="0" smtClean="0"/>
              <a:t> </a:t>
            </a:r>
            <a:r>
              <a:rPr lang="es-ES" sz="1000" dirty="0" err="1" smtClean="0"/>
              <a:t>aegypti</a:t>
            </a:r>
            <a:r>
              <a:rPr lang="es-ES" sz="1000" dirty="0" smtClean="0"/>
              <a:t> y la transmisión del Dengue, 2001,</a:t>
            </a:r>
          </a:p>
          <a:p>
            <a:r>
              <a:rPr lang="es-ES" sz="1000" dirty="0" smtClean="0"/>
              <a:t>http://exa.unne.edu.ar/biologia/artropodos/El%20Aedes%20aegypti%20y%20la%20transmision%20del%20dengue.pdf, fecha de consulta Octubre del 2011</a:t>
            </a:r>
          </a:p>
          <a:p>
            <a:r>
              <a:rPr lang="es-ES" sz="1000" dirty="0" smtClean="0"/>
              <a:t>[2] 	</a:t>
            </a:r>
            <a:r>
              <a:rPr lang="es-ES" sz="1000" dirty="0" err="1" smtClean="0"/>
              <a:t>Matilde,C</a:t>
            </a:r>
            <a:r>
              <a:rPr lang="es-ES" sz="1000" dirty="0" smtClean="0"/>
              <a:t>. , Sistemas Basados en Reglas, 2004, http://ai.frm.utn.edu.ar/micesari//files/SISTEMAS_BASADOS_REGLAS.pdf, fecha de consulta Septiembre del 2011</a:t>
            </a:r>
          </a:p>
          <a:p>
            <a:r>
              <a:rPr lang="es-ES" sz="1000" dirty="0" smtClean="0"/>
              <a:t>[3] 	Casas, S., Exploración de Reglas de Inferencia para Automatizar la </a:t>
            </a:r>
            <a:r>
              <a:rPr lang="es-ES" sz="1000" dirty="0" err="1" smtClean="0"/>
              <a:t>Refactorizacion</a:t>
            </a:r>
            <a:r>
              <a:rPr lang="es-ES" sz="1000" dirty="0" smtClean="0"/>
              <a:t> Aspectual, 2008</a:t>
            </a:r>
          </a:p>
          <a:p>
            <a:r>
              <a:rPr lang="es-ES" sz="1000" dirty="0" smtClean="0"/>
              <a:t>http://www.oocities.org/espanol/profeprog2/INVPAPER27.pdf, fecha de consulta Septiembre del 2011</a:t>
            </a:r>
          </a:p>
          <a:p>
            <a:r>
              <a:rPr lang="es-ES" sz="1000" dirty="0" smtClean="0"/>
              <a:t>[4] 	Gamarra, A., &amp; Gamarra, J. D. , Inteligencia Artificial. Diseño de Sistemas Basados en Reglas con Encadenamiento hacia adelante, 2006 http://es.scribd.com/doc/42091193/03-Encadenamiento-hacia-adelante, fecha de consulta Octubre del 2011</a:t>
            </a:r>
          </a:p>
          <a:p>
            <a:r>
              <a:rPr lang="es-ES" sz="1000" dirty="0" smtClean="0"/>
              <a:t>[5]	Márquez, J., Introducción a los Sistemas Expertos, 2004 http://redcientifica.com/doc/doc199908210001.html, fecha de consulta Octubre del 2011</a:t>
            </a:r>
          </a:p>
          <a:p>
            <a:r>
              <a:rPr lang="es-ES" sz="1000" dirty="0" smtClean="0"/>
              <a:t>[6]	</a:t>
            </a:r>
            <a:r>
              <a:rPr lang="es-ES" sz="1000" dirty="0" err="1" smtClean="0"/>
              <a:t>Umich,M</a:t>
            </a:r>
            <a:r>
              <a:rPr lang="es-ES" sz="1000" dirty="0" smtClean="0"/>
              <a:t>., Programación Lógica, 2005 http://www.google.com.ec/url?sa=t&amp;rct=j&amp;q=sistemas%20expertos%20filetype%3Apt&amp;source=web&amp;cd=2&amp;ved=0CC0QFjAB&amp;url=http%3A%2F%2Flsc.fie.umich.mx%2F~jjap%2Fpl.ppt&amp;ei=B3QsT5GEB8Pu0gG-  , fecha de consulta Noviembre del 2011</a:t>
            </a:r>
          </a:p>
          <a:p>
            <a:r>
              <a:rPr lang="es-ES" sz="1000" dirty="0" smtClean="0"/>
              <a:t>[7] 	Castillo, E., Gutiérrez, J., &amp; </a:t>
            </a:r>
            <a:r>
              <a:rPr lang="es-ES" sz="1000" dirty="0" err="1" smtClean="0"/>
              <a:t>Hadi</a:t>
            </a:r>
            <a:r>
              <a:rPr lang="es-ES" sz="1000" dirty="0" smtClean="0"/>
              <a:t>, A., Sistemas expertos y modelos de redes </a:t>
            </a:r>
            <a:r>
              <a:rPr lang="es-ES" sz="1000" dirty="0" err="1" smtClean="0"/>
              <a:t>probabilisticas</a:t>
            </a:r>
            <a:r>
              <a:rPr lang="es-ES" sz="1000" dirty="0" smtClean="0"/>
              <a:t>, 1997, http://personales.unican.es/gutierjm/papers/BookCGH.pdf, fecha de consulta </a:t>
            </a:r>
            <a:r>
              <a:rPr lang="es-ES" sz="1000" dirty="0" err="1" smtClean="0"/>
              <a:t>Septiembredel</a:t>
            </a:r>
            <a:r>
              <a:rPr lang="es-ES" sz="1000" dirty="0" smtClean="0"/>
              <a:t> 2011</a:t>
            </a:r>
          </a:p>
          <a:p>
            <a:r>
              <a:rPr lang="es-ES" sz="1000" dirty="0" smtClean="0"/>
              <a:t>[8] 	Gutiérrez, P., Sistemas Expertos Basados en Reglas, 2008 http://personales.unican.es/gutierjm/cursos/expertos/Reglas.pdf, fecha de consulta Agosto del 2011</a:t>
            </a:r>
          </a:p>
          <a:p>
            <a:r>
              <a:rPr lang="es-ES" sz="1000" dirty="0" smtClean="0"/>
              <a:t>[9] 	C.A.E.I.E Instituto Técnico ,Campaña para erradicar el dengue , (2010). http://www.campanaparaerradicareldengueelcaie.blogspot.com , fecha de consulta Diciembre del 2011</a:t>
            </a:r>
          </a:p>
          <a:p>
            <a:r>
              <a:rPr lang="en-US" sz="1000" dirty="0" smtClean="0"/>
              <a:t>[10] 	</a:t>
            </a:r>
            <a:r>
              <a:rPr lang="en-US" sz="1000" dirty="0" err="1" smtClean="0"/>
              <a:t>Overmars</a:t>
            </a:r>
            <a:r>
              <a:rPr lang="en-US" sz="1000" dirty="0" smtClean="0"/>
              <a:t>, M., Designing Games with game Maker, 2006, http://gamemaker.info/en/manual, </a:t>
            </a:r>
            <a:r>
              <a:rPr lang="en-US" sz="1000" dirty="0" err="1" smtClean="0"/>
              <a:t>fecha</a:t>
            </a:r>
            <a:r>
              <a:rPr lang="en-US" sz="1000" dirty="0" smtClean="0"/>
              <a:t> de </a:t>
            </a:r>
            <a:r>
              <a:rPr lang="en-US" sz="1000" dirty="0" err="1" smtClean="0"/>
              <a:t>consulta</a:t>
            </a:r>
            <a:r>
              <a:rPr lang="en-US" sz="1000" dirty="0" smtClean="0"/>
              <a:t> </a:t>
            </a:r>
            <a:r>
              <a:rPr lang="en-US" sz="1000" dirty="0" err="1" smtClean="0"/>
              <a:t>Octubre</a:t>
            </a:r>
            <a:r>
              <a:rPr lang="en-US" sz="1000" dirty="0" smtClean="0"/>
              <a:t> del 2011</a:t>
            </a:r>
            <a:endParaRPr lang="es-ES" sz="1000" dirty="0" smtClean="0"/>
          </a:p>
          <a:p>
            <a:r>
              <a:rPr lang="es-ES" sz="1000" dirty="0" smtClean="0"/>
              <a:t>[11] 	</a:t>
            </a:r>
            <a:r>
              <a:rPr lang="es-ES" sz="1000" dirty="0" err="1" smtClean="0"/>
              <a:t>Cominotti</a:t>
            </a:r>
            <a:r>
              <a:rPr lang="es-ES" sz="1000" dirty="0" smtClean="0"/>
              <a:t>, </a:t>
            </a:r>
            <a:r>
              <a:rPr lang="es-ES" sz="1000" dirty="0" err="1" smtClean="0"/>
              <a:t>P.,Motor</a:t>
            </a:r>
            <a:r>
              <a:rPr lang="es-ES" sz="1000" dirty="0" smtClean="0"/>
              <a:t> de Inferencias para Sistemas Basados. en Conocimientos con Arquitectura </a:t>
            </a:r>
            <a:r>
              <a:rPr lang="es-ES" sz="1000" dirty="0" err="1" smtClean="0"/>
              <a:t>SaaS</a:t>
            </a:r>
            <a:r>
              <a:rPr lang="es-ES" sz="1000" dirty="0" smtClean="0"/>
              <a:t>, 2004, Recuperado el 24 de Agosto de 2011, https://docs.google.com/viewer?a=v&amp;q=cache:MKKc6B9IQ-sJ:openodmanphp.googlecode.com/svn-    , fecha de consulta Noviembre del 2011</a:t>
            </a:r>
          </a:p>
          <a:p>
            <a:pPr>
              <a:buNone/>
            </a:pPr>
            <a:r>
              <a:rPr lang="es-ES" dirty="0" smtClean="0"/>
              <a:t> </a:t>
            </a:r>
          </a:p>
          <a:p>
            <a:pPr>
              <a:buNone/>
            </a:pPr>
            <a:r>
              <a:rPr lang="es-ES" dirty="0" smtClean="0"/>
              <a:t> </a:t>
            </a:r>
          </a:p>
          <a:p>
            <a:endParaRPr lang="es-ES" dirty="0"/>
          </a:p>
        </p:txBody>
      </p:sp>
      <p:sp>
        <p:nvSpPr>
          <p:cNvPr id="3" name="2 Título"/>
          <p:cNvSpPr>
            <a:spLocks noGrp="1"/>
          </p:cNvSpPr>
          <p:nvPr>
            <p:ph type="title"/>
          </p:nvPr>
        </p:nvSpPr>
        <p:spPr/>
        <p:txBody>
          <a:bodyPr>
            <a:normAutofit/>
          </a:bodyPr>
          <a:lstStyle/>
          <a:p>
            <a:pPr algn="ctr"/>
            <a:r>
              <a:rPr lang="es-ES" sz="3200" dirty="0" smtClean="0"/>
              <a:t>REFERENCIAS BIBLIOGRÁFICAS</a:t>
            </a:r>
            <a:endParaRPr lang="es-ES" sz="3200"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
        <p:nvSpPr>
          <p:cNvPr id="6" name="WordArt 4"/>
          <p:cNvSpPr>
            <a:spLocks noChangeArrowheads="1" noChangeShapeType="1" noTextEdit="1"/>
          </p:cNvSpPr>
          <p:nvPr/>
        </p:nvSpPr>
        <p:spPr bwMode="auto">
          <a:xfrm>
            <a:off x="1117600" y="2636838"/>
            <a:ext cx="7199313" cy="1225550"/>
          </a:xfrm>
          <a:prstGeom prst="rect">
            <a:avLst/>
          </a:prstGeom>
        </p:spPr>
        <p:txBody>
          <a:bodyPr wrap="none" fromWordArt="1">
            <a:prstTxWarp prst="textFadeUp">
              <a:avLst>
                <a:gd name="adj" fmla="val 8593"/>
              </a:avLst>
            </a:prstTxWarp>
          </a:bodyPr>
          <a:lstStyle/>
          <a:p>
            <a:pPr algn="ctr"/>
            <a:r>
              <a:rPr lang="es-E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Gracias por su atención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defRPr/>
            </a:pPr>
            <a:r>
              <a:rPr lang="es-ES" dirty="0" smtClean="0"/>
              <a:t>PROBLEMÁTICA</a:t>
            </a:r>
            <a:endParaRPr lang="es-ES" dirty="0"/>
          </a:p>
        </p:txBody>
      </p:sp>
      <p:sp>
        <p:nvSpPr>
          <p:cNvPr id="11268" name="3 Marcador de pie de página"/>
          <p:cNvSpPr>
            <a:spLocks noGrp="1"/>
          </p:cNvSpPr>
          <p:nvPr>
            <p:ph type="ftr" sz="quarter" idx="11"/>
          </p:nvPr>
        </p:nvSpPr>
        <p:spPr bwMode="auto">
          <a:xfrm>
            <a:off x="4379913" y="6408738"/>
            <a:ext cx="4549805" cy="365125"/>
          </a:xfrm>
          <a:noFill/>
          <a:ln>
            <a:miter lim="800000"/>
            <a:headEnd/>
            <a:tailEnd/>
          </a:ln>
        </p:spPr>
        <p:txBody>
          <a:bodyPr wrap="square" lIns="91440" tIns="45720" rIns="91440" bIns="45720" numCol="1" anchorCtr="0" compatLnSpc="1">
            <a:prstTxWarp prst="textNoShape">
              <a:avLst/>
            </a:prstTxWarp>
          </a:bodyPr>
          <a:lstStyle/>
          <a:p>
            <a:r>
              <a:rPr lang="es-ES" dirty="0" smtClean="0"/>
              <a:t>ESPOL</a:t>
            </a:r>
          </a:p>
        </p:txBody>
      </p:sp>
      <p:sp>
        <p:nvSpPr>
          <p:cNvPr id="8" name="7 Marcador de contenido"/>
          <p:cNvSpPr>
            <a:spLocks noGrp="1"/>
          </p:cNvSpPr>
          <p:nvPr>
            <p:ph idx="1"/>
          </p:nvPr>
        </p:nvSpPr>
        <p:spPr>
          <a:xfrm>
            <a:off x="4000496" y="1214422"/>
            <a:ext cx="4786346" cy="5072098"/>
          </a:xfrm>
        </p:spPr>
        <p:txBody>
          <a:bodyPr/>
          <a:lstStyle/>
          <a:p>
            <a:pPr>
              <a:buNone/>
            </a:pPr>
            <a:endParaRPr lang="es-ES" sz="1800" b="1" dirty="0" smtClean="0">
              <a:latin typeface="Arial" pitchFamily="34" charset="0"/>
              <a:cs typeface="Arial" pitchFamily="34" charset="0"/>
            </a:endParaRPr>
          </a:p>
          <a:p>
            <a:pPr algn="just"/>
            <a:r>
              <a:rPr lang="es-ES" sz="1600" dirty="0" smtClean="0">
                <a:latin typeface="Arial" pitchFamily="34" charset="0"/>
                <a:cs typeface="Arial" pitchFamily="34" charset="0"/>
              </a:rPr>
              <a:t>El dengue está considerado como uno de los problemas de salud pública  más graves en el Ecuador debido a que anualmente la  cantidad  de personas  afectadas en todo el país aumenta .</a:t>
            </a: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La falta de información que existe en la comunidad en general, hace que  no se tomen las medidas necesarias para prevenir y controlar la incidencia de la enfermedad.</a:t>
            </a: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Habitantes de diferentes sectores del país se ven seriamente afectados ya que al encontrarse habitando en sectores de alto riesgo no toman las precauciones necesarias lo que continúa generando  consecuencias muy negativas y que el problema siga creciendo.</a:t>
            </a:r>
          </a:p>
          <a:p>
            <a:endParaRPr lang="es-ES" sz="1200" dirty="0" smtClean="0"/>
          </a:p>
          <a:p>
            <a:endParaRPr lang="es-ES" sz="1200" dirty="0"/>
          </a:p>
        </p:txBody>
      </p:sp>
      <p:pic>
        <p:nvPicPr>
          <p:cNvPr id="17" name="Picture 7" descr="http://www.eluniverso.com/data/recursos/fotos/pr01v010212-photo01_456_336.jpg"/>
          <p:cNvPicPr>
            <a:picLocks noChangeAspect="1" noChangeArrowheads="1"/>
          </p:cNvPicPr>
          <p:nvPr/>
        </p:nvPicPr>
        <p:blipFill>
          <a:blip r:embed="rId2"/>
          <a:srcRect b="3125"/>
          <a:stretch>
            <a:fillRect/>
          </a:stretch>
        </p:blipFill>
        <p:spPr bwMode="auto">
          <a:xfrm>
            <a:off x="500034" y="2928935"/>
            <a:ext cx="2078815" cy="1500197"/>
          </a:xfrm>
          <a:prstGeom prst="rect">
            <a:avLst/>
          </a:prstGeom>
          <a:noFill/>
        </p:spPr>
      </p:pic>
      <p:pic>
        <p:nvPicPr>
          <p:cNvPr id="11273" name="Picture 9" descr="http://www.metroecuador.com.ec/foto-noticias-ecuador/2012/01/04esta.jpg"/>
          <p:cNvPicPr>
            <a:picLocks noChangeAspect="1" noChangeArrowheads="1"/>
          </p:cNvPicPr>
          <p:nvPr/>
        </p:nvPicPr>
        <p:blipFill>
          <a:blip r:embed="rId3"/>
          <a:srcRect/>
          <a:stretch>
            <a:fillRect/>
          </a:stretch>
        </p:blipFill>
        <p:spPr bwMode="auto">
          <a:xfrm>
            <a:off x="1214414" y="1214422"/>
            <a:ext cx="2000264" cy="1538665"/>
          </a:xfrm>
          <a:prstGeom prst="rect">
            <a:avLst/>
          </a:prstGeom>
          <a:noFill/>
        </p:spPr>
      </p:pic>
      <p:pic>
        <p:nvPicPr>
          <p:cNvPr id="11275" name="Picture 11" descr="http://i.hoy.ec/wp-content/uploads/2012/02/dengue1.jpg"/>
          <p:cNvPicPr>
            <a:picLocks noChangeAspect="1" noChangeArrowheads="1"/>
          </p:cNvPicPr>
          <p:nvPr/>
        </p:nvPicPr>
        <p:blipFill>
          <a:blip r:embed="rId4"/>
          <a:srcRect/>
          <a:stretch>
            <a:fillRect/>
          </a:stretch>
        </p:blipFill>
        <p:spPr bwMode="auto">
          <a:xfrm>
            <a:off x="2000232" y="4643446"/>
            <a:ext cx="1928826" cy="157163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ppt_x"/>
                                          </p:val>
                                        </p:tav>
                                        <p:tav tm="100000">
                                          <p:val>
                                            <p:strVal val="#ppt_x"/>
                                          </p:val>
                                        </p:tav>
                                      </p:tavLst>
                                    </p:anim>
                                    <p:anim calcmode="lin" valueType="num">
                                      <p:cBhvr additive="base">
                                        <p:cTn id="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20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275"/>
                                        </p:tgtEl>
                                        <p:attrNameLst>
                                          <p:attrName>style.visibility</p:attrName>
                                        </p:attrNameLst>
                                      </p:cBhvr>
                                      <p:to>
                                        <p:strVal val="visible"/>
                                      </p:to>
                                    </p:set>
                                    <p:anim calcmode="lin" valueType="num">
                                      <p:cBhvr additive="base">
                                        <p:cTn id="34" dur="500" fill="hold"/>
                                        <p:tgtEl>
                                          <p:spTgt spid="11275"/>
                                        </p:tgtEl>
                                        <p:attrNameLst>
                                          <p:attrName>ppt_x</p:attrName>
                                        </p:attrNameLst>
                                      </p:cBhvr>
                                      <p:tavLst>
                                        <p:tav tm="0">
                                          <p:val>
                                            <p:strVal val="#ppt_x"/>
                                          </p:val>
                                        </p:tav>
                                        <p:tav tm="100000">
                                          <p:val>
                                            <p:strVal val="#ppt_x"/>
                                          </p:val>
                                        </p:tav>
                                      </p:tavLst>
                                    </p:anim>
                                    <p:anim calcmode="lin" valueType="num">
                                      <p:cBhvr additive="base">
                                        <p:cTn id="35"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sz="3200" dirty="0" smtClean="0"/>
          </a:p>
          <a:p>
            <a:r>
              <a:rPr lang="es-ES" sz="3200" dirty="0" smtClean="0"/>
              <a:t>Desarrollar una aplicación que represente los factores de incidencia de la enfermedad, así como el impacto de las medidas que la comunidad puede tomar para reducir el riesgo de contagio.</a:t>
            </a:r>
          </a:p>
          <a:p>
            <a:endParaRPr lang="es-ES" dirty="0"/>
          </a:p>
        </p:txBody>
      </p:sp>
      <p:sp>
        <p:nvSpPr>
          <p:cNvPr id="3" name="2 Título"/>
          <p:cNvSpPr>
            <a:spLocks noGrp="1"/>
          </p:cNvSpPr>
          <p:nvPr>
            <p:ph type="title"/>
          </p:nvPr>
        </p:nvSpPr>
        <p:spPr/>
        <p:txBody>
          <a:bodyPr>
            <a:normAutofit/>
          </a:bodyPr>
          <a:lstStyle/>
          <a:p>
            <a:pPr algn="ctr"/>
            <a:r>
              <a:rPr lang="es-ES" sz="6600" dirty="0" smtClean="0"/>
              <a:t>Objetivo General</a:t>
            </a:r>
            <a:endParaRPr lang="es-ES" sz="6600"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4829180" cy="4525962"/>
          </a:xfrm>
        </p:spPr>
        <p:txBody>
          <a:bodyPr/>
          <a:lstStyle/>
          <a:p>
            <a:pPr lvl="0"/>
            <a:r>
              <a:rPr lang="es-ES" dirty="0" smtClean="0"/>
              <a:t>Desarrollar una aplicación que pueda  ser utilizada como herramienta educativa y de concienciación.</a:t>
            </a:r>
          </a:p>
          <a:p>
            <a:pPr lvl="0">
              <a:buNone/>
            </a:pPr>
            <a:endParaRPr lang="es-ES" dirty="0" smtClean="0"/>
          </a:p>
          <a:p>
            <a:pPr lvl="0"/>
            <a:r>
              <a:rPr lang="es-ES" dirty="0" smtClean="0"/>
              <a:t>Desarrollar un juego sencillo e interactivo basado en un  sistema experto.</a:t>
            </a:r>
          </a:p>
          <a:p>
            <a:endParaRPr lang="es-ES" dirty="0"/>
          </a:p>
        </p:txBody>
      </p:sp>
      <p:sp>
        <p:nvSpPr>
          <p:cNvPr id="3" name="2 Título"/>
          <p:cNvSpPr>
            <a:spLocks noGrp="1"/>
          </p:cNvSpPr>
          <p:nvPr>
            <p:ph type="title"/>
          </p:nvPr>
        </p:nvSpPr>
        <p:spPr/>
        <p:txBody>
          <a:bodyPr/>
          <a:lstStyle/>
          <a:p>
            <a:pPr algn="ctr"/>
            <a:r>
              <a:rPr lang="es-ES" sz="4400" dirty="0" smtClean="0"/>
              <a:t>Objetivos Específicos</a:t>
            </a:r>
            <a:endParaRPr lang="es-ES" dirty="0"/>
          </a:p>
        </p:txBody>
      </p:sp>
      <p:sp>
        <p:nvSpPr>
          <p:cNvPr id="4" name="3 Marcador de pie de página"/>
          <p:cNvSpPr>
            <a:spLocks noGrp="1"/>
          </p:cNvSpPr>
          <p:nvPr>
            <p:ph type="ftr" sz="quarter" idx="11"/>
          </p:nvPr>
        </p:nvSpPr>
        <p:spPr>
          <a:xfrm>
            <a:off x="4379913" y="6408738"/>
            <a:ext cx="4478367" cy="365125"/>
          </a:xfrm>
        </p:spPr>
        <p:txBody>
          <a:bodyPr/>
          <a:lstStyle/>
          <a:p>
            <a:pPr>
              <a:defRPr/>
            </a:pPr>
            <a:r>
              <a:rPr lang="es-ES" dirty="0" smtClean="0"/>
              <a:t>ESPOL</a:t>
            </a:r>
            <a:endParaRPr lang="es-ES" dirty="0"/>
          </a:p>
        </p:txBody>
      </p:sp>
      <p:pic>
        <p:nvPicPr>
          <p:cNvPr id="37890" name="Picture 2" descr="http://api.ning.com/files/4zEhiuR9a58VPbWxAMWvFiKj*SUfzvI8YUujRromHwDNycvz31UlnTmtGsVuNVU3iigASGBbZJJG*-T0Z5w4NRCmkhrlBABA/Mosquito_dengue.jpg"/>
          <p:cNvPicPr>
            <a:picLocks noChangeAspect="1" noChangeArrowheads="1"/>
          </p:cNvPicPr>
          <p:nvPr/>
        </p:nvPicPr>
        <p:blipFill>
          <a:blip r:embed="rId2"/>
          <a:srcRect/>
          <a:stretch>
            <a:fillRect/>
          </a:stretch>
        </p:blipFill>
        <p:spPr bwMode="auto">
          <a:xfrm>
            <a:off x="5214941" y="1285860"/>
            <a:ext cx="3602655" cy="4257685"/>
          </a:xfrm>
          <a:prstGeom prst="rect">
            <a:avLst/>
          </a:prstGeom>
          <a:noFill/>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4186238" cy="4525962"/>
          </a:xfrm>
        </p:spPr>
        <p:txBody>
          <a:bodyPr/>
          <a:lstStyle/>
          <a:p>
            <a:pPr algn="ctr">
              <a:buNone/>
            </a:pPr>
            <a:r>
              <a:rPr lang="es-ES" sz="2400" b="1" dirty="0" smtClean="0"/>
              <a:t>SISTEMAS EXPERTOS</a:t>
            </a:r>
          </a:p>
          <a:p>
            <a:pPr algn="ctr">
              <a:buNone/>
            </a:pPr>
            <a:endParaRPr lang="es-ES" dirty="0" smtClean="0"/>
          </a:p>
          <a:p>
            <a:r>
              <a:rPr lang="es-ES" sz="2400" dirty="0" smtClean="0"/>
              <a:t>Un </a:t>
            </a:r>
            <a:r>
              <a:rPr lang="es-ES" sz="2400" b="1" dirty="0" smtClean="0"/>
              <a:t>SE</a:t>
            </a:r>
            <a:r>
              <a:rPr lang="es-ES" sz="2400" dirty="0" smtClean="0"/>
              <a:t> es una herramienta de la Inteligencia Artificial que simula las actividades que realiza un ser humano para dar soluciones a problemas en diferentes áreas</a:t>
            </a:r>
          </a:p>
          <a:p>
            <a:endParaRPr lang="es-ES" dirty="0"/>
          </a:p>
        </p:txBody>
      </p:sp>
      <p:sp>
        <p:nvSpPr>
          <p:cNvPr id="3" name="2 Título"/>
          <p:cNvSpPr>
            <a:spLocks noGrp="1"/>
          </p:cNvSpPr>
          <p:nvPr>
            <p:ph type="title"/>
          </p:nvPr>
        </p:nvSpPr>
        <p:spPr/>
        <p:txBody>
          <a:bodyPr/>
          <a:lstStyle/>
          <a:p>
            <a:pPr algn="ctr"/>
            <a:r>
              <a:rPr lang="es-ES" dirty="0" smtClean="0"/>
              <a:t>FUNDAMENTO TEÓRICO</a:t>
            </a:r>
            <a:endParaRPr lang="es-ES" dirty="0"/>
          </a:p>
        </p:txBody>
      </p:sp>
      <p:sp>
        <p:nvSpPr>
          <p:cNvPr id="4" name="3 Marcador de pie de página"/>
          <p:cNvSpPr>
            <a:spLocks noGrp="1"/>
          </p:cNvSpPr>
          <p:nvPr>
            <p:ph type="ftr" sz="quarter" idx="11"/>
          </p:nvPr>
        </p:nvSpPr>
        <p:spPr>
          <a:xfrm>
            <a:off x="4379913" y="6408738"/>
            <a:ext cx="4478367" cy="365125"/>
          </a:xfrm>
        </p:spPr>
        <p:txBody>
          <a:bodyPr/>
          <a:lstStyle/>
          <a:p>
            <a:pPr>
              <a:defRPr/>
            </a:pPr>
            <a:r>
              <a:rPr lang="es-ES" dirty="0" smtClean="0"/>
              <a:t>ESPOL</a:t>
            </a:r>
            <a:endParaRPr lang="es-ES" dirty="0"/>
          </a:p>
        </p:txBody>
      </p:sp>
      <p:sp>
        <p:nvSpPr>
          <p:cNvPr id="11" name="1 Marcador de contenido"/>
          <p:cNvSpPr txBox="1">
            <a:spLocks/>
          </p:cNvSpPr>
          <p:nvPr/>
        </p:nvSpPr>
        <p:spPr bwMode="auto">
          <a:xfrm>
            <a:off x="4786314" y="1500174"/>
            <a:ext cx="3929058"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SE</a:t>
            </a:r>
            <a:r>
              <a:rPr kumimoji="0" lang="es-ES" sz="2400" b="1" i="0" u="none" strike="noStrike" kern="1200" cap="none" spc="0" normalizeH="0" noProof="0" dirty="0" smtClean="0">
                <a:ln>
                  <a:noFill/>
                </a:ln>
                <a:solidFill>
                  <a:schemeClr val="tx1"/>
                </a:solidFill>
                <a:effectLst/>
                <a:uLnTx/>
                <a:uFillTx/>
                <a:latin typeface="+mn-lt"/>
                <a:ea typeface="+mn-ea"/>
                <a:cs typeface="+mn-cs"/>
              </a:rPr>
              <a:t> BASADOS EN REGLAS</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125" indent="-255588" eaLnBrk="0" hangingPunct="0">
              <a:spcBef>
                <a:spcPts val="400"/>
              </a:spcBef>
              <a:buClr>
                <a:schemeClr val="accent1"/>
              </a:buClr>
              <a:buSzPct val="68000"/>
              <a:buFont typeface="Wingdings 3" pitchFamily="18" charset="2"/>
              <a:buChar char=""/>
            </a:pPr>
            <a:r>
              <a:rPr lang="es-ES" sz="2400" dirty="0">
                <a:latin typeface="+mn-lt"/>
                <a:cs typeface="+mn-cs"/>
              </a:rPr>
              <a:t>Representan el conocimiento de resolución de un problema mediante el uso de expresiones lógicas como reglas </a:t>
            </a:r>
            <a:r>
              <a:rPr lang="es-ES" sz="2400" dirty="0" err="1">
                <a:latin typeface="+mn-lt"/>
                <a:cs typeface="+mn-cs"/>
              </a:rPr>
              <a:t>if</a:t>
            </a:r>
            <a:r>
              <a:rPr lang="es-ES" sz="2400" dirty="0">
                <a:latin typeface="+mn-lt"/>
                <a:cs typeface="+mn-cs"/>
              </a:rPr>
              <a:t>… </a:t>
            </a:r>
            <a:r>
              <a:rPr lang="es-ES" sz="2400" dirty="0" err="1">
                <a:latin typeface="+mn-lt"/>
                <a:cs typeface="+mn-cs"/>
              </a:rPr>
              <a:t>then</a:t>
            </a:r>
            <a:r>
              <a:rPr lang="es-ES" sz="2400" dirty="0">
                <a:latin typeface="+mn-lt"/>
                <a:cs typeface="+mn-cs"/>
              </a:rPr>
              <a:t> que representa el par condición-acción</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Arquitectura de un SE</a:t>
            </a:r>
            <a:endParaRPr lang="es-ES" dirty="0"/>
          </a:p>
        </p:txBody>
      </p:sp>
      <p:sp>
        <p:nvSpPr>
          <p:cNvPr id="4" name="3 Marcador de pie de página"/>
          <p:cNvSpPr>
            <a:spLocks noGrp="1"/>
          </p:cNvSpPr>
          <p:nvPr>
            <p:ph type="ftr" sz="quarter" idx="11"/>
          </p:nvPr>
        </p:nvSpPr>
        <p:spPr/>
        <p:txBody>
          <a:bodyPr/>
          <a:lstStyle/>
          <a:p>
            <a:pPr>
              <a:defRPr/>
            </a:pPr>
            <a:r>
              <a:rPr lang="es-ES" dirty="0" smtClean="0"/>
              <a:t>ESPOL</a:t>
            </a:r>
            <a:endParaRPr lang="es-ES" dirty="0"/>
          </a:p>
        </p:txBody>
      </p:sp>
      <p:sp>
        <p:nvSpPr>
          <p:cNvPr id="5" name="4 Marcador de número de diapositiva"/>
          <p:cNvSpPr>
            <a:spLocks noGrp="1"/>
          </p:cNvSpPr>
          <p:nvPr>
            <p:ph type="sldNum" sz="quarter" idx="12"/>
          </p:nvPr>
        </p:nvSpPr>
        <p:spPr/>
        <p:txBody>
          <a:bodyPr/>
          <a:lstStyle/>
          <a:p>
            <a:pPr>
              <a:defRPr/>
            </a:pPr>
            <a:fld id="{C8061628-9ACC-4E8F-8C89-A27F2BABFA1D}" type="slidenum">
              <a:rPr lang="es-ES" smtClean="0"/>
              <a:pPr>
                <a:defRPr/>
              </a:pPr>
              <a:t>7</a:t>
            </a:fld>
            <a:endParaRPr lang="es-ES" dirty="0"/>
          </a:p>
        </p:txBody>
      </p:sp>
      <p:pic>
        <p:nvPicPr>
          <p:cNvPr id="6" name="5 Marcador de contenido"/>
          <p:cNvPicPr>
            <a:picLocks noGrp="1"/>
          </p:cNvPicPr>
          <p:nvPr>
            <p:ph idx="1"/>
          </p:nvPr>
        </p:nvPicPr>
        <p:blipFill>
          <a:blip r:embed="rId2" cstate="print"/>
          <a:srcRect l="43318" t="45507" r="22588" b="14705"/>
          <a:stretch>
            <a:fillRect/>
          </a:stretch>
        </p:blipFill>
        <p:spPr bwMode="auto">
          <a:xfrm>
            <a:off x="1643042" y="1571612"/>
            <a:ext cx="6858048" cy="457203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buNone/>
            </a:pPr>
            <a:r>
              <a:rPr lang="es-ES" b="1" dirty="0" smtClean="0"/>
              <a:t>FORWARD CHAINING</a:t>
            </a:r>
          </a:p>
          <a:p>
            <a:pPr algn="ctr">
              <a:buNone/>
            </a:pPr>
            <a:endParaRPr lang="es-ES" dirty="0" smtClean="0"/>
          </a:p>
          <a:p>
            <a:r>
              <a:rPr lang="es-EC" dirty="0" smtClean="0"/>
              <a:t>Realiza comparaciones entre las reglas y los hechos disponibles de manera que se establezcan nuevos hechos hasta llegar al objetivo deseado.</a:t>
            </a:r>
          </a:p>
          <a:p>
            <a:r>
              <a:rPr lang="es-EC" dirty="0" smtClean="0"/>
              <a:t>Sistema lógico que avanza desde los datos o premisas hacia las conclusiones.</a:t>
            </a:r>
          </a:p>
          <a:p>
            <a:r>
              <a:rPr lang="es-EC" dirty="0" smtClean="0"/>
              <a:t>Proceso iterativo hasta que el programa alcanza su meta </a:t>
            </a:r>
            <a:r>
              <a:rPr lang="es-EC" dirty="0" smtClean="0"/>
              <a:t>.</a:t>
            </a:r>
            <a:endParaRPr lang="es-ES" b="1" dirty="0"/>
          </a:p>
        </p:txBody>
      </p:sp>
      <p:sp>
        <p:nvSpPr>
          <p:cNvPr id="3" name="2 Título"/>
          <p:cNvSpPr>
            <a:spLocks noGrp="1"/>
          </p:cNvSpPr>
          <p:nvPr>
            <p:ph type="title"/>
          </p:nvPr>
        </p:nvSpPr>
        <p:spPr/>
        <p:txBody>
          <a:bodyPr>
            <a:normAutofit fontScale="90000"/>
          </a:bodyPr>
          <a:lstStyle/>
          <a:p>
            <a:r>
              <a:rPr lang="es-ES" dirty="0" smtClean="0"/>
              <a:t>Mecanismo de Inferencia Utilizado</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20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428736"/>
            <a:ext cx="4572032" cy="4525962"/>
          </a:xfrm>
        </p:spPr>
        <p:txBody>
          <a:bodyPr/>
          <a:lstStyle/>
          <a:p>
            <a:pPr algn="ctr">
              <a:buNone/>
            </a:pPr>
            <a:r>
              <a:rPr lang="es-ES" b="1" dirty="0" smtClean="0"/>
              <a:t>EL DENGUE</a:t>
            </a:r>
          </a:p>
          <a:p>
            <a:r>
              <a:rPr lang="es-EC" dirty="0" smtClean="0"/>
              <a:t>Es una enfermedad  viral, infecciosa transmitida por la picadura de mosquitos del género </a:t>
            </a:r>
            <a:r>
              <a:rPr lang="es-EC" dirty="0" err="1" smtClean="0"/>
              <a:t>Aedes</a:t>
            </a:r>
            <a:r>
              <a:rPr lang="es-EC" dirty="0" smtClean="0"/>
              <a:t> </a:t>
            </a:r>
            <a:r>
              <a:rPr lang="es-EC" dirty="0" err="1" smtClean="0"/>
              <a:t>aegypti</a:t>
            </a:r>
            <a:r>
              <a:rPr lang="es-EC" dirty="0" smtClean="0"/>
              <a:t> considerado el vector (o portador) principal del virus del dengue. </a:t>
            </a:r>
            <a:endParaRPr lang="es-ES" dirty="0" smtClean="0"/>
          </a:p>
          <a:p>
            <a:pPr algn="ctr">
              <a:buNone/>
            </a:pPr>
            <a:endParaRPr lang="es-ES" b="1" dirty="0" smtClean="0"/>
          </a:p>
          <a:p>
            <a:pPr algn="ctr">
              <a:buNone/>
            </a:pPr>
            <a:endParaRPr lang="es-ES" b="1" dirty="0"/>
          </a:p>
        </p:txBody>
      </p:sp>
      <p:sp>
        <p:nvSpPr>
          <p:cNvPr id="3" name="2 Título"/>
          <p:cNvSpPr>
            <a:spLocks noGrp="1"/>
          </p:cNvSpPr>
          <p:nvPr>
            <p:ph type="title"/>
          </p:nvPr>
        </p:nvSpPr>
        <p:spPr/>
        <p:txBody>
          <a:bodyPr/>
          <a:lstStyle/>
          <a:p>
            <a:pPr algn="ctr"/>
            <a:r>
              <a:rPr lang="es-ES" dirty="0" smtClean="0"/>
              <a:t>LA ENFERMEDAD</a:t>
            </a:r>
            <a:endParaRPr lang="es-ES" dirty="0"/>
          </a:p>
        </p:txBody>
      </p:sp>
      <p:sp>
        <p:nvSpPr>
          <p:cNvPr id="4" name="3 Marcador de pie de página"/>
          <p:cNvSpPr>
            <a:spLocks noGrp="1"/>
          </p:cNvSpPr>
          <p:nvPr>
            <p:ph type="ftr" sz="quarter" idx="11"/>
          </p:nvPr>
        </p:nvSpPr>
        <p:spPr>
          <a:xfrm>
            <a:off x="4379913" y="6408738"/>
            <a:ext cx="4549805" cy="365125"/>
          </a:xfrm>
        </p:spPr>
        <p:txBody>
          <a:bodyPr/>
          <a:lstStyle/>
          <a:p>
            <a:pPr>
              <a:defRPr/>
            </a:pPr>
            <a:r>
              <a:rPr lang="es-ES" dirty="0" smtClean="0"/>
              <a:t>ESPOL</a:t>
            </a:r>
            <a:endParaRPr lang="es-ES" dirty="0"/>
          </a:p>
        </p:txBody>
      </p:sp>
      <p:pic>
        <p:nvPicPr>
          <p:cNvPr id="39938" name="Picture 2" descr="http://www.eldiario.com.ec/fotos-manabi-ecuador/2009/dengue-fever15.jpg"/>
          <p:cNvPicPr>
            <a:picLocks noChangeAspect="1" noChangeArrowheads="1"/>
          </p:cNvPicPr>
          <p:nvPr/>
        </p:nvPicPr>
        <p:blipFill>
          <a:blip r:embed="rId2"/>
          <a:srcRect/>
          <a:stretch>
            <a:fillRect/>
          </a:stretch>
        </p:blipFill>
        <p:spPr bwMode="auto">
          <a:xfrm>
            <a:off x="5072066" y="1500174"/>
            <a:ext cx="3571900" cy="42862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1826</TotalTime>
  <Words>982</Words>
  <Application>Microsoft Office PowerPoint</Application>
  <PresentationFormat>Presentación en pantalla (4:3)</PresentationFormat>
  <Paragraphs>160</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Concurrencia</vt:lpstr>
      <vt:lpstr>Diapositiva 1</vt:lpstr>
      <vt:lpstr>AGENDA</vt:lpstr>
      <vt:lpstr>PROBLEMÁTICA</vt:lpstr>
      <vt:lpstr>Objetivo General</vt:lpstr>
      <vt:lpstr>Objetivos Específicos</vt:lpstr>
      <vt:lpstr>FUNDAMENTO TEÓRICO</vt:lpstr>
      <vt:lpstr>Arquitectura de un SE</vt:lpstr>
      <vt:lpstr>Mecanismo de Inferencia Utilizado</vt:lpstr>
      <vt:lpstr>LA ENFERMEDAD</vt:lpstr>
      <vt:lpstr>FORMAS DE PREVENIR</vt:lpstr>
      <vt:lpstr>METODOLOGÍA</vt:lpstr>
      <vt:lpstr>METODOLOGÍA</vt:lpstr>
      <vt:lpstr>REGLAS DE INFERENCIA</vt:lpstr>
      <vt:lpstr>Herramienta utilizada</vt:lpstr>
      <vt:lpstr>Entorno de Desarrollo del Game Maker</vt:lpstr>
      <vt:lpstr>El Motor de Inferencia</vt:lpstr>
      <vt:lpstr>Metodología de Evaluación del Juego</vt:lpstr>
      <vt:lpstr>Instrumento</vt:lpstr>
      <vt:lpstr>RESULTADOS</vt:lpstr>
      <vt:lpstr>RESULTADOS</vt:lpstr>
      <vt:lpstr>CONCLUSIONES</vt:lpstr>
      <vt:lpstr>RECOMENDACIONES</vt:lpstr>
      <vt:lpstr>REFERENCIAS BIBLIOGRÁFICAS</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DIRECTORIO INTERACTIVO DE LA ESPOL</dc:title>
  <dc:creator>Mon</dc:creator>
  <cp:lastModifiedBy>Leo</cp:lastModifiedBy>
  <cp:revision>349</cp:revision>
  <dcterms:created xsi:type="dcterms:W3CDTF">2010-07-01T03:08:22Z</dcterms:created>
  <dcterms:modified xsi:type="dcterms:W3CDTF">2012-02-22T17:08:52Z</dcterms:modified>
</cp:coreProperties>
</file>