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98" r:id="rId19"/>
    <p:sldId id="299" r:id="rId20"/>
    <p:sldId id="277" r:id="rId21"/>
    <p:sldId id="295" r:id="rId22"/>
    <p:sldId id="302" r:id="rId23"/>
    <p:sldId id="278" r:id="rId24"/>
    <p:sldId id="303" r:id="rId25"/>
    <p:sldId id="304" r:id="rId26"/>
    <p:sldId id="300" r:id="rId27"/>
    <p:sldId id="305" r:id="rId28"/>
    <p:sldId id="301" r:id="rId29"/>
    <p:sldId id="306" r:id="rId30"/>
    <p:sldId id="307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422850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164960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92829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372458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340556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358336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131794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174307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252153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205549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371842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E2C52-F193-4797-9504-B36353675CD5}" type="datetimeFigureOut">
              <a:rPr lang="es-EC" smtClean="0"/>
              <a:pPr/>
              <a:t>30/05/2012</a:t>
            </a:fld>
            <a:endParaRPr lang="es-EC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2CC8C-F5AA-4991-9491-7E89AB243A65}" type="slidenum">
              <a:rPr lang="es-EC" smtClean="0"/>
              <a:pPr/>
              <a:t>‹Nº›</a:t>
            </a:fld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203123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1470025"/>
          </a:xfrm>
        </p:spPr>
        <p:txBody>
          <a:bodyPr>
            <a:noAutofit/>
          </a:bodyPr>
          <a:lstStyle/>
          <a:p>
            <a:r>
              <a:rPr lang="es-ES" sz="6000" b="1" dirty="0" smtClean="0"/>
              <a:t>ESCUELA SUPERIOR</a:t>
            </a:r>
            <a:br>
              <a:rPr lang="es-ES" sz="6000" b="1" dirty="0" smtClean="0"/>
            </a:br>
            <a:r>
              <a:rPr lang="es-ES" sz="6000" b="1" dirty="0" smtClean="0"/>
              <a:t> POLITECNICA DEL LITORAL</a:t>
            </a:r>
            <a:endParaRPr lang="es-EC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2962" y="5033248"/>
            <a:ext cx="6400800" cy="1752600"/>
          </a:xfrm>
        </p:spPr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FACULTAD DE INGENIERIA EN ELECTRICIDAD Y COMPUTACION</a:t>
            </a:r>
            <a:endParaRPr lang="es-EC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759" y="2204864"/>
            <a:ext cx="2673207" cy="2664296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274" y="6134100"/>
            <a:ext cx="14001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83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Comparativa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Simplicidad:</a:t>
            </a:r>
          </a:p>
          <a:p>
            <a:pPr algn="just"/>
            <a:r>
              <a:rPr lang="es-ES" sz="2800" dirty="0" smtClean="0"/>
              <a:t>Sencillo de utilizar en configuraciones básicas, se puede instalar y configurar sin tener profundos conocimientos de Linux.</a:t>
            </a:r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r>
              <a:rPr lang="es-ES" b="1" dirty="0" smtClean="0"/>
              <a:t>Precio:</a:t>
            </a:r>
          </a:p>
          <a:p>
            <a:pPr algn="just"/>
            <a:r>
              <a:rPr lang="es-ES" sz="2800" dirty="0" smtClean="0"/>
              <a:t>Para las Pymes la opción correcta es ESXi, plataforma gratuita con funcionalidades excelentes para llevar a cabo una implementación virtualizada.</a:t>
            </a:r>
            <a:endParaRPr lang="es-EC" sz="2800" dirty="0"/>
          </a:p>
        </p:txBody>
      </p:sp>
    </p:spTree>
    <p:extLst>
      <p:ext uri="{BB962C8B-B14F-4D97-AF65-F5344CB8AC3E}">
        <p14:creationId xmlns="" xmlns:p14="http://schemas.microsoft.com/office/powerpoint/2010/main" val="22355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Principios de diseño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Escenario lógico y servicios considerados:</a:t>
            </a:r>
          </a:p>
          <a:p>
            <a:pPr marL="0" indent="0">
              <a:buNone/>
            </a:pPr>
            <a:endParaRPr lang="es-EC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8584520" cy="412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0279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Principios de diseño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Hardware:</a:t>
            </a:r>
          </a:p>
          <a:p>
            <a:pPr algn="just"/>
            <a:r>
              <a:rPr lang="es-ES" sz="2800" dirty="0"/>
              <a:t>Para virtualizar es muy importante los recursos de hardware, principalmente memoria RAM, procesador y disco duro. Al ser el recurso principal donde se hospedan todos los sistemas operativos de servidor con las aplicaciones importantes de una empresa, debe estar disponible siempre para los clientes y no sufrir de retrasos cuando se hagan peticiones o consultas.</a:t>
            </a:r>
            <a:endParaRPr lang="ru-RU" sz="2800" dirty="0"/>
          </a:p>
          <a:p>
            <a:endParaRPr lang="es-ES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221550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Principios de diseño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Servidor para virtualizar:</a:t>
            </a:r>
          </a:p>
          <a:p>
            <a:pPr algn="just"/>
            <a:r>
              <a:rPr lang="es-ES" sz="2800" dirty="0"/>
              <a:t>Para esta implementación consideramos un hardware con las siguientes características:  </a:t>
            </a:r>
            <a:endParaRPr lang="ru-RU" sz="2800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C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02085743"/>
              </p:ext>
            </p:extLst>
          </p:nvPr>
        </p:nvGraphicFramePr>
        <p:xfrm>
          <a:off x="755576" y="3501008"/>
          <a:ext cx="7560841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39483"/>
                <a:gridCol w="1583689"/>
                <a:gridCol w="1379343"/>
                <a:gridCol w="1958326"/>
              </a:tblGrid>
              <a:tr h="110309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PROCESADOR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MEMORIA RAM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DISCO DURO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INTERFAZ DE RED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439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INTEL CORE I5, 2.67 GHZ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8 GB</a:t>
                      </a:r>
                      <a:endParaRPr lang="ru-RU" sz="2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640 GB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10/100/1000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645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Principios de diseño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Sistemas Operativos:</a:t>
            </a:r>
          </a:p>
          <a:p>
            <a:pPr algn="just"/>
            <a:r>
              <a:rPr lang="es-ES" sz="2800" dirty="0" smtClean="0"/>
              <a:t>En una </a:t>
            </a:r>
            <a:r>
              <a:rPr lang="es-ES" sz="2800" dirty="0"/>
              <a:t>Pyme </a:t>
            </a:r>
            <a:r>
              <a:rPr lang="es-ES" sz="2800" dirty="0" smtClean="0"/>
              <a:t>por lo general se </a:t>
            </a:r>
            <a:r>
              <a:rPr lang="es-ES" sz="2800" dirty="0"/>
              <a:t>tienen sistemas operativos licenciados y open source. VMWare ha facilitado con el tema de licenciamiento para Pymes, ya que su distribución de Workstation y ESXi para virtualizar no </a:t>
            </a:r>
            <a:r>
              <a:rPr lang="es-ES" sz="2800" dirty="0" smtClean="0"/>
              <a:t>tienen. Para </a:t>
            </a:r>
            <a:r>
              <a:rPr lang="es-ES" sz="2800" dirty="0"/>
              <a:t>la implementación hemos considerado los siguientes sistemas operativos: </a:t>
            </a:r>
            <a:endParaRPr lang="ru-RU" sz="2800" dirty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117182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Principios de diseño</a:t>
            </a:r>
            <a:endParaRPr lang="es-EC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18680625"/>
              </p:ext>
            </p:extLst>
          </p:nvPr>
        </p:nvGraphicFramePr>
        <p:xfrm>
          <a:off x="899592" y="1484784"/>
          <a:ext cx="7200800" cy="4680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95064"/>
                <a:gridCol w="2605736"/>
              </a:tblGrid>
              <a:tr h="83719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SISTEMA OPERATIVO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VERSION</a:t>
                      </a:r>
                      <a:endParaRPr lang="ru-RU" sz="2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4055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VMWARE WORKSTATION</a:t>
                      </a:r>
                      <a:endParaRPr lang="ru-RU" sz="2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055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VMWARE ESXi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4.1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055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VMWARE VSPHERE CLIENT</a:t>
                      </a:r>
                      <a:endParaRPr lang="ru-RU" sz="2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4.0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055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WINDOWS SERVER 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2003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055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WINDOWS XP</a:t>
                      </a:r>
                      <a:endParaRPr lang="ru-RU" sz="2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2002 SP3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4055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CENTOS SERVER</a:t>
                      </a:r>
                      <a:endParaRPr lang="ru-RU" sz="20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C" sz="2000" dirty="0">
                          <a:effectLst/>
                        </a:rPr>
                        <a:t>5.3</a:t>
                      </a:r>
                      <a:endParaRPr lang="ru-RU" sz="20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830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Implementación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A continuación video de implementación y pruebas:</a:t>
            </a:r>
            <a:endParaRPr lang="es-EC" b="1" dirty="0"/>
          </a:p>
        </p:txBody>
      </p:sp>
    </p:spTree>
    <p:extLst>
      <p:ext uri="{BB962C8B-B14F-4D97-AF65-F5344CB8AC3E}">
        <p14:creationId xmlns="" xmlns:p14="http://schemas.microsoft.com/office/powerpoint/2010/main" val="203576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429684" cy="4525963"/>
          </a:xfrm>
        </p:spPr>
        <p:txBody>
          <a:bodyPr/>
          <a:lstStyle/>
          <a:p>
            <a:pPr>
              <a:buNone/>
            </a:pPr>
            <a:r>
              <a:rPr lang="es-EC" b="1" dirty="0" smtClean="0"/>
              <a:t>Herramienta grafica para monitoreo de recursos</a:t>
            </a:r>
            <a:endParaRPr lang="es-EC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3116"/>
            <a:ext cx="8429684" cy="4566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335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257800"/>
          </a:xfrm>
        </p:spPr>
        <p:txBody>
          <a:bodyPr/>
          <a:lstStyle/>
          <a:p>
            <a:pPr>
              <a:buNone/>
            </a:pPr>
            <a:r>
              <a:rPr lang="es-EC" b="1" dirty="0" smtClean="0"/>
              <a:t>Herramienta grafica para monitoreo de recursos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8001056" cy="455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/>
          <a:lstStyle/>
          <a:p>
            <a:pPr>
              <a:buNone/>
            </a:pPr>
            <a:r>
              <a:rPr lang="es-EC" b="1" dirty="0" smtClean="0"/>
              <a:t>Herramienta grafica para monitoreo de recursos</a:t>
            </a:r>
          </a:p>
          <a:p>
            <a:pPr>
              <a:buNone/>
            </a:pPr>
            <a:endParaRPr lang="es-EC" b="1" dirty="0" smtClean="0"/>
          </a:p>
          <a:p>
            <a:pPr>
              <a:buNone/>
            </a:pPr>
            <a:endParaRPr lang="es-EC" b="1" dirty="0" smtClean="0"/>
          </a:p>
          <a:p>
            <a:pPr>
              <a:buNone/>
            </a:pPr>
            <a:endParaRPr lang="es-EC" b="1" dirty="0" smtClean="0"/>
          </a:p>
          <a:p>
            <a:pPr>
              <a:buNone/>
            </a:pPr>
            <a:endParaRPr lang="es-EC" b="1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143116"/>
            <a:ext cx="7786742" cy="456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es-ES" b="1" dirty="0" smtClean="0"/>
              <a:t>TRABAJO DE TESIS DE GRADO</a:t>
            </a:r>
            <a:endParaRPr lang="es-EC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C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0" y="1700808"/>
            <a:ext cx="9144000" cy="46085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r">
              <a:buNone/>
            </a:pPr>
            <a:r>
              <a:rPr lang="es-ES" b="1" i="1" dirty="0" smtClean="0">
                <a:solidFill>
                  <a:schemeClr val="accent1">
                    <a:lumMod val="75000"/>
                  </a:schemeClr>
                </a:solidFill>
              </a:rPr>
              <a:t>IMPLEMENTACION DE LA VIRTUALIZACIÓN DE SERVICIOS EN LAS PYMES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400" b="1" dirty="0" smtClean="0"/>
              <a:t>  </a:t>
            </a:r>
            <a:r>
              <a:rPr lang="es-ES" sz="2600" b="1" dirty="0" smtClean="0"/>
              <a:t>Presentada por:</a:t>
            </a:r>
            <a:r>
              <a:rPr lang="es-ES" sz="2600" dirty="0" smtClean="0"/>
              <a:t>				         </a:t>
            </a:r>
            <a:r>
              <a:rPr lang="es-ES" sz="2600" b="1" dirty="0" smtClean="0">
                <a:solidFill>
                  <a:srgbClr val="FF0000"/>
                </a:solidFill>
              </a:rPr>
              <a:t>Dirigida por:</a:t>
            </a:r>
            <a:r>
              <a:rPr lang="es-ES" sz="2600" dirty="0" smtClean="0">
                <a:solidFill>
                  <a:srgbClr val="FF0000"/>
                </a:solidFill>
              </a:rPr>
              <a:t>	</a:t>
            </a:r>
            <a:endParaRPr lang="es-ES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sz="2600" dirty="0" smtClean="0"/>
              <a:t>  René Franco Zambrano			         </a:t>
            </a:r>
            <a:r>
              <a:rPr lang="es-ES" sz="2600" dirty="0" smtClean="0">
                <a:solidFill>
                  <a:srgbClr val="FF0000"/>
                </a:solidFill>
              </a:rPr>
              <a:t>Ing. Rayner Durango</a:t>
            </a:r>
          </a:p>
          <a:p>
            <a:pPr marL="0" indent="0">
              <a:buNone/>
            </a:pPr>
            <a:r>
              <a:rPr lang="es-ES" sz="2600" dirty="0" smtClean="0"/>
              <a:t>  Luis Colcha González</a:t>
            </a:r>
          </a:p>
          <a:p>
            <a:pPr marL="0" indent="0">
              <a:buNone/>
            </a:pPr>
            <a:endParaRPr lang="es-ES" sz="2600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2293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b="1" dirty="0" smtClean="0"/>
              <a:t>Performance Monitoring</a:t>
            </a:r>
          </a:p>
          <a:p>
            <a:pPr>
              <a:buNone/>
            </a:pPr>
            <a:r>
              <a:rPr lang="es-ES" b="1" dirty="0" smtClean="0"/>
              <a:t>CPU Usage</a:t>
            </a:r>
          </a:p>
          <a:p>
            <a:pPr algn="just"/>
            <a:r>
              <a:rPr lang="en-US" sz="2800" b="1" i="1" dirty="0" smtClean="0"/>
              <a:t>CPU Used: </a:t>
            </a:r>
            <a:r>
              <a:rPr lang="en-US" sz="2800" dirty="0" err="1" smtClean="0"/>
              <a:t>Expresado</a:t>
            </a:r>
            <a:r>
              <a:rPr lang="en-US" sz="2800" dirty="0" smtClean="0"/>
              <a:t> en </a:t>
            </a:r>
            <a:r>
              <a:rPr lang="en-US" sz="2800" dirty="0" err="1" smtClean="0"/>
              <a:t>milisegundos</a:t>
            </a:r>
            <a:r>
              <a:rPr lang="en-US" sz="2800" dirty="0" smtClean="0"/>
              <a:t>, </a:t>
            </a:r>
            <a:r>
              <a:rPr lang="en-US" sz="2800" dirty="0" err="1" smtClean="0"/>
              <a:t>si</a:t>
            </a:r>
            <a:r>
              <a:rPr lang="en-US" sz="2800" dirty="0" smtClean="0"/>
              <a:t> el valor </a:t>
            </a:r>
            <a:r>
              <a:rPr lang="en-US" sz="2800" dirty="0" err="1" smtClean="0"/>
              <a:t>es</a:t>
            </a:r>
            <a:r>
              <a:rPr lang="en-US" sz="2800" dirty="0" smtClean="0"/>
              <a:t> superior al 90% el rendimiento se ve </a:t>
            </a:r>
            <a:r>
              <a:rPr lang="es-ES" sz="2800" dirty="0" smtClean="0"/>
              <a:t>afectado</a:t>
            </a:r>
            <a:r>
              <a:rPr lang="en-US" sz="2800" dirty="0" smtClean="0"/>
              <a:t> negativamente.</a:t>
            </a:r>
          </a:p>
          <a:p>
            <a:pPr algn="just"/>
            <a:r>
              <a:rPr lang="en-US" sz="2800" b="1" i="1" dirty="0" smtClean="0"/>
              <a:t>CPU Ready: </a:t>
            </a:r>
            <a:r>
              <a:rPr lang="en-US" sz="2800" dirty="0" err="1" smtClean="0"/>
              <a:t>Expresado</a:t>
            </a:r>
            <a:r>
              <a:rPr lang="en-US" sz="2800" dirty="0" smtClean="0"/>
              <a:t> en </a:t>
            </a:r>
            <a:r>
              <a:rPr lang="en-US" sz="2800" dirty="0" err="1" smtClean="0"/>
              <a:t>milisegundos</a:t>
            </a:r>
            <a:r>
              <a:rPr lang="en-US" sz="2800" dirty="0" smtClean="0"/>
              <a:t>, </a:t>
            </a:r>
            <a:r>
              <a:rPr lang="en-US" sz="2800" dirty="0" err="1" smtClean="0"/>
              <a:t>si</a:t>
            </a:r>
            <a:r>
              <a:rPr lang="en-US" sz="2800" dirty="0" smtClean="0"/>
              <a:t> el valor </a:t>
            </a:r>
            <a:r>
              <a:rPr lang="en-US" sz="2800" dirty="0" err="1" smtClean="0"/>
              <a:t>es</a:t>
            </a:r>
            <a:r>
              <a:rPr lang="en-US" sz="2800" dirty="0" smtClean="0"/>
              <a:t> superior al 20% el rendimiento se ve </a:t>
            </a:r>
            <a:r>
              <a:rPr lang="en-US" sz="2800" dirty="0" err="1" smtClean="0"/>
              <a:t>afectado</a:t>
            </a:r>
            <a:r>
              <a:rPr lang="en-US" sz="2800" dirty="0" smtClean="0"/>
              <a:t> negativamente.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143116"/>
            <a:ext cx="8001056" cy="442915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CPU Usage</a:t>
            </a:r>
          </a:p>
          <a:p>
            <a:pPr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80734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CPU Usage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143116"/>
            <a:ext cx="8143932" cy="4357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b="1" dirty="0" smtClean="0"/>
              <a:t>Memory Usage</a:t>
            </a:r>
          </a:p>
          <a:p>
            <a:pPr algn="just"/>
            <a:r>
              <a:rPr lang="es-ES" sz="2800" b="1" i="1" dirty="0" smtClean="0"/>
              <a:t>Memory Usage: </a:t>
            </a:r>
            <a:r>
              <a:rPr lang="es-ES" sz="2800" dirty="0" smtClean="0"/>
              <a:t>Expresado en porcentaje, muestra la memoria usada por la VM.</a:t>
            </a:r>
          </a:p>
          <a:p>
            <a:pPr algn="just"/>
            <a:r>
              <a:rPr lang="es-ES" sz="2800" b="1" i="1" dirty="0" smtClean="0"/>
              <a:t>Memory Active: </a:t>
            </a:r>
            <a:r>
              <a:rPr lang="es-ES" sz="2800" dirty="0" smtClean="0"/>
              <a:t>Expresado en KB, muestra la memoria que ha tenido actividad recientemente (escritura / lectura).</a:t>
            </a:r>
          </a:p>
          <a:p>
            <a:pPr algn="just"/>
            <a:r>
              <a:rPr lang="es-ES" sz="2800" b="1" i="1" dirty="0" smtClean="0"/>
              <a:t>Memory Consumed: </a:t>
            </a:r>
            <a:r>
              <a:rPr lang="es-ES" sz="2800" dirty="0" smtClean="0"/>
              <a:t>Expresado en KB, muestra la memoria física virtual que se ha mapeado a la memoria física del host.</a:t>
            </a:r>
          </a:p>
          <a:p>
            <a:pPr algn="just"/>
            <a:r>
              <a:rPr lang="es-ES" sz="2800" b="1" i="1" dirty="0" smtClean="0"/>
              <a:t>Memory Granted: </a:t>
            </a:r>
            <a:r>
              <a:rPr lang="es-ES" sz="2800" dirty="0" smtClean="0"/>
              <a:t>Expresado en KB, muestra la cantidad memoria física virtual consumida por la máquina virtual para su propia memoria, que incluye la memoria compartida y memoria que pueda reservarse pero no está actualmente en uso.</a:t>
            </a:r>
          </a:p>
          <a:p>
            <a:pPr>
              <a:buNone/>
            </a:pPr>
            <a:endParaRPr lang="en-U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Memory Usage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2285992"/>
            <a:ext cx="8143932" cy="4286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Memory Usage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214554"/>
            <a:ext cx="8072494" cy="4357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900634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Network Usage</a:t>
            </a:r>
          </a:p>
          <a:p>
            <a:pPr algn="just">
              <a:buNone/>
            </a:pPr>
            <a:r>
              <a:rPr lang="es-ES" sz="2800" dirty="0" smtClean="0"/>
              <a:t>Para tener una idea de cuanto trafico de red actualmente se</a:t>
            </a:r>
          </a:p>
          <a:p>
            <a:pPr algn="just">
              <a:buNone/>
            </a:pPr>
            <a:r>
              <a:rPr lang="es-ES" sz="2800" dirty="0" smtClean="0"/>
              <a:t>esta generando, debemos observar los valores de salida y </a:t>
            </a:r>
          </a:p>
          <a:p>
            <a:pPr algn="just">
              <a:buNone/>
            </a:pPr>
            <a:r>
              <a:rPr lang="es-ES" sz="2800" dirty="0" smtClean="0"/>
              <a:t>recepción del trafico de red. </a:t>
            </a:r>
          </a:p>
          <a:p>
            <a:pPr algn="just"/>
            <a:r>
              <a:rPr lang="es-ES" sz="2800" b="1" i="1" dirty="0" smtClean="0"/>
              <a:t>Network Data </a:t>
            </a:r>
            <a:r>
              <a:rPr lang="es-ES" sz="2800" b="1" i="1" dirty="0" err="1" smtClean="0"/>
              <a:t>Transmit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Rate</a:t>
            </a:r>
            <a:endParaRPr lang="es-ES" sz="2800" b="1" i="1" dirty="0" smtClean="0"/>
          </a:p>
          <a:p>
            <a:pPr algn="just"/>
            <a:r>
              <a:rPr lang="es-ES" sz="2800" b="1" i="1" dirty="0" smtClean="0"/>
              <a:t>Network </a:t>
            </a:r>
            <a:r>
              <a:rPr lang="es-ES" sz="2800" b="1" i="1" dirty="0" err="1" smtClean="0"/>
              <a:t>Packets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Transmitted</a:t>
            </a:r>
            <a:endParaRPr lang="es-ES" sz="2800" b="1" i="1" dirty="0" smtClean="0"/>
          </a:p>
          <a:p>
            <a:pPr algn="just">
              <a:buNone/>
            </a:pPr>
            <a:r>
              <a:rPr lang="es-ES" sz="2800" dirty="0" smtClean="0"/>
              <a:t>Estos dos contadores nos dan los valores de cuanta </a:t>
            </a:r>
          </a:p>
          <a:p>
            <a:pPr algn="just">
              <a:buNone/>
            </a:pPr>
            <a:r>
              <a:rPr lang="es-ES" sz="2800" dirty="0" smtClean="0"/>
              <a:t>actividad de red esta ocurriendo en un host en dirección </a:t>
            </a:r>
          </a:p>
          <a:p>
            <a:pPr algn="just">
              <a:buNone/>
            </a:pPr>
            <a:r>
              <a:rPr lang="es-ES" sz="2800" dirty="0" smtClean="0"/>
              <a:t>de salida por cada NIC física.</a:t>
            </a:r>
          </a:p>
          <a:p>
            <a:pPr>
              <a:buNone/>
            </a:pP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Network Usage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214554"/>
            <a:ext cx="7929618" cy="4357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b="1" dirty="0" smtClean="0"/>
              <a:t>Disk Usage</a:t>
            </a:r>
          </a:p>
          <a:p>
            <a:pPr algn="just"/>
            <a:r>
              <a:rPr lang="es-ES" sz="2800" b="1" i="1" dirty="0" err="1" smtClean="0"/>
              <a:t>Kernel</a:t>
            </a:r>
            <a:r>
              <a:rPr lang="es-ES" sz="2800" b="1" i="1" dirty="0" smtClean="0"/>
              <a:t> Disk </a:t>
            </a:r>
            <a:r>
              <a:rPr lang="es-ES" sz="2800" b="1" i="1" dirty="0" err="1" smtClean="0"/>
              <a:t>Command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Latency</a:t>
            </a:r>
            <a:r>
              <a:rPr lang="es-ES" sz="2800" b="1" i="1" dirty="0" smtClean="0"/>
              <a:t>: </a:t>
            </a:r>
            <a:r>
              <a:rPr lang="es-ES" sz="2800" dirty="0" smtClean="0"/>
              <a:t>Mide el tiempo medio empleado por el </a:t>
            </a:r>
            <a:r>
              <a:rPr lang="es-ES" sz="2800" dirty="0" err="1" smtClean="0"/>
              <a:t>VMKernel</a:t>
            </a:r>
            <a:r>
              <a:rPr lang="es-ES" sz="2800" dirty="0" smtClean="0"/>
              <a:t> para procesar cada comando SCSI. Un buen rendimiento oscila entre 0 – 1 ms. Si este valor supera los 4 ms puede significar que se esta saturando el storage con un valor mayor del configurado. </a:t>
            </a:r>
          </a:p>
          <a:p>
            <a:pPr algn="just"/>
            <a:r>
              <a:rPr lang="es-ES" sz="2800" b="1" i="1" dirty="0" smtClean="0"/>
              <a:t>Physical </a:t>
            </a:r>
            <a:r>
              <a:rPr lang="es-ES" sz="2800" b="1" i="1" dirty="0" err="1" smtClean="0"/>
              <a:t>Device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Command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Latency</a:t>
            </a:r>
            <a:r>
              <a:rPr lang="es-ES" sz="2800" b="1" i="1" dirty="0" smtClean="0"/>
              <a:t>: </a:t>
            </a:r>
            <a:r>
              <a:rPr lang="es-ES" sz="2800" dirty="0" smtClean="0"/>
              <a:t>Mide el tiempo medio del dispositivo físico en completar un comando SCSI. Dependiendo del hardware un valor mayor a 15 ms puede significar que el disco este lento o haga exceso de trabajo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Disk Usage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214554"/>
            <a:ext cx="8001056" cy="4357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OBJETIVOS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OBJETIVO GENERAL:</a:t>
            </a:r>
          </a:p>
          <a:p>
            <a:r>
              <a:rPr lang="es-EC" sz="2000" dirty="0"/>
              <a:t>Virtualizar los servicios importantes de una Pyme, a través de la plataforma ESXi sobre VMware workstation, complementar con características necesarias para brindar un buen rendimiento y obtener las características de las cargas  </a:t>
            </a:r>
            <a:r>
              <a:rPr lang="es-EC" sz="2000" dirty="0" smtClean="0"/>
              <a:t>requeridas.</a:t>
            </a:r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r>
              <a:rPr lang="es-ES" b="1" dirty="0" smtClean="0"/>
              <a:t>OBJETIVOS ESPECIFICOS:</a:t>
            </a:r>
          </a:p>
          <a:p>
            <a:pPr lvl="0"/>
            <a:r>
              <a:rPr lang="es-EC" sz="2000" dirty="0"/>
              <a:t>Evaluar los servicios principales que en la actualidad utilizan los pymes.</a:t>
            </a:r>
            <a:endParaRPr lang="ru-RU" sz="2000" dirty="0"/>
          </a:p>
          <a:p>
            <a:pPr lvl="0"/>
            <a:r>
              <a:rPr lang="es-EC" sz="2000" dirty="0"/>
              <a:t>Virtualizar estos servicios en un solo hardware, utilizando como sistema base VMware ESXi</a:t>
            </a:r>
            <a:r>
              <a:rPr lang="es-EC" sz="2000" dirty="0" smtClean="0"/>
              <a:t>.</a:t>
            </a:r>
          </a:p>
          <a:p>
            <a:r>
              <a:rPr lang="es-EC" sz="2000" dirty="0"/>
              <a:t>Implementar el sistema de Gestión del ESXi mediante VSphere Client.</a:t>
            </a:r>
            <a:endParaRPr lang="ru-RU" sz="2000" dirty="0"/>
          </a:p>
          <a:p>
            <a:r>
              <a:rPr lang="es-EC" sz="2000" dirty="0"/>
              <a:t>Monitorear el rendimiento con todos los servicios levantados mediante indicadores.</a:t>
            </a:r>
            <a:endParaRPr lang="ru-RU" sz="2000" dirty="0"/>
          </a:p>
          <a:p>
            <a:pPr lvl="0"/>
            <a:endParaRPr lang="ru-RU" sz="2000" dirty="0"/>
          </a:p>
          <a:p>
            <a:endParaRPr lang="es-ES" dirty="0" smtClean="0"/>
          </a:p>
          <a:p>
            <a:pPr marL="0" indent="0">
              <a:buNone/>
            </a:pPr>
            <a:endParaRPr lang="es-ES" sz="2000" dirty="0" smtClean="0"/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180706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Indicadores de rendimiento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/>
              <a:t>Disk Usage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2214554"/>
            <a:ext cx="8001056" cy="4357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Conclusiones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La disponibilidad de los servicios importantes que se necesitan en las Pymes es crucial, para obtener  menores tiempos de latencias en el envío de información y así ofrecer un rendimiento óptimo al usuario final para no parar los procesos internos de donde se obtienen las ganancias.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S" dirty="0" smtClean="0"/>
              <a:t>Mejorar la privacidad y el envió de los datos, esto nos permite tener un manejo más centralizado y privado de los datos de la pequeña empresa, es decir asignar ciertos recursos y privilegios para distintos tipos de empleados hacia quien va dirigida una aplicación.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S" dirty="0" smtClean="0"/>
              <a:t>El Mantenimiento de un solo servidor Físico, es más económico, que a varios equipos, se ahorra espacio y material físico, menor número de servidores en la empresa, mejor aprovechamiento de los mismos y ahorro de energía para la pequeña empresa.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pPr lvl="0" algn="just"/>
            <a:r>
              <a:rPr lang="es-EC" dirty="0" smtClean="0"/>
              <a:t>Es importante saber seleccionar los indicadores correctos al momento de medir el rendimiento, para esta infraestructura se consideró: utilización y distribución del CPU físico, carga promedio del CPU, utilización y distribución del CPU lógico, memoria en uso, disco reads/sec, disco write/sec, NIC MB transmitidos/segundos, memoria VM asignada, memoria VM activa.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MAPA DE LA PRESENTACION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</a:p>
          <a:p>
            <a:r>
              <a:rPr lang="es-ES" dirty="0" smtClean="0"/>
              <a:t>Comparativa</a:t>
            </a:r>
          </a:p>
          <a:p>
            <a:r>
              <a:rPr lang="es-ES" dirty="0" smtClean="0"/>
              <a:t>Principios de diseño</a:t>
            </a:r>
          </a:p>
          <a:p>
            <a:r>
              <a:rPr lang="es-ES" dirty="0" smtClean="0"/>
              <a:t>Implementación</a:t>
            </a:r>
          </a:p>
          <a:p>
            <a:r>
              <a:rPr lang="es-ES" dirty="0" smtClean="0"/>
              <a:t>Indicadores de rendimiento</a:t>
            </a:r>
          </a:p>
          <a:p>
            <a:r>
              <a:rPr lang="es-ES" dirty="0" smtClean="0"/>
              <a:t>Conclusiones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="" xmlns:p14="http://schemas.microsoft.com/office/powerpoint/2010/main" val="226224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Introducción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400" dirty="0"/>
              <a:t>En una PYME </a:t>
            </a:r>
            <a:r>
              <a:rPr lang="es-EC" sz="2400" dirty="0"/>
              <a:t>con VMware ESXi proporciona una forma rápida de disminuir los gastos generales y simplificar las operaciones de negocios al permitir que funcionen múltiples sistemas operativos y aplicaciones en un solo servidor,  gastando menos dinero en hardware, energía y enfriamiento, así como en la administración del servidor. </a:t>
            </a:r>
            <a:endParaRPr lang="es-EC" sz="2400" dirty="0" smtClean="0"/>
          </a:p>
          <a:p>
            <a:pPr algn="just">
              <a:buNone/>
            </a:pPr>
            <a:endParaRPr lang="ru-RU" sz="2400" dirty="0"/>
          </a:p>
          <a:p>
            <a:pPr algn="just"/>
            <a:r>
              <a:rPr lang="es-EC" sz="2400" dirty="0"/>
              <a:t>La administración será centralizada donde se podrán gestionar los sistemas operativos con los servicios instalados y así poder monitorear el rendimiento cuando todos los usuarios estén haciendo peticiones hacia los servicios. El propósito de esta implementación es disminuir recursos que se utilizan con varios </a:t>
            </a:r>
            <a:r>
              <a:rPr lang="es-EC" sz="2400" dirty="0" smtClean="0"/>
              <a:t>servidores, integrando </a:t>
            </a:r>
            <a:r>
              <a:rPr lang="es-EC" sz="2400" dirty="0"/>
              <a:t>todo virtualizado bajo un solo hardware sobre una plataforma </a:t>
            </a:r>
            <a:r>
              <a:rPr lang="es-EC" sz="2400" dirty="0" smtClean="0"/>
              <a:t>como </a:t>
            </a:r>
            <a:r>
              <a:rPr lang="es-EC" sz="2400" dirty="0"/>
              <a:t>ESXi. </a:t>
            </a:r>
          </a:p>
        </p:txBody>
      </p:sp>
    </p:spTree>
    <p:extLst>
      <p:ext uri="{BB962C8B-B14F-4D97-AF65-F5344CB8AC3E}">
        <p14:creationId xmlns="" xmlns:p14="http://schemas.microsoft.com/office/powerpoint/2010/main" val="12200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Introducción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..Por qué la elección de VMware para Pymes?</a:t>
            </a:r>
          </a:p>
          <a:p>
            <a:pPr algn="just"/>
            <a:r>
              <a:rPr lang="es-ES" sz="2800" dirty="0" smtClean="0"/>
              <a:t>ESXi es un producto gratuito maduro que lleva varios años en el mercado, bastante estable y funcionando en entornos de producción.</a:t>
            </a:r>
          </a:p>
          <a:p>
            <a:pPr algn="just"/>
            <a:r>
              <a:rPr lang="es-ES" sz="2800" dirty="0" smtClean="0"/>
              <a:t>Funciona sobre un núcleo de Linux directamente sobre el hardware sin necesidad de SO anfitrión lo que proporciona un mayor rendimiento.</a:t>
            </a:r>
          </a:p>
          <a:p>
            <a:pPr algn="just"/>
            <a:r>
              <a:rPr lang="es-ES" sz="2800" dirty="0" smtClean="0"/>
              <a:t>Las Pymes disponen de recursos limitados y siempre tienen que adaptarse a presupuestos ajustados.</a:t>
            </a:r>
            <a:endParaRPr lang="es-EC" sz="2800" dirty="0" smtClean="0"/>
          </a:p>
          <a:p>
            <a:pPr algn="just"/>
            <a:endParaRPr lang="es-ES" sz="2800" dirty="0" smtClean="0"/>
          </a:p>
          <a:p>
            <a:pPr marL="0" indent="0">
              <a:buNone/>
            </a:pPr>
            <a:endParaRPr lang="es-ES" b="1" dirty="0" smtClean="0"/>
          </a:p>
          <a:p>
            <a:pPr marL="0" indent="0">
              <a:buNone/>
            </a:pPr>
            <a:endParaRPr lang="es-EC" b="1" dirty="0"/>
          </a:p>
        </p:txBody>
      </p:sp>
    </p:spTree>
    <p:extLst>
      <p:ext uri="{BB962C8B-B14F-4D97-AF65-F5344CB8AC3E}">
        <p14:creationId xmlns="" xmlns:p14="http://schemas.microsoft.com/office/powerpoint/2010/main" val="43470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Comparativa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sz="2800" dirty="0" smtClean="0"/>
              <a:t>El entorno Pyme está enfocado hacia un sistema informático formado por 2 a 4 servidores, por lo que el tema de funcionalidad, rendimiento, estabilidad, simplicidad y precio serán evaluados.</a:t>
            </a:r>
          </a:p>
          <a:p>
            <a:pPr marL="0" indent="0" algn="just">
              <a:buNone/>
            </a:pPr>
            <a:endParaRPr lang="es-ES" sz="2800" dirty="0" smtClean="0"/>
          </a:p>
          <a:p>
            <a:pPr marL="0" indent="0" algn="just">
              <a:buNone/>
            </a:pPr>
            <a:endParaRPr lang="es-ES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83735"/>
            <a:ext cx="3408278" cy="3442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34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Comparativa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b="1" dirty="0" smtClean="0"/>
              <a:t>Funcionalidad:</a:t>
            </a:r>
          </a:p>
          <a:p>
            <a:pPr algn="just"/>
            <a:r>
              <a:rPr lang="es-ES" sz="2800" dirty="0" smtClean="0"/>
              <a:t>La alta disponibilidad, migraciones de maquinas en vivo, distribución dinámica de recursos  son los aspectos de mas peso en VMware.</a:t>
            </a:r>
          </a:p>
          <a:p>
            <a:pPr marL="0" indent="0">
              <a:buNone/>
            </a:pPr>
            <a:endParaRPr lang="es-ES" sz="2800" dirty="0" smtClean="0"/>
          </a:p>
          <a:p>
            <a:pPr algn="just"/>
            <a:r>
              <a:rPr lang="es-ES" sz="2800" dirty="0" smtClean="0"/>
              <a:t>Soporta prácticamente cualquier sistema operativo al momento de la virtualización.</a:t>
            </a:r>
            <a:endParaRPr lang="es-EC" sz="2800" dirty="0"/>
          </a:p>
        </p:txBody>
      </p:sp>
    </p:spTree>
    <p:extLst>
      <p:ext uri="{BB962C8B-B14F-4D97-AF65-F5344CB8AC3E}">
        <p14:creationId xmlns="" xmlns:p14="http://schemas.microsoft.com/office/powerpoint/2010/main" val="28880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 smtClean="0"/>
              <a:t>Comparativa</a:t>
            </a:r>
            <a:endParaRPr lang="es-EC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sz="3500" b="1" dirty="0" smtClean="0"/>
              <a:t>Rendimiento:</a:t>
            </a:r>
          </a:p>
          <a:p>
            <a:pPr algn="just"/>
            <a:r>
              <a:rPr lang="es-ES" sz="3000" dirty="0" smtClean="0"/>
              <a:t>Principalmente se debe tener en cuenta la potencia de proceso (CPU y RAM) y la velocidad de disco (tiempo de acceso y tasa de transferencia).</a:t>
            </a:r>
          </a:p>
          <a:p>
            <a:pPr marL="0" indent="0" algn="just">
              <a:buNone/>
            </a:pPr>
            <a:endParaRPr lang="es-ES" sz="2800" dirty="0"/>
          </a:p>
          <a:p>
            <a:pPr marL="0" indent="0">
              <a:buNone/>
            </a:pPr>
            <a:r>
              <a:rPr lang="es-ES" sz="3500" b="1" dirty="0" smtClean="0"/>
              <a:t>Estabilidad:</a:t>
            </a:r>
          </a:p>
          <a:p>
            <a:pPr algn="just"/>
            <a:r>
              <a:rPr lang="es-ES" sz="3000" dirty="0" smtClean="0"/>
              <a:t>Plataforma robusta y no ha presentado problemas. Un aspecto importante es el soporte, ya que VMware dispone de mucha información en internet y el soporte directo es de gran calidad.</a:t>
            </a:r>
            <a:endParaRPr lang="es-EC" sz="3000" dirty="0"/>
          </a:p>
        </p:txBody>
      </p:sp>
    </p:spTree>
    <p:extLst>
      <p:ext uri="{BB962C8B-B14F-4D97-AF65-F5344CB8AC3E}">
        <p14:creationId xmlns="" xmlns:p14="http://schemas.microsoft.com/office/powerpoint/2010/main" val="372453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1869</TotalTime>
  <Words>1286</Words>
  <Application>Microsoft Office PowerPoint</Application>
  <PresentationFormat>Presentación en pantalla (4:3)</PresentationFormat>
  <Paragraphs>154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Office Theme</vt:lpstr>
      <vt:lpstr>ESCUELA SUPERIOR  POLITECNICA DEL LITORAL</vt:lpstr>
      <vt:lpstr>TRABAJO DE TESIS DE GRADO</vt:lpstr>
      <vt:lpstr>OBJETIVOS</vt:lpstr>
      <vt:lpstr>MAPA DE LA PRESENTACION</vt:lpstr>
      <vt:lpstr>Introducción</vt:lpstr>
      <vt:lpstr>Introducción</vt:lpstr>
      <vt:lpstr>Comparativa</vt:lpstr>
      <vt:lpstr>Comparativa</vt:lpstr>
      <vt:lpstr>Comparativa</vt:lpstr>
      <vt:lpstr>Comparativa</vt:lpstr>
      <vt:lpstr>Principios de diseño</vt:lpstr>
      <vt:lpstr>Principios de diseño</vt:lpstr>
      <vt:lpstr>Principios de diseño</vt:lpstr>
      <vt:lpstr>Principios de diseño</vt:lpstr>
      <vt:lpstr>Principios de diseño</vt:lpstr>
      <vt:lpstr>Implementación</vt:lpstr>
      <vt:lpstr>Indicadores de rendimiento</vt:lpstr>
      <vt:lpstr>Indicadores de rendimiento</vt:lpstr>
      <vt:lpstr>Indicadores de rendimiento</vt:lpstr>
      <vt:lpstr>Indicadores de rendimiento</vt:lpstr>
      <vt:lpstr>Indicadores de rendimiento</vt:lpstr>
      <vt:lpstr>Indicadores de rendimiento</vt:lpstr>
      <vt:lpstr>Indicadores de rendimiento</vt:lpstr>
      <vt:lpstr>Indicadores de rendimiento</vt:lpstr>
      <vt:lpstr>Indicadores de rendimiento</vt:lpstr>
      <vt:lpstr>Indicadores de rendimiento</vt:lpstr>
      <vt:lpstr>Indicadores de rendimiento</vt:lpstr>
      <vt:lpstr>Indicadores de rendimiento</vt:lpstr>
      <vt:lpstr>Indicadores de rendimiento</vt:lpstr>
      <vt:lpstr>Indicadores de rendimiento</vt:lpstr>
      <vt:lpstr>Conclusiones</vt:lpstr>
      <vt:lpstr>Conclusiones</vt:lpstr>
      <vt:lpstr>Conclusiones</vt:lpstr>
      <vt:lpstr>Conclusiones</vt:lpstr>
    </vt:vector>
  </TitlesOfParts>
  <Company>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SUPERIOR  POLITECNICA DEL LITORAL</dc:title>
  <dc:creator>MX</dc:creator>
  <cp:lastModifiedBy>Rene Franco</cp:lastModifiedBy>
  <cp:revision>152</cp:revision>
  <dcterms:created xsi:type="dcterms:W3CDTF">2012-02-06T18:36:58Z</dcterms:created>
  <dcterms:modified xsi:type="dcterms:W3CDTF">2012-05-30T15:21:44Z</dcterms:modified>
</cp:coreProperties>
</file>