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4"/>
  </p:sldMasterIdLst>
  <p:notesMasterIdLst>
    <p:notesMasterId r:id="rId105"/>
  </p:notesMasterIdLst>
  <p:handoutMasterIdLst>
    <p:handoutMasterId r:id="rId106"/>
  </p:handoutMasterIdLst>
  <p:sldIdLst>
    <p:sldId id="360" r:id="rId5"/>
    <p:sldId id="386" r:id="rId6"/>
    <p:sldId id="387" r:id="rId7"/>
    <p:sldId id="388" r:id="rId8"/>
    <p:sldId id="389" r:id="rId9"/>
    <p:sldId id="390" r:id="rId10"/>
    <p:sldId id="391" r:id="rId11"/>
    <p:sldId id="392" r:id="rId12"/>
    <p:sldId id="393" r:id="rId13"/>
    <p:sldId id="394" r:id="rId14"/>
    <p:sldId id="396" r:id="rId15"/>
    <p:sldId id="397" r:id="rId16"/>
    <p:sldId id="398" r:id="rId17"/>
    <p:sldId id="400" r:id="rId18"/>
    <p:sldId id="401" r:id="rId19"/>
    <p:sldId id="402" r:id="rId20"/>
    <p:sldId id="403" r:id="rId21"/>
    <p:sldId id="405" r:id="rId22"/>
    <p:sldId id="407" r:id="rId23"/>
    <p:sldId id="408" r:id="rId24"/>
    <p:sldId id="474" r:id="rId25"/>
    <p:sldId id="416" r:id="rId26"/>
    <p:sldId id="409" r:id="rId27"/>
    <p:sldId id="410" r:id="rId28"/>
    <p:sldId id="411" r:id="rId29"/>
    <p:sldId id="477" r:id="rId30"/>
    <p:sldId id="478" r:id="rId31"/>
    <p:sldId id="476" r:id="rId32"/>
    <p:sldId id="480" r:id="rId33"/>
    <p:sldId id="479" r:id="rId34"/>
    <p:sldId id="481" r:id="rId35"/>
    <p:sldId id="412" r:id="rId36"/>
    <p:sldId id="404" r:id="rId37"/>
    <p:sldId id="399" r:id="rId38"/>
    <p:sldId id="417" r:id="rId39"/>
    <p:sldId id="418" r:id="rId40"/>
    <p:sldId id="419" r:id="rId41"/>
    <p:sldId id="422" r:id="rId42"/>
    <p:sldId id="420" r:id="rId43"/>
    <p:sldId id="475" r:id="rId44"/>
    <p:sldId id="483" r:id="rId45"/>
    <p:sldId id="421" r:id="rId46"/>
    <p:sldId id="425" r:id="rId47"/>
    <p:sldId id="427" r:id="rId48"/>
    <p:sldId id="485" r:id="rId49"/>
    <p:sldId id="429" r:id="rId50"/>
    <p:sldId id="484" r:id="rId51"/>
    <p:sldId id="486" r:id="rId52"/>
    <p:sldId id="431" r:id="rId53"/>
    <p:sldId id="432" r:id="rId54"/>
    <p:sldId id="430" r:id="rId55"/>
    <p:sldId id="433" r:id="rId56"/>
    <p:sldId id="426" r:id="rId57"/>
    <p:sldId id="423" r:id="rId58"/>
    <p:sldId id="434" r:id="rId59"/>
    <p:sldId id="395" r:id="rId60"/>
    <p:sldId id="437" r:id="rId61"/>
    <p:sldId id="482" r:id="rId62"/>
    <p:sldId id="440" r:id="rId63"/>
    <p:sldId id="441" r:id="rId64"/>
    <p:sldId id="488" r:id="rId65"/>
    <p:sldId id="487" r:id="rId66"/>
    <p:sldId id="442" r:id="rId67"/>
    <p:sldId id="439" r:id="rId68"/>
    <p:sldId id="438" r:id="rId69"/>
    <p:sldId id="443" r:id="rId70"/>
    <p:sldId id="436" r:id="rId71"/>
    <p:sldId id="444" r:id="rId72"/>
    <p:sldId id="445" r:id="rId73"/>
    <p:sldId id="448" r:id="rId74"/>
    <p:sldId id="447" r:id="rId75"/>
    <p:sldId id="449" r:id="rId76"/>
    <p:sldId id="446" r:id="rId77"/>
    <p:sldId id="435" r:id="rId78"/>
    <p:sldId id="489" r:id="rId79"/>
    <p:sldId id="490" r:id="rId80"/>
    <p:sldId id="450" r:id="rId81"/>
    <p:sldId id="451" r:id="rId82"/>
    <p:sldId id="452" r:id="rId83"/>
    <p:sldId id="453" r:id="rId84"/>
    <p:sldId id="455" r:id="rId85"/>
    <p:sldId id="456" r:id="rId86"/>
    <p:sldId id="459" r:id="rId87"/>
    <p:sldId id="458" r:id="rId88"/>
    <p:sldId id="457" r:id="rId89"/>
    <p:sldId id="460" r:id="rId90"/>
    <p:sldId id="465" r:id="rId91"/>
    <p:sldId id="466" r:id="rId92"/>
    <p:sldId id="467" r:id="rId93"/>
    <p:sldId id="468" r:id="rId94"/>
    <p:sldId id="469" r:id="rId95"/>
    <p:sldId id="470" r:id="rId96"/>
    <p:sldId id="471" r:id="rId97"/>
    <p:sldId id="461" r:id="rId98"/>
    <p:sldId id="462" r:id="rId99"/>
    <p:sldId id="463" r:id="rId100"/>
    <p:sldId id="464" r:id="rId101"/>
    <p:sldId id="472" r:id="rId102"/>
    <p:sldId id="473" r:id="rId103"/>
    <p:sldId id="271" r:id="rId104"/>
  </p:sldIdLst>
  <p:sldSz cx="9906000" cy="6858000" type="A4"/>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83" autoAdjust="0"/>
    <p:restoredTop sz="93250" autoAdjust="0"/>
  </p:normalViewPr>
  <p:slideViewPr>
    <p:cSldViewPr>
      <p:cViewPr varScale="1">
        <p:scale>
          <a:sx n="74" d="100"/>
          <a:sy n="74" d="100"/>
        </p:scale>
        <p:origin x="-1044" y="-90"/>
      </p:cViewPr>
      <p:guideLst>
        <p:guide orient="horz" pos="144"/>
        <p:guide orient="horz" pos="895"/>
        <p:guide orient="horz" pos="1484"/>
        <p:guide orient="horz" pos="1200"/>
        <p:guide orient="horz" pos="2736"/>
        <p:guide orient="horz" pos="4176"/>
        <p:guide pos="3120"/>
        <p:guide pos="264"/>
        <p:guide pos="498"/>
        <p:guide pos="5976"/>
        <p:guide pos="967"/>
        <p:guide pos="5740"/>
      </p:guideLst>
    </p:cSldViewPr>
  </p:slideViewPr>
  <p:outlineViewPr>
    <p:cViewPr>
      <p:scale>
        <a:sx n="33" d="100"/>
        <a:sy n="33" d="100"/>
      </p:scale>
      <p:origin x="0" y="19326"/>
    </p:cViewPr>
  </p:outlineViewPr>
  <p:notesTextViewPr>
    <p:cViewPr>
      <p:scale>
        <a:sx n="100" d="100"/>
        <a:sy n="100" d="100"/>
      </p:scale>
      <p:origin x="0" y="0"/>
    </p:cViewPr>
  </p:notesTextViewPr>
  <p:sorterViewPr>
    <p:cViewPr>
      <p:scale>
        <a:sx n="45" d="100"/>
        <a:sy n="45" d="100"/>
      </p:scale>
      <p:origin x="0" y="0"/>
    </p:cViewPr>
  </p:sorterViewPr>
  <p:notesViewPr>
    <p:cSldViewPr showGuides="1">
      <p:cViewPr varScale="1">
        <p:scale>
          <a:sx n="77" d="100"/>
          <a:sy n="77" d="100"/>
        </p:scale>
        <p:origin x="-209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presProps" Target="presProp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9907D-F951-4703-ABBD-38C7FB46E655}" type="doc">
      <dgm:prSet loTypeId="urn:microsoft.com/office/officeart/2005/8/layout/arrow2" loCatId="process" qsTypeId="urn:microsoft.com/office/officeart/2005/8/quickstyle/simple1" qsCatId="simple" csTypeId="urn:microsoft.com/office/officeart/2005/8/colors/accent1_2" csCatId="accent1" phldr="1"/>
      <dgm:spPr/>
    </dgm:pt>
    <dgm:pt modelId="{CC814C81-81EC-4AC4-94D8-0016EE51EA5B}">
      <dgm:prSet phldrT="[Text]"/>
      <dgm:spPr/>
      <dgm:t>
        <a:bodyPr/>
        <a:lstStyle/>
        <a:p>
          <a:r>
            <a:rPr lang="es-ES_tradnl" noProof="0" dirty="0" smtClean="0"/>
            <a:t>Integración</a:t>
          </a:r>
          <a:endParaRPr lang="es-ES_tradnl" noProof="0" dirty="0"/>
        </a:p>
      </dgm:t>
    </dgm:pt>
    <dgm:pt modelId="{92D2D6B0-8C1C-4F85-9324-B1E51F11D40D}" type="parTrans" cxnId="{F6E2A4A2-3D5C-45BD-A2BB-0BED52F98749}">
      <dgm:prSet/>
      <dgm:spPr/>
      <dgm:t>
        <a:bodyPr/>
        <a:lstStyle/>
        <a:p>
          <a:endParaRPr lang="en-US"/>
        </a:p>
      </dgm:t>
    </dgm:pt>
    <dgm:pt modelId="{8FC77DBB-24AF-499C-900D-1B4A4801BBAB}" type="sibTrans" cxnId="{F6E2A4A2-3D5C-45BD-A2BB-0BED52F98749}">
      <dgm:prSet/>
      <dgm:spPr/>
      <dgm:t>
        <a:bodyPr/>
        <a:lstStyle/>
        <a:p>
          <a:endParaRPr lang="en-US"/>
        </a:p>
      </dgm:t>
    </dgm:pt>
    <dgm:pt modelId="{443B7E4F-3478-4B16-A07A-571F9C3E086F}">
      <dgm:prSet phldrT="[Text]"/>
      <dgm:spPr/>
      <dgm:t>
        <a:bodyPr/>
        <a:lstStyle/>
        <a:p>
          <a:r>
            <a:rPr lang="es-ES_tradnl" noProof="0" dirty="0" smtClean="0"/>
            <a:t>Administración</a:t>
          </a:r>
          <a:endParaRPr lang="es-ES_tradnl" noProof="0" dirty="0"/>
        </a:p>
      </dgm:t>
    </dgm:pt>
    <dgm:pt modelId="{291C0890-E851-4056-86A8-64F2E9C66558}" type="parTrans" cxnId="{6BE50741-7C33-4793-8C94-1331897FD820}">
      <dgm:prSet/>
      <dgm:spPr/>
      <dgm:t>
        <a:bodyPr/>
        <a:lstStyle/>
        <a:p>
          <a:endParaRPr lang="en-US"/>
        </a:p>
      </dgm:t>
    </dgm:pt>
    <dgm:pt modelId="{25DFE2F1-24AC-4C01-A777-4F0A80E20EF8}" type="sibTrans" cxnId="{6BE50741-7C33-4793-8C94-1331897FD820}">
      <dgm:prSet/>
      <dgm:spPr/>
      <dgm:t>
        <a:bodyPr/>
        <a:lstStyle/>
        <a:p>
          <a:endParaRPr lang="en-US"/>
        </a:p>
      </dgm:t>
    </dgm:pt>
    <dgm:pt modelId="{95E11E6F-5D92-4B08-8144-54116B109406}">
      <dgm:prSet phldrT="[Text]"/>
      <dgm:spPr/>
      <dgm:t>
        <a:bodyPr/>
        <a:lstStyle/>
        <a:p>
          <a:r>
            <a:rPr lang="es-ES_tradnl" noProof="0" dirty="0" smtClean="0"/>
            <a:t>Costo</a:t>
          </a:r>
          <a:endParaRPr lang="es-ES_tradnl" noProof="0" dirty="0"/>
        </a:p>
      </dgm:t>
    </dgm:pt>
    <dgm:pt modelId="{63B34EB6-25C3-4530-BCC7-44BE66364EF1}" type="parTrans" cxnId="{6DD8CD4D-578B-4BA8-87A0-D09EB43C10E8}">
      <dgm:prSet/>
      <dgm:spPr/>
      <dgm:t>
        <a:bodyPr/>
        <a:lstStyle/>
        <a:p>
          <a:endParaRPr lang="en-US"/>
        </a:p>
      </dgm:t>
    </dgm:pt>
    <dgm:pt modelId="{1448E138-200F-4502-B2B2-E05A9155BE3A}" type="sibTrans" cxnId="{6DD8CD4D-578B-4BA8-87A0-D09EB43C10E8}">
      <dgm:prSet/>
      <dgm:spPr/>
      <dgm:t>
        <a:bodyPr/>
        <a:lstStyle/>
        <a:p>
          <a:endParaRPr lang="en-US"/>
        </a:p>
      </dgm:t>
    </dgm:pt>
    <dgm:pt modelId="{15F4542B-B731-463D-8ECF-38EFF5319F06}">
      <dgm:prSet phldrT="[Text]"/>
      <dgm:spPr/>
      <dgm:t>
        <a:bodyPr/>
        <a:lstStyle/>
        <a:p>
          <a:r>
            <a:rPr lang="es-ES_tradnl" noProof="0" dirty="0" smtClean="0"/>
            <a:t>Alta Disponibilidad</a:t>
          </a:r>
          <a:endParaRPr lang="es-ES_tradnl" noProof="0" dirty="0"/>
        </a:p>
      </dgm:t>
    </dgm:pt>
    <dgm:pt modelId="{A39AD734-8DBE-47A8-A224-E85D7DE72F5A}" type="parTrans" cxnId="{5504AD50-8272-4C5B-BAEC-AF8BD64AB64C}">
      <dgm:prSet/>
      <dgm:spPr/>
      <dgm:t>
        <a:bodyPr/>
        <a:lstStyle/>
        <a:p>
          <a:endParaRPr lang="es-ES"/>
        </a:p>
      </dgm:t>
    </dgm:pt>
    <dgm:pt modelId="{7EF3110B-1FA9-4672-87E9-7BF3D721B810}" type="sibTrans" cxnId="{5504AD50-8272-4C5B-BAEC-AF8BD64AB64C}">
      <dgm:prSet/>
      <dgm:spPr/>
      <dgm:t>
        <a:bodyPr/>
        <a:lstStyle/>
        <a:p>
          <a:endParaRPr lang="es-ES"/>
        </a:p>
      </dgm:t>
    </dgm:pt>
    <dgm:pt modelId="{180167DC-BAD4-4056-BF5B-593104B69416}" type="pres">
      <dgm:prSet presAssocID="{C979907D-F951-4703-ABBD-38C7FB46E655}" presName="arrowDiagram" presStyleCnt="0">
        <dgm:presLayoutVars>
          <dgm:chMax val="5"/>
          <dgm:dir/>
          <dgm:resizeHandles val="exact"/>
        </dgm:presLayoutVars>
      </dgm:prSet>
      <dgm:spPr/>
    </dgm:pt>
    <dgm:pt modelId="{EDB8093B-25CE-417A-B196-650D314D0710}" type="pres">
      <dgm:prSet presAssocID="{C979907D-F951-4703-ABBD-38C7FB46E655}" presName="arrow" presStyleLbl="bgShp" presStyleIdx="0" presStyleCnt="1" custScaleX="100000" custLinFactNeighborX="-5328" custLinFactNeighborY="-9836"/>
      <dgm:spPr>
        <a:solidFill>
          <a:schemeClr val="accent6">
            <a:lumMod val="60000"/>
            <a:lumOff val="40000"/>
          </a:schemeClr>
        </a:solidFill>
      </dgm:spPr>
      <dgm:t>
        <a:bodyPr/>
        <a:lstStyle/>
        <a:p>
          <a:endParaRPr lang="es-ES"/>
        </a:p>
      </dgm:t>
    </dgm:pt>
    <dgm:pt modelId="{CB1F2805-9BDB-4FF7-8699-9B2F43C3E8E1}" type="pres">
      <dgm:prSet presAssocID="{C979907D-F951-4703-ABBD-38C7FB46E655}" presName="arrowDiagram4" presStyleCnt="0"/>
      <dgm:spPr/>
    </dgm:pt>
    <dgm:pt modelId="{2921A917-9331-4637-89A7-CB9121C2C22D}" type="pres">
      <dgm:prSet presAssocID="{CC814C81-81EC-4AC4-94D8-0016EE51EA5B}" presName="bullet4a" presStyleLbl="node1" presStyleIdx="0" presStyleCnt="4"/>
      <dgm:spPr>
        <a:solidFill>
          <a:schemeClr val="accent2"/>
        </a:solidFill>
      </dgm:spPr>
    </dgm:pt>
    <dgm:pt modelId="{F8586F15-EF17-4CEB-8D9A-9A28099224FC}" type="pres">
      <dgm:prSet presAssocID="{CC814C81-81EC-4AC4-94D8-0016EE51EA5B}" presName="textBox4a" presStyleLbl="revTx" presStyleIdx="0" presStyleCnt="4">
        <dgm:presLayoutVars>
          <dgm:bulletEnabled val="1"/>
        </dgm:presLayoutVars>
      </dgm:prSet>
      <dgm:spPr/>
      <dgm:t>
        <a:bodyPr/>
        <a:lstStyle/>
        <a:p>
          <a:endParaRPr lang="es-ES"/>
        </a:p>
      </dgm:t>
    </dgm:pt>
    <dgm:pt modelId="{06005929-67CF-4FE9-B53D-95C7A674984B}" type="pres">
      <dgm:prSet presAssocID="{443B7E4F-3478-4B16-A07A-571F9C3E086F}" presName="bullet4b" presStyleLbl="node1" presStyleIdx="1" presStyleCnt="4"/>
      <dgm:spPr>
        <a:solidFill>
          <a:schemeClr val="accent2"/>
        </a:solidFill>
      </dgm:spPr>
    </dgm:pt>
    <dgm:pt modelId="{542D6D85-23D8-44E1-BCD9-F2BD72B6BD14}" type="pres">
      <dgm:prSet presAssocID="{443B7E4F-3478-4B16-A07A-571F9C3E086F}" presName="textBox4b" presStyleLbl="revTx" presStyleIdx="1" presStyleCnt="4">
        <dgm:presLayoutVars>
          <dgm:bulletEnabled val="1"/>
        </dgm:presLayoutVars>
      </dgm:prSet>
      <dgm:spPr/>
      <dgm:t>
        <a:bodyPr/>
        <a:lstStyle/>
        <a:p>
          <a:endParaRPr lang="es-ES"/>
        </a:p>
      </dgm:t>
    </dgm:pt>
    <dgm:pt modelId="{66C8049E-44A6-43E1-A537-BD85F625F722}" type="pres">
      <dgm:prSet presAssocID="{95E11E6F-5D92-4B08-8144-54116B109406}" presName="bullet4c" presStyleLbl="node1" presStyleIdx="2" presStyleCnt="4"/>
      <dgm:spPr>
        <a:solidFill>
          <a:schemeClr val="accent2"/>
        </a:solidFill>
      </dgm:spPr>
    </dgm:pt>
    <dgm:pt modelId="{BBF27A1E-A861-4505-9905-5E10DCAF17B8}" type="pres">
      <dgm:prSet presAssocID="{95E11E6F-5D92-4B08-8144-54116B109406}" presName="textBox4c" presStyleLbl="revTx" presStyleIdx="2" presStyleCnt="4">
        <dgm:presLayoutVars>
          <dgm:bulletEnabled val="1"/>
        </dgm:presLayoutVars>
      </dgm:prSet>
      <dgm:spPr/>
      <dgm:t>
        <a:bodyPr/>
        <a:lstStyle/>
        <a:p>
          <a:endParaRPr lang="es-ES"/>
        </a:p>
      </dgm:t>
    </dgm:pt>
    <dgm:pt modelId="{0A9C6900-9922-4911-80A3-0DB7B24AB631}" type="pres">
      <dgm:prSet presAssocID="{15F4542B-B731-463D-8ECF-38EFF5319F06}" presName="bullet4d" presStyleLbl="node1" presStyleIdx="3" presStyleCnt="4"/>
      <dgm:spPr>
        <a:solidFill>
          <a:schemeClr val="accent2"/>
        </a:solidFill>
      </dgm:spPr>
    </dgm:pt>
    <dgm:pt modelId="{33354381-0F34-4BAD-B361-32019E2DDF78}" type="pres">
      <dgm:prSet presAssocID="{15F4542B-B731-463D-8ECF-38EFF5319F06}" presName="textBox4d" presStyleLbl="revTx" presStyleIdx="3" presStyleCnt="4">
        <dgm:presLayoutVars>
          <dgm:bulletEnabled val="1"/>
        </dgm:presLayoutVars>
      </dgm:prSet>
      <dgm:spPr/>
      <dgm:t>
        <a:bodyPr/>
        <a:lstStyle/>
        <a:p>
          <a:endParaRPr lang="es-ES"/>
        </a:p>
      </dgm:t>
    </dgm:pt>
  </dgm:ptLst>
  <dgm:cxnLst>
    <dgm:cxn modelId="{5504AD50-8272-4C5B-BAEC-AF8BD64AB64C}" srcId="{C979907D-F951-4703-ABBD-38C7FB46E655}" destId="{15F4542B-B731-463D-8ECF-38EFF5319F06}" srcOrd="3" destOrd="0" parTransId="{A39AD734-8DBE-47A8-A224-E85D7DE72F5A}" sibTransId="{7EF3110B-1FA9-4672-87E9-7BF3D721B810}"/>
    <dgm:cxn modelId="{0D22ED6A-C128-4EC9-B162-065967A2C653}" type="presOf" srcId="{443B7E4F-3478-4B16-A07A-571F9C3E086F}" destId="{542D6D85-23D8-44E1-BCD9-F2BD72B6BD14}" srcOrd="0" destOrd="0" presId="urn:microsoft.com/office/officeart/2005/8/layout/arrow2"/>
    <dgm:cxn modelId="{6BE50741-7C33-4793-8C94-1331897FD820}" srcId="{C979907D-F951-4703-ABBD-38C7FB46E655}" destId="{443B7E4F-3478-4B16-A07A-571F9C3E086F}" srcOrd="1" destOrd="0" parTransId="{291C0890-E851-4056-86A8-64F2E9C66558}" sibTransId="{25DFE2F1-24AC-4C01-A777-4F0A80E20EF8}"/>
    <dgm:cxn modelId="{251C18E8-325A-4EA8-8BDD-D6E13158EC56}" type="presOf" srcId="{95E11E6F-5D92-4B08-8144-54116B109406}" destId="{BBF27A1E-A861-4505-9905-5E10DCAF17B8}" srcOrd="0" destOrd="0" presId="urn:microsoft.com/office/officeart/2005/8/layout/arrow2"/>
    <dgm:cxn modelId="{A254C892-21B1-4F0C-B530-4466A10D3D09}" type="presOf" srcId="{CC814C81-81EC-4AC4-94D8-0016EE51EA5B}" destId="{F8586F15-EF17-4CEB-8D9A-9A28099224FC}" srcOrd="0" destOrd="0" presId="urn:microsoft.com/office/officeart/2005/8/layout/arrow2"/>
    <dgm:cxn modelId="{6DD8CD4D-578B-4BA8-87A0-D09EB43C10E8}" srcId="{C979907D-F951-4703-ABBD-38C7FB46E655}" destId="{95E11E6F-5D92-4B08-8144-54116B109406}" srcOrd="2" destOrd="0" parTransId="{63B34EB6-25C3-4530-BCC7-44BE66364EF1}" sibTransId="{1448E138-200F-4502-B2B2-E05A9155BE3A}"/>
    <dgm:cxn modelId="{F6E2A4A2-3D5C-45BD-A2BB-0BED52F98749}" srcId="{C979907D-F951-4703-ABBD-38C7FB46E655}" destId="{CC814C81-81EC-4AC4-94D8-0016EE51EA5B}" srcOrd="0" destOrd="0" parTransId="{92D2D6B0-8C1C-4F85-9324-B1E51F11D40D}" sibTransId="{8FC77DBB-24AF-499C-900D-1B4A4801BBAB}"/>
    <dgm:cxn modelId="{D722B5F4-CA3F-4CE2-A656-F35233E25643}" type="presOf" srcId="{C979907D-F951-4703-ABBD-38C7FB46E655}" destId="{180167DC-BAD4-4056-BF5B-593104B69416}" srcOrd="0" destOrd="0" presId="urn:microsoft.com/office/officeart/2005/8/layout/arrow2"/>
    <dgm:cxn modelId="{F014B497-2EE9-4B56-9575-726A5FC8B87B}" type="presOf" srcId="{15F4542B-B731-463D-8ECF-38EFF5319F06}" destId="{33354381-0F34-4BAD-B361-32019E2DDF78}" srcOrd="0" destOrd="0" presId="urn:microsoft.com/office/officeart/2005/8/layout/arrow2"/>
    <dgm:cxn modelId="{7E1F8A81-81DE-4D59-8640-3DAB6EEAB962}" type="presParOf" srcId="{180167DC-BAD4-4056-BF5B-593104B69416}" destId="{EDB8093B-25CE-417A-B196-650D314D0710}" srcOrd="0" destOrd="0" presId="urn:microsoft.com/office/officeart/2005/8/layout/arrow2"/>
    <dgm:cxn modelId="{A2FBFD1E-DBD3-4DEC-A28B-3B30AA688F24}" type="presParOf" srcId="{180167DC-BAD4-4056-BF5B-593104B69416}" destId="{CB1F2805-9BDB-4FF7-8699-9B2F43C3E8E1}" srcOrd="1" destOrd="0" presId="urn:microsoft.com/office/officeart/2005/8/layout/arrow2"/>
    <dgm:cxn modelId="{B858E7CB-87E9-4A45-A0A4-4EFF9DEB387A}" type="presParOf" srcId="{CB1F2805-9BDB-4FF7-8699-9B2F43C3E8E1}" destId="{2921A917-9331-4637-89A7-CB9121C2C22D}" srcOrd="0" destOrd="0" presId="urn:microsoft.com/office/officeart/2005/8/layout/arrow2"/>
    <dgm:cxn modelId="{FC83F524-74BC-4B65-99F2-16D71E643282}" type="presParOf" srcId="{CB1F2805-9BDB-4FF7-8699-9B2F43C3E8E1}" destId="{F8586F15-EF17-4CEB-8D9A-9A28099224FC}" srcOrd="1" destOrd="0" presId="urn:microsoft.com/office/officeart/2005/8/layout/arrow2"/>
    <dgm:cxn modelId="{48A43646-43B9-47C4-8A6E-5D11A9D78763}" type="presParOf" srcId="{CB1F2805-9BDB-4FF7-8699-9B2F43C3E8E1}" destId="{06005929-67CF-4FE9-B53D-95C7A674984B}" srcOrd="2" destOrd="0" presId="urn:microsoft.com/office/officeart/2005/8/layout/arrow2"/>
    <dgm:cxn modelId="{8F696535-65E7-4C1E-813D-8DF8C0B1142D}" type="presParOf" srcId="{CB1F2805-9BDB-4FF7-8699-9B2F43C3E8E1}" destId="{542D6D85-23D8-44E1-BCD9-F2BD72B6BD14}" srcOrd="3" destOrd="0" presId="urn:microsoft.com/office/officeart/2005/8/layout/arrow2"/>
    <dgm:cxn modelId="{688F1605-1989-415F-9E67-7A0FF78FB794}" type="presParOf" srcId="{CB1F2805-9BDB-4FF7-8699-9B2F43C3E8E1}" destId="{66C8049E-44A6-43E1-A537-BD85F625F722}" srcOrd="4" destOrd="0" presId="urn:microsoft.com/office/officeart/2005/8/layout/arrow2"/>
    <dgm:cxn modelId="{D733CF2F-CD8A-41A5-9E99-E017D1A692E0}" type="presParOf" srcId="{CB1F2805-9BDB-4FF7-8699-9B2F43C3E8E1}" destId="{BBF27A1E-A861-4505-9905-5E10DCAF17B8}" srcOrd="5" destOrd="0" presId="urn:microsoft.com/office/officeart/2005/8/layout/arrow2"/>
    <dgm:cxn modelId="{66D0F540-F3E1-4548-A4D0-E3BF31E8078F}" type="presParOf" srcId="{CB1F2805-9BDB-4FF7-8699-9B2F43C3E8E1}" destId="{0A9C6900-9922-4911-80A3-0DB7B24AB631}" srcOrd="6" destOrd="0" presId="urn:microsoft.com/office/officeart/2005/8/layout/arrow2"/>
    <dgm:cxn modelId="{3E710DD3-2172-4692-8805-4780FD85A1CE}" type="presParOf" srcId="{CB1F2805-9BDB-4FF7-8699-9B2F43C3E8E1}" destId="{33354381-0F34-4BAD-B361-32019E2DDF78}"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8093B-25CE-417A-B196-650D314D0710}">
      <dsp:nvSpPr>
        <dsp:cNvPr id="0" name=""/>
        <dsp:cNvSpPr/>
      </dsp:nvSpPr>
      <dsp:spPr>
        <a:xfrm>
          <a:off x="0" y="0"/>
          <a:ext cx="7437120" cy="4648200"/>
        </a:xfrm>
        <a:prstGeom prst="swooshArrow">
          <a:avLst>
            <a:gd name="adj1" fmla="val 25000"/>
            <a:gd name="adj2" fmla="val 25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2921A917-9331-4637-89A7-CB9121C2C22D}">
      <dsp:nvSpPr>
        <dsp:cNvPr id="0" name=""/>
        <dsp:cNvSpPr/>
      </dsp:nvSpPr>
      <dsp:spPr>
        <a:xfrm>
          <a:off x="823996" y="3456401"/>
          <a:ext cx="171053" cy="171053"/>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86F15-EF17-4CEB-8D9A-9A28099224FC}">
      <dsp:nvSpPr>
        <dsp:cNvPr id="0" name=""/>
        <dsp:cNvSpPr/>
      </dsp:nvSpPr>
      <dsp:spPr>
        <a:xfrm>
          <a:off x="909523" y="3541928"/>
          <a:ext cx="1271747" cy="1106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638" tIns="0" rIns="0" bIns="0" numCol="1" spcCol="1270" anchor="t" anchorCtr="0">
          <a:noAutofit/>
        </a:bodyPr>
        <a:lstStyle/>
        <a:p>
          <a:pPr lvl="0" algn="l" defTabSz="711200">
            <a:lnSpc>
              <a:spcPct val="90000"/>
            </a:lnSpc>
            <a:spcBef>
              <a:spcPct val="0"/>
            </a:spcBef>
            <a:spcAft>
              <a:spcPct val="35000"/>
            </a:spcAft>
          </a:pPr>
          <a:r>
            <a:rPr lang="es-ES_tradnl" sz="1600" kern="1200" noProof="0" dirty="0" smtClean="0"/>
            <a:t>Integración</a:t>
          </a:r>
          <a:endParaRPr lang="es-ES_tradnl" sz="1600" kern="1200" noProof="0" dirty="0"/>
        </a:p>
      </dsp:txBody>
      <dsp:txXfrm>
        <a:off x="909523" y="3541928"/>
        <a:ext cx="1271747" cy="1106271"/>
      </dsp:txXfrm>
    </dsp:sp>
    <dsp:sp modelId="{06005929-67CF-4FE9-B53D-95C7A674984B}">
      <dsp:nvSpPr>
        <dsp:cNvPr id="0" name=""/>
        <dsp:cNvSpPr/>
      </dsp:nvSpPr>
      <dsp:spPr>
        <a:xfrm>
          <a:off x="2032528" y="2375230"/>
          <a:ext cx="297484" cy="297484"/>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2D6D85-23D8-44E1-BCD9-F2BD72B6BD14}">
      <dsp:nvSpPr>
        <dsp:cNvPr id="0" name=""/>
        <dsp:cNvSpPr/>
      </dsp:nvSpPr>
      <dsp:spPr>
        <a:xfrm>
          <a:off x="2181270" y="2523972"/>
          <a:ext cx="1561795" cy="2124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631" tIns="0" rIns="0" bIns="0" numCol="1" spcCol="1270" anchor="t" anchorCtr="0">
          <a:noAutofit/>
        </a:bodyPr>
        <a:lstStyle/>
        <a:p>
          <a:pPr lvl="0" algn="l" defTabSz="711200">
            <a:lnSpc>
              <a:spcPct val="90000"/>
            </a:lnSpc>
            <a:spcBef>
              <a:spcPct val="0"/>
            </a:spcBef>
            <a:spcAft>
              <a:spcPct val="35000"/>
            </a:spcAft>
          </a:pPr>
          <a:r>
            <a:rPr lang="es-ES_tradnl" sz="1600" kern="1200" noProof="0" dirty="0" smtClean="0"/>
            <a:t>Administración</a:t>
          </a:r>
          <a:endParaRPr lang="es-ES_tradnl" sz="1600" kern="1200" noProof="0" dirty="0"/>
        </a:p>
      </dsp:txBody>
      <dsp:txXfrm>
        <a:off x="2181270" y="2523972"/>
        <a:ext cx="1561795" cy="2124227"/>
      </dsp:txXfrm>
    </dsp:sp>
    <dsp:sp modelId="{66C8049E-44A6-43E1-A537-BD85F625F722}">
      <dsp:nvSpPr>
        <dsp:cNvPr id="0" name=""/>
        <dsp:cNvSpPr/>
      </dsp:nvSpPr>
      <dsp:spPr>
        <a:xfrm>
          <a:off x="3575730" y="1578528"/>
          <a:ext cx="394167" cy="394167"/>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F27A1E-A861-4505-9905-5E10DCAF17B8}">
      <dsp:nvSpPr>
        <dsp:cNvPr id="0" name=""/>
        <dsp:cNvSpPr/>
      </dsp:nvSpPr>
      <dsp:spPr>
        <a:xfrm>
          <a:off x="3772814" y="1775612"/>
          <a:ext cx="1561795" cy="2872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861" tIns="0" rIns="0" bIns="0" numCol="1" spcCol="1270" anchor="t" anchorCtr="0">
          <a:noAutofit/>
        </a:bodyPr>
        <a:lstStyle/>
        <a:p>
          <a:pPr lvl="0" algn="l" defTabSz="711200">
            <a:lnSpc>
              <a:spcPct val="90000"/>
            </a:lnSpc>
            <a:spcBef>
              <a:spcPct val="0"/>
            </a:spcBef>
            <a:spcAft>
              <a:spcPct val="35000"/>
            </a:spcAft>
          </a:pPr>
          <a:r>
            <a:rPr lang="es-ES_tradnl" sz="1600" kern="1200" noProof="0" dirty="0" smtClean="0"/>
            <a:t>Costo</a:t>
          </a:r>
          <a:endParaRPr lang="es-ES_tradnl" sz="1600" kern="1200" noProof="0" dirty="0"/>
        </a:p>
      </dsp:txBody>
      <dsp:txXfrm>
        <a:off x="3772814" y="1775612"/>
        <a:ext cx="1561795" cy="2872587"/>
      </dsp:txXfrm>
    </dsp:sp>
    <dsp:sp modelId="{0A9C6900-9922-4911-80A3-0DB7B24AB631}">
      <dsp:nvSpPr>
        <dsp:cNvPr id="0" name=""/>
        <dsp:cNvSpPr/>
      </dsp:nvSpPr>
      <dsp:spPr>
        <a:xfrm>
          <a:off x="5256519" y="1051422"/>
          <a:ext cx="528035" cy="528035"/>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354381-0F34-4BAD-B361-32019E2DDF78}">
      <dsp:nvSpPr>
        <dsp:cNvPr id="0" name=""/>
        <dsp:cNvSpPr/>
      </dsp:nvSpPr>
      <dsp:spPr>
        <a:xfrm>
          <a:off x="5520537" y="1315440"/>
          <a:ext cx="1561795" cy="333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795" tIns="0" rIns="0" bIns="0" numCol="1" spcCol="1270" anchor="t" anchorCtr="0">
          <a:noAutofit/>
        </a:bodyPr>
        <a:lstStyle/>
        <a:p>
          <a:pPr lvl="0" algn="l" defTabSz="711200">
            <a:lnSpc>
              <a:spcPct val="90000"/>
            </a:lnSpc>
            <a:spcBef>
              <a:spcPct val="0"/>
            </a:spcBef>
            <a:spcAft>
              <a:spcPct val="35000"/>
            </a:spcAft>
          </a:pPr>
          <a:r>
            <a:rPr lang="es-ES_tradnl" sz="1600" kern="1200" noProof="0" dirty="0" smtClean="0"/>
            <a:t>Alta Disponibilidad</a:t>
          </a:r>
          <a:endParaRPr lang="es-ES_tradnl" sz="1600" kern="1200" noProof="0" dirty="0"/>
        </a:p>
      </dsp:txBody>
      <dsp:txXfrm>
        <a:off x="5520537" y="1315440"/>
        <a:ext cx="1561795" cy="333275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pitchFamily="34" charset="0"/>
              </a:rPr>
              <a:t>Microsoft Management Summit 2009</a:t>
            </a:r>
          </a:p>
          <a:p>
            <a:r>
              <a:rPr lang="en-US" dirty="0" smtClean="0">
                <a:latin typeface="Segoe" pitchFamily="34" charset="0"/>
              </a:rPr>
              <a:t>April 27 – May 1, 2009 Las Vegas, Nevada</a:t>
            </a:r>
            <a:r>
              <a:rPr lang="en-US" dirty="0" smtClean="0"/>
              <a:t>	</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pitchFamily="34" charset="0"/>
              </a:rPr>
              <a:pPr/>
              <a:t>5/29/2012</a:t>
            </a:fld>
            <a:endParaRPr lang="en-US" dirty="0">
              <a:latin typeface="Segoe" pitchFamily="34" charset="0"/>
            </a:endParaRPr>
          </a:p>
        </p:txBody>
      </p:sp>
      <p:sp>
        <p:nvSpPr>
          <p:cNvPr id="6"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7"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‹Nº›</a:t>
            </a:fld>
            <a:endParaRPr lang="en-US">
              <a:latin typeface="Segoe" pitchFamily="34" charset="0"/>
            </a:endParaRPr>
          </a:p>
        </p:txBody>
      </p:sp>
    </p:spTree>
    <p:extLst>
      <p:ext uri="{BB962C8B-B14F-4D97-AF65-F5344CB8AC3E}">
        <p14:creationId xmlns:p14="http://schemas.microsoft.com/office/powerpoint/2010/main" val="1444109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pitchFamily="34" charset="0"/>
              </a:defRPr>
            </a:lvl1pPr>
          </a:lstStyle>
          <a:p>
            <a:r>
              <a:rPr lang="en-US" dirty="0" smtClean="0"/>
              <a:t>Microsoft Management Summit 2009</a:t>
            </a:r>
          </a:p>
          <a:p>
            <a:r>
              <a:rPr lang="en-US" dirty="0" smtClean="0"/>
              <a:t>April 27 – May 1, 2009 Las Vegas, Nevada</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pitchFamily="34" charset="0"/>
              </a:defRPr>
            </a:lvl1pPr>
          </a:lstStyle>
          <a:p>
            <a:fld id="{7C3FBCD4-166E-446F-AF18-7D4A0CF9AEF6}" type="datetimeFigureOut">
              <a:rPr lang="en-US" smtClean="0"/>
              <a:pPr/>
              <a:t>5/29/2012</a:t>
            </a:fld>
            <a:endParaRPr lang="en-US"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9" name="Slide Number Placeholder 4"/>
          <p:cNvSpPr>
            <a:spLocks noGrp="1"/>
          </p:cNvSpPr>
          <p:nvPr>
            <p:ph type="sldNum" sz="quarter" idx="5"/>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‹Nº›</a:t>
            </a:fld>
            <a:endParaRPr lang="en-US">
              <a:latin typeface="Segoe" pitchFamily="34" charset="0"/>
            </a:endParaRPr>
          </a:p>
        </p:txBody>
      </p:sp>
    </p:spTree>
    <p:extLst>
      <p:ext uri="{BB962C8B-B14F-4D97-AF65-F5344CB8AC3E}">
        <p14:creationId xmlns:p14="http://schemas.microsoft.com/office/powerpoint/2010/main" val="541920213"/>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2FED605-F3C0-4AC6-9FC1-8C840188C315}" type="slidenum">
              <a:rPr lang="en-US"/>
              <a:pPr/>
              <a:t>19</a:t>
            </a:fld>
            <a:endParaRPr lang="en-US"/>
          </a:p>
        </p:txBody>
      </p:sp>
      <p:sp>
        <p:nvSpPr>
          <p:cNvPr id="418818" name="Rectangle 2"/>
          <p:cNvSpPr>
            <a:spLocks noGrp="1" noRot="1" noChangeAspect="1" noChangeArrowheads="1" noTextEdit="1"/>
          </p:cNvSpPr>
          <p:nvPr>
            <p:ph type="sldImg"/>
          </p:nvPr>
        </p:nvSpPr>
        <p:spPr>
          <a:xfrm>
            <a:off x="952500" y="685800"/>
            <a:ext cx="4953000" cy="3429000"/>
          </a:xfrm>
          <a:prstGeom prst="rect">
            <a:avLst/>
          </a:prstGeom>
          <a:ln/>
        </p:spPr>
      </p:sp>
      <p:sp>
        <p:nvSpPr>
          <p:cNvPr id="5" name="Notes Placeholder 4"/>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A0FFD878-7425-44FB-AA95-7125CCEDC310}" type="slidenum">
              <a:rPr lang="en-US">
                <a:solidFill>
                  <a:prstClr val="black"/>
                </a:solidFill>
                <a:latin typeface="Calibri"/>
              </a:rPr>
              <a:pPr algn="r" rtl="0"/>
              <a:t>20</a:t>
            </a:fld>
            <a:endParaRPr lang="en-US" dirty="0">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558800"/>
            <a:ext cx="4529138" cy="31369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5/29/2012 9:14 PM</a:t>
            </a:fld>
            <a:endParaRPr lang="en-US"/>
          </a:p>
        </p:txBody>
      </p:sp>
      <p:sp>
        <p:nvSpPr>
          <p:cNvPr id="6" name="Footer Placeholder 5"/>
          <p:cNvSpPr>
            <a:spLocks noGrp="1"/>
          </p:cNvSpPr>
          <p:nvPr>
            <p:ph type="ftr" sz="quarter" idx="12"/>
          </p:nvPr>
        </p:nvSpPr>
        <p:spPr/>
        <p:txBody>
          <a:bodyPr/>
          <a:lstStyle/>
          <a:p>
            <a:r>
              <a:rPr lang="en-US" sz="800" dirty="0" smtClean="0"/>
              <a:t>MICROSOFT CONFIDENTIAL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2FED605-F3C0-4AC6-9FC1-8C840188C315}" type="slidenum">
              <a:rPr lang="en-US"/>
              <a:pPr/>
              <a:t>24</a:t>
            </a:fld>
            <a:endParaRPr lang="en-US"/>
          </a:p>
        </p:txBody>
      </p:sp>
      <p:sp>
        <p:nvSpPr>
          <p:cNvPr id="418818" name="Rectangle 2"/>
          <p:cNvSpPr>
            <a:spLocks noGrp="1" noRot="1" noChangeAspect="1" noChangeArrowheads="1" noTextEdit="1"/>
          </p:cNvSpPr>
          <p:nvPr>
            <p:ph type="sldImg"/>
          </p:nvPr>
        </p:nvSpPr>
        <p:spPr>
          <a:xfrm>
            <a:off x="952500" y="685800"/>
            <a:ext cx="4953000" cy="3429000"/>
          </a:xfrm>
          <a:prstGeom prst="rect">
            <a:avLst/>
          </a:prstGeo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p:spPr>
        <p:txBody>
          <a:bodyPr/>
          <a:lstStyle/>
          <a:p>
            <a:fld id="{50857B86-20B9-4BA5-86C5-1D8513D9E4A3}" type="datetime8">
              <a:rPr lang="en-US" smtClean="0"/>
              <a:pPr/>
              <a:t>5/30/2012 7:38 AM</a:t>
            </a:fld>
            <a:endParaRPr lang="en-US" smtClean="0"/>
          </a:p>
        </p:txBody>
      </p:sp>
      <p:sp>
        <p:nvSpPr>
          <p:cNvPr id="49155" name="Rectangle 6"/>
          <p:cNvSpPr>
            <a:spLocks noGrp="1" noChangeArrowheads="1"/>
          </p:cNvSpPr>
          <p:nvPr>
            <p:ph type="ftr" sz="quarter" idx="4"/>
          </p:nvPr>
        </p:nvSpPr>
        <p:spPr>
          <a:noFill/>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49156" name="Rectangle 7"/>
          <p:cNvSpPr>
            <a:spLocks noGrp="1" noChangeArrowheads="1"/>
          </p:cNvSpPr>
          <p:nvPr>
            <p:ph type="sldNum" sz="quarter" idx="5"/>
          </p:nvPr>
        </p:nvSpPr>
        <p:spPr>
          <a:noFill/>
        </p:spPr>
        <p:txBody>
          <a:bodyPr/>
          <a:lstStyle/>
          <a:p>
            <a:fld id="{B9745258-19FE-4113-82DF-15F58140C26E}" type="slidenum">
              <a:rPr lang="en-US" smtClean="0"/>
              <a:pPr/>
              <a:t>25</a:t>
            </a:fld>
            <a:endParaRPr lang="en-US" smtClean="0"/>
          </a:p>
        </p:txBody>
      </p:sp>
      <p:sp>
        <p:nvSpPr>
          <p:cNvPr id="49157" name="Rectangle 2"/>
          <p:cNvSpPr>
            <a:spLocks noGrp="1" noRot="1" noChangeAspect="1" noChangeArrowheads="1" noTextEdit="1"/>
          </p:cNvSpPr>
          <p:nvPr>
            <p:ph type="sldImg"/>
          </p:nvPr>
        </p:nvSpPr>
        <p:spPr>
          <a:ln/>
        </p:spPr>
      </p:sp>
      <p:sp>
        <p:nvSpPr>
          <p:cNvPr id="4915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7E5A9EC-CAF5-49EB-A33D-8478632BF03D}" type="slidenum">
              <a:rPr lang="en-US" smtClean="0"/>
              <a:pPr/>
              <a:t>32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5/29/2012 9:14 PM</a:t>
            </a:fld>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100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1105" y="1828801"/>
            <a:ext cx="8322072"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91105" y="3581401"/>
            <a:ext cx="832207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p:spTree>
      <p:nvGrpSpPr>
        <p:cNvPr id="1" name=""/>
        <p:cNvGrpSpPr/>
        <p:nvPr/>
      </p:nvGrpSpPr>
      <p:grpSpPr>
        <a:xfrm>
          <a:off x="0" y="0"/>
          <a:ext cx="0" cy="0"/>
          <a:chOff x="0" y="0"/>
          <a:chExt cx="0" cy="0"/>
        </a:xfrm>
      </p:grpSpPr>
      <p:sp>
        <p:nvSpPr>
          <p:cNvPr id="2" name="Rectangle 1"/>
          <p:cNvSpPr>
            <a:spLocks noGrp="1"/>
          </p:cNvSpPr>
          <p:nvPr>
            <p:ph type="title"/>
          </p:nvPr>
        </p:nvSpPr>
        <p:spPr>
          <a:xfrm>
            <a:off x="412750" y="230189"/>
            <a:ext cx="9080500" cy="1329595"/>
          </a:xfrm>
        </p:spPr>
        <p:txBody>
          <a:bodyPr/>
          <a:lstStyle/>
          <a:p>
            <a:r>
              <a:rPr lang="es-ES" smtClean="0"/>
              <a:t>Haga clic para modificar el estilo de título del patrón</a:t>
            </a:r>
            <a:endParaRPr lang="en-US"/>
          </a:p>
        </p:txBody>
      </p:sp>
      <p:sp>
        <p:nvSpPr>
          <p:cNvPr id="3" name="Rectangle 2"/>
          <p:cNvSpPr>
            <a:spLocks noGrp="1"/>
          </p:cNvSpPr>
          <p:nvPr>
            <p:ph type="body" idx="1"/>
          </p:nvPr>
        </p:nvSpPr>
        <p:spPr>
          <a:xfrm>
            <a:off x="412750" y="1412875"/>
            <a:ext cx="9080500" cy="25791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2480" y="533400"/>
            <a:ext cx="7630142" cy="1523494"/>
          </a:xfrm>
        </p:spPr>
        <p:txBody>
          <a:bodyPr anchor="b" anchorCtr="0">
            <a:noAutofit/>
          </a:bodyPr>
          <a:lstStyle>
            <a:lvl1pPr>
              <a:lnSpc>
                <a:spcPct val="90000"/>
              </a:lnSpc>
              <a:defRPr lang="en-US" sz="5400" b="0" kern="1200" cap="none" spc="-150" dirty="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92480" y="2362202"/>
            <a:ext cx="763014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412750" y="1411552"/>
            <a:ext cx="90805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12750" y="1412875"/>
            <a:ext cx="90805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2751" y="1411553"/>
            <a:ext cx="44577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35550" y="1411553"/>
            <a:ext cx="44577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12751" y="1065306"/>
            <a:ext cx="44577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2750" y="2174875"/>
            <a:ext cx="44577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3147" y="1065306"/>
            <a:ext cx="4460104"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461138"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1105" y="1828801"/>
            <a:ext cx="8322072"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91105" y="3581401"/>
            <a:ext cx="832207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2750" y="230189"/>
            <a:ext cx="90805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12750" y="1412875"/>
            <a:ext cx="90805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5" r:id="rId9"/>
    <p:sldLayoutId id="2147483797" r:id="rId1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Clr>
          <a:srgbClr val="F3AF35"/>
        </a:buClr>
        <a:buSzPct val="85000"/>
        <a:buFontTx/>
        <a:buBlip>
          <a:blip r:embed="rId13"/>
        </a:buBlip>
        <a:defRPr sz="3200" kern="1200">
          <a:solidFill>
            <a:schemeClr val="tx1"/>
          </a:solidFill>
          <a:latin typeface="+mn-lt"/>
          <a:ea typeface="+mn-ea"/>
          <a:cs typeface="+mn-cs"/>
        </a:defRPr>
      </a:lvl1pPr>
      <a:lvl2pPr marL="803275" indent="-406400" algn="l" defTabSz="914363" rtl="0" eaLnBrk="1" latinLnBrk="0" hangingPunct="1">
        <a:lnSpc>
          <a:spcPct val="90000"/>
        </a:lnSpc>
        <a:spcBef>
          <a:spcPct val="20000"/>
        </a:spcBef>
        <a:buClr>
          <a:srgbClr val="F3AF35"/>
        </a:buClr>
        <a:buSzPct val="85000"/>
        <a:buFontTx/>
        <a:buBlip>
          <a:blip r:embed="rId13"/>
        </a:buBlip>
        <a:defRPr sz="2800" kern="1200">
          <a:solidFill>
            <a:schemeClr val="tx1"/>
          </a:solidFill>
          <a:latin typeface="+mn-lt"/>
          <a:ea typeface="+mn-ea"/>
          <a:cs typeface="+mn-cs"/>
        </a:defRPr>
      </a:lvl2pPr>
      <a:lvl3pPr marL="1144588" indent="-341313" algn="l" defTabSz="914363" rtl="0" eaLnBrk="1" latinLnBrk="0" hangingPunct="1">
        <a:lnSpc>
          <a:spcPct val="90000"/>
        </a:lnSpc>
        <a:spcBef>
          <a:spcPct val="20000"/>
        </a:spcBef>
        <a:buClr>
          <a:srgbClr val="F3AF35"/>
        </a:buClr>
        <a:buSzPct val="85000"/>
        <a:buFontTx/>
        <a:buBlip>
          <a:blip r:embed="rId13"/>
        </a:buBlip>
        <a:defRPr sz="2400" kern="1200">
          <a:solidFill>
            <a:schemeClr val="tx1"/>
          </a:solidFill>
          <a:latin typeface="+mn-lt"/>
          <a:ea typeface="+mn-ea"/>
          <a:cs typeface="+mn-cs"/>
        </a:defRPr>
      </a:lvl3pPr>
      <a:lvl4pPr marL="1487488" indent="-342900" algn="l" defTabSz="914363" rtl="0" eaLnBrk="1" latinLnBrk="0" hangingPunct="1">
        <a:lnSpc>
          <a:spcPct val="90000"/>
        </a:lnSpc>
        <a:spcBef>
          <a:spcPct val="20000"/>
        </a:spcBef>
        <a:buClr>
          <a:srgbClr val="F3AF35"/>
        </a:buClr>
        <a:buSzPct val="85000"/>
        <a:buFontTx/>
        <a:buBlip>
          <a:blip r:embed="rId13"/>
        </a:buBlip>
        <a:defRPr sz="2400" kern="1200">
          <a:solidFill>
            <a:schemeClr val="tx1"/>
          </a:solidFill>
          <a:latin typeface="+mn-lt"/>
          <a:ea typeface="+mn-ea"/>
          <a:cs typeface="+mn-cs"/>
        </a:defRPr>
      </a:lvl4pPr>
      <a:lvl5pPr marL="1828800" indent="-341313" algn="l" defTabSz="914363" rtl="0" eaLnBrk="1" latinLnBrk="0" hangingPunct="1">
        <a:lnSpc>
          <a:spcPct val="90000"/>
        </a:lnSpc>
        <a:spcBef>
          <a:spcPct val="20000"/>
        </a:spcBef>
        <a:buClr>
          <a:srgbClr val="F3AF35"/>
        </a:buClr>
        <a:buSzPct val="85000"/>
        <a:buFontTx/>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David.cervigon@microsoft.com"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840393" y="1828800"/>
            <a:ext cx="8322072" cy="1523495"/>
          </a:xfrm>
        </p:spPr>
        <p:txBody>
          <a:bodyPr/>
          <a:lstStyle/>
          <a:p>
            <a:r>
              <a:rPr lang="es-ES" sz="3800" b="1" dirty="0" smtClean="0">
                <a:effectLst/>
              </a:rPr>
              <a:t>Diseño </a:t>
            </a:r>
            <a:r>
              <a:rPr lang="es-ES" sz="3800" b="1" dirty="0">
                <a:effectLst/>
              </a:rPr>
              <a:t>e implementación de un ambiente virtualizado para un sistema de cámaras de video</a:t>
            </a:r>
            <a:endParaRPr lang="es-ES" sz="3800" noProof="0" dirty="0"/>
          </a:p>
        </p:txBody>
      </p:sp>
      <p:sp>
        <p:nvSpPr>
          <p:cNvPr id="6" name="2 Subtítulo"/>
          <p:cNvSpPr txBox="1">
            <a:spLocks/>
          </p:cNvSpPr>
          <p:nvPr/>
        </p:nvSpPr>
        <p:spPr>
          <a:xfrm>
            <a:off x="838200" y="4267197"/>
            <a:ext cx="4556131" cy="1298590"/>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
                <a:srgbClr val="F3AF35"/>
              </a:buClr>
              <a:buSzPct val="85000"/>
              <a:buFontTx/>
              <a:buNone/>
              <a:tabLst/>
              <a:defRPr/>
            </a:pPr>
            <a:r>
              <a:rPr kumimoji="0" lang="es-ES" sz="2400" b="0" i="0" u="none" strike="noStrike" kern="1200" cap="none" spc="0" normalizeH="0" baseline="0" noProof="0" dirty="0" smtClean="0">
                <a:ln>
                  <a:noFill/>
                </a:ln>
                <a:solidFill>
                  <a:schemeClr val="tx1">
                    <a:tint val="75000"/>
                  </a:schemeClr>
                </a:solidFill>
                <a:effectLst/>
                <a:uLnTx/>
                <a:uFillTx/>
                <a:latin typeface="+mn-lt"/>
                <a:ea typeface="+mn-ea"/>
                <a:cs typeface="+mn-cs"/>
              </a:rPr>
              <a:t>Steven Daniel Estrada Flores </a:t>
            </a:r>
            <a:r>
              <a:rPr kumimoji="0" lang="es-ES" sz="2000" b="0" i="0" u="none" strike="noStrike" kern="1200" cap="none" spc="0" normalizeH="0" baseline="0" noProof="0" dirty="0" smtClean="0">
                <a:ln>
                  <a:noFill/>
                </a:ln>
                <a:solidFill>
                  <a:schemeClr val="tx1">
                    <a:tint val="75000"/>
                  </a:schemeClr>
                </a:solidFill>
                <a:effectLst/>
                <a:uLnTx/>
                <a:uFillTx/>
                <a:latin typeface="+mn-lt"/>
                <a:ea typeface="+mn-ea"/>
                <a:cs typeface="+mn-cs"/>
                <a:hlinkClick r:id="rId2"/>
              </a:rPr>
              <a:t>sdestrad.espol.edu.ec</a:t>
            </a:r>
            <a:endParaRPr kumimoji="0" lang="es-E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7" name="Picture 6" descr="C:\Users\davidce\Desktop\Webcasts Virtualización\Microsoft Virtualization - Color + White (Reverse).png"/>
          <p:cNvPicPr>
            <a:picLocks noChangeAspect="1" noChangeArrowheads="1"/>
          </p:cNvPicPr>
          <p:nvPr/>
        </p:nvPicPr>
        <p:blipFill>
          <a:blip r:embed="rId3"/>
          <a:srcRect/>
          <a:stretch>
            <a:fillRect/>
          </a:stretch>
        </p:blipFill>
        <p:spPr bwMode="auto">
          <a:xfrm>
            <a:off x="838200" y="304800"/>
            <a:ext cx="8332732" cy="1071570"/>
          </a:xfrm>
          <a:prstGeom prst="rect">
            <a:avLst/>
          </a:prstGeom>
          <a:noFill/>
        </p:spPr>
      </p:pic>
      <p:pic>
        <p:nvPicPr>
          <p:cNvPr id="1039" name="Picture 15" descr="http://www.icf.espol.edu.ec/IMAGE/Logo_Espo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052553"/>
            <a:ext cx="1600200" cy="151323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5" descr="http://www.dspace.espol.edu.ec/bitstream/123456789/6513/14/fiec.jpg"/>
          <p:cNvSpPr>
            <a:spLocks noChangeAspect="1" noChangeArrowheads="1"/>
          </p:cNvSpPr>
          <p:nvPr/>
        </p:nvSpPr>
        <p:spPr bwMode="auto">
          <a:xfrm>
            <a:off x="155575" y="-350838"/>
            <a:ext cx="2400300" cy="742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Tipos de virtualización</a:t>
            </a:r>
            <a:endParaRPr lang="es-ES" dirty="0"/>
          </a:p>
        </p:txBody>
      </p:sp>
      <p:sp>
        <p:nvSpPr>
          <p:cNvPr id="5" name="4 Rectángulo"/>
          <p:cNvSpPr/>
          <p:nvPr/>
        </p:nvSpPr>
        <p:spPr>
          <a:xfrm>
            <a:off x="228600" y="1255484"/>
            <a:ext cx="9448800" cy="2997744"/>
          </a:xfrm>
          <a:prstGeom prst="rect">
            <a:avLst/>
          </a:prstGeom>
        </p:spPr>
        <p:txBody>
          <a:bodyPr wrap="square">
            <a:spAutoFit/>
          </a:bodyPr>
          <a:lstStyle/>
          <a:p>
            <a:pPr marL="396875" indent="-396875" algn="just">
              <a:lnSpc>
                <a:spcPct val="90000"/>
              </a:lnSpc>
              <a:spcBef>
                <a:spcPct val="20000"/>
              </a:spcBef>
              <a:buClr>
                <a:srgbClr val="F3AF35"/>
              </a:buClr>
              <a:buSzPct val="85000"/>
              <a:buBlip>
                <a:blip r:embed="rId2"/>
              </a:buBlip>
            </a:pPr>
            <a:r>
              <a:rPr lang="es-MX" sz="2800" dirty="0" smtClean="0"/>
              <a:t>Hoy </a:t>
            </a:r>
            <a:r>
              <a:rPr lang="es-MX" sz="2800" dirty="0"/>
              <a:t>en día existen diferentes modelos de virtualización. Gracias a esta tecnología se puede desvincular de una forma muy efectiva la relación existente entre hardware y software</a:t>
            </a:r>
            <a:r>
              <a:rPr lang="es-MX" sz="2800" dirty="0" smtClean="0"/>
              <a:t>.</a:t>
            </a:r>
          </a:p>
          <a:p>
            <a:pPr marL="1311238" lvl="2" indent="-396875" algn="just">
              <a:lnSpc>
                <a:spcPct val="90000"/>
              </a:lnSpc>
              <a:spcBef>
                <a:spcPct val="20000"/>
              </a:spcBef>
              <a:buClr>
                <a:srgbClr val="F3AF35"/>
              </a:buClr>
              <a:buSzPct val="85000"/>
              <a:buBlip>
                <a:blip r:embed="rId2"/>
              </a:buBlip>
            </a:pPr>
            <a:r>
              <a:rPr lang="es-ES" sz="2000" dirty="0" smtClean="0"/>
              <a:t>Virtualización de servidores</a:t>
            </a:r>
          </a:p>
          <a:p>
            <a:pPr marL="1311238" lvl="2" indent="-396875" algn="just">
              <a:lnSpc>
                <a:spcPct val="90000"/>
              </a:lnSpc>
              <a:spcBef>
                <a:spcPct val="20000"/>
              </a:spcBef>
              <a:buClr>
                <a:srgbClr val="F3AF35"/>
              </a:buClr>
              <a:buSzPct val="85000"/>
              <a:buBlip>
                <a:blip r:embed="rId2"/>
              </a:buBlip>
            </a:pPr>
            <a:r>
              <a:rPr lang="es-ES" sz="2000" dirty="0" smtClean="0"/>
              <a:t>Virtualización de escritorios</a:t>
            </a:r>
          </a:p>
          <a:p>
            <a:pPr marL="1311238" lvl="2" indent="-396875" algn="just">
              <a:lnSpc>
                <a:spcPct val="90000"/>
              </a:lnSpc>
              <a:spcBef>
                <a:spcPct val="20000"/>
              </a:spcBef>
              <a:buClr>
                <a:srgbClr val="F3AF35"/>
              </a:buClr>
              <a:buSzPct val="85000"/>
              <a:buBlip>
                <a:blip r:embed="rId2"/>
              </a:buBlip>
            </a:pPr>
            <a:r>
              <a:rPr lang="es-ES" sz="2000" dirty="0" smtClean="0"/>
              <a:t>Virtualización de aplicaciones</a:t>
            </a:r>
          </a:p>
          <a:p>
            <a:pPr marL="1311238" lvl="2" indent="-396875" algn="just">
              <a:lnSpc>
                <a:spcPct val="90000"/>
              </a:lnSpc>
              <a:spcBef>
                <a:spcPct val="20000"/>
              </a:spcBef>
              <a:buClr>
                <a:srgbClr val="F3AF35"/>
              </a:buClr>
              <a:buSzPct val="85000"/>
              <a:buBlip>
                <a:blip r:embed="rId2"/>
              </a:buBlip>
            </a:pPr>
            <a:r>
              <a:rPr lang="es-ES" sz="2000" dirty="0" smtClean="0"/>
              <a:t>Virtualización de almacenamiento</a:t>
            </a:r>
            <a:endParaRPr lang="es-ES" sz="2000" dirty="0"/>
          </a:p>
        </p:txBody>
      </p:sp>
    </p:spTree>
    <p:extLst>
      <p:ext uri="{BB962C8B-B14F-4D97-AF65-F5344CB8AC3E}">
        <p14:creationId xmlns:p14="http://schemas.microsoft.com/office/powerpoint/2010/main" val="3694066582"/>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43545" y="2967335"/>
            <a:ext cx="8218917" cy="923330"/>
          </a:xfrm>
          <a:prstGeom prst="rect">
            <a:avLst/>
          </a:prstGeom>
          <a:noFill/>
        </p:spPr>
        <p:txBody>
          <a:bodyPr wrap="none" lIns="91440" tIns="45720" rIns="91440" bIns="45720">
            <a:spAutoFit/>
          </a:bodyPr>
          <a:lstStyle/>
          <a:p>
            <a:pPr algn="ctr"/>
            <a:r>
              <a:rPr lang="es-E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Gracias por </a:t>
            </a:r>
            <a:r>
              <a:rPr lang="es-ES" sz="5400" b="1" cap="none"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su atención</a:t>
            </a:r>
            <a:endParaRPr lang="es-E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97874"/>
            <a:ext cx="7210140" cy="642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4138470" y="3261963"/>
            <a:ext cx="1524000" cy="498598"/>
          </a:xfrm>
          <a:prstGeom prst="rect">
            <a:avLst/>
          </a:prstGeom>
          <a:noFill/>
        </p:spPr>
        <p:txBody>
          <a:bodyPr wrap="square" lIns="0" tIns="0" rIns="0" bIns="0" rtlCol="0">
            <a:spAutoFit/>
          </a:bodyPr>
          <a:lstStyle/>
          <a:p>
            <a:pPr algn="ctr">
              <a:lnSpc>
                <a:spcPct val="90000"/>
              </a:lnSpc>
            </a:pPr>
            <a:r>
              <a:rPr lang="es-ES" b="1" dirty="0" smtClean="0">
                <a:solidFill>
                  <a:schemeClr val="bg2"/>
                </a:solidFill>
              </a:rPr>
              <a:t>Tipos de virtualización</a:t>
            </a:r>
            <a:endParaRPr lang="es-ES" sz="1800" b="1" dirty="0" smtClean="0">
              <a:solidFill>
                <a:schemeClr val="bg2"/>
              </a:solidFill>
            </a:endParaRPr>
          </a:p>
        </p:txBody>
      </p:sp>
    </p:spTree>
    <p:extLst>
      <p:ext uri="{BB962C8B-B14F-4D97-AF65-F5344CB8AC3E}">
        <p14:creationId xmlns:p14="http://schemas.microsoft.com/office/powerpoint/2010/main" val="199782456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1329595"/>
          </a:xfrm>
        </p:spPr>
        <p:txBody>
          <a:bodyPr/>
          <a:lstStyle/>
          <a:p>
            <a:r>
              <a:rPr lang="es-MX" dirty="0" smtClean="0"/>
              <a:t>¿Por que virtualizar?</a:t>
            </a:r>
            <a:r>
              <a:rPr lang="es-ES" dirty="0"/>
              <a:t/>
            </a:r>
            <a:br>
              <a:rPr lang="es-ES" dirty="0"/>
            </a:br>
            <a:endParaRPr lang="es-ES" dirty="0"/>
          </a:p>
        </p:txBody>
      </p:sp>
      <p:sp>
        <p:nvSpPr>
          <p:cNvPr id="5" name="4 Rectángulo"/>
          <p:cNvSpPr/>
          <p:nvPr/>
        </p:nvSpPr>
        <p:spPr>
          <a:xfrm>
            <a:off x="304800" y="1447800"/>
            <a:ext cx="8534400" cy="3151632"/>
          </a:xfrm>
          <a:prstGeom prst="rect">
            <a:avLst/>
          </a:prstGeom>
        </p:spPr>
        <p:txBody>
          <a:bodyPr wrap="square">
            <a:spAutoFit/>
          </a:bodyPr>
          <a:lstStyle/>
          <a:p>
            <a:pPr marL="396875" indent="-396875" algn="just">
              <a:lnSpc>
                <a:spcPct val="90000"/>
              </a:lnSpc>
              <a:spcBef>
                <a:spcPct val="20000"/>
              </a:spcBef>
              <a:buClr>
                <a:srgbClr val="F3AF35"/>
              </a:buClr>
              <a:buSzPct val="85000"/>
              <a:buBlip>
                <a:blip r:embed="rId2"/>
              </a:buBlip>
            </a:pPr>
            <a:r>
              <a:rPr lang="es-MX" sz="2800" dirty="0"/>
              <a:t>Menos dinero, tiempo y </a:t>
            </a:r>
            <a:r>
              <a:rPr lang="es-MX" sz="2800" dirty="0" smtClean="0"/>
              <a:t>esfuerzo.</a:t>
            </a:r>
            <a:endParaRPr lang="es-ES" sz="2800" dirty="0"/>
          </a:p>
          <a:p>
            <a:pPr marL="396875" indent="-396875" algn="just">
              <a:lnSpc>
                <a:spcPct val="90000"/>
              </a:lnSpc>
              <a:spcBef>
                <a:spcPct val="20000"/>
              </a:spcBef>
              <a:buClr>
                <a:srgbClr val="F3AF35"/>
              </a:buClr>
              <a:buSzPct val="85000"/>
              <a:buBlip>
                <a:blip r:embed="rId2"/>
              </a:buBlip>
            </a:pPr>
            <a:r>
              <a:rPr lang="es-MX" sz="2800" dirty="0"/>
              <a:t>Flexibilidad y mejor utilización de los equipos </a:t>
            </a:r>
            <a:r>
              <a:rPr lang="es-MX" sz="2800" dirty="0" smtClean="0"/>
              <a:t>hardware.</a:t>
            </a:r>
            <a:endParaRPr lang="es-ES" sz="2800" dirty="0"/>
          </a:p>
          <a:p>
            <a:pPr marL="396875" indent="-396875" algn="just">
              <a:lnSpc>
                <a:spcPct val="90000"/>
              </a:lnSpc>
              <a:spcBef>
                <a:spcPct val="20000"/>
              </a:spcBef>
              <a:buClr>
                <a:srgbClr val="F3AF35"/>
              </a:buClr>
              <a:buSzPct val="85000"/>
              <a:buBlip>
                <a:blip r:embed="rId2"/>
              </a:buBlip>
            </a:pPr>
            <a:r>
              <a:rPr lang="es-MX" sz="2800" dirty="0"/>
              <a:t>Respuesta rápida al crecimiento.</a:t>
            </a:r>
            <a:endParaRPr lang="es-ES" sz="2800" dirty="0"/>
          </a:p>
          <a:p>
            <a:pPr marL="396875" indent="-396875" algn="just">
              <a:lnSpc>
                <a:spcPct val="90000"/>
              </a:lnSpc>
              <a:spcBef>
                <a:spcPct val="20000"/>
              </a:spcBef>
              <a:buClr>
                <a:srgbClr val="F3AF35"/>
              </a:buClr>
              <a:buSzPct val="85000"/>
              <a:buBlip>
                <a:blip r:embed="rId2"/>
              </a:buBlip>
            </a:pPr>
            <a:r>
              <a:rPr lang="es-MX" sz="2800" dirty="0"/>
              <a:t>Ahorro debido a la impedancia del </a:t>
            </a:r>
            <a:r>
              <a:rPr lang="es-MX" sz="2800" dirty="0" smtClean="0"/>
              <a:t>hardware.</a:t>
            </a:r>
            <a:endParaRPr lang="es-ES" sz="2800" dirty="0"/>
          </a:p>
          <a:p>
            <a:pPr marL="396875" indent="-396875" algn="just">
              <a:lnSpc>
                <a:spcPct val="90000"/>
              </a:lnSpc>
              <a:spcBef>
                <a:spcPct val="20000"/>
              </a:spcBef>
              <a:buClr>
                <a:srgbClr val="F3AF35"/>
              </a:buClr>
              <a:buSzPct val="85000"/>
              <a:buBlip>
                <a:blip r:embed="rId2"/>
              </a:buBlip>
            </a:pPr>
            <a:r>
              <a:rPr lang="es-MX" sz="2800" dirty="0"/>
              <a:t>Aumento de la productividad consolidando tareas, procesos, </a:t>
            </a:r>
            <a:r>
              <a:rPr lang="es-MX" sz="2800" dirty="0" smtClean="0"/>
              <a:t>recursos.</a:t>
            </a:r>
            <a:endParaRPr lang="es-ES" sz="2800" dirty="0"/>
          </a:p>
        </p:txBody>
      </p:sp>
    </p:spTree>
    <p:extLst>
      <p:ext uri="{BB962C8B-B14F-4D97-AF65-F5344CB8AC3E}">
        <p14:creationId xmlns:p14="http://schemas.microsoft.com/office/powerpoint/2010/main" val="168378993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Ventajas</a:t>
            </a:r>
            <a:endParaRPr lang="es-ES" dirty="0"/>
          </a:p>
        </p:txBody>
      </p:sp>
      <p:sp>
        <p:nvSpPr>
          <p:cNvPr id="3" name="2 Rectángulo"/>
          <p:cNvSpPr/>
          <p:nvPr/>
        </p:nvSpPr>
        <p:spPr>
          <a:xfrm>
            <a:off x="304800" y="1447800"/>
            <a:ext cx="8534400" cy="4013406"/>
          </a:xfrm>
          <a:prstGeom prst="rect">
            <a:avLst/>
          </a:prstGeom>
        </p:spPr>
        <p:txBody>
          <a:bodyPr wrap="square">
            <a:spAutoFit/>
          </a:bodyPr>
          <a:lstStyle/>
          <a:p>
            <a:pPr marL="396875" indent="-396875" algn="just">
              <a:lnSpc>
                <a:spcPct val="90000"/>
              </a:lnSpc>
              <a:spcBef>
                <a:spcPct val="20000"/>
              </a:spcBef>
              <a:buClr>
                <a:srgbClr val="F3AF35"/>
              </a:buClr>
              <a:buSzPct val="85000"/>
              <a:buBlip>
                <a:blip r:embed="rId2"/>
              </a:buBlip>
            </a:pPr>
            <a:r>
              <a:rPr lang="es-ES" sz="2800" dirty="0"/>
              <a:t>Consolidación de servidores y optimización de infraestructuras.</a:t>
            </a:r>
          </a:p>
          <a:p>
            <a:pPr marL="396875" lvl="0" indent="-396875" algn="just">
              <a:lnSpc>
                <a:spcPct val="90000"/>
              </a:lnSpc>
              <a:spcBef>
                <a:spcPct val="20000"/>
              </a:spcBef>
              <a:buClr>
                <a:srgbClr val="F3AF35"/>
              </a:buClr>
              <a:buSzPct val="85000"/>
              <a:buBlip>
                <a:blip r:embed="rId2"/>
              </a:buBlip>
            </a:pPr>
            <a:r>
              <a:rPr lang="es-ES" sz="2800" dirty="0"/>
              <a:t> Reducción de costes de infraestructura física.</a:t>
            </a:r>
          </a:p>
          <a:p>
            <a:pPr marL="396875" lvl="0" indent="-396875" algn="just">
              <a:lnSpc>
                <a:spcPct val="90000"/>
              </a:lnSpc>
              <a:spcBef>
                <a:spcPct val="20000"/>
              </a:spcBef>
              <a:buClr>
                <a:srgbClr val="F3AF35"/>
              </a:buClr>
              <a:buSzPct val="85000"/>
              <a:buBlip>
                <a:blip r:embed="rId2"/>
              </a:buBlip>
            </a:pPr>
            <a:r>
              <a:rPr lang="es-ES" sz="2800" dirty="0"/>
              <a:t>Mayor disponibilidad de aplicaciones </a:t>
            </a:r>
            <a:r>
              <a:rPr lang="es-ES" sz="2800" dirty="0" smtClean="0"/>
              <a:t>y continuidad del negocio.</a:t>
            </a:r>
            <a:endParaRPr lang="es-ES" sz="2800" dirty="0"/>
          </a:p>
          <a:p>
            <a:pPr marL="396875" indent="-396875" algn="just">
              <a:lnSpc>
                <a:spcPct val="90000"/>
              </a:lnSpc>
              <a:spcBef>
                <a:spcPct val="20000"/>
              </a:spcBef>
              <a:buClr>
                <a:srgbClr val="F3AF35"/>
              </a:buClr>
              <a:buSzPct val="85000"/>
              <a:buBlip>
                <a:blip r:embed="rId2"/>
              </a:buBlip>
            </a:pPr>
            <a:r>
              <a:rPr lang="es-ES" sz="2800" dirty="0"/>
              <a:t>Flexibilidad operativa mejorada y capacidad de respuesta.</a:t>
            </a:r>
          </a:p>
          <a:p>
            <a:pPr marL="396875" lvl="0" indent="-396875" algn="just">
              <a:lnSpc>
                <a:spcPct val="90000"/>
              </a:lnSpc>
              <a:spcBef>
                <a:spcPct val="20000"/>
              </a:spcBef>
              <a:buClr>
                <a:srgbClr val="F3AF35"/>
              </a:buClr>
              <a:buSzPct val="85000"/>
              <a:buBlip>
                <a:blip r:embed="rId2"/>
              </a:buBlip>
            </a:pPr>
            <a:r>
              <a:rPr lang="es-ES" sz="2800" dirty="0"/>
              <a:t>Capacidad de gestión y seguridad mejorada.</a:t>
            </a:r>
          </a:p>
          <a:p>
            <a:pPr marL="396875" indent="-396875" algn="just">
              <a:lnSpc>
                <a:spcPct val="90000"/>
              </a:lnSpc>
              <a:spcBef>
                <a:spcPct val="20000"/>
              </a:spcBef>
              <a:buClr>
                <a:srgbClr val="F3AF35"/>
              </a:buClr>
              <a:buSzPct val="85000"/>
              <a:buBlip>
                <a:blip r:embed="rId2"/>
              </a:buBlip>
            </a:pPr>
            <a:endParaRPr lang="es-ES" sz="2800" dirty="0"/>
          </a:p>
        </p:txBody>
      </p:sp>
    </p:spTree>
    <p:extLst>
      <p:ext uri="{BB962C8B-B14F-4D97-AF65-F5344CB8AC3E}">
        <p14:creationId xmlns:p14="http://schemas.microsoft.com/office/powerpoint/2010/main" val="244633796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Desventajas.</a:t>
            </a:r>
            <a:endParaRPr lang="es-ES" dirty="0"/>
          </a:p>
        </p:txBody>
      </p:sp>
      <p:sp>
        <p:nvSpPr>
          <p:cNvPr id="3" name="2 Rectángulo"/>
          <p:cNvSpPr/>
          <p:nvPr/>
        </p:nvSpPr>
        <p:spPr>
          <a:xfrm>
            <a:off x="270164" y="1083358"/>
            <a:ext cx="9254836" cy="5047536"/>
          </a:xfrm>
          <a:prstGeom prst="rect">
            <a:avLst/>
          </a:prstGeom>
        </p:spPr>
        <p:txBody>
          <a:bodyPr wrap="square">
            <a:spAutoFit/>
          </a:bodyPr>
          <a:lstStyle/>
          <a:p>
            <a:pPr marL="396875" indent="-396875" algn="just">
              <a:lnSpc>
                <a:spcPct val="90000"/>
              </a:lnSpc>
              <a:spcBef>
                <a:spcPct val="20000"/>
              </a:spcBef>
              <a:buClr>
                <a:srgbClr val="F3AF35"/>
              </a:buClr>
              <a:buSzPct val="85000"/>
              <a:buBlip>
                <a:blip r:embed="rId2"/>
              </a:buBlip>
            </a:pPr>
            <a:r>
              <a:rPr lang="es-MX" sz="2800" dirty="0"/>
              <a:t>No se podrá utilizar la virtualización con tecnología que no se soportada por el hypervisor</a:t>
            </a:r>
            <a:r>
              <a:rPr lang="es-ES" sz="2800" dirty="0" smtClean="0"/>
              <a:t> </a:t>
            </a:r>
          </a:p>
          <a:p>
            <a:pPr marL="396875" indent="-396875" algn="just">
              <a:lnSpc>
                <a:spcPct val="90000"/>
              </a:lnSpc>
              <a:spcBef>
                <a:spcPct val="20000"/>
              </a:spcBef>
              <a:buClr>
                <a:srgbClr val="F3AF35"/>
              </a:buClr>
              <a:buSzPct val="85000"/>
              <a:buBlip>
                <a:blip r:embed="rId2"/>
              </a:buBlip>
            </a:pPr>
            <a:r>
              <a:rPr lang="es-MX" sz="2800" dirty="0" smtClean="0"/>
              <a:t>Menor rendimiento</a:t>
            </a:r>
          </a:p>
          <a:p>
            <a:pPr marL="396875" lvl="0" indent="-396875" algn="just">
              <a:lnSpc>
                <a:spcPct val="90000"/>
              </a:lnSpc>
              <a:spcBef>
                <a:spcPct val="20000"/>
              </a:spcBef>
              <a:buClr>
                <a:srgbClr val="F3AF35"/>
              </a:buClr>
              <a:buSzPct val="85000"/>
              <a:buBlip>
                <a:blip r:embed="rId2"/>
              </a:buBlip>
            </a:pPr>
            <a:r>
              <a:rPr lang="es-MX" sz="2800" dirty="0"/>
              <a:t>Se desaprovechan </a:t>
            </a:r>
            <a:r>
              <a:rPr lang="es-MX" sz="2800" dirty="0" smtClean="0"/>
              <a:t>recursos.</a:t>
            </a:r>
          </a:p>
          <a:p>
            <a:pPr marL="396875" lvl="0" indent="-396875" algn="just">
              <a:lnSpc>
                <a:spcPct val="90000"/>
              </a:lnSpc>
              <a:spcBef>
                <a:spcPct val="20000"/>
              </a:spcBef>
              <a:buClr>
                <a:srgbClr val="F3AF35"/>
              </a:buClr>
              <a:buSzPct val="85000"/>
              <a:buBlip>
                <a:blip r:embed="rId2"/>
              </a:buBlip>
            </a:pPr>
            <a:r>
              <a:rPr lang="es-MX" sz="2800" dirty="0"/>
              <a:t>Limitación del uso de ciertos </a:t>
            </a:r>
            <a:r>
              <a:rPr lang="es-MX" sz="2800" dirty="0" smtClean="0"/>
              <a:t>dispositivos.</a:t>
            </a:r>
          </a:p>
          <a:p>
            <a:pPr marL="396875" lvl="0" indent="-396875" algn="just">
              <a:lnSpc>
                <a:spcPct val="90000"/>
              </a:lnSpc>
              <a:spcBef>
                <a:spcPct val="20000"/>
              </a:spcBef>
              <a:buClr>
                <a:srgbClr val="F3AF35"/>
              </a:buClr>
              <a:buSzPct val="85000"/>
              <a:buBlip>
                <a:blip r:embed="rId2"/>
              </a:buBlip>
            </a:pPr>
            <a:r>
              <a:rPr lang="es-MX" sz="2800" dirty="0"/>
              <a:t>Avería en el servidor anfitrión de virtualización afectaría a todas las  máquinas  </a:t>
            </a:r>
            <a:r>
              <a:rPr lang="es-MX" sz="2800" dirty="0" smtClean="0"/>
              <a:t>virtuales</a:t>
            </a:r>
          </a:p>
          <a:p>
            <a:pPr marL="396875" lvl="0" indent="-396875" algn="just">
              <a:lnSpc>
                <a:spcPct val="90000"/>
              </a:lnSpc>
              <a:spcBef>
                <a:spcPct val="20000"/>
              </a:spcBef>
              <a:buClr>
                <a:srgbClr val="F3AF35"/>
              </a:buClr>
              <a:buSzPct val="85000"/>
              <a:buBlip>
                <a:blip r:embed="rId2"/>
              </a:buBlip>
            </a:pPr>
            <a:r>
              <a:rPr lang="es-MX" sz="2800" dirty="0"/>
              <a:t>Necesidad de mayor cantidad de recursos </a:t>
            </a:r>
            <a:r>
              <a:rPr lang="es-MX" sz="2800" dirty="0" smtClean="0"/>
              <a:t>hardware</a:t>
            </a:r>
          </a:p>
          <a:p>
            <a:pPr marL="396875" indent="-396875" algn="just">
              <a:lnSpc>
                <a:spcPct val="90000"/>
              </a:lnSpc>
              <a:spcBef>
                <a:spcPct val="20000"/>
              </a:spcBef>
              <a:buClr>
                <a:srgbClr val="F3AF35"/>
              </a:buClr>
              <a:buSzPct val="85000"/>
              <a:buBlip>
                <a:blip r:embed="rId2"/>
              </a:buBlip>
            </a:pPr>
            <a:r>
              <a:rPr lang="es-MX" sz="2800" dirty="0" smtClean="0"/>
              <a:t>Vacíos </a:t>
            </a:r>
            <a:r>
              <a:rPr lang="es-MX" sz="2800" dirty="0"/>
              <a:t>legales respecto al uso de licencias virtuales</a:t>
            </a:r>
            <a:r>
              <a:rPr lang="es-MX" sz="2800" dirty="0" smtClean="0"/>
              <a:t>.</a:t>
            </a:r>
          </a:p>
          <a:p>
            <a:pPr marL="396875" indent="-396875" algn="just">
              <a:lnSpc>
                <a:spcPct val="90000"/>
              </a:lnSpc>
              <a:spcBef>
                <a:spcPct val="20000"/>
              </a:spcBef>
              <a:buClr>
                <a:srgbClr val="F3AF35"/>
              </a:buClr>
              <a:buSzPct val="85000"/>
              <a:buBlip>
                <a:blip r:embed="rId2"/>
              </a:buBlip>
            </a:pPr>
            <a:r>
              <a:rPr lang="es-MX" sz="2800" dirty="0"/>
              <a:t>Problemas de compatibilidad con los dispositivos </a:t>
            </a:r>
            <a:endParaRPr lang="es-ES" sz="2800" dirty="0"/>
          </a:p>
          <a:p>
            <a:pPr marL="396875" indent="-396875" algn="just">
              <a:lnSpc>
                <a:spcPct val="90000"/>
              </a:lnSpc>
              <a:spcBef>
                <a:spcPct val="20000"/>
              </a:spcBef>
              <a:buClr>
                <a:srgbClr val="F3AF35"/>
              </a:buClr>
              <a:buSzPct val="85000"/>
              <a:buBlip>
                <a:blip r:embed="rId2"/>
              </a:buBlip>
            </a:pPr>
            <a:endParaRPr lang="es-ES" sz="2800" dirty="0"/>
          </a:p>
        </p:txBody>
      </p:sp>
    </p:spTree>
    <p:extLst>
      <p:ext uri="{BB962C8B-B14F-4D97-AF65-F5344CB8AC3E}">
        <p14:creationId xmlns:p14="http://schemas.microsoft.com/office/powerpoint/2010/main" val="46776616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Inconvenientes</a:t>
            </a:r>
            <a:endParaRPr lang="es-ES" dirty="0"/>
          </a:p>
        </p:txBody>
      </p:sp>
      <p:sp>
        <p:nvSpPr>
          <p:cNvPr id="4" name="3 Rectángulo"/>
          <p:cNvSpPr/>
          <p:nvPr/>
        </p:nvSpPr>
        <p:spPr>
          <a:xfrm>
            <a:off x="270164" y="1083358"/>
            <a:ext cx="9254836" cy="2289858"/>
          </a:xfrm>
          <a:prstGeom prst="rect">
            <a:avLst/>
          </a:prstGeom>
        </p:spPr>
        <p:txBody>
          <a:bodyPr wrap="square">
            <a:spAutoFit/>
          </a:bodyPr>
          <a:lstStyle/>
          <a:p>
            <a:pPr marL="396875" indent="-396875" algn="just">
              <a:lnSpc>
                <a:spcPct val="90000"/>
              </a:lnSpc>
              <a:spcBef>
                <a:spcPct val="20000"/>
              </a:spcBef>
              <a:buClr>
                <a:srgbClr val="F3AF35"/>
              </a:buClr>
              <a:buSzPct val="85000"/>
              <a:buBlip>
                <a:blip r:embed="rId2"/>
              </a:buBlip>
            </a:pPr>
            <a:r>
              <a:rPr lang="es-ES" sz="2800" dirty="0"/>
              <a:t>Hardware necesario para virtualizar</a:t>
            </a:r>
            <a:r>
              <a:rPr lang="es-ES" sz="2800" dirty="0" smtClean="0"/>
              <a:t>.</a:t>
            </a:r>
          </a:p>
          <a:p>
            <a:pPr marL="396875" indent="-396875" algn="just">
              <a:lnSpc>
                <a:spcPct val="90000"/>
              </a:lnSpc>
              <a:spcBef>
                <a:spcPct val="20000"/>
              </a:spcBef>
              <a:buClr>
                <a:srgbClr val="F3AF35"/>
              </a:buClr>
              <a:buSzPct val="85000"/>
              <a:buBlip>
                <a:blip r:embed="rId2"/>
              </a:buBlip>
            </a:pPr>
            <a:r>
              <a:rPr lang="es-MX" sz="2800" dirty="0" smtClean="0"/>
              <a:t>Menor rendimiento</a:t>
            </a:r>
            <a:endParaRPr lang="es-MX" sz="2800" dirty="0" smtClean="0"/>
          </a:p>
          <a:p>
            <a:pPr marL="396875" lvl="0" indent="-396875" algn="just">
              <a:lnSpc>
                <a:spcPct val="90000"/>
              </a:lnSpc>
              <a:spcBef>
                <a:spcPct val="20000"/>
              </a:spcBef>
              <a:buClr>
                <a:srgbClr val="F3AF35"/>
              </a:buClr>
              <a:buSzPct val="85000"/>
              <a:buBlip>
                <a:blip r:embed="rId2"/>
              </a:buBlip>
            </a:pPr>
            <a:r>
              <a:rPr lang="es-ES" sz="2800" dirty="0"/>
              <a:t>Emulación de Controladores</a:t>
            </a:r>
            <a:r>
              <a:rPr lang="es-ES" sz="2800" dirty="0" smtClean="0"/>
              <a:t>.</a:t>
            </a:r>
          </a:p>
          <a:p>
            <a:pPr marL="396875" lvl="0" indent="-396875" algn="just">
              <a:lnSpc>
                <a:spcPct val="90000"/>
              </a:lnSpc>
              <a:spcBef>
                <a:spcPct val="20000"/>
              </a:spcBef>
              <a:buClr>
                <a:srgbClr val="F3AF35"/>
              </a:buClr>
              <a:buSzPct val="85000"/>
              <a:buBlip>
                <a:blip r:embed="rId2"/>
              </a:buBlip>
            </a:pPr>
            <a:r>
              <a:rPr lang="es-ES" sz="2800" dirty="0"/>
              <a:t>Rendimiento de un sistema </a:t>
            </a:r>
            <a:r>
              <a:rPr lang="es-ES" sz="2800" dirty="0" smtClean="0"/>
              <a:t>virtualizado - </a:t>
            </a:r>
            <a:r>
              <a:rPr lang="es-MX" sz="2800" dirty="0"/>
              <a:t>aplicaciones complejas</a:t>
            </a:r>
            <a:r>
              <a:rPr lang="es-ES" sz="2800" dirty="0" smtClean="0"/>
              <a:t>.</a:t>
            </a:r>
            <a:endParaRPr lang="es-ES" sz="28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522663"/>
            <a:ext cx="4111793"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32792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Soluciones de virtualización</a:t>
            </a:r>
            <a:endParaRPr lang="es-ES" dirty="0"/>
          </a:p>
        </p:txBody>
      </p:sp>
      <p:pic>
        <p:nvPicPr>
          <p:cNvPr id="10242" name="Picture 2" descr="http://www.advandsystem.com/index_archivos/imagenes/Xenxerv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2895600" cy="105727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cdn.cbsi.com.au/story_media/339292784/vmware-esx-server-3i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66800"/>
            <a:ext cx="41910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pcmall.com/croppedWidgets/brandsPagesImages.windowsServerHyperV745x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0"/>
            <a:ext cx="7096125" cy="192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13033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333363657"/>
              </p:ext>
            </p:extLst>
          </p:nvPr>
        </p:nvGraphicFramePr>
        <p:xfrm>
          <a:off x="1143000" y="152400"/>
          <a:ext cx="762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txBox="1">
            <a:spLocks/>
          </p:cNvSpPr>
          <p:nvPr/>
        </p:nvSpPr>
        <p:spPr>
          <a:xfrm>
            <a:off x="762000" y="2133600"/>
            <a:ext cx="5181600" cy="1600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s-ES_tradnl" sz="2800" b="0" i="0" u="none" strike="noStrike" kern="1200" cap="none" spc="0" normalizeH="0" baseline="0" dirty="0" smtClean="0">
              <a:ln>
                <a:noFill/>
              </a:ln>
              <a:solidFill>
                <a:schemeClr val="tx1"/>
              </a:solidFill>
              <a:effectLst/>
              <a:uLnTx/>
              <a:uFillTx/>
              <a:latin typeface="+mn-lt"/>
              <a:ea typeface="+mn-ea"/>
              <a:cs typeface="+mn-cs"/>
            </a:endParaRPr>
          </a:p>
        </p:txBody>
      </p:sp>
      <p:sp>
        <p:nvSpPr>
          <p:cNvPr id="9" name="TextBox 7"/>
          <p:cNvSpPr txBox="1"/>
          <p:nvPr/>
        </p:nvSpPr>
        <p:spPr>
          <a:xfrm>
            <a:off x="6324600" y="4038600"/>
            <a:ext cx="1828800" cy="261610"/>
          </a:xfrm>
          <a:prstGeom prst="rect">
            <a:avLst/>
          </a:prstGeom>
          <a:noFill/>
        </p:spPr>
        <p:txBody>
          <a:bodyPr wrap="square" rtlCol="0">
            <a:spAutoFit/>
          </a:bodyPr>
          <a:lstStyle/>
          <a:p>
            <a:endParaRPr lang="es-ES_tradnl" sz="1100" dirty="0"/>
          </a:p>
        </p:txBody>
      </p:sp>
      <p:pic>
        <p:nvPicPr>
          <p:cNvPr id="12290" name="Picture 2" descr="http://resteve.files.wordpress.com/2011/08/hyper-v-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 y="4343400"/>
            <a:ext cx="5553075"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49278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Hyper-V</a:t>
            </a:r>
            <a:endParaRPr lang="es-ES" dirty="0"/>
          </a:p>
        </p:txBody>
      </p:sp>
      <p:sp>
        <p:nvSpPr>
          <p:cNvPr id="3" name="Content Placeholder 2"/>
          <p:cNvSpPr txBox="1">
            <a:spLocks/>
          </p:cNvSpPr>
          <p:nvPr/>
        </p:nvSpPr>
        <p:spPr>
          <a:xfrm>
            <a:off x="457200" y="990600"/>
            <a:ext cx="8915400" cy="4495800"/>
          </a:xfrm>
          <a:prstGeom prst="rect">
            <a:avLst/>
          </a:prstGeom>
        </p:spPr>
        <p:txBody>
          <a:bodyPr vert="horz" lIns="91440" tIns="45720" rIns="91440" bIns="45720" rtlCol="0">
            <a:noAutofit/>
          </a:bodyPr>
          <a:lstStyle/>
          <a:p>
            <a:pPr marL="396875" indent="-396875" algn="just">
              <a:lnSpc>
                <a:spcPct val="90000"/>
              </a:lnSpc>
              <a:spcBef>
                <a:spcPct val="20000"/>
              </a:spcBef>
              <a:buClr>
                <a:srgbClr val="F3AF35"/>
              </a:buClr>
              <a:buSzPct val="85000"/>
              <a:buBlip>
                <a:blip r:embed="rId2"/>
              </a:buBlip>
              <a:defRPr/>
            </a:pPr>
            <a:r>
              <a:rPr lang="es-ES_tradnl" sz="2800" dirty="0" smtClean="0"/>
              <a:t>Integración</a:t>
            </a:r>
            <a:endParaRPr lang="es-ES_tradnl" sz="2800" dirty="0"/>
          </a:p>
          <a:p>
            <a:pPr marL="1311238" lvl="2" indent="-396875" algn="just">
              <a:lnSpc>
                <a:spcPct val="90000"/>
              </a:lnSpc>
              <a:spcBef>
                <a:spcPct val="20000"/>
              </a:spcBef>
              <a:buClr>
                <a:srgbClr val="F3AF35"/>
              </a:buClr>
              <a:buSzPct val="85000"/>
              <a:buBlip>
                <a:blip r:embed="rId2"/>
              </a:buBlip>
              <a:defRPr/>
            </a:pPr>
            <a:r>
              <a:rPr lang="es-ES" sz="2000" dirty="0"/>
              <a:t>Microsoft Windows Server® 2008, Hyper-V está diseñada para integrarse fácilmente a la infraestructura existente del cliente,</a:t>
            </a:r>
          </a:p>
          <a:p>
            <a:pPr marL="1311238" lvl="2" indent="-396875" algn="just">
              <a:lnSpc>
                <a:spcPct val="90000"/>
              </a:lnSpc>
              <a:spcBef>
                <a:spcPct val="20000"/>
              </a:spcBef>
              <a:buClr>
                <a:srgbClr val="F3AF35"/>
              </a:buClr>
              <a:buSzPct val="85000"/>
              <a:buBlip>
                <a:blip r:embed="rId2"/>
              </a:buBlip>
              <a:defRPr/>
            </a:pPr>
            <a:r>
              <a:rPr lang="es-ES_tradnl" sz="2000" dirty="0"/>
              <a:t>Componentes confiables de una plataforma confiable</a:t>
            </a:r>
          </a:p>
          <a:p>
            <a:pPr marL="396875" lvl="0" indent="-396875" algn="just">
              <a:spcBef>
                <a:spcPct val="20000"/>
              </a:spcBef>
              <a:buClr>
                <a:srgbClr val="F3AF35"/>
              </a:buClr>
              <a:buSzPct val="85000"/>
              <a:buBlip>
                <a:blip r:embed="rId2"/>
              </a:buBlip>
              <a:defRPr/>
            </a:pPr>
            <a:r>
              <a:rPr lang="es-ES_tradnl" sz="2800" dirty="0"/>
              <a:t>Administración</a:t>
            </a:r>
          </a:p>
          <a:p>
            <a:pPr marL="1311238" lvl="2" indent="-396875" algn="just">
              <a:lnSpc>
                <a:spcPct val="90000"/>
              </a:lnSpc>
              <a:spcBef>
                <a:spcPct val="20000"/>
              </a:spcBef>
              <a:buClr>
                <a:srgbClr val="F3AF35"/>
              </a:buClr>
              <a:buSzPct val="85000"/>
              <a:buBlip>
                <a:blip r:embed="rId2"/>
              </a:buBlip>
              <a:defRPr/>
            </a:pPr>
            <a:r>
              <a:rPr lang="es-ES_tradnl" sz="2000" dirty="0"/>
              <a:t>Sistemas virtuales </a:t>
            </a:r>
            <a:r>
              <a:rPr lang="es-ES_tradnl" sz="2000" dirty="0" smtClean="0"/>
              <a:t>y </a:t>
            </a:r>
            <a:r>
              <a:rPr lang="es-ES_tradnl" sz="2000" dirty="0"/>
              <a:t>físicos</a:t>
            </a:r>
          </a:p>
          <a:p>
            <a:pPr marL="1311238" lvl="2" indent="-396875" algn="just">
              <a:lnSpc>
                <a:spcPct val="90000"/>
              </a:lnSpc>
              <a:spcBef>
                <a:spcPct val="20000"/>
              </a:spcBef>
              <a:buClr>
                <a:srgbClr val="F3AF35"/>
              </a:buClr>
              <a:buSzPct val="85000"/>
              <a:buBlip>
                <a:blip r:embed="rId2"/>
              </a:buBlip>
              <a:defRPr/>
            </a:pPr>
            <a:r>
              <a:rPr lang="es-ES" sz="2000" dirty="0" smtClean="0"/>
              <a:t>Puede </a:t>
            </a:r>
            <a:r>
              <a:rPr lang="es-ES" sz="2000" dirty="0"/>
              <a:t>administrar entornos heterogéneos de virtualización (es decir, Microsoft y </a:t>
            </a:r>
            <a:r>
              <a:rPr lang="es-ES" sz="2000" dirty="0" err="1"/>
              <a:t>VMware</a:t>
            </a:r>
            <a:r>
              <a:rPr lang="es-ES" sz="2000" dirty="0"/>
              <a:t>). </a:t>
            </a:r>
          </a:p>
          <a:p>
            <a:pPr marL="396875" lvl="0" indent="-396875" algn="just">
              <a:spcBef>
                <a:spcPct val="20000"/>
              </a:spcBef>
              <a:buClr>
                <a:srgbClr val="F3AF35"/>
              </a:buClr>
              <a:buSzPct val="85000"/>
              <a:buBlip>
                <a:blip r:embed="rId2"/>
              </a:buBlip>
              <a:defRPr/>
            </a:pPr>
            <a:r>
              <a:rPr lang="es-ES_tradnl" sz="2800" dirty="0"/>
              <a:t>Costo</a:t>
            </a:r>
          </a:p>
          <a:p>
            <a:pPr marL="1311238" lvl="2" indent="-396875" algn="just">
              <a:lnSpc>
                <a:spcPct val="90000"/>
              </a:lnSpc>
              <a:spcBef>
                <a:spcPct val="20000"/>
              </a:spcBef>
              <a:buClr>
                <a:srgbClr val="F3AF35"/>
              </a:buClr>
              <a:buSzPct val="85000"/>
              <a:buBlip>
                <a:blip r:embed="rId2"/>
              </a:buBlip>
              <a:defRPr/>
            </a:pPr>
            <a:r>
              <a:rPr lang="es-ES_tradnl" sz="2000" dirty="0" smtClean="0"/>
              <a:t>Menos </a:t>
            </a:r>
            <a:r>
              <a:rPr lang="es-ES_tradnl" sz="2000" dirty="0"/>
              <a:t>costosa de adquirir y de obtener licencia en comparación con la competencia </a:t>
            </a:r>
            <a:r>
              <a:rPr lang="es-ES" sz="2000" dirty="0"/>
              <a:t>y esto contribuye a disminuir el costo total de propiedad (TCO) y a aumentar el retorno de la inversión (ROÍ). </a:t>
            </a:r>
          </a:p>
          <a:p>
            <a:pPr marL="396875" lvl="1" indent="-396875" algn="just">
              <a:spcBef>
                <a:spcPct val="20000"/>
              </a:spcBef>
              <a:buClr>
                <a:srgbClr val="F3AF35"/>
              </a:buClr>
              <a:buSzPct val="85000"/>
              <a:buBlip>
                <a:blip r:embed="rId2"/>
              </a:buBlip>
              <a:defRPr/>
            </a:pPr>
            <a:r>
              <a:rPr lang="es-ES" sz="2800" dirty="0"/>
              <a:t>Alta disponibilidad</a:t>
            </a:r>
          </a:p>
          <a:p>
            <a:pPr marL="1311238" lvl="2" indent="-396875" algn="just">
              <a:lnSpc>
                <a:spcPct val="90000"/>
              </a:lnSpc>
              <a:spcBef>
                <a:spcPct val="20000"/>
              </a:spcBef>
              <a:buClr>
                <a:srgbClr val="F3AF35"/>
              </a:buClr>
              <a:buSzPct val="85000"/>
              <a:buBlip>
                <a:blip r:embed="rId2"/>
              </a:buBlip>
              <a:defRPr/>
            </a:pPr>
            <a:r>
              <a:rPr lang="es-ES" sz="2000" dirty="0"/>
              <a:t>la capacidad de recuperarse rápidamente luego de un incidente</a:t>
            </a:r>
          </a:p>
        </p:txBody>
      </p:sp>
    </p:spTree>
    <p:extLst>
      <p:ext uri="{BB962C8B-B14F-4D97-AF65-F5344CB8AC3E}">
        <p14:creationId xmlns:p14="http://schemas.microsoft.com/office/powerpoint/2010/main" val="174680283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232139" y="228602"/>
            <a:ext cx="9441722" cy="609398"/>
          </a:xfrm>
        </p:spPr>
        <p:txBody>
          <a:bodyPr/>
          <a:lstStyle/>
          <a:p>
            <a:r>
              <a:rPr lang="es-ES" sz="4400" noProof="0" dirty="0" smtClean="0"/>
              <a:t>Arquitecturas de </a:t>
            </a:r>
            <a:r>
              <a:rPr lang="es-ES" sz="4400" noProof="0" dirty="0" err="1" smtClean="0"/>
              <a:t>hipervisores</a:t>
            </a:r>
            <a:endParaRPr lang="es-ES" sz="4400" noProof="0" dirty="0"/>
          </a:p>
        </p:txBody>
      </p:sp>
      <p:sp>
        <p:nvSpPr>
          <p:cNvPr id="417795" name="Rectangle 3"/>
          <p:cNvSpPr>
            <a:spLocks noGrp="1" noChangeArrowheads="1"/>
          </p:cNvSpPr>
          <p:nvPr>
            <p:ph type="body" sz="half" idx="1"/>
          </p:nvPr>
        </p:nvSpPr>
        <p:spPr>
          <a:xfrm>
            <a:off x="412751" y="1174750"/>
            <a:ext cx="4461140" cy="1135696"/>
          </a:xfrm>
        </p:spPr>
        <p:txBody>
          <a:bodyPr/>
          <a:lstStyle/>
          <a:p>
            <a:r>
              <a:rPr lang="es-ES" sz="2000" noProof="0" dirty="0" smtClean="0"/>
              <a:t>Monolíticos</a:t>
            </a:r>
          </a:p>
          <a:p>
            <a:pPr lvl="1"/>
            <a:r>
              <a:rPr lang="es-ES" sz="1800" noProof="0" dirty="0" smtClean="0"/>
              <a:t>Mas simple que un </a:t>
            </a:r>
            <a:r>
              <a:rPr lang="es-ES" sz="1800" noProof="0" dirty="0" err="1" smtClean="0"/>
              <a:t>kernel</a:t>
            </a:r>
            <a:r>
              <a:rPr lang="es-ES" sz="1800" noProof="0" dirty="0" smtClean="0"/>
              <a:t> moderno, pero con cierto nivel de complejidad</a:t>
            </a:r>
          </a:p>
          <a:p>
            <a:pPr lvl="1"/>
            <a:r>
              <a:rPr lang="es-ES" sz="1800" noProof="0" dirty="0" smtClean="0"/>
              <a:t>Tiene su propio modelo de drivers</a:t>
            </a:r>
          </a:p>
        </p:txBody>
      </p:sp>
      <p:sp>
        <p:nvSpPr>
          <p:cNvPr id="417796" name="Rectangle 4"/>
          <p:cNvSpPr>
            <a:spLocks noGrp="1" noChangeArrowheads="1"/>
          </p:cNvSpPr>
          <p:nvPr>
            <p:ph type="body" sz="half" idx="2"/>
          </p:nvPr>
        </p:nvSpPr>
        <p:spPr>
          <a:xfrm>
            <a:off x="5038991" y="1174751"/>
            <a:ext cx="4461140" cy="1994392"/>
          </a:xfrm>
        </p:spPr>
        <p:txBody>
          <a:bodyPr/>
          <a:lstStyle/>
          <a:p>
            <a:r>
              <a:rPr lang="es-ES" sz="2000" noProof="0" dirty="0" smtClean="0"/>
              <a:t>Micro-</a:t>
            </a:r>
            <a:r>
              <a:rPr lang="es-ES" sz="2000" noProof="0" dirty="0" err="1" smtClean="0"/>
              <a:t>Kernel</a:t>
            </a:r>
            <a:endParaRPr lang="es-ES" sz="2000" noProof="0" dirty="0" smtClean="0"/>
          </a:p>
          <a:p>
            <a:pPr lvl="1"/>
            <a:r>
              <a:rPr lang="es-ES" sz="1800" noProof="0" dirty="0" smtClean="0"/>
              <a:t>Funcionalidad simple de particionado</a:t>
            </a:r>
          </a:p>
          <a:p>
            <a:pPr lvl="1"/>
            <a:r>
              <a:rPr lang="es-ES" sz="1800" noProof="0" dirty="0" smtClean="0"/>
              <a:t>Mayor fiabilidad, con menor superficie de ataque</a:t>
            </a:r>
          </a:p>
          <a:p>
            <a:pPr lvl="1"/>
            <a:r>
              <a:rPr lang="es-ES" sz="1800" noProof="0" dirty="0" smtClean="0"/>
              <a:t>Sin código de terceros</a:t>
            </a:r>
          </a:p>
          <a:p>
            <a:pPr lvl="1"/>
            <a:r>
              <a:rPr lang="es-ES" sz="1800" noProof="0" dirty="0" smtClean="0"/>
              <a:t>Los drivers corren en cada una de las particiones</a:t>
            </a:r>
            <a:endParaRPr lang="es-ES" sz="1800" noProof="0" dirty="0"/>
          </a:p>
        </p:txBody>
      </p:sp>
      <p:sp>
        <p:nvSpPr>
          <p:cNvPr id="417797" name="Rectangle 5"/>
          <p:cNvSpPr>
            <a:spLocks noChangeArrowheads="1"/>
          </p:cNvSpPr>
          <p:nvPr/>
        </p:nvSpPr>
        <p:spPr bwMode="auto">
          <a:xfrm>
            <a:off x="1222773" y="4649788"/>
            <a:ext cx="2782623" cy="1117600"/>
          </a:xfrm>
          <a:prstGeom prst="rect">
            <a:avLst/>
          </a:prstGeom>
          <a:solidFill>
            <a:schemeClr val="accent1">
              <a:lumMod val="60000"/>
              <a:lumOff val="40000"/>
            </a:schemeClr>
          </a:solidFill>
          <a:ln w="9525">
            <a:solidFill>
              <a:schemeClr val="tx1"/>
            </a:solidFill>
            <a:miter lim="800000"/>
            <a:headEnd/>
            <a:tailEnd/>
          </a:ln>
          <a:effectLst/>
        </p:spPr>
        <p:txBody>
          <a:bodyPr wrap="none" lIns="91436" tIns="45718" rIns="91436" bIns="45718" anchor="ctr"/>
          <a:lstStyle/>
          <a:p>
            <a:pPr algn="ctr" eaLnBrk="1" hangingPunct="1"/>
            <a:r>
              <a:rPr lang="es-ES" sz="1400" b="1" dirty="0" err="1" smtClean="0">
                <a:solidFill>
                  <a:schemeClr val="bg1"/>
                </a:solidFill>
              </a:rPr>
              <a:t>Hypervisor</a:t>
            </a:r>
            <a:endParaRPr lang="es-ES" sz="1400" b="1" dirty="0">
              <a:solidFill>
                <a:schemeClr val="bg1"/>
              </a:solidFill>
            </a:endParaRPr>
          </a:p>
        </p:txBody>
      </p:sp>
      <p:sp>
        <p:nvSpPr>
          <p:cNvPr id="417798" name="Rectangle 6"/>
          <p:cNvSpPr>
            <a:spLocks noChangeArrowheads="1"/>
          </p:cNvSpPr>
          <p:nvPr/>
        </p:nvSpPr>
        <p:spPr bwMode="auto">
          <a:xfrm>
            <a:off x="1222772" y="3765552"/>
            <a:ext cx="859896" cy="765175"/>
          </a:xfrm>
          <a:prstGeom prst="rect">
            <a:avLst/>
          </a:prstGeom>
          <a:solidFill>
            <a:schemeClr val="accent2">
              <a:lumMod val="60000"/>
              <a:lumOff val="40000"/>
            </a:schemeClr>
          </a:solidFill>
          <a:ln w="9525" algn="ctr">
            <a:solidFill>
              <a:schemeClr val="tx1"/>
            </a:solidFill>
            <a:miter lim="800000"/>
            <a:headEnd/>
            <a:tailEnd/>
          </a:ln>
          <a:effectLst/>
        </p:spPr>
        <p:txBody>
          <a:bodyPr wrap="none" lIns="91436" tIns="45718" rIns="91436" bIns="45718" anchor="ctr"/>
          <a:lstStyle/>
          <a:p>
            <a:pPr algn="ctr" eaLnBrk="1" hangingPunct="1"/>
            <a:r>
              <a:rPr lang="es-ES" sz="1400" b="1" smtClean="0">
                <a:solidFill>
                  <a:schemeClr val="bg1"/>
                </a:solidFill>
              </a:rPr>
              <a:t>VM 1</a:t>
            </a:r>
          </a:p>
          <a:p>
            <a:pPr algn="ctr" eaLnBrk="1" hangingPunct="1"/>
            <a:r>
              <a:rPr lang="es-ES" sz="1400" b="1" smtClean="0">
                <a:solidFill>
                  <a:schemeClr val="bg1"/>
                </a:solidFill>
              </a:rPr>
              <a:t>(Admin)</a:t>
            </a:r>
            <a:endParaRPr lang="es-ES" sz="1400" b="1">
              <a:solidFill>
                <a:schemeClr val="bg1"/>
              </a:solidFill>
            </a:endParaRPr>
          </a:p>
        </p:txBody>
      </p:sp>
      <p:sp>
        <p:nvSpPr>
          <p:cNvPr id="417799" name="Rectangle 7"/>
          <p:cNvSpPr>
            <a:spLocks noChangeArrowheads="1"/>
          </p:cNvSpPr>
          <p:nvPr/>
        </p:nvSpPr>
        <p:spPr bwMode="auto">
          <a:xfrm>
            <a:off x="2184135" y="3765552"/>
            <a:ext cx="859896" cy="765175"/>
          </a:xfrm>
          <a:prstGeom prst="rect">
            <a:avLst/>
          </a:prstGeom>
          <a:solidFill>
            <a:schemeClr val="accent2">
              <a:lumMod val="60000"/>
              <a:lumOff val="40000"/>
            </a:schemeClr>
          </a:solidFill>
          <a:ln w="9525" algn="ctr">
            <a:solidFill>
              <a:schemeClr val="tx1"/>
            </a:solidFill>
            <a:miter lim="800000"/>
            <a:headEnd/>
            <a:tailEnd/>
          </a:ln>
          <a:effectLst/>
        </p:spPr>
        <p:txBody>
          <a:bodyPr wrap="none" lIns="91436" tIns="45718" rIns="91436" bIns="45718" anchor="ctr"/>
          <a:lstStyle/>
          <a:p>
            <a:pPr algn="ctr" eaLnBrk="1" hangingPunct="1"/>
            <a:r>
              <a:rPr lang="es-ES" sz="1400" b="1" smtClean="0">
                <a:solidFill>
                  <a:schemeClr val="bg1"/>
                </a:solidFill>
              </a:rPr>
              <a:t>VM 2</a:t>
            </a:r>
            <a:endParaRPr lang="es-ES" sz="1400" b="1">
              <a:solidFill>
                <a:schemeClr val="bg1"/>
              </a:solidFill>
            </a:endParaRPr>
          </a:p>
        </p:txBody>
      </p:sp>
      <p:sp>
        <p:nvSpPr>
          <p:cNvPr id="417800" name="Rectangle 8"/>
          <p:cNvSpPr>
            <a:spLocks noChangeArrowheads="1"/>
          </p:cNvSpPr>
          <p:nvPr/>
        </p:nvSpPr>
        <p:spPr bwMode="auto">
          <a:xfrm>
            <a:off x="3145499" y="3765552"/>
            <a:ext cx="859896" cy="765175"/>
          </a:xfrm>
          <a:prstGeom prst="rect">
            <a:avLst/>
          </a:prstGeom>
          <a:solidFill>
            <a:schemeClr val="accent2">
              <a:lumMod val="60000"/>
              <a:lumOff val="40000"/>
            </a:schemeClr>
          </a:solidFill>
          <a:ln w="9525" algn="ctr">
            <a:solidFill>
              <a:schemeClr val="tx1"/>
            </a:solidFill>
            <a:miter lim="800000"/>
            <a:headEnd/>
            <a:tailEnd/>
          </a:ln>
          <a:effectLst/>
        </p:spPr>
        <p:txBody>
          <a:bodyPr wrap="none" lIns="91436" tIns="45718" rIns="91436" bIns="45718" anchor="ctr"/>
          <a:lstStyle/>
          <a:p>
            <a:pPr algn="ctr" eaLnBrk="1" hangingPunct="1"/>
            <a:r>
              <a:rPr lang="es-ES" sz="1400" b="1" smtClean="0">
                <a:solidFill>
                  <a:schemeClr val="bg1"/>
                </a:solidFill>
              </a:rPr>
              <a:t>VM 3</a:t>
            </a:r>
            <a:endParaRPr lang="es-ES" sz="1400" b="1">
              <a:solidFill>
                <a:schemeClr val="bg1"/>
              </a:solidFill>
            </a:endParaRPr>
          </a:p>
        </p:txBody>
      </p:sp>
      <p:sp>
        <p:nvSpPr>
          <p:cNvPr id="417801" name="Rectangle 9"/>
          <p:cNvSpPr>
            <a:spLocks noChangeArrowheads="1"/>
          </p:cNvSpPr>
          <p:nvPr/>
        </p:nvSpPr>
        <p:spPr bwMode="auto">
          <a:xfrm>
            <a:off x="1222773" y="5884864"/>
            <a:ext cx="2782623" cy="295275"/>
          </a:xfrm>
          <a:prstGeom prst="rect">
            <a:avLst/>
          </a:prstGeom>
          <a:solidFill>
            <a:srgbClr val="FFC000"/>
          </a:solidFill>
          <a:ln w="12700" algn="ctr">
            <a:noFill/>
            <a:miter lim="800000"/>
            <a:headEnd/>
            <a:tailEnd/>
          </a:ln>
          <a:effectLst/>
        </p:spPr>
        <p:txBody>
          <a:bodyPr lIns="91436" tIns="45718" rIns="91436" bIns="45718" anchor="ctr"/>
          <a:lstStyle/>
          <a:p>
            <a:pPr algn="ctr" eaLnBrk="1" hangingPunct="1"/>
            <a:r>
              <a:rPr lang="es-ES" sz="1400" b="1" smtClean="0">
                <a:solidFill>
                  <a:schemeClr val="bg1"/>
                </a:solidFill>
              </a:rPr>
              <a:t>Hardware</a:t>
            </a:r>
            <a:endParaRPr lang="es-ES" sz="1400" b="1">
              <a:solidFill>
                <a:schemeClr val="bg1"/>
              </a:solidFill>
            </a:endParaRPr>
          </a:p>
        </p:txBody>
      </p:sp>
      <p:sp>
        <p:nvSpPr>
          <p:cNvPr id="417802" name="Rectangle 10"/>
          <p:cNvSpPr>
            <a:spLocks noChangeArrowheads="1"/>
          </p:cNvSpPr>
          <p:nvPr/>
        </p:nvSpPr>
        <p:spPr bwMode="auto">
          <a:xfrm>
            <a:off x="5685631" y="5865813"/>
            <a:ext cx="3384550" cy="284162"/>
          </a:xfrm>
          <a:prstGeom prst="rect">
            <a:avLst/>
          </a:prstGeom>
          <a:solidFill>
            <a:srgbClr val="FFC000"/>
          </a:solidFill>
          <a:ln w="12700" algn="ctr">
            <a:noFill/>
            <a:miter lim="800000"/>
            <a:headEnd/>
            <a:tailEnd/>
          </a:ln>
          <a:effectLst/>
        </p:spPr>
        <p:txBody>
          <a:bodyPr lIns="91436" tIns="45718" rIns="91436" bIns="45718" anchor="ctr"/>
          <a:lstStyle/>
          <a:p>
            <a:pPr algn="ctr" eaLnBrk="1" hangingPunct="1"/>
            <a:r>
              <a:rPr lang="es-ES" sz="1400" b="1" smtClean="0">
                <a:solidFill>
                  <a:schemeClr val="bg1"/>
                </a:solidFill>
              </a:rPr>
              <a:t>Hardware</a:t>
            </a:r>
            <a:endParaRPr lang="es-ES" sz="1400" b="1">
              <a:solidFill>
                <a:schemeClr val="bg1"/>
              </a:solidFill>
            </a:endParaRPr>
          </a:p>
        </p:txBody>
      </p:sp>
      <p:sp>
        <p:nvSpPr>
          <p:cNvPr id="417803" name="Rectangle 11"/>
          <p:cNvSpPr>
            <a:spLocks noChangeArrowheads="1"/>
          </p:cNvSpPr>
          <p:nvPr/>
        </p:nvSpPr>
        <p:spPr bwMode="auto">
          <a:xfrm>
            <a:off x="5685631" y="5564187"/>
            <a:ext cx="3384550" cy="236538"/>
          </a:xfrm>
          <a:prstGeom prst="rect">
            <a:avLst/>
          </a:prstGeom>
          <a:solidFill>
            <a:schemeClr val="accent1">
              <a:lumMod val="60000"/>
              <a:lumOff val="40000"/>
            </a:schemeClr>
          </a:solidFill>
          <a:ln w="9525">
            <a:solidFill>
              <a:schemeClr val="tx1"/>
            </a:solidFill>
            <a:miter lim="800000"/>
            <a:headEnd/>
            <a:tailEnd/>
          </a:ln>
          <a:effectLst/>
        </p:spPr>
        <p:txBody>
          <a:bodyPr wrap="none" lIns="91436" tIns="45718" rIns="91436" bIns="45718" anchor="ctr"/>
          <a:lstStyle/>
          <a:p>
            <a:pPr algn="ctr" eaLnBrk="1" hangingPunct="1"/>
            <a:r>
              <a:rPr lang="es-ES" sz="1400" b="1" smtClean="0">
                <a:solidFill>
                  <a:schemeClr val="bg1"/>
                </a:solidFill>
              </a:rPr>
              <a:t>Hypervisor</a:t>
            </a:r>
            <a:endParaRPr lang="es-ES" sz="1400" b="1">
              <a:solidFill>
                <a:schemeClr val="bg1"/>
              </a:solidFill>
            </a:endParaRPr>
          </a:p>
        </p:txBody>
      </p:sp>
      <p:sp>
        <p:nvSpPr>
          <p:cNvPr id="417804" name="Rectangle 12"/>
          <p:cNvSpPr>
            <a:spLocks noChangeArrowheads="1"/>
          </p:cNvSpPr>
          <p:nvPr/>
        </p:nvSpPr>
        <p:spPr bwMode="auto">
          <a:xfrm>
            <a:off x="5685631" y="3911601"/>
            <a:ext cx="1045633" cy="1554163"/>
          </a:xfrm>
          <a:prstGeom prst="rect">
            <a:avLst/>
          </a:prstGeom>
          <a:solidFill>
            <a:schemeClr val="accent2">
              <a:lumMod val="60000"/>
              <a:lumOff val="40000"/>
            </a:schemeClr>
          </a:solidFill>
          <a:ln w="9525">
            <a:solidFill>
              <a:schemeClr val="tx1"/>
            </a:solidFill>
            <a:miter lim="800000"/>
            <a:headEnd/>
            <a:tailEnd/>
          </a:ln>
          <a:effectLst/>
        </p:spPr>
        <p:txBody>
          <a:bodyPr wrap="none" lIns="91436" tIns="45718" rIns="91436" bIns="45718" anchor="ctr"/>
          <a:lstStyle/>
          <a:p>
            <a:pPr eaLnBrk="1" hangingPunct="1"/>
            <a:endParaRPr lang="es-ES" sz="1400"/>
          </a:p>
        </p:txBody>
      </p:sp>
      <p:sp>
        <p:nvSpPr>
          <p:cNvPr id="417805" name="Rectangle 13"/>
          <p:cNvSpPr>
            <a:spLocks noChangeArrowheads="1"/>
          </p:cNvSpPr>
          <p:nvPr/>
        </p:nvSpPr>
        <p:spPr bwMode="auto">
          <a:xfrm>
            <a:off x="6855090" y="3911601"/>
            <a:ext cx="1045633" cy="1554163"/>
          </a:xfrm>
          <a:prstGeom prst="rect">
            <a:avLst/>
          </a:prstGeom>
          <a:solidFill>
            <a:schemeClr val="accent2">
              <a:lumMod val="60000"/>
              <a:lumOff val="40000"/>
            </a:schemeClr>
          </a:solidFill>
          <a:ln w="9525" algn="ctr">
            <a:solidFill>
              <a:schemeClr val="tx1"/>
            </a:solidFill>
            <a:miter lim="800000"/>
            <a:headEnd/>
            <a:tailEnd/>
          </a:ln>
          <a:effectLst/>
        </p:spPr>
        <p:txBody>
          <a:bodyPr wrap="none" lIns="91436" tIns="45718" rIns="91436" bIns="45718" anchor="ctr"/>
          <a:lstStyle/>
          <a:p>
            <a:pPr algn="ctr" eaLnBrk="1" hangingPunct="1"/>
            <a:r>
              <a:rPr lang="es-ES" sz="1400" b="1" smtClean="0">
                <a:solidFill>
                  <a:schemeClr val="bg1"/>
                </a:solidFill>
              </a:rPr>
              <a:t>VM 2</a:t>
            </a:r>
          </a:p>
          <a:p>
            <a:pPr algn="ctr" eaLnBrk="1" hangingPunct="1"/>
            <a:r>
              <a:rPr lang="es-ES" sz="1400" b="1" smtClean="0">
                <a:solidFill>
                  <a:schemeClr val="bg1"/>
                </a:solidFill>
              </a:rPr>
              <a:t>(“Child”)</a:t>
            </a:r>
            <a:endParaRPr lang="es-ES" sz="1400" b="1">
              <a:solidFill>
                <a:schemeClr val="bg1"/>
              </a:solidFill>
            </a:endParaRPr>
          </a:p>
        </p:txBody>
      </p:sp>
      <p:sp>
        <p:nvSpPr>
          <p:cNvPr id="417806" name="Rectangle 14"/>
          <p:cNvSpPr>
            <a:spLocks noChangeArrowheads="1"/>
          </p:cNvSpPr>
          <p:nvPr/>
        </p:nvSpPr>
        <p:spPr bwMode="auto">
          <a:xfrm>
            <a:off x="8024548" y="3911601"/>
            <a:ext cx="1045633" cy="1554163"/>
          </a:xfrm>
          <a:prstGeom prst="rect">
            <a:avLst/>
          </a:prstGeom>
          <a:solidFill>
            <a:schemeClr val="accent2">
              <a:lumMod val="60000"/>
              <a:lumOff val="40000"/>
            </a:schemeClr>
          </a:solidFill>
          <a:ln w="9525" algn="ctr">
            <a:solidFill>
              <a:schemeClr val="tx1"/>
            </a:solidFill>
            <a:miter lim="800000"/>
            <a:headEnd/>
            <a:tailEnd/>
          </a:ln>
          <a:effectLst/>
        </p:spPr>
        <p:txBody>
          <a:bodyPr wrap="none" lIns="91436" tIns="45718" rIns="91436" bIns="45718" anchor="ctr"/>
          <a:lstStyle/>
          <a:p>
            <a:pPr algn="ctr" eaLnBrk="1" hangingPunct="1"/>
            <a:r>
              <a:rPr lang="es-ES" sz="1400" b="1" smtClean="0">
                <a:solidFill>
                  <a:schemeClr val="bg1"/>
                </a:solidFill>
              </a:rPr>
              <a:t>VM 3</a:t>
            </a:r>
          </a:p>
          <a:p>
            <a:pPr algn="ctr" eaLnBrk="1" hangingPunct="1"/>
            <a:r>
              <a:rPr lang="es-ES" sz="1400" b="1" smtClean="0">
                <a:solidFill>
                  <a:schemeClr val="bg1"/>
                </a:solidFill>
              </a:rPr>
              <a:t>(“Child”)</a:t>
            </a:r>
            <a:endParaRPr lang="es-ES" sz="1400" b="1">
              <a:solidFill>
                <a:schemeClr val="bg1"/>
              </a:solidFill>
            </a:endParaRPr>
          </a:p>
        </p:txBody>
      </p:sp>
      <p:sp>
        <p:nvSpPr>
          <p:cNvPr id="417807" name="Rectangle 15"/>
          <p:cNvSpPr>
            <a:spLocks noChangeArrowheads="1"/>
          </p:cNvSpPr>
          <p:nvPr/>
        </p:nvSpPr>
        <p:spPr bwMode="auto">
          <a:xfrm>
            <a:off x="5723466" y="4495800"/>
            <a:ext cx="990601" cy="554038"/>
          </a:xfrm>
          <a:prstGeom prst="rect">
            <a:avLst/>
          </a:prstGeom>
          <a:gradFill rotWithShape="1">
            <a:gsLst>
              <a:gs pos="0">
                <a:schemeClr val="tx2"/>
              </a:gs>
              <a:gs pos="50000">
                <a:schemeClr val="tx2">
                  <a:gamma/>
                  <a:tint val="53725"/>
                  <a:invGamma/>
                </a:schemeClr>
              </a:gs>
              <a:gs pos="100000">
                <a:schemeClr val="tx2"/>
              </a:gs>
            </a:gsLst>
            <a:lin ang="2700000" scaled="1"/>
          </a:gradFill>
          <a:ln w="9525">
            <a:solidFill>
              <a:schemeClr val="tx1"/>
            </a:solidFill>
            <a:miter lim="800000"/>
            <a:headEnd/>
            <a:tailEnd/>
          </a:ln>
          <a:effectLst/>
        </p:spPr>
        <p:txBody>
          <a:bodyPr wrap="none" lIns="91436" tIns="45718" rIns="91436" bIns="45718" anchor="ctr"/>
          <a:lstStyle/>
          <a:p>
            <a:pPr algn="ctr" eaLnBrk="1" hangingPunct="1">
              <a:lnSpc>
                <a:spcPct val="90000"/>
              </a:lnSpc>
            </a:pPr>
            <a:r>
              <a:rPr lang="es-ES" sz="1100" b="1" smtClean="0">
                <a:solidFill>
                  <a:schemeClr val="bg1"/>
                </a:solidFill>
              </a:rPr>
              <a:t>Virtualization </a:t>
            </a:r>
          </a:p>
          <a:p>
            <a:pPr algn="ctr" eaLnBrk="1" hangingPunct="1">
              <a:lnSpc>
                <a:spcPct val="90000"/>
              </a:lnSpc>
            </a:pPr>
            <a:r>
              <a:rPr lang="es-ES" sz="1100" b="1" smtClean="0">
                <a:solidFill>
                  <a:schemeClr val="bg1"/>
                </a:solidFill>
              </a:rPr>
              <a:t>Stack</a:t>
            </a:r>
            <a:endParaRPr lang="es-ES" sz="1100" b="1">
              <a:solidFill>
                <a:schemeClr val="bg1"/>
              </a:solidFill>
            </a:endParaRPr>
          </a:p>
        </p:txBody>
      </p:sp>
      <p:sp>
        <p:nvSpPr>
          <p:cNvPr id="417808" name="Text Box 16"/>
          <p:cNvSpPr txBox="1">
            <a:spLocks noChangeArrowheads="1"/>
          </p:cNvSpPr>
          <p:nvPr/>
        </p:nvSpPr>
        <p:spPr bwMode="auto">
          <a:xfrm>
            <a:off x="5747544" y="3987802"/>
            <a:ext cx="923529" cy="396875"/>
          </a:xfrm>
          <a:prstGeom prst="rect">
            <a:avLst/>
          </a:prstGeom>
          <a:solidFill>
            <a:schemeClr val="hlink"/>
          </a:solidFill>
          <a:ln w="9525" algn="ctr">
            <a:noFill/>
            <a:miter lim="800000"/>
            <a:headEnd/>
            <a:tailEnd/>
          </a:ln>
          <a:effectLst/>
        </p:spPr>
        <p:txBody>
          <a:bodyPr wrap="none" lIns="91436" tIns="45718" rIns="91436" bIns="45718" anchor="ctr"/>
          <a:lstStyle/>
          <a:p>
            <a:pPr algn="ctr" eaLnBrk="1" hangingPunct="1"/>
            <a:r>
              <a:rPr lang="es-ES" sz="1400" b="1" smtClean="0">
                <a:solidFill>
                  <a:schemeClr val="bg1"/>
                </a:solidFill>
              </a:rPr>
              <a:t>VM 1</a:t>
            </a:r>
            <a:br>
              <a:rPr lang="es-ES" sz="1400" b="1" smtClean="0">
                <a:solidFill>
                  <a:schemeClr val="bg1"/>
                </a:solidFill>
              </a:rPr>
            </a:br>
            <a:r>
              <a:rPr lang="es-ES" sz="1400" b="1" smtClean="0">
                <a:solidFill>
                  <a:schemeClr val="bg1"/>
                </a:solidFill>
              </a:rPr>
              <a:t>(“Parent”)</a:t>
            </a:r>
            <a:endParaRPr lang="es-ES" sz="1400" b="1">
              <a:solidFill>
                <a:schemeClr val="bg1"/>
              </a:solidFill>
            </a:endParaRPr>
          </a:p>
        </p:txBody>
      </p:sp>
      <p:grpSp>
        <p:nvGrpSpPr>
          <p:cNvPr id="2" name="Group 17"/>
          <p:cNvGrpSpPr>
            <a:grpSpLocks/>
          </p:cNvGrpSpPr>
          <p:nvPr/>
        </p:nvGrpSpPr>
        <p:grpSpPr bwMode="auto">
          <a:xfrm>
            <a:off x="2175537" y="5373689"/>
            <a:ext cx="971682" cy="331787"/>
            <a:chOff x="1488" y="3120"/>
            <a:chExt cx="438" cy="192"/>
          </a:xfrm>
          <a:solidFill>
            <a:schemeClr val="accent2"/>
          </a:solidFill>
        </p:grpSpPr>
        <p:sp>
          <p:nvSpPr>
            <p:cNvPr id="417810" name="Rectangle 18"/>
            <p:cNvSpPr>
              <a:spLocks noChangeArrowheads="1"/>
            </p:cNvSpPr>
            <p:nvPr/>
          </p:nvSpPr>
          <p:spPr bwMode="auto">
            <a:xfrm>
              <a:off x="1542" y="3168"/>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t>Drivers</a:t>
              </a:r>
              <a:endParaRPr lang="es-ES" sz="1000"/>
            </a:p>
          </p:txBody>
        </p:sp>
        <p:sp>
          <p:nvSpPr>
            <p:cNvPr id="417811" name="Rectangle 19"/>
            <p:cNvSpPr>
              <a:spLocks noChangeArrowheads="1"/>
            </p:cNvSpPr>
            <p:nvPr/>
          </p:nvSpPr>
          <p:spPr bwMode="auto">
            <a:xfrm>
              <a:off x="1518" y="3144"/>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t>Drivers</a:t>
              </a:r>
              <a:endParaRPr lang="es-ES" sz="1000"/>
            </a:p>
          </p:txBody>
        </p:sp>
        <p:sp>
          <p:nvSpPr>
            <p:cNvPr id="417812" name="Rectangle 20"/>
            <p:cNvSpPr>
              <a:spLocks noChangeArrowheads="1"/>
            </p:cNvSpPr>
            <p:nvPr/>
          </p:nvSpPr>
          <p:spPr bwMode="auto">
            <a:xfrm>
              <a:off x="1488" y="3120"/>
              <a:ext cx="384" cy="144"/>
            </a:xfrm>
            <a:prstGeom prst="rect">
              <a:avLst/>
            </a:prstGeom>
            <a:grpFill/>
            <a:ln w="9525">
              <a:solidFill>
                <a:schemeClr val="bg2"/>
              </a:solidFill>
              <a:miter lim="800000"/>
              <a:headEnd/>
              <a:tailEnd/>
            </a:ln>
            <a:effectLst/>
          </p:spPr>
          <p:txBody>
            <a:bodyPr wrap="none" anchor="ctr"/>
            <a:lstStyle/>
            <a:p>
              <a:pPr eaLnBrk="1" hangingPunct="1"/>
              <a:r>
                <a:rPr lang="es-ES" sz="1400" b="1" smtClean="0">
                  <a:solidFill>
                    <a:schemeClr val="bg1"/>
                  </a:solidFill>
                </a:rPr>
                <a:t>Drivers</a:t>
              </a:r>
              <a:endParaRPr lang="es-ES" sz="1400" b="1">
                <a:solidFill>
                  <a:schemeClr val="bg1"/>
                </a:solidFill>
              </a:endParaRPr>
            </a:p>
          </p:txBody>
        </p:sp>
      </p:grpSp>
      <p:grpSp>
        <p:nvGrpSpPr>
          <p:cNvPr id="3" name="Group 21"/>
          <p:cNvGrpSpPr>
            <a:grpSpLocks/>
          </p:cNvGrpSpPr>
          <p:nvPr/>
        </p:nvGrpSpPr>
        <p:grpSpPr bwMode="auto">
          <a:xfrm>
            <a:off x="5721748" y="5089525"/>
            <a:ext cx="971682" cy="331788"/>
            <a:chOff x="1488" y="3120"/>
            <a:chExt cx="438" cy="192"/>
          </a:xfrm>
          <a:solidFill>
            <a:srgbClr val="FFC000"/>
          </a:solidFill>
        </p:grpSpPr>
        <p:sp>
          <p:nvSpPr>
            <p:cNvPr id="417814" name="Rectangle 22"/>
            <p:cNvSpPr>
              <a:spLocks noChangeArrowheads="1"/>
            </p:cNvSpPr>
            <p:nvPr/>
          </p:nvSpPr>
          <p:spPr bwMode="auto">
            <a:xfrm>
              <a:off x="1542" y="3168"/>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t>Drivers</a:t>
              </a:r>
              <a:endParaRPr lang="es-ES" sz="1000"/>
            </a:p>
          </p:txBody>
        </p:sp>
        <p:sp>
          <p:nvSpPr>
            <p:cNvPr id="417815" name="Rectangle 23"/>
            <p:cNvSpPr>
              <a:spLocks noChangeArrowheads="1"/>
            </p:cNvSpPr>
            <p:nvPr/>
          </p:nvSpPr>
          <p:spPr bwMode="auto">
            <a:xfrm>
              <a:off x="1518" y="3144"/>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t>Drivers</a:t>
              </a:r>
              <a:endParaRPr lang="es-ES" sz="1000"/>
            </a:p>
          </p:txBody>
        </p:sp>
        <p:sp>
          <p:nvSpPr>
            <p:cNvPr id="417816" name="Rectangle 24"/>
            <p:cNvSpPr>
              <a:spLocks noChangeArrowheads="1"/>
            </p:cNvSpPr>
            <p:nvPr/>
          </p:nvSpPr>
          <p:spPr bwMode="auto">
            <a:xfrm>
              <a:off x="1488" y="3120"/>
              <a:ext cx="384" cy="144"/>
            </a:xfrm>
            <a:prstGeom prst="rect">
              <a:avLst/>
            </a:prstGeom>
            <a:grpFill/>
            <a:ln w="9525">
              <a:solidFill>
                <a:schemeClr val="bg2"/>
              </a:solidFill>
              <a:miter lim="800000"/>
              <a:headEnd/>
              <a:tailEnd/>
            </a:ln>
            <a:effectLst/>
          </p:spPr>
          <p:txBody>
            <a:bodyPr wrap="none" anchor="ctr"/>
            <a:lstStyle/>
            <a:p>
              <a:pPr eaLnBrk="1" hangingPunct="1"/>
              <a:r>
                <a:rPr lang="es-ES" sz="1400" b="1" smtClean="0">
                  <a:solidFill>
                    <a:schemeClr val="bg1"/>
                  </a:solidFill>
                </a:rPr>
                <a:t>Drivers</a:t>
              </a:r>
              <a:endParaRPr lang="es-ES" sz="1400" b="1">
                <a:solidFill>
                  <a:schemeClr val="bg1"/>
                </a:solidFill>
              </a:endParaRPr>
            </a:p>
          </p:txBody>
        </p:sp>
      </p:grpSp>
      <p:grpSp>
        <p:nvGrpSpPr>
          <p:cNvPr id="4" name="Group 25"/>
          <p:cNvGrpSpPr>
            <a:grpSpLocks/>
          </p:cNvGrpSpPr>
          <p:nvPr/>
        </p:nvGrpSpPr>
        <p:grpSpPr bwMode="auto">
          <a:xfrm>
            <a:off x="6889485" y="5089525"/>
            <a:ext cx="971683" cy="331788"/>
            <a:chOff x="1488" y="3120"/>
            <a:chExt cx="438" cy="192"/>
          </a:xfrm>
          <a:solidFill>
            <a:srgbClr val="92D050"/>
          </a:solidFill>
        </p:grpSpPr>
        <p:sp>
          <p:nvSpPr>
            <p:cNvPr id="417818" name="Rectangle 26"/>
            <p:cNvSpPr>
              <a:spLocks noChangeArrowheads="1"/>
            </p:cNvSpPr>
            <p:nvPr/>
          </p:nvSpPr>
          <p:spPr bwMode="auto">
            <a:xfrm>
              <a:off x="1542" y="3168"/>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t>Drivers</a:t>
              </a:r>
              <a:endParaRPr lang="es-ES" sz="1000"/>
            </a:p>
          </p:txBody>
        </p:sp>
        <p:sp>
          <p:nvSpPr>
            <p:cNvPr id="417819" name="Rectangle 27"/>
            <p:cNvSpPr>
              <a:spLocks noChangeArrowheads="1"/>
            </p:cNvSpPr>
            <p:nvPr/>
          </p:nvSpPr>
          <p:spPr bwMode="auto">
            <a:xfrm>
              <a:off x="1518" y="3144"/>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t>Drivers</a:t>
              </a:r>
              <a:endParaRPr lang="es-ES" sz="1000"/>
            </a:p>
          </p:txBody>
        </p:sp>
        <p:sp>
          <p:nvSpPr>
            <p:cNvPr id="417820" name="Rectangle 28"/>
            <p:cNvSpPr>
              <a:spLocks noChangeArrowheads="1"/>
            </p:cNvSpPr>
            <p:nvPr/>
          </p:nvSpPr>
          <p:spPr bwMode="auto">
            <a:xfrm>
              <a:off x="1488" y="3120"/>
              <a:ext cx="384" cy="144"/>
            </a:xfrm>
            <a:prstGeom prst="rect">
              <a:avLst/>
            </a:prstGeom>
            <a:grpFill/>
            <a:ln w="9525">
              <a:solidFill>
                <a:schemeClr val="bg2"/>
              </a:solidFill>
              <a:miter lim="800000"/>
              <a:headEnd/>
              <a:tailEnd/>
            </a:ln>
            <a:effectLst/>
          </p:spPr>
          <p:txBody>
            <a:bodyPr wrap="none" anchor="ctr"/>
            <a:lstStyle/>
            <a:p>
              <a:pPr eaLnBrk="1" hangingPunct="1"/>
              <a:r>
                <a:rPr lang="es-ES" sz="1400" b="1" smtClean="0">
                  <a:solidFill>
                    <a:schemeClr val="bg1"/>
                  </a:solidFill>
                </a:rPr>
                <a:t>Drivers</a:t>
              </a:r>
              <a:endParaRPr lang="es-ES" sz="1400" b="1">
                <a:solidFill>
                  <a:schemeClr val="bg1"/>
                </a:solidFill>
              </a:endParaRPr>
            </a:p>
          </p:txBody>
        </p:sp>
      </p:grpSp>
      <p:grpSp>
        <p:nvGrpSpPr>
          <p:cNvPr id="5" name="Group 29"/>
          <p:cNvGrpSpPr>
            <a:grpSpLocks/>
          </p:cNvGrpSpPr>
          <p:nvPr/>
        </p:nvGrpSpPr>
        <p:grpSpPr bwMode="auto">
          <a:xfrm>
            <a:off x="8067544" y="5089525"/>
            <a:ext cx="971682" cy="331788"/>
            <a:chOff x="1488" y="3120"/>
            <a:chExt cx="438" cy="192"/>
          </a:xfrm>
          <a:solidFill>
            <a:srgbClr val="92D050"/>
          </a:solidFill>
        </p:grpSpPr>
        <p:sp>
          <p:nvSpPr>
            <p:cNvPr id="417822" name="Rectangle 30"/>
            <p:cNvSpPr>
              <a:spLocks noChangeArrowheads="1"/>
            </p:cNvSpPr>
            <p:nvPr/>
          </p:nvSpPr>
          <p:spPr bwMode="auto">
            <a:xfrm>
              <a:off x="1542" y="3168"/>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t>Drivers</a:t>
              </a:r>
              <a:endParaRPr lang="es-ES" sz="1000"/>
            </a:p>
          </p:txBody>
        </p:sp>
        <p:sp>
          <p:nvSpPr>
            <p:cNvPr id="417823" name="Rectangle 31"/>
            <p:cNvSpPr>
              <a:spLocks noChangeArrowheads="1"/>
            </p:cNvSpPr>
            <p:nvPr/>
          </p:nvSpPr>
          <p:spPr bwMode="auto">
            <a:xfrm>
              <a:off x="1518" y="3144"/>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t>Drivers</a:t>
              </a:r>
              <a:endParaRPr lang="es-ES" sz="1000"/>
            </a:p>
          </p:txBody>
        </p:sp>
        <p:sp>
          <p:nvSpPr>
            <p:cNvPr id="417824" name="Rectangle 32"/>
            <p:cNvSpPr>
              <a:spLocks noChangeArrowheads="1"/>
            </p:cNvSpPr>
            <p:nvPr/>
          </p:nvSpPr>
          <p:spPr bwMode="auto">
            <a:xfrm>
              <a:off x="1488" y="3120"/>
              <a:ext cx="384" cy="144"/>
            </a:xfrm>
            <a:prstGeom prst="rect">
              <a:avLst/>
            </a:prstGeom>
            <a:grpFill/>
            <a:ln w="9525">
              <a:solidFill>
                <a:schemeClr val="bg2"/>
              </a:solidFill>
              <a:miter lim="800000"/>
              <a:headEnd/>
              <a:tailEnd/>
            </a:ln>
            <a:effectLst/>
          </p:spPr>
          <p:txBody>
            <a:bodyPr wrap="none" anchor="ctr"/>
            <a:lstStyle/>
            <a:p>
              <a:pPr eaLnBrk="1" hangingPunct="1"/>
              <a:r>
                <a:rPr lang="es-ES" sz="1400" b="1" smtClean="0">
                  <a:solidFill>
                    <a:schemeClr val="bg1"/>
                  </a:solidFill>
                </a:rPr>
                <a:t>Drivers</a:t>
              </a:r>
              <a:endParaRPr lang="es-ES" sz="1400" b="1">
                <a:solidFill>
                  <a:schemeClr val="bg1"/>
                </a:solidFill>
              </a:endParaRPr>
            </a:p>
          </p:txBody>
        </p:sp>
      </p:grpSp>
    </p:spTree>
    <p:extLst>
      <p:ext uri="{BB962C8B-B14F-4D97-AF65-F5344CB8AC3E}">
        <p14:creationId xmlns:p14="http://schemas.microsoft.com/office/powerpoint/2010/main" val="36009767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Antecedentes</a:t>
            </a:r>
            <a:endParaRPr lang="es-ES" dirty="0"/>
          </a:p>
        </p:txBody>
      </p:sp>
      <p:sp>
        <p:nvSpPr>
          <p:cNvPr id="3" name="2 Marcador de texto"/>
          <p:cNvSpPr txBox="1">
            <a:spLocks/>
          </p:cNvSpPr>
          <p:nvPr/>
        </p:nvSpPr>
        <p:spPr>
          <a:xfrm>
            <a:off x="412750" y="1219200"/>
            <a:ext cx="5530850" cy="5105399"/>
          </a:xfrm>
          <a:prstGeom prst="rect">
            <a:avLst/>
          </a:prstGeom>
        </p:spPr>
        <p:txBody>
          <a:bodyPr/>
          <a:lstStyle>
            <a:lvl1pPr marL="396875" indent="-396875" algn="l" defTabSz="914363" rtl="0" eaLnBrk="1" latinLnBrk="0" hangingPunct="1">
              <a:lnSpc>
                <a:spcPct val="90000"/>
              </a:lnSpc>
              <a:spcBef>
                <a:spcPct val="20000"/>
              </a:spcBef>
              <a:buClr>
                <a:srgbClr val="F3AF35"/>
              </a:buClr>
              <a:buSzPct val="85000"/>
              <a:buFontTx/>
              <a:buBlip>
                <a:blip r:embed="rId2"/>
              </a:buBlip>
              <a:defRPr sz="3200" kern="1200">
                <a:solidFill>
                  <a:schemeClr val="tx1"/>
                </a:solidFill>
                <a:latin typeface="+mn-lt"/>
                <a:ea typeface="+mn-ea"/>
                <a:cs typeface="+mn-cs"/>
              </a:defRPr>
            </a:lvl1pPr>
            <a:lvl2pPr marL="803275" indent="-406400" algn="l" defTabSz="914363" rtl="0" eaLnBrk="1" latinLnBrk="0" hangingPunct="1">
              <a:lnSpc>
                <a:spcPct val="90000"/>
              </a:lnSpc>
              <a:spcBef>
                <a:spcPct val="20000"/>
              </a:spcBef>
              <a:buClr>
                <a:srgbClr val="F3AF35"/>
              </a:buClr>
              <a:buSzPct val="85000"/>
              <a:buFontTx/>
              <a:buBlip>
                <a:blip r:embed="rId2"/>
              </a:buBlip>
              <a:defRPr sz="2800" kern="1200">
                <a:solidFill>
                  <a:schemeClr val="tx1"/>
                </a:solidFill>
                <a:latin typeface="+mn-lt"/>
                <a:ea typeface="+mn-ea"/>
                <a:cs typeface="+mn-cs"/>
              </a:defRPr>
            </a:lvl2pPr>
            <a:lvl3pPr marL="1144588" indent="-341313" algn="l" defTabSz="914363" rtl="0" eaLnBrk="1" latinLnBrk="0" hangingPunct="1">
              <a:lnSpc>
                <a:spcPct val="90000"/>
              </a:lnSpc>
              <a:spcBef>
                <a:spcPct val="20000"/>
              </a:spcBef>
              <a:buClr>
                <a:srgbClr val="F3AF35"/>
              </a:buClr>
              <a:buSzPct val="85000"/>
              <a:buFontTx/>
              <a:buBlip>
                <a:blip r:embed="rId2"/>
              </a:buBlip>
              <a:defRPr sz="2400" kern="1200">
                <a:solidFill>
                  <a:schemeClr val="tx1"/>
                </a:solidFill>
                <a:latin typeface="+mn-lt"/>
                <a:ea typeface="+mn-ea"/>
                <a:cs typeface="+mn-cs"/>
              </a:defRPr>
            </a:lvl3pPr>
            <a:lvl4pPr marL="1487488" indent="-342900" algn="l" defTabSz="914363" rtl="0" eaLnBrk="1" latinLnBrk="0" hangingPunct="1">
              <a:lnSpc>
                <a:spcPct val="90000"/>
              </a:lnSpc>
              <a:spcBef>
                <a:spcPct val="20000"/>
              </a:spcBef>
              <a:buClr>
                <a:srgbClr val="F3AF35"/>
              </a:buClr>
              <a:buSzPct val="85000"/>
              <a:buFontTx/>
              <a:buBlip>
                <a:blip r:embed="rId2"/>
              </a:buBlip>
              <a:defRPr sz="2400" kern="1200">
                <a:solidFill>
                  <a:schemeClr val="tx1"/>
                </a:solidFill>
                <a:latin typeface="+mn-lt"/>
                <a:ea typeface="+mn-ea"/>
                <a:cs typeface="+mn-cs"/>
              </a:defRPr>
            </a:lvl4pPr>
            <a:lvl5pPr marL="1828800" indent="-341313" algn="l" defTabSz="914363" rtl="0" eaLnBrk="1" latinLnBrk="0" hangingPunct="1">
              <a:lnSpc>
                <a:spcPct val="90000"/>
              </a:lnSpc>
              <a:spcBef>
                <a:spcPct val="20000"/>
              </a:spcBef>
              <a:buClr>
                <a:srgbClr val="F3AF35"/>
              </a:buClr>
              <a:buSzPct val="85000"/>
              <a:buFontTx/>
              <a:buBlip>
                <a:blip r:embed="rId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S" sz="2500" dirty="0">
                <a:latin typeface="Calibri" pitchFamily="34" charset="0"/>
                <a:cs typeface="Calibri" pitchFamily="34" charset="0"/>
              </a:rPr>
              <a:t>A medida que una empresa crece, adquiere diferentes equipos informáticos </a:t>
            </a:r>
            <a:r>
              <a:rPr lang="es-ES" sz="2500" dirty="0" smtClean="0">
                <a:latin typeface="Calibri" pitchFamily="34" charset="0"/>
                <a:cs typeface="Calibri" pitchFamily="34" charset="0"/>
              </a:rPr>
              <a:t>con herramientas tecnológicas para satisfacer las </a:t>
            </a:r>
            <a:r>
              <a:rPr lang="es-ES" sz="2500" dirty="0">
                <a:latin typeface="Calibri" pitchFamily="34" charset="0"/>
                <a:cs typeface="Calibri" pitchFamily="34" charset="0"/>
              </a:rPr>
              <a:t>necesidades de la </a:t>
            </a:r>
            <a:r>
              <a:rPr lang="es-ES" sz="2500" dirty="0" smtClean="0">
                <a:latin typeface="Calibri" pitchFamily="34" charset="0"/>
                <a:cs typeface="Calibri" pitchFamily="34" charset="0"/>
              </a:rPr>
              <a:t>empresa</a:t>
            </a:r>
            <a:r>
              <a:rPr lang="es-ES" sz="2500" dirty="0" smtClean="0"/>
              <a:t>.</a:t>
            </a:r>
          </a:p>
          <a:p>
            <a:pPr algn="just"/>
            <a:r>
              <a:rPr lang="es-ES" sz="2500" dirty="0">
                <a:latin typeface="Calibri" pitchFamily="34" charset="0"/>
                <a:cs typeface="Calibri" pitchFamily="34" charset="0"/>
              </a:rPr>
              <a:t>Con el paso de los años, el número de servidores aumenta y se complica la gestión y el control del hardware, con el consiguiente incremento de los gastos operativos derivados de su funcionamiento.</a:t>
            </a:r>
          </a:p>
          <a:p>
            <a:pPr algn="just"/>
            <a:r>
              <a:rPr lang="es-ES" sz="2500" dirty="0">
                <a:latin typeface="Calibri" pitchFamily="34" charset="0"/>
                <a:cs typeface="Calibri" pitchFamily="34" charset="0"/>
              </a:rPr>
              <a:t>La </a:t>
            </a:r>
            <a:r>
              <a:rPr lang="es-ES" sz="2500" dirty="0" smtClean="0">
                <a:latin typeface="Calibri" pitchFamily="34" charset="0"/>
                <a:cs typeface="Calibri" pitchFamily="34" charset="0"/>
              </a:rPr>
              <a:t>alimentación, </a:t>
            </a:r>
            <a:r>
              <a:rPr lang="es-ES" sz="2500" dirty="0">
                <a:latin typeface="Calibri" pitchFamily="34" charset="0"/>
                <a:cs typeface="Calibri" pitchFamily="34" charset="0"/>
              </a:rPr>
              <a:t>el espacio </a:t>
            </a:r>
            <a:r>
              <a:rPr lang="es-ES" sz="2500" dirty="0" smtClean="0">
                <a:latin typeface="Calibri" pitchFamily="34" charset="0"/>
                <a:cs typeface="Calibri" pitchFamily="34" charset="0"/>
              </a:rPr>
              <a:t>físico y refrigeración representan consumos adicionales</a:t>
            </a:r>
            <a:endParaRPr lang="es-ES" sz="2500" dirty="0">
              <a:latin typeface="Calibri" pitchFamily="34" charset="0"/>
              <a:cs typeface="Calibri" pitchFamily="34" charset="0"/>
            </a:endParaRPr>
          </a:p>
        </p:txBody>
      </p:sp>
      <p:grpSp>
        <p:nvGrpSpPr>
          <p:cNvPr id="7" name="Group 3"/>
          <p:cNvGrpSpPr/>
          <p:nvPr/>
        </p:nvGrpSpPr>
        <p:grpSpPr>
          <a:xfrm>
            <a:off x="6090685" y="1600200"/>
            <a:ext cx="3718190" cy="1962150"/>
            <a:chOff x="603886" y="2947036"/>
            <a:chExt cx="4118610" cy="2354580"/>
          </a:xfrm>
        </p:grpSpPr>
        <p:pic>
          <p:nvPicPr>
            <p:cNvPr id="8" name="Picture 47" descr="gray-disc"/>
            <p:cNvPicPr>
              <a:picLocks noChangeAspect="1" noChangeArrowheads="1"/>
            </p:cNvPicPr>
            <p:nvPr/>
          </p:nvPicPr>
          <p:blipFill>
            <a:blip r:embed="rId3"/>
            <a:srcRect/>
            <a:stretch>
              <a:fillRect/>
            </a:stretch>
          </p:blipFill>
          <p:spPr bwMode="auto">
            <a:xfrm>
              <a:off x="603886" y="3145156"/>
              <a:ext cx="4118610" cy="2156460"/>
            </a:xfrm>
            <a:prstGeom prst="rect">
              <a:avLst/>
            </a:prstGeom>
            <a:noFill/>
            <a:ln w="9525" algn="ctr">
              <a:noFill/>
              <a:miter lim="800000"/>
              <a:headEnd/>
              <a:tailEnd/>
            </a:ln>
            <a:effectLst/>
          </p:spPr>
        </p:pic>
        <p:grpSp>
          <p:nvGrpSpPr>
            <p:cNvPr id="9" name="Group 49"/>
            <p:cNvGrpSpPr>
              <a:grpSpLocks/>
            </p:cNvGrpSpPr>
            <p:nvPr/>
          </p:nvGrpSpPr>
          <p:grpSpPr bwMode="auto">
            <a:xfrm>
              <a:off x="1125856" y="3006090"/>
              <a:ext cx="727710" cy="756286"/>
              <a:chOff x="543" y="1479"/>
              <a:chExt cx="489" cy="541"/>
            </a:xfrm>
          </p:grpSpPr>
          <p:pic>
            <p:nvPicPr>
              <p:cNvPr id="39" name="Picture 50" descr="blue 3d disc with glow"/>
              <p:cNvPicPr>
                <a:picLocks noChangeAspect="1" noChangeArrowheads="1"/>
              </p:cNvPicPr>
              <p:nvPr/>
            </p:nvPicPr>
            <p:blipFill>
              <a:blip r:embed="rId4" cstate="print"/>
              <a:srcRect/>
              <a:stretch>
                <a:fillRect/>
              </a:stretch>
            </p:blipFill>
            <p:spPr bwMode="auto">
              <a:xfrm>
                <a:off x="543" y="1686"/>
                <a:ext cx="489" cy="334"/>
              </a:xfrm>
              <a:prstGeom prst="rect">
                <a:avLst/>
              </a:prstGeom>
              <a:noFill/>
              <a:ln w="9525" algn="ctr">
                <a:noFill/>
                <a:miter lim="800000"/>
                <a:headEnd/>
                <a:tailEnd/>
              </a:ln>
              <a:effectLst/>
            </p:spPr>
          </p:pic>
          <p:pic>
            <p:nvPicPr>
              <p:cNvPr id="40" name="Picture 51"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10" name="Group 52"/>
            <p:cNvGrpSpPr>
              <a:grpSpLocks/>
            </p:cNvGrpSpPr>
            <p:nvPr/>
          </p:nvGrpSpPr>
          <p:grpSpPr bwMode="auto">
            <a:xfrm>
              <a:off x="1775461" y="3061336"/>
              <a:ext cx="727710" cy="756284"/>
              <a:chOff x="1062" y="1473"/>
              <a:chExt cx="489" cy="542"/>
            </a:xfrm>
          </p:grpSpPr>
          <p:pic>
            <p:nvPicPr>
              <p:cNvPr id="37" name="Picture 53"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38" name="Picture 54"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11" name="Group 55"/>
            <p:cNvGrpSpPr>
              <a:grpSpLocks/>
            </p:cNvGrpSpPr>
            <p:nvPr/>
          </p:nvGrpSpPr>
          <p:grpSpPr bwMode="auto">
            <a:xfrm>
              <a:off x="2021206" y="3608070"/>
              <a:ext cx="727710" cy="767716"/>
              <a:chOff x="1410" y="2075"/>
              <a:chExt cx="489" cy="550"/>
            </a:xfrm>
          </p:grpSpPr>
          <p:pic>
            <p:nvPicPr>
              <p:cNvPr id="35" name="Picture 56"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36" name="Picture 57"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12" name="Group 58"/>
            <p:cNvGrpSpPr>
              <a:grpSpLocks/>
            </p:cNvGrpSpPr>
            <p:nvPr/>
          </p:nvGrpSpPr>
          <p:grpSpPr bwMode="auto">
            <a:xfrm>
              <a:off x="1343026" y="3524250"/>
              <a:ext cx="727710" cy="767716"/>
              <a:chOff x="935" y="2062"/>
              <a:chExt cx="489" cy="551"/>
            </a:xfrm>
          </p:grpSpPr>
          <p:pic>
            <p:nvPicPr>
              <p:cNvPr id="33" name="Picture 59"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34" name="Picture 60"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grpSp>
          <p:nvGrpSpPr>
            <p:cNvPr id="13" name="Group 61"/>
            <p:cNvGrpSpPr>
              <a:grpSpLocks/>
            </p:cNvGrpSpPr>
            <p:nvPr/>
          </p:nvGrpSpPr>
          <p:grpSpPr bwMode="auto">
            <a:xfrm>
              <a:off x="2444116" y="2947036"/>
              <a:ext cx="727710" cy="756284"/>
              <a:chOff x="543" y="1479"/>
              <a:chExt cx="489" cy="541"/>
            </a:xfrm>
          </p:grpSpPr>
          <p:pic>
            <p:nvPicPr>
              <p:cNvPr id="31" name="Picture 62" descr="blue 3d disc with glow"/>
              <p:cNvPicPr>
                <a:picLocks noChangeAspect="1" noChangeArrowheads="1"/>
              </p:cNvPicPr>
              <p:nvPr/>
            </p:nvPicPr>
            <p:blipFill>
              <a:blip r:embed="rId4" cstate="print"/>
              <a:srcRect/>
              <a:stretch>
                <a:fillRect/>
              </a:stretch>
            </p:blipFill>
            <p:spPr bwMode="auto">
              <a:xfrm>
                <a:off x="543" y="1686"/>
                <a:ext cx="489" cy="334"/>
              </a:xfrm>
              <a:prstGeom prst="rect">
                <a:avLst/>
              </a:prstGeom>
              <a:noFill/>
              <a:ln w="9525" algn="ctr">
                <a:noFill/>
                <a:miter lim="800000"/>
                <a:headEnd/>
                <a:tailEnd/>
              </a:ln>
              <a:effectLst/>
            </p:spPr>
          </p:pic>
          <p:pic>
            <p:nvPicPr>
              <p:cNvPr id="32" name="Picture 63"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14" name="Group 64"/>
            <p:cNvGrpSpPr>
              <a:grpSpLocks/>
            </p:cNvGrpSpPr>
            <p:nvPr/>
          </p:nvGrpSpPr>
          <p:grpSpPr bwMode="auto">
            <a:xfrm>
              <a:off x="3093721" y="3002280"/>
              <a:ext cx="727710" cy="756286"/>
              <a:chOff x="1062" y="1473"/>
              <a:chExt cx="489" cy="542"/>
            </a:xfrm>
          </p:grpSpPr>
          <p:pic>
            <p:nvPicPr>
              <p:cNvPr id="29" name="Picture 65"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30" name="Picture 66"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15" name="Group 67"/>
            <p:cNvGrpSpPr>
              <a:grpSpLocks/>
            </p:cNvGrpSpPr>
            <p:nvPr/>
          </p:nvGrpSpPr>
          <p:grpSpPr bwMode="auto">
            <a:xfrm>
              <a:off x="3339466" y="3549020"/>
              <a:ext cx="727710" cy="767715"/>
              <a:chOff x="1410" y="2075"/>
              <a:chExt cx="489" cy="550"/>
            </a:xfrm>
          </p:grpSpPr>
          <p:pic>
            <p:nvPicPr>
              <p:cNvPr id="27" name="Picture 68"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28" name="Picture 69"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16" name="Group 70"/>
            <p:cNvGrpSpPr>
              <a:grpSpLocks/>
            </p:cNvGrpSpPr>
            <p:nvPr/>
          </p:nvGrpSpPr>
          <p:grpSpPr bwMode="auto">
            <a:xfrm>
              <a:off x="2661286" y="3465196"/>
              <a:ext cx="727710" cy="767714"/>
              <a:chOff x="935" y="2062"/>
              <a:chExt cx="489" cy="551"/>
            </a:xfrm>
          </p:grpSpPr>
          <p:pic>
            <p:nvPicPr>
              <p:cNvPr id="25" name="Picture 71"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26" name="Picture 72"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pic>
          <p:nvPicPr>
            <p:cNvPr id="17" name="Picture 73" descr="database green"/>
            <p:cNvPicPr>
              <a:picLocks noChangeAspect="1" noChangeArrowheads="1"/>
            </p:cNvPicPr>
            <p:nvPr/>
          </p:nvPicPr>
          <p:blipFill>
            <a:blip r:embed="rId6" cstate="print"/>
            <a:srcRect/>
            <a:stretch>
              <a:fillRect/>
            </a:stretch>
          </p:blipFill>
          <p:spPr bwMode="auto">
            <a:xfrm>
              <a:off x="2356486" y="3973830"/>
              <a:ext cx="230504" cy="276226"/>
            </a:xfrm>
            <a:prstGeom prst="rect">
              <a:avLst/>
            </a:prstGeom>
            <a:noFill/>
          </p:spPr>
        </p:pic>
        <p:pic>
          <p:nvPicPr>
            <p:cNvPr id="18" name="Picture 74" descr="database purple"/>
            <p:cNvPicPr>
              <a:picLocks noChangeAspect="1" noChangeArrowheads="1"/>
            </p:cNvPicPr>
            <p:nvPr/>
          </p:nvPicPr>
          <p:blipFill>
            <a:blip r:embed="rId7" cstate="print"/>
            <a:srcRect/>
            <a:stretch>
              <a:fillRect/>
            </a:stretch>
          </p:blipFill>
          <p:spPr bwMode="auto">
            <a:xfrm>
              <a:off x="2125980" y="3409950"/>
              <a:ext cx="230506" cy="276226"/>
            </a:xfrm>
            <a:prstGeom prst="rect">
              <a:avLst/>
            </a:prstGeom>
            <a:noFill/>
          </p:spPr>
        </p:pic>
        <p:pic>
          <p:nvPicPr>
            <p:cNvPr id="19" name="Picture 75" descr="database green"/>
            <p:cNvPicPr>
              <a:picLocks noChangeAspect="1" noChangeArrowheads="1"/>
            </p:cNvPicPr>
            <p:nvPr/>
          </p:nvPicPr>
          <p:blipFill>
            <a:blip r:embed="rId6" cstate="print"/>
            <a:srcRect/>
            <a:stretch>
              <a:fillRect/>
            </a:stretch>
          </p:blipFill>
          <p:spPr bwMode="auto">
            <a:xfrm>
              <a:off x="3015616" y="3789046"/>
              <a:ext cx="230504" cy="276224"/>
            </a:xfrm>
            <a:prstGeom prst="rect">
              <a:avLst/>
            </a:prstGeom>
            <a:noFill/>
          </p:spPr>
        </p:pic>
        <p:pic>
          <p:nvPicPr>
            <p:cNvPr id="20" name="Picture 76" descr="database purple"/>
            <p:cNvPicPr>
              <a:picLocks noChangeAspect="1" noChangeArrowheads="1"/>
            </p:cNvPicPr>
            <p:nvPr/>
          </p:nvPicPr>
          <p:blipFill>
            <a:blip r:embed="rId7" cstate="print"/>
            <a:srcRect/>
            <a:stretch>
              <a:fillRect/>
            </a:stretch>
          </p:blipFill>
          <p:spPr bwMode="auto">
            <a:xfrm>
              <a:off x="2785110" y="3295650"/>
              <a:ext cx="230506" cy="276226"/>
            </a:xfrm>
            <a:prstGeom prst="rect">
              <a:avLst/>
            </a:prstGeom>
            <a:noFill/>
          </p:spPr>
        </p:pic>
        <p:pic>
          <p:nvPicPr>
            <p:cNvPr id="21" name="Picture 77" descr="database green"/>
            <p:cNvPicPr>
              <a:picLocks noChangeAspect="1" noChangeArrowheads="1"/>
            </p:cNvPicPr>
            <p:nvPr/>
          </p:nvPicPr>
          <p:blipFill>
            <a:blip r:embed="rId6" cstate="print"/>
            <a:srcRect/>
            <a:stretch>
              <a:fillRect/>
            </a:stretch>
          </p:blipFill>
          <p:spPr bwMode="auto">
            <a:xfrm>
              <a:off x="1466850" y="3360420"/>
              <a:ext cx="230506" cy="276226"/>
            </a:xfrm>
            <a:prstGeom prst="rect">
              <a:avLst/>
            </a:prstGeom>
            <a:noFill/>
          </p:spPr>
        </p:pic>
        <p:pic>
          <p:nvPicPr>
            <p:cNvPr id="22" name="Picture 78" descr="database purple"/>
            <p:cNvPicPr>
              <a:picLocks noChangeAspect="1" noChangeArrowheads="1"/>
            </p:cNvPicPr>
            <p:nvPr/>
          </p:nvPicPr>
          <p:blipFill>
            <a:blip r:embed="rId7" cstate="print"/>
            <a:srcRect/>
            <a:stretch>
              <a:fillRect/>
            </a:stretch>
          </p:blipFill>
          <p:spPr bwMode="auto">
            <a:xfrm>
              <a:off x="1697356" y="3874770"/>
              <a:ext cx="230504" cy="276226"/>
            </a:xfrm>
            <a:prstGeom prst="rect">
              <a:avLst/>
            </a:prstGeom>
            <a:noFill/>
          </p:spPr>
        </p:pic>
        <p:pic>
          <p:nvPicPr>
            <p:cNvPr id="23" name="Picture 79" descr="database green"/>
            <p:cNvPicPr>
              <a:picLocks noChangeAspect="1" noChangeArrowheads="1"/>
            </p:cNvPicPr>
            <p:nvPr/>
          </p:nvPicPr>
          <p:blipFill>
            <a:blip r:embed="rId6" cstate="print"/>
            <a:srcRect/>
            <a:stretch>
              <a:fillRect/>
            </a:stretch>
          </p:blipFill>
          <p:spPr bwMode="auto">
            <a:xfrm>
              <a:off x="3463290" y="3373756"/>
              <a:ext cx="230506" cy="276224"/>
            </a:xfrm>
            <a:prstGeom prst="rect">
              <a:avLst/>
            </a:prstGeom>
            <a:noFill/>
          </p:spPr>
        </p:pic>
        <p:pic>
          <p:nvPicPr>
            <p:cNvPr id="24" name="Picture 80" descr="database purple"/>
            <p:cNvPicPr>
              <a:picLocks noChangeAspect="1" noChangeArrowheads="1"/>
            </p:cNvPicPr>
            <p:nvPr/>
          </p:nvPicPr>
          <p:blipFill>
            <a:blip r:embed="rId7" cstate="print"/>
            <a:srcRect/>
            <a:stretch>
              <a:fillRect/>
            </a:stretch>
          </p:blipFill>
          <p:spPr bwMode="auto">
            <a:xfrm>
              <a:off x="3693796" y="3899536"/>
              <a:ext cx="230504" cy="276224"/>
            </a:xfrm>
            <a:prstGeom prst="rect">
              <a:avLst/>
            </a:prstGeom>
            <a:noFill/>
          </p:spPr>
        </p:pic>
      </p:grpSp>
      <p:grpSp>
        <p:nvGrpSpPr>
          <p:cNvPr id="41" name="Group 57"/>
          <p:cNvGrpSpPr/>
          <p:nvPr/>
        </p:nvGrpSpPr>
        <p:grpSpPr>
          <a:xfrm>
            <a:off x="6011922" y="3749942"/>
            <a:ext cx="3718190" cy="2176462"/>
            <a:chOff x="6402706" y="5252086"/>
            <a:chExt cx="4118610" cy="2611754"/>
          </a:xfrm>
        </p:grpSpPr>
        <p:pic>
          <p:nvPicPr>
            <p:cNvPr id="42" name="Picture 3" descr="gray-disc"/>
            <p:cNvPicPr>
              <a:picLocks noChangeAspect="1" noChangeArrowheads="1"/>
            </p:cNvPicPr>
            <p:nvPr/>
          </p:nvPicPr>
          <p:blipFill>
            <a:blip r:embed="rId3"/>
            <a:srcRect/>
            <a:stretch>
              <a:fillRect/>
            </a:stretch>
          </p:blipFill>
          <p:spPr bwMode="auto">
            <a:xfrm>
              <a:off x="6402706" y="5707380"/>
              <a:ext cx="4118610" cy="2156460"/>
            </a:xfrm>
            <a:prstGeom prst="rect">
              <a:avLst/>
            </a:prstGeom>
            <a:noFill/>
            <a:ln w="9525" algn="ctr">
              <a:noFill/>
              <a:miter lim="800000"/>
              <a:headEnd/>
              <a:tailEnd/>
            </a:ln>
            <a:effectLst/>
          </p:spPr>
        </p:pic>
        <p:grpSp>
          <p:nvGrpSpPr>
            <p:cNvPr id="43" name="Group 4"/>
            <p:cNvGrpSpPr>
              <a:grpSpLocks/>
            </p:cNvGrpSpPr>
            <p:nvPr/>
          </p:nvGrpSpPr>
          <p:grpSpPr bwMode="auto">
            <a:xfrm>
              <a:off x="8726806" y="5252086"/>
              <a:ext cx="1329690" cy="1518284"/>
              <a:chOff x="2085" y="1465"/>
              <a:chExt cx="894" cy="1087"/>
            </a:xfrm>
          </p:grpSpPr>
          <p:pic>
            <p:nvPicPr>
              <p:cNvPr id="59" name="Picture 5" descr="blue 3d disc with glow"/>
              <p:cNvPicPr>
                <a:picLocks noChangeAspect="1" noChangeArrowheads="1"/>
              </p:cNvPicPr>
              <p:nvPr/>
            </p:nvPicPr>
            <p:blipFill>
              <a:blip r:embed="rId8"/>
              <a:srcRect/>
              <a:stretch>
                <a:fillRect/>
              </a:stretch>
            </p:blipFill>
            <p:spPr bwMode="auto">
              <a:xfrm>
                <a:off x="2085" y="1962"/>
                <a:ext cx="894" cy="590"/>
              </a:xfrm>
              <a:prstGeom prst="rect">
                <a:avLst/>
              </a:prstGeom>
              <a:noFill/>
              <a:ln w="9525" algn="ctr">
                <a:noFill/>
                <a:miter lim="800000"/>
                <a:headEnd/>
                <a:tailEnd/>
              </a:ln>
              <a:effectLst/>
            </p:spPr>
          </p:pic>
          <p:pic>
            <p:nvPicPr>
              <p:cNvPr id="60" name="Picture 6" descr="Host Integration Server (HIS) sm"/>
              <p:cNvPicPr>
                <a:picLocks noChangeAspect="1" noChangeArrowheads="1"/>
              </p:cNvPicPr>
              <p:nvPr/>
            </p:nvPicPr>
            <p:blipFill>
              <a:blip r:embed="rId9"/>
              <a:srcRect/>
              <a:stretch>
                <a:fillRect/>
              </a:stretch>
            </p:blipFill>
            <p:spPr bwMode="auto">
              <a:xfrm>
                <a:off x="2246" y="1465"/>
                <a:ext cx="625" cy="964"/>
              </a:xfrm>
              <a:prstGeom prst="rect">
                <a:avLst/>
              </a:prstGeom>
              <a:noFill/>
            </p:spPr>
          </p:pic>
        </p:grpSp>
        <p:pic>
          <p:nvPicPr>
            <p:cNvPr id="44" name="Picture 19" descr="sm yellow straight down arrow"/>
            <p:cNvPicPr>
              <a:picLocks noChangeAspect="1" noChangeArrowheads="1"/>
            </p:cNvPicPr>
            <p:nvPr/>
          </p:nvPicPr>
          <p:blipFill>
            <a:blip r:embed="rId10">
              <a:lum bright="36000"/>
            </a:blip>
            <a:srcRect/>
            <a:stretch>
              <a:fillRect/>
            </a:stretch>
          </p:blipFill>
          <p:spPr bwMode="auto">
            <a:xfrm>
              <a:off x="7833360" y="5581650"/>
              <a:ext cx="1190626" cy="862966"/>
            </a:xfrm>
            <a:prstGeom prst="rect">
              <a:avLst/>
            </a:prstGeom>
            <a:noFill/>
            <a:ln w="9525" algn="ctr">
              <a:noFill/>
              <a:miter lim="800000"/>
              <a:headEnd/>
              <a:tailEnd/>
            </a:ln>
            <a:effectLst/>
          </p:spPr>
        </p:pic>
        <p:grpSp>
          <p:nvGrpSpPr>
            <p:cNvPr id="45" name="Group 34"/>
            <p:cNvGrpSpPr>
              <a:grpSpLocks/>
            </p:cNvGrpSpPr>
            <p:nvPr/>
          </p:nvGrpSpPr>
          <p:grpSpPr bwMode="auto">
            <a:xfrm>
              <a:off x="7031356" y="5629276"/>
              <a:ext cx="1623060" cy="1369694"/>
              <a:chOff x="863" y="1699"/>
              <a:chExt cx="1091" cy="981"/>
            </a:xfrm>
          </p:grpSpPr>
          <p:grpSp>
            <p:nvGrpSpPr>
              <p:cNvPr id="47" name="Group 35"/>
              <p:cNvGrpSpPr>
                <a:grpSpLocks/>
              </p:cNvGrpSpPr>
              <p:nvPr/>
            </p:nvGrpSpPr>
            <p:grpSpPr bwMode="auto">
              <a:xfrm>
                <a:off x="863" y="1699"/>
                <a:ext cx="489" cy="541"/>
                <a:chOff x="543" y="1479"/>
                <a:chExt cx="489" cy="541"/>
              </a:xfrm>
            </p:grpSpPr>
            <p:pic>
              <p:nvPicPr>
                <p:cNvPr id="57" name="Picture 36" descr="blue 3d disc with glow"/>
                <p:cNvPicPr>
                  <a:picLocks noChangeAspect="1" noChangeArrowheads="1"/>
                </p:cNvPicPr>
                <p:nvPr/>
              </p:nvPicPr>
              <p:blipFill>
                <a:blip r:embed="rId11" cstate="print"/>
                <a:srcRect/>
                <a:stretch>
                  <a:fillRect/>
                </a:stretch>
              </p:blipFill>
              <p:spPr bwMode="auto">
                <a:xfrm>
                  <a:off x="543" y="1686"/>
                  <a:ext cx="489" cy="334"/>
                </a:xfrm>
                <a:prstGeom prst="rect">
                  <a:avLst/>
                </a:prstGeom>
                <a:noFill/>
                <a:ln w="9525" algn="ctr">
                  <a:noFill/>
                  <a:miter lim="800000"/>
                  <a:headEnd/>
                  <a:tailEnd/>
                </a:ln>
                <a:effectLst/>
              </p:spPr>
            </p:pic>
            <p:pic>
              <p:nvPicPr>
                <p:cNvPr id="58" name="Picture 37"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48" name="Group 38"/>
              <p:cNvGrpSpPr>
                <a:grpSpLocks/>
              </p:cNvGrpSpPr>
              <p:nvPr/>
            </p:nvGrpSpPr>
            <p:grpSpPr bwMode="auto">
              <a:xfrm>
                <a:off x="1300" y="1738"/>
                <a:ext cx="489" cy="542"/>
                <a:chOff x="1062" y="1473"/>
                <a:chExt cx="489" cy="542"/>
              </a:xfrm>
            </p:grpSpPr>
            <p:pic>
              <p:nvPicPr>
                <p:cNvPr id="55" name="Picture 39"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56" name="Picture 40"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49" name="Group 41"/>
              <p:cNvGrpSpPr>
                <a:grpSpLocks/>
              </p:cNvGrpSpPr>
              <p:nvPr/>
            </p:nvGrpSpPr>
            <p:grpSpPr bwMode="auto">
              <a:xfrm>
                <a:off x="1465" y="2130"/>
                <a:ext cx="489" cy="550"/>
                <a:chOff x="1410" y="2075"/>
                <a:chExt cx="489" cy="550"/>
              </a:xfrm>
            </p:grpSpPr>
            <p:pic>
              <p:nvPicPr>
                <p:cNvPr id="53" name="Picture 42"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54" name="Picture 43"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50" name="Group 44"/>
              <p:cNvGrpSpPr>
                <a:grpSpLocks/>
              </p:cNvGrpSpPr>
              <p:nvPr/>
            </p:nvGrpSpPr>
            <p:grpSpPr bwMode="auto">
              <a:xfrm>
                <a:off x="1009" y="2015"/>
                <a:ext cx="489" cy="551"/>
                <a:chOff x="935" y="2062"/>
                <a:chExt cx="489" cy="551"/>
              </a:xfrm>
            </p:grpSpPr>
            <p:pic>
              <p:nvPicPr>
                <p:cNvPr id="51" name="Picture 45"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52" name="Picture 46"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grpSp>
        <p:pic>
          <p:nvPicPr>
            <p:cNvPr id="46" name="Picture 83" descr="green checkmark2"/>
            <p:cNvPicPr>
              <a:picLocks noChangeAspect="1" noChangeArrowheads="1"/>
            </p:cNvPicPr>
            <p:nvPr/>
          </p:nvPicPr>
          <p:blipFill>
            <a:blip r:embed="rId12" cstate="print"/>
            <a:srcRect/>
            <a:stretch>
              <a:fillRect/>
            </a:stretch>
          </p:blipFill>
          <p:spPr bwMode="auto">
            <a:xfrm>
              <a:off x="9159240" y="5623560"/>
              <a:ext cx="1097280" cy="1074420"/>
            </a:xfrm>
            <a:prstGeom prst="rect">
              <a:avLst/>
            </a:prstGeom>
            <a:noFill/>
          </p:spPr>
        </p:pic>
      </p:grpSp>
    </p:spTree>
    <p:extLst>
      <p:ext uri="{BB962C8B-B14F-4D97-AF65-F5344CB8AC3E}">
        <p14:creationId xmlns:p14="http://schemas.microsoft.com/office/powerpoint/2010/main" val="415496942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bwMode="auto">
          <a:xfrm>
            <a:off x="4953000" y="2209800"/>
            <a:ext cx="3962400" cy="2895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48" name="Rounded Rectangle 47"/>
          <p:cNvSpPr/>
          <p:nvPr/>
        </p:nvSpPr>
        <p:spPr bwMode="auto">
          <a:xfrm>
            <a:off x="742951" y="2209799"/>
            <a:ext cx="3797300" cy="2895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 name="Title 1"/>
          <p:cNvSpPr>
            <a:spLocks noGrp="1"/>
          </p:cNvSpPr>
          <p:nvPr>
            <p:ph type="title"/>
          </p:nvPr>
        </p:nvSpPr>
        <p:spPr>
          <a:xfrm>
            <a:off x="412750" y="230189"/>
            <a:ext cx="9080500" cy="1107996"/>
          </a:xfrm>
        </p:spPr>
        <p:txBody>
          <a:bodyPr/>
          <a:lstStyle/>
          <a:p>
            <a:r>
              <a:rPr lang="es-ES" sz="4000" noProof="0" dirty="0" smtClean="0"/>
              <a:t>Windows Server 2008 R2 </a:t>
            </a:r>
            <a:r>
              <a:rPr lang="es-ES" sz="4000" noProof="0" dirty="0" err="1" smtClean="0"/>
              <a:t>Hyper</a:t>
            </a:r>
            <a:r>
              <a:rPr lang="es-ES" sz="4000" noProof="0" dirty="0" smtClean="0"/>
              <a:t>-V vs. Microsoft Hyper-V Server 2008 R2</a:t>
            </a:r>
            <a:endParaRPr lang="es-ES" sz="4000" noProof="0" dirty="0"/>
          </a:p>
        </p:txBody>
      </p:sp>
      <p:sp>
        <p:nvSpPr>
          <p:cNvPr id="10" name="TextBox 9"/>
          <p:cNvSpPr txBox="1"/>
          <p:nvPr/>
        </p:nvSpPr>
        <p:spPr>
          <a:xfrm>
            <a:off x="1816100" y="4343399"/>
            <a:ext cx="1898650" cy="381000"/>
          </a:xfrm>
          <a:prstGeom prst="rect">
            <a:avLst/>
          </a:prstGeom>
          <a:noFill/>
        </p:spPr>
        <p:txBody>
          <a:bodyPr wrap="square" rtlCol="0">
            <a:spAutoFit/>
          </a:bodyPr>
          <a:lstStyle/>
          <a:p>
            <a:pPr algn="l" rtl="0"/>
            <a:endParaRPr lang="en-US" kern="1200" dirty="0">
              <a:solidFill>
                <a:srgbClr val="FFFFFF"/>
              </a:solidFill>
              <a:latin typeface="Segoe"/>
              <a:ea typeface="+mn-ea"/>
              <a:cs typeface="+mn-cs"/>
            </a:endParaRPr>
          </a:p>
        </p:txBody>
      </p:sp>
      <p:sp>
        <p:nvSpPr>
          <p:cNvPr id="12" name="TextBox 11"/>
          <p:cNvSpPr txBox="1"/>
          <p:nvPr/>
        </p:nvSpPr>
        <p:spPr>
          <a:xfrm>
            <a:off x="825500" y="1524001"/>
            <a:ext cx="3797300" cy="646331"/>
          </a:xfrm>
          <a:prstGeom prst="rect">
            <a:avLst/>
          </a:prstGeom>
          <a:noFill/>
        </p:spPr>
        <p:txBody>
          <a:bodyPr wrap="square" rtlCol="0">
            <a:spAutoFit/>
          </a:bodyPr>
          <a:lstStyle/>
          <a:p>
            <a:pPr algn="ctr" rtl="0"/>
            <a:r>
              <a:rPr lang="en-US" b="1" kern="1200" dirty="0">
                <a:solidFill>
                  <a:srgbClr val="FFFFFF"/>
                </a:solidFill>
                <a:latin typeface="Segoe"/>
                <a:ea typeface="+mn-ea"/>
                <a:cs typeface="+mn-cs"/>
              </a:rPr>
              <a:t>Microsoft Hyper-V </a:t>
            </a:r>
            <a:r>
              <a:rPr lang="en-US" b="1" kern="1200" dirty="0" smtClean="0">
                <a:solidFill>
                  <a:srgbClr val="FFFFFF"/>
                </a:solidFill>
                <a:latin typeface="Segoe"/>
                <a:ea typeface="+mn-ea"/>
                <a:cs typeface="+mn-cs"/>
              </a:rPr>
              <a:t>Server 2008 R2 (</a:t>
            </a:r>
            <a:r>
              <a:rPr lang="en-US" b="1" kern="1200" dirty="0">
                <a:solidFill>
                  <a:srgbClr val="FFFFFF"/>
                </a:solidFill>
                <a:latin typeface="Segoe"/>
                <a:ea typeface="+mn-ea"/>
                <a:cs typeface="+mn-cs"/>
              </a:rPr>
              <a:t>HVS)</a:t>
            </a:r>
          </a:p>
        </p:txBody>
      </p:sp>
      <p:sp>
        <p:nvSpPr>
          <p:cNvPr id="39" name="TextBox 38"/>
          <p:cNvSpPr txBox="1"/>
          <p:nvPr/>
        </p:nvSpPr>
        <p:spPr>
          <a:xfrm>
            <a:off x="972256" y="5352871"/>
            <a:ext cx="3586340" cy="1477328"/>
          </a:xfrm>
          <a:prstGeom prst="rect">
            <a:avLst/>
          </a:prstGeom>
          <a:noFill/>
        </p:spPr>
        <p:txBody>
          <a:bodyPr wrap="square" rtlCol="0">
            <a:spAutoFit/>
          </a:bodyPr>
          <a:lstStyle/>
          <a:p>
            <a:pPr algn="ctr" rtl="0"/>
            <a:r>
              <a:rPr lang="en-US" kern="1200" dirty="0" err="1" smtClean="0">
                <a:solidFill>
                  <a:srgbClr val="FFFFFF"/>
                </a:solidFill>
                <a:latin typeface="Segoe"/>
                <a:ea typeface="+mn-ea"/>
                <a:cs typeface="+mn-cs"/>
              </a:rPr>
              <a:t>Descarga</a:t>
            </a:r>
            <a:r>
              <a:rPr lang="en-US" kern="1200" dirty="0" smtClean="0">
                <a:solidFill>
                  <a:srgbClr val="FFFFFF"/>
                </a:solidFill>
                <a:latin typeface="Segoe"/>
                <a:ea typeface="+mn-ea"/>
                <a:cs typeface="+mn-cs"/>
              </a:rPr>
              <a:t> </a:t>
            </a:r>
            <a:r>
              <a:rPr lang="en-US" kern="1200" dirty="0" err="1" smtClean="0">
                <a:solidFill>
                  <a:srgbClr val="FFFFFF"/>
                </a:solidFill>
                <a:latin typeface="Segoe"/>
                <a:ea typeface="+mn-ea"/>
                <a:cs typeface="+mn-cs"/>
              </a:rPr>
              <a:t>gratuita</a:t>
            </a:r>
            <a:r>
              <a:rPr lang="en-US" kern="1200" dirty="0" smtClean="0">
                <a:solidFill>
                  <a:srgbClr val="FFFFFF"/>
                </a:solidFill>
                <a:latin typeface="Segoe"/>
                <a:ea typeface="+mn-ea"/>
                <a:cs typeface="+mn-cs"/>
              </a:rPr>
              <a:t> </a:t>
            </a:r>
            <a:r>
              <a:rPr lang="en-US" kern="1200" dirty="0" err="1" smtClean="0">
                <a:solidFill>
                  <a:srgbClr val="FFFFFF"/>
                </a:solidFill>
                <a:latin typeface="Segoe"/>
                <a:ea typeface="+mn-ea"/>
                <a:cs typeface="+mn-cs"/>
              </a:rPr>
              <a:t>que</a:t>
            </a:r>
            <a:r>
              <a:rPr lang="en-US" kern="1200" dirty="0" smtClean="0">
                <a:solidFill>
                  <a:srgbClr val="FFFFFF"/>
                </a:solidFill>
                <a:latin typeface="Segoe"/>
                <a:ea typeface="+mn-ea"/>
                <a:cs typeface="+mn-cs"/>
              </a:rPr>
              <a:t> </a:t>
            </a:r>
            <a:r>
              <a:rPr lang="en-US" kern="1200" dirty="0" err="1" smtClean="0">
                <a:solidFill>
                  <a:srgbClr val="FFFFFF"/>
                </a:solidFill>
                <a:latin typeface="Segoe"/>
                <a:ea typeface="+mn-ea"/>
                <a:cs typeface="+mn-cs"/>
              </a:rPr>
              <a:t>incluye</a:t>
            </a:r>
            <a:r>
              <a:rPr lang="en-US" kern="1200" dirty="0" smtClean="0">
                <a:solidFill>
                  <a:srgbClr val="FFFFFF"/>
                </a:solidFill>
                <a:latin typeface="Segoe"/>
                <a:ea typeface="+mn-ea"/>
                <a:cs typeface="+mn-cs"/>
              </a:rPr>
              <a:t> el hypervisor y </a:t>
            </a:r>
            <a:r>
              <a:rPr lang="en-US" kern="1200" dirty="0" err="1" smtClean="0">
                <a:solidFill>
                  <a:srgbClr val="FFFFFF"/>
                </a:solidFill>
                <a:latin typeface="Segoe"/>
                <a:ea typeface="+mn-ea"/>
                <a:cs typeface="+mn-cs"/>
              </a:rPr>
              <a:t>todos</a:t>
            </a:r>
            <a:r>
              <a:rPr lang="en-US" kern="1200" dirty="0" smtClean="0">
                <a:solidFill>
                  <a:srgbClr val="FFFFFF"/>
                </a:solidFill>
                <a:latin typeface="Segoe"/>
                <a:ea typeface="+mn-ea"/>
                <a:cs typeface="+mn-cs"/>
              </a:rPr>
              <a:t> los </a:t>
            </a:r>
            <a:r>
              <a:rPr lang="en-US" kern="1200" dirty="0" err="1" smtClean="0">
                <a:solidFill>
                  <a:srgbClr val="FFFFFF"/>
                </a:solidFill>
                <a:latin typeface="Segoe"/>
                <a:ea typeface="+mn-ea"/>
                <a:cs typeface="+mn-cs"/>
              </a:rPr>
              <a:t>componentes</a:t>
            </a:r>
            <a:r>
              <a:rPr lang="en-US" kern="1200" dirty="0" smtClean="0">
                <a:solidFill>
                  <a:srgbClr val="FFFFFF"/>
                </a:solidFill>
                <a:latin typeface="Segoe"/>
                <a:ea typeface="+mn-ea"/>
                <a:cs typeface="+mn-cs"/>
              </a:rPr>
              <a:t> </a:t>
            </a:r>
            <a:r>
              <a:rPr lang="en-US" kern="1200" dirty="0" err="1" smtClean="0">
                <a:solidFill>
                  <a:srgbClr val="FFFFFF"/>
                </a:solidFill>
                <a:latin typeface="Segoe"/>
                <a:ea typeface="+mn-ea"/>
                <a:cs typeface="+mn-cs"/>
              </a:rPr>
              <a:t>necesarios</a:t>
            </a:r>
            <a:r>
              <a:rPr lang="en-US" kern="1200" dirty="0" smtClean="0">
                <a:solidFill>
                  <a:srgbClr val="FFFFFF"/>
                </a:solidFill>
                <a:latin typeface="Segoe"/>
                <a:ea typeface="+mn-ea"/>
                <a:cs typeface="+mn-cs"/>
              </a:rPr>
              <a:t> </a:t>
            </a:r>
            <a:r>
              <a:rPr lang="en-US" kern="1200" dirty="0" err="1" smtClean="0">
                <a:solidFill>
                  <a:srgbClr val="FFFFFF"/>
                </a:solidFill>
                <a:latin typeface="Segoe"/>
                <a:ea typeface="+mn-ea"/>
                <a:cs typeface="+mn-cs"/>
              </a:rPr>
              <a:t>para</a:t>
            </a:r>
            <a:r>
              <a:rPr lang="en-US" kern="1200" dirty="0" smtClean="0">
                <a:solidFill>
                  <a:srgbClr val="FFFFFF"/>
                </a:solidFill>
                <a:latin typeface="Segoe"/>
                <a:ea typeface="+mn-ea"/>
                <a:cs typeface="+mn-cs"/>
              </a:rPr>
              <a:t> virtualizar (Windows Kernel, drivers, red, </a:t>
            </a:r>
            <a:r>
              <a:rPr lang="en-US" kern="1200" dirty="0" err="1" smtClean="0">
                <a:solidFill>
                  <a:srgbClr val="FFFFFF"/>
                </a:solidFill>
                <a:latin typeface="Segoe"/>
                <a:ea typeface="+mn-ea"/>
                <a:cs typeface="+mn-cs"/>
              </a:rPr>
              <a:t>almacenamiento</a:t>
            </a:r>
            <a:r>
              <a:rPr lang="en-US" kern="1200" dirty="0" smtClean="0">
                <a:solidFill>
                  <a:srgbClr val="FFFFFF"/>
                </a:solidFill>
                <a:latin typeface="Segoe"/>
                <a:ea typeface="+mn-ea"/>
                <a:cs typeface="+mn-cs"/>
              </a:rPr>
              <a:t>…)</a:t>
            </a:r>
            <a:endParaRPr lang="en-US" kern="1200" dirty="0">
              <a:solidFill>
                <a:srgbClr val="FFFFFF"/>
              </a:solidFill>
              <a:latin typeface="Segoe"/>
              <a:ea typeface="+mn-ea"/>
              <a:cs typeface="+mn-cs"/>
            </a:endParaRPr>
          </a:p>
        </p:txBody>
      </p:sp>
      <p:grpSp>
        <p:nvGrpSpPr>
          <p:cNvPr id="3" name="Group 112"/>
          <p:cNvGrpSpPr/>
          <p:nvPr/>
        </p:nvGrpSpPr>
        <p:grpSpPr>
          <a:xfrm>
            <a:off x="919518" y="2362199"/>
            <a:ext cx="3483793" cy="2362200"/>
            <a:chOff x="6096000" y="1143000"/>
            <a:chExt cx="2516720" cy="2362200"/>
          </a:xfrm>
        </p:grpSpPr>
        <p:sp>
          <p:nvSpPr>
            <p:cNvPr id="33" name="Rectangle 4"/>
            <p:cNvSpPr>
              <a:spLocks noChangeArrowheads="1"/>
            </p:cNvSpPr>
            <p:nvPr/>
          </p:nvSpPr>
          <p:spPr bwMode="auto">
            <a:xfrm>
              <a:off x="6172200" y="2895600"/>
              <a:ext cx="2438400" cy="228600"/>
            </a:xfrm>
            <a:prstGeom prst="rect">
              <a:avLst/>
            </a:prstGeom>
            <a:solidFill>
              <a:srgbClr val="92D050"/>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600" b="1" kern="1200" dirty="0">
                  <a:solidFill>
                    <a:srgbClr val="FFFFFF"/>
                  </a:solidFill>
                  <a:latin typeface="Segoe"/>
                  <a:ea typeface="+mn-ea"/>
                  <a:cs typeface="+mn-cs"/>
                </a:rPr>
                <a:t>Windows hypervisor</a:t>
              </a:r>
            </a:p>
          </p:txBody>
        </p:sp>
        <p:sp>
          <p:nvSpPr>
            <p:cNvPr id="34" name="Rectangle 5"/>
            <p:cNvSpPr>
              <a:spLocks noChangeArrowheads="1"/>
            </p:cNvSpPr>
            <p:nvPr/>
          </p:nvSpPr>
          <p:spPr bwMode="auto">
            <a:xfrm>
              <a:off x="7010400" y="2057400"/>
              <a:ext cx="685800" cy="762000"/>
            </a:xfrm>
            <a:prstGeom prst="rect">
              <a:avLst/>
            </a:prstGeom>
            <a:solidFill>
              <a:schemeClr val="accent5">
                <a:lumMod val="5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200" b="1" kern="1200" dirty="0" smtClean="0">
                  <a:solidFill>
                    <a:srgbClr val="FFFFFF"/>
                  </a:solidFill>
                  <a:latin typeface="Segoe"/>
                  <a:ea typeface="+mn-ea"/>
                  <a:cs typeface="+mn-cs"/>
                </a:rPr>
                <a:t>VM</a:t>
              </a:r>
              <a:endParaRPr lang="en-US" sz="1200" b="1" kern="1200" dirty="0">
                <a:solidFill>
                  <a:srgbClr val="FFFFFF"/>
                </a:solidFill>
                <a:latin typeface="Segoe"/>
                <a:ea typeface="+mn-ea"/>
                <a:cs typeface="+mn-cs"/>
              </a:endParaRPr>
            </a:p>
          </p:txBody>
        </p:sp>
        <p:sp>
          <p:nvSpPr>
            <p:cNvPr id="35" name="Rectangle 9"/>
            <p:cNvSpPr>
              <a:spLocks noChangeArrowheads="1"/>
            </p:cNvSpPr>
            <p:nvPr/>
          </p:nvSpPr>
          <p:spPr bwMode="auto">
            <a:xfrm>
              <a:off x="6172200" y="3200400"/>
              <a:ext cx="2438400" cy="304800"/>
            </a:xfrm>
            <a:prstGeom prst="rect">
              <a:avLst/>
            </a:prstGeom>
            <a:gradFill rotWithShape="1">
              <a:gsLst>
                <a:gs pos="0">
                  <a:schemeClr val="accent2"/>
                </a:gs>
                <a:gs pos="50000">
                  <a:schemeClr val="accent2">
                    <a:gamma/>
                    <a:tint val="73725"/>
                    <a:invGamma/>
                  </a:schemeClr>
                </a:gs>
                <a:gs pos="100000">
                  <a:schemeClr val="accent2"/>
                </a:gs>
              </a:gsLst>
              <a:lin ang="2700000" scaled="1"/>
            </a:gradFill>
            <a:ln w="9525" algn="ctr">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600" b="1" kern="1200" dirty="0">
                  <a:solidFill>
                    <a:srgbClr val="FFFFFF"/>
                  </a:solidFill>
                  <a:latin typeface="Segoe"/>
                  <a:ea typeface="+mn-ea"/>
                  <a:cs typeface="+mn-cs"/>
                </a:rPr>
                <a:t>Hardware</a:t>
              </a:r>
            </a:p>
          </p:txBody>
        </p:sp>
        <p:sp>
          <p:nvSpPr>
            <p:cNvPr id="36" name="Rectangle 5"/>
            <p:cNvSpPr>
              <a:spLocks noChangeArrowheads="1"/>
            </p:cNvSpPr>
            <p:nvPr/>
          </p:nvSpPr>
          <p:spPr bwMode="auto">
            <a:xfrm>
              <a:off x="6172200" y="2419290"/>
              <a:ext cx="762000" cy="400110"/>
            </a:xfrm>
            <a:prstGeom prst="rect">
              <a:avLst/>
            </a:prstGeom>
            <a:solidFill>
              <a:srgbClr val="92D050"/>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algn="ctr" rtl="0"/>
              <a:r>
                <a:rPr lang="en-US" sz="1000" b="1" kern="1200" dirty="0">
                  <a:solidFill>
                    <a:srgbClr val="FFFFFF"/>
                  </a:solidFill>
                  <a:latin typeface="Segoe"/>
                  <a:ea typeface="+mn-ea"/>
                  <a:cs typeface="+mn-cs"/>
                </a:rPr>
                <a:t>Parent Partition</a:t>
              </a:r>
            </a:p>
          </p:txBody>
        </p:sp>
        <p:sp>
          <p:nvSpPr>
            <p:cNvPr id="37" name="Rectangle 6"/>
            <p:cNvSpPr>
              <a:spLocks noChangeArrowheads="1"/>
            </p:cNvSpPr>
            <p:nvPr/>
          </p:nvSpPr>
          <p:spPr bwMode="auto">
            <a:xfrm>
              <a:off x="7772400" y="2057400"/>
              <a:ext cx="762000" cy="762000"/>
            </a:xfrm>
            <a:prstGeom prst="rect">
              <a:avLst/>
            </a:prstGeom>
            <a:solidFill>
              <a:schemeClr val="accent5">
                <a:lumMod val="5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200" b="1" kern="1200" dirty="0" smtClean="0">
                  <a:solidFill>
                    <a:srgbClr val="FFFFFF"/>
                  </a:solidFill>
                  <a:latin typeface="Segoe"/>
                  <a:ea typeface="+mn-ea"/>
                  <a:cs typeface="+mn-cs"/>
                </a:rPr>
                <a:t>VM</a:t>
              </a:r>
              <a:endParaRPr lang="en-US" sz="1200" b="1" kern="1200" dirty="0">
                <a:solidFill>
                  <a:srgbClr val="FFFFFF"/>
                </a:solidFill>
                <a:latin typeface="Segoe"/>
                <a:ea typeface="+mn-ea"/>
                <a:cs typeface="+mn-cs"/>
              </a:endParaRPr>
            </a:p>
          </p:txBody>
        </p:sp>
        <p:grpSp>
          <p:nvGrpSpPr>
            <p:cNvPr id="4" name="Group 73"/>
            <p:cNvGrpSpPr/>
            <p:nvPr/>
          </p:nvGrpSpPr>
          <p:grpSpPr>
            <a:xfrm>
              <a:off x="6096000" y="2133600"/>
              <a:ext cx="2516720" cy="1067484"/>
              <a:chOff x="6248399" y="1446597"/>
              <a:chExt cx="2649178" cy="1067484"/>
            </a:xfrm>
          </p:grpSpPr>
          <p:grpSp>
            <p:nvGrpSpPr>
              <p:cNvPr id="5" name="Group 65"/>
              <p:cNvGrpSpPr/>
              <p:nvPr/>
            </p:nvGrpSpPr>
            <p:grpSpPr>
              <a:xfrm>
                <a:off x="6248401" y="1446597"/>
                <a:ext cx="2649176" cy="1067484"/>
                <a:chOff x="6400006" y="1446662"/>
                <a:chExt cx="1883762" cy="763932"/>
              </a:xfrm>
            </p:grpSpPr>
            <p:cxnSp>
              <p:nvCxnSpPr>
                <p:cNvPr id="77" name="Straight Connector 76"/>
                <p:cNvCxnSpPr/>
                <p:nvPr/>
              </p:nvCxnSpPr>
              <p:spPr>
                <a:xfrm>
                  <a:off x="6400799" y="2208517"/>
                  <a:ext cx="1881383"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flipH="1" flipV="1">
                  <a:off x="6134100" y="1714500"/>
                  <a:ext cx="533400"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400800" y="1446662"/>
                  <a:ext cx="626597" cy="113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782718" y="1714500"/>
                  <a:ext cx="534194" cy="794"/>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43362" y="1981201"/>
                  <a:ext cx="1238820" cy="1206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8168674" y="2095500"/>
                  <a:ext cx="228600"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rot="5400000" flipH="1" flipV="1">
                <a:off x="6058798" y="2323796"/>
                <a:ext cx="379203" cy="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88" name="Straight Arrow Connector 87"/>
            <p:cNvCxnSpPr/>
            <p:nvPr/>
          </p:nvCxnSpPr>
          <p:spPr>
            <a:xfrm rot="16200000" flipV="1">
              <a:off x="6157289" y="1828799"/>
              <a:ext cx="457200" cy="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147352" y="1143000"/>
              <a:ext cx="1676400" cy="307777"/>
            </a:xfrm>
            <a:prstGeom prst="rect">
              <a:avLst/>
            </a:prstGeom>
            <a:noFill/>
          </p:spPr>
          <p:txBody>
            <a:bodyPr wrap="square" rtlCol="0">
              <a:spAutoFit/>
            </a:bodyPr>
            <a:lstStyle/>
            <a:p>
              <a:pPr algn="l" rtl="0"/>
              <a:r>
                <a:rPr lang="en-US" sz="1400" b="1" kern="1200" dirty="0">
                  <a:solidFill>
                    <a:srgbClr val="FF0000"/>
                  </a:solidFill>
                  <a:latin typeface="Segoe"/>
                  <a:ea typeface="+mn-ea"/>
                  <a:cs typeface="+mn-cs"/>
                </a:rPr>
                <a:t>Microsoft Hyper-V Server</a:t>
              </a:r>
            </a:p>
          </p:txBody>
        </p:sp>
      </p:grpSp>
      <p:sp>
        <p:nvSpPr>
          <p:cNvPr id="8" name="TextBox 7"/>
          <p:cNvSpPr txBox="1"/>
          <p:nvPr/>
        </p:nvSpPr>
        <p:spPr>
          <a:xfrm>
            <a:off x="5035551" y="1524000"/>
            <a:ext cx="3768996" cy="646331"/>
          </a:xfrm>
          <a:prstGeom prst="rect">
            <a:avLst/>
          </a:prstGeom>
          <a:noFill/>
        </p:spPr>
        <p:txBody>
          <a:bodyPr wrap="square" rtlCol="0">
            <a:spAutoFit/>
          </a:bodyPr>
          <a:lstStyle/>
          <a:p>
            <a:pPr algn="ctr" rtl="0"/>
            <a:r>
              <a:rPr lang="en-US" b="1" kern="1200" dirty="0" smtClean="0">
                <a:solidFill>
                  <a:srgbClr val="FFFFFF"/>
                </a:solidFill>
                <a:latin typeface="Segoe"/>
                <a:ea typeface="+mn-ea"/>
                <a:cs typeface="+mn-cs"/>
              </a:rPr>
              <a:t>Hyper-V </a:t>
            </a:r>
            <a:r>
              <a:rPr lang="en-US" b="1" kern="1200" dirty="0" err="1" smtClean="0">
                <a:solidFill>
                  <a:srgbClr val="FFFFFF"/>
                </a:solidFill>
                <a:latin typeface="Segoe"/>
                <a:ea typeface="+mn-ea"/>
                <a:cs typeface="+mn-cs"/>
              </a:rPr>
              <a:t>como</a:t>
            </a:r>
            <a:r>
              <a:rPr lang="en-US" b="1" kern="1200" dirty="0" smtClean="0">
                <a:solidFill>
                  <a:srgbClr val="FFFFFF"/>
                </a:solidFill>
                <a:latin typeface="Segoe"/>
                <a:ea typeface="+mn-ea"/>
                <a:cs typeface="+mn-cs"/>
              </a:rPr>
              <a:t> role de </a:t>
            </a:r>
            <a:endParaRPr lang="en-US" b="1" kern="1200" dirty="0">
              <a:solidFill>
                <a:srgbClr val="FFFFFF"/>
              </a:solidFill>
              <a:latin typeface="Segoe"/>
              <a:ea typeface="+mn-ea"/>
              <a:cs typeface="+mn-cs"/>
            </a:endParaRPr>
          </a:p>
          <a:p>
            <a:pPr algn="ctr" rtl="0"/>
            <a:r>
              <a:rPr lang="en-US" b="1" kern="1200" dirty="0">
                <a:solidFill>
                  <a:srgbClr val="FFFFFF"/>
                </a:solidFill>
                <a:latin typeface="Segoe"/>
                <a:ea typeface="+mn-ea"/>
                <a:cs typeface="+mn-cs"/>
              </a:rPr>
              <a:t>Windows Server </a:t>
            </a:r>
            <a:r>
              <a:rPr lang="en-US" b="1" kern="1200" dirty="0" smtClean="0">
                <a:solidFill>
                  <a:srgbClr val="FFFFFF"/>
                </a:solidFill>
                <a:latin typeface="Segoe"/>
                <a:ea typeface="+mn-ea"/>
                <a:cs typeface="+mn-cs"/>
              </a:rPr>
              <a:t>2008 R2</a:t>
            </a:r>
            <a:endParaRPr lang="en-US" b="1" kern="1200" dirty="0">
              <a:solidFill>
                <a:srgbClr val="FFFFFF"/>
              </a:solidFill>
              <a:latin typeface="Segoe"/>
              <a:ea typeface="+mn-ea"/>
              <a:cs typeface="+mn-cs"/>
            </a:endParaRPr>
          </a:p>
        </p:txBody>
      </p:sp>
      <p:sp>
        <p:nvSpPr>
          <p:cNvPr id="40" name="TextBox 39"/>
          <p:cNvSpPr txBox="1"/>
          <p:nvPr/>
        </p:nvSpPr>
        <p:spPr>
          <a:xfrm>
            <a:off x="5187678" y="5352871"/>
            <a:ext cx="3658145" cy="923330"/>
          </a:xfrm>
          <a:prstGeom prst="rect">
            <a:avLst/>
          </a:prstGeom>
          <a:noFill/>
        </p:spPr>
        <p:txBody>
          <a:bodyPr wrap="square" rtlCol="0">
            <a:spAutoFit/>
          </a:bodyPr>
          <a:lstStyle/>
          <a:p>
            <a:pPr algn="ctr" rtl="0"/>
            <a:r>
              <a:rPr lang="en-US" kern="1200" dirty="0" err="1" smtClean="0">
                <a:solidFill>
                  <a:srgbClr val="FFFFFF"/>
                </a:solidFill>
                <a:latin typeface="Segoe"/>
                <a:ea typeface="+mn-ea"/>
                <a:cs typeface="+mn-cs"/>
              </a:rPr>
              <a:t>Disponible</a:t>
            </a:r>
            <a:r>
              <a:rPr lang="en-US" kern="1200" dirty="0" smtClean="0">
                <a:solidFill>
                  <a:srgbClr val="FFFFFF"/>
                </a:solidFill>
                <a:latin typeface="Segoe"/>
                <a:ea typeface="+mn-ea"/>
                <a:cs typeface="+mn-cs"/>
              </a:rPr>
              <a:t> </a:t>
            </a:r>
            <a:r>
              <a:rPr lang="en-US" kern="1200" dirty="0" err="1" smtClean="0">
                <a:solidFill>
                  <a:srgbClr val="FFFFFF"/>
                </a:solidFill>
                <a:latin typeface="Segoe"/>
                <a:ea typeface="+mn-ea"/>
                <a:cs typeface="+mn-cs"/>
              </a:rPr>
              <a:t>como</a:t>
            </a:r>
            <a:r>
              <a:rPr lang="en-US" kern="1200" dirty="0" smtClean="0">
                <a:solidFill>
                  <a:srgbClr val="FFFFFF"/>
                </a:solidFill>
                <a:latin typeface="Segoe"/>
                <a:ea typeface="+mn-ea"/>
                <a:cs typeface="+mn-cs"/>
              </a:rPr>
              <a:t> role en </a:t>
            </a:r>
            <a:r>
              <a:rPr lang="en-US" kern="1200" dirty="0" err="1" smtClean="0">
                <a:solidFill>
                  <a:srgbClr val="FFFFFF"/>
                </a:solidFill>
                <a:latin typeface="Segoe"/>
                <a:ea typeface="+mn-ea"/>
                <a:cs typeface="+mn-cs"/>
              </a:rPr>
              <a:t>una</a:t>
            </a:r>
            <a:r>
              <a:rPr lang="en-US" dirty="0" smtClean="0">
                <a:solidFill>
                  <a:srgbClr val="FFFFFF"/>
                </a:solidFill>
                <a:latin typeface="Segoe"/>
              </a:rPr>
              <a:t> </a:t>
            </a:r>
            <a:r>
              <a:rPr lang="en-US" dirty="0" err="1" smtClean="0">
                <a:solidFill>
                  <a:srgbClr val="FFFFFF"/>
                </a:solidFill>
                <a:latin typeface="Segoe"/>
              </a:rPr>
              <a:t>instalación</a:t>
            </a:r>
            <a:r>
              <a:rPr lang="en-US" dirty="0" smtClean="0">
                <a:solidFill>
                  <a:srgbClr val="FFFFFF"/>
                </a:solidFill>
                <a:latin typeface="Segoe"/>
              </a:rPr>
              <a:t> “full” o “Server Core” de Windows Server 2008</a:t>
            </a:r>
            <a:endParaRPr lang="en-US" kern="1200" dirty="0">
              <a:solidFill>
                <a:srgbClr val="FFFFFF"/>
              </a:solidFill>
              <a:latin typeface="Segoe"/>
              <a:ea typeface="+mn-ea"/>
              <a:cs typeface="+mn-cs"/>
            </a:endParaRPr>
          </a:p>
        </p:txBody>
      </p:sp>
      <p:cxnSp>
        <p:nvCxnSpPr>
          <p:cNvPr id="84" name="Straight Arrow Connector 83"/>
          <p:cNvCxnSpPr/>
          <p:nvPr/>
        </p:nvCxnSpPr>
        <p:spPr>
          <a:xfrm rot="5400000" flipH="1" flipV="1">
            <a:off x="5588000" y="3086034"/>
            <a:ext cx="381000" cy="17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283200" y="2667001"/>
            <a:ext cx="1073150" cy="307777"/>
          </a:xfrm>
          <a:prstGeom prst="rect">
            <a:avLst/>
          </a:prstGeom>
          <a:noFill/>
        </p:spPr>
        <p:txBody>
          <a:bodyPr wrap="square" rtlCol="0">
            <a:spAutoFit/>
          </a:bodyPr>
          <a:lstStyle/>
          <a:p>
            <a:pPr algn="l" rtl="0"/>
            <a:r>
              <a:rPr lang="en-US" sz="1400" b="1" kern="1200" dirty="0">
                <a:solidFill>
                  <a:srgbClr val="FF0000"/>
                </a:solidFill>
                <a:latin typeface="Segoe"/>
                <a:ea typeface="+mn-ea"/>
                <a:cs typeface="+mn-cs"/>
              </a:rPr>
              <a:t>Hyper-V</a:t>
            </a:r>
          </a:p>
        </p:txBody>
      </p:sp>
      <p:sp>
        <p:nvSpPr>
          <p:cNvPr id="26" name="Rectangle 5"/>
          <p:cNvSpPr>
            <a:spLocks noChangeArrowheads="1"/>
          </p:cNvSpPr>
          <p:nvPr/>
        </p:nvSpPr>
        <p:spPr bwMode="auto">
          <a:xfrm>
            <a:off x="6516371" y="3276599"/>
            <a:ext cx="997675" cy="762000"/>
          </a:xfrm>
          <a:prstGeom prst="rect">
            <a:avLst/>
          </a:prstGeom>
          <a:solidFill>
            <a:schemeClr val="accent5">
              <a:lumMod val="5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200" b="1" kern="1200" dirty="0" smtClean="0">
                <a:solidFill>
                  <a:srgbClr val="FFFFFF"/>
                </a:solidFill>
                <a:latin typeface="Segoe"/>
                <a:ea typeface="+mn-ea"/>
                <a:cs typeface="+mn-cs"/>
              </a:rPr>
              <a:t>VM</a:t>
            </a:r>
            <a:endParaRPr lang="en-US" sz="1200" b="1" kern="1200" dirty="0">
              <a:solidFill>
                <a:srgbClr val="FFFFFF"/>
              </a:solidFill>
              <a:latin typeface="Segoe"/>
              <a:ea typeface="+mn-ea"/>
              <a:cs typeface="+mn-cs"/>
            </a:endParaRPr>
          </a:p>
        </p:txBody>
      </p:sp>
      <p:sp>
        <p:nvSpPr>
          <p:cNvPr id="28" name="Rectangle 9"/>
          <p:cNvSpPr>
            <a:spLocks noChangeArrowheads="1"/>
          </p:cNvSpPr>
          <p:nvPr/>
        </p:nvSpPr>
        <p:spPr bwMode="auto">
          <a:xfrm>
            <a:off x="5296990" y="4419599"/>
            <a:ext cx="3547290" cy="304800"/>
          </a:xfrm>
          <a:prstGeom prst="rect">
            <a:avLst/>
          </a:prstGeom>
          <a:gradFill rotWithShape="1">
            <a:gsLst>
              <a:gs pos="0">
                <a:schemeClr val="accent2"/>
              </a:gs>
              <a:gs pos="50000">
                <a:schemeClr val="accent2">
                  <a:gamma/>
                  <a:tint val="73725"/>
                  <a:invGamma/>
                </a:schemeClr>
              </a:gs>
              <a:gs pos="100000">
                <a:schemeClr val="accent2"/>
              </a:gs>
            </a:gsLst>
            <a:lin ang="2700000" scaled="1"/>
          </a:gradFill>
          <a:ln w="9525" algn="ctr">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600" b="1" kern="1200" dirty="0">
                <a:solidFill>
                  <a:srgbClr val="FFFFFF"/>
                </a:solidFill>
                <a:latin typeface="Segoe"/>
                <a:ea typeface="+mn-ea"/>
                <a:cs typeface="+mn-cs"/>
              </a:rPr>
              <a:t>Hardware</a:t>
            </a:r>
          </a:p>
        </p:txBody>
      </p:sp>
      <p:sp>
        <p:nvSpPr>
          <p:cNvPr id="31" name="Rectangle 5"/>
          <p:cNvSpPr>
            <a:spLocks noChangeArrowheads="1"/>
          </p:cNvSpPr>
          <p:nvPr/>
        </p:nvSpPr>
        <p:spPr bwMode="auto">
          <a:xfrm>
            <a:off x="5296991" y="3484601"/>
            <a:ext cx="1108528" cy="553998"/>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algn="ctr" rtl="0"/>
            <a:r>
              <a:rPr lang="en-US" sz="1000" b="1" kern="1200" dirty="0">
                <a:solidFill>
                  <a:srgbClr val="FFFFFF"/>
                </a:solidFill>
                <a:latin typeface="Segoe"/>
                <a:ea typeface="+mn-ea"/>
                <a:cs typeface="+mn-cs"/>
              </a:rPr>
              <a:t>Windows (parent partition)</a:t>
            </a:r>
          </a:p>
        </p:txBody>
      </p:sp>
      <p:sp>
        <p:nvSpPr>
          <p:cNvPr id="32" name="Rectangle 6"/>
          <p:cNvSpPr>
            <a:spLocks noChangeArrowheads="1"/>
          </p:cNvSpPr>
          <p:nvPr/>
        </p:nvSpPr>
        <p:spPr bwMode="auto">
          <a:xfrm>
            <a:off x="7624900" y="3276599"/>
            <a:ext cx="1108528" cy="762000"/>
          </a:xfrm>
          <a:prstGeom prst="rect">
            <a:avLst/>
          </a:prstGeom>
          <a:solidFill>
            <a:schemeClr val="accent5">
              <a:lumMod val="5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200" b="1" kern="1200" dirty="0" smtClean="0">
                <a:solidFill>
                  <a:srgbClr val="FFFFFF"/>
                </a:solidFill>
                <a:latin typeface="Segoe"/>
                <a:ea typeface="+mn-ea"/>
                <a:cs typeface="+mn-cs"/>
              </a:rPr>
              <a:t>VM</a:t>
            </a:r>
            <a:endParaRPr lang="en-US" sz="1200" b="1" kern="1200" dirty="0">
              <a:solidFill>
                <a:srgbClr val="FFFFFF"/>
              </a:solidFill>
              <a:latin typeface="Segoe"/>
              <a:ea typeface="+mn-ea"/>
              <a:cs typeface="+mn-cs"/>
            </a:endParaRPr>
          </a:p>
        </p:txBody>
      </p:sp>
      <p:sp>
        <p:nvSpPr>
          <p:cNvPr id="42" name="Rectangle 4"/>
          <p:cNvSpPr>
            <a:spLocks noChangeArrowheads="1"/>
          </p:cNvSpPr>
          <p:nvPr/>
        </p:nvSpPr>
        <p:spPr bwMode="auto">
          <a:xfrm>
            <a:off x="5296991" y="4114799"/>
            <a:ext cx="3436438" cy="228600"/>
          </a:xfrm>
          <a:prstGeom prst="rect">
            <a:avLst/>
          </a:prstGeom>
          <a:solidFill>
            <a:srgbClr val="92D050"/>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600" b="1" kern="1200" dirty="0">
                <a:solidFill>
                  <a:srgbClr val="FFFFFF"/>
                </a:solidFill>
                <a:latin typeface="Segoe"/>
                <a:ea typeface="+mn-ea"/>
                <a:cs typeface="+mn-cs"/>
              </a:rPr>
              <a:t>Windows hypervisor</a:t>
            </a:r>
          </a:p>
        </p:txBody>
      </p:sp>
      <p:grpSp>
        <p:nvGrpSpPr>
          <p:cNvPr id="6" name="Group 99"/>
          <p:cNvGrpSpPr/>
          <p:nvPr/>
        </p:nvGrpSpPr>
        <p:grpSpPr>
          <a:xfrm>
            <a:off x="5186138" y="3352115"/>
            <a:ext cx="3661228" cy="1067484"/>
            <a:chOff x="6248399" y="1446597"/>
            <a:chExt cx="2649178" cy="1067484"/>
          </a:xfrm>
        </p:grpSpPr>
        <p:grpSp>
          <p:nvGrpSpPr>
            <p:cNvPr id="7" name="Group 65"/>
            <p:cNvGrpSpPr/>
            <p:nvPr/>
          </p:nvGrpSpPr>
          <p:grpSpPr>
            <a:xfrm>
              <a:off x="6248395" y="1446597"/>
              <a:ext cx="2649174" cy="1067484"/>
              <a:chOff x="6400006" y="1446662"/>
              <a:chExt cx="1883762" cy="763932"/>
            </a:xfrm>
          </p:grpSpPr>
          <p:cxnSp>
            <p:nvCxnSpPr>
              <p:cNvPr id="103" name="Straight Connector 102"/>
              <p:cNvCxnSpPr/>
              <p:nvPr/>
            </p:nvCxnSpPr>
            <p:spPr>
              <a:xfrm>
                <a:off x="6400799" y="2208517"/>
                <a:ext cx="1881383"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6134100" y="1714500"/>
                <a:ext cx="533400"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400800" y="1446662"/>
                <a:ext cx="626597" cy="113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6782718" y="1714500"/>
                <a:ext cx="534194" cy="794"/>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043362" y="1981201"/>
                <a:ext cx="1238820" cy="1206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8168674" y="2095500"/>
                <a:ext cx="228600"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102" name="Straight Connector 101"/>
            <p:cNvCxnSpPr/>
            <p:nvPr/>
          </p:nvCxnSpPr>
          <p:spPr>
            <a:xfrm rot="5400000" flipH="1" flipV="1">
              <a:off x="6058798" y="2323796"/>
              <a:ext cx="379203" cy="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43" name="42 CuadroTexto"/>
          <p:cNvSpPr txBox="1"/>
          <p:nvPr/>
        </p:nvSpPr>
        <p:spPr>
          <a:xfrm>
            <a:off x="-310851" y="3098258"/>
            <a:ext cx="10378126" cy="747897"/>
          </a:xfrm>
          <a:prstGeom prst="rect">
            <a:avLst/>
          </a:prstGeom>
          <a:noFill/>
        </p:spPr>
        <p:txBody>
          <a:bodyPr wrap="square" lIns="0" tIns="0" rIns="0" bIns="0" rtlCol="0">
            <a:spAutoFit/>
          </a:bodyPr>
          <a:lstStyle/>
          <a:p>
            <a:pPr algn="ctr">
              <a:lnSpc>
                <a:spcPct val="90000"/>
              </a:lnSpc>
            </a:pPr>
            <a:r>
              <a:rPr lang="es-ES" sz="5400" dirty="0" smtClean="0">
                <a:solidFill>
                  <a:srgbClr val="FFC000"/>
                </a:solidFill>
              </a:rPr>
              <a:t>MISMAS FUNCIONALIDADES</a:t>
            </a:r>
          </a:p>
        </p:txBody>
      </p:sp>
    </p:spTree>
    <p:extLst>
      <p:ext uri="{BB962C8B-B14F-4D97-AF65-F5344CB8AC3E}">
        <p14:creationId xmlns:p14="http://schemas.microsoft.com/office/powerpoint/2010/main" val="1286686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43"/>
                                        </p:tgtEl>
                                        <p:attrNameLst>
                                          <p:attrName>style.visibility</p:attrName>
                                        </p:attrNameLst>
                                      </p:cBhvr>
                                      <p:to>
                                        <p:strVal val="visible"/>
                                      </p:to>
                                    </p:set>
                                  </p:childTnLst>
                                </p:cTn>
                              </p:par>
                              <p:par>
                                <p:cTn id="7" presetID="21" presetClass="emph" presetSubtype="0" repeatCount="indefinite" grpId="1" nodeType="withEffect">
                                  <p:stCondLst>
                                    <p:cond delay="0"/>
                                  </p:stCondLst>
                                  <p:endCondLst>
                                    <p:cond evt="onNext" delay="0">
                                      <p:tgtEl>
                                        <p:sldTgt/>
                                      </p:tgtEl>
                                    </p:cond>
                                  </p:endCondLst>
                                  <p:iterate type="lt">
                                    <p:tmPct val="0"/>
                                  </p:iterate>
                                  <p:childTnLst>
                                    <p:animClr clrSpc="hsl" dir="cw">
                                      <p:cBhvr override="childStyle">
                                        <p:cTn id="8" dur="500" fill="hold"/>
                                        <p:tgtEl>
                                          <p:spTgt spid="43"/>
                                        </p:tgtEl>
                                        <p:attrNameLst>
                                          <p:attrName>style.color</p:attrName>
                                        </p:attrNameLst>
                                      </p:cBhvr>
                                      <p:by>
                                        <p:hsl h="7200000" s="0" l="0"/>
                                      </p:by>
                                    </p:animClr>
                                    <p:animClr clrSpc="hsl" dir="cw">
                                      <p:cBhvr>
                                        <p:cTn id="9" dur="500" fill="hold"/>
                                        <p:tgtEl>
                                          <p:spTgt spid="43"/>
                                        </p:tgtEl>
                                        <p:attrNameLst>
                                          <p:attrName>fillcolor</p:attrName>
                                        </p:attrNameLst>
                                      </p:cBhvr>
                                      <p:by>
                                        <p:hsl h="7200000" s="0" l="0"/>
                                      </p:by>
                                    </p:animClr>
                                    <p:animClr clrSpc="hsl" dir="cw">
                                      <p:cBhvr>
                                        <p:cTn id="10" dur="500" fill="hold"/>
                                        <p:tgtEl>
                                          <p:spTgt spid="43"/>
                                        </p:tgtEl>
                                        <p:attrNameLst>
                                          <p:attrName>stroke.color</p:attrName>
                                        </p:attrNameLst>
                                      </p:cBhvr>
                                      <p:by>
                                        <p:hsl h="7200000" s="0" l="0"/>
                                      </p:by>
                                    </p:animClr>
                                    <p:set>
                                      <p:cBhvr>
                                        <p:cTn id="11" dur="500" fill="hold"/>
                                        <p:tgtEl>
                                          <p:spTgt spid="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664797"/>
          </a:xfrm>
        </p:spPr>
        <p:txBody>
          <a:bodyPr/>
          <a:lstStyle/>
          <a:p>
            <a:r>
              <a:rPr lang="es-ES" dirty="0" smtClean="0"/>
              <a:t>Capacidad </a:t>
            </a:r>
            <a:r>
              <a:rPr lang="es-ES" dirty="0"/>
              <a:t>Hyper-V</a:t>
            </a:r>
            <a:endParaRPr lang="es-ES" sz="4000" dirty="0"/>
          </a:p>
        </p:txBody>
      </p:sp>
      <p:pic>
        <p:nvPicPr>
          <p:cNvPr id="1026" name="Imagen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570281" cy="453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65935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Hyper-V </a:t>
            </a:r>
            <a:r>
              <a:rPr lang="es-ES" dirty="0" smtClean="0"/>
              <a:t> Requerimientos</a:t>
            </a:r>
            <a:endParaRPr lang="es-ES"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89"/>
          <a:stretch/>
        </p:blipFill>
        <p:spPr bwMode="auto">
          <a:xfrm>
            <a:off x="914400" y="1039091"/>
            <a:ext cx="7696200" cy="532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97043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777645" y="3089990"/>
            <a:ext cx="1651000" cy="1933893"/>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4" tIns="54862" rIns="109724" bIns="54862" numCol="1" rtlCol="0" anchor="t" anchorCtr="0" compatLnSpc="1">
            <a:prstTxWarp prst="textNoShape">
              <a:avLst/>
            </a:prstTxWarp>
          </a:bodyPr>
          <a:lstStyle/>
          <a:p>
            <a:pPr algn="ctr" defTabSz="914063"/>
            <a:r>
              <a:rPr lang="en-US" sz="1300" dirty="0" smtClean="0">
                <a:solidFill>
                  <a:schemeClr val="tx1"/>
                </a:solidFill>
                <a:latin typeface="Segoe" pitchFamily="34" charset="0"/>
              </a:rPr>
              <a:t>Windows Server 2008</a:t>
            </a:r>
          </a:p>
        </p:txBody>
      </p:sp>
      <p:sp>
        <p:nvSpPr>
          <p:cNvPr id="60" name="Rounded Rectangle 59"/>
          <p:cNvSpPr/>
          <p:nvPr/>
        </p:nvSpPr>
        <p:spPr bwMode="auto">
          <a:xfrm>
            <a:off x="1729147" y="3758320"/>
            <a:ext cx="647192" cy="549226"/>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r>
              <a:rPr lang="en-US" sz="1200" dirty="0" smtClean="0">
                <a:solidFill>
                  <a:schemeClr val="tx1"/>
                </a:solidFill>
                <a:latin typeface="Segoe" pitchFamily="34" charset="0"/>
              </a:rPr>
              <a:t>VSP</a:t>
            </a:r>
            <a:endParaRPr lang="en-US" sz="1300" dirty="0" smtClean="0">
              <a:solidFill>
                <a:schemeClr val="tx1"/>
              </a:solidFill>
              <a:latin typeface="Segoe" pitchFamily="34" charset="0"/>
            </a:endParaRPr>
          </a:p>
        </p:txBody>
      </p:sp>
      <p:grpSp>
        <p:nvGrpSpPr>
          <p:cNvPr id="3" name="Group 91"/>
          <p:cNvGrpSpPr/>
          <p:nvPr/>
        </p:nvGrpSpPr>
        <p:grpSpPr>
          <a:xfrm>
            <a:off x="825249" y="3758320"/>
            <a:ext cx="782869" cy="549226"/>
            <a:chOff x="9758434" y="3281022"/>
            <a:chExt cx="867177" cy="519380"/>
          </a:xfrm>
        </p:grpSpPr>
        <p:sp>
          <p:nvSpPr>
            <p:cNvPr id="93" name="Rounded Rectangle 92"/>
            <p:cNvSpPr/>
            <p:nvPr/>
          </p:nvSpPr>
          <p:spPr bwMode="auto">
            <a:xfrm>
              <a:off x="9802368" y="3281022"/>
              <a:ext cx="716890" cy="5193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94" name="TextBox 93"/>
            <p:cNvSpPr txBox="1"/>
            <p:nvPr/>
          </p:nvSpPr>
          <p:spPr>
            <a:xfrm>
              <a:off x="9758434" y="3363934"/>
              <a:ext cx="867177" cy="349262"/>
            </a:xfrm>
            <a:prstGeom prst="rect">
              <a:avLst/>
            </a:prstGeom>
            <a:noFill/>
          </p:spPr>
          <p:txBody>
            <a:bodyPr wrap="square" rtlCol="0">
              <a:spAutoFit/>
            </a:bodyPr>
            <a:lstStyle/>
            <a:p>
              <a:pPr algn="ctr"/>
              <a:r>
                <a:rPr lang="en-US" sz="900" dirty="0" smtClean="0">
                  <a:latin typeface="Segoe" pitchFamily="34" charset="0"/>
                </a:rPr>
                <a:t>Windows Kernel</a:t>
              </a:r>
            </a:p>
          </p:txBody>
        </p:sp>
      </p:grpSp>
      <p:sp>
        <p:nvSpPr>
          <p:cNvPr id="2" name="Title 1"/>
          <p:cNvSpPr>
            <a:spLocks noGrp="1"/>
          </p:cNvSpPr>
          <p:nvPr>
            <p:ph type="title"/>
          </p:nvPr>
        </p:nvSpPr>
        <p:spPr>
          <a:xfrm>
            <a:off x="414470" y="228600"/>
            <a:ext cx="9084593" cy="553998"/>
          </a:xfrm>
        </p:spPr>
        <p:txBody>
          <a:bodyPr>
            <a:normAutofit/>
          </a:bodyPr>
          <a:lstStyle/>
          <a:p>
            <a:r>
              <a:rPr lang="es-ES" sz="4000" noProof="0" dirty="0" smtClean="0"/>
              <a:t>Arquitectura de Hyper-V</a:t>
            </a:r>
            <a:endParaRPr lang="es-ES" sz="4000" noProof="0" dirty="0">
              <a:solidFill>
                <a:schemeClr val="tx1"/>
              </a:solidFill>
            </a:endParaRPr>
          </a:p>
        </p:txBody>
      </p:sp>
      <p:sp>
        <p:nvSpPr>
          <p:cNvPr id="24" name="Rounded Rectangle 23"/>
          <p:cNvSpPr/>
          <p:nvPr/>
        </p:nvSpPr>
        <p:spPr bwMode="auto">
          <a:xfrm>
            <a:off x="2715752" y="1419104"/>
            <a:ext cx="1651000" cy="1524000"/>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solidFill>
                  <a:schemeClr val="tx1"/>
                </a:solidFill>
                <a:latin typeface="Segoe" pitchFamily="34" charset="0"/>
              </a:rPr>
              <a:t>Aplicaciones</a:t>
            </a:r>
            <a:endParaRPr lang="en-US" sz="1600" dirty="0" smtClean="0">
              <a:solidFill>
                <a:schemeClr val="tx1"/>
              </a:solidFill>
              <a:latin typeface="Segoe" pitchFamily="34" charset="0"/>
            </a:endParaRPr>
          </a:p>
        </p:txBody>
      </p:sp>
      <p:sp>
        <p:nvSpPr>
          <p:cNvPr id="26" name="Rounded Rectangle 25"/>
          <p:cNvSpPr/>
          <p:nvPr/>
        </p:nvSpPr>
        <p:spPr bwMode="auto">
          <a:xfrm>
            <a:off x="4653857" y="1419104"/>
            <a:ext cx="1651000" cy="1524000"/>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solidFill>
                  <a:schemeClr val="tx1"/>
                </a:solidFill>
                <a:latin typeface="Segoe" pitchFamily="34" charset="0"/>
              </a:rPr>
              <a:t>Aplicaciones</a:t>
            </a:r>
            <a:endParaRPr lang="en-US" sz="1600" dirty="0" smtClean="0">
              <a:solidFill>
                <a:schemeClr val="tx1"/>
              </a:solidFill>
              <a:latin typeface="Segoe" pitchFamily="34" charset="0"/>
            </a:endParaRPr>
          </a:p>
        </p:txBody>
      </p:sp>
      <p:sp>
        <p:nvSpPr>
          <p:cNvPr id="28" name="Rounded Rectangle 27"/>
          <p:cNvSpPr/>
          <p:nvPr/>
        </p:nvSpPr>
        <p:spPr bwMode="auto">
          <a:xfrm>
            <a:off x="6562054" y="1419104"/>
            <a:ext cx="1651000" cy="1524000"/>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solidFill>
                  <a:schemeClr val="tx1"/>
                </a:solidFill>
                <a:latin typeface="Segoe" pitchFamily="34" charset="0"/>
              </a:rPr>
              <a:t>Aplicaciones</a:t>
            </a:r>
            <a:endParaRPr lang="en-US" sz="1600" dirty="0" smtClean="0">
              <a:solidFill>
                <a:schemeClr val="tx1"/>
              </a:solidFill>
              <a:latin typeface="Segoe" pitchFamily="34" charset="0"/>
            </a:endParaRPr>
          </a:p>
        </p:txBody>
      </p:sp>
      <p:sp>
        <p:nvSpPr>
          <p:cNvPr id="25" name="Rounded Rectangle 24"/>
          <p:cNvSpPr/>
          <p:nvPr/>
        </p:nvSpPr>
        <p:spPr bwMode="auto">
          <a:xfrm>
            <a:off x="4647875" y="3095513"/>
            <a:ext cx="1651000" cy="1928370"/>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sz="1500" dirty="0" smtClean="0">
                <a:solidFill>
                  <a:schemeClr val="tx1"/>
                </a:solidFill>
                <a:latin typeface="Segoe" pitchFamily="34" charset="0"/>
              </a:rPr>
              <a:t>Non-Hypervisor Aware OS</a:t>
            </a:r>
          </a:p>
        </p:txBody>
      </p:sp>
      <p:grpSp>
        <p:nvGrpSpPr>
          <p:cNvPr id="7" name="Group 127"/>
          <p:cNvGrpSpPr/>
          <p:nvPr/>
        </p:nvGrpSpPr>
        <p:grpSpPr>
          <a:xfrm>
            <a:off x="2708976" y="3095513"/>
            <a:ext cx="1651794" cy="1928370"/>
            <a:chOff x="3000711" y="3703984"/>
            <a:chExt cx="1829680" cy="1828800"/>
          </a:xfrm>
        </p:grpSpPr>
        <p:sp>
          <p:nvSpPr>
            <p:cNvPr id="23" name="Rounded Rectangle 22"/>
            <p:cNvSpPr/>
            <p:nvPr/>
          </p:nvSpPr>
          <p:spPr bwMode="auto">
            <a:xfrm>
              <a:off x="3001591" y="3703984"/>
              <a:ext cx="1828800" cy="1828800"/>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63"/>
              <a:r>
                <a:rPr lang="en-US" sz="1200" dirty="0" smtClean="0">
                  <a:solidFill>
                    <a:schemeClr val="tx1"/>
                  </a:solidFill>
                  <a:latin typeface="Segoe" pitchFamily="34" charset="0"/>
                </a:rPr>
                <a:t>Windows Server 2003, 2008</a:t>
              </a:r>
            </a:p>
          </p:txBody>
        </p:sp>
        <p:grpSp>
          <p:nvGrpSpPr>
            <p:cNvPr id="8" name="Group 49"/>
            <p:cNvGrpSpPr/>
            <p:nvPr/>
          </p:nvGrpSpPr>
          <p:grpSpPr>
            <a:xfrm>
              <a:off x="3000711" y="4362340"/>
              <a:ext cx="932397" cy="519380"/>
              <a:chOff x="9701434" y="3316267"/>
              <a:chExt cx="932397" cy="519380"/>
            </a:xfrm>
          </p:grpSpPr>
          <p:sp>
            <p:nvSpPr>
              <p:cNvPr id="49" name="Rounded Rectangle 48"/>
              <p:cNvSpPr/>
              <p:nvPr/>
            </p:nvSpPr>
            <p:spPr bwMode="auto">
              <a:xfrm>
                <a:off x="9802368" y="3316267"/>
                <a:ext cx="716890" cy="5193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48" name="TextBox 47"/>
              <p:cNvSpPr txBox="1"/>
              <p:nvPr/>
            </p:nvSpPr>
            <p:spPr>
              <a:xfrm>
                <a:off x="9701434" y="3390908"/>
                <a:ext cx="932397" cy="350262"/>
              </a:xfrm>
              <a:prstGeom prst="rect">
                <a:avLst/>
              </a:prstGeom>
              <a:noFill/>
            </p:spPr>
            <p:txBody>
              <a:bodyPr wrap="square" rtlCol="0">
                <a:spAutoFit/>
              </a:bodyPr>
              <a:lstStyle/>
              <a:p>
                <a:pPr algn="ctr"/>
                <a:r>
                  <a:rPr lang="en-US" sz="900" dirty="0" smtClean="0">
                    <a:latin typeface="Segoe" pitchFamily="34" charset="0"/>
                  </a:rPr>
                  <a:t>Windows Kernel</a:t>
                </a:r>
              </a:p>
            </p:txBody>
          </p:sp>
        </p:grpSp>
        <p:grpSp>
          <p:nvGrpSpPr>
            <p:cNvPr id="9" name="Group 65"/>
            <p:cNvGrpSpPr/>
            <p:nvPr/>
          </p:nvGrpSpPr>
          <p:grpSpPr>
            <a:xfrm>
              <a:off x="4050182" y="4362340"/>
              <a:ext cx="716890" cy="519380"/>
              <a:chOff x="4050182" y="4362340"/>
              <a:chExt cx="716890" cy="519380"/>
            </a:xfrm>
          </p:grpSpPr>
          <p:sp>
            <p:nvSpPr>
              <p:cNvPr id="61" name="Rounded Rectangle 60"/>
              <p:cNvSpPr/>
              <p:nvPr/>
            </p:nvSpPr>
            <p:spPr bwMode="auto">
              <a:xfrm>
                <a:off x="4050182" y="4362340"/>
                <a:ext cx="716890" cy="51938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63" name="TextBox 62"/>
              <p:cNvSpPr txBox="1"/>
              <p:nvPr/>
            </p:nvSpPr>
            <p:spPr>
              <a:xfrm>
                <a:off x="4098873" y="4488937"/>
                <a:ext cx="638444" cy="277291"/>
              </a:xfrm>
              <a:prstGeom prst="rect">
                <a:avLst/>
              </a:prstGeom>
              <a:noFill/>
            </p:spPr>
            <p:txBody>
              <a:bodyPr wrap="square" rtlCol="0">
                <a:spAutoFit/>
              </a:bodyPr>
              <a:lstStyle/>
              <a:p>
                <a:r>
                  <a:rPr lang="en-US" sz="1300" dirty="0" smtClean="0">
                    <a:latin typeface="Segoe" pitchFamily="34" charset="0"/>
                  </a:rPr>
                  <a:t>VSC</a:t>
                </a:r>
              </a:p>
            </p:txBody>
          </p:sp>
        </p:grpSp>
      </p:grpSp>
      <p:sp>
        <p:nvSpPr>
          <p:cNvPr id="72" name="Rounded Rectangle 71"/>
          <p:cNvSpPr/>
          <p:nvPr/>
        </p:nvSpPr>
        <p:spPr bwMode="auto">
          <a:xfrm>
            <a:off x="3047515" y="4644919"/>
            <a:ext cx="983996"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solidFill>
                  <a:schemeClr val="tx1"/>
                </a:solidFill>
                <a:latin typeface="Segoe" pitchFamily="34" charset="0"/>
              </a:rPr>
              <a:t>VMBus</a:t>
            </a:r>
            <a:endParaRPr lang="en-US" sz="1600" dirty="0" smtClean="0">
              <a:solidFill>
                <a:schemeClr val="tx1"/>
              </a:solidFill>
              <a:latin typeface="Segoe" pitchFamily="34" charset="0"/>
            </a:endParaRPr>
          </a:p>
        </p:txBody>
      </p:sp>
      <p:sp>
        <p:nvSpPr>
          <p:cNvPr id="75" name="Rounded Rectangle 74"/>
          <p:cNvSpPr/>
          <p:nvPr/>
        </p:nvSpPr>
        <p:spPr bwMode="auto">
          <a:xfrm>
            <a:off x="4984898" y="4625041"/>
            <a:ext cx="1051578"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err="1" smtClean="0">
                <a:solidFill>
                  <a:schemeClr val="tx1"/>
                </a:solidFill>
                <a:latin typeface="Segoe" pitchFamily="34" charset="0"/>
              </a:rPr>
              <a:t>Emulacion</a:t>
            </a:r>
            <a:endParaRPr lang="en-US" sz="1200" dirty="0" smtClean="0">
              <a:solidFill>
                <a:schemeClr val="tx1"/>
              </a:solidFill>
              <a:latin typeface="Segoe" pitchFamily="34" charset="0"/>
            </a:endParaRPr>
          </a:p>
        </p:txBody>
      </p:sp>
      <p:sp>
        <p:nvSpPr>
          <p:cNvPr id="4" name="Rounded Rectangle 3"/>
          <p:cNvSpPr/>
          <p:nvPr/>
        </p:nvSpPr>
        <p:spPr bwMode="auto">
          <a:xfrm>
            <a:off x="741754" y="5775739"/>
            <a:ext cx="7630554" cy="508000"/>
          </a:xfrm>
          <a:prstGeom prst="roundRect">
            <a:avLst/>
          </a:prstGeom>
          <a:solidFill>
            <a:srgbClr val="FFC000"/>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latin typeface="Segoe" pitchFamily="34" charset="0"/>
              </a:rPr>
              <a:t>“Designed for Windows” Server Hardware</a:t>
            </a:r>
          </a:p>
        </p:txBody>
      </p:sp>
      <p:sp>
        <p:nvSpPr>
          <p:cNvPr id="5" name="Rounded Rectangle 4"/>
          <p:cNvSpPr/>
          <p:nvPr/>
        </p:nvSpPr>
        <p:spPr bwMode="auto">
          <a:xfrm>
            <a:off x="742376" y="5162827"/>
            <a:ext cx="7630554" cy="508000"/>
          </a:xfrm>
          <a:prstGeom prst="roundRect">
            <a:avLst/>
          </a:prstGeom>
          <a:solidFill>
            <a:srgbClr val="0070C0"/>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latin typeface="Segoe" pitchFamily="34" charset="0"/>
              </a:rPr>
              <a:t>Windows hypervisor</a:t>
            </a:r>
          </a:p>
        </p:txBody>
      </p:sp>
      <p:grpSp>
        <p:nvGrpSpPr>
          <p:cNvPr id="10" name="Group 128"/>
          <p:cNvGrpSpPr/>
          <p:nvPr/>
        </p:nvGrpSpPr>
        <p:grpSpPr>
          <a:xfrm>
            <a:off x="6556072" y="3081133"/>
            <a:ext cx="1651000" cy="1942750"/>
            <a:chOff x="7262111" y="3697360"/>
            <a:chExt cx="1828800" cy="1828800"/>
          </a:xfrm>
          <a:solidFill>
            <a:srgbClr val="0099FF"/>
          </a:solidFill>
        </p:grpSpPr>
        <p:sp>
          <p:nvSpPr>
            <p:cNvPr id="27" name="Rounded Rectangle 26"/>
            <p:cNvSpPr/>
            <p:nvPr/>
          </p:nvSpPr>
          <p:spPr bwMode="auto">
            <a:xfrm>
              <a:off x="7262111" y="3697360"/>
              <a:ext cx="1828800" cy="1828800"/>
            </a:xfrm>
            <a:prstGeom prst="roundRect">
              <a:avLst/>
            </a:prstGeom>
            <a:grp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63"/>
              <a:r>
                <a:rPr lang="en-US" sz="1500" dirty="0" err="1" smtClean="0">
                  <a:solidFill>
                    <a:schemeClr val="tx1"/>
                  </a:solidFill>
                  <a:latin typeface="Segoe" pitchFamily="34" charset="0"/>
                </a:rPr>
                <a:t>Xen</a:t>
              </a:r>
              <a:r>
                <a:rPr lang="en-US" sz="1500" dirty="0" smtClean="0">
                  <a:solidFill>
                    <a:schemeClr val="tx1"/>
                  </a:solidFill>
                  <a:latin typeface="Segoe" pitchFamily="34" charset="0"/>
                </a:rPr>
                <a:t>-Enabled Linux Kernel</a:t>
              </a:r>
            </a:p>
          </p:txBody>
        </p:sp>
        <p:sp>
          <p:nvSpPr>
            <p:cNvPr id="105" name="Rounded Rectangle 104"/>
            <p:cNvSpPr/>
            <p:nvPr/>
          </p:nvSpPr>
          <p:spPr bwMode="auto">
            <a:xfrm>
              <a:off x="7685591" y="4356678"/>
              <a:ext cx="960698" cy="385454"/>
            </a:xfrm>
            <a:prstGeom prst="roundRect">
              <a:avLst/>
            </a:prstGeom>
            <a:solidFill>
              <a:srgbClr val="92D05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r>
                <a:rPr lang="en-US" sz="1200" dirty="0" smtClean="0">
                  <a:solidFill>
                    <a:schemeClr val="tx1"/>
                  </a:solidFill>
                  <a:latin typeface="Segoe" pitchFamily="34" charset="0"/>
                </a:rPr>
                <a:t>Linux VSC</a:t>
              </a:r>
            </a:p>
          </p:txBody>
        </p:sp>
        <p:sp>
          <p:nvSpPr>
            <p:cNvPr id="106" name="Rounded Rectangle 105"/>
            <p:cNvSpPr/>
            <p:nvPr/>
          </p:nvSpPr>
          <p:spPr bwMode="auto">
            <a:xfrm>
              <a:off x="7382764" y="5184186"/>
              <a:ext cx="1585732" cy="250224"/>
            </a:xfrm>
            <a:prstGeom prst="roundRect">
              <a:avLst/>
            </a:prstGeom>
            <a:solidFill>
              <a:srgbClr val="92D05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r>
                <a:rPr lang="en-US" sz="1000" dirty="0" err="1" smtClean="0">
                  <a:solidFill>
                    <a:schemeClr val="tx1"/>
                  </a:solidFill>
                  <a:latin typeface="Segoe" pitchFamily="34" charset="0"/>
                </a:rPr>
                <a:t>Hypercall</a:t>
              </a:r>
              <a:r>
                <a:rPr lang="en-US" sz="1000" dirty="0" smtClean="0">
                  <a:solidFill>
                    <a:schemeClr val="tx1"/>
                  </a:solidFill>
                  <a:latin typeface="Segoe" pitchFamily="34" charset="0"/>
                </a:rPr>
                <a:t> Adapter</a:t>
              </a:r>
            </a:p>
          </p:txBody>
        </p:sp>
      </p:grpSp>
      <p:sp>
        <p:nvSpPr>
          <p:cNvPr id="107" name="TextBox 106"/>
          <p:cNvSpPr txBox="1"/>
          <p:nvPr/>
        </p:nvSpPr>
        <p:spPr>
          <a:xfrm>
            <a:off x="835950" y="868104"/>
            <a:ext cx="1536056" cy="307771"/>
          </a:xfrm>
          <a:prstGeom prst="rect">
            <a:avLst/>
          </a:prstGeom>
          <a:noFill/>
        </p:spPr>
        <p:txBody>
          <a:bodyPr wrap="square" lIns="76194" tIns="38097" rIns="76194" bIns="38097" rtlCol="0">
            <a:spAutoFit/>
          </a:bodyPr>
          <a:lstStyle/>
          <a:p>
            <a:pPr algn="ctr"/>
            <a:r>
              <a:rPr lang="en-US" sz="1500" dirty="0" err="1" smtClean="0">
                <a:latin typeface="Segoe" pitchFamily="34" charset="0"/>
              </a:rPr>
              <a:t>Partición</a:t>
            </a:r>
            <a:r>
              <a:rPr lang="en-US" sz="1500" dirty="0" smtClean="0">
                <a:latin typeface="Segoe" pitchFamily="34" charset="0"/>
              </a:rPr>
              <a:t> Padre</a:t>
            </a:r>
          </a:p>
        </p:txBody>
      </p:sp>
      <p:sp>
        <p:nvSpPr>
          <p:cNvPr id="108" name="TextBox 107"/>
          <p:cNvSpPr txBox="1"/>
          <p:nvPr/>
        </p:nvSpPr>
        <p:spPr>
          <a:xfrm>
            <a:off x="2810880" y="868103"/>
            <a:ext cx="5256032" cy="436017"/>
          </a:xfrm>
          <a:prstGeom prst="rect">
            <a:avLst/>
          </a:prstGeom>
          <a:noFill/>
        </p:spPr>
        <p:txBody>
          <a:bodyPr wrap="square" lIns="76194" tIns="38097" rIns="76194" bIns="38097" rtlCol="0">
            <a:spAutoFit/>
          </a:bodyPr>
          <a:lstStyle/>
          <a:p>
            <a:pPr algn="ctr"/>
            <a:r>
              <a:rPr lang="en-US" sz="2300" dirty="0" err="1" smtClean="0">
                <a:latin typeface="Segoe" pitchFamily="34" charset="0"/>
              </a:rPr>
              <a:t>Particiones</a:t>
            </a:r>
            <a:r>
              <a:rPr lang="en-US" sz="2300" dirty="0" smtClean="0">
                <a:latin typeface="Segoe" pitchFamily="34" charset="0"/>
              </a:rPr>
              <a:t> </a:t>
            </a:r>
            <a:r>
              <a:rPr lang="en-US" sz="2300" dirty="0" err="1" smtClean="0">
                <a:latin typeface="Segoe" pitchFamily="34" charset="0"/>
              </a:rPr>
              <a:t>Hijas</a:t>
            </a:r>
            <a:endParaRPr lang="en-US" sz="2300" dirty="0" smtClean="0">
              <a:latin typeface="Segoe" pitchFamily="34" charset="0"/>
            </a:endParaRPr>
          </a:p>
        </p:txBody>
      </p:sp>
      <p:sp>
        <p:nvSpPr>
          <p:cNvPr id="22" name="Rounded Rectangle 21"/>
          <p:cNvSpPr/>
          <p:nvPr/>
        </p:nvSpPr>
        <p:spPr bwMode="auto">
          <a:xfrm>
            <a:off x="783627" y="1419104"/>
            <a:ext cx="1651000" cy="1524000"/>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109" name="Rounded Rectangle 108"/>
          <p:cNvSpPr/>
          <p:nvPr/>
        </p:nvSpPr>
        <p:spPr bwMode="auto">
          <a:xfrm>
            <a:off x="1024038" y="2633241"/>
            <a:ext cx="1210959" cy="25078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r>
              <a:rPr lang="en-US" sz="1100" dirty="0" smtClean="0">
                <a:solidFill>
                  <a:schemeClr val="tx1"/>
                </a:solidFill>
                <a:latin typeface="Segoe" pitchFamily="34" charset="0"/>
              </a:rPr>
              <a:t>VM Service</a:t>
            </a:r>
          </a:p>
        </p:txBody>
      </p:sp>
      <p:sp>
        <p:nvSpPr>
          <p:cNvPr id="110" name="Rounded Rectangle 109"/>
          <p:cNvSpPr/>
          <p:nvPr/>
        </p:nvSpPr>
        <p:spPr bwMode="auto">
          <a:xfrm>
            <a:off x="1024113" y="2335836"/>
            <a:ext cx="1202104" cy="25078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r>
              <a:rPr lang="en-US" sz="1100" dirty="0" smtClean="0">
                <a:solidFill>
                  <a:schemeClr val="tx1"/>
                </a:solidFill>
                <a:latin typeface="Segoe" pitchFamily="34" charset="0"/>
              </a:rPr>
              <a:t>WMI Provider</a:t>
            </a:r>
          </a:p>
        </p:txBody>
      </p:sp>
      <p:grpSp>
        <p:nvGrpSpPr>
          <p:cNvPr id="11" name="Group 114"/>
          <p:cNvGrpSpPr/>
          <p:nvPr/>
        </p:nvGrpSpPr>
        <p:grpSpPr>
          <a:xfrm>
            <a:off x="1121604" y="1535044"/>
            <a:ext cx="987011" cy="643282"/>
            <a:chOff x="8557589" y="450575"/>
            <a:chExt cx="1093304" cy="771939"/>
          </a:xfrm>
        </p:grpSpPr>
        <p:sp>
          <p:nvSpPr>
            <p:cNvPr id="111" name="Rounded Rectangle 110"/>
            <p:cNvSpPr/>
            <p:nvPr/>
          </p:nvSpPr>
          <p:spPr bwMode="auto">
            <a:xfrm>
              <a:off x="8666922" y="765314"/>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112" name="Rounded Rectangle 111"/>
            <p:cNvSpPr/>
            <p:nvPr/>
          </p:nvSpPr>
          <p:spPr bwMode="auto">
            <a:xfrm>
              <a:off x="8888896" y="609601"/>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113" name="Rounded Rectangle 112"/>
            <p:cNvSpPr/>
            <p:nvPr/>
          </p:nvSpPr>
          <p:spPr bwMode="auto">
            <a:xfrm>
              <a:off x="9097618" y="450575"/>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114" name="TextBox 113"/>
            <p:cNvSpPr txBox="1"/>
            <p:nvPr/>
          </p:nvSpPr>
          <p:spPr>
            <a:xfrm>
              <a:off x="8557589" y="626162"/>
              <a:ext cx="1093304" cy="517065"/>
            </a:xfrm>
            <a:prstGeom prst="rect">
              <a:avLst/>
            </a:prstGeom>
            <a:noFill/>
          </p:spPr>
          <p:txBody>
            <a:bodyPr wrap="square" rtlCol="0">
              <a:spAutoFit/>
            </a:bodyPr>
            <a:lstStyle/>
            <a:p>
              <a:pPr algn="ctr"/>
              <a:r>
                <a:rPr lang="en-US" sz="1100" dirty="0" smtClean="0">
                  <a:latin typeface="Segoe" pitchFamily="34" charset="0"/>
                </a:rPr>
                <a:t>VM Worker Processes</a:t>
              </a:r>
            </a:p>
          </p:txBody>
        </p:sp>
      </p:grpSp>
      <p:sp>
        <p:nvSpPr>
          <p:cNvPr id="116" name="Rounded Rectangle 115"/>
          <p:cNvSpPr/>
          <p:nvPr/>
        </p:nvSpPr>
        <p:spPr bwMode="auto">
          <a:xfrm>
            <a:off x="7677150" y="357166"/>
            <a:ext cx="2063750" cy="152400"/>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b="1" dirty="0" smtClean="0">
                <a:solidFill>
                  <a:schemeClr val="bg1"/>
                </a:solidFill>
                <a:latin typeface="Segoe" pitchFamily="34" charset="0"/>
              </a:rPr>
              <a:t>OS</a:t>
            </a:r>
          </a:p>
        </p:txBody>
      </p:sp>
      <p:sp>
        <p:nvSpPr>
          <p:cNvPr id="118" name="Rounded Rectangle 117"/>
          <p:cNvSpPr/>
          <p:nvPr/>
        </p:nvSpPr>
        <p:spPr bwMode="auto">
          <a:xfrm>
            <a:off x="7677150" y="517072"/>
            <a:ext cx="2063750" cy="152400"/>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b="1" dirty="0" smtClean="0">
                <a:solidFill>
                  <a:schemeClr val="bg1"/>
                </a:solidFill>
                <a:latin typeface="Segoe" pitchFamily="34" charset="0"/>
              </a:rPr>
              <a:t>ISV / IHV / OEM</a:t>
            </a:r>
          </a:p>
        </p:txBody>
      </p:sp>
      <p:sp>
        <p:nvSpPr>
          <p:cNvPr id="119" name="Rounded Rectangle 118"/>
          <p:cNvSpPr/>
          <p:nvPr/>
        </p:nvSpPr>
        <p:spPr bwMode="auto">
          <a:xfrm>
            <a:off x="7677150" y="693782"/>
            <a:ext cx="2063750" cy="152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b="1" dirty="0" smtClean="0">
                <a:solidFill>
                  <a:schemeClr val="bg1"/>
                </a:solidFill>
                <a:latin typeface="Segoe" pitchFamily="34" charset="0"/>
              </a:rPr>
              <a:t>Microsoft Hyper-V</a:t>
            </a:r>
          </a:p>
        </p:txBody>
      </p:sp>
      <p:sp>
        <p:nvSpPr>
          <p:cNvPr id="120" name="Rounded Rectangle 119"/>
          <p:cNvSpPr/>
          <p:nvPr/>
        </p:nvSpPr>
        <p:spPr bwMode="auto">
          <a:xfrm>
            <a:off x="7677150" y="865734"/>
            <a:ext cx="2063750" cy="1524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b="1" dirty="0" smtClean="0">
                <a:solidFill>
                  <a:schemeClr val="bg1"/>
                </a:solidFill>
                <a:latin typeface="Segoe" pitchFamily="34" charset="0"/>
              </a:rPr>
              <a:t>Microsoft / </a:t>
            </a:r>
            <a:r>
              <a:rPr lang="en-US" sz="1000" b="1" dirty="0" err="1" smtClean="0">
                <a:solidFill>
                  <a:schemeClr val="bg1"/>
                </a:solidFill>
                <a:latin typeface="Segoe" pitchFamily="34" charset="0"/>
              </a:rPr>
              <a:t>XenSource</a:t>
            </a:r>
            <a:endParaRPr lang="en-US" sz="1000" b="1" dirty="0" smtClean="0">
              <a:solidFill>
                <a:schemeClr val="bg1"/>
              </a:solidFill>
              <a:latin typeface="Segoe" pitchFamily="34" charset="0"/>
            </a:endParaRPr>
          </a:p>
        </p:txBody>
      </p:sp>
      <p:sp>
        <p:nvSpPr>
          <p:cNvPr id="131" name="Line 4"/>
          <p:cNvSpPr>
            <a:spLocks noChangeShapeType="1"/>
          </p:cNvSpPr>
          <p:nvPr/>
        </p:nvSpPr>
        <p:spPr bwMode="auto">
          <a:xfrm flipH="1" flipV="1">
            <a:off x="768746" y="3034507"/>
            <a:ext cx="8915400" cy="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2" name="Line 4"/>
          <p:cNvSpPr>
            <a:spLocks noChangeShapeType="1"/>
          </p:cNvSpPr>
          <p:nvPr/>
        </p:nvSpPr>
        <p:spPr bwMode="auto">
          <a:xfrm flipH="1" flipV="1">
            <a:off x="768746" y="5091907"/>
            <a:ext cx="8915400" cy="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3" name="Line 4"/>
          <p:cNvSpPr>
            <a:spLocks noChangeShapeType="1"/>
          </p:cNvSpPr>
          <p:nvPr/>
        </p:nvSpPr>
        <p:spPr bwMode="auto">
          <a:xfrm flipH="1">
            <a:off x="2571088" y="1460500"/>
            <a:ext cx="0" cy="363474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4" name="Line 4"/>
          <p:cNvSpPr>
            <a:spLocks noChangeShapeType="1"/>
          </p:cNvSpPr>
          <p:nvPr/>
        </p:nvSpPr>
        <p:spPr bwMode="auto">
          <a:xfrm flipH="1">
            <a:off x="4497255" y="1473200"/>
            <a:ext cx="0" cy="363220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5" name="Line 4"/>
          <p:cNvSpPr>
            <a:spLocks noChangeShapeType="1"/>
          </p:cNvSpPr>
          <p:nvPr/>
        </p:nvSpPr>
        <p:spPr bwMode="auto">
          <a:xfrm flipH="1">
            <a:off x="6423421" y="1473200"/>
            <a:ext cx="0" cy="363220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6" name="Line 4"/>
          <p:cNvSpPr>
            <a:spLocks noChangeShapeType="1"/>
          </p:cNvSpPr>
          <p:nvPr/>
        </p:nvSpPr>
        <p:spPr bwMode="auto">
          <a:xfrm flipH="1">
            <a:off x="8349588" y="1473200"/>
            <a:ext cx="0" cy="363220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7" name="TextBox 136"/>
          <p:cNvSpPr txBox="1"/>
          <p:nvPr/>
        </p:nvSpPr>
        <p:spPr>
          <a:xfrm>
            <a:off x="8475134" y="2184403"/>
            <a:ext cx="1210733" cy="795089"/>
          </a:xfrm>
          <a:prstGeom prst="rect">
            <a:avLst/>
          </a:prstGeom>
          <a:noFill/>
        </p:spPr>
        <p:txBody>
          <a:bodyPr wrap="square" lIns="76194" tIns="38097" rIns="76194" bIns="38097" rtlCol="0">
            <a:spAutoFit/>
          </a:bodyPr>
          <a:lstStyle/>
          <a:p>
            <a:pPr algn="ctr"/>
            <a:r>
              <a:rPr lang="en-US" sz="2300" dirty="0" smtClean="0">
                <a:latin typeface="Segoe" pitchFamily="34" charset="0"/>
              </a:rPr>
              <a:t>User Mode</a:t>
            </a:r>
          </a:p>
        </p:txBody>
      </p:sp>
      <p:sp>
        <p:nvSpPr>
          <p:cNvPr id="138" name="TextBox 137"/>
          <p:cNvSpPr txBox="1"/>
          <p:nvPr/>
        </p:nvSpPr>
        <p:spPr>
          <a:xfrm>
            <a:off x="8475134" y="4216403"/>
            <a:ext cx="1210733" cy="795089"/>
          </a:xfrm>
          <a:prstGeom prst="rect">
            <a:avLst/>
          </a:prstGeom>
          <a:noFill/>
        </p:spPr>
        <p:txBody>
          <a:bodyPr wrap="square" lIns="76194" tIns="38097" rIns="76194" bIns="38097" rtlCol="0">
            <a:spAutoFit/>
          </a:bodyPr>
          <a:lstStyle/>
          <a:p>
            <a:pPr algn="ctr"/>
            <a:r>
              <a:rPr lang="en-US" sz="2300" dirty="0" smtClean="0">
                <a:latin typeface="Segoe" pitchFamily="34" charset="0"/>
              </a:rPr>
              <a:t>Kernel Mode</a:t>
            </a:r>
          </a:p>
        </p:txBody>
      </p:sp>
      <p:sp>
        <p:nvSpPr>
          <p:cNvPr id="54" name="TextBox 53"/>
          <p:cNvSpPr txBox="1"/>
          <p:nvPr/>
        </p:nvSpPr>
        <p:spPr>
          <a:xfrm>
            <a:off x="7596695" y="0"/>
            <a:ext cx="1922384" cy="261604"/>
          </a:xfrm>
          <a:prstGeom prst="rect">
            <a:avLst/>
          </a:prstGeom>
          <a:noFill/>
        </p:spPr>
        <p:txBody>
          <a:bodyPr wrap="square" lIns="76194" tIns="38097" rIns="76194" bIns="38097" rtlCol="0">
            <a:spAutoFit/>
          </a:bodyPr>
          <a:lstStyle/>
          <a:p>
            <a:r>
              <a:rPr lang="en-US" sz="1200" dirty="0" err="1" smtClean="0">
                <a:latin typeface="Segoe" pitchFamily="34" charset="0"/>
              </a:rPr>
              <a:t>Proporcionado</a:t>
            </a:r>
            <a:r>
              <a:rPr lang="en-US" sz="1200" dirty="0" smtClean="0">
                <a:latin typeface="Segoe" pitchFamily="34" charset="0"/>
              </a:rPr>
              <a:t> </a:t>
            </a:r>
            <a:r>
              <a:rPr lang="en-US" sz="1200" dirty="0" err="1" smtClean="0">
                <a:latin typeface="Segoe" pitchFamily="34" charset="0"/>
              </a:rPr>
              <a:t>por</a:t>
            </a:r>
            <a:endParaRPr lang="en-US" sz="1200" dirty="0" smtClean="0">
              <a:latin typeface="Segoe" pitchFamily="34" charset="0"/>
            </a:endParaRPr>
          </a:p>
        </p:txBody>
      </p:sp>
      <p:sp>
        <p:nvSpPr>
          <p:cNvPr id="57" name="Rounded Rectangle 56"/>
          <p:cNvSpPr/>
          <p:nvPr/>
        </p:nvSpPr>
        <p:spPr bwMode="auto">
          <a:xfrm>
            <a:off x="1298443" y="4172036"/>
            <a:ext cx="684902" cy="429653"/>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tx1"/>
                </a:solidFill>
                <a:latin typeface="Segoe" pitchFamily="34" charset="0"/>
              </a:rPr>
              <a:t>IHV Drivers</a:t>
            </a:r>
          </a:p>
        </p:txBody>
      </p:sp>
      <p:sp>
        <p:nvSpPr>
          <p:cNvPr id="68" name="Rounded Rectangle 67"/>
          <p:cNvSpPr/>
          <p:nvPr/>
        </p:nvSpPr>
        <p:spPr bwMode="auto">
          <a:xfrm>
            <a:off x="1127750" y="4644919"/>
            <a:ext cx="983996"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solidFill>
                  <a:schemeClr val="tx1"/>
                </a:solidFill>
                <a:latin typeface="Segoe" pitchFamily="34" charset="0"/>
              </a:rPr>
              <a:t>VMBus</a:t>
            </a:r>
            <a:endParaRPr lang="en-US" sz="1600" dirty="0" smtClean="0">
              <a:solidFill>
                <a:schemeClr val="tx1"/>
              </a:solidFill>
              <a:latin typeface="Segoe" pitchFamily="34" charset="0"/>
            </a:endParaRPr>
          </a:p>
        </p:txBody>
      </p:sp>
      <p:sp>
        <p:nvSpPr>
          <p:cNvPr id="78" name="Rounded Rectangle 77"/>
          <p:cNvSpPr/>
          <p:nvPr/>
        </p:nvSpPr>
        <p:spPr bwMode="auto">
          <a:xfrm>
            <a:off x="6896648" y="4255043"/>
            <a:ext cx="983996" cy="323088"/>
          </a:xfrm>
          <a:prstGeom prst="roundRect">
            <a:avLst/>
          </a:prstGeom>
          <a:solidFill>
            <a:srgbClr val="92D05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500" dirty="0" err="1" smtClean="0">
                <a:solidFill>
                  <a:schemeClr val="tx1"/>
                </a:solidFill>
                <a:latin typeface="Segoe" pitchFamily="34" charset="0"/>
              </a:rPr>
              <a:t>VMBus</a:t>
            </a:r>
            <a:endParaRPr lang="en-US" sz="1500" dirty="0" smtClean="0">
              <a:solidFill>
                <a:schemeClr val="tx1"/>
              </a:solidFill>
              <a:latin typeface="Segoe" pitchFamily="34" charset="0"/>
            </a:endParaRPr>
          </a:p>
        </p:txBody>
      </p:sp>
      <p:sp>
        <p:nvSpPr>
          <p:cNvPr id="59" name="TextBox 58"/>
          <p:cNvSpPr txBox="1"/>
          <p:nvPr/>
        </p:nvSpPr>
        <p:spPr>
          <a:xfrm>
            <a:off x="936788" y="1987828"/>
            <a:ext cx="1615108" cy="353943"/>
          </a:xfrm>
          <a:prstGeom prst="rect">
            <a:avLst/>
          </a:prstGeom>
          <a:noFill/>
        </p:spPr>
        <p:txBody>
          <a:bodyPr wrap="square" lIns="91436" tIns="45718" rIns="91436" bIns="45718" rtlCol="0">
            <a:spAutoFit/>
          </a:bodyPr>
          <a:lstStyle/>
          <a:p>
            <a:r>
              <a:rPr lang="en-US" sz="1700" dirty="0" err="1" smtClean="0"/>
              <a:t>Aplicaciones</a:t>
            </a:r>
            <a:endParaRPr lang="en-US" sz="1700" dirty="0"/>
          </a:p>
        </p:txBody>
      </p:sp>
      <p:sp>
        <p:nvSpPr>
          <p:cNvPr id="58" name="Rounded Rectangle 56"/>
          <p:cNvSpPr/>
          <p:nvPr/>
        </p:nvSpPr>
        <p:spPr bwMode="auto">
          <a:xfrm>
            <a:off x="3095612" y="4214819"/>
            <a:ext cx="773912" cy="429653"/>
          </a:xfrm>
          <a:prstGeom prst="roundRect">
            <a:avLst/>
          </a:prstGeom>
          <a:solidFill>
            <a:srgbClr val="00B05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tx1"/>
                </a:solidFill>
                <a:latin typeface="Segoe" pitchFamily="34" charset="0"/>
              </a:rPr>
              <a:t>Synthetic</a:t>
            </a:r>
          </a:p>
          <a:p>
            <a:pPr algn="ctr" defTabSz="914063"/>
            <a:r>
              <a:rPr lang="en-US" sz="900" dirty="0" smtClean="0">
                <a:solidFill>
                  <a:schemeClr val="tx1"/>
                </a:solidFill>
                <a:latin typeface="Segoe" pitchFamily="34" charset="0"/>
              </a:rPr>
              <a:t>Devices</a:t>
            </a:r>
          </a:p>
          <a:p>
            <a:pPr algn="ctr" defTabSz="914063"/>
            <a:r>
              <a:rPr lang="en-US" sz="900" dirty="0" smtClean="0">
                <a:solidFill>
                  <a:schemeClr val="tx1"/>
                </a:solidFill>
                <a:latin typeface="Segoe" pitchFamily="34" charset="0"/>
              </a:rPr>
              <a:t>Drivers</a:t>
            </a:r>
          </a:p>
        </p:txBody>
      </p:sp>
      <p:sp>
        <p:nvSpPr>
          <p:cNvPr id="62" name="Rounded Rectangle 56"/>
          <p:cNvSpPr/>
          <p:nvPr/>
        </p:nvSpPr>
        <p:spPr bwMode="auto">
          <a:xfrm>
            <a:off x="5107782" y="4143381"/>
            <a:ext cx="773912" cy="429653"/>
          </a:xfrm>
          <a:prstGeom prst="roundRect">
            <a:avLst/>
          </a:prstGeom>
          <a:solidFill>
            <a:srgbClr val="9C42E6"/>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tx1"/>
                </a:solidFill>
                <a:latin typeface="Segoe" pitchFamily="34" charset="0"/>
              </a:rPr>
              <a:t>Emulated</a:t>
            </a:r>
          </a:p>
          <a:p>
            <a:pPr algn="ctr" defTabSz="914063"/>
            <a:r>
              <a:rPr lang="en-US" sz="900" dirty="0" smtClean="0">
                <a:solidFill>
                  <a:schemeClr val="tx1"/>
                </a:solidFill>
                <a:latin typeface="Segoe" pitchFamily="34" charset="0"/>
              </a:rPr>
              <a:t>Devices</a:t>
            </a:r>
          </a:p>
          <a:p>
            <a:pPr algn="ctr" defTabSz="914063"/>
            <a:r>
              <a:rPr lang="en-US" sz="900" dirty="0" smtClean="0">
                <a:solidFill>
                  <a:schemeClr val="tx1"/>
                </a:solidFill>
                <a:latin typeface="Segoe" pitchFamily="34" charset="0"/>
              </a:rPr>
              <a:t>Drivers</a:t>
            </a:r>
          </a:p>
        </p:txBody>
      </p:sp>
    </p:spTree>
    <p:custDataLst>
      <p:tags r:id="rId1"/>
    </p:custDataLst>
    <p:extLst>
      <p:ext uri="{BB962C8B-B14F-4D97-AF65-F5344CB8AC3E}">
        <p14:creationId xmlns:p14="http://schemas.microsoft.com/office/powerpoint/2010/main" val="29042053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500"/>
                                        <p:tgtEl>
                                          <p:spTgt spid="1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1"/>
                                        </p:tgtEl>
                                        <p:attrNameLst>
                                          <p:attrName>style.visibility</p:attrName>
                                        </p:attrNameLst>
                                      </p:cBhvr>
                                      <p:to>
                                        <p:strVal val="visible"/>
                                      </p:to>
                                    </p:set>
                                    <p:animEffect transition="in" filter="fade">
                                      <p:cBhvr>
                                        <p:cTn id="19" dur="500"/>
                                        <p:tgtEl>
                                          <p:spTgt spid="1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6"/>
                                        </p:tgtEl>
                                        <p:attrNameLst>
                                          <p:attrName>style.visibility</p:attrName>
                                        </p:attrNameLst>
                                      </p:cBhvr>
                                      <p:to>
                                        <p:strVal val="visible"/>
                                      </p:to>
                                    </p:set>
                                    <p:animEffect transition="in" filter="fade">
                                      <p:cBhvr>
                                        <p:cTn id="25" dur="500"/>
                                        <p:tgtEl>
                                          <p:spTgt spid="1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500"/>
                                        <p:tgtEl>
                                          <p:spTgt spid="1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fade">
                                      <p:cBhvr>
                                        <p:cTn id="31" dur="500"/>
                                        <p:tgtEl>
                                          <p:spTgt spid="1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fade">
                                      <p:cBhvr>
                                        <p:cTn id="34" dur="500"/>
                                        <p:tgtEl>
                                          <p:spTgt spid="1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fade">
                                      <p:cBhvr>
                                        <p:cTn id="40" dur="500"/>
                                        <p:tgtEl>
                                          <p:spTgt spid="1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8"/>
                                        </p:tgtEl>
                                        <p:attrNameLst>
                                          <p:attrName>style.visibility</p:attrName>
                                        </p:attrNameLst>
                                      </p:cBhvr>
                                      <p:to>
                                        <p:strVal val="visible"/>
                                      </p:to>
                                    </p:set>
                                    <p:animEffect transition="in" filter="fade">
                                      <p:cBhvr>
                                        <p:cTn id="52" dur="500"/>
                                        <p:tgtEl>
                                          <p:spTgt spid="1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0-#ppt_h/2"/>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07"/>
                                        </p:tgtEl>
                                        <p:attrNameLst>
                                          <p:attrName>style.visibility</p:attrName>
                                        </p:attrNameLst>
                                      </p:cBhvr>
                                      <p:to>
                                        <p:strVal val="visible"/>
                                      </p:to>
                                    </p:set>
                                    <p:anim calcmode="lin" valueType="num">
                                      <p:cBhvr additive="base">
                                        <p:cTn id="67" dur="500" fill="hold"/>
                                        <p:tgtEl>
                                          <p:spTgt spid="107"/>
                                        </p:tgtEl>
                                        <p:attrNameLst>
                                          <p:attrName>ppt_x</p:attrName>
                                        </p:attrNameLst>
                                      </p:cBhvr>
                                      <p:tavLst>
                                        <p:tav tm="0">
                                          <p:val>
                                            <p:strVal val="1+#ppt_w/2"/>
                                          </p:val>
                                        </p:tav>
                                        <p:tav tm="100000">
                                          <p:val>
                                            <p:strVal val="#ppt_x"/>
                                          </p:val>
                                        </p:tav>
                                      </p:tavLst>
                                    </p:anim>
                                    <p:anim calcmode="lin" valueType="num">
                                      <p:cBhvr additive="base">
                                        <p:cTn id="68" dur="500" fill="hold"/>
                                        <p:tgtEl>
                                          <p:spTgt spid="107"/>
                                        </p:tgtEl>
                                        <p:attrNameLst>
                                          <p:attrName>ppt_y</p:attrName>
                                        </p:attrNameLst>
                                      </p:cBhvr>
                                      <p:tavLst>
                                        <p:tav tm="0">
                                          <p:val>
                                            <p:strVal val="#ppt_y"/>
                                          </p:val>
                                        </p:tav>
                                        <p:tav tm="100000">
                                          <p:val>
                                            <p:strVal val="#ppt_y"/>
                                          </p:val>
                                        </p:tav>
                                      </p:tavLst>
                                    </p:anim>
                                  </p:childTnLst>
                                </p:cTn>
                              </p:par>
                              <p:par>
                                <p:cTn id="69" presetID="2" presetClass="entr" presetSubtype="2" fill="hold" grpId="1" nodeType="with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1+#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par>
                                <p:cTn id="73" presetID="10" presetClass="entr" presetSubtype="0"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9"/>
                                        </p:tgtEl>
                                        <p:attrNameLst>
                                          <p:attrName>style.visibility</p:attrName>
                                        </p:attrNameLst>
                                      </p:cBhvr>
                                      <p:to>
                                        <p:strVal val="visible"/>
                                      </p:to>
                                    </p:set>
                                    <p:animEffect transition="in" filter="fade">
                                      <p:cBhvr>
                                        <p:cTn id="78" dur="500"/>
                                        <p:tgtEl>
                                          <p:spTgt spid="11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fade">
                                      <p:cBhvr>
                                        <p:cTn id="81" dur="500"/>
                                        <p:tgtEl>
                                          <p:spTgt spid="6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fade">
                                      <p:cBhvr>
                                        <p:cTn id="84" dur="500"/>
                                        <p:tgtEl>
                                          <p:spTgt spid="10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fade">
                                      <p:cBhvr>
                                        <p:cTn id="87" dur="500"/>
                                        <p:tgtEl>
                                          <p:spTgt spid="11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500"/>
                                        <p:tgtEl>
                                          <p:spTgt spid="60"/>
                                        </p:tgtEl>
                                      </p:cBhvr>
                                    </p:animEffect>
                                  </p:childTnLst>
                                </p:cTn>
                              </p:par>
                              <p:par>
                                <p:cTn id="91" presetID="49" presetClass="exit" presetSubtype="0" accel="100000" fill="hold" grpId="1" nodeType="withEffect">
                                  <p:stCondLst>
                                    <p:cond delay="0"/>
                                  </p:stCondLst>
                                  <p:childTnLst>
                                    <p:anim calcmode="lin" valueType="num">
                                      <p:cBhvr>
                                        <p:cTn id="92" dur="500"/>
                                        <p:tgtEl>
                                          <p:spTgt spid="59"/>
                                        </p:tgtEl>
                                        <p:attrNameLst>
                                          <p:attrName>ppt_w</p:attrName>
                                        </p:attrNameLst>
                                      </p:cBhvr>
                                      <p:tavLst>
                                        <p:tav tm="0">
                                          <p:val>
                                            <p:strVal val="ppt_w"/>
                                          </p:val>
                                        </p:tav>
                                        <p:tav tm="100000">
                                          <p:val>
                                            <p:fltVal val="0"/>
                                          </p:val>
                                        </p:tav>
                                      </p:tavLst>
                                    </p:anim>
                                    <p:anim calcmode="lin" valueType="num">
                                      <p:cBhvr>
                                        <p:cTn id="93" dur="500"/>
                                        <p:tgtEl>
                                          <p:spTgt spid="59"/>
                                        </p:tgtEl>
                                        <p:attrNameLst>
                                          <p:attrName>ppt_h</p:attrName>
                                        </p:attrNameLst>
                                      </p:cBhvr>
                                      <p:tavLst>
                                        <p:tav tm="0">
                                          <p:val>
                                            <p:strVal val="ppt_h"/>
                                          </p:val>
                                        </p:tav>
                                        <p:tav tm="100000">
                                          <p:val>
                                            <p:fltVal val="0"/>
                                          </p:val>
                                        </p:tav>
                                      </p:tavLst>
                                    </p:anim>
                                    <p:anim calcmode="lin" valueType="num">
                                      <p:cBhvr>
                                        <p:cTn id="94" dur="500"/>
                                        <p:tgtEl>
                                          <p:spTgt spid="59"/>
                                        </p:tgtEl>
                                        <p:attrNameLst>
                                          <p:attrName>style.rotation</p:attrName>
                                        </p:attrNameLst>
                                      </p:cBhvr>
                                      <p:tavLst>
                                        <p:tav tm="0">
                                          <p:val>
                                            <p:fltVal val="0"/>
                                          </p:val>
                                        </p:tav>
                                        <p:tav tm="100000">
                                          <p:val>
                                            <p:fltVal val="360"/>
                                          </p:val>
                                        </p:tav>
                                      </p:tavLst>
                                    </p:anim>
                                    <p:animEffect transition="out" filter="fade">
                                      <p:cBhvr>
                                        <p:cTn id="95" dur="500"/>
                                        <p:tgtEl>
                                          <p:spTgt spid="59"/>
                                        </p:tgtEl>
                                      </p:cBhvr>
                                    </p:animEffect>
                                    <p:set>
                                      <p:cBhvr>
                                        <p:cTn id="96" dur="1" fill="hold">
                                          <p:stCondLst>
                                            <p:cond delay="499"/>
                                          </p:stCondLst>
                                        </p:cTn>
                                        <p:tgtEl>
                                          <p:spTgt spid="5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additive="base">
                                        <p:cTn id="101" dur="500" fill="hold"/>
                                        <p:tgtEl>
                                          <p:spTgt spid="24"/>
                                        </p:tgtEl>
                                        <p:attrNameLst>
                                          <p:attrName>ppt_x</p:attrName>
                                        </p:attrNameLst>
                                      </p:cBhvr>
                                      <p:tavLst>
                                        <p:tav tm="0">
                                          <p:val>
                                            <p:strVal val="1+#ppt_w/2"/>
                                          </p:val>
                                        </p:tav>
                                        <p:tav tm="100000">
                                          <p:val>
                                            <p:strVal val="#ppt_x"/>
                                          </p:val>
                                        </p:tav>
                                      </p:tavLst>
                                    </p:anim>
                                    <p:anim calcmode="lin" valueType="num">
                                      <p:cBhvr additive="base">
                                        <p:cTn id="102" dur="500" fill="hold"/>
                                        <p:tgtEl>
                                          <p:spTgt spid="2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 calcmode="lin" valueType="num">
                                      <p:cBhvr additive="base">
                                        <p:cTn id="105" dur="500" fill="hold"/>
                                        <p:tgtEl>
                                          <p:spTgt spid="72"/>
                                        </p:tgtEl>
                                        <p:attrNameLst>
                                          <p:attrName>ppt_x</p:attrName>
                                        </p:attrNameLst>
                                      </p:cBhvr>
                                      <p:tavLst>
                                        <p:tav tm="0">
                                          <p:val>
                                            <p:strVal val="1+#ppt_w/2"/>
                                          </p:val>
                                        </p:tav>
                                        <p:tav tm="100000">
                                          <p:val>
                                            <p:strVal val="#ppt_x"/>
                                          </p:val>
                                        </p:tav>
                                      </p:tavLst>
                                    </p:anim>
                                    <p:anim calcmode="lin" valueType="num">
                                      <p:cBhvr additive="base">
                                        <p:cTn id="106" dur="500" fill="hold"/>
                                        <p:tgtEl>
                                          <p:spTgt spid="72"/>
                                        </p:tgtEl>
                                        <p:attrNameLst>
                                          <p:attrName>ppt_y</p:attrName>
                                        </p:attrNameLst>
                                      </p:cBhvr>
                                      <p:tavLst>
                                        <p:tav tm="0">
                                          <p:val>
                                            <p:strVal val="#ppt_y"/>
                                          </p:val>
                                        </p:tav>
                                        <p:tav tm="100000">
                                          <p:val>
                                            <p:strVal val="#ppt_y"/>
                                          </p:val>
                                        </p:tav>
                                      </p:tavLst>
                                    </p:anim>
                                  </p:childTnLst>
                                </p:cTn>
                              </p:par>
                              <p:par>
                                <p:cTn id="107" presetID="10" presetClass="entr" presetSubtype="0" fill="hold" nodeType="withEffect">
                                  <p:stCondLst>
                                    <p:cond delay="0"/>
                                  </p:stCondLst>
                                  <p:childTnLst>
                                    <p:set>
                                      <p:cBhvr>
                                        <p:cTn id="108" dur="1" fill="hold">
                                          <p:stCondLst>
                                            <p:cond delay="0"/>
                                          </p:stCondLst>
                                        </p:cTn>
                                        <p:tgtEl>
                                          <p:spTgt spid="108"/>
                                        </p:tgtEl>
                                        <p:attrNameLst>
                                          <p:attrName>style.visibility</p:attrName>
                                        </p:attrNameLst>
                                      </p:cBhvr>
                                      <p:to>
                                        <p:strVal val="visible"/>
                                      </p:to>
                                    </p:set>
                                    <p:animEffect transition="in" filter="fade">
                                      <p:cBhvr>
                                        <p:cTn id="109" dur="500"/>
                                        <p:tgtEl>
                                          <p:spTgt spid="108"/>
                                        </p:tgtEl>
                                      </p:cBhvr>
                                    </p:animEffect>
                                  </p:childTnLst>
                                </p:cTn>
                              </p:par>
                              <p:par>
                                <p:cTn id="110" presetID="2" presetClass="entr" presetSubtype="2" fill="hold" nodeType="withEffect">
                                  <p:stCondLst>
                                    <p:cond delay="0"/>
                                  </p:stCondLst>
                                  <p:childTnLst>
                                    <p:set>
                                      <p:cBhvr>
                                        <p:cTn id="111" dur="1" fill="hold">
                                          <p:stCondLst>
                                            <p:cond delay="0"/>
                                          </p:stCondLst>
                                        </p:cTn>
                                        <p:tgtEl>
                                          <p:spTgt spid="7"/>
                                        </p:tgtEl>
                                        <p:attrNameLst>
                                          <p:attrName>style.visibility</p:attrName>
                                        </p:attrNameLst>
                                      </p:cBhvr>
                                      <p:to>
                                        <p:strVal val="visible"/>
                                      </p:to>
                                    </p:set>
                                    <p:anim calcmode="lin" valueType="num">
                                      <p:cBhvr additive="base">
                                        <p:cTn id="112" dur="500" fill="hold"/>
                                        <p:tgtEl>
                                          <p:spTgt spid="7"/>
                                        </p:tgtEl>
                                        <p:attrNameLst>
                                          <p:attrName>ppt_x</p:attrName>
                                        </p:attrNameLst>
                                      </p:cBhvr>
                                      <p:tavLst>
                                        <p:tav tm="0">
                                          <p:val>
                                            <p:strVal val="1+#ppt_w/2"/>
                                          </p:val>
                                        </p:tav>
                                        <p:tav tm="100000">
                                          <p:val>
                                            <p:strVal val="#ppt_x"/>
                                          </p:val>
                                        </p:tav>
                                      </p:tavLst>
                                    </p:anim>
                                    <p:anim calcmode="lin" valueType="num">
                                      <p:cBhvr additive="base">
                                        <p:cTn id="113" dur="500" fill="hold"/>
                                        <p:tgtEl>
                                          <p:spTgt spid="7"/>
                                        </p:tgtEl>
                                        <p:attrNameLst>
                                          <p:attrName>ppt_y</p:attrName>
                                        </p:attrNameLst>
                                      </p:cBhvr>
                                      <p:tavLst>
                                        <p:tav tm="0">
                                          <p:val>
                                            <p:strVal val="#ppt_y"/>
                                          </p:val>
                                        </p:tav>
                                        <p:tav tm="100000">
                                          <p:val>
                                            <p:strVal val="#ppt_y"/>
                                          </p:val>
                                        </p:tav>
                                      </p:tavLst>
                                    </p:anim>
                                  </p:childTnLst>
                                </p:cTn>
                              </p:par>
                              <p:par>
                                <p:cTn id="114" presetID="2" presetClass="entr" presetSubtype="2" fill="hold" grpId="1" nodeType="withEffect">
                                  <p:stCondLst>
                                    <p:cond delay="0"/>
                                  </p:stCondLst>
                                  <p:childTnLst>
                                    <p:set>
                                      <p:cBhvr>
                                        <p:cTn id="115" dur="1" fill="hold">
                                          <p:stCondLst>
                                            <p:cond delay="0"/>
                                          </p:stCondLst>
                                        </p:cTn>
                                        <p:tgtEl>
                                          <p:spTgt spid="58"/>
                                        </p:tgtEl>
                                        <p:attrNameLst>
                                          <p:attrName>style.visibility</p:attrName>
                                        </p:attrNameLst>
                                      </p:cBhvr>
                                      <p:to>
                                        <p:strVal val="visible"/>
                                      </p:to>
                                    </p:set>
                                    <p:anim calcmode="lin" valueType="num">
                                      <p:cBhvr additive="base">
                                        <p:cTn id="116" dur="500" fill="hold"/>
                                        <p:tgtEl>
                                          <p:spTgt spid="58"/>
                                        </p:tgtEl>
                                        <p:attrNameLst>
                                          <p:attrName>ppt_x</p:attrName>
                                        </p:attrNameLst>
                                      </p:cBhvr>
                                      <p:tavLst>
                                        <p:tav tm="0">
                                          <p:val>
                                            <p:strVal val="1+#ppt_w/2"/>
                                          </p:val>
                                        </p:tav>
                                        <p:tav tm="100000">
                                          <p:val>
                                            <p:strVal val="#ppt_x"/>
                                          </p:val>
                                        </p:tav>
                                      </p:tavLst>
                                    </p:anim>
                                    <p:anim calcmode="lin" valueType="num">
                                      <p:cBhvr additive="base">
                                        <p:cTn id="117"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2" fill="hold" grpId="0" nodeType="click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additive="base">
                                        <p:cTn id="122" dur="500" fill="hold"/>
                                        <p:tgtEl>
                                          <p:spTgt spid="26"/>
                                        </p:tgtEl>
                                        <p:attrNameLst>
                                          <p:attrName>ppt_x</p:attrName>
                                        </p:attrNameLst>
                                      </p:cBhvr>
                                      <p:tavLst>
                                        <p:tav tm="0">
                                          <p:val>
                                            <p:strVal val="1+#ppt_w/2"/>
                                          </p:val>
                                        </p:tav>
                                        <p:tav tm="100000">
                                          <p:val>
                                            <p:strVal val="#ppt_x"/>
                                          </p:val>
                                        </p:tav>
                                      </p:tavLst>
                                    </p:anim>
                                    <p:anim calcmode="lin" valueType="num">
                                      <p:cBhvr additive="base">
                                        <p:cTn id="123" dur="500" fill="hold"/>
                                        <p:tgtEl>
                                          <p:spTgt spid="26"/>
                                        </p:tgtEl>
                                        <p:attrNameLst>
                                          <p:attrName>ppt_y</p:attrName>
                                        </p:attrNameLst>
                                      </p:cBhvr>
                                      <p:tavLst>
                                        <p:tav tm="0">
                                          <p:val>
                                            <p:strVal val="#ppt_y"/>
                                          </p:val>
                                        </p:tav>
                                        <p:tav tm="100000">
                                          <p:val>
                                            <p:strVal val="#ppt_y"/>
                                          </p:val>
                                        </p:tav>
                                      </p:tavLst>
                                    </p:anim>
                                  </p:childTnLst>
                                </p:cTn>
                              </p:par>
                              <p:par>
                                <p:cTn id="124" presetID="2" presetClass="entr" presetSubtype="2" fill="hold" grpId="0" nodeType="withEffect">
                                  <p:stCondLst>
                                    <p:cond delay="0"/>
                                  </p:stCondLst>
                                  <p:childTnLst>
                                    <p:set>
                                      <p:cBhvr>
                                        <p:cTn id="125" dur="1" fill="hold">
                                          <p:stCondLst>
                                            <p:cond delay="0"/>
                                          </p:stCondLst>
                                        </p:cTn>
                                        <p:tgtEl>
                                          <p:spTgt spid="25"/>
                                        </p:tgtEl>
                                        <p:attrNameLst>
                                          <p:attrName>style.visibility</p:attrName>
                                        </p:attrNameLst>
                                      </p:cBhvr>
                                      <p:to>
                                        <p:strVal val="visible"/>
                                      </p:to>
                                    </p:set>
                                    <p:anim calcmode="lin" valueType="num">
                                      <p:cBhvr additive="base">
                                        <p:cTn id="126" dur="500" fill="hold"/>
                                        <p:tgtEl>
                                          <p:spTgt spid="25"/>
                                        </p:tgtEl>
                                        <p:attrNameLst>
                                          <p:attrName>ppt_x</p:attrName>
                                        </p:attrNameLst>
                                      </p:cBhvr>
                                      <p:tavLst>
                                        <p:tav tm="0">
                                          <p:val>
                                            <p:strVal val="1+#ppt_w/2"/>
                                          </p:val>
                                        </p:tav>
                                        <p:tav tm="100000">
                                          <p:val>
                                            <p:strVal val="#ppt_x"/>
                                          </p:val>
                                        </p:tav>
                                      </p:tavLst>
                                    </p:anim>
                                    <p:anim calcmode="lin" valueType="num">
                                      <p:cBhvr additive="base">
                                        <p:cTn id="127" dur="500" fill="hold"/>
                                        <p:tgtEl>
                                          <p:spTgt spid="25"/>
                                        </p:tgtEl>
                                        <p:attrNameLst>
                                          <p:attrName>ppt_y</p:attrName>
                                        </p:attrNameLst>
                                      </p:cBhvr>
                                      <p:tavLst>
                                        <p:tav tm="0">
                                          <p:val>
                                            <p:strVal val="#ppt_y"/>
                                          </p:val>
                                        </p:tav>
                                        <p:tav tm="100000">
                                          <p:val>
                                            <p:strVal val="#ppt_y"/>
                                          </p:val>
                                        </p:tav>
                                      </p:tavLst>
                                    </p:anim>
                                  </p:childTnLst>
                                </p:cTn>
                              </p:par>
                              <p:par>
                                <p:cTn id="128" presetID="2" presetClass="entr" presetSubtype="2" fill="hold" grpId="0" nodeType="withEffect">
                                  <p:stCondLst>
                                    <p:cond delay="0"/>
                                  </p:stCondLst>
                                  <p:childTnLst>
                                    <p:set>
                                      <p:cBhvr>
                                        <p:cTn id="129" dur="1" fill="hold">
                                          <p:stCondLst>
                                            <p:cond delay="0"/>
                                          </p:stCondLst>
                                        </p:cTn>
                                        <p:tgtEl>
                                          <p:spTgt spid="75"/>
                                        </p:tgtEl>
                                        <p:attrNameLst>
                                          <p:attrName>style.visibility</p:attrName>
                                        </p:attrNameLst>
                                      </p:cBhvr>
                                      <p:to>
                                        <p:strVal val="visible"/>
                                      </p:to>
                                    </p:set>
                                    <p:anim calcmode="lin" valueType="num">
                                      <p:cBhvr additive="base">
                                        <p:cTn id="130" dur="500" fill="hold"/>
                                        <p:tgtEl>
                                          <p:spTgt spid="75"/>
                                        </p:tgtEl>
                                        <p:attrNameLst>
                                          <p:attrName>ppt_x</p:attrName>
                                        </p:attrNameLst>
                                      </p:cBhvr>
                                      <p:tavLst>
                                        <p:tav tm="0">
                                          <p:val>
                                            <p:strVal val="1+#ppt_w/2"/>
                                          </p:val>
                                        </p:tav>
                                        <p:tav tm="100000">
                                          <p:val>
                                            <p:strVal val="#ppt_x"/>
                                          </p:val>
                                        </p:tav>
                                      </p:tavLst>
                                    </p:anim>
                                    <p:anim calcmode="lin" valueType="num">
                                      <p:cBhvr additive="base">
                                        <p:cTn id="131" dur="500" fill="hold"/>
                                        <p:tgtEl>
                                          <p:spTgt spid="75"/>
                                        </p:tgtEl>
                                        <p:attrNameLst>
                                          <p:attrName>ppt_y</p:attrName>
                                        </p:attrNameLst>
                                      </p:cBhvr>
                                      <p:tavLst>
                                        <p:tav tm="0">
                                          <p:val>
                                            <p:strVal val="#ppt_y"/>
                                          </p:val>
                                        </p:tav>
                                        <p:tav tm="100000">
                                          <p:val>
                                            <p:strVal val="#ppt_y"/>
                                          </p:val>
                                        </p:tav>
                                      </p:tavLst>
                                    </p:anim>
                                  </p:childTnLst>
                                </p:cTn>
                              </p:par>
                              <p:par>
                                <p:cTn id="132" presetID="10" presetClass="entr" presetSubtype="0"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fade">
                                      <p:cBhvr>
                                        <p:cTn id="134" dur="500"/>
                                        <p:tgtEl>
                                          <p:spTgt spid="62"/>
                                        </p:tgtEl>
                                      </p:cBhvr>
                                    </p:animEffect>
                                  </p:childTnLst>
                                </p:cTn>
                              </p:par>
                              <p:par>
                                <p:cTn id="135" presetID="2" presetClass="entr" presetSubtype="2" fill="hold" grpId="1" nodeType="withEffect">
                                  <p:stCondLst>
                                    <p:cond delay="0"/>
                                  </p:stCondLst>
                                  <p:childTnLst>
                                    <p:set>
                                      <p:cBhvr>
                                        <p:cTn id="136" dur="1" fill="hold">
                                          <p:stCondLst>
                                            <p:cond delay="0"/>
                                          </p:stCondLst>
                                        </p:cTn>
                                        <p:tgtEl>
                                          <p:spTgt spid="62"/>
                                        </p:tgtEl>
                                        <p:attrNameLst>
                                          <p:attrName>style.visibility</p:attrName>
                                        </p:attrNameLst>
                                      </p:cBhvr>
                                      <p:to>
                                        <p:strVal val="visible"/>
                                      </p:to>
                                    </p:set>
                                    <p:anim calcmode="lin" valueType="num">
                                      <p:cBhvr additive="base">
                                        <p:cTn id="137" dur="500" fill="hold"/>
                                        <p:tgtEl>
                                          <p:spTgt spid="62"/>
                                        </p:tgtEl>
                                        <p:attrNameLst>
                                          <p:attrName>ppt_x</p:attrName>
                                        </p:attrNameLst>
                                      </p:cBhvr>
                                      <p:tavLst>
                                        <p:tav tm="0">
                                          <p:val>
                                            <p:strVal val="1+#ppt_w/2"/>
                                          </p:val>
                                        </p:tav>
                                        <p:tav tm="100000">
                                          <p:val>
                                            <p:strVal val="#ppt_x"/>
                                          </p:val>
                                        </p:tav>
                                      </p:tavLst>
                                    </p:anim>
                                    <p:anim calcmode="lin" valueType="num">
                                      <p:cBhvr additive="base">
                                        <p:cTn id="138"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2" fill="hold" grpId="0" nodeType="click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additive="base">
                                        <p:cTn id="143" dur="500" fill="hold"/>
                                        <p:tgtEl>
                                          <p:spTgt spid="28"/>
                                        </p:tgtEl>
                                        <p:attrNameLst>
                                          <p:attrName>ppt_x</p:attrName>
                                        </p:attrNameLst>
                                      </p:cBhvr>
                                      <p:tavLst>
                                        <p:tav tm="0">
                                          <p:val>
                                            <p:strVal val="1+#ppt_w/2"/>
                                          </p:val>
                                        </p:tav>
                                        <p:tav tm="100000">
                                          <p:val>
                                            <p:strVal val="#ppt_x"/>
                                          </p:val>
                                        </p:tav>
                                      </p:tavLst>
                                    </p:anim>
                                    <p:anim calcmode="lin" valueType="num">
                                      <p:cBhvr additive="base">
                                        <p:cTn id="144" dur="500" fill="hold"/>
                                        <p:tgtEl>
                                          <p:spTgt spid="28"/>
                                        </p:tgtEl>
                                        <p:attrNameLst>
                                          <p:attrName>ppt_y</p:attrName>
                                        </p:attrNameLst>
                                      </p:cBhvr>
                                      <p:tavLst>
                                        <p:tav tm="0">
                                          <p:val>
                                            <p:strVal val="#ppt_y"/>
                                          </p:val>
                                        </p:tav>
                                        <p:tav tm="100000">
                                          <p:val>
                                            <p:strVal val="#ppt_y"/>
                                          </p:val>
                                        </p:tav>
                                      </p:tavLst>
                                    </p:anim>
                                  </p:childTnLst>
                                </p:cTn>
                              </p:par>
                              <p:par>
                                <p:cTn id="145" presetID="10" presetClass="entr" presetSubtype="0" fill="hold" grpId="0" nodeType="withEffect">
                                  <p:stCondLst>
                                    <p:cond delay="0"/>
                                  </p:stCondLst>
                                  <p:childTnLst>
                                    <p:set>
                                      <p:cBhvr>
                                        <p:cTn id="146" dur="1" fill="hold">
                                          <p:stCondLst>
                                            <p:cond delay="0"/>
                                          </p:stCondLst>
                                        </p:cTn>
                                        <p:tgtEl>
                                          <p:spTgt spid="120"/>
                                        </p:tgtEl>
                                        <p:attrNameLst>
                                          <p:attrName>style.visibility</p:attrName>
                                        </p:attrNameLst>
                                      </p:cBhvr>
                                      <p:to>
                                        <p:strVal val="visible"/>
                                      </p:to>
                                    </p:set>
                                    <p:animEffect transition="in" filter="fade">
                                      <p:cBhvr>
                                        <p:cTn id="147" dur="500"/>
                                        <p:tgtEl>
                                          <p:spTgt spid="120"/>
                                        </p:tgtEl>
                                      </p:cBhvr>
                                    </p:animEffect>
                                  </p:childTnLst>
                                </p:cTn>
                              </p:par>
                              <p:par>
                                <p:cTn id="148" presetID="2" presetClass="entr" presetSubtype="2" fill="hold" nodeType="withEffect">
                                  <p:stCondLst>
                                    <p:cond delay="0"/>
                                  </p:stCondLst>
                                  <p:childTnLst>
                                    <p:set>
                                      <p:cBhvr>
                                        <p:cTn id="149" dur="1" fill="hold">
                                          <p:stCondLst>
                                            <p:cond delay="0"/>
                                          </p:stCondLst>
                                        </p:cTn>
                                        <p:tgtEl>
                                          <p:spTgt spid="10"/>
                                        </p:tgtEl>
                                        <p:attrNameLst>
                                          <p:attrName>style.visibility</p:attrName>
                                        </p:attrNameLst>
                                      </p:cBhvr>
                                      <p:to>
                                        <p:strVal val="visible"/>
                                      </p:to>
                                    </p:set>
                                    <p:anim calcmode="lin" valueType="num">
                                      <p:cBhvr additive="base">
                                        <p:cTn id="150" dur="500" fill="hold"/>
                                        <p:tgtEl>
                                          <p:spTgt spid="10"/>
                                        </p:tgtEl>
                                        <p:attrNameLst>
                                          <p:attrName>ppt_x</p:attrName>
                                        </p:attrNameLst>
                                      </p:cBhvr>
                                      <p:tavLst>
                                        <p:tav tm="0">
                                          <p:val>
                                            <p:strVal val="1+#ppt_w/2"/>
                                          </p:val>
                                        </p:tav>
                                        <p:tav tm="100000">
                                          <p:val>
                                            <p:strVal val="#ppt_x"/>
                                          </p:val>
                                        </p:tav>
                                      </p:tavLst>
                                    </p:anim>
                                    <p:anim calcmode="lin" valueType="num">
                                      <p:cBhvr additive="base">
                                        <p:cTn id="151" dur="500" fill="hold"/>
                                        <p:tgtEl>
                                          <p:spTgt spid="10"/>
                                        </p:tgtEl>
                                        <p:attrNameLst>
                                          <p:attrName>ppt_y</p:attrName>
                                        </p:attrNameLst>
                                      </p:cBhvr>
                                      <p:tavLst>
                                        <p:tav tm="0">
                                          <p:val>
                                            <p:strVal val="#ppt_y"/>
                                          </p:val>
                                        </p:tav>
                                        <p:tav tm="100000">
                                          <p:val>
                                            <p:strVal val="#ppt_y"/>
                                          </p:val>
                                        </p:tav>
                                      </p:tavLst>
                                    </p:anim>
                                  </p:childTnLst>
                                </p:cTn>
                              </p:par>
                              <p:par>
                                <p:cTn id="152" presetID="2" presetClass="entr" presetSubtype="2" fill="hold" grpId="0" nodeType="withEffect">
                                  <p:stCondLst>
                                    <p:cond delay="0"/>
                                  </p:stCondLst>
                                  <p:childTnLst>
                                    <p:set>
                                      <p:cBhvr>
                                        <p:cTn id="153" dur="1" fill="hold">
                                          <p:stCondLst>
                                            <p:cond delay="0"/>
                                          </p:stCondLst>
                                        </p:cTn>
                                        <p:tgtEl>
                                          <p:spTgt spid="78"/>
                                        </p:tgtEl>
                                        <p:attrNameLst>
                                          <p:attrName>style.visibility</p:attrName>
                                        </p:attrNameLst>
                                      </p:cBhvr>
                                      <p:to>
                                        <p:strVal val="visible"/>
                                      </p:to>
                                    </p:set>
                                    <p:anim calcmode="lin" valueType="num">
                                      <p:cBhvr additive="base">
                                        <p:cTn id="154" dur="500" fill="hold"/>
                                        <p:tgtEl>
                                          <p:spTgt spid="78"/>
                                        </p:tgtEl>
                                        <p:attrNameLst>
                                          <p:attrName>ppt_x</p:attrName>
                                        </p:attrNameLst>
                                      </p:cBhvr>
                                      <p:tavLst>
                                        <p:tav tm="0">
                                          <p:val>
                                            <p:strVal val="1+#ppt_w/2"/>
                                          </p:val>
                                        </p:tav>
                                        <p:tav tm="100000">
                                          <p:val>
                                            <p:strVal val="#ppt_x"/>
                                          </p:val>
                                        </p:tav>
                                      </p:tavLst>
                                    </p:anim>
                                    <p:anim calcmode="lin" valueType="num">
                                      <p:cBhvr additive="base">
                                        <p:cTn id="155" dur="500" fill="hold"/>
                                        <p:tgtEl>
                                          <p:spTgt spid="78"/>
                                        </p:tgtEl>
                                        <p:attrNameLst>
                                          <p:attrName>ppt_y</p:attrName>
                                        </p:attrNameLst>
                                      </p:cBhvr>
                                      <p:tavLst>
                                        <p:tav tm="0">
                                          <p:val>
                                            <p:strVal val="#ppt_y"/>
                                          </p:val>
                                        </p:tav>
                                        <p:tav tm="100000">
                                          <p:val>
                                            <p:strVal val="#ppt_y"/>
                                          </p:val>
                                        </p:tav>
                                      </p:tavLst>
                                    </p:anim>
                                  </p:childTnLst>
                                </p:cTn>
                              </p:par>
                              <p:par>
                                <p:cTn id="156" presetID="10" presetClass="entr" presetSubtype="0" fill="hold" grpId="0" nodeType="withEffect">
                                  <p:stCondLst>
                                    <p:cond delay="0"/>
                                  </p:stCondLst>
                                  <p:childTnLst>
                                    <p:set>
                                      <p:cBhvr>
                                        <p:cTn id="157" dur="1" fill="hold">
                                          <p:stCondLst>
                                            <p:cond delay="0"/>
                                          </p:stCondLst>
                                        </p:cTn>
                                        <p:tgtEl>
                                          <p:spTgt spid="58"/>
                                        </p:tgtEl>
                                        <p:attrNameLst>
                                          <p:attrName>style.visibility</p:attrName>
                                        </p:attrNameLst>
                                      </p:cBhvr>
                                      <p:to>
                                        <p:strVal val="visible"/>
                                      </p:to>
                                    </p:set>
                                    <p:animEffect transition="in" filter="fade">
                                      <p:cBhvr>
                                        <p:cTn id="15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0" grpId="0" animBg="1"/>
      <p:bldP spid="24" grpId="0" animBg="1"/>
      <p:bldP spid="26" grpId="0" animBg="1"/>
      <p:bldP spid="28" grpId="0" animBg="1"/>
      <p:bldP spid="25" grpId="0" animBg="1"/>
      <p:bldP spid="72" grpId="0" animBg="1"/>
      <p:bldP spid="75" grpId="0" animBg="1"/>
      <p:bldP spid="4" grpId="0" animBg="1"/>
      <p:bldP spid="5" grpId="0" animBg="1"/>
      <p:bldP spid="5" grpId="1" animBg="1"/>
      <p:bldP spid="107" grpId="0"/>
      <p:bldP spid="22" grpId="0" animBg="1"/>
      <p:bldP spid="109" grpId="0" animBg="1"/>
      <p:bldP spid="110" grpId="0" animBg="1"/>
      <p:bldP spid="116" grpId="0" animBg="1"/>
      <p:bldP spid="118" grpId="0" animBg="1"/>
      <p:bldP spid="119" grpId="0" animBg="1"/>
      <p:bldP spid="120" grpId="0" animBg="1"/>
      <p:bldP spid="131" grpId="0" animBg="1"/>
      <p:bldP spid="132" grpId="0" animBg="1"/>
      <p:bldP spid="133" grpId="0" animBg="1"/>
      <p:bldP spid="134" grpId="0" animBg="1"/>
      <p:bldP spid="135" grpId="0" animBg="1"/>
      <p:bldP spid="136" grpId="0" animBg="1"/>
      <p:bldP spid="137" grpId="0"/>
      <p:bldP spid="138" grpId="0"/>
      <p:bldP spid="54" grpId="0"/>
      <p:bldP spid="57" grpId="0" animBg="1"/>
      <p:bldP spid="68" grpId="0" animBg="1"/>
      <p:bldP spid="78" grpId="0" animBg="1"/>
      <p:bldP spid="59" grpId="0"/>
      <p:bldP spid="59" grpId="1"/>
      <p:bldP spid="58" grpId="0" animBg="1"/>
      <p:bldP spid="58" grpId="1" animBg="1"/>
      <p:bldP spid="62" grpId="0" animBg="1"/>
      <p:bldP spid="6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414470" y="228601"/>
            <a:ext cx="9078780" cy="685800"/>
          </a:xfrm>
        </p:spPr>
        <p:txBody>
          <a:bodyPr/>
          <a:lstStyle/>
          <a:p>
            <a:r>
              <a:rPr lang="es-ES" sz="4400" dirty="0"/>
              <a:t>Arquitectura de </a:t>
            </a:r>
            <a:r>
              <a:rPr lang="es-ES" sz="4400" dirty="0" smtClean="0"/>
              <a:t>Hyper-V</a:t>
            </a:r>
            <a:r>
              <a:rPr sz="4400" dirty="0" smtClean="0"/>
              <a:t/>
            </a:r>
            <a:br>
              <a:rPr sz="4400" dirty="0" smtClean="0"/>
            </a:br>
            <a:endParaRPr sz="4400" dirty="0"/>
          </a:p>
        </p:txBody>
      </p:sp>
      <p:sp>
        <p:nvSpPr>
          <p:cNvPr id="417795" name="Rectangle 3"/>
          <p:cNvSpPr>
            <a:spLocks noGrp="1" noChangeArrowheads="1"/>
          </p:cNvSpPr>
          <p:nvPr>
            <p:ph idx="1"/>
          </p:nvPr>
        </p:nvSpPr>
        <p:spPr>
          <a:xfrm>
            <a:off x="333346" y="766148"/>
            <a:ext cx="9078780" cy="2591479"/>
          </a:xfrm>
        </p:spPr>
        <p:txBody>
          <a:bodyPr/>
          <a:lstStyle/>
          <a:p>
            <a:endParaRPr lang="es-ES" sz="2000" dirty="0" smtClean="0"/>
          </a:p>
          <a:p>
            <a:r>
              <a:rPr lang="es-MX" sz="2000" dirty="0"/>
              <a:t>La nueva arquitectura de hypervisor basada en micro-</a:t>
            </a:r>
            <a:r>
              <a:rPr lang="es-MX" sz="2000" dirty="0" err="1"/>
              <a:t>kernel</a:t>
            </a:r>
            <a:r>
              <a:rPr lang="es-MX" sz="2000" dirty="0"/>
              <a:t> de 64 bits permite a Hyper-V  soportar  una  amplia  gama  de  dispositivos  y  conseguir  un  mejor rendimiento y mayor seguridad. </a:t>
            </a:r>
            <a:endParaRPr lang="es-ES" sz="2000" dirty="0"/>
          </a:p>
          <a:p>
            <a:r>
              <a:rPr lang="es-MX" sz="2000" dirty="0" smtClean="0"/>
              <a:t>Las </a:t>
            </a:r>
            <a:r>
              <a:rPr lang="es-MX" sz="2000" dirty="0"/>
              <a:t>características de la arquitectura  Micro-</a:t>
            </a:r>
            <a:r>
              <a:rPr lang="es-MX" sz="2000" dirty="0" err="1"/>
              <a:t>Kernel</a:t>
            </a:r>
            <a:r>
              <a:rPr lang="es-MX" sz="2000" dirty="0"/>
              <a:t> permiten: </a:t>
            </a:r>
            <a:endParaRPr lang="es-ES" sz="2000" dirty="0"/>
          </a:p>
          <a:p>
            <a:pPr lvl="1"/>
            <a:r>
              <a:rPr lang="es-MX" sz="1600" dirty="0"/>
              <a:t>Funcionalidad simple de particionado. </a:t>
            </a:r>
            <a:endParaRPr lang="es-ES" sz="1600" dirty="0"/>
          </a:p>
          <a:p>
            <a:pPr lvl="1"/>
            <a:r>
              <a:rPr lang="es-MX" sz="1600" dirty="0"/>
              <a:t>Mayor fiabilidad, con menor superficie de ataque. </a:t>
            </a:r>
            <a:endParaRPr lang="es-ES" sz="1600" dirty="0"/>
          </a:p>
          <a:p>
            <a:pPr lvl="1"/>
            <a:r>
              <a:rPr lang="es-MX" sz="1600" dirty="0"/>
              <a:t>Sin código de terceros. </a:t>
            </a:r>
            <a:endParaRPr lang="es-ES" sz="1600" dirty="0"/>
          </a:p>
          <a:p>
            <a:pPr lvl="1"/>
            <a:r>
              <a:rPr lang="es-MX" sz="1600" dirty="0" smtClean="0"/>
              <a:t>Los </a:t>
            </a:r>
            <a:r>
              <a:rPr lang="es-MX" sz="1600" dirty="0"/>
              <a:t>drivers corren en cada una de las particiones</a:t>
            </a:r>
            <a:endParaRPr sz="1600" dirty="0"/>
          </a:p>
        </p:txBody>
      </p:sp>
      <p:grpSp>
        <p:nvGrpSpPr>
          <p:cNvPr id="3" name="2 Grupo"/>
          <p:cNvGrpSpPr/>
          <p:nvPr/>
        </p:nvGrpSpPr>
        <p:grpSpPr>
          <a:xfrm>
            <a:off x="2216436" y="3782359"/>
            <a:ext cx="5632164" cy="2793388"/>
            <a:chOff x="910360" y="2963559"/>
            <a:chExt cx="5971722" cy="3216580"/>
          </a:xfrm>
        </p:grpSpPr>
        <p:sp>
          <p:nvSpPr>
            <p:cNvPr id="46" name="Line 4"/>
            <p:cNvSpPr>
              <a:spLocks noChangeShapeType="1"/>
            </p:cNvSpPr>
            <p:nvPr/>
          </p:nvSpPr>
          <p:spPr bwMode="auto">
            <a:xfrm flipH="1">
              <a:off x="910360" y="4378882"/>
              <a:ext cx="4622800" cy="4228"/>
            </a:xfrm>
            <a:prstGeom prst="line">
              <a:avLst/>
            </a:prstGeom>
            <a:noFill/>
            <a:ln w="19050">
              <a:solidFill>
                <a:srgbClr val="FFFFFF"/>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69" name="Line 4"/>
            <p:cNvSpPr>
              <a:spLocks noChangeShapeType="1"/>
            </p:cNvSpPr>
            <p:nvPr/>
          </p:nvSpPr>
          <p:spPr bwMode="auto">
            <a:xfrm flipH="1">
              <a:off x="910360" y="5314329"/>
              <a:ext cx="4622800" cy="4228"/>
            </a:xfrm>
            <a:prstGeom prst="line">
              <a:avLst/>
            </a:prstGeom>
            <a:noFill/>
            <a:ln w="19050">
              <a:solidFill>
                <a:srgbClr val="FFFFFF"/>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grpSp>
          <p:nvGrpSpPr>
            <p:cNvPr id="2" name="1 Grupo"/>
            <p:cNvGrpSpPr/>
            <p:nvPr/>
          </p:nvGrpSpPr>
          <p:grpSpPr>
            <a:xfrm>
              <a:off x="1177848" y="2963559"/>
              <a:ext cx="5704234" cy="3216580"/>
              <a:chOff x="1177848" y="2963559"/>
              <a:chExt cx="5704234" cy="3216580"/>
            </a:xfrm>
          </p:grpSpPr>
          <p:sp>
            <p:nvSpPr>
              <p:cNvPr id="417797" name="Rectangle 5"/>
              <p:cNvSpPr>
                <a:spLocks noChangeArrowheads="1"/>
              </p:cNvSpPr>
              <p:nvPr/>
            </p:nvSpPr>
            <p:spPr bwMode="auto">
              <a:xfrm>
                <a:off x="1193062" y="5380465"/>
                <a:ext cx="4360607" cy="451973"/>
              </a:xfrm>
              <a:prstGeom prst="rect">
                <a:avLst/>
              </a:prstGeom>
              <a:gradFill rotWithShape="1">
                <a:gsLst>
                  <a:gs pos="0">
                    <a:schemeClr val="folHlink"/>
                  </a:gs>
                  <a:gs pos="50000">
                    <a:schemeClr val="folHlink">
                      <a:gamma/>
                      <a:tint val="73725"/>
                      <a:invGamma/>
                    </a:schemeClr>
                  </a:gs>
                  <a:gs pos="100000">
                    <a:schemeClr val="fo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solidFill>
                      <a:schemeClr val="bg1"/>
                    </a:solidFill>
                  </a:rPr>
                  <a:t>Scheduler</a:t>
                </a:r>
              </a:p>
              <a:p>
                <a:pPr algn="ctr" eaLnBrk="1" hangingPunct="1"/>
                <a:r>
                  <a:rPr lang="en-US" sz="1200" b="1" dirty="0" smtClean="0">
                    <a:solidFill>
                      <a:schemeClr val="bg1"/>
                    </a:solidFill>
                  </a:rPr>
                  <a:t>Memory Management</a:t>
                </a:r>
              </a:p>
            </p:txBody>
          </p:sp>
          <p:sp>
            <p:nvSpPr>
              <p:cNvPr id="417801" name="Rectangle 9"/>
              <p:cNvSpPr>
                <a:spLocks noChangeArrowheads="1"/>
              </p:cNvSpPr>
              <p:nvPr/>
            </p:nvSpPr>
            <p:spPr bwMode="auto">
              <a:xfrm>
                <a:off x="1206484" y="5884864"/>
                <a:ext cx="4360607" cy="295275"/>
              </a:xfrm>
              <a:prstGeom prst="rect">
                <a:avLst/>
              </a:prstGeom>
              <a:solidFill>
                <a:srgbClr val="FFC000"/>
              </a:solidFill>
              <a:ln w="12700" algn="ctr">
                <a:noFill/>
                <a:miter lim="800000"/>
                <a:headEnd/>
                <a:tailEnd/>
              </a:ln>
              <a:effectLst/>
            </p:spPr>
            <p:txBody>
              <a:bodyPr lIns="91436" tIns="45718" rIns="91436" bIns="45718" anchor="ctr"/>
              <a:lstStyle/>
              <a:p>
                <a:pPr algn="ctr" eaLnBrk="1" hangingPunct="1"/>
                <a:r>
                  <a:rPr lang="en-US" sz="1400" b="1" dirty="0">
                    <a:solidFill>
                      <a:schemeClr val="bg1"/>
                    </a:solidFill>
                  </a:rPr>
                  <a:t>Hardware</a:t>
                </a:r>
              </a:p>
            </p:txBody>
          </p:sp>
          <p:sp>
            <p:nvSpPr>
              <p:cNvPr id="51" name="Rectangle 12"/>
              <p:cNvSpPr>
                <a:spLocks noChangeArrowheads="1"/>
              </p:cNvSpPr>
              <p:nvPr/>
            </p:nvSpPr>
            <p:spPr bwMode="auto">
              <a:xfrm>
                <a:off x="1193063" y="3544766"/>
                <a:ext cx="2028402" cy="715529"/>
              </a:xfrm>
              <a:prstGeom prst="rect">
                <a:avLst/>
              </a:prstGeom>
              <a:gradFill rotWithShape="1">
                <a:gsLst>
                  <a:gs pos="0">
                    <a:schemeClr val="folHlink"/>
                  </a:gs>
                  <a:gs pos="50000">
                    <a:schemeClr val="folHlink">
                      <a:gamma/>
                      <a:tint val="73725"/>
                      <a:invGamma/>
                    </a:schemeClr>
                  </a:gs>
                  <a:gs pos="100000">
                    <a:schemeClr val="folHlink"/>
                  </a:gs>
                </a:gsLst>
                <a:lin ang="2700000" scaled="1"/>
              </a:gradFill>
              <a:ln w="9525">
                <a:solidFill>
                  <a:schemeClr val="tx1"/>
                </a:solidFill>
                <a:miter lim="800000"/>
                <a:headEnd/>
                <a:tailEnd/>
              </a:ln>
              <a:effectLst/>
            </p:spPr>
            <p:txBody>
              <a:bodyPr wrap="none" lIns="91436" tIns="45718" rIns="91436" bIns="45718" anchor="ctr"/>
              <a:lstStyle/>
              <a:p>
                <a:pPr algn="ctr"/>
                <a:r>
                  <a:rPr lang="en-US" sz="1200" b="1" dirty="0" smtClean="0">
                    <a:solidFill>
                      <a:schemeClr val="bg1"/>
                    </a:solidFill>
                  </a:rPr>
                  <a:t>VM State Machine</a:t>
                </a:r>
              </a:p>
              <a:p>
                <a:pPr algn="ctr"/>
                <a:r>
                  <a:rPr lang="en-US" sz="1200" b="1" dirty="0" smtClean="0">
                    <a:solidFill>
                      <a:schemeClr val="bg1"/>
                    </a:solidFill>
                  </a:rPr>
                  <a:t>Virtualized Devices</a:t>
                </a:r>
              </a:p>
              <a:p>
                <a:pPr algn="ctr"/>
                <a:r>
                  <a:rPr lang="en-US" sz="1200" b="1" dirty="0" smtClean="0">
                    <a:solidFill>
                      <a:schemeClr val="bg1"/>
                    </a:solidFill>
                  </a:rPr>
                  <a:t>Management API</a:t>
                </a:r>
                <a:endParaRPr lang="en-US" sz="1200" b="1" dirty="0">
                  <a:solidFill>
                    <a:schemeClr val="bg1"/>
                  </a:solidFill>
                </a:endParaRPr>
              </a:p>
            </p:txBody>
          </p:sp>
          <p:sp>
            <p:nvSpPr>
              <p:cNvPr id="43" name="TextBox 42"/>
              <p:cNvSpPr txBox="1"/>
              <p:nvPr/>
            </p:nvSpPr>
            <p:spPr>
              <a:xfrm>
                <a:off x="5664638" y="5440476"/>
                <a:ext cx="1210733" cy="384721"/>
              </a:xfrm>
              <a:prstGeom prst="rect">
                <a:avLst/>
              </a:prstGeom>
              <a:noFill/>
            </p:spPr>
            <p:txBody>
              <a:bodyPr wrap="square" lIns="76197" tIns="38098" rIns="76197" bIns="38098" rtlCol="0">
                <a:spAutoFit/>
              </a:bodyPr>
              <a:lstStyle/>
              <a:p>
                <a:r>
                  <a:rPr lang="en-US" sz="2000" b="1" dirty="0" smtClean="0">
                    <a:solidFill>
                      <a:schemeClr val="tx1"/>
                    </a:solidFill>
                    <a:latin typeface="Segoe" pitchFamily="34" charset="0"/>
                  </a:rPr>
                  <a:t>Ring -1</a:t>
                </a:r>
              </a:p>
            </p:txBody>
          </p:sp>
          <p:sp>
            <p:nvSpPr>
              <p:cNvPr id="45" name="Rectangle 12"/>
              <p:cNvSpPr>
                <a:spLocks noChangeArrowheads="1"/>
              </p:cNvSpPr>
              <p:nvPr/>
            </p:nvSpPr>
            <p:spPr bwMode="auto">
              <a:xfrm>
                <a:off x="1193063" y="4520501"/>
                <a:ext cx="2028402" cy="715535"/>
              </a:xfrm>
              <a:prstGeom prst="rect">
                <a:avLst/>
              </a:prstGeom>
              <a:gradFill rotWithShape="1">
                <a:gsLst>
                  <a:gs pos="0">
                    <a:schemeClr val="folHlink"/>
                  </a:gs>
                  <a:gs pos="50000">
                    <a:schemeClr val="folHlink">
                      <a:gamma/>
                      <a:tint val="73725"/>
                      <a:invGamma/>
                    </a:schemeClr>
                  </a:gs>
                  <a:gs pos="100000">
                    <a:schemeClr val="folHlink"/>
                  </a:gs>
                </a:gsLst>
                <a:lin ang="2700000" scaled="1"/>
              </a:gradFill>
              <a:ln w="9525">
                <a:solidFill>
                  <a:schemeClr val="tx1"/>
                </a:solidFill>
                <a:miter lim="800000"/>
                <a:headEnd/>
                <a:tailEnd/>
              </a:ln>
              <a:effectLst/>
            </p:spPr>
            <p:txBody>
              <a:bodyPr wrap="none" lIns="91436" tIns="45718" rIns="91436" bIns="45718" anchor="ctr"/>
              <a:lstStyle/>
              <a:p>
                <a:pPr algn="ctr"/>
                <a:r>
                  <a:rPr lang="en-US" sz="1200" b="1" dirty="0" smtClean="0">
                    <a:solidFill>
                      <a:schemeClr val="bg1"/>
                    </a:solidFill>
                  </a:rPr>
                  <a:t>Storage Stack</a:t>
                </a:r>
              </a:p>
              <a:p>
                <a:pPr algn="ctr"/>
                <a:r>
                  <a:rPr lang="en-US" sz="1200" b="1" dirty="0" smtClean="0">
                    <a:solidFill>
                      <a:schemeClr val="bg1"/>
                    </a:solidFill>
                  </a:rPr>
                  <a:t>Network Stack</a:t>
                </a:r>
              </a:p>
              <a:p>
                <a:pPr algn="ctr"/>
                <a:r>
                  <a:rPr lang="en-US" sz="1200" b="1" dirty="0" smtClean="0">
                    <a:solidFill>
                      <a:schemeClr val="bg1"/>
                    </a:solidFill>
                  </a:rPr>
                  <a:t>Drivers</a:t>
                </a:r>
                <a:endParaRPr lang="en-US" sz="1200" b="1" dirty="0">
                  <a:solidFill>
                    <a:schemeClr val="bg1"/>
                  </a:solidFill>
                </a:endParaRPr>
              </a:p>
            </p:txBody>
          </p:sp>
          <p:sp>
            <p:nvSpPr>
              <p:cNvPr id="58" name="Rectangle 12"/>
              <p:cNvSpPr>
                <a:spLocks noChangeArrowheads="1"/>
              </p:cNvSpPr>
              <p:nvPr/>
            </p:nvSpPr>
            <p:spPr bwMode="auto">
              <a:xfrm>
                <a:off x="3566660" y="3560253"/>
                <a:ext cx="816999" cy="715529"/>
              </a:xfrm>
              <a:prstGeom prst="rect">
                <a:avLst/>
              </a:prstGeom>
              <a:solidFill>
                <a:srgbClr val="FFC000"/>
              </a:solidFill>
              <a:ln w="9525">
                <a:solidFill>
                  <a:schemeClr val="accent1"/>
                </a:solidFill>
                <a:miter lim="800000"/>
                <a:headEnd/>
                <a:tailEnd/>
              </a:ln>
              <a:effectLst/>
            </p:spPr>
            <p:txBody>
              <a:bodyPr wrap="none" lIns="91436" tIns="45718" rIns="91436" bIns="45718" anchor="ctr"/>
              <a:lstStyle/>
              <a:p>
                <a:pPr algn="ctr" eaLnBrk="1" hangingPunct="1"/>
                <a:r>
                  <a:rPr lang="en-US" sz="1200" b="1" dirty="0" smtClean="0">
                    <a:solidFill>
                      <a:schemeClr val="bg1"/>
                    </a:solidFill>
                  </a:rPr>
                  <a:t>User</a:t>
                </a:r>
              </a:p>
              <a:p>
                <a:pPr algn="ctr" eaLnBrk="1" hangingPunct="1"/>
                <a:r>
                  <a:rPr lang="en-US" sz="1200" b="1" dirty="0" smtClean="0">
                    <a:solidFill>
                      <a:schemeClr val="bg1"/>
                    </a:solidFill>
                  </a:rPr>
                  <a:t>Mode</a:t>
                </a:r>
                <a:endParaRPr lang="en-US" sz="1200" b="1" dirty="0">
                  <a:solidFill>
                    <a:schemeClr val="bg1"/>
                  </a:solidFill>
                </a:endParaRPr>
              </a:p>
            </p:txBody>
          </p:sp>
          <p:sp>
            <p:nvSpPr>
              <p:cNvPr id="59" name="Rectangle 12"/>
              <p:cNvSpPr>
                <a:spLocks noChangeArrowheads="1"/>
              </p:cNvSpPr>
              <p:nvPr/>
            </p:nvSpPr>
            <p:spPr bwMode="auto">
              <a:xfrm>
                <a:off x="3544289" y="4535989"/>
                <a:ext cx="850555" cy="715535"/>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solidFill>
                      <a:schemeClr val="bg1"/>
                    </a:solidFill>
                  </a:rPr>
                  <a:t>Kernel</a:t>
                </a:r>
              </a:p>
              <a:p>
                <a:pPr algn="ctr" eaLnBrk="1" hangingPunct="1"/>
                <a:r>
                  <a:rPr lang="en-US" sz="1200" b="1" dirty="0" smtClean="0">
                    <a:solidFill>
                      <a:schemeClr val="bg1"/>
                    </a:solidFill>
                  </a:rPr>
                  <a:t>Mode</a:t>
                </a:r>
                <a:endParaRPr lang="en-US" sz="1200" b="1" dirty="0">
                  <a:solidFill>
                    <a:schemeClr val="bg1"/>
                  </a:solidFill>
                </a:endParaRPr>
              </a:p>
            </p:txBody>
          </p:sp>
          <p:sp>
            <p:nvSpPr>
              <p:cNvPr id="60" name="Line 4"/>
              <p:cNvSpPr>
                <a:spLocks noChangeShapeType="1"/>
              </p:cNvSpPr>
              <p:nvPr/>
            </p:nvSpPr>
            <p:spPr bwMode="auto">
              <a:xfrm>
                <a:off x="4557040" y="3033688"/>
                <a:ext cx="3985" cy="2209800"/>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61" name="Rectangle 12"/>
              <p:cNvSpPr>
                <a:spLocks noChangeArrowheads="1"/>
              </p:cNvSpPr>
              <p:nvPr/>
            </p:nvSpPr>
            <p:spPr bwMode="auto">
              <a:xfrm>
                <a:off x="4753458" y="3560253"/>
                <a:ext cx="816999" cy="715529"/>
              </a:xfrm>
              <a:prstGeom prst="rect">
                <a:avLst/>
              </a:prstGeom>
              <a:solidFill>
                <a:srgbClr val="FFC000"/>
              </a:solidFill>
              <a:ln w="9525">
                <a:solidFill>
                  <a:schemeClr val="accent1"/>
                </a:solidFill>
                <a:miter lim="800000"/>
                <a:headEnd/>
                <a:tailEnd/>
              </a:ln>
              <a:effectLst/>
            </p:spPr>
            <p:txBody>
              <a:bodyPr wrap="none" lIns="91436" tIns="45718" rIns="91436" bIns="45718" anchor="ctr"/>
              <a:lstStyle/>
              <a:p>
                <a:pPr algn="ctr" eaLnBrk="1" hangingPunct="1"/>
                <a:r>
                  <a:rPr lang="en-US" sz="1200" b="1" dirty="0" smtClean="0">
                    <a:solidFill>
                      <a:schemeClr val="bg1"/>
                    </a:solidFill>
                  </a:rPr>
                  <a:t>User</a:t>
                </a:r>
              </a:p>
              <a:p>
                <a:pPr algn="ctr" eaLnBrk="1" hangingPunct="1"/>
                <a:r>
                  <a:rPr lang="en-US" sz="1200" b="1" dirty="0" smtClean="0">
                    <a:solidFill>
                      <a:schemeClr val="bg1"/>
                    </a:solidFill>
                  </a:rPr>
                  <a:t>Mode</a:t>
                </a:r>
                <a:endParaRPr lang="en-US" sz="1200" b="1" dirty="0">
                  <a:solidFill>
                    <a:schemeClr val="bg1"/>
                  </a:solidFill>
                </a:endParaRPr>
              </a:p>
            </p:txBody>
          </p:sp>
          <p:sp>
            <p:nvSpPr>
              <p:cNvPr id="62" name="Rectangle 12"/>
              <p:cNvSpPr>
                <a:spLocks noChangeArrowheads="1"/>
              </p:cNvSpPr>
              <p:nvPr/>
            </p:nvSpPr>
            <p:spPr bwMode="auto">
              <a:xfrm>
                <a:off x="4719902" y="4535989"/>
                <a:ext cx="850555" cy="715535"/>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solidFill>
                      <a:schemeClr val="bg1"/>
                    </a:solidFill>
                  </a:rPr>
                  <a:t>Kernel</a:t>
                </a:r>
              </a:p>
              <a:p>
                <a:pPr algn="ctr" eaLnBrk="1" hangingPunct="1"/>
                <a:r>
                  <a:rPr lang="en-US" sz="1200" b="1" dirty="0" smtClean="0">
                    <a:solidFill>
                      <a:schemeClr val="bg1"/>
                    </a:solidFill>
                  </a:rPr>
                  <a:t>Mode</a:t>
                </a:r>
                <a:endParaRPr lang="en-US" sz="1200" b="1" dirty="0">
                  <a:solidFill>
                    <a:schemeClr val="bg1"/>
                  </a:solidFill>
                </a:endParaRPr>
              </a:p>
            </p:txBody>
          </p:sp>
          <p:sp>
            <p:nvSpPr>
              <p:cNvPr id="63" name="Line 4"/>
              <p:cNvSpPr>
                <a:spLocks noChangeShapeType="1"/>
              </p:cNvSpPr>
              <p:nvPr/>
            </p:nvSpPr>
            <p:spPr bwMode="auto">
              <a:xfrm>
                <a:off x="3355729" y="3033688"/>
                <a:ext cx="3985" cy="2209800"/>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71" name="TextBox 70"/>
              <p:cNvSpPr txBox="1"/>
              <p:nvPr/>
            </p:nvSpPr>
            <p:spPr>
              <a:xfrm>
                <a:off x="5661281" y="4866803"/>
                <a:ext cx="1210733" cy="384721"/>
              </a:xfrm>
              <a:prstGeom prst="rect">
                <a:avLst/>
              </a:prstGeom>
              <a:noFill/>
            </p:spPr>
            <p:txBody>
              <a:bodyPr wrap="square" lIns="76197" tIns="38098" rIns="76197" bIns="38098" rtlCol="0">
                <a:spAutoFit/>
              </a:bodyPr>
              <a:lstStyle/>
              <a:p>
                <a:r>
                  <a:rPr lang="en-US" sz="2000" b="1" dirty="0" smtClean="0">
                    <a:solidFill>
                      <a:schemeClr val="tx1"/>
                    </a:solidFill>
                    <a:latin typeface="Segoe" pitchFamily="34" charset="0"/>
                  </a:rPr>
                  <a:t>Ring 0</a:t>
                </a:r>
              </a:p>
            </p:txBody>
          </p:sp>
          <p:sp>
            <p:nvSpPr>
              <p:cNvPr id="72" name="TextBox 71"/>
              <p:cNvSpPr txBox="1"/>
              <p:nvPr/>
            </p:nvSpPr>
            <p:spPr>
              <a:xfrm>
                <a:off x="5671349" y="3891061"/>
                <a:ext cx="1210733" cy="384721"/>
              </a:xfrm>
              <a:prstGeom prst="rect">
                <a:avLst/>
              </a:prstGeom>
              <a:noFill/>
            </p:spPr>
            <p:txBody>
              <a:bodyPr wrap="square" lIns="76197" tIns="38098" rIns="76197" bIns="38098" rtlCol="0">
                <a:spAutoFit/>
              </a:bodyPr>
              <a:lstStyle/>
              <a:p>
                <a:r>
                  <a:rPr lang="en-US" sz="2000" b="1" dirty="0" smtClean="0">
                    <a:solidFill>
                      <a:schemeClr val="tx1"/>
                    </a:solidFill>
                    <a:latin typeface="Segoe" pitchFamily="34" charset="0"/>
                  </a:rPr>
                  <a:t>Ring 3</a:t>
                </a:r>
              </a:p>
            </p:txBody>
          </p:sp>
          <p:sp>
            <p:nvSpPr>
              <p:cNvPr id="19" name="TextBox 18"/>
              <p:cNvSpPr txBox="1"/>
              <p:nvPr/>
            </p:nvSpPr>
            <p:spPr>
              <a:xfrm>
                <a:off x="1177848" y="3078974"/>
                <a:ext cx="2063750" cy="307777"/>
              </a:xfrm>
              <a:prstGeom prst="rect">
                <a:avLst/>
              </a:prstGeom>
              <a:noFill/>
            </p:spPr>
            <p:txBody>
              <a:bodyPr wrap="square" lIns="76197" tIns="38098" rIns="76197" bIns="38098" rtlCol="0">
                <a:spAutoFit/>
              </a:bodyPr>
              <a:lstStyle/>
              <a:p>
                <a:pPr algn="ctr"/>
                <a:r>
                  <a:rPr lang="en-US" sz="1500" dirty="0" smtClean="0">
                    <a:solidFill>
                      <a:schemeClr val="tx1"/>
                    </a:solidFill>
                    <a:latin typeface="Segoe" pitchFamily="34" charset="0"/>
                  </a:rPr>
                  <a:t>Parent Partition</a:t>
                </a:r>
              </a:p>
            </p:txBody>
          </p:sp>
          <p:sp>
            <p:nvSpPr>
              <p:cNvPr id="20" name="TextBox 19"/>
              <p:cNvSpPr txBox="1"/>
              <p:nvPr/>
            </p:nvSpPr>
            <p:spPr>
              <a:xfrm>
                <a:off x="4661062" y="2963559"/>
                <a:ext cx="1026841" cy="538605"/>
              </a:xfrm>
              <a:prstGeom prst="rect">
                <a:avLst/>
              </a:prstGeom>
              <a:noFill/>
            </p:spPr>
            <p:txBody>
              <a:bodyPr wrap="square" lIns="76197" tIns="38098" rIns="76197" bIns="38098" rtlCol="0">
                <a:spAutoFit/>
              </a:bodyPr>
              <a:lstStyle/>
              <a:p>
                <a:pPr algn="ctr"/>
                <a:r>
                  <a:rPr lang="en-US" sz="1500" dirty="0" smtClean="0">
                    <a:solidFill>
                      <a:schemeClr val="tx1"/>
                    </a:solidFill>
                    <a:latin typeface="Segoe" pitchFamily="34" charset="0"/>
                  </a:rPr>
                  <a:t>Virtual</a:t>
                </a:r>
              </a:p>
              <a:p>
                <a:pPr algn="ctr"/>
                <a:r>
                  <a:rPr lang="en-US" sz="1500" dirty="0" smtClean="0">
                    <a:solidFill>
                      <a:schemeClr val="tx1"/>
                    </a:solidFill>
                    <a:latin typeface="Segoe" pitchFamily="34" charset="0"/>
                  </a:rPr>
                  <a:t>Machine</a:t>
                </a:r>
              </a:p>
            </p:txBody>
          </p:sp>
          <p:sp>
            <p:nvSpPr>
              <p:cNvPr id="21" name="TextBox 20"/>
              <p:cNvSpPr txBox="1"/>
              <p:nvPr/>
            </p:nvSpPr>
            <p:spPr>
              <a:xfrm>
                <a:off x="3459718" y="2963559"/>
                <a:ext cx="1026841" cy="538605"/>
              </a:xfrm>
              <a:prstGeom prst="rect">
                <a:avLst/>
              </a:prstGeom>
              <a:noFill/>
            </p:spPr>
            <p:txBody>
              <a:bodyPr wrap="square" lIns="76197" tIns="38098" rIns="76197" bIns="38098" rtlCol="0">
                <a:spAutoFit/>
              </a:bodyPr>
              <a:lstStyle/>
              <a:p>
                <a:pPr algn="ctr"/>
                <a:r>
                  <a:rPr lang="en-US" sz="1500" dirty="0" smtClean="0">
                    <a:solidFill>
                      <a:schemeClr val="tx1"/>
                    </a:solidFill>
                    <a:latin typeface="Segoe" pitchFamily="34" charset="0"/>
                  </a:rPr>
                  <a:t>Virtual</a:t>
                </a:r>
              </a:p>
              <a:p>
                <a:pPr algn="ctr"/>
                <a:r>
                  <a:rPr lang="en-US" sz="1500" dirty="0" smtClean="0">
                    <a:solidFill>
                      <a:schemeClr val="tx1"/>
                    </a:solidFill>
                    <a:latin typeface="Segoe" pitchFamily="34" charset="0"/>
                  </a:rPr>
                  <a:t>Machine</a:t>
                </a:r>
              </a:p>
            </p:txBody>
          </p:sp>
        </p:grpSp>
      </p:grpSp>
    </p:spTree>
    <p:custDataLst>
      <p:tags r:id="rId1"/>
    </p:custDataLst>
    <p:extLst>
      <p:ext uri="{BB962C8B-B14F-4D97-AF65-F5344CB8AC3E}">
        <p14:creationId xmlns:p14="http://schemas.microsoft.com/office/powerpoint/2010/main" val="169646555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369757" y="319272"/>
            <a:ext cx="9304104" cy="609398"/>
          </a:xfrm>
        </p:spPr>
        <p:txBody>
          <a:bodyPr vert="horz" wrap="square" lIns="0" tIns="0" rIns="0" bIns="0" rtlCol="0" anchor="t">
            <a:spAutoFit/>
          </a:bodyPr>
          <a:lstStyle/>
          <a:p>
            <a:pPr>
              <a:defRPr/>
            </a:pPr>
            <a:r>
              <a:rPr lang="es-ES" sz="4400" dirty="0" smtClean="0"/>
              <a:t>Funcionalidades de </a:t>
            </a:r>
            <a:r>
              <a:rPr lang="es-ES" sz="4400" dirty="0"/>
              <a:t>Hyper-V</a:t>
            </a:r>
            <a:endParaRPr lang="es-ES" sz="4400" dirty="0" smtClean="0"/>
          </a:p>
        </p:txBody>
      </p:sp>
      <p:sp>
        <p:nvSpPr>
          <p:cNvPr id="263171" name="Rectangle 3"/>
          <p:cNvSpPr>
            <a:spLocks noGrp="1" noChangeArrowheads="1"/>
          </p:cNvSpPr>
          <p:nvPr>
            <p:ph type="body" idx="1"/>
          </p:nvPr>
        </p:nvSpPr>
        <p:spPr>
          <a:xfrm>
            <a:off x="386921" y="1625653"/>
            <a:ext cx="9078780" cy="4665893"/>
          </a:xfrm>
        </p:spPr>
        <p:txBody>
          <a:bodyPr/>
          <a:lstStyle/>
          <a:p>
            <a:pPr marL="582572" indent="-533379" eaLnBrk="1" hangingPunct="1">
              <a:lnSpc>
                <a:spcPct val="100000"/>
              </a:lnSpc>
              <a:defRPr/>
            </a:pPr>
            <a:r>
              <a:rPr lang="es-ES" sz="2000" dirty="0" smtClean="0"/>
              <a:t>Particiones hijas tanto de 32-bit (x86) como de  64-bit (x64)</a:t>
            </a:r>
          </a:p>
          <a:p>
            <a:pPr marL="582572" indent="-533379" eaLnBrk="1" hangingPunct="1">
              <a:lnSpc>
                <a:spcPct val="100000"/>
              </a:lnSpc>
              <a:defRPr/>
            </a:pPr>
            <a:r>
              <a:rPr lang="es-ES" sz="2000" dirty="0" smtClean="0"/>
              <a:t>Maquinas Virtuales SMP con 2/4 </a:t>
            </a:r>
            <a:r>
              <a:rPr lang="es-ES" sz="2000" dirty="0" err="1" smtClean="0"/>
              <a:t>cores</a:t>
            </a:r>
            <a:endParaRPr lang="es-ES" sz="2000" dirty="0" smtClean="0"/>
          </a:p>
          <a:p>
            <a:pPr marL="582572" indent="-533379" eaLnBrk="1" hangingPunct="1">
              <a:lnSpc>
                <a:spcPct val="100000"/>
              </a:lnSpc>
              <a:defRPr/>
            </a:pPr>
            <a:r>
              <a:rPr lang="es-ES" sz="2000" dirty="0" smtClean="0"/>
              <a:t>Hasta 64 GB de memoria en máquinas virtuales</a:t>
            </a:r>
          </a:p>
          <a:p>
            <a:pPr marL="582572" indent="-533379">
              <a:lnSpc>
                <a:spcPct val="100000"/>
              </a:lnSpc>
              <a:defRPr/>
            </a:pPr>
            <a:r>
              <a:rPr lang="es-ES" sz="2000" dirty="0"/>
              <a:t>Virtual </a:t>
            </a:r>
            <a:r>
              <a:rPr lang="es-ES" sz="2000" dirty="0" err="1"/>
              <a:t>hard</a:t>
            </a:r>
            <a:r>
              <a:rPr lang="es-ES" sz="2000" dirty="0"/>
              <a:t> disk </a:t>
            </a:r>
            <a:r>
              <a:rPr lang="es-ES" sz="2000" dirty="0" err="1" smtClean="0"/>
              <a:t>capacity</a:t>
            </a:r>
            <a:r>
              <a:rPr lang="es-ES" sz="2000" dirty="0" smtClean="0"/>
              <a:t> </a:t>
            </a:r>
            <a:r>
              <a:rPr lang="es-ES" sz="2000" dirty="0" smtClean="0"/>
              <a:t>2040 </a:t>
            </a:r>
            <a:r>
              <a:rPr lang="es-ES" sz="2000" dirty="0" err="1" smtClean="0"/>
              <a:t>gb</a:t>
            </a:r>
            <a:endParaRPr lang="es-ES" sz="2000" dirty="0" smtClean="0"/>
          </a:p>
          <a:p>
            <a:pPr marL="582572" indent="-533379">
              <a:lnSpc>
                <a:spcPct val="100000"/>
              </a:lnSpc>
              <a:defRPr/>
            </a:pPr>
            <a:r>
              <a:rPr lang="es-ES" sz="2000" dirty="0" smtClean="0"/>
              <a:t>Live Backup: Integración con </a:t>
            </a:r>
            <a:r>
              <a:rPr lang="es-ES" sz="2000" dirty="0" err="1" smtClean="0"/>
              <a:t>Volume</a:t>
            </a:r>
            <a:r>
              <a:rPr lang="es-ES" sz="2000" dirty="0" smtClean="0"/>
              <a:t> Shadow </a:t>
            </a:r>
            <a:r>
              <a:rPr lang="es-ES" sz="2000" dirty="0" err="1" smtClean="0"/>
              <a:t>Service</a:t>
            </a:r>
            <a:endParaRPr lang="es-ES" sz="2000" dirty="0" smtClean="0"/>
          </a:p>
          <a:p>
            <a:pPr marL="582572" indent="-533379">
              <a:lnSpc>
                <a:spcPct val="100000"/>
              </a:lnSpc>
              <a:defRPr/>
            </a:pPr>
            <a:r>
              <a:rPr lang="es-ES" sz="2000" dirty="0" smtClean="0"/>
              <a:t>Posibilidad de sacar </a:t>
            </a:r>
            <a:r>
              <a:rPr lang="es-ES" sz="2000" dirty="0" err="1" smtClean="0"/>
              <a:t>Snapshots</a:t>
            </a:r>
            <a:r>
              <a:rPr lang="es-ES" sz="2000" dirty="0" smtClean="0"/>
              <a:t> de las máquinas virtuales</a:t>
            </a:r>
          </a:p>
          <a:p>
            <a:pPr marL="582572" indent="-533379">
              <a:lnSpc>
                <a:spcPct val="100000"/>
              </a:lnSpc>
              <a:defRPr/>
            </a:pPr>
            <a:r>
              <a:rPr lang="es-ES" sz="2000" dirty="0" smtClean="0"/>
              <a:t>Control flexible de recursos</a:t>
            </a:r>
          </a:p>
          <a:p>
            <a:pPr marL="1100097" lvl="1" indent="-533379">
              <a:lnSpc>
                <a:spcPct val="100000"/>
              </a:lnSpc>
              <a:defRPr/>
            </a:pPr>
            <a:r>
              <a:rPr lang="es-ES" sz="1600" dirty="0" smtClean="0"/>
              <a:t>Posibilidad de establecer niveles mínimos y máximos de los recursos de CPU y red.</a:t>
            </a:r>
          </a:p>
          <a:p>
            <a:pPr marL="582572" indent="-533379">
              <a:lnSpc>
                <a:spcPct val="100000"/>
              </a:lnSpc>
              <a:defRPr/>
            </a:pPr>
            <a:r>
              <a:rPr lang="es-ES" sz="2000" dirty="0" smtClean="0"/>
              <a:t>Networking </a:t>
            </a:r>
            <a:r>
              <a:rPr lang="es-ES" sz="2000" dirty="0" smtClean="0"/>
              <a:t>robusto:</a:t>
            </a:r>
            <a:r>
              <a:rPr lang="es-MX" sz="2000" dirty="0"/>
              <a:t>Hasta 10Gb/s </a:t>
            </a:r>
            <a:r>
              <a:rPr lang="es-MX" sz="2000" dirty="0" smtClean="0"/>
              <a:t>soporta</a:t>
            </a:r>
            <a:r>
              <a:rPr lang="es-ES" sz="2000" dirty="0" smtClean="0"/>
              <a:t> VLAN y </a:t>
            </a:r>
            <a:r>
              <a:rPr lang="en-US" sz="2000" dirty="0" err="1"/>
              <a:t>Trunking</a:t>
            </a:r>
            <a:r>
              <a:rPr lang="en-US" sz="2000" dirty="0"/>
              <a:t> (VTP Protocol) </a:t>
            </a:r>
            <a:endParaRPr lang="es-ES" sz="2000" dirty="0"/>
          </a:p>
          <a:p>
            <a:pPr marL="582572" indent="-533379">
              <a:lnSpc>
                <a:spcPct val="100000"/>
              </a:lnSpc>
              <a:defRPr/>
            </a:pPr>
            <a:r>
              <a:rPr lang="es-ES" sz="2000" dirty="0" err="1" smtClean="0"/>
              <a:t>Administracion</a:t>
            </a:r>
            <a:r>
              <a:rPr lang="es-ES" sz="2000" dirty="0" smtClean="0"/>
              <a:t> de maquinas virtuales por </a:t>
            </a:r>
            <a:r>
              <a:rPr lang="es-ES" sz="2000" dirty="0" err="1" smtClean="0"/>
              <a:t>System</a:t>
            </a:r>
            <a:r>
              <a:rPr lang="es-ES" sz="2000" dirty="0" smtClean="0"/>
              <a:t> Center</a:t>
            </a:r>
          </a:p>
          <a:p>
            <a:pPr marL="582572" indent="-533379">
              <a:lnSpc>
                <a:spcPct val="100000"/>
              </a:lnSpc>
              <a:defRPr/>
            </a:pPr>
            <a:r>
              <a:rPr lang="es-ES" sz="2000" dirty="0"/>
              <a:t>Migración en vivo (Live </a:t>
            </a:r>
            <a:r>
              <a:rPr lang="es-ES" sz="2000" dirty="0" err="1"/>
              <a:t>Migration</a:t>
            </a:r>
            <a:r>
              <a:rPr lang="es-ES" sz="2000" dirty="0"/>
              <a:t>)</a:t>
            </a:r>
          </a:p>
          <a:p>
            <a:pPr marL="49193" indent="0">
              <a:lnSpc>
                <a:spcPct val="100000"/>
              </a:lnSpc>
              <a:buNone/>
              <a:defRPr/>
            </a:pPr>
            <a:endParaRPr lang="es-ES" sz="2000" dirty="0" smtClean="0"/>
          </a:p>
          <a:p>
            <a:pPr marL="582572" indent="-533379">
              <a:lnSpc>
                <a:spcPct val="100000"/>
              </a:lnSpc>
              <a:defRPr/>
            </a:pPr>
            <a:endParaRPr lang="es-ES" sz="2000" dirty="0" smtClean="0"/>
          </a:p>
        </p:txBody>
      </p:sp>
    </p:spTree>
    <p:extLst>
      <p:ext uri="{BB962C8B-B14F-4D97-AF65-F5344CB8AC3E}">
        <p14:creationId xmlns:p14="http://schemas.microsoft.com/office/powerpoint/2010/main" val="312167571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1107996"/>
          </a:xfrm>
        </p:spPr>
        <p:txBody>
          <a:bodyPr/>
          <a:lstStyle/>
          <a:p>
            <a:r>
              <a:rPr lang="es-MX" sz="4000" b="1" dirty="0">
                <a:effectLst/>
              </a:rPr>
              <a:t>Soporte para sistemas operativos muy diversos</a:t>
            </a:r>
            <a:endParaRPr lang="es-ES" sz="4000" dirty="0"/>
          </a:p>
        </p:txBody>
      </p:sp>
      <p:sp>
        <p:nvSpPr>
          <p:cNvPr id="3" name="2 Marcador de texto"/>
          <p:cNvSpPr>
            <a:spLocks noGrp="1"/>
          </p:cNvSpPr>
          <p:nvPr>
            <p:ph type="body" idx="1"/>
          </p:nvPr>
        </p:nvSpPr>
        <p:spPr>
          <a:xfrm>
            <a:off x="381000" y="1752600"/>
            <a:ext cx="9080500" cy="1772793"/>
          </a:xfrm>
        </p:spPr>
        <p:txBody>
          <a:bodyPr/>
          <a:lstStyle/>
          <a:p>
            <a:r>
              <a:rPr lang="es-MX" dirty="0"/>
              <a:t>Incluye soporte para la ejecución simultánea de distintos tipos de sistemas operativos, tanto de 32 como de 64 bits, en distintas plataformas de servidor, como Windows y Linux.</a:t>
            </a:r>
            <a:endParaRPr lang="es-ES" dirty="0"/>
          </a:p>
        </p:txBody>
      </p:sp>
    </p:spTree>
    <p:extLst>
      <p:ext uri="{BB962C8B-B14F-4D97-AF65-F5344CB8AC3E}">
        <p14:creationId xmlns:p14="http://schemas.microsoft.com/office/powerpoint/2010/main" val="356766361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1329595"/>
          </a:xfrm>
        </p:spPr>
        <p:txBody>
          <a:bodyPr/>
          <a:lstStyle/>
          <a:p>
            <a:r>
              <a:rPr lang="es-MX" b="1" dirty="0">
                <a:effectLst/>
              </a:rPr>
              <a:t>Soporte para sistemas operativos muy diversos</a:t>
            </a:r>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05000"/>
            <a:ext cx="6553200" cy="447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79847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664797"/>
          </a:xfrm>
        </p:spPr>
        <p:txBody>
          <a:bodyPr/>
          <a:lstStyle/>
          <a:p>
            <a:r>
              <a:rPr lang="es-ES" dirty="0" smtClean="0"/>
              <a:t>Soporta SMP</a:t>
            </a:r>
            <a:endParaRPr lang="es-ES" dirty="0"/>
          </a:p>
        </p:txBody>
      </p:sp>
      <p:sp>
        <p:nvSpPr>
          <p:cNvPr id="5" name="4 Rectángulo"/>
          <p:cNvSpPr/>
          <p:nvPr/>
        </p:nvSpPr>
        <p:spPr>
          <a:xfrm>
            <a:off x="685800" y="1219200"/>
            <a:ext cx="8839200" cy="1643527"/>
          </a:xfrm>
          <a:prstGeom prst="rect">
            <a:avLst/>
          </a:prstGeom>
        </p:spPr>
        <p:txBody>
          <a:bodyPr wrap="square">
            <a:spAutoFit/>
          </a:bodyPr>
          <a:lstStyle/>
          <a:p>
            <a:pPr marL="396875" indent="-396875">
              <a:lnSpc>
                <a:spcPct val="90000"/>
              </a:lnSpc>
              <a:spcBef>
                <a:spcPct val="20000"/>
              </a:spcBef>
              <a:buClr>
                <a:srgbClr val="F3AF35"/>
              </a:buClr>
              <a:buSzPct val="85000"/>
              <a:buBlip>
                <a:blip r:embed="rId2"/>
              </a:buBlip>
            </a:pPr>
            <a:r>
              <a:rPr lang="es-MX" sz="2800" dirty="0"/>
              <a:t>Es capaz de soportar arquitecturas SMP con hasta 4 procesadores en entornos de máquina virtual, con lo que puede aprovechar al máximo las ventajas de las aplicaciones </a:t>
            </a:r>
            <a:r>
              <a:rPr lang="es-MX" sz="2800" dirty="0" err="1"/>
              <a:t>multi-thread</a:t>
            </a:r>
            <a:r>
              <a:rPr lang="es-MX" sz="2800" dirty="0"/>
              <a:t> en VM. </a:t>
            </a:r>
            <a:endParaRPr lang="es-ES" sz="2800" dirty="0"/>
          </a:p>
        </p:txBody>
      </p:sp>
      <p:sp>
        <p:nvSpPr>
          <p:cNvPr id="6" name="5 Rectángulo"/>
          <p:cNvSpPr/>
          <p:nvPr/>
        </p:nvSpPr>
        <p:spPr>
          <a:xfrm>
            <a:off x="876300" y="3987176"/>
            <a:ext cx="8801100" cy="2782300"/>
          </a:xfrm>
          <a:prstGeom prst="rect">
            <a:avLst/>
          </a:prstGeom>
        </p:spPr>
        <p:txBody>
          <a:bodyPr wrap="square">
            <a:spAutoFit/>
          </a:bodyPr>
          <a:lstStyle/>
          <a:p>
            <a:endParaRPr lang="es-ES" dirty="0"/>
          </a:p>
          <a:p>
            <a:pPr marL="396875" indent="-396875">
              <a:lnSpc>
                <a:spcPct val="90000"/>
              </a:lnSpc>
              <a:spcBef>
                <a:spcPct val="20000"/>
              </a:spcBef>
              <a:buClr>
                <a:srgbClr val="F3AF35"/>
              </a:buClr>
              <a:buSzPct val="85000"/>
              <a:buBlip>
                <a:blip r:embed="rId2"/>
              </a:buBlip>
            </a:pPr>
            <a:r>
              <a:rPr lang="es-MX" sz="2800" dirty="0"/>
              <a:t>Soporta el direccionamiento de gran cantidad de memoria para cada máquina virtual, haciendo posible la ejecución virtualizada de prácticamente cualquier tarea, con lo que Hyper-V se convierte en la plataforma ideal tanto para grandes compañías como empresas pequeñas o medianas.</a:t>
            </a:r>
            <a:endParaRPr lang="es-ES" sz="2800" dirty="0"/>
          </a:p>
        </p:txBody>
      </p:sp>
      <p:sp>
        <p:nvSpPr>
          <p:cNvPr id="7" name="1 Título"/>
          <p:cNvSpPr txBox="1">
            <a:spLocks/>
          </p:cNvSpPr>
          <p:nvPr/>
        </p:nvSpPr>
        <p:spPr>
          <a:xfrm>
            <a:off x="685800" y="3318577"/>
            <a:ext cx="908050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dirty="0" smtClean="0"/>
              <a:t>Soporta para memoria</a:t>
            </a:r>
            <a:endParaRPr lang="es-ES" dirty="0"/>
          </a:p>
        </p:txBody>
      </p:sp>
    </p:spTree>
    <p:extLst>
      <p:ext uri="{BB962C8B-B14F-4D97-AF65-F5344CB8AC3E}">
        <p14:creationId xmlns:p14="http://schemas.microsoft.com/office/powerpoint/2010/main" val="292738751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s-ES" b="1" dirty="0"/>
              <a:t>Almacenamiento Físico.</a:t>
            </a:r>
            <a:r>
              <a:rPr lang="es-ES" dirty="0"/>
              <a:t/>
            </a:r>
            <a:br>
              <a:rPr lang="es-ES" dirty="0"/>
            </a:br>
            <a:endParaRPr lang="es-ES" dirty="0"/>
          </a:p>
        </p:txBody>
      </p:sp>
      <p:sp>
        <p:nvSpPr>
          <p:cNvPr id="4" name="3 Rectángulo"/>
          <p:cNvSpPr/>
          <p:nvPr/>
        </p:nvSpPr>
        <p:spPr>
          <a:xfrm>
            <a:off x="574183" y="1066800"/>
            <a:ext cx="7086600" cy="3016210"/>
          </a:xfrm>
          <a:prstGeom prst="rect">
            <a:avLst/>
          </a:prstGeom>
        </p:spPr>
        <p:txBody>
          <a:bodyPr wrap="square">
            <a:spAutoFit/>
          </a:bodyPr>
          <a:lstStyle/>
          <a:p>
            <a:pPr marL="1144588" lvl="2" indent="-533379">
              <a:spcBef>
                <a:spcPct val="20000"/>
              </a:spcBef>
              <a:buClr>
                <a:srgbClr val="F3AF35"/>
              </a:buClr>
              <a:buSzPct val="85000"/>
              <a:buBlip>
                <a:blip r:embed="rId2"/>
              </a:buBlip>
              <a:defRPr/>
            </a:pPr>
            <a:r>
              <a:rPr lang="es-MX" sz="1900" dirty="0"/>
              <a:t>Almacenamiento  </a:t>
            </a:r>
            <a:r>
              <a:rPr lang="es-MX" sz="1900" dirty="0"/>
              <a:t>aplicado  directamente  (</a:t>
            </a:r>
            <a:r>
              <a:rPr lang="es-MX" sz="1900" dirty="0" err="1"/>
              <a:t>Direct</a:t>
            </a:r>
            <a:r>
              <a:rPr lang="es-MX" sz="1900" dirty="0"/>
              <a:t>  </a:t>
            </a:r>
            <a:r>
              <a:rPr lang="es-MX" sz="1900" dirty="0" err="1"/>
              <a:t>Attach</a:t>
            </a:r>
            <a:r>
              <a:rPr lang="es-MX" sz="1900" dirty="0"/>
              <a:t>  Storage,  DAS): </a:t>
            </a:r>
            <a:endParaRPr lang="es-ES" sz="1900" dirty="0"/>
          </a:p>
          <a:p>
            <a:pPr marL="1144588" lvl="2" indent="-533379">
              <a:spcBef>
                <a:spcPct val="20000"/>
              </a:spcBef>
              <a:buClr>
                <a:srgbClr val="F3AF35"/>
              </a:buClr>
              <a:buSzPct val="85000"/>
              <a:buBlip>
                <a:blip r:embed="rId2"/>
              </a:buBlip>
              <a:defRPr/>
            </a:pPr>
            <a:r>
              <a:rPr lang="es-MX" sz="1900" dirty="0"/>
              <a:t>SATA, </a:t>
            </a:r>
            <a:r>
              <a:rPr lang="es-MX" sz="1900" dirty="0" err="1"/>
              <a:t>eSATA</a:t>
            </a:r>
            <a:r>
              <a:rPr lang="es-MX" sz="1900" dirty="0"/>
              <a:t>, PATA, SAS, SCSI, USB y </a:t>
            </a:r>
            <a:r>
              <a:rPr lang="es-MX" sz="1900" dirty="0" err="1"/>
              <a:t>Firewire</a:t>
            </a:r>
            <a:r>
              <a:rPr lang="es-MX" sz="1900" dirty="0"/>
              <a:t>. </a:t>
            </a:r>
            <a:endParaRPr lang="es-ES" sz="1900" dirty="0"/>
          </a:p>
          <a:p>
            <a:pPr marL="1144588" lvl="2" indent="-533379">
              <a:spcBef>
                <a:spcPct val="20000"/>
              </a:spcBef>
              <a:buClr>
                <a:srgbClr val="F3AF35"/>
              </a:buClr>
              <a:buSzPct val="85000"/>
              <a:buBlip>
                <a:blip r:embed="rId2"/>
              </a:buBlip>
              <a:defRPr/>
            </a:pPr>
            <a:r>
              <a:rPr lang="es-MX" sz="1900" dirty="0"/>
              <a:t>Red de área de almacenamiento (Storage </a:t>
            </a:r>
            <a:r>
              <a:rPr lang="es-MX" sz="1900" dirty="0" err="1"/>
              <a:t>Area</a:t>
            </a:r>
            <a:r>
              <a:rPr lang="es-MX" sz="1900" dirty="0"/>
              <a:t> Networks, </a:t>
            </a:r>
            <a:r>
              <a:rPr lang="es-MX" sz="1900" dirty="0" err="1"/>
              <a:t>SANs</a:t>
            </a:r>
            <a:r>
              <a:rPr lang="es-MX" sz="1900" dirty="0"/>
              <a:t>): </a:t>
            </a:r>
            <a:endParaRPr lang="es-ES" sz="1900" dirty="0"/>
          </a:p>
          <a:p>
            <a:pPr marL="1144588" lvl="2" indent="-533379">
              <a:spcBef>
                <a:spcPct val="20000"/>
              </a:spcBef>
              <a:buClr>
                <a:srgbClr val="F3AF35"/>
              </a:buClr>
              <a:buSzPct val="85000"/>
              <a:buBlip>
                <a:blip r:embed="rId2"/>
              </a:buBlip>
              <a:defRPr/>
            </a:pPr>
            <a:r>
              <a:rPr lang="es-MX" sz="1900" dirty="0" err="1"/>
              <a:t>iSCSI</a:t>
            </a:r>
            <a:r>
              <a:rPr lang="es-MX" sz="1900" dirty="0"/>
              <a:t>, </a:t>
            </a:r>
            <a:endParaRPr lang="es-ES" sz="1900" dirty="0"/>
          </a:p>
          <a:p>
            <a:pPr marL="1144588" lvl="2" indent="-533379">
              <a:spcBef>
                <a:spcPct val="20000"/>
              </a:spcBef>
              <a:buClr>
                <a:srgbClr val="F3AF35"/>
              </a:buClr>
              <a:buSzPct val="85000"/>
              <a:buBlip>
                <a:blip r:embed="rId2"/>
              </a:buBlip>
              <a:defRPr/>
            </a:pPr>
            <a:r>
              <a:rPr lang="es-MX" sz="1900" dirty="0" err="1"/>
              <a:t>Fiber</a:t>
            </a:r>
            <a:r>
              <a:rPr lang="es-MX" sz="1900" dirty="0"/>
              <a:t> </a:t>
            </a:r>
            <a:r>
              <a:rPr lang="es-MX" sz="1900" dirty="0" err="1"/>
              <a:t>Channel</a:t>
            </a:r>
            <a:r>
              <a:rPr lang="es-MX" sz="1900" dirty="0"/>
              <a:t>, SAS. </a:t>
            </a:r>
            <a:endParaRPr lang="es-ES" sz="1900" dirty="0"/>
          </a:p>
          <a:p>
            <a:pPr marL="1144588" lvl="2" indent="-533379">
              <a:spcBef>
                <a:spcPct val="20000"/>
              </a:spcBef>
              <a:buClr>
                <a:srgbClr val="F3AF35"/>
              </a:buClr>
              <a:buSzPct val="85000"/>
              <a:buBlip>
                <a:blip r:embed="rId2"/>
              </a:buBlip>
              <a:defRPr/>
            </a:pPr>
            <a:r>
              <a:rPr lang="es-MX" sz="1900" dirty="0"/>
              <a:t>Almacenamiento conectado a red (Network </a:t>
            </a:r>
            <a:r>
              <a:rPr lang="es-MX" sz="1900" dirty="0" err="1"/>
              <a:t>Attached</a:t>
            </a:r>
            <a:r>
              <a:rPr lang="es-MX" sz="1900" dirty="0"/>
              <a:t> Storage, NAS).</a:t>
            </a:r>
            <a:endParaRPr lang="es-ES" sz="1900" dirty="0"/>
          </a:p>
        </p:txBody>
      </p:sp>
      <p:pic>
        <p:nvPicPr>
          <p:cNvPr id="3074" name="Picture 2" descr="http://www.codeproject.com/KB/IP/ClusterComputing/ClustureComputing_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267200"/>
            <a:ext cx="6136783"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8548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Justificación</a:t>
            </a:r>
            <a:endParaRPr lang="es-ES" dirty="0"/>
          </a:p>
        </p:txBody>
      </p:sp>
      <p:sp>
        <p:nvSpPr>
          <p:cNvPr id="3" name="2 Rectángulo"/>
          <p:cNvSpPr/>
          <p:nvPr/>
        </p:nvSpPr>
        <p:spPr>
          <a:xfrm>
            <a:off x="374073" y="1219200"/>
            <a:ext cx="8686800" cy="812530"/>
          </a:xfrm>
          <a:prstGeom prst="rect">
            <a:avLst/>
          </a:prstGeom>
        </p:spPr>
        <p:txBody>
          <a:bodyPr wrap="square">
            <a:spAutoFit/>
          </a:bodyPr>
          <a:lstStyle/>
          <a:p>
            <a:pPr marL="396875" indent="-396875" algn="just">
              <a:lnSpc>
                <a:spcPct val="90000"/>
              </a:lnSpc>
              <a:spcBef>
                <a:spcPct val="20000"/>
              </a:spcBef>
              <a:buClr>
                <a:srgbClr val="F3AF35"/>
              </a:buClr>
              <a:buSzPct val="85000"/>
              <a:buBlip>
                <a:blip r:embed="rId2"/>
              </a:buBlip>
            </a:pPr>
            <a:r>
              <a:rPr lang="es-ES" sz="2600" dirty="0">
                <a:latin typeface="Calibri" pitchFamily="34" charset="0"/>
                <a:cs typeface="Calibri" pitchFamily="34" charset="0"/>
              </a:rPr>
              <a:t>Sólo una tecnología permite enfrentarse de manera </a:t>
            </a:r>
            <a:r>
              <a:rPr lang="es-ES" sz="2600" dirty="0" smtClean="0">
                <a:latin typeface="Calibri" pitchFamily="34" charset="0"/>
                <a:cs typeface="Calibri" pitchFamily="34" charset="0"/>
              </a:rPr>
              <a:t>racional a estos problemas, esta </a:t>
            </a:r>
            <a:r>
              <a:rPr lang="es-ES" sz="2600" dirty="0">
                <a:latin typeface="Calibri" pitchFamily="34" charset="0"/>
                <a:cs typeface="Calibri" pitchFamily="34" charset="0"/>
              </a:rPr>
              <a:t>tecnología es la virtualización</a:t>
            </a:r>
            <a:r>
              <a:rPr lang="es-ES" sz="2600" dirty="0" smtClean="0">
                <a:latin typeface="Calibri" pitchFamily="34" charset="0"/>
                <a:cs typeface="Calibri" pitchFamily="34" charset="0"/>
              </a:rPr>
              <a:t>.</a:t>
            </a:r>
            <a:endParaRPr lang="es-ES" sz="2600" dirty="0">
              <a:latin typeface="Calibri" pitchFamily="34" charset="0"/>
              <a:cs typeface="Calibri"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863391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990600" y="5735699"/>
            <a:ext cx="7831183" cy="249299"/>
          </a:xfrm>
          <a:prstGeom prst="rect">
            <a:avLst/>
          </a:prstGeom>
          <a:noFill/>
        </p:spPr>
        <p:txBody>
          <a:bodyPr wrap="none" lIns="0" tIns="0" rIns="0" bIns="0" rtlCol="0">
            <a:spAutoFit/>
          </a:bodyPr>
          <a:lstStyle/>
          <a:p>
            <a:pPr>
              <a:lnSpc>
                <a:spcPct val="90000"/>
              </a:lnSpc>
            </a:pPr>
            <a:r>
              <a:rPr lang="es-ES" dirty="0" smtClean="0"/>
              <a:t>Varias “maquinas virtuales” en un único servidor usando </a:t>
            </a:r>
            <a:r>
              <a:rPr lang="es-ES" b="1" dirty="0" smtClean="0"/>
              <a:t>VIRTUALIZACIÓN</a:t>
            </a:r>
            <a:endParaRPr lang="es-ES" sz="1800" dirty="0" smtClean="0"/>
          </a:p>
        </p:txBody>
      </p:sp>
    </p:spTree>
    <p:extLst>
      <p:ext uri="{BB962C8B-B14F-4D97-AF65-F5344CB8AC3E}">
        <p14:creationId xmlns:p14="http://schemas.microsoft.com/office/powerpoint/2010/main" val="65823213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664797"/>
          </a:xfrm>
        </p:spPr>
        <p:txBody>
          <a:bodyPr/>
          <a:lstStyle/>
          <a:p>
            <a:r>
              <a:rPr lang="es-ES" dirty="0"/>
              <a:t>Virtual </a:t>
            </a:r>
            <a:r>
              <a:rPr lang="es-ES" dirty="0" err="1"/>
              <a:t>hard</a:t>
            </a:r>
            <a:r>
              <a:rPr lang="es-ES" dirty="0"/>
              <a:t> </a:t>
            </a:r>
            <a:r>
              <a:rPr lang="es-ES" dirty="0" smtClean="0"/>
              <a:t>disk</a:t>
            </a:r>
            <a:endParaRPr lang="es-ES" dirty="0"/>
          </a:p>
        </p:txBody>
      </p:sp>
      <p:sp>
        <p:nvSpPr>
          <p:cNvPr id="3" name="2 Marcador de texto"/>
          <p:cNvSpPr>
            <a:spLocks noGrp="1"/>
          </p:cNvSpPr>
          <p:nvPr>
            <p:ph type="body" idx="1"/>
          </p:nvPr>
        </p:nvSpPr>
        <p:spPr>
          <a:xfrm>
            <a:off x="304800" y="1143000"/>
            <a:ext cx="9080500" cy="4847481"/>
          </a:xfrm>
        </p:spPr>
        <p:txBody>
          <a:bodyPr/>
          <a:lstStyle/>
          <a:p>
            <a:r>
              <a:rPr lang="es-ES" sz="2600" dirty="0" smtClean="0"/>
              <a:t>Son </a:t>
            </a:r>
            <a:r>
              <a:rPr lang="es-ES" sz="2600" dirty="0"/>
              <a:t>una de las piezas claves de toda Máquina Virtual, tanto en Hyper-V, como en otros sistemas de virtualización (</a:t>
            </a:r>
            <a:r>
              <a:rPr lang="es-ES" sz="2600" dirty="0" err="1"/>
              <a:t>VMWare</a:t>
            </a:r>
            <a:r>
              <a:rPr lang="es-ES" sz="2600" dirty="0"/>
              <a:t>, </a:t>
            </a:r>
            <a:r>
              <a:rPr lang="es-ES" sz="2600" dirty="0" err="1"/>
              <a:t>Xen</a:t>
            </a:r>
            <a:r>
              <a:rPr lang="es-ES" sz="2600" dirty="0"/>
              <a:t>, etc</a:t>
            </a:r>
            <a:r>
              <a:rPr lang="es-ES" sz="2600" dirty="0" smtClean="0"/>
              <a:t>.).</a:t>
            </a:r>
          </a:p>
          <a:p>
            <a:pPr>
              <a:defRPr/>
            </a:pPr>
            <a:r>
              <a:rPr lang="es-ES" b="1" dirty="0" smtClean="0"/>
              <a:t>Almacenamiento </a:t>
            </a:r>
            <a:r>
              <a:rPr lang="es-ES" b="1" dirty="0"/>
              <a:t>Virtual</a:t>
            </a:r>
            <a:r>
              <a:rPr lang="es-ES" b="1" dirty="0" smtClean="0"/>
              <a:t>.</a:t>
            </a:r>
          </a:p>
          <a:p>
            <a:pPr lvl="2" indent="-533379">
              <a:lnSpc>
                <a:spcPct val="100000"/>
              </a:lnSpc>
              <a:defRPr/>
            </a:pPr>
            <a:r>
              <a:rPr lang="es-ES" sz="1900" dirty="0"/>
              <a:t>Virtual </a:t>
            </a:r>
            <a:r>
              <a:rPr lang="es-ES" sz="1900" dirty="0" smtClean="0"/>
              <a:t>IDE</a:t>
            </a:r>
          </a:p>
          <a:p>
            <a:pPr marL="611209" lvl="2" indent="0">
              <a:lnSpc>
                <a:spcPct val="100000"/>
              </a:lnSpc>
              <a:buNone/>
              <a:defRPr/>
            </a:pPr>
            <a:r>
              <a:rPr lang="es-MX" sz="2000" dirty="0"/>
              <a:t>Hasta 4 dispositivos IDE. </a:t>
            </a:r>
            <a:endParaRPr lang="es-ES" sz="2000" dirty="0"/>
          </a:p>
          <a:p>
            <a:pPr lvl="2" indent="-533379">
              <a:lnSpc>
                <a:spcPct val="100000"/>
              </a:lnSpc>
              <a:defRPr/>
            </a:pPr>
            <a:r>
              <a:rPr lang="es-ES" sz="1900" dirty="0" smtClean="0"/>
              <a:t>Virtual </a:t>
            </a:r>
            <a:r>
              <a:rPr lang="es-ES" sz="1900" dirty="0"/>
              <a:t>SCSI </a:t>
            </a:r>
            <a:endParaRPr lang="es-ES" sz="1900" dirty="0" smtClean="0"/>
          </a:p>
          <a:p>
            <a:pPr marL="611209" lvl="2" indent="0">
              <a:lnSpc>
                <a:spcPct val="100000"/>
              </a:lnSpc>
              <a:buNone/>
              <a:defRPr/>
            </a:pPr>
            <a:r>
              <a:rPr lang="es-MX" sz="2000" dirty="0"/>
              <a:t>Hasta 4 controladoras SCSI virtuales, con hasta 64 discos cada una. </a:t>
            </a:r>
            <a:endParaRPr lang="es-ES" sz="2000" dirty="0"/>
          </a:p>
          <a:p>
            <a:pPr marL="611209" lvl="2" indent="0">
              <a:lnSpc>
                <a:spcPct val="100000"/>
              </a:lnSpc>
              <a:buNone/>
              <a:defRPr/>
            </a:pPr>
            <a:endParaRPr lang="es-ES" sz="1900" dirty="0"/>
          </a:p>
          <a:p>
            <a:pPr marL="0" indent="0">
              <a:buNone/>
              <a:defRPr/>
            </a:pPr>
            <a:endParaRPr lang="es-ES" dirty="0"/>
          </a:p>
          <a:p>
            <a:pPr>
              <a:defRPr/>
            </a:pPr>
            <a:endParaRPr lang="es-ES" b="1" dirty="0"/>
          </a:p>
          <a:p>
            <a:pPr lvl="2" indent="-533379">
              <a:lnSpc>
                <a:spcPct val="100000"/>
              </a:lnSpc>
              <a:defRPr/>
            </a:pPr>
            <a:endParaRPr lang="es-MX" sz="1900" dirty="0" smtClean="0"/>
          </a:p>
        </p:txBody>
      </p:sp>
      <p:sp>
        <p:nvSpPr>
          <p:cNvPr id="4"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4 Objeto"/>
          <p:cNvGraphicFramePr>
            <a:graphicFrameLocks noChangeAspect="1"/>
          </p:cNvGraphicFramePr>
          <p:nvPr>
            <p:extLst>
              <p:ext uri="{D42A27DB-BD31-4B8C-83A1-F6EECF244321}">
                <p14:modId xmlns:p14="http://schemas.microsoft.com/office/powerpoint/2010/main" val="3780185928"/>
              </p:ext>
            </p:extLst>
          </p:nvPr>
        </p:nvGraphicFramePr>
        <p:xfrm>
          <a:off x="2781300" y="4343400"/>
          <a:ext cx="4343400" cy="2119427"/>
        </p:xfrm>
        <a:graphic>
          <a:graphicData uri="http://schemas.openxmlformats.org/presentationml/2006/ole">
            <mc:AlternateContent xmlns:mc="http://schemas.openxmlformats.org/markup-compatibility/2006">
              <mc:Choice xmlns:v="urn:schemas-microsoft-com:vml" Requires="v">
                <p:oleObj spid="_x0000_s2056" name="Imagen de mapa de bits" r:id="rId3" imgW="5353797" imgH="2610214" progId="Paint.Picture">
                  <p:embed/>
                </p:oleObj>
              </mc:Choice>
              <mc:Fallback>
                <p:oleObj name="Imagen de mapa de bits" r:id="rId3" imgW="5353797" imgH="2610214"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4343400"/>
                        <a:ext cx="4343400" cy="2119427"/>
                      </a:xfrm>
                      <a:prstGeom prst="rect">
                        <a:avLst/>
                      </a:prstGeom>
                      <a:noFill/>
                    </p:spPr>
                  </p:pic>
                </p:oleObj>
              </mc:Fallback>
            </mc:AlternateContent>
          </a:graphicData>
        </a:graphic>
      </p:graphicFrame>
    </p:spTree>
    <p:extLst>
      <p:ext uri="{BB962C8B-B14F-4D97-AF65-F5344CB8AC3E}">
        <p14:creationId xmlns:p14="http://schemas.microsoft.com/office/powerpoint/2010/main" val="114627466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664797"/>
          </a:xfrm>
        </p:spPr>
        <p:txBody>
          <a:bodyPr/>
          <a:lstStyle/>
          <a:p>
            <a:r>
              <a:rPr lang="es-ES" dirty="0" smtClean="0"/>
              <a:t>Networking</a:t>
            </a:r>
            <a:endParaRPr lang="es-ES" dirty="0"/>
          </a:p>
        </p:txBody>
      </p:sp>
      <p:sp>
        <p:nvSpPr>
          <p:cNvPr id="3" name="2 Marcador de texto"/>
          <p:cNvSpPr>
            <a:spLocks noGrp="1"/>
          </p:cNvSpPr>
          <p:nvPr>
            <p:ph type="body" idx="1"/>
          </p:nvPr>
        </p:nvSpPr>
        <p:spPr>
          <a:xfrm>
            <a:off x="0" y="762000"/>
            <a:ext cx="9080500" cy="6609502"/>
          </a:xfrm>
        </p:spPr>
        <p:txBody>
          <a:bodyPr/>
          <a:lstStyle/>
          <a:p>
            <a:pPr lvl="0"/>
            <a:r>
              <a:rPr lang="es-ES" sz="3100" b="1" dirty="0"/>
              <a:t>Partición Padre </a:t>
            </a:r>
            <a:endParaRPr lang="es-ES" sz="3100" dirty="0"/>
          </a:p>
          <a:p>
            <a:pPr lvl="2" indent="-533379">
              <a:lnSpc>
                <a:spcPct val="100000"/>
              </a:lnSpc>
              <a:defRPr/>
            </a:pPr>
            <a:r>
              <a:rPr lang="es-MX" sz="1900" dirty="0"/>
              <a:t>Redes Virtuales enlazadas a </a:t>
            </a:r>
            <a:r>
              <a:rPr lang="es-MX" sz="1900" dirty="0" err="1"/>
              <a:t>NICs</a:t>
            </a:r>
            <a:r>
              <a:rPr lang="es-MX" sz="1900" dirty="0"/>
              <a:t> físicas </a:t>
            </a:r>
            <a:endParaRPr lang="es-ES" sz="1900" dirty="0"/>
          </a:p>
          <a:p>
            <a:pPr lvl="2" indent="-533379">
              <a:lnSpc>
                <a:spcPct val="100000"/>
              </a:lnSpc>
              <a:defRPr/>
            </a:pPr>
            <a:r>
              <a:rPr lang="es-MX" sz="1900" dirty="0"/>
              <a:t>Externas – Limitadas por el número de </a:t>
            </a:r>
            <a:r>
              <a:rPr lang="es-MX" sz="1900" dirty="0" err="1"/>
              <a:t>NICs</a:t>
            </a:r>
            <a:r>
              <a:rPr lang="es-MX" sz="1900" dirty="0"/>
              <a:t>  </a:t>
            </a:r>
            <a:endParaRPr lang="es-ES" sz="1900" dirty="0"/>
          </a:p>
          <a:p>
            <a:pPr lvl="2" indent="-533379">
              <a:lnSpc>
                <a:spcPct val="100000"/>
              </a:lnSpc>
              <a:defRPr/>
            </a:pPr>
            <a:r>
              <a:rPr lang="es-MX" sz="1900" dirty="0"/>
              <a:t>Internas – Ilimitadas </a:t>
            </a:r>
            <a:endParaRPr lang="es-ES" sz="1900" dirty="0"/>
          </a:p>
          <a:p>
            <a:pPr lvl="2" indent="-533379">
              <a:lnSpc>
                <a:spcPct val="100000"/>
              </a:lnSpc>
              <a:defRPr/>
            </a:pPr>
            <a:r>
              <a:rPr lang="es-MX" sz="1900" dirty="0"/>
              <a:t>Privadas – Ilimitadas </a:t>
            </a:r>
            <a:endParaRPr lang="es-ES" sz="1900" dirty="0"/>
          </a:p>
          <a:p>
            <a:pPr lvl="2" indent="-533379">
              <a:lnSpc>
                <a:spcPct val="100000"/>
              </a:lnSpc>
              <a:defRPr/>
            </a:pPr>
            <a:r>
              <a:rPr lang="en-US" sz="1900" dirty="0"/>
              <a:t>Solo NICs Ethernet (no Wireless) </a:t>
            </a:r>
            <a:endParaRPr lang="es-ES" sz="1900" dirty="0"/>
          </a:p>
          <a:p>
            <a:pPr lvl="2" indent="-533379">
              <a:lnSpc>
                <a:spcPct val="100000"/>
              </a:lnSpc>
              <a:defRPr/>
            </a:pPr>
            <a:r>
              <a:rPr lang="en-US" sz="1900" dirty="0" err="1"/>
              <a:t>Soporta</a:t>
            </a:r>
            <a:r>
              <a:rPr lang="en-US" sz="1900" dirty="0"/>
              <a:t> VLANs  </a:t>
            </a:r>
            <a:endParaRPr lang="es-ES" sz="1900" dirty="0"/>
          </a:p>
          <a:p>
            <a:pPr lvl="2" indent="-533379">
              <a:lnSpc>
                <a:spcPct val="100000"/>
              </a:lnSpc>
              <a:defRPr/>
            </a:pPr>
            <a:r>
              <a:rPr lang="en-US" sz="1900" dirty="0" err="1"/>
              <a:t>Trunking</a:t>
            </a:r>
            <a:r>
              <a:rPr lang="en-US" sz="1900" dirty="0"/>
              <a:t> (VTP Protocol) </a:t>
            </a:r>
            <a:r>
              <a:rPr lang="en-US" dirty="0"/>
              <a:t> </a:t>
            </a:r>
            <a:endParaRPr lang="es-ES" dirty="0"/>
          </a:p>
          <a:p>
            <a:pPr lvl="0"/>
            <a:r>
              <a:rPr lang="es-ES" sz="3100" b="1" dirty="0"/>
              <a:t>Máquina Virtual </a:t>
            </a:r>
            <a:endParaRPr lang="es-ES" sz="3100" dirty="0"/>
          </a:p>
          <a:p>
            <a:pPr lvl="2" indent="-533379">
              <a:lnSpc>
                <a:spcPct val="100000"/>
              </a:lnSpc>
              <a:defRPr/>
            </a:pPr>
            <a:r>
              <a:rPr lang="es-MX" sz="1900" dirty="0"/>
              <a:t>NIC Sintética </a:t>
            </a:r>
            <a:endParaRPr lang="es-ES" sz="1900" dirty="0"/>
          </a:p>
          <a:p>
            <a:pPr lvl="2" indent="-533379">
              <a:lnSpc>
                <a:spcPct val="100000"/>
              </a:lnSpc>
              <a:defRPr/>
            </a:pPr>
            <a:r>
              <a:rPr lang="es-MX" sz="1900" dirty="0"/>
              <a:t>NIC </a:t>
            </a:r>
            <a:r>
              <a:rPr lang="es-MX" sz="1900" dirty="0" err="1"/>
              <a:t>Legacy</a:t>
            </a:r>
            <a:r>
              <a:rPr lang="es-MX" sz="1900" dirty="0"/>
              <a:t> (Intel 21140) </a:t>
            </a:r>
            <a:endParaRPr lang="es-ES" sz="1900" dirty="0"/>
          </a:p>
          <a:p>
            <a:pPr lvl="2" indent="-533379">
              <a:lnSpc>
                <a:spcPct val="100000"/>
              </a:lnSpc>
              <a:defRPr/>
            </a:pPr>
            <a:r>
              <a:rPr lang="es-MX" sz="1900" dirty="0" err="1"/>
              <a:t>NICs</a:t>
            </a:r>
            <a:r>
              <a:rPr lang="es-MX" sz="1900" dirty="0"/>
              <a:t> por VM:</a:t>
            </a:r>
            <a:endParaRPr lang="es-ES" sz="1900" dirty="0"/>
          </a:p>
          <a:p>
            <a:pPr lvl="2" indent="-533379">
              <a:lnSpc>
                <a:spcPct val="100000"/>
              </a:lnSpc>
              <a:defRPr/>
            </a:pPr>
            <a:r>
              <a:rPr lang="es-MX" sz="1900" dirty="0"/>
              <a:t>Sintéticas</a:t>
            </a:r>
            <a:endParaRPr lang="es-ES" sz="1900" dirty="0"/>
          </a:p>
          <a:p>
            <a:pPr lvl="2" indent="-533379">
              <a:lnSpc>
                <a:spcPct val="100000"/>
              </a:lnSpc>
              <a:defRPr/>
            </a:pPr>
            <a:r>
              <a:rPr lang="es-MX" sz="1900" dirty="0" err="1"/>
              <a:t>Legacy</a:t>
            </a:r>
            <a:r>
              <a:rPr lang="es-MX" sz="1900" dirty="0"/>
              <a:t>  </a:t>
            </a:r>
            <a:endParaRPr lang="es-ES" sz="1900" dirty="0"/>
          </a:p>
          <a:p>
            <a:pPr lvl="2" indent="-533379">
              <a:lnSpc>
                <a:spcPct val="100000"/>
              </a:lnSpc>
              <a:defRPr/>
            </a:pPr>
            <a:r>
              <a:rPr lang="es-MX" sz="1900" dirty="0"/>
              <a:t>Hasta 10Gb/s </a:t>
            </a:r>
            <a:endParaRPr lang="es-ES" sz="1900" dirty="0"/>
          </a:p>
          <a:p>
            <a:pPr lvl="2" indent="-533379">
              <a:lnSpc>
                <a:spcPct val="100000"/>
              </a:lnSpc>
              <a:defRPr/>
            </a:pPr>
            <a:r>
              <a:rPr lang="es-MX" sz="1900" dirty="0"/>
              <a:t>Soporta </a:t>
            </a:r>
            <a:r>
              <a:rPr lang="es-MX" sz="1900" dirty="0" err="1" smtClean="0"/>
              <a:t>VLANs</a:t>
            </a:r>
            <a:r>
              <a:rPr lang="es-EC" dirty="0"/>
              <a:t> </a:t>
            </a:r>
            <a:endParaRPr lang="es-ES" dirty="0"/>
          </a:p>
          <a:p>
            <a:endParaRPr lang="es-ES" dirty="0"/>
          </a:p>
        </p:txBody>
      </p:sp>
      <p:pic>
        <p:nvPicPr>
          <p:cNvPr id="4098" name="Imagen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2057400"/>
            <a:ext cx="47265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0938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Hyper-V</a:t>
            </a:r>
            <a:endParaRPr lang="es-ES_tradnl" dirty="0"/>
          </a:p>
        </p:txBody>
      </p:sp>
      <p:sp>
        <p:nvSpPr>
          <p:cNvPr id="3" name="Content Placeholder 2"/>
          <p:cNvSpPr>
            <a:spLocks noGrp="1"/>
          </p:cNvSpPr>
          <p:nvPr>
            <p:ph idx="1"/>
          </p:nvPr>
        </p:nvSpPr>
        <p:spPr>
          <a:xfrm>
            <a:off x="76200" y="838200"/>
            <a:ext cx="9525000" cy="6019800"/>
          </a:xfrm>
        </p:spPr>
        <p:txBody>
          <a:bodyPr>
            <a:normAutofit fontScale="55000" lnSpcReduction="20000"/>
          </a:bodyPr>
          <a:lstStyle/>
          <a:p>
            <a:pPr algn="just">
              <a:lnSpc>
                <a:spcPct val="110000"/>
              </a:lnSpc>
              <a:defRPr/>
            </a:pPr>
            <a:r>
              <a:rPr lang="es-ES_tradnl" sz="4500" dirty="0"/>
              <a:t>Mejor rendimiento</a:t>
            </a:r>
          </a:p>
          <a:p>
            <a:pPr marL="1266785" lvl="3" indent="-533379">
              <a:lnSpc>
                <a:spcPct val="120000"/>
              </a:lnSpc>
              <a:defRPr/>
            </a:pPr>
            <a:r>
              <a:rPr lang="es-ES_tradnl" sz="3500" dirty="0"/>
              <a:t>El hipervisor Tipo Micro-</a:t>
            </a:r>
            <a:r>
              <a:rPr lang="es-ES_tradnl" sz="3500" dirty="0" err="1"/>
              <a:t>kernel</a:t>
            </a:r>
            <a:r>
              <a:rPr lang="es-ES_tradnl" sz="3500" dirty="0"/>
              <a:t> implica menos gastos generales:</a:t>
            </a:r>
          </a:p>
          <a:p>
            <a:pPr marL="1266784" lvl="4" indent="-533379">
              <a:lnSpc>
                <a:spcPct val="120000"/>
              </a:lnSpc>
              <a:defRPr/>
            </a:pPr>
            <a:r>
              <a:rPr lang="es-ES_tradnl" sz="3500" dirty="0"/>
              <a:t>Mejor rendimiento.</a:t>
            </a:r>
          </a:p>
          <a:p>
            <a:pPr marL="1266784" lvl="4" indent="-533379">
              <a:lnSpc>
                <a:spcPct val="120000"/>
              </a:lnSpc>
              <a:defRPr/>
            </a:pPr>
            <a:r>
              <a:rPr lang="es-ES_tradnl" sz="3500" dirty="0"/>
              <a:t>Mejor escalabilidad.</a:t>
            </a:r>
          </a:p>
          <a:p>
            <a:pPr algn="just">
              <a:lnSpc>
                <a:spcPct val="110000"/>
              </a:lnSpc>
              <a:defRPr/>
            </a:pPr>
            <a:r>
              <a:rPr lang="es-ES_tradnl" sz="4500" dirty="0"/>
              <a:t>Mejor soporte para el controlador</a:t>
            </a:r>
          </a:p>
          <a:p>
            <a:pPr lvl="2" indent="-533379">
              <a:lnSpc>
                <a:spcPct val="120000"/>
              </a:lnSpc>
              <a:defRPr/>
            </a:pPr>
            <a:r>
              <a:rPr lang="es-ES_tradnl" sz="3500" dirty="0"/>
              <a:t>Los controladores se ejecutan en sistemas invitados, no en el sistema host.</a:t>
            </a:r>
          </a:p>
          <a:p>
            <a:pPr lvl="2" indent="-533379">
              <a:lnSpc>
                <a:spcPct val="120000"/>
              </a:lnSpc>
              <a:defRPr/>
            </a:pPr>
            <a:r>
              <a:rPr lang="es-ES_tradnl" sz="3500" dirty="0"/>
              <a:t>Mayor estabilidad.</a:t>
            </a:r>
          </a:p>
          <a:p>
            <a:pPr lvl="2" indent="-533379">
              <a:lnSpc>
                <a:spcPct val="120000"/>
              </a:lnSpc>
              <a:defRPr/>
            </a:pPr>
            <a:r>
              <a:rPr lang="es-ES_tradnl" sz="3500" dirty="0"/>
              <a:t>Mayor alcance.</a:t>
            </a:r>
          </a:p>
          <a:p>
            <a:pPr lvl="2" indent="-533379">
              <a:lnSpc>
                <a:spcPct val="120000"/>
              </a:lnSpc>
              <a:defRPr/>
            </a:pPr>
            <a:r>
              <a:rPr lang="es-ES_tradnl" sz="3500" dirty="0"/>
              <a:t>Mejores opciones de sistemas de alojamiento.</a:t>
            </a:r>
          </a:p>
          <a:p>
            <a:pPr algn="just">
              <a:lnSpc>
                <a:spcPct val="110000"/>
              </a:lnSpc>
              <a:defRPr/>
            </a:pPr>
            <a:r>
              <a:rPr lang="es-ES_tradnl" sz="4500" dirty="0"/>
              <a:t>Mejor licenciamiento</a:t>
            </a:r>
          </a:p>
          <a:p>
            <a:pPr lvl="2"/>
            <a:r>
              <a:rPr lang="es-ES_tradnl" sz="3500" dirty="0" smtClean="0"/>
              <a:t>Licenciamiento de infraestructura más accesible que las soluciones VMware.</a:t>
            </a:r>
          </a:p>
          <a:p>
            <a:pPr lvl="2"/>
            <a:r>
              <a:rPr lang="es-ES_tradnl" sz="3500" dirty="0" smtClean="0"/>
              <a:t>Licenciamiento para sistemas invitados incluido. </a:t>
            </a:r>
          </a:p>
          <a:p>
            <a:pPr lvl="2"/>
            <a:r>
              <a:rPr lang="es-ES_tradnl" sz="3500" dirty="0" smtClean="0"/>
              <a:t>Data Center Edition cuenta con el mejor valor general.</a:t>
            </a:r>
          </a:p>
          <a:p>
            <a:pPr lvl="2"/>
            <a:r>
              <a:rPr lang="es-ES_tradnl" sz="3500" dirty="0" smtClean="0"/>
              <a:t>Pero todas las versiones de Windows Server 2008 con Hyper-V ofrecen un excelente valor.</a:t>
            </a:r>
          </a:p>
          <a:p>
            <a:pPr algn="just">
              <a:lnSpc>
                <a:spcPct val="110000"/>
              </a:lnSpc>
              <a:defRPr/>
            </a:pPr>
            <a:r>
              <a:rPr lang="es-ES_tradnl" sz="4500" dirty="0"/>
              <a:t>Mejor soporte</a:t>
            </a:r>
          </a:p>
          <a:p>
            <a:pPr lvl="1"/>
            <a:r>
              <a:rPr lang="es-ES_tradnl" sz="3500" dirty="0" smtClean="0"/>
              <a:t>Soporte completo y tranquilidad.</a:t>
            </a:r>
          </a:p>
        </p:txBody>
      </p:sp>
    </p:spTree>
    <p:extLst>
      <p:ext uri="{BB962C8B-B14F-4D97-AF65-F5344CB8AC3E}">
        <p14:creationId xmlns:p14="http://schemas.microsoft.com/office/powerpoint/2010/main" val="292426499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Metodología de la infraestructura</a:t>
            </a:r>
            <a:endParaRPr lang="es-ES" dirty="0"/>
          </a:p>
        </p:txBody>
      </p:sp>
      <p:sp>
        <p:nvSpPr>
          <p:cNvPr id="3" name="2 Rectángulo"/>
          <p:cNvSpPr/>
          <p:nvPr/>
        </p:nvSpPr>
        <p:spPr>
          <a:xfrm>
            <a:off x="762000" y="1357745"/>
            <a:ext cx="8382000" cy="2682273"/>
          </a:xfrm>
          <a:prstGeom prst="rect">
            <a:avLst/>
          </a:prstGeom>
        </p:spPr>
        <p:txBody>
          <a:bodyPr wrap="square">
            <a:spAutoFit/>
          </a:bodyPr>
          <a:lstStyle/>
          <a:p>
            <a:pPr marL="396875" indent="-396875" algn="just">
              <a:lnSpc>
                <a:spcPct val="90000"/>
              </a:lnSpc>
              <a:spcBef>
                <a:spcPct val="20000"/>
              </a:spcBef>
              <a:buClr>
                <a:srgbClr val="F3AF35"/>
              </a:buClr>
              <a:buSzPct val="85000"/>
              <a:buBlip>
                <a:blip r:embed="rId2"/>
              </a:buBlip>
              <a:defRPr/>
            </a:pPr>
            <a:r>
              <a:rPr lang="es-MX" sz="2900" dirty="0"/>
              <a:t>Para  aprovechar  las  características  que ofrece  la  virtualización se </a:t>
            </a:r>
            <a:r>
              <a:rPr lang="es-MX" sz="2900" dirty="0" smtClean="0"/>
              <a:t>deberá </a:t>
            </a:r>
            <a:r>
              <a:rPr lang="es-MX" sz="2900" dirty="0"/>
              <a:t>tomar en cuentas muchos factores </a:t>
            </a:r>
            <a:r>
              <a:rPr lang="es-MX" sz="2900" dirty="0" smtClean="0"/>
              <a:t>adicionales.</a:t>
            </a:r>
            <a:endParaRPr lang="es-MX" sz="2900" dirty="0"/>
          </a:p>
          <a:p>
            <a:pPr lvl="3" indent="-533379">
              <a:spcBef>
                <a:spcPct val="20000"/>
              </a:spcBef>
              <a:buClr>
                <a:srgbClr val="F3AF35"/>
              </a:buClr>
              <a:buSzPct val="85000"/>
              <a:buBlip>
                <a:blip r:embed="rId2"/>
              </a:buBlip>
              <a:defRPr/>
            </a:pPr>
            <a:r>
              <a:rPr lang="es-MX" sz="2500" dirty="0"/>
              <a:t>Cableado estructurado.</a:t>
            </a:r>
          </a:p>
          <a:p>
            <a:pPr lvl="3" indent="-533379">
              <a:spcBef>
                <a:spcPct val="20000"/>
              </a:spcBef>
              <a:buClr>
                <a:srgbClr val="F3AF35"/>
              </a:buClr>
              <a:buSzPct val="85000"/>
              <a:buBlip>
                <a:blip r:embed="rId2"/>
              </a:buBlip>
              <a:defRPr/>
            </a:pPr>
            <a:r>
              <a:rPr lang="es-MX" sz="2500" dirty="0" smtClean="0"/>
              <a:t>Topología </a:t>
            </a:r>
            <a:r>
              <a:rPr lang="es-MX" sz="2500" dirty="0"/>
              <a:t>de red</a:t>
            </a:r>
          </a:p>
          <a:p>
            <a:pPr lvl="3" indent="-533379">
              <a:spcBef>
                <a:spcPct val="20000"/>
              </a:spcBef>
              <a:buClr>
                <a:srgbClr val="F3AF35"/>
              </a:buClr>
              <a:buSzPct val="85000"/>
              <a:buBlip>
                <a:blip r:embed="rId2"/>
              </a:buBlip>
              <a:defRPr/>
            </a:pPr>
            <a:r>
              <a:rPr lang="es-MX" sz="2500" dirty="0"/>
              <a:t>Diseño de la red.</a:t>
            </a:r>
            <a:endParaRPr lang="es-ES" sz="2500" dirty="0"/>
          </a:p>
        </p:txBody>
      </p:sp>
    </p:spTree>
    <p:extLst>
      <p:ext uri="{BB962C8B-B14F-4D97-AF65-F5344CB8AC3E}">
        <p14:creationId xmlns:p14="http://schemas.microsoft.com/office/powerpoint/2010/main" val="9723436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664797"/>
          </a:xfrm>
        </p:spPr>
        <p:txBody>
          <a:bodyPr/>
          <a:lstStyle/>
          <a:p>
            <a:r>
              <a:rPr lang="es-ES" dirty="0" smtClean="0"/>
              <a:t>Cableado Estructurado.</a:t>
            </a:r>
            <a:br>
              <a:rPr lang="es-ES" dirty="0" smtClean="0"/>
            </a:br>
            <a:endParaRPr lang="es-ES" dirty="0"/>
          </a:p>
        </p:txBody>
      </p:sp>
      <p:sp>
        <p:nvSpPr>
          <p:cNvPr id="5" name="4 Rectángulo"/>
          <p:cNvSpPr/>
          <p:nvPr/>
        </p:nvSpPr>
        <p:spPr>
          <a:xfrm>
            <a:off x="228600" y="1209633"/>
            <a:ext cx="5486400" cy="438582"/>
          </a:xfrm>
          <a:prstGeom prst="rect">
            <a:avLst/>
          </a:prstGeom>
        </p:spPr>
        <p:txBody>
          <a:bodyPr wrap="square">
            <a:spAutoFit/>
          </a:bodyPr>
          <a:lstStyle/>
          <a:p>
            <a:pPr marL="396875" indent="-396875" algn="just">
              <a:lnSpc>
                <a:spcPct val="90000"/>
              </a:lnSpc>
              <a:spcBef>
                <a:spcPct val="20000"/>
              </a:spcBef>
              <a:buClr>
                <a:srgbClr val="F3AF35"/>
              </a:buClr>
              <a:buSzPct val="85000"/>
              <a:buBlip>
                <a:blip r:embed="rId2"/>
              </a:buBlip>
            </a:pPr>
            <a:r>
              <a:rPr lang="es-ES" sz="2500" dirty="0" smtClean="0">
                <a:latin typeface="Calibri" pitchFamily="34" charset="0"/>
                <a:cs typeface="Calibri" pitchFamily="34" charset="0"/>
              </a:rPr>
              <a:t>Cable UTP </a:t>
            </a:r>
            <a:r>
              <a:rPr lang="es-ES" sz="2500" dirty="0" err="1" smtClean="0">
                <a:latin typeface="Calibri" pitchFamily="34" charset="0"/>
                <a:cs typeface="Calibri" pitchFamily="34" charset="0"/>
              </a:rPr>
              <a:t>Cat</a:t>
            </a:r>
            <a:r>
              <a:rPr lang="es-ES" sz="2500" dirty="0" smtClean="0">
                <a:latin typeface="Calibri" pitchFamily="34" charset="0"/>
                <a:cs typeface="Calibri" pitchFamily="34" charset="0"/>
              </a:rPr>
              <a:t> 6</a:t>
            </a:r>
            <a:endParaRPr lang="es-ES" dirty="0"/>
          </a:p>
        </p:txBody>
      </p:sp>
      <p:sp>
        <p:nvSpPr>
          <p:cNvPr id="6" name="5 Rectángulo"/>
          <p:cNvSpPr/>
          <p:nvPr/>
        </p:nvSpPr>
        <p:spPr>
          <a:xfrm>
            <a:off x="6039571" y="5561877"/>
            <a:ext cx="2514600" cy="438582"/>
          </a:xfrm>
          <a:prstGeom prst="rect">
            <a:avLst/>
          </a:prstGeom>
        </p:spPr>
        <p:txBody>
          <a:bodyPr wrap="square">
            <a:spAutoFit/>
          </a:bodyPr>
          <a:lstStyle/>
          <a:p>
            <a:pPr marL="396875" indent="-396875" algn="just">
              <a:lnSpc>
                <a:spcPct val="90000"/>
              </a:lnSpc>
              <a:spcBef>
                <a:spcPct val="20000"/>
              </a:spcBef>
              <a:buClr>
                <a:srgbClr val="F3AF35"/>
              </a:buClr>
              <a:buSzPct val="85000"/>
              <a:buBlip>
                <a:blip r:embed="rId2"/>
              </a:buBlip>
            </a:pPr>
            <a:r>
              <a:rPr lang="es-ES" sz="2500" dirty="0" smtClean="0">
                <a:latin typeface="Calibri" pitchFamily="34" charset="0"/>
                <a:cs typeface="Calibri" pitchFamily="34" charset="0"/>
              </a:rPr>
              <a:t>Fibra Óptica</a:t>
            </a:r>
            <a:endParaRPr lang="es-ES"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0"/>
            <a:ext cx="2925763" cy="307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307" y="2257815"/>
            <a:ext cx="2650693" cy="30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93867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Diseño de la red.</a:t>
            </a:r>
            <a:endParaRPr lang="es-E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685735" cy="448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228600" y="1209633"/>
            <a:ext cx="5486400" cy="438582"/>
          </a:xfrm>
          <a:prstGeom prst="rect">
            <a:avLst/>
          </a:prstGeom>
        </p:spPr>
        <p:txBody>
          <a:bodyPr wrap="square">
            <a:spAutoFit/>
          </a:bodyPr>
          <a:lstStyle/>
          <a:p>
            <a:pPr marL="396875" indent="-396875" algn="just">
              <a:lnSpc>
                <a:spcPct val="90000"/>
              </a:lnSpc>
              <a:spcBef>
                <a:spcPct val="20000"/>
              </a:spcBef>
              <a:buClr>
                <a:srgbClr val="F3AF35"/>
              </a:buClr>
              <a:buSzPct val="85000"/>
              <a:buBlip>
                <a:blip r:embed="rId3"/>
              </a:buBlip>
            </a:pPr>
            <a:r>
              <a:rPr lang="es-ES" sz="2500" dirty="0" smtClean="0">
                <a:latin typeface="Calibri" pitchFamily="34" charset="0"/>
                <a:cs typeface="Calibri" pitchFamily="34" charset="0"/>
              </a:rPr>
              <a:t>Diseño 1</a:t>
            </a:r>
            <a:endParaRPr lang="es-ES" dirty="0"/>
          </a:p>
        </p:txBody>
      </p:sp>
    </p:spTree>
    <p:extLst>
      <p:ext uri="{BB962C8B-B14F-4D97-AF65-F5344CB8AC3E}">
        <p14:creationId xmlns:p14="http://schemas.microsoft.com/office/powerpoint/2010/main" val="141350614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12750" y="230189"/>
            <a:ext cx="9080500" cy="664797"/>
          </a:xfrm>
        </p:spPr>
        <p:txBody>
          <a:bodyPr/>
          <a:lstStyle/>
          <a:p>
            <a:r>
              <a:rPr lang="es-ES" dirty="0" smtClean="0"/>
              <a:t>Diseño de la red.</a:t>
            </a:r>
            <a:endParaRPr lang="es-ES" dirty="0"/>
          </a:p>
        </p:txBody>
      </p:sp>
      <p:sp>
        <p:nvSpPr>
          <p:cNvPr id="6" name="5 Rectángulo"/>
          <p:cNvSpPr/>
          <p:nvPr/>
        </p:nvSpPr>
        <p:spPr>
          <a:xfrm>
            <a:off x="228600" y="1209633"/>
            <a:ext cx="5486400" cy="438582"/>
          </a:xfrm>
          <a:prstGeom prst="rect">
            <a:avLst/>
          </a:prstGeom>
        </p:spPr>
        <p:txBody>
          <a:bodyPr wrap="square">
            <a:spAutoFit/>
          </a:bodyPr>
          <a:lstStyle/>
          <a:p>
            <a:pPr marL="396875" indent="-396875" algn="just">
              <a:lnSpc>
                <a:spcPct val="90000"/>
              </a:lnSpc>
              <a:spcBef>
                <a:spcPct val="20000"/>
              </a:spcBef>
              <a:buClr>
                <a:srgbClr val="F3AF35"/>
              </a:buClr>
              <a:buSzPct val="85000"/>
              <a:buBlip>
                <a:blip r:embed="rId2"/>
              </a:buBlip>
            </a:pPr>
            <a:r>
              <a:rPr lang="es-ES" sz="2500" dirty="0" smtClean="0">
                <a:latin typeface="Calibri" pitchFamily="34" charset="0"/>
                <a:cs typeface="Calibri" pitchFamily="34" charset="0"/>
              </a:rPr>
              <a:t>Diseño 2</a:t>
            </a:r>
            <a:endParaRPr lang="es-E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899973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29620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1772793"/>
          </a:xfrm>
        </p:spPr>
        <p:txBody>
          <a:bodyPr/>
          <a:lstStyle/>
          <a:p>
            <a:pPr lvl="0"/>
            <a:r>
              <a:rPr lang="es-ES" sz="4000" b="1" dirty="0">
                <a:effectLst/>
              </a:rPr>
              <a:t>I</a:t>
            </a:r>
            <a:r>
              <a:rPr lang="es-ES" sz="4000" b="1" dirty="0" smtClean="0">
                <a:effectLst/>
              </a:rPr>
              <a:t>mplementación de la infraestructura virtual.</a:t>
            </a:r>
            <a:r>
              <a:rPr lang="es-ES" dirty="0">
                <a:effectLst/>
              </a:rPr>
              <a:t/>
            </a:r>
            <a:br>
              <a:rPr lang="es-ES" dirty="0">
                <a:effectLst/>
              </a:rPr>
            </a:br>
            <a:endParaRPr lang="es-ES" dirty="0"/>
          </a:p>
        </p:txBody>
      </p:sp>
      <p:sp>
        <p:nvSpPr>
          <p:cNvPr id="3" name="2 Rectángulo"/>
          <p:cNvSpPr/>
          <p:nvPr/>
        </p:nvSpPr>
        <p:spPr>
          <a:xfrm>
            <a:off x="623455" y="2022764"/>
            <a:ext cx="7924800" cy="2502223"/>
          </a:xfrm>
          <a:prstGeom prst="rect">
            <a:avLst/>
          </a:prstGeom>
        </p:spPr>
        <p:txBody>
          <a:bodyPr wrap="square">
            <a:spAutoFit/>
          </a:bodyPr>
          <a:lstStyle/>
          <a:p>
            <a:pPr marL="396875" indent="-396875" algn="just">
              <a:lnSpc>
                <a:spcPct val="90000"/>
              </a:lnSpc>
              <a:spcBef>
                <a:spcPct val="20000"/>
              </a:spcBef>
              <a:buClr>
                <a:srgbClr val="F3AF35"/>
              </a:buClr>
              <a:buSzPct val="85000"/>
              <a:buBlip>
                <a:blip r:embed="rId2"/>
              </a:buBlip>
            </a:pPr>
            <a:r>
              <a:rPr lang="es-MX" sz="2900" dirty="0">
                <a:latin typeface="Calibri" pitchFamily="34" charset="0"/>
                <a:cs typeface="Calibri" pitchFamily="34" charset="0"/>
              </a:rPr>
              <a:t>Utilizar un solo servidor físico para ejecutar varios servidores virtuales, la cual permite disminuir los costos operativos y obtener mucho más rendimiento por la inversión. Logrando beneficios tanto en lo económico y la facilidad de </a:t>
            </a:r>
            <a:r>
              <a:rPr lang="es-MX" sz="2900" dirty="0" smtClean="0">
                <a:latin typeface="Calibri" pitchFamily="34" charset="0"/>
                <a:cs typeface="Calibri" pitchFamily="34" charset="0"/>
              </a:rPr>
              <a:t>uso.</a:t>
            </a:r>
            <a:endParaRPr lang="es-ES" sz="2900" dirty="0">
              <a:latin typeface="Calibri" pitchFamily="34" charset="0"/>
              <a:cs typeface="Calibri" pitchFamily="34" charset="0"/>
            </a:endParaRPr>
          </a:p>
        </p:txBody>
      </p:sp>
    </p:spTree>
    <p:extLst>
      <p:ext uri="{BB962C8B-B14F-4D97-AF65-F5344CB8AC3E}">
        <p14:creationId xmlns:p14="http://schemas.microsoft.com/office/powerpoint/2010/main" val="345539230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Selección del anfitrión</a:t>
            </a:r>
            <a:endParaRPr lang="es-ES" dirty="0"/>
          </a:p>
        </p:txBody>
      </p:sp>
      <p:sp>
        <p:nvSpPr>
          <p:cNvPr id="3" name="2 Rectángulo"/>
          <p:cNvSpPr/>
          <p:nvPr/>
        </p:nvSpPr>
        <p:spPr>
          <a:xfrm>
            <a:off x="533400" y="1371601"/>
            <a:ext cx="8839200" cy="3796424"/>
          </a:xfrm>
          <a:prstGeom prst="rect">
            <a:avLst/>
          </a:prstGeom>
        </p:spPr>
        <p:txBody>
          <a:bodyPr wrap="square">
            <a:spAutoFit/>
          </a:bodyPr>
          <a:lstStyle/>
          <a:p>
            <a:pPr marL="396875" indent="-396875" algn="just">
              <a:lnSpc>
                <a:spcPct val="90000"/>
              </a:lnSpc>
              <a:spcBef>
                <a:spcPct val="20000"/>
              </a:spcBef>
              <a:buClr>
                <a:srgbClr val="F3AF35"/>
              </a:buClr>
              <a:buSzPct val="85000"/>
              <a:buBlip>
                <a:blip r:embed="rId2"/>
              </a:buBlip>
            </a:pPr>
            <a:r>
              <a:rPr lang="es-MX" sz="2900" dirty="0">
                <a:latin typeface="Calibri" pitchFamily="34" charset="0"/>
                <a:cs typeface="Calibri" pitchFamily="34" charset="0"/>
              </a:rPr>
              <a:t>La clave del éxito de los servidores virtualizados es elegir la plataforma de hardware correcta para la virtualización.</a:t>
            </a:r>
            <a:endParaRPr lang="es-ES" sz="2900" dirty="0">
              <a:latin typeface="Calibri" pitchFamily="34" charset="0"/>
              <a:cs typeface="Calibri" pitchFamily="34" charset="0"/>
            </a:endParaRPr>
          </a:p>
          <a:p>
            <a:pPr marL="396875" indent="-396875" algn="just">
              <a:lnSpc>
                <a:spcPct val="90000"/>
              </a:lnSpc>
              <a:spcBef>
                <a:spcPct val="20000"/>
              </a:spcBef>
              <a:buClr>
                <a:srgbClr val="F3AF35"/>
              </a:buClr>
              <a:buSzPct val="85000"/>
              <a:buBlip>
                <a:blip r:embed="rId2"/>
              </a:buBlip>
            </a:pPr>
            <a:r>
              <a:rPr lang="es-MX" sz="2900" dirty="0">
                <a:latin typeface="Calibri" pitchFamily="34" charset="0"/>
                <a:cs typeface="Calibri" pitchFamily="34" charset="0"/>
              </a:rPr>
              <a:t>El servidor físico será responsable de alojar a los servidores virtuales, dicho servidor deberá estar construido para manejar las pesadas y siempre cambiantes demandas de un ambiente de computo virtualizado y así poder ayudar a maximizar los beneficios de esta tecnología.</a:t>
            </a:r>
            <a:endParaRPr lang="es-ES" sz="2900" dirty="0">
              <a:latin typeface="Calibri" pitchFamily="34" charset="0"/>
              <a:cs typeface="Calibri" pitchFamily="34" charset="0"/>
            </a:endParaRPr>
          </a:p>
        </p:txBody>
      </p:sp>
    </p:spTree>
    <p:extLst>
      <p:ext uri="{BB962C8B-B14F-4D97-AF65-F5344CB8AC3E}">
        <p14:creationId xmlns:p14="http://schemas.microsoft.com/office/powerpoint/2010/main" val="211868414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Servidor.</a:t>
            </a:r>
            <a:endParaRPr lang="es-ES" dirty="0"/>
          </a:p>
        </p:txBody>
      </p:sp>
      <p:sp>
        <p:nvSpPr>
          <p:cNvPr id="3" name="2 Rectángulo"/>
          <p:cNvSpPr/>
          <p:nvPr/>
        </p:nvSpPr>
        <p:spPr>
          <a:xfrm>
            <a:off x="571500" y="1143000"/>
            <a:ext cx="8610600" cy="1078757"/>
          </a:xfrm>
          <a:prstGeom prst="rect">
            <a:avLst/>
          </a:prstGeom>
        </p:spPr>
        <p:txBody>
          <a:bodyPr wrap="square">
            <a:spAutoFit/>
          </a:bodyPr>
          <a:lstStyle/>
          <a:p>
            <a:pPr marL="396875" indent="-396875" algn="just">
              <a:lnSpc>
                <a:spcPct val="90000"/>
              </a:lnSpc>
              <a:spcBef>
                <a:spcPct val="20000"/>
              </a:spcBef>
              <a:buClr>
                <a:srgbClr val="F3AF35"/>
              </a:buClr>
              <a:buSzPct val="85000"/>
              <a:buBlip>
                <a:blip r:embed="rId2"/>
              </a:buBlip>
            </a:pPr>
            <a:r>
              <a:rPr lang="es-MX" sz="2900" dirty="0" smtClean="0">
                <a:latin typeface="Calibri" pitchFamily="34" charset="0"/>
                <a:cs typeface="Calibri" pitchFamily="34" charset="0"/>
              </a:rPr>
              <a:t>Procesador.</a:t>
            </a:r>
          </a:p>
          <a:p>
            <a:pPr marL="854057" lvl="1" indent="-396875" algn="just">
              <a:lnSpc>
                <a:spcPct val="90000"/>
              </a:lnSpc>
              <a:spcBef>
                <a:spcPct val="20000"/>
              </a:spcBef>
              <a:buClr>
                <a:srgbClr val="F3AF35"/>
              </a:buClr>
              <a:buSzPct val="85000"/>
              <a:buBlip>
                <a:blip r:embed="rId2"/>
              </a:buBlip>
            </a:pPr>
            <a:r>
              <a:rPr lang="es-MX" sz="1900" dirty="0" smtClean="0"/>
              <a:t>Para </a:t>
            </a:r>
            <a:r>
              <a:rPr lang="es-MX" sz="1900" dirty="0"/>
              <a:t>nuestra proyecto se tendrá un equipo que se esta creado con la tecnología de virtualización de Intel (Intel VT), </a:t>
            </a:r>
            <a:endParaRPr lang="es-ES" sz="19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2362200"/>
            <a:ext cx="2819400" cy="215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455468" y="4953000"/>
            <a:ext cx="8842664" cy="984885"/>
          </a:xfrm>
          <a:prstGeom prst="rect">
            <a:avLst/>
          </a:prstGeom>
        </p:spPr>
        <p:txBody>
          <a:bodyPr wrap="square">
            <a:spAutoFit/>
          </a:bodyPr>
          <a:lstStyle/>
          <a:p>
            <a:pPr marL="854057" lvl="1" indent="-396875" algn="just">
              <a:lnSpc>
                <a:spcPct val="90000"/>
              </a:lnSpc>
              <a:spcBef>
                <a:spcPct val="20000"/>
              </a:spcBef>
              <a:buClr>
                <a:srgbClr val="F3AF35"/>
              </a:buClr>
              <a:buSzPct val="85000"/>
              <a:buBlip>
                <a:blip r:embed="rId2"/>
              </a:buBlip>
            </a:pPr>
            <a:r>
              <a:rPr lang="es-MX" sz="2000" dirty="0"/>
              <a:t>El procesador es basado en x64 debido que Hyper-V solo está disponible en ediciones de 64 bits de Windows Server </a:t>
            </a:r>
            <a:r>
              <a:rPr lang="es-MX" sz="2000" dirty="0" smtClean="0"/>
              <a:t>2008 R2</a:t>
            </a:r>
          </a:p>
          <a:p>
            <a:pPr lvl="1" algn="just">
              <a:lnSpc>
                <a:spcPct val="90000"/>
              </a:lnSpc>
              <a:spcBef>
                <a:spcPct val="20000"/>
              </a:spcBef>
              <a:buClr>
                <a:srgbClr val="F3AF35"/>
              </a:buClr>
              <a:buSzPct val="85000"/>
            </a:pPr>
            <a:endParaRPr lang="es-MX" sz="2000" dirty="0" smtClean="0"/>
          </a:p>
        </p:txBody>
      </p:sp>
    </p:spTree>
    <p:extLst>
      <p:ext uri="{BB962C8B-B14F-4D97-AF65-F5344CB8AC3E}">
        <p14:creationId xmlns:p14="http://schemas.microsoft.com/office/powerpoint/2010/main" val="291283930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a:t>
            </a:r>
            <a:endParaRPr lang="es-ES" dirty="0"/>
          </a:p>
        </p:txBody>
      </p:sp>
      <p:sp>
        <p:nvSpPr>
          <p:cNvPr id="3" name="2 Rectángulo"/>
          <p:cNvSpPr/>
          <p:nvPr/>
        </p:nvSpPr>
        <p:spPr>
          <a:xfrm>
            <a:off x="381000" y="1524000"/>
            <a:ext cx="9067800" cy="1532727"/>
          </a:xfrm>
          <a:prstGeom prst="rect">
            <a:avLst/>
          </a:prstGeom>
        </p:spPr>
        <p:txBody>
          <a:bodyPr wrap="square">
            <a:spAutoFit/>
          </a:bodyPr>
          <a:lstStyle/>
          <a:p>
            <a:pPr marL="396875" indent="-396875" algn="just">
              <a:lnSpc>
                <a:spcPct val="90000"/>
              </a:lnSpc>
              <a:spcBef>
                <a:spcPct val="20000"/>
              </a:spcBef>
              <a:buClr>
                <a:srgbClr val="F3AF35"/>
              </a:buClr>
              <a:buSzPct val="85000"/>
              <a:buBlip>
                <a:blip r:embed="rId2"/>
              </a:buBlip>
            </a:pPr>
            <a:r>
              <a:rPr lang="es-ES" sz="2500" dirty="0">
                <a:latin typeface="Calibri" pitchFamily="34" charset="0"/>
                <a:cs typeface="Calibri" pitchFamily="34" charset="0"/>
              </a:rPr>
              <a:t>Analizar y realizar un estudio de cómo diseñar un ambiente virtualizado, no solo enfocado en lo que es la virtualización sino de los demás factores que se necesitan para que este ambiente sea aprovechado al máximo.</a:t>
            </a:r>
          </a:p>
        </p:txBody>
      </p:sp>
      <p:sp>
        <p:nvSpPr>
          <p:cNvPr id="4" name="3 Rectángulo"/>
          <p:cNvSpPr/>
          <p:nvPr/>
        </p:nvSpPr>
        <p:spPr>
          <a:xfrm>
            <a:off x="762000" y="3219233"/>
            <a:ext cx="8077200" cy="1661993"/>
          </a:xfrm>
          <a:prstGeom prst="rect">
            <a:avLst/>
          </a:prstGeom>
        </p:spPr>
        <p:txBody>
          <a:bodyPr wrap="square">
            <a:spAutoFit/>
          </a:bodyPr>
          <a:lstStyle/>
          <a:p>
            <a:pPr marL="803275" lvl="1" indent="-406400">
              <a:lnSpc>
                <a:spcPct val="90000"/>
              </a:lnSpc>
              <a:spcBef>
                <a:spcPct val="20000"/>
              </a:spcBef>
              <a:buClr>
                <a:srgbClr val="F3AF35"/>
              </a:buClr>
              <a:buSzPct val="85000"/>
              <a:buBlip>
                <a:blip r:embed="rId2"/>
              </a:buBlip>
            </a:pPr>
            <a:r>
              <a:rPr lang="es-ES" sz="2000" dirty="0"/>
              <a:t>Analizar detalladamente en sí que consiste la </a:t>
            </a:r>
            <a:r>
              <a:rPr lang="es-ES" sz="2000" dirty="0" smtClean="0"/>
              <a:t>virtualización,</a:t>
            </a:r>
          </a:p>
          <a:p>
            <a:pPr marL="803275" lvl="1" indent="-406400">
              <a:lnSpc>
                <a:spcPct val="90000"/>
              </a:lnSpc>
              <a:spcBef>
                <a:spcPct val="20000"/>
              </a:spcBef>
              <a:buClr>
                <a:srgbClr val="F3AF35"/>
              </a:buClr>
              <a:buSzPct val="85000"/>
              <a:buBlip>
                <a:blip r:embed="rId2"/>
              </a:buBlip>
            </a:pPr>
            <a:r>
              <a:rPr lang="es-ES" sz="2000" dirty="0" smtClean="0"/>
              <a:t>Selección de la plataforma de virtualización.</a:t>
            </a:r>
          </a:p>
          <a:p>
            <a:pPr marL="803275" lvl="1" indent="-406400">
              <a:lnSpc>
                <a:spcPct val="90000"/>
              </a:lnSpc>
              <a:spcBef>
                <a:spcPct val="20000"/>
              </a:spcBef>
              <a:buClr>
                <a:srgbClr val="F3AF35"/>
              </a:buClr>
              <a:buSzPct val="85000"/>
              <a:buBlip>
                <a:blip r:embed="rId2"/>
              </a:buBlip>
            </a:pPr>
            <a:r>
              <a:rPr lang="es-ES" sz="2000" dirty="0" smtClean="0"/>
              <a:t>Implementar del </a:t>
            </a:r>
            <a:r>
              <a:rPr lang="es-ES" sz="2000" dirty="0"/>
              <a:t>diseño virtualizado de sistema de video. </a:t>
            </a:r>
            <a:endParaRPr lang="es-ES" sz="2000" dirty="0" smtClean="0"/>
          </a:p>
          <a:p>
            <a:pPr marL="803275" lvl="1" indent="-406400">
              <a:lnSpc>
                <a:spcPct val="90000"/>
              </a:lnSpc>
              <a:spcBef>
                <a:spcPct val="20000"/>
              </a:spcBef>
              <a:buClr>
                <a:srgbClr val="F3AF35"/>
              </a:buClr>
              <a:buSzPct val="85000"/>
              <a:buBlip>
                <a:blip r:embed="rId2"/>
              </a:buBlip>
            </a:pPr>
            <a:r>
              <a:rPr lang="es-ES" sz="2000" dirty="0"/>
              <a:t>Analizar el hardware y software tanto en la maquina física y la máquina virtual y poder compararlas en el rendimiento,</a:t>
            </a:r>
          </a:p>
        </p:txBody>
      </p:sp>
    </p:spTree>
    <p:extLst>
      <p:ext uri="{BB962C8B-B14F-4D97-AF65-F5344CB8AC3E}">
        <p14:creationId xmlns:p14="http://schemas.microsoft.com/office/powerpoint/2010/main" val="47364403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Servidor</a:t>
            </a:r>
            <a:endParaRPr lang="es-ES" dirty="0"/>
          </a:p>
        </p:txBody>
      </p:sp>
      <p:sp>
        <p:nvSpPr>
          <p:cNvPr id="3" name="2 Rectángulo"/>
          <p:cNvSpPr/>
          <p:nvPr/>
        </p:nvSpPr>
        <p:spPr>
          <a:xfrm>
            <a:off x="228600" y="1157464"/>
            <a:ext cx="9220200" cy="5279907"/>
          </a:xfrm>
          <a:prstGeom prst="rect">
            <a:avLst/>
          </a:prstGeom>
        </p:spPr>
        <p:txBody>
          <a:bodyPr wrap="square">
            <a:spAutoFit/>
          </a:bodyPr>
          <a:lstStyle/>
          <a:p>
            <a:pPr marL="396875" lvl="1" indent="-396875" algn="just">
              <a:lnSpc>
                <a:spcPct val="90000"/>
              </a:lnSpc>
              <a:spcBef>
                <a:spcPct val="20000"/>
              </a:spcBef>
              <a:buClr>
                <a:srgbClr val="F3AF35"/>
              </a:buClr>
              <a:buSzPct val="85000"/>
              <a:buBlip>
                <a:blip r:embed="rId2"/>
              </a:buBlip>
            </a:pPr>
            <a:r>
              <a:rPr lang="es-MX" sz="2900" dirty="0">
                <a:latin typeface="Calibri" pitchFamily="34" charset="0"/>
                <a:cs typeface="Calibri" pitchFamily="34" charset="0"/>
              </a:rPr>
              <a:t>Memoria</a:t>
            </a:r>
          </a:p>
          <a:p>
            <a:pPr marL="854057" lvl="1" indent="-396875" algn="just">
              <a:lnSpc>
                <a:spcPct val="90000"/>
              </a:lnSpc>
              <a:spcBef>
                <a:spcPct val="20000"/>
              </a:spcBef>
              <a:buClr>
                <a:srgbClr val="F3AF35"/>
              </a:buClr>
              <a:buSzPct val="85000"/>
              <a:buBlip>
                <a:blip r:embed="rId2"/>
              </a:buBlip>
            </a:pPr>
            <a:r>
              <a:rPr lang="es-MX" sz="1900" dirty="0" smtClean="0"/>
              <a:t>La </a:t>
            </a:r>
            <a:r>
              <a:rPr lang="es-MX" sz="1900" dirty="0"/>
              <a:t>cantidad máxima de memoria que se puede usar está determinada por el sistema operativo de la siguiente manera:</a:t>
            </a:r>
            <a:endParaRPr lang="es-ES" sz="1900" dirty="0"/>
          </a:p>
          <a:p>
            <a:pPr marL="1311238" lvl="2" indent="-396875" algn="just">
              <a:lnSpc>
                <a:spcPct val="90000"/>
              </a:lnSpc>
              <a:spcBef>
                <a:spcPct val="20000"/>
              </a:spcBef>
              <a:buClr>
                <a:srgbClr val="F3AF35"/>
              </a:buClr>
              <a:buSzPct val="85000"/>
              <a:buBlip>
                <a:blip r:embed="rId2"/>
              </a:buBlip>
            </a:pPr>
            <a:r>
              <a:rPr lang="es-MX" sz="1900" dirty="0"/>
              <a:t>Para Windows Server 2008 Enterprise y Windows Server 2008 </a:t>
            </a:r>
            <a:r>
              <a:rPr lang="es-MX" sz="1900" dirty="0" err="1"/>
              <a:t>Datacenter</a:t>
            </a:r>
            <a:r>
              <a:rPr lang="es-MX" sz="1900" dirty="0"/>
              <a:t>, el equipo físico se puede configurar con hasta 1 TB de memoria física y cada una de las máquinas virtuales que ejecutan dichas ediciones se puede configurar con hasta 64 GB de memoria. </a:t>
            </a:r>
            <a:endParaRPr lang="es-ES" sz="1900" dirty="0"/>
          </a:p>
          <a:p>
            <a:pPr marL="1311238" lvl="2" indent="-396875" algn="just">
              <a:lnSpc>
                <a:spcPct val="90000"/>
              </a:lnSpc>
              <a:spcBef>
                <a:spcPct val="20000"/>
              </a:spcBef>
              <a:buClr>
                <a:srgbClr val="F3AF35"/>
              </a:buClr>
              <a:buSzPct val="85000"/>
              <a:buBlip>
                <a:blip r:embed="rId2"/>
              </a:buBlip>
            </a:pPr>
            <a:r>
              <a:rPr lang="es-MX" sz="1900" dirty="0"/>
              <a:t>Para Windows Server 2008 Standard, el equipo físico se puede configurar con hasta 32 GB de memoria física y cada </a:t>
            </a:r>
            <a:r>
              <a:rPr lang="es-MX" sz="2000" dirty="0" smtClean="0"/>
              <a:t>una </a:t>
            </a:r>
            <a:r>
              <a:rPr lang="es-MX" sz="2000" dirty="0"/>
              <a:t>de las máquinas virtuales que ejecutan dicha edición se puede configurar con hasta 31 GB de memoria, lo mínimo que se recomienda son 3 GB de </a:t>
            </a:r>
            <a:r>
              <a:rPr lang="es-MX" sz="2000" dirty="0" err="1"/>
              <a:t>ram</a:t>
            </a:r>
            <a:r>
              <a:rPr lang="es-MX" sz="2000" dirty="0" smtClean="0"/>
              <a:t>.</a:t>
            </a:r>
          </a:p>
          <a:p>
            <a:pPr marL="396875" lvl="1" indent="-396875" algn="just">
              <a:lnSpc>
                <a:spcPct val="90000"/>
              </a:lnSpc>
              <a:spcBef>
                <a:spcPct val="20000"/>
              </a:spcBef>
              <a:buClr>
                <a:srgbClr val="F3AF35"/>
              </a:buClr>
              <a:buSzPct val="85000"/>
              <a:buBlip>
                <a:blip r:embed="rId2"/>
              </a:buBlip>
            </a:pPr>
            <a:r>
              <a:rPr lang="es-MX" sz="2900" dirty="0">
                <a:latin typeface="Calibri" pitchFamily="34" charset="0"/>
                <a:cs typeface="Calibri" pitchFamily="34" charset="0"/>
              </a:rPr>
              <a:t>Disco Duro</a:t>
            </a:r>
          </a:p>
          <a:p>
            <a:pPr marL="1311238" lvl="2" indent="-396875" algn="just">
              <a:lnSpc>
                <a:spcPct val="90000"/>
              </a:lnSpc>
              <a:spcBef>
                <a:spcPct val="20000"/>
              </a:spcBef>
              <a:buClr>
                <a:srgbClr val="F3AF35"/>
              </a:buClr>
              <a:buSzPct val="85000"/>
              <a:buBlip>
                <a:blip r:embed="rId2"/>
              </a:buBlip>
            </a:pPr>
            <a:r>
              <a:rPr lang="es-ES" sz="2000" dirty="0"/>
              <a:t>En la instalación del Windows server 2008 R2 lo recomendable es 40 </a:t>
            </a:r>
            <a:r>
              <a:rPr lang="es-ES" sz="2000" dirty="0" err="1"/>
              <a:t>gb</a:t>
            </a:r>
            <a:r>
              <a:rPr lang="es-ES" sz="2000" dirty="0"/>
              <a:t> de disco duro pero lo mas optimo es de 80 </a:t>
            </a:r>
            <a:r>
              <a:rPr lang="es-ES" sz="2000" dirty="0" err="1"/>
              <a:t>gb</a:t>
            </a:r>
            <a:r>
              <a:rPr lang="es-ES" sz="2000" dirty="0"/>
              <a:t>, lo </a:t>
            </a:r>
            <a:r>
              <a:rPr lang="es-ES" sz="2000" dirty="0" err="1"/>
              <a:t>minimo</a:t>
            </a:r>
            <a:r>
              <a:rPr lang="es-ES" sz="2000" dirty="0"/>
              <a:t> puede ser 8 </a:t>
            </a:r>
            <a:r>
              <a:rPr lang="es-ES" sz="2000" dirty="0" err="1"/>
              <a:t>gb</a:t>
            </a:r>
            <a:r>
              <a:rPr lang="es-ES" sz="2000" dirty="0"/>
              <a:t>, cuando un equipo llegase a tener 16 </a:t>
            </a:r>
            <a:r>
              <a:rPr lang="es-ES" sz="2000" dirty="0" err="1"/>
              <a:t>gb</a:t>
            </a:r>
            <a:r>
              <a:rPr lang="es-ES" sz="2000" dirty="0"/>
              <a:t> de </a:t>
            </a:r>
            <a:r>
              <a:rPr lang="es-ES" sz="2000" dirty="0" err="1"/>
              <a:t>ram</a:t>
            </a:r>
            <a:r>
              <a:rPr lang="es-ES" sz="2000" dirty="0"/>
              <a:t> el espacio requerido será mucho </a:t>
            </a:r>
            <a:r>
              <a:rPr lang="es-ES" sz="2000" dirty="0" smtClean="0"/>
              <a:t>mas</a:t>
            </a:r>
            <a:r>
              <a:rPr lang="es-ES" sz="2000" dirty="0"/>
              <a:t>.</a:t>
            </a:r>
            <a:endParaRPr lang="es-ES" sz="2000" dirty="0"/>
          </a:p>
        </p:txBody>
      </p:sp>
    </p:spTree>
    <p:extLst>
      <p:ext uri="{BB962C8B-B14F-4D97-AF65-F5344CB8AC3E}">
        <p14:creationId xmlns:p14="http://schemas.microsoft.com/office/powerpoint/2010/main" val="27688450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Software de Virtualización</a:t>
            </a:r>
            <a:endParaRPr lang="es-ES" dirty="0"/>
          </a:p>
        </p:txBody>
      </p:sp>
      <p:sp>
        <p:nvSpPr>
          <p:cNvPr id="3" name="2 Rectángulo"/>
          <p:cNvSpPr/>
          <p:nvPr/>
        </p:nvSpPr>
        <p:spPr>
          <a:xfrm>
            <a:off x="27904" y="1066800"/>
            <a:ext cx="9649496" cy="3313215"/>
          </a:xfrm>
          <a:prstGeom prst="rect">
            <a:avLst/>
          </a:prstGeom>
        </p:spPr>
        <p:txBody>
          <a:bodyPr wrap="square">
            <a:spAutoFit/>
          </a:bodyPr>
          <a:lstStyle/>
          <a:p>
            <a:pPr marL="854057" lvl="1" indent="-396875" algn="just">
              <a:lnSpc>
                <a:spcPct val="90000"/>
              </a:lnSpc>
              <a:spcBef>
                <a:spcPct val="20000"/>
              </a:spcBef>
              <a:buClr>
                <a:srgbClr val="F3AF35"/>
              </a:buClr>
              <a:buSzPct val="85000"/>
              <a:buBlip>
                <a:blip r:embed="rId2"/>
              </a:buBlip>
            </a:pPr>
            <a:r>
              <a:rPr lang="es-MX" sz="1900" dirty="0"/>
              <a:t>Microsoft </a:t>
            </a:r>
            <a:r>
              <a:rPr lang="es-MX" sz="1900" dirty="0" smtClean="0"/>
              <a:t>Server 2008 Hyper-V </a:t>
            </a:r>
            <a:r>
              <a:rPr lang="es-MX" sz="1900" dirty="0"/>
              <a:t>es una buena opción para las redes orientadas a Windows. Técnicamente no es gratuito, ya que requiere la adquisición de Windows Server 2008 R2, pero tiene una interfaz simple y se integra bien en el </a:t>
            </a:r>
            <a:r>
              <a:rPr lang="es-MX" sz="1900" dirty="0" smtClean="0"/>
              <a:t>OS.</a:t>
            </a:r>
          </a:p>
          <a:p>
            <a:pPr marL="854057" lvl="1" indent="-396875" algn="just">
              <a:lnSpc>
                <a:spcPct val="90000"/>
              </a:lnSpc>
              <a:spcBef>
                <a:spcPct val="20000"/>
              </a:spcBef>
              <a:buClr>
                <a:srgbClr val="F3AF35"/>
              </a:buClr>
              <a:buSzPct val="85000"/>
              <a:buBlip>
                <a:blip r:embed="rId2"/>
              </a:buBlip>
            </a:pPr>
            <a:r>
              <a:rPr lang="es-MX" sz="2000" dirty="0"/>
              <a:t>Hyper-V es presentado como un rol dentro de Windows Server </a:t>
            </a:r>
            <a:r>
              <a:rPr lang="es-MX" sz="2000" dirty="0" smtClean="0"/>
              <a:t>2008 y está </a:t>
            </a:r>
            <a:r>
              <a:rPr lang="es-MX" sz="2000" dirty="0"/>
              <a:t>concebida para aquellas organizaciones que desean integrar la virtualización a sus entornos de </a:t>
            </a:r>
            <a:r>
              <a:rPr lang="es-MX" sz="2000" dirty="0" smtClean="0"/>
              <a:t>IT.</a:t>
            </a:r>
          </a:p>
          <a:p>
            <a:pPr marL="854057" lvl="1" indent="-396875" algn="just">
              <a:lnSpc>
                <a:spcPct val="90000"/>
              </a:lnSpc>
              <a:spcBef>
                <a:spcPct val="20000"/>
              </a:spcBef>
              <a:buClr>
                <a:srgbClr val="F3AF35"/>
              </a:buClr>
              <a:buSzPct val="85000"/>
              <a:buBlip>
                <a:blip r:embed="rId2"/>
              </a:buBlip>
            </a:pPr>
            <a:r>
              <a:rPr lang="es-MX" sz="2000" dirty="0"/>
              <a:t>En Windows Server 2008, Hyper-V es administrado a través de la consola de administración: Hyper-V Manager.</a:t>
            </a:r>
            <a:endParaRPr lang="es-ES" sz="2000" dirty="0"/>
          </a:p>
          <a:p>
            <a:pPr marL="854057" lvl="1" indent="-396875" algn="just">
              <a:lnSpc>
                <a:spcPct val="90000"/>
              </a:lnSpc>
              <a:spcBef>
                <a:spcPct val="20000"/>
              </a:spcBef>
              <a:buClr>
                <a:srgbClr val="F3AF35"/>
              </a:buClr>
              <a:buSzPct val="85000"/>
              <a:buBlip>
                <a:blip r:embed="rId2"/>
              </a:buBlip>
            </a:pPr>
            <a:endParaRPr lang="es-MX" sz="2000" dirty="0" smtClean="0"/>
          </a:p>
          <a:p>
            <a:pPr lvl="1" algn="just">
              <a:lnSpc>
                <a:spcPct val="90000"/>
              </a:lnSpc>
              <a:spcBef>
                <a:spcPct val="20000"/>
              </a:spcBef>
              <a:buClr>
                <a:srgbClr val="F3AF35"/>
              </a:buClr>
              <a:buSzPct val="85000"/>
            </a:pPr>
            <a:endParaRPr lang="es-ES" sz="1900" dirty="0"/>
          </a:p>
        </p:txBody>
      </p:sp>
      <p:grpSp>
        <p:nvGrpSpPr>
          <p:cNvPr id="5" name="4 Grupo"/>
          <p:cNvGrpSpPr/>
          <p:nvPr/>
        </p:nvGrpSpPr>
        <p:grpSpPr>
          <a:xfrm>
            <a:off x="3276600" y="3785440"/>
            <a:ext cx="3477296" cy="2607972"/>
            <a:chOff x="3429000" y="3810000"/>
            <a:chExt cx="3477296" cy="2607972"/>
          </a:xfrm>
        </p:grpSpPr>
        <p:pic>
          <p:nvPicPr>
            <p:cNvPr id="8196" name="Picture 4" descr="http://2.bp.blogspot.com/-HlNjigDnn88/Tzdqcloy-uI/AAAAAAAAATM/A1RRRhQuqpE/s1600/windows-server-2008-R2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810000"/>
              <a:ext cx="3477296" cy="2607972"/>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733800" y="5599856"/>
              <a:ext cx="846386" cy="249299"/>
            </a:xfrm>
            <a:prstGeom prst="rect">
              <a:avLst/>
            </a:prstGeom>
            <a:noFill/>
          </p:spPr>
          <p:txBody>
            <a:bodyPr wrap="none" lIns="0" tIns="0" rIns="0" bIns="0" rtlCol="0">
              <a:spAutoFit/>
            </a:bodyPr>
            <a:lstStyle/>
            <a:p>
              <a:pPr>
                <a:lnSpc>
                  <a:spcPct val="90000"/>
                </a:lnSpc>
              </a:pPr>
              <a:r>
                <a:rPr lang="es-ES" sz="1800" dirty="0" smtClean="0">
                  <a:solidFill>
                    <a:schemeClr val="bg1"/>
                  </a:solidFill>
                </a:rPr>
                <a:t>Hyper-V</a:t>
              </a:r>
              <a:endParaRPr lang="es-ES" sz="1800" dirty="0" smtClean="0">
                <a:solidFill>
                  <a:schemeClr val="bg1"/>
                </a:solidFill>
              </a:endParaRPr>
            </a:p>
          </p:txBody>
        </p:sp>
      </p:grpSp>
    </p:spTree>
    <p:extLst>
      <p:ext uri="{BB962C8B-B14F-4D97-AF65-F5344CB8AC3E}">
        <p14:creationId xmlns:p14="http://schemas.microsoft.com/office/powerpoint/2010/main" val="411896554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1772793"/>
          </a:xfrm>
        </p:spPr>
        <p:txBody>
          <a:bodyPr/>
          <a:lstStyle/>
          <a:p>
            <a:pPr lvl="0"/>
            <a:r>
              <a:rPr lang="es-ES" sz="4000" b="1" dirty="0" smtClean="0">
                <a:effectLst/>
              </a:rPr>
              <a:t>Instalación Windows Server 2008 R2 </a:t>
            </a:r>
            <a:r>
              <a:rPr lang="es-ES" sz="4000" b="1" dirty="0" smtClean="0">
                <a:effectLst/>
              </a:rPr>
              <a:t>Hyper-V</a:t>
            </a:r>
            <a:r>
              <a:rPr lang="es-ES" dirty="0">
                <a:effectLst/>
              </a:rPr>
              <a:t/>
            </a:r>
            <a:br>
              <a:rPr lang="es-ES" dirty="0">
                <a:effectLst/>
              </a:rPr>
            </a:br>
            <a:endParaRPr lang="es-ES" dirty="0"/>
          </a:p>
        </p:txBody>
      </p:sp>
      <p:sp>
        <p:nvSpPr>
          <p:cNvPr id="3" name="2 Rectángulo"/>
          <p:cNvSpPr/>
          <p:nvPr/>
        </p:nvSpPr>
        <p:spPr>
          <a:xfrm>
            <a:off x="34636" y="1467786"/>
            <a:ext cx="9220200" cy="1006429"/>
          </a:xfrm>
          <a:prstGeom prst="rect">
            <a:avLst/>
          </a:prstGeom>
        </p:spPr>
        <p:txBody>
          <a:bodyPr wrap="square">
            <a:spAutoFit/>
          </a:bodyPr>
          <a:lstStyle/>
          <a:p>
            <a:pPr marL="396875" indent="-396875" algn="just">
              <a:lnSpc>
                <a:spcPct val="90000"/>
              </a:lnSpc>
              <a:spcBef>
                <a:spcPct val="20000"/>
              </a:spcBef>
              <a:buClr>
                <a:srgbClr val="F3AF35"/>
              </a:buClr>
              <a:buSzPct val="85000"/>
              <a:buBlip>
                <a:blip r:embed="rId2"/>
              </a:buBlip>
            </a:pPr>
            <a:r>
              <a:rPr lang="es-MX" sz="2200" dirty="0">
                <a:latin typeface="Calibri" pitchFamily="34" charset="0"/>
                <a:cs typeface="Calibri" pitchFamily="34" charset="0"/>
              </a:rPr>
              <a:t>Hyper-V es presentado como un rol dentro de Windows Server 2008 y es también ofrecido como solución única para instalar en modo Server: Windows Hyper-V Server</a:t>
            </a:r>
            <a:endParaRPr lang="es-ES" sz="2200" dirty="0">
              <a:latin typeface="Calibri" pitchFamily="34" charset="0"/>
              <a:cs typeface="Calibri" pitchFamily="34"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39579"/>
            <a:ext cx="6324600" cy="434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96959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1329595"/>
          </a:xfrm>
        </p:spPr>
        <p:txBody>
          <a:bodyPr/>
          <a:lstStyle/>
          <a:p>
            <a:r>
              <a:rPr lang="es-ES" b="1" dirty="0">
                <a:effectLst/>
              </a:rPr>
              <a:t>Instalación Windows Server 2008 R2 </a:t>
            </a:r>
            <a:r>
              <a:rPr lang="es-ES" b="1" dirty="0" smtClean="0">
                <a:effectLst/>
              </a:rPr>
              <a:t>Hyper-V</a:t>
            </a:r>
            <a:endParaRPr lang="es-E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6262734"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01500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1329595"/>
          </a:xfrm>
        </p:spPr>
        <p:txBody>
          <a:bodyPr/>
          <a:lstStyle/>
          <a:p>
            <a:r>
              <a:rPr lang="es-ES" b="1" dirty="0">
                <a:effectLst/>
              </a:rPr>
              <a:t>Instalación Windows Server 2008 R2 Hyper - v</a:t>
            </a:r>
            <a:endParaRPr lang="es-ES" dirty="0"/>
          </a:p>
        </p:txBody>
      </p:sp>
      <p:pic>
        <p:nvPicPr>
          <p:cNvPr id="3" name="Imagen 52"/>
          <p:cNvPicPr>
            <a:picLocks noChangeAspect="1" noChangeArrowheads="1"/>
          </p:cNvPicPr>
          <p:nvPr/>
        </p:nvPicPr>
        <p:blipFill>
          <a:blip r:embed="rId2">
            <a:extLst>
              <a:ext uri="{28A0092B-C50C-407E-A947-70E740481C1C}">
                <a14:useLocalDpi xmlns:a14="http://schemas.microsoft.com/office/drawing/2010/main" val="0"/>
              </a:ext>
            </a:extLst>
          </a:blip>
          <a:srcRect b="2565"/>
          <a:stretch>
            <a:fillRect/>
          </a:stretch>
        </p:blipFill>
        <p:spPr bwMode="auto">
          <a:xfrm>
            <a:off x="1981200" y="1600200"/>
            <a:ext cx="6629400" cy="48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32099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1329595"/>
          </a:xfrm>
        </p:spPr>
        <p:txBody>
          <a:bodyPr/>
          <a:lstStyle/>
          <a:p>
            <a:r>
              <a:rPr lang="es-ES" b="1" dirty="0">
                <a:effectLst/>
              </a:rPr>
              <a:t>Instalación Windows Server 2008 R2 Hyper-V</a:t>
            </a:r>
            <a:endParaRPr lang="es-ES" dirty="0"/>
          </a:p>
        </p:txBody>
      </p:sp>
      <p:pic>
        <p:nvPicPr>
          <p:cNvPr id="10242" name="Imagen 53"/>
          <p:cNvPicPr>
            <a:picLocks noChangeAspect="1" noChangeArrowheads="1"/>
          </p:cNvPicPr>
          <p:nvPr/>
        </p:nvPicPr>
        <p:blipFill>
          <a:blip r:embed="rId2">
            <a:extLst>
              <a:ext uri="{28A0092B-C50C-407E-A947-70E740481C1C}">
                <a14:useLocalDpi xmlns:a14="http://schemas.microsoft.com/office/drawing/2010/main" val="0"/>
              </a:ext>
            </a:extLst>
          </a:blip>
          <a:srcRect b="2287"/>
          <a:stretch>
            <a:fillRect/>
          </a:stretch>
        </p:blipFill>
        <p:spPr bwMode="auto">
          <a:xfrm>
            <a:off x="1828800" y="1671034"/>
            <a:ext cx="6434666"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29899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1329595"/>
          </a:xfrm>
        </p:spPr>
        <p:txBody>
          <a:bodyPr/>
          <a:lstStyle/>
          <a:p>
            <a:r>
              <a:rPr lang="es-ES" b="1" dirty="0">
                <a:effectLst/>
              </a:rPr>
              <a:t>Instalación Windows Server 2008 R2 </a:t>
            </a:r>
            <a:r>
              <a:rPr lang="es-ES" b="1" dirty="0" smtClean="0">
                <a:effectLst/>
              </a:rPr>
              <a:t>Hyper-V</a:t>
            </a:r>
            <a:endParaRPr lang="es-ES" dirty="0"/>
          </a:p>
        </p:txBody>
      </p:sp>
      <p:pic>
        <p:nvPicPr>
          <p:cNvPr id="24578" name="Imagen 55"/>
          <p:cNvPicPr>
            <a:picLocks noChangeAspect="1" noChangeArrowheads="1"/>
          </p:cNvPicPr>
          <p:nvPr/>
        </p:nvPicPr>
        <p:blipFill>
          <a:blip r:embed="rId2">
            <a:extLst>
              <a:ext uri="{28A0092B-C50C-407E-A947-70E740481C1C}">
                <a14:useLocalDpi xmlns:a14="http://schemas.microsoft.com/office/drawing/2010/main" val="0"/>
              </a:ext>
            </a:extLst>
          </a:blip>
          <a:srcRect b="2318"/>
          <a:stretch>
            <a:fillRect/>
          </a:stretch>
        </p:blipFill>
        <p:spPr bwMode="auto">
          <a:xfrm>
            <a:off x="1905000" y="1676400"/>
            <a:ext cx="6553200" cy="479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01205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1329595"/>
          </a:xfrm>
        </p:spPr>
        <p:txBody>
          <a:bodyPr/>
          <a:lstStyle/>
          <a:p>
            <a:r>
              <a:rPr lang="es-ES" b="1" dirty="0">
                <a:effectLst/>
              </a:rPr>
              <a:t>Instalación Windows Server 2008 R2 Hyper-V</a:t>
            </a:r>
            <a:endParaRPr lang="es-ES" dirty="0"/>
          </a:p>
        </p:txBody>
      </p:sp>
      <p:pic>
        <p:nvPicPr>
          <p:cNvPr id="11266" name="Imagen 57"/>
          <p:cNvPicPr>
            <a:picLocks noChangeAspect="1" noChangeArrowheads="1"/>
          </p:cNvPicPr>
          <p:nvPr/>
        </p:nvPicPr>
        <p:blipFill>
          <a:blip r:embed="rId2">
            <a:extLst>
              <a:ext uri="{28A0092B-C50C-407E-A947-70E740481C1C}">
                <a14:useLocalDpi xmlns:a14="http://schemas.microsoft.com/office/drawing/2010/main" val="0"/>
              </a:ext>
            </a:extLst>
          </a:blip>
          <a:srcRect b="2194"/>
          <a:stretch>
            <a:fillRect/>
          </a:stretch>
        </p:blipFill>
        <p:spPr bwMode="auto">
          <a:xfrm>
            <a:off x="2133600" y="1524000"/>
            <a:ext cx="6630287" cy="486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725402"/>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1329595"/>
          </a:xfrm>
        </p:spPr>
        <p:txBody>
          <a:bodyPr/>
          <a:lstStyle/>
          <a:p>
            <a:r>
              <a:rPr lang="es-ES" b="1" dirty="0">
                <a:effectLst/>
              </a:rPr>
              <a:t>Instalación Windows Server 2008 R2 Hyper-V</a:t>
            </a:r>
            <a:endParaRPr lang="es-ES" dirty="0"/>
          </a:p>
        </p:txBody>
      </p:sp>
      <p:pic>
        <p:nvPicPr>
          <p:cNvPr id="12290" name="Imagen 55"/>
          <p:cNvPicPr>
            <a:picLocks noChangeAspect="1" noChangeArrowheads="1"/>
          </p:cNvPicPr>
          <p:nvPr/>
        </p:nvPicPr>
        <p:blipFill>
          <a:blip r:embed="rId2">
            <a:extLst>
              <a:ext uri="{28A0092B-C50C-407E-A947-70E740481C1C}">
                <a14:useLocalDpi xmlns:a14="http://schemas.microsoft.com/office/drawing/2010/main" val="0"/>
              </a:ext>
            </a:extLst>
          </a:blip>
          <a:srcRect b="2318"/>
          <a:stretch>
            <a:fillRect/>
          </a:stretch>
        </p:blipFill>
        <p:spPr bwMode="auto">
          <a:xfrm>
            <a:off x="1828800" y="1524000"/>
            <a:ext cx="6705600" cy="490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56227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43345" y="1530489"/>
            <a:ext cx="4953000" cy="5632311"/>
          </a:xfrm>
          <a:prstGeom prst="rect">
            <a:avLst/>
          </a:prstGeom>
        </p:spPr>
        <p:txBody>
          <a:bodyPr>
            <a:spAutoFit/>
          </a:bodyPr>
          <a:lstStyle/>
          <a:p>
            <a:pPr lvl="0"/>
            <a:r>
              <a:rPr lang="es-ES" b="1" dirty="0" smtClean="0"/>
              <a:t>Cámara IP</a:t>
            </a:r>
          </a:p>
          <a:p>
            <a:pPr lvl="0"/>
            <a:r>
              <a:rPr lang="es-ES" b="1" dirty="0" smtClean="0"/>
              <a:t>Ip</a:t>
            </a:r>
            <a:r>
              <a:rPr lang="es-ES" dirty="0"/>
              <a:t>: 192.168.1.99</a:t>
            </a:r>
          </a:p>
          <a:p>
            <a:pPr lvl="0"/>
            <a:r>
              <a:rPr lang="es-ES" b="1" dirty="0"/>
              <a:t>Mascara:</a:t>
            </a:r>
            <a:r>
              <a:rPr lang="es-ES" dirty="0"/>
              <a:t> 255.255.255.0</a:t>
            </a:r>
          </a:p>
          <a:p>
            <a:pPr lvl="0"/>
            <a:r>
              <a:rPr lang="es-ES" b="1" dirty="0"/>
              <a:t>Gateway</a:t>
            </a:r>
            <a:r>
              <a:rPr lang="es-ES" dirty="0"/>
              <a:t>: </a:t>
            </a:r>
            <a:r>
              <a:rPr lang="es-ES" dirty="0" smtClean="0"/>
              <a:t>192.168.1.11</a:t>
            </a:r>
          </a:p>
          <a:p>
            <a:pPr lvl="0"/>
            <a:endParaRPr lang="es-ES" dirty="0" smtClean="0"/>
          </a:p>
          <a:p>
            <a:pPr lvl="0"/>
            <a:r>
              <a:rPr lang="es-ES" b="1" dirty="0" smtClean="0"/>
              <a:t>Servidor anfitrión</a:t>
            </a:r>
            <a:endParaRPr lang="es-ES" b="1" dirty="0"/>
          </a:p>
          <a:p>
            <a:pPr lvl="0"/>
            <a:r>
              <a:rPr lang="es-ES" b="1" dirty="0"/>
              <a:t>Ip</a:t>
            </a:r>
            <a:r>
              <a:rPr lang="es-ES" dirty="0"/>
              <a:t>: </a:t>
            </a:r>
            <a:r>
              <a:rPr lang="es-ES" dirty="0" smtClean="0"/>
              <a:t>192.168.1.23</a:t>
            </a:r>
            <a:endParaRPr lang="es-ES" dirty="0"/>
          </a:p>
          <a:p>
            <a:pPr lvl="0"/>
            <a:r>
              <a:rPr lang="es-ES" b="1" dirty="0"/>
              <a:t>Mascara:</a:t>
            </a:r>
            <a:r>
              <a:rPr lang="es-ES" dirty="0"/>
              <a:t> 255.255.255.0</a:t>
            </a:r>
          </a:p>
          <a:p>
            <a:pPr lvl="0"/>
            <a:r>
              <a:rPr lang="es-ES" b="1" dirty="0"/>
              <a:t>Gateway</a:t>
            </a:r>
            <a:r>
              <a:rPr lang="es-ES" dirty="0"/>
              <a:t>: </a:t>
            </a:r>
            <a:r>
              <a:rPr lang="es-ES" dirty="0" smtClean="0"/>
              <a:t>192.168.1.11</a:t>
            </a:r>
          </a:p>
          <a:p>
            <a:pPr lvl="0"/>
            <a:endParaRPr lang="es-ES" dirty="0" smtClean="0"/>
          </a:p>
          <a:p>
            <a:pPr lvl="0"/>
            <a:r>
              <a:rPr lang="es-ES" b="1" dirty="0" smtClean="0"/>
              <a:t>Servidor Virtual</a:t>
            </a:r>
            <a:endParaRPr lang="es-ES" b="1" dirty="0"/>
          </a:p>
          <a:p>
            <a:pPr lvl="0"/>
            <a:r>
              <a:rPr lang="es-ES" b="1" dirty="0" smtClean="0"/>
              <a:t>Ip</a:t>
            </a:r>
            <a:r>
              <a:rPr lang="es-ES" dirty="0"/>
              <a:t>: </a:t>
            </a:r>
            <a:r>
              <a:rPr lang="es-ES" dirty="0" smtClean="0"/>
              <a:t>192.168.1.22</a:t>
            </a:r>
            <a:endParaRPr lang="es-ES" dirty="0"/>
          </a:p>
          <a:p>
            <a:pPr lvl="0"/>
            <a:r>
              <a:rPr lang="es-ES" b="1" dirty="0"/>
              <a:t>Mascara:</a:t>
            </a:r>
            <a:r>
              <a:rPr lang="es-ES" dirty="0"/>
              <a:t> 255.255.255.0</a:t>
            </a:r>
          </a:p>
          <a:p>
            <a:pPr lvl="0"/>
            <a:r>
              <a:rPr lang="es-ES" b="1" dirty="0"/>
              <a:t>Gateway</a:t>
            </a:r>
            <a:r>
              <a:rPr lang="es-ES" dirty="0"/>
              <a:t>: </a:t>
            </a:r>
            <a:r>
              <a:rPr lang="es-ES" dirty="0" smtClean="0"/>
              <a:t>192.168.1.11</a:t>
            </a:r>
            <a:endParaRPr lang="es-ES" dirty="0"/>
          </a:p>
          <a:p>
            <a:pPr lvl="0"/>
            <a:endParaRPr lang="es-ES" dirty="0" smtClean="0"/>
          </a:p>
          <a:p>
            <a:pPr lvl="0"/>
            <a:r>
              <a:rPr lang="es-ES" b="1" dirty="0" smtClean="0"/>
              <a:t>Backup</a:t>
            </a:r>
            <a:endParaRPr lang="es-ES" b="1" dirty="0"/>
          </a:p>
          <a:p>
            <a:pPr lvl="0"/>
            <a:r>
              <a:rPr lang="es-ES" b="1" dirty="0"/>
              <a:t>Ip</a:t>
            </a:r>
            <a:r>
              <a:rPr lang="es-ES" dirty="0"/>
              <a:t>: </a:t>
            </a:r>
            <a:r>
              <a:rPr lang="es-ES" dirty="0" smtClean="0"/>
              <a:t>192.168.1.11</a:t>
            </a:r>
            <a:endParaRPr lang="es-ES" dirty="0"/>
          </a:p>
          <a:p>
            <a:pPr lvl="0"/>
            <a:r>
              <a:rPr lang="es-ES" b="1" dirty="0"/>
              <a:t>Mascara:</a:t>
            </a:r>
            <a:r>
              <a:rPr lang="es-ES" dirty="0"/>
              <a:t> 255.255.255.0</a:t>
            </a:r>
          </a:p>
          <a:p>
            <a:pPr lvl="0"/>
            <a:r>
              <a:rPr lang="es-ES" b="1" dirty="0"/>
              <a:t>Gateway</a:t>
            </a:r>
            <a:r>
              <a:rPr lang="es-ES" dirty="0"/>
              <a:t>: 192.168.1.11</a:t>
            </a:r>
          </a:p>
          <a:p>
            <a:pPr lvl="0"/>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955" y="1752600"/>
            <a:ext cx="578944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a:spLocks noGrp="1"/>
          </p:cNvSpPr>
          <p:nvPr>
            <p:ph type="title"/>
          </p:nvPr>
        </p:nvSpPr>
        <p:spPr>
          <a:xfrm>
            <a:off x="412750" y="230189"/>
            <a:ext cx="9080500" cy="1329595"/>
          </a:xfrm>
        </p:spPr>
        <p:txBody>
          <a:bodyPr/>
          <a:lstStyle/>
          <a:p>
            <a:r>
              <a:rPr lang="es-ES" dirty="0" smtClean="0"/>
              <a:t>Ambiente </a:t>
            </a:r>
            <a:r>
              <a:rPr lang="es-ES" dirty="0"/>
              <a:t>v</a:t>
            </a:r>
            <a:r>
              <a:rPr lang="es-ES" dirty="0" smtClean="0"/>
              <a:t>irtualizada para un sistema de cámara de video.</a:t>
            </a:r>
            <a:endParaRPr lang="es-ES" dirty="0"/>
          </a:p>
        </p:txBody>
      </p:sp>
    </p:spTree>
    <p:extLst>
      <p:ext uri="{BB962C8B-B14F-4D97-AF65-F5344CB8AC3E}">
        <p14:creationId xmlns:p14="http://schemas.microsoft.com/office/powerpoint/2010/main" val="304438548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Metodología</a:t>
            </a:r>
            <a:endParaRPr lang="es-ES" dirty="0"/>
          </a:p>
        </p:txBody>
      </p:sp>
      <p:sp>
        <p:nvSpPr>
          <p:cNvPr id="4" name="3 Rectángulo"/>
          <p:cNvSpPr/>
          <p:nvPr/>
        </p:nvSpPr>
        <p:spPr>
          <a:xfrm>
            <a:off x="457200" y="1600200"/>
            <a:ext cx="8534400" cy="2908489"/>
          </a:xfrm>
          <a:prstGeom prst="rect">
            <a:avLst/>
          </a:prstGeom>
        </p:spPr>
        <p:txBody>
          <a:bodyPr wrap="square">
            <a:spAutoFit/>
          </a:bodyPr>
          <a:lstStyle/>
          <a:p>
            <a:pPr marL="396875" indent="-396875" algn="just">
              <a:lnSpc>
                <a:spcPct val="90000"/>
              </a:lnSpc>
              <a:spcBef>
                <a:spcPct val="20000"/>
              </a:spcBef>
              <a:buClr>
                <a:srgbClr val="F3AF35"/>
              </a:buClr>
              <a:buSzPct val="85000"/>
              <a:buBlip>
                <a:blip r:embed="rId2"/>
              </a:buBlip>
            </a:pPr>
            <a:r>
              <a:rPr lang="es-ES" sz="2500" dirty="0">
                <a:latin typeface="Calibri" pitchFamily="34" charset="0"/>
                <a:cs typeface="Calibri" pitchFamily="34" charset="0"/>
              </a:rPr>
              <a:t>Se realizara un estudio de los factores adicionales que pueden ayudar a nuestro sistema virtualizado (cableado, los equipos de comunicación etc.)</a:t>
            </a:r>
          </a:p>
          <a:p>
            <a:pPr marL="396875" indent="-396875" algn="just">
              <a:lnSpc>
                <a:spcPct val="90000"/>
              </a:lnSpc>
              <a:spcBef>
                <a:spcPct val="20000"/>
              </a:spcBef>
              <a:buClr>
                <a:srgbClr val="F3AF35"/>
              </a:buClr>
              <a:buSzPct val="85000"/>
              <a:buBlip>
                <a:blip r:embed="rId2"/>
              </a:buBlip>
            </a:pPr>
            <a:r>
              <a:rPr lang="es-ES" sz="2500" dirty="0">
                <a:latin typeface="Calibri" pitchFamily="34" charset="0"/>
                <a:cs typeface="Calibri" pitchFamily="34" charset="0"/>
              </a:rPr>
              <a:t>Se utilizarán  </a:t>
            </a:r>
            <a:r>
              <a:rPr lang="es-ES" sz="2500" dirty="0" smtClean="0">
                <a:latin typeface="Calibri" pitchFamily="34" charset="0"/>
                <a:cs typeface="Calibri" pitchFamily="34" charset="0"/>
              </a:rPr>
              <a:t>los siguientes equipos:</a:t>
            </a:r>
          </a:p>
          <a:p>
            <a:pPr marL="803275" lvl="1" indent="-406400">
              <a:lnSpc>
                <a:spcPct val="90000"/>
              </a:lnSpc>
              <a:spcBef>
                <a:spcPct val="20000"/>
              </a:spcBef>
              <a:buClr>
                <a:srgbClr val="F3AF35"/>
              </a:buClr>
              <a:buSzPct val="85000"/>
              <a:buBlip>
                <a:blip r:embed="rId2"/>
              </a:buBlip>
            </a:pPr>
            <a:r>
              <a:rPr lang="es-ES" sz="2000" dirty="0" smtClean="0"/>
              <a:t>Cámaras</a:t>
            </a:r>
          </a:p>
          <a:p>
            <a:pPr marL="803275" lvl="1" indent="-406400">
              <a:lnSpc>
                <a:spcPct val="90000"/>
              </a:lnSpc>
              <a:spcBef>
                <a:spcPct val="20000"/>
              </a:spcBef>
              <a:buClr>
                <a:srgbClr val="F3AF35"/>
              </a:buClr>
              <a:buSzPct val="85000"/>
              <a:buBlip>
                <a:blip r:embed="rId2"/>
              </a:buBlip>
            </a:pPr>
            <a:r>
              <a:rPr lang="es-ES" sz="2000" dirty="0" smtClean="0"/>
              <a:t>Un </a:t>
            </a:r>
            <a:r>
              <a:rPr lang="es-ES" sz="2000" dirty="0"/>
              <a:t>servidor el cual nos ayudara a realizar nuestro </a:t>
            </a:r>
            <a:r>
              <a:rPr lang="es-ES" sz="2000" dirty="0" smtClean="0"/>
              <a:t>propósito.</a:t>
            </a:r>
          </a:p>
          <a:p>
            <a:pPr marL="803275" lvl="1" indent="-406400">
              <a:lnSpc>
                <a:spcPct val="90000"/>
              </a:lnSpc>
              <a:spcBef>
                <a:spcPct val="20000"/>
              </a:spcBef>
              <a:buClr>
                <a:srgbClr val="F3AF35"/>
              </a:buClr>
              <a:buSzPct val="85000"/>
              <a:buBlip>
                <a:blip r:embed="rId2"/>
              </a:buBlip>
            </a:pPr>
            <a:r>
              <a:rPr lang="es-ES" sz="2000" dirty="0" smtClean="0"/>
              <a:t>Equipos de </a:t>
            </a:r>
            <a:r>
              <a:rPr lang="es-ES" sz="2000" dirty="0" smtClean="0"/>
              <a:t>comunicación y almacenamiento</a:t>
            </a:r>
            <a:r>
              <a:rPr lang="es-ES" sz="2000" dirty="0" smtClean="0"/>
              <a:t>.</a:t>
            </a:r>
          </a:p>
          <a:p>
            <a:pPr marL="396875" lvl="1">
              <a:lnSpc>
                <a:spcPct val="90000"/>
              </a:lnSpc>
              <a:spcBef>
                <a:spcPct val="20000"/>
              </a:spcBef>
              <a:buClr>
                <a:srgbClr val="F3AF35"/>
              </a:buClr>
              <a:buSzPct val="85000"/>
            </a:pPr>
            <a:endParaRPr lang="es-ES" sz="2000" dirty="0"/>
          </a:p>
        </p:txBody>
      </p:sp>
    </p:spTree>
    <p:extLst>
      <p:ext uri="{BB962C8B-B14F-4D97-AF65-F5344CB8AC3E}">
        <p14:creationId xmlns:p14="http://schemas.microsoft.com/office/powerpoint/2010/main" val="66721177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Creación Servidor Virtual.</a:t>
            </a:r>
            <a:endParaRPr lang="es-E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14400"/>
            <a:ext cx="6781800" cy="514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546405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543800" cy="558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a:spLocks noGrp="1"/>
          </p:cNvSpPr>
          <p:nvPr>
            <p:ph type="title"/>
          </p:nvPr>
        </p:nvSpPr>
        <p:spPr/>
        <p:txBody>
          <a:bodyPr/>
          <a:lstStyle/>
          <a:p>
            <a:r>
              <a:rPr lang="es-ES" dirty="0" smtClean="0"/>
              <a:t>Creación Servidor Virtual.</a:t>
            </a:r>
            <a:endParaRPr lang="es-ES" dirty="0"/>
          </a:p>
        </p:txBody>
      </p:sp>
    </p:spTree>
    <p:extLst>
      <p:ext uri="{BB962C8B-B14F-4D97-AF65-F5344CB8AC3E}">
        <p14:creationId xmlns:p14="http://schemas.microsoft.com/office/powerpoint/2010/main" val="2243599697"/>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65219"/>
            <a:ext cx="7609032" cy="565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Título"/>
          <p:cNvSpPr>
            <a:spLocks noGrp="1"/>
          </p:cNvSpPr>
          <p:nvPr>
            <p:ph type="title"/>
          </p:nvPr>
        </p:nvSpPr>
        <p:spPr/>
        <p:txBody>
          <a:bodyPr/>
          <a:lstStyle/>
          <a:p>
            <a:r>
              <a:rPr lang="es-ES" dirty="0" smtClean="0"/>
              <a:t>Creación Servidor Virtual.</a:t>
            </a:r>
            <a:endParaRPr lang="es-ES" dirty="0"/>
          </a:p>
        </p:txBody>
      </p:sp>
    </p:spTree>
    <p:extLst>
      <p:ext uri="{BB962C8B-B14F-4D97-AF65-F5344CB8AC3E}">
        <p14:creationId xmlns:p14="http://schemas.microsoft.com/office/powerpoint/2010/main" val="196525652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38200"/>
            <a:ext cx="7848600" cy="577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Título"/>
          <p:cNvSpPr>
            <a:spLocks noGrp="1"/>
          </p:cNvSpPr>
          <p:nvPr>
            <p:ph type="title"/>
          </p:nvPr>
        </p:nvSpPr>
        <p:spPr/>
        <p:txBody>
          <a:bodyPr/>
          <a:lstStyle/>
          <a:p>
            <a:r>
              <a:rPr lang="es-ES" dirty="0" smtClean="0"/>
              <a:t>Creación Servidor Virtual.</a:t>
            </a:r>
            <a:endParaRPr lang="es-ES" dirty="0"/>
          </a:p>
        </p:txBody>
      </p:sp>
    </p:spTree>
    <p:extLst>
      <p:ext uri="{BB962C8B-B14F-4D97-AF65-F5344CB8AC3E}">
        <p14:creationId xmlns:p14="http://schemas.microsoft.com/office/powerpoint/2010/main" val="324018566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43000"/>
            <a:ext cx="7467600" cy="547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Título"/>
          <p:cNvSpPr>
            <a:spLocks noGrp="1"/>
          </p:cNvSpPr>
          <p:nvPr>
            <p:ph type="title"/>
          </p:nvPr>
        </p:nvSpPr>
        <p:spPr/>
        <p:txBody>
          <a:bodyPr/>
          <a:lstStyle/>
          <a:p>
            <a:r>
              <a:rPr lang="es-ES" dirty="0" smtClean="0"/>
              <a:t>Creación Servidor Virtual.</a:t>
            </a:r>
            <a:endParaRPr lang="es-ES" dirty="0"/>
          </a:p>
        </p:txBody>
      </p:sp>
    </p:spTree>
    <p:extLst>
      <p:ext uri="{BB962C8B-B14F-4D97-AF65-F5344CB8AC3E}">
        <p14:creationId xmlns:p14="http://schemas.microsoft.com/office/powerpoint/2010/main" val="4274407789"/>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7467600" cy="545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Título"/>
          <p:cNvSpPr>
            <a:spLocks noGrp="1"/>
          </p:cNvSpPr>
          <p:nvPr>
            <p:ph type="title"/>
          </p:nvPr>
        </p:nvSpPr>
        <p:spPr/>
        <p:txBody>
          <a:bodyPr/>
          <a:lstStyle/>
          <a:p>
            <a:r>
              <a:rPr lang="es-ES" dirty="0" smtClean="0"/>
              <a:t>Creación Servidor Virtual.</a:t>
            </a:r>
            <a:endParaRPr lang="es-ES" dirty="0"/>
          </a:p>
        </p:txBody>
      </p:sp>
    </p:spTree>
    <p:extLst>
      <p:ext uri="{BB962C8B-B14F-4D97-AF65-F5344CB8AC3E}">
        <p14:creationId xmlns:p14="http://schemas.microsoft.com/office/powerpoint/2010/main" val="3531717993"/>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6800"/>
            <a:ext cx="72983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Título"/>
          <p:cNvSpPr>
            <a:spLocks noGrp="1"/>
          </p:cNvSpPr>
          <p:nvPr>
            <p:ph type="title"/>
          </p:nvPr>
        </p:nvSpPr>
        <p:spPr/>
        <p:txBody>
          <a:bodyPr/>
          <a:lstStyle/>
          <a:p>
            <a:r>
              <a:rPr lang="es-ES" dirty="0" smtClean="0"/>
              <a:t>Creación Servidor Virtual.</a:t>
            </a:r>
            <a:endParaRPr lang="es-ES" dirty="0"/>
          </a:p>
        </p:txBody>
      </p:sp>
    </p:spTree>
    <p:extLst>
      <p:ext uri="{BB962C8B-B14F-4D97-AF65-F5344CB8AC3E}">
        <p14:creationId xmlns:p14="http://schemas.microsoft.com/office/powerpoint/2010/main" val="273849294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n 1"/>
          <p:cNvPicPr>
            <a:picLocks noChangeAspect="1" noChangeArrowheads="1"/>
          </p:cNvPicPr>
          <p:nvPr/>
        </p:nvPicPr>
        <p:blipFill>
          <a:blip r:embed="rId2">
            <a:extLst>
              <a:ext uri="{28A0092B-C50C-407E-A947-70E740481C1C}">
                <a14:useLocalDpi xmlns:a14="http://schemas.microsoft.com/office/drawing/2010/main" val="0"/>
              </a:ext>
            </a:extLst>
          </a:blip>
          <a:srcRect r="1129" b="5746"/>
          <a:stretch>
            <a:fillRect/>
          </a:stretch>
        </p:blipFill>
        <p:spPr bwMode="auto">
          <a:xfrm>
            <a:off x="838200" y="1087581"/>
            <a:ext cx="7924800" cy="557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Título"/>
          <p:cNvSpPr>
            <a:spLocks noGrp="1"/>
          </p:cNvSpPr>
          <p:nvPr>
            <p:ph type="title"/>
          </p:nvPr>
        </p:nvSpPr>
        <p:spPr/>
        <p:txBody>
          <a:bodyPr/>
          <a:lstStyle/>
          <a:p>
            <a:r>
              <a:rPr lang="es-ES" dirty="0" smtClean="0"/>
              <a:t>Creación Servidor Virtual.</a:t>
            </a:r>
            <a:endParaRPr lang="es-ES" dirty="0"/>
          </a:p>
        </p:txBody>
      </p:sp>
    </p:spTree>
    <p:extLst>
      <p:ext uri="{BB962C8B-B14F-4D97-AF65-F5344CB8AC3E}">
        <p14:creationId xmlns:p14="http://schemas.microsoft.com/office/powerpoint/2010/main" val="738320941"/>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Configuración de cámara ip</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433387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4315" y="3962400"/>
            <a:ext cx="632783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701938"/>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Configuración de cámara ip</a:t>
            </a:r>
            <a:endParaRPr lang="es-ES"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798"/>
            <a:ext cx="7696200" cy="537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89821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Esquema</a:t>
            </a:r>
            <a:endParaRPr lang="es-ES" dirty="0"/>
          </a:p>
        </p:txBody>
      </p:sp>
      <p:grpSp>
        <p:nvGrpSpPr>
          <p:cNvPr id="5" name="4 Grupo"/>
          <p:cNvGrpSpPr/>
          <p:nvPr/>
        </p:nvGrpSpPr>
        <p:grpSpPr>
          <a:xfrm>
            <a:off x="1110803" y="2076316"/>
            <a:ext cx="7839075" cy="2686050"/>
            <a:chOff x="1143000" y="2085975"/>
            <a:chExt cx="7839075" cy="268605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85975"/>
              <a:ext cx="783907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698" y="3586162"/>
              <a:ext cx="800101"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781799" y="3886200"/>
              <a:ext cx="1782539" cy="249299"/>
            </a:xfrm>
            <a:prstGeom prst="rect">
              <a:avLst/>
            </a:prstGeom>
            <a:noFill/>
          </p:spPr>
          <p:txBody>
            <a:bodyPr wrap="none" lIns="0" tIns="0" rIns="0" bIns="0" rtlCol="0">
              <a:spAutoFit/>
            </a:bodyPr>
            <a:lstStyle/>
            <a:p>
              <a:pPr>
                <a:lnSpc>
                  <a:spcPct val="90000"/>
                </a:lnSpc>
              </a:pPr>
              <a:r>
                <a:rPr lang="es-ES" dirty="0" smtClean="0">
                  <a:solidFill>
                    <a:srgbClr val="FF0000"/>
                  </a:solidFill>
                </a:rPr>
                <a:t>Almacenamiento.</a:t>
              </a:r>
              <a:endParaRPr lang="es-ES" sz="1800" dirty="0" smtClean="0">
                <a:solidFill>
                  <a:srgbClr val="FF0000"/>
                </a:solidFill>
              </a:endParaRPr>
            </a:p>
          </p:txBody>
        </p:sp>
      </p:grpSp>
    </p:spTree>
    <p:extLst>
      <p:ext uri="{BB962C8B-B14F-4D97-AF65-F5344CB8AC3E}">
        <p14:creationId xmlns:p14="http://schemas.microsoft.com/office/powerpoint/2010/main" val="1887340612"/>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Configuración de cámara ip</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66800"/>
            <a:ext cx="7315200" cy="499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975236"/>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Configuración de cámara ip</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599"/>
            <a:ext cx="7467600" cy="521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485745"/>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Configuración de cámara ip</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2746"/>
            <a:ext cx="7543800" cy="531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469122"/>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1107996"/>
          </a:xfrm>
        </p:spPr>
        <p:txBody>
          <a:bodyPr/>
          <a:lstStyle/>
          <a:p>
            <a:r>
              <a:rPr lang="es-ES" sz="4000" dirty="0" smtClean="0"/>
              <a:t>Análisis de pruebas de comparación entre maquina física vs maquina virtual,</a:t>
            </a:r>
            <a:endParaRPr lang="es-ES" sz="4000" dirty="0"/>
          </a:p>
        </p:txBody>
      </p:sp>
      <p:sp>
        <p:nvSpPr>
          <p:cNvPr id="3" name="2 Rectángulo"/>
          <p:cNvSpPr/>
          <p:nvPr/>
        </p:nvSpPr>
        <p:spPr>
          <a:xfrm>
            <a:off x="332509" y="1600200"/>
            <a:ext cx="8686800" cy="5204502"/>
          </a:xfrm>
          <a:prstGeom prst="rect">
            <a:avLst/>
          </a:prstGeom>
        </p:spPr>
        <p:txBody>
          <a:bodyPr wrap="square">
            <a:spAutoFit/>
          </a:bodyPr>
          <a:lstStyle/>
          <a:p>
            <a:pPr marL="396875" indent="-396875" algn="just">
              <a:lnSpc>
                <a:spcPct val="90000"/>
              </a:lnSpc>
              <a:spcBef>
                <a:spcPct val="20000"/>
              </a:spcBef>
              <a:buClr>
                <a:srgbClr val="F3AF35"/>
              </a:buClr>
              <a:buSzPct val="85000"/>
              <a:buBlip>
                <a:blip r:embed="rId2"/>
              </a:buBlip>
            </a:pPr>
            <a:r>
              <a:rPr lang="es-ES" sz="2600" b="1" dirty="0" smtClean="0">
                <a:latin typeface="Calibri" pitchFamily="34" charset="0"/>
                <a:cs typeface="Calibri" pitchFamily="34" charset="0"/>
              </a:rPr>
              <a:t>Benchmark</a:t>
            </a:r>
          </a:p>
          <a:p>
            <a:pPr marL="854057" lvl="1" indent="-396875" algn="just">
              <a:lnSpc>
                <a:spcPct val="90000"/>
              </a:lnSpc>
              <a:spcBef>
                <a:spcPct val="20000"/>
              </a:spcBef>
              <a:buClr>
                <a:srgbClr val="F3AF35"/>
              </a:buClr>
              <a:buSzPct val="85000"/>
              <a:buBlip>
                <a:blip r:embed="rId2"/>
              </a:buBlip>
            </a:pPr>
            <a:r>
              <a:rPr lang="es-ES" dirty="0" smtClean="0">
                <a:latin typeface="Calibri" pitchFamily="34" charset="0"/>
                <a:cs typeface="Calibri" pitchFamily="34" charset="0"/>
              </a:rPr>
              <a:t>Es </a:t>
            </a:r>
            <a:r>
              <a:rPr lang="es-ES" dirty="0">
                <a:latin typeface="Calibri" pitchFamily="34" charset="0"/>
                <a:cs typeface="Calibri" pitchFamily="34" charset="0"/>
              </a:rPr>
              <a:t>un </a:t>
            </a:r>
            <a:r>
              <a:rPr lang="es-ES" dirty="0" smtClean="0">
                <a:latin typeface="Calibri" pitchFamily="34" charset="0"/>
                <a:cs typeface="Calibri" pitchFamily="34" charset="0"/>
              </a:rPr>
              <a:t>conjunto </a:t>
            </a:r>
            <a:r>
              <a:rPr lang="es-ES" dirty="0">
                <a:latin typeface="Calibri" pitchFamily="34" charset="0"/>
                <a:cs typeface="Calibri" pitchFamily="34" charset="0"/>
              </a:rPr>
              <a:t>de procedimientos (programas de computación) para evaluar el rendimiento de un pc al realizarlo en cualquiera de sus componentes, ya sea CPU, RAM, tarjeta gráfica, etc</a:t>
            </a:r>
            <a:r>
              <a:rPr lang="es-ES" sz="2200" dirty="0">
                <a:latin typeface="Calibri" pitchFamily="34" charset="0"/>
                <a:cs typeface="Calibri" pitchFamily="34" charset="0"/>
              </a:rPr>
              <a:t>. </a:t>
            </a:r>
            <a:endParaRPr lang="es-ES" sz="2200" dirty="0" smtClean="0">
              <a:latin typeface="Calibri" pitchFamily="34" charset="0"/>
              <a:cs typeface="Calibri" pitchFamily="34" charset="0"/>
            </a:endParaRPr>
          </a:p>
          <a:p>
            <a:pPr marL="396875" indent="-396875" algn="just">
              <a:lnSpc>
                <a:spcPct val="90000"/>
              </a:lnSpc>
              <a:spcBef>
                <a:spcPct val="20000"/>
              </a:spcBef>
              <a:buClr>
                <a:srgbClr val="F3AF35"/>
              </a:buClr>
              <a:buSzPct val="85000"/>
              <a:buBlip>
                <a:blip r:embed="rId2"/>
              </a:buBlip>
            </a:pPr>
            <a:r>
              <a:rPr lang="es-ES" sz="2600" b="1" dirty="0">
                <a:latin typeface="Calibri" pitchFamily="34" charset="0"/>
                <a:cs typeface="Calibri" pitchFamily="34" charset="0"/>
              </a:rPr>
              <a:t>Benchmark de disco duro</a:t>
            </a:r>
          </a:p>
          <a:p>
            <a:pPr marL="854057" lvl="1" indent="-396875" algn="just">
              <a:lnSpc>
                <a:spcPct val="90000"/>
              </a:lnSpc>
              <a:spcBef>
                <a:spcPct val="20000"/>
              </a:spcBef>
              <a:buClr>
                <a:srgbClr val="F3AF35"/>
              </a:buClr>
              <a:buSzPct val="85000"/>
              <a:buBlip>
                <a:blip r:embed="rId2"/>
              </a:buBlip>
            </a:pPr>
            <a:r>
              <a:rPr lang="es-ES" dirty="0" smtClean="0">
                <a:latin typeface="Calibri" pitchFamily="34" charset="0"/>
                <a:cs typeface="Calibri" pitchFamily="34" charset="0"/>
              </a:rPr>
              <a:t>DiskMark</a:t>
            </a:r>
            <a:endParaRPr lang="es-ES" dirty="0">
              <a:latin typeface="Calibri" pitchFamily="34" charset="0"/>
              <a:cs typeface="Calibri" pitchFamily="34" charset="0"/>
            </a:endParaRPr>
          </a:p>
          <a:p>
            <a:pPr marL="854057" lvl="5" indent="-396875" algn="just">
              <a:lnSpc>
                <a:spcPct val="90000"/>
              </a:lnSpc>
              <a:spcBef>
                <a:spcPct val="20000"/>
              </a:spcBef>
              <a:buClr>
                <a:srgbClr val="F3AF35"/>
              </a:buClr>
              <a:buSzPct val="85000"/>
              <a:buBlip>
                <a:blip r:embed="rId2"/>
              </a:buBlip>
            </a:pPr>
            <a:r>
              <a:rPr lang="es-ES" dirty="0">
                <a:latin typeface="Calibri" pitchFamily="34" charset="0"/>
                <a:cs typeface="Calibri" pitchFamily="34" charset="0"/>
              </a:rPr>
              <a:t>CrystalDiskMark</a:t>
            </a:r>
          </a:p>
          <a:p>
            <a:pPr marL="854057" lvl="5" indent="-396875" algn="just">
              <a:lnSpc>
                <a:spcPct val="90000"/>
              </a:lnSpc>
              <a:spcBef>
                <a:spcPct val="20000"/>
              </a:spcBef>
              <a:buClr>
                <a:srgbClr val="F3AF35"/>
              </a:buClr>
              <a:buSzPct val="85000"/>
              <a:buBlip>
                <a:blip r:embed="rId2"/>
              </a:buBlip>
            </a:pPr>
            <a:r>
              <a:rPr lang="es-ES" dirty="0">
                <a:latin typeface="Calibri" pitchFamily="34" charset="0"/>
                <a:cs typeface="Calibri" pitchFamily="34" charset="0"/>
              </a:rPr>
              <a:t>Datamarck</a:t>
            </a:r>
          </a:p>
          <a:p>
            <a:pPr marL="396875" lvl="4" indent="-396875" algn="just">
              <a:lnSpc>
                <a:spcPct val="90000"/>
              </a:lnSpc>
              <a:spcBef>
                <a:spcPct val="20000"/>
              </a:spcBef>
              <a:buClr>
                <a:srgbClr val="F3AF35"/>
              </a:buClr>
              <a:buSzPct val="85000"/>
              <a:buBlip>
                <a:blip r:embed="rId2"/>
              </a:buBlip>
            </a:pPr>
            <a:r>
              <a:rPr lang="es-ES" sz="2600" b="1" dirty="0">
                <a:latin typeface="Calibri" pitchFamily="34" charset="0"/>
                <a:cs typeface="Calibri" pitchFamily="34" charset="0"/>
              </a:rPr>
              <a:t>Benchmark de Rendimiento</a:t>
            </a:r>
            <a:r>
              <a:rPr lang="es-ES" sz="2600" b="1" dirty="0" smtClean="0">
                <a:latin typeface="Calibri" pitchFamily="34" charset="0"/>
                <a:cs typeface="Calibri" pitchFamily="34" charset="0"/>
              </a:rPr>
              <a:t>.</a:t>
            </a:r>
          </a:p>
          <a:p>
            <a:pPr marL="854057" lvl="5" indent="-396875" algn="just">
              <a:lnSpc>
                <a:spcPct val="90000"/>
              </a:lnSpc>
              <a:spcBef>
                <a:spcPct val="20000"/>
              </a:spcBef>
              <a:buClr>
                <a:srgbClr val="F3AF35"/>
              </a:buClr>
              <a:buSzPct val="85000"/>
              <a:buBlip>
                <a:blip r:embed="rId2"/>
              </a:buBlip>
            </a:pPr>
            <a:r>
              <a:rPr lang="es-ES" dirty="0" err="1">
                <a:latin typeface="Calibri" pitchFamily="34" charset="0"/>
                <a:cs typeface="Calibri" pitchFamily="34" charset="0"/>
              </a:rPr>
              <a:t>PCWizard</a:t>
            </a:r>
            <a:r>
              <a:rPr lang="es-ES" dirty="0">
                <a:latin typeface="Calibri" pitchFamily="34" charset="0"/>
                <a:cs typeface="Calibri" pitchFamily="34" charset="0"/>
              </a:rPr>
              <a:t>.</a:t>
            </a:r>
          </a:p>
          <a:p>
            <a:pPr marL="396875" lvl="4" indent="-396875" algn="just">
              <a:lnSpc>
                <a:spcPct val="90000"/>
              </a:lnSpc>
              <a:spcBef>
                <a:spcPct val="20000"/>
              </a:spcBef>
              <a:buClr>
                <a:srgbClr val="F3AF35"/>
              </a:buClr>
              <a:buSzPct val="85000"/>
              <a:buBlip>
                <a:blip r:embed="rId2"/>
              </a:buBlip>
            </a:pPr>
            <a:endParaRPr lang="es-ES" b="1" dirty="0">
              <a:latin typeface="Calibri" pitchFamily="34" charset="0"/>
              <a:cs typeface="Calibri" pitchFamily="34" charset="0"/>
            </a:endParaRPr>
          </a:p>
          <a:p>
            <a:pPr marL="396875" lvl="4" indent="-396875" algn="just">
              <a:lnSpc>
                <a:spcPct val="90000"/>
              </a:lnSpc>
              <a:spcBef>
                <a:spcPct val="20000"/>
              </a:spcBef>
              <a:buClr>
                <a:srgbClr val="F3AF35"/>
              </a:buClr>
              <a:buSzPct val="85000"/>
              <a:buBlip>
                <a:blip r:embed="rId2"/>
              </a:buBlip>
            </a:pPr>
            <a:endParaRPr lang="es-ES" dirty="0"/>
          </a:p>
          <a:p>
            <a:pPr marL="396875" lvl="4" indent="-396875" algn="just">
              <a:lnSpc>
                <a:spcPct val="90000"/>
              </a:lnSpc>
              <a:spcBef>
                <a:spcPct val="20000"/>
              </a:spcBef>
              <a:buClr>
                <a:srgbClr val="F3AF35"/>
              </a:buClr>
              <a:buSzPct val="85000"/>
              <a:buBlip>
                <a:blip r:embed="rId2"/>
              </a:buBlip>
            </a:pPr>
            <a:endParaRPr lang="es-ES" dirty="0"/>
          </a:p>
          <a:p>
            <a:pPr marL="396875" indent="-396875" algn="just">
              <a:lnSpc>
                <a:spcPct val="90000"/>
              </a:lnSpc>
              <a:spcBef>
                <a:spcPct val="20000"/>
              </a:spcBef>
              <a:buClr>
                <a:srgbClr val="F3AF35"/>
              </a:buClr>
              <a:buSzPct val="85000"/>
              <a:buBlip>
                <a:blip r:embed="rId2"/>
              </a:buBlip>
            </a:pPr>
            <a:endParaRPr lang="es-ES" sz="2600" b="1" dirty="0" smtClean="0">
              <a:latin typeface="Calibri" pitchFamily="34" charset="0"/>
              <a:cs typeface="Calibri" pitchFamily="34" charset="0"/>
            </a:endParaRPr>
          </a:p>
          <a:p>
            <a:pPr marL="396875" indent="-396875" algn="just">
              <a:lnSpc>
                <a:spcPct val="90000"/>
              </a:lnSpc>
              <a:spcBef>
                <a:spcPct val="20000"/>
              </a:spcBef>
              <a:buClr>
                <a:srgbClr val="F3AF35"/>
              </a:buClr>
              <a:buSzPct val="85000"/>
              <a:buBlip>
                <a:blip r:embed="rId2"/>
              </a:buBlip>
            </a:pPr>
            <a:endParaRPr lang="es-ES" sz="2600" b="1" dirty="0">
              <a:latin typeface="Calibri" pitchFamily="34" charset="0"/>
              <a:cs typeface="Calibri" pitchFamily="34" charset="0"/>
            </a:endParaRPr>
          </a:p>
        </p:txBody>
      </p:sp>
    </p:spTree>
    <p:extLst>
      <p:ext uri="{BB962C8B-B14F-4D97-AF65-F5344CB8AC3E}">
        <p14:creationId xmlns:p14="http://schemas.microsoft.com/office/powerpoint/2010/main" val="3938191270"/>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412750" y="230189"/>
            <a:ext cx="9080500" cy="1107996"/>
          </a:xfrm>
        </p:spPr>
        <p:txBody>
          <a:bodyPr/>
          <a:lstStyle/>
          <a:p>
            <a:r>
              <a:rPr lang="es-ES" sz="4000" dirty="0" smtClean="0"/>
              <a:t>Análisis de pruebas de comparación entre maquina física vs maquina virtual,</a:t>
            </a:r>
            <a:endParaRPr lang="es-ES" sz="4000" dirty="0"/>
          </a:p>
        </p:txBody>
      </p:sp>
      <p:sp>
        <p:nvSpPr>
          <p:cNvPr id="5" name="4 Rectángulo"/>
          <p:cNvSpPr/>
          <p:nvPr/>
        </p:nvSpPr>
        <p:spPr>
          <a:xfrm>
            <a:off x="0" y="1464025"/>
            <a:ext cx="7086600" cy="892552"/>
          </a:xfrm>
          <a:prstGeom prst="rect">
            <a:avLst/>
          </a:prstGeom>
        </p:spPr>
        <p:txBody>
          <a:bodyPr wrap="square">
            <a:spAutoFit/>
          </a:bodyPr>
          <a:lstStyle/>
          <a:p>
            <a:pPr marL="396875" lvl="4" indent="-396875" algn="just">
              <a:lnSpc>
                <a:spcPct val="90000"/>
              </a:lnSpc>
              <a:spcBef>
                <a:spcPct val="20000"/>
              </a:spcBef>
              <a:buClr>
                <a:srgbClr val="F3AF35"/>
              </a:buClr>
              <a:buSzPct val="85000"/>
              <a:buBlip>
                <a:blip r:embed="rId2"/>
              </a:buBlip>
            </a:pPr>
            <a:r>
              <a:rPr lang="es-ES" sz="2600" b="1" dirty="0">
                <a:latin typeface="Calibri" pitchFamily="34" charset="0"/>
                <a:cs typeface="Calibri" pitchFamily="34" charset="0"/>
              </a:rPr>
              <a:t>Partición C:\ sin proceso de almacenamiento</a:t>
            </a:r>
            <a:r>
              <a:rPr lang="es-ES" sz="2600" b="1" dirty="0" smtClean="0">
                <a:latin typeface="Calibri" pitchFamily="34" charset="0"/>
                <a:cs typeface="Calibri" pitchFamily="34" charset="0"/>
              </a:rPr>
              <a:t>.</a:t>
            </a:r>
          </a:p>
          <a:p>
            <a:pPr marL="396875" lvl="4" indent="-396875" algn="just">
              <a:lnSpc>
                <a:spcPct val="90000"/>
              </a:lnSpc>
              <a:spcBef>
                <a:spcPct val="20000"/>
              </a:spcBef>
              <a:buClr>
                <a:srgbClr val="F3AF35"/>
              </a:buClr>
              <a:buSzPct val="85000"/>
              <a:buBlip>
                <a:blip r:embed="rId2"/>
              </a:buBlip>
            </a:pPr>
            <a:r>
              <a:rPr lang="es-ES" sz="2600" b="1" dirty="0" smtClean="0">
                <a:latin typeface="Calibri" pitchFamily="34" charset="0"/>
                <a:cs typeface="Calibri" pitchFamily="34" charset="0"/>
              </a:rPr>
              <a:t>Escritura.</a:t>
            </a:r>
            <a:endParaRPr lang="es-ES" sz="2600" b="1" dirty="0">
              <a:latin typeface="Calibri" pitchFamily="34" charset="0"/>
              <a:cs typeface="Calibri" pitchFamily="34" charset="0"/>
            </a:endParaRPr>
          </a:p>
        </p:txBody>
      </p:sp>
      <p:pic>
        <p:nvPicPr>
          <p:cNvPr id="36867" name="Imagen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14600"/>
            <a:ext cx="7162800" cy="383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978031"/>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21941"/>
            <a:ext cx="7010400" cy="422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Título"/>
          <p:cNvSpPr>
            <a:spLocks noGrp="1"/>
          </p:cNvSpPr>
          <p:nvPr>
            <p:ph type="title"/>
          </p:nvPr>
        </p:nvSpPr>
        <p:spPr>
          <a:xfrm>
            <a:off x="412750" y="230189"/>
            <a:ext cx="9080500" cy="1107996"/>
          </a:xfrm>
        </p:spPr>
        <p:txBody>
          <a:bodyPr/>
          <a:lstStyle/>
          <a:p>
            <a:r>
              <a:rPr lang="es-ES" sz="4000" dirty="0" smtClean="0"/>
              <a:t>Análisis de pruebas de comparación entre maquina física vs maquina virtual,</a:t>
            </a:r>
            <a:endParaRPr lang="es-ES" sz="4000" dirty="0"/>
          </a:p>
        </p:txBody>
      </p:sp>
      <p:sp>
        <p:nvSpPr>
          <p:cNvPr id="5" name="4 Rectángulo"/>
          <p:cNvSpPr/>
          <p:nvPr/>
        </p:nvSpPr>
        <p:spPr>
          <a:xfrm>
            <a:off x="0" y="1464025"/>
            <a:ext cx="7086600" cy="892552"/>
          </a:xfrm>
          <a:prstGeom prst="rect">
            <a:avLst/>
          </a:prstGeom>
        </p:spPr>
        <p:txBody>
          <a:bodyPr wrap="square">
            <a:spAutoFit/>
          </a:bodyPr>
          <a:lstStyle/>
          <a:p>
            <a:pPr marL="396875" lvl="4" indent="-396875" algn="just">
              <a:lnSpc>
                <a:spcPct val="90000"/>
              </a:lnSpc>
              <a:spcBef>
                <a:spcPct val="20000"/>
              </a:spcBef>
              <a:buClr>
                <a:srgbClr val="F3AF35"/>
              </a:buClr>
              <a:buSzPct val="85000"/>
              <a:buBlip>
                <a:blip r:embed="rId3"/>
              </a:buBlip>
            </a:pPr>
            <a:r>
              <a:rPr lang="es-ES" sz="2600" b="1" dirty="0">
                <a:latin typeface="Calibri" pitchFamily="34" charset="0"/>
                <a:cs typeface="Calibri" pitchFamily="34" charset="0"/>
              </a:rPr>
              <a:t>Partición C:\ sin proceso de almacenamiento</a:t>
            </a:r>
            <a:r>
              <a:rPr lang="es-ES" sz="2600" b="1" dirty="0" smtClean="0">
                <a:latin typeface="Calibri" pitchFamily="34" charset="0"/>
                <a:cs typeface="Calibri" pitchFamily="34" charset="0"/>
              </a:rPr>
              <a:t>.</a:t>
            </a:r>
          </a:p>
          <a:p>
            <a:pPr marL="396875" lvl="4" indent="-396875" algn="just">
              <a:lnSpc>
                <a:spcPct val="90000"/>
              </a:lnSpc>
              <a:spcBef>
                <a:spcPct val="20000"/>
              </a:spcBef>
              <a:buClr>
                <a:srgbClr val="F3AF35"/>
              </a:buClr>
              <a:buSzPct val="85000"/>
              <a:buBlip>
                <a:blip r:embed="rId3"/>
              </a:buBlip>
            </a:pPr>
            <a:r>
              <a:rPr lang="es-ES" sz="2600" b="1" dirty="0" smtClean="0">
                <a:latin typeface="Calibri" pitchFamily="34" charset="0"/>
                <a:cs typeface="Calibri" pitchFamily="34" charset="0"/>
              </a:rPr>
              <a:t>Lectura.</a:t>
            </a:r>
            <a:endParaRPr lang="es-ES" sz="2600" b="1" dirty="0">
              <a:latin typeface="Calibri" pitchFamily="34" charset="0"/>
              <a:cs typeface="Calibri" pitchFamily="34" charset="0"/>
            </a:endParaRPr>
          </a:p>
        </p:txBody>
      </p:sp>
    </p:spTree>
    <p:extLst>
      <p:ext uri="{BB962C8B-B14F-4D97-AF65-F5344CB8AC3E}">
        <p14:creationId xmlns:p14="http://schemas.microsoft.com/office/powerpoint/2010/main" val="3214203549"/>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412750" y="230189"/>
            <a:ext cx="9080500"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sz="4000" dirty="0" smtClean="0"/>
              <a:t>Análisis de pruebas de comparación entre maquina física vs maquina virtual,</a:t>
            </a:r>
            <a:endParaRPr lang="es-ES" sz="4000" dirty="0"/>
          </a:p>
        </p:txBody>
      </p:sp>
      <p:sp>
        <p:nvSpPr>
          <p:cNvPr id="4" name="3 Rectángulo"/>
          <p:cNvSpPr/>
          <p:nvPr/>
        </p:nvSpPr>
        <p:spPr>
          <a:xfrm>
            <a:off x="0" y="1464025"/>
            <a:ext cx="7086600" cy="892552"/>
          </a:xfrm>
          <a:prstGeom prst="rect">
            <a:avLst/>
          </a:prstGeom>
        </p:spPr>
        <p:txBody>
          <a:bodyPr wrap="square">
            <a:spAutoFit/>
          </a:bodyPr>
          <a:lstStyle/>
          <a:p>
            <a:pPr marL="396875" lvl="4" indent="-396875" algn="just">
              <a:lnSpc>
                <a:spcPct val="90000"/>
              </a:lnSpc>
              <a:spcBef>
                <a:spcPct val="20000"/>
              </a:spcBef>
              <a:buClr>
                <a:srgbClr val="F3AF35"/>
              </a:buClr>
              <a:buSzPct val="85000"/>
              <a:buBlip>
                <a:blip r:embed="rId2"/>
              </a:buBlip>
            </a:pPr>
            <a:r>
              <a:rPr lang="es-ES" sz="2600" b="1" dirty="0">
                <a:latin typeface="Calibri" pitchFamily="34" charset="0"/>
                <a:cs typeface="Calibri" pitchFamily="34" charset="0"/>
              </a:rPr>
              <a:t>Partición </a:t>
            </a:r>
            <a:r>
              <a:rPr lang="es-ES" sz="2600" b="1" dirty="0" smtClean="0">
                <a:latin typeface="Calibri" pitchFamily="34" charset="0"/>
                <a:cs typeface="Calibri" pitchFamily="34" charset="0"/>
              </a:rPr>
              <a:t>:\ sin </a:t>
            </a:r>
            <a:r>
              <a:rPr lang="es-ES" sz="2600" b="1" dirty="0">
                <a:latin typeface="Calibri" pitchFamily="34" charset="0"/>
                <a:cs typeface="Calibri" pitchFamily="34" charset="0"/>
              </a:rPr>
              <a:t>proceso de almacenamiento</a:t>
            </a:r>
            <a:r>
              <a:rPr lang="es-ES" sz="2600" b="1" dirty="0" smtClean="0">
                <a:latin typeface="Calibri" pitchFamily="34" charset="0"/>
                <a:cs typeface="Calibri" pitchFamily="34" charset="0"/>
              </a:rPr>
              <a:t>.</a:t>
            </a:r>
          </a:p>
          <a:p>
            <a:pPr marL="396875" lvl="4" indent="-396875" algn="just">
              <a:lnSpc>
                <a:spcPct val="90000"/>
              </a:lnSpc>
              <a:spcBef>
                <a:spcPct val="20000"/>
              </a:spcBef>
              <a:buClr>
                <a:srgbClr val="F3AF35"/>
              </a:buClr>
              <a:buSzPct val="85000"/>
              <a:buBlip>
                <a:blip r:embed="rId2"/>
              </a:buBlip>
            </a:pPr>
            <a:r>
              <a:rPr lang="es-ES" sz="2600" b="1" dirty="0" smtClean="0">
                <a:latin typeface="Calibri" pitchFamily="34" charset="0"/>
                <a:cs typeface="Calibri" pitchFamily="34" charset="0"/>
              </a:rPr>
              <a:t>Escritura.</a:t>
            </a:r>
            <a:endParaRPr lang="es-ES" sz="2600" b="1" dirty="0">
              <a:latin typeface="Calibri" pitchFamily="34" charset="0"/>
              <a:cs typeface="Calibri" pitchFamily="34" charset="0"/>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370431"/>
            <a:ext cx="7239000" cy="41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391753"/>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412750" y="230189"/>
            <a:ext cx="9080500"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sz="4000" dirty="0" smtClean="0"/>
              <a:t>Análisis de pruebas de comparación entre maquina física vs maquina virtual,</a:t>
            </a:r>
            <a:endParaRPr lang="es-ES" sz="4000" dirty="0"/>
          </a:p>
        </p:txBody>
      </p:sp>
      <p:sp>
        <p:nvSpPr>
          <p:cNvPr id="4" name="3 Rectángulo"/>
          <p:cNvSpPr/>
          <p:nvPr/>
        </p:nvSpPr>
        <p:spPr>
          <a:xfrm>
            <a:off x="0" y="1464025"/>
            <a:ext cx="7086600" cy="892552"/>
          </a:xfrm>
          <a:prstGeom prst="rect">
            <a:avLst/>
          </a:prstGeom>
        </p:spPr>
        <p:txBody>
          <a:bodyPr wrap="square">
            <a:spAutoFit/>
          </a:bodyPr>
          <a:lstStyle/>
          <a:p>
            <a:pPr marL="396875" lvl="4" indent="-396875" algn="just">
              <a:lnSpc>
                <a:spcPct val="90000"/>
              </a:lnSpc>
              <a:spcBef>
                <a:spcPct val="20000"/>
              </a:spcBef>
              <a:buClr>
                <a:srgbClr val="F3AF35"/>
              </a:buClr>
              <a:buSzPct val="85000"/>
              <a:buBlip>
                <a:blip r:embed="rId2"/>
              </a:buBlip>
            </a:pPr>
            <a:r>
              <a:rPr lang="es-ES" sz="2600" b="1" dirty="0">
                <a:latin typeface="Calibri" pitchFamily="34" charset="0"/>
                <a:cs typeface="Calibri" pitchFamily="34" charset="0"/>
              </a:rPr>
              <a:t>Partición </a:t>
            </a:r>
            <a:r>
              <a:rPr lang="es-ES" sz="2600" b="1" dirty="0" smtClean="0">
                <a:latin typeface="Calibri" pitchFamily="34" charset="0"/>
                <a:cs typeface="Calibri" pitchFamily="34" charset="0"/>
              </a:rPr>
              <a:t>:\ sin </a:t>
            </a:r>
            <a:r>
              <a:rPr lang="es-ES" sz="2600" b="1" dirty="0">
                <a:latin typeface="Calibri" pitchFamily="34" charset="0"/>
                <a:cs typeface="Calibri" pitchFamily="34" charset="0"/>
              </a:rPr>
              <a:t>proceso de almacenamiento</a:t>
            </a:r>
            <a:r>
              <a:rPr lang="es-ES" sz="2600" b="1" dirty="0" smtClean="0">
                <a:latin typeface="Calibri" pitchFamily="34" charset="0"/>
                <a:cs typeface="Calibri" pitchFamily="34" charset="0"/>
              </a:rPr>
              <a:t>.</a:t>
            </a:r>
          </a:p>
          <a:p>
            <a:pPr marL="396875" lvl="4" indent="-396875" algn="just">
              <a:lnSpc>
                <a:spcPct val="90000"/>
              </a:lnSpc>
              <a:spcBef>
                <a:spcPct val="20000"/>
              </a:spcBef>
              <a:buClr>
                <a:srgbClr val="F3AF35"/>
              </a:buClr>
              <a:buSzPct val="85000"/>
              <a:buBlip>
                <a:blip r:embed="rId2"/>
              </a:buBlip>
            </a:pPr>
            <a:r>
              <a:rPr lang="es-ES" sz="2600" b="1" dirty="0" smtClean="0">
                <a:latin typeface="Calibri" pitchFamily="34" charset="0"/>
                <a:cs typeface="Calibri" pitchFamily="34" charset="0"/>
              </a:rPr>
              <a:t>Lectura.</a:t>
            </a:r>
            <a:endParaRPr lang="es-ES" sz="2600" b="1" dirty="0">
              <a:latin typeface="Calibri" pitchFamily="34" charset="0"/>
              <a:cs typeface="Calibri" pitchFamily="34" charset="0"/>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90800"/>
            <a:ext cx="6705600" cy="406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337156"/>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412750" y="230189"/>
            <a:ext cx="9080500"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sz="4000" dirty="0" smtClean="0"/>
              <a:t>Análisis de pruebas de comparación entre maquina física vs maquina virtual,</a:t>
            </a:r>
            <a:endParaRPr lang="es-ES" sz="4000" dirty="0"/>
          </a:p>
        </p:txBody>
      </p:sp>
      <p:sp>
        <p:nvSpPr>
          <p:cNvPr id="4" name="3 Rectángulo"/>
          <p:cNvSpPr/>
          <p:nvPr/>
        </p:nvSpPr>
        <p:spPr>
          <a:xfrm>
            <a:off x="0" y="1464025"/>
            <a:ext cx="7086600" cy="892552"/>
          </a:xfrm>
          <a:prstGeom prst="rect">
            <a:avLst/>
          </a:prstGeom>
        </p:spPr>
        <p:txBody>
          <a:bodyPr wrap="square">
            <a:spAutoFit/>
          </a:bodyPr>
          <a:lstStyle/>
          <a:p>
            <a:pPr marL="396875" lvl="4" indent="-396875" algn="just">
              <a:lnSpc>
                <a:spcPct val="90000"/>
              </a:lnSpc>
              <a:spcBef>
                <a:spcPct val="20000"/>
              </a:spcBef>
              <a:buClr>
                <a:srgbClr val="F3AF35"/>
              </a:buClr>
              <a:buSzPct val="85000"/>
              <a:buBlip>
                <a:blip r:embed="rId2"/>
              </a:buBlip>
            </a:pPr>
            <a:r>
              <a:rPr lang="es-ES" sz="2600" b="1" dirty="0">
                <a:latin typeface="Calibri" pitchFamily="34" charset="0"/>
                <a:cs typeface="Calibri" pitchFamily="34" charset="0"/>
              </a:rPr>
              <a:t>Partición </a:t>
            </a:r>
            <a:r>
              <a:rPr lang="es-ES" sz="2600" b="1" dirty="0" smtClean="0">
                <a:latin typeface="Calibri" pitchFamily="34" charset="0"/>
                <a:cs typeface="Calibri" pitchFamily="34" charset="0"/>
              </a:rPr>
              <a:t>:\ con </a:t>
            </a:r>
            <a:r>
              <a:rPr lang="es-ES" sz="2600" b="1" dirty="0">
                <a:latin typeface="Calibri" pitchFamily="34" charset="0"/>
                <a:cs typeface="Calibri" pitchFamily="34" charset="0"/>
              </a:rPr>
              <a:t>proceso de almacenamiento</a:t>
            </a:r>
            <a:r>
              <a:rPr lang="es-ES" sz="2600" b="1" dirty="0" smtClean="0">
                <a:latin typeface="Calibri" pitchFamily="34" charset="0"/>
                <a:cs typeface="Calibri" pitchFamily="34" charset="0"/>
              </a:rPr>
              <a:t>.</a:t>
            </a:r>
          </a:p>
          <a:p>
            <a:pPr marL="396875" lvl="4" indent="-396875" algn="just">
              <a:lnSpc>
                <a:spcPct val="90000"/>
              </a:lnSpc>
              <a:spcBef>
                <a:spcPct val="20000"/>
              </a:spcBef>
              <a:buClr>
                <a:srgbClr val="F3AF35"/>
              </a:buClr>
              <a:buSzPct val="85000"/>
              <a:buBlip>
                <a:blip r:embed="rId2"/>
              </a:buBlip>
            </a:pPr>
            <a:r>
              <a:rPr lang="es-ES" sz="2600" b="1" dirty="0" smtClean="0">
                <a:latin typeface="Calibri" pitchFamily="34" charset="0"/>
                <a:cs typeface="Calibri" pitchFamily="34" charset="0"/>
              </a:rPr>
              <a:t>Escritura.</a:t>
            </a:r>
            <a:endParaRPr lang="es-ES" sz="2600" b="1" dirty="0">
              <a:latin typeface="Calibri" pitchFamily="34" charset="0"/>
              <a:cs typeface="Calibri" pitchFamily="34" charset="0"/>
            </a:endParaRP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913" y="2328862"/>
            <a:ext cx="6719887" cy="409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311022"/>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19400"/>
            <a:ext cx="5692886"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Título"/>
          <p:cNvSpPr txBox="1">
            <a:spLocks/>
          </p:cNvSpPr>
          <p:nvPr/>
        </p:nvSpPr>
        <p:spPr>
          <a:xfrm>
            <a:off x="27709" y="685800"/>
            <a:ext cx="9080500"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sz="4000" dirty="0" smtClean="0"/>
              <a:t>Análisis de pruebas de comparación entre maquina física vs maquina virtual,</a:t>
            </a:r>
            <a:endParaRPr lang="es-ES" sz="4000" dirty="0"/>
          </a:p>
        </p:txBody>
      </p:sp>
      <p:sp>
        <p:nvSpPr>
          <p:cNvPr id="5" name="4 Rectángulo"/>
          <p:cNvSpPr/>
          <p:nvPr/>
        </p:nvSpPr>
        <p:spPr>
          <a:xfrm>
            <a:off x="0" y="2055030"/>
            <a:ext cx="7086600" cy="892552"/>
          </a:xfrm>
          <a:prstGeom prst="rect">
            <a:avLst/>
          </a:prstGeom>
        </p:spPr>
        <p:txBody>
          <a:bodyPr wrap="square">
            <a:spAutoFit/>
          </a:bodyPr>
          <a:lstStyle/>
          <a:p>
            <a:pPr marL="396875" lvl="4" indent="-396875" algn="just">
              <a:lnSpc>
                <a:spcPct val="90000"/>
              </a:lnSpc>
              <a:spcBef>
                <a:spcPct val="20000"/>
              </a:spcBef>
              <a:buClr>
                <a:srgbClr val="F3AF35"/>
              </a:buClr>
              <a:buSzPct val="85000"/>
              <a:buBlip>
                <a:blip r:embed="rId3"/>
              </a:buBlip>
            </a:pPr>
            <a:r>
              <a:rPr lang="es-ES" sz="2600" b="1" dirty="0">
                <a:latin typeface="Calibri" pitchFamily="34" charset="0"/>
                <a:cs typeface="Calibri" pitchFamily="34" charset="0"/>
              </a:rPr>
              <a:t>Partición </a:t>
            </a:r>
            <a:r>
              <a:rPr lang="es-ES" sz="2600" b="1" dirty="0" smtClean="0">
                <a:latin typeface="Calibri" pitchFamily="34" charset="0"/>
                <a:cs typeface="Calibri" pitchFamily="34" charset="0"/>
              </a:rPr>
              <a:t>:\ con </a:t>
            </a:r>
            <a:r>
              <a:rPr lang="es-ES" sz="2600" b="1" dirty="0">
                <a:latin typeface="Calibri" pitchFamily="34" charset="0"/>
                <a:cs typeface="Calibri" pitchFamily="34" charset="0"/>
              </a:rPr>
              <a:t>proceso de almacenamiento</a:t>
            </a:r>
            <a:r>
              <a:rPr lang="es-ES" sz="2600" b="1" dirty="0" smtClean="0">
                <a:latin typeface="Calibri" pitchFamily="34" charset="0"/>
                <a:cs typeface="Calibri" pitchFamily="34" charset="0"/>
              </a:rPr>
              <a:t>.</a:t>
            </a:r>
          </a:p>
          <a:p>
            <a:pPr marL="396875" lvl="4" indent="-396875" algn="just">
              <a:lnSpc>
                <a:spcPct val="90000"/>
              </a:lnSpc>
              <a:spcBef>
                <a:spcPct val="20000"/>
              </a:spcBef>
              <a:buClr>
                <a:srgbClr val="F3AF35"/>
              </a:buClr>
              <a:buSzPct val="85000"/>
              <a:buBlip>
                <a:blip r:embed="rId3"/>
              </a:buBlip>
            </a:pPr>
            <a:r>
              <a:rPr lang="es-ES" sz="2600" b="1" dirty="0">
                <a:latin typeface="Calibri" pitchFamily="34" charset="0"/>
                <a:cs typeface="Calibri" pitchFamily="34" charset="0"/>
              </a:rPr>
              <a:t>L</a:t>
            </a:r>
            <a:r>
              <a:rPr lang="es-ES" sz="2600" b="1" dirty="0" smtClean="0">
                <a:latin typeface="Calibri" pitchFamily="34" charset="0"/>
                <a:cs typeface="Calibri" pitchFamily="34" charset="0"/>
              </a:rPr>
              <a:t>ectura.</a:t>
            </a:r>
            <a:endParaRPr lang="es-ES" sz="2600" b="1" dirty="0">
              <a:latin typeface="Calibri" pitchFamily="34" charset="0"/>
              <a:cs typeface="Calibri" pitchFamily="34" charset="0"/>
            </a:endParaRPr>
          </a:p>
        </p:txBody>
      </p:sp>
    </p:spTree>
    <p:extLst>
      <p:ext uri="{BB962C8B-B14F-4D97-AF65-F5344CB8AC3E}">
        <p14:creationId xmlns:p14="http://schemas.microsoft.com/office/powerpoint/2010/main" val="271536171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¿Qué es la virtualización?</a:t>
            </a:r>
            <a:endParaRPr lang="es-ES" dirty="0"/>
          </a:p>
        </p:txBody>
      </p:sp>
      <p:pic>
        <p:nvPicPr>
          <p:cNvPr id="5122" name="Image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696528"/>
            <a:ext cx="6477000" cy="393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304800" y="1219200"/>
            <a:ext cx="8991600" cy="1477328"/>
          </a:xfrm>
          <a:prstGeom prst="rect">
            <a:avLst/>
          </a:prstGeom>
        </p:spPr>
        <p:txBody>
          <a:bodyPr wrap="square">
            <a:spAutoFit/>
          </a:bodyPr>
          <a:lstStyle/>
          <a:p>
            <a:pPr marL="396875" indent="-396875" algn="just">
              <a:lnSpc>
                <a:spcPct val="90000"/>
              </a:lnSpc>
              <a:spcBef>
                <a:spcPct val="20000"/>
              </a:spcBef>
              <a:buClr>
                <a:srgbClr val="F3AF35"/>
              </a:buClr>
              <a:buSzPct val="85000"/>
              <a:buBlip>
                <a:blip r:embed="rId3"/>
              </a:buBlip>
            </a:pPr>
            <a:r>
              <a:rPr lang="es-ES" sz="2500" dirty="0" smtClean="0">
                <a:latin typeface="Calibri" pitchFamily="34" charset="0"/>
                <a:cs typeface="Calibri" pitchFamily="34" charset="0"/>
              </a:rPr>
              <a:t>“La </a:t>
            </a:r>
            <a:r>
              <a:rPr lang="es-ES" sz="2500" dirty="0">
                <a:latin typeface="Calibri" pitchFamily="34" charset="0"/>
                <a:cs typeface="Calibri" pitchFamily="34" charset="0"/>
              </a:rPr>
              <a:t>virtualización es un medio para crear una versión </a:t>
            </a:r>
            <a:r>
              <a:rPr lang="es-ES" sz="2500" dirty="0" smtClean="0">
                <a:latin typeface="Calibri" pitchFamily="34" charset="0"/>
                <a:cs typeface="Calibri" pitchFamily="34" charset="0"/>
              </a:rPr>
              <a:t>virtual </a:t>
            </a:r>
            <a:r>
              <a:rPr lang="es-ES" sz="2500" dirty="0">
                <a:latin typeface="Calibri" pitchFamily="34" charset="0"/>
                <a:cs typeface="Calibri" pitchFamily="34" charset="0"/>
              </a:rPr>
              <a:t>de un dispositivo o </a:t>
            </a:r>
            <a:r>
              <a:rPr lang="es-ES" sz="2500" dirty="0" smtClean="0">
                <a:latin typeface="Calibri" pitchFamily="34" charset="0"/>
                <a:cs typeface="Calibri" pitchFamily="34" charset="0"/>
              </a:rPr>
              <a:t>recurso, </a:t>
            </a:r>
            <a:r>
              <a:rPr lang="es-ES" sz="2500" dirty="0">
                <a:latin typeface="Calibri" pitchFamily="34" charset="0"/>
                <a:cs typeface="Calibri" pitchFamily="34" charset="0"/>
              </a:rPr>
              <a:t>como un </a:t>
            </a:r>
            <a:r>
              <a:rPr lang="es-ES" sz="2500" dirty="0" smtClean="0">
                <a:latin typeface="Calibri" pitchFamily="34" charset="0"/>
                <a:cs typeface="Calibri" pitchFamily="34" charset="0"/>
              </a:rPr>
              <a:t>servidor</a:t>
            </a:r>
            <a:r>
              <a:rPr lang="es-ES" sz="2500" dirty="0">
                <a:latin typeface="Calibri" pitchFamily="34" charset="0"/>
                <a:cs typeface="Calibri" pitchFamily="34" charset="0"/>
              </a:rPr>
              <a:t>, un dispositivo de almacenamiento, una red o incluso un sistema operativo, donde se divide el recurso en uno o más entornos de ejecución.” </a:t>
            </a:r>
          </a:p>
        </p:txBody>
      </p:sp>
    </p:spTree>
    <p:extLst>
      <p:ext uri="{BB962C8B-B14F-4D97-AF65-F5344CB8AC3E}">
        <p14:creationId xmlns:p14="http://schemas.microsoft.com/office/powerpoint/2010/main" val="3403147856"/>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n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513" y="3200400"/>
            <a:ext cx="819840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txBox="1">
            <a:spLocks/>
          </p:cNvSpPr>
          <p:nvPr/>
        </p:nvSpPr>
        <p:spPr>
          <a:xfrm>
            <a:off x="27709" y="685800"/>
            <a:ext cx="9080500"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sz="4000" dirty="0" smtClean="0"/>
              <a:t>Análisis de pruebas de comparación entre maquina física vs maquina virtual,</a:t>
            </a:r>
            <a:endParaRPr lang="es-ES" sz="4000" dirty="0"/>
          </a:p>
        </p:txBody>
      </p:sp>
      <p:sp>
        <p:nvSpPr>
          <p:cNvPr id="6" name="5 Rectángulo"/>
          <p:cNvSpPr/>
          <p:nvPr/>
        </p:nvSpPr>
        <p:spPr>
          <a:xfrm>
            <a:off x="0" y="2055030"/>
            <a:ext cx="7086600" cy="452432"/>
          </a:xfrm>
          <a:prstGeom prst="rect">
            <a:avLst/>
          </a:prstGeom>
        </p:spPr>
        <p:txBody>
          <a:bodyPr wrap="square">
            <a:spAutoFit/>
          </a:bodyPr>
          <a:lstStyle/>
          <a:p>
            <a:pPr marL="396875" lvl="4" indent="-396875" algn="just">
              <a:lnSpc>
                <a:spcPct val="90000"/>
              </a:lnSpc>
              <a:spcBef>
                <a:spcPct val="20000"/>
              </a:spcBef>
              <a:buClr>
                <a:srgbClr val="F3AF35"/>
              </a:buClr>
              <a:buSzPct val="85000"/>
              <a:buBlip>
                <a:blip r:embed="rId3"/>
              </a:buBlip>
            </a:pPr>
            <a:r>
              <a:rPr lang="es-ES" sz="2600" b="1" dirty="0">
                <a:latin typeface="Calibri" pitchFamily="34" charset="0"/>
                <a:cs typeface="Calibri" pitchFamily="34" charset="0"/>
              </a:rPr>
              <a:t>Partición </a:t>
            </a:r>
            <a:r>
              <a:rPr lang="es-ES" sz="2600" b="1" dirty="0" smtClean="0">
                <a:latin typeface="Calibri" pitchFamily="34" charset="0"/>
                <a:cs typeface="Calibri" pitchFamily="34" charset="0"/>
              </a:rPr>
              <a:t>:\ con </a:t>
            </a:r>
            <a:r>
              <a:rPr lang="es-ES" sz="2600" b="1" dirty="0">
                <a:latin typeface="Calibri" pitchFamily="34" charset="0"/>
                <a:cs typeface="Calibri" pitchFamily="34" charset="0"/>
              </a:rPr>
              <a:t>proceso de almacenamiento</a:t>
            </a:r>
            <a:r>
              <a:rPr lang="es-ES" sz="2600" b="1" dirty="0" smtClean="0">
                <a:latin typeface="Calibri" pitchFamily="34" charset="0"/>
                <a:cs typeface="Calibri" pitchFamily="34" charset="0"/>
              </a:rPr>
              <a:t>.</a:t>
            </a:r>
          </a:p>
        </p:txBody>
      </p:sp>
    </p:spTree>
    <p:extLst>
      <p:ext uri="{BB962C8B-B14F-4D97-AF65-F5344CB8AC3E}">
        <p14:creationId xmlns:p14="http://schemas.microsoft.com/office/powerpoint/2010/main" val="396752478"/>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7709" y="685800"/>
            <a:ext cx="9080500"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sz="4000" dirty="0" smtClean="0"/>
              <a:t>Análisis de pruebas de comparación entre maquina física vs maquina virtual,</a:t>
            </a:r>
            <a:endParaRPr lang="es-ES" sz="4000" dirty="0"/>
          </a:p>
        </p:txBody>
      </p:sp>
      <p:sp>
        <p:nvSpPr>
          <p:cNvPr id="4" name="3 Rectángulo"/>
          <p:cNvSpPr/>
          <p:nvPr/>
        </p:nvSpPr>
        <p:spPr>
          <a:xfrm>
            <a:off x="0" y="2055030"/>
            <a:ext cx="7086600" cy="452432"/>
          </a:xfrm>
          <a:prstGeom prst="rect">
            <a:avLst/>
          </a:prstGeom>
        </p:spPr>
        <p:txBody>
          <a:bodyPr wrap="square">
            <a:spAutoFit/>
          </a:bodyPr>
          <a:lstStyle/>
          <a:p>
            <a:pPr marL="396875" lvl="4" indent="-396875" algn="just">
              <a:lnSpc>
                <a:spcPct val="90000"/>
              </a:lnSpc>
              <a:spcBef>
                <a:spcPct val="20000"/>
              </a:spcBef>
              <a:buClr>
                <a:srgbClr val="F3AF35"/>
              </a:buClr>
              <a:buSzPct val="85000"/>
              <a:buBlip>
                <a:blip r:embed="rId2"/>
              </a:buBlip>
            </a:pPr>
            <a:r>
              <a:rPr lang="es-ES" sz="2600" b="1" dirty="0" smtClean="0">
                <a:latin typeface="Calibri" pitchFamily="34" charset="0"/>
                <a:cs typeface="Calibri" pitchFamily="34" charset="0"/>
              </a:rPr>
              <a:t>Recurso de la RAM sin </a:t>
            </a:r>
            <a:r>
              <a:rPr lang="es-ES" sz="2600" b="1" dirty="0">
                <a:latin typeface="Calibri" pitchFamily="34" charset="0"/>
                <a:cs typeface="Calibri" pitchFamily="34" charset="0"/>
              </a:rPr>
              <a:t>almacenamiento</a:t>
            </a:r>
            <a:r>
              <a:rPr lang="es-ES" sz="2600" b="1" dirty="0" smtClean="0">
                <a:latin typeface="Calibri" pitchFamily="34" charset="0"/>
                <a:cs typeface="Calibri" pitchFamily="34" charset="0"/>
              </a:rPr>
              <a:t>.</a:t>
            </a:r>
          </a:p>
        </p:txBody>
      </p:sp>
      <p:pic>
        <p:nvPicPr>
          <p:cNvPr id="45058" name="Image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95600"/>
            <a:ext cx="8574809" cy="3216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702535"/>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7709" y="685800"/>
            <a:ext cx="9080500"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sz="4000" dirty="0" smtClean="0"/>
              <a:t>Análisis de pruebas de comparación entre maquina física vs maquina virtual,</a:t>
            </a:r>
            <a:endParaRPr lang="es-ES" sz="4000" dirty="0"/>
          </a:p>
        </p:txBody>
      </p:sp>
      <p:sp>
        <p:nvSpPr>
          <p:cNvPr id="4" name="3 Rectángulo"/>
          <p:cNvSpPr/>
          <p:nvPr/>
        </p:nvSpPr>
        <p:spPr>
          <a:xfrm>
            <a:off x="0" y="2055030"/>
            <a:ext cx="7086600" cy="452432"/>
          </a:xfrm>
          <a:prstGeom prst="rect">
            <a:avLst/>
          </a:prstGeom>
        </p:spPr>
        <p:txBody>
          <a:bodyPr wrap="square">
            <a:spAutoFit/>
          </a:bodyPr>
          <a:lstStyle/>
          <a:p>
            <a:pPr marL="396875" lvl="4" indent="-396875" algn="just">
              <a:lnSpc>
                <a:spcPct val="90000"/>
              </a:lnSpc>
              <a:spcBef>
                <a:spcPct val="20000"/>
              </a:spcBef>
              <a:buClr>
                <a:srgbClr val="F3AF35"/>
              </a:buClr>
              <a:buSzPct val="85000"/>
              <a:buBlip>
                <a:blip r:embed="rId2"/>
              </a:buBlip>
            </a:pPr>
            <a:r>
              <a:rPr lang="es-ES" sz="2600" b="1" dirty="0" smtClean="0">
                <a:latin typeface="Calibri" pitchFamily="34" charset="0"/>
                <a:cs typeface="Calibri" pitchFamily="34" charset="0"/>
              </a:rPr>
              <a:t>Recurso de la RAM con almacenamiento.</a:t>
            </a:r>
          </a:p>
        </p:txBody>
      </p:sp>
      <p:pic>
        <p:nvPicPr>
          <p:cNvPr id="46082" name="Imagen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70" y="2667000"/>
            <a:ext cx="884077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138997"/>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Protocolo de comunicación.</a:t>
            </a:r>
            <a:endParaRPr lang="es-ES" dirty="0"/>
          </a:p>
        </p:txBody>
      </p:sp>
      <p:sp>
        <p:nvSpPr>
          <p:cNvPr id="3" name="2 Rectángulo"/>
          <p:cNvSpPr/>
          <p:nvPr/>
        </p:nvSpPr>
        <p:spPr>
          <a:xfrm>
            <a:off x="381000" y="1274564"/>
            <a:ext cx="8839200" cy="812530"/>
          </a:xfrm>
          <a:prstGeom prst="rect">
            <a:avLst/>
          </a:prstGeom>
        </p:spPr>
        <p:txBody>
          <a:bodyPr wrap="square">
            <a:spAutoFit/>
          </a:bodyPr>
          <a:lstStyle/>
          <a:p>
            <a:pPr marL="396875" lvl="4" indent="-396875" algn="just">
              <a:lnSpc>
                <a:spcPct val="90000"/>
              </a:lnSpc>
              <a:spcBef>
                <a:spcPct val="20000"/>
              </a:spcBef>
              <a:buClr>
                <a:srgbClr val="F3AF35"/>
              </a:buClr>
              <a:buSzPct val="85000"/>
              <a:buBlip>
                <a:blip r:embed="rId2"/>
              </a:buBlip>
            </a:pPr>
            <a:r>
              <a:rPr lang="es-ES" sz="2600" b="1" dirty="0">
                <a:latin typeface="Calibri" pitchFamily="34" charset="0"/>
                <a:cs typeface="Calibri" pitchFamily="34" charset="0"/>
              </a:rPr>
              <a:t>Durante la comunicación entre el servidor y la cámara intercambian mensajes de RTP y RTCP durante esta fase.</a:t>
            </a:r>
          </a:p>
        </p:txBody>
      </p:sp>
      <p:sp>
        <p:nvSpPr>
          <p:cNvPr id="4" name="3 Rectángulo"/>
          <p:cNvSpPr/>
          <p:nvPr/>
        </p:nvSpPr>
        <p:spPr>
          <a:xfrm>
            <a:off x="1066800" y="2209800"/>
            <a:ext cx="7696200" cy="3564053"/>
          </a:xfrm>
          <a:prstGeom prst="rect">
            <a:avLst/>
          </a:prstGeom>
        </p:spPr>
        <p:txBody>
          <a:bodyPr wrap="square">
            <a:spAutoFit/>
          </a:bodyPr>
          <a:lstStyle/>
          <a:p>
            <a:pPr marL="396875" lvl="4" indent="-396875" algn="just">
              <a:lnSpc>
                <a:spcPct val="90000"/>
              </a:lnSpc>
              <a:spcBef>
                <a:spcPct val="20000"/>
              </a:spcBef>
              <a:buClr>
                <a:srgbClr val="F3AF35"/>
              </a:buClr>
              <a:buSzPct val="85000"/>
              <a:buBlip>
                <a:blip r:embed="rId2"/>
              </a:buBlip>
            </a:pPr>
            <a:r>
              <a:rPr lang="es-ES" sz="2400" b="1" dirty="0" smtClean="0">
                <a:latin typeface="Calibri" pitchFamily="34" charset="0"/>
                <a:cs typeface="Calibri" pitchFamily="34" charset="0"/>
              </a:rPr>
              <a:t>RTSP: Real </a:t>
            </a:r>
            <a:r>
              <a:rPr lang="es-ES" sz="2400" b="1" dirty="0">
                <a:latin typeface="Calibri" pitchFamily="34" charset="0"/>
                <a:cs typeface="Calibri" pitchFamily="34" charset="0"/>
              </a:rPr>
              <a:t>Time </a:t>
            </a:r>
            <a:r>
              <a:rPr lang="es-ES" sz="2400" b="1" dirty="0" err="1">
                <a:latin typeface="Calibri" pitchFamily="34" charset="0"/>
                <a:cs typeface="Calibri" pitchFamily="34" charset="0"/>
              </a:rPr>
              <a:t>Streaming</a:t>
            </a:r>
            <a:r>
              <a:rPr lang="es-ES" sz="2400" b="1" dirty="0">
                <a:latin typeface="Calibri" pitchFamily="34" charset="0"/>
                <a:cs typeface="Calibri" pitchFamily="34" charset="0"/>
              </a:rPr>
              <a:t> </a:t>
            </a:r>
            <a:r>
              <a:rPr lang="es-ES" sz="2400" b="1" dirty="0" err="1">
                <a:latin typeface="Calibri" pitchFamily="34" charset="0"/>
                <a:cs typeface="Calibri" pitchFamily="34" charset="0"/>
              </a:rPr>
              <a:t>Protocol</a:t>
            </a:r>
            <a:r>
              <a:rPr lang="es-ES" sz="2400" b="1" dirty="0">
                <a:latin typeface="Calibri" pitchFamily="34" charset="0"/>
                <a:cs typeface="Calibri" pitchFamily="34" charset="0"/>
              </a:rPr>
              <a:t> es un protocolo que establece y controla uno o muchos flujos sincronizados de datos, ya sean de audio o de </a:t>
            </a:r>
            <a:r>
              <a:rPr lang="es-ES" sz="2400" b="1" dirty="0" smtClean="0">
                <a:latin typeface="Calibri" pitchFamily="34" charset="0"/>
                <a:cs typeface="Calibri" pitchFamily="34" charset="0"/>
              </a:rPr>
              <a:t>video.</a:t>
            </a:r>
          </a:p>
          <a:p>
            <a:pPr marL="396875" lvl="4" indent="-396875" algn="just">
              <a:lnSpc>
                <a:spcPct val="90000"/>
              </a:lnSpc>
              <a:spcBef>
                <a:spcPct val="20000"/>
              </a:spcBef>
              <a:buClr>
                <a:srgbClr val="F3AF35"/>
              </a:buClr>
              <a:buSzPct val="85000"/>
              <a:buBlip>
                <a:blip r:embed="rId2"/>
              </a:buBlip>
            </a:pPr>
            <a:r>
              <a:rPr lang="es-ES" sz="2400" b="1" dirty="0">
                <a:latin typeface="Calibri" pitchFamily="34" charset="0"/>
                <a:cs typeface="Calibri" pitchFamily="34" charset="0"/>
              </a:rPr>
              <a:t>RTP: </a:t>
            </a:r>
            <a:r>
              <a:rPr lang="es-ES" sz="2400" dirty="0"/>
              <a:t>utilizado para la transmisión de información en tiempo real, como por ejemplo audio y vídeo en una video-conferencia</a:t>
            </a:r>
            <a:r>
              <a:rPr lang="es-ES" sz="2400" b="1" dirty="0" smtClean="0">
                <a:latin typeface="Calibri" pitchFamily="34" charset="0"/>
                <a:cs typeface="Calibri" pitchFamily="34" charset="0"/>
              </a:rPr>
              <a:t>.</a:t>
            </a:r>
            <a:endParaRPr lang="es-ES" sz="2400" b="1" dirty="0">
              <a:latin typeface="Calibri" pitchFamily="34" charset="0"/>
              <a:cs typeface="Calibri" pitchFamily="34" charset="0"/>
            </a:endParaRPr>
          </a:p>
          <a:p>
            <a:pPr marL="396875" lvl="4" indent="-396875" algn="just">
              <a:lnSpc>
                <a:spcPct val="90000"/>
              </a:lnSpc>
              <a:spcBef>
                <a:spcPct val="20000"/>
              </a:spcBef>
              <a:buClr>
                <a:srgbClr val="F3AF35"/>
              </a:buClr>
              <a:buSzPct val="85000"/>
              <a:buBlip>
                <a:blip r:embed="rId2"/>
              </a:buBlip>
            </a:pPr>
            <a:r>
              <a:rPr lang="es-ES" sz="2400" b="1" dirty="0">
                <a:latin typeface="Calibri" pitchFamily="34" charset="0"/>
                <a:cs typeface="Calibri" pitchFamily="34" charset="0"/>
              </a:rPr>
              <a:t>RTCP: </a:t>
            </a:r>
            <a:r>
              <a:rPr lang="es-ES" sz="2400" dirty="0"/>
              <a:t>protocolo de comunicación que proporciona información de control que está </a:t>
            </a:r>
            <a:r>
              <a:rPr lang="es-ES" sz="2400" dirty="0" smtClean="0"/>
              <a:t>asociado</a:t>
            </a:r>
            <a:r>
              <a:rPr lang="es-ES" sz="2400" b="1" dirty="0">
                <a:latin typeface="Calibri" pitchFamily="34" charset="0"/>
                <a:cs typeface="Calibri" pitchFamily="34" charset="0"/>
              </a:rPr>
              <a:t> </a:t>
            </a:r>
            <a:r>
              <a:rPr lang="es-ES" sz="2400" dirty="0"/>
              <a:t>con un flujo de datos para una aplicación multimedia (flujo </a:t>
            </a:r>
            <a:r>
              <a:rPr lang="es-ES" sz="2400" dirty="0" smtClean="0"/>
              <a:t>RTP)</a:t>
            </a:r>
            <a:endParaRPr lang="es-ES" sz="2400" b="1" dirty="0">
              <a:latin typeface="Calibri" pitchFamily="34" charset="0"/>
              <a:cs typeface="Calibri" pitchFamily="34" charset="0"/>
            </a:endParaRPr>
          </a:p>
        </p:txBody>
      </p:sp>
    </p:spTree>
    <p:extLst>
      <p:ext uri="{BB962C8B-B14F-4D97-AF65-F5344CB8AC3E}">
        <p14:creationId xmlns:p14="http://schemas.microsoft.com/office/powerpoint/2010/main" val="4111702373"/>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Analizar Protocolos.</a:t>
            </a:r>
            <a:endParaRPr lang="es-ES" dirty="0"/>
          </a:p>
        </p:txBody>
      </p:sp>
      <p:sp>
        <p:nvSpPr>
          <p:cNvPr id="3" name="2 Rectángulo"/>
          <p:cNvSpPr/>
          <p:nvPr/>
        </p:nvSpPr>
        <p:spPr>
          <a:xfrm>
            <a:off x="228600" y="1524000"/>
            <a:ext cx="8763000" cy="3784113"/>
          </a:xfrm>
          <a:prstGeom prst="rect">
            <a:avLst/>
          </a:prstGeom>
        </p:spPr>
        <p:txBody>
          <a:bodyPr wrap="square">
            <a:spAutoFit/>
          </a:bodyPr>
          <a:lstStyle/>
          <a:p>
            <a:pPr marL="396875" lvl="4" indent="-396875" algn="just">
              <a:lnSpc>
                <a:spcPct val="90000"/>
              </a:lnSpc>
              <a:spcBef>
                <a:spcPct val="20000"/>
              </a:spcBef>
              <a:buClr>
                <a:srgbClr val="F3AF35"/>
              </a:buClr>
              <a:buSzPct val="85000"/>
              <a:buBlip>
                <a:blip r:embed="rId2"/>
              </a:buBlip>
            </a:pPr>
            <a:r>
              <a:rPr lang="es-ES" sz="2600" b="1" dirty="0">
                <a:latin typeface="Calibri" pitchFamily="34" charset="0"/>
                <a:cs typeface="Calibri" pitchFamily="34" charset="0"/>
              </a:rPr>
              <a:t>Es un elemento pasivo, únicamente observa mensajes que son transmitidos y recibidos desde y hacia un elemento de </a:t>
            </a:r>
            <a:r>
              <a:rPr lang="es-ES" sz="2600" b="1" dirty="0" smtClean="0">
                <a:latin typeface="Calibri" pitchFamily="34" charset="0"/>
                <a:cs typeface="Calibri" pitchFamily="34" charset="0"/>
              </a:rPr>
              <a:t>la </a:t>
            </a:r>
            <a:r>
              <a:rPr lang="es-ES" sz="2600" b="1" dirty="0">
                <a:latin typeface="Calibri" pitchFamily="34" charset="0"/>
                <a:cs typeface="Calibri" pitchFamily="34" charset="0"/>
              </a:rPr>
              <a:t>red, pero nunca envía él mismo mensajes</a:t>
            </a:r>
            <a:r>
              <a:rPr lang="es-ES" sz="2600" b="1" dirty="0" smtClean="0">
                <a:latin typeface="Calibri" pitchFamily="34" charset="0"/>
                <a:cs typeface="Calibri" pitchFamily="34" charset="0"/>
              </a:rPr>
              <a:t>.</a:t>
            </a:r>
          </a:p>
          <a:p>
            <a:pPr marL="0" lvl="4" algn="just">
              <a:lnSpc>
                <a:spcPct val="90000"/>
              </a:lnSpc>
              <a:spcBef>
                <a:spcPct val="20000"/>
              </a:spcBef>
              <a:buClr>
                <a:srgbClr val="F3AF35"/>
              </a:buClr>
              <a:buSzPct val="85000"/>
            </a:pPr>
            <a:r>
              <a:rPr lang="es-ES" sz="2600" b="1" dirty="0" smtClean="0">
                <a:latin typeface="Calibri" pitchFamily="34" charset="0"/>
                <a:cs typeface="Calibri" pitchFamily="34" charset="0"/>
              </a:rPr>
              <a:t> </a:t>
            </a:r>
          </a:p>
          <a:p>
            <a:pPr marL="396875" lvl="4" indent="-396875" algn="just">
              <a:lnSpc>
                <a:spcPct val="90000"/>
              </a:lnSpc>
              <a:spcBef>
                <a:spcPct val="20000"/>
              </a:spcBef>
              <a:buClr>
                <a:srgbClr val="F3AF35"/>
              </a:buClr>
              <a:buSzPct val="85000"/>
              <a:buBlip>
                <a:blip r:embed="rId2"/>
              </a:buBlip>
            </a:pPr>
            <a:r>
              <a:rPr lang="es-ES" sz="3000" b="1" dirty="0" smtClean="0">
                <a:latin typeface="Calibri" pitchFamily="34" charset="0"/>
                <a:cs typeface="Calibri" pitchFamily="34" charset="0"/>
              </a:rPr>
              <a:t>WireShark</a:t>
            </a:r>
          </a:p>
          <a:p>
            <a:pPr marL="854057" lvl="5" indent="-396875" algn="just">
              <a:lnSpc>
                <a:spcPct val="90000"/>
              </a:lnSpc>
              <a:spcBef>
                <a:spcPct val="20000"/>
              </a:spcBef>
              <a:buClr>
                <a:srgbClr val="F3AF35"/>
              </a:buClr>
              <a:buSzPct val="85000"/>
              <a:buBlip>
                <a:blip r:embed="rId2"/>
              </a:buBlip>
            </a:pPr>
            <a:r>
              <a:rPr lang="es-ES" sz="2300" b="1" dirty="0" smtClean="0">
                <a:latin typeface="Calibri" pitchFamily="34" charset="0"/>
                <a:cs typeface="Calibri" pitchFamily="34" charset="0"/>
              </a:rPr>
              <a:t>Un </a:t>
            </a:r>
            <a:r>
              <a:rPr lang="es-ES" sz="2300" b="1" dirty="0" smtClean="0">
                <a:latin typeface="Calibri" pitchFamily="34" charset="0"/>
                <a:cs typeface="Calibri" pitchFamily="34" charset="0"/>
              </a:rPr>
              <a:t>software libre, disponible para varias plataformas (Unix, Windows y Mac OS) es utilizado para realizar análisis y solucionar problemas en redes de comunicaciones  para realizar esto, WireShark ha de conocer los protocolos que está analizando. </a:t>
            </a:r>
            <a:endParaRPr lang="es-ES" sz="2300" b="1" dirty="0">
              <a:latin typeface="Calibri" pitchFamily="34" charset="0"/>
              <a:cs typeface="Calibri" pitchFamily="34" charset="0"/>
            </a:endParaRPr>
          </a:p>
        </p:txBody>
      </p:sp>
      <p:pic>
        <p:nvPicPr>
          <p:cNvPr id="17410" name="Picture 2" descr="http://4.bp.blogspot.com/-K2Dln5sPLF0/TWWPLvkSK5I/AAAAAAAAAO0/e2wBNErXd4I/s320/Wiresha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290940"/>
            <a:ext cx="3657600" cy="1096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592765"/>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581698"/>
          </a:xfrm>
        </p:spPr>
        <p:txBody>
          <a:bodyPr/>
          <a:lstStyle/>
          <a:p>
            <a:r>
              <a:rPr lang="es-ES" sz="4200" dirty="0" smtClean="0"/>
              <a:t>Análisis del protocolo RTP</a:t>
            </a:r>
            <a:endParaRPr lang="es-ES" sz="4200" dirty="0"/>
          </a:p>
        </p:txBody>
      </p:sp>
      <p:grpSp>
        <p:nvGrpSpPr>
          <p:cNvPr id="3" name="2 Grupo"/>
          <p:cNvGrpSpPr/>
          <p:nvPr/>
        </p:nvGrpSpPr>
        <p:grpSpPr>
          <a:xfrm>
            <a:off x="533400" y="876300"/>
            <a:ext cx="9067800" cy="5761687"/>
            <a:chOff x="202842" y="876300"/>
            <a:chExt cx="9067800" cy="5761687"/>
          </a:xfrm>
        </p:grpSpPr>
        <p:pic>
          <p:nvPicPr>
            <p:cNvPr id="15362" name="Imagen 29"/>
            <p:cNvPicPr>
              <a:picLocks noChangeAspect="1" noChangeArrowheads="1"/>
            </p:cNvPicPr>
            <p:nvPr/>
          </p:nvPicPr>
          <p:blipFill rotWithShape="1">
            <a:blip r:embed="rId2">
              <a:extLst>
                <a:ext uri="{28A0092B-C50C-407E-A947-70E740481C1C}">
                  <a14:useLocalDpi xmlns:a14="http://schemas.microsoft.com/office/drawing/2010/main" val="0"/>
                </a:ext>
              </a:extLst>
            </a:blip>
            <a:srcRect b="45926"/>
            <a:stretch/>
          </p:blipFill>
          <p:spPr bwMode="auto">
            <a:xfrm>
              <a:off x="202842" y="876300"/>
              <a:ext cx="90678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Imagen 34"/>
            <p:cNvPicPr>
              <a:picLocks noChangeAspect="1" noChangeArrowheads="1"/>
            </p:cNvPicPr>
            <p:nvPr/>
          </p:nvPicPr>
          <p:blipFill rotWithShape="1">
            <a:blip r:embed="rId3">
              <a:extLst>
                <a:ext uri="{28A0092B-C50C-407E-A947-70E740481C1C}">
                  <a14:useLocalDpi xmlns:a14="http://schemas.microsoft.com/office/drawing/2010/main" val="0"/>
                </a:ext>
              </a:extLst>
            </a:blip>
            <a:srcRect b="32983"/>
            <a:stretch/>
          </p:blipFill>
          <p:spPr bwMode="auto">
            <a:xfrm>
              <a:off x="202842" y="3829319"/>
              <a:ext cx="9067800" cy="280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95654390"/>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664797"/>
          </a:xfrm>
        </p:spPr>
        <p:txBody>
          <a:bodyPr/>
          <a:lstStyle/>
          <a:p>
            <a:r>
              <a:rPr lang="es-ES" dirty="0" err="1"/>
              <a:t>Analisis</a:t>
            </a:r>
            <a:r>
              <a:rPr lang="es-ES" dirty="0"/>
              <a:t> del protocolo </a:t>
            </a:r>
            <a:r>
              <a:rPr lang="es-ES" dirty="0" smtClean="0"/>
              <a:t>RTCP</a:t>
            </a:r>
            <a:endParaRPr lang="es-ES" dirty="0"/>
          </a:p>
        </p:txBody>
      </p:sp>
      <p:grpSp>
        <p:nvGrpSpPr>
          <p:cNvPr id="3" name="2 Grupo"/>
          <p:cNvGrpSpPr/>
          <p:nvPr/>
        </p:nvGrpSpPr>
        <p:grpSpPr>
          <a:xfrm>
            <a:off x="228600" y="914400"/>
            <a:ext cx="9199462" cy="5562600"/>
            <a:chOff x="228600" y="914400"/>
            <a:chExt cx="9199462" cy="5562600"/>
          </a:xfrm>
        </p:grpSpPr>
        <p:pic>
          <p:nvPicPr>
            <p:cNvPr id="16386" name="Imagen 28"/>
            <p:cNvPicPr>
              <a:picLocks noChangeAspect="1" noChangeArrowheads="1"/>
            </p:cNvPicPr>
            <p:nvPr/>
          </p:nvPicPr>
          <p:blipFill rotWithShape="1">
            <a:blip r:embed="rId2">
              <a:extLst>
                <a:ext uri="{28A0092B-C50C-407E-A947-70E740481C1C}">
                  <a14:useLocalDpi xmlns:a14="http://schemas.microsoft.com/office/drawing/2010/main" val="0"/>
                </a:ext>
              </a:extLst>
            </a:blip>
            <a:srcRect b="46366"/>
            <a:stretch/>
          </p:blipFill>
          <p:spPr bwMode="auto">
            <a:xfrm>
              <a:off x="228600" y="914400"/>
              <a:ext cx="91994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Imagen 31"/>
            <p:cNvPicPr>
              <a:picLocks noChangeAspect="1" noChangeArrowheads="1"/>
            </p:cNvPicPr>
            <p:nvPr/>
          </p:nvPicPr>
          <p:blipFill rotWithShape="1">
            <a:blip r:embed="rId3">
              <a:extLst>
                <a:ext uri="{28A0092B-C50C-407E-A947-70E740481C1C}">
                  <a14:useLocalDpi xmlns:a14="http://schemas.microsoft.com/office/drawing/2010/main" val="0"/>
                </a:ext>
              </a:extLst>
            </a:blip>
            <a:srcRect b="34848"/>
            <a:stretch/>
          </p:blipFill>
          <p:spPr bwMode="auto">
            <a:xfrm>
              <a:off x="238259" y="3505200"/>
              <a:ext cx="918980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66334118"/>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230189"/>
            <a:ext cx="8959850" cy="664797"/>
          </a:xfrm>
        </p:spPr>
        <p:txBody>
          <a:bodyPr/>
          <a:lstStyle/>
          <a:p>
            <a:r>
              <a:rPr lang="es-ES" dirty="0" smtClean="0"/>
              <a:t>Resultado de Análisis</a:t>
            </a:r>
            <a:endParaRPr lang="es-ES" dirty="0"/>
          </a:p>
        </p:txBody>
      </p:sp>
      <p:pic>
        <p:nvPicPr>
          <p:cNvPr id="1026" name="Imagen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66" y="2101849"/>
            <a:ext cx="45243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n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790" y="2101849"/>
            <a:ext cx="4962525"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846376"/>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Backup.</a:t>
            </a:r>
            <a:endParaRPr lang="es-ES" dirty="0"/>
          </a:p>
        </p:txBody>
      </p:sp>
      <p:sp>
        <p:nvSpPr>
          <p:cNvPr id="3" name="2 Rectángulo"/>
          <p:cNvSpPr/>
          <p:nvPr/>
        </p:nvSpPr>
        <p:spPr>
          <a:xfrm>
            <a:off x="762000" y="1702374"/>
            <a:ext cx="8763000" cy="2797689"/>
          </a:xfrm>
          <a:prstGeom prst="rect">
            <a:avLst/>
          </a:prstGeom>
        </p:spPr>
        <p:txBody>
          <a:bodyPr wrap="square">
            <a:spAutoFit/>
          </a:bodyPr>
          <a:lstStyle/>
          <a:p>
            <a:pPr marL="396875" lvl="4" indent="-396875" algn="just">
              <a:lnSpc>
                <a:spcPct val="90000"/>
              </a:lnSpc>
              <a:spcBef>
                <a:spcPct val="20000"/>
              </a:spcBef>
              <a:buClr>
                <a:srgbClr val="F3AF35"/>
              </a:buClr>
              <a:buSzPct val="85000"/>
              <a:buBlip>
                <a:blip r:embed="rId2"/>
              </a:buBlip>
            </a:pPr>
            <a:r>
              <a:rPr lang="es-ES" sz="2600" b="1" dirty="0">
                <a:latin typeface="Calibri" pitchFamily="34" charset="0"/>
                <a:cs typeface="Calibri" pitchFamily="34" charset="0"/>
              </a:rPr>
              <a:t>Los administradores buscan manera de tener respaldada toda su infraestructura virtualizada en caso de desastres para ellos buscan algunas maneras para lograrlo</a:t>
            </a:r>
            <a:r>
              <a:rPr lang="es-ES" sz="2600" b="1" dirty="0" smtClean="0">
                <a:latin typeface="Calibri" pitchFamily="34" charset="0"/>
                <a:cs typeface="Calibri" pitchFamily="34" charset="0"/>
              </a:rPr>
              <a:t>.</a:t>
            </a:r>
          </a:p>
          <a:p>
            <a:pPr marL="396875" lvl="4" indent="-396875" algn="just">
              <a:lnSpc>
                <a:spcPct val="90000"/>
              </a:lnSpc>
              <a:spcBef>
                <a:spcPct val="20000"/>
              </a:spcBef>
              <a:buClr>
                <a:srgbClr val="F3AF35"/>
              </a:buClr>
              <a:buSzPct val="85000"/>
              <a:buBlip>
                <a:blip r:embed="rId2"/>
              </a:buBlip>
            </a:pPr>
            <a:endParaRPr lang="es-ES" sz="2600" b="1" dirty="0">
              <a:latin typeface="Calibri" pitchFamily="34" charset="0"/>
              <a:cs typeface="Calibri" pitchFamily="34" charset="0"/>
            </a:endParaRPr>
          </a:p>
          <a:p>
            <a:pPr marL="396875" lvl="4" indent="-396875" algn="just">
              <a:lnSpc>
                <a:spcPct val="90000"/>
              </a:lnSpc>
              <a:spcBef>
                <a:spcPct val="20000"/>
              </a:spcBef>
              <a:buClr>
                <a:srgbClr val="F3AF35"/>
              </a:buClr>
              <a:buSzPct val="85000"/>
              <a:buBlip>
                <a:blip r:embed="rId2"/>
              </a:buBlip>
            </a:pPr>
            <a:r>
              <a:rPr lang="es-ES" sz="2600" b="1" dirty="0" smtClean="0">
                <a:latin typeface="Calibri" pitchFamily="34" charset="0"/>
                <a:cs typeface="Calibri" pitchFamily="34" charset="0"/>
              </a:rPr>
              <a:t>Los mecanismo que se utilizaron:</a:t>
            </a:r>
          </a:p>
          <a:p>
            <a:pPr marL="854057" lvl="5" indent="-396875" algn="just">
              <a:lnSpc>
                <a:spcPct val="90000"/>
              </a:lnSpc>
              <a:spcBef>
                <a:spcPct val="20000"/>
              </a:spcBef>
              <a:buClr>
                <a:srgbClr val="F3AF35"/>
              </a:buClr>
              <a:buSzPct val="85000"/>
              <a:buBlip>
                <a:blip r:embed="rId2"/>
              </a:buBlip>
            </a:pPr>
            <a:r>
              <a:rPr lang="es-ES" sz="2200" b="1" dirty="0" smtClean="0">
                <a:latin typeface="Calibri" pitchFamily="34" charset="0"/>
                <a:cs typeface="Calibri" pitchFamily="34" charset="0"/>
              </a:rPr>
              <a:t>VSS (</a:t>
            </a:r>
            <a:r>
              <a:rPr lang="es-ES" sz="2200" dirty="0"/>
              <a:t>Copias de seguridad de Windows Server </a:t>
            </a:r>
            <a:r>
              <a:rPr lang="es-ES" sz="2200" b="1" dirty="0" smtClean="0">
                <a:latin typeface="Calibri" pitchFamily="34" charset="0"/>
                <a:cs typeface="Calibri" pitchFamily="34" charset="0"/>
              </a:rPr>
              <a:t>)</a:t>
            </a:r>
          </a:p>
          <a:p>
            <a:pPr marL="854057" lvl="5" indent="-396875" algn="just">
              <a:lnSpc>
                <a:spcPct val="90000"/>
              </a:lnSpc>
              <a:spcBef>
                <a:spcPct val="20000"/>
              </a:spcBef>
              <a:buClr>
                <a:srgbClr val="F3AF35"/>
              </a:buClr>
              <a:buSzPct val="85000"/>
              <a:buBlip>
                <a:blip r:embed="rId2"/>
              </a:buBlip>
            </a:pPr>
            <a:r>
              <a:rPr lang="es-ES" sz="2200" b="1" dirty="0" smtClean="0">
                <a:latin typeface="Calibri" pitchFamily="34" charset="0"/>
                <a:cs typeface="Calibri" pitchFamily="34" charset="0"/>
              </a:rPr>
              <a:t>Cobian Backup</a:t>
            </a:r>
            <a:endParaRPr lang="es-ES" sz="2200" b="1" dirty="0">
              <a:latin typeface="Calibri" pitchFamily="34" charset="0"/>
              <a:cs typeface="Calibri" pitchFamily="34" charset="0"/>
            </a:endParaRPr>
          </a:p>
        </p:txBody>
      </p:sp>
      <p:pic>
        <p:nvPicPr>
          <p:cNvPr id="6146" name="Imagen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4724400"/>
            <a:ext cx="4550229"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599676"/>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9130" y="304800"/>
            <a:ext cx="9080500" cy="1107996"/>
          </a:xfrm>
        </p:spPr>
        <p:txBody>
          <a:bodyPr/>
          <a:lstStyle/>
          <a:p>
            <a:r>
              <a:rPr lang="es-ES" sz="4000" dirty="0" smtClean="0"/>
              <a:t>VSS </a:t>
            </a:r>
            <a:r>
              <a:rPr lang="es-ES" sz="4000" dirty="0">
                <a:effectLst/>
              </a:rPr>
              <a:t>Copias de seguridad de Windows Server </a:t>
            </a:r>
            <a:endParaRPr lang="es-ES" sz="4000" dirty="0"/>
          </a:p>
        </p:txBody>
      </p:sp>
      <p:sp>
        <p:nvSpPr>
          <p:cNvPr id="3" name="2 Rectángulo"/>
          <p:cNvSpPr/>
          <p:nvPr/>
        </p:nvSpPr>
        <p:spPr>
          <a:xfrm>
            <a:off x="360534" y="1371600"/>
            <a:ext cx="9316866" cy="2071336"/>
          </a:xfrm>
          <a:prstGeom prst="rect">
            <a:avLst/>
          </a:prstGeom>
        </p:spPr>
        <p:txBody>
          <a:bodyPr wrap="square">
            <a:spAutoFit/>
          </a:bodyPr>
          <a:lstStyle/>
          <a:p>
            <a:pPr marL="396875" lvl="4" indent="-396875" algn="just">
              <a:lnSpc>
                <a:spcPct val="90000"/>
              </a:lnSpc>
              <a:spcBef>
                <a:spcPct val="20000"/>
              </a:spcBef>
              <a:buClr>
                <a:srgbClr val="F3AF35"/>
              </a:buClr>
              <a:buSzPct val="85000"/>
              <a:buBlip>
                <a:blip r:embed="rId2"/>
              </a:buBlip>
            </a:pPr>
            <a:r>
              <a:rPr lang="es-ES" sz="2400" dirty="0" smtClean="0"/>
              <a:t>Es una herramienta que </a:t>
            </a:r>
            <a:r>
              <a:rPr lang="es-ES" sz="2400" dirty="0"/>
              <a:t>proporcionan una solución completa para las necesidades diarias de copia de seguridad y recuperación</a:t>
            </a:r>
            <a:endParaRPr lang="es-ES" sz="2200" b="1" dirty="0" smtClean="0">
              <a:latin typeface="Calibri" pitchFamily="34" charset="0"/>
              <a:cs typeface="Calibri" pitchFamily="34" charset="0"/>
            </a:endParaRPr>
          </a:p>
          <a:p>
            <a:pPr marL="396875" lvl="4" indent="-396875" algn="just">
              <a:lnSpc>
                <a:spcPct val="90000"/>
              </a:lnSpc>
              <a:spcBef>
                <a:spcPct val="20000"/>
              </a:spcBef>
              <a:buClr>
                <a:srgbClr val="F3AF35"/>
              </a:buClr>
              <a:buSzPct val="85000"/>
              <a:buBlip>
                <a:blip r:embed="rId2"/>
              </a:buBlip>
            </a:pPr>
            <a:r>
              <a:rPr lang="es-ES" sz="2200" b="1" dirty="0" smtClean="0">
                <a:latin typeface="Calibri" pitchFamily="34" charset="0"/>
                <a:cs typeface="Calibri" pitchFamily="34" charset="0"/>
              </a:rPr>
              <a:t>Copias </a:t>
            </a:r>
            <a:r>
              <a:rPr lang="es-ES" sz="2200" b="1" dirty="0">
                <a:latin typeface="Calibri" pitchFamily="34" charset="0"/>
                <a:cs typeface="Calibri" pitchFamily="34" charset="0"/>
              </a:rPr>
              <a:t>de seguridad de Windows Server es una “característica” de Windows server 2008 y no está instalada de forma predeterminada la instalación se la puede realizar mediante el administrador del servidor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478353"/>
            <a:ext cx="4610639" cy="31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90776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¿Qué es la virtualización?</a:t>
            </a:r>
            <a:endParaRPr lang="es-ES" dirty="0"/>
          </a:p>
        </p:txBody>
      </p:sp>
      <p:sp>
        <p:nvSpPr>
          <p:cNvPr id="3" name="2 Rectángulo"/>
          <p:cNvSpPr/>
          <p:nvPr/>
        </p:nvSpPr>
        <p:spPr>
          <a:xfrm>
            <a:off x="228600" y="1209633"/>
            <a:ext cx="4953000" cy="1762021"/>
          </a:xfrm>
          <a:prstGeom prst="rect">
            <a:avLst/>
          </a:prstGeom>
        </p:spPr>
        <p:txBody>
          <a:bodyPr>
            <a:spAutoFit/>
          </a:bodyPr>
          <a:lstStyle/>
          <a:p>
            <a:pPr marL="396875" indent="-396875" algn="just">
              <a:lnSpc>
                <a:spcPct val="90000"/>
              </a:lnSpc>
              <a:spcBef>
                <a:spcPct val="20000"/>
              </a:spcBef>
              <a:buClr>
                <a:srgbClr val="F3AF35"/>
              </a:buClr>
              <a:buSzPct val="85000"/>
              <a:buBlip>
                <a:blip r:embed="rId2"/>
              </a:buBlip>
            </a:pPr>
            <a:r>
              <a:rPr lang="es-ES" sz="2500" dirty="0">
                <a:latin typeface="Calibri" pitchFamily="34" charset="0"/>
                <a:cs typeface="Calibri" pitchFamily="34" charset="0"/>
              </a:rPr>
              <a:t>Tradicional</a:t>
            </a:r>
          </a:p>
          <a:p>
            <a:pPr algn="just">
              <a:lnSpc>
                <a:spcPct val="90000"/>
              </a:lnSpc>
              <a:spcBef>
                <a:spcPct val="20000"/>
              </a:spcBef>
              <a:buClr>
                <a:srgbClr val="F3AF35"/>
              </a:buClr>
              <a:buSzPct val="85000"/>
            </a:pPr>
            <a:r>
              <a:rPr lang="es-ES" sz="2500" dirty="0" smtClean="0">
                <a:latin typeface="Calibri" pitchFamily="34" charset="0"/>
                <a:cs typeface="Calibri" pitchFamily="34" charset="0"/>
              </a:rPr>
              <a:t>Una </a:t>
            </a:r>
            <a:r>
              <a:rPr lang="es-ES" sz="2500" dirty="0">
                <a:latin typeface="Calibri" pitchFamily="34" charset="0"/>
                <a:cs typeface="Calibri" pitchFamily="34" charset="0"/>
              </a:rPr>
              <a:t>maquina usa todo sus recursos </a:t>
            </a:r>
            <a:r>
              <a:rPr lang="es-ES" sz="2500" dirty="0" smtClean="0">
                <a:latin typeface="Calibri" pitchFamily="34" charset="0"/>
                <a:cs typeface="Calibri" pitchFamily="34" charset="0"/>
              </a:rPr>
              <a:t>físicos </a:t>
            </a:r>
            <a:r>
              <a:rPr lang="es-ES" sz="2500" dirty="0">
                <a:latin typeface="Calibri" pitchFamily="34" charset="0"/>
                <a:cs typeface="Calibri" pitchFamily="34" charset="0"/>
              </a:rPr>
              <a:t>en un sistema operativo </a:t>
            </a:r>
            <a:r>
              <a:rPr lang="es-ES" sz="2500" dirty="0" smtClean="0">
                <a:latin typeface="Calibri" pitchFamily="34" charset="0"/>
                <a:cs typeface="Calibri" pitchFamily="34" charset="0"/>
              </a:rPr>
              <a:t>único</a:t>
            </a:r>
            <a:endParaRPr lang="es-ES" sz="2500" dirty="0">
              <a:latin typeface="Calibri" pitchFamily="34" charset="0"/>
              <a:cs typeface="Calibri" pitchFamily="34" charset="0"/>
            </a:endParaRPr>
          </a:p>
          <a:p>
            <a:endParaRPr lang="es-ES" dirty="0"/>
          </a:p>
          <a:p>
            <a:endParaRPr lang="es-ES" dirty="0"/>
          </a:p>
        </p:txBody>
      </p:sp>
      <p:sp>
        <p:nvSpPr>
          <p:cNvPr id="4" name="3 Rectángulo"/>
          <p:cNvSpPr/>
          <p:nvPr/>
        </p:nvSpPr>
        <p:spPr>
          <a:xfrm>
            <a:off x="3746371" y="4591201"/>
            <a:ext cx="5943600" cy="1208023"/>
          </a:xfrm>
          <a:prstGeom prst="rect">
            <a:avLst/>
          </a:prstGeom>
        </p:spPr>
        <p:txBody>
          <a:bodyPr wrap="square">
            <a:spAutoFit/>
          </a:bodyPr>
          <a:lstStyle/>
          <a:p>
            <a:pPr marL="396875" indent="-396875" algn="just">
              <a:lnSpc>
                <a:spcPct val="90000"/>
              </a:lnSpc>
              <a:spcBef>
                <a:spcPct val="20000"/>
              </a:spcBef>
              <a:buClr>
                <a:srgbClr val="F3AF35"/>
              </a:buClr>
              <a:buSzPct val="85000"/>
              <a:buBlip>
                <a:blip r:embed="rId2"/>
              </a:buBlip>
            </a:pPr>
            <a:r>
              <a:rPr lang="es-ES" sz="2500" dirty="0" smtClean="0">
                <a:latin typeface="Calibri" pitchFamily="34" charset="0"/>
                <a:cs typeface="Calibri" pitchFamily="34" charset="0"/>
              </a:rPr>
              <a:t>Virtualización</a:t>
            </a:r>
            <a:endParaRPr lang="es-ES" sz="2500" dirty="0">
              <a:latin typeface="Calibri" pitchFamily="34" charset="0"/>
              <a:cs typeface="Calibri" pitchFamily="34" charset="0"/>
            </a:endParaRPr>
          </a:p>
          <a:p>
            <a:pPr algn="just">
              <a:lnSpc>
                <a:spcPct val="90000"/>
              </a:lnSpc>
              <a:spcBef>
                <a:spcPct val="20000"/>
              </a:spcBef>
              <a:buClr>
                <a:srgbClr val="F3AF35"/>
              </a:buClr>
              <a:buSzPct val="85000"/>
            </a:pPr>
            <a:r>
              <a:rPr lang="es-ES" sz="2500" dirty="0" smtClean="0">
                <a:latin typeface="Calibri" pitchFamily="34" charset="0"/>
                <a:cs typeface="Calibri" pitchFamily="34" charset="0"/>
              </a:rPr>
              <a:t>Permite </a:t>
            </a:r>
            <a:r>
              <a:rPr lang="es-ES" sz="2500" dirty="0">
                <a:latin typeface="Calibri" pitchFamily="34" charset="0"/>
                <a:cs typeface="Calibri" pitchFamily="34" charset="0"/>
              </a:rPr>
              <a:t>compartir un mismo hardware </a:t>
            </a:r>
            <a:r>
              <a:rPr lang="es-ES" sz="2500" dirty="0" smtClean="0">
                <a:latin typeface="Calibri" pitchFamily="34" charset="0"/>
                <a:cs typeface="Calibri" pitchFamily="34" charset="0"/>
              </a:rPr>
              <a:t>físico </a:t>
            </a:r>
            <a:r>
              <a:rPr lang="es-ES" sz="2500" dirty="0">
                <a:latin typeface="Calibri" pitchFamily="34" charset="0"/>
                <a:cs typeface="Calibri" pitchFamily="34" charset="0"/>
              </a:rPr>
              <a:t>entre diferentes maquinas </a:t>
            </a:r>
            <a:r>
              <a:rPr lang="es-ES" sz="2500" dirty="0" smtClean="0">
                <a:latin typeface="Calibri" pitchFamily="34" charset="0"/>
                <a:cs typeface="Calibri" pitchFamily="34" charset="0"/>
              </a:rPr>
              <a:t>virtuales</a:t>
            </a:r>
            <a:endParaRPr lang="es-ES" sz="2500" dirty="0">
              <a:latin typeface="Calibri" pitchFamily="34" charset="0"/>
              <a:cs typeface="Calibri"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14400"/>
            <a:ext cx="3429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82" y="2898132"/>
            <a:ext cx="3462353" cy="338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742638"/>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VSS Configuración</a:t>
            </a:r>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47800"/>
            <a:ext cx="6058191" cy="465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659912"/>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VSS Configuración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71600"/>
            <a:ext cx="5638800" cy="477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599820"/>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VSS Configuración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112" y="1295400"/>
            <a:ext cx="6288088" cy="521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773034"/>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VSS Configuración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6096000" cy="526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091726"/>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VSS Configuración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l="1633"/>
          <a:stretch>
            <a:fillRect/>
          </a:stretch>
        </p:blipFill>
        <p:spPr bwMode="auto">
          <a:xfrm>
            <a:off x="1752600" y="1143000"/>
            <a:ext cx="6248400" cy="542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737760"/>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VSS Configuración</a:t>
            </a:r>
          </a:p>
        </p:txBody>
      </p:sp>
      <p:pic>
        <p:nvPicPr>
          <p:cNvPr id="8194"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6172200" cy="526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677226"/>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VSS Configuración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066800"/>
            <a:ext cx="5791200" cy="506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281207"/>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Restauración respaldo VSS</a:t>
            </a:r>
            <a:endParaRPr lang="es-E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14400"/>
            <a:ext cx="7696200" cy="458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858335"/>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Restauración respaldo VSS</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143000"/>
            <a:ext cx="6248400" cy="488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418998"/>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Restauración respaldo VSS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197735"/>
            <a:ext cx="5943600" cy="46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767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Terminología de la virtualización</a:t>
            </a:r>
            <a:endParaRPr lang="es-ES" dirty="0"/>
          </a:p>
        </p:txBody>
      </p:sp>
      <p:sp>
        <p:nvSpPr>
          <p:cNvPr id="4" name="3 Rectángulo"/>
          <p:cNvSpPr/>
          <p:nvPr/>
        </p:nvSpPr>
        <p:spPr>
          <a:xfrm>
            <a:off x="228600" y="1209633"/>
            <a:ext cx="5486400" cy="1208023"/>
          </a:xfrm>
          <a:prstGeom prst="rect">
            <a:avLst/>
          </a:prstGeom>
        </p:spPr>
        <p:txBody>
          <a:bodyPr wrap="square">
            <a:spAutoFit/>
          </a:bodyPr>
          <a:lstStyle/>
          <a:p>
            <a:pPr marL="396875" indent="-396875" algn="just">
              <a:lnSpc>
                <a:spcPct val="90000"/>
              </a:lnSpc>
              <a:spcBef>
                <a:spcPct val="20000"/>
              </a:spcBef>
              <a:buClr>
                <a:srgbClr val="F3AF35"/>
              </a:buClr>
              <a:buSzPct val="85000"/>
              <a:buBlip>
                <a:blip r:embed="rId2"/>
              </a:buBlip>
            </a:pPr>
            <a:r>
              <a:rPr lang="es-ES" sz="2500" dirty="0" smtClean="0">
                <a:latin typeface="Calibri" pitchFamily="34" charset="0"/>
                <a:cs typeface="Calibri" pitchFamily="34" charset="0"/>
              </a:rPr>
              <a:t>Virtualización Tipo 1</a:t>
            </a:r>
          </a:p>
          <a:p>
            <a:r>
              <a:rPr lang="es-ES" sz="2500" dirty="0">
                <a:latin typeface="Calibri" pitchFamily="34" charset="0"/>
                <a:cs typeface="Calibri" pitchFamily="34" charset="0"/>
              </a:rPr>
              <a:t>Se ejecuta directamente sobre el </a:t>
            </a:r>
            <a:r>
              <a:rPr lang="es-ES" sz="2500" dirty="0" smtClean="0">
                <a:latin typeface="Calibri" pitchFamily="34" charset="0"/>
                <a:cs typeface="Calibri" pitchFamily="34" charset="0"/>
              </a:rPr>
              <a:t>hardware.</a:t>
            </a:r>
            <a:endParaRPr lang="es-ES" dirty="0"/>
          </a:p>
        </p:txBody>
      </p:sp>
      <p:sp>
        <p:nvSpPr>
          <p:cNvPr id="7" name="6 Rectángulo"/>
          <p:cNvSpPr/>
          <p:nvPr/>
        </p:nvSpPr>
        <p:spPr>
          <a:xfrm>
            <a:off x="4472851" y="4495800"/>
            <a:ext cx="4953000" cy="1208023"/>
          </a:xfrm>
          <a:prstGeom prst="rect">
            <a:avLst/>
          </a:prstGeom>
        </p:spPr>
        <p:txBody>
          <a:bodyPr>
            <a:spAutoFit/>
          </a:bodyPr>
          <a:lstStyle/>
          <a:p>
            <a:pPr marL="396875" indent="-396875" algn="just">
              <a:lnSpc>
                <a:spcPct val="90000"/>
              </a:lnSpc>
              <a:spcBef>
                <a:spcPct val="20000"/>
              </a:spcBef>
              <a:buClr>
                <a:srgbClr val="F3AF35"/>
              </a:buClr>
              <a:buSzPct val="85000"/>
              <a:buBlip>
                <a:blip r:embed="rId2"/>
              </a:buBlip>
            </a:pPr>
            <a:r>
              <a:rPr lang="es-ES" sz="2500" dirty="0" smtClean="0">
                <a:latin typeface="Calibri" pitchFamily="34" charset="0"/>
                <a:cs typeface="Calibri" pitchFamily="34" charset="0"/>
              </a:rPr>
              <a:t>Virtualización Tipo 2</a:t>
            </a:r>
          </a:p>
          <a:p>
            <a:r>
              <a:rPr lang="es-ES" sz="2500" dirty="0" smtClean="0">
                <a:latin typeface="Calibri" pitchFamily="34" charset="0"/>
                <a:cs typeface="Calibri" pitchFamily="34" charset="0"/>
              </a:rPr>
              <a:t>Se </a:t>
            </a:r>
            <a:r>
              <a:rPr lang="es-ES" sz="2500" dirty="0">
                <a:latin typeface="Calibri" pitchFamily="34" charset="0"/>
                <a:cs typeface="Calibri" pitchFamily="34" charset="0"/>
              </a:rPr>
              <a:t>ejecuta </a:t>
            </a:r>
            <a:r>
              <a:rPr lang="es-ES" sz="2500" dirty="0" smtClean="0">
                <a:latin typeface="Calibri" pitchFamily="34" charset="0"/>
                <a:cs typeface="Calibri" pitchFamily="34" charset="0"/>
              </a:rPr>
              <a:t>como una aplicación en </a:t>
            </a:r>
            <a:r>
              <a:rPr lang="es-ES" sz="2500" dirty="0">
                <a:latin typeface="Calibri" pitchFamily="34" charset="0"/>
                <a:cs typeface="Calibri" pitchFamily="34" charset="0"/>
              </a:rPr>
              <a:t>un sistema </a:t>
            </a:r>
            <a:r>
              <a:rPr lang="es-ES" sz="2500" dirty="0" smtClean="0">
                <a:latin typeface="Calibri" pitchFamily="34" charset="0"/>
                <a:cs typeface="Calibri" pitchFamily="34" charset="0"/>
              </a:rPr>
              <a:t>operativo.</a:t>
            </a:r>
            <a:endParaRPr lang="es-ES" sz="2500" dirty="0">
              <a:latin typeface="Calibri" pitchFamily="34" charset="0"/>
              <a:cs typeface="Calibri" pitchFamily="34" charset="0"/>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994786"/>
            <a:ext cx="4029459" cy="287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066799"/>
            <a:ext cx="4495800" cy="3109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103874"/>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Restauración respaldo VSS</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66800"/>
            <a:ext cx="623548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006839"/>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Restauración respaldo VSS</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295400"/>
            <a:ext cx="578603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162481"/>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Restauración respaldo VSS</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219200"/>
            <a:ext cx="5782631"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773842"/>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Restauración respaldo VSS</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6083929"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143716"/>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Cobian Backup</a:t>
            </a:r>
            <a:endParaRPr lang="es-ES" dirty="0"/>
          </a:p>
        </p:txBody>
      </p:sp>
      <p:sp>
        <p:nvSpPr>
          <p:cNvPr id="3" name="2 Rectángulo"/>
          <p:cNvSpPr/>
          <p:nvPr/>
        </p:nvSpPr>
        <p:spPr>
          <a:xfrm>
            <a:off x="685800" y="1676400"/>
            <a:ext cx="8610600" cy="701731"/>
          </a:xfrm>
          <a:prstGeom prst="rect">
            <a:avLst/>
          </a:prstGeom>
        </p:spPr>
        <p:txBody>
          <a:bodyPr wrap="square">
            <a:spAutoFit/>
          </a:bodyPr>
          <a:lstStyle/>
          <a:p>
            <a:pPr marL="396875" lvl="4" indent="-396875" algn="just">
              <a:lnSpc>
                <a:spcPct val="90000"/>
              </a:lnSpc>
              <a:spcBef>
                <a:spcPct val="20000"/>
              </a:spcBef>
              <a:buClr>
                <a:srgbClr val="F3AF35"/>
              </a:buClr>
              <a:buSzPct val="85000"/>
              <a:buBlip>
                <a:blip r:embed="rId2"/>
              </a:buBlip>
            </a:pPr>
            <a:r>
              <a:rPr lang="es-ES" sz="2200" b="1" dirty="0">
                <a:latin typeface="Calibri" pitchFamily="34" charset="0"/>
                <a:cs typeface="Calibri" pitchFamily="34" charset="0"/>
              </a:rPr>
              <a:t>Es un programa multitarea capaz de crear copias de seguridad en un equipo, en una red local o incluso en/desde un servidor FTP</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514600"/>
            <a:ext cx="4572000" cy="388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9692515"/>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Cobian </a:t>
            </a:r>
            <a:r>
              <a:rPr lang="es-ES" dirty="0" smtClean="0"/>
              <a:t>Backup Configuración</a:t>
            </a:r>
            <a:endParaRPr lang="es-E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47800"/>
            <a:ext cx="5486400" cy="45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23077"/>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Cobian Backup Configuración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424" y="1447799"/>
            <a:ext cx="5616575" cy="468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203061"/>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Cobian Backup Configuración</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76400"/>
            <a:ext cx="5334000" cy="438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109423"/>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Rectángulo"/>
          <p:cNvSpPr/>
          <p:nvPr/>
        </p:nvSpPr>
        <p:spPr>
          <a:xfrm>
            <a:off x="228600" y="1028163"/>
            <a:ext cx="9067800" cy="5478423"/>
          </a:xfrm>
          <a:prstGeom prst="rect">
            <a:avLst/>
          </a:prstGeom>
        </p:spPr>
        <p:txBody>
          <a:bodyPr wrap="square">
            <a:spAutoFit/>
          </a:bodyPr>
          <a:lstStyle/>
          <a:p>
            <a:pPr marL="396875" lvl="4" indent="-396875" algn="just">
              <a:lnSpc>
                <a:spcPct val="90000"/>
              </a:lnSpc>
              <a:spcBef>
                <a:spcPct val="20000"/>
              </a:spcBef>
              <a:buClr>
                <a:srgbClr val="F3AF35"/>
              </a:buClr>
              <a:buSzPct val="85000"/>
              <a:buBlip>
                <a:blip r:embed="rId2"/>
              </a:buBlip>
            </a:pPr>
            <a:r>
              <a:rPr lang="es-ES" sz="2800" b="1" dirty="0">
                <a:latin typeface="Calibri" pitchFamily="34" charset="0"/>
                <a:cs typeface="Calibri" pitchFamily="34" charset="0"/>
              </a:rPr>
              <a:t>Al existir un menor número de servidores físicos </a:t>
            </a:r>
            <a:r>
              <a:rPr lang="es-ES" sz="2800" b="1" dirty="0" smtClean="0">
                <a:latin typeface="Calibri" pitchFamily="34" charset="0"/>
                <a:cs typeface="Calibri" pitchFamily="34" charset="0"/>
              </a:rPr>
              <a:t>el consumo </a:t>
            </a:r>
            <a:r>
              <a:rPr lang="es-ES" sz="2800" b="1" dirty="0">
                <a:latin typeface="Calibri" pitchFamily="34" charset="0"/>
                <a:cs typeface="Calibri" pitchFamily="34" charset="0"/>
              </a:rPr>
              <a:t>de potencia de los mismos consecuentemente  será menor.</a:t>
            </a:r>
          </a:p>
          <a:p>
            <a:pPr marL="396875" lvl="4" indent="-396875" algn="just">
              <a:lnSpc>
                <a:spcPct val="90000"/>
              </a:lnSpc>
              <a:spcBef>
                <a:spcPct val="20000"/>
              </a:spcBef>
              <a:buClr>
                <a:srgbClr val="F3AF35"/>
              </a:buClr>
              <a:buSzPct val="85000"/>
              <a:buBlip>
                <a:blip r:embed="rId2"/>
              </a:buBlip>
            </a:pPr>
            <a:r>
              <a:rPr lang="es-ES" sz="2800" b="1" dirty="0" smtClean="0">
                <a:latin typeface="Calibri" pitchFamily="34" charset="0"/>
                <a:cs typeface="Calibri" pitchFamily="34" charset="0"/>
              </a:rPr>
              <a:t>La </a:t>
            </a:r>
            <a:r>
              <a:rPr lang="es-ES" sz="2800" b="1" dirty="0">
                <a:latin typeface="Calibri" pitchFamily="34" charset="0"/>
                <a:cs typeface="Calibri" pitchFamily="34" charset="0"/>
              </a:rPr>
              <a:t>virtualización es una forma de crear sistemas menos complejos y más administrables.</a:t>
            </a:r>
          </a:p>
          <a:p>
            <a:pPr marL="396875" lvl="4" indent="-396875" algn="just">
              <a:lnSpc>
                <a:spcPct val="90000"/>
              </a:lnSpc>
              <a:spcBef>
                <a:spcPct val="20000"/>
              </a:spcBef>
              <a:buClr>
                <a:srgbClr val="F3AF35"/>
              </a:buClr>
              <a:buSzPct val="85000"/>
              <a:buBlip>
                <a:blip r:embed="rId2"/>
              </a:buBlip>
            </a:pPr>
            <a:r>
              <a:rPr lang="es-ES" sz="2800" b="1" dirty="0" smtClean="0">
                <a:latin typeface="Calibri" pitchFamily="34" charset="0"/>
                <a:cs typeface="Calibri" pitchFamily="34" charset="0"/>
              </a:rPr>
              <a:t>Windows </a:t>
            </a:r>
            <a:r>
              <a:rPr lang="es-ES" sz="2800" b="1" dirty="0">
                <a:latin typeface="Calibri" pitchFamily="34" charset="0"/>
                <a:cs typeface="Calibri" pitchFamily="34" charset="0"/>
              </a:rPr>
              <a:t>Server 2008 (</a:t>
            </a:r>
            <a:r>
              <a:rPr lang="es-ES" sz="2800" b="1" dirty="0" smtClean="0">
                <a:latin typeface="Calibri" pitchFamily="34" charset="0"/>
                <a:cs typeface="Calibri" pitchFamily="34" charset="0"/>
              </a:rPr>
              <a:t>Hyper-V) </a:t>
            </a:r>
            <a:r>
              <a:rPr lang="es-ES" sz="2800" b="1" dirty="0">
                <a:latin typeface="Calibri" pitchFamily="34" charset="0"/>
                <a:cs typeface="Calibri" pitchFamily="34" charset="0"/>
              </a:rPr>
              <a:t>garantiza una estrategia de administración simplificada y centralizada, con el objetivo de aumentar la eficiencia y reducir costos, mejorando en el uso de los recursos hardware</a:t>
            </a:r>
          </a:p>
          <a:p>
            <a:pPr marL="396875" lvl="4" indent="-396875" algn="just">
              <a:lnSpc>
                <a:spcPct val="90000"/>
              </a:lnSpc>
              <a:spcBef>
                <a:spcPct val="20000"/>
              </a:spcBef>
              <a:buClr>
                <a:srgbClr val="F3AF35"/>
              </a:buClr>
              <a:buSzPct val="85000"/>
              <a:buBlip>
                <a:blip r:embed="rId2"/>
              </a:buBlip>
            </a:pPr>
            <a:r>
              <a:rPr lang="es-ES" sz="2800" b="1" dirty="0" smtClean="0">
                <a:latin typeface="Calibri" pitchFamily="34" charset="0"/>
                <a:cs typeface="Calibri" pitchFamily="34" charset="0"/>
              </a:rPr>
              <a:t>Minimiza el tiempo de inactividad relacionado con desastres.</a:t>
            </a:r>
            <a:endParaRPr lang="es-ES" sz="2800" b="1" dirty="0" smtClean="0">
              <a:latin typeface="Calibri" pitchFamily="34" charset="0"/>
              <a:cs typeface="Calibri" pitchFamily="34" charset="0"/>
            </a:endParaRPr>
          </a:p>
          <a:p>
            <a:pPr marL="396875" lvl="4" indent="-396875" algn="just">
              <a:lnSpc>
                <a:spcPct val="90000"/>
              </a:lnSpc>
              <a:spcBef>
                <a:spcPct val="20000"/>
              </a:spcBef>
              <a:buClr>
                <a:srgbClr val="F3AF35"/>
              </a:buClr>
              <a:buSzPct val="85000"/>
              <a:buBlip>
                <a:blip r:embed="rId2"/>
              </a:buBlip>
            </a:pPr>
            <a:r>
              <a:rPr lang="es-ES" sz="2800" b="1" dirty="0">
                <a:latin typeface="Calibri" pitchFamily="34" charset="0"/>
                <a:cs typeface="Calibri" pitchFamily="34" charset="0"/>
              </a:rPr>
              <a:t>La virtualización puede proporcionarnos mayores niveles de </a:t>
            </a:r>
            <a:r>
              <a:rPr lang="es-ES" sz="2800" b="1" dirty="0" smtClean="0">
                <a:latin typeface="Calibri" pitchFamily="34" charset="0"/>
                <a:cs typeface="Calibri" pitchFamily="34" charset="0"/>
              </a:rPr>
              <a:t>seguridad.</a:t>
            </a:r>
            <a:endParaRPr lang="es-ES" sz="2800" b="1" dirty="0">
              <a:latin typeface="Calibri" pitchFamily="34" charset="0"/>
              <a:cs typeface="Calibri" pitchFamily="34" charset="0"/>
            </a:endParaRPr>
          </a:p>
        </p:txBody>
      </p:sp>
    </p:spTree>
    <p:extLst>
      <p:ext uri="{BB962C8B-B14F-4D97-AF65-F5344CB8AC3E}">
        <p14:creationId xmlns:p14="http://schemas.microsoft.com/office/powerpoint/2010/main" val="1376219295"/>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S" dirty="0"/>
          </a:p>
        </p:txBody>
      </p:sp>
      <p:sp>
        <p:nvSpPr>
          <p:cNvPr id="3" name="2 Rectángulo"/>
          <p:cNvSpPr/>
          <p:nvPr/>
        </p:nvSpPr>
        <p:spPr>
          <a:xfrm>
            <a:off x="228600" y="990600"/>
            <a:ext cx="9372600" cy="5893921"/>
          </a:xfrm>
          <a:prstGeom prst="rect">
            <a:avLst/>
          </a:prstGeom>
        </p:spPr>
        <p:txBody>
          <a:bodyPr wrap="square">
            <a:spAutoFit/>
          </a:bodyPr>
          <a:lstStyle/>
          <a:p>
            <a:pPr marL="396875" lvl="4" indent="-396875" algn="just">
              <a:lnSpc>
                <a:spcPct val="90000"/>
              </a:lnSpc>
              <a:spcBef>
                <a:spcPct val="20000"/>
              </a:spcBef>
              <a:buClr>
                <a:srgbClr val="F3AF35"/>
              </a:buClr>
              <a:buSzPct val="85000"/>
              <a:buBlip>
                <a:blip r:embed="rId2"/>
              </a:buBlip>
            </a:pPr>
            <a:r>
              <a:rPr lang="es-ES" sz="2300" b="1" dirty="0">
                <a:latin typeface="Calibri" pitchFamily="34" charset="0"/>
                <a:cs typeface="Calibri" pitchFamily="34" charset="0"/>
              </a:rPr>
              <a:t>Antes  de  crear  una  infraestructura  virtual  se  recomienda  realizar  una planificación  con  todas  las  etapas  planteadas  en  la  metodología  del presente  proyecto  la  cuales  son:  evaluación,  planificación,  construcción, administración</a:t>
            </a:r>
            <a:r>
              <a:rPr lang="es-ES" sz="2300" b="1" dirty="0" smtClean="0">
                <a:latin typeface="Calibri" pitchFamily="34" charset="0"/>
                <a:cs typeface="Calibri" pitchFamily="34" charset="0"/>
              </a:rPr>
              <a:t>.</a:t>
            </a:r>
          </a:p>
          <a:p>
            <a:pPr marL="396875" lvl="4" indent="-396875" algn="just">
              <a:lnSpc>
                <a:spcPct val="90000"/>
              </a:lnSpc>
              <a:spcBef>
                <a:spcPct val="20000"/>
              </a:spcBef>
              <a:buClr>
                <a:srgbClr val="F3AF35"/>
              </a:buClr>
              <a:buSzPct val="85000"/>
              <a:buBlip>
                <a:blip r:embed="rId2"/>
              </a:buBlip>
            </a:pPr>
            <a:r>
              <a:rPr lang="es-ES" sz="2300" dirty="0"/>
              <a:t>Es importante contar con el hardware recomendado por el fabricante del hypervisor, en cuanto a equipo con un procesador Intel® </a:t>
            </a:r>
            <a:r>
              <a:rPr lang="es-ES" sz="2300" dirty="0" smtClean="0"/>
              <a:t>VT, espacio en disco, y memoria RAM suficiente para la virtualización.</a:t>
            </a:r>
          </a:p>
          <a:p>
            <a:pPr marL="396875" lvl="4" indent="-396875" algn="just">
              <a:lnSpc>
                <a:spcPct val="90000"/>
              </a:lnSpc>
              <a:spcBef>
                <a:spcPct val="20000"/>
              </a:spcBef>
              <a:buClr>
                <a:srgbClr val="F3AF35"/>
              </a:buClr>
              <a:buSzPct val="85000"/>
              <a:buBlip>
                <a:blip r:embed="rId2"/>
              </a:buBlip>
            </a:pPr>
            <a:r>
              <a:rPr lang="es-ES" sz="2300" dirty="0" smtClean="0"/>
              <a:t>La </a:t>
            </a:r>
            <a:r>
              <a:rPr lang="es-ES" sz="2300" dirty="0"/>
              <a:t>virtualización no es la solución a todos los problemas de crecimiento del departamento IT. En la actualidad continúan los problemas de incompatibilidades entre sistemas que no permiten ser virtualizados. </a:t>
            </a:r>
          </a:p>
          <a:p>
            <a:pPr marL="396875" lvl="4" indent="-396875" algn="just">
              <a:lnSpc>
                <a:spcPct val="90000"/>
              </a:lnSpc>
              <a:spcBef>
                <a:spcPct val="20000"/>
              </a:spcBef>
              <a:buClr>
                <a:srgbClr val="F3AF35"/>
              </a:buClr>
              <a:buSzPct val="85000"/>
              <a:buBlip>
                <a:blip r:embed="rId2"/>
              </a:buBlip>
            </a:pPr>
            <a:r>
              <a:rPr lang="es-ES" sz="2300" dirty="0" smtClean="0"/>
              <a:t>Todo </a:t>
            </a:r>
            <a:r>
              <a:rPr lang="es-ES" sz="2300" dirty="0"/>
              <a:t>esto hace que sea necesario realizar un profundo estudio de los sistemas que se tienen, su funcionamiento y rendimiento real, qué se desea virtualizar, qué puede realmente ser virtualizado y que tenga un funcionamiento libre de fallas.</a:t>
            </a:r>
          </a:p>
          <a:p>
            <a:pPr marL="396875" lvl="4" indent="-396875" algn="just">
              <a:lnSpc>
                <a:spcPct val="90000"/>
              </a:lnSpc>
              <a:spcBef>
                <a:spcPct val="20000"/>
              </a:spcBef>
              <a:buClr>
                <a:srgbClr val="F3AF35"/>
              </a:buClr>
              <a:buSzPct val="85000"/>
              <a:buBlip>
                <a:blip r:embed="rId2"/>
              </a:buBlip>
            </a:pPr>
            <a:endParaRPr lang="es-ES" sz="2200" b="1" dirty="0">
              <a:latin typeface="Calibri" pitchFamily="34" charset="0"/>
              <a:cs typeface="Calibri" pitchFamily="34" charset="0"/>
            </a:endParaRPr>
          </a:p>
        </p:txBody>
      </p:sp>
    </p:spTree>
    <p:extLst>
      <p:ext uri="{BB962C8B-B14F-4D97-AF65-F5344CB8AC3E}">
        <p14:creationId xmlns:p14="http://schemas.microsoft.com/office/powerpoint/2010/main" val="168777795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7|32.5|19.7|1.1|314.8"/>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4_MMS_Microsoft_Management_Summit_Breakout_16x9">
  <a:themeElements>
    <a:clrScheme name="MMS Colors">
      <a:dk1>
        <a:sysClr val="windowText" lastClr="000000"/>
      </a:dk1>
      <a:lt1>
        <a:sysClr val="window" lastClr="FFFFFF"/>
      </a:lt1>
      <a:dk2>
        <a:srgbClr val="000000"/>
      </a:dk2>
      <a:lt2>
        <a:srgbClr val="8CBA6A"/>
      </a:lt2>
      <a:accent1>
        <a:srgbClr val="F37C38"/>
      </a:accent1>
      <a:accent2>
        <a:srgbClr val="276DA1"/>
      </a:accent2>
      <a:accent3>
        <a:srgbClr val="7DC466"/>
      </a:accent3>
      <a:accent4>
        <a:srgbClr val="FFCB05"/>
      </a:accent4>
      <a:accent5>
        <a:srgbClr val="677A8C"/>
      </a:accent5>
      <a:accent6>
        <a:srgbClr val="6AA2CC"/>
      </a:accent6>
      <a:hlink>
        <a:srgbClr val="7DC466"/>
      </a:hlink>
      <a:folHlink>
        <a:srgbClr val="C2A874"/>
      </a:folHlink>
    </a:clrScheme>
    <a:fontScheme name="Blue-Purple TT">
      <a:majorFont>
        <a:latin typeface="Segoe"/>
        <a:ea typeface=""/>
        <a:cs typeface=""/>
      </a:majorFont>
      <a:minorFont>
        <a:latin typeface="Segoe"/>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lIns="0" tIns="0" rIns="0" bIns="0" rtlCol="0">
        <a:spAutoFit/>
      </a:bodyPr>
      <a:lstStyle>
        <a:defPPr>
          <a:lnSpc>
            <a:spcPct val="90000"/>
          </a:lnSpc>
          <a:defRPr sz="18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1D98C84-2815-405B-9517-50EE8F9DD4C3}">
  <ds:schemaRefs>
    <ds:schemaRef ds:uri="http://schemas.microsoft.com/sharepoint/v3/contenttype/forms"/>
  </ds:schemaRefs>
</ds:datastoreItem>
</file>

<file path=customXml/itemProps2.xml><?xml version="1.0" encoding="utf-8"?>
<ds:datastoreItem xmlns:ds="http://schemas.openxmlformats.org/officeDocument/2006/customXml" ds:itemID="{A83673E1-FBA9-4616-90EE-8D32CBD33A3F}">
  <ds:schemaRefs>
    <ds:schemaRef ds:uri="http://schemas.microsoft.com/office/2006/documentManagement/types"/>
    <ds:schemaRef ds:uri="http://purl.org/dc/terms/"/>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7E4ACFAF-2FC5-4A18-924B-46E9F37930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2532</TotalTime>
  <Words>3202</Words>
  <Application>Microsoft Office PowerPoint</Application>
  <PresentationFormat>A4 (210 x 297 mm)</PresentationFormat>
  <Paragraphs>462</Paragraphs>
  <Slides>100</Slides>
  <Notes>7</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100</vt:i4>
      </vt:variant>
    </vt:vector>
  </HeadingPairs>
  <TitlesOfParts>
    <vt:vector size="102" baseType="lpstr">
      <vt:lpstr>4_MMS_Microsoft_Management_Summit_Breakout_16x9</vt:lpstr>
      <vt:lpstr>Imagen de Paintbrush</vt:lpstr>
      <vt:lpstr>Diseño e implementación de un ambiente virtualizado para un sistema de cámaras de video</vt:lpstr>
      <vt:lpstr>Antecedentes</vt:lpstr>
      <vt:lpstr>Justificación</vt:lpstr>
      <vt:lpstr>Objetivos</vt:lpstr>
      <vt:lpstr>Metodología</vt:lpstr>
      <vt:lpstr>Esquema</vt:lpstr>
      <vt:lpstr>¿Qué es la virtualización?</vt:lpstr>
      <vt:lpstr>¿Qué es la virtualización?</vt:lpstr>
      <vt:lpstr>Terminología de la virtualización</vt:lpstr>
      <vt:lpstr>Tipos de virtualización</vt:lpstr>
      <vt:lpstr>Presentación de PowerPoint</vt:lpstr>
      <vt:lpstr>¿Por que virtualizar? </vt:lpstr>
      <vt:lpstr>Ventajas</vt:lpstr>
      <vt:lpstr>Desventajas.</vt:lpstr>
      <vt:lpstr>Inconvenientes</vt:lpstr>
      <vt:lpstr>Soluciones de virtualización</vt:lpstr>
      <vt:lpstr>Presentación de PowerPoint</vt:lpstr>
      <vt:lpstr>Hyper-V</vt:lpstr>
      <vt:lpstr>Arquitecturas de hipervisores</vt:lpstr>
      <vt:lpstr>Windows Server 2008 R2 Hyper-V vs. Microsoft Hyper-V Server 2008 R2</vt:lpstr>
      <vt:lpstr>Capacidad Hyper-V</vt:lpstr>
      <vt:lpstr>Hyper-V  Requerimientos</vt:lpstr>
      <vt:lpstr>Arquitectura de Hyper-V</vt:lpstr>
      <vt:lpstr>Arquitectura de Hyper-V </vt:lpstr>
      <vt:lpstr>Funcionalidades de Hyper-V</vt:lpstr>
      <vt:lpstr>Soporte para sistemas operativos muy diversos</vt:lpstr>
      <vt:lpstr>Soporte para sistemas operativos muy diversos</vt:lpstr>
      <vt:lpstr>Soporta SMP</vt:lpstr>
      <vt:lpstr>Almacenamiento Físico. </vt:lpstr>
      <vt:lpstr>Virtual hard disk</vt:lpstr>
      <vt:lpstr>Networking</vt:lpstr>
      <vt:lpstr>Hyper-V</vt:lpstr>
      <vt:lpstr>Metodología de la infraestructura</vt:lpstr>
      <vt:lpstr>Cableado Estructurado. </vt:lpstr>
      <vt:lpstr>Diseño de la red.</vt:lpstr>
      <vt:lpstr>Diseño de la red.</vt:lpstr>
      <vt:lpstr>Implementación de la infraestructura virtual. </vt:lpstr>
      <vt:lpstr>Selección del anfitrión</vt:lpstr>
      <vt:lpstr>Servidor.</vt:lpstr>
      <vt:lpstr>Servidor</vt:lpstr>
      <vt:lpstr>Software de Virtualización</vt:lpstr>
      <vt:lpstr>Instalación Windows Server 2008 R2 Hyper-V </vt:lpstr>
      <vt:lpstr>Instalación Windows Server 2008 R2 Hyper-V</vt:lpstr>
      <vt:lpstr>Instalación Windows Server 2008 R2 Hyper - v</vt:lpstr>
      <vt:lpstr>Instalación Windows Server 2008 R2 Hyper-V</vt:lpstr>
      <vt:lpstr>Instalación Windows Server 2008 R2 Hyper-V</vt:lpstr>
      <vt:lpstr>Instalación Windows Server 2008 R2 Hyper-V</vt:lpstr>
      <vt:lpstr>Instalación Windows Server 2008 R2 Hyper-V</vt:lpstr>
      <vt:lpstr>Ambiente virtualizada para un sistema de cámara de video.</vt:lpstr>
      <vt:lpstr>Creación Servidor Virtual.</vt:lpstr>
      <vt:lpstr>Creación Servidor Virtual.</vt:lpstr>
      <vt:lpstr>Creación Servidor Virtual.</vt:lpstr>
      <vt:lpstr>Creación Servidor Virtual.</vt:lpstr>
      <vt:lpstr>Creación Servidor Virtual.</vt:lpstr>
      <vt:lpstr>Creación Servidor Virtual.</vt:lpstr>
      <vt:lpstr>Creación Servidor Virtual.</vt:lpstr>
      <vt:lpstr>Creación Servidor Virtual.</vt:lpstr>
      <vt:lpstr>Configuración de cámara ip</vt:lpstr>
      <vt:lpstr>Configuración de cámara ip</vt:lpstr>
      <vt:lpstr>Configuración de cámara ip</vt:lpstr>
      <vt:lpstr>Configuración de cámara ip</vt:lpstr>
      <vt:lpstr>Configuración de cámara ip</vt:lpstr>
      <vt:lpstr>Análisis de pruebas de comparación entre maquina física vs maquina virtual,</vt:lpstr>
      <vt:lpstr>Análisis de pruebas de comparación entre maquina física vs maquina virtual,</vt:lpstr>
      <vt:lpstr>Análisis de pruebas de comparación entre maquina física vs maquina virtual,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Protocolo de comunicación.</vt:lpstr>
      <vt:lpstr>Analizar Protocolos.</vt:lpstr>
      <vt:lpstr>Análisis del protocolo RTP</vt:lpstr>
      <vt:lpstr>Analisis del protocolo RTCP</vt:lpstr>
      <vt:lpstr>Resultado de Análisis</vt:lpstr>
      <vt:lpstr>Backup.</vt:lpstr>
      <vt:lpstr>VSS Copias de seguridad de Windows Server </vt:lpstr>
      <vt:lpstr>VSS Configuración</vt:lpstr>
      <vt:lpstr>VSS Configuración</vt:lpstr>
      <vt:lpstr>VSS Configuración</vt:lpstr>
      <vt:lpstr>VSS Configuración</vt:lpstr>
      <vt:lpstr>VSS Configuración</vt:lpstr>
      <vt:lpstr>VSS Configuración</vt:lpstr>
      <vt:lpstr>VSS Configuración</vt:lpstr>
      <vt:lpstr>Restauración respaldo VSS</vt:lpstr>
      <vt:lpstr>Restauración respaldo VSS</vt:lpstr>
      <vt:lpstr>Restauración respaldo VSS</vt:lpstr>
      <vt:lpstr>Restauración respaldo VSS</vt:lpstr>
      <vt:lpstr>Restauración respaldo VSS</vt:lpstr>
      <vt:lpstr>Restauración respaldo VSS</vt:lpstr>
      <vt:lpstr>Restauración respaldo VSS</vt:lpstr>
      <vt:lpstr>Cobian Backup</vt:lpstr>
      <vt:lpstr>Cobian Backup Configuración</vt:lpstr>
      <vt:lpstr>Cobian Backup Configuración</vt:lpstr>
      <vt:lpstr>Cobian Backup Configuración</vt:lpstr>
      <vt:lpstr>Conclusiones.</vt:lpstr>
      <vt:lpstr>Recomendaciones.</vt:lpstr>
      <vt:lpstr>Presentación de PowerPoint</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Hyper-V R2</dc:title>
  <dc:creator>David Cervigón</dc:creator>
  <cp:lastModifiedBy>Usuario de Windows</cp:lastModifiedBy>
  <cp:revision>131</cp:revision>
  <dcterms:created xsi:type="dcterms:W3CDTF">2009-03-23T22:49:48Z</dcterms:created>
  <dcterms:modified xsi:type="dcterms:W3CDTF">2012-05-30T06:52:47Z</dcterms:modified>
</cp:coreProperties>
</file>