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6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9" r:id="rId30"/>
    <p:sldId id="263" r:id="rId31"/>
    <p:sldId id="264" r:id="rId32"/>
    <p:sldId id="265" r:id="rId33"/>
    <p:sldId id="266" r:id="rId34"/>
    <p:sldId id="267" r:id="rId35"/>
    <p:sldId id="268" r:id="rId36"/>
    <p:sldId id="270" r:id="rId37"/>
    <p:sldId id="274" r:id="rId38"/>
    <p:sldId id="271" r:id="rId39"/>
    <p:sldId id="272" r:id="rId40"/>
    <p:sldId id="273" r:id="rId41"/>
    <p:sldId id="275" r:id="rId42"/>
    <p:sldId id="276" r:id="rId43"/>
    <p:sldId id="277" r:id="rId44"/>
    <p:sldId id="278" r:id="rId4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DC09-FB67-4C3B-892D-4197F8EB1261}" type="datetimeFigureOut">
              <a:rPr lang="es-EC" smtClean="0"/>
              <a:t>30/05/2012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8ECD5-7B95-452E-9A98-5DFC134B6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35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XenCenter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puede soportar un máximo de 8 CPUs virtuales.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 Excepto para SUSE Linux Enterprise Server 10 SP 1 y para Red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Enterprise Linux 4.x, que soportan 3. RHEL 5.0/5.1/5.2 soporta 3, pero puede soportar 7 cuando el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está parchado con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XenServer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Tools. Lo mismo es aplicado para Oracle y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CentOS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5.0/5.1/5.2.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836A-0F79-4848-A384-21F83E28557F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5E8-696E-49A2-A3E3-F8E30D356F13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2A25-5225-4322-800F-B09E8937DEF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5E8-696E-49A2-A3E3-F8E30D356F13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2A25-5225-4322-800F-B09E8937DEF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5E8-696E-49A2-A3E3-F8E30D356F13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2A25-5225-4322-800F-B09E8937DEF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5E8-696E-49A2-A3E3-F8E30D356F13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2A25-5225-4322-800F-B09E8937DEF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5E8-696E-49A2-A3E3-F8E30D356F13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2A25-5225-4322-800F-B09E8937DEF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5E8-696E-49A2-A3E3-F8E30D356F13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2A25-5225-4322-800F-B09E8937DEF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5E8-696E-49A2-A3E3-F8E30D356F13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2A25-5225-4322-800F-B09E8937DEF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5E8-696E-49A2-A3E3-F8E30D356F13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2A25-5225-4322-800F-B09E8937DEF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5E8-696E-49A2-A3E3-F8E30D356F13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2A25-5225-4322-800F-B09E8937DEF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5E8-696E-49A2-A3E3-F8E30D356F13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2A25-5225-4322-800F-B09E8937DEF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5E8-696E-49A2-A3E3-F8E30D356F13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B2A25-5225-4322-800F-B09E8937DEF4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7BB2A25-5225-4322-800F-B09E8937DEF4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CF925E8-696E-49A2-A3E3-F8E30D356F13}" type="datetimeFigureOut">
              <a:rPr lang="es-MX" smtClean="0"/>
              <a:t>29/05/2012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543800" cy="1502023"/>
          </a:xfrm>
        </p:spPr>
        <p:txBody>
          <a:bodyPr/>
          <a:lstStyle/>
          <a:p>
            <a:r>
              <a:rPr lang="es-ES" dirty="0" smtClean="0"/>
              <a:t>VIRTUALIZACIÓN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596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ADMINISTRACIÓN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err="1"/>
              <a:t>XenCenter</a:t>
            </a:r>
            <a:r>
              <a:rPr lang="es-EC" dirty="0"/>
              <a:t> </a:t>
            </a:r>
            <a:r>
              <a:rPr lang="es-EC" dirty="0" smtClean="0"/>
              <a:t>Management.</a:t>
            </a:r>
          </a:p>
          <a:p>
            <a:r>
              <a:rPr lang="es-EC" dirty="0" smtClean="0"/>
              <a:t>Pool </a:t>
            </a:r>
            <a:r>
              <a:rPr lang="es-EC" dirty="0"/>
              <a:t>de </a:t>
            </a:r>
            <a:r>
              <a:rPr lang="es-EC" dirty="0" smtClean="0"/>
              <a:t>servidores.</a:t>
            </a:r>
          </a:p>
          <a:p>
            <a:r>
              <a:rPr lang="es-EC" dirty="0" smtClean="0"/>
              <a:t>Etiquetado.</a:t>
            </a:r>
          </a:p>
          <a:p>
            <a:r>
              <a:rPr lang="es-EC" dirty="0" smtClean="0"/>
              <a:t>Supervisión </a:t>
            </a:r>
            <a:r>
              <a:rPr lang="es-EC" dirty="0"/>
              <a:t>del rendimiento, los informes y los tableros de </a:t>
            </a:r>
            <a:r>
              <a:rPr lang="es-EC" dirty="0" smtClean="0"/>
              <a:t>avisos.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770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MIGRACIÓN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err="1" smtClean="0"/>
              <a:t>XenMotion</a:t>
            </a:r>
            <a:r>
              <a:rPr lang="es-EC" dirty="0" smtClean="0"/>
              <a:t>.</a:t>
            </a:r>
          </a:p>
          <a:p>
            <a:r>
              <a:rPr lang="es-EC" dirty="0" smtClean="0"/>
              <a:t>Trasladarse </a:t>
            </a:r>
            <a:r>
              <a:rPr lang="es-EC" dirty="0"/>
              <a:t>de un servidor a </a:t>
            </a:r>
            <a:r>
              <a:rPr lang="es-EC" dirty="0" smtClean="0"/>
              <a:t>otro.</a:t>
            </a:r>
          </a:p>
          <a:p>
            <a:r>
              <a:rPr lang="es-EC" dirty="0" err="1" smtClean="0"/>
              <a:t>XenConvert</a:t>
            </a:r>
            <a:r>
              <a:rPr lang="es-EC" dirty="0" smtClean="0"/>
              <a:t>.</a:t>
            </a:r>
          </a:p>
          <a:p>
            <a:r>
              <a:rPr lang="es-EC" dirty="0" smtClean="0"/>
              <a:t>Migración </a:t>
            </a:r>
            <a:r>
              <a:rPr lang="es-EC" dirty="0"/>
              <a:t>de máquinas físicas a </a:t>
            </a:r>
            <a:r>
              <a:rPr lang="es-EC" dirty="0" smtClean="0"/>
              <a:t>virtuales (VHD,XVA).</a:t>
            </a:r>
          </a:p>
          <a:p>
            <a:endParaRPr lang="es-EC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985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ALTA DISPONIBILIDAD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Múltiples </a:t>
            </a:r>
            <a:r>
              <a:rPr lang="es-ES" dirty="0"/>
              <a:t>Hosts </a:t>
            </a:r>
            <a:r>
              <a:rPr lang="es-ES" dirty="0" err="1" smtClean="0"/>
              <a:t>XenServer</a:t>
            </a:r>
            <a:r>
              <a:rPr lang="es-ES" dirty="0" smtClean="0"/>
              <a:t>.</a:t>
            </a:r>
          </a:p>
          <a:p>
            <a:r>
              <a:rPr lang="es-ES" dirty="0" smtClean="0"/>
              <a:t>Almacenar </a:t>
            </a:r>
            <a:r>
              <a:rPr lang="es-ES" dirty="0"/>
              <a:t>múltiples máquinas </a:t>
            </a:r>
            <a:r>
              <a:rPr lang="es-ES" dirty="0" smtClean="0"/>
              <a:t>virtuales.</a:t>
            </a:r>
          </a:p>
          <a:p>
            <a:r>
              <a:rPr lang="es-ES" dirty="0"/>
              <a:t>Hasta 16 hosts </a:t>
            </a:r>
            <a:r>
              <a:rPr lang="es-ES" dirty="0" smtClean="0"/>
              <a:t>soportados.</a:t>
            </a:r>
          </a:p>
          <a:p>
            <a:r>
              <a:rPr lang="es-ES" dirty="0" smtClean="0"/>
              <a:t>Restauren </a:t>
            </a:r>
            <a:r>
              <a:rPr lang="es-ES" dirty="0"/>
              <a:t>automáticamente en otro servidor </a:t>
            </a:r>
            <a:r>
              <a:rPr lang="es-ES" dirty="0" smtClean="0"/>
              <a:t>físico.</a:t>
            </a:r>
          </a:p>
          <a:p>
            <a:r>
              <a:rPr lang="es-ES" dirty="0" smtClean="0"/>
              <a:t>Herramienta </a:t>
            </a:r>
            <a:r>
              <a:rPr lang="es-ES" dirty="0"/>
              <a:t>de alta disponibilidad HA (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Availability</a:t>
            </a:r>
            <a:r>
              <a:rPr lang="es-ES" dirty="0" smtClean="0"/>
              <a:t>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687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smtClean="0"/>
              <a:t>HARDWARE DE MÁQUINA VIRTUAL 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2708920"/>
            <a:ext cx="7629246" cy="160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339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 </a:t>
            </a:r>
            <a:r>
              <a:rPr lang="es-ES" dirty="0" err="1" smtClean="0"/>
              <a:t>Guest</a:t>
            </a:r>
            <a:r>
              <a:rPr lang="es-ES" dirty="0" smtClean="0"/>
              <a:t> Soportados</a:t>
            </a:r>
            <a:endParaRPr lang="es-E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264" y="1600200"/>
            <a:ext cx="44054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760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 </a:t>
            </a:r>
            <a:r>
              <a:rPr lang="es-ES" dirty="0" err="1" smtClean="0"/>
              <a:t>Guest</a:t>
            </a:r>
            <a:r>
              <a:rPr lang="es-ES" dirty="0" smtClean="0"/>
              <a:t> Soportados</a:t>
            </a:r>
            <a:endParaRPr lang="es-E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000" y="2401276"/>
            <a:ext cx="5600000" cy="29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4649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XenServer</a:t>
            </a:r>
            <a:r>
              <a:rPr lang="es-ES" b="1" dirty="0"/>
              <a:t> Host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64-bit x86 server-class system.</a:t>
            </a:r>
            <a:endParaRPr lang="es-ES" dirty="0"/>
          </a:p>
          <a:p>
            <a:pPr lvl="0"/>
            <a:r>
              <a:rPr lang="es-ES" dirty="0"/>
              <a:t>CPU: 1.5 GHz mínimo, 2 GHz o más rápido recomendado. </a:t>
            </a:r>
          </a:p>
          <a:p>
            <a:pPr lvl="0"/>
            <a:r>
              <a:rPr lang="en-US" dirty="0"/>
              <a:t>Intel® VT or AMD-V™ </a:t>
            </a:r>
            <a:r>
              <a:rPr lang="es-ES" dirty="0"/>
              <a:t>requerido para soporte</a:t>
            </a:r>
            <a:r>
              <a:rPr lang="en-US" dirty="0"/>
              <a:t> de Windows guests.</a:t>
            </a:r>
            <a:endParaRPr lang="es-ES" dirty="0"/>
          </a:p>
          <a:p>
            <a:pPr lvl="0"/>
            <a:r>
              <a:rPr lang="es-ES" dirty="0"/>
              <a:t>2GB a 1TB memoria física.</a:t>
            </a:r>
          </a:p>
          <a:p>
            <a:pPr lvl="0"/>
            <a:r>
              <a:rPr lang="en-US" dirty="0" err="1"/>
              <a:t>Hasta</a:t>
            </a:r>
            <a:r>
              <a:rPr lang="en-US" dirty="0"/>
              <a:t> 64 </a:t>
            </a:r>
            <a:r>
              <a:rPr lang="en-US" dirty="0" err="1"/>
              <a:t>procesadoreslógicos</a:t>
            </a:r>
            <a:r>
              <a:rPr lang="en-US" dirty="0"/>
              <a:t>.</a:t>
            </a:r>
            <a:endParaRPr lang="es-ES" dirty="0"/>
          </a:p>
          <a:p>
            <a:pPr lvl="0"/>
            <a:r>
              <a:rPr lang="es-ES" dirty="0"/>
              <a:t>NIC  de 100Mb/s o más rápida.</a:t>
            </a:r>
          </a:p>
          <a:p>
            <a:pPr lvl="0"/>
            <a:r>
              <a:rPr lang="en-US" dirty="0" err="1"/>
              <a:t>Hasta</a:t>
            </a:r>
            <a:r>
              <a:rPr lang="en-US" dirty="0"/>
              <a:t> 16 </a:t>
            </a:r>
            <a:r>
              <a:rPr lang="en-US" dirty="0" err="1"/>
              <a:t>NICsfísicas</a:t>
            </a:r>
            <a:r>
              <a:rPr lang="en-US" dirty="0"/>
              <a:t>.</a:t>
            </a:r>
            <a:endParaRPr lang="es-ES" dirty="0"/>
          </a:p>
          <a:p>
            <a:pPr lvl="0"/>
            <a:r>
              <a:rPr lang="es-ES" dirty="0"/>
              <a:t>Canal de Fibra Local o disco de </a:t>
            </a:r>
            <a:r>
              <a:rPr lang="es-ES" dirty="0" err="1"/>
              <a:t>booteoSAN</a:t>
            </a:r>
            <a:r>
              <a:rPr lang="es-ES" dirty="0"/>
              <a:t> con 16 GB de espacio mínimo, 60 GB o mas es recomendado.</a:t>
            </a:r>
          </a:p>
          <a:p>
            <a:pPr lvl="0"/>
            <a:r>
              <a:rPr lang="es-ES" dirty="0"/>
              <a:t>Canal de fibra, </a:t>
            </a:r>
            <a:r>
              <a:rPr lang="es-ES" dirty="0" err="1"/>
              <a:t>iSCSIo</a:t>
            </a:r>
            <a:r>
              <a:rPr lang="es-ES" dirty="0"/>
              <a:t> NFS LUN con 356MB de espacio mínimo para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Availability</a:t>
            </a:r>
            <a:r>
              <a:rPr lang="es-ES" dirty="0"/>
              <a:t> (HA) y repositorio de almacenamiento </a:t>
            </a:r>
            <a:r>
              <a:rPr lang="es-ES" dirty="0" err="1"/>
              <a:t>heartbeat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71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b="1" dirty="0" err="1"/>
              <a:t>XenServer</a:t>
            </a:r>
            <a:r>
              <a:rPr lang="es-ES" b="1" dirty="0"/>
              <a:t> </a:t>
            </a:r>
            <a:r>
              <a:rPr lang="es-ES" b="1" dirty="0" err="1" smtClean="0"/>
              <a:t>Client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s-ES" dirty="0"/>
              <a:t>Sistema</a:t>
            </a:r>
            <a:r>
              <a:rPr lang="en-US" dirty="0"/>
              <a:t> Base x86</a:t>
            </a:r>
            <a:endParaRPr lang="es-ES" dirty="0"/>
          </a:p>
          <a:p>
            <a:pPr lvl="0"/>
            <a:r>
              <a:rPr lang="en-US" dirty="0"/>
              <a:t>Microsoft® Windows® 2000, Windows XP, Windows Server® 2003, Windows Server 2008, Windows Vista , o Windows 7 (</a:t>
            </a:r>
            <a:r>
              <a:rPr lang="en-US" dirty="0" err="1"/>
              <a:t>todaslasedicionesyversiones</a:t>
            </a:r>
            <a:r>
              <a:rPr lang="en-US" dirty="0"/>
              <a:t>).</a:t>
            </a:r>
            <a:endParaRPr lang="es-ES" dirty="0"/>
          </a:p>
          <a:p>
            <a:pPr lvl="0"/>
            <a:r>
              <a:rPr lang="en-US" dirty="0"/>
              <a:t>.NET Framework 2.0 SP1 o posterior.</a:t>
            </a:r>
            <a:endParaRPr lang="es-ES" dirty="0"/>
          </a:p>
          <a:p>
            <a:pPr lvl="0"/>
            <a:r>
              <a:rPr lang="es-ES" dirty="0"/>
              <a:t>Velocidad de CPU: 750 MHz mínimo, 1 GHz o más rápido recomendado.</a:t>
            </a:r>
          </a:p>
          <a:p>
            <a:pPr lvl="0"/>
            <a:r>
              <a:rPr lang="en-US" dirty="0"/>
              <a:t>RAM: 512 MB </a:t>
            </a:r>
            <a:r>
              <a:rPr lang="es-ES" dirty="0"/>
              <a:t>mínimo</a:t>
            </a:r>
            <a:r>
              <a:rPr lang="en-US" dirty="0"/>
              <a:t>.</a:t>
            </a:r>
            <a:endParaRPr lang="es-ES" dirty="0"/>
          </a:p>
          <a:p>
            <a:pPr lvl="0"/>
            <a:r>
              <a:rPr lang="es-ES" dirty="0"/>
              <a:t>Espacio en disco: 100 MB mínimo.</a:t>
            </a:r>
          </a:p>
          <a:p>
            <a:pPr lvl="0"/>
            <a:r>
              <a:rPr lang="es-ES" dirty="0"/>
              <a:t>Tarjeta de interfaz de red.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1536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EDICIONES DE CITRIX XENSERVER</a:t>
            </a:r>
            <a:endParaRPr lang="es-E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666" y="2820324"/>
            <a:ext cx="4866667" cy="20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166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EDICIONES DE CITRIX XENSERVER</a:t>
            </a:r>
            <a:endParaRPr lang="es-E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666" y="2015562"/>
            <a:ext cx="5666667" cy="36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30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RAZONES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C" dirty="0"/>
              <a:t>Ahorros </a:t>
            </a:r>
            <a:r>
              <a:rPr lang="es-EC" dirty="0" smtClean="0"/>
              <a:t>hardware</a:t>
            </a:r>
            <a:r>
              <a:rPr lang="es-EC" dirty="0"/>
              <a:t>, </a:t>
            </a:r>
            <a:r>
              <a:rPr lang="es-EC" dirty="0" smtClean="0"/>
              <a:t>consumo, </a:t>
            </a:r>
            <a:r>
              <a:rPr lang="es-EC" dirty="0"/>
              <a:t>administración, infraestructura y </a:t>
            </a:r>
            <a:r>
              <a:rPr lang="es-EC" dirty="0" smtClean="0"/>
              <a:t>espacio.</a:t>
            </a:r>
            <a:endParaRPr lang="es-ES" dirty="0"/>
          </a:p>
          <a:p>
            <a:pPr lvl="0"/>
            <a:r>
              <a:rPr lang="es-EC" dirty="0"/>
              <a:t>Correr múltiples </a:t>
            </a:r>
            <a:r>
              <a:rPr lang="es-EC" dirty="0" smtClean="0"/>
              <a:t>OS.</a:t>
            </a:r>
            <a:endParaRPr lang="es-ES" dirty="0"/>
          </a:p>
          <a:p>
            <a:pPr lvl="0"/>
            <a:r>
              <a:rPr lang="es-EC" dirty="0"/>
              <a:t>Generar ambientes de </a:t>
            </a:r>
            <a:r>
              <a:rPr lang="es-EC" dirty="0" err="1"/>
              <a:t>testing</a:t>
            </a:r>
            <a:r>
              <a:rPr lang="es-EC" dirty="0"/>
              <a:t> y </a:t>
            </a:r>
            <a:r>
              <a:rPr lang="es-EC" dirty="0" err="1"/>
              <a:t>debugging</a:t>
            </a:r>
            <a:r>
              <a:rPr lang="es-EC" dirty="0"/>
              <a:t> aislados y </a:t>
            </a:r>
            <a:r>
              <a:rPr lang="es-EC" dirty="0" smtClean="0"/>
              <a:t>seguros.</a:t>
            </a:r>
            <a:endParaRPr lang="es-ES" dirty="0"/>
          </a:p>
          <a:p>
            <a:pPr lvl="0"/>
            <a:r>
              <a:rPr lang="es-EC" dirty="0"/>
              <a:t>Asignar a OS y/o entornos de ejecución </a:t>
            </a:r>
            <a:r>
              <a:rPr lang="es-EC" dirty="0" err="1"/>
              <a:t>virtualizados</a:t>
            </a:r>
            <a:r>
              <a:rPr lang="es-EC" dirty="0"/>
              <a:t> los </a:t>
            </a:r>
            <a:r>
              <a:rPr lang="es-EC" dirty="0" smtClean="0"/>
              <a:t>recursos.</a:t>
            </a:r>
            <a:endParaRPr lang="es-ES" dirty="0"/>
          </a:p>
          <a:p>
            <a:pPr lvl="0"/>
            <a:r>
              <a:rPr lang="es-EC" dirty="0"/>
              <a:t>Para emular recursos y/o </a:t>
            </a:r>
            <a:r>
              <a:rPr lang="es-EC" dirty="0" smtClean="0"/>
              <a:t>dispositivos.</a:t>
            </a:r>
            <a:endParaRPr lang="es-ES" dirty="0"/>
          </a:p>
          <a:p>
            <a:pPr lvl="0"/>
            <a:r>
              <a:rPr lang="es-EC" dirty="0"/>
              <a:t>Simplificar la administración de </a:t>
            </a:r>
            <a:r>
              <a:rPr lang="es-EC" dirty="0" smtClean="0"/>
              <a:t>sistemas.</a:t>
            </a:r>
            <a:endParaRPr lang="es-ES" dirty="0"/>
          </a:p>
          <a:p>
            <a:pPr lvl="0"/>
            <a:r>
              <a:rPr lang="es-EC" dirty="0"/>
              <a:t>Correr aplicaciones </a:t>
            </a:r>
            <a:r>
              <a:rPr lang="es-EC" dirty="0" err="1" smtClean="0"/>
              <a:t>legacy</a:t>
            </a:r>
            <a:r>
              <a:rPr lang="es-EC" dirty="0" smtClean="0"/>
              <a:t>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0439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COMPARACIÓN</a:t>
            </a:r>
            <a:endParaRPr lang="es-E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069" y="1600200"/>
            <a:ext cx="33058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544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COMPARACIÓN</a:t>
            </a:r>
            <a:endParaRPr lang="es-E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637" y="1600200"/>
            <a:ext cx="43907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0493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Instalación e implementación de Central de VozIP en XenServer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456342" cy="476672"/>
          </a:xfrm>
        </p:spPr>
        <p:txBody>
          <a:bodyPr>
            <a:noAutofit/>
          </a:bodyPr>
          <a:lstStyle/>
          <a:p>
            <a:pPr algn="l"/>
            <a:r>
              <a:rPr lang="es-MX" sz="3600" dirty="0" smtClean="0"/>
              <a:t>Instalación de XenServer</a:t>
            </a:r>
            <a:endParaRPr lang="es-MX" sz="3600" dirty="0"/>
          </a:p>
        </p:txBody>
      </p:sp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4788024" y="1772816"/>
            <a:ext cx="3531242" cy="2575758"/>
          </a:xfrm>
        </p:spPr>
        <p:txBody>
          <a:bodyPr>
            <a:normAutofit/>
          </a:bodyPr>
          <a:lstStyle/>
          <a:p>
            <a:pPr algn="just"/>
            <a:r>
              <a:rPr lang="es-EC" dirty="0"/>
              <a:t>La instalación es realmente muy intuitiva los únicos pasos que son importantes son elegir bien la configuración del teclado para no tener contratiempos futuros y la configuración de una IP estática para su futura </a:t>
            </a:r>
            <a:r>
              <a:rPr lang="es-EC" dirty="0" smtClean="0"/>
              <a:t>administración. </a:t>
            </a:r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6433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3676638" cy="26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314" y="357166"/>
            <a:ext cx="8786842" cy="974437"/>
          </a:xfrm>
        </p:spPr>
        <p:txBody>
          <a:bodyPr>
            <a:noAutofit/>
          </a:bodyPr>
          <a:lstStyle/>
          <a:p>
            <a:r>
              <a:rPr lang="es-MX" sz="3200" dirty="0" smtClean="0"/>
              <a:t>Configuración y administración con XenCenter</a:t>
            </a:r>
            <a:endParaRPr lang="es-MX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072494" cy="1752600"/>
          </a:xfrm>
        </p:spPr>
        <p:txBody>
          <a:bodyPr>
            <a:normAutofit/>
          </a:bodyPr>
          <a:lstStyle/>
          <a:p>
            <a:r>
              <a:rPr lang="es-EC" dirty="0"/>
              <a:t>Para poder configurar y administrar  nuestro XenServer, necesitamos instalar la aplicación llamada XenCenter </a:t>
            </a:r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535785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3670" y="476672"/>
            <a:ext cx="8786842" cy="666312"/>
          </a:xfrm>
        </p:spPr>
        <p:txBody>
          <a:bodyPr>
            <a:noAutofit/>
          </a:bodyPr>
          <a:lstStyle/>
          <a:p>
            <a:pPr algn="l"/>
            <a:r>
              <a:rPr lang="es-MX" sz="3000" dirty="0" smtClean="0"/>
              <a:t>Agregar y conectar nuestro XenServer a XenCenter</a:t>
            </a:r>
            <a:endParaRPr lang="es-MX" sz="30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2865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786190"/>
            <a:ext cx="61436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1132" y="332656"/>
            <a:ext cx="8715404" cy="705867"/>
          </a:xfrm>
        </p:spPr>
        <p:txBody>
          <a:bodyPr>
            <a:normAutofit/>
          </a:bodyPr>
          <a:lstStyle/>
          <a:p>
            <a:r>
              <a:rPr lang="es-MX" sz="3600" dirty="0" smtClean="0"/>
              <a:t>Agregando Central de VozIP Trixbox</a:t>
            </a:r>
            <a:endParaRPr lang="es-MX" sz="3600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54578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05223"/>
            <a:ext cx="54578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7" y="252413"/>
            <a:ext cx="4429155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4672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55" y="3824309"/>
            <a:ext cx="447908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60" y="3643314"/>
            <a:ext cx="3929058" cy="284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00414"/>
            <a:ext cx="6500858" cy="321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7166"/>
            <a:ext cx="62865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36912"/>
            <a:ext cx="7620000" cy="1143000"/>
          </a:xfrm>
        </p:spPr>
        <p:txBody>
          <a:bodyPr>
            <a:noAutofit/>
          </a:bodyPr>
          <a:lstStyle/>
          <a:p>
            <a:r>
              <a:rPr lang="es-MX" sz="3600" dirty="0" smtClean="0"/>
              <a:t>Video de cómo Agregar una Maquina Virtual con XenCenter en XenServer</a:t>
            </a:r>
            <a:endParaRPr 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VIRTUALIZACIÓN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dirty="0"/>
              <a:t>Virtualización de Hardware.</a:t>
            </a:r>
            <a:endParaRPr lang="es-ES" dirty="0"/>
          </a:p>
          <a:p>
            <a:pPr lvl="0"/>
            <a:r>
              <a:rPr lang="es-EC" dirty="0"/>
              <a:t>Virtualización a nivel de Sistema Operativo.</a:t>
            </a:r>
            <a:endParaRPr lang="es-ES" dirty="0"/>
          </a:p>
          <a:p>
            <a:pPr lvl="0"/>
            <a:r>
              <a:rPr lang="es-EC" dirty="0"/>
              <a:t>Paravirtualización.</a:t>
            </a:r>
            <a:endParaRPr lang="es-ES" dirty="0"/>
          </a:p>
          <a:p>
            <a:pPr lvl="0"/>
            <a:r>
              <a:rPr lang="es-EC" dirty="0"/>
              <a:t>Virtualización Completa.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9456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215238" cy="1000132"/>
          </a:xfrm>
        </p:spPr>
        <p:txBody>
          <a:bodyPr>
            <a:normAutofit/>
          </a:bodyPr>
          <a:lstStyle/>
          <a:p>
            <a:r>
              <a:rPr lang="es-MX" sz="3600" dirty="0" smtClean="0"/>
              <a:t>Configuración de Trixbox</a:t>
            </a:r>
            <a:endParaRPr lang="es-MX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5348808"/>
            <a:ext cx="7929618" cy="1752600"/>
          </a:xfrm>
        </p:spPr>
        <p:txBody>
          <a:bodyPr>
            <a:normAutofit/>
          </a:bodyPr>
          <a:lstStyle/>
          <a:p>
            <a:r>
              <a:rPr lang="es-EC" dirty="0"/>
              <a:t>En el explorador de internet, ponemos la IP asignada a la </a:t>
            </a:r>
            <a:r>
              <a:rPr lang="es-EC" dirty="0" smtClean="0"/>
              <a:t>central, </a:t>
            </a:r>
            <a:r>
              <a:rPr lang="es-EC" dirty="0"/>
              <a:t>luego asignamos las extensiones y las claves para cada una de las </a:t>
            </a:r>
            <a:r>
              <a:rPr lang="es-EC" dirty="0" smtClean="0"/>
              <a:t>extensiones.</a:t>
            </a:r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13920"/>
            <a:ext cx="557216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821953"/>
          </a:xfrm>
        </p:spPr>
        <p:txBody>
          <a:bodyPr>
            <a:normAutofit/>
          </a:bodyPr>
          <a:lstStyle/>
          <a:p>
            <a:r>
              <a:rPr lang="es-MX" sz="4000" dirty="0" smtClean="0"/>
              <a:t>Trixbox en funcionamiento</a:t>
            </a:r>
            <a:endParaRPr lang="es-MX" sz="40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71612"/>
            <a:ext cx="750095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es-MX" sz="3200" dirty="0" smtClean="0"/>
              <a:t>Pruebas del Funcionamiento de la Central de VozIP Trixbox</a:t>
            </a:r>
            <a:endParaRPr lang="es-MX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85852" y="5000636"/>
            <a:ext cx="6400800" cy="1285884"/>
          </a:xfrm>
        </p:spPr>
        <p:txBody>
          <a:bodyPr>
            <a:normAutofit/>
          </a:bodyPr>
          <a:lstStyle/>
          <a:p>
            <a:r>
              <a:rPr lang="es-EC" dirty="0" smtClean="0"/>
              <a:t>Utilizamos </a:t>
            </a:r>
            <a:r>
              <a:rPr lang="es-EC" dirty="0"/>
              <a:t>para las pruebas softphones, </a:t>
            </a:r>
            <a:r>
              <a:rPr lang="es-EC" dirty="0" smtClean="0"/>
              <a:t> en nuestro caso X-LITE</a:t>
            </a:r>
            <a:r>
              <a:rPr lang="es-EC" dirty="0"/>
              <a:t>.</a:t>
            </a:r>
            <a:endParaRPr lang="es-MX" dirty="0"/>
          </a:p>
          <a:p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166" y="2147887"/>
            <a:ext cx="174966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Video de Configuración de Trixbox</a:t>
            </a:r>
            <a:endParaRPr lang="es-MX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2102991"/>
            <a:ext cx="7772400" cy="147002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Video de prueba de llamada exitosa.</a:t>
            </a:r>
            <a:endParaRPr lang="es-MX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620689"/>
            <a:ext cx="7344816" cy="1008112"/>
          </a:xfrm>
        </p:spPr>
        <p:txBody>
          <a:bodyPr>
            <a:noAutofit/>
          </a:bodyPr>
          <a:lstStyle/>
          <a:p>
            <a:r>
              <a:rPr lang="es-MX" sz="3600" dirty="0" smtClean="0"/>
              <a:t>Indicadores la Central VozIP en XenServer</a:t>
            </a:r>
            <a:endParaRPr lang="es-MX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32040" y="2636912"/>
            <a:ext cx="3808512" cy="2592288"/>
          </a:xfrm>
        </p:spPr>
        <p:txBody>
          <a:bodyPr>
            <a:normAutofit/>
          </a:bodyPr>
          <a:lstStyle/>
          <a:p>
            <a:r>
              <a:rPr lang="es-EC" dirty="0"/>
              <a:t>Se pudo deducir que el recurso más utilizado en una central de VozIP es el recurso de red, muy pocos picos de rendimiento se notaron tanto en el uso del CPU y de la Memoria RAM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952445"/>
              </p:ext>
            </p:extLst>
          </p:nvPr>
        </p:nvGraphicFramePr>
        <p:xfrm>
          <a:off x="1331640" y="2204864"/>
          <a:ext cx="3048000" cy="2628775"/>
        </p:xfrm>
        <a:graphic>
          <a:graphicData uri="http://schemas.openxmlformats.org/drawingml/2006/table">
            <a:tbl>
              <a:tblPr firstRow="1" firstCol="1" bandRow="1"/>
              <a:tblGrid>
                <a:gridCol w="762000"/>
                <a:gridCol w="762000"/>
                <a:gridCol w="762000"/>
                <a:gridCol w="762000"/>
              </a:tblGrid>
              <a:tr h="238125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Indicadores a ser evaluados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Uso del CPU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Memoria RAM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Red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Indicadores </a:t>
            </a:r>
            <a:r>
              <a:rPr lang="es-MX" dirty="0" smtClean="0"/>
              <a:t>al iniciar la maquina virtual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51845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36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961905" cy="317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79928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073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Indicadores </a:t>
            </a:r>
            <a:r>
              <a:rPr lang="es-MX" dirty="0" smtClean="0"/>
              <a:t>en funcionamiento la maquina virtual</a:t>
            </a:r>
            <a:endParaRPr lang="es-EC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71961" y="1848119"/>
            <a:ext cx="4990477" cy="43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6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79928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00130"/>
            <a:ext cx="80648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7668344" y="4692318"/>
            <a:ext cx="648072" cy="248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37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VENTAJAS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Rápida incorporación de nuevos recursos.</a:t>
            </a:r>
          </a:p>
          <a:p>
            <a:pPr lvl="0"/>
            <a:r>
              <a:rPr lang="es-ES" dirty="0"/>
              <a:t>Reducción de los costes de espacio </a:t>
            </a:r>
            <a:r>
              <a:rPr lang="es-ES" dirty="0" smtClean="0"/>
              <a:t>y consumo.</a:t>
            </a:r>
            <a:endParaRPr lang="es-ES" dirty="0"/>
          </a:p>
          <a:p>
            <a:pPr lvl="0"/>
            <a:r>
              <a:rPr lang="es-ES" dirty="0"/>
              <a:t>Reducción de los costes </a:t>
            </a:r>
            <a:r>
              <a:rPr lang="es-ES" dirty="0" smtClean="0"/>
              <a:t>de IT.</a:t>
            </a:r>
            <a:endParaRPr lang="es-ES" dirty="0"/>
          </a:p>
          <a:p>
            <a:pPr lvl="0"/>
            <a:r>
              <a:rPr lang="es-ES" dirty="0"/>
              <a:t>Administración global centralizada y simplificada.</a:t>
            </a:r>
          </a:p>
          <a:p>
            <a:pPr lvl="0"/>
            <a:r>
              <a:rPr lang="es-ES" dirty="0"/>
              <a:t>Mejora en los procesos de clonación y copia de </a:t>
            </a:r>
            <a:r>
              <a:rPr lang="es-ES" dirty="0" smtClean="0"/>
              <a:t>sistemas.</a:t>
            </a:r>
            <a:endParaRPr lang="es-ES" dirty="0"/>
          </a:p>
          <a:p>
            <a:pPr lvl="0"/>
            <a:r>
              <a:rPr lang="es-ES" dirty="0" smtClean="0"/>
              <a:t>Aislamiento.</a:t>
            </a:r>
            <a:endParaRPr lang="es-ES" dirty="0"/>
          </a:p>
          <a:p>
            <a:pPr lvl="0"/>
            <a:r>
              <a:rPr lang="es-ES" dirty="0" smtClean="0"/>
              <a:t>Reducción </a:t>
            </a:r>
            <a:r>
              <a:rPr lang="es-ES" dirty="0"/>
              <a:t>del hardware  </a:t>
            </a:r>
            <a:r>
              <a:rPr lang="es-ES" dirty="0" smtClean="0"/>
              <a:t>y sus </a:t>
            </a:r>
            <a:r>
              <a:rPr lang="es-ES" dirty="0"/>
              <a:t>costes asociados</a:t>
            </a:r>
          </a:p>
          <a:p>
            <a:pPr lvl="0"/>
            <a:r>
              <a:rPr lang="es-ES" dirty="0"/>
              <a:t>Reduce los tiempos de parada.</a:t>
            </a:r>
          </a:p>
          <a:p>
            <a:pPr lvl="0"/>
            <a:r>
              <a:rPr lang="es-ES" dirty="0"/>
              <a:t>Migración en caliente de máquinas </a:t>
            </a:r>
            <a:r>
              <a:rPr lang="es-ES" dirty="0" smtClean="0"/>
              <a:t>virtuales.</a:t>
            </a:r>
            <a:endParaRPr lang="es-ES" dirty="0"/>
          </a:p>
          <a:p>
            <a:pPr lvl="0"/>
            <a:r>
              <a:rPr lang="es-ES" dirty="0"/>
              <a:t>Balanceo dinámico de máquinas virtuales entre los servidores </a:t>
            </a:r>
            <a:r>
              <a:rPr lang="es-ES" dirty="0" smtClean="0"/>
              <a:t>físicos.</a:t>
            </a:r>
            <a:endParaRPr lang="es-ES" dirty="0"/>
          </a:p>
          <a:p>
            <a:pPr lvl="0"/>
            <a:r>
              <a:rPr lang="es-ES" dirty="0"/>
              <a:t>Alto grado de satisfacción general.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0202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s-EC" sz="4000" dirty="0" smtClean="0"/>
              <a:t>Indicador del uso de red con IP </a:t>
            </a:r>
            <a:r>
              <a:rPr lang="es-EC" sz="4000" dirty="0" err="1" smtClean="0"/>
              <a:t>Traffic</a:t>
            </a:r>
            <a:r>
              <a:rPr lang="es-EC" sz="4000" dirty="0" smtClean="0"/>
              <a:t> Monitor</a:t>
            </a:r>
            <a:endParaRPr lang="es-EC" sz="40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82296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1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Indicador del uso de red con IP </a:t>
            </a:r>
            <a:r>
              <a:rPr lang="es-EC" dirty="0" err="1" smtClean="0"/>
              <a:t>Traffic</a:t>
            </a:r>
            <a:r>
              <a:rPr lang="es-EC" dirty="0" smtClean="0"/>
              <a:t> Monitor</a:t>
            </a:r>
            <a:endParaRPr lang="es-EC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628800"/>
            <a:ext cx="1512168" cy="126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68407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1186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Tabla con los indicadores</a:t>
            </a:r>
            <a:endParaRPr lang="es-EC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05295" y="2395738"/>
            <a:ext cx="6323810" cy="32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4214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88840"/>
            <a:ext cx="7499176" cy="41373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400" dirty="0" smtClean="0"/>
              <a:t>Una </a:t>
            </a:r>
            <a:r>
              <a:rPr lang="es-EC" sz="2400" dirty="0"/>
              <a:t>Central de Voz sobre IP </a:t>
            </a:r>
            <a:r>
              <a:rPr lang="es-EC" sz="2400" dirty="0" err="1"/>
              <a:t>virtualizada</a:t>
            </a:r>
            <a:r>
              <a:rPr lang="es-EC" sz="2400" dirty="0"/>
              <a:t> puede trabajar de igual manera que una instalada en un equipo físicamente, no hay ninguna diferencia entre </a:t>
            </a:r>
            <a:r>
              <a:rPr lang="es-EC" sz="2400" dirty="0" smtClean="0"/>
              <a:t>ellas.</a:t>
            </a:r>
          </a:p>
          <a:p>
            <a:pPr marL="0" indent="0" algn="just">
              <a:buNone/>
            </a:pPr>
            <a:endParaRPr lang="es-EC" sz="2400" dirty="0"/>
          </a:p>
          <a:p>
            <a:pPr marL="0" indent="0" algn="just">
              <a:buNone/>
            </a:pPr>
            <a:r>
              <a:rPr lang="es-EC" sz="2400" dirty="0"/>
              <a:t>¿Qué ventajas hay en </a:t>
            </a:r>
            <a:r>
              <a:rPr lang="es-EC" sz="2400" dirty="0" err="1"/>
              <a:t>virtualizar</a:t>
            </a:r>
            <a:r>
              <a:rPr lang="es-EC" sz="2400" dirty="0"/>
              <a:t> una central de VozIP?</a:t>
            </a:r>
          </a:p>
          <a:p>
            <a:pPr algn="just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035590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276872"/>
            <a:ext cx="6779096" cy="3705275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C" dirty="0" smtClean="0"/>
              <a:t>Investigar </a:t>
            </a:r>
            <a:r>
              <a:rPr lang="es-EC" dirty="0"/>
              <a:t>a fondo el manejo de la plataforma de virtualización XenServer, especialmente de acuerdo a la versión que deseamos utilizar</a:t>
            </a:r>
            <a:r>
              <a:rPr lang="es-EC" dirty="0" smtClean="0"/>
              <a:t>.</a:t>
            </a:r>
          </a:p>
          <a:p>
            <a:pPr lvl="0" algn="just"/>
            <a:endParaRPr lang="es-EC" dirty="0"/>
          </a:p>
          <a:p>
            <a:pPr lvl="0" algn="just"/>
            <a:r>
              <a:rPr lang="es-EC" dirty="0" err="1"/>
              <a:t>Virtualizar</a:t>
            </a:r>
            <a:r>
              <a:rPr lang="es-EC" dirty="0"/>
              <a:t> nuestra central de VozIP solo si contamos con equipos que estén exclusivamente diseñados para trabajar con ambientes virtuales</a:t>
            </a:r>
            <a:r>
              <a:rPr lang="es-EC" dirty="0" smtClean="0"/>
              <a:t>.</a:t>
            </a:r>
          </a:p>
          <a:p>
            <a:pPr lvl="0" algn="just"/>
            <a:endParaRPr lang="es-EC" dirty="0"/>
          </a:p>
          <a:p>
            <a:pPr lvl="0" algn="just"/>
            <a:r>
              <a:rPr lang="es-EC" dirty="0"/>
              <a:t>Contar con un muy buen ancho de banda y una conexión estable por parte del proveedor.</a:t>
            </a:r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2122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DESVENTAJAS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N</a:t>
            </a:r>
            <a:r>
              <a:rPr lang="es-EC" dirty="0" smtClean="0"/>
              <a:t>ivel </a:t>
            </a:r>
            <a:r>
              <a:rPr lang="es-EC" dirty="0"/>
              <a:t>de </a:t>
            </a:r>
            <a:r>
              <a:rPr lang="es-EC" dirty="0" smtClean="0"/>
              <a:t>rendimiento.</a:t>
            </a:r>
          </a:p>
          <a:p>
            <a:r>
              <a:rPr lang="es-EC" dirty="0"/>
              <a:t>C</a:t>
            </a:r>
            <a:r>
              <a:rPr lang="es-EC" dirty="0" smtClean="0"/>
              <a:t>osto </a:t>
            </a:r>
            <a:r>
              <a:rPr lang="es-EC" dirty="0"/>
              <a:t>en ocupación de </a:t>
            </a:r>
            <a:r>
              <a:rPr lang="es-EC" dirty="0" smtClean="0"/>
              <a:t>recursos.</a:t>
            </a:r>
          </a:p>
          <a:p>
            <a:r>
              <a:rPr lang="es-EC" dirty="0" smtClean="0"/>
              <a:t>Avería </a:t>
            </a:r>
            <a:r>
              <a:rPr lang="es-EC" dirty="0"/>
              <a:t>en el servidor </a:t>
            </a:r>
            <a:r>
              <a:rPr lang="es-EC" dirty="0" smtClean="0"/>
              <a:t>anfitrión. </a:t>
            </a:r>
          </a:p>
        </p:txBody>
      </p:sp>
    </p:spTree>
    <p:extLst>
      <p:ext uri="{BB962C8B-B14F-4D97-AF65-F5344CB8AC3E}">
        <p14:creationId xmlns:p14="http://schemas.microsoft.com/office/powerpoint/2010/main" val="423580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CITRIX </a:t>
            </a:r>
            <a:br>
              <a:rPr lang="es-EC" b="1" dirty="0" smtClean="0"/>
            </a:br>
            <a:r>
              <a:rPr lang="es-ES" b="1" dirty="0" err="1" smtClean="0"/>
              <a:t>XenServer</a:t>
            </a:r>
            <a:r>
              <a:rPr lang="es-ES" b="1" dirty="0" smtClean="0"/>
              <a:t> </a:t>
            </a:r>
            <a:r>
              <a:rPr lang="es-ES" b="1" dirty="0"/>
              <a:t>6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143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Múltiples </a:t>
            </a:r>
            <a:r>
              <a:rPr lang="es-EC" dirty="0"/>
              <a:t>sistemas </a:t>
            </a:r>
            <a:r>
              <a:rPr lang="es-EC" dirty="0" smtClean="0"/>
              <a:t>operativos.</a:t>
            </a:r>
          </a:p>
          <a:p>
            <a:r>
              <a:rPr lang="es-EC" dirty="0" smtClean="0"/>
              <a:t>Dominios (temporizadores) para uso </a:t>
            </a:r>
            <a:r>
              <a:rPr lang="es-EC" dirty="0"/>
              <a:t>efectivo de los </a:t>
            </a:r>
            <a:r>
              <a:rPr lang="es-EC" dirty="0" smtClean="0"/>
              <a:t>CPUs.</a:t>
            </a:r>
          </a:p>
          <a:p>
            <a:r>
              <a:rPr lang="es-EC" dirty="0" smtClean="0"/>
              <a:t>Dominio 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705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ALMACENAMIENTO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Imágenes de Discos </a:t>
            </a:r>
            <a:r>
              <a:rPr lang="es-EC" dirty="0" smtClean="0"/>
              <a:t>Virtuales.</a:t>
            </a:r>
          </a:p>
          <a:p>
            <a:r>
              <a:rPr lang="es-EC" dirty="0" smtClean="0"/>
              <a:t>Soporte </a:t>
            </a:r>
            <a:r>
              <a:rPr lang="es-EC" dirty="0"/>
              <a:t>para </a:t>
            </a:r>
            <a:r>
              <a:rPr lang="es-EC" dirty="0" smtClean="0"/>
              <a:t>IDE</a:t>
            </a:r>
            <a:r>
              <a:rPr lang="es-EC" dirty="0"/>
              <a:t>, SATA, SCSI y </a:t>
            </a:r>
            <a:r>
              <a:rPr lang="es-EC" dirty="0" smtClean="0"/>
              <a:t>SAS, localmente.</a:t>
            </a:r>
          </a:p>
          <a:p>
            <a:r>
              <a:rPr lang="es-EC" dirty="0" smtClean="0"/>
              <a:t>Soporte para </a:t>
            </a:r>
            <a:r>
              <a:rPr lang="es-EC" dirty="0" err="1" smtClean="0"/>
              <a:t>iSCSI</a:t>
            </a:r>
            <a:r>
              <a:rPr lang="es-EC" dirty="0"/>
              <a:t>, NFS y </a:t>
            </a:r>
            <a:r>
              <a:rPr lang="es-EC" dirty="0" err="1" smtClean="0"/>
              <a:t>FibreChannel</a:t>
            </a:r>
            <a:r>
              <a:rPr lang="es-EC" dirty="0" smtClean="0"/>
              <a:t>, remotamente.</a:t>
            </a:r>
          </a:p>
          <a:p>
            <a:r>
              <a:rPr lang="es-EC" dirty="0" err="1" smtClean="0"/>
              <a:t>Multiples</a:t>
            </a:r>
            <a:r>
              <a:rPr lang="es-EC" dirty="0" smtClean="0"/>
              <a:t> y diferentes tipos de </a:t>
            </a:r>
            <a:r>
              <a:rPr lang="es-EC" dirty="0" err="1" smtClean="0"/>
              <a:t>SRs.</a:t>
            </a:r>
            <a:endParaRPr lang="es-EC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700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NETWORKING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dirty="0"/>
              <a:t>PIF: Representa una interfaz de red física en un host </a:t>
            </a:r>
            <a:r>
              <a:rPr lang="es-EC" dirty="0" err="1"/>
              <a:t>XenServer</a:t>
            </a:r>
            <a:r>
              <a:rPr lang="es-EC" dirty="0"/>
              <a:t>.</a:t>
            </a:r>
            <a:endParaRPr lang="es-ES" dirty="0"/>
          </a:p>
          <a:p>
            <a:pPr lvl="0"/>
            <a:r>
              <a:rPr lang="es-EC" dirty="0"/>
              <a:t>VIF: Representa una interfaz virtual en una máquina virtual.</a:t>
            </a:r>
            <a:endParaRPr lang="es-ES" dirty="0"/>
          </a:p>
          <a:p>
            <a:pPr lvl="0"/>
            <a:r>
              <a:rPr lang="es-EC" dirty="0"/>
              <a:t>Network: Es un </a:t>
            </a:r>
            <a:r>
              <a:rPr lang="es-EC" dirty="0" err="1"/>
              <a:t>switch</a:t>
            </a:r>
            <a:r>
              <a:rPr lang="es-EC" dirty="0"/>
              <a:t> Ethernet virtual en un host </a:t>
            </a:r>
            <a:r>
              <a:rPr lang="es-EC" dirty="0" err="1"/>
              <a:t>XenServer</a:t>
            </a:r>
            <a:r>
              <a:rPr lang="es-EC" dirty="0"/>
              <a:t>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6030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505</TotalTime>
  <Words>933</Words>
  <Application>Microsoft Office PowerPoint</Application>
  <PresentationFormat>Presentación en pantalla (4:3)</PresentationFormat>
  <Paragraphs>124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Adyacencia</vt:lpstr>
      <vt:lpstr>VIRTUALIZACIÓN</vt:lpstr>
      <vt:lpstr>RAZONES</vt:lpstr>
      <vt:lpstr>TIPOS DE VIRTUALIZACIÓN</vt:lpstr>
      <vt:lpstr>VENTAJAS</vt:lpstr>
      <vt:lpstr>DESVENTAJAS</vt:lpstr>
      <vt:lpstr>CITRIX  XenServer 6 </vt:lpstr>
      <vt:lpstr>CARACTERÍSTICAS</vt:lpstr>
      <vt:lpstr>ALMACENAMIENTO</vt:lpstr>
      <vt:lpstr>NETWORKING</vt:lpstr>
      <vt:lpstr>ADMINISTRACIÓN</vt:lpstr>
      <vt:lpstr>MIGRACIÓN</vt:lpstr>
      <vt:lpstr>ALTA DISPONIBILIDAD</vt:lpstr>
      <vt:lpstr>HARDWARE DE MÁQUINA VIRTUAL </vt:lpstr>
      <vt:lpstr>SO Guest Soportados</vt:lpstr>
      <vt:lpstr>SO Guest Soportados</vt:lpstr>
      <vt:lpstr>XenServer Host</vt:lpstr>
      <vt:lpstr>XenServer Client</vt:lpstr>
      <vt:lpstr>EDICIONES DE CITRIX XENSERVER</vt:lpstr>
      <vt:lpstr>EDICIONES DE CITRIX XENSERVER</vt:lpstr>
      <vt:lpstr>COMPARACIÓN</vt:lpstr>
      <vt:lpstr>COMPARACIÓN</vt:lpstr>
      <vt:lpstr>Instalación e implementación de Central de VozIP en XenServer</vt:lpstr>
      <vt:lpstr>Instalación de XenServer</vt:lpstr>
      <vt:lpstr>Configuración y administración con XenCenter</vt:lpstr>
      <vt:lpstr>Agregar y conectar nuestro XenServer a XenCenter</vt:lpstr>
      <vt:lpstr>Agregando Central de VozIP Trixbox</vt:lpstr>
      <vt:lpstr>Presentación de PowerPoint</vt:lpstr>
      <vt:lpstr>Presentación de PowerPoint</vt:lpstr>
      <vt:lpstr>Video de cómo Agregar una Maquina Virtual con XenCenter en XenServer</vt:lpstr>
      <vt:lpstr>Configuración de Trixbox</vt:lpstr>
      <vt:lpstr>Trixbox en funcionamiento</vt:lpstr>
      <vt:lpstr>Pruebas del Funcionamiento de la Central de VozIP Trixbox</vt:lpstr>
      <vt:lpstr>Video de Configuración de Trixbox</vt:lpstr>
      <vt:lpstr>Video de prueba de llamada exitosa.</vt:lpstr>
      <vt:lpstr>Indicadores la Central VozIP en XenServer</vt:lpstr>
      <vt:lpstr>Indicadores al iniciar la maquina virtual</vt:lpstr>
      <vt:lpstr>Presentación de PowerPoint</vt:lpstr>
      <vt:lpstr>Indicadores en funcionamiento la maquina virtual</vt:lpstr>
      <vt:lpstr>Presentación de PowerPoint</vt:lpstr>
      <vt:lpstr>Indicador del uso de red con IP Traffic Monitor</vt:lpstr>
      <vt:lpstr>Indicador del uso de red con IP Traffic Monitor</vt:lpstr>
      <vt:lpstr>Tabla con los indicadores</vt:lpstr>
      <vt:lpstr>Conclusiones</vt:lpstr>
      <vt:lpstr>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Ba-k.com</dc:creator>
  <cp:lastModifiedBy>SALLY</cp:lastModifiedBy>
  <cp:revision>25</cp:revision>
  <dcterms:created xsi:type="dcterms:W3CDTF">2012-05-29T16:49:11Z</dcterms:created>
  <dcterms:modified xsi:type="dcterms:W3CDTF">2012-05-30T06:32:47Z</dcterms:modified>
</cp:coreProperties>
</file>