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92" r:id="rId3"/>
    <p:sldId id="268" r:id="rId4"/>
    <p:sldId id="269" r:id="rId5"/>
    <p:sldId id="270" r:id="rId6"/>
    <p:sldId id="271" r:id="rId7"/>
    <p:sldId id="272" r:id="rId8"/>
    <p:sldId id="273" r:id="rId9"/>
    <p:sldId id="274" r:id="rId10"/>
    <p:sldId id="275" r:id="rId11"/>
    <p:sldId id="276" r:id="rId12"/>
    <p:sldId id="278" r:id="rId13"/>
    <p:sldId id="279" r:id="rId14"/>
    <p:sldId id="280" r:id="rId15"/>
    <p:sldId id="282" r:id="rId16"/>
    <p:sldId id="283" r:id="rId17"/>
    <p:sldId id="284" r:id="rId18"/>
    <p:sldId id="285" r:id="rId19"/>
    <p:sldId id="286" r:id="rId20"/>
    <p:sldId id="288" r:id="rId21"/>
    <p:sldId id="287" r:id="rId22"/>
    <p:sldId id="256" r:id="rId23"/>
    <p:sldId id="257" r:id="rId24"/>
    <p:sldId id="258" r:id="rId25"/>
    <p:sldId id="289" r:id="rId26"/>
    <p:sldId id="259" r:id="rId27"/>
    <p:sldId id="260" r:id="rId28"/>
    <p:sldId id="261" r:id="rId29"/>
    <p:sldId id="262" r:id="rId30"/>
    <p:sldId id="263" r:id="rId31"/>
    <p:sldId id="264" r:id="rId32"/>
    <p:sldId id="265" r:id="rId33"/>
    <p:sldId id="290"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38"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94CDCF11-9700-4927-900A-C1206F9AF062}" type="datetimeFigureOut">
              <a:rPr lang="es-EC" smtClean="0"/>
              <a:pPr/>
              <a:t>13/10/2011</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EE1CF467-ECA6-4D4F-B321-E3E1121AD72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4CDCF11-9700-4927-900A-C1206F9AF062}"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EE1CF467-ECA6-4D4F-B321-E3E1121AD72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4CDCF11-9700-4927-900A-C1206F9AF062}"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EE1CF467-ECA6-4D4F-B321-E3E1121AD723}"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4CDCF11-9700-4927-900A-C1206F9AF062}"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EE1CF467-ECA6-4D4F-B321-E3E1121AD723}"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4CDCF11-9700-4927-900A-C1206F9AF062}" type="datetimeFigureOut">
              <a:rPr lang="es-EC" smtClean="0"/>
              <a:pPr/>
              <a:t>13/10/2011</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EE1CF467-ECA6-4D4F-B321-E3E1121AD723}"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4CDCF11-9700-4927-900A-C1206F9AF062}" type="datetimeFigureOut">
              <a:rPr lang="es-EC" smtClean="0"/>
              <a:pPr/>
              <a:t>13/10/2011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EE1CF467-ECA6-4D4F-B321-E3E1121AD723}"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4CDCF11-9700-4927-900A-C1206F9AF062}" type="datetimeFigureOut">
              <a:rPr lang="es-EC" smtClean="0"/>
              <a:pPr/>
              <a:t>13/10/2011</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EE1CF467-ECA6-4D4F-B321-E3E1121AD72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94CDCF11-9700-4927-900A-C1206F9AF062}" type="datetimeFigureOut">
              <a:rPr lang="es-EC" smtClean="0"/>
              <a:pPr/>
              <a:t>13/10/2011</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EE1CF467-ECA6-4D4F-B321-E3E1121AD723}"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4CDCF11-9700-4927-900A-C1206F9AF062}" type="datetimeFigureOut">
              <a:rPr lang="es-EC" smtClean="0"/>
              <a:pPr/>
              <a:t>13/10/2011</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EE1CF467-ECA6-4D4F-B321-E3E1121AD72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94CDCF11-9700-4927-900A-C1206F9AF062}" type="datetimeFigureOut">
              <a:rPr lang="es-EC" smtClean="0"/>
              <a:pPr/>
              <a:t>13/10/2011</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EE1CF467-ECA6-4D4F-B321-E3E1121AD72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94CDCF11-9700-4927-900A-C1206F9AF062}" type="datetimeFigureOut">
              <a:rPr lang="es-EC" smtClean="0"/>
              <a:pPr/>
              <a:t>13/10/2011</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EE1CF467-ECA6-4D4F-B321-E3E1121AD723}"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CDCF11-9700-4927-900A-C1206F9AF062}" type="datetimeFigureOut">
              <a:rPr lang="es-EC" smtClean="0"/>
              <a:pPr/>
              <a:t>13/10/2011</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1CF467-ECA6-4D4F-B321-E3E1121AD723}"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Eduardo\Desktop\diapositivas\OUT.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fish 2\桌面\diapositiva tesis\CD_DVD_Collections.jp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858000"/>
          </a:xfrm>
          <a:prstGeom prst="rect">
            <a:avLst/>
          </a:prstGeom>
          <a:noFill/>
        </p:spPr>
      </p:pic>
      <p:sp>
        <p:nvSpPr>
          <p:cNvPr id="4" name="文字方塊 3"/>
          <p:cNvSpPr txBox="1"/>
          <p:nvPr/>
        </p:nvSpPr>
        <p:spPr>
          <a:xfrm>
            <a:off x="899592" y="1124744"/>
            <a:ext cx="7599218" cy="483209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742950" indent="-742950"/>
            <a:r>
              <a:rPr lang="es-EC" sz="4400" b="1" cap="all" dirty="0" smtClean="0">
                <a:ln w="0"/>
                <a:solidFill>
                  <a:schemeClr val="bg1">
                    <a:lumMod val="95000"/>
                  </a:schemeClr>
                </a:solidFill>
                <a:effectLst>
                  <a:outerShdw blurRad="50800" dist="38100" dir="5400000" algn="t" rotWithShape="0">
                    <a:prstClr val="black">
                      <a:alpha val="40000"/>
                    </a:prstClr>
                  </a:outerShdw>
                  <a:reflection blurRad="12700" stA="50000" endPos="50000" dist="5000" dir="5400000" sy="-100000" rotWithShape="0"/>
                </a:effectLst>
              </a:rPr>
              <a:t>NORMAS Y ESTÁNDARES DEL SONIDO DIGITAL:</a:t>
            </a:r>
          </a:p>
          <a:p>
            <a:pPr marL="742950" indent="-742950"/>
            <a:r>
              <a:rPr lang="es-EC" sz="4400" b="1" cap="all" dirty="0" smtClean="0">
                <a:ln w="0"/>
                <a:solidFill>
                  <a:schemeClr val="bg1">
                    <a:lumMod val="95000"/>
                  </a:schemeClr>
                </a:solidFill>
                <a:effectLst>
                  <a:outerShdw blurRad="50800" dist="38100" dir="5400000" algn="t" rotWithShape="0">
                    <a:prstClr val="black">
                      <a:alpha val="40000"/>
                    </a:prstClr>
                  </a:outerShdw>
                  <a:reflection blurRad="12700" stA="50000" endPos="50000" dist="5000" dir="5400000" sy="-100000" rotWithShape="0"/>
                </a:effectLst>
              </a:rPr>
              <a:t> </a:t>
            </a:r>
          </a:p>
          <a:p>
            <a:pPr marL="742950" indent="-742950">
              <a:buFont typeface="Arial" pitchFamily="34" charset="0"/>
              <a:buChar char="•"/>
            </a:pPr>
            <a:r>
              <a:rPr lang="es-EC" sz="4400" b="1" cap="all" dirty="0" smtClean="0">
                <a:ln w="0"/>
                <a:solidFill>
                  <a:schemeClr val="bg1">
                    <a:lumMod val="95000"/>
                  </a:schemeClr>
                </a:solidFill>
                <a:effectLst>
                  <a:outerShdw blurRad="50800" dist="38100" dir="5400000" algn="t" rotWithShape="0">
                    <a:prstClr val="black">
                      <a:alpha val="40000"/>
                    </a:prstClr>
                  </a:outerShdw>
                  <a:reflection blurRad="12700" stA="50000" endPos="50000" dist="5000" dir="5400000" sy="-100000" rotWithShape="0"/>
                </a:effectLst>
              </a:rPr>
              <a:t>GLASS MASTER</a:t>
            </a:r>
          </a:p>
          <a:p>
            <a:pPr marL="742950" indent="-742950">
              <a:buFont typeface="Arial" pitchFamily="34" charset="0"/>
              <a:buChar char="•"/>
            </a:pPr>
            <a:r>
              <a:rPr lang="es-EC" sz="4400" b="1" cap="all" dirty="0" smtClean="0">
                <a:ln w="0"/>
                <a:solidFill>
                  <a:schemeClr val="bg1">
                    <a:lumMod val="95000"/>
                  </a:schemeClr>
                </a:solidFill>
                <a:effectLst>
                  <a:outerShdw blurRad="50800" dist="38100" dir="5400000" algn="t" rotWithShape="0">
                    <a:prstClr val="black">
                      <a:alpha val="40000"/>
                    </a:prstClr>
                  </a:outerShdw>
                  <a:reflection blurRad="12700" stA="50000" endPos="50000" dist="5000" dir="5400000" sy="-100000" rotWithShape="0"/>
                </a:effectLst>
              </a:rPr>
              <a:t>CÓDIGO ISRC</a:t>
            </a:r>
          </a:p>
          <a:p>
            <a:pPr marL="742950" indent="-742950">
              <a:buFont typeface="Arial" pitchFamily="34" charset="0"/>
              <a:buChar char="•"/>
            </a:pPr>
            <a:r>
              <a:rPr lang="es-EC" sz="4400" b="1" cap="all" dirty="0" smtClean="0">
                <a:ln w="0"/>
                <a:solidFill>
                  <a:schemeClr val="bg1">
                    <a:lumMod val="95000"/>
                  </a:schemeClr>
                </a:solidFill>
                <a:effectLst>
                  <a:outerShdw blurRad="50800" dist="38100" dir="5400000" algn="t" rotWithShape="0">
                    <a:prstClr val="black">
                      <a:alpha val="40000"/>
                    </a:prstClr>
                  </a:outerShdw>
                  <a:reflection blurRad="12700" stA="50000" endPos="50000" dist="5000" dir="5400000" sy="-100000" rotWithShape="0"/>
                </a:effectLst>
              </a:rPr>
              <a:t>LISTA PQ</a:t>
            </a:r>
          </a:p>
          <a:p>
            <a:pPr marL="742950" indent="-742950">
              <a:buFont typeface="Arial" pitchFamily="34" charset="0"/>
              <a:buChar char="•"/>
            </a:pPr>
            <a:r>
              <a:rPr lang="es-EC" sz="4400" b="1" cap="all" dirty="0" smtClean="0">
                <a:ln w="0"/>
                <a:solidFill>
                  <a:schemeClr val="bg1">
                    <a:lumMod val="95000"/>
                  </a:schemeClr>
                </a:solidFill>
                <a:effectLst>
                  <a:outerShdw blurRad="50800" dist="38100" dir="5400000" algn="t" rotWithShape="0">
                    <a:prstClr val="black">
                      <a:alpha val="40000"/>
                    </a:prstClr>
                  </a:outerShdw>
                  <a:reflection blurRad="12700" stA="50000" endPos="50000" dist="5000" dir="5400000" sy="-100000" rotWithShape="0"/>
                </a:effectLst>
              </a:rPr>
              <a:t>RED BOOK</a:t>
            </a:r>
            <a:endParaRPr lang="es-EC" sz="4400" b="1" cap="all" dirty="0">
              <a:ln w="0"/>
              <a:solidFill>
                <a:schemeClr val="bg1">
                  <a:lumMod val="95000"/>
                </a:schemeClr>
              </a:solidFill>
              <a:effectLst>
                <a:outerShdw blurRad="50800" dist="38100" dir="5400000" algn="t" rotWithShape="0">
                  <a:prstClr val="black">
                    <a:alpha val="40000"/>
                  </a:prstClr>
                </a:outerShdw>
                <a:reflection blurRad="12700" stA="50000" endPos="50000" dist="5000" dir="5400000" sy="-100000" rotWithShape="0"/>
              </a:effectLst>
            </a:endParaRPr>
          </a:p>
        </p:txBody>
      </p:sp>
    </p:spTree>
    <p:extLst>
      <p:ext uri="{BB962C8B-B14F-4D97-AF65-F5344CB8AC3E}">
        <p14:creationId xmlns:p14="http://schemas.microsoft.com/office/powerpoint/2010/main" xmlns="" val="69807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Documents and Settings\fish 2\桌面\diapositiva tesis\img2icns_icon.png"/>
          <p:cNvPicPr>
            <a:picLocks noChangeAspect="1" noChangeArrowheads="1"/>
          </p:cNvPicPr>
          <p:nvPr/>
        </p:nvPicPr>
        <p:blipFill>
          <a:blip r:embed="rId2" cstate="print"/>
          <a:srcRect/>
          <a:stretch>
            <a:fillRect/>
          </a:stretch>
        </p:blipFill>
        <p:spPr bwMode="auto">
          <a:xfrm>
            <a:off x="285730" y="1187374"/>
            <a:ext cx="4003942" cy="4851483"/>
          </a:xfrm>
          <a:prstGeom prst="rect">
            <a:avLst/>
          </a:prstGeom>
          <a:noFill/>
        </p:spPr>
      </p:pic>
      <p:pic>
        <p:nvPicPr>
          <p:cNvPr id="5" name="Picture 2" descr="C:\Documents and Settings\fish 2\桌面\diapositiva tesis\150px-CD_icon_svg.png"/>
          <p:cNvPicPr>
            <a:picLocks noChangeAspect="1" noChangeArrowheads="1"/>
          </p:cNvPicPr>
          <p:nvPr/>
        </p:nvPicPr>
        <p:blipFill>
          <a:blip r:embed="rId3" cstate="print"/>
          <a:srcRect/>
          <a:stretch>
            <a:fillRect/>
          </a:stretch>
        </p:blipFill>
        <p:spPr bwMode="auto">
          <a:xfrm>
            <a:off x="285730" y="285728"/>
            <a:ext cx="1428750" cy="1438275"/>
          </a:xfrm>
          <a:prstGeom prst="rect">
            <a:avLst/>
          </a:prstGeom>
          <a:noFill/>
        </p:spPr>
      </p:pic>
      <p:sp>
        <p:nvSpPr>
          <p:cNvPr id="2" name="標題 1"/>
          <p:cNvSpPr>
            <a:spLocks noGrp="1"/>
          </p:cNvSpPr>
          <p:nvPr>
            <p:ph type="title"/>
          </p:nvPr>
        </p:nvSpPr>
        <p:spPr>
          <a:xfrm>
            <a:off x="1158366" y="785794"/>
            <a:ext cx="5357850" cy="714380"/>
          </a:xfrm>
        </p:spPr>
        <p:txBody>
          <a:bodyPr>
            <a:normAutofit fontScale="90000"/>
          </a:bodyPr>
          <a:lstStyle/>
          <a:p>
            <a:r>
              <a:rPr lang="es-EC" altLang="zh-TW" sz="4000" dirty="0" smtClean="0"/>
              <a:t>FUNCIÓN</a:t>
            </a:r>
            <a:r>
              <a:rPr lang="en-US" altLang="zh-TW" dirty="0" smtClean="0"/>
              <a:t> DEL GLASS MASTER</a:t>
            </a:r>
            <a:endParaRPr lang="zh-TW" altLang="en-US" dirty="0"/>
          </a:p>
        </p:txBody>
      </p:sp>
      <p:pic>
        <p:nvPicPr>
          <p:cNvPr id="5122" name="Picture 2" descr="C:\Documents and Settings\fish 2\桌面\diapositiva tesis\icon-video.jpg"/>
          <p:cNvPicPr>
            <a:picLocks noChangeAspect="1" noChangeArrowheads="1"/>
          </p:cNvPicPr>
          <p:nvPr/>
        </p:nvPicPr>
        <p:blipFill>
          <a:blip r:embed="rId4" cstate="print"/>
          <a:srcRect/>
          <a:stretch>
            <a:fillRect/>
          </a:stretch>
        </p:blipFill>
        <p:spPr bwMode="auto">
          <a:xfrm>
            <a:off x="6002447" y="872716"/>
            <a:ext cx="2647931" cy="2952328"/>
          </a:xfrm>
          <a:prstGeom prst="rect">
            <a:avLst/>
          </a:prstGeom>
          <a:noFill/>
        </p:spPr>
      </p:pic>
      <p:pic>
        <p:nvPicPr>
          <p:cNvPr id="5123" name="Picture 3" descr="C:\Documents and Settings\fish 2\桌面\diapositiva tesis\mp3.png"/>
          <p:cNvPicPr>
            <a:picLocks noChangeAspect="1" noChangeArrowheads="1"/>
          </p:cNvPicPr>
          <p:nvPr/>
        </p:nvPicPr>
        <p:blipFill>
          <a:blip r:embed="rId5" cstate="print"/>
          <a:srcRect/>
          <a:stretch>
            <a:fillRect/>
          </a:stretch>
        </p:blipFill>
        <p:spPr bwMode="auto">
          <a:xfrm>
            <a:off x="4196030" y="3140968"/>
            <a:ext cx="2863850" cy="3139313"/>
          </a:xfrm>
          <a:prstGeom prst="rect">
            <a:avLst/>
          </a:prstGeom>
          <a:noFill/>
        </p:spPr>
      </p:pic>
    </p:spTree>
    <p:extLst>
      <p:ext uri="{BB962C8B-B14F-4D97-AF65-F5344CB8AC3E}">
        <p14:creationId xmlns:p14="http://schemas.microsoft.com/office/powerpoint/2010/main" xmlns="" val="2612333578"/>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vert="horz">
            <a:normAutofit/>
          </a:bodyPr>
          <a:lstStyle/>
          <a:p>
            <a:pPr algn="just"/>
            <a:r>
              <a:rPr lang="es-MX" altLang="zh-TW" dirty="0"/>
              <a:t>El disco compacto es un soporte digital óptico utilizado para almacenar cualquier tipo de información.</a:t>
            </a:r>
          </a:p>
          <a:p>
            <a:pPr algn="just"/>
            <a:r>
              <a:rPr lang="es-MX" altLang="zh-TW" dirty="0" smtClean="0"/>
              <a:t>Pueden ser desde enciclopedias completas, imágenes, canciones </a:t>
            </a:r>
            <a:r>
              <a:rPr lang="es-MX" altLang="zh-TW" dirty="0"/>
              <a:t>con una gran calidad de </a:t>
            </a:r>
            <a:r>
              <a:rPr lang="es-MX" altLang="zh-TW" dirty="0" smtClean="0"/>
              <a:t>sonido e inclusive videos con una alta resolución.</a:t>
            </a:r>
            <a:endParaRPr lang="zh-TW" altLang="en-US" dirty="0"/>
          </a:p>
        </p:txBody>
      </p:sp>
      <p:sp>
        <p:nvSpPr>
          <p:cNvPr id="2" name="標題 1"/>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en-US" altLang="zh-TW" dirty="0" smtClean="0"/>
              <a:t>USOS Y APLICACIONES</a:t>
            </a:r>
            <a:endParaRPr lang="zh-TW" altLang="en-US" dirty="0"/>
          </a:p>
        </p:txBody>
      </p:sp>
    </p:spTree>
    <p:extLst>
      <p:ext uri="{BB962C8B-B14F-4D97-AF65-F5344CB8AC3E}">
        <p14:creationId xmlns:p14="http://schemas.microsoft.com/office/powerpoint/2010/main" xmlns="" val="276268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vert="horz">
            <a:normAutofit/>
          </a:bodyPr>
          <a:lstStyle/>
          <a:p>
            <a:pPr algn="just"/>
            <a:r>
              <a:rPr lang="es-MX" altLang="zh-TW" dirty="0" err="1"/>
              <a:t>Subcódigos</a:t>
            </a:r>
            <a:r>
              <a:rPr lang="es-MX" altLang="zh-TW" dirty="0"/>
              <a:t> inscritos en cada </a:t>
            </a:r>
            <a:r>
              <a:rPr lang="es-MX" altLang="zh-TW" dirty="0" err="1"/>
              <a:t>frame</a:t>
            </a:r>
            <a:r>
              <a:rPr lang="es-MX" altLang="zh-TW" dirty="0"/>
              <a:t> de un CD, que contienen toda la información acerca de cada pista o </a:t>
            </a:r>
            <a:r>
              <a:rPr lang="es-MX" altLang="zh-TW" dirty="0" err="1"/>
              <a:t>track</a:t>
            </a:r>
            <a:r>
              <a:rPr lang="es-MX" altLang="zh-TW" dirty="0"/>
              <a:t> de audio como titulo, duración, número de orden, etc. </a:t>
            </a:r>
          </a:p>
          <a:p>
            <a:pPr algn="just"/>
            <a:r>
              <a:rPr lang="es-MX" altLang="zh-TW" dirty="0" smtClean="0"/>
              <a:t>El código ISRC es el Código </a:t>
            </a:r>
            <a:r>
              <a:rPr lang="es-MX" altLang="zh-TW" dirty="0"/>
              <a:t>de grabación estándar internacional </a:t>
            </a:r>
          </a:p>
          <a:p>
            <a:pPr algn="just"/>
            <a:endParaRPr lang="es-ES" altLang="zh-TW" dirty="0"/>
          </a:p>
        </p:txBody>
      </p:sp>
      <p:sp>
        <p:nvSpPr>
          <p:cNvPr id="2" name="1 Título"/>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es-ES" altLang="zh-TW" dirty="0" smtClean="0"/>
              <a:t>LA LISTA PQ</a:t>
            </a:r>
            <a:endParaRPr lang="es-ES" altLang="zh-TW" dirty="0"/>
          </a:p>
        </p:txBody>
      </p:sp>
    </p:spTree>
    <p:extLst>
      <p:ext uri="{BB962C8B-B14F-4D97-AF65-F5344CB8AC3E}">
        <p14:creationId xmlns:p14="http://schemas.microsoft.com/office/powerpoint/2010/main" xmlns="" val="372098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pPr algn="just"/>
            <a:r>
              <a:rPr lang="es-MX" dirty="0"/>
              <a:t>Todos los códigos ISRC y lista PQ se originan del </a:t>
            </a:r>
            <a:r>
              <a:rPr lang="es-MX" dirty="0" err="1"/>
              <a:t>Glass</a:t>
            </a:r>
            <a:r>
              <a:rPr lang="es-MX" dirty="0"/>
              <a:t> Master, son formatos y estándares que se aplica en el proceso de la </a:t>
            </a:r>
            <a:r>
              <a:rPr lang="es-MX" dirty="0" err="1"/>
              <a:t>masterización</a:t>
            </a:r>
            <a:r>
              <a:rPr lang="es-MX" dirty="0"/>
              <a:t> del disco.</a:t>
            </a:r>
          </a:p>
          <a:p>
            <a:pPr algn="just"/>
            <a:r>
              <a:rPr lang="es-MX" dirty="0"/>
              <a:t>La sigla P de la Lista PQ, contiene la información del inicio y final de cada canción, así como del álbum completo.</a:t>
            </a:r>
          </a:p>
          <a:p>
            <a:pPr algn="just"/>
            <a:r>
              <a:rPr lang="es-MX" dirty="0"/>
              <a:t>La sigla Q, contiene la información de número de cada </a:t>
            </a:r>
            <a:r>
              <a:rPr lang="es-MX" dirty="0" err="1"/>
              <a:t>track</a:t>
            </a:r>
            <a:r>
              <a:rPr lang="es-MX" dirty="0"/>
              <a:t> en el orden en que se encuentran, tiempo de duración de cada canción, así como del álbum completo y los códigos ISRC. </a:t>
            </a:r>
            <a:endParaRPr lang="en-US" dirty="0"/>
          </a:p>
          <a:p>
            <a:endParaRPr lang="es-ES" dirty="0"/>
          </a:p>
        </p:txBody>
      </p:sp>
    </p:spTree>
    <p:extLst>
      <p:ext uri="{BB962C8B-B14F-4D97-AF65-F5344CB8AC3E}">
        <p14:creationId xmlns:p14="http://schemas.microsoft.com/office/powerpoint/2010/main" xmlns="" val="912742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pPr algn="just"/>
            <a:r>
              <a:rPr lang="es-MX" dirty="0"/>
              <a:t>Los datos de los CD están divididos en </a:t>
            </a:r>
            <a:r>
              <a:rPr lang="es-MX" dirty="0" err="1"/>
              <a:t>frames</a:t>
            </a:r>
            <a:r>
              <a:rPr lang="es-MX" dirty="0"/>
              <a:t> y cada uno consiste en un bloque de sincronización, un bloque de </a:t>
            </a:r>
            <a:r>
              <a:rPr lang="es-MX" dirty="0" err="1"/>
              <a:t>subcódigos</a:t>
            </a:r>
            <a:r>
              <a:rPr lang="es-MX" dirty="0"/>
              <a:t>, 2 bloques de datos de audio y 2 bloques adicionales para la corrección de errores. Los bloques de </a:t>
            </a:r>
            <a:r>
              <a:rPr lang="es-MX" dirty="0" err="1"/>
              <a:t>subcódigos</a:t>
            </a:r>
            <a:r>
              <a:rPr lang="es-MX" dirty="0"/>
              <a:t> contienen información que es constantemente leída por el lector del CD. </a:t>
            </a:r>
            <a:endParaRPr lang="es-ES" u="sng" dirty="0"/>
          </a:p>
        </p:txBody>
      </p:sp>
    </p:spTree>
    <p:extLst>
      <p:ext uri="{BB962C8B-B14F-4D97-AF65-F5344CB8AC3E}">
        <p14:creationId xmlns:p14="http://schemas.microsoft.com/office/powerpoint/2010/main" xmlns="" val="2102032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 dirty="0"/>
              <a:t>Código ISRC (Código ISRC) El ISRC es un código padrón internacional de grabación que funciona como un identificador básico de las grabaciones fonográficas. Es un código único que identifica las grabaciones sonoras y audiovisuales </a:t>
            </a:r>
          </a:p>
        </p:txBody>
      </p:sp>
      <p:sp>
        <p:nvSpPr>
          <p:cNvPr id="2" name="1 Título"/>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es-ES" altLang="zh-TW" dirty="0" smtClean="0"/>
              <a:t>CÓDIGO ISRC</a:t>
            </a:r>
            <a:endParaRPr lang="es-ES" altLang="zh-TW" dirty="0"/>
          </a:p>
        </p:txBody>
      </p:sp>
    </p:spTree>
    <p:extLst>
      <p:ext uri="{BB962C8B-B14F-4D97-AF65-F5344CB8AC3E}">
        <p14:creationId xmlns:p14="http://schemas.microsoft.com/office/powerpoint/2010/main" xmlns="" val="7498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vert="horz">
            <a:normAutofit fontScale="85000" lnSpcReduction="20000"/>
          </a:bodyPr>
          <a:lstStyle/>
          <a:p>
            <a:pPr algn="just"/>
            <a:r>
              <a:rPr lang="es-ES" dirty="0"/>
              <a:t>“La ISO </a:t>
            </a:r>
            <a:r>
              <a:rPr lang="es-ES" dirty="0" smtClean="0"/>
              <a:t>adoptó </a:t>
            </a:r>
            <a:r>
              <a:rPr lang="es-ES" dirty="0"/>
              <a:t>el ISRC en 1986 para identificar a las grabaciones, sonoras y audiovisuales, lo que es conocido como Norma Internacional ISO 3901</a:t>
            </a:r>
            <a:r>
              <a:rPr lang="es-ES" dirty="0" smtClean="0"/>
              <a:t>.</a:t>
            </a:r>
          </a:p>
          <a:p>
            <a:pPr algn="just"/>
            <a:r>
              <a:rPr lang="es-ES" dirty="0" smtClean="0"/>
              <a:t>En </a:t>
            </a:r>
            <a:r>
              <a:rPr lang="es-ES" dirty="0"/>
              <a:t>1988 la IFPI </a:t>
            </a:r>
            <a:r>
              <a:rPr lang="es-ES" dirty="0" smtClean="0"/>
              <a:t>orientó </a:t>
            </a:r>
            <a:r>
              <a:rPr lang="es-ES" dirty="0"/>
              <a:t>a las compañías asociadas que utilizaran el </a:t>
            </a:r>
            <a:r>
              <a:rPr lang="es-ES" dirty="0" smtClean="0"/>
              <a:t>ISRC en </a:t>
            </a:r>
            <a:r>
              <a:rPr lang="es-ES" dirty="0"/>
              <a:t>para identificar videos </a:t>
            </a:r>
            <a:r>
              <a:rPr lang="es-ES" dirty="0" smtClean="0"/>
              <a:t> </a:t>
            </a:r>
            <a:r>
              <a:rPr lang="es-ES" dirty="0"/>
              <a:t>musicales cortos. </a:t>
            </a:r>
            <a:r>
              <a:rPr lang="es-ES" dirty="0" smtClean="0"/>
              <a:t> </a:t>
            </a:r>
          </a:p>
          <a:p>
            <a:pPr algn="just"/>
            <a:r>
              <a:rPr lang="es-ES" dirty="0"/>
              <a:t>El año siguiente, la IFPI pasó a ser la Agencia Internacional de Registro del ISRC. </a:t>
            </a:r>
            <a:endParaRPr lang="es-ES" dirty="0" smtClean="0"/>
          </a:p>
          <a:p>
            <a:pPr algn="just"/>
            <a:r>
              <a:rPr lang="es-ES" dirty="0"/>
              <a:t>El año 1990 la IFPI recomendó a sus asociadas que incorporaran un ISRC a las grabaciones sonoras digitales. </a:t>
            </a:r>
            <a:endParaRPr lang="es-ES" dirty="0" smtClean="0"/>
          </a:p>
          <a:p>
            <a:pPr algn="just"/>
            <a:r>
              <a:rPr lang="es-ES" dirty="0"/>
              <a:t>A partir de 01-03-1992, los productores pasaran a fijar un ISRC para cada faja musical en las grabaciones digitales sonoras </a:t>
            </a:r>
          </a:p>
        </p:txBody>
      </p:sp>
      <p:sp>
        <p:nvSpPr>
          <p:cNvPr id="2" name="1 Título"/>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es-ES" altLang="zh-TW" dirty="0" smtClean="0"/>
              <a:t>HISTORIA</a:t>
            </a:r>
            <a:endParaRPr lang="es-ES" altLang="zh-TW" dirty="0"/>
          </a:p>
        </p:txBody>
      </p:sp>
    </p:spTree>
    <p:extLst>
      <p:ext uri="{BB962C8B-B14F-4D97-AF65-F5344CB8AC3E}">
        <p14:creationId xmlns:p14="http://schemas.microsoft.com/office/powerpoint/2010/main" xmlns="" val="1113131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21855" y="1484784"/>
            <a:ext cx="7222553" cy="43398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1 Título"/>
          <p:cNvSpPr>
            <a:spLocks noGrp="1"/>
          </p:cNvSpPr>
          <p:nvPr>
            <p:ph type="title"/>
          </p:nvPr>
        </p:nvSpPr>
        <p:spPr/>
        <p:txBody>
          <a:bodyPr>
            <a:normAutofit/>
          </a:bodyPr>
          <a:lstStyle/>
          <a:p>
            <a:r>
              <a:rPr lang="es-ES" b="1" dirty="0"/>
              <a:t>DESCRIPCIÓN DEL CÓDIGO ISRC </a:t>
            </a:r>
            <a:endParaRPr lang="es-ES" dirty="0"/>
          </a:p>
        </p:txBody>
      </p:sp>
      <p:sp>
        <p:nvSpPr>
          <p:cNvPr id="5" name="4 Rectángulo"/>
          <p:cNvSpPr/>
          <p:nvPr/>
        </p:nvSpPr>
        <p:spPr>
          <a:xfrm>
            <a:off x="3851920" y="6021288"/>
            <a:ext cx="5112568" cy="646331"/>
          </a:xfrm>
          <a:prstGeom prst="rect">
            <a:avLst/>
          </a:prstGeom>
        </p:spPr>
        <p:txBody>
          <a:bodyPr wrap="square">
            <a:spAutoFit/>
          </a:bodyPr>
          <a:lstStyle/>
          <a:p>
            <a:r>
              <a:rPr lang="es-ES" b="1" dirty="0" smtClean="0"/>
              <a:t>Ejemplo</a:t>
            </a:r>
            <a:r>
              <a:rPr lang="es-ES" b="1" dirty="0"/>
              <a:t>, una grabación de la canción "</a:t>
            </a:r>
            <a:r>
              <a:rPr lang="es-ES" b="1" dirty="0" err="1"/>
              <a:t>Enquanto</a:t>
            </a:r>
            <a:r>
              <a:rPr lang="es-ES" b="1" dirty="0"/>
              <a:t> </a:t>
            </a:r>
            <a:r>
              <a:rPr lang="es-ES" b="1" dirty="0" err="1"/>
              <a:t>Houver</a:t>
            </a:r>
            <a:r>
              <a:rPr lang="es-ES" b="1" dirty="0"/>
              <a:t> Sol" </a:t>
            </a:r>
          </a:p>
        </p:txBody>
      </p:sp>
    </p:spTree>
    <p:extLst>
      <p:ext uri="{BB962C8B-B14F-4D97-AF65-F5344CB8AC3E}">
        <p14:creationId xmlns:p14="http://schemas.microsoft.com/office/powerpoint/2010/main" xmlns="" val="2677731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t>O</a:t>
            </a:r>
            <a:r>
              <a:rPr lang="es-ES" dirty="0" smtClean="0"/>
              <a:t>btención </a:t>
            </a:r>
            <a:r>
              <a:rPr lang="es-ES" dirty="0"/>
              <a:t>de elementos técnicos y legales necesarios para controlar y verificar los usuarios de sus productos. El ISRC </a:t>
            </a:r>
            <a:r>
              <a:rPr lang="es-ES" dirty="0" smtClean="0"/>
              <a:t>proporciona </a:t>
            </a:r>
            <a:r>
              <a:rPr lang="es-ES" dirty="0"/>
              <a:t>un mecanismo para satisfacer a las necesidades de control de la distribución electrónica de música, y de su utilización en computadores personales, a través de la Internet. </a:t>
            </a:r>
          </a:p>
        </p:txBody>
      </p:sp>
      <p:sp>
        <p:nvSpPr>
          <p:cNvPr id="2" name="1 Título"/>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es-ES" dirty="0" smtClean="0"/>
              <a:t>USO Y APLICACIÓN</a:t>
            </a:r>
            <a:endParaRPr lang="es-ES" dirty="0"/>
          </a:p>
        </p:txBody>
      </p:sp>
    </p:spTree>
    <p:extLst>
      <p:ext uri="{BB962C8B-B14F-4D97-AF65-F5344CB8AC3E}">
        <p14:creationId xmlns:p14="http://schemas.microsoft.com/office/powerpoint/2010/main" xmlns="" val="4674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t>La IFPI (International </a:t>
            </a:r>
            <a:r>
              <a:rPr lang="es-ES" dirty="0" err="1"/>
              <a:t>Federation</a:t>
            </a:r>
            <a:r>
              <a:rPr lang="es-ES" dirty="0"/>
              <a:t> of </a:t>
            </a:r>
            <a:r>
              <a:rPr lang="es-ES" dirty="0" err="1"/>
              <a:t>the</a:t>
            </a:r>
            <a:r>
              <a:rPr lang="es-ES" dirty="0"/>
              <a:t> </a:t>
            </a:r>
            <a:r>
              <a:rPr lang="es-ES" dirty="0" err="1"/>
              <a:t>Phonographic</a:t>
            </a:r>
            <a:r>
              <a:rPr lang="es-ES" dirty="0"/>
              <a:t> </a:t>
            </a:r>
            <a:r>
              <a:rPr lang="es-ES" dirty="0" err="1"/>
              <a:t>Industry</a:t>
            </a:r>
            <a:r>
              <a:rPr lang="es-ES" dirty="0"/>
              <a:t>) cree que el ISRC es el identificador que facilitará la recaudación de los derechos autorales en el futuro. </a:t>
            </a:r>
          </a:p>
          <a:p>
            <a:r>
              <a:rPr lang="es-ES" dirty="0"/>
              <a:t>Con el código ISRC integrando a la grabación, ésta es automáticamente identificada, generando entonces el pago de los derechos autorales. </a:t>
            </a:r>
          </a:p>
        </p:txBody>
      </p:sp>
      <p:sp>
        <p:nvSpPr>
          <p:cNvPr id="2" name="1 Título"/>
          <p:cNvSpPr>
            <a:spLocks noGrp="1"/>
          </p:cNvSpPr>
          <p:nvPr>
            <p:ph type="title"/>
          </p:nvPr>
        </p:nvSpPr>
        <p:spPr/>
        <p:txBody>
          <a:bodyPr/>
          <a:lstStyle/>
          <a:p>
            <a:pPr algn="ctr"/>
            <a:r>
              <a:rPr lang="es-ES" dirty="0" smtClean="0"/>
              <a:t>GENERALIDADES</a:t>
            </a:r>
            <a:endParaRPr lang="es-ES" dirty="0"/>
          </a:p>
        </p:txBody>
      </p:sp>
    </p:spTree>
    <p:extLst>
      <p:ext uri="{BB962C8B-B14F-4D97-AF65-F5344CB8AC3E}">
        <p14:creationId xmlns:p14="http://schemas.microsoft.com/office/powerpoint/2010/main" xmlns="" val="9330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051720" y="2564904"/>
            <a:ext cx="5143536" cy="923330"/>
          </a:xfrm>
          <a:prstGeom prst="rect">
            <a:avLst/>
          </a:prstGeom>
          <a:noFill/>
        </p:spPr>
        <p:txBody>
          <a:bodyPr wrap="square" rtlCol="0">
            <a:spAutoFit/>
          </a:bodyPr>
          <a:lstStyle/>
          <a:p>
            <a:r>
              <a:rPr lang="en-US" altLang="zh-TW" sz="5400" b="1" dirty="0" smtClean="0">
                <a:latin typeface="Times New Roman" pitchFamily="18" charset="0"/>
                <a:cs typeface="Times New Roman" pitchFamily="18" charset="0"/>
              </a:rPr>
              <a:t>El Glass Master</a:t>
            </a:r>
            <a:endParaRPr lang="zh-TW" alt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69807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vert="horz">
            <a:normAutofit/>
          </a:bodyPr>
          <a:lstStyle/>
          <a:p>
            <a:r>
              <a:rPr lang="es-ES" dirty="0" smtClean="0"/>
              <a:t>Facilita </a:t>
            </a:r>
            <a:r>
              <a:rPr lang="es-ES" dirty="0"/>
              <a:t>el intercambio preciso de información sobre la titularidad </a:t>
            </a:r>
          </a:p>
          <a:p>
            <a:endParaRPr lang="es-ES" dirty="0"/>
          </a:p>
          <a:p>
            <a:r>
              <a:rPr lang="es-ES" dirty="0"/>
              <a:t>P</a:t>
            </a:r>
            <a:r>
              <a:rPr lang="es-ES" dirty="0" smtClean="0"/>
              <a:t>ermite </a:t>
            </a:r>
            <a:r>
              <a:rPr lang="es-ES" dirty="0"/>
              <a:t>rastrear y localizar estas grabaciones por medio de la cadena de valores musicales </a:t>
            </a:r>
            <a:endParaRPr lang="es-ES" dirty="0" smtClean="0"/>
          </a:p>
          <a:p>
            <a:endParaRPr lang="es-ES" dirty="0"/>
          </a:p>
          <a:p>
            <a:r>
              <a:rPr lang="es-ES" dirty="0" smtClean="0"/>
              <a:t>Permite al </a:t>
            </a:r>
            <a:r>
              <a:rPr lang="es-ES" dirty="0"/>
              <a:t>productor fonográfico obtener la remuneración a que tiene derecho y a impedir el uso no autorizado de sus fonogramas o </a:t>
            </a:r>
            <a:r>
              <a:rPr lang="es-ES" dirty="0" smtClean="0"/>
              <a:t>videogramas.</a:t>
            </a:r>
            <a:endParaRPr lang="es-ES" dirty="0"/>
          </a:p>
          <a:p>
            <a:endParaRPr lang="es-ES" dirty="0"/>
          </a:p>
          <a:p>
            <a:endParaRPr lang="es-ES" dirty="0"/>
          </a:p>
          <a:p>
            <a:endParaRPr lang="es-ES" dirty="0"/>
          </a:p>
        </p:txBody>
      </p:sp>
      <p:sp>
        <p:nvSpPr>
          <p:cNvPr id="2" name="1 Título"/>
          <p:cNvSpPr>
            <a:spLocks noGrp="1"/>
          </p:cNvSpPr>
          <p:nvPr>
            <p:ph type="title"/>
          </p:nvPr>
        </p:nvSpPr>
        <p:spPr/>
        <p:txBody>
          <a:bodyPr/>
          <a:lstStyle/>
          <a:p>
            <a:pPr algn="ctr"/>
            <a:r>
              <a:rPr lang="es-ES" dirty="0" smtClean="0"/>
              <a:t>BENEFICIOS</a:t>
            </a:r>
            <a:endParaRPr lang="es-ES" dirty="0"/>
          </a:p>
        </p:txBody>
      </p:sp>
    </p:spTree>
    <p:extLst>
      <p:ext uri="{BB962C8B-B14F-4D97-AF65-F5344CB8AC3E}">
        <p14:creationId xmlns:p14="http://schemas.microsoft.com/office/powerpoint/2010/main" xmlns="" val="25151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vert="horz">
            <a:normAutofit/>
          </a:bodyPr>
          <a:lstStyle/>
          <a:p>
            <a:r>
              <a:rPr lang="es-ES" dirty="0" smtClean="0"/>
              <a:t>Permite </a:t>
            </a:r>
            <a:r>
              <a:rPr lang="es-ES" dirty="0"/>
              <a:t>el control de obras y grabaciones cuyos derechos se encuentran protegidos. </a:t>
            </a:r>
          </a:p>
          <a:p>
            <a:endParaRPr lang="es-ES" dirty="0"/>
          </a:p>
          <a:p>
            <a:r>
              <a:rPr lang="es-ES" dirty="0"/>
              <a:t>Facilita la distribución y cobro de regalías por derechos de ejecución pública </a:t>
            </a:r>
          </a:p>
          <a:p>
            <a:endParaRPr lang="es-ES" dirty="0"/>
          </a:p>
          <a:p>
            <a:r>
              <a:rPr lang="es-ES" dirty="0"/>
              <a:t>Ayuda en la lucha contra la piratería </a:t>
            </a:r>
          </a:p>
          <a:p>
            <a:endParaRPr lang="es-ES" dirty="0"/>
          </a:p>
          <a:p>
            <a:endParaRPr lang="es-ES" dirty="0"/>
          </a:p>
        </p:txBody>
      </p:sp>
      <p:sp>
        <p:nvSpPr>
          <p:cNvPr id="2" name="1 Título"/>
          <p:cNvSpPr>
            <a:spLocks noGrp="1"/>
          </p:cNvSpPr>
          <p:nvPr>
            <p:ph type="title"/>
          </p:nvPr>
        </p:nvSpPr>
        <p:spPr/>
        <p:txBody>
          <a:bodyPr/>
          <a:lstStyle/>
          <a:p>
            <a:pPr algn="ctr"/>
            <a:r>
              <a:rPr lang="es-ES" dirty="0" smtClean="0"/>
              <a:t>BENEFICIOS</a:t>
            </a:r>
            <a:endParaRPr lang="es-ES" dirty="0"/>
          </a:p>
        </p:txBody>
      </p:sp>
    </p:spTree>
    <p:extLst>
      <p:ext uri="{BB962C8B-B14F-4D97-AF65-F5344CB8AC3E}">
        <p14:creationId xmlns:p14="http://schemas.microsoft.com/office/powerpoint/2010/main" xmlns="" val="25151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Subtítulo"/>
          <p:cNvSpPr>
            <a:spLocks noGrp="1"/>
          </p:cNvSpPr>
          <p:nvPr>
            <p:ph idx="1"/>
          </p:nvPr>
        </p:nvSpPr>
        <p:spPr/>
        <p:txBody>
          <a:bodyPr>
            <a:normAutofit/>
          </a:bodyPr>
          <a:lstStyle/>
          <a:p>
            <a:pPr algn="just"/>
            <a:r>
              <a:rPr lang="es-EC" dirty="0" smtClean="0">
                <a:solidFill>
                  <a:schemeClr val="tx1">
                    <a:lumMod val="95000"/>
                    <a:lumOff val="5000"/>
                  </a:schemeClr>
                </a:solidFill>
              </a:rPr>
              <a:t>Especifica </a:t>
            </a:r>
            <a:r>
              <a:rPr lang="es-EC" dirty="0">
                <a:solidFill>
                  <a:schemeClr val="tx1">
                    <a:lumMod val="95000"/>
                    <a:lumOff val="5000"/>
                  </a:schemeClr>
                </a:solidFill>
              </a:rPr>
              <a:t>los parámetros físicos y propiedades del CD, es un estándar de audio de CD que proviene de los libros del arco iris, una serie de libros que contienen las fichas técnicas de todos los CD y CD-ROM en formato.</a:t>
            </a:r>
          </a:p>
          <a:p>
            <a:pPr algn="just"/>
            <a:endParaRPr lang="es-EC" dirty="0"/>
          </a:p>
        </p:txBody>
      </p:sp>
      <p:sp>
        <p:nvSpPr>
          <p:cNvPr id="2" name="1 Título"/>
          <p:cNvSpPr>
            <a:spLocks noGrp="1"/>
          </p:cNvSpPr>
          <p:nvPr>
            <p:ph type="title"/>
          </p:nvPr>
        </p:nvSpPr>
        <p:spPr/>
        <p:txBody>
          <a:bodyPr/>
          <a:lstStyle/>
          <a:p>
            <a:pPr algn="ctr"/>
            <a:r>
              <a:rPr lang="x-none" b="1"/>
              <a:t>QUÉ </a:t>
            </a:r>
            <a:r>
              <a:rPr lang="x-none"/>
              <a:t>ES</a:t>
            </a:r>
            <a:r>
              <a:rPr lang="x-none" b="1"/>
              <a:t> EL RED BOOK</a:t>
            </a:r>
            <a:endParaRPr lang="es-EC"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idx="1"/>
          </p:nvPr>
        </p:nvSpPr>
        <p:spPr>
          <a:xfrm>
            <a:off x="590872" y="1999381"/>
            <a:ext cx="8229600" cy="4525963"/>
          </a:xfrm>
        </p:spPr>
        <p:txBody>
          <a:bodyPr>
            <a:noAutofit/>
          </a:bodyPr>
          <a:lstStyle/>
          <a:p>
            <a:pPr lvl="0" algn="l"/>
            <a:r>
              <a:rPr lang="es-EC" sz="2400" dirty="0" smtClean="0">
                <a:solidFill>
                  <a:schemeClr val="tx1">
                    <a:lumMod val="95000"/>
                    <a:lumOff val="5000"/>
                  </a:schemeClr>
                </a:solidFill>
              </a:rPr>
              <a:t>Máximo </a:t>
            </a:r>
            <a:r>
              <a:rPr lang="es-EC" sz="2400" dirty="0">
                <a:solidFill>
                  <a:schemeClr val="tx1">
                    <a:lumMod val="95000"/>
                    <a:lumOff val="5000"/>
                  </a:schemeClr>
                </a:solidFill>
              </a:rPr>
              <a:t>tiempo de ejecución: 78 minutos (incluyendo pausas).</a:t>
            </a:r>
          </a:p>
          <a:p>
            <a:pPr lvl="0" algn="l"/>
            <a:r>
              <a:rPr lang="es-EC" sz="2400" dirty="0">
                <a:solidFill>
                  <a:schemeClr val="tx1">
                    <a:lumMod val="95000"/>
                    <a:lumOff val="5000"/>
                  </a:schemeClr>
                </a:solidFill>
              </a:rPr>
              <a:t>Mínimo tiempo de una pista: 4 segundos.</a:t>
            </a:r>
          </a:p>
          <a:p>
            <a:pPr lvl="0" algn="l"/>
            <a:r>
              <a:rPr lang="es-EC" sz="2400" dirty="0" smtClean="0">
                <a:solidFill>
                  <a:schemeClr val="tx1">
                    <a:lumMod val="95000"/>
                    <a:lumOff val="5000"/>
                  </a:schemeClr>
                </a:solidFill>
              </a:rPr>
              <a:t>Máximo </a:t>
            </a:r>
            <a:r>
              <a:rPr lang="es-EC" sz="2400" dirty="0">
                <a:solidFill>
                  <a:schemeClr val="tx1">
                    <a:lumMod val="95000"/>
                    <a:lumOff val="5000"/>
                  </a:schemeClr>
                </a:solidFill>
              </a:rPr>
              <a:t>número de pistas: 99.</a:t>
            </a:r>
          </a:p>
          <a:p>
            <a:pPr lvl="0" algn="l"/>
            <a:r>
              <a:rPr lang="es-EC" sz="2400" dirty="0">
                <a:solidFill>
                  <a:schemeClr val="tx1">
                    <a:lumMod val="95000"/>
                    <a:lumOff val="5000"/>
                  </a:schemeClr>
                </a:solidFill>
              </a:rPr>
              <a:t>Máximo número de puntos de </a:t>
            </a:r>
            <a:r>
              <a:rPr lang="es-EC" sz="2400" dirty="0" smtClean="0">
                <a:solidFill>
                  <a:schemeClr val="tx1">
                    <a:lumMod val="95000"/>
                    <a:lumOff val="5000"/>
                  </a:schemeClr>
                </a:solidFill>
              </a:rPr>
              <a:t>índice son </a:t>
            </a:r>
            <a:r>
              <a:rPr lang="es-EC" sz="2400" dirty="0">
                <a:solidFill>
                  <a:schemeClr val="tx1">
                    <a:lumMod val="95000"/>
                    <a:lumOff val="5000"/>
                  </a:schemeClr>
                </a:solidFill>
              </a:rPr>
              <a:t>99, sin límite de tiempo mínimo.</a:t>
            </a:r>
          </a:p>
          <a:p>
            <a:pPr lvl="0" algn="l"/>
            <a:r>
              <a:rPr lang="es-EC" sz="2400" dirty="0">
                <a:solidFill>
                  <a:schemeClr val="tx1">
                    <a:lumMod val="95000"/>
                    <a:lumOff val="5000"/>
                  </a:schemeClr>
                </a:solidFill>
              </a:rPr>
              <a:t>El International Standard </a:t>
            </a:r>
            <a:r>
              <a:rPr lang="es-EC" sz="2400" dirty="0" err="1">
                <a:solidFill>
                  <a:schemeClr val="tx1">
                    <a:lumMod val="95000"/>
                    <a:lumOff val="5000"/>
                  </a:schemeClr>
                </a:solidFill>
              </a:rPr>
              <a:t>Recording</a:t>
            </a:r>
            <a:r>
              <a:rPr lang="es-EC" sz="2400" dirty="0">
                <a:solidFill>
                  <a:schemeClr val="tx1">
                    <a:lumMod val="95000"/>
                    <a:lumOff val="5000"/>
                  </a:schemeClr>
                </a:solidFill>
              </a:rPr>
              <a:t> </a:t>
            </a:r>
            <a:r>
              <a:rPr lang="es-EC" sz="2400" dirty="0" err="1">
                <a:solidFill>
                  <a:schemeClr val="tx1">
                    <a:lumMod val="95000"/>
                    <a:lumOff val="5000"/>
                  </a:schemeClr>
                </a:solidFill>
              </a:rPr>
              <a:t>Code</a:t>
            </a:r>
            <a:r>
              <a:rPr lang="es-EC" sz="2400" dirty="0">
                <a:solidFill>
                  <a:schemeClr val="tx1">
                    <a:lumMod val="95000"/>
                    <a:lumOff val="5000"/>
                  </a:schemeClr>
                </a:solidFill>
              </a:rPr>
              <a:t> (ISRC) debe ser grabado en los CD-R para aparecer en los discos duplicados.</a:t>
            </a:r>
          </a:p>
          <a:p>
            <a:pPr algn="l"/>
            <a:endParaRPr lang="es-EC" sz="2400" dirty="0">
              <a:solidFill>
                <a:schemeClr val="tx1">
                  <a:lumMod val="95000"/>
                  <a:lumOff val="5000"/>
                </a:schemeClr>
              </a:solidFill>
            </a:endParaRPr>
          </a:p>
        </p:txBody>
      </p:sp>
      <p:sp>
        <p:nvSpPr>
          <p:cNvPr id="2" name="1 Título"/>
          <p:cNvSpPr>
            <a:spLocks noGrp="1"/>
          </p:cNvSpPr>
          <p:nvPr>
            <p:ph type="title"/>
          </p:nvPr>
        </p:nvSpPr>
        <p:spPr>
          <a:xfrm>
            <a:off x="590872" y="548680"/>
            <a:ext cx="8229600" cy="1143000"/>
          </a:xfrm>
        </p:spPr>
        <p:txBody>
          <a:bodyPr vert="horz" rtlCol="0" anchor="ctr">
            <a:normAutofit fontScale="90000"/>
            <a:scene3d>
              <a:camera prst="orthographicFront"/>
              <a:lightRig rig="soft" dir="t"/>
            </a:scene3d>
            <a:sp3d prstMaterial="softEdge">
              <a:bevelT w="25400" h="25400"/>
            </a:sp3d>
          </a:bodyPr>
          <a:lstStyle/>
          <a:p>
            <a:pPr algn="ctr"/>
            <a:r>
              <a:rPr lang="es-EC" sz="4100" dirty="0" smtClean="0"/>
              <a:t>ESPECIFICACIONES BÁSICAS DEL RED BOOK:</a:t>
            </a:r>
            <a:endParaRPr lang="es-EC"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idx="1"/>
          </p:nvPr>
        </p:nvSpPr>
        <p:spPr>
          <a:xfrm>
            <a:off x="457200" y="1196752"/>
            <a:ext cx="8229600" cy="5112568"/>
          </a:xfrm>
        </p:spPr>
        <p:txBody>
          <a:bodyPr>
            <a:normAutofit/>
          </a:bodyPr>
          <a:lstStyle/>
          <a:p>
            <a:pPr algn="l"/>
            <a:r>
              <a:rPr lang="es-EC" dirty="0" smtClean="0">
                <a:solidFill>
                  <a:schemeClr val="tx1">
                    <a:lumMod val="95000"/>
                    <a:lumOff val="5000"/>
                  </a:schemeClr>
                </a:solidFill>
              </a:rPr>
              <a:t>1918</a:t>
            </a:r>
            <a:r>
              <a:rPr lang="es-EC" dirty="0">
                <a:solidFill>
                  <a:schemeClr val="tx1">
                    <a:lumMod val="95000"/>
                    <a:lumOff val="5000"/>
                  </a:schemeClr>
                </a:solidFill>
              </a:rPr>
              <a:t>, Philips distribuía lámparas, tubos de rayos X </a:t>
            </a:r>
            <a:endParaRPr lang="es-EC" dirty="0" smtClean="0">
              <a:solidFill>
                <a:schemeClr val="tx1">
                  <a:lumMod val="95000"/>
                  <a:lumOff val="5000"/>
                </a:schemeClr>
              </a:solidFill>
            </a:endParaRPr>
          </a:p>
          <a:p>
            <a:pPr algn="l"/>
            <a:endParaRPr lang="es-EC" dirty="0" smtClean="0">
              <a:solidFill>
                <a:schemeClr val="tx1">
                  <a:lumMod val="95000"/>
                  <a:lumOff val="5000"/>
                </a:schemeClr>
              </a:solidFill>
            </a:endParaRPr>
          </a:p>
          <a:p>
            <a:pPr algn="l"/>
            <a:r>
              <a:rPr lang="es-EC" dirty="0">
                <a:solidFill>
                  <a:schemeClr val="tx1">
                    <a:lumMod val="95000"/>
                    <a:lumOff val="5000"/>
                  </a:schemeClr>
                </a:solidFill>
              </a:rPr>
              <a:t>En 1927 inicia la producción de radios y otros pequeños dispositivos </a:t>
            </a:r>
            <a:r>
              <a:rPr lang="es-EC" dirty="0" smtClean="0">
                <a:solidFill>
                  <a:schemeClr val="tx1">
                    <a:lumMod val="95000"/>
                    <a:lumOff val="5000"/>
                  </a:schemeClr>
                </a:solidFill>
              </a:rPr>
              <a:t>electrónicos</a:t>
            </a:r>
          </a:p>
          <a:p>
            <a:pPr algn="l"/>
            <a:endParaRPr lang="es-EC" dirty="0" smtClean="0">
              <a:solidFill>
                <a:schemeClr val="tx1">
                  <a:lumMod val="95000"/>
                  <a:lumOff val="5000"/>
                </a:schemeClr>
              </a:solidFill>
            </a:endParaRPr>
          </a:p>
          <a:p>
            <a:pPr algn="l"/>
            <a:r>
              <a:rPr lang="es-EC" dirty="0">
                <a:solidFill>
                  <a:schemeClr val="tx1">
                    <a:lumMod val="95000"/>
                    <a:lumOff val="5000"/>
                  </a:schemeClr>
                </a:solidFill>
              </a:rPr>
              <a:t>1940, las plantas </a:t>
            </a:r>
            <a:r>
              <a:rPr lang="es-EC" dirty="0" smtClean="0">
                <a:solidFill>
                  <a:schemeClr val="tx1">
                    <a:lumMod val="95000"/>
                    <a:lumOff val="5000"/>
                  </a:schemeClr>
                </a:solidFill>
              </a:rPr>
              <a:t>son </a:t>
            </a:r>
            <a:r>
              <a:rPr lang="es-EC" dirty="0">
                <a:solidFill>
                  <a:schemeClr val="tx1">
                    <a:lumMod val="95000"/>
                    <a:lumOff val="5000"/>
                  </a:schemeClr>
                </a:solidFill>
              </a:rPr>
              <a:t>destruidas por los </a:t>
            </a:r>
            <a:r>
              <a:rPr lang="es-EC" dirty="0" smtClean="0">
                <a:solidFill>
                  <a:schemeClr val="tx1">
                    <a:lumMod val="95000"/>
                    <a:lumOff val="5000"/>
                  </a:schemeClr>
                </a:solidFill>
              </a:rPr>
              <a:t>bombardeos</a:t>
            </a:r>
          </a:p>
          <a:p>
            <a:pPr algn="l"/>
            <a:endParaRPr lang="es-EC" dirty="0" smtClean="0">
              <a:solidFill>
                <a:schemeClr val="tx1">
                  <a:lumMod val="95000"/>
                  <a:lumOff val="5000"/>
                </a:schemeClr>
              </a:solidFill>
            </a:endParaRPr>
          </a:p>
          <a:p>
            <a:pPr algn="l"/>
            <a:r>
              <a:rPr lang="es-EC" dirty="0">
                <a:solidFill>
                  <a:schemeClr val="tx1">
                    <a:lumMod val="95000"/>
                    <a:lumOff val="5000"/>
                  </a:schemeClr>
                </a:solidFill>
              </a:rPr>
              <a:t>En 1965 fabrica su primer circuito integrado y lanza equipos electrónicos con </a:t>
            </a:r>
            <a:r>
              <a:rPr lang="es-EC" dirty="0" smtClean="0">
                <a:solidFill>
                  <a:schemeClr val="tx1">
                    <a:lumMod val="95000"/>
                    <a:lumOff val="5000"/>
                  </a:schemeClr>
                </a:solidFill>
              </a:rPr>
              <a:t>transistores</a:t>
            </a:r>
          </a:p>
        </p:txBody>
      </p:sp>
      <p:sp>
        <p:nvSpPr>
          <p:cNvPr id="2" name="1 Título"/>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x-none" sz="3700"/>
              <a:t>ANTECEDENTES DEL RED </a:t>
            </a:r>
            <a:r>
              <a:rPr lang="x-none" sz="3700" smtClean="0"/>
              <a:t>BOOK</a:t>
            </a:r>
            <a:endParaRPr lang="es-EC"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dirty="0" smtClean="0">
                <a:solidFill>
                  <a:schemeClr val="tx1">
                    <a:lumMod val="95000"/>
                    <a:lumOff val="5000"/>
                  </a:schemeClr>
                </a:solidFill>
              </a:rPr>
              <a:t>En 1983, junto con Sony, lanza el disco compacto (CD).</a:t>
            </a:r>
          </a:p>
          <a:p>
            <a:endParaRPr lang="es-EC" dirty="0" smtClean="0">
              <a:solidFill>
                <a:schemeClr val="tx1">
                  <a:lumMod val="95000"/>
                  <a:lumOff val="5000"/>
                </a:schemeClr>
              </a:solidFill>
            </a:endParaRPr>
          </a:p>
          <a:p>
            <a:r>
              <a:rPr lang="es-EC" dirty="0" smtClean="0">
                <a:solidFill>
                  <a:schemeClr val="tx1">
                    <a:lumMod val="95000"/>
                    <a:lumOff val="5000"/>
                  </a:schemeClr>
                </a:solidFill>
              </a:rPr>
              <a:t>La primera edición del Libro Rojo fue lanzado en 1980 por Philips  y Sony</a:t>
            </a:r>
          </a:p>
          <a:p>
            <a:endParaRPr lang="es-EC" dirty="0" smtClean="0">
              <a:solidFill>
                <a:schemeClr val="tx1">
                  <a:lumMod val="95000"/>
                  <a:lumOff val="5000"/>
                </a:schemeClr>
              </a:solidFill>
            </a:endParaRPr>
          </a:p>
          <a:p>
            <a:r>
              <a:rPr lang="es-EC" dirty="0" smtClean="0">
                <a:solidFill>
                  <a:schemeClr val="tx1">
                    <a:lumMod val="95000"/>
                    <a:lumOff val="5000"/>
                  </a:schemeClr>
                </a:solidFill>
              </a:rPr>
              <a:t>La segunda edición de la norma IEC 60908 fue publicada en 1999 </a:t>
            </a:r>
          </a:p>
          <a:p>
            <a:endParaRPr lang="es-EC" dirty="0"/>
          </a:p>
        </p:txBody>
      </p:sp>
      <p:sp>
        <p:nvSpPr>
          <p:cNvPr id="3" name="2 Título"/>
          <p:cNvSpPr>
            <a:spLocks noGrp="1"/>
          </p:cNvSpPr>
          <p:nvPr>
            <p:ph type="title"/>
          </p:nvPr>
        </p:nvSpPr>
        <p:spPr/>
        <p:txBody>
          <a:bodyPr>
            <a:normAutofit fontScale="90000"/>
          </a:bodyPr>
          <a:lstStyle/>
          <a:p>
            <a:r>
              <a:rPr lang="x-none" sz="4400" smtClean="0"/>
              <a:t>ANTECEDENTES DEL RED BOOK</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11349"/>
            <a:ext cx="8229600" cy="4525963"/>
          </a:xfrm>
        </p:spPr>
        <p:txBody>
          <a:bodyPr/>
          <a:lstStyle/>
          <a:p>
            <a:r>
              <a:rPr lang="es-EC" dirty="0"/>
              <a:t>El Libro Rojo especifica los parámetros físicos y propiedades del CD, la óptica "lápiz", desviaciones de los parámetros y tasa de </a:t>
            </a:r>
            <a:r>
              <a:rPr lang="es-EC" dirty="0" smtClean="0"/>
              <a:t>errores</a:t>
            </a:r>
          </a:p>
          <a:p>
            <a:r>
              <a:rPr lang="es-EC" dirty="0"/>
              <a:t>la forma de audio digital de codificación: 2 canales firmado 16 - bits PCM lineal de muestreo en 44.100 </a:t>
            </a:r>
            <a:r>
              <a:rPr lang="es-EC" dirty="0" err="1"/>
              <a:t>Hz.</a:t>
            </a:r>
            <a:endParaRPr lang="es-EC" dirty="0"/>
          </a:p>
        </p:txBody>
      </p:sp>
      <p:sp>
        <p:nvSpPr>
          <p:cNvPr id="2" name="1 Título"/>
          <p:cNvSpPr>
            <a:spLocks noGrp="1"/>
          </p:cNvSpPr>
          <p:nvPr>
            <p:ph type="title"/>
          </p:nvPr>
        </p:nvSpPr>
        <p:spPr>
          <a:xfrm>
            <a:off x="457200" y="504659"/>
            <a:ext cx="8229600" cy="1143000"/>
          </a:xfrm>
        </p:spPr>
        <p:txBody>
          <a:bodyPr vert="horz" rtlCol="0" anchor="ctr">
            <a:normAutofit/>
            <a:scene3d>
              <a:camera prst="orthographicFront"/>
              <a:lightRig rig="soft" dir="t"/>
            </a:scene3d>
            <a:sp3d prstMaterial="softEdge">
              <a:bevelT w="25400" h="25400"/>
            </a:sp3d>
          </a:bodyPr>
          <a:lstStyle/>
          <a:p>
            <a:pPr algn="ctr"/>
            <a:r>
              <a:rPr lang="x-none" sz="3700"/>
              <a:t>USO Y </a:t>
            </a:r>
            <a:r>
              <a:rPr lang="x-none" sz="3700" smtClean="0"/>
              <a:t>APLICACIÓN</a:t>
            </a:r>
            <a:endParaRPr lang="es-EC"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55365"/>
            <a:ext cx="8229600" cy="4525963"/>
          </a:xfrm>
        </p:spPr>
        <p:txBody>
          <a:bodyPr/>
          <a:lstStyle/>
          <a:p>
            <a:r>
              <a:rPr lang="es-EC" dirty="0"/>
              <a:t>Algunos lo hacen para las características adicionales, tales como disco doble , que incluye un CD de capa y un DVD de capa por el que la capa de CD es mucho más delgado, 0,9 mm</a:t>
            </a:r>
          </a:p>
        </p:txBody>
      </p:sp>
      <p:sp>
        <p:nvSpPr>
          <p:cNvPr id="2" name="1 Título"/>
          <p:cNvSpPr>
            <a:spLocks noGrp="1"/>
          </p:cNvSpPr>
          <p:nvPr>
            <p:ph type="title"/>
          </p:nvPr>
        </p:nvSpPr>
        <p:spPr>
          <a:xfrm>
            <a:off x="457200" y="648675"/>
            <a:ext cx="8229600" cy="1143000"/>
          </a:xfrm>
        </p:spPr>
        <p:txBody>
          <a:bodyPr>
            <a:normAutofit fontScale="90000"/>
          </a:bodyPr>
          <a:lstStyle/>
          <a:p>
            <a:pPr algn="ctr"/>
            <a:r>
              <a:rPr lang="x-none" b="1"/>
              <a:t>LAS DESVIACIONES DE FORMATO</a:t>
            </a:r>
            <a:r>
              <a:rPr lang="es-EC" b="1" dirty="0"/>
              <a:t/>
            </a:r>
            <a:br>
              <a:rPr lang="es-EC" b="1" dirty="0"/>
            </a:b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8229600" cy="4525963"/>
          </a:xfrm>
        </p:spPr>
        <p:txBody>
          <a:bodyPr>
            <a:normAutofit/>
          </a:bodyPr>
          <a:lstStyle/>
          <a:p>
            <a:r>
              <a:rPr lang="es-EC" dirty="0"/>
              <a:t>En el comienzo del siglo XXI, dos versiones avanzadas del CD de audio surgido: el Súper Audio CD y DVD de audio.”  </a:t>
            </a:r>
          </a:p>
          <a:p>
            <a:pPr>
              <a:buNone/>
            </a:pPr>
            <a:endParaRPr lang="es-EC" dirty="0"/>
          </a:p>
          <a:p>
            <a:r>
              <a:rPr lang="es-EC" dirty="0"/>
              <a:t>Los dos formatos </a:t>
            </a:r>
            <a:r>
              <a:rPr lang="es-EC" dirty="0" smtClean="0"/>
              <a:t>ofrecen </a:t>
            </a:r>
            <a:r>
              <a:rPr lang="es-EC" dirty="0"/>
              <a:t>audio de alta </a:t>
            </a:r>
            <a:r>
              <a:rPr lang="es-EC" dirty="0" smtClean="0"/>
              <a:t>fidelidad.</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0"/>
            <a:ext cx="8229600" cy="2476872"/>
          </a:xfrm>
        </p:spPr>
        <p:txBody>
          <a:bodyPr/>
          <a:lstStyle/>
          <a:p>
            <a:r>
              <a:rPr lang="x-none" b="1" smtClean="0"/>
              <a:t>LOS ARCHIVOS DE SONIDO CON PÉRDIDA</a:t>
            </a:r>
            <a:endParaRPr lang="es-EC" b="1" dirty="0" smtClean="0"/>
          </a:p>
          <a:p>
            <a:pPr>
              <a:buNone/>
            </a:pPr>
            <a:r>
              <a:rPr lang="x-none" b="1" smtClean="0"/>
              <a:t> </a:t>
            </a:r>
            <a:endParaRPr lang="es-EC" b="1" dirty="0" smtClean="0"/>
          </a:p>
          <a:p>
            <a:r>
              <a:rPr lang="x-none" b="1" smtClean="0"/>
              <a:t>LOS </a:t>
            </a:r>
            <a:r>
              <a:rPr lang="x-none" b="1"/>
              <a:t>ARCHIVOS DE SONIDO SIN PÉRDIDA </a:t>
            </a:r>
            <a:endParaRPr lang="es-EC" b="1" dirty="0"/>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16832"/>
            <a:ext cx="8229600" cy="4209331"/>
          </a:xfrm>
        </p:spPr>
        <p:txBody>
          <a:bodyPr/>
          <a:lstStyle/>
          <a:p>
            <a:r>
              <a:rPr lang="es-ES" altLang="zh-TW" dirty="0" smtClean="0"/>
              <a:t>El proceso de fabricación de un disco compacto comienza cuando la cinta matriz o el CD-R proporcionado por el cliente son grabados digitalmente sobre una lámina de vidrio. Este proceso se llama </a:t>
            </a:r>
            <a:r>
              <a:rPr lang="es-ES" altLang="zh-TW" dirty="0" err="1" smtClean="0"/>
              <a:t>Glass</a:t>
            </a:r>
            <a:r>
              <a:rPr lang="es-ES" altLang="zh-TW" dirty="0" smtClean="0"/>
              <a:t> Máster. </a:t>
            </a:r>
            <a:endParaRPr lang="zh-TW" altLang="en-US" dirty="0" smtClean="0"/>
          </a:p>
          <a:p>
            <a:endParaRPr lang="es-ES" dirty="0"/>
          </a:p>
        </p:txBody>
      </p:sp>
      <p:sp>
        <p:nvSpPr>
          <p:cNvPr id="2" name="1 Título"/>
          <p:cNvSpPr>
            <a:spLocks noGrp="1"/>
          </p:cNvSpPr>
          <p:nvPr>
            <p:ph type="title"/>
          </p:nvPr>
        </p:nvSpPr>
        <p:spPr/>
        <p:txBody>
          <a:bodyPr/>
          <a:lstStyle/>
          <a:p>
            <a:pPr algn="ctr"/>
            <a:r>
              <a:rPr lang="es-ES" dirty="0" smtClean="0"/>
              <a:t>GLASS MASTER</a:t>
            </a:r>
            <a:endParaRPr lang="es-ES" dirty="0"/>
          </a:p>
        </p:txBody>
      </p:sp>
    </p:spTree>
    <p:extLst>
      <p:ext uri="{BB962C8B-B14F-4D97-AF65-F5344CB8AC3E}">
        <p14:creationId xmlns:p14="http://schemas.microsoft.com/office/powerpoint/2010/main" xmlns="" val="185645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556792"/>
            <a:ext cx="8229600" cy="4525963"/>
          </a:xfrm>
        </p:spPr>
        <p:txBody>
          <a:bodyPr/>
          <a:lstStyle/>
          <a:p>
            <a:r>
              <a:rPr lang="es-EC" dirty="0"/>
              <a:t>MP3 o MPEG-1 Audio </a:t>
            </a:r>
            <a:r>
              <a:rPr lang="es-EC" dirty="0" err="1"/>
              <a:t>Layer</a:t>
            </a:r>
            <a:r>
              <a:rPr lang="es-EC" dirty="0"/>
              <a:t> </a:t>
            </a:r>
            <a:r>
              <a:rPr lang="es-EC" dirty="0" smtClean="0"/>
              <a:t>3</a:t>
            </a:r>
          </a:p>
          <a:p>
            <a:endParaRPr lang="es-EC" dirty="0" smtClean="0"/>
          </a:p>
          <a:p>
            <a:r>
              <a:rPr lang="es-EC" dirty="0"/>
              <a:t>ACC o </a:t>
            </a:r>
            <a:r>
              <a:rPr lang="es-EC" dirty="0" err="1"/>
              <a:t>Advanced</a:t>
            </a:r>
            <a:r>
              <a:rPr lang="es-EC" dirty="0"/>
              <a:t> Audio </a:t>
            </a:r>
            <a:r>
              <a:rPr lang="es-EC" dirty="0" err="1" smtClean="0"/>
              <a:t>Coding</a:t>
            </a:r>
            <a:endParaRPr lang="es-EC" dirty="0" smtClean="0"/>
          </a:p>
          <a:p>
            <a:endParaRPr lang="es-EC" dirty="0" smtClean="0"/>
          </a:p>
          <a:p>
            <a:r>
              <a:rPr lang="es-EC" dirty="0" err="1" smtClean="0"/>
              <a:t>Ogg</a:t>
            </a:r>
            <a:endParaRPr lang="es-EC" dirty="0" smtClean="0"/>
          </a:p>
          <a:p>
            <a:endParaRPr lang="es-EC" dirty="0" smtClean="0"/>
          </a:p>
          <a:p>
            <a:r>
              <a:rPr lang="es-EC" dirty="0" smtClean="0"/>
              <a:t>Real </a:t>
            </a:r>
            <a:r>
              <a:rPr lang="es-EC" dirty="0"/>
              <a:t>Audio o </a:t>
            </a:r>
            <a:r>
              <a:rPr lang="es-EC" dirty="0" smtClean="0"/>
              <a:t>RM</a:t>
            </a:r>
          </a:p>
          <a:p>
            <a:endParaRPr lang="es-EC" dirty="0" smtClean="0"/>
          </a:p>
          <a:p>
            <a:r>
              <a:rPr lang="es-EC" dirty="0" smtClean="0"/>
              <a:t>WMA </a:t>
            </a:r>
            <a:r>
              <a:rPr lang="es-EC" dirty="0"/>
              <a:t>o Windows Media Audio</a:t>
            </a:r>
          </a:p>
        </p:txBody>
      </p:sp>
      <p:sp>
        <p:nvSpPr>
          <p:cNvPr id="2" name="1 Título"/>
          <p:cNvSpPr>
            <a:spLocks noGrp="1"/>
          </p:cNvSpPr>
          <p:nvPr>
            <p:ph type="title"/>
          </p:nvPr>
        </p:nvSpPr>
        <p:spPr>
          <a:xfrm>
            <a:off x="539552" y="332656"/>
            <a:ext cx="8229600" cy="1143000"/>
          </a:xfrm>
        </p:spPr>
        <p:txBody>
          <a:bodyPr vert="horz" rtlCol="0" anchor="ctr">
            <a:normAutofit fontScale="90000"/>
            <a:scene3d>
              <a:camera prst="orthographicFront"/>
              <a:lightRig rig="soft" dir="t"/>
            </a:scene3d>
            <a:sp3d prstMaterial="softEdge">
              <a:bevelT w="25400" h="25400"/>
            </a:sp3d>
          </a:bodyPr>
          <a:lstStyle/>
          <a:p>
            <a:pPr algn="ctr"/>
            <a:r>
              <a:rPr lang="x-none" sz="3700" smtClean="0"/>
              <a:t>ARCHIVOS DE SONIDO CON PÉRDIDA</a:t>
            </a:r>
            <a:r>
              <a:rPr lang="es-EC" sz="3700" dirty="0" smtClean="0"/>
              <a:t>:</a:t>
            </a:r>
            <a:endParaRPr lang="es-EC"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071389"/>
            <a:ext cx="8229600" cy="4525963"/>
          </a:xfrm>
        </p:spPr>
        <p:txBody>
          <a:bodyPr/>
          <a:lstStyle/>
          <a:p>
            <a:r>
              <a:rPr lang="es-EC" dirty="0" smtClean="0"/>
              <a:t>AIFF </a:t>
            </a:r>
            <a:r>
              <a:rPr lang="es-EC" dirty="0"/>
              <a:t>o Audio </a:t>
            </a:r>
            <a:r>
              <a:rPr lang="es-EC" dirty="0" err="1"/>
              <a:t>Interchange</a:t>
            </a:r>
            <a:r>
              <a:rPr lang="es-EC" dirty="0"/>
              <a:t> </a:t>
            </a:r>
            <a:r>
              <a:rPr lang="es-EC" dirty="0" err="1"/>
              <a:t>File</a:t>
            </a:r>
            <a:r>
              <a:rPr lang="es-EC" dirty="0"/>
              <a:t> </a:t>
            </a:r>
            <a:r>
              <a:rPr lang="es-EC" dirty="0" err="1"/>
              <a:t>Format</a:t>
            </a:r>
            <a:r>
              <a:rPr lang="es-EC" dirty="0"/>
              <a:t> </a:t>
            </a:r>
            <a:endParaRPr lang="es-EC" dirty="0" smtClean="0"/>
          </a:p>
          <a:p>
            <a:r>
              <a:rPr lang="es-EC" dirty="0"/>
              <a:t>FLAC o Free </a:t>
            </a:r>
            <a:r>
              <a:rPr lang="es-EC" dirty="0" err="1"/>
              <a:t>Lossless</a:t>
            </a:r>
            <a:r>
              <a:rPr lang="es-EC" dirty="0"/>
              <a:t> Audio </a:t>
            </a:r>
            <a:r>
              <a:rPr lang="es-EC" dirty="0" smtClean="0"/>
              <a:t>Códec</a:t>
            </a:r>
          </a:p>
          <a:p>
            <a:r>
              <a:rPr lang="es-EC" dirty="0"/>
              <a:t>WAV o wave: </a:t>
            </a:r>
            <a:r>
              <a:rPr lang="es-EC" dirty="0" err="1"/>
              <a:t>Waveform</a:t>
            </a:r>
            <a:r>
              <a:rPr lang="es-EC" dirty="0"/>
              <a:t> Audio </a:t>
            </a:r>
            <a:r>
              <a:rPr lang="es-EC" dirty="0" err="1"/>
              <a:t>Format</a:t>
            </a:r>
            <a:r>
              <a:rPr lang="es-EC" dirty="0"/>
              <a:t> </a:t>
            </a:r>
            <a:endParaRPr lang="es-EC" dirty="0" smtClean="0"/>
          </a:p>
          <a:p>
            <a:r>
              <a:rPr lang="es-EC" dirty="0"/>
              <a:t>MIDI: Interface Digital para Instrumentos Musicales</a:t>
            </a:r>
          </a:p>
        </p:txBody>
      </p:sp>
      <p:sp>
        <p:nvSpPr>
          <p:cNvPr id="2" name="1 Título"/>
          <p:cNvSpPr>
            <a:spLocks noGrp="1"/>
          </p:cNvSpPr>
          <p:nvPr>
            <p:ph type="title"/>
          </p:nvPr>
        </p:nvSpPr>
        <p:spPr>
          <a:xfrm>
            <a:off x="457200" y="706686"/>
            <a:ext cx="8229600" cy="1143000"/>
          </a:xfrm>
        </p:spPr>
        <p:txBody>
          <a:bodyPr>
            <a:normAutofit fontScale="90000"/>
          </a:bodyPr>
          <a:lstStyle/>
          <a:p>
            <a:pPr algn="ctr"/>
            <a:r>
              <a:rPr lang="es-EC" b="1" dirty="0" smtClean="0"/>
              <a:t>ARCHIVOS DE SONIDO SIN PÉRDIDA: </a:t>
            </a:r>
            <a:endParaRPr lang="es-EC"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229600" cy="4525963"/>
          </a:xfrm>
        </p:spPr>
        <p:txBody>
          <a:bodyPr>
            <a:normAutofit/>
          </a:bodyPr>
          <a:lstStyle/>
          <a:p>
            <a:r>
              <a:rPr lang="es-EC" dirty="0"/>
              <a:t>LIBRO ROJO </a:t>
            </a:r>
            <a:endParaRPr lang="es-EC" dirty="0" smtClean="0"/>
          </a:p>
          <a:p>
            <a:r>
              <a:rPr lang="es-EC" dirty="0"/>
              <a:t>LIBRO AMARILLO </a:t>
            </a:r>
            <a:endParaRPr lang="es-EC" dirty="0" smtClean="0"/>
          </a:p>
          <a:p>
            <a:r>
              <a:rPr lang="es-EC" dirty="0"/>
              <a:t>LIBRO NARANJA </a:t>
            </a:r>
            <a:endParaRPr lang="es-EC" dirty="0" smtClean="0"/>
          </a:p>
          <a:p>
            <a:r>
              <a:rPr lang="es-EC" dirty="0"/>
              <a:t>LIBRO AZUL </a:t>
            </a:r>
            <a:endParaRPr lang="es-EC" dirty="0" smtClean="0"/>
          </a:p>
          <a:p>
            <a:r>
              <a:rPr lang="es-EC" dirty="0"/>
              <a:t>LIBRO BEIGE </a:t>
            </a:r>
            <a:endParaRPr lang="es-EC" dirty="0" smtClean="0"/>
          </a:p>
          <a:p>
            <a:r>
              <a:rPr lang="es-EC" dirty="0"/>
              <a:t>LIBRO VERDE </a:t>
            </a:r>
            <a:endParaRPr lang="es-EC" dirty="0" smtClean="0"/>
          </a:p>
          <a:p>
            <a:r>
              <a:rPr lang="es-EC" dirty="0"/>
              <a:t>LIBRO </a:t>
            </a:r>
            <a:r>
              <a:rPr lang="es-EC" dirty="0" smtClean="0"/>
              <a:t>MORADO</a:t>
            </a:r>
          </a:p>
          <a:p>
            <a:r>
              <a:rPr lang="es-EC" dirty="0"/>
              <a:t>EL LIBRO NEGRO </a:t>
            </a:r>
            <a:endParaRPr lang="es-EC" dirty="0" smtClean="0"/>
          </a:p>
          <a:p>
            <a:r>
              <a:rPr lang="es-EC" dirty="0"/>
              <a:t>EL LIBRO </a:t>
            </a:r>
            <a:r>
              <a:rPr lang="es-EC" dirty="0" smtClean="0"/>
              <a:t>BLANCO</a:t>
            </a:r>
            <a:endParaRPr lang="es-EC" dirty="0"/>
          </a:p>
        </p:txBody>
      </p:sp>
      <p:sp>
        <p:nvSpPr>
          <p:cNvPr id="2" name="1 Título"/>
          <p:cNvSpPr>
            <a:spLocks noGrp="1"/>
          </p:cNvSpPr>
          <p:nvPr>
            <p:ph type="title"/>
          </p:nvPr>
        </p:nvSpPr>
        <p:spPr/>
        <p:txBody>
          <a:bodyPr>
            <a:normAutofit/>
          </a:bodyPr>
          <a:lstStyle/>
          <a:p>
            <a:pPr algn="ctr"/>
            <a:r>
              <a:rPr lang="x-none" b="1"/>
              <a:t>LOS LIBROS DEL ARCO </a:t>
            </a:r>
            <a:r>
              <a:rPr lang="x-none" b="1" smtClean="0"/>
              <a:t>IRIS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OUT.avi">
            <a:hlinkClick r:id="" action="ppaction://media"/>
          </p:cNvPr>
          <p:cNvPicPr>
            <a:picLocks noRot="1" noChangeAspect="1"/>
          </p:cNvPicPr>
          <p:nvPr>
            <a:videoFile r:link="rId1"/>
          </p:nvPr>
        </p:nvPicPr>
        <p:blipFill>
          <a:blip r:embed="rId3" cstate="print"/>
          <a:stretch>
            <a:fillRect/>
          </a:stretch>
        </p:blipFill>
        <p:spPr>
          <a:xfrm>
            <a:off x="755576" y="782960"/>
            <a:ext cx="7641468" cy="50943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796950"/>
          </a:xfrm>
        </p:spPr>
        <p:txBody>
          <a:bodyPr>
            <a:normAutofit/>
          </a:bodyPr>
          <a:lstStyle/>
          <a:p>
            <a:pPr algn="ctr"/>
            <a:r>
              <a:rPr lang="es-MX" dirty="0" smtClean="0"/>
              <a:t>SE DIVIDE EN 2 FASES: </a:t>
            </a:r>
            <a:endParaRPr lang="es-ES" dirty="0"/>
          </a:p>
        </p:txBody>
      </p:sp>
      <p:sp>
        <p:nvSpPr>
          <p:cNvPr id="5" name="2 Marcador de contenido"/>
          <p:cNvSpPr>
            <a:spLocks noGrp="1"/>
          </p:cNvSpPr>
          <p:nvPr>
            <p:ph idx="1"/>
          </p:nvPr>
        </p:nvSpPr>
        <p:spPr>
          <a:xfrm>
            <a:off x="539552" y="1820019"/>
            <a:ext cx="8229600" cy="504056"/>
          </a:xfrm>
        </p:spPr>
        <p:txBody>
          <a:bodyPr/>
          <a:lstStyle/>
          <a:p>
            <a:pPr>
              <a:buNone/>
            </a:pPr>
            <a:r>
              <a:rPr lang="es-MX" dirty="0" smtClean="0"/>
              <a:t>         </a:t>
            </a:r>
            <a:r>
              <a:rPr lang="es-MX" b="1" dirty="0" smtClean="0"/>
              <a:t>Mastering</a:t>
            </a:r>
            <a:r>
              <a:rPr lang="es-MX" dirty="0" smtClean="0"/>
              <a:t> 		       </a:t>
            </a:r>
            <a:r>
              <a:rPr lang="es-MX" b="1" dirty="0" smtClean="0"/>
              <a:t>Replicación</a:t>
            </a:r>
            <a:endParaRPr lang="es-ES" b="1" dirty="0"/>
          </a:p>
        </p:txBody>
      </p:sp>
      <p:pic>
        <p:nvPicPr>
          <p:cNvPr id="1027" name="Picture 3"/>
          <p:cNvPicPr>
            <a:picLocks noChangeAspect="1" noChangeArrowheads="1"/>
          </p:cNvPicPr>
          <p:nvPr/>
        </p:nvPicPr>
        <p:blipFill>
          <a:blip r:embed="rId2" cstate="print"/>
          <a:srcRect/>
          <a:stretch>
            <a:fillRect/>
          </a:stretch>
        </p:blipFill>
        <p:spPr bwMode="auto">
          <a:xfrm>
            <a:off x="611560" y="2540099"/>
            <a:ext cx="3810000"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p:cNvPicPr>
            <a:picLocks noChangeAspect="1" noChangeArrowheads="1"/>
          </p:cNvPicPr>
          <p:nvPr/>
        </p:nvPicPr>
        <p:blipFill>
          <a:blip r:embed="rId3" cstate="print"/>
          <a:srcRect/>
          <a:stretch>
            <a:fillRect/>
          </a:stretch>
        </p:blipFill>
        <p:spPr bwMode="auto">
          <a:xfrm>
            <a:off x="4788024" y="2540099"/>
            <a:ext cx="3810000" cy="2905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24147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00"/>
                                        <p:tgtEl>
                                          <p:spTgt spid="1027"/>
                                        </p:tgtEl>
                                      </p:cBhvr>
                                    </p:animEffect>
                                  </p:childTnLst>
                                </p:cTn>
                              </p:par>
                              <p:par>
                                <p:cTn id="14" presetID="22" presetClass="entr" presetSubtype="4"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fish 2\桌面\diapositiva tesis\150px-CD_icon_svg.png"/>
          <p:cNvPicPr>
            <a:picLocks noChangeAspect="1" noChangeArrowheads="1"/>
          </p:cNvPicPr>
          <p:nvPr/>
        </p:nvPicPr>
        <p:blipFill>
          <a:blip r:embed="rId2" cstate="print"/>
          <a:srcRect/>
          <a:stretch>
            <a:fillRect/>
          </a:stretch>
        </p:blipFill>
        <p:spPr bwMode="auto">
          <a:xfrm>
            <a:off x="6516216" y="4216768"/>
            <a:ext cx="2076822" cy="2090668"/>
          </a:xfrm>
          <a:prstGeom prst="rect">
            <a:avLst/>
          </a:prstGeom>
          <a:noFill/>
        </p:spPr>
      </p:pic>
      <p:sp>
        <p:nvSpPr>
          <p:cNvPr id="2" name="標題 1"/>
          <p:cNvSpPr>
            <a:spLocks noGrp="1"/>
          </p:cNvSpPr>
          <p:nvPr>
            <p:ph type="title"/>
          </p:nvPr>
        </p:nvSpPr>
        <p:spPr>
          <a:xfrm>
            <a:off x="1331640" y="534973"/>
            <a:ext cx="6552728" cy="939784"/>
          </a:xfrm>
        </p:spPr>
        <p:txBody>
          <a:bodyPr vert="horz" rtlCol="0" anchor="ctr">
            <a:normAutofit/>
            <a:scene3d>
              <a:camera prst="orthographicFront"/>
              <a:lightRig rig="soft" dir="t"/>
            </a:scene3d>
            <a:sp3d prstMaterial="softEdge">
              <a:bevelT w="25400" h="25400"/>
            </a:sp3d>
          </a:bodyPr>
          <a:lstStyle/>
          <a:p>
            <a:pPr algn="ctr"/>
            <a:r>
              <a:rPr lang="en-US" altLang="zh-TW" dirty="0" smtClean="0"/>
              <a:t>ETAPAS DE MASTERING</a:t>
            </a:r>
            <a:endParaRPr lang="zh-TW" altLang="en-US" dirty="0"/>
          </a:p>
        </p:txBody>
      </p:sp>
      <p:sp>
        <p:nvSpPr>
          <p:cNvPr id="4" name="文字方塊 3"/>
          <p:cNvSpPr txBox="1"/>
          <p:nvPr/>
        </p:nvSpPr>
        <p:spPr>
          <a:xfrm>
            <a:off x="1071538" y="2285992"/>
            <a:ext cx="7286676" cy="1908215"/>
          </a:xfrm>
          <a:prstGeom prst="rect">
            <a:avLst/>
          </a:prstGeom>
        </p:spPr>
        <p:txBody>
          <a:bodyPr vert="horz">
            <a:normAutofit/>
          </a:bodyPr>
          <a:lstStyle/>
          <a:p>
            <a:pPr marL="365760" indent="-256032">
              <a:spcBef>
                <a:spcPts val="400"/>
              </a:spcBef>
              <a:buClr>
                <a:schemeClr val="accent1"/>
              </a:buClr>
              <a:buSzPct val="68000"/>
              <a:buFont typeface="Wingdings 3"/>
              <a:buChar char=""/>
            </a:pPr>
            <a:r>
              <a:rPr lang="es-MX" altLang="zh-TW" sz="2700" dirty="0" smtClean="0"/>
              <a:t>Preparación</a:t>
            </a:r>
            <a:r>
              <a:rPr lang="en-US" altLang="zh-TW" sz="2700" dirty="0" smtClean="0"/>
              <a:t> del Master de </a:t>
            </a:r>
            <a:r>
              <a:rPr lang="es-MX" altLang="zh-TW" sz="2700" dirty="0" smtClean="0"/>
              <a:t>vidrio</a:t>
            </a:r>
          </a:p>
          <a:p>
            <a:pPr marL="365760" indent="-256032">
              <a:spcBef>
                <a:spcPts val="400"/>
              </a:spcBef>
              <a:buClr>
                <a:schemeClr val="accent1"/>
              </a:buClr>
              <a:buSzPct val="68000"/>
              <a:buFont typeface="Wingdings 3"/>
              <a:buChar char=""/>
            </a:pPr>
            <a:r>
              <a:rPr lang="en-US" altLang="zh-TW" sz="2700" dirty="0" err="1" smtClean="0"/>
              <a:t>Recubrimiento</a:t>
            </a:r>
            <a:r>
              <a:rPr lang="en-US" altLang="zh-TW" sz="2700" dirty="0" smtClean="0"/>
              <a:t> de material </a:t>
            </a:r>
            <a:r>
              <a:rPr lang="en-US" altLang="zh-TW" sz="2700" dirty="0" err="1" smtClean="0"/>
              <a:t>Fotosensible</a:t>
            </a:r>
            <a:endParaRPr lang="en-US" altLang="zh-TW" sz="2700" dirty="0" smtClean="0"/>
          </a:p>
          <a:p>
            <a:pPr marL="365760" indent="-256032">
              <a:spcBef>
                <a:spcPts val="400"/>
              </a:spcBef>
              <a:buClr>
                <a:schemeClr val="accent1"/>
              </a:buClr>
              <a:buSzPct val="68000"/>
              <a:buFont typeface="Wingdings 3"/>
              <a:buChar char=""/>
            </a:pPr>
            <a:r>
              <a:rPr lang="en-US" altLang="zh-TW" sz="2700" dirty="0" err="1" smtClean="0"/>
              <a:t>Grabados</a:t>
            </a:r>
            <a:endParaRPr lang="en-US" altLang="zh-TW" sz="2700" dirty="0" smtClean="0"/>
          </a:p>
          <a:p>
            <a:pPr marL="365760" indent="-256032">
              <a:spcBef>
                <a:spcPts val="400"/>
              </a:spcBef>
              <a:buClr>
                <a:schemeClr val="accent1"/>
              </a:buClr>
              <a:buSzPct val="68000"/>
              <a:buFont typeface="Wingdings 3"/>
              <a:buChar char=""/>
            </a:pPr>
            <a:r>
              <a:rPr lang="en-US" altLang="zh-TW" sz="2700" dirty="0" err="1" smtClean="0"/>
              <a:t>Tratamiento</a:t>
            </a:r>
            <a:r>
              <a:rPr lang="en-US" altLang="zh-TW" sz="2700" dirty="0" smtClean="0"/>
              <a:t> y </a:t>
            </a:r>
            <a:r>
              <a:rPr lang="en-US" altLang="zh-TW" sz="2700" dirty="0" err="1" smtClean="0"/>
              <a:t>metalizado</a:t>
            </a:r>
            <a:r>
              <a:rPr lang="en-US" altLang="zh-TW" sz="2700" dirty="0" smtClean="0"/>
              <a:t> del master</a:t>
            </a:r>
          </a:p>
        </p:txBody>
      </p:sp>
    </p:spTree>
    <p:extLst>
      <p:ext uri="{BB962C8B-B14F-4D97-AF65-F5344CB8AC3E}">
        <p14:creationId xmlns:p14="http://schemas.microsoft.com/office/powerpoint/2010/main" xmlns="" val="26132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85384"/>
            <a:ext cx="8229600" cy="3099800"/>
          </a:xfrm>
        </p:spPr>
        <p:txBody>
          <a:bodyPr vert="horz">
            <a:normAutofit/>
          </a:bodyPr>
          <a:lstStyle/>
          <a:p>
            <a:pPr algn="just"/>
            <a:r>
              <a:rPr lang="es-ES" altLang="zh-TW" dirty="0" smtClean="0"/>
              <a:t>Es </a:t>
            </a:r>
            <a:r>
              <a:rPr lang="es-ES" altLang="zh-TW" dirty="0"/>
              <a:t>el proceso de producción de múltiples </a:t>
            </a:r>
            <a:r>
              <a:rPr lang="es-ES" altLang="zh-TW" dirty="0" smtClean="0"/>
              <a:t>copias provenientes Glass master de alta calidad. </a:t>
            </a:r>
            <a:r>
              <a:rPr lang="es-ES" altLang="zh-TW" dirty="0"/>
              <a:t>La calidad del master original tiene que ser </a:t>
            </a:r>
            <a:r>
              <a:rPr lang="es-ES" altLang="zh-TW" dirty="0" smtClean="0"/>
              <a:t>muy alta ya </a:t>
            </a:r>
            <a:r>
              <a:rPr lang="es-ES" altLang="zh-TW" dirty="0"/>
              <a:t>que algunos se pierde durante el proceso de </a:t>
            </a:r>
            <a:r>
              <a:rPr lang="es-ES" altLang="zh-TW" dirty="0" smtClean="0"/>
              <a:t>replicación.</a:t>
            </a:r>
            <a:endParaRPr lang="es-ES" altLang="zh-TW" dirty="0"/>
          </a:p>
        </p:txBody>
      </p:sp>
      <p:sp>
        <p:nvSpPr>
          <p:cNvPr id="2" name="1 Título"/>
          <p:cNvSpPr>
            <a:spLocks noGrp="1"/>
          </p:cNvSpPr>
          <p:nvPr>
            <p:ph type="title"/>
          </p:nvPr>
        </p:nvSpPr>
        <p:spPr>
          <a:xfrm>
            <a:off x="457200" y="476672"/>
            <a:ext cx="8229600" cy="1143000"/>
          </a:xfrm>
        </p:spPr>
        <p:txBody>
          <a:bodyPr vert="horz" rtlCol="0" anchor="ctr">
            <a:normAutofit/>
            <a:scene3d>
              <a:camera prst="orthographicFront"/>
              <a:lightRig rig="soft" dir="t"/>
            </a:scene3d>
            <a:sp3d prstMaterial="softEdge">
              <a:bevelT w="25400" h="25400"/>
            </a:sp3d>
          </a:bodyPr>
          <a:lstStyle/>
          <a:p>
            <a:pPr algn="ctr"/>
            <a:r>
              <a:rPr lang="en-US" altLang="zh-TW" dirty="0" smtClean="0"/>
              <a:t>ETAPAS DE LA REPLICACIÓN</a:t>
            </a:r>
            <a:endParaRPr lang="es-ES" altLang="zh-TW" dirty="0"/>
          </a:p>
        </p:txBody>
      </p:sp>
    </p:spTree>
    <p:extLst>
      <p:ext uri="{BB962C8B-B14F-4D97-AF65-F5344CB8AC3E}">
        <p14:creationId xmlns:p14="http://schemas.microsoft.com/office/powerpoint/2010/main" xmlns="" val="219360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28348" y="664907"/>
            <a:ext cx="5757874" cy="1082660"/>
          </a:xfrm>
        </p:spPr>
        <p:txBody>
          <a:bodyPr vert="horz" rtlCol="0" anchor="ctr">
            <a:normAutofit fontScale="90000"/>
            <a:scene3d>
              <a:camera prst="orthographicFront"/>
              <a:lightRig rig="soft" dir="t"/>
            </a:scene3d>
            <a:sp3d prstMaterial="softEdge">
              <a:bevelT w="25400" h="25400"/>
            </a:sp3d>
          </a:bodyPr>
          <a:lstStyle/>
          <a:p>
            <a:pPr algn="ctr"/>
            <a:r>
              <a:rPr lang="en-US" altLang="zh-TW" dirty="0" smtClean="0"/>
              <a:t>HISTORIA DEL GLASS MASTER</a:t>
            </a:r>
            <a:endParaRPr lang="zh-TW" altLang="en-US" dirty="0" smtClean="0"/>
          </a:p>
        </p:txBody>
      </p:sp>
      <p:pic>
        <p:nvPicPr>
          <p:cNvPr id="2050" name="Picture 2" descr="C:\Documents and Settings\fish 2\桌面\diapositiva tesis\DISCO-DE-ACETATO.jpg"/>
          <p:cNvPicPr>
            <a:picLocks noChangeAspect="1" noChangeArrowheads="1"/>
          </p:cNvPicPr>
          <p:nvPr/>
        </p:nvPicPr>
        <p:blipFill>
          <a:blip r:embed="rId2" cstate="print"/>
          <a:srcRect/>
          <a:stretch>
            <a:fillRect/>
          </a:stretch>
        </p:blipFill>
        <p:spPr bwMode="auto">
          <a:xfrm>
            <a:off x="965900" y="2190185"/>
            <a:ext cx="3048000" cy="2028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1" name="Picture 3" descr="C:\Documents and Settings\fish 2\桌面\diapositiva tesis\img.jpg"/>
          <p:cNvPicPr>
            <a:picLocks noChangeAspect="1" noChangeArrowheads="1"/>
          </p:cNvPicPr>
          <p:nvPr/>
        </p:nvPicPr>
        <p:blipFill rotWithShape="1">
          <a:blip r:embed="rId3" cstate="print"/>
          <a:srcRect t="22774" b="23444"/>
          <a:stretch/>
        </p:blipFill>
        <p:spPr bwMode="auto">
          <a:xfrm>
            <a:off x="4752684" y="4061859"/>
            <a:ext cx="3643338" cy="19594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文字方塊 6"/>
          <p:cNvSpPr txBox="1"/>
          <p:nvPr/>
        </p:nvSpPr>
        <p:spPr>
          <a:xfrm>
            <a:off x="4180610" y="3047441"/>
            <a:ext cx="3786214" cy="507831"/>
          </a:xfrm>
          <a:prstGeom prst="rect">
            <a:avLst/>
          </a:prstGeom>
        </p:spPr>
        <p:txBody>
          <a:bodyPr vert="horz">
            <a:normAutofit/>
          </a:bodyPr>
          <a:lstStyle/>
          <a:p>
            <a:pPr marL="365760" indent="-256032" algn="just">
              <a:spcBef>
                <a:spcPts val="400"/>
              </a:spcBef>
              <a:buClr>
                <a:schemeClr val="accent1"/>
              </a:buClr>
              <a:buSzPct val="68000"/>
            </a:pPr>
            <a:r>
              <a:rPr lang="en-US" altLang="zh-TW" sz="2400" b="1" dirty="0" smtClean="0"/>
              <a:t>Disco </a:t>
            </a:r>
            <a:r>
              <a:rPr lang="es-MX" altLang="zh-TW" sz="2400" b="1" dirty="0" smtClean="0"/>
              <a:t>Fonográficos</a:t>
            </a:r>
          </a:p>
        </p:txBody>
      </p:sp>
      <p:sp>
        <p:nvSpPr>
          <p:cNvPr id="8" name="文字方塊 7"/>
          <p:cNvSpPr txBox="1"/>
          <p:nvPr/>
        </p:nvSpPr>
        <p:spPr>
          <a:xfrm>
            <a:off x="683568" y="5404895"/>
            <a:ext cx="4211422" cy="461665"/>
          </a:xfrm>
          <a:prstGeom prst="rect">
            <a:avLst/>
          </a:prstGeom>
          <a:noFill/>
        </p:spPr>
        <p:txBody>
          <a:bodyPr wrap="square" rtlCol="0">
            <a:spAutoFit/>
          </a:bodyPr>
          <a:lstStyle/>
          <a:p>
            <a:pPr marL="365760" indent="-256032" algn="just">
              <a:spcBef>
                <a:spcPts val="400"/>
              </a:spcBef>
              <a:buClr>
                <a:schemeClr val="accent1"/>
              </a:buClr>
              <a:buSzPct val="68000"/>
            </a:pPr>
            <a:r>
              <a:rPr lang="en-US" altLang="zh-TW" sz="2400" b="1" dirty="0" smtClean="0"/>
              <a:t>Cintas </a:t>
            </a:r>
            <a:r>
              <a:rPr lang="en-US" altLang="zh-TW" sz="2400" b="1" dirty="0" err="1" smtClean="0"/>
              <a:t>Magnetofónicas</a:t>
            </a:r>
            <a:endParaRPr lang="zh-TW" altLang="en-US" sz="2400" b="1" dirty="0"/>
          </a:p>
        </p:txBody>
      </p:sp>
    </p:spTree>
    <p:extLst>
      <p:ext uri="{BB962C8B-B14F-4D97-AF65-F5344CB8AC3E}">
        <p14:creationId xmlns:p14="http://schemas.microsoft.com/office/powerpoint/2010/main" xmlns="" val="288493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par>
                                <p:cTn id="11" presetID="22" presetClass="entr" presetSubtype="4"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wipe(down)">
                                      <p:cBhvr>
                                        <p:cTn id="13" dur="500"/>
                                        <p:tgtEl>
                                          <p:spTgt spid="20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fish 2\桌面\diapositiva tesis\img_3d1270508eb9139801457b1d219c5a2929253.jpg"/>
          <p:cNvPicPr>
            <a:picLocks noChangeAspect="1" noChangeArrowheads="1"/>
          </p:cNvPicPr>
          <p:nvPr/>
        </p:nvPicPr>
        <p:blipFill>
          <a:blip r:embed="rId2" cstate="print"/>
          <a:srcRect/>
          <a:stretch>
            <a:fillRect/>
          </a:stretch>
        </p:blipFill>
        <p:spPr bwMode="auto">
          <a:xfrm>
            <a:off x="4427984" y="725738"/>
            <a:ext cx="3888432" cy="50387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descr="C:\Documents and Settings\fish 2\桌面\diapositiva tesis\Kees-Schouhamer-Immink.jpg"/>
          <p:cNvPicPr>
            <a:picLocks noChangeAspect="1" noChangeArrowheads="1"/>
          </p:cNvPicPr>
          <p:nvPr/>
        </p:nvPicPr>
        <p:blipFill>
          <a:blip r:embed="rId3" cstate="print"/>
          <a:srcRect/>
          <a:stretch>
            <a:fillRect/>
          </a:stretch>
        </p:blipFill>
        <p:spPr bwMode="auto">
          <a:xfrm>
            <a:off x="785786" y="714356"/>
            <a:ext cx="3312776" cy="50501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8" name="Picture 6" descr="C:\Documents and Settings\fish 2\桌面\diapositiva tesis\philips_logo.jpg"/>
          <p:cNvPicPr>
            <a:picLocks noChangeAspect="1" noChangeArrowheads="1"/>
          </p:cNvPicPr>
          <p:nvPr/>
        </p:nvPicPr>
        <p:blipFill>
          <a:blip r:embed="rId4" cstate="print"/>
          <a:srcRect/>
          <a:stretch>
            <a:fillRect/>
          </a:stretch>
        </p:blipFill>
        <p:spPr bwMode="auto">
          <a:xfrm>
            <a:off x="2627784" y="5258790"/>
            <a:ext cx="1317043" cy="340079"/>
          </a:xfrm>
          <a:prstGeom prst="rect">
            <a:avLst/>
          </a:prstGeom>
          <a:noFill/>
        </p:spPr>
      </p:pic>
      <p:pic>
        <p:nvPicPr>
          <p:cNvPr id="3077" name="Picture 5" descr="C:\Documents and Settings\fish 2\桌面\diapositiva tesis\sony-logo.jpg"/>
          <p:cNvPicPr>
            <a:picLocks noChangeAspect="1" noChangeArrowheads="1"/>
          </p:cNvPicPr>
          <p:nvPr/>
        </p:nvPicPr>
        <p:blipFill rotWithShape="1">
          <a:blip r:embed="rId5" cstate="print"/>
          <a:srcRect t="23762" b="27526"/>
          <a:stretch/>
        </p:blipFill>
        <p:spPr bwMode="auto">
          <a:xfrm>
            <a:off x="4585952" y="894206"/>
            <a:ext cx="1296144" cy="420914"/>
          </a:xfrm>
          <a:prstGeom prst="rect">
            <a:avLst/>
          </a:prstGeom>
          <a:noFill/>
        </p:spPr>
      </p:pic>
    </p:spTree>
    <p:extLst>
      <p:ext uri="{BB962C8B-B14F-4D97-AF65-F5344CB8AC3E}">
        <p14:creationId xmlns:p14="http://schemas.microsoft.com/office/powerpoint/2010/main" xmlns="" val="13169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500" fill="hold"/>
                                        <p:tgtEl>
                                          <p:spTgt spid="3078"/>
                                        </p:tgtEl>
                                        <p:attrNameLst>
                                          <p:attrName>ppt_x</p:attrName>
                                        </p:attrNameLst>
                                      </p:cBhvr>
                                      <p:tavLst>
                                        <p:tav tm="0">
                                          <p:val>
                                            <p:strVal val="#ppt_x"/>
                                          </p:val>
                                        </p:tav>
                                        <p:tav tm="100000">
                                          <p:val>
                                            <p:strVal val="#ppt_x"/>
                                          </p:val>
                                        </p:tav>
                                      </p:tavLst>
                                    </p:anim>
                                    <p:anim calcmode="lin" valueType="num">
                                      <p:cBhvr additive="base">
                                        <p:cTn id="16" dur="500" fill="hold"/>
                                        <p:tgtEl>
                                          <p:spTgt spid="307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fish 2\桌面\diapositiva tesis\pc-images-cdzones.gif"/>
          <p:cNvPicPr>
            <a:picLocks noChangeAspect="1" noChangeArrowheads="1"/>
          </p:cNvPicPr>
          <p:nvPr/>
        </p:nvPicPr>
        <p:blipFill>
          <a:blip r:embed="rId2" cstate="print"/>
          <a:srcRect/>
          <a:stretch>
            <a:fillRect/>
          </a:stretch>
        </p:blipFill>
        <p:spPr bwMode="auto">
          <a:xfrm>
            <a:off x="1670992" y="1166989"/>
            <a:ext cx="6213376" cy="4998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標題 1"/>
          <p:cNvSpPr>
            <a:spLocks noGrp="1"/>
          </p:cNvSpPr>
          <p:nvPr>
            <p:ph type="title"/>
          </p:nvPr>
        </p:nvSpPr>
        <p:spPr>
          <a:xfrm>
            <a:off x="2771800" y="332656"/>
            <a:ext cx="4071966" cy="1000132"/>
          </a:xfrm>
        </p:spPr>
        <p:txBody>
          <a:bodyPr vert="horz" rtlCol="0" anchor="ctr">
            <a:normAutofit fontScale="90000"/>
            <a:scene3d>
              <a:camera prst="orthographicFront"/>
              <a:lightRig rig="soft" dir="t"/>
            </a:scene3d>
            <a:sp3d prstMaterial="softEdge">
              <a:bevelT w="25400" h="25400"/>
            </a:sp3d>
          </a:bodyPr>
          <a:lstStyle/>
          <a:p>
            <a:pPr algn="ctr"/>
            <a:r>
              <a:rPr lang="en-US" altLang="zh-TW" sz="3700" dirty="0" smtClean="0"/>
              <a:t>CARACTERISTICAS</a:t>
            </a:r>
            <a:endParaRPr lang="zh-TW" altLang="en-US" sz="3700" dirty="0"/>
          </a:p>
        </p:txBody>
      </p:sp>
      <p:sp>
        <p:nvSpPr>
          <p:cNvPr id="6" name="文字方塊 5"/>
          <p:cNvSpPr txBox="1"/>
          <p:nvPr/>
        </p:nvSpPr>
        <p:spPr>
          <a:xfrm>
            <a:off x="6433948" y="3717032"/>
            <a:ext cx="2530540" cy="1477328"/>
          </a:xfrm>
          <a:prstGeom prst="rect">
            <a:avLst/>
          </a:prstGeom>
          <a:noFill/>
        </p:spPr>
        <p:txBody>
          <a:bodyPr wrap="square" rtlCol="0">
            <a:spAutoFit/>
          </a:bodyPr>
          <a:lstStyle/>
          <a:p>
            <a:r>
              <a:rPr lang="es-EC" altLang="zh-TW" dirty="0" smtClean="0"/>
              <a:t>Grosor :  1.2mm</a:t>
            </a:r>
          </a:p>
          <a:p>
            <a:r>
              <a:rPr lang="es-EC" altLang="zh-TW" dirty="0" smtClean="0"/>
              <a:t>Capa reflectante de aluminio</a:t>
            </a:r>
            <a:r>
              <a:rPr lang="en-US" altLang="zh-TW" dirty="0" smtClean="0"/>
              <a:t> </a:t>
            </a:r>
          </a:p>
          <a:p>
            <a:r>
              <a:rPr lang="es-ES" dirty="0" smtClean="0"/>
              <a:t>Diámetro : 12cm</a:t>
            </a:r>
          </a:p>
          <a:p>
            <a:r>
              <a:rPr lang="es-ES" altLang="zh-TW" dirty="0" smtClean="0"/>
              <a:t>Agujero : 1.5cm</a:t>
            </a:r>
            <a:endParaRPr lang="zh-TW" altLang="en-US" dirty="0"/>
          </a:p>
        </p:txBody>
      </p:sp>
    </p:spTree>
    <p:extLst>
      <p:ext uri="{BB962C8B-B14F-4D97-AF65-F5344CB8AC3E}">
        <p14:creationId xmlns:p14="http://schemas.microsoft.com/office/powerpoint/2010/main" xmlns="" val="347890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304</TotalTime>
  <Words>1081</Words>
  <Application>Microsoft Office PowerPoint</Application>
  <PresentationFormat>Presentación en pantalla (4:3)</PresentationFormat>
  <Paragraphs>123</Paragraphs>
  <Slides>33</Slides>
  <Notes>0</Notes>
  <HiddenSlides>0</HiddenSlides>
  <MMClips>1</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Concurrencia</vt:lpstr>
      <vt:lpstr>Diapositiva 1</vt:lpstr>
      <vt:lpstr>Diapositiva 2</vt:lpstr>
      <vt:lpstr>GLASS MASTER</vt:lpstr>
      <vt:lpstr>SE DIVIDE EN 2 FASES: </vt:lpstr>
      <vt:lpstr>ETAPAS DE MASTERING</vt:lpstr>
      <vt:lpstr>ETAPAS DE LA REPLICACIÓN</vt:lpstr>
      <vt:lpstr>HISTORIA DEL GLASS MASTER</vt:lpstr>
      <vt:lpstr>Diapositiva 8</vt:lpstr>
      <vt:lpstr>CARACTERISTICAS</vt:lpstr>
      <vt:lpstr>FUNCIÓN DEL GLASS MASTER</vt:lpstr>
      <vt:lpstr>USOS Y APLICACIONES</vt:lpstr>
      <vt:lpstr>LA LISTA PQ</vt:lpstr>
      <vt:lpstr>Diapositiva 13</vt:lpstr>
      <vt:lpstr>Diapositiva 14</vt:lpstr>
      <vt:lpstr>CÓDIGO ISRC</vt:lpstr>
      <vt:lpstr>HISTORIA</vt:lpstr>
      <vt:lpstr>DESCRIPCIÓN DEL CÓDIGO ISRC </vt:lpstr>
      <vt:lpstr>USO Y APLICACIÓN</vt:lpstr>
      <vt:lpstr>GENERALIDADES</vt:lpstr>
      <vt:lpstr>BENEFICIOS</vt:lpstr>
      <vt:lpstr>BENEFICIOS</vt:lpstr>
      <vt:lpstr>QUÉ ES EL RED BOOK</vt:lpstr>
      <vt:lpstr>ESPECIFICACIONES BÁSICAS DEL RED BOOK:</vt:lpstr>
      <vt:lpstr>ANTECEDENTES DEL RED BOOK</vt:lpstr>
      <vt:lpstr>ANTECEDENTES DEL RED BOOK</vt:lpstr>
      <vt:lpstr>USO Y APLICACIÓN</vt:lpstr>
      <vt:lpstr>LAS DESVIACIONES DE FORMATO </vt:lpstr>
      <vt:lpstr>Diapositiva 28</vt:lpstr>
      <vt:lpstr>Diapositiva 29</vt:lpstr>
      <vt:lpstr>ARCHIVOS DE SONIDO CON PÉRDIDA:</vt:lpstr>
      <vt:lpstr>ARCHIVOS DE SONIDO SIN PÉRDIDA: </vt:lpstr>
      <vt:lpstr>LOS LIBROS DEL ARCO IRIS</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EL RED BOOK</dc:title>
  <dc:creator>Eduardo</dc:creator>
  <cp:lastModifiedBy>Eduardo</cp:lastModifiedBy>
  <cp:revision>44</cp:revision>
  <dcterms:created xsi:type="dcterms:W3CDTF">2011-10-12T15:15:52Z</dcterms:created>
  <dcterms:modified xsi:type="dcterms:W3CDTF">2011-10-13T16:19:45Z</dcterms:modified>
</cp:coreProperties>
</file>