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586" r:id="rId2"/>
    <p:sldId id="638" r:id="rId3"/>
    <p:sldId id="639" r:id="rId4"/>
    <p:sldId id="640" r:id="rId5"/>
    <p:sldId id="595" r:id="rId6"/>
    <p:sldId id="603" r:id="rId7"/>
    <p:sldId id="627" r:id="rId8"/>
    <p:sldId id="643" r:id="rId9"/>
    <p:sldId id="633" r:id="rId10"/>
    <p:sldId id="641" r:id="rId11"/>
    <p:sldId id="601" r:id="rId12"/>
    <p:sldId id="642" r:id="rId13"/>
    <p:sldId id="644" r:id="rId14"/>
    <p:sldId id="645" r:id="rId15"/>
    <p:sldId id="646" r:id="rId16"/>
    <p:sldId id="647" r:id="rId17"/>
    <p:sldId id="648" r:id="rId18"/>
    <p:sldId id="649" r:id="rId19"/>
    <p:sldId id="650" r:id="rId20"/>
    <p:sldId id="651" r:id="rId21"/>
    <p:sldId id="652" r:id="rId22"/>
    <p:sldId id="653" r:id="rId23"/>
    <p:sldId id="654" r:id="rId24"/>
    <p:sldId id="655" r:id="rId25"/>
    <p:sldId id="656" r:id="rId26"/>
    <p:sldId id="657" r:id="rId27"/>
    <p:sldId id="658" r:id="rId28"/>
    <p:sldId id="659" r:id="rId29"/>
    <p:sldId id="660" r:id="rId30"/>
    <p:sldId id="661" r:id="rId31"/>
    <p:sldId id="276" r:id="rId32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  <a:srgbClr val="FFFFFF"/>
    <a:srgbClr val="0AB6EC"/>
    <a:srgbClr val="BCD1EA"/>
    <a:srgbClr val="08A8DA"/>
    <a:srgbClr val="09B1E5"/>
    <a:srgbClr val="089FCE"/>
    <a:srgbClr val="0AB9DC"/>
    <a:srgbClr val="09A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76" autoAdjust="0"/>
  </p:normalViewPr>
  <p:slideViewPr>
    <p:cSldViewPr snapToGrid="0">
      <p:cViewPr varScale="1">
        <p:scale>
          <a:sx n="83" d="100"/>
          <a:sy n="83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0D2E6-7402-40B5-AADC-B75B15C4861B}" type="doc">
      <dgm:prSet loTypeId="urn:microsoft.com/office/officeart/2005/8/layout/cycle7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EECF982A-D182-42B9-86B4-F59B52EF9178}" type="pres">
      <dgm:prSet presAssocID="{E970D2E6-7402-40B5-AADC-B75B15C486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56B04A9-3323-4197-9C35-C7B176227342}" type="presOf" srcId="{E970D2E6-7402-40B5-AADC-B75B15C4861B}" destId="{EECF982A-D182-42B9-86B4-F59B52EF917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8059B-59E4-4CAD-90B2-530A5553654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03EE57-3F62-4BFF-BB83-BCFEDDE98CEF}">
      <dgm:prSet custT="1"/>
      <dgm:spPr>
        <a:solidFill>
          <a:schemeClr val="bg1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endParaRPr lang="es-ES" sz="2000" dirty="0" smtClean="0"/>
        </a:p>
        <a:p>
          <a:pPr algn="just" rtl="0"/>
          <a:r>
            <a:rPr lang="es-E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Mediante un estudio realizado que dio como resultado que en la actualidad no existe un sistema que permita realizar reservaciones de citas o exámenes médico en la provincia de Santa Elena.</a:t>
          </a:r>
          <a:endParaRPr lang="es-ES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17455BAC-1FB3-4735-87DB-25A3F3B47E73}" type="parTrans" cxnId="{5FDDE3E3-C0CC-4517-A1BE-AB40436BD74B}">
      <dgm:prSet/>
      <dgm:spPr/>
      <dgm:t>
        <a:bodyPr/>
        <a:lstStyle/>
        <a:p>
          <a:endParaRPr lang="es-ES"/>
        </a:p>
      </dgm:t>
    </dgm:pt>
    <dgm:pt modelId="{B6B5FCA6-BCD8-42E8-938C-00907D4734DD}" type="sibTrans" cxnId="{5FDDE3E3-C0CC-4517-A1BE-AB40436BD74B}">
      <dgm:prSet/>
      <dgm:spPr/>
      <dgm:t>
        <a:bodyPr/>
        <a:lstStyle/>
        <a:p>
          <a:endParaRPr lang="es-ES"/>
        </a:p>
      </dgm:t>
    </dgm:pt>
    <dgm:pt modelId="{CED706D7-D247-4C28-864A-BD2CC5F251B6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es-E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Diseñado para almacenar la información de varias clínicas, los servicios o especialidades que ofrecen, dando facilidades a los pacientes para acceder a los beneficios.</a:t>
          </a:r>
          <a:endParaRPr lang="es-ES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1E8A1D94-6E4E-4945-8223-DE64C2B4CEF9}" type="parTrans" cxnId="{1BAFB7E3-8E42-43C2-AEF4-9964C4568DC4}">
      <dgm:prSet/>
      <dgm:spPr/>
      <dgm:t>
        <a:bodyPr/>
        <a:lstStyle/>
        <a:p>
          <a:endParaRPr lang="es-ES"/>
        </a:p>
      </dgm:t>
    </dgm:pt>
    <dgm:pt modelId="{1DF3349D-9F12-4467-8956-CDF99AE89D3C}" type="sibTrans" cxnId="{1BAFB7E3-8E42-43C2-AEF4-9964C4568DC4}">
      <dgm:prSet/>
      <dgm:spPr/>
      <dgm:t>
        <a:bodyPr/>
        <a:lstStyle/>
        <a:p>
          <a:endParaRPr lang="es-ES"/>
        </a:p>
      </dgm:t>
    </dgm:pt>
    <dgm:pt modelId="{29D339D3-0203-4618-913A-F94BA76FE5FA}">
      <dgm:prSet custT="1"/>
      <dgm:spPr>
        <a:solidFill>
          <a:srgbClr val="33CC33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es-E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Permite la optimización de procesos, brindando un servicio de calidad y eficacia a sus pacientes evitando confusiones y pasatiempos.</a:t>
          </a:r>
          <a:endParaRPr lang="es-ES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69CF9F14-E3B5-433F-AE9F-8A05BA9B1614}" type="parTrans" cxnId="{DEED58A9-C83C-4B7F-8F52-9EE1169B6B0D}">
      <dgm:prSet/>
      <dgm:spPr/>
      <dgm:t>
        <a:bodyPr/>
        <a:lstStyle/>
        <a:p>
          <a:endParaRPr lang="es-ES"/>
        </a:p>
      </dgm:t>
    </dgm:pt>
    <dgm:pt modelId="{24EB8A14-C933-4867-BCE3-EA5EE14D90E7}" type="sibTrans" cxnId="{DEED58A9-C83C-4B7F-8F52-9EE1169B6B0D}">
      <dgm:prSet/>
      <dgm:spPr/>
      <dgm:t>
        <a:bodyPr/>
        <a:lstStyle/>
        <a:p>
          <a:endParaRPr lang="es-ES"/>
        </a:p>
      </dgm:t>
    </dgm:pt>
    <dgm:pt modelId="{2C78BB6D-C4D1-48C4-8DA0-EF4B374EF4BE}">
      <dgm:prSet/>
      <dgm:spPr>
        <a:solidFill>
          <a:schemeClr val="bg1"/>
        </a:solidFill>
      </dgm:spPr>
      <dgm:t>
        <a:bodyPr/>
        <a:lstStyle/>
        <a:p>
          <a:pPr rtl="0"/>
          <a:endParaRPr lang="es-ES" dirty="0"/>
        </a:p>
      </dgm:t>
    </dgm:pt>
    <dgm:pt modelId="{C1687E0B-B147-4E64-ABFF-A891869FA151}" type="sibTrans" cxnId="{289B39AC-7EF8-41E5-98C9-D376444C3D7C}">
      <dgm:prSet/>
      <dgm:spPr/>
      <dgm:t>
        <a:bodyPr/>
        <a:lstStyle/>
        <a:p>
          <a:endParaRPr lang="es-ES"/>
        </a:p>
      </dgm:t>
    </dgm:pt>
    <dgm:pt modelId="{E151DD8B-BB49-464D-918D-B0228B009E0F}" type="parTrans" cxnId="{289B39AC-7EF8-41E5-98C9-D376444C3D7C}">
      <dgm:prSet/>
      <dgm:spPr/>
      <dgm:t>
        <a:bodyPr/>
        <a:lstStyle/>
        <a:p>
          <a:endParaRPr lang="es-ES"/>
        </a:p>
      </dgm:t>
    </dgm:pt>
    <dgm:pt modelId="{6AB48B0D-FFDF-4D37-A1FE-B8907FA2F05C}">
      <dgm:prSet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es-E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El médico podrá llevar un control de pacientes atendidos, cantidad de personas que requieren realizarse exámenes médicos.</a:t>
          </a:r>
          <a:endParaRPr lang="es-ES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EAA839E-A212-469B-BDE6-6DE0F0649501}" type="parTrans" cxnId="{4C9329A3-EF61-489C-B827-E54E5AE614B5}">
      <dgm:prSet/>
      <dgm:spPr/>
      <dgm:t>
        <a:bodyPr/>
        <a:lstStyle/>
        <a:p>
          <a:endParaRPr lang="es-ES"/>
        </a:p>
      </dgm:t>
    </dgm:pt>
    <dgm:pt modelId="{DC26437C-E227-4093-B47A-0999AFE76BD8}" type="sibTrans" cxnId="{4C9329A3-EF61-489C-B827-E54E5AE614B5}">
      <dgm:prSet/>
      <dgm:spPr/>
      <dgm:t>
        <a:bodyPr/>
        <a:lstStyle/>
        <a:p>
          <a:endParaRPr lang="es-ES"/>
        </a:p>
      </dgm:t>
    </dgm:pt>
    <dgm:pt modelId="{3175B67A-F085-4F42-811C-788EF483F608}" type="pres">
      <dgm:prSet presAssocID="{7168059B-59E4-4CAD-90B2-530A5553654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BC7316-45CE-4AE9-88AF-7A84E53713C7}" type="pres">
      <dgm:prSet presAssocID="{7168059B-59E4-4CAD-90B2-530A55536541}" presName="matrix" presStyleCnt="0"/>
      <dgm:spPr/>
    </dgm:pt>
    <dgm:pt modelId="{01B77C87-0778-49B1-9A83-EA348D052CC8}" type="pres">
      <dgm:prSet presAssocID="{7168059B-59E4-4CAD-90B2-530A55536541}" presName="tile1" presStyleLbl="node1" presStyleIdx="0" presStyleCnt="4" custLinFactNeighborX="-15575" custLinFactNeighborY="-5548"/>
      <dgm:spPr/>
      <dgm:t>
        <a:bodyPr/>
        <a:lstStyle/>
        <a:p>
          <a:endParaRPr lang="es-ES"/>
        </a:p>
      </dgm:t>
    </dgm:pt>
    <dgm:pt modelId="{21F7F300-F212-4160-9BFC-A5C367886988}" type="pres">
      <dgm:prSet presAssocID="{7168059B-59E4-4CAD-90B2-530A555365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E353E9-5471-4D91-AC79-19B7CBB6FC45}" type="pres">
      <dgm:prSet presAssocID="{7168059B-59E4-4CAD-90B2-530A55536541}" presName="tile2" presStyleLbl="node1" presStyleIdx="1" presStyleCnt="4" custLinFactNeighborX="316" custLinFactNeighborY="-534"/>
      <dgm:spPr/>
      <dgm:t>
        <a:bodyPr/>
        <a:lstStyle/>
        <a:p>
          <a:endParaRPr lang="es-ES"/>
        </a:p>
      </dgm:t>
    </dgm:pt>
    <dgm:pt modelId="{5E6D7BD1-A27B-4D74-B5E7-359A54DA02BF}" type="pres">
      <dgm:prSet presAssocID="{7168059B-59E4-4CAD-90B2-530A555365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48FFD-6A5F-44D2-B10C-05DEAC43FFBF}" type="pres">
      <dgm:prSet presAssocID="{7168059B-59E4-4CAD-90B2-530A55536541}" presName="tile3" presStyleLbl="node1" presStyleIdx="2" presStyleCnt="4" custLinFactNeighborY="-534"/>
      <dgm:spPr/>
      <dgm:t>
        <a:bodyPr/>
        <a:lstStyle/>
        <a:p>
          <a:endParaRPr lang="es-ES"/>
        </a:p>
      </dgm:t>
    </dgm:pt>
    <dgm:pt modelId="{E1EC86C3-B19E-44D2-A441-1B545103E5E9}" type="pres">
      <dgm:prSet presAssocID="{7168059B-59E4-4CAD-90B2-530A555365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89E07-B7E4-414A-8DA9-D798014A4AF1}" type="pres">
      <dgm:prSet presAssocID="{7168059B-59E4-4CAD-90B2-530A55536541}" presName="tile4" presStyleLbl="node1" presStyleIdx="3" presStyleCnt="4" custLinFactNeighborY="-534"/>
      <dgm:spPr/>
      <dgm:t>
        <a:bodyPr/>
        <a:lstStyle/>
        <a:p>
          <a:endParaRPr lang="es-ES"/>
        </a:p>
      </dgm:t>
    </dgm:pt>
    <dgm:pt modelId="{D8E12492-59B6-4D68-AC54-1C3CA06F8BAA}" type="pres">
      <dgm:prSet presAssocID="{7168059B-59E4-4CAD-90B2-530A555365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C13D4-1E6D-4DEF-8B61-20E9637BFCD9}" type="pres">
      <dgm:prSet presAssocID="{7168059B-59E4-4CAD-90B2-530A5553654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4EC75545-D328-42EE-A0C1-5B0C6F79E8EB}" type="presOf" srcId="{3503EE57-3F62-4BFF-BB83-BCFEDDE98CEF}" destId="{21F7F300-F212-4160-9BFC-A5C367886988}" srcOrd="1" destOrd="0" presId="urn:microsoft.com/office/officeart/2005/8/layout/matrix1"/>
    <dgm:cxn modelId="{679D7EE8-D5A8-454C-979F-223017441AB5}" type="presOf" srcId="{29D339D3-0203-4618-913A-F94BA76FE5FA}" destId="{E1EC86C3-B19E-44D2-A441-1B545103E5E9}" srcOrd="1" destOrd="0" presId="urn:microsoft.com/office/officeart/2005/8/layout/matrix1"/>
    <dgm:cxn modelId="{289B39AC-7EF8-41E5-98C9-D376444C3D7C}" srcId="{7168059B-59E4-4CAD-90B2-530A55536541}" destId="{2C78BB6D-C4D1-48C4-8DA0-EF4B374EF4BE}" srcOrd="0" destOrd="0" parTransId="{E151DD8B-BB49-464D-918D-B0228B009E0F}" sibTransId="{C1687E0B-B147-4E64-ABFF-A891869FA151}"/>
    <dgm:cxn modelId="{1BAFB7E3-8E42-43C2-AEF4-9964C4568DC4}" srcId="{2C78BB6D-C4D1-48C4-8DA0-EF4B374EF4BE}" destId="{CED706D7-D247-4C28-864A-BD2CC5F251B6}" srcOrd="1" destOrd="0" parTransId="{1E8A1D94-6E4E-4945-8223-DE64C2B4CEF9}" sibTransId="{1DF3349D-9F12-4467-8956-CDF99AE89D3C}"/>
    <dgm:cxn modelId="{B4A3E24B-66F3-4842-9566-CE05E87A1298}" type="presOf" srcId="{6AB48B0D-FFDF-4D37-A1FE-B8907FA2F05C}" destId="{59289E07-B7E4-414A-8DA9-D798014A4AF1}" srcOrd="0" destOrd="0" presId="urn:microsoft.com/office/officeart/2005/8/layout/matrix1"/>
    <dgm:cxn modelId="{34FA46E7-6361-4BE0-8821-B6EF07149D1D}" type="presOf" srcId="{29D339D3-0203-4618-913A-F94BA76FE5FA}" destId="{3BE48FFD-6A5F-44D2-B10C-05DEAC43FFBF}" srcOrd="0" destOrd="0" presId="urn:microsoft.com/office/officeart/2005/8/layout/matrix1"/>
    <dgm:cxn modelId="{4C9329A3-EF61-489C-B827-E54E5AE614B5}" srcId="{2C78BB6D-C4D1-48C4-8DA0-EF4B374EF4BE}" destId="{6AB48B0D-FFDF-4D37-A1FE-B8907FA2F05C}" srcOrd="3" destOrd="0" parTransId="{7EAA839E-A212-469B-BDE6-6DE0F0649501}" sibTransId="{DC26437C-E227-4093-B47A-0999AFE76BD8}"/>
    <dgm:cxn modelId="{E8260CF4-B921-4A79-B040-1D5A7F740B1D}" type="presOf" srcId="{2C78BB6D-C4D1-48C4-8DA0-EF4B374EF4BE}" destId="{DBAC13D4-1E6D-4DEF-8B61-20E9637BFCD9}" srcOrd="0" destOrd="0" presId="urn:microsoft.com/office/officeart/2005/8/layout/matrix1"/>
    <dgm:cxn modelId="{F58124B7-E149-40E1-9D1B-FAFEDE64F269}" type="presOf" srcId="{CED706D7-D247-4C28-864A-BD2CC5F251B6}" destId="{B6E353E9-5471-4D91-AC79-19B7CBB6FC45}" srcOrd="0" destOrd="0" presId="urn:microsoft.com/office/officeart/2005/8/layout/matrix1"/>
    <dgm:cxn modelId="{8C8D9B0D-B793-4C43-AF7C-696E70E41883}" type="presOf" srcId="{7168059B-59E4-4CAD-90B2-530A55536541}" destId="{3175B67A-F085-4F42-811C-788EF483F608}" srcOrd="0" destOrd="0" presId="urn:microsoft.com/office/officeart/2005/8/layout/matrix1"/>
    <dgm:cxn modelId="{E711F3E9-A11B-47DC-B8D8-5C6BDF0CE8A2}" type="presOf" srcId="{6AB48B0D-FFDF-4D37-A1FE-B8907FA2F05C}" destId="{D8E12492-59B6-4D68-AC54-1C3CA06F8BAA}" srcOrd="1" destOrd="0" presId="urn:microsoft.com/office/officeart/2005/8/layout/matrix1"/>
    <dgm:cxn modelId="{5FDDE3E3-C0CC-4517-A1BE-AB40436BD74B}" srcId="{2C78BB6D-C4D1-48C4-8DA0-EF4B374EF4BE}" destId="{3503EE57-3F62-4BFF-BB83-BCFEDDE98CEF}" srcOrd="0" destOrd="0" parTransId="{17455BAC-1FB3-4735-87DB-25A3F3B47E73}" sibTransId="{B6B5FCA6-BCD8-42E8-938C-00907D4734DD}"/>
    <dgm:cxn modelId="{8B66D24F-B1F3-4127-A635-18FDD4380767}" type="presOf" srcId="{CED706D7-D247-4C28-864A-BD2CC5F251B6}" destId="{5E6D7BD1-A27B-4D74-B5E7-359A54DA02BF}" srcOrd="1" destOrd="0" presId="urn:microsoft.com/office/officeart/2005/8/layout/matrix1"/>
    <dgm:cxn modelId="{DEED58A9-C83C-4B7F-8F52-9EE1169B6B0D}" srcId="{2C78BB6D-C4D1-48C4-8DA0-EF4B374EF4BE}" destId="{29D339D3-0203-4618-913A-F94BA76FE5FA}" srcOrd="2" destOrd="0" parTransId="{69CF9F14-E3B5-433F-AE9F-8A05BA9B1614}" sibTransId="{24EB8A14-C933-4867-BCE3-EA5EE14D90E7}"/>
    <dgm:cxn modelId="{BEDF6B90-2F6C-4C84-9074-EF07A9F4F497}" type="presOf" srcId="{3503EE57-3F62-4BFF-BB83-BCFEDDE98CEF}" destId="{01B77C87-0778-49B1-9A83-EA348D052CC8}" srcOrd="0" destOrd="0" presId="urn:microsoft.com/office/officeart/2005/8/layout/matrix1"/>
    <dgm:cxn modelId="{C6BCFE13-84EF-4A93-9CD7-17FAF5ABC6DB}" type="presParOf" srcId="{3175B67A-F085-4F42-811C-788EF483F608}" destId="{82BC7316-45CE-4AE9-88AF-7A84E53713C7}" srcOrd="0" destOrd="0" presId="urn:microsoft.com/office/officeart/2005/8/layout/matrix1"/>
    <dgm:cxn modelId="{639701DA-6E4E-4123-9BB5-63B7FF0684E1}" type="presParOf" srcId="{82BC7316-45CE-4AE9-88AF-7A84E53713C7}" destId="{01B77C87-0778-49B1-9A83-EA348D052CC8}" srcOrd="0" destOrd="0" presId="urn:microsoft.com/office/officeart/2005/8/layout/matrix1"/>
    <dgm:cxn modelId="{A6DA67C6-6C26-4D96-9590-FCF0AE89F6F4}" type="presParOf" srcId="{82BC7316-45CE-4AE9-88AF-7A84E53713C7}" destId="{21F7F300-F212-4160-9BFC-A5C367886988}" srcOrd="1" destOrd="0" presId="urn:microsoft.com/office/officeart/2005/8/layout/matrix1"/>
    <dgm:cxn modelId="{827949E5-5CFB-411A-93C2-3E5442337E8D}" type="presParOf" srcId="{82BC7316-45CE-4AE9-88AF-7A84E53713C7}" destId="{B6E353E9-5471-4D91-AC79-19B7CBB6FC45}" srcOrd="2" destOrd="0" presId="urn:microsoft.com/office/officeart/2005/8/layout/matrix1"/>
    <dgm:cxn modelId="{15FB80BF-7173-4BCE-8A45-59B060CD4420}" type="presParOf" srcId="{82BC7316-45CE-4AE9-88AF-7A84E53713C7}" destId="{5E6D7BD1-A27B-4D74-B5E7-359A54DA02BF}" srcOrd="3" destOrd="0" presId="urn:microsoft.com/office/officeart/2005/8/layout/matrix1"/>
    <dgm:cxn modelId="{136AE858-FF1D-491F-BD02-A95D467ACF70}" type="presParOf" srcId="{82BC7316-45CE-4AE9-88AF-7A84E53713C7}" destId="{3BE48FFD-6A5F-44D2-B10C-05DEAC43FFBF}" srcOrd="4" destOrd="0" presId="urn:microsoft.com/office/officeart/2005/8/layout/matrix1"/>
    <dgm:cxn modelId="{08BB357D-EB69-494E-90C1-CA48C4B75FD3}" type="presParOf" srcId="{82BC7316-45CE-4AE9-88AF-7A84E53713C7}" destId="{E1EC86C3-B19E-44D2-A441-1B545103E5E9}" srcOrd="5" destOrd="0" presId="urn:microsoft.com/office/officeart/2005/8/layout/matrix1"/>
    <dgm:cxn modelId="{60838551-2798-4A8E-9EFC-D76AE63FFC49}" type="presParOf" srcId="{82BC7316-45CE-4AE9-88AF-7A84E53713C7}" destId="{59289E07-B7E4-414A-8DA9-D798014A4AF1}" srcOrd="6" destOrd="0" presId="urn:microsoft.com/office/officeart/2005/8/layout/matrix1"/>
    <dgm:cxn modelId="{2AC084F6-7D1E-4603-9AC6-8553DF9E7ABC}" type="presParOf" srcId="{82BC7316-45CE-4AE9-88AF-7A84E53713C7}" destId="{D8E12492-59B6-4D68-AC54-1C3CA06F8BAA}" srcOrd="7" destOrd="0" presId="urn:microsoft.com/office/officeart/2005/8/layout/matrix1"/>
    <dgm:cxn modelId="{49C66900-1269-45E8-AC9F-B5C02EB5F896}" type="presParOf" srcId="{3175B67A-F085-4F42-811C-788EF483F608}" destId="{DBAC13D4-1E6D-4DEF-8B61-20E9637BFCD9}" srcOrd="1" destOrd="0" presId="urn:microsoft.com/office/officeart/2005/8/layout/matrix1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7C87-0778-49B1-9A83-EA348D052CC8}">
      <dsp:nvSpPr>
        <dsp:cNvPr id="0" name=""/>
        <dsp:cNvSpPr/>
      </dsp:nvSpPr>
      <dsp:spPr>
        <a:xfrm rot="16200000">
          <a:off x="831726" y="-831726"/>
          <a:ext cx="2411350" cy="4074804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Mediante un estudio realizado que dio como resultado que en la actualidad no existe un sistema que permita realizar reservaciones de citas o exámenes médico en la provincia de Santa Elena.</a:t>
          </a:r>
          <a:endParaRPr lang="es-ES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074804" cy="1808512"/>
      </dsp:txXfrm>
    </dsp:sp>
    <dsp:sp modelId="{B6E353E9-5471-4D91-AC79-19B7CBB6FC45}">
      <dsp:nvSpPr>
        <dsp:cNvPr id="0" name=""/>
        <dsp:cNvSpPr/>
      </dsp:nvSpPr>
      <dsp:spPr>
        <a:xfrm>
          <a:off x="4074804" y="0"/>
          <a:ext cx="4074804" cy="2411350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Diseñado para almacenar la información de varias clínicas, los servicios o especialidades que ofrecen, dando facilidades a los pacientes para acceder a los beneficios.</a:t>
          </a:r>
          <a:endParaRPr lang="es-ES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>
        <a:off x="4074804" y="0"/>
        <a:ext cx="4074804" cy="1808512"/>
      </dsp:txXfrm>
    </dsp:sp>
    <dsp:sp modelId="{3BE48FFD-6A5F-44D2-B10C-05DEAC43FFBF}">
      <dsp:nvSpPr>
        <dsp:cNvPr id="0" name=""/>
        <dsp:cNvSpPr/>
      </dsp:nvSpPr>
      <dsp:spPr>
        <a:xfrm rot="10800000">
          <a:off x="0" y="2398473"/>
          <a:ext cx="4074804" cy="2411350"/>
        </a:xfrm>
        <a:prstGeom prst="round1Rect">
          <a:avLst/>
        </a:prstGeom>
        <a:solidFill>
          <a:srgbClr val="33CC33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Permite la optimización de procesos, brindando un servicio de calidad y eficacia a sus pacientes evitando confusiones y pasatiempos.</a:t>
          </a:r>
          <a:endParaRPr lang="es-ES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3001311"/>
        <a:ext cx="4074804" cy="1808512"/>
      </dsp:txXfrm>
    </dsp:sp>
    <dsp:sp modelId="{59289E07-B7E4-414A-8DA9-D798014A4AF1}">
      <dsp:nvSpPr>
        <dsp:cNvPr id="0" name=""/>
        <dsp:cNvSpPr/>
      </dsp:nvSpPr>
      <dsp:spPr>
        <a:xfrm rot="5400000">
          <a:off x="4906530" y="1566747"/>
          <a:ext cx="2411350" cy="4074804"/>
        </a:xfrm>
        <a:prstGeom prst="round1Rect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El médico podrá llevar un control de pacientes atendidos, cantidad de personas que requieren realizarse exámenes médicos.</a:t>
          </a:r>
          <a:endParaRPr lang="es-ES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074803" y="3001311"/>
        <a:ext cx="4074804" cy="1808512"/>
      </dsp:txXfrm>
    </dsp:sp>
    <dsp:sp modelId="{DBAC13D4-1E6D-4DEF-8B61-20E9637BFCD9}">
      <dsp:nvSpPr>
        <dsp:cNvPr id="0" name=""/>
        <dsp:cNvSpPr/>
      </dsp:nvSpPr>
      <dsp:spPr>
        <a:xfrm>
          <a:off x="2852362" y="1808512"/>
          <a:ext cx="2444882" cy="12056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200" kern="1200" dirty="0"/>
        </a:p>
      </dsp:txBody>
      <dsp:txXfrm>
        <a:off x="2911218" y="1867368"/>
        <a:ext cx="2327170" cy="1087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E1F321C-F15E-469D-A029-5C8F1F177D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C9F588E-0FC7-403B-98FD-991D0FF167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9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812" name="Picture 52" descr="5901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178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417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11417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fld id="{AB272291-58AC-412D-8E8B-42B8976CBDD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41787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10B5-53DE-4EF4-9EF1-E3EE37B0028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6967B-C951-4E6A-B460-0F5B1CA357C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B63FA64C-D3D9-4580-8885-348B6A7368B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AAB76DA3-1D25-4FA7-A34E-4DCF1B9D27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5C3DA63D-9F04-4AE2-91A1-DF9F731F382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D66B93A7-BDAA-42D2-8DA7-33799F5144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EA688664-30C7-475F-8558-7919F49540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9EDBE-6F64-4922-A975-B118E3B43B0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B6A73-DC9E-42EA-91B1-3780BD18CB6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AAC9-1AE2-4D08-A178-C4BA55E66DC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9025-C47E-490E-BD2B-E2B84D75DE4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2C8E1-7731-4D00-9A72-0931ADA7A75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55680-9DC4-48EE-AA67-4E62A6AB4A3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33FCF-9C88-44A6-9122-6A00F3FE990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11AD-707D-415A-B1CE-02D3EDAE56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810" name="Picture 74" descr="Medical Perspectives_EyeWire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BAEA64D-FA80-4EA2-AFBE-41035015B21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40765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>
              <a:gd name="T0" fmla="*/ 4122 w 4122"/>
              <a:gd name="T1" fmla="*/ 0 h 25"/>
              <a:gd name="T2" fmla="*/ 0 w 4122"/>
              <a:gd name="T3" fmla="*/ 3 h 25"/>
              <a:gd name="T4" fmla="*/ 37 w 4122"/>
              <a:gd name="T5" fmla="*/ 25 h 25"/>
              <a:gd name="T6" fmla="*/ 4109 w 4122"/>
              <a:gd name="T7" fmla="*/ 25 h 25"/>
              <a:gd name="T8" fmla="*/ 4122 w 412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140805" name="Picture 69" descr="artway_medical_thermomete_0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727757" y="5063055"/>
            <a:ext cx="4398690" cy="1251512"/>
          </a:xfrm>
          <a:noFill/>
          <a:ln/>
          <a:effectLst>
            <a:outerShdw dist="17961" dir="2700000" algn="ctr" rotWithShape="0">
              <a:srgbClr val="FFFFFF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i="1" dirty="0" smtClean="0">
                <a:latin typeface="High Tower Text" pitchFamily="18" charset="0"/>
              </a:rPr>
              <a:t>Andrés Cruz Parra</a:t>
            </a:r>
            <a:br>
              <a:rPr lang="en-US" sz="2800" i="1" dirty="0" smtClean="0">
                <a:latin typeface="High Tower Text" pitchFamily="18" charset="0"/>
              </a:rPr>
            </a:br>
            <a:r>
              <a:rPr lang="en-US" sz="2800" i="1" dirty="0" smtClean="0">
                <a:latin typeface="High Tower Text" pitchFamily="18" charset="0"/>
              </a:rPr>
              <a:t>Grace González </a:t>
            </a:r>
            <a:r>
              <a:rPr lang="en-US" sz="2800" i="1" dirty="0" err="1" smtClean="0">
                <a:latin typeface="High Tower Text" pitchFamily="18" charset="0"/>
              </a:rPr>
              <a:t>Perero</a:t>
            </a:r>
            <a:r>
              <a:rPr lang="en-US" sz="2800" i="1" dirty="0" smtClean="0">
                <a:latin typeface="High Tower Text" pitchFamily="18" charset="0"/>
              </a:rPr>
              <a:t/>
            </a:r>
            <a:br>
              <a:rPr lang="en-US" sz="2800" i="1" dirty="0" smtClean="0">
                <a:latin typeface="High Tower Text" pitchFamily="18" charset="0"/>
              </a:rPr>
            </a:br>
            <a:r>
              <a:rPr lang="en-US" sz="2800" i="1" dirty="0" err="1" smtClean="0">
                <a:latin typeface="High Tower Text" pitchFamily="18" charset="0"/>
              </a:rPr>
              <a:t>Gisella</a:t>
            </a:r>
            <a:r>
              <a:rPr lang="en-US" sz="2800" i="1" dirty="0" smtClean="0">
                <a:latin typeface="High Tower Text" pitchFamily="18" charset="0"/>
              </a:rPr>
              <a:t> </a:t>
            </a:r>
            <a:r>
              <a:rPr lang="en-US" sz="2800" i="1" dirty="0" err="1" smtClean="0">
                <a:latin typeface="High Tower Text" pitchFamily="18" charset="0"/>
              </a:rPr>
              <a:t>Tomalá</a:t>
            </a:r>
            <a:r>
              <a:rPr lang="en-US" sz="2800" i="1" dirty="0" smtClean="0">
                <a:latin typeface="High Tower Text" pitchFamily="18" charset="0"/>
              </a:rPr>
              <a:t> González</a:t>
            </a:r>
            <a:endParaRPr lang="en-US" sz="2800" i="1" dirty="0">
              <a:latin typeface="High Tower Text" pitchFamily="18" charset="0"/>
            </a:endParaRPr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1600200" y="456406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35670" name="Freeform 54"/>
          <p:cNvSpPr>
            <a:spLocks/>
          </p:cNvSpPr>
          <p:nvPr/>
        </p:nvSpPr>
        <p:spPr bwMode="auto">
          <a:xfrm>
            <a:off x="716080" y="3946610"/>
            <a:ext cx="4191000" cy="50800"/>
          </a:xfrm>
          <a:custGeom>
            <a:avLst/>
            <a:gdLst>
              <a:gd name="T0" fmla="*/ 16 w 2832"/>
              <a:gd name="T1" fmla="*/ 64 h 64"/>
              <a:gd name="T2" fmla="*/ 2832 w 2832"/>
              <a:gd name="T3" fmla="*/ 56 h 64"/>
              <a:gd name="T4" fmla="*/ 2736 w 2832"/>
              <a:gd name="T5" fmla="*/ 0 h 64"/>
              <a:gd name="T6" fmla="*/ 2792 w 2832"/>
              <a:gd name="T7" fmla="*/ 32 h 64"/>
              <a:gd name="T8" fmla="*/ 0 w 2832"/>
              <a:gd name="T9" fmla="*/ 32 h 64"/>
              <a:gd name="T10" fmla="*/ 16 w 2832"/>
              <a:gd name="T1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2" h="64">
                <a:moveTo>
                  <a:pt x="16" y="64"/>
                </a:moveTo>
                <a:lnTo>
                  <a:pt x="2832" y="56"/>
                </a:lnTo>
                <a:lnTo>
                  <a:pt x="2736" y="0"/>
                </a:lnTo>
                <a:lnTo>
                  <a:pt x="2792" y="32"/>
                </a:lnTo>
                <a:lnTo>
                  <a:pt x="0" y="32"/>
                </a:lnTo>
                <a:lnTo>
                  <a:pt x="16" y="64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grpSp>
        <p:nvGrpSpPr>
          <p:cNvPr id="5" name="4 Grupo"/>
          <p:cNvGrpSpPr/>
          <p:nvPr/>
        </p:nvGrpSpPr>
        <p:grpSpPr>
          <a:xfrm rot="3520543">
            <a:off x="4572595" y="2156259"/>
            <a:ext cx="1967211" cy="1567296"/>
            <a:chOff x="4843410" y="1736589"/>
            <a:chExt cx="2657283" cy="1567296"/>
          </a:xfrm>
        </p:grpSpPr>
        <p:pic>
          <p:nvPicPr>
            <p:cNvPr id="1135668" name="Picture 52" descr="artway_medical_thermomete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971">
              <a:off x="4843410" y="1736589"/>
              <a:ext cx="2657283" cy="156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5669" name="Freeform 53"/>
            <p:cNvSpPr>
              <a:spLocks/>
            </p:cNvSpPr>
            <p:nvPr/>
          </p:nvSpPr>
          <p:spPr bwMode="auto">
            <a:xfrm rot="287634">
              <a:off x="5652197" y="1856662"/>
              <a:ext cx="1104900" cy="1327150"/>
            </a:xfrm>
            <a:custGeom>
              <a:avLst/>
              <a:gdLst>
                <a:gd name="T0" fmla="*/ 0 w 964"/>
                <a:gd name="T1" fmla="*/ 4 h 1116"/>
                <a:gd name="T2" fmla="*/ 948 w 964"/>
                <a:gd name="T3" fmla="*/ 1116 h 1116"/>
                <a:gd name="T4" fmla="*/ 964 w 964"/>
                <a:gd name="T5" fmla="*/ 1092 h 1116"/>
                <a:gd name="T6" fmla="*/ 28 w 964"/>
                <a:gd name="T7" fmla="*/ 0 h 1116"/>
                <a:gd name="T8" fmla="*/ 0 w 964"/>
                <a:gd name="T9" fmla="*/ 4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1116">
                  <a:moveTo>
                    <a:pt x="0" y="4"/>
                  </a:moveTo>
                  <a:lnTo>
                    <a:pt x="948" y="1116"/>
                  </a:lnTo>
                  <a:lnTo>
                    <a:pt x="964" y="1092"/>
                  </a:lnTo>
                  <a:lnTo>
                    <a:pt x="2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CC3300">
                    <a:gamma/>
                    <a:tint val="66667"/>
                    <a:invGamma/>
                  </a:srgbClr>
                </a:gs>
                <a:gs pos="100000">
                  <a:srgbClr val="CC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08722" y="2155077"/>
            <a:ext cx="570155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cript MT Bold" pitchFamily="66" charset="0"/>
              </a:rPr>
              <a:t>Sistema de Administración Clínica y control por turnos de citas o exámenes médicos </a:t>
            </a:r>
            <a:endParaRPr lang="es-EC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cript MT Bold" pitchFamily="66" charset="0"/>
            </a:endParaRPr>
          </a:p>
        </p:txBody>
      </p:sp>
      <p:sp>
        <p:nvSpPr>
          <p:cNvPr id="1135663" name="Text Box 47"/>
          <p:cNvSpPr txBox="1">
            <a:spLocks noChangeArrowheads="1"/>
          </p:cNvSpPr>
          <p:nvPr/>
        </p:nvSpPr>
        <p:spPr bwMode="black">
          <a:xfrm>
            <a:off x="5922498" y="6272775"/>
            <a:ext cx="2783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b="1" i="1" dirty="0" smtClean="0">
                <a:solidFill>
                  <a:srgbClr val="A50021"/>
                </a:solidFill>
                <a:latin typeface="Verdana" pitchFamily="34" charset="0"/>
              </a:rPr>
              <a:t>www.sactem.com</a:t>
            </a:r>
            <a:endParaRPr lang="en-US" b="1" i="1" dirty="0">
              <a:solidFill>
                <a:srgbClr val="A50021"/>
              </a:solidFill>
              <a:latin typeface="Verdana" pitchFamily="34" charset="0"/>
            </a:endParaRPr>
          </a:p>
        </p:txBody>
      </p:sp>
      <p:pic>
        <p:nvPicPr>
          <p:cNvPr id="1135675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3" y="152038"/>
            <a:ext cx="1314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0" y="359267"/>
            <a:ext cx="1114062" cy="4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0" y="152037"/>
            <a:ext cx="2755556" cy="138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3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0" grpId="0"/>
      <p:bldP spid="1135670" grpId="0" animBg="1"/>
      <p:bldP spid="11356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REGISTRO DE USUARIOS </a:t>
            </a:r>
            <a:br>
              <a:rPr lang="es-ES" dirty="0" smtClean="0"/>
            </a:br>
            <a:r>
              <a:rPr lang="es-ES" dirty="0" smtClean="0"/>
              <a:t>EN SACTEM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4" y="5287746"/>
            <a:ext cx="1627299" cy="125472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99622" y="2815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médicos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registrado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administrador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la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entidad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)</a:t>
            </a: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4" y="1342964"/>
            <a:ext cx="1627299" cy="106910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599622" y="1554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entidades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Previa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Comunicación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con el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grupo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SACTEM)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4" y="2546516"/>
            <a:ext cx="1710407" cy="11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752022" y="5854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depacientes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abierto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al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público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)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3" y="3943503"/>
            <a:ext cx="1710407" cy="11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752022" y="4181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Recepcionista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(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registrado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por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administrador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 de la </a:t>
            </a:r>
            <a:r>
              <a:rPr lang="en-US" dirty="0" err="1" smtClean="0">
                <a:solidFill>
                  <a:srgbClr val="111111"/>
                </a:solidFill>
                <a:latin typeface="Arial" charset="0"/>
              </a:rPr>
              <a:t>entidad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05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6278449" y="2164577"/>
            <a:ext cx="2622550" cy="2574925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4925899" y="2188482"/>
            <a:ext cx="220662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FUNCIONAMIENTO</a:t>
            </a:r>
            <a:r>
              <a:rPr lang="en-US" dirty="0" smtClean="0"/>
              <a:t> DEL SISTEMA</a:t>
            </a:r>
            <a:endParaRPr lang="en-US" dirty="0"/>
          </a:p>
        </p:txBody>
      </p:sp>
      <p:sp>
        <p:nvSpPr>
          <p:cNvPr id="1161220" name="AutoShape 4"/>
          <p:cNvSpPr>
            <a:spLocks noChangeArrowheads="1"/>
          </p:cNvSpPr>
          <p:nvPr/>
        </p:nvSpPr>
        <p:spPr bwMode="gray">
          <a:xfrm>
            <a:off x="2997312" y="2149167"/>
            <a:ext cx="2622550" cy="2574925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1221" name="AutoShape 5"/>
          <p:cNvSpPr>
            <a:spLocks noChangeArrowheads="1"/>
          </p:cNvSpPr>
          <p:nvPr/>
        </p:nvSpPr>
        <p:spPr bwMode="gray">
          <a:xfrm>
            <a:off x="1893999" y="2162355"/>
            <a:ext cx="220662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1222" name="Freeform 6"/>
          <p:cNvSpPr>
            <a:spLocks/>
          </p:cNvSpPr>
          <p:nvPr/>
        </p:nvSpPr>
        <p:spPr bwMode="gray">
          <a:xfrm>
            <a:off x="1649411" y="1845447"/>
            <a:ext cx="6712700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61223" name="AutoShape 7"/>
          <p:cNvSpPr>
            <a:spLocks noChangeArrowheads="1"/>
          </p:cNvSpPr>
          <p:nvPr/>
        </p:nvSpPr>
        <p:spPr bwMode="ltGray">
          <a:xfrm>
            <a:off x="398462" y="1845447"/>
            <a:ext cx="1938338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1224" name="Rectangle 8"/>
          <p:cNvSpPr>
            <a:spLocks noChangeArrowheads="1"/>
          </p:cNvSpPr>
          <p:nvPr/>
        </p:nvSpPr>
        <p:spPr bwMode="black">
          <a:xfrm>
            <a:off x="331787" y="3114852"/>
            <a:ext cx="18240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Cada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uno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de los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usuarios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debe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encontrarse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debidamente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registrado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61225" name="Rectangle 9"/>
          <p:cNvSpPr>
            <a:spLocks noChangeArrowheads="1"/>
          </p:cNvSpPr>
          <p:nvPr/>
        </p:nvSpPr>
        <p:spPr bwMode="white">
          <a:xfrm>
            <a:off x="2336799" y="1821770"/>
            <a:ext cx="4991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Descripción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b="1" dirty="0" smtClean="0">
                <a:solidFill>
                  <a:srgbClr val="FFFFFF"/>
                </a:solidFill>
                <a:latin typeface="Arial" charset="0"/>
              </a:rPr>
              <a:t>del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</a:rPr>
              <a:t>funcionamiento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del sistema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61226" name="Rectangle 10"/>
          <p:cNvSpPr>
            <a:spLocks noChangeArrowheads="1"/>
          </p:cNvSpPr>
          <p:nvPr/>
        </p:nvSpPr>
        <p:spPr bwMode="auto">
          <a:xfrm>
            <a:off x="4006850" y="2713355"/>
            <a:ext cx="16130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11111"/>
                </a:solidFill>
                <a:latin typeface="Arial" charset="0"/>
              </a:rPr>
              <a:t>2.</a:t>
            </a:r>
          </a:p>
          <a:p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paciente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hace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una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reservación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la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cual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puede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ser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de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citas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o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exámenes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médicos</a:t>
            </a:r>
            <a:endParaRPr lang="en-US" sz="1400" dirty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1161228" name="Rectangle 12"/>
          <p:cNvSpPr>
            <a:spLocks noChangeArrowheads="1"/>
          </p:cNvSpPr>
          <p:nvPr/>
        </p:nvSpPr>
        <p:spPr bwMode="auto">
          <a:xfrm>
            <a:off x="2295366" y="2758459"/>
            <a:ext cx="159321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11111"/>
                </a:solidFill>
                <a:latin typeface="Arial" charset="0"/>
              </a:rPr>
              <a:t>1.</a:t>
            </a:r>
          </a:p>
          <a:p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administrador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ingresa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los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datos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de medicos,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horarios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especialidades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,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datos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de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entidad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.</a:t>
            </a:r>
            <a:endParaRPr lang="en-US" sz="1400" dirty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1161229" name="Rectangle 13"/>
          <p:cNvSpPr>
            <a:spLocks noChangeArrowheads="1"/>
          </p:cNvSpPr>
          <p:nvPr/>
        </p:nvSpPr>
        <p:spPr bwMode="black">
          <a:xfrm>
            <a:off x="863600" y="5448300"/>
            <a:ext cx="735457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El </a:t>
            </a:r>
            <a:r>
              <a:rPr lang="es-ES" sz="1600" dirty="0" smtClean="0">
                <a:latin typeface="Arial" charset="0"/>
              </a:rPr>
              <a:t>sistema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s-ES" sz="1600" dirty="0" smtClean="0">
                <a:latin typeface="Arial" charset="0"/>
              </a:rPr>
              <a:t>cuenta</a:t>
            </a:r>
            <a:r>
              <a:rPr lang="en-US" sz="1600" dirty="0" smtClean="0">
                <a:latin typeface="Arial" charset="0"/>
              </a:rPr>
              <a:t> con </a:t>
            </a:r>
            <a:r>
              <a:rPr lang="en-US" sz="1600" dirty="0" err="1" smtClean="0">
                <a:latin typeface="Arial" charset="0"/>
              </a:rPr>
              <a:t>lineamientos</a:t>
            </a:r>
            <a:r>
              <a:rPr lang="en-US" sz="1600" dirty="0" smtClean="0">
                <a:latin typeface="Arial" charset="0"/>
              </a:rPr>
              <a:t> y </a:t>
            </a:r>
            <a:r>
              <a:rPr lang="en-US" sz="1600" dirty="0" err="1" smtClean="0">
                <a:latin typeface="Arial" charset="0"/>
              </a:rPr>
              <a:t>políticas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para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cada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usuario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evitando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así</a:t>
            </a:r>
            <a:r>
              <a:rPr lang="en-US" sz="1600" dirty="0" smtClean="0">
                <a:latin typeface="Arial" charset="0"/>
              </a:rPr>
              <a:t> el </a:t>
            </a:r>
            <a:r>
              <a:rPr lang="en-US" sz="1600" dirty="0" err="1" smtClean="0">
                <a:latin typeface="Arial" charset="0"/>
              </a:rPr>
              <a:t>uso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inadecuado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s-ES" sz="1600" dirty="0" smtClean="0">
                <a:latin typeface="Arial" charset="0"/>
              </a:rPr>
              <a:t>del sistema.</a:t>
            </a:r>
            <a:endParaRPr lang="es-ES" sz="1600" dirty="0">
              <a:latin typeface="Arial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354376" y="2789064"/>
            <a:ext cx="16130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11111"/>
                </a:solidFill>
                <a:latin typeface="Arial" charset="0"/>
              </a:rPr>
              <a:t>3</a:t>
            </a:r>
            <a:r>
              <a:rPr lang="en-US" sz="2400" b="1" dirty="0" smtClean="0">
                <a:solidFill>
                  <a:srgbClr val="111111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111111"/>
              </a:solidFill>
              <a:latin typeface="Arial" charset="0"/>
            </a:endParaRPr>
          </a:p>
          <a:p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Una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vez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cancelado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el valor de la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reservación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el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recepcionista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procede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a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activar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la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cita</a:t>
            </a:r>
            <a:endParaRPr lang="en-US" sz="1400" dirty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967388" y="2658052"/>
            <a:ext cx="16130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11111"/>
                </a:solidFill>
                <a:latin typeface="Arial" charset="0"/>
              </a:rPr>
              <a:t>4.</a:t>
            </a:r>
            <a:endParaRPr lang="en-US" sz="2400" b="1" dirty="0">
              <a:solidFill>
                <a:srgbClr val="111111"/>
              </a:solidFill>
              <a:latin typeface="Arial" charset="0"/>
            </a:endParaRPr>
          </a:p>
          <a:p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médico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atiende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al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paciente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y genera la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ficha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medica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,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receta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e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historial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 del </a:t>
            </a:r>
            <a:r>
              <a:rPr lang="en-US" sz="1400" dirty="0" err="1" smtClean="0">
                <a:solidFill>
                  <a:srgbClr val="111111"/>
                </a:solidFill>
                <a:latin typeface="Arial" charset="0"/>
              </a:rPr>
              <a:t>paciente</a:t>
            </a:r>
            <a:endParaRPr lang="en-US" sz="1400" dirty="0">
              <a:solidFill>
                <a:srgbClr val="111111"/>
              </a:solidFill>
              <a:latin typeface="Arial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sp>
        <p:nvSpPr>
          <p:cNvPr id="26" name="25 CuadroTexto"/>
          <p:cNvSpPr txBox="1"/>
          <p:nvPr/>
        </p:nvSpPr>
        <p:spPr>
          <a:xfrm>
            <a:off x="1635614" y="6336445"/>
            <a:ext cx="54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Trabajamos pensando en tu bienestar y </a:t>
            </a:r>
            <a:r>
              <a:rPr lang="es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598" y="326390"/>
            <a:ext cx="8201342" cy="633413"/>
          </a:xfrm>
        </p:spPr>
        <p:txBody>
          <a:bodyPr/>
          <a:lstStyle/>
          <a:p>
            <a:pPr algn="l"/>
            <a:r>
              <a:rPr lang="es-ES" sz="3200" dirty="0" smtClean="0"/>
              <a:t>USUARIOS DEL SISTEMA</a:t>
            </a:r>
            <a:endParaRPr lang="es-ES" sz="32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grpSp>
        <p:nvGrpSpPr>
          <p:cNvPr id="4" name="3 Grupo"/>
          <p:cNvGrpSpPr/>
          <p:nvPr/>
        </p:nvGrpSpPr>
        <p:grpSpPr>
          <a:xfrm>
            <a:off x="706448" y="1400175"/>
            <a:ext cx="1765290" cy="4223545"/>
            <a:chOff x="706448" y="1400175"/>
            <a:chExt cx="1765290" cy="4223545"/>
          </a:xfrm>
        </p:grpSpPr>
        <p:pic>
          <p:nvPicPr>
            <p:cNvPr id="23" name="22 Imagen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6" t="29950" r="71496" b="15303"/>
            <a:stretch/>
          </p:blipFill>
          <p:spPr bwMode="auto">
            <a:xfrm>
              <a:off x="706448" y="1400175"/>
              <a:ext cx="1765290" cy="36147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706448" y="5254388"/>
              <a:ext cx="1765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latin typeface="Arial" pitchFamily="34" charset="0"/>
                  <a:cs typeface="Arial" pitchFamily="34" charset="0"/>
                </a:rPr>
                <a:t>Administrador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92000" y="1400175"/>
            <a:ext cx="1765290" cy="4223546"/>
            <a:chOff x="4692000" y="1400175"/>
            <a:chExt cx="1765290" cy="4223546"/>
          </a:xfrm>
        </p:grpSpPr>
        <p:pic>
          <p:nvPicPr>
            <p:cNvPr id="7" name="6 Imagen"/>
            <p:cNvPicPr/>
            <p:nvPr/>
          </p:nvPicPr>
          <p:blipFill rotWithShape="1">
            <a:blip r:embed="rId5" cstate="print"/>
            <a:srcRect l="17549" t="32614" r="70696" b="18177"/>
            <a:stretch/>
          </p:blipFill>
          <p:spPr bwMode="auto">
            <a:xfrm>
              <a:off x="4781689" y="1400175"/>
              <a:ext cx="1585913" cy="36147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4692000" y="5254389"/>
              <a:ext cx="1765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latin typeface="Arial" pitchFamily="34" charset="0"/>
                  <a:cs typeface="Arial" pitchFamily="34" charset="0"/>
                </a:rPr>
                <a:t>Paciente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771179" y="1400173"/>
            <a:ext cx="1765290" cy="4179907"/>
            <a:chOff x="2771179" y="1400173"/>
            <a:chExt cx="1765290" cy="4179907"/>
          </a:xfrm>
        </p:grpSpPr>
        <p:pic>
          <p:nvPicPr>
            <p:cNvPr id="14" name="13 Imagen"/>
            <p:cNvPicPr/>
            <p:nvPr/>
          </p:nvPicPr>
          <p:blipFill rotWithShape="1">
            <a:blip r:embed="rId6"/>
            <a:srcRect l="15913" t="27985" r="70524" b="9934"/>
            <a:stretch/>
          </p:blipFill>
          <p:spPr bwMode="auto">
            <a:xfrm>
              <a:off x="2771179" y="1400173"/>
              <a:ext cx="1665209" cy="35688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2771179" y="5210748"/>
              <a:ext cx="1765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latin typeface="Arial" pitchFamily="34" charset="0"/>
                  <a:cs typeface="Arial" pitchFamily="34" charset="0"/>
                </a:rPr>
                <a:t>Medico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9 Marcador de contenido"/>
          <p:cNvPicPr>
            <a:picLocks noGrp="1"/>
          </p:cNvPicPr>
          <p:nvPr>
            <p:ph idx="1"/>
          </p:nvPr>
        </p:nvPicPr>
        <p:blipFill rotWithShape="1">
          <a:blip r:embed="rId7" cstate="print"/>
          <a:srcRect l="17909" t="35095" r="69612" b="15176"/>
          <a:stretch/>
        </p:blipFill>
        <p:spPr bwMode="auto">
          <a:xfrm>
            <a:off x="6682967" y="1400176"/>
            <a:ext cx="1775799" cy="361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700980" y="5254291"/>
            <a:ext cx="17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Recepción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ADMINISTRADOR: REPORTES</a:t>
            </a:r>
            <a:endParaRPr lang="en-U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r="52803" b="7361"/>
          <a:stretch/>
        </p:blipFill>
        <p:spPr bwMode="auto">
          <a:xfrm>
            <a:off x="2382539" y="1450975"/>
            <a:ext cx="4517034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ADMINISTRADOR: REPORTES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177" r="50452" b="7022"/>
          <a:stretch/>
        </p:blipFill>
        <p:spPr bwMode="auto">
          <a:xfrm>
            <a:off x="2382478" y="1450975"/>
            <a:ext cx="4517157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6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598" y="326390"/>
            <a:ext cx="8201342" cy="633413"/>
          </a:xfrm>
        </p:spPr>
        <p:txBody>
          <a:bodyPr/>
          <a:lstStyle/>
          <a:p>
            <a:pPr algn="l"/>
            <a:r>
              <a:rPr lang="es-ES" dirty="0" smtClean="0"/>
              <a:t>PACIENTE:RESERVAS</a:t>
            </a:r>
            <a:endParaRPr lang="es-ES" sz="32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 rotWithShape="1">
          <a:blip r:embed="rId4"/>
          <a:srcRect l="15371" t="25089" r="15371" b="12830"/>
          <a:stretch/>
        </p:blipFill>
        <p:spPr bwMode="auto">
          <a:xfrm>
            <a:off x="740228" y="1904442"/>
            <a:ext cx="7707085" cy="407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Elipse"/>
          <p:cNvSpPr/>
          <p:nvPr/>
        </p:nvSpPr>
        <p:spPr>
          <a:xfrm>
            <a:off x="6531429" y="4397829"/>
            <a:ext cx="1039438" cy="229280"/>
          </a:xfrm>
          <a:prstGeom prst="ellipse">
            <a:avLst/>
          </a:prstGeom>
          <a:noFill/>
          <a:ln>
            <a:solidFill>
              <a:srgbClr val="F002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1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PACIENTE:RESERVAS</a:t>
            </a:r>
            <a:endParaRPr lang="en-U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4828" t="12224" r="14286" b="8004"/>
          <a:stretch/>
        </p:blipFill>
        <p:spPr bwMode="auto">
          <a:xfrm>
            <a:off x="701812" y="1450975"/>
            <a:ext cx="7878488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1 Elipse"/>
          <p:cNvSpPr/>
          <p:nvPr/>
        </p:nvSpPr>
        <p:spPr>
          <a:xfrm>
            <a:off x="6164898" y="3592513"/>
            <a:ext cx="395559" cy="1197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" name="6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RESERVACIÓN EXAMEN MÉDICO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370" t="24471" r="14287" b="13151"/>
          <a:stretch/>
        </p:blipFill>
        <p:spPr bwMode="auto">
          <a:xfrm>
            <a:off x="595086" y="1640114"/>
            <a:ext cx="7750628" cy="4664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Elipse"/>
          <p:cNvSpPr/>
          <p:nvPr/>
        </p:nvSpPr>
        <p:spPr>
          <a:xfrm>
            <a:off x="6235215" y="5312229"/>
            <a:ext cx="1039438" cy="229280"/>
          </a:xfrm>
          <a:prstGeom prst="ellipse">
            <a:avLst/>
          </a:prstGeom>
          <a:noFill/>
          <a:ln>
            <a:solidFill>
              <a:srgbClr val="F002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0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598" y="326390"/>
            <a:ext cx="8201342" cy="633413"/>
          </a:xfrm>
        </p:spPr>
        <p:txBody>
          <a:bodyPr/>
          <a:lstStyle/>
          <a:p>
            <a:pPr algn="l"/>
            <a:r>
              <a:rPr lang="es-ES" sz="3200" dirty="0" smtClean="0"/>
              <a:t>ENVIO DE EMAIL</a:t>
            </a:r>
            <a:endParaRPr lang="es-ES" sz="32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pic>
        <p:nvPicPr>
          <p:cNvPr id="8" name="7 Imagen"/>
          <p:cNvPicPr/>
          <p:nvPr/>
        </p:nvPicPr>
        <p:blipFill rotWithShape="1">
          <a:blip r:embed="rId4"/>
          <a:srcRect l="37158" t="31922" r="15370" b="14513"/>
          <a:stretch/>
        </p:blipFill>
        <p:spPr bwMode="auto">
          <a:xfrm>
            <a:off x="653143" y="1238251"/>
            <a:ext cx="4034971" cy="191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Marcador de contenido"/>
          <p:cNvPicPr>
            <a:picLocks noGrp="1"/>
          </p:cNvPicPr>
          <p:nvPr>
            <p:ph idx="1"/>
          </p:nvPr>
        </p:nvPicPr>
        <p:blipFill rotWithShape="1">
          <a:blip r:embed="rId5"/>
          <a:srcRect l="32238" t="23614" r="13927" b="2846"/>
          <a:stretch/>
        </p:blipFill>
        <p:spPr bwMode="auto">
          <a:xfrm>
            <a:off x="3193142" y="3178629"/>
            <a:ext cx="5950858" cy="357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4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USUARIO: RECEPCIÓN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6636" t="7687" r="14286" b="13873"/>
          <a:stretch/>
        </p:blipFill>
        <p:spPr bwMode="auto">
          <a:xfrm>
            <a:off x="782941" y="1509485"/>
            <a:ext cx="7716231" cy="4926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8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de 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Introducción.</a:t>
            </a:r>
          </a:p>
          <a:p>
            <a:r>
              <a:rPr lang="es-ES" dirty="0" smtClean="0"/>
              <a:t>Sactem - Innovación.</a:t>
            </a:r>
          </a:p>
          <a:p>
            <a:r>
              <a:rPr lang="es-ES" dirty="0" smtClean="0"/>
              <a:t>Sactem - Beneficios.</a:t>
            </a:r>
          </a:p>
          <a:p>
            <a:r>
              <a:rPr lang="es-ES" dirty="0" smtClean="0"/>
              <a:t>Usuarios del Sistema.</a:t>
            </a:r>
          </a:p>
          <a:p>
            <a:r>
              <a:rPr lang="es-ES" dirty="0" smtClean="0"/>
              <a:t>Seguridad en Sactem.</a:t>
            </a:r>
          </a:p>
          <a:p>
            <a:r>
              <a:rPr lang="es-ES" dirty="0" smtClean="0"/>
              <a:t>Funcionamiento del Sistema.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7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 DE RESERVAS</a:t>
            </a:r>
            <a:endParaRPr lang="en-U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6274" t="8177" r="14105" b="12260"/>
          <a:stretch/>
        </p:blipFill>
        <p:spPr bwMode="auto">
          <a:xfrm>
            <a:off x="844574" y="1538513"/>
            <a:ext cx="7621992" cy="4897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3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MÉDICO:FICHA MÉDICA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6094" t="7076" r="15370" b="8891"/>
          <a:stretch/>
        </p:blipFill>
        <p:spPr bwMode="auto">
          <a:xfrm>
            <a:off x="1117965" y="1450975"/>
            <a:ext cx="7075210" cy="4877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7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MEDICO:ANTECEDENTES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551" t="7720" r="14647" b="9577"/>
          <a:stretch/>
        </p:blipFill>
        <p:spPr bwMode="auto">
          <a:xfrm>
            <a:off x="969316" y="1450975"/>
            <a:ext cx="7343480" cy="4891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MÉDICO:ANTECEDENTES FAMILIARES</a:t>
            </a:r>
            <a:endParaRPr lang="en-U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733" t="7078" r="15190" b="9357"/>
          <a:stretch/>
        </p:blipFill>
        <p:spPr bwMode="auto">
          <a:xfrm>
            <a:off x="976580" y="1450975"/>
            <a:ext cx="7328952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5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CONSULTA ACTUAL</a:t>
            </a:r>
            <a:endParaRPr lang="en-US" dirty="0"/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733" t="8042" r="14647" b="8326"/>
          <a:stretch/>
        </p:blipFill>
        <p:spPr bwMode="auto">
          <a:xfrm>
            <a:off x="950733" y="1450975"/>
            <a:ext cx="7380646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TRATAMIENTO</a:t>
            </a:r>
            <a:endParaRPr lang="en-US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733" t="6434" r="14647" b="9935"/>
          <a:stretch/>
        </p:blipFill>
        <p:spPr bwMode="auto">
          <a:xfrm>
            <a:off x="950689" y="1450975"/>
            <a:ext cx="7380734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CONSULTAS:HISTORIAL CLÍNICO</a:t>
            </a:r>
            <a:endParaRPr lang="en-US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552" t="7720" r="15009" b="9613"/>
          <a:stretch/>
        </p:blipFill>
        <p:spPr bwMode="auto">
          <a:xfrm>
            <a:off x="917361" y="1450975"/>
            <a:ext cx="7447390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29 Elipse"/>
          <p:cNvSpPr/>
          <p:nvPr/>
        </p:nvSpPr>
        <p:spPr>
          <a:xfrm>
            <a:off x="7302137" y="3399927"/>
            <a:ext cx="666205" cy="268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CONSULTAS:HISTORIAL CLÍNICO</a:t>
            </a:r>
            <a:endParaRPr lang="en-U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15732" t="6755" r="15552" b="9679"/>
          <a:stretch/>
        </p:blipFill>
        <p:spPr bwMode="auto">
          <a:xfrm>
            <a:off x="995774" y="1450975"/>
            <a:ext cx="7290564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3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REPORTES: RECETA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52260" r="1084" b="6718"/>
          <a:stretch/>
        </p:blipFill>
        <p:spPr bwMode="auto">
          <a:xfrm>
            <a:off x="2539933" y="1363890"/>
            <a:ext cx="4434477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FICHA MÉDICA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52046" t="434" r="1097" b="4998"/>
          <a:stretch/>
        </p:blipFill>
        <p:spPr bwMode="auto">
          <a:xfrm>
            <a:off x="2162908" y="1289558"/>
            <a:ext cx="4771292" cy="516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1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06619340"/>
              </p:ext>
            </p:extLst>
          </p:nvPr>
        </p:nvGraphicFramePr>
        <p:xfrm>
          <a:off x="425002" y="1407069"/>
          <a:ext cx="3546396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141732339"/>
              </p:ext>
            </p:extLst>
          </p:nvPr>
        </p:nvGraphicFramePr>
        <p:xfrm>
          <a:off x="466358" y="1372037"/>
          <a:ext cx="8149608" cy="482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35" y="3336640"/>
            <a:ext cx="1408905" cy="940816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sp>
        <p:nvSpPr>
          <p:cNvPr id="15" name="14 CuadroTexto"/>
          <p:cNvSpPr txBox="1"/>
          <p:nvPr/>
        </p:nvSpPr>
        <p:spPr>
          <a:xfrm>
            <a:off x="1635614" y="6336445"/>
            <a:ext cx="54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Trabajamos pensando en tu bienestar y </a:t>
            </a:r>
            <a:r>
              <a:rPr lang="es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PACIENTES ATENDIDOS</a:t>
            </a:r>
            <a:endParaRPr lang="en-US" dirty="0"/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51717" r="1086" b="5753"/>
          <a:stretch/>
        </p:blipFill>
        <p:spPr bwMode="auto">
          <a:xfrm>
            <a:off x="2421073" y="1450975"/>
            <a:ext cx="4439966" cy="498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6" name="Rectangle 5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93738" y="1881188"/>
            <a:ext cx="4675187" cy="1863725"/>
          </a:xfrm>
          <a:noFill/>
          <a:ln/>
          <a:effectLst>
            <a:outerShdw dist="17961" dir="2700000" algn="ctr" rotWithShape="0">
              <a:srgbClr val="FFFFFF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6600" dirty="0" smtClean="0">
                <a:solidFill>
                  <a:schemeClr val="tx2"/>
                </a:solidFill>
              </a:rPr>
              <a:t>Gracias!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26192" name="Text Box 592"/>
          <p:cNvSpPr txBox="1">
            <a:spLocks noChangeArrowheads="1"/>
          </p:cNvSpPr>
          <p:nvPr/>
        </p:nvSpPr>
        <p:spPr bwMode="black">
          <a:xfrm>
            <a:off x="895350" y="3248025"/>
            <a:ext cx="3114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www.sactem.com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3534" y="152038"/>
            <a:ext cx="2117859" cy="962397"/>
          </a:xfrm>
          <a:prstGeom prst="rect">
            <a:avLst/>
          </a:prstGeom>
          <a:solidFill>
            <a:srgbClr val="08A8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" name="Picture 57" descr="C:\Users\Gisella\Desktop\SactemLogo_-_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3" y="256718"/>
            <a:ext cx="2117859" cy="9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86" grpId="0"/>
      <p:bldP spid="26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400" dirty="0"/>
              <a:t>SACTEM-INNOVACIÓN</a:t>
            </a:r>
            <a:endParaRPr lang="en-US" sz="2800" dirty="0"/>
          </a:p>
        </p:txBody>
      </p:sp>
      <p:sp>
        <p:nvSpPr>
          <p:cNvPr id="1172487" name="AutoShape 7"/>
          <p:cNvSpPr>
            <a:spLocks noChangeArrowheads="1"/>
          </p:cNvSpPr>
          <p:nvPr/>
        </p:nvSpPr>
        <p:spPr bwMode="gray">
          <a:xfrm rot="16200000">
            <a:off x="3411537" y="1608138"/>
            <a:ext cx="1871663" cy="1855788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vert" wrap="none" anchor="ctr">
            <a:flatTx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Integración 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de clínicas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2488" name="AutoShape 8"/>
          <p:cNvSpPr>
            <a:spLocks noChangeArrowheads="1"/>
          </p:cNvSpPr>
          <p:nvPr/>
        </p:nvSpPr>
        <p:spPr bwMode="gray">
          <a:xfrm rot="23388254">
            <a:off x="4667071" y="3827642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es-EC" dirty="0" smtClean="0"/>
              <a:t>    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15" y="3472352"/>
            <a:ext cx="1408905" cy="940816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sp>
        <p:nvSpPr>
          <p:cNvPr id="22" name="AutoShape 6"/>
          <p:cNvSpPr>
            <a:spLocks noChangeArrowheads="1"/>
          </p:cNvSpPr>
          <p:nvPr/>
        </p:nvSpPr>
        <p:spPr bwMode="gray">
          <a:xfrm rot="30644363">
            <a:off x="2098103" y="3832418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pPr algn="r"/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61577" y="4427436"/>
            <a:ext cx="1660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Reservación de citas o exámenes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56321" y="4475927"/>
            <a:ext cx="15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Recetas en línea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635614" y="6336445"/>
            <a:ext cx="54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Trabajamos pensando en tu bienestar y </a:t>
            </a:r>
            <a:r>
              <a:rPr lang="es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75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77" name="Line 5"/>
          <p:cNvSpPr>
            <a:spLocks noChangeShapeType="1"/>
          </p:cNvSpPr>
          <p:nvPr/>
        </p:nvSpPr>
        <p:spPr bwMode="gray">
          <a:xfrm>
            <a:off x="4271422" y="2287295"/>
            <a:ext cx="363963" cy="10369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78" name="Line 6"/>
          <p:cNvSpPr>
            <a:spLocks noChangeShapeType="1"/>
          </p:cNvSpPr>
          <p:nvPr/>
        </p:nvSpPr>
        <p:spPr bwMode="gray">
          <a:xfrm>
            <a:off x="4972481" y="3955621"/>
            <a:ext cx="574245" cy="10592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80" name="Line 8"/>
          <p:cNvSpPr>
            <a:spLocks noChangeShapeType="1"/>
          </p:cNvSpPr>
          <p:nvPr/>
        </p:nvSpPr>
        <p:spPr bwMode="gray">
          <a:xfrm flipV="1">
            <a:off x="4990124" y="3141930"/>
            <a:ext cx="1085581" cy="3229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81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155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SACTEM-BENEFICIOS</a:t>
            </a:r>
            <a:endParaRPr lang="en-US" dirty="0"/>
          </a:p>
        </p:txBody>
      </p:sp>
      <p:grpSp>
        <p:nvGrpSpPr>
          <p:cNvPr id="1155083" name="Group 11"/>
          <p:cNvGrpSpPr>
            <a:grpSpLocks/>
          </p:cNvGrpSpPr>
          <p:nvPr/>
        </p:nvGrpSpPr>
        <p:grpSpPr bwMode="auto">
          <a:xfrm>
            <a:off x="3562063" y="1169570"/>
            <a:ext cx="1146175" cy="1384300"/>
            <a:chOff x="2064" y="1008"/>
            <a:chExt cx="722" cy="872"/>
          </a:xfrm>
        </p:grpSpPr>
        <p:sp>
          <p:nvSpPr>
            <p:cNvPr id="1155084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55085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086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08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pic>
            <p:nvPicPr>
              <p:cNvPr id="115508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08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090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091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2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3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4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155095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09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09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</p:grpSp>
        </p:grpSp>
        <p:grpSp>
          <p:nvGrpSpPr>
            <p:cNvPr id="1155100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01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0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0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0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0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155106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07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08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09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10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</p:grpSp>
        <p:sp>
          <p:nvSpPr>
            <p:cNvPr id="1155111" name="Rectangle 39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155112" name="Group 40"/>
          <p:cNvGrpSpPr>
            <a:grpSpLocks/>
          </p:cNvGrpSpPr>
          <p:nvPr/>
        </p:nvGrpSpPr>
        <p:grpSpPr bwMode="auto">
          <a:xfrm>
            <a:off x="1776043" y="3162254"/>
            <a:ext cx="1146175" cy="1384300"/>
            <a:chOff x="2064" y="1008"/>
            <a:chExt cx="722" cy="872"/>
          </a:xfrm>
        </p:grpSpPr>
        <p:sp>
          <p:nvSpPr>
            <p:cNvPr id="1155113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55114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115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116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pic>
            <p:nvPicPr>
              <p:cNvPr id="1155117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118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119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120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1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2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3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15512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12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2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</p:grpSp>
        </p:grpSp>
        <p:grpSp>
          <p:nvGrpSpPr>
            <p:cNvPr id="1155129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30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31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2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3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4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155135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36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7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8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39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</p:grpSp>
        <p:sp>
          <p:nvSpPr>
            <p:cNvPr id="1155140" name="Rectangle 68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55141" name="Group 69"/>
          <p:cNvGrpSpPr>
            <a:grpSpLocks/>
          </p:cNvGrpSpPr>
          <p:nvPr/>
        </p:nvGrpSpPr>
        <p:grpSpPr bwMode="auto">
          <a:xfrm>
            <a:off x="5113339" y="4737092"/>
            <a:ext cx="1146175" cy="1384300"/>
            <a:chOff x="2064" y="1008"/>
            <a:chExt cx="722" cy="872"/>
          </a:xfrm>
        </p:grpSpPr>
        <p:sp>
          <p:nvSpPr>
            <p:cNvPr id="1155142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55143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144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145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pic>
            <p:nvPicPr>
              <p:cNvPr id="1155146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147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148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14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155153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154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5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6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157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</p:grpSp>
        </p:grpSp>
        <p:grpSp>
          <p:nvGrpSpPr>
            <p:cNvPr id="1155158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15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160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1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2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3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155164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16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16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</p:grpSp>
        <p:sp>
          <p:nvSpPr>
            <p:cNvPr id="1155169" name="Rectangle 97"/>
            <p:cNvSpPr>
              <a:spLocks noChangeArrowheads="1"/>
            </p:cNvSpPr>
            <p:nvPr/>
          </p:nvSpPr>
          <p:spPr bwMode="gray">
            <a:xfrm>
              <a:off x="2337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155199" name="Group 127"/>
          <p:cNvGrpSpPr>
            <a:grpSpLocks/>
          </p:cNvGrpSpPr>
          <p:nvPr/>
        </p:nvGrpSpPr>
        <p:grpSpPr bwMode="auto">
          <a:xfrm>
            <a:off x="6075706" y="2333565"/>
            <a:ext cx="1146175" cy="1384300"/>
            <a:chOff x="2064" y="1008"/>
            <a:chExt cx="722" cy="872"/>
          </a:xfrm>
        </p:grpSpPr>
        <p:sp>
          <p:nvSpPr>
            <p:cNvPr id="1155200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55201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55202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5203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pic>
            <p:nvPicPr>
              <p:cNvPr id="115520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55205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15520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155207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08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09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10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15521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155212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13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14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1155215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</p:grpSp>
          </p:grpSp>
        </p:grpSp>
        <p:grpSp>
          <p:nvGrpSpPr>
            <p:cNvPr id="1155216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15521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218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19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20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21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155222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223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24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25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26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</p:grpSp>
        <p:sp>
          <p:nvSpPr>
            <p:cNvPr id="1155227" name="Rectangle 155"/>
            <p:cNvSpPr>
              <a:spLocks noChangeArrowheads="1"/>
            </p:cNvSpPr>
            <p:nvPr/>
          </p:nvSpPr>
          <p:spPr bwMode="gray">
            <a:xfrm>
              <a:off x="2336" y="1272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55228" name="Group 156"/>
          <p:cNvGrpSpPr>
            <a:grpSpLocks/>
          </p:cNvGrpSpPr>
          <p:nvPr/>
        </p:nvGrpSpPr>
        <p:grpSpPr bwMode="auto">
          <a:xfrm rot="4976862" flipH="1">
            <a:off x="4414069" y="3360651"/>
            <a:ext cx="673100" cy="647700"/>
            <a:chOff x="1944" y="1111"/>
            <a:chExt cx="204" cy="196"/>
          </a:xfrm>
        </p:grpSpPr>
        <p:pic>
          <p:nvPicPr>
            <p:cNvPr id="1155229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5230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55231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15523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55233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34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35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36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  <p:grpSp>
            <p:nvGrpSpPr>
              <p:cNvPr id="115523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5523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3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4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115524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</p:grpSp>
        </p:grpSp>
        <p:sp>
          <p:nvSpPr>
            <p:cNvPr id="1155242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pic>
          <p:nvPicPr>
            <p:cNvPr id="1155243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5244" name="AutoShape 172"/>
          <p:cNvSpPr>
            <a:spLocks/>
          </p:cNvSpPr>
          <p:nvPr/>
        </p:nvSpPr>
        <p:spPr bwMode="auto">
          <a:xfrm>
            <a:off x="7177088" y="1828800"/>
            <a:ext cx="1509712" cy="366713"/>
          </a:xfrm>
          <a:prstGeom prst="accentCallout2">
            <a:avLst>
              <a:gd name="adj1" fmla="val 31167"/>
              <a:gd name="adj2" fmla="val -5046"/>
              <a:gd name="adj3" fmla="val 40518"/>
              <a:gd name="adj4" fmla="val -18465"/>
              <a:gd name="adj5" fmla="val 161903"/>
              <a:gd name="adj6" fmla="val -41387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Lograr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integridad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clínicas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5246" name="AutoShape 174"/>
          <p:cNvSpPr>
            <a:spLocks/>
          </p:cNvSpPr>
          <p:nvPr/>
        </p:nvSpPr>
        <p:spPr bwMode="auto">
          <a:xfrm>
            <a:off x="955040" y="1104482"/>
            <a:ext cx="2139950" cy="818784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98542"/>
              <a:gd name="adj6" fmla="val 1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s-EC" sz="1400" dirty="0" smtClean="0">
                <a:solidFill>
                  <a:srgbClr val="000000"/>
                </a:solidFill>
                <a:latin typeface="Arial" charset="0"/>
              </a:rPr>
              <a:t>Optimizar </a:t>
            </a:r>
            <a:r>
              <a:rPr lang="es-EC" sz="1400" dirty="0">
                <a:solidFill>
                  <a:srgbClr val="000000"/>
                </a:solidFill>
                <a:latin typeface="Arial" charset="0"/>
              </a:rPr>
              <a:t>los </a:t>
            </a:r>
            <a:r>
              <a:rPr lang="es-EC" sz="1400" dirty="0" smtClean="0">
                <a:solidFill>
                  <a:srgbClr val="000000"/>
                </a:solidFill>
                <a:latin typeface="Arial" charset="0"/>
              </a:rPr>
              <a:t>recursos.</a:t>
            </a:r>
            <a:endParaRPr lang="es-EC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5247" name="AutoShape 175"/>
          <p:cNvSpPr>
            <a:spLocks/>
          </p:cNvSpPr>
          <p:nvPr/>
        </p:nvSpPr>
        <p:spPr bwMode="auto">
          <a:xfrm>
            <a:off x="0" y="4405313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s-ES" sz="1400" dirty="0" smtClean="0">
                <a:solidFill>
                  <a:srgbClr val="000000"/>
                </a:solidFill>
                <a:latin typeface="Arial" charset="0"/>
              </a:rPr>
              <a:t>Disminuir Gastos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5248" name="AutoShape 176"/>
          <p:cNvSpPr>
            <a:spLocks/>
          </p:cNvSpPr>
          <p:nvPr/>
        </p:nvSpPr>
        <p:spPr bwMode="auto">
          <a:xfrm flipH="1">
            <a:off x="6956204" y="5450524"/>
            <a:ext cx="1730596" cy="544109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-32210"/>
              <a:gd name="adj6" fmla="val 141096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necesita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montar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una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infraestructura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tecnologica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5250" name="Rectangle 178"/>
          <p:cNvSpPr>
            <a:spLocks noChangeArrowheads="1"/>
          </p:cNvSpPr>
          <p:nvPr/>
        </p:nvSpPr>
        <p:spPr bwMode="gray">
          <a:xfrm>
            <a:off x="4481513" y="5403850"/>
            <a:ext cx="42862" cy="7413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184" name="183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1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185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sp>
        <p:nvSpPr>
          <p:cNvPr id="189" name="Line 5"/>
          <p:cNvSpPr>
            <a:spLocks noChangeShapeType="1"/>
          </p:cNvSpPr>
          <p:nvPr/>
        </p:nvSpPr>
        <p:spPr bwMode="gray">
          <a:xfrm flipV="1">
            <a:off x="2843777" y="3663559"/>
            <a:ext cx="1675593" cy="99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1635614" y="6336445"/>
            <a:ext cx="54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Trabajamos pensando en tu bienestar y </a:t>
            </a:r>
            <a:r>
              <a:rPr lang="es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USUARIOS DEL SISTEMA</a:t>
            </a:r>
            <a:endParaRPr lang="en-US" dirty="0"/>
          </a:p>
        </p:txBody>
      </p:sp>
      <p:sp>
        <p:nvSpPr>
          <p:cNvPr id="1163267" name="Freeform 3"/>
          <p:cNvSpPr>
            <a:spLocks/>
          </p:cNvSpPr>
          <p:nvPr/>
        </p:nvSpPr>
        <p:spPr bwMode="ltGray">
          <a:xfrm>
            <a:off x="1797050" y="2720975"/>
            <a:ext cx="6102893" cy="2670537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68" name="AutoShape 4"/>
          <p:cNvSpPr>
            <a:spLocks noChangeArrowheads="1"/>
          </p:cNvSpPr>
          <p:nvPr/>
        </p:nvSpPr>
        <p:spPr bwMode="gray">
          <a:xfrm>
            <a:off x="2870199" y="3070224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69" name="AutoShape 5"/>
          <p:cNvSpPr>
            <a:spLocks noChangeArrowheads="1"/>
          </p:cNvSpPr>
          <p:nvPr/>
        </p:nvSpPr>
        <p:spPr bwMode="gray">
          <a:xfrm>
            <a:off x="3776662" y="3400424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70" name="AutoShape 6"/>
          <p:cNvSpPr>
            <a:spLocks noChangeArrowheads="1"/>
          </p:cNvSpPr>
          <p:nvPr/>
        </p:nvSpPr>
        <p:spPr bwMode="gray">
          <a:xfrm>
            <a:off x="4760912" y="3716337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72" name="AutoShape 8"/>
          <p:cNvSpPr>
            <a:spLocks noChangeArrowheads="1"/>
          </p:cNvSpPr>
          <p:nvPr/>
        </p:nvSpPr>
        <p:spPr bwMode="gray">
          <a:xfrm>
            <a:off x="5918199" y="4098924"/>
            <a:ext cx="442913" cy="427038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73" name="Text Box 9"/>
          <p:cNvSpPr txBox="1">
            <a:spLocks noChangeArrowheads="1"/>
          </p:cNvSpPr>
          <p:nvPr/>
        </p:nvSpPr>
        <p:spPr bwMode="gray">
          <a:xfrm>
            <a:off x="2506662" y="2341562"/>
            <a:ext cx="1220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latin typeface="Arial" charset="0"/>
              </a:rPr>
              <a:t>Nivel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4</a:t>
            </a:r>
          </a:p>
        </p:txBody>
      </p:sp>
      <p:sp>
        <p:nvSpPr>
          <p:cNvPr id="1163274" name="Text Box 10"/>
          <p:cNvSpPr txBox="1">
            <a:spLocks noChangeArrowheads="1"/>
          </p:cNvSpPr>
          <p:nvPr/>
        </p:nvSpPr>
        <p:spPr bwMode="gray">
          <a:xfrm>
            <a:off x="3446462" y="2355849"/>
            <a:ext cx="1220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latin typeface="Arial" charset="0"/>
              </a:rPr>
              <a:t>Nivel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3</a:t>
            </a:r>
          </a:p>
        </p:txBody>
      </p:sp>
      <p:sp>
        <p:nvSpPr>
          <p:cNvPr id="1163275" name="Text Box 11"/>
          <p:cNvSpPr txBox="1">
            <a:spLocks noChangeArrowheads="1"/>
          </p:cNvSpPr>
          <p:nvPr/>
        </p:nvSpPr>
        <p:spPr bwMode="gray">
          <a:xfrm>
            <a:off x="4481512" y="2360612"/>
            <a:ext cx="1220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latin typeface="Arial" charset="0"/>
              </a:rPr>
              <a:t>Nivel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2</a:t>
            </a:r>
          </a:p>
        </p:txBody>
      </p:sp>
      <p:sp>
        <p:nvSpPr>
          <p:cNvPr id="1163276" name="Text Box 12"/>
          <p:cNvSpPr txBox="1">
            <a:spLocks noChangeArrowheads="1"/>
          </p:cNvSpPr>
          <p:nvPr/>
        </p:nvSpPr>
        <p:spPr bwMode="gray">
          <a:xfrm>
            <a:off x="5673724" y="2352674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err="1" smtClean="0">
                <a:latin typeface="Arial" charset="0"/>
              </a:rPr>
              <a:t>Nivel</a:t>
            </a:r>
            <a:r>
              <a:rPr lang="en-US" b="1" dirty="0" smtClean="0">
                <a:latin typeface="Arial" charset="0"/>
              </a:rPr>
              <a:t> 1</a:t>
            </a:r>
            <a:endParaRPr lang="en-US" b="1" dirty="0">
              <a:latin typeface="Arial" charset="0"/>
            </a:endParaRPr>
          </a:p>
        </p:txBody>
      </p:sp>
      <p:sp>
        <p:nvSpPr>
          <p:cNvPr id="1163278" name="Text Box 14"/>
          <p:cNvSpPr txBox="1">
            <a:spLocks noChangeArrowheads="1"/>
          </p:cNvSpPr>
          <p:nvPr/>
        </p:nvSpPr>
        <p:spPr bwMode="gray">
          <a:xfrm>
            <a:off x="1436687" y="3413124"/>
            <a:ext cx="1433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 smtClean="0">
                <a:latin typeface="Arial" charset="0"/>
              </a:rPr>
              <a:t>Recepcionista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163279" name="Text Box 15"/>
          <p:cNvSpPr txBox="1">
            <a:spLocks noChangeArrowheads="1"/>
          </p:cNvSpPr>
          <p:nvPr/>
        </p:nvSpPr>
        <p:spPr bwMode="gray">
          <a:xfrm>
            <a:off x="1985962" y="3903662"/>
            <a:ext cx="99774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 b="1" dirty="0">
                <a:latin typeface="Arial" charset="0"/>
              </a:rPr>
              <a:t> </a:t>
            </a:r>
            <a:r>
              <a:rPr lang="en-US" sz="1300" b="1" dirty="0" err="1" smtClean="0">
                <a:latin typeface="Arial" charset="0"/>
              </a:rPr>
              <a:t>Paciente</a:t>
            </a:r>
            <a:endParaRPr lang="en-US" sz="1300" b="1" dirty="0">
              <a:latin typeface="Arial" charset="0"/>
            </a:endParaRPr>
          </a:p>
        </p:txBody>
      </p:sp>
      <p:sp>
        <p:nvSpPr>
          <p:cNvPr id="1163280" name="Text Box 16"/>
          <p:cNvSpPr txBox="1">
            <a:spLocks noChangeArrowheads="1"/>
          </p:cNvSpPr>
          <p:nvPr/>
        </p:nvSpPr>
        <p:spPr bwMode="gray">
          <a:xfrm>
            <a:off x="2928937" y="4470399"/>
            <a:ext cx="1368743" cy="31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err="1" smtClean="0">
                <a:latin typeface="Arial" charset="0"/>
              </a:rPr>
              <a:t>Médico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163281" name="Text Box 17"/>
          <p:cNvSpPr txBox="1">
            <a:spLocks noChangeArrowheads="1"/>
          </p:cNvSpPr>
          <p:nvPr/>
        </p:nvSpPr>
        <p:spPr bwMode="gray">
          <a:xfrm>
            <a:off x="4141787" y="5035549"/>
            <a:ext cx="2452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err="1">
                <a:latin typeface="Arial" charset="0"/>
              </a:rPr>
              <a:t>A</a:t>
            </a:r>
            <a:r>
              <a:rPr lang="en-US" sz="1400" b="1" dirty="0" err="1" smtClean="0">
                <a:latin typeface="Arial" charset="0"/>
              </a:rPr>
              <a:t>dministrador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1163283" name="AutoShape 19"/>
          <p:cNvCxnSpPr>
            <a:cxnSpLocks noChangeShapeType="1"/>
            <a:stCxn id="1163268" idx="3"/>
            <a:endCxn id="1163278" idx="0"/>
          </p:cNvCxnSpPr>
          <p:nvPr/>
        </p:nvCxnSpPr>
        <p:spPr bwMode="gray">
          <a:xfrm rot="5400000">
            <a:off x="2466975" y="2896393"/>
            <a:ext cx="203200" cy="8302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3284" name="AutoShape 20"/>
          <p:cNvCxnSpPr>
            <a:cxnSpLocks noChangeShapeType="1"/>
            <a:stCxn id="1163269" idx="3"/>
            <a:endCxn id="1163279" idx="0"/>
          </p:cNvCxnSpPr>
          <p:nvPr/>
        </p:nvCxnSpPr>
        <p:spPr bwMode="gray">
          <a:xfrm rot="5400000">
            <a:off x="3040261" y="3035498"/>
            <a:ext cx="312738" cy="14235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3285" name="AutoShape 21"/>
          <p:cNvCxnSpPr>
            <a:cxnSpLocks noChangeShapeType="1"/>
            <a:stCxn id="1163270" idx="3"/>
            <a:endCxn id="1163280" idx="0"/>
          </p:cNvCxnSpPr>
          <p:nvPr/>
        </p:nvCxnSpPr>
        <p:spPr bwMode="gray">
          <a:xfrm rot="5400000">
            <a:off x="4053762" y="3583860"/>
            <a:ext cx="446087" cy="13269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3286" name="AutoShape 22"/>
          <p:cNvCxnSpPr>
            <a:cxnSpLocks noChangeShapeType="1"/>
            <a:stCxn id="1163272" idx="3"/>
            <a:endCxn id="1163281" idx="0"/>
          </p:cNvCxnSpPr>
          <p:nvPr/>
        </p:nvCxnSpPr>
        <p:spPr bwMode="gray">
          <a:xfrm rot="5400000">
            <a:off x="5499101" y="4394993"/>
            <a:ext cx="509587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3289" name="AutoShape 25"/>
          <p:cNvSpPr>
            <a:spLocks noChangeArrowheads="1"/>
          </p:cNvSpPr>
          <p:nvPr/>
        </p:nvSpPr>
        <p:spPr bwMode="gray">
          <a:xfrm>
            <a:off x="5918199" y="2763837"/>
            <a:ext cx="442913" cy="1433512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90" name="AutoShape 26"/>
          <p:cNvSpPr>
            <a:spLocks noChangeArrowheads="1"/>
          </p:cNvSpPr>
          <p:nvPr/>
        </p:nvSpPr>
        <p:spPr bwMode="gray">
          <a:xfrm>
            <a:off x="4760912" y="2760662"/>
            <a:ext cx="358775" cy="1049337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91" name="AutoShape 27"/>
          <p:cNvSpPr>
            <a:spLocks noChangeArrowheads="1"/>
          </p:cNvSpPr>
          <p:nvPr/>
        </p:nvSpPr>
        <p:spPr bwMode="gray">
          <a:xfrm>
            <a:off x="3776662" y="2767012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163292" name="AutoShape 28"/>
          <p:cNvSpPr>
            <a:spLocks noChangeArrowheads="1"/>
          </p:cNvSpPr>
          <p:nvPr/>
        </p:nvSpPr>
        <p:spPr bwMode="gray">
          <a:xfrm>
            <a:off x="2870199" y="2768599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grpSp>
        <p:nvGrpSpPr>
          <p:cNvPr id="27" name="26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sp>
        <p:nvSpPr>
          <p:cNvPr id="30" name="29 CuadroTexto"/>
          <p:cNvSpPr txBox="1"/>
          <p:nvPr/>
        </p:nvSpPr>
        <p:spPr>
          <a:xfrm>
            <a:off x="1635614" y="6336445"/>
            <a:ext cx="547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Trabajamos pensando en tu bienestar y </a:t>
            </a:r>
            <a:r>
              <a:rPr lang="es-E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salud</a:t>
            </a:r>
            <a:endParaRPr lang="es-E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COMO ES LA SEGURIDAD </a:t>
            </a:r>
            <a:br>
              <a:rPr lang="es-ES" dirty="0" smtClean="0"/>
            </a:br>
            <a:r>
              <a:rPr lang="es-ES" dirty="0" smtClean="0"/>
              <a:t>DE SACTEM?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0" y="1611278"/>
            <a:ext cx="1716506" cy="5637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" y="2196950"/>
            <a:ext cx="1351836" cy="5421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22" y="2350513"/>
            <a:ext cx="3924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7" y="3176449"/>
            <a:ext cx="7067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22" y="1659792"/>
            <a:ext cx="5010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9" y="4143801"/>
            <a:ext cx="1282540" cy="1815873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95" y="3927787"/>
            <a:ext cx="20002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3" y="4030819"/>
            <a:ext cx="1519707" cy="1519707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2179974" y="5489820"/>
            <a:ext cx="2048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Sakkal Majalla" pitchFamily="2" charset="-78"/>
                <a:cs typeface="Sakkal Majalla" pitchFamily="2" charset="-78"/>
              </a:rPr>
              <a:t>Envio de email a los usuarios .</a:t>
            </a:r>
            <a:endParaRPr lang="es-EC" sz="20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3" y="2885890"/>
            <a:ext cx="1121611" cy="77499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55" y="3618424"/>
            <a:ext cx="971550" cy="5810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77" y="4473678"/>
            <a:ext cx="761905" cy="1015873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4580583" y="5519376"/>
            <a:ext cx="204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latin typeface="Sakkal Majalla" pitchFamily="2" charset="-78"/>
                <a:cs typeface="Sakkal Majalla" pitchFamily="2" charset="-78"/>
              </a:rPr>
              <a:t>Claves seguras</a:t>
            </a:r>
            <a:endParaRPr lang="es-EC" sz="2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RECUPERAR  CLAVE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grpSp>
        <p:nvGrpSpPr>
          <p:cNvPr id="8" name="5 Grupo"/>
          <p:cNvGrpSpPr/>
          <p:nvPr/>
        </p:nvGrpSpPr>
        <p:grpSpPr>
          <a:xfrm>
            <a:off x="3526201" y="3501380"/>
            <a:ext cx="5453571" cy="3200728"/>
            <a:chOff x="1" y="0"/>
            <a:chExt cx="5507914" cy="3431689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5" t="31201" r="14647" b="9292"/>
            <a:stretch/>
          </p:blipFill>
          <p:spPr bwMode="auto">
            <a:xfrm>
              <a:off x="53788" y="0"/>
              <a:ext cx="5454127" cy="34316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4 Elipse"/>
            <p:cNvSpPr/>
            <p:nvPr/>
          </p:nvSpPr>
          <p:spPr>
            <a:xfrm>
              <a:off x="1" y="0"/>
              <a:ext cx="1264011" cy="461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051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3" t="26631" r="34805" b="26358"/>
          <a:stretch>
            <a:fillRect/>
          </a:stretch>
        </p:blipFill>
        <p:spPr bwMode="auto">
          <a:xfrm>
            <a:off x="603930" y="1238250"/>
            <a:ext cx="2922270" cy="29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6469380" y="4160520"/>
            <a:ext cx="811530" cy="30670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 DE CLAVE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7570867" y="348742"/>
            <a:ext cx="1408905" cy="940816"/>
            <a:chOff x="7570867" y="348742"/>
            <a:chExt cx="1408905" cy="94081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95" y="819150"/>
              <a:ext cx="12382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67" y="348742"/>
              <a:ext cx="1408905" cy="940816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0" y="1289558"/>
            <a:ext cx="6186487" cy="21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1" y="3618688"/>
            <a:ext cx="6874840" cy="280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327230" y="3769994"/>
            <a:ext cx="1495980" cy="40671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7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PowerPoint-Medicina-ByReparaciondepc.cl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442</Words>
  <Application>Microsoft Office PowerPoint</Application>
  <PresentationFormat>Presentación en pantalla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Plantilla-PowerPoint-Medicina-ByReparaciondepc.cl</vt:lpstr>
      <vt:lpstr>Andrés Cruz Parra Grace González Perero Gisella Tomalá González</vt:lpstr>
      <vt:lpstr>Tabla de Contenido</vt:lpstr>
      <vt:lpstr>INTRODUCCIÓN</vt:lpstr>
      <vt:lpstr>SACTEM-INNOVACIÓN</vt:lpstr>
      <vt:lpstr>SACTEM-BENEFICIOS</vt:lpstr>
      <vt:lpstr>USUARIOS DEL SISTEMA</vt:lpstr>
      <vt:lpstr>COMO ES LA SEGURIDAD  DE SACTEM?</vt:lpstr>
      <vt:lpstr>RECUPERAR  CLAVE</vt:lpstr>
      <vt:lpstr>CAMBIO DE CLAVE</vt:lpstr>
      <vt:lpstr>REGISTRO DE USUARIOS  EN SACTEM</vt:lpstr>
      <vt:lpstr>FUNCIONAMIENTO DEL SISTEMA</vt:lpstr>
      <vt:lpstr>USUARIOS DEL SISTEMA</vt:lpstr>
      <vt:lpstr>ADMINISTRADOR: REPORTES</vt:lpstr>
      <vt:lpstr>ADMINISTRADOR: REPORTES</vt:lpstr>
      <vt:lpstr>PACIENTE:RESERVAS</vt:lpstr>
      <vt:lpstr>PACIENTE:RESERVAS</vt:lpstr>
      <vt:lpstr>RESERVACIÓN EXAMEN MÉDICO</vt:lpstr>
      <vt:lpstr>ENVIO DE EMAIL</vt:lpstr>
      <vt:lpstr>USUARIO: RECEPCIÓN</vt:lpstr>
      <vt:lpstr>CONSULTA DE RESERVAS</vt:lpstr>
      <vt:lpstr>MÉDICO:FICHA MÉDICA</vt:lpstr>
      <vt:lpstr>MEDICO:ANTECEDENTES</vt:lpstr>
      <vt:lpstr>MÉDICO:ANTECEDENTES FAMILIARES</vt:lpstr>
      <vt:lpstr>CONSULTA ACTUAL</vt:lpstr>
      <vt:lpstr>TRATAMIENTO</vt:lpstr>
      <vt:lpstr>CONSULTAS:HISTORIAL CLÍNICO</vt:lpstr>
      <vt:lpstr>CONSULTAS:HISTORIAL CLÍNICO</vt:lpstr>
      <vt:lpstr>REPORTES: RECETA</vt:lpstr>
      <vt:lpstr>FICHA MÉDICA</vt:lpstr>
      <vt:lpstr>PACIENTES ATENDIDOS</vt:lpstr>
      <vt:lpstr>Gracias!</vt:lpstr>
    </vt:vector>
  </TitlesOfParts>
  <Company>MUNDO INFORMATICO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Andrés Cruz Parra Grace González Perero Gisella Tomalá González</dc:title>
  <dc:creator>Gisella Tomalá</dc:creator>
  <cp:lastModifiedBy>Sait</cp:lastModifiedBy>
  <cp:revision>126</cp:revision>
  <dcterms:created xsi:type="dcterms:W3CDTF">2011-09-13T02:18:06Z</dcterms:created>
  <dcterms:modified xsi:type="dcterms:W3CDTF">2011-09-28T03:16:38Z</dcterms:modified>
</cp:coreProperties>
</file>