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7" r:id="rId1"/>
  </p:sldMasterIdLst>
  <p:notesMasterIdLst>
    <p:notesMasterId r:id="rId53"/>
  </p:notesMasterIdLst>
  <p:sldIdLst>
    <p:sldId id="256" r:id="rId2"/>
    <p:sldId id="303" r:id="rId3"/>
    <p:sldId id="304" r:id="rId4"/>
    <p:sldId id="305" r:id="rId5"/>
    <p:sldId id="257" r:id="rId6"/>
    <p:sldId id="258" r:id="rId7"/>
    <p:sldId id="264" r:id="rId8"/>
    <p:sldId id="259" r:id="rId9"/>
    <p:sldId id="260" r:id="rId10"/>
    <p:sldId id="261" r:id="rId11"/>
    <p:sldId id="262" r:id="rId12"/>
    <p:sldId id="263" r:id="rId13"/>
    <p:sldId id="265" r:id="rId14"/>
    <p:sldId id="266" r:id="rId15"/>
    <p:sldId id="267" r:id="rId16"/>
    <p:sldId id="268" r:id="rId17"/>
    <p:sldId id="277" r:id="rId18"/>
    <p:sldId id="282" r:id="rId19"/>
    <p:sldId id="269" r:id="rId20"/>
    <p:sldId id="270" r:id="rId21"/>
    <p:sldId id="271" r:id="rId22"/>
    <p:sldId id="272" r:id="rId23"/>
    <p:sldId id="273" r:id="rId24"/>
    <p:sldId id="274" r:id="rId25"/>
    <p:sldId id="275" r:id="rId26"/>
    <p:sldId id="276" r:id="rId27"/>
    <p:sldId id="280" r:id="rId28"/>
    <p:sldId id="281" r:id="rId29"/>
    <p:sldId id="278" r:id="rId30"/>
    <p:sldId id="292" r:id="rId31"/>
    <p:sldId id="293" r:id="rId32"/>
    <p:sldId id="294" r:id="rId33"/>
    <p:sldId id="295" r:id="rId34"/>
    <p:sldId id="279" r:id="rId35"/>
    <p:sldId id="283" r:id="rId36"/>
    <p:sldId id="284" r:id="rId37"/>
    <p:sldId id="285" r:id="rId38"/>
    <p:sldId id="286" r:id="rId39"/>
    <p:sldId id="287" r:id="rId40"/>
    <p:sldId id="288" r:id="rId41"/>
    <p:sldId id="289" r:id="rId42"/>
    <p:sldId id="290" r:id="rId43"/>
    <p:sldId id="291" r:id="rId44"/>
    <p:sldId id="296" r:id="rId45"/>
    <p:sldId id="299" r:id="rId46"/>
    <p:sldId id="300" r:id="rId47"/>
    <p:sldId id="302" r:id="rId48"/>
    <p:sldId id="301" r:id="rId49"/>
    <p:sldId id="297" r:id="rId50"/>
    <p:sldId id="298" r:id="rId51"/>
    <p:sldId id="306" r:id="rId5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relyOnVml="1" encoding="utf-8"/>
  <p:clrMru>
    <a:srgbClr val="000000"/>
    <a:srgbClr val="DAE4F2"/>
    <a:srgbClr val="45441B"/>
    <a:srgbClr val="969696"/>
    <a:srgbClr val="663300"/>
    <a:srgbClr val="CC6600"/>
    <a:srgbClr val="003366"/>
    <a:srgbClr val="A6C1D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00"/>
    <p:restoredTop sz="94500" autoAdjust="0"/>
  </p:normalViewPr>
  <p:slideViewPr>
    <p:cSldViewPr>
      <p:cViewPr varScale="1">
        <p:scale>
          <a:sx n="66" d="100"/>
          <a:sy n="66" d="100"/>
        </p:scale>
        <p:origin x="-2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1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3717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3717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717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los estilos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717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3717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fld id="{BBFDB6F9-2BD6-44C6-ACD1-1F87433A4010}"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D89070-8700-42A2-B5F2-167A1207D150}" type="slidenum">
              <a:rPr lang="es-ES"/>
              <a:pPr/>
              <a:t>1</a:t>
            </a:fld>
            <a:endParaRPr lang="es-ES"/>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fd</a:t>
            </a:r>
            <a:endParaRPr lang="es-ES" dirty="0"/>
          </a:p>
        </p:txBody>
      </p:sp>
      <p:sp>
        <p:nvSpPr>
          <p:cNvPr id="4" name="3 Marcador de número de diapositiva"/>
          <p:cNvSpPr>
            <a:spLocks noGrp="1"/>
          </p:cNvSpPr>
          <p:nvPr>
            <p:ph type="sldNum" sz="quarter" idx="10"/>
          </p:nvPr>
        </p:nvSpPr>
        <p:spPr/>
        <p:txBody>
          <a:bodyPr/>
          <a:lstStyle/>
          <a:p>
            <a:fld id="{BBFDB6F9-2BD6-44C6-ACD1-1F87433A4010}" type="slidenum">
              <a:rPr lang="es-ES" smtClean="0"/>
              <a:pPr/>
              <a:t>26</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SBR   === TIMSK /=</a:t>
            </a:r>
            <a:r>
              <a:rPr lang="es-ES" baseline="0" dirty="0" smtClean="0"/>
              <a:t> (1&lt;&lt;3) + (1&lt;&lt;0)</a:t>
            </a:r>
            <a:endParaRPr lang="es-ES" dirty="0"/>
          </a:p>
        </p:txBody>
      </p:sp>
      <p:sp>
        <p:nvSpPr>
          <p:cNvPr id="4" name="3 Marcador de número de diapositiva"/>
          <p:cNvSpPr>
            <a:spLocks noGrp="1"/>
          </p:cNvSpPr>
          <p:nvPr>
            <p:ph type="sldNum" sz="quarter" idx="10"/>
          </p:nvPr>
        </p:nvSpPr>
        <p:spPr/>
        <p:txBody>
          <a:bodyPr/>
          <a:lstStyle/>
          <a:p>
            <a:fld id="{BBFDB6F9-2BD6-44C6-ACD1-1F87433A4010}" type="slidenum">
              <a:rPr lang="es-ES" smtClean="0"/>
              <a:pPr/>
              <a:t>32</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368642" name="Rectangle 2"/>
          <p:cNvSpPr>
            <a:spLocks noGrp="1" noChangeArrowheads="1"/>
          </p:cNvSpPr>
          <p:nvPr>
            <p:ph type="ctrTitle"/>
          </p:nvPr>
        </p:nvSpPr>
        <p:spPr>
          <a:xfrm>
            <a:off x="152400" y="5194300"/>
            <a:ext cx="7467600" cy="914400"/>
          </a:xfrm>
        </p:spPr>
        <p:txBody>
          <a:bodyPr anchor="b"/>
          <a:lstStyle>
            <a:lvl1pPr algn="l">
              <a:defRPr/>
            </a:lvl1pPr>
          </a:lstStyle>
          <a:p>
            <a:r>
              <a:rPr lang="es-ES" smtClean="0"/>
              <a:t>Haga clic para modificar el estilo de título del patrón</a:t>
            </a:r>
            <a:endParaRPr lang="es-ES"/>
          </a:p>
        </p:txBody>
      </p:sp>
      <p:sp>
        <p:nvSpPr>
          <p:cNvPr id="368643" name="Rectangle 3"/>
          <p:cNvSpPr>
            <a:spLocks noGrp="1" noChangeArrowheads="1"/>
          </p:cNvSpPr>
          <p:nvPr>
            <p:ph type="subTitle" idx="1"/>
          </p:nvPr>
        </p:nvSpPr>
        <p:spPr>
          <a:xfrm>
            <a:off x="152400" y="6032500"/>
            <a:ext cx="6400800" cy="749300"/>
          </a:xfrm>
        </p:spPr>
        <p:txBody>
          <a:bodyPr/>
          <a:lstStyle>
            <a:lvl1pPr marL="0" indent="0">
              <a:buFont typeface="Wingdings" pitchFamily="2" charset="2"/>
              <a:buNone/>
              <a:defRPr/>
            </a:lvl1pPr>
          </a:lstStyle>
          <a:p>
            <a:r>
              <a:rPr lang="es-ES" smtClean="0"/>
              <a:t>Haga clic para modificar el estilo de subtítulo del patrón</a:t>
            </a:r>
            <a:endParaRPr lang="es-ES"/>
          </a:p>
        </p:txBody>
      </p:sp>
      <p:sp>
        <p:nvSpPr>
          <p:cNvPr id="368644" name="Rectangle 4"/>
          <p:cNvSpPr>
            <a:spLocks noGrp="1" noChangeArrowheads="1"/>
          </p:cNvSpPr>
          <p:nvPr>
            <p:ph type="dt" sz="quarter" idx="2"/>
          </p:nvPr>
        </p:nvSpPr>
        <p:spPr>
          <a:xfrm>
            <a:off x="457200" y="6245225"/>
            <a:ext cx="2133600" cy="476250"/>
          </a:xfrm>
        </p:spPr>
        <p:txBody>
          <a:bodyPr/>
          <a:lstStyle>
            <a:lvl1pPr>
              <a:spcBef>
                <a:spcPct val="0"/>
              </a:spcBef>
              <a:defRPr>
                <a:latin typeface="Times New Roman" pitchFamily="18" charset="0"/>
              </a:defRPr>
            </a:lvl1pPr>
          </a:lstStyle>
          <a:p>
            <a:endParaRPr lang="es-ES"/>
          </a:p>
        </p:txBody>
      </p:sp>
      <p:sp>
        <p:nvSpPr>
          <p:cNvPr id="368645" name="Rectangle 5"/>
          <p:cNvSpPr>
            <a:spLocks noGrp="1" noChangeArrowheads="1"/>
          </p:cNvSpPr>
          <p:nvPr>
            <p:ph type="ftr" sz="quarter" idx="3"/>
          </p:nvPr>
        </p:nvSpPr>
        <p:spPr>
          <a:xfrm>
            <a:off x="3124200" y="6245225"/>
            <a:ext cx="2895600" cy="476250"/>
          </a:xfrm>
        </p:spPr>
        <p:txBody>
          <a:bodyPr/>
          <a:lstStyle>
            <a:lvl1pPr>
              <a:spcBef>
                <a:spcPct val="0"/>
              </a:spcBef>
              <a:defRPr>
                <a:latin typeface="Times New Roman" pitchFamily="18" charset="0"/>
              </a:defRPr>
            </a:lvl1pPr>
          </a:lstStyle>
          <a:p>
            <a:endParaRPr lang="es-ES"/>
          </a:p>
        </p:txBody>
      </p:sp>
      <p:sp>
        <p:nvSpPr>
          <p:cNvPr id="368646" name="Rectangle 6"/>
          <p:cNvSpPr>
            <a:spLocks noGrp="1" noChangeArrowheads="1"/>
          </p:cNvSpPr>
          <p:nvPr>
            <p:ph type="sldNum" sz="quarter" idx="4"/>
          </p:nvPr>
        </p:nvSpPr>
        <p:spPr>
          <a:xfrm>
            <a:off x="6553200" y="6245225"/>
            <a:ext cx="2133600" cy="476250"/>
          </a:xfrm>
        </p:spPr>
        <p:txBody>
          <a:bodyPr/>
          <a:lstStyle>
            <a:lvl1pPr>
              <a:spcBef>
                <a:spcPct val="0"/>
              </a:spcBef>
              <a:defRPr>
                <a:latin typeface="Times New Roman" pitchFamily="18" charset="0"/>
              </a:defRPr>
            </a:lvl1pPr>
          </a:lstStyle>
          <a:p>
            <a:fld id="{2637BF4C-1A07-4635-87FE-F5A19AEC0552}"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FF93B748-B1E9-4ED5-9D9A-0A6EC32C61D3}"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52400"/>
            <a:ext cx="1981200" cy="5867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152400"/>
            <a:ext cx="57912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545E33C-D1A5-4BCA-9D88-9F7EB9AF1F28}"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5C8B0C6E-E034-447F-8AEC-3B523E49A38F}"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C472CA5D-E700-4C82-B284-B98F6F24A92D}"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447800"/>
            <a:ext cx="3886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724400" y="1447800"/>
            <a:ext cx="3886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F35D530F-D130-42DF-9417-2D837E0019DA}"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79E61788-23BE-4FB7-9A37-DB4790F8CFEA}"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DCA5D2AF-8B40-4F3E-B9E7-7C025B71A8F5}"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0C4E21AF-7F8E-4EAB-98B2-0C4F43110BF8}"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46A2C1FA-D41C-4EB2-8E94-B41F17274C49}"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1F897FEC-CE93-498B-95DE-0A691228F6F0}"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bright="24000"/>
          </a:blip>
          <a:srcRect/>
          <a:stretch>
            <a:fillRect/>
          </a:stretch>
        </a:blipFill>
        <a:effectLst/>
      </p:bgPr>
    </p:bg>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bwMode="auto">
          <a:xfrm>
            <a:off x="685800" y="152400"/>
            <a:ext cx="7924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a:t>
            </a:r>
          </a:p>
        </p:txBody>
      </p:sp>
      <p:sp>
        <p:nvSpPr>
          <p:cNvPr id="367619" name="Rectangle 3"/>
          <p:cNvSpPr>
            <a:spLocks noGrp="1" noChangeArrowheads="1"/>
          </p:cNvSpPr>
          <p:nvPr>
            <p:ph type="body" idx="1"/>
          </p:nvPr>
        </p:nvSpPr>
        <p:spPr bwMode="auto">
          <a:xfrm>
            <a:off x="685800" y="1447800"/>
            <a:ext cx="79248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los estilos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67620" name="Rectangle 4"/>
          <p:cNvSpPr>
            <a:spLocks noGrp="1" noChangeArrowheads="1"/>
          </p:cNvSpPr>
          <p:nvPr>
            <p:ph type="dt" sz="half" idx="2"/>
          </p:nvPr>
        </p:nvSpPr>
        <p:spPr bwMode="auto">
          <a:xfrm>
            <a:off x="685800" y="6172200"/>
            <a:ext cx="1549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endParaRPr lang="es-ES"/>
          </a:p>
        </p:txBody>
      </p:sp>
      <p:sp>
        <p:nvSpPr>
          <p:cNvPr id="367621" name="Rectangle 5"/>
          <p:cNvSpPr>
            <a:spLocks noGrp="1" noChangeArrowheads="1"/>
          </p:cNvSpPr>
          <p:nvPr>
            <p:ph type="ftr" sz="quarter" idx="3"/>
          </p:nvPr>
        </p:nvSpPr>
        <p:spPr bwMode="auto">
          <a:xfrm>
            <a:off x="2438400" y="6172200"/>
            <a:ext cx="4089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endParaRPr lang="es-ES"/>
          </a:p>
        </p:txBody>
      </p:sp>
      <p:sp>
        <p:nvSpPr>
          <p:cNvPr id="367622" name="Rectangle 6"/>
          <p:cNvSpPr>
            <a:spLocks noGrp="1" noChangeArrowheads="1"/>
          </p:cNvSpPr>
          <p:nvPr>
            <p:ph type="sldNum" sz="quarter" idx="4"/>
          </p:nvPr>
        </p:nvSpPr>
        <p:spPr bwMode="auto">
          <a:xfrm>
            <a:off x="6705600" y="61722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mn-lt"/>
                <a:cs typeface="Arial" charset="0"/>
              </a:defRPr>
            </a:lvl1pPr>
          </a:lstStyle>
          <a:p>
            <a:fld id="{F4543BD7-43DD-437F-B856-EC9A55061F37}" type="slidenum">
              <a:rPr lang="es-ES"/>
              <a:pPr/>
              <a:t>‹Nº›</a:t>
            </a:fld>
            <a:endParaRPr lang="es-ES"/>
          </a:p>
        </p:txBody>
      </p:sp>
    </p:spTree>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accent1"/>
        </a:buClr>
        <a:buSzPct val="75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n"/>
        <a:defRPr kumimoji="1"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1"/>
        </a:buClr>
        <a:buSzPct val="75000"/>
        <a:buFont typeface="Wingdings" pitchFamily="2" charset="2"/>
        <a:buChar char="n"/>
        <a:defRPr kumimoji="1" sz="2400">
          <a:solidFill>
            <a:schemeClr val="tx1"/>
          </a:solidFill>
          <a:effectLst>
            <a:outerShdw blurRad="38100" dist="38100" dir="2700000" algn="tl">
              <a:srgbClr val="000000"/>
            </a:outerShdw>
          </a:effectLst>
          <a:latin typeface="+mn-lt"/>
        </a:defRPr>
      </a:lvl3pPr>
      <a:lvl4pPr marL="15621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4pPr>
      <a:lvl5pPr marL="19812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5pPr>
      <a:lvl6pPr marL="24384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6pPr>
      <a:lvl7pPr marL="28956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7pPr>
      <a:lvl8pPr marL="33528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8pPr>
      <a:lvl9pPr marL="38100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ctrTitle"/>
          </p:nvPr>
        </p:nvSpPr>
        <p:spPr>
          <a:xfrm>
            <a:off x="285720" y="1357298"/>
            <a:ext cx="8858280" cy="1322378"/>
          </a:xfrm>
        </p:spPr>
        <p:txBody>
          <a:bodyPr/>
          <a:lstStyle/>
          <a:p>
            <a:pPr algn="ctr"/>
            <a:r>
              <a:rPr lang="en-GB" sz="3600" dirty="0" smtClean="0"/>
              <a:t>MICROCONTROLADORES ATMEL</a:t>
            </a:r>
            <a:endParaRPr lang="en-GB" sz="3600" dirty="0"/>
          </a:p>
        </p:txBody>
      </p:sp>
      <p:sp>
        <p:nvSpPr>
          <p:cNvPr id="370691" name="Rectangle 3"/>
          <p:cNvSpPr>
            <a:spLocks noGrp="1" noChangeArrowheads="1"/>
          </p:cNvSpPr>
          <p:nvPr>
            <p:ph type="subTitle" idx="1"/>
          </p:nvPr>
        </p:nvSpPr>
        <p:spPr>
          <a:xfrm>
            <a:off x="2143108" y="3429000"/>
            <a:ext cx="6400800" cy="749300"/>
          </a:xfrm>
        </p:spPr>
        <p:txBody>
          <a:bodyPr/>
          <a:lstStyle/>
          <a:p>
            <a:r>
              <a:rPr lang="en-GB" dirty="0" smtClean="0">
                <a:solidFill>
                  <a:srgbClr val="000000"/>
                </a:solidFill>
              </a:rPr>
              <a:t>INTERRUPCIONES EN AvrButterfly.</a:t>
            </a:r>
            <a:endParaRPr lang="en-GB" dirty="0">
              <a:solidFill>
                <a:srgbClr val="000000"/>
              </a:solidFill>
            </a:endParaRPr>
          </a:p>
        </p:txBody>
      </p:sp>
      <p:sp>
        <p:nvSpPr>
          <p:cNvPr id="6" name="Rectangle 3"/>
          <p:cNvSpPr txBox="1">
            <a:spLocks noChangeArrowheads="1"/>
          </p:cNvSpPr>
          <p:nvPr/>
        </p:nvSpPr>
        <p:spPr bwMode="auto">
          <a:xfrm>
            <a:off x="1285852" y="5429264"/>
            <a:ext cx="7500990" cy="1143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20000"/>
              </a:spcBef>
              <a:spcAft>
                <a:spcPct val="0"/>
              </a:spcAft>
              <a:buClr>
                <a:schemeClr val="accent1"/>
              </a:buClr>
              <a:buSzPct val="75000"/>
              <a:buFont typeface="Wingdings" pitchFamily="2" charset="2"/>
              <a:buNone/>
              <a:tabLst/>
              <a:defRPr/>
            </a:pPr>
            <a:r>
              <a:rPr kumimoji="1" lang="en-GB" sz="2000" kern="0" dirty="0" smtClean="0">
                <a:solidFill>
                  <a:schemeClr val="bg1">
                    <a:lumMod val="50000"/>
                  </a:schemeClr>
                </a:solidFill>
                <a:effectLst>
                  <a:outerShdw blurRad="38100" dist="38100" dir="2700000" algn="tl">
                    <a:srgbClr val="000000"/>
                  </a:outerShdw>
                </a:effectLst>
                <a:latin typeface="+mn-lt"/>
              </a:rPr>
              <a:t>Jorge Vega Rosero</a:t>
            </a:r>
          </a:p>
          <a:p>
            <a:pPr marL="0" marR="0" lvl="0" indent="0" algn="r" defTabSz="914400" rtl="0" eaLnBrk="1" fontAlgn="base" latinLnBrk="0" hangingPunct="1">
              <a:lnSpc>
                <a:spcPct val="100000"/>
              </a:lnSpc>
              <a:spcBef>
                <a:spcPct val="20000"/>
              </a:spcBef>
              <a:spcAft>
                <a:spcPct val="0"/>
              </a:spcAft>
              <a:buClr>
                <a:schemeClr val="accent1"/>
              </a:buClr>
              <a:buSzPct val="75000"/>
              <a:buFont typeface="Wingdings" pitchFamily="2" charset="2"/>
              <a:buNone/>
              <a:tabLst/>
              <a:defRPr/>
            </a:pPr>
            <a:r>
              <a:rPr kumimoji="1" lang="en-GB" sz="2000" kern="0" dirty="0" smtClean="0">
                <a:solidFill>
                  <a:schemeClr val="bg1">
                    <a:lumMod val="50000"/>
                  </a:schemeClr>
                </a:solidFill>
                <a:effectLst>
                  <a:outerShdw blurRad="38100" dist="38100" dir="2700000" algn="tl">
                    <a:srgbClr val="000000"/>
                  </a:outerShdw>
                </a:effectLst>
                <a:latin typeface="+mn-lt"/>
              </a:rPr>
              <a:t>Giovanni Granados.</a:t>
            </a:r>
            <a:endParaRPr kumimoji="1" lang="en-GB" sz="2000" b="0" i="0" u="none" strike="noStrike" kern="0" cap="none" spc="0" normalizeH="0" baseline="0" noProof="0" dirty="0" smtClean="0">
              <a:ln>
                <a:noFill/>
              </a:ln>
              <a:solidFill>
                <a:schemeClr val="bg1">
                  <a:lumMod val="50000"/>
                </a:schemeClr>
              </a:solidFill>
              <a:effectLst>
                <a:outerShdw blurRad="38100" dist="38100" dir="2700000" algn="tl">
                  <a:srgbClr val="000000"/>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VECTORES DE INTERRUPCION</a:t>
            </a:r>
            <a:endParaRPr lang="es-ES" dirty="0"/>
          </a:p>
        </p:txBody>
      </p:sp>
      <p:graphicFrame>
        <p:nvGraphicFramePr>
          <p:cNvPr id="4" name="3 Tabla"/>
          <p:cNvGraphicFramePr>
            <a:graphicFrameLocks noGrp="1"/>
          </p:cNvGraphicFramePr>
          <p:nvPr/>
        </p:nvGraphicFramePr>
        <p:xfrm>
          <a:off x="214282" y="1371600"/>
          <a:ext cx="8429684" cy="5012267"/>
        </p:xfrm>
        <a:graphic>
          <a:graphicData uri="http://schemas.openxmlformats.org/drawingml/2006/table">
            <a:tbl>
              <a:tblPr/>
              <a:tblGrid>
                <a:gridCol w="989870"/>
                <a:gridCol w="1274193"/>
                <a:gridCol w="1273140"/>
                <a:gridCol w="4892481"/>
              </a:tblGrid>
              <a:tr h="812800">
                <a:tc>
                  <a:txBody>
                    <a:bodyPr/>
                    <a:lstStyle/>
                    <a:p>
                      <a:pPr algn="ctr">
                        <a:lnSpc>
                          <a:spcPct val="200000"/>
                        </a:lnSpc>
                        <a:spcAft>
                          <a:spcPts val="0"/>
                        </a:spcAft>
                      </a:pPr>
                      <a:r>
                        <a:rPr lang="es-ES" sz="1200" b="1" i="1" u="none" dirty="0">
                          <a:solidFill>
                            <a:srgbClr val="000000"/>
                          </a:solidFill>
                          <a:latin typeface="Arial"/>
                          <a:ea typeface="Calibri"/>
                          <a:cs typeface="Arial"/>
                        </a:rPr>
                        <a:t>11</a:t>
                      </a:r>
                      <a:endParaRPr lang="es-ES" sz="1200" b="1" i="1" u="none" dirty="0">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E4F2"/>
                    </a:solidFill>
                  </a:tcPr>
                </a:tc>
                <a:tc>
                  <a:txBody>
                    <a:bodyPr/>
                    <a:lstStyle/>
                    <a:p>
                      <a:pPr algn="ctr">
                        <a:lnSpc>
                          <a:spcPct val="200000"/>
                        </a:lnSpc>
                        <a:spcAft>
                          <a:spcPts val="0"/>
                        </a:spcAft>
                      </a:pPr>
                      <a:r>
                        <a:rPr lang="es-ES" sz="1200" b="1" i="1" u="none">
                          <a:solidFill>
                            <a:srgbClr val="000000"/>
                          </a:solidFill>
                          <a:latin typeface="Arial"/>
                          <a:ea typeface="Calibri"/>
                          <a:cs typeface="Arial"/>
                        </a:rPr>
                        <a:t>0X0014</a:t>
                      </a:r>
                      <a:endParaRPr lang="es-ES" sz="1200" b="1" i="1" u="none">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E4F2"/>
                    </a:solidFill>
                  </a:tcPr>
                </a:tc>
                <a:tc>
                  <a:txBody>
                    <a:bodyPr/>
                    <a:lstStyle/>
                    <a:p>
                      <a:pPr algn="ctr">
                        <a:lnSpc>
                          <a:spcPct val="200000"/>
                        </a:lnSpc>
                        <a:spcAft>
                          <a:spcPts val="0"/>
                        </a:spcAft>
                      </a:pPr>
                      <a:r>
                        <a:rPr lang="es-ES" sz="1200" b="1" i="1" u="none">
                          <a:solidFill>
                            <a:srgbClr val="000000"/>
                          </a:solidFill>
                          <a:latin typeface="Arial"/>
                          <a:ea typeface="Calibri"/>
                          <a:cs typeface="Arial"/>
                        </a:rPr>
                        <a:t>TIMER0 COMP</a:t>
                      </a:r>
                      <a:endParaRPr lang="es-ES" sz="1200" b="1" i="1" u="none">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E4F2"/>
                    </a:solidFill>
                  </a:tcPr>
                </a:tc>
                <a:tc>
                  <a:txBody>
                    <a:bodyPr/>
                    <a:lstStyle/>
                    <a:p>
                      <a:pPr algn="just">
                        <a:lnSpc>
                          <a:spcPct val="200000"/>
                        </a:lnSpc>
                        <a:spcAft>
                          <a:spcPts val="0"/>
                        </a:spcAft>
                      </a:pPr>
                      <a:r>
                        <a:rPr lang="es-ES" sz="1200" b="1" i="1" u="none" dirty="0">
                          <a:solidFill>
                            <a:srgbClr val="000000"/>
                          </a:solidFill>
                          <a:latin typeface="Arial"/>
                          <a:ea typeface="Calibri"/>
                          <a:cs typeface="Arial"/>
                        </a:rPr>
                        <a:t>TIMER/COUNTER0 COMPARACION CON VALOR DEFINIDO</a:t>
                      </a:r>
                      <a:endParaRPr lang="es-ES" sz="1200" b="1" i="1" u="none" dirty="0">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E4F2"/>
                    </a:solidFill>
                  </a:tcPr>
                </a:tc>
              </a:tr>
              <a:tr h="541867">
                <a:tc>
                  <a:txBody>
                    <a:bodyPr/>
                    <a:lstStyle/>
                    <a:p>
                      <a:pPr algn="ctr">
                        <a:lnSpc>
                          <a:spcPct val="200000"/>
                        </a:lnSpc>
                        <a:spcAft>
                          <a:spcPts val="0"/>
                        </a:spcAft>
                      </a:pPr>
                      <a:r>
                        <a:rPr lang="es-ES" sz="1200" b="1">
                          <a:solidFill>
                            <a:srgbClr val="000000"/>
                          </a:solidFill>
                          <a:latin typeface="Arial"/>
                          <a:ea typeface="Calibri"/>
                          <a:cs typeface="Arial"/>
                        </a:rPr>
                        <a:t>12</a:t>
                      </a:r>
                      <a:endParaRPr lang="es-ES" sz="1200" b="1">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4F2"/>
                    </a:solidFill>
                  </a:tcPr>
                </a:tc>
                <a:tc>
                  <a:txBody>
                    <a:bodyPr/>
                    <a:lstStyle/>
                    <a:p>
                      <a:pPr algn="ctr">
                        <a:lnSpc>
                          <a:spcPct val="200000"/>
                        </a:lnSpc>
                        <a:spcAft>
                          <a:spcPts val="0"/>
                        </a:spcAft>
                      </a:pPr>
                      <a:r>
                        <a:rPr lang="es-ES" sz="1200" b="1">
                          <a:solidFill>
                            <a:srgbClr val="000000"/>
                          </a:solidFill>
                          <a:latin typeface="Arial"/>
                          <a:ea typeface="Calibri"/>
                          <a:cs typeface="Arial"/>
                        </a:rPr>
                        <a:t>0X0016</a:t>
                      </a:r>
                      <a:endParaRPr lang="es-ES" sz="1200" b="1">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4F2"/>
                    </a:solidFill>
                  </a:tcPr>
                </a:tc>
                <a:tc>
                  <a:txBody>
                    <a:bodyPr/>
                    <a:lstStyle/>
                    <a:p>
                      <a:pPr algn="ctr">
                        <a:lnSpc>
                          <a:spcPct val="200000"/>
                        </a:lnSpc>
                        <a:spcAft>
                          <a:spcPts val="0"/>
                        </a:spcAft>
                      </a:pPr>
                      <a:r>
                        <a:rPr lang="es-ES" sz="1200" b="1">
                          <a:solidFill>
                            <a:srgbClr val="000000"/>
                          </a:solidFill>
                          <a:latin typeface="Arial"/>
                          <a:ea typeface="Calibri"/>
                          <a:cs typeface="Arial"/>
                        </a:rPr>
                        <a:t>TIMER0 OVF</a:t>
                      </a:r>
                      <a:endParaRPr lang="es-ES" sz="1200" b="1">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4F2"/>
                    </a:solidFill>
                  </a:tcPr>
                </a:tc>
                <a:tc>
                  <a:txBody>
                    <a:bodyPr/>
                    <a:lstStyle/>
                    <a:p>
                      <a:pPr algn="just">
                        <a:lnSpc>
                          <a:spcPct val="200000"/>
                        </a:lnSpc>
                        <a:spcAft>
                          <a:spcPts val="0"/>
                        </a:spcAft>
                      </a:pPr>
                      <a:r>
                        <a:rPr lang="es-ES" sz="1200" b="1" dirty="0">
                          <a:solidFill>
                            <a:srgbClr val="000000"/>
                          </a:solidFill>
                          <a:latin typeface="Arial"/>
                          <a:ea typeface="Calibri"/>
                          <a:cs typeface="Arial"/>
                        </a:rPr>
                        <a:t>TIMER/COUNTER0 POR DESBORDE</a:t>
                      </a:r>
                      <a:endParaRPr lang="es-ES" sz="1200" b="1" dirty="0">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4F2"/>
                    </a:solidFill>
                  </a:tcPr>
                </a:tc>
              </a:tr>
              <a:tr h="541867">
                <a:tc>
                  <a:txBody>
                    <a:bodyPr/>
                    <a:lstStyle/>
                    <a:p>
                      <a:pPr algn="ctr">
                        <a:lnSpc>
                          <a:spcPct val="200000"/>
                        </a:lnSpc>
                        <a:spcAft>
                          <a:spcPts val="0"/>
                        </a:spcAft>
                      </a:pPr>
                      <a:r>
                        <a:rPr lang="es-ES" sz="1200" b="1" dirty="0">
                          <a:solidFill>
                            <a:srgbClr val="000000"/>
                          </a:solidFill>
                          <a:latin typeface="Arial"/>
                          <a:ea typeface="Calibri"/>
                          <a:cs typeface="Arial"/>
                        </a:rPr>
                        <a:t>13</a:t>
                      </a:r>
                      <a:endParaRPr lang="es-ES" sz="1200" b="1" dirty="0">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dirty="0">
                          <a:solidFill>
                            <a:srgbClr val="000000"/>
                          </a:solidFill>
                          <a:latin typeface="Arial"/>
                          <a:ea typeface="Calibri"/>
                          <a:cs typeface="Arial"/>
                        </a:rPr>
                        <a:t>0X0018</a:t>
                      </a:r>
                      <a:endParaRPr lang="es-ES" sz="1200" b="1" dirty="0">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dirty="0">
                          <a:solidFill>
                            <a:srgbClr val="000000"/>
                          </a:solidFill>
                          <a:latin typeface="Arial"/>
                          <a:ea typeface="Calibri"/>
                          <a:cs typeface="Arial"/>
                        </a:rPr>
                        <a:t>SPI, STC</a:t>
                      </a:r>
                      <a:endParaRPr lang="es-ES" sz="1200" b="1" dirty="0">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200" b="1" dirty="0">
                          <a:solidFill>
                            <a:srgbClr val="000000"/>
                          </a:solidFill>
                          <a:latin typeface="Arial"/>
                          <a:ea typeface="Calibri"/>
                          <a:cs typeface="Arial"/>
                        </a:rPr>
                        <a:t>SPI TRANSMISION SERIAL COMPLETA</a:t>
                      </a:r>
                      <a:endParaRPr lang="es-ES" sz="1200" b="1" dirty="0">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867">
                <a:tc>
                  <a:txBody>
                    <a:bodyPr/>
                    <a:lstStyle/>
                    <a:p>
                      <a:pPr algn="ctr">
                        <a:lnSpc>
                          <a:spcPct val="200000"/>
                        </a:lnSpc>
                        <a:spcAft>
                          <a:spcPts val="0"/>
                        </a:spcAft>
                      </a:pPr>
                      <a:r>
                        <a:rPr lang="es-ES" sz="1200" b="1">
                          <a:solidFill>
                            <a:srgbClr val="000000"/>
                          </a:solidFill>
                          <a:latin typeface="Arial"/>
                          <a:ea typeface="Calibri"/>
                          <a:cs typeface="Arial"/>
                        </a:rPr>
                        <a:t>14</a:t>
                      </a:r>
                      <a:endParaRPr lang="es-ES" sz="1200" b="1">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solidFill>
                            <a:srgbClr val="000000"/>
                          </a:solidFill>
                          <a:latin typeface="Arial"/>
                          <a:ea typeface="Calibri"/>
                          <a:cs typeface="Arial"/>
                        </a:rPr>
                        <a:t>0X001A</a:t>
                      </a:r>
                      <a:endParaRPr lang="es-ES" sz="1200" b="1">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solidFill>
                            <a:srgbClr val="000000"/>
                          </a:solidFill>
                          <a:latin typeface="Arial"/>
                          <a:ea typeface="Calibri"/>
                          <a:cs typeface="Arial"/>
                        </a:rPr>
                        <a:t>USART,RX</a:t>
                      </a:r>
                      <a:endParaRPr lang="es-ES" sz="1200" b="1">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200" b="1" dirty="0">
                          <a:solidFill>
                            <a:srgbClr val="000000"/>
                          </a:solidFill>
                          <a:latin typeface="Arial"/>
                          <a:ea typeface="Calibri"/>
                          <a:cs typeface="Arial"/>
                        </a:rPr>
                        <a:t>USART, RX COMPLETA</a:t>
                      </a:r>
                      <a:endParaRPr lang="es-ES" sz="1200" b="1" dirty="0">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867">
                <a:tc>
                  <a:txBody>
                    <a:bodyPr/>
                    <a:lstStyle/>
                    <a:p>
                      <a:pPr algn="ctr">
                        <a:lnSpc>
                          <a:spcPct val="200000"/>
                        </a:lnSpc>
                        <a:spcAft>
                          <a:spcPts val="0"/>
                        </a:spcAft>
                      </a:pPr>
                      <a:r>
                        <a:rPr lang="es-ES" sz="1200" b="1">
                          <a:solidFill>
                            <a:srgbClr val="000000"/>
                          </a:solidFill>
                          <a:latin typeface="Arial"/>
                          <a:ea typeface="Calibri"/>
                          <a:cs typeface="Arial"/>
                        </a:rPr>
                        <a:t>15</a:t>
                      </a:r>
                      <a:endParaRPr lang="es-ES" sz="1200" b="1">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solidFill>
                            <a:srgbClr val="000000"/>
                          </a:solidFill>
                          <a:latin typeface="Arial"/>
                          <a:ea typeface="Calibri"/>
                          <a:cs typeface="Arial"/>
                        </a:rPr>
                        <a:t>0X001C</a:t>
                      </a:r>
                      <a:endParaRPr lang="es-ES" sz="1200" b="1">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solidFill>
                            <a:srgbClr val="000000"/>
                          </a:solidFill>
                          <a:latin typeface="Arial"/>
                          <a:ea typeface="Calibri"/>
                          <a:cs typeface="Arial"/>
                        </a:rPr>
                        <a:t>USART, UDRE</a:t>
                      </a:r>
                      <a:endParaRPr lang="es-ES" sz="1200" b="1">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200" b="1" dirty="0">
                          <a:solidFill>
                            <a:srgbClr val="000000"/>
                          </a:solidFill>
                          <a:latin typeface="Arial"/>
                          <a:ea typeface="Calibri"/>
                          <a:cs typeface="Arial"/>
                        </a:rPr>
                        <a:t>USART, REGISTRO DE DATO VACIA</a:t>
                      </a:r>
                      <a:endParaRPr lang="es-ES" sz="1200" b="1" dirty="0">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867">
                <a:tc>
                  <a:txBody>
                    <a:bodyPr/>
                    <a:lstStyle/>
                    <a:p>
                      <a:pPr algn="ctr">
                        <a:lnSpc>
                          <a:spcPct val="200000"/>
                        </a:lnSpc>
                        <a:spcAft>
                          <a:spcPts val="0"/>
                        </a:spcAft>
                      </a:pPr>
                      <a:r>
                        <a:rPr lang="es-ES" sz="1200" b="1">
                          <a:solidFill>
                            <a:srgbClr val="000000"/>
                          </a:solidFill>
                          <a:latin typeface="Arial"/>
                          <a:ea typeface="Calibri"/>
                          <a:cs typeface="Arial"/>
                        </a:rPr>
                        <a:t>16</a:t>
                      </a:r>
                      <a:endParaRPr lang="es-ES" sz="1200" b="1">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solidFill>
                            <a:srgbClr val="000000"/>
                          </a:solidFill>
                          <a:latin typeface="Arial"/>
                          <a:ea typeface="Calibri"/>
                          <a:cs typeface="Arial"/>
                        </a:rPr>
                        <a:t>0X001E</a:t>
                      </a:r>
                      <a:endParaRPr lang="es-ES" sz="1200" b="1">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solidFill>
                            <a:srgbClr val="000000"/>
                          </a:solidFill>
                          <a:latin typeface="Arial"/>
                          <a:ea typeface="Calibri"/>
                          <a:cs typeface="Arial"/>
                        </a:rPr>
                        <a:t>USART, TX</a:t>
                      </a:r>
                      <a:endParaRPr lang="es-ES" sz="1200" b="1">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200" b="1" dirty="0">
                          <a:solidFill>
                            <a:srgbClr val="000000"/>
                          </a:solidFill>
                          <a:latin typeface="Arial"/>
                          <a:ea typeface="Calibri"/>
                          <a:cs typeface="Arial"/>
                        </a:rPr>
                        <a:t>USART, TX COMPLETA</a:t>
                      </a:r>
                      <a:endParaRPr lang="es-ES" sz="1200" b="1" dirty="0">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867">
                <a:tc>
                  <a:txBody>
                    <a:bodyPr/>
                    <a:lstStyle/>
                    <a:p>
                      <a:pPr algn="ctr">
                        <a:lnSpc>
                          <a:spcPct val="200000"/>
                        </a:lnSpc>
                        <a:spcAft>
                          <a:spcPts val="0"/>
                        </a:spcAft>
                      </a:pPr>
                      <a:r>
                        <a:rPr lang="es-ES" sz="1200" b="1">
                          <a:solidFill>
                            <a:srgbClr val="000000"/>
                          </a:solidFill>
                          <a:latin typeface="Arial"/>
                          <a:ea typeface="Calibri"/>
                          <a:cs typeface="Arial"/>
                        </a:rPr>
                        <a:t>17</a:t>
                      </a:r>
                      <a:endParaRPr lang="es-ES" sz="1200" b="1">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solidFill>
                            <a:srgbClr val="000000"/>
                          </a:solidFill>
                          <a:latin typeface="Arial"/>
                          <a:ea typeface="Calibri"/>
                          <a:cs typeface="Arial"/>
                        </a:rPr>
                        <a:t>0X0020</a:t>
                      </a:r>
                      <a:endParaRPr lang="es-ES" sz="1200" b="1">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dirty="0">
                          <a:solidFill>
                            <a:srgbClr val="000000"/>
                          </a:solidFill>
                          <a:latin typeface="Arial"/>
                          <a:ea typeface="Calibri"/>
                          <a:cs typeface="Arial"/>
                        </a:rPr>
                        <a:t>USI START</a:t>
                      </a:r>
                      <a:endParaRPr lang="es-ES" sz="1200" b="1" dirty="0">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200" b="1" dirty="0">
                          <a:solidFill>
                            <a:srgbClr val="000000"/>
                          </a:solidFill>
                          <a:latin typeface="Arial"/>
                          <a:ea typeface="Calibri"/>
                          <a:cs typeface="Arial"/>
                        </a:rPr>
                        <a:t>USI CONDICION DE INICIO</a:t>
                      </a:r>
                      <a:endParaRPr lang="es-ES" sz="1200" b="1" dirty="0">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VECTORES DE INTERRUPCION</a:t>
            </a:r>
            <a:endParaRPr lang="es-ES" dirty="0"/>
          </a:p>
        </p:txBody>
      </p:sp>
      <p:graphicFrame>
        <p:nvGraphicFramePr>
          <p:cNvPr id="4" name="3 Tabla"/>
          <p:cNvGraphicFramePr>
            <a:graphicFrameLocks noGrp="1"/>
          </p:cNvGraphicFramePr>
          <p:nvPr/>
        </p:nvGraphicFramePr>
        <p:xfrm>
          <a:off x="357155" y="1371600"/>
          <a:ext cx="8358248" cy="4538134"/>
        </p:xfrm>
        <a:graphic>
          <a:graphicData uri="http://schemas.openxmlformats.org/drawingml/2006/table">
            <a:tbl>
              <a:tblPr/>
              <a:tblGrid>
                <a:gridCol w="981481"/>
                <a:gridCol w="1263396"/>
                <a:gridCol w="1262352"/>
                <a:gridCol w="4851019"/>
              </a:tblGrid>
              <a:tr h="812800">
                <a:tc>
                  <a:txBody>
                    <a:bodyPr/>
                    <a:lstStyle/>
                    <a:p>
                      <a:pPr algn="ctr">
                        <a:lnSpc>
                          <a:spcPct val="200000"/>
                        </a:lnSpc>
                        <a:spcAft>
                          <a:spcPts val="0"/>
                        </a:spcAft>
                      </a:pPr>
                      <a:r>
                        <a:rPr lang="es-ES" sz="1200" b="1" dirty="0">
                          <a:solidFill>
                            <a:srgbClr val="000000"/>
                          </a:solidFill>
                          <a:latin typeface="Arial"/>
                          <a:ea typeface="Calibri"/>
                          <a:cs typeface="Arial"/>
                        </a:rPr>
                        <a:t>18</a:t>
                      </a:r>
                      <a:endParaRPr lang="es-ES" sz="1200" b="1" dirty="0">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solidFill>
                            <a:srgbClr val="000000"/>
                          </a:solidFill>
                          <a:latin typeface="Arial"/>
                          <a:ea typeface="Calibri"/>
                          <a:cs typeface="Arial"/>
                        </a:rPr>
                        <a:t>0X0022</a:t>
                      </a:r>
                      <a:endParaRPr lang="es-ES" sz="1200" b="1">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solidFill>
                            <a:srgbClr val="000000"/>
                          </a:solidFill>
                          <a:latin typeface="Arial"/>
                          <a:ea typeface="Calibri"/>
                          <a:cs typeface="Arial"/>
                        </a:rPr>
                        <a:t>USI OVERFLOW</a:t>
                      </a:r>
                      <a:endParaRPr lang="es-ES" sz="1200" b="1">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200" b="1" dirty="0">
                          <a:solidFill>
                            <a:srgbClr val="000000"/>
                          </a:solidFill>
                          <a:latin typeface="Arial"/>
                          <a:ea typeface="Calibri"/>
                          <a:cs typeface="Arial"/>
                        </a:rPr>
                        <a:t>USI DESBORDE</a:t>
                      </a:r>
                      <a:endParaRPr lang="es-ES" sz="1200" b="1" dirty="0">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812800">
                <a:tc>
                  <a:txBody>
                    <a:bodyPr/>
                    <a:lstStyle/>
                    <a:p>
                      <a:pPr algn="ctr">
                        <a:lnSpc>
                          <a:spcPct val="200000"/>
                        </a:lnSpc>
                        <a:spcAft>
                          <a:spcPts val="0"/>
                        </a:spcAft>
                      </a:pPr>
                      <a:r>
                        <a:rPr lang="es-ES" sz="1200" b="1">
                          <a:solidFill>
                            <a:srgbClr val="000000"/>
                          </a:solidFill>
                          <a:latin typeface="Arial"/>
                          <a:ea typeface="Calibri"/>
                          <a:cs typeface="Arial"/>
                        </a:rPr>
                        <a:t>19</a:t>
                      </a:r>
                      <a:endParaRPr lang="es-ES" sz="1200" b="1">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solidFill>
                            <a:srgbClr val="000000"/>
                          </a:solidFill>
                          <a:latin typeface="Arial"/>
                          <a:ea typeface="Calibri"/>
                          <a:cs typeface="Arial"/>
                        </a:rPr>
                        <a:t>0X0024</a:t>
                      </a:r>
                      <a:endParaRPr lang="es-ES" sz="1200" b="1">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solidFill>
                            <a:srgbClr val="000000"/>
                          </a:solidFill>
                          <a:latin typeface="Arial"/>
                          <a:ea typeface="Calibri"/>
                          <a:cs typeface="Arial"/>
                        </a:rPr>
                        <a:t>ANALOG COMP</a:t>
                      </a:r>
                      <a:endParaRPr lang="es-ES" sz="1200" b="1">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200" b="1" dirty="0">
                          <a:solidFill>
                            <a:srgbClr val="000000"/>
                          </a:solidFill>
                          <a:latin typeface="Arial"/>
                          <a:ea typeface="Calibri"/>
                          <a:cs typeface="Arial"/>
                        </a:rPr>
                        <a:t>COMPARADOR ANALOGICO</a:t>
                      </a:r>
                      <a:endParaRPr lang="es-ES" sz="1200" b="1" dirty="0">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867">
                <a:tc>
                  <a:txBody>
                    <a:bodyPr/>
                    <a:lstStyle/>
                    <a:p>
                      <a:pPr algn="ctr">
                        <a:lnSpc>
                          <a:spcPct val="200000"/>
                        </a:lnSpc>
                        <a:spcAft>
                          <a:spcPts val="0"/>
                        </a:spcAft>
                      </a:pPr>
                      <a:r>
                        <a:rPr lang="es-ES" sz="1200" b="1">
                          <a:solidFill>
                            <a:srgbClr val="000000"/>
                          </a:solidFill>
                          <a:latin typeface="Arial"/>
                          <a:ea typeface="Calibri"/>
                          <a:cs typeface="Arial"/>
                        </a:rPr>
                        <a:t>20</a:t>
                      </a:r>
                      <a:endParaRPr lang="es-ES" sz="1200" b="1">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solidFill>
                            <a:srgbClr val="000000"/>
                          </a:solidFill>
                          <a:latin typeface="Arial"/>
                          <a:ea typeface="Calibri"/>
                          <a:cs typeface="Arial"/>
                        </a:rPr>
                        <a:t>0X0026</a:t>
                      </a:r>
                      <a:endParaRPr lang="es-ES" sz="1200" b="1">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solidFill>
                            <a:srgbClr val="000000"/>
                          </a:solidFill>
                          <a:latin typeface="Arial"/>
                          <a:ea typeface="Calibri"/>
                          <a:cs typeface="Arial"/>
                        </a:rPr>
                        <a:t>ADC</a:t>
                      </a:r>
                      <a:endParaRPr lang="es-ES" sz="1200" b="1">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200" b="1" dirty="0">
                          <a:solidFill>
                            <a:srgbClr val="000000"/>
                          </a:solidFill>
                          <a:latin typeface="Arial"/>
                          <a:ea typeface="Calibri"/>
                          <a:cs typeface="Arial"/>
                        </a:rPr>
                        <a:t>ADC, CONVERSION COMPLETA</a:t>
                      </a:r>
                      <a:endParaRPr lang="es-ES" sz="1200" b="1" dirty="0">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867">
                <a:tc>
                  <a:txBody>
                    <a:bodyPr/>
                    <a:lstStyle/>
                    <a:p>
                      <a:pPr algn="ctr">
                        <a:lnSpc>
                          <a:spcPct val="200000"/>
                        </a:lnSpc>
                        <a:spcAft>
                          <a:spcPts val="0"/>
                        </a:spcAft>
                      </a:pPr>
                      <a:r>
                        <a:rPr lang="es-ES" sz="1200" b="1">
                          <a:solidFill>
                            <a:srgbClr val="000000"/>
                          </a:solidFill>
                          <a:latin typeface="Arial"/>
                          <a:ea typeface="Calibri"/>
                          <a:cs typeface="Arial"/>
                        </a:rPr>
                        <a:t>21</a:t>
                      </a:r>
                      <a:endParaRPr lang="es-ES" sz="1200" b="1">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solidFill>
                            <a:srgbClr val="000000"/>
                          </a:solidFill>
                          <a:latin typeface="Arial"/>
                          <a:ea typeface="Calibri"/>
                          <a:cs typeface="Arial"/>
                        </a:rPr>
                        <a:t>0X0028</a:t>
                      </a:r>
                      <a:endParaRPr lang="es-ES" sz="1200" b="1">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dirty="0">
                          <a:solidFill>
                            <a:srgbClr val="000000"/>
                          </a:solidFill>
                          <a:latin typeface="Arial"/>
                          <a:ea typeface="Calibri"/>
                          <a:cs typeface="Arial"/>
                        </a:rPr>
                        <a:t>EE READY</a:t>
                      </a:r>
                      <a:endParaRPr lang="es-ES" sz="1200" b="1" dirty="0">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200" b="1" dirty="0">
                          <a:solidFill>
                            <a:srgbClr val="000000"/>
                          </a:solidFill>
                          <a:latin typeface="Arial"/>
                          <a:ea typeface="Calibri"/>
                          <a:cs typeface="Arial"/>
                        </a:rPr>
                        <a:t>EEPROM LISTA</a:t>
                      </a:r>
                      <a:endParaRPr lang="es-ES" sz="1200" b="1" dirty="0">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2800">
                <a:tc>
                  <a:txBody>
                    <a:bodyPr/>
                    <a:lstStyle/>
                    <a:p>
                      <a:pPr algn="ctr">
                        <a:lnSpc>
                          <a:spcPct val="200000"/>
                        </a:lnSpc>
                        <a:spcAft>
                          <a:spcPts val="0"/>
                        </a:spcAft>
                      </a:pPr>
                      <a:r>
                        <a:rPr lang="es-ES" sz="1200" b="1" dirty="0">
                          <a:solidFill>
                            <a:srgbClr val="000000"/>
                          </a:solidFill>
                          <a:latin typeface="Arial"/>
                          <a:ea typeface="Calibri"/>
                          <a:cs typeface="Arial"/>
                        </a:rPr>
                        <a:t>22</a:t>
                      </a:r>
                      <a:endParaRPr lang="es-ES" sz="1200" b="1" dirty="0">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solidFill>
                            <a:srgbClr val="000000"/>
                          </a:solidFill>
                          <a:latin typeface="Arial"/>
                          <a:ea typeface="Calibri"/>
                          <a:cs typeface="Arial"/>
                        </a:rPr>
                        <a:t>0X002A</a:t>
                      </a:r>
                      <a:endParaRPr lang="es-ES" sz="1200" b="1">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solidFill>
                            <a:srgbClr val="000000"/>
                          </a:solidFill>
                          <a:latin typeface="Arial"/>
                          <a:ea typeface="Calibri"/>
                          <a:cs typeface="Arial"/>
                        </a:rPr>
                        <a:t>SPM READY</a:t>
                      </a:r>
                      <a:endParaRPr lang="es-ES" sz="1200" b="1">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200" b="1" dirty="0">
                          <a:solidFill>
                            <a:srgbClr val="000000"/>
                          </a:solidFill>
                          <a:latin typeface="Arial"/>
                          <a:ea typeface="Calibri"/>
                          <a:cs typeface="Arial"/>
                        </a:rPr>
                        <a:t>ALMACENAMIENTO EN MEMORIA DE PORGRAMA LISTA</a:t>
                      </a:r>
                      <a:endParaRPr lang="es-ES" sz="1200" b="1" dirty="0">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867">
                <a:tc>
                  <a:txBody>
                    <a:bodyPr/>
                    <a:lstStyle/>
                    <a:p>
                      <a:pPr algn="ctr">
                        <a:lnSpc>
                          <a:spcPct val="200000"/>
                        </a:lnSpc>
                        <a:spcAft>
                          <a:spcPts val="0"/>
                        </a:spcAft>
                      </a:pPr>
                      <a:r>
                        <a:rPr lang="es-ES" sz="1200" b="1">
                          <a:solidFill>
                            <a:srgbClr val="000000"/>
                          </a:solidFill>
                          <a:latin typeface="Arial"/>
                          <a:ea typeface="Calibri"/>
                          <a:cs typeface="Arial"/>
                        </a:rPr>
                        <a:t>23</a:t>
                      </a:r>
                      <a:endParaRPr lang="es-ES" sz="1200" b="1">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solidFill>
                            <a:srgbClr val="000000"/>
                          </a:solidFill>
                          <a:latin typeface="Arial"/>
                          <a:ea typeface="Calibri"/>
                          <a:cs typeface="Arial"/>
                        </a:rPr>
                        <a:t>0X002C</a:t>
                      </a:r>
                      <a:endParaRPr lang="es-ES" sz="1200" b="1">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solidFill>
                            <a:srgbClr val="000000"/>
                          </a:solidFill>
                          <a:latin typeface="Arial"/>
                          <a:ea typeface="Calibri"/>
                          <a:cs typeface="Arial"/>
                        </a:rPr>
                        <a:t>LCD</a:t>
                      </a:r>
                      <a:endParaRPr lang="es-ES" sz="1200" b="1">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200" b="1" dirty="0">
                          <a:solidFill>
                            <a:srgbClr val="000000"/>
                          </a:solidFill>
                          <a:latin typeface="Arial"/>
                          <a:ea typeface="Calibri"/>
                          <a:cs typeface="Arial"/>
                        </a:rPr>
                        <a:t>LCD INICIO DE FRAME.</a:t>
                      </a:r>
                      <a:endParaRPr lang="es-ES" sz="1200" b="1" dirty="0">
                        <a:solidFill>
                          <a:srgbClr val="000000"/>
                        </a:solidFill>
                        <a:latin typeface="Arial"/>
                        <a:ea typeface="Calibri"/>
                        <a:cs typeface="Times New Roman"/>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ATMEGA169</a:t>
            </a:r>
            <a:endParaRPr lang="es-ES" dirty="0"/>
          </a:p>
        </p:txBody>
      </p:sp>
      <p:pic>
        <p:nvPicPr>
          <p:cNvPr id="390146" name="Picture 2" descr="atemega169"/>
          <p:cNvPicPr>
            <a:picLocks noChangeAspect="1" noChangeArrowheads="1"/>
          </p:cNvPicPr>
          <p:nvPr/>
        </p:nvPicPr>
        <p:blipFill>
          <a:blip r:embed="rId2"/>
          <a:srcRect/>
          <a:stretch>
            <a:fillRect/>
          </a:stretch>
        </p:blipFill>
        <p:spPr bwMode="auto">
          <a:xfrm>
            <a:off x="2786050" y="1643050"/>
            <a:ext cx="3581400" cy="456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PROYECTO1</a:t>
            </a:r>
            <a:endParaRPr lang="es-ES" dirty="0"/>
          </a:p>
        </p:txBody>
      </p:sp>
      <p:sp>
        <p:nvSpPr>
          <p:cNvPr id="4" name="3 Rectángulo"/>
          <p:cNvSpPr/>
          <p:nvPr/>
        </p:nvSpPr>
        <p:spPr>
          <a:xfrm>
            <a:off x="642910" y="2786058"/>
            <a:ext cx="8072494" cy="1200329"/>
          </a:xfrm>
          <a:prstGeom prst="rect">
            <a:avLst/>
          </a:prstGeom>
        </p:spPr>
        <p:txBody>
          <a:bodyPr wrap="square">
            <a:spAutoFit/>
          </a:bodyPr>
          <a:lstStyle/>
          <a:p>
            <a:r>
              <a:rPr lang="es-ES" b="1" i="1" dirty="0" smtClean="0">
                <a:solidFill>
                  <a:srgbClr val="000000"/>
                </a:solidFill>
              </a:rPr>
              <a:t>Elaboración </a:t>
            </a:r>
            <a:r>
              <a:rPr lang="es-ES" b="1" i="1" dirty="0">
                <a:solidFill>
                  <a:srgbClr val="000000"/>
                </a:solidFill>
              </a:rPr>
              <a:t>un controlador continuo para Led </a:t>
            </a:r>
            <a:r>
              <a:rPr lang="es-ES" b="1" i="1" dirty="0" smtClean="0">
                <a:solidFill>
                  <a:srgbClr val="000000"/>
                </a:solidFill>
              </a:rPr>
              <a:t>Tricolor(RGB), </a:t>
            </a:r>
            <a:r>
              <a:rPr lang="es-ES" b="1" i="1" dirty="0">
                <a:solidFill>
                  <a:srgbClr val="000000"/>
                </a:solidFill>
              </a:rPr>
              <a:t>por medio de </a:t>
            </a:r>
            <a:r>
              <a:rPr lang="es-ES" b="1" i="1" dirty="0" smtClean="0">
                <a:solidFill>
                  <a:srgbClr val="000000"/>
                </a:solidFill>
              </a:rPr>
              <a:t>modulación PWM.</a:t>
            </a:r>
            <a:endParaRPr lang="es-ES" b="1" dirty="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OBJETIVOS</a:t>
            </a:r>
            <a:endParaRPr lang="es-ES" dirty="0"/>
          </a:p>
        </p:txBody>
      </p:sp>
      <p:sp>
        <p:nvSpPr>
          <p:cNvPr id="3" name="2 Marcador de contenido"/>
          <p:cNvSpPr>
            <a:spLocks noGrp="1"/>
          </p:cNvSpPr>
          <p:nvPr>
            <p:ph idx="1"/>
          </p:nvPr>
        </p:nvSpPr>
        <p:spPr/>
        <p:txBody>
          <a:bodyPr/>
          <a:lstStyle/>
          <a:p>
            <a:endParaRPr lang="es-ES" sz="2800" dirty="0" smtClean="0">
              <a:solidFill>
                <a:srgbClr val="000000"/>
              </a:solidFill>
            </a:endParaRPr>
          </a:p>
          <a:p>
            <a:endParaRPr lang="es-ES" sz="2800" dirty="0" smtClean="0">
              <a:solidFill>
                <a:srgbClr val="000000"/>
              </a:solidFill>
            </a:endParaRPr>
          </a:p>
          <a:p>
            <a:r>
              <a:rPr lang="es-ES" sz="2800" dirty="0" smtClean="0">
                <a:solidFill>
                  <a:srgbClr val="000000"/>
                </a:solidFill>
              </a:rPr>
              <a:t>Mostrar </a:t>
            </a:r>
            <a:r>
              <a:rPr lang="es-ES" sz="2800" dirty="0">
                <a:solidFill>
                  <a:srgbClr val="000000"/>
                </a:solidFill>
              </a:rPr>
              <a:t>el uso de </a:t>
            </a:r>
            <a:r>
              <a:rPr lang="es-ES" sz="2800" dirty="0" smtClean="0">
                <a:solidFill>
                  <a:srgbClr val="000000"/>
                </a:solidFill>
              </a:rPr>
              <a:t>las Interrupciones en la generación de señales PWM</a:t>
            </a:r>
            <a:r>
              <a:rPr lang="es-ES" sz="2800" dirty="0">
                <a:solidFill>
                  <a:srgbClr val="000000"/>
                </a:solidFill>
              </a:rPr>
              <a:t>, y así poder </a:t>
            </a:r>
            <a:r>
              <a:rPr lang="es-ES" sz="2800" dirty="0" smtClean="0">
                <a:solidFill>
                  <a:srgbClr val="000000"/>
                </a:solidFill>
              </a:rPr>
              <a:t>visualizar </a:t>
            </a:r>
            <a:r>
              <a:rPr lang="es-ES" sz="2800" dirty="0">
                <a:solidFill>
                  <a:srgbClr val="000000"/>
                </a:solidFill>
              </a:rPr>
              <a:t>una gama de colores a partir de un LED RGB.</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PWM</a:t>
            </a:r>
            <a:endParaRPr lang="es-ES" dirty="0"/>
          </a:p>
        </p:txBody>
      </p:sp>
      <p:sp>
        <p:nvSpPr>
          <p:cNvPr id="3" name="2 Marcador de contenido"/>
          <p:cNvSpPr>
            <a:spLocks noGrp="1"/>
          </p:cNvSpPr>
          <p:nvPr>
            <p:ph idx="1"/>
          </p:nvPr>
        </p:nvSpPr>
        <p:spPr>
          <a:xfrm>
            <a:off x="685800" y="1447800"/>
            <a:ext cx="7924800" cy="4981596"/>
          </a:xfrm>
        </p:spPr>
        <p:txBody>
          <a:bodyPr/>
          <a:lstStyle/>
          <a:p>
            <a:r>
              <a:rPr lang="es-ES" sz="2800" i="1" dirty="0" smtClean="0">
                <a:solidFill>
                  <a:srgbClr val="000000"/>
                </a:solidFill>
                <a:latin typeface="Times New Roman" pitchFamily="18" charset="0"/>
                <a:cs typeface="Times New Roman" pitchFamily="18" charset="0"/>
              </a:rPr>
              <a:t>La modulación por anchura de pulsos (PWM) es una técnica de modulación, en la que se modifica el ciclo de trabajo de una señal periódica cuadrada, esta variación en el ciclo de trabajo, produce una variación en la transferencia de energía entregada. Afectando directamente a la intensidad final del Led.</a:t>
            </a:r>
            <a:endParaRPr lang="es-ES" sz="2800" i="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PWM</a:t>
            </a:r>
            <a:endParaRPr lang="es-ES" dirty="0"/>
          </a:p>
        </p:txBody>
      </p:sp>
      <p:sp>
        <p:nvSpPr>
          <p:cNvPr id="3" name="2 Marcador de contenido"/>
          <p:cNvSpPr>
            <a:spLocks noGrp="1"/>
          </p:cNvSpPr>
          <p:nvPr>
            <p:ph idx="1"/>
          </p:nvPr>
        </p:nvSpPr>
        <p:spPr/>
        <p:txBody>
          <a:bodyPr/>
          <a:lstStyle/>
          <a:p>
            <a:r>
              <a:rPr lang="es-ES" sz="2000" b="1" dirty="0">
                <a:solidFill>
                  <a:srgbClr val="000000"/>
                </a:solidFill>
              </a:rPr>
              <a:t>El ciclo de trabajo de una señal periódica es el ancho relativo de su parte positiva en relación al período. Cuando mas tiempo pase la señal en estado alto, mayor será la velocidad del motor. </a:t>
            </a:r>
          </a:p>
          <a:p>
            <a:r>
              <a:rPr lang="es-ES" sz="2000" b="1" dirty="0">
                <a:solidFill>
                  <a:srgbClr val="000000"/>
                </a:solidFill>
              </a:rPr>
              <a:t>Este tren de pulsos, en realidad, hace que el motor marche alimentado por la tensión máxima de la señal durante el tiempo en que esta se encuentra en estado alto, y que pare en los tiempos en que la señal esta en estado bajo. </a:t>
            </a:r>
          </a:p>
          <a:p>
            <a:endParaRPr lang="es-ES" sz="12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214290"/>
            <a:ext cx="7924800" cy="1066800"/>
          </a:xfrm>
        </p:spPr>
        <p:txBody>
          <a:bodyPr/>
          <a:lstStyle/>
          <a:p>
            <a:r>
              <a:rPr lang="es-ES" sz="3200" dirty="0" smtClean="0"/>
              <a:t>Ciclo de Trabajo</a:t>
            </a:r>
            <a:endParaRPr lang="es-ES" sz="3200" dirty="0"/>
          </a:p>
        </p:txBody>
      </p:sp>
      <p:pic>
        <p:nvPicPr>
          <p:cNvPr id="420866" name="Picture 2"/>
          <p:cNvPicPr>
            <a:picLocks noChangeAspect="1" noChangeArrowheads="1"/>
          </p:cNvPicPr>
          <p:nvPr/>
        </p:nvPicPr>
        <p:blipFill>
          <a:blip r:embed="rId2"/>
          <a:srcRect/>
          <a:stretch>
            <a:fillRect/>
          </a:stretch>
        </p:blipFill>
        <p:spPr bwMode="auto">
          <a:xfrm>
            <a:off x="285720" y="2000240"/>
            <a:ext cx="8528712" cy="27956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PWM</a:t>
            </a:r>
            <a:endParaRPr lang="es-ES" dirty="0"/>
          </a:p>
        </p:txBody>
      </p:sp>
      <p:sp>
        <p:nvSpPr>
          <p:cNvPr id="3" name="2 Marcador de contenido"/>
          <p:cNvSpPr>
            <a:spLocks noGrp="1"/>
          </p:cNvSpPr>
          <p:nvPr>
            <p:ph idx="1"/>
          </p:nvPr>
        </p:nvSpPr>
        <p:spPr>
          <a:xfrm>
            <a:off x="685800" y="1447800"/>
            <a:ext cx="7924800" cy="4838720"/>
          </a:xfrm>
        </p:spPr>
        <p:txBody>
          <a:bodyPr/>
          <a:lstStyle/>
          <a:p>
            <a:pPr algn="ctr">
              <a:buNone/>
            </a:pPr>
            <a:r>
              <a:rPr lang="es-ES" sz="1800" b="1" dirty="0" smtClean="0">
                <a:solidFill>
                  <a:srgbClr val="000000"/>
                </a:solidFill>
              </a:rPr>
              <a:t>Usos de señales PWM</a:t>
            </a:r>
          </a:p>
          <a:p>
            <a:endParaRPr lang="es-ES" sz="1800" b="1" dirty="0" smtClean="0">
              <a:solidFill>
                <a:srgbClr val="000000"/>
              </a:solidFill>
            </a:endParaRPr>
          </a:p>
          <a:p>
            <a:pPr>
              <a:buNone/>
            </a:pPr>
            <a:r>
              <a:rPr lang="es-ES" sz="1800" dirty="0" smtClean="0">
                <a:solidFill>
                  <a:srgbClr val="000000"/>
                </a:solidFill>
              </a:rPr>
              <a:t>PWM tiene diferentes usos: </a:t>
            </a:r>
          </a:p>
          <a:p>
            <a:pPr>
              <a:buNone/>
            </a:pPr>
            <a:endParaRPr lang="es-ES" sz="1800" dirty="0" smtClean="0">
              <a:solidFill>
                <a:srgbClr val="000000"/>
              </a:solidFill>
            </a:endParaRPr>
          </a:p>
          <a:p>
            <a:r>
              <a:rPr lang="es-ES" sz="1800" dirty="0" smtClean="0">
                <a:solidFill>
                  <a:srgbClr val="000000"/>
                </a:solidFill>
              </a:rPr>
              <a:t>Atenuación de la intensidad de un LED. </a:t>
            </a:r>
          </a:p>
          <a:p>
            <a:r>
              <a:rPr lang="es-ES" sz="1800" dirty="0" smtClean="0">
                <a:solidFill>
                  <a:srgbClr val="000000"/>
                </a:solidFill>
              </a:rPr>
              <a:t>Disponer de una salida analógica; si la salida digital esta filtrada,</a:t>
            </a:r>
            <a:br>
              <a:rPr lang="es-ES" sz="1800" dirty="0" smtClean="0">
                <a:solidFill>
                  <a:srgbClr val="000000"/>
                </a:solidFill>
              </a:rPr>
            </a:br>
            <a:r>
              <a:rPr lang="es-ES" sz="1800" dirty="0" smtClean="0">
                <a:solidFill>
                  <a:srgbClr val="000000"/>
                </a:solidFill>
              </a:rPr>
              <a:t>esto proveerá de un voltaje entre el 0% y el 100%. </a:t>
            </a:r>
          </a:p>
          <a:p>
            <a:r>
              <a:rPr lang="es-ES" sz="1800" dirty="0" smtClean="0">
                <a:solidFill>
                  <a:srgbClr val="000000"/>
                </a:solidFill>
              </a:rPr>
              <a:t>Generar señales de audio. </a:t>
            </a:r>
          </a:p>
          <a:p>
            <a:r>
              <a:rPr lang="es-ES" sz="1800" dirty="0" smtClean="0">
                <a:solidFill>
                  <a:srgbClr val="000000"/>
                </a:solidFill>
              </a:rPr>
              <a:t>Proveer de un control de velocidad variable para motores. </a:t>
            </a:r>
          </a:p>
          <a:p>
            <a:r>
              <a:rPr lang="es-ES" sz="1800" dirty="0" smtClean="0">
                <a:solidFill>
                  <a:srgbClr val="000000"/>
                </a:solidFill>
              </a:rPr>
              <a:t>Generar una señal modulada, como la utilizada en controles remotos de televisores.</a:t>
            </a:r>
          </a:p>
          <a:p>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DIAGRAMA DE BLOQUES</a:t>
            </a:r>
            <a:endParaRPr lang="es-ES" dirty="0"/>
          </a:p>
        </p:txBody>
      </p:sp>
      <p:sp>
        <p:nvSpPr>
          <p:cNvPr id="391170" name="Rectangle 2"/>
          <p:cNvSpPr>
            <a:spLocks noChangeArrowheads="1"/>
          </p:cNvSpPr>
          <p:nvPr/>
        </p:nvSpPr>
        <p:spPr bwMode="auto">
          <a:xfrm>
            <a:off x="0" y="0"/>
            <a:ext cx="9144000" cy="0"/>
          </a:xfrm>
          <a:prstGeom prst="rect">
            <a:avLst/>
          </a:prstGeom>
          <a:noFill/>
          <a:ln w="12700" cap="sq">
            <a:noFill/>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91169" name="Object 1"/>
          <p:cNvGraphicFramePr>
            <a:graphicFrameLocks noChangeAspect="1"/>
          </p:cNvGraphicFramePr>
          <p:nvPr/>
        </p:nvGraphicFramePr>
        <p:xfrm>
          <a:off x="2786050" y="2000240"/>
          <a:ext cx="3419481" cy="3915242"/>
        </p:xfrm>
        <a:graphic>
          <a:graphicData uri="http://schemas.openxmlformats.org/presentationml/2006/ole">
            <p:oleObj spid="_x0000_s391169" name="Visio" r:id="rId3" imgW="1522857" imgH="1744599" progId="Visio.Drawing.11">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85800" y="152400"/>
            <a:ext cx="7924800" cy="1066800"/>
          </a:xfrm>
        </p:spPr>
        <p:txBody>
          <a:bodyPr/>
          <a:lstStyle/>
          <a:p>
            <a:r>
              <a:rPr lang="en-US" sz="3600" b="1" dirty="0" smtClean="0"/>
              <a:t>INTRODUCCION</a:t>
            </a:r>
            <a:endParaRPr lang="es-ES" sz="3600" dirty="0"/>
          </a:p>
        </p:txBody>
      </p:sp>
      <p:graphicFrame>
        <p:nvGraphicFramePr>
          <p:cNvPr id="5" name="4 Tabla"/>
          <p:cNvGraphicFramePr>
            <a:graphicFrameLocks noGrp="1"/>
          </p:cNvGraphicFramePr>
          <p:nvPr/>
        </p:nvGraphicFramePr>
        <p:xfrm>
          <a:off x="928662" y="1643050"/>
          <a:ext cx="7500990" cy="4758373"/>
        </p:xfrm>
        <a:graphic>
          <a:graphicData uri="http://schemas.openxmlformats.org/drawingml/2006/table">
            <a:tbl>
              <a:tblPr/>
              <a:tblGrid>
                <a:gridCol w="7500990"/>
              </a:tblGrid>
              <a:tr h="3178688">
                <a:tc>
                  <a:txBody>
                    <a:bodyPr/>
                    <a:lstStyle/>
                    <a:p>
                      <a:pPr marL="0" marR="0" indent="128270" algn="ctr" defTabSz="914400" rtl="0" eaLnBrk="1" fontAlgn="auto" latinLnBrk="0" hangingPunct="1">
                        <a:lnSpc>
                          <a:spcPct val="105000"/>
                        </a:lnSpc>
                        <a:spcBef>
                          <a:spcPts val="0"/>
                        </a:spcBef>
                        <a:spcAft>
                          <a:spcPts val="0"/>
                        </a:spcAft>
                        <a:buClrTx/>
                        <a:buSzTx/>
                        <a:buFontTx/>
                        <a:buNone/>
                        <a:tabLst/>
                        <a:defRPr/>
                      </a:pPr>
                      <a:r>
                        <a:rPr lang="es-ES" sz="2400" kern="1200" dirty="0" smtClean="0">
                          <a:solidFill>
                            <a:srgbClr val="000000"/>
                          </a:solidFill>
                          <a:latin typeface="Arial" pitchFamily="34" charset="0"/>
                          <a:ea typeface="+mn-ea"/>
                          <a:cs typeface="Arial" pitchFamily="34" charset="0"/>
                        </a:rPr>
                        <a:t>El</a:t>
                      </a:r>
                      <a:r>
                        <a:rPr lang="es-ES" sz="2400" kern="1200" baseline="0" dirty="0" smtClean="0">
                          <a:solidFill>
                            <a:srgbClr val="000000"/>
                          </a:solidFill>
                          <a:latin typeface="Arial" pitchFamily="34" charset="0"/>
                          <a:ea typeface="+mn-ea"/>
                          <a:cs typeface="Arial" pitchFamily="34" charset="0"/>
                        </a:rPr>
                        <a:t> </a:t>
                      </a:r>
                      <a:r>
                        <a:rPr lang="es-ES" sz="2400" kern="1200" dirty="0" smtClean="0">
                          <a:solidFill>
                            <a:srgbClr val="000000"/>
                          </a:solidFill>
                          <a:latin typeface="Arial" pitchFamily="34" charset="0"/>
                          <a:ea typeface="+mn-ea"/>
                          <a:cs typeface="Arial" pitchFamily="34" charset="0"/>
                        </a:rPr>
                        <a:t>desarrollo de herramientas para aprendizaje para cualquier  rama del conocimiento ha sido motivo de continua evolución.</a:t>
                      </a:r>
                    </a:p>
                    <a:p>
                      <a:pPr marL="0" marR="0" indent="128270" algn="ctr" defTabSz="914400" rtl="0" eaLnBrk="1" fontAlgn="auto" latinLnBrk="0" hangingPunct="1">
                        <a:lnSpc>
                          <a:spcPct val="105000"/>
                        </a:lnSpc>
                        <a:spcBef>
                          <a:spcPts val="0"/>
                        </a:spcBef>
                        <a:spcAft>
                          <a:spcPts val="0"/>
                        </a:spcAft>
                        <a:buClrTx/>
                        <a:buSzTx/>
                        <a:buFontTx/>
                        <a:buNone/>
                        <a:tabLst/>
                        <a:defRPr/>
                      </a:pPr>
                      <a:endParaRPr lang="es-ES" sz="2400" kern="1200" dirty="0" smtClean="0">
                        <a:solidFill>
                          <a:srgbClr val="000000"/>
                        </a:solidFill>
                        <a:latin typeface="Arial" pitchFamily="34" charset="0"/>
                        <a:ea typeface="+mn-ea"/>
                        <a:cs typeface="Arial" pitchFamily="34" charset="0"/>
                      </a:endParaRPr>
                    </a:p>
                    <a:p>
                      <a:pPr marL="0" marR="0" indent="128270" algn="ctr" defTabSz="914400" rtl="0" eaLnBrk="1" fontAlgn="auto" latinLnBrk="0" hangingPunct="1">
                        <a:lnSpc>
                          <a:spcPct val="105000"/>
                        </a:lnSpc>
                        <a:spcBef>
                          <a:spcPts val="0"/>
                        </a:spcBef>
                        <a:spcAft>
                          <a:spcPts val="0"/>
                        </a:spcAft>
                        <a:buClrTx/>
                        <a:buSzTx/>
                        <a:buFontTx/>
                        <a:buNone/>
                        <a:tabLst/>
                        <a:defRPr/>
                      </a:pPr>
                      <a:r>
                        <a:rPr lang="es-ES" sz="2400" kern="1200" dirty="0" smtClean="0">
                          <a:solidFill>
                            <a:srgbClr val="000000"/>
                          </a:solidFill>
                          <a:latin typeface="Arial" pitchFamily="34" charset="0"/>
                          <a:ea typeface="+mn-ea"/>
                          <a:cs typeface="Arial" pitchFamily="34" charset="0"/>
                        </a:rPr>
                        <a:t>En Electrónica,  nuevos desarrollos aparecen cada día,  estos desarrollos ameritan una inmediata adaptabilidad forzada para estar en un nivel competitivo ante otras Sociedades Tecnológicas. </a:t>
                      </a:r>
                    </a:p>
                    <a:p>
                      <a:pPr indent="128270" algn="just">
                        <a:lnSpc>
                          <a:spcPct val="105000"/>
                        </a:lnSpc>
                        <a:spcAft>
                          <a:spcPts val="0"/>
                        </a:spcAft>
                      </a:pPr>
                      <a:endParaRPr lang="es-ES" sz="1000" dirty="0">
                        <a:latin typeface="Times New Roman"/>
                        <a:ea typeface="Times New Roman"/>
                      </a:endParaRPr>
                    </a:p>
                  </a:txBody>
                  <a:tcPr marL="0" marR="0"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Gama de colores</a:t>
            </a:r>
            <a:endParaRPr lang="es-ES" dirty="0"/>
          </a:p>
        </p:txBody>
      </p:sp>
      <p:pic>
        <p:nvPicPr>
          <p:cNvPr id="400386" name="Picture 2" descr="350px-CIExy1931"/>
          <p:cNvPicPr>
            <a:picLocks noChangeAspect="1" noChangeArrowheads="1"/>
          </p:cNvPicPr>
          <p:nvPr/>
        </p:nvPicPr>
        <p:blipFill>
          <a:blip r:embed="rId2"/>
          <a:srcRect/>
          <a:stretch>
            <a:fillRect/>
          </a:stretch>
        </p:blipFill>
        <p:spPr bwMode="auto">
          <a:xfrm>
            <a:off x="2214546" y="1500174"/>
            <a:ext cx="4214842" cy="4806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214290"/>
            <a:ext cx="7924800" cy="1066800"/>
          </a:xfrm>
        </p:spPr>
        <p:txBody>
          <a:bodyPr/>
          <a:lstStyle/>
          <a:p>
            <a:r>
              <a:rPr lang="es-ES" sz="2400" dirty="0" smtClean="0"/>
              <a:t>ROJO120, VERDE, 60 AZUL 240</a:t>
            </a:r>
            <a:endParaRPr lang="es-ES" sz="2400" dirty="0"/>
          </a:p>
        </p:txBody>
      </p:sp>
      <p:pic>
        <p:nvPicPr>
          <p:cNvPr id="397314" name="Picture 2"/>
          <p:cNvPicPr>
            <a:picLocks noChangeAspect="1" noChangeArrowheads="1"/>
          </p:cNvPicPr>
          <p:nvPr/>
        </p:nvPicPr>
        <p:blipFill>
          <a:blip r:embed="rId2"/>
          <a:srcRect t="35021"/>
          <a:stretch>
            <a:fillRect/>
          </a:stretch>
        </p:blipFill>
        <p:spPr bwMode="auto">
          <a:xfrm>
            <a:off x="642909" y="1428736"/>
            <a:ext cx="7927017" cy="5143536"/>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400" dirty="0" smtClean="0"/>
              <a:t>ROJO 34, VERDE180 AZUL 240</a:t>
            </a:r>
            <a:endParaRPr lang="es-ES" sz="2400" dirty="0"/>
          </a:p>
        </p:txBody>
      </p:sp>
      <p:pic>
        <p:nvPicPr>
          <p:cNvPr id="398338" name="Picture 2"/>
          <p:cNvPicPr>
            <a:picLocks noChangeAspect="1" noChangeArrowheads="1"/>
          </p:cNvPicPr>
          <p:nvPr/>
        </p:nvPicPr>
        <p:blipFill>
          <a:blip r:embed="rId2"/>
          <a:srcRect t="36091"/>
          <a:stretch>
            <a:fillRect/>
          </a:stretch>
        </p:blipFill>
        <p:spPr bwMode="auto">
          <a:xfrm>
            <a:off x="500034" y="1500174"/>
            <a:ext cx="8001056" cy="5135357"/>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Dificultades encontradas</a:t>
            </a:r>
            <a:endParaRPr lang="es-ES" dirty="0"/>
          </a:p>
        </p:txBody>
      </p:sp>
      <p:sp>
        <p:nvSpPr>
          <p:cNvPr id="3" name="2 Marcador de contenido"/>
          <p:cNvSpPr>
            <a:spLocks noGrp="1"/>
          </p:cNvSpPr>
          <p:nvPr>
            <p:ph idx="1"/>
          </p:nvPr>
        </p:nvSpPr>
        <p:spPr/>
        <p:txBody>
          <a:bodyPr/>
          <a:lstStyle/>
          <a:p>
            <a:endParaRPr lang="es-ES" dirty="0" smtClean="0">
              <a:solidFill>
                <a:srgbClr val="000000"/>
              </a:solidFill>
            </a:endParaRPr>
          </a:p>
          <a:p>
            <a:endParaRPr lang="es-ES" dirty="0" smtClean="0">
              <a:solidFill>
                <a:srgbClr val="000000"/>
              </a:solidFill>
            </a:endParaRPr>
          </a:p>
          <a:p>
            <a:r>
              <a:rPr lang="es-ES" dirty="0" smtClean="0">
                <a:solidFill>
                  <a:srgbClr val="000000"/>
                </a:solidFill>
              </a:rPr>
              <a:t>Las salidas PWM naturales del </a:t>
            </a:r>
            <a:r>
              <a:rPr lang="es-ES" dirty="0" err="1" smtClean="0">
                <a:solidFill>
                  <a:srgbClr val="000000"/>
                </a:solidFill>
              </a:rPr>
              <a:t>Atemega</a:t>
            </a:r>
            <a:r>
              <a:rPr lang="es-ES" dirty="0" smtClean="0">
                <a:solidFill>
                  <a:srgbClr val="000000"/>
                </a:solidFill>
              </a:rPr>
              <a:t> 169 estas reservadas.</a:t>
            </a:r>
            <a:endParaRPr lang="es-ES" dirty="0">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Dificultades</a:t>
            </a:r>
            <a:endParaRPr lang="es-ES" dirty="0"/>
          </a:p>
        </p:txBody>
      </p:sp>
      <p:pic>
        <p:nvPicPr>
          <p:cNvPr id="399362" name="Picture 2"/>
          <p:cNvPicPr>
            <a:picLocks noChangeAspect="1" noChangeArrowheads="1"/>
          </p:cNvPicPr>
          <p:nvPr/>
        </p:nvPicPr>
        <p:blipFill>
          <a:blip r:embed="rId2"/>
          <a:srcRect/>
          <a:stretch>
            <a:fillRect/>
          </a:stretch>
        </p:blipFill>
        <p:spPr bwMode="auto">
          <a:xfrm>
            <a:off x="1500166" y="1785926"/>
            <a:ext cx="5929354" cy="4447016"/>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Interrupciones al generar PWM</a:t>
            </a:r>
            <a:endParaRPr lang="es-ES" dirty="0"/>
          </a:p>
        </p:txBody>
      </p:sp>
      <p:sp>
        <p:nvSpPr>
          <p:cNvPr id="3" name="2 Marcador de contenido"/>
          <p:cNvSpPr>
            <a:spLocks noGrp="1"/>
          </p:cNvSpPr>
          <p:nvPr>
            <p:ph idx="1"/>
          </p:nvPr>
        </p:nvSpPr>
        <p:spPr/>
        <p:txBody>
          <a:bodyPr/>
          <a:lstStyle/>
          <a:p>
            <a:r>
              <a:rPr lang="es-ES" sz="2400" dirty="0" smtClean="0">
                <a:solidFill>
                  <a:srgbClr val="000000"/>
                </a:solidFill>
              </a:rPr>
              <a:t>Se activa una interrupción cuando el Timer llega a su máximo valor 0xFF y pasa a 0x00</a:t>
            </a:r>
          </a:p>
          <a:p>
            <a:r>
              <a:rPr lang="es-ES" sz="2400" dirty="0" smtClean="0">
                <a:solidFill>
                  <a:srgbClr val="000000"/>
                </a:solidFill>
              </a:rPr>
              <a:t>Esta interrupción es por desborde.</a:t>
            </a:r>
          </a:p>
          <a:p>
            <a:endParaRPr lang="es-ES" sz="2400" dirty="0" smtClean="0">
              <a:solidFill>
                <a:srgbClr val="000000"/>
              </a:solidFill>
            </a:endParaRPr>
          </a:p>
          <a:p>
            <a:r>
              <a:rPr lang="es-ES" sz="2400" dirty="0" smtClean="0">
                <a:solidFill>
                  <a:srgbClr val="000000"/>
                </a:solidFill>
              </a:rPr>
              <a:t>También se activa cuando el Timer llega al valor de comparación, esta interrupción es por comparación.</a:t>
            </a:r>
          </a:p>
          <a:p>
            <a:endParaRPr lang="es-E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42" name="Picture 2"/>
          <p:cNvPicPr>
            <a:picLocks noChangeAspect="1" noChangeArrowheads="1"/>
          </p:cNvPicPr>
          <p:nvPr/>
        </p:nvPicPr>
        <p:blipFill>
          <a:blip r:embed="rId2"/>
          <a:srcRect/>
          <a:stretch>
            <a:fillRect/>
          </a:stretch>
        </p:blipFill>
        <p:spPr bwMode="auto">
          <a:xfrm>
            <a:off x="357158" y="254612"/>
            <a:ext cx="8072494" cy="63093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890" name="Picture 2"/>
          <p:cNvPicPr>
            <a:picLocks noChangeAspect="1" noChangeArrowheads="1"/>
          </p:cNvPicPr>
          <p:nvPr/>
        </p:nvPicPr>
        <p:blipFill>
          <a:blip r:embed="rId2"/>
          <a:srcRect/>
          <a:stretch>
            <a:fillRect/>
          </a:stretch>
        </p:blipFill>
        <p:spPr bwMode="auto">
          <a:xfrm>
            <a:off x="428596" y="1500174"/>
            <a:ext cx="8346209" cy="4638699"/>
          </a:xfrm>
          <a:prstGeom prst="rect">
            <a:avLst/>
          </a:prstGeom>
          <a:noFill/>
          <a:ln w="9525">
            <a:noFill/>
            <a:miter lim="800000"/>
            <a:headEnd/>
            <a:tailEnd/>
          </a:ln>
          <a:effectLst/>
        </p:spPr>
      </p:pic>
      <p:pic>
        <p:nvPicPr>
          <p:cNvPr id="421891" name="Picture 3"/>
          <p:cNvPicPr>
            <a:picLocks noChangeAspect="1" noChangeArrowheads="1"/>
          </p:cNvPicPr>
          <p:nvPr/>
        </p:nvPicPr>
        <p:blipFill>
          <a:blip r:embed="rId3"/>
          <a:srcRect/>
          <a:stretch>
            <a:fillRect/>
          </a:stretch>
        </p:blipFill>
        <p:spPr bwMode="auto">
          <a:xfrm>
            <a:off x="428596" y="1857364"/>
            <a:ext cx="2286016" cy="9098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 name="5 Rectángulo"/>
          <p:cNvSpPr/>
          <p:nvPr/>
        </p:nvSpPr>
        <p:spPr>
          <a:xfrm>
            <a:off x="857224" y="928670"/>
            <a:ext cx="7500974" cy="5724644"/>
          </a:xfrm>
          <a:prstGeom prst="rect">
            <a:avLst/>
          </a:prstGeom>
        </p:spPr>
        <p:txBody>
          <a:bodyPr wrap="square">
            <a:spAutoFit/>
          </a:bodyPr>
          <a:lstStyle/>
          <a:p>
            <a:r>
              <a:rPr lang="es-ES" sz="1200" b="1" dirty="0" smtClean="0">
                <a:solidFill>
                  <a:srgbClr val="008000"/>
                </a:solidFill>
                <a:latin typeface="Consolas"/>
              </a:rPr>
              <a:t>;HABILITACION DE REGISTROS PARA FUNCIONAMIENTO DEL TIMERO</a:t>
            </a:r>
          </a:p>
          <a:p>
            <a:r>
              <a:rPr lang="es-ES" sz="1200" b="1" dirty="0" smtClean="0">
                <a:solidFill>
                  <a:srgbClr val="008000"/>
                </a:solidFill>
                <a:latin typeface="Consolas"/>
              </a:rPr>
              <a:t>HABILITAR_TIMER0_COMP:</a:t>
            </a:r>
          </a:p>
          <a:p>
            <a:r>
              <a:rPr lang="es-ES" sz="1200" b="1" dirty="0" smtClean="0">
                <a:solidFill>
                  <a:srgbClr val="008000"/>
                </a:solidFill>
                <a:latin typeface="Consolas"/>
              </a:rPr>
              <a:t>//</a:t>
            </a:r>
            <a:r>
              <a:rPr lang="es-ES" sz="1800" b="1" u="sng" dirty="0" smtClean="0">
                <a:solidFill>
                  <a:srgbClr val="008000"/>
                </a:solidFill>
                <a:latin typeface="Consolas"/>
              </a:rPr>
              <a:t>TCCR0A</a:t>
            </a:r>
            <a:r>
              <a:rPr lang="es-ES" sz="1200" b="1" u="sng" dirty="0" smtClean="0">
                <a:solidFill>
                  <a:srgbClr val="008000"/>
                </a:solidFill>
                <a:latin typeface="Consolas"/>
              </a:rPr>
              <a:t> - TIMER COUNTER CONTROL REGISTER A</a:t>
            </a:r>
          </a:p>
          <a:p>
            <a:r>
              <a:rPr lang="es-ES" sz="1200" b="1" dirty="0" smtClean="0">
                <a:solidFill>
                  <a:srgbClr val="008000"/>
                </a:solidFill>
                <a:latin typeface="Consolas"/>
              </a:rPr>
              <a:t>//FOC0A0			X	NO USADO</a:t>
            </a:r>
          </a:p>
          <a:p>
            <a:r>
              <a:rPr lang="es-ES" sz="1200" b="1" dirty="0" smtClean="0">
                <a:solidFill>
                  <a:srgbClr val="008000"/>
                </a:solidFill>
                <a:latin typeface="Consolas"/>
              </a:rPr>
              <a:t>//WGM00 	WGM01		11	FAST PWM</a:t>
            </a:r>
          </a:p>
          <a:p>
            <a:r>
              <a:rPr lang="es-ES" sz="1200" b="1" dirty="0" smtClean="0">
                <a:solidFill>
                  <a:srgbClr val="008000"/>
                </a:solidFill>
                <a:latin typeface="Consolas"/>
              </a:rPr>
              <a:t>//COM01A 	COM0A0		00	DESCONECTADO OC0A</a:t>
            </a:r>
          </a:p>
          <a:p>
            <a:endParaRPr lang="es-ES" sz="1200" b="1" dirty="0" smtClean="0">
              <a:solidFill>
                <a:srgbClr val="008000"/>
              </a:solidFill>
              <a:latin typeface="Consolas"/>
            </a:endParaRPr>
          </a:p>
          <a:p>
            <a:r>
              <a:rPr lang="es-ES" sz="1200" b="1" dirty="0" smtClean="0">
                <a:solidFill>
                  <a:srgbClr val="008000"/>
                </a:solidFill>
                <a:latin typeface="Consolas"/>
              </a:rPr>
              <a:t>//CS02   CS01    CS00 	100	CLK/256</a:t>
            </a:r>
          </a:p>
          <a:p>
            <a:r>
              <a:rPr lang="es-ES" sz="1200" b="1" dirty="0" smtClean="0">
                <a:solidFill>
                  <a:srgbClr val="008000"/>
                </a:solidFill>
                <a:latin typeface="Consolas"/>
              </a:rPr>
              <a:t>//</a:t>
            </a:r>
          </a:p>
          <a:p>
            <a:r>
              <a:rPr lang="pt-BR" sz="1200" b="1" dirty="0" smtClean="0">
                <a:solidFill>
                  <a:srgbClr val="008000"/>
                </a:solidFill>
                <a:latin typeface="Consolas"/>
              </a:rPr>
              <a:t>//ORDEN(FOC0A, WGM00, COM01A, COM0A0, WGM01, CS02,CS01,CS00)</a:t>
            </a:r>
          </a:p>
          <a:p>
            <a:r>
              <a:rPr lang="es-ES" sz="1200" b="1" dirty="0" smtClean="0">
                <a:solidFill>
                  <a:srgbClr val="008000"/>
                </a:solidFill>
                <a:latin typeface="Consolas"/>
              </a:rPr>
              <a:t>//</a:t>
            </a:r>
          </a:p>
          <a:p>
            <a:r>
              <a:rPr lang="es-ES" sz="1200" b="1" dirty="0" smtClean="0">
                <a:solidFill>
                  <a:srgbClr val="0000FF"/>
                </a:solidFill>
                <a:latin typeface="Consolas"/>
              </a:rPr>
              <a:t>LDI REG_TEMP,0B01001100  </a:t>
            </a:r>
            <a:r>
              <a:rPr lang="es-ES" sz="1200" b="1" dirty="0" smtClean="0">
                <a:solidFill>
                  <a:srgbClr val="008000"/>
                </a:solidFill>
                <a:latin typeface="Consolas"/>
              </a:rPr>
              <a:t>;0B01001100 ;GUARDAMOS CONFIGURACION DE MODO. Y PREESCALADOR</a:t>
            </a:r>
          </a:p>
          <a:p>
            <a:r>
              <a:rPr lang="es-ES" sz="1200" b="1" dirty="0" smtClean="0">
                <a:solidFill>
                  <a:srgbClr val="0000FF"/>
                </a:solidFill>
                <a:latin typeface="Consolas"/>
              </a:rPr>
              <a:t>OUT TCCR0A,REG_TEMP</a:t>
            </a:r>
          </a:p>
          <a:p>
            <a:endParaRPr lang="es-ES" sz="1200" b="1" dirty="0" smtClean="0">
              <a:solidFill>
                <a:srgbClr val="0000FF"/>
              </a:solidFill>
              <a:latin typeface="Consolas"/>
            </a:endParaRPr>
          </a:p>
          <a:p>
            <a:r>
              <a:rPr lang="es-ES" sz="1200" b="1" dirty="0" smtClean="0">
                <a:solidFill>
                  <a:srgbClr val="0000FF"/>
                </a:solidFill>
                <a:latin typeface="Consolas"/>
              </a:rPr>
              <a:t>LDS REG_TEMP,TIMSK0</a:t>
            </a:r>
            <a:r>
              <a:rPr lang="es-ES" sz="1200" b="1" dirty="0" smtClean="0">
                <a:solidFill>
                  <a:srgbClr val="008000"/>
                </a:solidFill>
                <a:latin typeface="Consolas"/>
              </a:rPr>
              <a:t>;GUARDAMOS EL ESTADO ANTERIOR DE TIMSK0 (INTERRUPT MASK REGISTER)</a:t>
            </a:r>
          </a:p>
          <a:p>
            <a:r>
              <a:rPr lang="es-ES" sz="1200" b="1" dirty="0" smtClean="0">
                <a:solidFill>
                  <a:srgbClr val="0000FF"/>
                </a:solidFill>
                <a:latin typeface="Consolas"/>
              </a:rPr>
              <a:t>SBR REG_TEMP,(1&lt;&lt;OCIE0A) + (1&lt;&lt;TOIE0)</a:t>
            </a:r>
            <a:r>
              <a:rPr lang="es-ES" sz="1200" b="1" dirty="0" smtClean="0">
                <a:solidFill>
                  <a:srgbClr val="008000"/>
                </a:solidFill>
                <a:latin typeface="Consolas"/>
              </a:rPr>
              <a:t>;HABILITAMOS LA INTERRUPCION 0X00014 Y 0X00016</a:t>
            </a:r>
          </a:p>
          <a:p>
            <a:endParaRPr lang="es-ES" sz="1200" b="1" dirty="0" smtClean="0">
              <a:solidFill>
                <a:srgbClr val="008000"/>
              </a:solidFill>
              <a:latin typeface="Consolas"/>
            </a:endParaRPr>
          </a:p>
          <a:p>
            <a:r>
              <a:rPr lang="es-ES" sz="1200" b="1" dirty="0" smtClean="0">
                <a:solidFill>
                  <a:srgbClr val="0000FF"/>
                </a:solidFill>
                <a:latin typeface="Consolas"/>
              </a:rPr>
              <a:t>STS TIMSK0,REG_TEMP</a:t>
            </a:r>
            <a:r>
              <a:rPr lang="es-ES" sz="1200" b="1" dirty="0" smtClean="0">
                <a:solidFill>
                  <a:srgbClr val="008000"/>
                </a:solidFill>
                <a:latin typeface="Consolas"/>
              </a:rPr>
              <a:t>;CARGAMOS EL VALOR CONFIGURADO EN TIMSK0</a:t>
            </a:r>
          </a:p>
          <a:p>
            <a:endParaRPr lang="es-ES" sz="1200" b="1" dirty="0" smtClean="0">
              <a:solidFill>
                <a:srgbClr val="008000"/>
              </a:solidFill>
              <a:latin typeface="Consolas"/>
            </a:endParaRPr>
          </a:p>
          <a:p>
            <a:r>
              <a:rPr lang="es-ES" sz="1200" b="1" dirty="0" smtClean="0">
                <a:solidFill>
                  <a:srgbClr val="0000FF"/>
                </a:solidFill>
                <a:latin typeface="Consolas"/>
              </a:rPr>
              <a:t>LDI REG_TEMP,0x0A</a:t>
            </a:r>
            <a:r>
              <a:rPr lang="es-ES" sz="1200" b="1" dirty="0" smtClean="0">
                <a:solidFill>
                  <a:srgbClr val="008000"/>
                </a:solidFill>
                <a:latin typeface="Consolas"/>
              </a:rPr>
              <a:t>;CARGAMOS EL VALOR MAXIMO AL QUE LLEGARA EL TIMER2</a:t>
            </a:r>
          </a:p>
          <a:p>
            <a:r>
              <a:rPr lang="es-ES" sz="1200" b="1" dirty="0" smtClean="0">
                <a:solidFill>
                  <a:srgbClr val="0000FF"/>
                </a:solidFill>
                <a:latin typeface="Consolas"/>
              </a:rPr>
              <a:t>STS OCR0A,REG_TEMP</a:t>
            </a:r>
          </a:p>
          <a:p>
            <a:endParaRPr lang="es-ES" sz="1200" b="1" dirty="0" smtClean="0">
              <a:solidFill>
                <a:srgbClr val="0000FF"/>
              </a:solidFill>
              <a:latin typeface="Consolas"/>
            </a:endParaRPr>
          </a:p>
          <a:p>
            <a:r>
              <a:rPr lang="es-ES" sz="1200" b="1" dirty="0" smtClean="0">
                <a:solidFill>
                  <a:srgbClr val="0000FF"/>
                </a:solidFill>
                <a:latin typeface="Consolas"/>
              </a:rPr>
              <a:t>RET</a:t>
            </a:r>
          </a:p>
        </p:txBody>
      </p:sp>
      <p:pic>
        <p:nvPicPr>
          <p:cNvPr id="425985" name="Picture 1"/>
          <p:cNvPicPr>
            <a:picLocks noChangeAspect="1" noChangeArrowheads="1"/>
          </p:cNvPicPr>
          <p:nvPr/>
        </p:nvPicPr>
        <p:blipFill>
          <a:blip r:embed="rId3"/>
          <a:srcRect/>
          <a:stretch>
            <a:fillRect/>
          </a:stretch>
        </p:blipFill>
        <p:spPr bwMode="auto">
          <a:xfrm>
            <a:off x="785786" y="1"/>
            <a:ext cx="7486650" cy="8572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INTRODUCCION</a:t>
            </a:r>
            <a:endParaRPr lang="es-ES" dirty="0"/>
          </a:p>
        </p:txBody>
      </p:sp>
      <p:sp>
        <p:nvSpPr>
          <p:cNvPr id="3" name="2 Marcador de contenido"/>
          <p:cNvSpPr>
            <a:spLocks noGrp="1"/>
          </p:cNvSpPr>
          <p:nvPr>
            <p:ph idx="1"/>
          </p:nvPr>
        </p:nvSpPr>
        <p:spPr/>
        <p:txBody>
          <a:bodyPr/>
          <a:lstStyle/>
          <a:p>
            <a:pPr algn="ctr"/>
            <a:r>
              <a:rPr lang="es-ES" sz="2400" dirty="0" smtClean="0">
                <a:solidFill>
                  <a:srgbClr val="000000"/>
                </a:solidFill>
                <a:effectLst/>
                <a:latin typeface="Arial" pitchFamily="34" charset="0"/>
                <a:cs typeface="Arial" pitchFamily="34" charset="0"/>
              </a:rPr>
              <a:t>Esta guía ayuda a que nos encaminemos específicamente a desarrollos iníciales con los Microcontroladores Atmel</a:t>
            </a:r>
            <a:r>
              <a:rPr lang="es-ES" sz="2400" dirty="0" smtClean="0">
                <a:solidFill>
                  <a:srgbClr val="000000"/>
                </a:solidFill>
                <a:effectLst/>
                <a:latin typeface="Arial" pitchFamily="34" charset="0"/>
                <a:cs typeface="Arial" pitchFamily="34" charset="0"/>
              </a:rPr>
              <a:t>.</a:t>
            </a:r>
          </a:p>
          <a:p>
            <a:pPr algn="ctr"/>
            <a:endParaRPr lang="es-ES" sz="2400" dirty="0" smtClean="0">
              <a:solidFill>
                <a:srgbClr val="000000"/>
              </a:solidFill>
              <a:effectLst/>
              <a:latin typeface="Arial" pitchFamily="34" charset="0"/>
              <a:cs typeface="Arial" pitchFamily="34" charset="0"/>
            </a:endParaRPr>
          </a:p>
          <a:p>
            <a:pPr algn="ctr"/>
            <a:r>
              <a:rPr lang="es-ES" sz="2400" dirty="0" smtClean="0">
                <a:solidFill>
                  <a:srgbClr val="000000"/>
                </a:solidFill>
                <a:effectLst/>
                <a:latin typeface="Arial" pitchFamily="34" charset="0"/>
                <a:cs typeface="Arial" pitchFamily="34" charset="0"/>
              </a:rPr>
              <a:t> </a:t>
            </a:r>
            <a:r>
              <a:rPr lang="es-ES" sz="2400" dirty="0" smtClean="0">
                <a:solidFill>
                  <a:srgbClr val="000000"/>
                </a:solidFill>
                <a:effectLst/>
                <a:latin typeface="Arial" pitchFamily="34" charset="0"/>
                <a:cs typeface="Arial" pitchFamily="34" charset="0"/>
              </a:rPr>
              <a:t>El </a:t>
            </a:r>
            <a:r>
              <a:rPr lang="es-ES" sz="2400" dirty="0" smtClean="0">
                <a:solidFill>
                  <a:srgbClr val="000000"/>
                </a:solidFill>
                <a:effectLst/>
                <a:latin typeface="Arial" pitchFamily="34" charset="0"/>
                <a:cs typeface="Arial" pitchFamily="34" charset="0"/>
              </a:rPr>
              <a:t>aporte es </a:t>
            </a:r>
            <a:r>
              <a:rPr lang="es-ES" sz="2400" dirty="0" smtClean="0">
                <a:solidFill>
                  <a:srgbClr val="000000"/>
                </a:solidFill>
                <a:effectLst/>
                <a:latin typeface="Arial" pitchFamily="34" charset="0"/>
                <a:cs typeface="Arial" pitchFamily="34" charset="0"/>
              </a:rPr>
              <a:t>a dar a </a:t>
            </a:r>
            <a:r>
              <a:rPr lang="es-ES" sz="2400" dirty="0" smtClean="0">
                <a:solidFill>
                  <a:srgbClr val="000000"/>
                </a:solidFill>
                <a:effectLst/>
                <a:latin typeface="Arial" pitchFamily="34" charset="0"/>
                <a:cs typeface="Arial" pitchFamily="34" charset="0"/>
              </a:rPr>
              <a:t>conocer  </a:t>
            </a:r>
            <a:r>
              <a:rPr lang="es-ES" sz="2400" dirty="0" smtClean="0">
                <a:solidFill>
                  <a:srgbClr val="000000"/>
                </a:solidFill>
                <a:effectLst/>
                <a:latin typeface="Arial" pitchFamily="34" charset="0"/>
                <a:cs typeface="Arial" pitchFamily="34" charset="0"/>
              </a:rPr>
              <a:t>el potencial de estos Microcontroladores. Y que en menor tiempo posible el estudiante interesado en esta tecnología desarrolle su potencial </a:t>
            </a:r>
            <a:r>
              <a:rPr lang="es-ES" sz="2400" dirty="0" smtClean="0">
                <a:solidFill>
                  <a:srgbClr val="000000"/>
                </a:solidFill>
                <a:effectLst/>
                <a:latin typeface="Arial" pitchFamily="34" charset="0"/>
                <a:cs typeface="Arial" pitchFamily="34" charset="0"/>
              </a:rPr>
              <a:t>creativo.</a:t>
            </a:r>
            <a:endParaRPr lang="es-ES" sz="2400" dirty="0">
              <a:solidFill>
                <a:srgbClr val="000000"/>
              </a:solidFill>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Configuraciones</a:t>
            </a:r>
            <a:endParaRPr lang="es-ES" dirty="0"/>
          </a:p>
        </p:txBody>
      </p:sp>
      <p:pic>
        <p:nvPicPr>
          <p:cNvPr id="443395" name="Picture 3"/>
          <p:cNvPicPr>
            <a:picLocks noChangeAspect="1" noChangeArrowheads="1"/>
          </p:cNvPicPr>
          <p:nvPr/>
        </p:nvPicPr>
        <p:blipFill>
          <a:blip r:embed="rId2"/>
          <a:srcRect/>
          <a:stretch>
            <a:fillRect/>
          </a:stretch>
        </p:blipFill>
        <p:spPr bwMode="auto">
          <a:xfrm>
            <a:off x="285719" y="1571612"/>
            <a:ext cx="7008385" cy="2214578"/>
          </a:xfrm>
          <a:prstGeom prst="rect">
            <a:avLst/>
          </a:prstGeom>
          <a:noFill/>
          <a:ln w="9525">
            <a:noFill/>
            <a:miter lim="800000"/>
            <a:headEnd/>
            <a:tailEnd/>
          </a:ln>
          <a:effectLst/>
        </p:spPr>
      </p:pic>
      <p:pic>
        <p:nvPicPr>
          <p:cNvPr id="443396" name="Picture 4"/>
          <p:cNvPicPr>
            <a:picLocks noChangeAspect="1" noChangeArrowheads="1"/>
          </p:cNvPicPr>
          <p:nvPr/>
        </p:nvPicPr>
        <p:blipFill>
          <a:blip r:embed="rId3"/>
          <a:srcRect/>
          <a:stretch>
            <a:fillRect/>
          </a:stretch>
        </p:blipFill>
        <p:spPr bwMode="auto">
          <a:xfrm>
            <a:off x="2143108" y="3932710"/>
            <a:ext cx="6643734" cy="29252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Configuraciones</a:t>
            </a:r>
            <a:endParaRPr lang="es-ES" dirty="0"/>
          </a:p>
        </p:txBody>
      </p:sp>
      <p:pic>
        <p:nvPicPr>
          <p:cNvPr id="444418" name="Picture 2"/>
          <p:cNvPicPr>
            <a:picLocks noChangeAspect="1" noChangeArrowheads="1"/>
          </p:cNvPicPr>
          <p:nvPr/>
        </p:nvPicPr>
        <p:blipFill>
          <a:blip r:embed="rId2"/>
          <a:srcRect/>
          <a:stretch>
            <a:fillRect/>
          </a:stretch>
        </p:blipFill>
        <p:spPr bwMode="auto">
          <a:xfrm>
            <a:off x="571471" y="1928802"/>
            <a:ext cx="7738807" cy="2286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857224" y="928670"/>
            <a:ext cx="7500974" cy="5724644"/>
          </a:xfrm>
          <a:prstGeom prst="rect">
            <a:avLst/>
          </a:prstGeom>
        </p:spPr>
        <p:txBody>
          <a:bodyPr wrap="square">
            <a:spAutoFit/>
          </a:bodyPr>
          <a:lstStyle/>
          <a:p>
            <a:r>
              <a:rPr lang="es-ES" sz="1200" b="1" dirty="0" smtClean="0">
                <a:solidFill>
                  <a:srgbClr val="008000"/>
                </a:solidFill>
                <a:latin typeface="Consolas"/>
              </a:rPr>
              <a:t>;HABILITACION DE REGISTROS PARA FUNCIONAMIENTO DEL TIMERO</a:t>
            </a:r>
          </a:p>
          <a:p>
            <a:r>
              <a:rPr lang="es-ES" sz="1200" b="1" dirty="0" smtClean="0">
                <a:solidFill>
                  <a:srgbClr val="008000"/>
                </a:solidFill>
                <a:latin typeface="Consolas"/>
              </a:rPr>
              <a:t>HABILITAR_TIMER0_COMP:</a:t>
            </a:r>
          </a:p>
          <a:p>
            <a:r>
              <a:rPr lang="es-ES" sz="1200" b="1" dirty="0" smtClean="0">
                <a:solidFill>
                  <a:srgbClr val="008000"/>
                </a:solidFill>
                <a:latin typeface="Consolas"/>
              </a:rPr>
              <a:t>//</a:t>
            </a:r>
            <a:r>
              <a:rPr lang="es-ES" sz="1800" b="1" u="sng" dirty="0" smtClean="0">
                <a:solidFill>
                  <a:srgbClr val="008000"/>
                </a:solidFill>
                <a:latin typeface="Consolas"/>
              </a:rPr>
              <a:t>TCCR0A</a:t>
            </a:r>
            <a:r>
              <a:rPr lang="es-ES" sz="1200" b="1" u="sng" dirty="0" smtClean="0">
                <a:solidFill>
                  <a:srgbClr val="008000"/>
                </a:solidFill>
                <a:latin typeface="Consolas"/>
              </a:rPr>
              <a:t> - TIMER COUNTER CONTROL REGISTER A</a:t>
            </a:r>
          </a:p>
          <a:p>
            <a:r>
              <a:rPr lang="es-ES" sz="1200" b="1" dirty="0" smtClean="0">
                <a:solidFill>
                  <a:srgbClr val="008000"/>
                </a:solidFill>
                <a:latin typeface="Consolas"/>
              </a:rPr>
              <a:t>//FOC0A0			X	NO USADO</a:t>
            </a:r>
          </a:p>
          <a:p>
            <a:r>
              <a:rPr lang="es-ES" sz="1200" b="1" dirty="0" smtClean="0">
                <a:solidFill>
                  <a:srgbClr val="008000"/>
                </a:solidFill>
                <a:latin typeface="Consolas"/>
              </a:rPr>
              <a:t>//WGM00 	WGM01		11	FAST PWM</a:t>
            </a:r>
          </a:p>
          <a:p>
            <a:r>
              <a:rPr lang="es-ES" sz="1200" b="1" dirty="0" smtClean="0">
                <a:solidFill>
                  <a:srgbClr val="008000"/>
                </a:solidFill>
                <a:latin typeface="Consolas"/>
              </a:rPr>
              <a:t>//COM01A 	COM0A0		00	DESCONECTADO OC0A</a:t>
            </a:r>
          </a:p>
          <a:p>
            <a:endParaRPr lang="es-ES" sz="1200" b="1" dirty="0" smtClean="0">
              <a:solidFill>
                <a:srgbClr val="008000"/>
              </a:solidFill>
              <a:latin typeface="Consolas"/>
            </a:endParaRPr>
          </a:p>
          <a:p>
            <a:r>
              <a:rPr lang="es-ES" sz="1200" b="1" dirty="0" smtClean="0">
                <a:solidFill>
                  <a:srgbClr val="008000"/>
                </a:solidFill>
                <a:latin typeface="Consolas"/>
              </a:rPr>
              <a:t>//CS02   CS01    CS00 	100	CLK/256</a:t>
            </a:r>
          </a:p>
          <a:p>
            <a:r>
              <a:rPr lang="es-ES" sz="1200" b="1" dirty="0" smtClean="0">
                <a:solidFill>
                  <a:srgbClr val="008000"/>
                </a:solidFill>
                <a:latin typeface="Consolas"/>
              </a:rPr>
              <a:t>//</a:t>
            </a:r>
          </a:p>
          <a:p>
            <a:r>
              <a:rPr lang="pt-BR" sz="1200" b="1" dirty="0" smtClean="0">
                <a:solidFill>
                  <a:srgbClr val="008000"/>
                </a:solidFill>
                <a:latin typeface="Consolas"/>
              </a:rPr>
              <a:t>//ORDEN(FOC0A, WGM00, COM01A, COM0A0, WGM01, CS02,CS01,CS00)</a:t>
            </a:r>
          </a:p>
          <a:p>
            <a:r>
              <a:rPr lang="es-ES" sz="1200" b="1" dirty="0" smtClean="0">
                <a:solidFill>
                  <a:srgbClr val="008000"/>
                </a:solidFill>
                <a:latin typeface="Consolas"/>
              </a:rPr>
              <a:t>//</a:t>
            </a:r>
          </a:p>
          <a:p>
            <a:r>
              <a:rPr lang="es-ES" sz="1200" b="1" dirty="0" smtClean="0">
                <a:solidFill>
                  <a:srgbClr val="0000FF"/>
                </a:solidFill>
                <a:latin typeface="Consolas"/>
              </a:rPr>
              <a:t>LDI REG_TEMP,0B01001100  </a:t>
            </a:r>
            <a:r>
              <a:rPr lang="es-ES" sz="1200" b="1" dirty="0" smtClean="0">
                <a:solidFill>
                  <a:srgbClr val="008000"/>
                </a:solidFill>
                <a:latin typeface="Consolas"/>
              </a:rPr>
              <a:t>;0B01001010 ;GUARDAMOS CONFIGURACION DE MODO. Y PREESCALADOR</a:t>
            </a:r>
          </a:p>
          <a:p>
            <a:r>
              <a:rPr lang="es-ES" sz="1200" b="1" dirty="0" smtClean="0">
                <a:solidFill>
                  <a:srgbClr val="0000FF"/>
                </a:solidFill>
                <a:latin typeface="Consolas"/>
              </a:rPr>
              <a:t>OUT TCCR0A,REG_TEMP</a:t>
            </a:r>
          </a:p>
          <a:p>
            <a:endParaRPr lang="es-ES" sz="1200" b="1" dirty="0" smtClean="0">
              <a:solidFill>
                <a:srgbClr val="0000FF"/>
              </a:solidFill>
              <a:latin typeface="Consolas"/>
            </a:endParaRPr>
          </a:p>
          <a:p>
            <a:r>
              <a:rPr lang="es-ES" sz="1200" b="1" dirty="0" smtClean="0">
                <a:solidFill>
                  <a:srgbClr val="0000FF"/>
                </a:solidFill>
                <a:latin typeface="Consolas"/>
              </a:rPr>
              <a:t>LDS REG_TEMP,TIMSK0</a:t>
            </a:r>
            <a:r>
              <a:rPr lang="es-ES" sz="1200" b="1" dirty="0" smtClean="0">
                <a:solidFill>
                  <a:srgbClr val="008000"/>
                </a:solidFill>
                <a:latin typeface="Consolas"/>
              </a:rPr>
              <a:t>;GUARDAMOS EL ESTADO ANTERIOR DE TIMSK0 (INTERRUPT MASK REGISTER)</a:t>
            </a:r>
          </a:p>
          <a:p>
            <a:r>
              <a:rPr lang="es-ES" sz="1200" b="1" dirty="0" smtClean="0">
                <a:solidFill>
                  <a:srgbClr val="0000FF"/>
                </a:solidFill>
                <a:latin typeface="Consolas"/>
              </a:rPr>
              <a:t>SBR REG_TEMP,(1&lt;&lt;OCIE0A) + (1&lt;&lt;TOIE0)</a:t>
            </a:r>
            <a:r>
              <a:rPr lang="es-ES" sz="1200" b="1" dirty="0" smtClean="0">
                <a:solidFill>
                  <a:srgbClr val="008000"/>
                </a:solidFill>
                <a:latin typeface="Consolas"/>
              </a:rPr>
              <a:t>;HABILITAMOS LA INTERRUPCION 0X00014 Y 0X00016</a:t>
            </a:r>
          </a:p>
          <a:p>
            <a:endParaRPr lang="es-ES" sz="1200" b="1" dirty="0" smtClean="0">
              <a:solidFill>
                <a:srgbClr val="008000"/>
              </a:solidFill>
              <a:latin typeface="Consolas"/>
            </a:endParaRPr>
          </a:p>
          <a:p>
            <a:r>
              <a:rPr lang="es-ES" sz="1200" b="1" dirty="0" smtClean="0">
                <a:solidFill>
                  <a:srgbClr val="0000FF"/>
                </a:solidFill>
                <a:latin typeface="Consolas"/>
              </a:rPr>
              <a:t>STS TIMSK0,REG_TEMP</a:t>
            </a:r>
            <a:r>
              <a:rPr lang="es-ES" sz="1200" b="1" dirty="0" smtClean="0">
                <a:solidFill>
                  <a:srgbClr val="008000"/>
                </a:solidFill>
                <a:latin typeface="Consolas"/>
              </a:rPr>
              <a:t>;CARGAMOS EL VALOR CONFIGURADO EN TIMSK0</a:t>
            </a:r>
          </a:p>
          <a:p>
            <a:endParaRPr lang="es-ES" sz="1200" b="1" dirty="0" smtClean="0">
              <a:solidFill>
                <a:srgbClr val="008000"/>
              </a:solidFill>
              <a:latin typeface="Consolas"/>
            </a:endParaRPr>
          </a:p>
          <a:p>
            <a:r>
              <a:rPr lang="es-ES" sz="1200" b="1" dirty="0" smtClean="0">
                <a:solidFill>
                  <a:srgbClr val="0000FF"/>
                </a:solidFill>
                <a:latin typeface="Consolas"/>
              </a:rPr>
              <a:t>LDI REG_TEMP,0x0A</a:t>
            </a:r>
            <a:r>
              <a:rPr lang="es-ES" sz="1200" b="1" dirty="0" smtClean="0">
                <a:solidFill>
                  <a:srgbClr val="008000"/>
                </a:solidFill>
                <a:latin typeface="Consolas"/>
              </a:rPr>
              <a:t>;CARGAMOS EL VALOR MAXIMO AL QUE LLEGARA EL TIMER2</a:t>
            </a:r>
          </a:p>
          <a:p>
            <a:r>
              <a:rPr lang="es-ES" sz="1200" b="1" dirty="0" smtClean="0">
                <a:solidFill>
                  <a:srgbClr val="0000FF"/>
                </a:solidFill>
                <a:latin typeface="Consolas"/>
              </a:rPr>
              <a:t>STS OCR0A,REG_TEMP</a:t>
            </a:r>
          </a:p>
          <a:p>
            <a:endParaRPr lang="es-ES" sz="1200" b="1" dirty="0" smtClean="0">
              <a:solidFill>
                <a:srgbClr val="0000FF"/>
              </a:solidFill>
              <a:latin typeface="Consolas"/>
            </a:endParaRPr>
          </a:p>
          <a:p>
            <a:r>
              <a:rPr lang="es-ES" sz="1200" b="1" dirty="0" smtClean="0">
                <a:solidFill>
                  <a:srgbClr val="0000FF"/>
                </a:solidFill>
                <a:latin typeface="Consolas"/>
              </a:rPr>
              <a:t>RET</a:t>
            </a:r>
          </a:p>
        </p:txBody>
      </p:sp>
      <p:pic>
        <p:nvPicPr>
          <p:cNvPr id="445442" name="Picture 2"/>
          <p:cNvPicPr>
            <a:picLocks noChangeAspect="1" noChangeArrowheads="1"/>
          </p:cNvPicPr>
          <p:nvPr/>
        </p:nvPicPr>
        <p:blipFill>
          <a:blip r:embed="rId3"/>
          <a:srcRect/>
          <a:stretch>
            <a:fillRect/>
          </a:stretch>
        </p:blipFill>
        <p:spPr bwMode="auto">
          <a:xfrm>
            <a:off x="928662" y="0"/>
            <a:ext cx="7324725" cy="971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Cambio lógico en pin</a:t>
            </a:r>
            <a:endParaRPr lang="es-ES" dirty="0"/>
          </a:p>
        </p:txBody>
      </p:sp>
      <p:sp>
        <p:nvSpPr>
          <p:cNvPr id="3" name="2 Marcador de contenido"/>
          <p:cNvSpPr>
            <a:spLocks noGrp="1"/>
          </p:cNvSpPr>
          <p:nvPr>
            <p:ph idx="1"/>
          </p:nvPr>
        </p:nvSpPr>
        <p:spPr/>
        <p:txBody>
          <a:bodyPr/>
          <a:lstStyle/>
          <a:p>
            <a:r>
              <a:rPr lang="en-US" sz="1800" dirty="0" smtClean="0">
                <a:solidFill>
                  <a:srgbClr val="000000"/>
                </a:solidFill>
              </a:rPr>
              <a:t>//COLOR AZUL</a:t>
            </a:r>
            <a:endParaRPr lang="es-ES" sz="1800" dirty="0" smtClean="0">
              <a:solidFill>
                <a:srgbClr val="000000"/>
              </a:solidFill>
            </a:endParaRPr>
          </a:p>
          <a:p>
            <a:r>
              <a:rPr lang="en-US" sz="1800" dirty="0" smtClean="0">
                <a:solidFill>
                  <a:srgbClr val="000000"/>
                </a:solidFill>
              </a:rPr>
              <a:t>INT_TIMER0_COMP:</a:t>
            </a:r>
            <a:endParaRPr lang="es-ES" sz="1800" dirty="0" smtClean="0">
              <a:solidFill>
                <a:srgbClr val="000000"/>
              </a:solidFill>
            </a:endParaRPr>
          </a:p>
          <a:p>
            <a:r>
              <a:rPr lang="en-US" sz="1800" dirty="0" smtClean="0">
                <a:solidFill>
                  <a:srgbClr val="000000"/>
                </a:solidFill>
              </a:rPr>
              <a:t>	CLI</a:t>
            </a:r>
            <a:endParaRPr lang="es-ES" sz="1800" dirty="0" smtClean="0">
              <a:solidFill>
                <a:srgbClr val="000000"/>
              </a:solidFill>
            </a:endParaRPr>
          </a:p>
          <a:p>
            <a:r>
              <a:rPr lang="en-US" sz="1800" dirty="0" smtClean="0">
                <a:solidFill>
                  <a:srgbClr val="000000"/>
                </a:solidFill>
              </a:rPr>
              <a:t>		</a:t>
            </a:r>
            <a:r>
              <a:rPr lang="en-US" sz="1800" dirty="0" smtClean="0">
                <a:solidFill>
                  <a:srgbClr val="FF0000"/>
                </a:solidFill>
              </a:rPr>
              <a:t>CBI</a:t>
            </a:r>
            <a:r>
              <a:rPr lang="en-US" sz="1800" dirty="0" smtClean="0">
                <a:solidFill>
                  <a:srgbClr val="000000"/>
                </a:solidFill>
              </a:rPr>
              <a:t> PORTB,0</a:t>
            </a:r>
            <a:endParaRPr lang="es-ES" sz="1800" dirty="0" smtClean="0">
              <a:solidFill>
                <a:srgbClr val="000000"/>
              </a:solidFill>
            </a:endParaRPr>
          </a:p>
          <a:p>
            <a:r>
              <a:rPr lang="en-US" sz="1800" dirty="0" smtClean="0">
                <a:solidFill>
                  <a:srgbClr val="000000"/>
                </a:solidFill>
              </a:rPr>
              <a:t>	SEI</a:t>
            </a:r>
            <a:endParaRPr lang="es-ES" sz="1800" dirty="0" smtClean="0">
              <a:solidFill>
                <a:srgbClr val="000000"/>
              </a:solidFill>
            </a:endParaRPr>
          </a:p>
          <a:p>
            <a:r>
              <a:rPr lang="en-US" sz="1800" dirty="0" smtClean="0">
                <a:solidFill>
                  <a:srgbClr val="000000"/>
                </a:solidFill>
              </a:rPr>
              <a:t>RETI</a:t>
            </a:r>
            <a:endParaRPr lang="es-ES" sz="1800" dirty="0" smtClean="0">
              <a:solidFill>
                <a:srgbClr val="000000"/>
              </a:solidFill>
            </a:endParaRPr>
          </a:p>
          <a:p>
            <a:r>
              <a:rPr lang="en-US" sz="1800" dirty="0" smtClean="0">
                <a:solidFill>
                  <a:srgbClr val="000000"/>
                </a:solidFill>
              </a:rPr>
              <a:t> </a:t>
            </a:r>
            <a:endParaRPr lang="es-ES" sz="1800" dirty="0" smtClean="0">
              <a:solidFill>
                <a:srgbClr val="000000"/>
              </a:solidFill>
            </a:endParaRPr>
          </a:p>
          <a:p>
            <a:r>
              <a:rPr lang="en-US" sz="1800" dirty="0" smtClean="0">
                <a:solidFill>
                  <a:srgbClr val="000000"/>
                </a:solidFill>
              </a:rPr>
              <a:t> </a:t>
            </a:r>
            <a:endParaRPr lang="es-ES" sz="1800" dirty="0" smtClean="0">
              <a:solidFill>
                <a:srgbClr val="000000"/>
              </a:solidFill>
            </a:endParaRPr>
          </a:p>
          <a:p>
            <a:r>
              <a:rPr lang="en-US" sz="1800" dirty="0" smtClean="0">
                <a:solidFill>
                  <a:srgbClr val="000000"/>
                </a:solidFill>
              </a:rPr>
              <a:t>INT_TIMER0_OVF:</a:t>
            </a:r>
            <a:endParaRPr lang="es-ES" sz="1800" dirty="0" smtClean="0">
              <a:solidFill>
                <a:srgbClr val="000000"/>
              </a:solidFill>
            </a:endParaRPr>
          </a:p>
          <a:p>
            <a:r>
              <a:rPr lang="en-US" sz="1800" dirty="0" smtClean="0">
                <a:solidFill>
                  <a:srgbClr val="000000"/>
                </a:solidFill>
              </a:rPr>
              <a:t>CLI</a:t>
            </a:r>
            <a:endParaRPr lang="es-ES" sz="1800" dirty="0" smtClean="0">
              <a:solidFill>
                <a:srgbClr val="000000"/>
              </a:solidFill>
            </a:endParaRPr>
          </a:p>
          <a:p>
            <a:r>
              <a:rPr lang="en-US" sz="1800" dirty="0" smtClean="0">
                <a:solidFill>
                  <a:srgbClr val="000000"/>
                </a:solidFill>
              </a:rPr>
              <a:t>		</a:t>
            </a:r>
            <a:r>
              <a:rPr lang="en-US" sz="1800" dirty="0" smtClean="0">
                <a:solidFill>
                  <a:srgbClr val="FF0000"/>
                </a:solidFill>
              </a:rPr>
              <a:t>SBI</a:t>
            </a:r>
            <a:r>
              <a:rPr lang="en-US" sz="1800" dirty="0" smtClean="0">
                <a:solidFill>
                  <a:srgbClr val="000000"/>
                </a:solidFill>
              </a:rPr>
              <a:t>	PORTB,0			</a:t>
            </a:r>
            <a:endParaRPr lang="es-ES" sz="1800" dirty="0" smtClean="0">
              <a:solidFill>
                <a:srgbClr val="000000"/>
              </a:solidFill>
            </a:endParaRPr>
          </a:p>
          <a:p>
            <a:r>
              <a:rPr lang="en-US" sz="1800" dirty="0" smtClean="0">
                <a:solidFill>
                  <a:srgbClr val="000000"/>
                </a:solidFill>
              </a:rPr>
              <a:t>SEI</a:t>
            </a:r>
            <a:endParaRPr lang="es-ES" sz="1800" dirty="0" smtClean="0">
              <a:solidFill>
                <a:srgbClr val="000000"/>
              </a:solidFill>
            </a:endParaRPr>
          </a:p>
          <a:p>
            <a:r>
              <a:rPr lang="en-US" sz="1800" dirty="0" smtClean="0">
                <a:solidFill>
                  <a:srgbClr val="000000"/>
                </a:solidFill>
              </a:rPr>
              <a:t> </a:t>
            </a:r>
            <a:endParaRPr lang="es-ES" sz="1800" dirty="0" smtClean="0">
              <a:solidFill>
                <a:srgbClr val="000000"/>
              </a:solidFill>
            </a:endParaRPr>
          </a:p>
          <a:p>
            <a:r>
              <a:rPr lang="en-US" sz="1800" dirty="0" smtClean="0">
                <a:solidFill>
                  <a:srgbClr val="000000"/>
                </a:solidFill>
              </a:rPr>
              <a:t>RETI</a:t>
            </a:r>
            <a:endParaRPr lang="es-ES" sz="1800" dirty="0" smtClean="0">
              <a:solidFill>
                <a:srgbClr val="000000"/>
              </a:solidFill>
            </a:endParaRPr>
          </a:p>
          <a:p>
            <a:endParaRPr lang="es-E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4" name="3 Marcador de contenido"/>
          <p:cNvSpPr>
            <a:spLocks noGrp="1"/>
          </p:cNvSpPr>
          <p:nvPr>
            <p:ph idx="1"/>
          </p:nvPr>
        </p:nvSpPr>
        <p:spPr/>
        <p:txBody>
          <a:bodyPr/>
          <a:lstStyle/>
          <a:p>
            <a:endParaRPr lang="es-E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DIAGRAMA DE FLUJO PRINCIPAL</a:t>
            </a:r>
            <a:endParaRPr lang="es-ES" dirty="0"/>
          </a:p>
        </p:txBody>
      </p:sp>
      <p:sp>
        <p:nvSpPr>
          <p:cNvPr id="422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422913" name="Object 1"/>
          <p:cNvGraphicFramePr>
            <a:graphicFrameLocks noChangeAspect="1"/>
          </p:cNvGraphicFramePr>
          <p:nvPr/>
        </p:nvGraphicFramePr>
        <p:xfrm>
          <a:off x="214282" y="1357298"/>
          <a:ext cx="3786214" cy="5258631"/>
        </p:xfrm>
        <a:graphic>
          <a:graphicData uri="http://schemas.openxmlformats.org/presentationml/2006/ole">
            <p:oleObj spid="_x0000_s422913" name="Visio" r:id="rId3" imgW="2572207" imgH="3568598" progId="Visio.Drawing.11">
              <p:embed/>
            </p:oleObj>
          </a:graphicData>
        </a:graphic>
      </p:graphicFrame>
      <p:sp>
        <p:nvSpPr>
          <p:cNvPr id="4229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422915" name="Object 3"/>
          <p:cNvGraphicFramePr>
            <a:graphicFrameLocks noChangeAspect="1"/>
          </p:cNvGraphicFramePr>
          <p:nvPr/>
        </p:nvGraphicFramePr>
        <p:xfrm>
          <a:off x="5286380" y="1357298"/>
          <a:ext cx="2252667" cy="5158474"/>
        </p:xfrm>
        <a:graphic>
          <a:graphicData uri="http://schemas.openxmlformats.org/presentationml/2006/ole">
            <p:oleObj spid="_x0000_s422915" name="Visio" r:id="rId4" imgW="1609649" imgH="3688690" progId="Visio.Drawing.11">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Diagrama de flujo CICLO INFINITO</a:t>
            </a:r>
            <a:endParaRPr lang="es-ES" dirty="0"/>
          </a:p>
        </p:txBody>
      </p:sp>
      <p:sp>
        <p:nvSpPr>
          <p:cNvPr id="422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35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435203" name="Object 3"/>
          <p:cNvGraphicFramePr>
            <a:graphicFrameLocks noChangeAspect="1"/>
          </p:cNvGraphicFramePr>
          <p:nvPr/>
        </p:nvGraphicFramePr>
        <p:xfrm>
          <a:off x="928662" y="1428736"/>
          <a:ext cx="1147764" cy="5129802"/>
        </p:xfrm>
        <a:graphic>
          <a:graphicData uri="http://schemas.openxmlformats.org/presentationml/2006/ole">
            <p:oleObj spid="_x0000_s435203" name="Visio" r:id="rId3" imgW="934822" imgH="4174541" progId="Visio.Drawing.11">
              <p:embed/>
            </p:oleObj>
          </a:graphicData>
        </a:graphic>
      </p:graphicFrame>
      <p:pic>
        <p:nvPicPr>
          <p:cNvPr id="435205" name="Picture 5"/>
          <p:cNvPicPr>
            <a:picLocks noChangeAspect="1" noChangeArrowheads="1"/>
          </p:cNvPicPr>
          <p:nvPr/>
        </p:nvPicPr>
        <p:blipFill>
          <a:blip r:embed="rId4"/>
          <a:srcRect/>
          <a:stretch>
            <a:fillRect/>
          </a:stretch>
        </p:blipFill>
        <p:spPr bwMode="auto">
          <a:xfrm>
            <a:off x="2343150" y="1571612"/>
            <a:ext cx="6800850" cy="2181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Diagrama de flujo CICLO INFINITO</a:t>
            </a:r>
            <a:endParaRPr lang="es-ES" dirty="0"/>
          </a:p>
        </p:txBody>
      </p:sp>
      <p:sp>
        <p:nvSpPr>
          <p:cNvPr id="422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35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35205" name="Picture 5"/>
          <p:cNvPicPr>
            <a:picLocks noChangeAspect="1" noChangeArrowheads="1"/>
          </p:cNvPicPr>
          <p:nvPr/>
        </p:nvPicPr>
        <p:blipFill>
          <a:blip r:embed="rId2"/>
          <a:srcRect/>
          <a:stretch>
            <a:fillRect/>
          </a:stretch>
        </p:blipFill>
        <p:spPr bwMode="auto">
          <a:xfrm>
            <a:off x="285720" y="1571612"/>
            <a:ext cx="8686736" cy="278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RESULTADOS</a:t>
            </a:r>
            <a:endParaRPr lang="es-ES" dirty="0"/>
          </a:p>
        </p:txBody>
      </p:sp>
      <p:graphicFrame>
        <p:nvGraphicFramePr>
          <p:cNvPr id="4" name="3 Tabla"/>
          <p:cNvGraphicFramePr>
            <a:graphicFrameLocks noGrp="1"/>
          </p:cNvGraphicFramePr>
          <p:nvPr/>
        </p:nvGraphicFramePr>
        <p:xfrm>
          <a:off x="785786" y="1785926"/>
          <a:ext cx="3500463" cy="4714903"/>
        </p:xfrm>
        <a:graphic>
          <a:graphicData uri="http://schemas.openxmlformats.org/drawingml/2006/table">
            <a:tbl>
              <a:tblPr/>
              <a:tblGrid>
                <a:gridCol w="1066131"/>
                <a:gridCol w="1066131"/>
                <a:gridCol w="1368201"/>
              </a:tblGrid>
              <a:tr h="507673">
                <a:tc>
                  <a:txBody>
                    <a:bodyPr/>
                    <a:lstStyle/>
                    <a:p>
                      <a:pPr algn="ctr" fontAlgn="b"/>
                      <a:r>
                        <a:rPr lang="es-ES" sz="1100" b="1" i="0" u="none" strike="noStrike" dirty="0">
                          <a:solidFill>
                            <a:srgbClr val="000000"/>
                          </a:solidFill>
                          <a:latin typeface="Calibri"/>
                        </a:rPr>
                        <a:t>ROJO INC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AZUL INC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VERDE INC EN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482">
                <a:tc>
                  <a:txBody>
                    <a:bodyPr/>
                    <a:lstStyle/>
                    <a:p>
                      <a:pPr algn="ctr" fontAlgn="b"/>
                      <a:r>
                        <a:rPr lang="es-ES" sz="1100" b="1" i="0" u="none" strike="noStrike" dirty="0">
                          <a:solidFill>
                            <a:srgbClr val="000000"/>
                          </a:solidFill>
                          <a:latin typeface="Calibri"/>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482">
                <a:tc>
                  <a:txBody>
                    <a:bodyPr/>
                    <a:lstStyle/>
                    <a:p>
                      <a:pPr algn="ctr" fontAlgn="b"/>
                      <a:r>
                        <a:rPr lang="es-ES" sz="1100" b="1" i="0" u="none" strike="noStrike">
                          <a:solidFill>
                            <a:srgbClr val="000000"/>
                          </a:solidFill>
                          <a:latin typeface="Calibri"/>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482">
                <a:tc>
                  <a:txBody>
                    <a:bodyPr/>
                    <a:lstStyle/>
                    <a:p>
                      <a:pPr algn="ctr" fontAlgn="b"/>
                      <a:r>
                        <a:rPr lang="es-ES" sz="1100" b="1" i="0" u="none" strike="noStrike">
                          <a:solidFill>
                            <a:srgbClr val="000000"/>
                          </a:solidFill>
                          <a:latin typeface="Calibri"/>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482">
                <a:tc>
                  <a:txBody>
                    <a:bodyPr/>
                    <a:lstStyle/>
                    <a:p>
                      <a:pPr algn="ctr" fontAlgn="b"/>
                      <a:r>
                        <a:rPr lang="es-ES" sz="1100" b="1" i="0" u="none" strike="noStrike">
                          <a:solidFill>
                            <a:srgbClr val="000000"/>
                          </a:solidFill>
                          <a:latin typeface="Calibri"/>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482">
                <a:tc>
                  <a:txBody>
                    <a:bodyPr/>
                    <a:lstStyle/>
                    <a:p>
                      <a:pPr algn="ctr" fontAlgn="b"/>
                      <a:r>
                        <a:rPr lang="es-ES" sz="1100" b="1" i="0" u="none" strike="noStrike">
                          <a:solidFill>
                            <a:srgbClr val="000000"/>
                          </a:solidFill>
                          <a:latin typeface="Calibri"/>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0C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482">
                <a:tc>
                  <a:txBody>
                    <a:bodyPr/>
                    <a:lstStyle/>
                    <a:p>
                      <a:pPr algn="ctr" fontAlgn="b"/>
                      <a:r>
                        <a:rPr lang="es-ES" sz="1100" b="1" i="0" u="none" strike="noStrike">
                          <a:solidFill>
                            <a:srgbClr val="000000"/>
                          </a:solidFill>
                          <a:latin typeface="Calibri"/>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0A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0F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482">
                <a:tc>
                  <a:txBody>
                    <a:bodyPr/>
                    <a:lstStyle/>
                    <a:p>
                      <a:pPr algn="ctr" fontAlgn="b"/>
                      <a:r>
                        <a:rPr lang="es-ES" sz="1100" b="1" i="0" u="none" strike="noStrike">
                          <a:solidFill>
                            <a:srgbClr val="000000"/>
                          </a:solidFill>
                          <a:latin typeface="Calibri"/>
                        </a:rPr>
                        <a:t>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0C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482">
                <a:tc>
                  <a:txBody>
                    <a:bodyPr/>
                    <a:lstStyle/>
                    <a:p>
                      <a:pPr algn="ctr" fontAlgn="b"/>
                      <a:r>
                        <a:rPr lang="es-ES" sz="1100" b="1" i="0" u="none" strike="noStrike">
                          <a:solidFill>
                            <a:srgbClr val="000000"/>
                          </a:solidFill>
                          <a:latin typeface="Calibri"/>
                        </a:rPr>
                        <a:t>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0E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482">
                <a:tc>
                  <a:txBody>
                    <a:bodyPr/>
                    <a:lstStyle/>
                    <a:p>
                      <a:pPr algn="ctr" fontAlgn="b"/>
                      <a:r>
                        <a:rPr lang="es-ES" sz="1100" b="1" i="0" u="none" strike="noStrike">
                          <a:solidFill>
                            <a:srgbClr val="000000"/>
                          </a:solidFill>
                          <a:latin typeface="Calibri"/>
                        </a:rPr>
                        <a:t>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482">
                <a:tc>
                  <a:txBody>
                    <a:bodyPr/>
                    <a:lstStyle/>
                    <a:p>
                      <a:pPr algn="ctr" fontAlgn="b"/>
                      <a:r>
                        <a:rPr lang="es-ES" sz="1100" b="1" i="0" u="none" strike="noStrike">
                          <a:solidFill>
                            <a:srgbClr val="000000"/>
                          </a:solidFill>
                          <a:latin typeface="Calibri"/>
                        </a:rPr>
                        <a:t>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1B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482">
                <a:tc>
                  <a:txBody>
                    <a:bodyPr/>
                    <a:lstStyle/>
                    <a:p>
                      <a:pPr algn="ctr" fontAlgn="b"/>
                      <a:r>
                        <a:rPr lang="es-ES" sz="1100" b="1" i="0" u="none" strike="noStrike">
                          <a:solidFill>
                            <a:srgbClr val="000000"/>
                          </a:solidFill>
                          <a:latin typeface="Calibri"/>
                        </a:rPr>
                        <a:t>0A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1E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482">
                <a:tc>
                  <a:txBody>
                    <a:bodyPr/>
                    <a:lstStyle/>
                    <a:p>
                      <a:pPr algn="ctr" fontAlgn="b"/>
                      <a:r>
                        <a:rPr lang="es-ES" sz="1100" b="1" i="0" u="none" strike="noStrike">
                          <a:solidFill>
                            <a:srgbClr val="000000"/>
                          </a:solidFill>
                          <a:latin typeface="Calibri"/>
                        </a:rPr>
                        <a:t>0B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482">
                <a:tc>
                  <a:txBody>
                    <a:bodyPr/>
                    <a:lstStyle/>
                    <a:p>
                      <a:pPr algn="ctr" fontAlgn="b"/>
                      <a:r>
                        <a:rPr lang="es-ES" sz="1100" b="1" i="0" u="none" strike="noStrike">
                          <a:solidFill>
                            <a:srgbClr val="000000"/>
                          </a:solidFill>
                          <a:latin typeface="Calibri"/>
                        </a:rPr>
                        <a:t>0C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482">
                <a:tc>
                  <a:txBody>
                    <a:bodyPr/>
                    <a:lstStyle/>
                    <a:p>
                      <a:pPr algn="ctr" fontAlgn="b"/>
                      <a:r>
                        <a:rPr lang="es-ES" sz="1100" b="1" i="0" u="none" strike="noStrike">
                          <a:solidFill>
                            <a:srgbClr val="000000"/>
                          </a:solidFill>
                          <a:latin typeface="Calibri"/>
                        </a:rPr>
                        <a:t>0D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1A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482">
                <a:tc>
                  <a:txBody>
                    <a:bodyPr/>
                    <a:lstStyle/>
                    <a:p>
                      <a:pPr algn="ctr" fontAlgn="b"/>
                      <a:r>
                        <a:rPr lang="es-ES" sz="1100" b="1" i="0" u="none" strike="noStrike">
                          <a:solidFill>
                            <a:srgbClr val="000000"/>
                          </a:solidFill>
                          <a:latin typeface="Calibri"/>
                        </a:rPr>
                        <a:t>0E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1C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2A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4643438" y="1857364"/>
          <a:ext cx="3500463" cy="4643474"/>
        </p:xfrm>
        <a:graphic>
          <a:graphicData uri="http://schemas.openxmlformats.org/drawingml/2006/table">
            <a:tbl>
              <a:tblPr/>
              <a:tblGrid>
                <a:gridCol w="1166821"/>
                <a:gridCol w="1166821"/>
                <a:gridCol w="1166821"/>
              </a:tblGrid>
              <a:tr h="748408">
                <a:tc>
                  <a:txBody>
                    <a:bodyPr/>
                    <a:lstStyle/>
                    <a:p>
                      <a:pPr algn="ctr" fontAlgn="b"/>
                      <a:r>
                        <a:rPr lang="es-ES" sz="1100" b="1" i="0" u="none" strike="noStrike" dirty="0">
                          <a:solidFill>
                            <a:srgbClr val="000000"/>
                          </a:solidFill>
                          <a:latin typeface="Calibri"/>
                        </a:rPr>
                        <a:t>ROJO INC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AZUL INC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VERDE INC EN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219">
                <a:tc>
                  <a:txBody>
                    <a:bodyPr/>
                    <a:lstStyle/>
                    <a:p>
                      <a:pPr algn="ctr" fontAlgn="b"/>
                      <a:r>
                        <a:rPr lang="es-ES" sz="1100" b="1" i="0" u="none" strike="noStrike" dirty="0">
                          <a:solidFill>
                            <a:srgbClr val="000000"/>
                          </a:solidFill>
                          <a:latin typeface="Calibri"/>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D8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219">
                <a:tc>
                  <a:txBody>
                    <a:bodyPr/>
                    <a:lstStyle/>
                    <a:p>
                      <a:pPr algn="ctr" fontAlgn="b"/>
                      <a:r>
                        <a:rPr lang="es-ES" sz="1100" b="1" i="0" u="none" strike="noStrike">
                          <a:solidFill>
                            <a:srgbClr val="000000"/>
                          </a:solidFill>
                          <a:latin typeface="Calibri"/>
                        </a:rPr>
                        <a:t>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DB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219">
                <a:tc>
                  <a:txBody>
                    <a:bodyPr/>
                    <a:lstStyle/>
                    <a:p>
                      <a:pPr algn="ctr" fontAlgn="b"/>
                      <a:r>
                        <a:rPr lang="es-ES" sz="1100" b="1" i="0" u="none" strike="noStrike">
                          <a:solidFill>
                            <a:srgbClr val="000000"/>
                          </a:solidFill>
                          <a:latin typeface="Calibri"/>
                        </a:rPr>
                        <a:t>4A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219">
                <a:tc>
                  <a:txBody>
                    <a:bodyPr/>
                    <a:lstStyle/>
                    <a:p>
                      <a:pPr algn="ctr" fontAlgn="b"/>
                      <a:r>
                        <a:rPr lang="es-ES" sz="1100" b="1" i="0" u="none" strike="noStrike">
                          <a:solidFill>
                            <a:srgbClr val="000000"/>
                          </a:solidFill>
                          <a:latin typeface="Calibri"/>
                        </a:rPr>
                        <a:t>4B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E1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219">
                <a:tc>
                  <a:txBody>
                    <a:bodyPr/>
                    <a:lstStyle/>
                    <a:p>
                      <a:pPr algn="ctr" fontAlgn="b"/>
                      <a:r>
                        <a:rPr lang="es-ES" sz="1100" b="1" i="0" u="none" strike="noStrike">
                          <a:solidFill>
                            <a:srgbClr val="000000"/>
                          </a:solidFill>
                          <a:latin typeface="Calibri"/>
                        </a:rPr>
                        <a:t>4C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E4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219">
                <a:tc>
                  <a:txBody>
                    <a:bodyPr/>
                    <a:lstStyle/>
                    <a:p>
                      <a:pPr algn="ctr" fontAlgn="b"/>
                      <a:r>
                        <a:rPr lang="es-ES" sz="1100" b="1" i="0" u="none" strike="noStrike">
                          <a:solidFill>
                            <a:srgbClr val="000000"/>
                          </a:solidFill>
                          <a:latin typeface="Calibri"/>
                        </a:rPr>
                        <a:t>4D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9A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E7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219">
                <a:tc>
                  <a:txBody>
                    <a:bodyPr/>
                    <a:lstStyle/>
                    <a:p>
                      <a:pPr algn="ctr" fontAlgn="b"/>
                      <a:r>
                        <a:rPr lang="es-ES" sz="1100" b="1" i="0" u="none" strike="noStrike">
                          <a:solidFill>
                            <a:srgbClr val="000000"/>
                          </a:solidFill>
                          <a:latin typeface="Calibri"/>
                        </a:rPr>
                        <a:t>4E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9C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EA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219">
                <a:tc>
                  <a:txBody>
                    <a:bodyPr/>
                    <a:lstStyle/>
                    <a:p>
                      <a:pPr algn="ctr" fontAlgn="b"/>
                      <a:r>
                        <a:rPr lang="es-ES" sz="1100" b="1" i="0" u="none" strike="noStrike">
                          <a:solidFill>
                            <a:srgbClr val="000000"/>
                          </a:solidFill>
                          <a:latin typeface="Calibri"/>
                        </a:rPr>
                        <a:t>4F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9E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219">
                <a:tc>
                  <a:txBody>
                    <a:bodyPr/>
                    <a:lstStyle/>
                    <a:p>
                      <a:pPr algn="ctr" fontAlgn="b"/>
                      <a:r>
                        <a:rPr lang="es-ES" sz="1100" b="1" i="0" u="none" strike="noStrike">
                          <a:solidFill>
                            <a:srgbClr val="000000"/>
                          </a:solidFill>
                          <a:latin typeface="Calibri"/>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A0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F0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219">
                <a:tc>
                  <a:txBody>
                    <a:bodyPr/>
                    <a:lstStyle/>
                    <a:p>
                      <a:pPr algn="ctr" fontAlgn="b"/>
                      <a:r>
                        <a:rPr lang="es-ES" sz="1100" b="1" i="0" u="none" strike="noStrike">
                          <a:solidFill>
                            <a:srgbClr val="000000"/>
                          </a:solidFill>
                          <a:latin typeface="Calibri"/>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A2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F3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219">
                <a:tc>
                  <a:txBody>
                    <a:bodyPr/>
                    <a:lstStyle/>
                    <a:p>
                      <a:pPr algn="ctr" fontAlgn="b"/>
                      <a:r>
                        <a:rPr lang="es-ES" sz="1100" b="1" i="0" u="none" strike="noStrike">
                          <a:solidFill>
                            <a:srgbClr val="000000"/>
                          </a:solidFill>
                          <a:latin typeface="Calibri"/>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A4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F6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219">
                <a:tc>
                  <a:txBody>
                    <a:bodyPr/>
                    <a:lstStyle/>
                    <a:p>
                      <a:pPr algn="ctr" fontAlgn="b"/>
                      <a:r>
                        <a:rPr lang="es-ES" sz="1100" b="1" i="0" u="none" strike="noStrike">
                          <a:solidFill>
                            <a:srgbClr val="000000"/>
                          </a:solidFill>
                          <a:latin typeface="Calibri"/>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A6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F9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219">
                <a:tc>
                  <a:txBody>
                    <a:bodyPr/>
                    <a:lstStyle/>
                    <a:p>
                      <a:pPr algn="ctr" fontAlgn="b"/>
                      <a:r>
                        <a:rPr lang="es-ES" sz="1100" b="1" i="0" u="none" strike="noStrike">
                          <a:solidFill>
                            <a:srgbClr val="000000"/>
                          </a:solidFill>
                          <a:latin typeface="Calibri"/>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A8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FC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219">
                <a:tc>
                  <a:txBody>
                    <a:bodyPr/>
                    <a:lstStyle/>
                    <a:p>
                      <a:pPr algn="ctr" fontAlgn="b"/>
                      <a:r>
                        <a:rPr lang="es-ES" sz="1100" b="1" i="0" u="none" strike="noStrike">
                          <a:solidFill>
                            <a:srgbClr val="000000"/>
                          </a:solidFill>
                          <a:latin typeface="Calibri"/>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AA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FF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INTRODUCCION</a:t>
            </a:r>
            <a:endParaRPr lang="es-ES" dirty="0"/>
          </a:p>
        </p:txBody>
      </p:sp>
      <p:sp>
        <p:nvSpPr>
          <p:cNvPr id="3" name="2 Marcador de contenido"/>
          <p:cNvSpPr>
            <a:spLocks noGrp="1"/>
          </p:cNvSpPr>
          <p:nvPr>
            <p:ph idx="1"/>
          </p:nvPr>
        </p:nvSpPr>
        <p:spPr>
          <a:xfrm>
            <a:off x="785786" y="2214554"/>
            <a:ext cx="7924800" cy="3267084"/>
          </a:xfrm>
        </p:spPr>
        <p:txBody>
          <a:bodyPr/>
          <a:lstStyle/>
          <a:p>
            <a:pPr algn="ctr"/>
            <a:r>
              <a:rPr lang="es-ES" sz="2400" dirty="0" smtClean="0">
                <a:solidFill>
                  <a:srgbClr val="000000"/>
                </a:solidFill>
                <a:latin typeface="Arial" pitchFamily="34" charset="0"/>
                <a:cs typeface="Arial" pitchFamily="34" charset="0"/>
              </a:rPr>
              <a:t>Nuestra área </a:t>
            </a:r>
            <a:r>
              <a:rPr lang="es-ES" sz="2400" dirty="0" smtClean="0">
                <a:solidFill>
                  <a:srgbClr val="000000"/>
                </a:solidFill>
                <a:latin typeface="Arial" pitchFamily="34" charset="0"/>
                <a:cs typeface="Arial" pitchFamily="34" charset="0"/>
              </a:rPr>
              <a:t>de interés </a:t>
            </a:r>
            <a:r>
              <a:rPr lang="es-ES" sz="2400" dirty="0" smtClean="0">
                <a:solidFill>
                  <a:srgbClr val="000000"/>
                </a:solidFill>
                <a:latin typeface="Arial" pitchFamily="34" charset="0"/>
                <a:cs typeface="Arial" pitchFamily="34" charset="0"/>
              </a:rPr>
              <a:t>son las Interrupciones </a:t>
            </a:r>
            <a:r>
              <a:rPr lang="es-ES" sz="2400" dirty="0" smtClean="0">
                <a:solidFill>
                  <a:srgbClr val="000000"/>
                </a:solidFill>
                <a:latin typeface="Arial" pitchFamily="34" charset="0"/>
                <a:cs typeface="Arial" pitchFamily="34" charset="0"/>
              </a:rPr>
              <a:t>del Microcontrolador ATmega 169 Fabricado por Atmel, y que lo encontramos embebido en el kit de desarrollo del AVR Butterfly.</a:t>
            </a:r>
          </a:p>
          <a:p>
            <a:endParaRPr lang="es-ES" sz="2400" dirty="0">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PROYECT2</a:t>
            </a:r>
            <a:endParaRPr lang="es-ES" dirty="0"/>
          </a:p>
        </p:txBody>
      </p:sp>
      <p:sp>
        <p:nvSpPr>
          <p:cNvPr id="4" name="3 Rectángulo"/>
          <p:cNvSpPr/>
          <p:nvPr/>
        </p:nvSpPr>
        <p:spPr>
          <a:xfrm>
            <a:off x="500034" y="2071678"/>
            <a:ext cx="8072494" cy="3416320"/>
          </a:xfrm>
          <a:prstGeom prst="rect">
            <a:avLst/>
          </a:prstGeom>
        </p:spPr>
        <p:txBody>
          <a:bodyPr wrap="square">
            <a:spAutoFit/>
          </a:bodyPr>
          <a:lstStyle/>
          <a:p>
            <a:r>
              <a:rPr lang="es-ES" b="1" dirty="0" smtClean="0">
                <a:solidFill>
                  <a:srgbClr val="000000"/>
                </a:solidFill>
              </a:rPr>
              <a:t>Elaborar un programa en lenguaje C, que active un ventilador cuando la lectura del ADC0 ha alcanzado el valor Máximo decimal de 200. Y apagar el ventilador cuando el ADC0 ha alcanzado el valor mínimo decimal de 100, utilizar el NTC integrado del </a:t>
            </a:r>
            <a:r>
              <a:rPr lang="es-ES" b="1" dirty="0" err="1" smtClean="0">
                <a:solidFill>
                  <a:srgbClr val="000000"/>
                </a:solidFill>
              </a:rPr>
              <a:t>AvrButterfly</a:t>
            </a:r>
            <a:r>
              <a:rPr lang="es-ES" b="1" dirty="0" smtClean="0">
                <a:solidFill>
                  <a:srgbClr val="000000"/>
                </a:solidFill>
              </a:rPr>
              <a:t>. Ver grafica 3-19.</a:t>
            </a:r>
            <a:endParaRPr lang="es-ES" b="1" dirty="0">
              <a:solidFill>
                <a:srgbClr val="0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OBJETIVOS</a:t>
            </a:r>
            <a:endParaRPr lang="es-ES" dirty="0"/>
          </a:p>
        </p:txBody>
      </p:sp>
      <p:sp>
        <p:nvSpPr>
          <p:cNvPr id="3" name="2 Marcador de contenido"/>
          <p:cNvSpPr>
            <a:spLocks noGrp="1"/>
          </p:cNvSpPr>
          <p:nvPr>
            <p:ph idx="1"/>
          </p:nvPr>
        </p:nvSpPr>
        <p:spPr/>
        <p:txBody>
          <a:bodyPr/>
          <a:lstStyle/>
          <a:p>
            <a:r>
              <a:rPr lang="es-ES" sz="2800" b="1" dirty="0" smtClean="0">
                <a:solidFill>
                  <a:srgbClr val="000000"/>
                </a:solidFill>
              </a:rPr>
              <a:t>Configurar el convertidor analógico digital.</a:t>
            </a:r>
          </a:p>
          <a:p>
            <a:r>
              <a:rPr lang="es-ES" sz="2800" b="1" dirty="0" smtClean="0">
                <a:solidFill>
                  <a:srgbClr val="000000"/>
                </a:solidFill>
              </a:rPr>
              <a:t>Realizar mediciones mediante el sensor TNC </a:t>
            </a:r>
            <a:r>
              <a:rPr lang="es-ES" sz="2800" b="1" dirty="0" err="1" smtClean="0">
                <a:solidFill>
                  <a:srgbClr val="000000"/>
                </a:solidFill>
              </a:rPr>
              <a:t>intergrado</a:t>
            </a:r>
            <a:r>
              <a:rPr lang="es-ES" sz="2800" b="1" dirty="0" smtClean="0">
                <a:solidFill>
                  <a:srgbClr val="000000"/>
                </a:solidFill>
              </a:rPr>
              <a:t> del </a:t>
            </a:r>
            <a:r>
              <a:rPr lang="es-ES" sz="2800" b="1" dirty="0" err="1" smtClean="0">
                <a:solidFill>
                  <a:srgbClr val="000000"/>
                </a:solidFill>
              </a:rPr>
              <a:t>AvrButterfly</a:t>
            </a:r>
            <a:r>
              <a:rPr lang="es-ES" sz="2800" b="1" dirty="0" smtClean="0">
                <a:solidFill>
                  <a:srgbClr val="000000"/>
                </a:solidFill>
              </a:rPr>
              <a:t>.</a:t>
            </a:r>
          </a:p>
          <a:p>
            <a:r>
              <a:rPr lang="es-ES" sz="2800" b="1" dirty="0" smtClean="0">
                <a:solidFill>
                  <a:srgbClr val="000000"/>
                </a:solidFill>
              </a:rPr>
              <a:t>Activar un </a:t>
            </a:r>
            <a:r>
              <a:rPr lang="es-ES" sz="2800" b="1" dirty="0" err="1" smtClean="0">
                <a:solidFill>
                  <a:srgbClr val="000000"/>
                </a:solidFill>
              </a:rPr>
              <a:t>led</a:t>
            </a:r>
            <a:r>
              <a:rPr lang="es-ES" sz="2800" b="1" dirty="0" smtClean="0">
                <a:solidFill>
                  <a:srgbClr val="000000"/>
                </a:solidFill>
              </a:rPr>
              <a:t>, que representa el Encendido de un Ventilador.</a:t>
            </a:r>
            <a:endParaRPr lang="es-ES" sz="2800" b="1" dirty="0">
              <a:solidFill>
                <a:srgbClr val="0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1800" b="1" dirty="0" smtClean="0"/>
              <a:t>COMPORTAMIENTO DEL SISTEMA DEACUERDO A LA ENTRADA ANALOGICA</a:t>
            </a:r>
            <a:endParaRPr lang="es-ES" sz="1800" b="1" dirty="0"/>
          </a:p>
        </p:txBody>
      </p:sp>
      <p:sp>
        <p:nvSpPr>
          <p:cNvPr id="4382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438273" name="Object 1"/>
          <p:cNvGraphicFramePr>
            <a:graphicFrameLocks noChangeAspect="1"/>
          </p:cNvGraphicFramePr>
          <p:nvPr/>
        </p:nvGraphicFramePr>
        <p:xfrm>
          <a:off x="1000100" y="1643050"/>
          <a:ext cx="6500858" cy="4665824"/>
        </p:xfrm>
        <a:graphic>
          <a:graphicData uri="http://schemas.openxmlformats.org/presentationml/2006/ole">
            <p:oleObj spid="_x0000_s438273" name="Visio" r:id="rId3" imgW="4354678" imgH="3123286" progId="Visio.Drawing.11">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DIAGRAMA DE BLOQUES</a:t>
            </a:r>
            <a:endParaRPr lang="es-ES" dirty="0"/>
          </a:p>
        </p:txBody>
      </p:sp>
      <p:sp>
        <p:nvSpPr>
          <p:cNvPr id="442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442369" name="Object 1"/>
          <p:cNvGraphicFramePr>
            <a:graphicFrameLocks noChangeAspect="1"/>
          </p:cNvGraphicFramePr>
          <p:nvPr/>
        </p:nvGraphicFramePr>
        <p:xfrm>
          <a:off x="1357290" y="2143116"/>
          <a:ext cx="6633388" cy="3143272"/>
        </p:xfrm>
        <a:graphic>
          <a:graphicData uri="http://schemas.openxmlformats.org/presentationml/2006/ole">
            <p:oleObj spid="_x0000_s442369" name="Visio" r:id="rId3" imgW="2914802" imgH="1384706" progId="Visio.Drawing.11">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400" dirty="0" smtClean="0"/>
              <a:t>Esquemático de sensor de temperatura interno del </a:t>
            </a:r>
            <a:r>
              <a:rPr lang="es-ES" sz="2400" dirty="0" err="1" smtClean="0"/>
              <a:t>AvrButterfly</a:t>
            </a:r>
            <a:r>
              <a:rPr lang="es-ES" sz="2400" dirty="0" smtClean="0"/>
              <a:t>.</a:t>
            </a:r>
            <a:endParaRPr lang="es-ES" sz="2400" dirty="0"/>
          </a:p>
        </p:txBody>
      </p:sp>
      <p:pic>
        <p:nvPicPr>
          <p:cNvPr id="449538" name="Picture 2" descr="sch_ntc"/>
          <p:cNvPicPr>
            <a:picLocks noChangeAspect="1" noChangeArrowheads="1"/>
          </p:cNvPicPr>
          <p:nvPr/>
        </p:nvPicPr>
        <p:blipFill>
          <a:blip r:embed="rId2"/>
          <a:srcRect/>
          <a:stretch>
            <a:fillRect/>
          </a:stretch>
        </p:blipFill>
        <p:spPr bwMode="auto">
          <a:xfrm>
            <a:off x="714348" y="1785926"/>
            <a:ext cx="2600325" cy="2867025"/>
          </a:xfrm>
          <a:prstGeom prst="rect">
            <a:avLst/>
          </a:prstGeom>
          <a:noFill/>
          <a:ln w="9525">
            <a:noFill/>
            <a:miter lim="800000"/>
            <a:headEnd/>
            <a:tailEnd/>
          </a:ln>
        </p:spPr>
      </p:pic>
      <p:sp>
        <p:nvSpPr>
          <p:cNvPr id="5" name="4 Rectángulo"/>
          <p:cNvSpPr/>
          <p:nvPr/>
        </p:nvSpPr>
        <p:spPr>
          <a:xfrm>
            <a:off x="3643306" y="1643050"/>
            <a:ext cx="4572000" cy="3139321"/>
          </a:xfrm>
          <a:prstGeom prst="rect">
            <a:avLst/>
          </a:prstGeom>
        </p:spPr>
        <p:txBody>
          <a:bodyPr>
            <a:spAutoFit/>
          </a:bodyPr>
          <a:lstStyle/>
          <a:p>
            <a:r>
              <a:rPr lang="es-ES" sz="1800" b="1" dirty="0" smtClean="0">
                <a:solidFill>
                  <a:srgbClr val="000000"/>
                </a:solidFill>
              </a:rPr>
              <a:t>Este sensor es de comportamiento logarítmico, lo implica un largo proceso de cálculo para obtener valores de temperatura exactos. Sin embargo mediantes métodos de cálculo se puede llegar a una aproximación muy aceptable</a:t>
            </a:r>
            <a:endParaRPr lang="es-ES" sz="1800" b="1" dirty="0">
              <a:solidFill>
                <a:srgbClr val="00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4348" y="1714488"/>
            <a:ext cx="7924800" cy="4572000"/>
          </a:xfrm>
        </p:spPr>
        <p:txBody>
          <a:bodyPr/>
          <a:lstStyle/>
          <a:p>
            <a:r>
              <a:rPr lang="es-ES" sz="1600" dirty="0" err="1" smtClean="0">
                <a:solidFill>
                  <a:srgbClr val="0000FF"/>
                </a:solidFill>
                <a:latin typeface="Consolas"/>
              </a:rPr>
              <a:t>void</a:t>
            </a:r>
            <a:r>
              <a:rPr lang="es-ES" sz="1600" dirty="0" smtClean="0">
                <a:solidFill>
                  <a:srgbClr val="800000"/>
                </a:solidFill>
                <a:latin typeface="Consolas"/>
              </a:rPr>
              <a:t> </a:t>
            </a:r>
            <a:r>
              <a:rPr lang="es-ES" sz="1600" dirty="0" err="1" smtClean="0">
                <a:solidFill>
                  <a:srgbClr val="800000"/>
                </a:solidFill>
                <a:latin typeface="Consolas"/>
              </a:rPr>
              <a:t>adc_init</a:t>
            </a:r>
            <a:r>
              <a:rPr lang="es-ES" sz="1600" dirty="0" smtClean="0">
                <a:solidFill>
                  <a:srgbClr val="800000"/>
                </a:solidFill>
                <a:latin typeface="Consolas"/>
              </a:rPr>
              <a:t>(</a:t>
            </a:r>
            <a:r>
              <a:rPr lang="es-ES" sz="1600" dirty="0" err="1" smtClean="0">
                <a:solidFill>
                  <a:srgbClr val="0000FF"/>
                </a:solidFill>
                <a:latin typeface="Consolas"/>
              </a:rPr>
              <a:t>void</a:t>
            </a:r>
            <a:r>
              <a:rPr lang="es-ES" sz="1600" dirty="0" smtClean="0">
                <a:solidFill>
                  <a:srgbClr val="0000FF"/>
                </a:solidFill>
                <a:latin typeface="Consolas"/>
              </a:rPr>
              <a:t>)</a:t>
            </a:r>
          </a:p>
          <a:p>
            <a:r>
              <a:rPr lang="es-ES" sz="1600" dirty="0" smtClean="0">
                <a:latin typeface="Consolas"/>
              </a:rPr>
              <a:t>{</a:t>
            </a:r>
          </a:p>
          <a:p>
            <a:r>
              <a:rPr lang="es-ES" sz="1600" dirty="0" smtClean="0">
                <a:solidFill>
                  <a:srgbClr val="008000"/>
                </a:solidFill>
                <a:latin typeface="Consolas"/>
              </a:rPr>
              <a:t>//SELECION DEL VOLTAJE DE REFERENCIA</a:t>
            </a:r>
          </a:p>
          <a:p>
            <a:r>
              <a:rPr lang="es-ES" sz="1600" dirty="0" smtClean="0">
                <a:solidFill>
                  <a:srgbClr val="008000"/>
                </a:solidFill>
                <a:latin typeface="Consolas"/>
              </a:rPr>
              <a:t>//AVCC CON CAPACITOR EXTERNO AREF pin</a:t>
            </a:r>
          </a:p>
          <a:p>
            <a:r>
              <a:rPr lang="en-US" sz="1600" dirty="0" smtClean="0">
                <a:latin typeface="Consolas"/>
              </a:rPr>
              <a:t>ADMUX|=(0&lt;&lt;REFS1)|(1&lt;&lt;REFS0);</a:t>
            </a:r>
          </a:p>
          <a:p>
            <a:r>
              <a:rPr lang="en-US" sz="1600" dirty="0" smtClean="0">
                <a:solidFill>
                  <a:srgbClr val="008000"/>
                </a:solidFill>
                <a:latin typeface="Consolas"/>
              </a:rPr>
              <a:t>//set </a:t>
            </a:r>
            <a:r>
              <a:rPr lang="en-US" sz="1600" dirty="0" err="1" smtClean="0">
                <a:solidFill>
                  <a:srgbClr val="008000"/>
                </a:solidFill>
                <a:latin typeface="Consolas"/>
              </a:rPr>
              <a:t>prescaller</a:t>
            </a:r>
            <a:r>
              <a:rPr lang="en-US" sz="1600" dirty="0" smtClean="0">
                <a:solidFill>
                  <a:srgbClr val="008000"/>
                </a:solidFill>
                <a:latin typeface="Consolas"/>
              </a:rPr>
              <a:t>  ADC</a:t>
            </a:r>
          </a:p>
          <a:p>
            <a:r>
              <a:rPr lang="en-US" sz="1600" dirty="0" smtClean="0">
                <a:latin typeface="Consolas"/>
              </a:rPr>
              <a:t>ADCSRA|=(1&lt;&lt;ADEN)|(1&lt;&lt;ADIE);</a:t>
            </a:r>
            <a:r>
              <a:rPr lang="en-US" sz="1600" dirty="0" smtClean="0">
                <a:solidFill>
                  <a:srgbClr val="008000"/>
                </a:solidFill>
                <a:latin typeface="Consolas"/>
              </a:rPr>
              <a:t>//enable ADC with dummy conversion</a:t>
            </a:r>
          </a:p>
          <a:p>
            <a:r>
              <a:rPr lang="fr-FR" sz="1600" dirty="0" smtClean="0">
                <a:solidFill>
                  <a:srgbClr val="008000"/>
                </a:solidFill>
                <a:latin typeface="Consolas"/>
              </a:rPr>
              <a:t>//set </a:t>
            </a:r>
            <a:r>
              <a:rPr lang="fr-FR" sz="1600" dirty="0" err="1" smtClean="0">
                <a:solidFill>
                  <a:srgbClr val="008000"/>
                </a:solidFill>
                <a:latin typeface="Consolas"/>
              </a:rPr>
              <a:t>sleep</a:t>
            </a:r>
            <a:r>
              <a:rPr lang="fr-FR" sz="1600" dirty="0" smtClean="0">
                <a:solidFill>
                  <a:srgbClr val="008000"/>
                </a:solidFill>
                <a:latin typeface="Consolas"/>
              </a:rPr>
              <a:t> mode  ADC noise </a:t>
            </a:r>
            <a:r>
              <a:rPr lang="fr-FR" sz="1600" dirty="0" err="1" smtClean="0">
                <a:solidFill>
                  <a:srgbClr val="008000"/>
                </a:solidFill>
                <a:latin typeface="Consolas"/>
              </a:rPr>
              <a:t>reduction</a:t>
            </a:r>
            <a:r>
              <a:rPr lang="fr-FR" sz="1600" dirty="0" smtClean="0">
                <a:solidFill>
                  <a:srgbClr val="008000"/>
                </a:solidFill>
                <a:latin typeface="Consolas"/>
              </a:rPr>
              <a:t> conversion</a:t>
            </a:r>
          </a:p>
          <a:p>
            <a:r>
              <a:rPr lang="en-US" sz="1600" dirty="0" smtClean="0">
                <a:solidFill>
                  <a:srgbClr val="008000"/>
                </a:solidFill>
                <a:latin typeface="Consolas"/>
              </a:rPr>
              <a:t>//</a:t>
            </a:r>
            <a:r>
              <a:rPr lang="en-US" sz="1600" dirty="0" err="1" smtClean="0">
                <a:solidFill>
                  <a:srgbClr val="008000"/>
                </a:solidFill>
                <a:latin typeface="Consolas"/>
              </a:rPr>
              <a:t>set_sleep_mode</a:t>
            </a:r>
            <a:r>
              <a:rPr lang="en-US" sz="1600" dirty="0" smtClean="0">
                <a:solidFill>
                  <a:srgbClr val="008000"/>
                </a:solidFill>
                <a:latin typeface="Consolas"/>
              </a:rPr>
              <a:t>(SLEEP_MODE_ADC);</a:t>
            </a:r>
          </a:p>
          <a:p>
            <a:r>
              <a:rPr lang="es-ES" sz="1600" dirty="0" smtClean="0">
                <a:latin typeface="Consolas"/>
              </a:rPr>
              <a:t>}</a:t>
            </a:r>
          </a:p>
          <a:p>
            <a:endParaRPr lang="es-E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ADEMUX</a:t>
            </a:r>
            <a:endParaRPr lang="es-ES" dirty="0"/>
          </a:p>
        </p:txBody>
      </p:sp>
      <p:pic>
        <p:nvPicPr>
          <p:cNvPr id="452610" name="Picture 2"/>
          <p:cNvPicPr>
            <a:picLocks noChangeAspect="1" noChangeArrowheads="1"/>
          </p:cNvPicPr>
          <p:nvPr/>
        </p:nvPicPr>
        <p:blipFill>
          <a:blip r:embed="rId2"/>
          <a:srcRect/>
          <a:stretch>
            <a:fillRect/>
          </a:stretch>
        </p:blipFill>
        <p:spPr bwMode="auto">
          <a:xfrm>
            <a:off x="428596" y="1785926"/>
            <a:ext cx="8050243" cy="40005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454658" name="Picture 2"/>
          <p:cNvPicPr>
            <a:picLocks noChangeAspect="1" noChangeArrowheads="1"/>
          </p:cNvPicPr>
          <p:nvPr/>
        </p:nvPicPr>
        <p:blipFill>
          <a:blip r:embed="rId2"/>
          <a:srcRect/>
          <a:stretch>
            <a:fillRect/>
          </a:stretch>
        </p:blipFill>
        <p:spPr bwMode="auto">
          <a:xfrm>
            <a:off x="571471" y="1857364"/>
            <a:ext cx="5878825" cy="1000132"/>
          </a:xfrm>
          <a:prstGeom prst="rect">
            <a:avLst/>
          </a:prstGeom>
          <a:noFill/>
          <a:ln w="9525">
            <a:noFill/>
            <a:miter lim="800000"/>
            <a:headEnd/>
            <a:tailEnd/>
          </a:ln>
          <a:effectLst/>
        </p:spPr>
      </p:pic>
      <p:pic>
        <p:nvPicPr>
          <p:cNvPr id="454659" name="Picture 3"/>
          <p:cNvPicPr>
            <a:picLocks noChangeAspect="1" noChangeArrowheads="1"/>
          </p:cNvPicPr>
          <p:nvPr/>
        </p:nvPicPr>
        <p:blipFill>
          <a:blip r:embed="rId3"/>
          <a:srcRect/>
          <a:stretch>
            <a:fillRect/>
          </a:stretch>
        </p:blipFill>
        <p:spPr bwMode="auto">
          <a:xfrm>
            <a:off x="1643042" y="3357562"/>
            <a:ext cx="4752975" cy="2152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53634" name="Picture 2"/>
          <p:cNvPicPr>
            <a:picLocks noChangeAspect="1" noChangeArrowheads="1"/>
          </p:cNvPicPr>
          <p:nvPr/>
        </p:nvPicPr>
        <p:blipFill>
          <a:blip r:embed="rId2"/>
          <a:srcRect/>
          <a:stretch>
            <a:fillRect/>
          </a:stretch>
        </p:blipFill>
        <p:spPr bwMode="auto">
          <a:xfrm>
            <a:off x="571472" y="1571612"/>
            <a:ext cx="7208570" cy="1143008"/>
          </a:xfrm>
          <a:prstGeom prst="rect">
            <a:avLst/>
          </a:prstGeom>
          <a:noFill/>
          <a:ln w="9525">
            <a:noFill/>
            <a:miter lim="800000"/>
            <a:headEnd/>
            <a:tailEnd/>
          </a:ln>
          <a:effectLst/>
        </p:spPr>
      </p:pic>
      <p:pic>
        <p:nvPicPr>
          <p:cNvPr id="453635" name="Picture 3"/>
          <p:cNvPicPr>
            <a:picLocks noChangeAspect="1" noChangeArrowheads="1"/>
          </p:cNvPicPr>
          <p:nvPr/>
        </p:nvPicPr>
        <p:blipFill>
          <a:blip r:embed="rId3"/>
          <a:srcRect/>
          <a:stretch>
            <a:fillRect/>
          </a:stretch>
        </p:blipFill>
        <p:spPr bwMode="auto">
          <a:xfrm>
            <a:off x="928662" y="3214686"/>
            <a:ext cx="7611935" cy="20717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450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450561" name="Object 1"/>
          <p:cNvGraphicFramePr>
            <a:graphicFrameLocks noChangeAspect="1"/>
          </p:cNvGraphicFramePr>
          <p:nvPr/>
        </p:nvGraphicFramePr>
        <p:xfrm>
          <a:off x="714348" y="1500174"/>
          <a:ext cx="1628775" cy="4781550"/>
        </p:xfrm>
        <a:graphic>
          <a:graphicData uri="http://schemas.openxmlformats.org/presentationml/2006/ole">
            <p:oleObj spid="_x0000_s450561" name="Visio" r:id="rId3" imgW="1627022" imgH="4781398" progId="Visio.Drawing.11">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x-none" sz="3600" b="1" smtClean="0"/>
              <a:t>INTERRUPCIONES</a:t>
            </a:r>
            <a:endParaRPr lang="es-ES" sz="3600" dirty="0"/>
          </a:p>
        </p:txBody>
      </p:sp>
      <p:sp>
        <p:nvSpPr>
          <p:cNvPr id="3" name="2 Marcador de contenido"/>
          <p:cNvSpPr>
            <a:spLocks noGrp="1"/>
          </p:cNvSpPr>
          <p:nvPr>
            <p:ph idx="1"/>
          </p:nvPr>
        </p:nvSpPr>
        <p:spPr/>
        <p:txBody>
          <a:bodyPr/>
          <a:lstStyle/>
          <a:p>
            <a:pPr>
              <a:buNone/>
            </a:pPr>
            <a:endParaRPr lang="es-ES" b="1" dirty="0"/>
          </a:p>
          <a:p>
            <a:r>
              <a:rPr lang="es-ES" sz="2000" dirty="0">
                <a:solidFill>
                  <a:srgbClr val="000000"/>
                </a:solidFill>
              </a:rPr>
              <a:t>Las Interrupciones son un método del que disponen los Microcontroladores, para atender alguna circunstancia que requiera su inmediata atención. Al presentarse un pedido de interrupción el Microcontrolador da por terminado cualquier instrucción en curso, y hará un salto a una subrutina de Interrupción, una vez terminada esta subrutina, volverá a su labor anterior.</a:t>
            </a:r>
          </a:p>
          <a:p>
            <a:endParaRPr lang="es-E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451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451585" name="Object 1"/>
          <p:cNvGraphicFramePr>
            <a:graphicFrameLocks noChangeAspect="1"/>
          </p:cNvGraphicFramePr>
          <p:nvPr/>
        </p:nvGraphicFramePr>
        <p:xfrm>
          <a:off x="571472" y="2143116"/>
          <a:ext cx="4105275" cy="3819525"/>
        </p:xfrm>
        <a:graphic>
          <a:graphicData uri="http://schemas.openxmlformats.org/presentationml/2006/ole">
            <p:oleObj spid="_x0000_s451585" name="Visio" r:id="rId3" imgW="4102608" imgH="3814572" progId="Visio.Drawing.11">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2571744"/>
            <a:ext cx="7924800" cy="1857388"/>
          </a:xfrm>
        </p:spPr>
        <p:txBody>
          <a:bodyPr/>
          <a:lstStyle/>
          <a:p>
            <a:pPr algn="ctr"/>
            <a:r>
              <a:rPr lang="es-ES" sz="7200" dirty="0" smtClean="0">
                <a:solidFill>
                  <a:schemeClr val="bg1"/>
                </a:solidFill>
              </a:rPr>
              <a:t>Gracias</a:t>
            </a:r>
            <a:endParaRPr lang="es-ES" sz="72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INTERRUPCIONES</a:t>
            </a:r>
            <a:endParaRPr lang="es-ES" dirty="0"/>
          </a:p>
        </p:txBody>
      </p:sp>
      <p:pic>
        <p:nvPicPr>
          <p:cNvPr id="373762" name="Picture 2" descr="interrupcionesDiagramas"/>
          <p:cNvPicPr>
            <a:picLocks noChangeAspect="1" noChangeArrowheads="1"/>
          </p:cNvPicPr>
          <p:nvPr/>
        </p:nvPicPr>
        <p:blipFill>
          <a:blip r:embed="rId2"/>
          <a:srcRect l="-1448" t="-3029" r="-1682" b="-2003"/>
          <a:stretch>
            <a:fillRect/>
          </a:stretch>
        </p:blipFill>
        <p:spPr bwMode="auto">
          <a:xfrm>
            <a:off x="1571604" y="1643050"/>
            <a:ext cx="5857916" cy="42672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i="1" dirty="0" smtClean="0">
                <a:solidFill>
                  <a:srgbClr val="000000"/>
                </a:solidFill>
                <a:latin typeface="Times New Roman" pitchFamily="18" charset="0"/>
                <a:cs typeface="Times New Roman" pitchFamily="18" charset="0"/>
              </a:rPr>
              <a:t>AVRBUTTERFLY</a:t>
            </a:r>
            <a:endParaRPr lang="es-ES" dirty="0">
              <a:solidFill>
                <a:schemeClr val="bg1">
                  <a:lumMod val="50000"/>
                </a:schemeClr>
              </a:solidFill>
            </a:endParaRPr>
          </a:p>
        </p:txBody>
      </p:sp>
      <p:sp>
        <p:nvSpPr>
          <p:cNvPr id="3" name="2 Marcador de contenido"/>
          <p:cNvSpPr>
            <a:spLocks noGrp="1"/>
          </p:cNvSpPr>
          <p:nvPr>
            <p:ph idx="1"/>
          </p:nvPr>
        </p:nvSpPr>
        <p:spPr/>
        <p:txBody>
          <a:bodyPr/>
          <a:lstStyle/>
          <a:p>
            <a:r>
              <a:rPr lang="es-ES" b="1" i="1" dirty="0">
                <a:solidFill>
                  <a:srgbClr val="000000"/>
                </a:solidFill>
                <a:latin typeface="Times New Roman" pitchFamily="18" charset="0"/>
                <a:cs typeface="Times New Roman" pitchFamily="18" charset="0"/>
              </a:rPr>
              <a:t>En nuestro estudio nos basaremos en las configuraciones del Atmega169, ya que es el Microcontrolador integrado en el AVRBUTTERFLY.</a:t>
            </a:r>
          </a:p>
          <a:p>
            <a:endParaRPr lang="es-E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VECTORES DE INTERRUPCION</a:t>
            </a:r>
            <a:endParaRPr lang="es-ES" dirty="0"/>
          </a:p>
        </p:txBody>
      </p:sp>
      <p:graphicFrame>
        <p:nvGraphicFramePr>
          <p:cNvPr id="6" name="5 Tabla"/>
          <p:cNvGraphicFramePr>
            <a:graphicFrameLocks noGrp="1"/>
          </p:cNvGraphicFramePr>
          <p:nvPr/>
        </p:nvGraphicFramePr>
        <p:xfrm>
          <a:off x="500034" y="1783080"/>
          <a:ext cx="8001056" cy="3017520"/>
        </p:xfrm>
        <a:graphic>
          <a:graphicData uri="http://schemas.openxmlformats.org/drawingml/2006/table">
            <a:tbl>
              <a:tblPr/>
              <a:tblGrid>
                <a:gridCol w="1285884"/>
                <a:gridCol w="1428760"/>
                <a:gridCol w="1357322"/>
                <a:gridCol w="3929090"/>
              </a:tblGrid>
              <a:tr h="527050">
                <a:tc>
                  <a:txBody>
                    <a:bodyPr/>
                    <a:lstStyle/>
                    <a:p>
                      <a:pPr algn="ctr">
                        <a:lnSpc>
                          <a:spcPct val="200000"/>
                        </a:lnSpc>
                        <a:spcAft>
                          <a:spcPts val="0"/>
                        </a:spcAft>
                      </a:pPr>
                      <a:r>
                        <a:rPr lang="es-ES" sz="1100" b="1" i="1" dirty="0">
                          <a:solidFill>
                            <a:srgbClr val="000000"/>
                          </a:solidFill>
                          <a:latin typeface="Times New Roman" pitchFamily="18" charset="0"/>
                          <a:ea typeface="Calibri"/>
                          <a:cs typeface="Times New Roman" pitchFamily="18" charset="0"/>
                        </a:rPr>
                        <a:t>NUMERO DE VECTOR</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100" b="1" i="1">
                          <a:solidFill>
                            <a:srgbClr val="000000"/>
                          </a:solidFill>
                          <a:latin typeface="Times New Roman" pitchFamily="18" charset="0"/>
                          <a:ea typeface="Calibri"/>
                          <a:cs typeface="Times New Roman" pitchFamily="18" charset="0"/>
                        </a:rPr>
                        <a:t>DIRECCION DE PROGRAMA</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100" b="1" i="1">
                          <a:solidFill>
                            <a:srgbClr val="000000"/>
                          </a:solidFill>
                          <a:latin typeface="Times New Roman" pitchFamily="18" charset="0"/>
                          <a:ea typeface="Calibri"/>
                          <a:cs typeface="Times New Roman" pitchFamily="18" charset="0"/>
                        </a:rPr>
                        <a:t>FUENTE</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100" b="1" i="1" dirty="0">
                          <a:solidFill>
                            <a:srgbClr val="000000"/>
                          </a:solidFill>
                          <a:latin typeface="Times New Roman" pitchFamily="18" charset="0"/>
                          <a:ea typeface="Calibri"/>
                          <a:cs typeface="Times New Roman" pitchFamily="18" charset="0"/>
                        </a:rPr>
                        <a:t>DEFINICION DE INTERRUPCION</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60020">
                <a:tc>
                  <a:txBody>
                    <a:bodyPr/>
                    <a:lstStyle/>
                    <a:p>
                      <a:pPr algn="ctr">
                        <a:lnSpc>
                          <a:spcPct val="200000"/>
                        </a:lnSpc>
                        <a:spcAft>
                          <a:spcPts val="0"/>
                        </a:spcAft>
                      </a:pPr>
                      <a:r>
                        <a:rPr lang="es-ES" sz="1100" b="1" i="1">
                          <a:solidFill>
                            <a:srgbClr val="000000"/>
                          </a:solidFill>
                          <a:latin typeface="Times New Roman" pitchFamily="18" charset="0"/>
                          <a:ea typeface="Calibri"/>
                          <a:cs typeface="Times New Roman" pitchFamily="18" charset="0"/>
                        </a:rPr>
                        <a:t>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100" b="1" i="1">
                          <a:solidFill>
                            <a:srgbClr val="000000"/>
                          </a:solidFill>
                          <a:latin typeface="Times New Roman" pitchFamily="18" charset="0"/>
                          <a:ea typeface="Calibri"/>
                          <a:cs typeface="Times New Roman" pitchFamily="18" charset="0"/>
                        </a:rPr>
                        <a:t>0X0000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100" b="1" i="1">
                          <a:solidFill>
                            <a:srgbClr val="000000"/>
                          </a:solidFill>
                          <a:latin typeface="Times New Roman" pitchFamily="18" charset="0"/>
                          <a:ea typeface="Calibri"/>
                          <a:cs typeface="Times New Roman" pitchFamily="18" charset="0"/>
                        </a:rPr>
                        <a:t>RESET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100" b="1" i="1">
                          <a:solidFill>
                            <a:srgbClr val="000000"/>
                          </a:solidFill>
                          <a:latin typeface="Times New Roman" pitchFamily="18" charset="0"/>
                          <a:ea typeface="Calibri"/>
                          <a:cs typeface="Times New Roman" pitchFamily="18" charset="0"/>
                        </a:rPr>
                        <a:t>PIN EXTERNO RESET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algn="ctr">
                        <a:lnSpc>
                          <a:spcPct val="200000"/>
                        </a:lnSpc>
                        <a:spcAft>
                          <a:spcPts val="0"/>
                        </a:spcAft>
                      </a:pPr>
                      <a:r>
                        <a:rPr lang="es-ES" sz="1100" b="1" i="1" dirty="0">
                          <a:solidFill>
                            <a:srgbClr val="000000"/>
                          </a:solidFill>
                          <a:latin typeface="Times New Roman" pitchFamily="18" charset="0"/>
                          <a:ea typeface="Calibri"/>
                          <a:cs typeface="Times New Roman" pitchFamily="18" charset="0"/>
                        </a:rPr>
                        <a:t>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100" b="1" i="1" dirty="0">
                          <a:solidFill>
                            <a:srgbClr val="000000"/>
                          </a:solidFill>
                          <a:latin typeface="Times New Roman" pitchFamily="18" charset="0"/>
                          <a:ea typeface="Calibri"/>
                          <a:cs typeface="Times New Roman" pitchFamily="18" charset="0"/>
                        </a:rPr>
                        <a:t>0X0002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100" b="1" i="1" dirty="0">
                          <a:solidFill>
                            <a:srgbClr val="000000"/>
                          </a:solidFill>
                          <a:latin typeface="Times New Roman" pitchFamily="18" charset="0"/>
                          <a:ea typeface="Calibri"/>
                          <a:cs typeface="Times New Roman" pitchFamily="18" charset="0"/>
                        </a:rPr>
                        <a:t>INT0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100" b="1" i="1" dirty="0">
                          <a:solidFill>
                            <a:srgbClr val="000000"/>
                          </a:solidFill>
                          <a:latin typeface="Times New Roman" pitchFamily="18" charset="0"/>
                          <a:ea typeface="Calibri"/>
                          <a:cs typeface="Times New Roman" pitchFamily="18" charset="0"/>
                        </a:rPr>
                        <a:t>INTERRUPCION EXTERNA INT0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algn="ctr">
                        <a:lnSpc>
                          <a:spcPct val="200000"/>
                        </a:lnSpc>
                        <a:spcAft>
                          <a:spcPts val="0"/>
                        </a:spcAft>
                      </a:pPr>
                      <a:r>
                        <a:rPr lang="es-ES" sz="1100" b="1" i="1">
                          <a:solidFill>
                            <a:srgbClr val="000000"/>
                          </a:solidFill>
                          <a:latin typeface="Times New Roman" pitchFamily="18" charset="0"/>
                          <a:ea typeface="Calibri"/>
                          <a:cs typeface="Times New Roman" pitchFamily="18" charset="0"/>
                        </a:rPr>
                        <a:t>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100" b="1" i="1" dirty="0">
                          <a:solidFill>
                            <a:srgbClr val="000000"/>
                          </a:solidFill>
                          <a:latin typeface="Times New Roman" pitchFamily="18" charset="0"/>
                          <a:ea typeface="Calibri"/>
                          <a:cs typeface="Times New Roman" pitchFamily="18" charset="0"/>
                        </a:rPr>
                        <a:t>0X0004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100" b="1" i="1" dirty="0">
                          <a:solidFill>
                            <a:srgbClr val="000000"/>
                          </a:solidFill>
                          <a:latin typeface="Times New Roman" pitchFamily="18" charset="0"/>
                          <a:ea typeface="Calibri"/>
                          <a:cs typeface="Times New Roman" pitchFamily="18" charset="0"/>
                        </a:rPr>
                        <a:t>PCINT0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100" b="1" i="1" dirty="0">
                          <a:solidFill>
                            <a:srgbClr val="000000"/>
                          </a:solidFill>
                          <a:latin typeface="Times New Roman" pitchFamily="18" charset="0"/>
                          <a:ea typeface="Calibri"/>
                          <a:cs typeface="Times New Roman" pitchFamily="18" charset="0"/>
                        </a:rPr>
                        <a:t>INTERRUPCION EXTERNA POR CAMBIO EN PIN</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algn="ctr">
                        <a:lnSpc>
                          <a:spcPct val="200000"/>
                        </a:lnSpc>
                        <a:spcAft>
                          <a:spcPts val="0"/>
                        </a:spcAft>
                      </a:pPr>
                      <a:r>
                        <a:rPr lang="es-ES" sz="1100" b="1" i="1">
                          <a:solidFill>
                            <a:srgbClr val="000000"/>
                          </a:solidFill>
                          <a:latin typeface="Times New Roman" pitchFamily="18" charset="0"/>
                          <a:ea typeface="Calibri"/>
                          <a:cs typeface="Times New Roman" pitchFamily="18" charset="0"/>
                        </a:rPr>
                        <a:t>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100" b="1" i="1" dirty="0">
                          <a:solidFill>
                            <a:srgbClr val="000000"/>
                          </a:solidFill>
                          <a:latin typeface="Times New Roman" pitchFamily="18" charset="0"/>
                          <a:ea typeface="Calibri"/>
                          <a:cs typeface="Times New Roman" pitchFamily="18" charset="0"/>
                        </a:rPr>
                        <a:t>0X0006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100" b="1" i="1" dirty="0">
                          <a:solidFill>
                            <a:srgbClr val="000000"/>
                          </a:solidFill>
                          <a:latin typeface="Times New Roman" pitchFamily="18" charset="0"/>
                          <a:ea typeface="Calibri"/>
                          <a:cs typeface="Times New Roman" pitchFamily="18" charset="0"/>
                        </a:rPr>
                        <a:t>PCINT1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100" b="1" i="1" dirty="0">
                          <a:solidFill>
                            <a:srgbClr val="000000"/>
                          </a:solidFill>
                          <a:latin typeface="Times New Roman" pitchFamily="18" charset="0"/>
                          <a:ea typeface="Calibri"/>
                          <a:cs typeface="Times New Roman" pitchFamily="18" charset="0"/>
                        </a:rPr>
                        <a:t>INTERRUPCION EXTERNA POR CAMBIO EN PIN</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VECTORES DE INTERRUPCION</a:t>
            </a:r>
            <a:endParaRPr lang="es-ES" dirty="0"/>
          </a:p>
        </p:txBody>
      </p:sp>
      <p:graphicFrame>
        <p:nvGraphicFramePr>
          <p:cNvPr id="4" name="3 Tabla"/>
          <p:cNvGraphicFramePr>
            <a:graphicFrameLocks noGrp="1"/>
          </p:cNvGraphicFramePr>
          <p:nvPr/>
        </p:nvGraphicFramePr>
        <p:xfrm>
          <a:off x="285718" y="1397000"/>
          <a:ext cx="8572561" cy="4732302"/>
        </p:xfrm>
        <a:graphic>
          <a:graphicData uri="http://schemas.openxmlformats.org/drawingml/2006/table">
            <a:tbl>
              <a:tblPr/>
              <a:tblGrid>
                <a:gridCol w="1006648"/>
                <a:gridCol w="1295791"/>
                <a:gridCol w="1294718"/>
                <a:gridCol w="4975404"/>
              </a:tblGrid>
              <a:tr h="677333">
                <a:tc>
                  <a:txBody>
                    <a:bodyPr/>
                    <a:lstStyle/>
                    <a:p>
                      <a:pPr algn="ctr">
                        <a:lnSpc>
                          <a:spcPct val="200000"/>
                        </a:lnSpc>
                        <a:spcAft>
                          <a:spcPts val="0"/>
                        </a:spcAft>
                      </a:pPr>
                      <a:r>
                        <a:rPr lang="es-ES" sz="1200" b="1" dirty="0">
                          <a:solidFill>
                            <a:srgbClr val="000000"/>
                          </a:solidFill>
                          <a:latin typeface="Arial"/>
                          <a:ea typeface="Calibri"/>
                          <a:cs typeface="Arial"/>
                        </a:rPr>
                        <a:t>5</a:t>
                      </a:r>
                      <a:endParaRPr lang="es-ES" sz="1200" b="1" dirty="0">
                        <a:solidFill>
                          <a:srgbClr val="000000"/>
                        </a:solidFill>
                        <a:latin typeface="Arial"/>
                        <a:ea typeface="Calibri"/>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200000"/>
                        </a:lnSpc>
                        <a:spcAft>
                          <a:spcPts val="0"/>
                        </a:spcAft>
                      </a:pPr>
                      <a:r>
                        <a:rPr lang="es-ES" sz="1200" b="1">
                          <a:solidFill>
                            <a:srgbClr val="000000"/>
                          </a:solidFill>
                          <a:latin typeface="Arial"/>
                          <a:ea typeface="Calibri"/>
                          <a:cs typeface="Arial"/>
                        </a:rPr>
                        <a:t>0X0008</a:t>
                      </a:r>
                      <a:endParaRPr lang="es-ES" sz="1200" b="1">
                        <a:solidFill>
                          <a:srgbClr val="000000"/>
                        </a:solidFill>
                        <a:latin typeface="Arial"/>
                        <a:ea typeface="Calibri"/>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200000"/>
                        </a:lnSpc>
                        <a:spcAft>
                          <a:spcPts val="0"/>
                        </a:spcAft>
                      </a:pPr>
                      <a:r>
                        <a:rPr lang="es-ES" sz="1200" b="1">
                          <a:solidFill>
                            <a:srgbClr val="000000"/>
                          </a:solidFill>
                          <a:latin typeface="Arial"/>
                          <a:ea typeface="Calibri"/>
                          <a:cs typeface="Arial"/>
                        </a:rPr>
                        <a:t>TIMER2 COMP</a:t>
                      </a:r>
                      <a:endParaRPr lang="es-ES" sz="1200" b="1">
                        <a:solidFill>
                          <a:srgbClr val="000000"/>
                        </a:solidFill>
                        <a:latin typeface="Arial"/>
                        <a:ea typeface="Calibri"/>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just">
                        <a:lnSpc>
                          <a:spcPct val="200000"/>
                        </a:lnSpc>
                        <a:spcAft>
                          <a:spcPts val="0"/>
                        </a:spcAft>
                      </a:pPr>
                      <a:r>
                        <a:rPr lang="es-ES" sz="1200" b="1" dirty="0">
                          <a:solidFill>
                            <a:srgbClr val="000000"/>
                          </a:solidFill>
                          <a:latin typeface="Arial"/>
                          <a:ea typeface="Calibri"/>
                          <a:cs typeface="Arial"/>
                        </a:rPr>
                        <a:t>TIMER/COUNTER2 COMPARACION CON VALOR DEFINIDO</a:t>
                      </a:r>
                      <a:endParaRPr lang="es-ES" sz="1200" b="1" dirty="0">
                        <a:solidFill>
                          <a:srgbClr val="000000"/>
                        </a:solidFill>
                        <a:latin typeface="Arial"/>
                        <a:ea typeface="Calibri"/>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solidFill>
                  </a:tcPr>
                </a:tc>
              </a:tr>
              <a:tr h="451556">
                <a:tc>
                  <a:txBody>
                    <a:bodyPr/>
                    <a:lstStyle/>
                    <a:p>
                      <a:pPr algn="ctr">
                        <a:lnSpc>
                          <a:spcPct val="200000"/>
                        </a:lnSpc>
                        <a:spcAft>
                          <a:spcPts val="0"/>
                        </a:spcAft>
                      </a:pPr>
                      <a:r>
                        <a:rPr lang="es-ES" sz="1200" b="1">
                          <a:solidFill>
                            <a:srgbClr val="000000"/>
                          </a:solidFill>
                          <a:latin typeface="Arial"/>
                          <a:ea typeface="Calibri"/>
                          <a:cs typeface="Arial"/>
                        </a:rPr>
                        <a:t>6</a:t>
                      </a:r>
                      <a:endParaRPr lang="es-ES" sz="1200" b="1">
                        <a:solidFill>
                          <a:srgbClr val="000000"/>
                        </a:solidFill>
                        <a:latin typeface="Arial"/>
                        <a:ea typeface="Calibri"/>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200000"/>
                        </a:lnSpc>
                        <a:spcAft>
                          <a:spcPts val="0"/>
                        </a:spcAft>
                      </a:pPr>
                      <a:r>
                        <a:rPr lang="es-ES" sz="1200" b="1">
                          <a:solidFill>
                            <a:srgbClr val="000000"/>
                          </a:solidFill>
                          <a:latin typeface="Arial"/>
                          <a:ea typeface="Calibri"/>
                          <a:cs typeface="Arial"/>
                        </a:rPr>
                        <a:t>0X000A</a:t>
                      </a:r>
                      <a:endParaRPr lang="es-ES" sz="1200" b="1">
                        <a:solidFill>
                          <a:srgbClr val="000000"/>
                        </a:solidFill>
                        <a:latin typeface="Arial"/>
                        <a:ea typeface="Calibri"/>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200000"/>
                        </a:lnSpc>
                        <a:spcAft>
                          <a:spcPts val="0"/>
                        </a:spcAft>
                      </a:pPr>
                      <a:r>
                        <a:rPr lang="es-ES" sz="1200" b="1" dirty="0">
                          <a:solidFill>
                            <a:srgbClr val="000000"/>
                          </a:solidFill>
                          <a:latin typeface="Arial"/>
                          <a:ea typeface="Calibri"/>
                          <a:cs typeface="Arial"/>
                        </a:rPr>
                        <a:t>TIMER2 OVF</a:t>
                      </a:r>
                      <a:endParaRPr lang="es-ES" sz="1200" b="1" dirty="0">
                        <a:solidFill>
                          <a:srgbClr val="000000"/>
                        </a:solidFill>
                        <a:latin typeface="Arial"/>
                        <a:ea typeface="Calibri"/>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lnSpc>
                          <a:spcPct val="200000"/>
                        </a:lnSpc>
                        <a:spcAft>
                          <a:spcPts val="0"/>
                        </a:spcAft>
                      </a:pPr>
                      <a:r>
                        <a:rPr lang="es-ES" sz="1200" b="1" dirty="0">
                          <a:solidFill>
                            <a:srgbClr val="000000"/>
                          </a:solidFill>
                          <a:latin typeface="Arial"/>
                          <a:ea typeface="Calibri"/>
                          <a:cs typeface="Arial"/>
                        </a:rPr>
                        <a:t>TIMER/COUNTER2 POR DESBORDE</a:t>
                      </a:r>
                      <a:endParaRPr lang="es-ES" sz="1200" b="1" dirty="0">
                        <a:solidFill>
                          <a:srgbClr val="000000"/>
                        </a:solidFill>
                        <a:latin typeface="Arial"/>
                        <a:ea typeface="Calibri"/>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677333">
                <a:tc>
                  <a:txBody>
                    <a:bodyPr/>
                    <a:lstStyle/>
                    <a:p>
                      <a:pPr algn="ctr">
                        <a:lnSpc>
                          <a:spcPct val="200000"/>
                        </a:lnSpc>
                        <a:spcAft>
                          <a:spcPts val="0"/>
                        </a:spcAft>
                      </a:pPr>
                      <a:r>
                        <a:rPr lang="es-ES" sz="1200" b="1" dirty="0">
                          <a:solidFill>
                            <a:srgbClr val="000000"/>
                          </a:solidFill>
                          <a:latin typeface="Arial"/>
                          <a:ea typeface="Calibri"/>
                          <a:cs typeface="Arial"/>
                        </a:rPr>
                        <a:t>7</a:t>
                      </a:r>
                      <a:endParaRPr lang="es-ES" sz="1200" b="1" dirty="0">
                        <a:solidFill>
                          <a:srgbClr val="000000"/>
                        </a:solidFill>
                        <a:latin typeface="Arial"/>
                        <a:ea typeface="Calibri"/>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dirty="0">
                          <a:solidFill>
                            <a:srgbClr val="000000"/>
                          </a:solidFill>
                          <a:latin typeface="Arial"/>
                          <a:ea typeface="Calibri"/>
                          <a:cs typeface="Arial"/>
                        </a:rPr>
                        <a:t>0X000C</a:t>
                      </a:r>
                      <a:endParaRPr lang="es-ES" sz="1200" b="1" dirty="0">
                        <a:solidFill>
                          <a:srgbClr val="000000"/>
                        </a:solidFill>
                        <a:latin typeface="Arial"/>
                        <a:ea typeface="Calibri"/>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dirty="0">
                          <a:solidFill>
                            <a:srgbClr val="000000"/>
                          </a:solidFill>
                          <a:latin typeface="Arial"/>
                          <a:ea typeface="Calibri"/>
                          <a:cs typeface="Arial"/>
                        </a:rPr>
                        <a:t>TIMER1 COMP</a:t>
                      </a:r>
                      <a:endParaRPr lang="es-ES" sz="1200" b="1" dirty="0">
                        <a:solidFill>
                          <a:srgbClr val="000000"/>
                        </a:solidFill>
                        <a:latin typeface="Arial"/>
                        <a:ea typeface="Calibri"/>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200" b="1" dirty="0">
                          <a:solidFill>
                            <a:srgbClr val="000000"/>
                          </a:solidFill>
                          <a:latin typeface="Arial"/>
                          <a:ea typeface="Calibri"/>
                          <a:cs typeface="Arial"/>
                        </a:rPr>
                        <a:t>TIMER/COUNTER1 COMPARACION CON VALOR DEFINIDO</a:t>
                      </a:r>
                      <a:endParaRPr lang="es-ES" sz="1200" b="1" dirty="0">
                        <a:solidFill>
                          <a:srgbClr val="000000"/>
                        </a:solidFill>
                        <a:latin typeface="Arial"/>
                        <a:ea typeface="Calibri"/>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3111">
                <a:tc>
                  <a:txBody>
                    <a:bodyPr/>
                    <a:lstStyle/>
                    <a:p>
                      <a:pPr algn="ctr">
                        <a:lnSpc>
                          <a:spcPct val="200000"/>
                        </a:lnSpc>
                        <a:spcAft>
                          <a:spcPts val="0"/>
                        </a:spcAft>
                      </a:pPr>
                      <a:r>
                        <a:rPr lang="es-ES" sz="1200" b="1">
                          <a:solidFill>
                            <a:srgbClr val="000000"/>
                          </a:solidFill>
                          <a:latin typeface="Arial"/>
                          <a:ea typeface="Calibri"/>
                          <a:cs typeface="Arial"/>
                        </a:rPr>
                        <a:t>8</a:t>
                      </a:r>
                      <a:endParaRPr lang="es-ES" sz="1200" b="1">
                        <a:solidFill>
                          <a:srgbClr val="000000"/>
                        </a:solidFill>
                        <a:latin typeface="Arial"/>
                        <a:ea typeface="Calibri"/>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solidFill>
                            <a:srgbClr val="000000"/>
                          </a:solidFill>
                          <a:latin typeface="Arial"/>
                          <a:ea typeface="Calibri"/>
                          <a:cs typeface="Arial"/>
                        </a:rPr>
                        <a:t>0X000E</a:t>
                      </a:r>
                      <a:endParaRPr lang="es-ES" sz="1200" b="1">
                        <a:solidFill>
                          <a:srgbClr val="000000"/>
                        </a:solidFill>
                        <a:latin typeface="Arial"/>
                        <a:ea typeface="Calibri"/>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solidFill>
                            <a:srgbClr val="000000"/>
                          </a:solidFill>
                          <a:latin typeface="Arial"/>
                          <a:ea typeface="Calibri"/>
                          <a:cs typeface="Arial"/>
                        </a:rPr>
                        <a:t>TIMER1 COMPA</a:t>
                      </a:r>
                      <a:endParaRPr lang="es-ES" sz="1200" b="1">
                        <a:solidFill>
                          <a:srgbClr val="000000"/>
                        </a:solidFill>
                        <a:latin typeface="Arial"/>
                        <a:ea typeface="Calibri"/>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200" b="1" dirty="0">
                          <a:solidFill>
                            <a:srgbClr val="000000"/>
                          </a:solidFill>
                          <a:latin typeface="Arial"/>
                          <a:ea typeface="Calibri"/>
                          <a:cs typeface="Arial"/>
                        </a:rPr>
                        <a:t>TIMER/COUNTER1 COMPARACION CON VALOR DEFINIDO EN A</a:t>
                      </a:r>
                      <a:endParaRPr lang="es-ES" sz="1200" b="1" dirty="0">
                        <a:solidFill>
                          <a:srgbClr val="000000"/>
                        </a:solidFill>
                        <a:latin typeface="Arial"/>
                        <a:ea typeface="Calibri"/>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3111">
                <a:tc>
                  <a:txBody>
                    <a:bodyPr/>
                    <a:lstStyle/>
                    <a:p>
                      <a:pPr algn="ctr">
                        <a:lnSpc>
                          <a:spcPct val="200000"/>
                        </a:lnSpc>
                        <a:spcAft>
                          <a:spcPts val="0"/>
                        </a:spcAft>
                      </a:pPr>
                      <a:r>
                        <a:rPr lang="es-ES" sz="1200" b="1">
                          <a:solidFill>
                            <a:srgbClr val="000000"/>
                          </a:solidFill>
                          <a:latin typeface="Arial"/>
                          <a:ea typeface="Calibri"/>
                          <a:cs typeface="Arial"/>
                        </a:rPr>
                        <a:t>9</a:t>
                      </a:r>
                      <a:endParaRPr lang="es-ES" sz="1200" b="1">
                        <a:solidFill>
                          <a:srgbClr val="000000"/>
                        </a:solidFill>
                        <a:latin typeface="Arial"/>
                        <a:ea typeface="Calibri"/>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solidFill>
                            <a:srgbClr val="000000"/>
                          </a:solidFill>
                          <a:latin typeface="Arial"/>
                          <a:ea typeface="Calibri"/>
                          <a:cs typeface="Arial"/>
                        </a:rPr>
                        <a:t>0X0010</a:t>
                      </a:r>
                      <a:endParaRPr lang="es-ES" sz="1200" b="1">
                        <a:solidFill>
                          <a:srgbClr val="000000"/>
                        </a:solidFill>
                        <a:latin typeface="Arial"/>
                        <a:ea typeface="Calibri"/>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solidFill>
                            <a:srgbClr val="000000"/>
                          </a:solidFill>
                          <a:latin typeface="Arial"/>
                          <a:ea typeface="Calibri"/>
                          <a:cs typeface="Arial"/>
                        </a:rPr>
                        <a:t>TIMER1 COMPB</a:t>
                      </a:r>
                      <a:endParaRPr lang="es-ES" sz="1200" b="1">
                        <a:solidFill>
                          <a:srgbClr val="000000"/>
                        </a:solidFill>
                        <a:latin typeface="Arial"/>
                        <a:ea typeface="Calibri"/>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200" b="1">
                          <a:solidFill>
                            <a:srgbClr val="000000"/>
                          </a:solidFill>
                          <a:latin typeface="Arial"/>
                          <a:ea typeface="Calibri"/>
                          <a:cs typeface="Arial"/>
                        </a:rPr>
                        <a:t>TIMER/COUNTER1 COMPARACION CON VALOR DEFINIDO EN B</a:t>
                      </a:r>
                      <a:endParaRPr lang="es-ES" sz="1200" b="1">
                        <a:solidFill>
                          <a:srgbClr val="000000"/>
                        </a:solidFill>
                        <a:latin typeface="Arial"/>
                        <a:ea typeface="Calibri"/>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556">
                <a:tc>
                  <a:txBody>
                    <a:bodyPr/>
                    <a:lstStyle/>
                    <a:p>
                      <a:pPr algn="ctr">
                        <a:lnSpc>
                          <a:spcPct val="200000"/>
                        </a:lnSpc>
                        <a:spcAft>
                          <a:spcPts val="0"/>
                        </a:spcAft>
                      </a:pPr>
                      <a:r>
                        <a:rPr lang="es-ES" sz="1200" b="1">
                          <a:solidFill>
                            <a:srgbClr val="000000"/>
                          </a:solidFill>
                          <a:latin typeface="Arial"/>
                          <a:ea typeface="Calibri"/>
                          <a:cs typeface="Arial"/>
                        </a:rPr>
                        <a:t>10</a:t>
                      </a:r>
                      <a:endParaRPr lang="es-ES" sz="1200" b="1">
                        <a:solidFill>
                          <a:srgbClr val="000000"/>
                        </a:solidFill>
                        <a:latin typeface="Arial"/>
                        <a:ea typeface="Calibri"/>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solidFill>
                            <a:srgbClr val="000000"/>
                          </a:solidFill>
                          <a:latin typeface="Arial"/>
                          <a:ea typeface="Calibri"/>
                          <a:cs typeface="Arial"/>
                        </a:rPr>
                        <a:t>0X0012</a:t>
                      </a:r>
                      <a:endParaRPr lang="es-ES" sz="1200" b="1">
                        <a:solidFill>
                          <a:srgbClr val="000000"/>
                        </a:solidFill>
                        <a:latin typeface="Arial"/>
                        <a:ea typeface="Calibri"/>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200" b="1">
                          <a:solidFill>
                            <a:srgbClr val="000000"/>
                          </a:solidFill>
                          <a:latin typeface="Arial"/>
                          <a:ea typeface="Calibri"/>
                          <a:cs typeface="Arial"/>
                        </a:rPr>
                        <a:t>TIMER1 OVF</a:t>
                      </a:r>
                      <a:endParaRPr lang="es-ES" sz="1200" b="1">
                        <a:solidFill>
                          <a:srgbClr val="000000"/>
                        </a:solidFill>
                        <a:latin typeface="Arial"/>
                        <a:ea typeface="Calibri"/>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S" sz="1200" b="1" dirty="0">
                          <a:solidFill>
                            <a:srgbClr val="000000"/>
                          </a:solidFill>
                          <a:latin typeface="Arial"/>
                          <a:ea typeface="Calibri"/>
                          <a:cs typeface="Arial"/>
                        </a:rPr>
                        <a:t>TIMER/COUNTER1 POR DESBORDE</a:t>
                      </a:r>
                      <a:endParaRPr lang="es-ES" sz="1200" b="1" dirty="0">
                        <a:solidFill>
                          <a:srgbClr val="000000"/>
                        </a:solidFill>
                        <a:latin typeface="Arial"/>
                        <a:ea typeface="Calibri"/>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01140804">
  <a:themeElements>
    <a:clrScheme name="Tema de Office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fontScheme name="Tema de Offic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ema de Office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01140804</Template>
  <TotalTime>3063</TotalTime>
  <Words>1118</Words>
  <Application>Microsoft Office PowerPoint</Application>
  <PresentationFormat>Presentación en pantalla (4:3)</PresentationFormat>
  <Paragraphs>344</Paragraphs>
  <Slides>51</Slides>
  <Notes>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51</vt:i4>
      </vt:variant>
    </vt:vector>
  </HeadingPairs>
  <TitlesOfParts>
    <vt:vector size="53" baseType="lpstr">
      <vt:lpstr>01140804</vt:lpstr>
      <vt:lpstr>Visio</vt:lpstr>
      <vt:lpstr>MICROCONTROLADORES ATMEL</vt:lpstr>
      <vt:lpstr>INTRODUCCION</vt:lpstr>
      <vt:lpstr>INTRODUCCION</vt:lpstr>
      <vt:lpstr>INTRODUCCION</vt:lpstr>
      <vt:lpstr>INTERRUPCIONES</vt:lpstr>
      <vt:lpstr>INTERRUPCIONES</vt:lpstr>
      <vt:lpstr>AVRBUTTERFLY</vt:lpstr>
      <vt:lpstr>VECTORES DE INTERRUPCION</vt:lpstr>
      <vt:lpstr>VECTORES DE INTERRUPCION</vt:lpstr>
      <vt:lpstr>VECTORES DE INTERRUPCION</vt:lpstr>
      <vt:lpstr>VECTORES DE INTERRUPCION</vt:lpstr>
      <vt:lpstr>ATMEGA169</vt:lpstr>
      <vt:lpstr>PROYECTO1</vt:lpstr>
      <vt:lpstr>OBJETIVOS</vt:lpstr>
      <vt:lpstr>PWM</vt:lpstr>
      <vt:lpstr>PWM</vt:lpstr>
      <vt:lpstr>Ciclo de Trabajo</vt:lpstr>
      <vt:lpstr>PWM</vt:lpstr>
      <vt:lpstr>DIAGRAMA DE BLOQUES</vt:lpstr>
      <vt:lpstr>Gama de colores</vt:lpstr>
      <vt:lpstr>Diapositiva 21</vt:lpstr>
      <vt:lpstr>ROJO120, VERDE, 60 AZUL 240</vt:lpstr>
      <vt:lpstr>ROJO 34, VERDE180 AZUL 240</vt:lpstr>
      <vt:lpstr>Dificultades encontradas</vt:lpstr>
      <vt:lpstr>Dificultades</vt:lpstr>
      <vt:lpstr>Interrupciones al generar PWM</vt:lpstr>
      <vt:lpstr>Diapositiva 27</vt:lpstr>
      <vt:lpstr>Diapositiva 28</vt:lpstr>
      <vt:lpstr>Diapositiva 29</vt:lpstr>
      <vt:lpstr>Configuraciones</vt:lpstr>
      <vt:lpstr>Configuraciones</vt:lpstr>
      <vt:lpstr>Diapositiva 32</vt:lpstr>
      <vt:lpstr>Cambio lógico en pin</vt:lpstr>
      <vt:lpstr>Diapositiva 34</vt:lpstr>
      <vt:lpstr>DIAGRAMA DE FLUJO PRINCIPAL</vt:lpstr>
      <vt:lpstr>Diagrama de flujo CICLO INFINITO</vt:lpstr>
      <vt:lpstr>Diagrama de flujo CICLO INFINITO</vt:lpstr>
      <vt:lpstr>RESULTADOS</vt:lpstr>
      <vt:lpstr>Diapositiva 39</vt:lpstr>
      <vt:lpstr>PROYECT2</vt:lpstr>
      <vt:lpstr>OBJETIVOS</vt:lpstr>
      <vt:lpstr>COMPORTAMIENTO DEL SISTEMA DEACUERDO A LA ENTRADA ANALOGICA</vt:lpstr>
      <vt:lpstr>DIAGRAMA DE BLOQUES</vt:lpstr>
      <vt:lpstr>Esquemático de sensor de temperatura interno del AvrButterfly.</vt:lpstr>
      <vt:lpstr>Diapositiva 45</vt:lpstr>
      <vt:lpstr>ADEMUX</vt:lpstr>
      <vt:lpstr>Diapositiva 47</vt:lpstr>
      <vt:lpstr>Diapositiva 48</vt:lpstr>
      <vt:lpstr>Diapositiva 49</vt:lpstr>
      <vt:lpstr>Diapositiva 50</vt:lpstr>
      <vt:lpstr>Diapositiva 51</vt:lpstr>
    </vt:vector>
  </TitlesOfParts>
  <Manager/>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MICROCONTROLADORES ATMEL</dc:title>
  <dc:subject/>
  <dc:creator>Usuario</dc:creator>
  <cp:keywords/>
  <dc:description/>
  <cp:lastModifiedBy>Usuario</cp:lastModifiedBy>
  <cp:revision>137</cp:revision>
  <dcterms:created xsi:type="dcterms:W3CDTF">2012-01-12T06:56:09Z</dcterms:created>
  <dcterms:modified xsi:type="dcterms:W3CDTF">2012-02-17T10:07:58Z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TC011408043082</vt:lpwstr>
  </property>
</Properties>
</file>