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sldIdLst>
    <p:sldId id="274" r:id="rId2"/>
    <p:sldId id="284" r:id="rId3"/>
    <p:sldId id="256" r:id="rId4"/>
    <p:sldId id="286" r:id="rId5"/>
    <p:sldId id="258" r:id="rId6"/>
    <p:sldId id="287" r:id="rId7"/>
    <p:sldId id="259" r:id="rId8"/>
    <p:sldId id="289" r:id="rId9"/>
    <p:sldId id="261" r:id="rId10"/>
    <p:sldId id="290" r:id="rId11"/>
    <p:sldId id="262" r:id="rId12"/>
    <p:sldId id="291" r:id="rId13"/>
    <p:sldId id="260" r:id="rId14"/>
    <p:sldId id="292" r:id="rId15"/>
    <p:sldId id="263" r:id="rId16"/>
    <p:sldId id="264" r:id="rId17"/>
    <p:sldId id="283" r:id="rId18"/>
    <p:sldId id="265" r:id="rId19"/>
    <p:sldId id="294" r:id="rId20"/>
    <p:sldId id="267" r:id="rId21"/>
    <p:sldId id="295" r:id="rId22"/>
    <p:sldId id="268" r:id="rId23"/>
    <p:sldId id="269" r:id="rId24"/>
    <p:sldId id="270" r:id="rId25"/>
    <p:sldId id="296" r:id="rId26"/>
    <p:sldId id="273" r:id="rId27"/>
    <p:sldId id="275" r:id="rId28"/>
    <p:sldId id="297" r:id="rId29"/>
    <p:sldId id="276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CB50D-7195-4667-813E-506713F67285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172C7-A5E2-4CF5-B96E-C457B914C4A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2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72C7-A5E2-4CF5-B96E-C457B914C4A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72C7-A5E2-4CF5-B96E-C457B914C4AF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08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3D706-7231-4558-A631-0F49B5E158A0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6706-C267-461D-98DC-B5FB5D244D5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3D706-7231-4558-A631-0F49B5E158A0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6706-C267-461D-98DC-B5FB5D244D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3D706-7231-4558-A631-0F49B5E158A0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6706-C267-461D-98DC-B5FB5D244D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3D706-7231-4558-A631-0F49B5E158A0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6706-C267-461D-98DC-B5FB5D244D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3D706-7231-4558-A631-0F49B5E158A0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6706-C267-461D-98DC-B5FB5D244D5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3D706-7231-4558-A631-0F49B5E158A0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6706-C267-461D-98DC-B5FB5D244D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3D706-7231-4558-A631-0F49B5E158A0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6706-C267-461D-98DC-B5FB5D244D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3D706-7231-4558-A631-0F49B5E158A0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6706-C267-461D-98DC-B5FB5D244D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3D706-7231-4558-A631-0F49B5E158A0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6706-C267-461D-98DC-B5FB5D244D5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3D706-7231-4558-A631-0F49B5E158A0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6706-C267-461D-98DC-B5FB5D244D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83D706-7231-4558-A631-0F49B5E158A0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A06706-C267-461D-98DC-B5FB5D244D5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B83D706-7231-4558-A631-0F49B5E158A0}" type="datetimeFigureOut">
              <a:rPr lang="es-ES" smtClean="0"/>
              <a:pPr/>
              <a:t>15/02/2012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CA06706-C267-461D-98DC-B5FB5D244D5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860032" y="4725144"/>
            <a:ext cx="3672408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1656184" cy="159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-1"/>
            <a:ext cx="1127373" cy="129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580112" y="515719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Ángel Barragán A.</a:t>
            </a:r>
          </a:p>
          <a:p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Nathali Cajamarca M.</a:t>
            </a:r>
          </a:p>
          <a:p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Débora Salazar A.</a:t>
            </a:r>
            <a:endParaRPr lang="es-EC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59832" y="119675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Experto para Toma de Decisiones en Cultivos de Cacao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ebora\Desktop\cacao-arb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6" y="2473795"/>
            <a:ext cx="3297634" cy="405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124744"/>
            <a:ext cx="64087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 General.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Sistema Experto.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Estructura del Sistema EXPCAC.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5.1	Herramienta de Desarrollo.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5.2	Base de Hechos.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5.3	Base de Conocimiento.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5.4	Motor de Inferencia.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5.5	Interacción Usuario – Sistema.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5.6	Pruebas y Resultados.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	Video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1160" y="476672"/>
            <a:ext cx="8632840" cy="1008112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Estructura del Sistema EXPCAC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6" t="33135" r="18096" b="17857"/>
          <a:stretch/>
        </p:blipFill>
        <p:spPr bwMode="auto">
          <a:xfrm>
            <a:off x="1187624" y="1268760"/>
            <a:ext cx="778823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124744"/>
            <a:ext cx="64087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 General.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Sistema Experto.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Estructura del Sistema EXPCAC.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5.1</a:t>
            </a: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Herramienta de Desarrollo.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5.2	Base de Hechos.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5.3	Base de Conocimiento.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5.4	Motor de Inferencia.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5.5	Interacción Usuario – Sistema.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5.6	Pruebas y Resultados.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	Video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grpSp>
        <p:nvGrpSpPr>
          <p:cNvPr id="10" name="9 Grupo"/>
          <p:cNvGrpSpPr/>
          <p:nvPr/>
        </p:nvGrpSpPr>
        <p:grpSpPr>
          <a:xfrm>
            <a:off x="5508104" y="1916832"/>
            <a:ext cx="3456384" cy="3960440"/>
            <a:chOff x="5652120" y="1916832"/>
            <a:chExt cx="3456384" cy="3960440"/>
          </a:xfrm>
        </p:grpSpPr>
        <p:sp>
          <p:nvSpPr>
            <p:cNvPr id="9" name="8 Elipse"/>
            <p:cNvSpPr/>
            <p:nvPr/>
          </p:nvSpPr>
          <p:spPr>
            <a:xfrm>
              <a:off x="5652120" y="1916832"/>
              <a:ext cx="3456384" cy="39604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026" name="Picture 2" descr="C:\Users\Debora\Desktop\netbean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902718"/>
              <a:ext cx="2352482" cy="2110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11 Grupo"/>
          <p:cNvGrpSpPr/>
          <p:nvPr/>
        </p:nvGrpSpPr>
        <p:grpSpPr>
          <a:xfrm>
            <a:off x="1259632" y="1196752"/>
            <a:ext cx="3600400" cy="2520280"/>
            <a:chOff x="1043608" y="836712"/>
            <a:chExt cx="4464496" cy="3024336"/>
          </a:xfrm>
        </p:grpSpPr>
        <p:sp>
          <p:nvSpPr>
            <p:cNvPr id="11" name="10 Rectángulo redondeado"/>
            <p:cNvSpPr/>
            <p:nvPr/>
          </p:nvSpPr>
          <p:spPr>
            <a:xfrm>
              <a:off x="1043608" y="836712"/>
              <a:ext cx="4464496" cy="30243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027" name="Picture 3" descr="C:\Users\Debora\Desktop\Flex Buil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268760"/>
              <a:ext cx="2232248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Debora\Desktop\image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111355"/>
              <a:ext cx="1872208" cy="238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13 Grupo"/>
          <p:cNvGrpSpPr/>
          <p:nvPr/>
        </p:nvGrpSpPr>
        <p:grpSpPr>
          <a:xfrm>
            <a:off x="1259632" y="3933056"/>
            <a:ext cx="3528392" cy="2736304"/>
            <a:chOff x="1475656" y="4005064"/>
            <a:chExt cx="3312368" cy="2592288"/>
          </a:xfrm>
        </p:grpSpPr>
        <p:sp>
          <p:nvSpPr>
            <p:cNvPr id="13" name="12 Rectángulo redondeado"/>
            <p:cNvSpPr/>
            <p:nvPr/>
          </p:nvSpPr>
          <p:spPr>
            <a:xfrm>
              <a:off x="1475656" y="4005064"/>
              <a:ext cx="3312368" cy="25922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029" name="Picture 5" descr="C:\Users\Debora\Desktop\clips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077072"/>
              <a:ext cx="2209800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1 Título"/>
          <p:cNvSpPr txBox="1">
            <a:spLocks/>
          </p:cNvSpPr>
          <p:nvPr/>
        </p:nvSpPr>
        <p:spPr>
          <a:xfrm>
            <a:off x="-396552" y="274638"/>
            <a:ext cx="9443392" cy="1426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2" algn="ctr">
              <a:spcBef>
                <a:spcPct val="0"/>
              </a:spcBef>
            </a:pPr>
            <a:r>
              <a:rPr lang="es-E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Herramientas de desarrollo</a:t>
            </a:r>
            <a:r>
              <a:rPr lang="es-ES" sz="4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ES" sz="4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ES" sz="4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4860032" y="2204864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3" idx="3"/>
          </p:cNvCxnSpPr>
          <p:nvPr/>
        </p:nvCxnSpPr>
        <p:spPr>
          <a:xfrm flipV="1">
            <a:off x="4788024" y="4725144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124744"/>
            <a:ext cx="64087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 General.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Sistema Experto.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Estructura del Sistema EXPCAC.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5.1	Herramienta de Desarrollo.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5.2	Base de Hechos.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5.3	Base de Conocimiento.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5.4	Motor de Inferencia.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5.5	Interacción Usuario – Sistema.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5.6	Pruebas y Resultados.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	Video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1907704" y="1340768"/>
            <a:ext cx="5904656" cy="24482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09778"/>
            <a:ext cx="8229600" cy="70609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4800" kern="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Base de Hechos</a:t>
            </a:r>
            <a:r>
              <a:rPr lang="es-E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E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E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2339752" y="3969060"/>
            <a:ext cx="4752528" cy="2700300"/>
            <a:chOff x="1547664" y="2276872"/>
            <a:chExt cx="4752528" cy="2700300"/>
          </a:xfrm>
        </p:grpSpPr>
        <p:sp>
          <p:nvSpPr>
            <p:cNvPr id="4" name="3 Rectángulo"/>
            <p:cNvSpPr/>
            <p:nvPr/>
          </p:nvSpPr>
          <p:spPr>
            <a:xfrm>
              <a:off x="1547664" y="3284984"/>
              <a:ext cx="1728192" cy="64807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/>
                <a:t>Constantes:</a:t>
              </a:r>
            </a:p>
          </p:txBody>
        </p:sp>
        <p:sp>
          <p:nvSpPr>
            <p:cNvPr id="6" name="5 Abrir llave"/>
            <p:cNvSpPr/>
            <p:nvPr/>
          </p:nvSpPr>
          <p:spPr>
            <a:xfrm>
              <a:off x="3347864" y="2276872"/>
              <a:ext cx="2952328" cy="2700300"/>
            </a:xfrm>
            <a:prstGeom prst="leftBrace">
              <a:avLst/>
            </a:prstGeom>
            <a:ln w="349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- Tipo </a:t>
              </a:r>
              <a:r>
                <a:rPr lang="es-ES" dirty="0"/>
                <a:t>de suelo</a:t>
              </a:r>
            </a:p>
            <a:p>
              <a:pPr algn="ctr"/>
              <a:endParaRPr lang="es-ES" dirty="0" smtClean="0"/>
            </a:p>
            <a:p>
              <a:pPr algn="ctr"/>
              <a:r>
                <a:rPr lang="es-ES" dirty="0" smtClean="0"/>
                <a:t>-Método de riego.</a:t>
              </a:r>
            </a:p>
            <a:p>
              <a:pPr algn="ctr"/>
              <a:endParaRPr lang="es-ES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2267744" y="1628800"/>
            <a:ext cx="5184576" cy="1944216"/>
            <a:chOff x="3203848" y="3212976"/>
            <a:chExt cx="5184576" cy="194421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6136" y="3212976"/>
              <a:ext cx="25922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3284984"/>
              <a:ext cx="2466975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9 Conector curvado"/>
            <p:cNvCxnSpPr/>
            <p:nvPr/>
          </p:nvCxnSpPr>
          <p:spPr>
            <a:xfrm rot="10800000" flipV="1">
              <a:off x="5004048" y="3573016"/>
              <a:ext cx="1656184" cy="432048"/>
            </a:xfrm>
            <a:prstGeom prst="curvedConnector3">
              <a:avLst>
                <a:gd name="adj1" fmla="val 69204"/>
              </a:avLst>
            </a:prstGeom>
            <a:ln w="3175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92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907704" y="1124744"/>
            <a:ext cx="6872335" cy="5472608"/>
            <a:chOff x="868016" y="476672"/>
            <a:chExt cx="6872335" cy="5752459"/>
          </a:xfrm>
        </p:grpSpPr>
        <p:sp>
          <p:nvSpPr>
            <p:cNvPr id="5" name="4 Rectángulo"/>
            <p:cNvSpPr/>
            <p:nvPr/>
          </p:nvSpPr>
          <p:spPr>
            <a:xfrm>
              <a:off x="3248146" y="476672"/>
              <a:ext cx="4492205" cy="57524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just">
                <a:buBlip>
                  <a:blip r:embed="rId2"/>
                </a:buBlip>
              </a:pPr>
              <a:r>
                <a:rPr lang="es-ES" sz="2000" dirty="0" smtClean="0"/>
                <a:t>Estacion</a:t>
              </a:r>
            </a:p>
            <a:p>
              <a:pPr marL="342900" indent="-342900" algn="just">
                <a:buBlip>
                  <a:blip r:embed="rId2"/>
                </a:buBlip>
              </a:pPr>
              <a:endParaRPr lang="es-ES" sz="2000" dirty="0" smtClean="0"/>
            </a:p>
            <a:p>
              <a:pPr marL="342900" indent="-342900" algn="just">
                <a:buBlip>
                  <a:blip r:embed="rId2"/>
                </a:buBlip>
              </a:pPr>
              <a:r>
                <a:rPr lang="es-ES" sz="2000" dirty="0" smtClean="0"/>
                <a:t>Edad de la plantación</a:t>
              </a:r>
            </a:p>
            <a:p>
              <a:pPr marL="342900" indent="-342900" algn="just">
                <a:buBlip>
                  <a:blip r:embed="rId2"/>
                </a:buBlip>
              </a:pPr>
              <a:endParaRPr lang="es-ES" sz="2000" dirty="0" smtClean="0"/>
            </a:p>
            <a:p>
              <a:pPr marL="342900" indent="-342900" algn="just">
                <a:buBlip>
                  <a:blip r:embed="rId2"/>
                </a:buBlip>
              </a:pPr>
              <a:r>
                <a:rPr lang="es-ES" sz="2000" dirty="0" smtClean="0"/>
                <a:t>Radio de la planta</a:t>
              </a:r>
            </a:p>
            <a:p>
              <a:pPr marL="342900" indent="-342900" algn="just">
                <a:buBlip>
                  <a:blip r:embed="rId2"/>
                </a:buBlip>
              </a:pPr>
              <a:endParaRPr lang="es-ES" sz="2000" dirty="0" smtClean="0"/>
            </a:p>
            <a:p>
              <a:pPr marL="342900" indent="-342900" algn="just">
                <a:buBlip>
                  <a:blip r:embed="rId2"/>
                </a:buBlip>
              </a:pPr>
              <a:r>
                <a:rPr lang="es-ES" sz="2000" dirty="0" smtClean="0"/>
                <a:t>Distancia entre plantas</a:t>
              </a:r>
            </a:p>
            <a:p>
              <a:pPr marL="342900" indent="-342900" algn="just">
                <a:buBlip>
                  <a:blip r:embed="rId2"/>
                </a:buBlip>
              </a:pPr>
              <a:endParaRPr lang="es-ES" sz="2000" dirty="0" smtClean="0"/>
            </a:p>
            <a:p>
              <a:pPr marL="342900" indent="-342900" algn="just">
                <a:buBlip>
                  <a:blip r:embed="rId2"/>
                </a:buBlip>
              </a:pPr>
              <a:r>
                <a:rPr lang="es-ES" sz="2000" dirty="0" smtClean="0"/>
                <a:t>Distancia entre aspersores</a:t>
              </a:r>
            </a:p>
            <a:p>
              <a:pPr marL="342900" indent="-342900" algn="just">
                <a:buBlip>
                  <a:blip r:embed="rId2"/>
                </a:buBlip>
              </a:pPr>
              <a:endParaRPr lang="es-ES" sz="2000" dirty="0" smtClean="0"/>
            </a:p>
            <a:p>
              <a:pPr marL="342900" indent="-342900" algn="just">
                <a:buBlip>
                  <a:blip r:embed="rId2"/>
                </a:buBlip>
              </a:pPr>
              <a:r>
                <a:rPr lang="es-ES" sz="2000" dirty="0" smtClean="0"/>
                <a:t>Radio del aspersor</a:t>
              </a:r>
            </a:p>
            <a:p>
              <a:pPr marL="342900" indent="-342900" algn="just">
                <a:buBlip>
                  <a:blip r:embed="rId2"/>
                </a:buBlip>
              </a:pPr>
              <a:endParaRPr lang="es-ES" sz="2000" dirty="0" smtClean="0"/>
            </a:p>
            <a:p>
              <a:pPr marL="342900" indent="-342900" algn="just">
                <a:buBlip>
                  <a:blip r:embed="rId2"/>
                </a:buBlip>
              </a:pPr>
              <a:r>
                <a:rPr lang="es-ES" sz="2000" dirty="0" smtClean="0"/>
                <a:t>Profundidad de humedad del suelo</a:t>
              </a:r>
            </a:p>
            <a:p>
              <a:pPr marL="342900" indent="-342900" algn="just">
                <a:buBlip>
                  <a:blip r:embed="rId2"/>
                </a:buBlip>
              </a:pPr>
              <a:endParaRPr lang="es-ES" sz="2000" dirty="0" smtClean="0"/>
            </a:p>
            <a:p>
              <a:pPr marL="342900" indent="-342900" algn="just">
                <a:buBlip>
                  <a:blip r:embed="rId2"/>
                </a:buBlip>
              </a:pPr>
              <a:r>
                <a:rPr lang="es-ES" sz="2000" dirty="0" smtClean="0"/>
                <a:t>Traslape</a:t>
              </a:r>
            </a:p>
            <a:p>
              <a:pPr marL="342900" indent="-342900" algn="just">
                <a:buBlip>
                  <a:blip r:embed="rId2"/>
                </a:buBlip>
              </a:pPr>
              <a:endParaRPr lang="es-ES" sz="2000" dirty="0" smtClean="0"/>
            </a:p>
            <a:p>
              <a:pPr marL="342900" indent="-342900" algn="just">
                <a:buBlip>
                  <a:blip r:embed="rId2"/>
                </a:buBlip>
              </a:pPr>
              <a:r>
                <a:rPr lang="es-ES" sz="2000" dirty="0" smtClean="0"/>
                <a:t>Plantas roceadas</a:t>
              </a:r>
            </a:p>
          </p:txBody>
        </p:sp>
        <p:sp>
          <p:nvSpPr>
            <p:cNvPr id="7" name="6 Llamada de flecha a la derecha"/>
            <p:cNvSpPr/>
            <p:nvPr/>
          </p:nvSpPr>
          <p:spPr>
            <a:xfrm>
              <a:off x="868016" y="2564904"/>
              <a:ext cx="2376264" cy="1512168"/>
            </a:xfrm>
            <a:prstGeom prst="rightArrowCallou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VARIABLES</a:t>
              </a:r>
            </a:p>
          </p:txBody>
        </p:sp>
      </p:grp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509778"/>
            <a:ext cx="8229600" cy="706090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s-ES" sz="4800" kern="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Base de Hechos</a:t>
            </a:r>
            <a:r>
              <a:rPr lang="es-E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E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E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754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124744"/>
            <a:ext cx="64087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 General.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Sistema Experto.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Estructura del Sistema EXPCAC.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5.1	Herramienta de Desarrollo.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5.2	</a:t>
            </a: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Base de Hechos.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5.3	Base de Conocimiento.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5.4	Motor de Inferencia.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5.5	Interacción Usuario – Sistema.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5.6	Pruebas y Resultados.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	Video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75856" y="188640"/>
            <a:ext cx="5272597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Base de Conocimiento</a:t>
            </a:r>
          </a:p>
          <a:p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 l="41117" t="25815" r="29498" b="14441"/>
          <a:stretch>
            <a:fillRect/>
          </a:stretch>
        </p:blipFill>
        <p:spPr bwMode="auto">
          <a:xfrm>
            <a:off x="1259632" y="1196752"/>
            <a:ext cx="381642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4" cstate="print"/>
          <a:srcRect l="40903" t="36685" r="29498" b="15379"/>
          <a:stretch>
            <a:fillRect/>
          </a:stretch>
        </p:blipFill>
        <p:spPr bwMode="auto">
          <a:xfrm>
            <a:off x="5292080" y="1700808"/>
            <a:ext cx="35283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6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124744"/>
            <a:ext cx="64087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 General.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Sistema Experto.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Estructura del Sistema EXPCAC.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5.1	Herramienta de Desarrollo.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5.2	Base de Hechos.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5.3	Base de Conocimiento.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5.4	Motor de Inferencia.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5.5	Interacción Usuario – Sistema.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5.6	Pruebas y Resultados.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	Video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124744"/>
            <a:ext cx="64087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 General.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Sistema Experto.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Estructura del Sistema EXPCAC.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5.1	Herramienta de Desarrollo.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5.2	Base de Hechos.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5.3	Base de Conocimiento.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5.4	Motor de Inferencia.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5.5	Interacción Usuario – Sistema.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5.6	Pruebas y Resultados.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	Video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6632" y="332656"/>
            <a:ext cx="7543800" cy="91440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Motor de Inferencia 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 t="24899" r="23260" b="22106"/>
          <a:stretch/>
        </p:blipFill>
        <p:spPr bwMode="auto">
          <a:xfrm>
            <a:off x="1187624" y="1340768"/>
            <a:ext cx="7272808" cy="4704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08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124744"/>
            <a:ext cx="64087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 General.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Sistema Experto.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Estructura del Sistema EXPCAC.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5.1	Herramienta de Desarrollo.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5.2	Base de Hechos.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5.3	Base de Conocimiento.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5.4	Motor de Inferencia.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5.5	Interacción Usuario – Sistema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5.6	Pruebas y Resultados.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	Video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490662"/>
            <a:ext cx="7498080" cy="778098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s-ES" sz="43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Interacción usuario - sistema</a:t>
            </a:r>
            <a:r>
              <a:rPr lang="es-ES" sz="4300" kern="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ES" sz="4300" kern="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ES" sz="4300" kern="1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481" name="Picture 1" descr="C:\Users\Andrea\Desktop\pa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6811963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11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5232" y="274638"/>
            <a:ext cx="814724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Acciones para obtener una recomendación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21203" r="22853" b="7942"/>
          <a:stretch/>
        </p:blipFill>
        <p:spPr bwMode="auto">
          <a:xfrm>
            <a:off x="2267744" y="1484784"/>
            <a:ext cx="5256583" cy="5012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96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745232" y="274638"/>
            <a:ext cx="814724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Como el sistema obtiene la recomendación</a:t>
            </a:r>
            <a:endParaRPr lang="es-ES" dirty="0"/>
          </a:p>
        </p:txBody>
      </p:sp>
      <p:pic>
        <p:nvPicPr>
          <p:cNvPr id="18433" name="Picture 1" descr="C:\Users\Andrea\Desktop\ot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91952"/>
            <a:ext cx="7316787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561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124744"/>
            <a:ext cx="64087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 General.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Sistema Experto.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Estructura del Sistema EXPCAC.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5.1	Herramienta de Desarrollo.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5.2	Base de Hechos.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5.3	Base de Conocimiento.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5.4	Motor de Inferencia.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5.5	Interacción Usuario – Sistema.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5.6	Pruebas y Resultados.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	Video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78528" y="332656"/>
            <a:ext cx="447590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39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Pruebas y Resultados</a:t>
            </a:r>
            <a:endParaRPr lang="es-EC" sz="39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23425" t="22966" r="24016" b="8139"/>
          <a:stretch/>
        </p:blipFill>
        <p:spPr bwMode="auto">
          <a:xfrm>
            <a:off x="1187624" y="1052736"/>
            <a:ext cx="7560840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42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74849"/>
              </p:ext>
            </p:extLst>
          </p:nvPr>
        </p:nvGraphicFramePr>
        <p:xfrm>
          <a:off x="467544" y="1340768"/>
          <a:ext cx="5097452" cy="5198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693364"/>
                <a:gridCol w="530541"/>
                <a:gridCol w="530541"/>
                <a:gridCol w="530541"/>
                <a:gridCol w="530541"/>
                <a:gridCol w="530541"/>
                <a:gridCol w="530541"/>
                <a:gridCol w="286385"/>
                <a:gridCol w="286385"/>
              </a:tblGrid>
              <a:tr h="2067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# Prueba-valor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VARIABLES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444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V1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V2  (Meses)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V3 (m)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V4 (m)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V5 (m)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V6(m)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V7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V8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V9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Verano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Entre 8 y 24 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&lt; 3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5.5 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2.5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cero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si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si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Inverno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Entre 8 y 24 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&lt; 3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5.5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2.5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cero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si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Si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Invierno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Entre 8 y 24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&gt;3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5.4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cero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bg1"/>
                          </a:solidFill>
                          <a:effectLst/>
                        </a:rPr>
                        <a:t>Invierno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bg1"/>
                          </a:solidFill>
                          <a:effectLst/>
                        </a:rPr>
                        <a:t>Entre 8 y 24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bg1"/>
                          </a:solidFill>
                          <a:effectLst/>
                        </a:rPr>
                        <a:t>&gt;3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bg1"/>
                          </a:solidFill>
                          <a:effectLst/>
                        </a:rPr>
                        <a:t>5.4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bg1"/>
                          </a:solidFill>
                          <a:effectLst/>
                        </a:rPr>
                        <a:t>=5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bg1"/>
                          </a:solidFill>
                          <a:effectLst/>
                        </a:rPr>
                        <a:t>Si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362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Verano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Entre 8 y 24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&gt;3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&lt;5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Verano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Mayor que 24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&gt;3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&gt;5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7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Verano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Mayor que 24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&lt;3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12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cero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no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Verano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Mayor que 24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&gt;3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2.27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&lt;5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si 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si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9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Invierno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Mayor que 24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&gt;3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6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4.51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=5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si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Si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Verano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Mayor que 24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&lt;3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3.2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10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&lt;5</a:t>
                      </a:r>
                      <a:endParaRPr lang="es-E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no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no</a:t>
                      </a:r>
                      <a:endParaRPr lang="es-E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20125"/>
              </p:ext>
            </p:extLst>
          </p:nvPr>
        </p:nvGraphicFramePr>
        <p:xfrm>
          <a:off x="5724128" y="1826472"/>
          <a:ext cx="3238668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838"/>
                <a:gridCol w="1841500"/>
                <a:gridCol w="7353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# Prueba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Reglas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Respuesta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R2, R4, R5, R8, R9, R11, R13, R14, R21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Caso 1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2130" algn="l"/>
                          <a:tab pos="852170" algn="ctr"/>
                        </a:tabLst>
                      </a:pPr>
                      <a:r>
                        <a:rPr lang="en-US" sz="1200">
                          <a:effectLst/>
                        </a:rPr>
                        <a:t>R2, R4, R21, R6, R8, R9, R11, R13, R14, R19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Caso 37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R2, R4, R21, R6, R8, R10,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R12, R14, R19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Caso 55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R2, R4, R21, R6, R8, R10, R11, R13, R16, R19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/>
                        </a:rPr>
                        <a:t>Caso 69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R2, R4, R21, R6, R8, R10, R12, R15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Caso 20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</a:rPr>
                        <a:t>R3, R17, R6, R8, R10, R12, R16, R18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Caso 36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R3, R17, R6, R8, R9, R12, R14, R18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Caso 7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R3, R17, R6, R8, R10, R11, R13, R15, R20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Caso 22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R3, R17, R6, R8, R10, R11, R13, R16, R18, R19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Caso 71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R3, R17, R6, R8, R9, R12, R15</a:t>
                      </a:r>
                      <a:endParaRPr lang="es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Caso 8</a:t>
                      </a:r>
                      <a:endParaRPr lang="es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478528" y="332656"/>
            <a:ext cx="447590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39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Pruebas y Resultados</a:t>
            </a:r>
            <a:endParaRPr lang="es-EC" sz="39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124744"/>
            <a:ext cx="64087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 General.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Sistema Experto.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Estructura del Sistema EXPCAC.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5.1	Herramienta de Desarrollo.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5.2	Base de Hechos.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5.3	Base de Conocimiento.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5.4	Motor de Inferencia.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5.5	Interacción Usuario – Sistema.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5.6	Pruebas y Resultados.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	Video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639971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095719" y="332656"/>
            <a:ext cx="324152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39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 continuación</a:t>
            </a:r>
            <a:endParaRPr lang="es-EC" sz="39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Debora\Desktop\tanque\cacao-arb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2364"/>
            <a:ext cx="26955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9807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CACAO CCN-51</a:t>
            </a:r>
            <a:endParaRPr lang="es-ES" dirty="0"/>
          </a:p>
        </p:txBody>
      </p:sp>
      <p:pic>
        <p:nvPicPr>
          <p:cNvPr id="1029" name="Picture 5" descr="C:\Users\Debora\Desktop\argumentac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58" y="1888232"/>
            <a:ext cx="14668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796136" y="11874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(IA) SISTEMA EXPERTO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134277" y="1700808"/>
            <a:ext cx="2589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2.5 m de altura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50 – 60 qq rendimiento por hectárea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Sensible a la escasez de agua.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724128" y="387904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Resuelven problemas complicados , cuya solución requiere de experiencia humana.</a:t>
            </a:r>
            <a:endParaRPr lang="es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1331640" y="4221088"/>
            <a:ext cx="3852428" cy="1728193"/>
            <a:chOff x="1367644" y="4509120"/>
            <a:chExt cx="3852428" cy="1728193"/>
          </a:xfrm>
        </p:grpSpPr>
        <p:sp>
          <p:nvSpPr>
            <p:cNvPr id="7" name="6 Rectángulo"/>
            <p:cNvSpPr/>
            <p:nvPr/>
          </p:nvSpPr>
          <p:spPr>
            <a:xfrm>
              <a:off x="2411760" y="4509120"/>
              <a:ext cx="2448272" cy="3924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INCERTIDUMBRE</a:t>
              </a:r>
              <a:endParaRPr lang="es-ES" dirty="0"/>
            </a:p>
          </p:txBody>
        </p:sp>
        <p:cxnSp>
          <p:nvCxnSpPr>
            <p:cNvPr id="9" name="8 Conector recto de flecha"/>
            <p:cNvCxnSpPr/>
            <p:nvPr/>
          </p:nvCxnSpPr>
          <p:spPr>
            <a:xfrm flipH="1">
              <a:off x="2249743" y="4901580"/>
              <a:ext cx="1094508" cy="65524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9 Rectángulo"/>
            <p:cNvSpPr/>
            <p:nvPr/>
          </p:nvSpPr>
          <p:spPr>
            <a:xfrm>
              <a:off x="1367644" y="5589241"/>
              <a:ext cx="176419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¿Cuanto?</a:t>
              </a:r>
              <a:endParaRPr lang="es-ES" dirty="0"/>
            </a:p>
          </p:txBody>
        </p:sp>
        <p:cxnSp>
          <p:nvCxnSpPr>
            <p:cNvPr id="12" name="11 Conector recto de flecha"/>
            <p:cNvCxnSpPr>
              <a:stCxn id="7" idx="2"/>
              <a:endCxn id="13" idx="0"/>
            </p:cNvCxnSpPr>
            <p:nvPr/>
          </p:nvCxnSpPr>
          <p:spPr>
            <a:xfrm>
              <a:off x="3635896" y="4901580"/>
              <a:ext cx="756084" cy="6876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12 Rectángulo"/>
            <p:cNvSpPr/>
            <p:nvPr/>
          </p:nvSpPr>
          <p:spPr>
            <a:xfrm>
              <a:off x="3563888" y="5589241"/>
              <a:ext cx="165618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Durante que tiempo</a:t>
              </a:r>
              <a:endParaRPr lang="es-ES" dirty="0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5724128" y="4797152"/>
            <a:ext cx="3203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s-E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Representan el conocimiento, la experiencia y las normas..</a:t>
            </a:r>
          </a:p>
          <a:p>
            <a:endParaRPr lang="es-ES" dirty="0" smtClean="0"/>
          </a:p>
          <a:p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>
            <a:off x="5724128" y="551723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s-E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Interpretan conocimientos introducidos para resolver problemas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49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build="allAtOnce"/>
      <p:bldP spid="15" grpId="0" build="allAtOnce"/>
      <p:bldP spid="1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124744"/>
            <a:ext cx="64087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General.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Sistema Experto.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Estructura del Sistema EXPCAC.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5.1	Herramienta de Desarrollo.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5.2	Base de Hechos.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5.3	Base de Conocimiento.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5.4	Motor de Inferencia.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5.5	Interacción Usuario – Sistema.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5.6	Pruebas y Resultados.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	Video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2128" y="2287413"/>
            <a:ext cx="7812360" cy="2725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Desarrollar una </a:t>
            </a:r>
            <a:r>
              <a:rPr lang="es-ES" dirty="0"/>
              <a:t>aplicación que sea capaz de apoyar a los agricultores en el proceso de toma de decisiones para una irrigación adecuada del cultivo de cacao, que permita un manejo costo-efectivo de la plantación.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979712" y="692696"/>
            <a:ext cx="597666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b="1" dirty="0" smtClean="0"/>
              <a:t> </a:t>
            </a: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41184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124744"/>
            <a:ext cx="64087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 General.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Sistema Experto.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Estructura del Sistema EXPCAC.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5.1	Herramienta de Desarrollo.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5.2	Base de Hechos.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5.3	Base de Conocimiento.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5.4	Motor de Inferencia.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5.5	Interacción Usuario – Sistema.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5.6	Pruebas y Resultados.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	Video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412777"/>
            <a:ext cx="6984776" cy="1785104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sz="2000" dirty="0"/>
              <a:t> </a:t>
            </a:r>
          </a:p>
          <a:p>
            <a:pPr marL="0" algn="just">
              <a:buFont typeface="Wingdings" pitchFamily="2" charset="2"/>
              <a:buChar char="Ø"/>
            </a:pPr>
            <a:r>
              <a:rPr lang="es-ES" sz="2000" dirty="0" smtClean="0"/>
              <a:t>Construir </a:t>
            </a:r>
            <a:r>
              <a:rPr lang="es-ES" sz="2000" dirty="0"/>
              <a:t>un modelo </a:t>
            </a:r>
            <a:r>
              <a:rPr lang="es-ES" sz="2000" dirty="0" smtClean="0"/>
              <a:t>experto que sirva como base de conocimiento de la aplicación, para la administración del riego en plantaciones de cacao.</a:t>
            </a:r>
          </a:p>
          <a:p>
            <a:pPr marL="0" indent="0" algn="just">
              <a:buNone/>
            </a:pPr>
            <a:endParaRPr lang="es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2267744" y="476672"/>
            <a:ext cx="604867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Objetivos Específicos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31640" y="2924944"/>
            <a:ext cx="662473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endParaRPr lang="es-ES" sz="2000" dirty="0" smtClean="0"/>
          </a:p>
          <a:p>
            <a:pPr lvl="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s-ES" sz="2000" dirty="0" smtClean="0"/>
              <a:t> Desarrollar una aplicación web que integre un sistema experto, el modelo experto y contenidos relacionados con el manejo de riego de plantaciones de cacao a través de una interfaz gráfica amigable al usuario.</a:t>
            </a:r>
          </a:p>
          <a:p>
            <a:pPr lvl="0" algn="just">
              <a:buNone/>
            </a:pP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331640" y="4797152"/>
            <a:ext cx="655272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endParaRPr lang="es-ES" sz="2000" dirty="0" smtClean="0"/>
          </a:p>
          <a:p>
            <a:pPr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s-ES" sz="2000" dirty="0" smtClean="0"/>
              <a:t>Desarrollar una herramienta de aprendizaje sobre el proceso de riego en los cultivos de cacao.</a:t>
            </a:r>
            <a:endParaRPr lang="es-EC" sz="2000" dirty="0" smtClean="0"/>
          </a:p>
        </p:txBody>
      </p:sp>
    </p:spTree>
    <p:extLst>
      <p:ext uri="{BB962C8B-B14F-4D97-AF65-F5344CB8AC3E}">
        <p14:creationId xmlns:p14="http://schemas.microsoft.com/office/powerpoint/2010/main" val="161687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226675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Contenido</a:t>
            </a:r>
            <a:endParaRPr lang="es-E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83768" y="1124744"/>
            <a:ext cx="640871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 General.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Objetivos Específicos.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Experto.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Estructura del Sistema EXPCAC.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5.1	Herramienta de Desarrollo.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latin typeface="Arial" pitchFamily="34" charset="0"/>
                <a:cs typeface="Arial" pitchFamily="34" charset="0"/>
              </a:rPr>
              <a:t>	5.2	Base de Hechos.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5.3	Base de Conocimiento.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5.4	Motor de Inferencia.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5.5	Interacción Usuario – Sistema.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5.6	Pruebas y Resultados.</a:t>
            </a:r>
          </a:p>
          <a:p>
            <a:pPr marL="457200" indent="-457200">
              <a:lnSpc>
                <a:spcPct val="150000"/>
              </a:lnSpc>
            </a:pPr>
            <a:r>
              <a:rPr lang="es-EC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	Video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4400"/>
          </a:xfrm>
        </p:spPr>
        <p:txBody>
          <a:bodyPr/>
          <a:lstStyle/>
          <a:p>
            <a:pPr algn="ctr"/>
            <a:r>
              <a:rPr lang="es-ES" dirty="0"/>
              <a:t>Sistema</a:t>
            </a:r>
            <a:r>
              <a:rPr lang="es-ES" dirty="0" smtClean="0"/>
              <a:t> Experto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878610" y="1700808"/>
            <a:ext cx="256559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Base del Conocimiento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732240" y="1700808"/>
            <a:ext cx="216024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Base de Hechos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59632" y="1700808"/>
            <a:ext cx="230425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Motor de Inferencia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62586" y="5373216"/>
            <a:ext cx="2565598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Interfaz de Usuario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2483768" y="2924944"/>
            <a:ext cx="5184576" cy="1944216"/>
            <a:chOff x="3203848" y="3212976"/>
            <a:chExt cx="5184576" cy="194421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6136" y="3212976"/>
              <a:ext cx="25922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3284984"/>
              <a:ext cx="2466975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15 Conector curvado"/>
            <p:cNvCxnSpPr/>
            <p:nvPr/>
          </p:nvCxnSpPr>
          <p:spPr>
            <a:xfrm rot="10800000" flipV="1">
              <a:off x="5004048" y="3573016"/>
              <a:ext cx="1656184" cy="432048"/>
            </a:xfrm>
            <a:prstGeom prst="curvedConnector3">
              <a:avLst>
                <a:gd name="adj1" fmla="val 69204"/>
              </a:avLst>
            </a:prstGeom>
            <a:ln w="3175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99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404</TotalTime>
  <Words>841</Words>
  <Application>Microsoft Office PowerPoint</Application>
  <PresentationFormat>Presentación en pantalla (4:3)</PresentationFormat>
  <Paragraphs>454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 Experto</vt:lpstr>
      <vt:lpstr>Presentación de PowerPoint</vt:lpstr>
      <vt:lpstr>Estructura del Sistema EXPCAC </vt:lpstr>
      <vt:lpstr>Presentación de PowerPoint</vt:lpstr>
      <vt:lpstr> </vt:lpstr>
      <vt:lpstr>Presentación de PowerPoint</vt:lpstr>
      <vt:lpstr>Base de Hechos </vt:lpstr>
      <vt:lpstr>Base de Hechos </vt:lpstr>
      <vt:lpstr>Presentación de PowerPoint</vt:lpstr>
      <vt:lpstr>Presentación de PowerPoint</vt:lpstr>
      <vt:lpstr>Presentación de PowerPoint</vt:lpstr>
      <vt:lpstr>Motor de Inferencia </vt:lpstr>
      <vt:lpstr>Presentación de PowerPoint</vt:lpstr>
      <vt:lpstr>Interacción usuario - sistema </vt:lpstr>
      <vt:lpstr>Acciones para obtener una recomendación</vt:lpstr>
      <vt:lpstr>Como el sistema obtiene la recomendación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Debora</dc:creator>
  <cp:lastModifiedBy>Debora</cp:lastModifiedBy>
  <cp:revision>40</cp:revision>
  <dcterms:created xsi:type="dcterms:W3CDTF">2012-02-13T14:14:37Z</dcterms:created>
  <dcterms:modified xsi:type="dcterms:W3CDTF">2012-02-16T03:41:15Z</dcterms:modified>
</cp:coreProperties>
</file>