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51" r:id="rId3"/>
    <p:sldId id="290" r:id="rId4"/>
    <p:sldId id="268" r:id="rId5"/>
    <p:sldId id="269" r:id="rId6"/>
    <p:sldId id="272" r:id="rId7"/>
    <p:sldId id="270" r:id="rId8"/>
    <p:sldId id="273" r:id="rId9"/>
    <p:sldId id="274" r:id="rId10"/>
    <p:sldId id="289"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56" r:id="rId25"/>
    <p:sldId id="288" r:id="rId26"/>
    <p:sldId id="257" r:id="rId27"/>
    <p:sldId id="258" r:id="rId28"/>
    <p:sldId id="259" r:id="rId29"/>
    <p:sldId id="260" r:id="rId30"/>
    <p:sldId id="261" r:id="rId31"/>
    <p:sldId id="262" r:id="rId32"/>
    <p:sldId id="263" r:id="rId33"/>
    <p:sldId id="265" r:id="rId34"/>
    <p:sldId id="266" r:id="rId35"/>
    <p:sldId id="267"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5" r:id="rId62"/>
    <p:sldId id="317" r:id="rId63"/>
    <p:sldId id="352"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3" r:id="rId79"/>
    <p:sldId id="332" r:id="rId80"/>
    <p:sldId id="334" r:id="rId81"/>
    <p:sldId id="335" r:id="rId82"/>
    <p:sldId id="336" r:id="rId83"/>
    <p:sldId id="350" r:id="rId84"/>
    <p:sldId id="349" r:id="rId85"/>
    <p:sldId id="347" r:id="rId86"/>
    <p:sldId id="348" r:id="rId87"/>
    <p:sldId id="337" r:id="rId88"/>
    <p:sldId id="338" r:id="rId89"/>
    <p:sldId id="339" r:id="rId90"/>
    <p:sldId id="340" r:id="rId91"/>
    <p:sldId id="341" r:id="rId92"/>
    <p:sldId id="342" r:id="rId93"/>
    <p:sldId id="343" r:id="rId94"/>
    <p:sldId id="344" r:id="rId95"/>
    <p:sldId id="345" r:id="rId96"/>
    <p:sldId id="346" r:id="rId9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Hoja1!$A$2:$A$3</c:f>
              <c:strCache>
                <c:ptCount val="2"/>
                <c:pt idx="0">
                  <c:v>Hombres 45%</c:v>
                </c:pt>
                <c:pt idx="1">
                  <c:v>Mujeres 55%</c:v>
                </c:pt>
              </c:strCache>
            </c:strRef>
          </c:cat>
          <c:val>
            <c:numRef>
              <c:f>Hoja1!$B$2:$B$3</c:f>
              <c:numCache>
                <c:formatCode>0%</c:formatCode>
                <c:ptCount val="2"/>
                <c:pt idx="0">
                  <c:v>0.45</c:v>
                </c:pt>
                <c:pt idx="1">
                  <c:v>0.55000000000000004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Hoja1!$A$2:$A$3</c:f>
              <c:strCache>
                <c:ptCount val="2"/>
                <c:pt idx="0">
                  <c:v>No 42%</c:v>
                </c:pt>
                <c:pt idx="1">
                  <c:v>Si 52%</c:v>
                </c:pt>
              </c:strCache>
            </c:strRef>
          </c:cat>
          <c:val>
            <c:numRef>
              <c:f>Hoja1!$B$2:$B$3</c:f>
              <c:numCache>
                <c:formatCode>0%</c:formatCode>
                <c:ptCount val="2"/>
                <c:pt idx="0">
                  <c:v>0.42</c:v>
                </c:pt>
                <c:pt idx="1">
                  <c:v>0.52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600" baseline="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c:f>
              <c:strCache>
                <c:ptCount val="1"/>
                <c:pt idx="0">
                  <c:v>Si 100%</c:v>
                </c:pt>
              </c:strCache>
            </c:strRef>
          </c:cat>
          <c:val>
            <c:numRef>
              <c:f>Hoja1!$B$2</c:f>
              <c:numCache>
                <c:formatCode>0%</c:formatCode>
                <c:ptCount val="1"/>
                <c:pt idx="0">
                  <c:v>0.55000000000000004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600" baseline="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Hoja1!$A$2:$A$5</c:f>
              <c:strCache>
                <c:ptCount val="4"/>
                <c:pt idx="0">
                  <c:v>De 18 a 20  38%</c:v>
                </c:pt>
                <c:pt idx="1">
                  <c:v>De 20 a 23  16%</c:v>
                </c:pt>
                <c:pt idx="2">
                  <c:v>De 23 a 27  22%</c:v>
                </c:pt>
                <c:pt idx="3">
                  <c:v>De 27 o más  24%</c:v>
                </c:pt>
              </c:strCache>
            </c:strRef>
          </c:cat>
          <c:val>
            <c:numRef>
              <c:f>Hoja1!$B$2:$B$5</c:f>
              <c:numCache>
                <c:formatCode>0%</c:formatCode>
                <c:ptCount val="4"/>
                <c:pt idx="0">
                  <c:v>0.38</c:v>
                </c:pt>
                <c:pt idx="1">
                  <c:v>0.16</c:v>
                </c:pt>
                <c:pt idx="2">
                  <c:v>0.22</c:v>
                </c:pt>
                <c:pt idx="3">
                  <c:v>0.24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Hoja1!$A$2:$A$3</c:f>
              <c:strCache>
                <c:ptCount val="2"/>
                <c:pt idx="0">
                  <c:v>Secundaria 24%</c:v>
                </c:pt>
                <c:pt idx="1">
                  <c:v>Superior 76%</c:v>
                </c:pt>
              </c:strCache>
            </c:strRef>
          </c:cat>
          <c:val>
            <c:numRef>
              <c:f>Hoja1!$B$2:$B$3</c:f>
              <c:numCache>
                <c:formatCode>0%</c:formatCode>
                <c:ptCount val="2"/>
                <c:pt idx="0">
                  <c:v>0.24</c:v>
                </c:pt>
                <c:pt idx="1">
                  <c:v>0.76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Hoja1!$A$2:$A$3</c:f>
              <c:strCache>
                <c:ptCount val="2"/>
                <c:pt idx="0">
                  <c:v>No 24%</c:v>
                </c:pt>
                <c:pt idx="1">
                  <c:v>Superior 76%</c:v>
                </c:pt>
              </c:strCache>
            </c:strRef>
          </c:cat>
          <c:val>
            <c:numRef>
              <c:f>Hoja1!$B$2:$B$3</c:f>
              <c:numCache>
                <c:formatCode>0%</c:formatCode>
                <c:ptCount val="2"/>
                <c:pt idx="0">
                  <c:v>0.24</c:v>
                </c:pt>
                <c:pt idx="1">
                  <c:v>0.76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s-EC"/>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1951507875"/>
          <c:y val="0.36179409935026036"/>
          <c:w val="0.42492125984251966"/>
          <c:h val="0.56448425196850394"/>
        </c:manualLayout>
      </c:layout>
      <c:pie3DChart>
        <c:varyColors val="1"/>
        <c:ser>
          <c:idx val="0"/>
          <c:order val="0"/>
          <c:tx>
            <c:strRef>
              <c:f>Hoja1!$B$1</c:f>
              <c:strCache>
                <c:ptCount val="1"/>
                <c:pt idx="0">
                  <c:v>Ventas</c:v>
                </c:pt>
              </c:strCache>
            </c:strRef>
          </c:tx>
          <c:cat>
            <c:strRef>
              <c:f>Hoja1!$A$2:$A$5</c:f>
              <c:strCache>
                <c:ptCount val="4"/>
                <c:pt idx="0">
                  <c:v>Trastorno de desarrollo 54%</c:v>
                </c:pt>
                <c:pt idx="1">
                  <c:v>Enfermedad incurable 34%</c:v>
                </c:pt>
                <c:pt idx="2">
                  <c:v>No opina 8%</c:v>
                </c:pt>
                <c:pt idx="3">
                  <c:v>Ninguna 4%</c:v>
                </c:pt>
              </c:strCache>
            </c:strRef>
          </c:cat>
          <c:val>
            <c:numRef>
              <c:f>Hoja1!$B$2:$B$5</c:f>
              <c:numCache>
                <c:formatCode>0%</c:formatCode>
                <c:ptCount val="4"/>
                <c:pt idx="0">
                  <c:v>0.54</c:v>
                </c:pt>
                <c:pt idx="1">
                  <c:v>0.34</c:v>
                </c:pt>
                <c:pt idx="2">
                  <c:v>0.08</c:v>
                </c:pt>
                <c:pt idx="3">
                  <c:v>0.04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5723265408321132"/>
          <c:y val="0.11589327680752039"/>
          <c:w val="0.41117881595245637"/>
          <c:h val="0.58167250357126388"/>
        </c:manualLayout>
      </c:layout>
      <c:overlay val="0"/>
      <c:txPr>
        <a:bodyPr/>
        <a:lstStyle/>
        <a:p>
          <a:pPr>
            <a:defRPr sz="1400" baseline="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Hoja1!$A$2:$A$4</c:f>
              <c:strCache>
                <c:ptCount val="3"/>
                <c:pt idx="0">
                  <c:v>No 55%</c:v>
                </c:pt>
                <c:pt idx="1">
                  <c:v>Si 36%</c:v>
                </c:pt>
                <c:pt idx="2">
                  <c:v>No opina 9%</c:v>
                </c:pt>
              </c:strCache>
            </c:strRef>
          </c:cat>
          <c:val>
            <c:numRef>
              <c:f>Hoja1!$B$2:$B$4</c:f>
              <c:numCache>
                <c:formatCode>0%</c:formatCode>
                <c:ptCount val="3"/>
                <c:pt idx="0">
                  <c:v>0.55000000000000004</c:v>
                </c:pt>
                <c:pt idx="1">
                  <c:v>0.36</c:v>
                </c:pt>
                <c:pt idx="2">
                  <c:v>0.04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600" baseline="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c:f>
              <c:strCache>
                <c:ptCount val="1"/>
                <c:pt idx="0">
                  <c:v>Si 100%</c:v>
                </c:pt>
              </c:strCache>
            </c:strRef>
          </c:cat>
          <c:val>
            <c:numRef>
              <c:f>Hoja1!$B$2</c:f>
              <c:numCache>
                <c:formatCode>0%</c:formatCode>
                <c:ptCount val="1"/>
                <c:pt idx="0">
                  <c:v>0.55000000000000004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600" baseline="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7677513443779877"/>
          <c:y val="0.31424444726049489"/>
          <c:w val="0.42492125984251966"/>
          <c:h val="0.56448425196850394"/>
        </c:manualLayout>
      </c:layout>
      <c:pie3DChart>
        <c:varyColors val="1"/>
        <c:ser>
          <c:idx val="0"/>
          <c:order val="0"/>
          <c:tx>
            <c:strRef>
              <c:f>Hoja1!$B$1</c:f>
              <c:strCache>
                <c:ptCount val="1"/>
                <c:pt idx="0">
                  <c:v>Ventas</c:v>
                </c:pt>
              </c:strCache>
            </c:strRef>
          </c:tx>
          <c:cat>
            <c:strRef>
              <c:f>Hoja1!$A$2:$A$5</c:f>
              <c:strCache>
                <c:ptCount val="4"/>
                <c:pt idx="0">
                  <c:v>Sentirse bien como persona 57%</c:v>
                </c:pt>
                <c:pt idx="1">
                  <c:v>Por algún beneficio económico 0%</c:v>
                </c:pt>
                <c:pt idx="2">
                  <c:v>Otro 27%</c:v>
                </c:pt>
                <c:pt idx="3">
                  <c:v>Necesidad de hacerlo 16%</c:v>
                </c:pt>
              </c:strCache>
            </c:strRef>
          </c:cat>
          <c:val>
            <c:numRef>
              <c:f>Hoja1!$B$2:$B$5</c:f>
              <c:numCache>
                <c:formatCode>0%</c:formatCode>
                <c:ptCount val="4"/>
                <c:pt idx="0">
                  <c:v>0.56999999999999995</c:v>
                </c:pt>
                <c:pt idx="1">
                  <c:v>0</c:v>
                </c:pt>
                <c:pt idx="2">
                  <c:v>0.27</c:v>
                </c:pt>
                <c:pt idx="3">
                  <c:v>0.16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428405964843039"/>
          <c:y val="0"/>
          <c:w val="0.30623027789615415"/>
          <c:h val="0.87056760057140226"/>
        </c:manualLayout>
      </c:layout>
      <c:overlay val="0"/>
      <c:txPr>
        <a:bodyPr/>
        <a:lstStyle/>
        <a:p>
          <a:pPr>
            <a:defRPr sz="1600" baseline="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833333333333334"/>
          <c:y val="0.28864074803149609"/>
          <c:w val="0.42492125984251966"/>
          <c:h val="0.56448425196850394"/>
        </c:manualLayout>
      </c:layout>
      <c:pie3DChart>
        <c:varyColors val="1"/>
        <c:ser>
          <c:idx val="0"/>
          <c:order val="0"/>
          <c:tx>
            <c:strRef>
              <c:f>Hoja1!$B$1</c:f>
              <c:strCache>
                <c:ptCount val="1"/>
                <c:pt idx="0">
                  <c:v>Ventas</c:v>
                </c:pt>
              </c:strCache>
            </c:strRef>
          </c:tx>
          <c:cat>
            <c:strRef>
              <c:f>Hoja1!$A$2:$A$5</c:f>
              <c:strCache>
                <c:ptCount val="4"/>
                <c:pt idx="0">
                  <c:v>Familiar 67%</c:v>
                </c:pt>
                <c:pt idx="1">
                  <c:v>Profesional 17%</c:v>
                </c:pt>
                <c:pt idx="2">
                  <c:v>Ambos 10%</c:v>
                </c:pt>
                <c:pt idx="3">
                  <c:v>No especifica 6%</c:v>
                </c:pt>
              </c:strCache>
            </c:strRef>
          </c:cat>
          <c:val>
            <c:numRef>
              <c:f>Hoja1!$B$2:$B$5</c:f>
              <c:numCache>
                <c:formatCode>0%</c:formatCode>
                <c:ptCount val="4"/>
                <c:pt idx="0">
                  <c:v>0.67</c:v>
                </c:pt>
                <c:pt idx="1">
                  <c:v>0.17</c:v>
                </c:pt>
                <c:pt idx="2">
                  <c:v>0.1</c:v>
                </c:pt>
                <c:pt idx="3">
                  <c:v>0.06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438632025960629"/>
          <c:y val="8.5445371181051569E-2"/>
          <c:w val="0.33718703726119981"/>
          <c:h val="0.65354131146030137"/>
        </c:manualLayout>
      </c:layout>
      <c:overlay val="0"/>
      <c:txPr>
        <a:bodyPr/>
        <a:lstStyle/>
        <a:p>
          <a:pPr>
            <a:defRPr sz="1600" baseline="0"/>
          </a:pPr>
          <a:endParaRPr lang="es-EC"/>
        </a:p>
      </c:txPr>
    </c:legend>
    <c:plotVisOnly val="1"/>
    <c:dispBlanksAs val="gap"/>
    <c:showDLblsOverMax val="0"/>
  </c:chart>
  <c:txPr>
    <a:bodyPr/>
    <a:lstStyle/>
    <a:p>
      <a:pPr>
        <a:defRPr sz="1800"/>
      </a:pPr>
      <a:endParaRPr lang="es-EC"/>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0.62687</cdr:x>
      <cdr:y>0.24886</cdr:y>
    </cdr:from>
    <cdr:to>
      <cdr:x>1</cdr:x>
      <cdr:y>0.68438</cdr:y>
    </cdr:to>
    <cdr:sp macro="" textlink="">
      <cdr:nvSpPr>
        <cdr:cNvPr id="2" name="1 CuadroTexto"/>
        <cdr:cNvSpPr txBox="1"/>
      </cdr:nvSpPr>
      <cdr:spPr>
        <a:xfrm xmlns:a="http://schemas.openxmlformats.org/drawingml/2006/main">
          <a:off x="3024336" y="864096"/>
          <a:ext cx="1800200" cy="15121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No 24%</a:t>
          </a:r>
        </a:p>
        <a:p xmlns:a="http://schemas.openxmlformats.org/drawingml/2006/main">
          <a:r>
            <a:rPr lang="en-US" sz="1800" dirty="0" smtClean="0"/>
            <a:t>Si    76%</a:t>
          </a:r>
        </a:p>
        <a:p xmlns:a="http://schemas.openxmlformats.org/drawingml/2006/main">
          <a:endParaRPr lang="es-EC" sz="28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27779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371588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280061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167182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284962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259853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360335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56644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21311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351775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78E034-72D3-4CD0-8D0D-74DD25F85254}" type="datetimeFigureOut">
              <a:rPr lang="es-EC" smtClean="0"/>
              <a:t>24/02/2011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8B29A30-8B83-420C-92CA-CCA507A58A8F}" type="slidenum">
              <a:rPr lang="es-EC" smtClean="0"/>
              <a:t>‹Nº›</a:t>
            </a:fld>
            <a:endParaRPr lang="es-EC"/>
          </a:p>
        </p:txBody>
      </p:sp>
    </p:spTree>
    <p:extLst>
      <p:ext uri="{BB962C8B-B14F-4D97-AF65-F5344CB8AC3E}">
        <p14:creationId xmlns:p14="http://schemas.microsoft.com/office/powerpoint/2010/main" val="192265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8E034-72D3-4CD0-8D0D-74DD25F85254}" type="datetimeFigureOut">
              <a:rPr lang="es-EC" smtClean="0"/>
              <a:t>24/02/2011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29A30-8B83-420C-92CA-CCA507A58A8F}" type="slidenum">
              <a:rPr lang="es-EC" smtClean="0"/>
              <a:t>‹Nº›</a:t>
            </a:fld>
            <a:endParaRPr lang="es-EC"/>
          </a:p>
        </p:txBody>
      </p:sp>
    </p:spTree>
    <p:extLst>
      <p:ext uri="{BB962C8B-B14F-4D97-AF65-F5344CB8AC3E}">
        <p14:creationId xmlns:p14="http://schemas.microsoft.com/office/powerpoint/2010/main" val="3457294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rge\tesis\marca grita\logo_so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5278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3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564904"/>
            <a:ext cx="8229600" cy="1143000"/>
          </a:xfrm>
        </p:spPr>
        <p:txBody>
          <a:bodyPr>
            <a:normAutofit/>
          </a:bodyPr>
          <a:lstStyle/>
          <a:p>
            <a:r>
              <a:rPr lang="en-US" sz="5400" b="1" dirty="0" smtClean="0"/>
              <a:t>ESTUDIO DE MERCADO</a:t>
            </a:r>
            <a:endParaRPr lang="es-EC" sz="5400" b="1" dirty="0"/>
          </a:p>
        </p:txBody>
      </p:sp>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71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a:t>ESTUDIO DE </a:t>
            </a:r>
            <a:r>
              <a:rPr lang="es-ES" sz="3200" b="1" dirty="0" smtClean="0"/>
              <a:t>MERCADO</a:t>
            </a:r>
            <a:endParaRPr lang="es-EC" sz="3200" dirty="0"/>
          </a:p>
        </p:txBody>
      </p:sp>
      <p:sp>
        <p:nvSpPr>
          <p:cNvPr id="3" name="2 Marcador de contenido"/>
          <p:cNvSpPr>
            <a:spLocks noGrp="1"/>
          </p:cNvSpPr>
          <p:nvPr>
            <p:ph idx="1"/>
          </p:nvPr>
        </p:nvSpPr>
        <p:spPr>
          <a:xfrm>
            <a:off x="611560" y="1600201"/>
            <a:ext cx="8075240" cy="2548879"/>
          </a:xfrm>
        </p:spPr>
        <p:txBody>
          <a:bodyPr>
            <a:normAutofit/>
          </a:bodyPr>
          <a:lstStyle/>
          <a:p>
            <a:pPr marL="0" indent="0">
              <a:buNone/>
            </a:pPr>
            <a:r>
              <a:rPr lang="es-ES_tradnl" b="1" dirty="0"/>
              <a:t>DEFINICIÓN DEL GRUPO </a:t>
            </a:r>
            <a:r>
              <a:rPr lang="es-ES_tradnl" b="1" dirty="0" smtClean="0"/>
              <a:t>OBJETIVO</a:t>
            </a:r>
          </a:p>
          <a:p>
            <a:pPr marL="0" indent="0" algn="just">
              <a:buNone/>
            </a:pPr>
            <a:r>
              <a:rPr lang="es-EC" sz="2800" dirty="0"/>
              <a:t>Para determinar el grupo objetivo, se ha tomado la información proporcionada por el </a:t>
            </a:r>
            <a:r>
              <a:rPr lang="es-EC" sz="2800" dirty="0" smtClean="0"/>
              <a:t>INEC</a:t>
            </a:r>
            <a:r>
              <a:rPr lang="es-EC" sz="2800" dirty="0"/>
              <a:t>, que se basan en las Proyecciones de Población 2001 – 2010 del Censo de Población y Vivienda.</a:t>
            </a:r>
          </a:p>
          <a:p>
            <a:pPr marL="0" indent="0">
              <a:buNone/>
            </a:pPr>
            <a:endParaRPr lang="es-EC"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1432932798"/>
              </p:ext>
            </p:extLst>
          </p:nvPr>
        </p:nvGraphicFramePr>
        <p:xfrm>
          <a:off x="1079611" y="4365104"/>
          <a:ext cx="7164797" cy="1181540"/>
        </p:xfrm>
        <a:graphic>
          <a:graphicData uri="http://schemas.openxmlformats.org/drawingml/2006/table">
            <a:tbl>
              <a:tblPr firstRow="1" firstCol="1" bandRow="1" bandCol="1">
                <a:tableStyleId>{10A1B5D5-9B99-4C35-A422-299274C87663}</a:tableStyleId>
              </a:tblPr>
              <a:tblGrid>
                <a:gridCol w="5886045"/>
                <a:gridCol w="1278752"/>
              </a:tblGrid>
              <a:tr h="571940">
                <a:tc>
                  <a:txBody>
                    <a:bodyPr/>
                    <a:lstStyle/>
                    <a:p>
                      <a:pPr algn="ctr">
                        <a:lnSpc>
                          <a:spcPct val="150000"/>
                        </a:lnSpc>
                        <a:spcAft>
                          <a:spcPts val="0"/>
                        </a:spcAft>
                      </a:pPr>
                      <a:r>
                        <a:rPr lang="es-ES" sz="2000" dirty="0">
                          <a:effectLst/>
                        </a:rPr>
                        <a:t>Población Ciudad de Guayaquil</a:t>
                      </a:r>
                      <a:endParaRPr lang="es-EC" sz="2000" dirty="0">
                        <a:effectLst/>
                        <a:latin typeface="Calibri"/>
                        <a:ea typeface="Calibri"/>
                        <a:cs typeface="Times New Roman"/>
                      </a:endParaRPr>
                    </a:p>
                  </a:txBody>
                  <a:tcPr marL="85725" marR="85725" marT="0" marB="0" anchor="ctr"/>
                </a:tc>
                <a:tc>
                  <a:txBody>
                    <a:bodyPr/>
                    <a:lstStyle/>
                    <a:p>
                      <a:pPr algn="ctr">
                        <a:lnSpc>
                          <a:spcPct val="150000"/>
                        </a:lnSpc>
                        <a:spcAft>
                          <a:spcPts val="0"/>
                        </a:spcAft>
                      </a:pPr>
                      <a:r>
                        <a:rPr lang="es-ES" sz="2000">
                          <a:effectLst/>
                        </a:rPr>
                        <a:t>3.699.321</a:t>
                      </a:r>
                      <a:endParaRPr lang="es-EC" sz="2000">
                        <a:effectLst/>
                        <a:latin typeface="Calibri"/>
                        <a:ea typeface="Calibri"/>
                        <a:cs typeface="Times New Roman"/>
                      </a:endParaRPr>
                    </a:p>
                  </a:txBody>
                  <a:tcPr marL="85725" marR="85725" marT="0" marB="0" anchor="ctr"/>
                </a:tc>
              </a:tr>
              <a:tr h="580188">
                <a:tc>
                  <a:txBody>
                    <a:bodyPr/>
                    <a:lstStyle/>
                    <a:p>
                      <a:pPr algn="ctr">
                        <a:lnSpc>
                          <a:spcPct val="100000"/>
                        </a:lnSpc>
                        <a:spcAft>
                          <a:spcPts val="0"/>
                        </a:spcAft>
                      </a:pPr>
                      <a:r>
                        <a:rPr lang="es-ES" sz="2000" dirty="0">
                          <a:effectLst/>
                        </a:rPr>
                        <a:t>Población Adulta de 18 a 35 años de la Ciudad de Guayaquil</a:t>
                      </a:r>
                      <a:endParaRPr lang="es-EC" sz="2000" dirty="0">
                        <a:effectLst/>
                        <a:latin typeface="Calibri"/>
                        <a:ea typeface="Calibri"/>
                        <a:cs typeface="Times New Roman"/>
                      </a:endParaRPr>
                    </a:p>
                  </a:txBody>
                  <a:tcPr marL="85725" marR="85725" marT="0" marB="0" anchor="ctr"/>
                </a:tc>
                <a:tc>
                  <a:txBody>
                    <a:bodyPr/>
                    <a:lstStyle/>
                    <a:p>
                      <a:pPr algn="ctr">
                        <a:lnSpc>
                          <a:spcPct val="150000"/>
                        </a:lnSpc>
                        <a:spcAft>
                          <a:spcPts val="0"/>
                        </a:spcAft>
                      </a:pPr>
                      <a:r>
                        <a:rPr lang="es-ES" sz="2000" dirty="0">
                          <a:effectLst/>
                        </a:rPr>
                        <a:t>1’833.601</a:t>
                      </a:r>
                      <a:endParaRPr lang="es-EC" sz="2000" dirty="0">
                        <a:effectLst/>
                        <a:latin typeface="Calibri"/>
                        <a:ea typeface="Calibri"/>
                        <a:cs typeface="Times New Roman"/>
                      </a:endParaRPr>
                    </a:p>
                  </a:txBody>
                  <a:tcPr marL="85725" marR="85725" marT="0" marB="0" anchor="ctr"/>
                </a:tc>
              </a:tr>
            </a:tbl>
          </a:graphicData>
        </a:graphic>
      </p:graphicFrame>
    </p:spTree>
    <p:extLst>
      <p:ext uri="{BB962C8B-B14F-4D97-AF65-F5344CB8AC3E}">
        <p14:creationId xmlns:p14="http://schemas.microsoft.com/office/powerpoint/2010/main" val="2319012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a:t>DESARROLLO DE LA ENCUESTA</a:t>
            </a:r>
            <a:endParaRPr lang="es-EC" sz="3200" b="1" dirty="0"/>
          </a:p>
        </p:txBody>
      </p:sp>
      <p:sp>
        <p:nvSpPr>
          <p:cNvPr id="3" name="2 Marcador de contenido"/>
          <p:cNvSpPr>
            <a:spLocks noGrp="1"/>
          </p:cNvSpPr>
          <p:nvPr>
            <p:ph idx="1"/>
          </p:nvPr>
        </p:nvSpPr>
        <p:spPr>
          <a:xfrm>
            <a:off x="457200" y="1816224"/>
            <a:ext cx="8229600" cy="1540768"/>
          </a:xfrm>
        </p:spPr>
        <p:txBody>
          <a:bodyPr>
            <a:normAutofit lnSpcReduction="10000"/>
          </a:bodyPr>
          <a:lstStyle/>
          <a:p>
            <a:pPr marL="0" indent="0">
              <a:buNone/>
            </a:pPr>
            <a:r>
              <a:rPr lang="es-ES" sz="2800" b="1" dirty="0"/>
              <a:t>MARQUE CON UNA X SUS RESPUESTAS</a:t>
            </a:r>
            <a:endParaRPr lang="es-EC" sz="2800" dirty="0"/>
          </a:p>
          <a:p>
            <a:pPr marL="0" indent="0">
              <a:buNone/>
            </a:pPr>
            <a:r>
              <a:rPr lang="es-ES" sz="2800" b="1" dirty="0"/>
              <a:t>Sección 1: Características Generales del Encuestado</a:t>
            </a:r>
            <a:endParaRPr lang="es-EC" sz="2800" dirty="0"/>
          </a:p>
          <a:p>
            <a:r>
              <a:rPr lang="es-ES" sz="2800" b="1" dirty="0" smtClean="0"/>
              <a:t>Género:</a:t>
            </a:r>
            <a:r>
              <a:rPr lang="es-ES" sz="2800" dirty="0" smtClean="0"/>
              <a:t>	         Mujer		Hombre </a:t>
            </a:r>
            <a:endParaRPr lang="es-EC" sz="2800" dirty="0"/>
          </a:p>
        </p:txBody>
      </p:sp>
      <p:graphicFrame>
        <p:nvGraphicFramePr>
          <p:cNvPr id="4" name="3 Gráfico"/>
          <p:cNvGraphicFramePr/>
          <p:nvPr>
            <p:extLst>
              <p:ext uri="{D42A27DB-BD31-4B8C-83A1-F6EECF244321}">
                <p14:modId xmlns:p14="http://schemas.microsoft.com/office/powerpoint/2010/main" val="2743173277"/>
              </p:ext>
            </p:extLst>
          </p:nvPr>
        </p:nvGraphicFramePr>
        <p:xfrm>
          <a:off x="2123728" y="2996952"/>
          <a:ext cx="4824536" cy="34721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Users\Jorge\tesis\marca grita\logo_solo.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4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457200" y="1816224"/>
            <a:ext cx="8229600" cy="15407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800" b="1" dirty="0" smtClean="0"/>
              <a:t>MARQUE CON UNA X SUS RESPUESTAS</a:t>
            </a:r>
            <a:endParaRPr lang="es-EC" sz="2800" dirty="0" smtClean="0"/>
          </a:p>
          <a:p>
            <a:pPr marL="0" indent="0">
              <a:buFont typeface="Arial" pitchFamily="34" charset="0"/>
              <a:buNone/>
            </a:pPr>
            <a:r>
              <a:rPr lang="es-ES" sz="2800" b="1" dirty="0" smtClean="0"/>
              <a:t>Sección 1: Características Generales del Encuestado</a:t>
            </a:r>
            <a:endParaRPr lang="es-EC" sz="2800" dirty="0" smtClean="0"/>
          </a:p>
          <a:p>
            <a:pPr lvl="0"/>
            <a:r>
              <a:rPr lang="es-ES" sz="2800" b="1" dirty="0" smtClean="0"/>
              <a:t>Edad:</a:t>
            </a:r>
            <a:endParaRPr lang="es-EC" sz="2800" dirty="0"/>
          </a:p>
        </p:txBody>
      </p:sp>
      <p:graphicFrame>
        <p:nvGraphicFramePr>
          <p:cNvPr id="6" name="5 Gráfico"/>
          <p:cNvGraphicFramePr/>
          <p:nvPr>
            <p:extLst>
              <p:ext uri="{D42A27DB-BD31-4B8C-83A1-F6EECF244321}">
                <p14:modId xmlns:p14="http://schemas.microsoft.com/office/powerpoint/2010/main" val="3524668448"/>
              </p:ext>
            </p:extLst>
          </p:nvPr>
        </p:nvGraphicFramePr>
        <p:xfrm>
          <a:off x="1907704" y="3229982"/>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0702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lstStyle/>
          <a:p>
            <a:pPr marL="0" indent="0">
              <a:buNone/>
            </a:pPr>
            <a:r>
              <a:rPr lang="es-ES" sz="2800" b="1" dirty="0" smtClean="0"/>
              <a:t>MARQUE CON UNA X SUS RESPUESTAS</a:t>
            </a:r>
            <a:endParaRPr lang="es-EC" sz="2800" dirty="0" smtClean="0"/>
          </a:p>
          <a:p>
            <a:pPr marL="0" indent="0">
              <a:buNone/>
            </a:pPr>
            <a:r>
              <a:rPr lang="es-ES" sz="2800" b="1" dirty="0" smtClean="0"/>
              <a:t>Sección 1: Características Generales del Encuestado</a:t>
            </a:r>
            <a:endParaRPr lang="es-EC" sz="2800" dirty="0" smtClean="0"/>
          </a:p>
          <a:p>
            <a:pPr marL="0" lvl="0" indent="0">
              <a:buNone/>
            </a:pPr>
            <a:r>
              <a:rPr lang="es-ES" sz="2800" b="1" dirty="0"/>
              <a:t>Señale el nivel de instrucción educativa que posee usted:</a:t>
            </a:r>
            <a:endParaRPr lang="es-EC" sz="2800" dirty="0"/>
          </a:p>
          <a:p>
            <a:r>
              <a:rPr lang="es-ES" sz="2800" dirty="0"/>
              <a:t>   Primaria           Secundaria              Superior      Otro</a:t>
            </a:r>
            <a:r>
              <a:rPr lang="es-ES" sz="2800" dirty="0" smtClean="0"/>
              <a:t>:</a:t>
            </a:r>
            <a:endParaRPr lang="es-EC" sz="28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3065445140"/>
              </p:ext>
            </p:extLst>
          </p:nvPr>
        </p:nvGraphicFramePr>
        <p:xfrm>
          <a:off x="2123728" y="3414349"/>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991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a:xfrm>
            <a:off x="457200" y="1600201"/>
            <a:ext cx="8229600" cy="1972816"/>
          </a:xfrm>
        </p:spPr>
        <p:txBody>
          <a:bodyPr/>
          <a:lstStyle/>
          <a:p>
            <a:pPr marL="0" indent="0">
              <a:buNone/>
            </a:pPr>
            <a:r>
              <a:rPr lang="es-ES" sz="2800" b="1" dirty="0"/>
              <a:t>Sección 2: Conocimientos sobre Trastornos en las personas.</a:t>
            </a:r>
            <a:endParaRPr lang="es-EC" sz="2800" dirty="0"/>
          </a:p>
          <a:p>
            <a:pPr marL="0" lvl="0" indent="0">
              <a:buNone/>
            </a:pPr>
            <a:r>
              <a:rPr lang="es-ES" sz="2800" b="1" dirty="0"/>
              <a:t>¿Ha escuchado usted acerca del AUTISMO? </a:t>
            </a:r>
            <a:endParaRPr lang="es-EC" sz="2800" dirty="0"/>
          </a:p>
          <a:p>
            <a:r>
              <a:rPr lang="es-ES" sz="2800" dirty="0"/>
              <a:t>            Sí                   No          </a:t>
            </a:r>
            <a:endParaRPr lang="es-EC" sz="2800" dirty="0"/>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1344214157"/>
              </p:ext>
            </p:extLst>
          </p:nvPr>
        </p:nvGraphicFramePr>
        <p:xfrm>
          <a:off x="2399861" y="2996952"/>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46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normAutofit/>
          </a:bodyPr>
          <a:lstStyle/>
          <a:p>
            <a:pPr marL="0" indent="0">
              <a:buNone/>
            </a:pPr>
            <a:r>
              <a:rPr lang="es-ES" sz="2800" b="1" dirty="0" smtClean="0"/>
              <a:t>Sección 2: Conocimientos sobre Trastornos en las personas.</a:t>
            </a:r>
            <a:endParaRPr lang="es-EC" sz="2800" dirty="0" smtClean="0"/>
          </a:p>
          <a:p>
            <a:pPr marL="0" lvl="0" indent="0">
              <a:buNone/>
            </a:pPr>
            <a:r>
              <a:rPr lang="es-ES" sz="2800" b="1" dirty="0"/>
              <a:t>¿Qué es para usted el AUTISMO?</a:t>
            </a:r>
            <a:endParaRPr lang="es-EC" sz="2800" dirty="0"/>
          </a:p>
          <a:p>
            <a:pPr lvl="1"/>
            <a:r>
              <a:rPr lang="es-ES" sz="2400" dirty="0"/>
              <a:t>Un síndrome.</a:t>
            </a:r>
            <a:endParaRPr lang="es-EC" sz="2400" dirty="0"/>
          </a:p>
          <a:p>
            <a:pPr lvl="1"/>
            <a:r>
              <a:rPr lang="es-ES" sz="2400" dirty="0"/>
              <a:t>Una enfermedad incurable.</a:t>
            </a:r>
            <a:endParaRPr lang="es-EC" sz="2400" dirty="0"/>
          </a:p>
          <a:p>
            <a:pPr lvl="1"/>
            <a:r>
              <a:rPr lang="es-ES" sz="2400" dirty="0"/>
              <a:t>Un trastorno </a:t>
            </a:r>
            <a:r>
              <a:rPr lang="es-ES" sz="2400" dirty="0" smtClean="0"/>
              <a:t>de </a:t>
            </a:r>
            <a:r>
              <a:rPr lang="es-ES" sz="2400" dirty="0"/>
              <a:t>desarrollo.</a:t>
            </a:r>
            <a:endParaRPr lang="es-EC" sz="2400" dirty="0"/>
          </a:p>
          <a:p>
            <a:pPr lvl="1"/>
            <a:r>
              <a:rPr lang="es-ES" sz="2400" dirty="0"/>
              <a:t>No opina. </a:t>
            </a:r>
            <a:endParaRPr lang="es-ES" sz="2400" dirty="0" smtClean="0"/>
          </a:p>
          <a:p>
            <a:pPr lvl="1"/>
            <a:r>
              <a:rPr lang="es-ES" sz="2400" dirty="0" smtClean="0"/>
              <a:t>Ninguna</a:t>
            </a:r>
            <a:r>
              <a:rPr lang="es-ES" sz="2400" dirty="0"/>
              <a:t>. Indique:</a:t>
            </a:r>
            <a:endParaRPr lang="es-EC" sz="24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3787382733"/>
              </p:ext>
            </p:extLst>
          </p:nvPr>
        </p:nvGraphicFramePr>
        <p:xfrm>
          <a:off x="4039344" y="2817547"/>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8609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lstStyle/>
          <a:p>
            <a:pPr marL="0" indent="0">
              <a:buNone/>
            </a:pPr>
            <a:r>
              <a:rPr lang="es-ES" sz="2800" b="1" dirty="0"/>
              <a:t>Sección 3: Valoración humana.</a:t>
            </a:r>
            <a:endParaRPr lang="es-EC" sz="2800" dirty="0"/>
          </a:p>
          <a:p>
            <a:pPr marL="0" indent="0">
              <a:buNone/>
            </a:pPr>
            <a:r>
              <a:rPr lang="es-ES_tradnl" sz="2800" b="1" dirty="0" smtClean="0"/>
              <a:t>¿</a:t>
            </a:r>
            <a:r>
              <a:rPr lang="es-ES_tradnl" sz="2800" b="1" dirty="0"/>
              <a:t>Posee usted el conocimiento necesario para reconocer a un autista (persona con autismo)?</a:t>
            </a:r>
            <a:endParaRPr lang="es-EC" sz="2800" dirty="0"/>
          </a:p>
          <a:p>
            <a:r>
              <a:rPr lang="es-EC" sz="2800" dirty="0" smtClean="0"/>
              <a:t> </a:t>
            </a:r>
            <a:r>
              <a:rPr lang="es-EC" sz="2800" dirty="0"/>
              <a:t>Sí        </a:t>
            </a:r>
            <a:r>
              <a:rPr lang="es-EC" sz="2800" dirty="0" smtClean="0"/>
              <a:t>¿Cómo?</a:t>
            </a:r>
          </a:p>
          <a:p>
            <a:r>
              <a:rPr lang="es-EC" sz="2800" dirty="0" smtClean="0"/>
              <a:t>No  </a:t>
            </a:r>
            <a:r>
              <a:rPr lang="es-EC" sz="2800" dirty="0"/>
              <a:t>	</a:t>
            </a:r>
          </a:p>
          <a:p>
            <a:r>
              <a:rPr lang="es-EC" sz="2800" dirty="0"/>
              <a:t>No opina</a:t>
            </a:r>
          </a:p>
          <a:p>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Gráfico"/>
          <p:cNvGraphicFramePr/>
          <p:nvPr>
            <p:extLst>
              <p:ext uri="{D42A27DB-BD31-4B8C-83A1-F6EECF244321}">
                <p14:modId xmlns:p14="http://schemas.microsoft.com/office/powerpoint/2010/main" val="365439338"/>
              </p:ext>
            </p:extLst>
          </p:nvPr>
        </p:nvGraphicFramePr>
        <p:xfrm>
          <a:off x="3239852" y="2996952"/>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377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normAutofit/>
          </a:bodyPr>
          <a:lstStyle/>
          <a:p>
            <a:pPr marL="0" indent="0">
              <a:buNone/>
            </a:pPr>
            <a:r>
              <a:rPr lang="es-ES" sz="2800" b="1" dirty="0" smtClean="0"/>
              <a:t>Sección 3: Valoración humana.</a:t>
            </a:r>
            <a:endParaRPr lang="es-EC" sz="2800" dirty="0" smtClean="0"/>
          </a:p>
          <a:p>
            <a:pPr marL="0" indent="0">
              <a:buNone/>
            </a:pPr>
            <a:r>
              <a:rPr lang="es-ES_tradnl" sz="2800" b="1" dirty="0"/>
              <a:t>¿Es para usted importante el buen trato que se les debe dar a las personas con alguna necesidad especial (discapacitado)?</a:t>
            </a:r>
            <a:endParaRPr lang="es-EC" sz="2800" dirty="0"/>
          </a:p>
          <a:p>
            <a:r>
              <a:rPr lang="es-EC" sz="2800" dirty="0" smtClean="0"/>
              <a:t> </a:t>
            </a:r>
            <a:r>
              <a:rPr lang="es-EC" sz="2800" dirty="0"/>
              <a:t>Sí        </a:t>
            </a:r>
          </a:p>
          <a:p>
            <a:r>
              <a:rPr lang="es-EC" sz="2800" dirty="0"/>
              <a:t>No  	</a:t>
            </a:r>
          </a:p>
          <a:p>
            <a:r>
              <a:rPr lang="es-EC" sz="2800" dirty="0"/>
              <a:t>No opina</a:t>
            </a:r>
          </a:p>
          <a:p>
            <a:endParaRPr lang="es-EC" sz="28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3897651696"/>
              </p:ext>
            </p:extLst>
          </p:nvPr>
        </p:nvGraphicFramePr>
        <p:xfrm>
          <a:off x="3205445" y="2817547"/>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067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normAutofit/>
          </a:bodyPr>
          <a:lstStyle/>
          <a:p>
            <a:pPr marL="0" indent="0">
              <a:buNone/>
            </a:pPr>
            <a:r>
              <a:rPr lang="es-ES" sz="2800" b="1" dirty="0" smtClean="0"/>
              <a:t>Sección 3: Valoración humana.</a:t>
            </a:r>
          </a:p>
          <a:p>
            <a:pPr marL="0" indent="0">
              <a:buNone/>
            </a:pPr>
            <a:r>
              <a:rPr lang="es-ES_tradnl" sz="2800" b="1" dirty="0"/>
              <a:t>En base a la pregunta anterior ¿Por qué es importante el buen trato a personas con discapacidad?</a:t>
            </a:r>
            <a:endParaRPr lang="es-EC" sz="2800" dirty="0"/>
          </a:p>
          <a:p>
            <a:pPr lvl="1"/>
            <a:r>
              <a:rPr lang="es-ES" sz="2400" dirty="0"/>
              <a:t>Para sentirse bien como persona.</a:t>
            </a:r>
            <a:endParaRPr lang="es-EC" sz="2400" dirty="0"/>
          </a:p>
          <a:p>
            <a:pPr lvl="1"/>
            <a:r>
              <a:rPr lang="es-ES" sz="2400" dirty="0"/>
              <a:t>Por </a:t>
            </a:r>
            <a:r>
              <a:rPr lang="es-ES" sz="2400" dirty="0" smtClean="0"/>
              <a:t>algún </a:t>
            </a:r>
            <a:r>
              <a:rPr lang="es-ES" sz="2400" dirty="0"/>
              <a:t>beneficio económico</a:t>
            </a:r>
            <a:endParaRPr lang="es-EC" sz="2400" dirty="0"/>
          </a:p>
          <a:p>
            <a:pPr lvl="1"/>
            <a:r>
              <a:rPr lang="es-ES" sz="2400" dirty="0"/>
              <a:t>Por tener la necesidad de hacerlo.</a:t>
            </a:r>
            <a:endParaRPr lang="es-EC" sz="2400" dirty="0"/>
          </a:p>
          <a:p>
            <a:pPr lvl="1"/>
            <a:r>
              <a:rPr lang="es-ES" sz="2400" dirty="0"/>
              <a:t>Otro (Especificar</a:t>
            </a:r>
            <a:r>
              <a:rPr lang="es-ES" sz="2400" dirty="0" smtClean="0"/>
              <a:t>):</a:t>
            </a:r>
            <a:endParaRPr lang="es-EC" sz="2400" dirty="0"/>
          </a:p>
          <a:p>
            <a:pPr marL="0" indent="0">
              <a:buNone/>
            </a:pPr>
            <a:endParaRPr lang="es-EC" sz="2800" dirty="0" smtClean="0"/>
          </a:p>
          <a:p>
            <a:endParaRPr lang="es-EC" sz="28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2931823796"/>
              </p:ext>
            </p:extLst>
          </p:nvPr>
        </p:nvGraphicFramePr>
        <p:xfrm>
          <a:off x="3923928" y="3068960"/>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360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4525963"/>
          </a:xfrm>
        </p:spPr>
        <p:txBody>
          <a:bodyPr>
            <a:normAutofit fontScale="92500" lnSpcReduction="20000"/>
          </a:bodyPr>
          <a:lstStyle/>
          <a:p>
            <a:pPr marL="0" indent="0" algn="ctr">
              <a:buNone/>
            </a:pPr>
            <a:r>
              <a:rPr lang="es-ES_tradnl" b="1" dirty="0"/>
              <a:t>TEMA</a:t>
            </a:r>
            <a:endParaRPr lang="es-EC" dirty="0"/>
          </a:p>
          <a:p>
            <a:pPr marL="0" indent="0" algn="ctr">
              <a:buNone/>
            </a:pPr>
            <a:r>
              <a:rPr lang="es-ES_tradnl" dirty="0"/>
              <a:t>EL AUTISMO : “CAMPAÑA DE COMUNICACIÓN Y DE APOYO PARA LA CIUDAD DE GUAYAQUIL”.</a:t>
            </a:r>
            <a:endParaRPr lang="es-EC" dirty="0"/>
          </a:p>
          <a:p>
            <a:pPr marL="0" indent="0" algn="ctr">
              <a:buNone/>
            </a:pPr>
            <a:r>
              <a:rPr lang="es-ES_tradnl" dirty="0"/>
              <a:t> </a:t>
            </a:r>
            <a:endParaRPr lang="es-EC" dirty="0"/>
          </a:p>
          <a:p>
            <a:pPr marL="0" indent="0" algn="ctr">
              <a:buNone/>
            </a:pPr>
            <a:r>
              <a:rPr lang="pt-BR" b="1" dirty="0"/>
              <a:t>AUTORES</a:t>
            </a:r>
            <a:endParaRPr lang="es-EC" dirty="0"/>
          </a:p>
          <a:p>
            <a:pPr marL="0" indent="0" algn="ctr">
              <a:buNone/>
            </a:pPr>
            <a:r>
              <a:rPr lang="pt-BR" dirty="0"/>
              <a:t>ELISA ORTEGA SOLÓRZANO</a:t>
            </a:r>
            <a:endParaRPr lang="es-EC" dirty="0"/>
          </a:p>
          <a:p>
            <a:pPr marL="0" indent="0" algn="ctr">
              <a:buNone/>
            </a:pPr>
            <a:r>
              <a:rPr lang="pt-BR" dirty="0"/>
              <a:t>JORGE PICO BRIONES</a:t>
            </a:r>
            <a:endParaRPr lang="es-EC" dirty="0"/>
          </a:p>
          <a:p>
            <a:pPr marL="0" indent="0" algn="ctr">
              <a:buNone/>
            </a:pPr>
            <a:r>
              <a:rPr lang="pt-BR" dirty="0"/>
              <a:t> </a:t>
            </a:r>
            <a:endParaRPr lang="es-EC" dirty="0"/>
          </a:p>
          <a:p>
            <a:pPr marL="0" indent="0" algn="ctr">
              <a:buNone/>
            </a:pPr>
            <a:r>
              <a:rPr lang="es-ES_tradnl" b="1" dirty="0"/>
              <a:t>DIRECTOR</a:t>
            </a:r>
            <a:endParaRPr lang="es-EC" dirty="0"/>
          </a:p>
          <a:p>
            <a:pPr marL="0" indent="0" algn="ctr">
              <a:buNone/>
            </a:pPr>
            <a:r>
              <a:rPr lang="es-ES_tradnl" dirty="0"/>
              <a:t>ING. EDGAR SALAS LUZURIAGA</a:t>
            </a:r>
            <a:endParaRPr lang="es-EC" dirty="0"/>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25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normAutofit/>
          </a:bodyPr>
          <a:lstStyle/>
          <a:p>
            <a:pPr marL="0" indent="0">
              <a:buNone/>
            </a:pPr>
            <a:r>
              <a:rPr lang="es-ES" sz="2800" b="1" dirty="0"/>
              <a:t>Sección 4: Factores psicológicos del entorno social o </a:t>
            </a:r>
            <a:r>
              <a:rPr lang="es-ES" sz="2800" b="1" dirty="0" smtClean="0"/>
              <a:t>familiar</a:t>
            </a:r>
            <a:endParaRPr lang="es-EC" sz="2800" dirty="0" smtClean="0"/>
          </a:p>
          <a:p>
            <a:pPr marL="0" indent="0">
              <a:buNone/>
            </a:pPr>
            <a:r>
              <a:rPr lang="es-ES_tradnl" sz="2800" b="1" dirty="0" smtClean="0"/>
              <a:t>¿Cuándo </a:t>
            </a:r>
            <a:r>
              <a:rPr lang="es-ES_tradnl" sz="2800" b="1" dirty="0"/>
              <a:t>tiene algún problema, qué tipo de ayuda busca usted?</a:t>
            </a:r>
            <a:endParaRPr lang="es-EC" sz="2800" dirty="0"/>
          </a:p>
          <a:p>
            <a:r>
              <a:rPr lang="es-EC" sz="2400" dirty="0" smtClean="0"/>
              <a:t>Familiar                 </a:t>
            </a:r>
          </a:p>
          <a:p>
            <a:r>
              <a:rPr lang="es-EC" sz="2400" dirty="0" smtClean="0"/>
              <a:t>Profesional               </a:t>
            </a:r>
            <a:endParaRPr lang="es-EC" sz="2400" dirty="0"/>
          </a:p>
          <a:p>
            <a:r>
              <a:rPr lang="es-EC" sz="2400" dirty="0"/>
              <a:t>¿Por Qué</a:t>
            </a:r>
            <a:r>
              <a:rPr lang="es-EC" sz="2400" dirty="0" smtClean="0"/>
              <a:t>?:</a:t>
            </a:r>
            <a:endParaRPr lang="es-EC" sz="24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3382388889"/>
              </p:ext>
            </p:extLst>
          </p:nvPr>
        </p:nvGraphicFramePr>
        <p:xfrm>
          <a:off x="3059832" y="3068960"/>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391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lstStyle/>
          <a:p>
            <a:pPr marL="0" indent="0">
              <a:buNone/>
            </a:pPr>
            <a:r>
              <a:rPr lang="es-ES" sz="2800" b="1" dirty="0" smtClean="0"/>
              <a:t>Sección 4: Factores psicológicos del entorno social o familiar</a:t>
            </a:r>
            <a:endParaRPr lang="es-EC" sz="2800" dirty="0" smtClean="0"/>
          </a:p>
          <a:p>
            <a:pPr marL="0" indent="0">
              <a:buNone/>
            </a:pPr>
            <a:r>
              <a:rPr lang="es-ES" sz="2800" b="1" dirty="0"/>
              <a:t>¿Ha visto campañas informativas sobre algún síndrome o trastorno en Guayaquil?</a:t>
            </a:r>
            <a:endParaRPr lang="es-EC" sz="2800" dirty="0"/>
          </a:p>
          <a:p>
            <a:r>
              <a:rPr lang="es-ES" sz="2800" dirty="0" smtClean="0"/>
              <a:t> </a:t>
            </a:r>
            <a:r>
              <a:rPr lang="es-ES" sz="2800" dirty="0"/>
              <a:t>Sí      </a:t>
            </a:r>
            <a:endParaRPr lang="es-EC" sz="2800" dirty="0"/>
          </a:p>
          <a:p>
            <a:r>
              <a:rPr lang="es-ES" sz="2800" dirty="0"/>
              <a:t>No   </a:t>
            </a:r>
            <a:endParaRPr lang="es-EC" sz="2800" dirty="0"/>
          </a:p>
          <a:p>
            <a:r>
              <a:rPr lang="es-ES" sz="2800" dirty="0" smtClean="0"/>
              <a:t>No </a:t>
            </a:r>
            <a:r>
              <a:rPr lang="es-ES" sz="2800" dirty="0"/>
              <a:t>contesta</a:t>
            </a:r>
            <a:endParaRPr lang="es-EC" sz="2800" dirty="0"/>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3845752289"/>
              </p:ext>
            </p:extLst>
          </p:nvPr>
        </p:nvGraphicFramePr>
        <p:xfrm>
          <a:off x="3322313" y="2996952"/>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989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lstStyle/>
          <a:p>
            <a:pPr marL="0" indent="0">
              <a:buNone/>
            </a:pPr>
            <a:r>
              <a:rPr lang="es-ES" sz="2800" b="1" dirty="0"/>
              <a:t>¿Estaría usted de acuerdo con la realización de una campaña informativa sobre síndromes o trastornos en la ciudad de </a:t>
            </a:r>
            <a:r>
              <a:rPr lang="es-ES" sz="2800" b="1" dirty="0" smtClean="0"/>
              <a:t>Guayaquil?</a:t>
            </a:r>
            <a:endParaRPr lang="es-ES" sz="2800" dirty="0" smtClean="0"/>
          </a:p>
          <a:p>
            <a:r>
              <a:rPr lang="es-ES" sz="2400" dirty="0" smtClean="0"/>
              <a:t>Sí</a:t>
            </a:r>
            <a:r>
              <a:rPr lang="es-ES" sz="2400" dirty="0"/>
              <a:t>,                </a:t>
            </a:r>
            <a:endParaRPr lang="es-ES" sz="2400" dirty="0" smtClean="0"/>
          </a:p>
          <a:p>
            <a:r>
              <a:rPr lang="es-ES" sz="2400" dirty="0" smtClean="0"/>
              <a:t> </a:t>
            </a:r>
            <a:r>
              <a:rPr lang="es-ES" sz="2400" dirty="0"/>
              <a:t>No			</a:t>
            </a:r>
            <a:endParaRPr lang="es-ES" sz="2400" dirty="0" smtClean="0"/>
          </a:p>
          <a:p>
            <a:r>
              <a:rPr lang="es-ES" sz="2400" dirty="0" smtClean="0"/>
              <a:t>No </a:t>
            </a:r>
            <a:r>
              <a:rPr lang="es-ES" sz="2400" dirty="0"/>
              <a:t>contesta</a:t>
            </a:r>
            <a:endParaRPr lang="es-EC" sz="2400" dirty="0"/>
          </a:p>
          <a:p>
            <a:r>
              <a:rPr lang="es-ES" sz="2400" dirty="0"/>
              <a:t>¿Por </a:t>
            </a:r>
            <a:r>
              <a:rPr lang="es-ES" sz="2400" dirty="0" smtClean="0"/>
              <a:t>qué?</a:t>
            </a:r>
            <a:endParaRPr lang="es-EC" sz="24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Gráfico"/>
          <p:cNvGraphicFramePr/>
          <p:nvPr>
            <p:extLst>
              <p:ext uri="{D42A27DB-BD31-4B8C-83A1-F6EECF244321}">
                <p14:modId xmlns:p14="http://schemas.microsoft.com/office/powerpoint/2010/main" val="1194528955"/>
              </p:ext>
            </p:extLst>
          </p:nvPr>
        </p:nvGraphicFramePr>
        <p:xfrm>
          <a:off x="3239852" y="2405112"/>
          <a:ext cx="4824536" cy="347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5670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DESARROLLO DE LA ENCUESTA</a:t>
            </a:r>
            <a:endParaRPr lang="es-EC" sz="3200" dirty="0"/>
          </a:p>
        </p:txBody>
      </p:sp>
      <p:sp>
        <p:nvSpPr>
          <p:cNvPr id="3" name="2 Marcador de contenido"/>
          <p:cNvSpPr>
            <a:spLocks noGrp="1"/>
          </p:cNvSpPr>
          <p:nvPr>
            <p:ph idx="1"/>
          </p:nvPr>
        </p:nvSpPr>
        <p:spPr/>
        <p:txBody>
          <a:bodyPr>
            <a:normAutofit/>
          </a:bodyPr>
          <a:lstStyle/>
          <a:p>
            <a:pPr marL="0" indent="0">
              <a:buNone/>
            </a:pPr>
            <a:r>
              <a:rPr lang="en-US" b="1" dirty="0" smtClean="0"/>
              <a:t>CONCLUSIONES</a:t>
            </a:r>
          </a:p>
          <a:p>
            <a:pPr lvl="0" algn="just"/>
            <a:r>
              <a:rPr lang="es-ES_tradnl" sz="2800" dirty="0"/>
              <a:t>Del total de personas encuestadas 55% (la mayor parte) fueron mujeres. </a:t>
            </a:r>
            <a:endParaRPr lang="es-EC" sz="2800" dirty="0"/>
          </a:p>
          <a:p>
            <a:pPr lvl="0" algn="just"/>
            <a:r>
              <a:rPr lang="es-ES_tradnl" sz="2800" dirty="0"/>
              <a:t>El 76% de las personas que se encuestó ha escuchado acerca del Autismo. </a:t>
            </a:r>
            <a:endParaRPr lang="es-EC" sz="2800" dirty="0"/>
          </a:p>
          <a:p>
            <a:pPr lvl="0" algn="just"/>
            <a:r>
              <a:rPr lang="es-ES_tradnl" sz="2800" dirty="0"/>
              <a:t>El 55% de encuestados sabe que el autismo es un trastorno de desarrollo.</a:t>
            </a:r>
            <a:endParaRPr lang="es-EC" sz="2800" dirty="0"/>
          </a:p>
          <a:p>
            <a:pPr lvl="0" algn="just"/>
            <a:r>
              <a:rPr lang="es-ES_tradnl" sz="2800" dirty="0"/>
              <a:t>Un 55% cree que </a:t>
            </a:r>
            <a:r>
              <a:rPr lang="es-ES_tradnl" sz="2800" dirty="0" smtClean="0"/>
              <a:t>poseen </a:t>
            </a:r>
            <a:r>
              <a:rPr lang="es-ES_tradnl" sz="2800" dirty="0"/>
              <a:t>conocimiento necesario para reconocer a un autista</a:t>
            </a:r>
            <a:r>
              <a:rPr lang="es-ES_tradnl" sz="2800" dirty="0" smtClean="0"/>
              <a:t>.</a:t>
            </a:r>
            <a:endParaRPr lang="es-EC" sz="28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39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457200" y="1600200"/>
            <a:ext cx="8229600" cy="4689507"/>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4600" b="1" dirty="0" smtClean="0">
                <a:solidFill>
                  <a:schemeClr val="tx1"/>
                </a:solidFill>
              </a:rPr>
              <a:t>CONCLUSIONES</a:t>
            </a:r>
          </a:p>
          <a:p>
            <a:pPr marL="457200" lvl="0" indent="-457200" algn="just">
              <a:buFont typeface="Arial" pitchFamily="34" charset="0"/>
              <a:buChar char="•"/>
            </a:pPr>
            <a:r>
              <a:rPr lang="es-EC" sz="4000" dirty="0" smtClean="0">
                <a:solidFill>
                  <a:schemeClr val="tx1"/>
                </a:solidFill>
              </a:rPr>
              <a:t>Los encuestados están de acuerdo con el buen trato a las personas con algún tipo de discapacidad ya sea algún síndrome o trastorno.</a:t>
            </a:r>
          </a:p>
          <a:p>
            <a:pPr marL="457200" lvl="0" indent="-457200" algn="just">
              <a:buFont typeface="Arial" pitchFamily="34" charset="0"/>
              <a:buChar char="•"/>
            </a:pPr>
            <a:r>
              <a:rPr lang="es-ES_tradnl" sz="4000" dirty="0" smtClean="0">
                <a:solidFill>
                  <a:schemeClr val="tx1"/>
                </a:solidFill>
              </a:rPr>
              <a:t>Efecto primordial  del buen trato en el discapacitado es, sentirse bien, así estima el 58% de los encuestados.</a:t>
            </a:r>
            <a:endParaRPr lang="es-EC" sz="4000" dirty="0" smtClean="0">
              <a:solidFill>
                <a:schemeClr val="tx1"/>
              </a:solidFill>
            </a:endParaRPr>
          </a:p>
          <a:p>
            <a:pPr marL="457200" lvl="0" indent="-457200" algn="just">
              <a:buFont typeface="Arial" pitchFamily="34" charset="0"/>
              <a:buChar char="•"/>
            </a:pPr>
            <a:r>
              <a:rPr lang="es-ES_tradnl" sz="4000" dirty="0" smtClean="0">
                <a:solidFill>
                  <a:schemeClr val="tx1"/>
                </a:solidFill>
              </a:rPr>
              <a:t>El 67% de los encuestados buscan ayuda familiar cuando tienen un problema.</a:t>
            </a:r>
            <a:endParaRPr lang="es-EC" sz="4000" dirty="0" smtClean="0">
              <a:solidFill>
                <a:schemeClr val="tx1"/>
              </a:solidFill>
            </a:endParaRPr>
          </a:p>
          <a:p>
            <a:pPr marL="457200" lvl="0" indent="-457200" algn="just">
              <a:buFont typeface="Arial" pitchFamily="34" charset="0"/>
              <a:buChar char="•"/>
            </a:pPr>
            <a:r>
              <a:rPr lang="es-ES_tradnl" sz="4000" dirty="0" smtClean="0">
                <a:solidFill>
                  <a:schemeClr val="tx1"/>
                </a:solidFill>
              </a:rPr>
              <a:t>La totalidad de los encuestados está de acuerdo en la realización  de la campaña de comunicación acerca del Autismo en la ciudad de Guayaquil.</a:t>
            </a:r>
            <a:endParaRPr lang="es-EC" sz="4000" dirty="0" smtClean="0">
              <a:solidFill>
                <a:schemeClr val="tx1"/>
              </a:solidFill>
            </a:endParaRPr>
          </a:p>
          <a:p>
            <a:endParaRPr lang="es-EC" b="1" dirty="0"/>
          </a:p>
        </p:txBody>
      </p:sp>
      <p:sp>
        <p:nvSpPr>
          <p:cNvPr id="10"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DESARROLLO DE LA ENCUESTA</a:t>
            </a:r>
            <a:endParaRPr lang="es-EC" sz="3200" dirty="0"/>
          </a:p>
        </p:txBody>
      </p:sp>
    </p:spTree>
    <p:extLst>
      <p:ext uri="{BB962C8B-B14F-4D97-AF65-F5344CB8AC3E}">
        <p14:creationId xmlns:p14="http://schemas.microsoft.com/office/powerpoint/2010/main" val="1513929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24944"/>
            <a:ext cx="8229600" cy="1143000"/>
          </a:xfrm>
        </p:spPr>
        <p:txBody>
          <a:bodyPr>
            <a:normAutofit/>
          </a:bodyPr>
          <a:lstStyle/>
          <a:p>
            <a:r>
              <a:rPr lang="en-US" sz="5400" b="1" dirty="0" smtClean="0"/>
              <a:t>PLAN DE DESARROLLO</a:t>
            </a:r>
            <a:endParaRPr lang="es-EC" sz="54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32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EC" b="1" dirty="0"/>
              <a:t>PLAN PARA DESARROLLO DE LA CAMPAÑA</a:t>
            </a:r>
          </a:p>
          <a:p>
            <a:pPr algn="just"/>
            <a:r>
              <a:rPr lang="es-EC" sz="2800" dirty="0"/>
              <a:t>S</a:t>
            </a:r>
            <a:r>
              <a:rPr lang="es-EC" sz="2800" dirty="0" smtClean="0"/>
              <a:t>e </a:t>
            </a:r>
            <a:r>
              <a:rPr lang="es-EC" sz="2800" dirty="0"/>
              <a:t>tienen diversas vías de comunicación a las cuales recurrir para que el grupo objetivo se </a:t>
            </a:r>
            <a:r>
              <a:rPr lang="es-EC" sz="2800" dirty="0" smtClean="0"/>
              <a:t>informe.</a:t>
            </a:r>
          </a:p>
          <a:p>
            <a:pPr algn="just"/>
            <a:r>
              <a:rPr lang="es-ES" sz="2800" dirty="0"/>
              <a:t>El propósito de la campaña es comunicar a la población de Guayaquil a cerca del autismo, cómo reconocerlo , tratarlo y brindar  a las personas que padecen este trastorno una vida sin discriminación</a:t>
            </a:r>
            <a:r>
              <a:rPr lang="es-ES" sz="2800" dirty="0" smtClean="0"/>
              <a:t>.</a:t>
            </a:r>
            <a:endParaRPr lang="es-EC" sz="2800" dirty="0"/>
          </a:p>
          <a:p>
            <a:pPr marL="0" indent="0" algn="just">
              <a:buNone/>
            </a:pPr>
            <a:endParaRPr lang="es-EC" sz="2800" dirty="0"/>
          </a:p>
        </p:txBody>
      </p:sp>
    </p:spTree>
    <p:extLst>
      <p:ext uri="{BB962C8B-B14F-4D97-AF65-F5344CB8AC3E}">
        <p14:creationId xmlns:p14="http://schemas.microsoft.com/office/powerpoint/2010/main" val="3796339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8" name="2 Marcador de contenido"/>
          <p:cNvSpPr>
            <a:spLocks noGrp="1"/>
          </p:cNvSpPr>
          <p:nvPr>
            <p:ph idx="1"/>
          </p:nvPr>
        </p:nvSpPr>
        <p:spPr>
          <a:xfrm>
            <a:off x="457200" y="1340768"/>
            <a:ext cx="8229600" cy="604664"/>
          </a:xfrm>
        </p:spPr>
        <p:txBody>
          <a:bodyPr>
            <a:normAutofit/>
          </a:bodyPr>
          <a:lstStyle/>
          <a:p>
            <a:pPr marL="0" indent="0">
              <a:buNone/>
            </a:pPr>
            <a:r>
              <a:rPr lang="es-ES" b="1" dirty="0"/>
              <a:t>ÁMBITO </a:t>
            </a:r>
            <a:r>
              <a:rPr lang="es-ES" b="1" dirty="0" smtClean="0"/>
              <a:t>PARA </a:t>
            </a:r>
            <a:r>
              <a:rPr lang="es-ES" b="1" dirty="0"/>
              <a:t>EJECUCIÓN DEL </a:t>
            </a:r>
            <a:r>
              <a:rPr lang="es-ES" b="1" dirty="0" smtClean="0"/>
              <a:t>PROYECTO</a:t>
            </a:r>
          </a:p>
          <a:p>
            <a:pPr marL="0" indent="0">
              <a:buNone/>
            </a:pPr>
            <a:endParaRPr lang="es-ES" sz="2800" b="1" dirty="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32856"/>
            <a:ext cx="1872208" cy="1912327"/>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873" y="2144266"/>
            <a:ext cx="2004814" cy="2004814"/>
          </a:xfrm>
          <a:prstGeom prst="rect">
            <a:avLst/>
          </a:prstGeom>
        </p:spPr>
      </p:pic>
      <p:pic>
        <p:nvPicPr>
          <p:cNvPr id="4"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5001" y="2285240"/>
            <a:ext cx="2215111" cy="1722865"/>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4506784"/>
            <a:ext cx="1872208" cy="1888924"/>
          </a:xfrm>
          <a:prstGeom prst="rect">
            <a:avLst/>
          </a:prstGeom>
        </p:spPr>
      </p:pic>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3889" y="4421998"/>
            <a:ext cx="2137855" cy="2130729"/>
          </a:xfrm>
          <a:prstGeom prst="rect">
            <a:avLst/>
          </a:prstGeom>
        </p:spPr>
      </p:pic>
      <p:pic>
        <p:nvPicPr>
          <p:cNvPr id="10" name="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2064" y="4694380"/>
            <a:ext cx="3377605" cy="1425103"/>
          </a:xfrm>
          <a:prstGeom prst="rect">
            <a:avLst/>
          </a:prstGeom>
        </p:spPr>
      </p:pic>
    </p:spTree>
    <p:extLst>
      <p:ext uri="{BB962C8B-B14F-4D97-AF65-F5344CB8AC3E}">
        <p14:creationId xmlns:p14="http://schemas.microsoft.com/office/powerpoint/2010/main" val="940221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EC" b="1" dirty="0"/>
              <a:t>ANÁLISIS DEL PÚBLICO OBJETIVO</a:t>
            </a:r>
          </a:p>
          <a:p>
            <a:pPr marL="0" indent="0" algn="just">
              <a:buNone/>
            </a:pPr>
            <a:r>
              <a:rPr lang="es-ES_tradnl" sz="2800" dirty="0"/>
              <a:t>S</a:t>
            </a:r>
            <a:r>
              <a:rPr lang="es-ES_tradnl" sz="2800" dirty="0" smtClean="0"/>
              <a:t>e </a:t>
            </a:r>
            <a:r>
              <a:rPr lang="es-ES_tradnl" sz="2800" dirty="0"/>
              <a:t>analizará la falta de conocimiento de diferentes enfermedades, síndromes desconocidos por una gran parte de los habitantes ecuatorianos.</a:t>
            </a:r>
            <a:endParaRPr lang="es-EC" sz="2800" dirty="0"/>
          </a:p>
          <a:p>
            <a:pPr algn="just"/>
            <a:r>
              <a:rPr lang="es-ES" sz="2800" dirty="0" smtClean="0"/>
              <a:t>El </a:t>
            </a:r>
            <a:r>
              <a:rPr lang="es-ES" sz="2800" dirty="0"/>
              <a:t>13.5% de ecuatorianos tiene algún tipo de discapacidad, y de los mismos el 5% tiene </a:t>
            </a:r>
            <a:r>
              <a:rPr lang="es-ES" sz="2800" dirty="0" smtClean="0"/>
              <a:t>autismo.</a:t>
            </a:r>
            <a:endParaRPr lang="es-EC" sz="2800" dirty="0"/>
          </a:p>
        </p:txBody>
      </p:sp>
    </p:spTree>
    <p:extLst>
      <p:ext uri="{BB962C8B-B14F-4D97-AF65-F5344CB8AC3E}">
        <p14:creationId xmlns:p14="http://schemas.microsoft.com/office/powerpoint/2010/main" val="398039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457200" y="1600200"/>
            <a:ext cx="8229600" cy="4525963"/>
          </a:xfrm>
        </p:spPr>
        <p:txBody>
          <a:bodyPr>
            <a:normAutofit/>
          </a:bodyPr>
          <a:lstStyle/>
          <a:p>
            <a:pPr marL="0" indent="0">
              <a:buNone/>
            </a:pPr>
            <a:r>
              <a:rPr lang="es-EC" b="1" dirty="0"/>
              <a:t>ANÁLISIS DEL PÚBLICO OBJETIVO</a:t>
            </a:r>
          </a:p>
          <a:p>
            <a:pPr marL="0" indent="0">
              <a:buNone/>
            </a:pPr>
            <a:r>
              <a:rPr lang="es-EC" sz="2800" dirty="0"/>
              <a:t>El autista tendrá muchos </a:t>
            </a:r>
            <a:r>
              <a:rPr lang="es-EC" sz="2800" dirty="0" smtClean="0"/>
              <a:t>cambios:</a:t>
            </a:r>
          </a:p>
          <a:p>
            <a:r>
              <a:rPr lang="es-ES_tradnl" sz="2800" dirty="0" smtClean="0"/>
              <a:t>Interacción social</a:t>
            </a:r>
          </a:p>
          <a:p>
            <a:r>
              <a:rPr lang="es-ES_tradnl" sz="2800" dirty="0" smtClean="0"/>
              <a:t>Comunicación social</a:t>
            </a:r>
            <a:endParaRPr lang="es-EC" sz="2800" dirty="0" smtClean="0"/>
          </a:p>
          <a:p>
            <a:r>
              <a:rPr lang="es-ES_tradnl" sz="2800" dirty="0" smtClean="0"/>
              <a:t>Imaginación</a:t>
            </a:r>
            <a:endParaRPr lang="es-EC" sz="2800" dirty="0"/>
          </a:p>
        </p:txBody>
      </p:sp>
      <p:sp>
        <p:nvSpPr>
          <p:cNvPr id="7"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852936"/>
            <a:ext cx="4148782" cy="2664296"/>
          </a:xfrm>
          <a:prstGeom prst="rect">
            <a:avLst/>
          </a:prstGeom>
        </p:spPr>
      </p:pic>
    </p:spTree>
    <p:extLst>
      <p:ext uri="{BB962C8B-B14F-4D97-AF65-F5344CB8AC3E}">
        <p14:creationId xmlns:p14="http://schemas.microsoft.com/office/powerpoint/2010/main" val="283753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924944"/>
            <a:ext cx="8229600" cy="1143000"/>
          </a:xfrm>
        </p:spPr>
        <p:txBody>
          <a:bodyPr>
            <a:normAutofit/>
          </a:bodyPr>
          <a:lstStyle/>
          <a:p>
            <a:r>
              <a:rPr lang="en-US" sz="5400" b="1" dirty="0" smtClean="0"/>
              <a:t>GENERALIDADES</a:t>
            </a:r>
            <a:endParaRPr lang="es-EC" sz="5400" b="1" dirty="0"/>
          </a:p>
        </p:txBody>
      </p:sp>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0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EC" b="1" dirty="0"/>
              <a:t>ANÁLISIS F.O.D.A</a:t>
            </a:r>
          </a:p>
          <a:p>
            <a:pPr marL="0" indent="0">
              <a:buNone/>
            </a:pPr>
            <a:r>
              <a:rPr lang="es-ES" sz="2800" dirty="0"/>
              <a:t>El estudio de </a:t>
            </a:r>
            <a:r>
              <a:rPr lang="es-ES" sz="2800" b="1" dirty="0"/>
              <a:t>FODA</a:t>
            </a:r>
            <a:r>
              <a:rPr lang="es-ES" sz="2800" dirty="0"/>
              <a:t> se constituye en una herramienta analítica que permite identificar y mostrar las fortalezas y debilidades del producto </a:t>
            </a:r>
            <a:r>
              <a:rPr lang="es-ES" sz="2800" dirty="0" smtClean="0"/>
              <a:t>social  que se pudiesen presentar en el entorno.</a:t>
            </a:r>
            <a:endParaRPr lang="es-EC" sz="2800" dirty="0" smtClean="0"/>
          </a:p>
          <a:p>
            <a:pPr marL="0" indent="0">
              <a:buNone/>
            </a:pPr>
            <a:endParaRPr lang="es-ES" sz="2800" dirty="0" smtClean="0"/>
          </a:p>
        </p:txBody>
      </p:sp>
    </p:spTree>
    <p:extLst>
      <p:ext uri="{BB962C8B-B14F-4D97-AF65-F5344CB8AC3E}">
        <p14:creationId xmlns:p14="http://schemas.microsoft.com/office/powerpoint/2010/main" val="409515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EC" b="1" dirty="0" smtClean="0"/>
              <a:t>FORTALEZAS</a:t>
            </a:r>
            <a:r>
              <a:rPr lang="es-EC" b="1" dirty="0"/>
              <a:t> </a:t>
            </a:r>
          </a:p>
          <a:p>
            <a:pPr lvl="0"/>
            <a:r>
              <a:rPr lang="es-ES" sz="2800" dirty="0"/>
              <a:t>Innovación en la campaña publicitaria.</a:t>
            </a:r>
            <a:endParaRPr lang="es-EC" sz="2800" dirty="0"/>
          </a:p>
          <a:p>
            <a:pPr lvl="0"/>
            <a:r>
              <a:rPr lang="es-ES" sz="2800" dirty="0"/>
              <a:t>Difusión por medio de redes sociales.</a:t>
            </a:r>
            <a:endParaRPr lang="es-EC" sz="2800" dirty="0"/>
          </a:p>
          <a:p>
            <a:pPr lvl="0"/>
            <a:r>
              <a:rPr lang="es-ES" sz="2800" dirty="0"/>
              <a:t>Es un proyecto único en la ciudad de Guayaquil.</a:t>
            </a:r>
            <a:endParaRPr lang="es-EC" sz="2800" dirty="0"/>
          </a:p>
          <a:p>
            <a:pPr marL="0" indent="0">
              <a:buNone/>
            </a:pPr>
            <a:endParaRPr lang="es-ES" sz="2800" dirty="0" smtClean="0"/>
          </a:p>
        </p:txBody>
      </p:sp>
    </p:spTree>
    <p:extLst>
      <p:ext uri="{BB962C8B-B14F-4D97-AF65-F5344CB8AC3E}">
        <p14:creationId xmlns:p14="http://schemas.microsoft.com/office/powerpoint/2010/main" val="201623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EC" b="1" dirty="0"/>
              <a:t>OPORTUNIDADES</a:t>
            </a:r>
          </a:p>
          <a:p>
            <a:pPr lvl="0"/>
            <a:r>
              <a:rPr lang="es-ES" sz="2800" dirty="0"/>
              <a:t>Todo lugar de concurrencia masiva .</a:t>
            </a:r>
            <a:endParaRPr lang="es-EC" sz="2800" dirty="0"/>
          </a:p>
          <a:p>
            <a:pPr lvl="0"/>
            <a:r>
              <a:rPr lang="es-ES" sz="2800" dirty="0"/>
              <a:t>Extender la implementación del servicio a nivel nacional.</a:t>
            </a:r>
            <a:endParaRPr lang="es-EC" sz="2800" dirty="0"/>
          </a:p>
          <a:p>
            <a:pPr lvl="0"/>
            <a:r>
              <a:rPr lang="es-ES" sz="2800" dirty="0"/>
              <a:t>Conciencia social que han generado otras campañas.</a:t>
            </a:r>
            <a:endParaRPr lang="es-EC" sz="2800" dirty="0"/>
          </a:p>
        </p:txBody>
      </p:sp>
    </p:spTree>
    <p:extLst>
      <p:ext uri="{BB962C8B-B14F-4D97-AF65-F5344CB8AC3E}">
        <p14:creationId xmlns:p14="http://schemas.microsoft.com/office/powerpoint/2010/main" val="2583775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EC" b="1" dirty="0"/>
              <a:t>DEBILIDADES</a:t>
            </a:r>
          </a:p>
          <a:p>
            <a:pPr lvl="0" algn="just"/>
            <a:r>
              <a:rPr lang="es-ES" sz="2800" dirty="0"/>
              <a:t>Falta de recursos económicos y técnicos.</a:t>
            </a:r>
            <a:endParaRPr lang="es-EC" sz="2800" dirty="0"/>
          </a:p>
          <a:p>
            <a:pPr lvl="0" algn="just"/>
            <a:r>
              <a:rPr lang="es-ES" sz="2800" dirty="0"/>
              <a:t>Ofrecer un servicio nuevo.</a:t>
            </a:r>
            <a:endParaRPr lang="es-EC" sz="2800" dirty="0"/>
          </a:p>
          <a:p>
            <a:pPr lvl="0" algn="just"/>
            <a:r>
              <a:rPr lang="es-ES" sz="2800" dirty="0"/>
              <a:t>Alta inversión inicial.</a:t>
            </a:r>
            <a:endParaRPr lang="es-EC" sz="2800" dirty="0"/>
          </a:p>
          <a:p>
            <a:pPr marL="0" lvl="0" indent="0">
              <a:buNone/>
            </a:pPr>
            <a:endParaRPr lang="es-EC" sz="2800" dirty="0"/>
          </a:p>
        </p:txBody>
      </p:sp>
    </p:spTree>
    <p:extLst>
      <p:ext uri="{BB962C8B-B14F-4D97-AF65-F5344CB8AC3E}">
        <p14:creationId xmlns:p14="http://schemas.microsoft.com/office/powerpoint/2010/main" val="3606613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a:bodyPr>
          <a:lstStyle/>
          <a:p>
            <a:pPr marL="0" indent="0">
              <a:buNone/>
            </a:pPr>
            <a:r>
              <a:rPr lang="es-EC" b="1" dirty="0"/>
              <a:t>AMENAZAS</a:t>
            </a:r>
          </a:p>
          <a:p>
            <a:pPr lvl="0"/>
            <a:r>
              <a:rPr lang="es-EC" sz="2800" dirty="0" smtClean="0"/>
              <a:t>P</a:t>
            </a:r>
            <a:r>
              <a:rPr lang="es-ES" sz="2800" dirty="0" err="1" smtClean="0"/>
              <a:t>roblemáticas</a:t>
            </a:r>
            <a:r>
              <a:rPr lang="es-ES" sz="2800" dirty="0" smtClean="0"/>
              <a:t> </a:t>
            </a:r>
            <a:r>
              <a:rPr lang="es-ES" sz="2800" dirty="0"/>
              <a:t>sociales.</a:t>
            </a:r>
            <a:endParaRPr lang="es-EC" sz="2800" dirty="0"/>
          </a:p>
          <a:p>
            <a:pPr lvl="0"/>
            <a:r>
              <a:rPr lang="es-ES" sz="2800" dirty="0"/>
              <a:t>Falta de </a:t>
            </a:r>
            <a:r>
              <a:rPr lang="es-ES" sz="2800" dirty="0" smtClean="0"/>
              <a:t>auspiciantes</a:t>
            </a:r>
            <a:r>
              <a:rPr lang="es-ES" sz="2800" dirty="0"/>
              <a:t>.</a:t>
            </a:r>
            <a:endParaRPr lang="es-EC" sz="2800" dirty="0"/>
          </a:p>
          <a:p>
            <a:pPr marL="0" lvl="0" indent="0">
              <a:buNone/>
            </a:pPr>
            <a:endParaRPr lang="es-EC" sz="2800" dirty="0"/>
          </a:p>
        </p:txBody>
      </p:sp>
    </p:spTree>
    <p:extLst>
      <p:ext uri="{BB962C8B-B14F-4D97-AF65-F5344CB8AC3E}">
        <p14:creationId xmlns:p14="http://schemas.microsoft.com/office/powerpoint/2010/main" val="3581221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_tradnl" sz="3200" b="1" dirty="0" smtClean="0"/>
              <a:t>PLAN DE DESARROLLO</a:t>
            </a:r>
            <a:endParaRPr lang="es-EC" sz="3200" dirty="0"/>
          </a:p>
        </p:txBody>
      </p:sp>
      <p:sp>
        <p:nvSpPr>
          <p:cNvPr id="7" name="2 Marcador de contenido"/>
          <p:cNvSpPr>
            <a:spLocks noGrp="1"/>
          </p:cNvSpPr>
          <p:nvPr>
            <p:ph idx="1"/>
          </p:nvPr>
        </p:nvSpPr>
        <p:spPr>
          <a:xfrm>
            <a:off x="457200" y="1600200"/>
            <a:ext cx="8229600" cy="4525963"/>
          </a:xfrm>
        </p:spPr>
        <p:txBody>
          <a:bodyPr>
            <a:normAutofit fontScale="92500" lnSpcReduction="20000"/>
          </a:bodyPr>
          <a:lstStyle/>
          <a:p>
            <a:pPr marL="0" indent="0">
              <a:buNone/>
            </a:pPr>
            <a:r>
              <a:rPr lang="es-EC" b="1" dirty="0"/>
              <a:t>ESTRATEGIAS</a:t>
            </a:r>
          </a:p>
          <a:p>
            <a:pPr lvl="0"/>
            <a:r>
              <a:rPr lang="es-MX" dirty="0" smtClean="0"/>
              <a:t>Investigación </a:t>
            </a:r>
            <a:r>
              <a:rPr lang="es-MX" dirty="0"/>
              <a:t>de mercado para conocer los factores, influencias, tendencias y conocimiento que tiene la sociedad de Guayaquil sobre el autismo.</a:t>
            </a:r>
            <a:endParaRPr lang="es-EC" dirty="0"/>
          </a:p>
          <a:p>
            <a:pPr lvl="0"/>
            <a:r>
              <a:rPr lang="es-MX" dirty="0"/>
              <a:t>Uso de avisos y banners para dar a conocer sobre los trastornos.</a:t>
            </a:r>
            <a:endParaRPr lang="es-EC" dirty="0"/>
          </a:p>
          <a:p>
            <a:pPr lvl="0"/>
            <a:r>
              <a:rPr lang="es-MX" dirty="0"/>
              <a:t>Realización del documental para llegar de manera interactiva hacia el mercado meta.</a:t>
            </a:r>
            <a:endParaRPr lang="es-EC" dirty="0"/>
          </a:p>
          <a:p>
            <a:pPr lvl="0"/>
            <a:r>
              <a:rPr lang="es-MX" dirty="0"/>
              <a:t>Conferencias para difundir e informar sobre las diferentes discapacidades y trastornos.</a:t>
            </a:r>
            <a:endParaRPr lang="es-EC" dirty="0"/>
          </a:p>
        </p:txBody>
      </p:sp>
    </p:spTree>
    <p:extLst>
      <p:ext uri="{BB962C8B-B14F-4D97-AF65-F5344CB8AC3E}">
        <p14:creationId xmlns:p14="http://schemas.microsoft.com/office/powerpoint/2010/main" val="3401962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467544" y="2924944"/>
            <a:ext cx="8229600" cy="1143000"/>
          </a:xfrm>
        </p:spPr>
        <p:txBody>
          <a:bodyPr>
            <a:normAutofit fontScale="90000"/>
          </a:bodyPr>
          <a:lstStyle/>
          <a:p>
            <a:r>
              <a:rPr lang="es-ES" sz="5400" b="1" dirty="0"/>
              <a:t>ESTUDIO TÉCNICO </a:t>
            </a:r>
            <a:r>
              <a:rPr lang="es-ES" sz="5400" b="1" dirty="0" smtClean="0"/>
              <a:t>DEL </a:t>
            </a:r>
            <a:r>
              <a:rPr lang="es-ES" sz="5400" b="1" dirty="0"/>
              <a:t>PROYECTO</a:t>
            </a:r>
            <a:endParaRPr lang="es-EC" sz="5400" dirty="0"/>
          </a:p>
        </p:txBody>
      </p:sp>
    </p:spTree>
    <p:extLst>
      <p:ext uri="{BB962C8B-B14F-4D97-AF65-F5344CB8AC3E}">
        <p14:creationId xmlns:p14="http://schemas.microsoft.com/office/powerpoint/2010/main" val="1331685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457200" y="274638"/>
            <a:ext cx="8229600" cy="1143000"/>
          </a:xfrm>
        </p:spPr>
        <p:txBody>
          <a:bodyPr>
            <a:normAutofit/>
          </a:bodyPr>
          <a:lstStyle/>
          <a:p>
            <a:r>
              <a:rPr lang="es-ES_tradnl" sz="3200" b="1" dirty="0" smtClean="0"/>
              <a:t>ESTUDIO TÉCNICO DEL PROYECTO</a:t>
            </a:r>
            <a:endParaRPr lang="es-EC" sz="3200" dirty="0"/>
          </a:p>
        </p:txBody>
      </p:sp>
      <p:sp>
        <p:nvSpPr>
          <p:cNvPr id="8" name="2 Marcador de contenido"/>
          <p:cNvSpPr>
            <a:spLocks noGrp="1"/>
          </p:cNvSpPr>
          <p:nvPr>
            <p:ph idx="1"/>
          </p:nvPr>
        </p:nvSpPr>
        <p:spPr>
          <a:xfrm>
            <a:off x="457200" y="1600200"/>
            <a:ext cx="8229600" cy="4525963"/>
          </a:xfrm>
        </p:spPr>
        <p:txBody>
          <a:bodyPr>
            <a:normAutofit/>
          </a:bodyPr>
          <a:lstStyle/>
          <a:p>
            <a:pPr marL="0" indent="0">
              <a:buNone/>
            </a:pPr>
            <a:r>
              <a:rPr lang="es-EC" b="1" dirty="0"/>
              <a:t>MANUAL DE DISEÑO DE </a:t>
            </a:r>
            <a:r>
              <a:rPr lang="es-EC" b="1" dirty="0" smtClean="0"/>
              <a:t>CAMPAÑA</a:t>
            </a:r>
          </a:p>
          <a:p>
            <a:pPr marL="0" indent="0">
              <a:buNone/>
            </a:pPr>
            <a:r>
              <a:rPr lang="es-ES" b="1" dirty="0" smtClean="0"/>
              <a:t>INTRODUCCIÓN</a:t>
            </a:r>
          </a:p>
          <a:p>
            <a:r>
              <a:rPr lang="es-EC" sz="2800" dirty="0" smtClean="0"/>
              <a:t>El </a:t>
            </a:r>
            <a:r>
              <a:rPr lang="es-EC" sz="2800" dirty="0"/>
              <a:t>objetivo es dar a conocer e informar a la comunidad guayaquileña a cerca del síndrome autista </a:t>
            </a:r>
            <a:r>
              <a:rPr lang="es-EC" sz="2800" dirty="0" smtClean="0"/>
              <a:t>.</a:t>
            </a:r>
          </a:p>
          <a:p>
            <a:r>
              <a:rPr lang="es-ES" sz="2800" dirty="0" smtClean="0"/>
              <a:t>Para </a:t>
            </a:r>
            <a:r>
              <a:rPr lang="es-ES" sz="2800" dirty="0"/>
              <a:t>alcanzar las metas de este proyecto, es necesario el desarrollo de una marca que será la imagen de esta campaña</a:t>
            </a:r>
            <a:endParaRPr lang="es-EC" sz="2800" b="1" dirty="0"/>
          </a:p>
        </p:txBody>
      </p:sp>
    </p:spTree>
    <p:extLst>
      <p:ext uri="{BB962C8B-B14F-4D97-AF65-F5344CB8AC3E}">
        <p14:creationId xmlns:p14="http://schemas.microsoft.com/office/powerpoint/2010/main" val="4043247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518864" y="274638"/>
            <a:ext cx="8229600" cy="1143000"/>
          </a:xfrm>
        </p:spPr>
        <p:txBody>
          <a:bodyPr>
            <a:normAutofit/>
          </a:bodyPr>
          <a:lstStyle/>
          <a:p>
            <a:r>
              <a:rPr lang="es-ES_tradnl" sz="3200" b="1" dirty="0" smtClean="0"/>
              <a:t>ESTUDIO TÉCNICO DEL PROYECTO</a:t>
            </a:r>
            <a:endParaRPr lang="es-EC" sz="3200" dirty="0"/>
          </a:p>
        </p:txBody>
      </p:sp>
      <p:sp>
        <p:nvSpPr>
          <p:cNvPr id="8" name="2 Marcador de contenido"/>
          <p:cNvSpPr>
            <a:spLocks noGrp="1"/>
          </p:cNvSpPr>
          <p:nvPr>
            <p:ph idx="1"/>
          </p:nvPr>
        </p:nvSpPr>
        <p:spPr>
          <a:xfrm>
            <a:off x="518864" y="1600200"/>
            <a:ext cx="8229600" cy="4525963"/>
          </a:xfrm>
        </p:spPr>
        <p:txBody>
          <a:bodyPr>
            <a:normAutofit/>
          </a:bodyPr>
          <a:lstStyle/>
          <a:p>
            <a:pPr marL="0" indent="0">
              <a:buNone/>
            </a:pPr>
            <a:r>
              <a:rPr lang="es-EC" b="1" dirty="0"/>
              <a:t>DEFINICIÓN DE </a:t>
            </a:r>
            <a:r>
              <a:rPr lang="es-EC" b="1" dirty="0" smtClean="0"/>
              <a:t>MARCA</a:t>
            </a:r>
          </a:p>
          <a:p>
            <a:pPr marL="0" indent="0">
              <a:buNone/>
            </a:pPr>
            <a:r>
              <a:rPr lang="es-EC" sz="2800" dirty="0"/>
              <a:t>Para la elaboración del manual de diseño de campaña es necesario tener en cuenta los siguientes puntos:</a:t>
            </a:r>
          </a:p>
          <a:p>
            <a:r>
              <a:rPr lang="es-ES" sz="2800" dirty="0"/>
              <a:t>¿Cuál es el mensaje que se quiere hacer llegar al público </a:t>
            </a:r>
            <a:r>
              <a:rPr lang="es-ES" sz="2800" dirty="0" smtClean="0"/>
              <a:t>objetivo?</a:t>
            </a:r>
          </a:p>
          <a:p>
            <a:r>
              <a:rPr lang="es-ES" sz="2800" dirty="0"/>
              <a:t>¿A quiénes debe llegar la imagen de la campaña? </a:t>
            </a:r>
            <a:endParaRPr lang="es-EC" sz="2800" b="1" dirty="0"/>
          </a:p>
        </p:txBody>
      </p:sp>
    </p:spTree>
    <p:extLst>
      <p:ext uri="{BB962C8B-B14F-4D97-AF65-F5344CB8AC3E}">
        <p14:creationId xmlns:p14="http://schemas.microsoft.com/office/powerpoint/2010/main" val="113638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388696" y="60296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7" name="2 Marcador de contenido"/>
          <p:cNvSpPr txBox="1">
            <a:spLocks/>
          </p:cNvSpPr>
          <p:nvPr/>
        </p:nvSpPr>
        <p:spPr>
          <a:xfrm>
            <a:off x="539552" y="158621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C" b="1" dirty="0" smtClean="0"/>
              <a:t>DEFINICIÓN DE MARCA</a:t>
            </a:r>
          </a:p>
          <a:p>
            <a:pPr marL="0" indent="0">
              <a:buNone/>
            </a:pPr>
            <a:r>
              <a:rPr lang="es-EC" sz="2800" dirty="0"/>
              <a:t>Se debe crear una marca que tenga características como las que se detalla a continuación:</a:t>
            </a:r>
          </a:p>
          <a:p>
            <a:pPr lvl="0"/>
            <a:r>
              <a:rPr lang="es-EC" sz="2800" dirty="0"/>
              <a:t>C</a:t>
            </a:r>
            <a:r>
              <a:rPr lang="es-EC" sz="2800" dirty="0" smtClean="0"/>
              <a:t>reación </a:t>
            </a:r>
            <a:r>
              <a:rPr lang="es-EC" sz="2800" dirty="0"/>
              <a:t>del nombre se tiene que optar por uno que sea fácil de </a:t>
            </a:r>
            <a:r>
              <a:rPr lang="es-EC" sz="2800" dirty="0" smtClean="0"/>
              <a:t>recordar.</a:t>
            </a:r>
          </a:p>
          <a:p>
            <a:pPr lvl="0"/>
            <a:r>
              <a:rPr lang="es-ES" sz="2800" dirty="0"/>
              <a:t>Que sea aplicable a todos los medios de comunicación y soportes </a:t>
            </a:r>
            <a:endParaRPr lang="es-ES" sz="2800" dirty="0" smtClean="0"/>
          </a:p>
          <a:p>
            <a:pPr lvl="0"/>
            <a:r>
              <a:rPr lang="es-ES" sz="2800" dirty="0"/>
              <a:t>Debe de describir la campaña a realizarse</a:t>
            </a:r>
            <a:r>
              <a:rPr lang="es-ES" sz="2800" dirty="0" smtClean="0"/>
              <a:t>.</a:t>
            </a:r>
          </a:p>
          <a:p>
            <a:r>
              <a:rPr lang="es-EC" sz="2800" dirty="0"/>
              <a:t>No debe de violar la protección reglamentaria que tienen marcas existentes.</a:t>
            </a:r>
          </a:p>
          <a:p>
            <a:pPr lvl="0"/>
            <a:endParaRPr lang="es-EC" sz="2800" dirty="0" smtClean="0"/>
          </a:p>
        </p:txBody>
      </p:sp>
    </p:spTree>
    <p:extLst>
      <p:ext uri="{BB962C8B-B14F-4D97-AF65-F5344CB8AC3E}">
        <p14:creationId xmlns:p14="http://schemas.microsoft.com/office/powerpoint/2010/main" val="35020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GENERALIDADES</a:t>
            </a:r>
            <a:endParaRPr lang="es-EC" sz="3200" dirty="0"/>
          </a:p>
        </p:txBody>
      </p:sp>
      <p:sp>
        <p:nvSpPr>
          <p:cNvPr id="3" name="2 Marcador de contenido"/>
          <p:cNvSpPr>
            <a:spLocks noGrp="1"/>
          </p:cNvSpPr>
          <p:nvPr>
            <p:ph idx="1"/>
          </p:nvPr>
        </p:nvSpPr>
        <p:spPr>
          <a:xfrm>
            <a:off x="673224" y="1780381"/>
            <a:ext cx="3970784" cy="4096891"/>
          </a:xfrm>
        </p:spPr>
        <p:txBody>
          <a:bodyPr>
            <a:normAutofit/>
          </a:bodyPr>
          <a:lstStyle/>
          <a:p>
            <a:pPr marL="0" indent="0">
              <a:buNone/>
            </a:pPr>
            <a:r>
              <a:rPr lang="es-EC" b="1" dirty="0" smtClean="0"/>
              <a:t>INTRODUCCIÓN</a:t>
            </a:r>
          </a:p>
          <a:p>
            <a:pPr marL="0" indent="0" algn="just">
              <a:buNone/>
            </a:pPr>
            <a:r>
              <a:rPr lang="es-ES" sz="2800" dirty="0"/>
              <a:t>El Síndrome autista es un trastorno que deriva del Sistema Nervioso Central y afecta a quien lo padece y a la gente en su </a:t>
            </a:r>
            <a:r>
              <a:rPr lang="es-ES" sz="2800" dirty="0" smtClean="0"/>
              <a:t>entorno.</a:t>
            </a:r>
            <a:endParaRPr lang="es-EC" sz="2800" b="1" dirty="0"/>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457053"/>
            <a:ext cx="2857500" cy="2124075"/>
          </a:xfrm>
          <a:prstGeom prst="rect">
            <a:avLst/>
          </a:prstGeom>
        </p:spPr>
      </p:pic>
    </p:spTree>
    <p:extLst>
      <p:ext uri="{BB962C8B-B14F-4D97-AF65-F5344CB8AC3E}">
        <p14:creationId xmlns:p14="http://schemas.microsoft.com/office/powerpoint/2010/main" val="1304920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6"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C" b="1" dirty="0" smtClean="0"/>
              <a:t>VENTAJAS DE CREAR UNA IMAGEN IMPACTANTE</a:t>
            </a:r>
          </a:p>
          <a:p>
            <a:r>
              <a:rPr lang="es-EC" sz="2800" dirty="0"/>
              <a:t>El público objetivo tiende a recordar fácilmente la imagen propuesta.</a:t>
            </a:r>
          </a:p>
          <a:p>
            <a:r>
              <a:rPr lang="es-EC" sz="2800" dirty="0"/>
              <a:t>La difusión del mensaje llegará de manera eficaz.</a:t>
            </a:r>
          </a:p>
          <a:p>
            <a:r>
              <a:rPr lang="es-EC" sz="2800" dirty="0"/>
              <a:t>La campaña puede expandirse masivamente porque los nombres e imagen son viables a nivel comunicativo. </a:t>
            </a:r>
          </a:p>
          <a:p>
            <a:pPr lvl="0"/>
            <a:endParaRPr lang="es-EC" sz="2800" dirty="0" smtClean="0"/>
          </a:p>
        </p:txBody>
      </p:sp>
    </p:spTree>
    <p:extLst>
      <p:ext uri="{BB962C8B-B14F-4D97-AF65-F5344CB8AC3E}">
        <p14:creationId xmlns:p14="http://schemas.microsoft.com/office/powerpoint/2010/main" val="858026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8"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800" b="1" dirty="0"/>
              <a:t>EQUIPO DE TRABAJO PARA EL DESARROLLO DE LA CAMPAÑA</a:t>
            </a:r>
          </a:p>
          <a:p>
            <a:pPr marL="0" lvl="0" indent="0">
              <a:buNone/>
            </a:pPr>
            <a:r>
              <a:rPr lang="es-ES" sz="2000" b="1" dirty="0"/>
              <a:t>DESCRIPCIÓN DE CARGOS DEL PROYECTO</a:t>
            </a:r>
            <a:endParaRPr lang="es-EC" sz="2000" b="1" dirty="0" smtClean="0"/>
          </a:p>
        </p:txBody>
      </p:sp>
      <p:graphicFrame>
        <p:nvGraphicFramePr>
          <p:cNvPr id="9" name="8 Tabla"/>
          <p:cNvGraphicFramePr>
            <a:graphicFrameLocks noGrp="1"/>
          </p:cNvGraphicFramePr>
          <p:nvPr>
            <p:extLst>
              <p:ext uri="{D42A27DB-BD31-4B8C-83A1-F6EECF244321}">
                <p14:modId xmlns:p14="http://schemas.microsoft.com/office/powerpoint/2010/main" val="3006684734"/>
              </p:ext>
            </p:extLst>
          </p:nvPr>
        </p:nvGraphicFramePr>
        <p:xfrm>
          <a:off x="696270" y="2996952"/>
          <a:ext cx="8072881" cy="3076201"/>
        </p:xfrm>
        <a:graphic>
          <a:graphicData uri="http://schemas.openxmlformats.org/drawingml/2006/table">
            <a:tbl>
              <a:tblPr firstRow="1" firstCol="1" bandRow="1" bandCol="1">
                <a:tableStyleId>{912C8C85-51F0-491E-9774-3900AFEF0FD7}</a:tableStyleId>
              </a:tblPr>
              <a:tblGrid>
                <a:gridCol w="2093327"/>
                <a:gridCol w="5979554"/>
              </a:tblGrid>
              <a:tr h="325129">
                <a:tc>
                  <a:txBody>
                    <a:bodyPr/>
                    <a:lstStyle/>
                    <a:p>
                      <a:pPr algn="l">
                        <a:lnSpc>
                          <a:spcPct val="115000"/>
                        </a:lnSpc>
                        <a:spcAft>
                          <a:spcPts val="0"/>
                        </a:spcAft>
                        <a:tabLst>
                          <a:tab pos="651510" algn="ctr"/>
                        </a:tabLst>
                      </a:pPr>
                      <a:r>
                        <a:rPr lang="es-ES" sz="2000" dirty="0">
                          <a:effectLst/>
                        </a:rPr>
                        <a:t>	CARGO</a:t>
                      </a:r>
                      <a:endParaRPr lang="es-EC" sz="2000" dirty="0">
                        <a:effectLst/>
                        <a:latin typeface="Calibri"/>
                        <a:ea typeface="Calibri"/>
                        <a:cs typeface="Times New Roman"/>
                      </a:endParaRPr>
                    </a:p>
                  </a:txBody>
                  <a:tcPr marL="84490" marR="84490" marT="0" marB="0"/>
                </a:tc>
                <a:tc>
                  <a:txBody>
                    <a:bodyPr/>
                    <a:lstStyle/>
                    <a:p>
                      <a:pPr algn="ctr">
                        <a:lnSpc>
                          <a:spcPct val="115000"/>
                        </a:lnSpc>
                        <a:spcAft>
                          <a:spcPts val="0"/>
                        </a:spcAft>
                      </a:pPr>
                      <a:r>
                        <a:rPr lang="es-ES" sz="2000" dirty="0">
                          <a:effectLst/>
                        </a:rPr>
                        <a:t>FUNCIONES</a:t>
                      </a:r>
                      <a:endParaRPr lang="es-EC" sz="2000" dirty="0">
                        <a:effectLst/>
                        <a:latin typeface="Calibri"/>
                        <a:ea typeface="Calibri"/>
                        <a:cs typeface="Times New Roman"/>
                      </a:endParaRPr>
                    </a:p>
                  </a:txBody>
                  <a:tcPr marL="84490" marR="84490" marT="0" marB="0"/>
                </a:tc>
              </a:tr>
              <a:tr h="782137">
                <a:tc>
                  <a:txBody>
                    <a:bodyPr/>
                    <a:lstStyle/>
                    <a:p>
                      <a:pPr algn="ctr">
                        <a:lnSpc>
                          <a:spcPct val="115000"/>
                        </a:lnSpc>
                        <a:spcAft>
                          <a:spcPts val="0"/>
                        </a:spcAft>
                      </a:pPr>
                      <a:r>
                        <a:rPr lang="es-ES" sz="2000" dirty="0">
                          <a:effectLst/>
                        </a:rPr>
                        <a:t>Director de la Campaña</a:t>
                      </a:r>
                      <a:endParaRPr lang="es-EC" sz="2000" dirty="0">
                        <a:effectLst/>
                        <a:latin typeface="Calibri"/>
                        <a:ea typeface="Calibri"/>
                        <a:cs typeface="Times New Roman"/>
                      </a:endParaRPr>
                    </a:p>
                  </a:txBody>
                  <a:tcPr marL="84490" marR="84490" marT="0" marB="0" anchor="ctr"/>
                </a:tc>
                <a:tc>
                  <a:txBody>
                    <a:bodyPr/>
                    <a:lstStyle/>
                    <a:p>
                      <a:pPr algn="just">
                        <a:lnSpc>
                          <a:spcPct val="115000"/>
                        </a:lnSpc>
                        <a:spcAft>
                          <a:spcPts val="0"/>
                        </a:spcAft>
                      </a:pPr>
                      <a:r>
                        <a:rPr lang="es-ES" sz="2000" dirty="0">
                          <a:effectLst/>
                        </a:rPr>
                        <a:t>Organiza y distribuye los recursos y el personal que intervienen en la producción.</a:t>
                      </a:r>
                      <a:endParaRPr lang="es-EC" sz="2000" dirty="0">
                        <a:effectLst/>
                        <a:latin typeface="Calibri"/>
                        <a:ea typeface="Calibri"/>
                        <a:cs typeface="Times New Roman"/>
                      </a:endParaRPr>
                    </a:p>
                  </a:txBody>
                  <a:tcPr marL="84490" marR="84490" marT="0" marB="0" anchor="ctr"/>
                </a:tc>
              </a:tr>
              <a:tr h="782137">
                <a:tc>
                  <a:txBody>
                    <a:bodyPr/>
                    <a:lstStyle/>
                    <a:p>
                      <a:pPr algn="ctr">
                        <a:lnSpc>
                          <a:spcPct val="115000"/>
                        </a:lnSpc>
                        <a:spcAft>
                          <a:spcPts val="0"/>
                        </a:spcAft>
                      </a:pPr>
                      <a:r>
                        <a:rPr lang="es-ES" sz="2000">
                          <a:effectLst/>
                        </a:rPr>
                        <a:t>Productor</a:t>
                      </a:r>
                      <a:endParaRPr lang="es-EC" sz="2000">
                        <a:effectLst/>
                        <a:latin typeface="Calibri"/>
                        <a:ea typeface="Calibri"/>
                        <a:cs typeface="Times New Roman"/>
                      </a:endParaRPr>
                    </a:p>
                  </a:txBody>
                  <a:tcPr marL="84490" marR="84490" marT="0" marB="0" anchor="ctr"/>
                </a:tc>
                <a:tc>
                  <a:txBody>
                    <a:bodyPr/>
                    <a:lstStyle/>
                    <a:p>
                      <a:pPr algn="just">
                        <a:lnSpc>
                          <a:spcPct val="115000"/>
                        </a:lnSpc>
                        <a:spcAft>
                          <a:spcPts val="0"/>
                        </a:spcAft>
                      </a:pPr>
                      <a:r>
                        <a:rPr lang="es-ES" sz="2000" dirty="0">
                          <a:effectLst/>
                        </a:rPr>
                        <a:t>Toma de decisiones de gestión. Administra los recursos humanos, financieros y realizador del documental.</a:t>
                      </a:r>
                      <a:endParaRPr lang="es-EC" sz="2000" dirty="0">
                        <a:effectLst/>
                        <a:latin typeface="Calibri"/>
                        <a:ea typeface="Calibri"/>
                        <a:cs typeface="Times New Roman"/>
                      </a:endParaRPr>
                    </a:p>
                  </a:txBody>
                  <a:tcPr marL="84490" marR="84490" marT="0" marB="0" anchor="ctr"/>
                </a:tc>
              </a:tr>
              <a:tr h="379270">
                <a:tc>
                  <a:txBody>
                    <a:bodyPr/>
                    <a:lstStyle/>
                    <a:p>
                      <a:pPr algn="ctr">
                        <a:lnSpc>
                          <a:spcPct val="115000"/>
                        </a:lnSpc>
                        <a:spcAft>
                          <a:spcPts val="0"/>
                        </a:spcAft>
                      </a:pPr>
                      <a:r>
                        <a:rPr lang="es-ES" sz="2000">
                          <a:effectLst/>
                        </a:rPr>
                        <a:t>Diseñador Gráfico</a:t>
                      </a:r>
                      <a:endParaRPr lang="es-EC" sz="2000">
                        <a:effectLst/>
                        <a:latin typeface="Calibri"/>
                        <a:ea typeface="Calibri"/>
                        <a:cs typeface="Times New Roman"/>
                      </a:endParaRPr>
                    </a:p>
                  </a:txBody>
                  <a:tcPr marL="84490" marR="84490" marT="0" marB="0" anchor="ctr"/>
                </a:tc>
                <a:tc>
                  <a:txBody>
                    <a:bodyPr/>
                    <a:lstStyle/>
                    <a:p>
                      <a:pPr algn="just">
                        <a:lnSpc>
                          <a:spcPct val="115000"/>
                        </a:lnSpc>
                        <a:spcAft>
                          <a:spcPts val="0"/>
                        </a:spcAft>
                      </a:pPr>
                      <a:r>
                        <a:rPr lang="es-ES" sz="2000" dirty="0">
                          <a:effectLst/>
                        </a:rPr>
                        <a:t>Diseña y desarrolla todos los elementos gráficos.</a:t>
                      </a:r>
                      <a:endParaRPr lang="es-EC" sz="2000" dirty="0">
                        <a:effectLst/>
                        <a:latin typeface="Calibri"/>
                        <a:ea typeface="Calibri"/>
                        <a:cs typeface="Times New Roman"/>
                      </a:endParaRPr>
                    </a:p>
                  </a:txBody>
                  <a:tcPr marL="84490" marR="84490" marT="0" marB="0" anchor="ctr"/>
                </a:tc>
              </a:tr>
              <a:tr h="782137">
                <a:tc>
                  <a:txBody>
                    <a:bodyPr/>
                    <a:lstStyle/>
                    <a:p>
                      <a:pPr algn="ctr">
                        <a:lnSpc>
                          <a:spcPct val="115000"/>
                        </a:lnSpc>
                        <a:spcAft>
                          <a:spcPts val="0"/>
                        </a:spcAft>
                      </a:pPr>
                      <a:r>
                        <a:rPr lang="es-ES" sz="2000">
                          <a:effectLst/>
                        </a:rPr>
                        <a:t>Asistente</a:t>
                      </a:r>
                      <a:endParaRPr lang="es-EC" sz="2000">
                        <a:effectLst/>
                        <a:latin typeface="Calibri"/>
                        <a:ea typeface="Calibri"/>
                        <a:cs typeface="Times New Roman"/>
                      </a:endParaRPr>
                    </a:p>
                  </a:txBody>
                  <a:tcPr marL="84490" marR="84490" marT="0" marB="0" anchor="ctr"/>
                </a:tc>
                <a:tc>
                  <a:txBody>
                    <a:bodyPr/>
                    <a:lstStyle/>
                    <a:p>
                      <a:pPr algn="just">
                        <a:lnSpc>
                          <a:spcPct val="115000"/>
                        </a:lnSpc>
                        <a:spcAft>
                          <a:spcPts val="0"/>
                        </a:spcAft>
                      </a:pPr>
                      <a:r>
                        <a:rPr lang="es-ES" sz="2000" dirty="0">
                          <a:effectLst/>
                        </a:rPr>
                        <a:t>Se encarga del registro de imágenes en movimiento mediante el uso de la cámara de video.</a:t>
                      </a:r>
                      <a:endParaRPr lang="es-EC" sz="2000" dirty="0">
                        <a:effectLst/>
                        <a:latin typeface="Calibri"/>
                        <a:ea typeface="Calibri"/>
                        <a:cs typeface="Times New Roman"/>
                      </a:endParaRPr>
                    </a:p>
                  </a:txBody>
                  <a:tcPr marL="84490" marR="84490" marT="0" marB="0" anchor="ctr"/>
                </a:tc>
              </a:tr>
            </a:tbl>
          </a:graphicData>
        </a:graphic>
      </p:graphicFrame>
    </p:spTree>
    <p:extLst>
      <p:ext uri="{BB962C8B-B14F-4D97-AF65-F5344CB8AC3E}">
        <p14:creationId xmlns:p14="http://schemas.microsoft.com/office/powerpoint/2010/main" val="2868611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6"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smtClean="0"/>
              <a:t>IDENTIFICACIÓN</a:t>
            </a:r>
          </a:p>
          <a:p>
            <a:pPr marL="0" indent="0">
              <a:buNone/>
            </a:pPr>
            <a:r>
              <a:rPr lang="es-EC" sz="2800" b="1" dirty="0"/>
              <a:t>ELEMENTOS GRÁFICOS Y </a:t>
            </a:r>
            <a:r>
              <a:rPr lang="es-EC" sz="2800" b="1" dirty="0" smtClean="0"/>
              <a:t>TIPOGRÁFICOS</a:t>
            </a:r>
          </a:p>
          <a:p>
            <a:pPr marL="0" indent="0">
              <a:buNone/>
            </a:pPr>
            <a:r>
              <a:rPr lang="es-ES" sz="2800" b="1" dirty="0"/>
              <a:t>ISOTIPO</a:t>
            </a:r>
            <a:endParaRPr lang="es-EC" sz="2800" b="1" dirty="0"/>
          </a:p>
          <a:p>
            <a:pPr marL="0" indent="0">
              <a:buNone/>
            </a:pPr>
            <a:endParaRPr lang="es-EC" b="1" dirty="0" smtClean="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2424112" y="3429000"/>
            <a:ext cx="4295775" cy="2138680"/>
          </a:xfrm>
          <a:prstGeom prst="rect">
            <a:avLst/>
          </a:prstGeom>
        </p:spPr>
      </p:pic>
    </p:spTree>
    <p:extLst>
      <p:ext uri="{BB962C8B-B14F-4D97-AF65-F5344CB8AC3E}">
        <p14:creationId xmlns:p14="http://schemas.microsoft.com/office/powerpoint/2010/main" val="2682006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8"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smtClean="0"/>
              <a:t>GRAFIMETRÍA</a:t>
            </a:r>
          </a:p>
          <a:p>
            <a:pPr marL="0" indent="0">
              <a:buNone/>
            </a:pPr>
            <a:endParaRPr lang="es-EC" b="1" dirty="0" smtClean="0"/>
          </a:p>
        </p:txBody>
      </p:sp>
      <p:pic>
        <p:nvPicPr>
          <p:cNvPr id="9" name="0 Imagen"/>
          <p:cNvPicPr/>
          <p:nvPr/>
        </p:nvPicPr>
        <p:blipFill>
          <a:blip r:embed="rId3">
            <a:extLst>
              <a:ext uri="{28A0092B-C50C-407E-A947-70E740481C1C}">
                <a14:useLocalDpi xmlns:a14="http://schemas.microsoft.com/office/drawing/2010/main" val="0"/>
              </a:ext>
            </a:extLst>
          </a:blip>
          <a:stretch>
            <a:fillRect/>
          </a:stretch>
        </p:blipFill>
        <p:spPr>
          <a:xfrm>
            <a:off x="2291321" y="2880644"/>
            <a:ext cx="4154805" cy="2339975"/>
          </a:xfrm>
          <a:prstGeom prst="rect">
            <a:avLst/>
          </a:prstGeom>
        </p:spPr>
      </p:pic>
    </p:spTree>
    <p:extLst>
      <p:ext uri="{BB962C8B-B14F-4D97-AF65-F5344CB8AC3E}">
        <p14:creationId xmlns:p14="http://schemas.microsoft.com/office/powerpoint/2010/main" val="1766030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6"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a:t>ÁREA DE RESERVA DEL ISOTIPO</a:t>
            </a:r>
            <a:endParaRPr lang="es-EC" b="1" dirty="0" smtClean="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2696209" y="2780928"/>
            <a:ext cx="4045249" cy="2575868"/>
          </a:xfrm>
          <a:prstGeom prst="rect">
            <a:avLst/>
          </a:prstGeom>
        </p:spPr>
      </p:pic>
    </p:spTree>
    <p:extLst>
      <p:ext uri="{BB962C8B-B14F-4D97-AF65-F5344CB8AC3E}">
        <p14:creationId xmlns:p14="http://schemas.microsoft.com/office/powerpoint/2010/main" val="1923628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8"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a:t>REDUCCIÓN MÁXIMA DE TAMAÑO DEL ISOTIPO</a:t>
            </a:r>
            <a:endParaRPr lang="es-EC" b="1" dirty="0" smtClean="0"/>
          </a:p>
        </p:txBody>
      </p:sp>
      <p:pic>
        <p:nvPicPr>
          <p:cNvPr id="9" name="0 Imagen"/>
          <p:cNvPicPr/>
          <p:nvPr/>
        </p:nvPicPr>
        <p:blipFill>
          <a:blip r:embed="rId3">
            <a:extLst>
              <a:ext uri="{28A0092B-C50C-407E-A947-70E740481C1C}">
                <a14:useLocalDpi xmlns:a14="http://schemas.microsoft.com/office/drawing/2010/main" val="0"/>
              </a:ext>
            </a:extLst>
          </a:blip>
          <a:stretch>
            <a:fillRect/>
          </a:stretch>
        </p:blipFill>
        <p:spPr>
          <a:xfrm>
            <a:off x="2773851" y="2617492"/>
            <a:ext cx="4479503" cy="2463398"/>
          </a:xfrm>
          <a:prstGeom prst="rect">
            <a:avLst/>
          </a:prstGeom>
        </p:spPr>
      </p:pic>
    </p:spTree>
    <p:extLst>
      <p:ext uri="{BB962C8B-B14F-4D97-AF65-F5344CB8AC3E}">
        <p14:creationId xmlns:p14="http://schemas.microsoft.com/office/powerpoint/2010/main" val="2338507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7"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b="1" dirty="0" smtClean="0"/>
              <a:t>TIPOGRAFÍA</a:t>
            </a:r>
          </a:p>
          <a:p>
            <a:pPr marL="0" indent="0">
              <a:buNone/>
            </a:pPr>
            <a:r>
              <a:rPr lang="es-ES" sz="2800" dirty="0" smtClean="0"/>
              <a:t>En este </a:t>
            </a:r>
            <a:r>
              <a:rPr lang="es-ES" sz="2800" dirty="0"/>
              <a:t>proyecto se seleccionó la tipografía </a:t>
            </a:r>
            <a:r>
              <a:rPr lang="es-ES" sz="2800" i="1" dirty="0" err="1"/>
              <a:t>Shutdown</a:t>
            </a:r>
            <a:r>
              <a:rPr lang="es-ES" sz="2800" i="1" dirty="0"/>
              <a:t>, </a:t>
            </a:r>
            <a:r>
              <a:rPr lang="es-ES" sz="2800" i="1" dirty="0" err="1"/>
              <a:t>Pointy</a:t>
            </a:r>
            <a:r>
              <a:rPr lang="es-ES" sz="2800" i="1" dirty="0"/>
              <a:t>  y Arial </a:t>
            </a:r>
            <a:r>
              <a:rPr lang="es-ES" sz="2800" dirty="0"/>
              <a:t>para el soporte literario</a:t>
            </a:r>
            <a:endParaRPr lang="es-EC" sz="2800" b="1" dirty="0"/>
          </a:p>
        </p:txBody>
      </p:sp>
      <p:pic>
        <p:nvPicPr>
          <p:cNvPr id="8" name="7 Imagen" descr="tipografia"/>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38414"/>
            <a:ext cx="3114787" cy="2828889"/>
          </a:xfrm>
          <a:prstGeom prst="rect">
            <a:avLst/>
          </a:prstGeom>
          <a:noFill/>
          <a:ln>
            <a:noFill/>
          </a:ln>
        </p:spPr>
      </p:pic>
    </p:spTree>
    <p:extLst>
      <p:ext uri="{BB962C8B-B14F-4D97-AF65-F5344CB8AC3E}">
        <p14:creationId xmlns:p14="http://schemas.microsoft.com/office/powerpoint/2010/main" val="2694541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7"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b="1" dirty="0"/>
              <a:t>COLORES PARA LA IMAGEN DE CAMPAÑA</a:t>
            </a:r>
          </a:p>
          <a:p>
            <a:r>
              <a:rPr lang="es-EC" sz="2800" dirty="0"/>
              <a:t>Los colores </a:t>
            </a:r>
            <a:r>
              <a:rPr lang="es-EC" sz="2800" dirty="0" smtClean="0"/>
              <a:t>reafirman </a:t>
            </a:r>
            <a:r>
              <a:rPr lang="es-EC" sz="2800" dirty="0"/>
              <a:t>de que se trata la campaña, o sea una campaña que informe acerca del autismo en los niños.</a:t>
            </a:r>
          </a:p>
        </p:txBody>
      </p:sp>
      <p:pic>
        <p:nvPicPr>
          <p:cNvPr id="8" name="7 Imagen" descr="porcentajes"/>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45024"/>
            <a:ext cx="4680520" cy="2747990"/>
          </a:xfrm>
          <a:prstGeom prst="rect">
            <a:avLst/>
          </a:prstGeom>
          <a:noFill/>
          <a:ln>
            <a:noFill/>
          </a:ln>
        </p:spPr>
      </p:pic>
      <p:pic>
        <p:nvPicPr>
          <p:cNvPr id="9" name="Picture 2" descr="C:\Users\Jorge\tesis\marca grita\logo_solo.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62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5" name="2 Marcador de contenido"/>
          <p:cNvSpPr txBox="1">
            <a:spLocks/>
          </p:cNvSpPr>
          <p:nvPr/>
        </p:nvSpPr>
        <p:spPr>
          <a:xfrm>
            <a:off x="539552" y="158621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a:t>ACROMATISMO O ESCALA DE </a:t>
            </a:r>
            <a:r>
              <a:rPr lang="es-ES" b="1" dirty="0" smtClean="0"/>
              <a:t>GRISES</a:t>
            </a:r>
          </a:p>
          <a:p>
            <a:pPr marL="0" indent="0">
              <a:buNone/>
            </a:pPr>
            <a:r>
              <a:rPr lang="es-EC" sz="2800" dirty="0"/>
              <a:t>La escala de grises se utiliza para establecer comparativamente tanto el valor de la luminosidad de los colores puros como el grado de claridad de las correspondientes gradaciones de este color puro. </a:t>
            </a:r>
          </a:p>
        </p:txBody>
      </p:sp>
      <p:pic>
        <p:nvPicPr>
          <p:cNvPr id="6" name="5 Imagen" descr="escala de grises"/>
          <p:cNvPicPr/>
          <p:nvPr/>
        </p:nvPicPr>
        <p:blipFill>
          <a:blip r:embed="rId2">
            <a:extLst>
              <a:ext uri="{28A0092B-C50C-407E-A947-70E740481C1C}">
                <a14:useLocalDpi xmlns:a14="http://schemas.microsoft.com/office/drawing/2010/main" val="0"/>
              </a:ext>
            </a:extLst>
          </a:blip>
          <a:srcRect/>
          <a:stretch>
            <a:fillRect/>
          </a:stretch>
        </p:blipFill>
        <p:spPr bwMode="auto">
          <a:xfrm>
            <a:off x="1638763" y="4437112"/>
            <a:ext cx="5623534" cy="1093465"/>
          </a:xfrm>
          <a:prstGeom prst="rect">
            <a:avLst/>
          </a:prstGeom>
          <a:noFill/>
          <a:ln>
            <a:noFill/>
          </a:ln>
        </p:spPr>
      </p:pic>
      <p:pic>
        <p:nvPicPr>
          <p:cNvPr id="7" name="Picture 2" descr="C:\Users\Jorge\tesis\marca grita\logo_solo.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65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t>ESTUDIO TÉCNICO DEL PROYECTO</a:t>
            </a:r>
            <a:endParaRPr lang="es-EC" sz="3200" dirty="0"/>
          </a:p>
        </p:txBody>
      </p:sp>
      <p:sp>
        <p:nvSpPr>
          <p:cNvPr id="7" name="2 Marcador de contenido"/>
          <p:cNvSpPr txBox="1">
            <a:spLocks/>
          </p:cNvSpPr>
          <p:nvPr/>
        </p:nvSpPr>
        <p:spPr>
          <a:xfrm>
            <a:off x="539552" y="185536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ISOTIPO EN POSITIVO       ISOTIPO EN NEGATIVO</a:t>
            </a:r>
            <a:endParaRPr lang="es-EC" dirty="0" smtClean="0"/>
          </a:p>
          <a:p>
            <a:pPr marL="0" indent="0">
              <a:buNone/>
            </a:pPr>
            <a:endParaRPr lang="es-EC" sz="2800" dirty="0"/>
          </a:p>
        </p:txBody>
      </p:sp>
      <p:pic>
        <p:nvPicPr>
          <p:cNvPr id="8" name="0 Imagen"/>
          <p:cNvPicPr/>
          <p:nvPr/>
        </p:nvPicPr>
        <p:blipFill>
          <a:blip r:embed="rId2">
            <a:extLst>
              <a:ext uri="{28A0092B-C50C-407E-A947-70E740481C1C}">
                <a14:useLocalDpi xmlns:a14="http://schemas.microsoft.com/office/drawing/2010/main" val="0"/>
              </a:ext>
            </a:extLst>
          </a:blip>
          <a:stretch>
            <a:fillRect/>
          </a:stretch>
        </p:blipFill>
        <p:spPr>
          <a:xfrm>
            <a:off x="755576" y="2780928"/>
            <a:ext cx="3384376" cy="1728539"/>
          </a:xfrm>
          <a:prstGeom prst="rect">
            <a:avLst/>
          </a:prstGeom>
        </p:spPr>
      </p:pic>
      <p:pic>
        <p:nvPicPr>
          <p:cNvPr id="11" name="0 Imagen"/>
          <p:cNvPicPr/>
          <p:nvPr/>
        </p:nvPicPr>
        <p:blipFill>
          <a:blip r:embed="rId3">
            <a:extLst>
              <a:ext uri="{28A0092B-C50C-407E-A947-70E740481C1C}">
                <a14:useLocalDpi xmlns:a14="http://schemas.microsoft.com/office/drawing/2010/main" val="0"/>
              </a:ext>
            </a:extLst>
          </a:blip>
          <a:stretch>
            <a:fillRect/>
          </a:stretch>
        </p:blipFill>
        <p:spPr>
          <a:xfrm>
            <a:off x="5076056" y="2815003"/>
            <a:ext cx="3446040" cy="1752101"/>
          </a:xfrm>
          <a:prstGeom prst="rect">
            <a:avLst/>
          </a:prstGeom>
        </p:spPr>
      </p:pic>
      <p:pic>
        <p:nvPicPr>
          <p:cNvPr id="12" name="Picture 2" descr="C:\Users\Jorge\tesis\marca grita\logo_solo.jp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74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GENERALIDADES</a:t>
            </a:r>
            <a:endParaRPr lang="es-EC" sz="3200" dirty="0"/>
          </a:p>
        </p:txBody>
      </p:sp>
      <p:sp>
        <p:nvSpPr>
          <p:cNvPr id="3" name="2 Marcador de contenido"/>
          <p:cNvSpPr>
            <a:spLocks noGrp="1"/>
          </p:cNvSpPr>
          <p:nvPr>
            <p:ph idx="1"/>
          </p:nvPr>
        </p:nvSpPr>
        <p:spPr>
          <a:xfrm>
            <a:off x="457200" y="5157192"/>
            <a:ext cx="8229600" cy="968971"/>
          </a:xfrm>
        </p:spPr>
        <p:txBody>
          <a:bodyPr>
            <a:normAutofit/>
          </a:bodyPr>
          <a:lstStyle/>
          <a:p>
            <a:pPr marL="0" indent="0" algn="just">
              <a:buNone/>
            </a:pPr>
            <a:r>
              <a:rPr lang="es-ES" sz="2800" dirty="0" smtClean="0"/>
              <a:t>Más </a:t>
            </a:r>
            <a:r>
              <a:rPr lang="es-ES" sz="2800" dirty="0"/>
              <a:t>del 50% de los autistas carece totalmente de lenguaje verbal</a:t>
            </a:r>
            <a:endParaRPr lang="es-EC" sz="2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602505"/>
            <a:ext cx="4968552" cy="3312368"/>
          </a:xfrm>
          <a:prstGeom prst="rect">
            <a:avLst/>
          </a:prstGeom>
        </p:spPr>
      </p:pic>
      <p:pic>
        <p:nvPicPr>
          <p:cNvPr id="5" name="Picture 2" descr="C:\Users\Jorge\tesis\marca grita\logo_solo.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490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MANEJO INCORRECTO DEL ISOTIPO</a:t>
            </a:r>
            <a:endParaRPr lang="es-EC" sz="3200" b="1" dirty="0"/>
          </a:p>
        </p:txBody>
      </p:sp>
      <p:pic>
        <p:nvPicPr>
          <p:cNvPr id="1026"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774" y="1484784"/>
            <a:ext cx="436403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319" y="4235453"/>
            <a:ext cx="3384377" cy="172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149080"/>
            <a:ext cx="3289357" cy="17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Jorge\tesis\marca grita\logo_solo.jp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465313" y="6033130"/>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21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MANEJO INCORRECTO</a:t>
            </a:r>
            <a:endParaRPr lang="es-EC" sz="3200" b="1" dirty="0"/>
          </a:p>
        </p:txBody>
      </p:sp>
      <p:pic>
        <p:nvPicPr>
          <p:cNvPr id="2050"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72816"/>
            <a:ext cx="43164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05064"/>
            <a:ext cx="4028381" cy="256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Jorge\tesis\marca grita\logo_solo.jp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3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1138" y="332656"/>
            <a:ext cx="8229600" cy="1143000"/>
          </a:xfrm>
        </p:spPr>
        <p:txBody>
          <a:bodyPr>
            <a:normAutofit/>
          </a:bodyPr>
          <a:lstStyle/>
          <a:p>
            <a:r>
              <a:rPr lang="en-US" sz="3200" b="1" dirty="0" smtClean="0"/>
              <a:t>PAPELERIA</a:t>
            </a:r>
            <a:endParaRPr lang="es-EC" sz="3200" b="1" dirty="0"/>
          </a:p>
        </p:txBody>
      </p:sp>
      <p:sp>
        <p:nvSpPr>
          <p:cNvPr id="3" name="2 Marcador de contenido"/>
          <p:cNvSpPr>
            <a:spLocks noGrp="1"/>
          </p:cNvSpPr>
          <p:nvPr>
            <p:ph idx="1"/>
          </p:nvPr>
        </p:nvSpPr>
        <p:spPr>
          <a:xfrm>
            <a:off x="467544" y="1844824"/>
            <a:ext cx="8229600" cy="2376264"/>
          </a:xfrm>
        </p:spPr>
        <p:txBody>
          <a:bodyPr/>
          <a:lstStyle/>
          <a:p>
            <a:pPr marL="0" indent="0" algn="just">
              <a:buNone/>
            </a:pPr>
            <a:r>
              <a:rPr lang="es-EC" sz="2800" dirty="0"/>
              <a:t>La papelería podrá ir a una tinta (negro) sin tramas o a color. Esta es necesaria para poder identificarse en cualquier tipo de material impreso que vaya a repartirse a terceras personas para que tengan conocimiento de la campaña</a:t>
            </a:r>
            <a:r>
              <a:rPr lang="es-EC" sz="2000" dirty="0"/>
              <a:t>.</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340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28479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891" y="2631802"/>
            <a:ext cx="36925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PAPELERIA</a:t>
            </a:r>
            <a:endParaRPr lang="es-EC" sz="3200" b="1" dirty="0"/>
          </a:p>
        </p:txBody>
      </p:sp>
      <p:pic>
        <p:nvPicPr>
          <p:cNvPr id="8" name="Picture 2" descr="C:\Users\Jorge\tesis\marca grita\logo_solo.jp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039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TARJETA DE PRESENTACION Y CD</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628800"/>
            <a:ext cx="6283800" cy="17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055" y="3717032"/>
            <a:ext cx="2847121" cy="284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665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EXTERIORES</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00808"/>
            <a:ext cx="3902918" cy="390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0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398" y="2492896"/>
            <a:ext cx="3475199" cy="27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347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ARTICULOS PROMOCIONALES</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3619496" cy="34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n 36" descr="boligraf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132856"/>
            <a:ext cx="2957738" cy="295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114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PIEZAS AUDIOVISUALES</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259632" y="1340768"/>
            <a:ext cx="7056784" cy="4401205"/>
          </a:xfrm>
          <a:prstGeom prst="rect">
            <a:avLst/>
          </a:prstGeom>
        </p:spPr>
        <p:txBody>
          <a:bodyPr wrap="square">
            <a:spAutoFit/>
          </a:bodyPr>
          <a:lstStyle/>
          <a:p>
            <a:pPr algn="just"/>
            <a:r>
              <a:rPr lang="es-EC" sz="2800" dirty="0"/>
              <a:t>El tema principal a desarrollar en el documental será el autismo: sus causas, qué se puede hacer para tratar debidamente con las personas que padecen de este trastorno y testimonios de familias en las cuales existen integrantes autistas, así como opiniones de profesionales con respecto al tema. Esto ayudará a que los espectadores reconozcan  más fácilmente síntomas y acudan más rápido a profesionales en busca de ayuda.</a:t>
            </a:r>
          </a:p>
        </p:txBody>
      </p:sp>
    </p:spTree>
    <p:extLst>
      <p:ext uri="{BB962C8B-B14F-4D97-AF65-F5344CB8AC3E}">
        <p14:creationId xmlns:p14="http://schemas.microsoft.com/office/powerpoint/2010/main" val="674411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856"/>
            <a:ext cx="8229600" cy="1143000"/>
          </a:xfrm>
        </p:spPr>
        <p:txBody>
          <a:bodyPr>
            <a:normAutofit/>
          </a:bodyPr>
          <a:lstStyle/>
          <a:p>
            <a:r>
              <a:rPr lang="en-US" sz="3200" b="1" dirty="0" smtClean="0"/>
              <a:t>CONSIDERACIONES TECNICAS DEL PROYECTO</a:t>
            </a:r>
            <a:endParaRPr lang="es-EC" sz="3200" b="1" dirty="0"/>
          </a:p>
        </p:txBody>
      </p:sp>
      <p:sp>
        <p:nvSpPr>
          <p:cNvPr id="3" name="2 Marcador de contenido"/>
          <p:cNvSpPr>
            <a:spLocks noGrp="1"/>
          </p:cNvSpPr>
          <p:nvPr>
            <p:ph idx="1"/>
          </p:nvPr>
        </p:nvSpPr>
        <p:spPr>
          <a:xfrm>
            <a:off x="539552" y="1351309"/>
            <a:ext cx="8229600" cy="4938398"/>
          </a:xfrm>
        </p:spPr>
        <p:txBody>
          <a:bodyPr>
            <a:normAutofit fontScale="62500" lnSpcReduction="20000"/>
          </a:bodyPr>
          <a:lstStyle/>
          <a:p>
            <a:pPr lvl="0"/>
            <a:r>
              <a:rPr lang="es-EC" sz="4200" dirty="0"/>
              <a:t>Formato 4:3.</a:t>
            </a:r>
          </a:p>
          <a:p>
            <a:pPr lvl="0"/>
            <a:r>
              <a:rPr lang="pt-BR" sz="4200" dirty="0"/>
              <a:t>Trípode, </a:t>
            </a:r>
            <a:r>
              <a:rPr lang="pt-BR" sz="4200" dirty="0" err="1"/>
              <a:t>Cámara</a:t>
            </a:r>
            <a:r>
              <a:rPr lang="pt-BR" sz="4200" dirty="0"/>
              <a:t> Panasonic </a:t>
            </a:r>
            <a:r>
              <a:rPr lang="pt-BR" sz="4200" dirty="0" err="1"/>
              <a:t>nv-gs</a:t>
            </a:r>
            <a:r>
              <a:rPr lang="pt-BR" sz="4200" dirty="0"/>
              <a:t> 17, Kit básico de </a:t>
            </a:r>
            <a:r>
              <a:rPr lang="pt-BR" sz="4200" dirty="0" err="1"/>
              <a:t>Iluminación</a:t>
            </a:r>
            <a:r>
              <a:rPr lang="pt-BR" sz="4200" dirty="0"/>
              <a:t>.</a:t>
            </a:r>
            <a:endParaRPr lang="es-EC" sz="4200" dirty="0"/>
          </a:p>
          <a:p>
            <a:pPr lvl="0"/>
            <a:r>
              <a:rPr lang="es-EC" sz="4200" dirty="0"/>
              <a:t>Equipo Técnico: Director, </a:t>
            </a:r>
            <a:r>
              <a:rPr lang="es-EC" sz="4200" dirty="0" smtClean="0"/>
              <a:t>Productor y Asistente.</a:t>
            </a:r>
          </a:p>
          <a:p>
            <a:pPr lvl="0"/>
            <a:r>
              <a:rPr lang="es-EC" sz="4200" dirty="0" smtClean="0"/>
              <a:t>Uso </a:t>
            </a:r>
            <a:r>
              <a:rPr lang="es-EC" sz="4200" dirty="0"/>
              <a:t>de la narración, bien sea a través de locución en off o por medio de entrevistas, encuestas, etc. Es fundamental el uso de voces vivas de los protagonistas del hecho.</a:t>
            </a:r>
          </a:p>
          <a:p>
            <a:pPr lvl="0"/>
            <a:r>
              <a:rPr lang="es-EC" sz="4200" dirty="0"/>
              <a:t>Utilización de efectos sonoros y musicales.</a:t>
            </a:r>
          </a:p>
          <a:p>
            <a:pPr lvl="0"/>
            <a:r>
              <a:rPr lang="es-EC" sz="4200" dirty="0"/>
              <a:t>Reproducción de visuales: Fotos, entrevistas, testimonios, diapositivas, animaciones, efectos de video, entre otras.</a:t>
            </a:r>
          </a:p>
          <a:p>
            <a:pPr lvl="0"/>
            <a:r>
              <a:rPr lang="es-EC" sz="4200" dirty="0"/>
              <a:t>Es de contenido temático: cultural, educativo, didáctico, institucional</a:t>
            </a:r>
            <a:r>
              <a:rPr lang="es-EC" sz="4000" dirty="0"/>
              <a:t>.</a:t>
            </a:r>
          </a:p>
          <a:p>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07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PROCESO DE PRODUCCION</a:t>
            </a:r>
            <a:endParaRPr lang="es-EC" sz="3200" b="1" dirty="0"/>
          </a:p>
        </p:txBody>
      </p:sp>
      <p:sp>
        <p:nvSpPr>
          <p:cNvPr id="3" name="2 Marcador de contenido"/>
          <p:cNvSpPr>
            <a:spLocks noGrp="1"/>
          </p:cNvSpPr>
          <p:nvPr>
            <p:ph idx="1"/>
          </p:nvPr>
        </p:nvSpPr>
        <p:spPr/>
        <p:txBody>
          <a:bodyPr/>
          <a:lstStyle/>
          <a:p>
            <a:pPr marL="0" indent="0">
              <a:buNone/>
            </a:pPr>
            <a:r>
              <a:rPr lang="es-ES_tradnl" b="1" dirty="0"/>
              <a:t> </a:t>
            </a:r>
            <a:r>
              <a:rPr lang="es-ES_tradnl" b="1" dirty="0" smtClean="0"/>
              <a:t>   PREPRODUCCIÓN</a:t>
            </a:r>
            <a:endParaRPr lang="es-EC" b="1" dirty="0"/>
          </a:p>
          <a:p>
            <a:r>
              <a:rPr lang="es-EC" dirty="0"/>
              <a:t>La preproducción es el proceso de preparación previo al desarrollo de una grabación, donde se especifican todos los pasos a seguir, recursos o elementos que serán necesarios para llevarlo a cabo.</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0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GENERALIDADES</a:t>
            </a:r>
            <a:endParaRPr lang="es-EC" sz="32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55576" y="1988840"/>
            <a:ext cx="7935246" cy="2308324"/>
          </a:xfrm>
          <a:prstGeom prst="rect">
            <a:avLst/>
          </a:prstGeom>
          <a:noFill/>
        </p:spPr>
        <p:txBody>
          <a:bodyPr wrap="square" rtlCol="0">
            <a:spAutoFit/>
          </a:bodyPr>
          <a:lstStyle/>
          <a:p>
            <a:r>
              <a:rPr lang="es-EC" sz="3200" b="1" dirty="0" smtClean="0"/>
              <a:t>ANTECEDENTES</a:t>
            </a:r>
          </a:p>
          <a:p>
            <a:pPr algn="just"/>
            <a:r>
              <a:rPr lang="es-ES" sz="2800" dirty="0" smtClean="0"/>
              <a:t>La </a:t>
            </a:r>
            <a:r>
              <a:rPr lang="es-ES" sz="2800" dirty="0"/>
              <a:t>clasificación médica del autismo no ocurrió hasta </a:t>
            </a:r>
            <a:endParaRPr lang="es-ES" sz="2800" dirty="0" smtClean="0"/>
          </a:p>
          <a:p>
            <a:pPr algn="just"/>
            <a:r>
              <a:rPr lang="es-ES" sz="2800" dirty="0" smtClean="0"/>
              <a:t>1943</a:t>
            </a:r>
            <a:r>
              <a:rPr lang="es-ES" sz="2800" dirty="0"/>
              <a:t>, cuando el Dr. Leo </a:t>
            </a:r>
            <a:r>
              <a:rPr lang="es-ES" sz="2800" dirty="0" err="1" smtClean="0"/>
              <a:t>Kanner</a:t>
            </a:r>
            <a:r>
              <a:rPr lang="es-ES" sz="2800" dirty="0" smtClean="0"/>
              <a:t>, del </a:t>
            </a:r>
            <a:r>
              <a:rPr lang="es-ES" sz="2800" dirty="0"/>
              <a:t>Hospital John </a:t>
            </a:r>
            <a:endParaRPr lang="es-ES" sz="2800" dirty="0" smtClean="0"/>
          </a:p>
          <a:p>
            <a:pPr algn="just"/>
            <a:r>
              <a:rPr lang="es-ES" sz="2800" dirty="0" smtClean="0"/>
              <a:t>Hopkins</a:t>
            </a:r>
            <a:r>
              <a:rPr lang="es-ES" sz="2800" dirty="0"/>
              <a:t>, estudió a un grupo de 11 niños e introdujo la </a:t>
            </a:r>
            <a:r>
              <a:rPr lang="es-ES" sz="2800" dirty="0" smtClean="0"/>
              <a:t>caracterización “</a:t>
            </a:r>
            <a:r>
              <a:rPr lang="es-ES" sz="2800" i="1" dirty="0"/>
              <a:t>autismo infantil temprano”.</a:t>
            </a:r>
            <a:r>
              <a:rPr lang="es-ES" sz="2800" dirty="0"/>
              <a:t> </a:t>
            </a:r>
            <a:endParaRPr lang="es-EC" sz="2800" dirty="0"/>
          </a:p>
        </p:txBody>
      </p:sp>
    </p:spTree>
    <p:extLst>
      <p:ext uri="{BB962C8B-B14F-4D97-AF65-F5344CB8AC3E}">
        <p14:creationId xmlns:p14="http://schemas.microsoft.com/office/powerpoint/2010/main" val="1162888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ARGUMENTO</a:t>
            </a:r>
            <a:endParaRPr lang="es-EC" sz="3200" b="1" dirty="0"/>
          </a:p>
        </p:txBody>
      </p:sp>
      <p:sp>
        <p:nvSpPr>
          <p:cNvPr id="3" name="2 Marcador de contenido"/>
          <p:cNvSpPr>
            <a:spLocks noGrp="1"/>
          </p:cNvSpPr>
          <p:nvPr>
            <p:ph idx="1"/>
          </p:nvPr>
        </p:nvSpPr>
        <p:spPr/>
        <p:txBody>
          <a:bodyPr/>
          <a:lstStyle/>
          <a:p>
            <a:pPr marL="0" indent="0">
              <a:buNone/>
            </a:pPr>
            <a:r>
              <a:rPr lang="es-ES_tradnl" dirty="0"/>
              <a:t>La </a:t>
            </a:r>
            <a:r>
              <a:rPr lang="es-ES_tradnl" dirty="0" smtClean="0"/>
              <a:t>palabra Argumento </a:t>
            </a:r>
            <a:r>
              <a:rPr lang="es-ES_tradnl" dirty="0"/>
              <a:t>viene del latín, </a:t>
            </a:r>
            <a:r>
              <a:rPr lang="es-ES_tradnl" i="1" dirty="0" err="1"/>
              <a:t>argumentum</a:t>
            </a:r>
            <a:r>
              <a:rPr lang="es-ES_tradnl" dirty="0"/>
              <a:t>, y significa justificativa. Se describe la historia, el contenido que trata, en tiempo y espacio. El argumento es importante porque da el trayecto de la acción.</a:t>
            </a:r>
            <a:endParaRPr lang="es-EC" dirty="0"/>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36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GUION LITERARIO</a:t>
            </a:r>
            <a:endParaRPr lang="es-EC" sz="3200" b="1" dirty="0"/>
          </a:p>
        </p:txBody>
      </p:sp>
      <p:sp>
        <p:nvSpPr>
          <p:cNvPr id="3" name="2 Marcador de contenido"/>
          <p:cNvSpPr>
            <a:spLocks noGrp="1"/>
          </p:cNvSpPr>
          <p:nvPr>
            <p:ph idx="1"/>
          </p:nvPr>
        </p:nvSpPr>
        <p:spPr/>
        <p:txBody>
          <a:bodyPr/>
          <a:lstStyle/>
          <a:p>
            <a:r>
              <a:rPr lang="es-ES" dirty="0" smtClean="0"/>
              <a:t>El </a:t>
            </a:r>
            <a:r>
              <a:rPr lang="es-ES" dirty="0"/>
              <a:t>guión literario es la base de todo proyecto audiovisual, a partir de él se realizan todos los aspectos necesarios en la producción, como presupuestos, selección de actores, recursos técnicos necesarios, selección de locaciones, </a:t>
            </a:r>
            <a:r>
              <a:rPr lang="es-ES" dirty="0" err="1"/>
              <a:t>etc</a:t>
            </a: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2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GUIÓN TÉCNICO</a:t>
            </a:r>
            <a:endParaRPr lang="es-EC" sz="3200" b="1" dirty="0"/>
          </a:p>
        </p:txBody>
      </p:sp>
      <p:sp>
        <p:nvSpPr>
          <p:cNvPr id="3" name="2 Marcador de contenido"/>
          <p:cNvSpPr>
            <a:spLocks noGrp="1"/>
          </p:cNvSpPr>
          <p:nvPr>
            <p:ph idx="1"/>
          </p:nvPr>
        </p:nvSpPr>
        <p:spPr/>
        <p:txBody>
          <a:bodyPr/>
          <a:lstStyle/>
          <a:p>
            <a:r>
              <a:rPr lang="es-ES_tradnl" dirty="0" smtClean="0"/>
              <a:t>E</a:t>
            </a:r>
            <a:r>
              <a:rPr lang="es-EC" dirty="0"/>
              <a:t>l guión </a:t>
            </a:r>
            <a:r>
              <a:rPr lang="es-EC" dirty="0" smtClean="0"/>
              <a:t>técnico </a:t>
            </a:r>
            <a:r>
              <a:rPr lang="es-EC" dirty="0"/>
              <a:t>ofrece todas las indicaciones necesarias para poder realizar el proyecto. Contiene la descripción de la acción, de los actores, sus diálogos, efectos, músicas, ambiente y las características para la toma de sonido: sincrónico, referencia, muda o play-back.</a:t>
            </a:r>
          </a:p>
          <a:p>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55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98992505"/>
              </p:ext>
            </p:extLst>
          </p:nvPr>
        </p:nvGraphicFramePr>
        <p:xfrm>
          <a:off x="1331640" y="764704"/>
          <a:ext cx="6624737" cy="5496129"/>
        </p:xfrm>
        <a:graphic>
          <a:graphicData uri="http://schemas.openxmlformats.org/drawingml/2006/table">
            <a:tbl>
              <a:tblPr firstRow="1" firstCol="1" bandRow="1" bandCol="1">
                <a:tableStyleId>{5C22544A-7EE6-4342-B048-85BDC9FD1C3A}</a:tableStyleId>
              </a:tblPr>
              <a:tblGrid>
                <a:gridCol w="687279"/>
                <a:gridCol w="582115"/>
                <a:gridCol w="1079481"/>
                <a:gridCol w="1889867"/>
                <a:gridCol w="1889867"/>
                <a:gridCol w="496128"/>
              </a:tblGrid>
              <a:tr h="176262">
                <a:tc rowSpan="2">
                  <a:txBody>
                    <a:bodyPr/>
                    <a:lstStyle/>
                    <a:p>
                      <a:pPr algn="ctr">
                        <a:lnSpc>
                          <a:spcPct val="115000"/>
                        </a:lnSpc>
                        <a:spcAft>
                          <a:spcPts val="0"/>
                        </a:spcAft>
                      </a:pPr>
                      <a:r>
                        <a:rPr lang="es-ES" sz="1000" dirty="0">
                          <a:effectLst/>
                        </a:rPr>
                        <a:t>SEC</a:t>
                      </a:r>
                      <a:endParaRPr lang="es-EC" sz="1000" dirty="0">
                        <a:effectLst/>
                        <a:latin typeface="Calibri"/>
                        <a:ea typeface="Calibri"/>
                        <a:cs typeface="Times New Roman"/>
                      </a:endParaRPr>
                    </a:p>
                  </a:txBody>
                  <a:tcPr marL="48459" marR="48459" marT="0" marB="0" anchor="ctr"/>
                </a:tc>
                <a:tc rowSpan="2">
                  <a:txBody>
                    <a:bodyPr/>
                    <a:lstStyle/>
                    <a:p>
                      <a:pPr algn="ctr">
                        <a:lnSpc>
                          <a:spcPct val="115000"/>
                        </a:lnSpc>
                        <a:spcAft>
                          <a:spcPts val="0"/>
                        </a:spcAft>
                      </a:pPr>
                      <a:r>
                        <a:rPr lang="es-ES" sz="1000" dirty="0">
                          <a:effectLst/>
                        </a:rPr>
                        <a:t>PLANO</a:t>
                      </a:r>
                      <a:endParaRPr lang="es-EC" sz="1000" dirty="0">
                        <a:effectLst/>
                        <a:latin typeface="Calibri"/>
                        <a:ea typeface="Calibri"/>
                        <a:cs typeface="Times New Roman"/>
                      </a:endParaRPr>
                    </a:p>
                  </a:txBody>
                  <a:tcPr marL="48459" marR="48459" marT="0" marB="0" anchor="ctr"/>
                </a:tc>
                <a:tc rowSpan="2">
                  <a:txBody>
                    <a:bodyPr/>
                    <a:lstStyle/>
                    <a:p>
                      <a:pPr algn="ctr">
                        <a:lnSpc>
                          <a:spcPct val="115000"/>
                        </a:lnSpc>
                        <a:spcAft>
                          <a:spcPts val="0"/>
                        </a:spcAft>
                      </a:pPr>
                      <a:r>
                        <a:rPr lang="es-ES" sz="1000" dirty="0">
                          <a:effectLst/>
                        </a:rPr>
                        <a:t>IMAGEN</a:t>
                      </a:r>
                      <a:endParaRPr lang="es-EC" sz="1000" dirty="0">
                        <a:effectLst/>
                        <a:latin typeface="Calibri"/>
                        <a:ea typeface="Calibri"/>
                        <a:cs typeface="Times New Roman"/>
                      </a:endParaRPr>
                    </a:p>
                  </a:txBody>
                  <a:tcPr marL="48459" marR="48459" marT="0" marB="0" anchor="ctr"/>
                </a:tc>
                <a:tc gridSpan="2">
                  <a:txBody>
                    <a:bodyPr/>
                    <a:lstStyle/>
                    <a:p>
                      <a:pPr algn="ctr">
                        <a:lnSpc>
                          <a:spcPct val="115000"/>
                        </a:lnSpc>
                        <a:spcAft>
                          <a:spcPts val="0"/>
                        </a:spcAft>
                      </a:pPr>
                      <a:r>
                        <a:rPr lang="es-ES" sz="700">
                          <a:effectLst/>
                        </a:rPr>
                        <a:t>AUDIO</a:t>
                      </a:r>
                      <a:endParaRPr lang="es-EC" sz="800">
                        <a:effectLst/>
                        <a:latin typeface="Calibri"/>
                        <a:ea typeface="Calibri"/>
                        <a:cs typeface="Times New Roman"/>
                      </a:endParaRPr>
                    </a:p>
                  </a:txBody>
                  <a:tcPr marL="48459" marR="48459" marT="0" marB="0" anchor="ctr"/>
                </a:tc>
                <a:tc hMerge="1">
                  <a:txBody>
                    <a:bodyPr/>
                    <a:lstStyle/>
                    <a:p>
                      <a:endParaRPr lang="es-EC"/>
                    </a:p>
                  </a:txBody>
                  <a:tcPr/>
                </a:tc>
                <a:tc rowSpan="2">
                  <a:txBody>
                    <a:bodyPr/>
                    <a:lstStyle/>
                    <a:p>
                      <a:pPr algn="ctr">
                        <a:lnSpc>
                          <a:spcPct val="115000"/>
                        </a:lnSpc>
                        <a:spcAft>
                          <a:spcPts val="0"/>
                        </a:spcAft>
                      </a:pPr>
                      <a:r>
                        <a:rPr lang="es-ES" sz="1000">
                          <a:effectLst/>
                        </a:rPr>
                        <a:t>TIEMPO</a:t>
                      </a:r>
                      <a:endParaRPr lang="es-EC" sz="1000">
                        <a:effectLst/>
                        <a:latin typeface="Calibri"/>
                        <a:ea typeface="Calibri"/>
                        <a:cs typeface="Times New Roman"/>
                      </a:endParaRPr>
                    </a:p>
                  </a:txBody>
                  <a:tcPr marL="48459" marR="48459" marT="0" marB="0" anchor="ctr"/>
                </a:tc>
              </a:tr>
              <a:tr h="35252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S" sz="1000" dirty="0">
                          <a:effectLst/>
                        </a:rPr>
                        <a:t>SONIDO</a:t>
                      </a:r>
                      <a:endParaRPr lang="es-EC" sz="1000" dirty="0">
                        <a:effectLst/>
                        <a:latin typeface="Calibri"/>
                        <a:ea typeface="Calibri"/>
                        <a:cs typeface="Times New Roman"/>
                      </a:endParaRPr>
                    </a:p>
                  </a:txBody>
                  <a:tcPr marL="48459" marR="48459" marT="0" marB="0" anchor="ctr"/>
                </a:tc>
                <a:tc>
                  <a:txBody>
                    <a:bodyPr/>
                    <a:lstStyle/>
                    <a:p>
                      <a:pPr algn="ctr">
                        <a:lnSpc>
                          <a:spcPct val="115000"/>
                        </a:lnSpc>
                        <a:spcAft>
                          <a:spcPts val="0"/>
                        </a:spcAft>
                      </a:pPr>
                      <a:r>
                        <a:rPr lang="es-ES" sz="1000" dirty="0">
                          <a:effectLst/>
                        </a:rPr>
                        <a:t>TEXTO</a:t>
                      </a:r>
                      <a:endParaRPr lang="es-EC" sz="1000" dirty="0">
                        <a:effectLst/>
                        <a:latin typeface="Calibri"/>
                        <a:ea typeface="Calibri"/>
                        <a:cs typeface="Times New Roman"/>
                      </a:endParaRPr>
                    </a:p>
                  </a:txBody>
                  <a:tcPr marL="48459" marR="48459" marT="0" marB="0" anchor="ctr"/>
                </a:tc>
                <a:tc vMerge="1">
                  <a:txBody>
                    <a:bodyPr/>
                    <a:lstStyle/>
                    <a:p>
                      <a:endParaRPr lang="es-EC"/>
                    </a:p>
                  </a:txBody>
                  <a:tcPr/>
                </a:tc>
              </a:tr>
              <a:tr h="625217">
                <a:tc>
                  <a:txBody>
                    <a:bodyPr/>
                    <a:lstStyle/>
                    <a:p>
                      <a:pPr>
                        <a:lnSpc>
                          <a:spcPct val="115000"/>
                        </a:lnSpc>
                        <a:spcAft>
                          <a:spcPts val="0"/>
                        </a:spcAft>
                      </a:pPr>
                      <a:r>
                        <a:rPr lang="es-ES" sz="1000">
                          <a:effectLst/>
                        </a:rPr>
                        <a:t> </a:t>
                      </a:r>
                      <a:endParaRPr lang="es-EC" sz="1000">
                        <a:effectLst/>
                        <a:latin typeface="Calibri"/>
                        <a:ea typeface="Calibri"/>
                        <a:cs typeface="Times New Roman"/>
                      </a:endParaRPr>
                    </a:p>
                  </a:txBody>
                  <a:tcPr marL="48459" marR="48459" marT="0" marB="0"/>
                </a:tc>
                <a:tc>
                  <a:txBody>
                    <a:bodyPr/>
                    <a:lstStyle/>
                    <a:p>
                      <a:pPr>
                        <a:lnSpc>
                          <a:spcPct val="115000"/>
                        </a:lnSpc>
                        <a:spcAft>
                          <a:spcPts val="0"/>
                        </a:spcAft>
                      </a:pPr>
                      <a:r>
                        <a:rPr lang="es-ES" sz="1000">
                          <a:effectLst/>
                        </a:rPr>
                        <a:t> </a:t>
                      </a:r>
                      <a:endParaRPr lang="es-EC" sz="1000">
                        <a:effectLst/>
                        <a:latin typeface="Calibri"/>
                        <a:ea typeface="Calibri"/>
                        <a:cs typeface="Times New Roman"/>
                      </a:endParaRPr>
                    </a:p>
                  </a:txBody>
                  <a:tcPr marL="48459" marR="48459" marT="0" marB="0"/>
                </a:tc>
                <a:tc>
                  <a:txBody>
                    <a:bodyPr/>
                    <a:lstStyle/>
                    <a:p>
                      <a:pPr>
                        <a:lnSpc>
                          <a:spcPct val="115000"/>
                        </a:lnSpc>
                        <a:spcAft>
                          <a:spcPts val="0"/>
                        </a:spcAft>
                      </a:pPr>
                      <a:r>
                        <a:rPr lang="es-ES" sz="1000">
                          <a:effectLst/>
                        </a:rPr>
                        <a:t>Logotipo de la Campaña</a:t>
                      </a:r>
                      <a:endParaRPr lang="es-EC" sz="100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dirty="0">
                          <a:effectLst/>
                        </a:rPr>
                        <a:t>Música que asciende lentamente</a:t>
                      </a:r>
                      <a:endParaRPr lang="es-EC" sz="1000" dirty="0">
                        <a:effectLst/>
                        <a:latin typeface="Calibri"/>
                        <a:ea typeface="Calibri"/>
                        <a:cs typeface="Times New Roman"/>
                      </a:endParaRPr>
                    </a:p>
                  </a:txBody>
                  <a:tcPr marL="48459" marR="48459" marT="0" marB="0"/>
                </a:tc>
                <a:tc>
                  <a:txBody>
                    <a:bodyPr/>
                    <a:lstStyle/>
                    <a:p>
                      <a:pPr>
                        <a:lnSpc>
                          <a:spcPct val="115000"/>
                        </a:lnSpc>
                        <a:spcAft>
                          <a:spcPts val="0"/>
                        </a:spcAft>
                      </a:pPr>
                      <a:r>
                        <a:rPr lang="es-ES" sz="1000" dirty="0">
                          <a:effectLst/>
                        </a:rPr>
                        <a:t>Campaña informativa y de apoyo del autismo en  para la ciudad de Guayaquil.</a:t>
                      </a:r>
                      <a:endParaRPr lang="es-EC" sz="1000" dirty="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dirty="0">
                          <a:effectLst/>
                        </a:rPr>
                        <a:t>7’’</a:t>
                      </a:r>
                      <a:endParaRPr lang="es-EC" sz="1000" dirty="0">
                        <a:effectLst/>
                        <a:latin typeface="Calibri"/>
                        <a:ea typeface="Calibri"/>
                        <a:cs typeface="Times New Roman"/>
                      </a:endParaRPr>
                    </a:p>
                  </a:txBody>
                  <a:tcPr marL="48459" marR="48459" marT="0" marB="0"/>
                </a:tc>
              </a:tr>
              <a:tr h="881308">
                <a:tc>
                  <a:txBody>
                    <a:bodyPr/>
                    <a:lstStyle/>
                    <a:p>
                      <a:pPr algn="ctr">
                        <a:lnSpc>
                          <a:spcPct val="115000"/>
                        </a:lnSpc>
                        <a:spcAft>
                          <a:spcPts val="0"/>
                        </a:spcAft>
                      </a:pPr>
                      <a:r>
                        <a:rPr lang="es-ES" sz="1000">
                          <a:effectLst/>
                        </a:rPr>
                        <a:t>Escena 1</a:t>
                      </a:r>
                      <a:endParaRPr lang="es-EC" sz="100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a:effectLst/>
                        </a:rPr>
                        <a:t>P1</a:t>
                      </a:r>
                      <a:endParaRPr lang="es-EC" sz="1000">
                        <a:effectLst/>
                        <a:latin typeface="Calibri"/>
                        <a:ea typeface="Calibri"/>
                        <a:cs typeface="Times New Roman"/>
                      </a:endParaRPr>
                    </a:p>
                  </a:txBody>
                  <a:tcPr marL="48459" marR="48459" marT="0" marB="0"/>
                </a:tc>
                <a:tc>
                  <a:txBody>
                    <a:bodyPr/>
                    <a:lstStyle/>
                    <a:p>
                      <a:pPr>
                        <a:lnSpc>
                          <a:spcPct val="115000"/>
                        </a:lnSpc>
                        <a:spcAft>
                          <a:spcPts val="0"/>
                        </a:spcAft>
                      </a:pPr>
                      <a:r>
                        <a:rPr lang="es-ES" sz="1000">
                          <a:effectLst/>
                        </a:rPr>
                        <a:t>Plano General, niños jugando y corriendo en un parque</a:t>
                      </a:r>
                      <a:endParaRPr lang="es-EC" sz="100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a:effectLst/>
                        </a:rPr>
                        <a:t>Voz en off</a:t>
                      </a:r>
                      <a:endParaRPr lang="es-EC" sz="1000">
                        <a:effectLst/>
                        <a:latin typeface="Calibri"/>
                        <a:ea typeface="Calibri"/>
                        <a:cs typeface="Times New Roman"/>
                      </a:endParaRPr>
                    </a:p>
                  </a:txBody>
                  <a:tcPr marL="48459" marR="48459" marT="0" marB="0"/>
                </a:tc>
                <a:tc rowSpan="2">
                  <a:txBody>
                    <a:bodyPr/>
                    <a:lstStyle/>
                    <a:p>
                      <a:pPr algn="just">
                        <a:lnSpc>
                          <a:spcPct val="150000"/>
                        </a:lnSpc>
                        <a:spcAft>
                          <a:spcPts val="600"/>
                        </a:spcAft>
                        <a:tabLst>
                          <a:tab pos="1143000" algn="l"/>
                        </a:tabLst>
                      </a:pPr>
                      <a:r>
                        <a:rPr lang="es-ES_tradnl" sz="1000" dirty="0">
                          <a:effectLst/>
                        </a:rPr>
                        <a:t>Poco se conoce sobre el origen del autismo. En la actualidad, las cifras indican que en el mundo de cada 10 mil niños 10 enfrentan este trastorno. Según la fundación Entra a mi Mundo, en Ecuador hay una población de 60 mil pequeños autistas, sin contar condiciones relacionadas, tales como el síndrome de Asperger, el PDD y el síndrome de déficit de atención.</a:t>
                      </a:r>
                      <a:endParaRPr lang="es-EC" sz="1000" dirty="0">
                        <a:effectLst/>
                      </a:endParaRPr>
                    </a:p>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dirty="0">
                          <a:effectLst/>
                        </a:rPr>
                        <a:t>13’’</a:t>
                      </a:r>
                      <a:endParaRPr lang="es-EC" sz="1000" dirty="0">
                        <a:effectLst/>
                        <a:latin typeface="Calibri"/>
                        <a:ea typeface="Calibri"/>
                        <a:cs typeface="Times New Roman"/>
                      </a:endParaRPr>
                    </a:p>
                  </a:txBody>
                  <a:tcPr marL="48459" marR="48459" marT="0" marB="0"/>
                </a:tc>
              </a:tr>
              <a:tr h="1208218">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a:effectLst/>
                        </a:rPr>
                        <a:t>P1</a:t>
                      </a:r>
                      <a:endParaRPr lang="es-EC" sz="1000">
                        <a:effectLst/>
                        <a:latin typeface="Calibri"/>
                        <a:ea typeface="Calibri"/>
                        <a:cs typeface="Times New Roman"/>
                      </a:endParaRPr>
                    </a:p>
                  </a:txBody>
                  <a:tcPr marL="48459" marR="48459" marT="0" marB="0"/>
                </a:tc>
                <a:tc>
                  <a:txBody>
                    <a:bodyPr/>
                    <a:lstStyle/>
                    <a:p>
                      <a:pPr>
                        <a:lnSpc>
                          <a:spcPct val="115000"/>
                        </a:lnSpc>
                        <a:spcAft>
                          <a:spcPts val="0"/>
                        </a:spcAft>
                      </a:pPr>
                      <a:r>
                        <a:rPr lang="es-ES" sz="1000">
                          <a:effectLst/>
                        </a:rPr>
                        <a:t> </a:t>
                      </a:r>
                      <a:endParaRPr lang="es-EC" sz="100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dirty="0">
                          <a:effectLst/>
                        </a:rPr>
                        <a:t> </a:t>
                      </a:r>
                      <a:endParaRPr lang="es-EC" sz="1000" dirty="0">
                        <a:effectLst/>
                        <a:latin typeface="Calibri"/>
                        <a:ea typeface="Calibri"/>
                        <a:cs typeface="Times New Roman"/>
                      </a:endParaRPr>
                    </a:p>
                  </a:txBody>
                  <a:tcPr marL="48459" marR="48459" marT="0" marB="0"/>
                </a:tc>
                <a:tc vMerge="1">
                  <a:txBody>
                    <a:bodyPr/>
                    <a:lstStyle/>
                    <a:p>
                      <a:endParaRPr lang="es-EC"/>
                    </a:p>
                  </a:txBody>
                  <a:tcPr/>
                </a:tc>
                <a:tc>
                  <a:txBody>
                    <a:bodyPr/>
                    <a:lstStyle/>
                    <a:p>
                      <a:pPr algn="ctr">
                        <a:lnSpc>
                          <a:spcPct val="115000"/>
                        </a:lnSpc>
                        <a:spcAft>
                          <a:spcPts val="0"/>
                        </a:spcAft>
                      </a:pPr>
                      <a:r>
                        <a:rPr lang="es-ES" sz="1000" dirty="0">
                          <a:effectLst/>
                        </a:rPr>
                        <a:t> </a:t>
                      </a:r>
                      <a:endParaRPr lang="es-EC" sz="1000" dirty="0">
                        <a:effectLst/>
                        <a:latin typeface="Calibri"/>
                        <a:ea typeface="Calibri"/>
                        <a:cs typeface="Times New Roman"/>
                      </a:endParaRPr>
                    </a:p>
                  </a:txBody>
                  <a:tcPr marL="48459" marR="48459" marT="0" marB="0"/>
                </a:tc>
              </a:tr>
              <a:tr h="1586355">
                <a:tc>
                  <a:txBody>
                    <a:bodyPr/>
                    <a:lstStyle/>
                    <a:p>
                      <a:pPr algn="ctr">
                        <a:lnSpc>
                          <a:spcPct val="115000"/>
                        </a:lnSpc>
                        <a:spcAft>
                          <a:spcPts val="0"/>
                        </a:spcAft>
                      </a:pPr>
                      <a:r>
                        <a:rPr lang="es-ES" sz="1000">
                          <a:effectLst/>
                        </a:rPr>
                        <a:t>Escena 2</a:t>
                      </a:r>
                      <a:endParaRPr lang="es-EC" sz="100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a:effectLst/>
                        </a:rPr>
                        <a:t>P2</a:t>
                      </a:r>
                      <a:endParaRPr lang="es-EC" sz="1000">
                        <a:effectLst/>
                        <a:latin typeface="Calibri"/>
                        <a:ea typeface="Calibri"/>
                        <a:cs typeface="Times New Roman"/>
                      </a:endParaRPr>
                    </a:p>
                  </a:txBody>
                  <a:tcPr marL="48459" marR="48459" marT="0" marB="0"/>
                </a:tc>
                <a:tc>
                  <a:txBody>
                    <a:bodyPr/>
                    <a:lstStyle/>
                    <a:p>
                      <a:pPr>
                        <a:lnSpc>
                          <a:spcPct val="115000"/>
                        </a:lnSpc>
                        <a:spcAft>
                          <a:spcPts val="0"/>
                        </a:spcAft>
                      </a:pPr>
                      <a:r>
                        <a:rPr lang="es-ES" sz="1000">
                          <a:effectLst/>
                        </a:rPr>
                        <a:t>Primer Plano, Familia 1 con hijo autista cuenta su experiencia</a:t>
                      </a:r>
                      <a:endParaRPr lang="es-EC" sz="1000">
                        <a:effectLst/>
                      </a:endParaRPr>
                    </a:p>
                    <a:p>
                      <a:pPr>
                        <a:lnSpc>
                          <a:spcPct val="115000"/>
                        </a:lnSpc>
                        <a:spcAft>
                          <a:spcPts val="0"/>
                        </a:spcAft>
                      </a:pPr>
                      <a:r>
                        <a:rPr lang="es-ES" sz="1000">
                          <a:effectLst/>
                        </a:rPr>
                        <a:t>Plano general,</a:t>
                      </a:r>
                      <a:endParaRPr lang="es-EC" sz="1000">
                        <a:effectLst/>
                      </a:endParaRPr>
                    </a:p>
                    <a:p>
                      <a:pPr>
                        <a:lnSpc>
                          <a:spcPct val="115000"/>
                        </a:lnSpc>
                        <a:spcAft>
                          <a:spcPts val="0"/>
                        </a:spcAft>
                      </a:pPr>
                      <a:r>
                        <a:rPr lang="es-ES" sz="1000">
                          <a:effectLst/>
                        </a:rPr>
                        <a:t>Tomas del niño haciendo cosas</a:t>
                      </a:r>
                      <a:endParaRPr lang="es-EC" sz="100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a:effectLst/>
                        </a:rPr>
                        <a:t>Voz</a:t>
                      </a:r>
                      <a:endParaRPr lang="es-EC" sz="1000">
                        <a:effectLst/>
                        <a:latin typeface="Calibri"/>
                        <a:ea typeface="Calibri"/>
                        <a:cs typeface="Times New Roman"/>
                      </a:endParaRPr>
                    </a:p>
                  </a:txBody>
                  <a:tcPr marL="48459" marR="48459" marT="0" marB="0"/>
                </a:tc>
                <a:tc>
                  <a:txBody>
                    <a:bodyPr/>
                    <a:lstStyle/>
                    <a:p>
                      <a:pPr>
                        <a:lnSpc>
                          <a:spcPct val="115000"/>
                        </a:lnSpc>
                        <a:spcAft>
                          <a:spcPts val="0"/>
                        </a:spcAft>
                      </a:pPr>
                      <a:r>
                        <a:rPr lang="es-ES" sz="1000" dirty="0">
                          <a:effectLst/>
                        </a:rPr>
                        <a:t> </a:t>
                      </a:r>
                      <a:endParaRPr lang="es-EC" sz="1000" dirty="0">
                        <a:effectLst/>
                        <a:latin typeface="Calibri"/>
                        <a:ea typeface="Calibri"/>
                        <a:cs typeface="Times New Roman"/>
                      </a:endParaRPr>
                    </a:p>
                  </a:txBody>
                  <a:tcPr marL="48459" marR="48459" marT="0" marB="0"/>
                </a:tc>
                <a:tc>
                  <a:txBody>
                    <a:bodyPr/>
                    <a:lstStyle/>
                    <a:p>
                      <a:pPr algn="ctr">
                        <a:lnSpc>
                          <a:spcPct val="115000"/>
                        </a:lnSpc>
                        <a:spcAft>
                          <a:spcPts val="0"/>
                        </a:spcAft>
                      </a:pPr>
                      <a:r>
                        <a:rPr lang="es-ES" sz="1000" dirty="0">
                          <a:effectLst/>
                        </a:rPr>
                        <a:t>60’’</a:t>
                      </a:r>
                      <a:endParaRPr lang="es-EC" sz="1000" dirty="0">
                        <a:effectLst/>
                        <a:latin typeface="Calibri"/>
                        <a:ea typeface="Calibri"/>
                        <a:cs typeface="Times New Roman"/>
                      </a:endParaRPr>
                    </a:p>
                  </a:txBody>
                  <a:tcPr marL="48459" marR="48459" marT="0" marB="0"/>
                </a:tc>
              </a:tr>
            </a:tbl>
          </a:graphicData>
        </a:graphic>
      </p:graphicFrame>
    </p:spTree>
    <p:extLst>
      <p:ext uri="{BB962C8B-B14F-4D97-AF65-F5344CB8AC3E}">
        <p14:creationId xmlns:p14="http://schemas.microsoft.com/office/powerpoint/2010/main" val="41046725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n-US" sz="3200" b="1" dirty="0" smtClean="0"/>
              <a:t>SET DE LOCACIÓN </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idx="1"/>
          </p:nvPr>
        </p:nvSpPr>
        <p:spPr>
          <a:xfrm>
            <a:off x="457200" y="1412777"/>
            <a:ext cx="8229600" cy="1831558"/>
          </a:xfrm>
        </p:spPr>
        <p:txBody>
          <a:bodyPr/>
          <a:lstStyle/>
          <a:p>
            <a:pPr algn="just"/>
            <a:r>
              <a:rPr lang="es-EC" sz="2800" dirty="0"/>
              <a:t>Las locaciones son aquellos lugares donde se filma o graban escenas que ambientan una producción audiovisual.</a:t>
            </a:r>
            <a:r>
              <a:rPr lang="es-EC" dirty="0"/>
              <a:t> </a:t>
            </a:r>
          </a:p>
          <a:p>
            <a:endParaRPr lang="es-EC" dirty="0"/>
          </a:p>
        </p:txBody>
      </p:sp>
      <p:sp>
        <p:nvSpPr>
          <p:cNvPr id="6" name="5 Rectángulo"/>
          <p:cNvSpPr/>
          <p:nvPr/>
        </p:nvSpPr>
        <p:spPr>
          <a:xfrm>
            <a:off x="3416364" y="2861626"/>
            <a:ext cx="2525820" cy="584775"/>
          </a:xfrm>
          <a:prstGeom prst="rect">
            <a:avLst/>
          </a:prstGeom>
        </p:spPr>
        <p:txBody>
          <a:bodyPr wrap="none">
            <a:spAutoFit/>
          </a:bodyPr>
          <a:lstStyle/>
          <a:p>
            <a:r>
              <a:rPr lang="es-ES" sz="3200" b="1" dirty="0">
                <a:latin typeface="+mj-lt"/>
              </a:rPr>
              <a:t>PRODUCCIÓN</a:t>
            </a:r>
            <a:endParaRPr lang="es-EC" sz="3200" dirty="0">
              <a:latin typeface="+mj-lt"/>
            </a:endParaRPr>
          </a:p>
        </p:txBody>
      </p:sp>
      <p:sp>
        <p:nvSpPr>
          <p:cNvPr id="7" name="6 CuadroTexto"/>
          <p:cNvSpPr txBox="1"/>
          <p:nvPr/>
        </p:nvSpPr>
        <p:spPr>
          <a:xfrm>
            <a:off x="467544" y="3903712"/>
            <a:ext cx="8069977" cy="2954655"/>
          </a:xfrm>
          <a:prstGeom prst="rect">
            <a:avLst/>
          </a:prstGeom>
          <a:noFill/>
        </p:spPr>
        <p:txBody>
          <a:bodyPr wrap="square" rtlCol="0">
            <a:spAutoFit/>
          </a:bodyPr>
          <a:lstStyle/>
          <a:p>
            <a:pPr marL="457200" indent="-457200">
              <a:buFont typeface="Arial" pitchFamily="34" charset="0"/>
              <a:buChar char="•"/>
            </a:pPr>
            <a:r>
              <a:rPr lang="es-ES" sz="2800" dirty="0"/>
              <a:t>Es la puesta en práctica de todas las ideas pensadas en la fase de preproducción. </a:t>
            </a:r>
            <a:endParaRPr lang="es-EC" sz="2800" dirty="0" smtClean="0"/>
          </a:p>
          <a:p>
            <a:pPr marL="457200" indent="-457200">
              <a:buFont typeface="Arial" pitchFamily="34" charset="0"/>
              <a:buChar char="•"/>
            </a:pPr>
            <a:r>
              <a:rPr lang="es-EC" sz="2800" dirty="0" smtClean="0"/>
              <a:t>El </a:t>
            </a:r>
            <a:r>
              <a:rPr lang="es-EC" sz="2800" dirty="0"/>
              <a:t>trabajo que se efectúa en esta fase queda recogido en la orden de trabajo </a:t>
            </a:r>
            <a:r>
              <a:rPr lang="es-EC" sz="2800" dirty="0" smtClean="0"/>
              <a:t>diaria, que </a:t>
            </a:r>
            <a:r>
              <a:rPr lang="es-EC" sz="2800" dirty="0"/>
              <a:t>se materializa en datos reales en el parte de producción. </a:t>
            </a:r>
            <a:endParaRPr lang="es-EC" sz="2800" dirty="0" smtClean="0"/>
          </a:p>
          <a:p>
            <a:pPr marL="285750" indent="-285750">
              <a:buFont typeface="Arial" pitchFamily="34" charset="0"/>
              <a:buChar char="•"/>
            </a:pPr>
            <a:endParaRPr lang="es-EC" dirty="0"/>
          </a:p>
        </p:txBody>
      </p:sp>
    </p:spTree>
    <p:extLst>
      <p:ext uri="{BB962C8B-B14F-4D97-AF65-F5344CB8AC3E}">
        <p14:creationId xmlns:p14="http://schemas.microsoft.com/office/powerpoint/2010/main" val="1903837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POSTPRODUCCION</a:t>
            </a:r>
            <a:endParaRPr lang="es-EC" sz="3200" b="1" dirty="0"/>
          </a:p>
        </p:txBody>
      </p:sp>
      <p:sp>
        <p:nvSpPr>
          <p:cNvPr id="3" name="2 Marcador de contenido"/>
          <p:cNvSpPr>
            <a:spLocks noGrp="1"/>
          </p:cNvSpPr>
          <p:nvPr>
            <p:ph idx="1"/>
          </p:nvPr>
        </p:nvSpPr>
        <p:spPr/>
        <p:txBody>
          <a:bodyPr/>
          <a:lstStyle/>
          <a:p>
            <a:pPr marL="0" indent="0" algn="just">
              <a:buNone/>
            </a:pPr>
            <a:r>
              <a:rPr lang="es-EC" sz="2800" dirty="0"/>
              <a:t>Concluido todo el proceso de producción, se procede a realizar la postproducción, que consistirá en recopilar todo el material grabado para realizar la edición, añadiendo efectos de sonido, efectos visuales, inserción de gráficos y textos, y tener como resultado el producto final.</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09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PIEZAS GRÁFICAS</a:t>
            </a:r>
            <a:endParaRPr lang="es-EC" sz="3200" b="1" dirty="0"/>
          </a:p>
        </p:txBody>
      </p:sp>
      <p:sp>
        <p:nvSpPr>
          <p:cNvPr id="3" name="2 Marcador de contenido"/>
          <p:cNvSpPr>
            <a:spLocks noGrp="1"/>
          </p:cNvSpPr>
          <p:nvPr>
            <p:ph idx="1"/>
          </p:nvPr>
        </p:nvSpPr>
        <p:spPr>
          <a:xfrm>
            <a:off x="457200" y="1412776"/>
            <a:ext cx="8229600" cy="1828800"/>
          </a:xfrm>
        </p:spPr>
        <p:txBody>
          <a:bodyPr/>
          <a:lstStyle/>
          <a:p>
            <a:pPr marL="0" indent="0" algn="just">
              <a:buNone/>
            </a:pPr>
            <a:r>
              <a:rPr lang="es-EC" sz="2800" dirty="0"/>
              <a:t>El afiche que se va a utilizar tendrá de medidas 29.7cm x 42cm en cartulina </a:t>
            </a:r>
            <a:r>
              <a:rPr lang="es-EC" sz="2800" dirty="0" err="1"/>
              <a:t>couché</a:t>
            </a:r>
            <a:r>
              <a:rPr lang="es-EC" sz="2800" dirty="0"/>
              <a:t> brillante. Se utilizará este recurso ya que nos sirve como medio comunicativo, directo, fácil y al alcance de nuestro grupo objetivo. </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1403648" y="3573016"/>
            <a:ext cx="5704840" cy="2893561"/>
          </a:xfrm>
          <a:prstGeom prst="rect">
            <a:avLst/>
          </a:prstGeom>
        </p:spPr>
      </p:pic>
    </p:spTree>
    <p:extLst>
      <p:ext uri="{BB962C8B-B14F-4D97-AF65-F5344CB8AC3E}">
        <p14:creationId xmlns:p14="http://schemas.microsoft.com/office/powerpoint/2010/main" val="1551288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BANNER HUMANO</a:t>
            </a:r>
            <a:endParaRPr lang="es-EC" sz="3200" b="1" dirty="0"/>
          </a:p>
        </p:txBody>
      </p:sp>
      <p:sp>
        <p:nvSpPr>
          <p:cNvPr id="3" name="2 Marcador de contenido"/>
          <p:cNvSpPr>
            <a:spLocks noGrp="1"/>
          </p:cNvSpPr>
          <p:nvPr>
            <p:ph idx="1"/>
          </p:nvPr>
        </p:nvSpPr>
        <p:spPr>
          <a:xfrm>
            <a:off x="457200" y="1600201"/>
            <a:ext cx="8229600" cy="2764904"/>
          </a:xfrm>
        </p:spPr>
        <p:txBody>
          <a:bodyPr/>
          <a:lstStyle/>
          <a:p>
            <a:pPr marL="0" indent="0" algn="just">
              <a:buNone/>
            </a:pPr>
            <a:r>
              <a:rPr lang="es-EC" sz="2800" dirty="0"/>
              <a:t>El banner humano será otro de los recursos utilizados para que las personas conozcan acerca de la campaña a ejecutar. Este tendrá una medida de 80cm x 206cm, usando como soporte el aluminio y la impresión se la hará en lona opaca, ésta se utiliza para impresiones full color</a:t>
            </a:r>
            <a:r>
              <a:rPr lang="es-EC" dirty="0"/>
              <a:t>.</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1115616" y="4200627"/>
            <a:ext cx="5400040" cy="2077085"/>
          </a:xfrm>
          <a:prstGeom prst="rect">
            <a:avLst/>
          </a:prstGeom>
        </p:spPr>
      </p:pic>
    </p:spTree>
    <p:extLst>
      <p:ext uri="{BB962C8B-B14F-4D97-AF65-F5344CB8AC3E}">
        <p14:creationId xmlns:p14="http://schemas.microsoft.com/office/powerpoint/2010/main" val="599498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MANUAL DIDACTICO DE CAMPAÑA</a:t>
            </a:r>
            <a:endParaRPr lang="es-EC" sz="3200" b="1" dirty="0"/>
          </a:p>
        </p:txBody>
      </p:sp>
      <p:sp>
        <p:nvSpPr>
          <p:cNvPr id="3" name="2 Marcador de contenido"/>
          <p:cNvSpPr>
            <a:spLocks noGrp="1"/>
          </p:cNvSpPr>
          <p:nvPr>
            <p:ph idx="1"/>
          </p:nvPr>
        </p:nvSpPr>
        <p:spPr>
          <a:xfrm>
            <a:off x="457200" y="1600201"/>
            <a:ext cx="8229600" cy="1900807"/>
          </a:xfrm>
        </p:spPr>
        <p:txBody>
          <a:bodyPr>
            <a:normAutofit/>
          </a:bodyPr>
          <a:lstStyle/>
          <a:p>
            <a:pPr marL="0" indent="0" algn="just">
              <a:buNone/>
            </a:pPr>
            <a:r>
              <a:rPr lang="es-EC" sz="2800" dirty="0"/>
              <a:t>Como la campaña está dirigida para personas adultas de edades comprendidas entre los 18 a 35 años se estima realizar un tríptico en el cual se informará sobre el </a:t>
            </a:r>
            <a:r>
              <a:rPr lang="es-EC" sz="2800" dirty="0" smtClean="0"/>
              <a:t>autismo</a:t>
            </a:r>
            <a:r>
              <a:rPr lang="es-EC" sz="2800" dirty="0"/>
              <a:t>.</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3419872" y="3212976"/>
            <a:ext cx="2304256" cy="3276443"/>
          </a:xfrm>
          <a:prstGeom prst="rect">
            <a:avLst/>
          </a:prstGeom>
        </p:spPr>
      </p:pic>
    </p:spTree>
    <p:extLst>
      <p:ext uri="{BB962C8B-B14F-4D97-AF65-F5344CB8AC3E}">
        <p14:creationId xmlns:p14="http://schemas.microsoft.com/office/powerpoint/2010/main" val="3344344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BLOG</a:t>
            </a:r>
            <a:endParaRPr lang="es-EC" sz="3200" b="1" dirty="0"/>
          </a:p>
        </p:txBody>
      </p:sp>
      <p:sp>
        <p:nvSpPr>
          <p:cNvPr id="3" name="2 Marcador de contenido"/>
          <p:cNvSpPr>
            <a:spLocks noGrp="1"/>
          </p:cNvSpPr>
          <p:nvPr>
            <p:ph idx="1"/>
          </p:nvPr>
        </p:nvSpPr>
        <p:spPr>
          <a:xfrm>
            <a:off x="539552" y="1268760"/>
            <a:ext cx="8229600" cy="2404864"/>
          </a:xfrm>
        </p:spPr>
        <p:txBody>
          <a:bodyPr/>
          <a:lstStyle/>
          <a:p>
            <a:pPr marL="0" indent="0" algn="just">
              <a:buNone/>
            </a:pPr>
            <a:r>
              <a:rPr lang="es-EC" sz="2800" dirty="0"/>
              <a:t>Se incorporará en el blog elementos de diseño, que añadan un impacto visual e interactividad; sin dejar de mantener una coherencia tanto en la información que se brinda y se comparte entre los usuarios, incrementándose a través de los foros. </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1" descr="C:\Users\Valeria Ortega\Desktop\grita b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861048"/>
            <a:ext cx="4462065" cy="261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98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GENERALIDADES</a:t>
            </a:r>
            <a:endParaRPr lang="es-EC" sz="32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55576" y="1988840"/>
            <a:ext cx="7935246" cy="2369880"/>
          </a:xfrm>
          <a:prstGeom prst="rect">
            <a:avLst/>
          </a:prstGeom>
          <a:noFill/>
        </p:spPr>
        <p:txBody>
          <a:bodyPr wrap="square" rtlCol="0">
            <a:spAutoFit/>
          </a:bodyPr>
          <a:lstStyle/>
          <a:p>
            <a:r>
              <a:rPr lang="es-EC" sz="3200" b="1" dirty="0" smtClean="0"/>
              <a:t>ANTECEDENTES</a:t>
            </a:r>
          </a:p>
          <a:p>
            <a:pPr algn="just"/>
            <a:r>
              <a:rPr lang="es-ES" sz="2800" dirty="0"/>
              <a:t>Dr. Hans </a:t>
            </a:r>
            <a:r>
              <a:rPr lang="es-ES" sz="2800" dirty="0" smtClean="0"/>
              <a:t>Asperger, </a:t>
            </a:r>
            <a:r>
              <a:rPr lang="es-ES" sz="2800" dirty="0"/>
              <a:t>utilizó coincidentemente el término </a:t>
            </a:r>
            <a:r>
              <a:rPr lang="es-ES" sz="2800" i="1" dirty="0"/>
              <a:t>psicopatía autista</a:t>
            </a:r>
            <a:r>
              <a:rPr lang="es-ES" sz="2800" dirty="0"/>
              <a:t> en niños que exhibían características similares. </a:t>
            </a:r>
            <a:endParaRPr lang="es-EC" sz="2800" dirty="0" smtClean="0"/>
          </a:p>
          <a:p>
            <a:endParaRPr lang="es-EC" sz="3200" b="1" dirty="0" smtClean="0"/>
          </a:p>
        </p:txBody>
      </p:sp>
    </p:spTree>
    <p:extLst>
      <p:ext uri="{BB962C8B-B14F-4D97-AF65-F5344CB8AC3E}">
        <p14:creationId xmlns:p14="http://schemas.microsoft.com/office/powerpoint/2010/main" val="18609876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80928"/>
            <a:ext cx="8229600" cy="1143000"/>
          </a:xfrm>
        </p:spPr>
        <p:txBody>
          <a:bodyPr>
            <a:noAutofit/>
          </a:bodyPr>
          <a:lstStyle/>
          <a:p>
            <a:r>
              <a:rPr lang="en-US" sz="4900" b="1" dirty="0" smtClean="0"/>
              <a:t>ANALISIS DE INGRESO Y EGRESOS</a:t>
            </a:r>
            <a:endParaRPr lang="es-EC" sz="49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7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ANALISIS</a:t>
            </a:r>
            <a:endParaRPr lang="es-EC" sz="3200" b="1" dirty="0"/>
          </a:p>
        </p:txBody>
      </p:sp>
      <p:sp>
        <p:nvSpPr>
          <p:cNvPr id="3" name="2 Marcador de contenido"/>
          <p:cNvSpPr>
            <a:spLocks noGrp="1"/>
          </p:cNvSpPr>
          <p:nvPr>
            <p:ph idx="1"/>
          </p:nvPr>
        </p:nvSpPr>
        <p:spPr/>
        <p:txBody>
          <a:bodyPr/>
          <a:lstStyle/>
          <a:p>
            <a:pPr marL="0" indent="0" algn="just">
              <a:buNone/>
            </a:pPr>
            <a:r>
              <a:rPr lang="es-ES" sz="2800" dirty="0"/>
              <a:t>E</a:t>
            </a:r>
            <a:r>
              <a:rPr lang="es-EC" sz="2800" dirty="0"/>
              <a:t>n la propuesta se detalla beneficios, propósitos, resultados esperados y las razones por las cuales se vio necesario realizar el proyecto. Se pretende que instituciones benéficas o centros educacionales también puedan aportar de manera activa y participativa o con ayuda monetaria.</a:t>
            </a:r>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602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PRESUPUESTO</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2936188509"/>
              </p:ext>
            </p:extLst>
          </p:nvPr>
        </p:nvGraphicFramePr>
        <p:xfrm>
          <a:off x="971600" y="1556796"/>
          <a:ext cx="7344816" cy="3240356"/>
        </p:xfrm>
        <a:graphic>
          <a:graphicData uri="http://schemas.openxmlformats.org/drawingml/2006/table">
            <a:tbl>
              <a:tblPr firstRow="1" firstCol="1" bandRow="1">
                <a:tableStyleId>{5C22544A-7EE6-4342-B048-85BDC9FD1C3A}</a:tableStyleId>
              </a:tblPr>
              <a:tblGrid>
                <a:gridCol w="5477764"/>
                <a:gridCol w="1867052"/>
              </a:tblGrid>
              <a:tr h="456388">
                <a:tc gridSpan="2">
                  <a:txBody>
                    <a:bodyPr/>
                    <a:lstStyle/>
                    <a:p>
                      <a:pPr algn="ctr">
                        <a:lnSpc>
                          <a:spcPct val="115000"/>
                        </a:lnSpc>
                        <a:spcAft>
                          <a:spcPts val="0"/>
                        </a:spcAft>
                      </a:pPr>
                      <a:r>
                        <a:rPr lang="es-EC" sz="1100">
                          <a:effectLst/>
                        </a:rPr>
                        <a:t>PRESUPUESTO</a:t>
                      </a:r>
                      <a:endParaRPr lang="es-EC" sz="1100">
                        <a:effectLst/>
                        <a:latin typeface="Calibri"/>
                        <a:ea typeface="Calibri"/>
                        <a:cs typeface="Times New Roman"/>
                      </a:endParaRPr>
                    </a:p>
                  </a:txBody>
                  <a:tcPr marL="44450" marR="44450" marT="0" marB="0" anchor="b"/>
                </a:tc>
                <a:tc hMerge="1">
                  <a:txBody>
                    <a:bodyPr/>
                    <a:lstStyle/>
                    <a:p>
                      <a:endParaRPr lang="es-EC"/>
                    </a:p>
                  </a:txBody>
                  <a:tcPr/>
                </a:tc>
              </a:tr>
              <a:tr h="456388">
                <a:tc>
                  <a:txBody>
                    <a:bodyPr/>
                    <a:lstStyle/>
                    <a:p>
                      <a:pPr>
                        <a:lnSpc>
                          <a:spcPct val="115000"/>
                        </a:lnSpc>
                        <a:spcAft>
                          <a:spcPts val="0"/>
                        </a:spcAft>
                      </a:pPr>
                      <a:r>
                        <a:rPr lang="es-EC" sz="1100" dirty="0">
                          <a:effectLst/>
                        </a:rPr>
                        <a:t>GASTOS DE MAQUINARIAS Y EQUIPOS</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   </a:t>
                      </a:r>
                      <a:endParaRPr lang="es-EC" sz="1100">
                        <a:effectLst/>
                        <a:latin typeface="Calibri"/>
                        <a:ea typeface="Calibri"/>
                        <a:cs typeface="Times New Roman"/>
                      </a:endParaRPr>
                    </a:p>
                  </a:txBody>
                  <a:tcPr marL="44450" marR="44450" marT="0" marB="0" anchor="b"/>
                </a:tc>
              </a:tr>
              <a:tr h="456388">
                <a:tc>
                  <a:txBody>
                    <a:bodyPr/>
                    <a:lstStyle/>
                    <a:p>
                      <a:pPr>
                        <a:lnSpc>
                          <a:spcPct val="115000"/>
                        </a:lnSpc>
                        <a:spcAft>
                          <a:spcPts val="0"/>
                        </a:spcAft>
                      </a:pPr>
                      <a:r>
                        <a:rPr lang="es-EC" sz="1100" dirty="0">
                          <a:effectLst/>
                        </a:rPr>
                        <a:t>GASTOS DE SUELDOS Y SALARIOS</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2.190,00</a:t>
                      </a:r>
                      <a:endParaRPr lang="es-EC" sz="1100">
                        <a:effectLst/>
                        <a:latin typeface="Calibri"/>
                        <a:ea typeface="Calibri"/>
                        <a:cs typeface="Times New Roman"/>
                      </a:endParaRPr>
                    </a:p>
                  </a:txBody>
                  <a:tcPr marL="44450" marR="44450" marT="0" marB="0" anchor="b"/>
                </a:tc>
              </a:tr>
              <a:tr h="456388">
                <a:tc>
                  <a:txBody>
                    <a:bodyPr/>
                    <a:lstStyle/>
                    <a:p>
                      <a:pPr>
                        <a:lnSpc>
                          <a:spcPct val="115000"/>
                        </a:lnSpc>
                        <a:spcAft>
                          <a:spcPts val="0"/>
                        </a:spcAft>
                      </a:pPr>
                      <a:r>
                        <a:rPr lang="es-EC" sz="1100">
                          <a:effectLst/>
                        </a:rPr>
                        <a:t>GASTOS DE SERVICIOS BASICOS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345,00</a:t>
                      </a:r>
                      <a:endParaRPr lang="es-EC" sz="1100">
                        <a:effectLst/>
                        <a:latin typeface="Calibri"/>
                        <a:ea typeface="Calibri"/>
                        <a:cs typeface="Times New Roman"/>
                      </a:endParaRPr>
                    </a:p>
                  </a:txBody>
                  <a:tcPr marL="44450" marR="44450" marT="0" marB="0" anchor="b"/>
                </a:tc>
              </a:tr>
              <a:tr h="456388">
                <a:tc>
                  <a:txBody>
                    <a:bodyPr/>
                    <a:lstStyle/>
                    <a:p>
                      <a:pPr>
                        <a:lnSpc>
                          <a:spcPct val="115000"/>
                        </a:lnSpc>
                        <a:spcAft>
                          <a:spcPts val="0"/>
                        </a:spcAft>
                      </a:pPr>
                      <a:r>
                        <a:rPr lang="es-EC" sz="1100">
                          <a:effectLst/>
                        </a:rPr>
                        <a:t>GASTOS DE ALQUILER</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400,00</a:t>
                      </a:r>
                      <a:endParaRPr lang="es-EC" sz="1100">
                        <a:effectLst/>
                        <a:latin typeface="Calibri"/>
                        <a:ea typeface="Calibri"/>
                        <a:cs typeface="Times New Roman"/>
                      </a:endParaRPr>
                    </a:p>
                  </a:txBody>
                  <a:tcPr marL="44450" marR="44450" marT="0" marB="0" anchor="b"/>
                </a:tc>
              </a:tr>
              <a:tr h="479208">
                <a:tc>
                  <a:txBody>
                    <a:bodyPr/>
                    <a:lstStyle/>
                    <a:p>
                      <a:pPr>
                        <a:lnSpc>
                          <a:spcPct val="115000"/>
                        </a:lnSpc>
                        <a:spcAft>
                          <a:spcPts val="0"/>
                        </a:spcAft>
                      </a:pPr>
                      <a:r>
                        <a:rPr lang="es-EC" sz="1100">
                          <a:effectLst/>
                        </a:rPr>
                        <a:t>GASTOS DE PUBLICIDAD</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3.350,00</a:t>
                      </a:r>
                      <a:endParaRPr lang="es-EC" sz="1100">
                        <a:effectLst/>
                        <a:latin typeface="Calibri"/>
                        <a:ea typeface="Calibri"/>
                        <a:cs typeface="Times New Roman"/>
                      </a:endParaRPr>
                    </a:p>
                  </a:txBody>
                  <a:tcPr marL="44450" marR="44450" marT="0" marB="0" anchor="b"/>
                </a:tc>
              </a:tr>
              <a:tr h="479208">
                <a:tc>
                  <a:txBody>
                    <a:bodyPr/>
                    <a:lstStyle/>
                    <a:p>
                      <a:pPr algn="ctr">
                        <a:lnSpc>
                          <a:spcPct val="115000"/>
                        </a:lnSpc>
                        <a:spcAft>
                          <a:spcPts val="0"/>
                        </a:spcAft>
                      </a:pPr>
                      <a:r>
                        <a:rPr lang="es-EC" sz="1100">
                          <a:effectLst/>
                        </a:rPr>
                        <a:t>PRESUPUESTO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    6.285,00</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916543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GASTOS DE SERVICIOS BASICOS</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1295444633"/>
              </p:ext>
            </p:extLst>
          </p:nvPr>
        </p:nvGraphicFramePr>
        <p:xfrm>
          <a:off x="1043608" y="1916832"/>
          <a:ext cx="7344816" cy="3168351"/>
        </p:xfrm>
        <a:graphic>
          <a:graphicData uri="http://schemas.openxmlformats.org/drawingml/2006/table">
            <a:tbl>
              <a:tblPr firstRow="1" firstCol="1" bandRow="1">
                <a:tableStyleId>{5C22544A-7EE6-4342-B048-85BDC9FD1C3A}</a:tableStyleId>
              </a:tblPr>
              <a:tblGrid>
                <a:gridCol w="1194279"/>
                <a:gridCol w="2322872"/>
                <a:gridCol w="1950656"/>
                <a:gridCol w="1877009"/>
              </a:tblGrid>
              <a:tr h="432441">
                <a:tc>
                  <a:txBody>
                    <a:bodyPr/>
                    <a:lstStyle/>
                    <a:p>
                      <a:endParaRPr lang="es-EC" sz="1000" dirty="0">
                        <a:effectLst/>
                        <a:latin typeface="Calibri"/>
                        <a:cs typeface="Times New Roman"/>
                      </a:endParaRPr>
                    </a:p>
                  </a:txBody>
                  <a:tcPr marL="44450" marR="44450" marT="0" marB="0" anchor="b"/>
                </a:tc>
                <a:tc gridSpan="3">
                  <a:txBody>
                    <a:bodyPr/>
                    <a:lstStyle/>
                    <a:p>
                      <a:pPr algn="ctr">
                        <a:lnSpc>
                          <a:spcPct val="115000"/>
                        </a:lnSpc>
                        <a:spcAft>
                          <a:spcPts val="0"/>
                        </a:spcAft>
                      </a:pPr>
                      <a:r>
                        <a:rPr lang="es-EC" sz="1100" dirty="0">
                          <a:effectLst/>
                        </a:rPr>
                        <a:t>GASTOS DE SERVICIOS BASICOS TRIMESTRALES</a:t>
                      </a:r>
                      <a:endParaRPr lang="es-EC" sz="1100" dirty="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454063">
                <a:tc>
                  <a:txBody>
                    <a:bodyPr/>
                    <a:lstStyle/>
                    <a:p>
                      <a:pPr>
                        <a:lnSpc>
                          <a:spcPct val="115000"/>
                        </a:lnSpc>
                        <a:spcAft>
                          <a:spcPts val="0"/>
                        </a:spcAft>
                      </a:pPr>
                      <a:r>
                        <a:rPr lang="es-EC" sz="1100" dirty="0">
                          <a:effectLst/>
                        </a:rPr>
                        <a:t> </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TARIFAS MENSUALES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MESES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TARIFAS ANUALES</a:t>
                      </a:r>
                      <a:endParaRPr lang="es-EC" sz="1100">
                        <a:effectLst/>
                        <a:latin typeface="Calibri"/>
                        <a:ea typeface="Calibri"/>
                        <a:cs typeface="Times New Roman"/>
                      </a:endParaRPr>
                    </a:p>
                  </a:txBody>
                  <a:tcPr marL="44450" marR="44450" marT="0" marB="0" anchor="b"/>
                </a:tc>
              </a:tr>
              <a:tr h="432441">
                <a:tc>
                  <a:txBody>
                    <a:bodyPr/>
                    <a:lstStyle/>
                    <a:p>
                      <a:pPr algn="ctr">
                        <a:lnSpc>
                          <a:spcPct val="115000"/>
                        </a:lnSpc>
                        <a:spcAft>
                          <a:spcPts val="0"/>
                        </a:spcAft>
                      </a:pPr>
                      <a:r>
                        <a:rPr lang="es-EC" sz="1100">
                          <a:effectLst/>
                        </a:rPr>
                        <a:t>LUZ</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$ 30,00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3</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 $                    90,00 </a:t>
                      </a:r>
                      <a:endParaRPr lang="es-EC" sz="1100">
                        <a:effectLst/>
                        <a:latin typeface="Calibri"/>
                        <a:ea typeface="Calibri"/>
                        <a:cs typeface="Times New Roman"/>
                      </a:endParaRPr>
                    </a:p>
                  </a:txBody>
                  <a:tcPr marL="44450" marR="44450" marT="0" marB="0" anchor="b"/>
                </a:tc>
              </a:tr>
              <a:tr h="432441">
                <a:tc>
                  <a:txBody>
                    <a:bodyPr/>
                    <a:lstStyle/>
                    <a:p>
                      <a:pPr algn="ctr">
                        <a:lnSpc>
                          <a:spcPct val="115000"/>
                        </a:lnSpc>
                        <a:spcAft>
                          <a:spcPts val="0"/>
                        </a:spcAft>
                      </a:pPr>
                      <a:r>
                        <a:rPr lang="es-EC" sz="1100">
                          <a:effectLst/>
                        </a:rPr>
                        <a:t>TELÉFONO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$ 50,00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3</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 $                   150,00 </a:t>
                      </a:r>
                      <a:endParaRPr lang="es-EC" sz="1100">
                        <a:effectLst/>
                        <a:latin typeface="Calibri"/>
                        <a:ea typeface="Calibri"/>
                        <a:cs typeface="Times New Roman"/>
                      </a:endParaRPr>
                    </a:p>
                  </a:txBody>
                  <a:tcPr marL="44450" marR="44450" marT="0" marB="0" anchor="b"/>
                </a:tc>
              </a:tr>
              <a:tr h="433883">
                <a:tc>
                  <a:txBody>
                    <a:bodyPr/>
                    <a:lstStyle/>
                    <a:p>
                      <a:pPr algn="ctr">
                        <a:lnSpc>
                          <a:spcPct val="115000"/>
                        </a:lnSpc>
                        <a:spcAft>
                          <a:spcPts val="0"/>
                        </a:spcAft>
                      </a:pPr>
                      <a:r>
                        <a:rPr lang="es-EC" sz="1100">
                          <a:effectLst/>
                        </a:rPr>
                        <a:t>AGUA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$ 15,00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3</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 $                     45,00 </a:t>
                      </a:r>
                      <a:endParaRPr lang="es-EC" sz="1100">
                        <a:effectLst/>
                        <a:latin typeface="Calibri"/>
                        <a:ea typeface="Calibri"/>
                        <a:cs typeface="Times New Roman"/>
                      </a:endParaRPr>
                    </a:p>
                  </a:txBody>
                  <a:tcPr marL="44450" marR="44450" marT="0" marB="0" anchor="b"/>
                </a:tc>
              </a:tr>
              <a:tr h="485775">
                <a:tc>
                  <a:txBody>
                    <a:bodyPr/>
                    <a:lstStyle/>
                    <a:p>
                      <a:pPr algn="ctr">
                        <a:lnSpc>
                          <a:spcPct val="115000"/>
                        </a:lnSpc>
                        <a:spcAft>
                          <a:spcPts val="0"/>
                        </a:spcAft>
                      </a:pPr>
                      <a:r>
                        <a:rPr lang="es-EC" sz="1100">
                          <a:effectLst/>
                        </a:rPr>
                        <a:t>INTERNET</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$ 20,00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3</a:t>
                      </a:r>
                      <a:endParaRPr lang="es-EC"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 $                     60,00 </a:t>
                      </a:r>
                      <a:endParaRPr lang="es-EC" sz="1100">
                        <a:effectLst/>
                        <a:latin typeface="Calibri"/>
                        <a:ea typeface="Calibri"/>
                        <a:cs typeface="Times New Roman"/>
                      </a:endParaRPr>
                    </a:p>
                  </a:txBody>
                  <a:tcPr marL="44450" marR="44450" marT="0" marB="0" anchor="b"/>
                </a:tc>
              </a:tr>
              <a:tr h="497307">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pPr algn="ctr">
                        <a:lnSpc>
                          <a:spcPct val="115000"/>
                        </a:lnSpc>
                        <a:spcAft>
                          <a:spcPts val="0"/>
                        </a:spcAft>
                      </a:pPr>
                      <a:r>
                        <a:rPr lang="es-EC" sz="1100" dirty="0">
                          <a:effectLst/>
                        </a:rPr>
                        <a:t>TOTAL </a:t>
                      </a:r>
                      <a:endParaRPr lang="es-EC"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dirty="0">
                          <a:effectLst/>
                        </a:rPr>
                        <a:t> $                   345,00 </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599740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GASTOS DE PUBLICIDAD</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1839607951"/>
              </p:ext>
            </p:extLst>
          </p:nvPr>
        </p:nvGraphicFramePr>
        <p:xfrm>
          <a:off x="899592" y="2204864"/>
          <a:ext cx="7488831" cy="3037615"/>
        </p:xfrm>
        <a:graphic>
          <a:graphicData uri="http://schemas.openxmlformats.org/drawingml/2006/table">
            <a:tbl>
              <a:tblPr firstRow="1" firstCol="1" bandRow="1">
                <a:tableStyleId>{5C22544A-7EE6-4342-B048-85BDC9FD1C3A}</a:tableStyleId>
              </a:tblPr>
              <a:tblGrid>
                <a:gridCol w="1237994"/>
                <a:gridCol w="2322270"/>
                <a:gridCol w="1227677"/>
                <a:gridCol w="2700890"/>
              </a:tblGrid>
              <a:tr h="334210">
                <a:tc>
                  <a:txBody>
                    <a:bodyPr/>
                    <a:lstStyle/>
                    <a:p>
                      <a:pPr marL="171450" indent="-171450">
                        <a:buFont typeface="Arial" pitchFamily="34" charset="0"/>
                        <a:buChar char="•"/>
                      </a:pPr>
                      <a:endParaRPr lang="es-EC" sz="1000" dirty="0">
                        <a:effectLst/>
                        <a:latin typeface="Calibri"/>
                        <a:cs typeface="Times New Roman"/>
                      </a:endParaRPr>
                    </a:p>
                  </a:txBody>
                  <a:tcPr marL="44450" marR="44450" marT="0" marB="0" anchor="b"/>
                </a:tc>
                <a:tc gridSpan="2">
                  <a:txBody>
                    <a:bodyPr/>
                    <a:lstStyle/>
                    <a:p>
                      <a:pPr marL="0" indent="0" algn="ctr">
                        <a:lnSpc>
                          <a:spcPct val="115000"/>
                        </a:lnSpc>
                        <a:spcAft>
                          <a:spcPts val="0"/>
                        </a:spcAft>
                        <a:buFontTx/>
                        <a:buNone/>
                      </a:pPr>
                      <a:r>
                        <a:rPr lang="es-EC" sz="1100" dirty="0">
                          <a:effectLst/>
                        </a:rPr>
                        <a:t>GASTOS DE PUBLICIDAD</a:t>
                      </a:r>
                      <a:endParaRPr lang="es-EC" sz="1100" dirty="0">
                        <a:effectLst/>
                        <a:latin typeface="Calibri"/>
                        <a:ea typeface="Calibri"/>
                        <a:cs typeface="Times New Roman"/>
                      </a:endParaRPr>
                    </a:p>
                  </a:txBody>
                  <a:tcPr marL="44450" marR="44450" marT="0" marB="0" anchor="b"/>
                </a:tc>
                <a:tc hMerge="1">
                  <a:txBody>
                    <a:bodyPr/>
                    <a:lstStyle/>
                    <a:p>
                      <a:endParaRPr lang="es-EC"/>
                    </a:p>
                  </a:txBody>
                  <a:tcPr/>
                </a:tc>
                <a:tc>
                  <a:txBody>
                    <a:bodyPr/>
                    <a:lstStyle/>
                    <a:p>
                      <a:pPr marL="171450" indent="-171450">
                        <a:buFont typeface="Arial" pitchFamily="34" charset="0"/>
                        <a:buChar char="•"/>
                      </a:pPr>
                      <a:endParaRPr lang="es-EC" sz="1000">
                        <a:effectLst/>
                        <a:latin typeface="Calibri"/>
                        <a:cs typeface="Times New Roman"/>
                      </a:endParaRPr>
                    </a:p>
                  </a:txBody>
                  <a:tcPr marL="44450" marR="44450" marT="0" marB="0" anchor="b"/>
                </a:tc>
              </a:tr>
              <a:tr h="1007255">
                <a:tc>
                  <a:txBody>
                    <a:bodyPr/>
                    <a:lstStyle/>
                    <a:p>
                      <a:pPr marL="171450" indent="-171450">
                        <a:lnSpc>
                          <a:spcPct val="115000"/>
                        </a:lnSpc>
                        <a:spcAft>
                          <a:spcPts val="0"/>
                        </a:spcAft>
                        <a:buFont typeface="Arial" pitchFamily="34" charset="0"/>
                        <a:buChar char="•"/>
                      </a:pPr>
                      <a:r>
                        <a:rPr lang="es-EC" sz="1100" dirty="0">
                          <a:effectLst/>
                        </a:rPr>
                        <a:t> </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smtClean="0">
                          <a:effectLst/>
                        </a:rPr>
                        <a:t>FRECUENCIA/CANTIDAD BIMENSUAL</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 typeface="Arial" pitchFamily="34" charset="0"/>
                        <a:buNone/>
                      </a:pPr>
                      <a:r>
                        <a:rPr lang="es-EC" sz="1100" dirty="0">
                          <a:effectLst/>
                        </a:rPr>
                        <a:t>COSTE UNIT.</a:t>
                      </a:r>
                      <a:endParaRPr lang="es-EC" sz="1100" dirty="0">
                        <a:effectLst/>
                        <a:latin typeface="Calibri"/>
                        <a:ea typeface="Calibri"/>
                        <a:cs typeface="Times New Roman"/>
                      </a:endParaRPr>
                    </a:p>
                  </a:txBody>
                  <a:tcPr marL="44450" marR="44450" marT="0" marB="0" anchor="ctr"/>
                </a:tc>
                <a:tc>
                  <a:txBody>
                    <a:bodyPr/>
                    <a:lstStyle/>
                    <a:p>
                      <a:pPr marL="0" indent="0" algn="ctr">
                        <a:lnSpc>
                          <a:spcPct val="115000"/>
                        </a:lnSpc>
                        <a:spcAft>
                          <a:spcPts val="0"/>
                        </a:spcAft>
                        <a:buFont typeface="Arial" pitchFamily="34" charset="0"/>
                        <a:buNone/>
                      </a:pPr>
                      <a:r>
                        <a:rPr lang="es-EC" sz="1100" dirty="0">
                          <a:effectLst/>
                        </a:rPr>
                        <a:t>COSTE TOTAL BIMENSUAL</a:t>
                      </a:r>
                      <a:endParaRPr lang="es-EC" sz="1100" dirty="0">
                        <a:effectLst/>
                        <a:latin typeface="Calibri"/>
                        <a:ea typeface="Calibri"/>
                        <a:cs typeface="Times New Roman"/>
                      </a:endParaRPr>
                    </a:p>
                  </a:txBody>
                  <a:tcPr marL="44450" marR="44450" marT="0" marB="0" anchor="ctr"/>
                </a:tc>
              </a:tr>
              <a:tr h="668420">
                <a:tc>
                  <a:txBody>
                    <a:bodyPr/>
                    <a:lstStyle/>
                    <a:p>
                      <a:pPr marL="171450" indent="-171450">
                        <a:lnSpc>
                          <a:spcPct val="115000"/>
                        </a:lnSpc>
                        <a:spcAft>
                          <a:spcPts val="0"/>
                        </a:spcAft>
                        <a:buFont typeface="Arial" pitchFamily="34" charset="0"/>
                        <a:buChar char="•"/>
                      </a:pPr>
                      <a:r>
                        <a:rPr lang="es-EC" sz="1100">
                          <a:effectLst/>
                        </a:rPr>
                        <a:t>PERIODICOS</a:t>
                      </a:r>
                      <a:endParaRPr lang="es-EC" sz="110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a:effectLst/>
                        </a:rPr>
                        <a:t>1</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a:effectLst/>
                        </a:rPr>
                        <a:t> $  1.200,00 </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a:effectLst/>
                        </a:rPr>
                        <a:t> $   </a:t>
                      </a:r>
                      <a:r>
                        <a:rPr lang="es-EC" sz="1100" dirty="0" smtClean="0">
                          <a:effectLst/>
                        </a:rPr>
                        <a:t>1.200,00 </a:t>
                      </a:r>
                      <a:endParaRPr lang="es-EC" sz="1100" dirty="0">
                        <a:effectLst/>
                        <a:latin typeface="Calibri"/>
                        <a:ea typeface="Calibri"/>
                        <a:cs typeface="Times New Roman"/>
                      </a:endParaRPr>
                    </a:p>
                  </a:txBody>
                  <a:tcPr marL="44450" marR="44450" marT="0" marB="0" anchor="b"/>
                </a:tc>
              </a:tr>
              <a:tr h="334210">
                <a:tc>
                  <a:txBody>
                    <a:bodyPr/>
                    <a:lstStyle/>
                    <a:p>
                      <a:pPr marL="171450" indent="-171450">
                        <a:lnSpc>
                          <a:spcPct val="115000"/>
                        </a:lnSpc>
                        <a:spcAft>
                          <a:spcPts val="0"/>
                        </a:spcAft>
                        <a:buFont typeface="Arial" pitchFamily="34" charset="0"/>
                        <a:buChar char="•"/>
                      </a:pPr>
                      <a:r>
                        <a:rPr lang="es-EC" sz="1100">
                          <a:effectLst/>
                        </a:rPr>
                        <a:t>BANNERS</a:t>
                      </a:r>
                      <a:endParaRPr lang="es-EC" sz="110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a:effectLst/>
                        </a:rPr>
                        <a:t>10</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a:effectLst/>
                        </a:rPr>
                        <a:t> $       90,00 </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a:effectLst/>
                        </a:rPr>
                        <a:t> $    900,00 </a:t>
                      </a:r>
                      <a:endParaRPr lang="es-EC" sz="1100">
                        <a:effectLst/>
                        <a:latin typeface="Calibri"/>
                        <a:ea typeface="Calibri"/>
                        <a:cs typeface="Times New Roman"/>
                      </a:endParaRPr>
                    </a:p>
                  </a:txBody>
                  <a:tcPr marL="44450" marR="44450" marT="0" marB="0" anchor="b"/>
                </a:tc>
              </a:tr>
              <a:tr h="346760">
                <a:tc>
                  <a:txBody>
                    <a:bodyPr/>
                    <a:lstStyle/>
                    <a:p>
                      <a:pPr marL="171450" indent="-171450">
                        <a:lnSpc>
                          <a:spcPct val="115000"/>
                        </a:lnSpc>
                        <a:spcAft>
                          <a:spcPts val="0"/>
                        </a:spcAft>
                        <a:buFont typeface="Arial" pitchFamily="34" charset="0"/>
                        <a:buChar char="•"/>
                      </a:pPr>
                      <a:r>
                        <a:rPr lang="es-EC" sz="1100">
                          <a:effectLst/>
                        </a:rPr>
                        <a:t>FOLLETOS</a:t>
                      </a:r>
                      <a:endParaRPr lang="es-EC" sz="110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smtClean="0">
                          <a:effectLst/>
                        </a:rPr>
                        <a:t>5000</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a:effectLst/>
                        </a:rPr>
                        <a:t> $         0,25 </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smtClean="0">
                          <a:effectLst/>
                        </a:rPr>
                        <a:t>     $     </a:t>
                      </a:r>
                      <a:r>
                        <a:rPr lang="es-EC" sz="1100" dirty="0">
                          <a:effectLst/>
                        </a:rPr>
                        <a:t>1.250,00 </a:t>
                      </a:r>
                      <a:endParaRPr lang="es-EC" sz="1100" dirty="0">
                        <a:effectLst/>
                        <a:latin typeface="Calibri"/>
                        <a:ea typeface="Calibri"/>
                        <a:cs typeface="Times New Roman"/>
                      </a:endParaRPr>
                    </a:p>
                  </a:txBody>
                  <a:tcPr marL="44450" marR="44450" marT="0" marB="0" anchor="b"/>
                </a:tc>
              </a:tr>
              <a:tr h="346760">
                <a:tc>
                  <a:txBody>
                    <a:bodyPr/>
                    <a:lstStyle/>
                    <a:p>
                      <a:pPr marL="171450" indent="-171450">
                        <a:buFont typeface="Arial" pitchFamily="34" charset="0"/>
                        <a:buChar char="•"/>
                      </a:pPr>
                      <a:endParaRPr lang="es-EC" sz="1000">
                        <a:effectLst/>
                        <a:latin typeface="Calibri"/>
                        <a:cs typeface="Times New Roman"/>
                      </a:endParaRPr>
                    </a:p>
                  </a:txBody>
                  <a:tcPr marL="44450" marR="44450" marT="0" marB="0" anchor="b"/>
                </a:tc>
                <a:tc>
                  <a:txBody>
                    <a:bodyPr/>
                    <a:lstStyle/>
                    <a:p>
                      <a:pPr marL="0" indent="0">
                        <a:buFontTx/>
                        <a:buNone/>
                      </a:pPr>
                      <a:endParaRPr lang="es-EC" sz="1000" dirty="0">
                        <a:effectLst/>
                        <a:latin typeface="Calibri"/>
                        <a:cs typeface="Times New Roman"/>
                      </a:endParaRPr>
                    </a:p>
                  </a:txBody>
                  <a:tcPr marL="44450" marR="44450" marT="0" marB="0" anchor="b"/>
                </a:tc>
                <a:tc>
                  <a:txBody>
                    <a:bodyPr/>
                    <a:lstStyle/>
                    <a:p>
                      <a:pPr marL="0" indent="0">
                        <a:lnSpc>
                          <a:spcPct val="115000"/>
                        </a:lnSpc>
                        <a:spcAft>
                          <a:spcPts val="0"/>
                        </a:spcAft>
                        <a:buFontTx/>
                        <a:buNone/>
                      </a:pPr>
                      <a:r>
                        <a:rPr lang="es-EC" sz="1100" dirty="0">
                          <a:effectLst/>
                        </a:rPr>
                        <a:t>TOTAL</a:t>
                      </a:r>
                      <a:endParaRPr lang="es-EC" sz="1100" dirty="0">
                        <a:effectLst/>
                        <a:latin typeface="Calibri"/>
                        <a:ea typeface="Calibri"/>
                        <a:cs typeface="Times New Roman"/>
                      </a:endParaRPr>
                    </a:p>
                  </a:txBody>
                  <a:tcPr marL="44450" marR="44450" marT="0" marB="0" anchor="b"/>
                </a:tc>
                <a:tc>
                  <a:txBody>
                    <a:bodyPr/>
                    <a:lstStyle/>
                    <a:p>
                      <a:pPr marL="0" indent="0" algn="ctr">
                        <a:lnSpc>
                          <a:spcPct val="115000"/>
                        </a:lnSpc>
                        <a:spcAft>
                          <a:spcPts val="0"/>
                        </a:spcAft>
                        <a:buFontTx/>
                        <a:buNone/>
                      </a:pPr>
                      <a:r>
                        <a:rPr lang="es-EC" sz="1100" dirty="0">
                          <a:effectLst/>
                        </a:rPr>
                        <a:t> $ 3.350,00 </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414638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GASTOS DE SUELDOS Y SALARIOS</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2124371445"/>
              </p:ext>
            </p:extLst>
          </p:nvPr>
        </p:nvGraphicFramePr>
        <p:xfrm>
          <a:off x="683568" y="1268759"/>
          <a:ext cx="7776864" cy="4248472"/>
        </p:xfrm>
        <a:graphic>
          <a:graphicData uri="http://schemas.openxmlformats.org/drawingml/2006/table">
            <a:tbl>
              <a:tblPr firstRow="1" firstCol="1" bandRow="1">
                <a:tableStyleId>{5C22544A-7EE6-4342-B048-85BDC9FD1C3A}</a:tableStyleId>
              </a:tblPr>
              <a:tblGrid>
                <a:gridCol w="2311306"/>
                <a:gridCol w="1204210"/>
                <a:gridCol w="1379014"/>
                <a:gridCol w="1359591"/>
                <a:gridCol w="1522743"/>
              </a:tblGrid>
              <a:tr h="356755">
                <a:tc>
                  <a:txBody>
                    <a:bodyPr/>
                    <a:lstStyle/>
                    <a:p>
                      <a:endParaRPr lang="es-EC" sz="1000" dirty="0">
                        <a:effectLst/>
                        <a:latin typeface="Calibri"/>
                        <a:cs typeface="Times New Roman"/>
                      </a:endParaRPr>
                    </a:p>
                  </a:txBody>
                  <a:tcPr marL="44450" marR="44450" marT="0" marB="0" anchor="b"/>
                </a:tc>
                <a:tc gridSpan="3">
                  <a:txBody>
                    <a:bodyPr/>
                    <a:lstStyle/>
                    <a:p>
                      <a:pPr algn="ctr">
                        <a:lnSpc>
                          <a:spcPct val="115000"/>
                        </a:lnSpc>
                        <a:spcAft>
                          <a:spcPts val="0"/>
                        </a:spcAft>
                      </a:pPr>
                      <a:r>
                        <a:rPr lang="es-EC" sz="1100">
                          <a:effectLst/>
                        </a:rPr>
                        <a:t>GASTOS DE SUELDOS Y SALARIOS</a:t>
                      </a:r>
                      <a:endParaRPr lang="es-EC" sz="110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a:txBody>
                    <a:bodyPr/>
                    <a:lstStyle/>
                    <a:p>
                      <a:endParaRPr lang="es-EC" sz="1000">
                        <a:effectLst/>
                        <a:latin typeface="Calibri"/>
                        <a:cs typeface="Times New Roman"/>
                      </a:endParaRPr>
                    </a:p>
                  </a:txBody>
                  <a:tcPr marL="44450" marR="44450" marT="0" marB="0" anchor="b"/>
                </a:tc>
              </a:tr>
              <a:tr h="713509">
                <a:tc>
                  <a:txBody>
                    <a:bodyPr/>
                    <a:lstStyle/>
                    <a:p>
                      <a:pPr>
                        <a:lnSpc>
                          <a:spcPct val="115000"/>
                        </a:lnSpc>
                        <a:spcAft>
                          <a:spcPts val="0"/>
                        </a:spcAft>
                      </a:pPr>
                      <a:r>
                        <a:rPr lang="es-EC" sz="1100" dirty="0">
                          <a:effectLst/>
                        </a:rPr>
                        <a:t> </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SALARIO MENSUAL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OCUPANTES DEL CARGO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TIEMPO DE TRABAJO</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100">
                          <a:effectLst/>
                        </a:rPr>
                        <a:t>SALARIO TRIMESTRAL</a:t>
                      </a:r>
                      <a:endParaRPr lang="es-EC" sz="1100">
                        <a:effectLst/>
                        <a:latin typeface="Calibri"/>
                        <a:ea typeface="Calibri"/>
                        <a:cs typeface="Times New Roman"/>
                      </a:endParaRPr>
                    </a:p>
                  </a:txBody>
                  <a:tcPr marL="44450" marR="44450" marT="0" marB="0" anchor="ctr"/>
                </a:tc>
              </a:tr>
              <a:tr h="700904">
                <a:tc>
                  <a:txBody>
                    <a:bodyPr/>
                    <a:lstStyle/>
                    <a:p>
                      <a:pPr>
                        <a:lnSpc>
                          <a:spcPct val="115000"/>
                        </a:lnSpc>
                        <a:spcAft>
                          <a:spcPts val="0"/>
                        </a:spcAft>
                      </a:pPr>
                      <a:r>
                        <a:rPr lang="es-EC" sz="1100">
                          <a:effectLst/>
                        </a:rPr>
                        <a:t>DIRECTOR DE CAMPAÑA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 $      400,00 </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3</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 $         1.200,00 </a:t>
                      </a:r>
                      <a:endParaRPr lang="es-EC" sz="1100" dirty="0">
                        <a:effectLst/>
                        <a:latin typeface="Calibri"/>
                        <a:ea typeface="Calibri"/>
                        <a:cs typeface="Times New Roman"/>
                      </a:endParaRPr>
                    </a:p>
                  </a:txBody>
                  <a:tcPr marL="44450" marR="44450" marT="0" marB="0" anchor="b"/>
                </a:tc>
              </a:tr>
              <a:tr h="700904">
                <a:tc>
                  <a:txBody>
                    <a:bodyPr/>
                    <a:lstStyle/>
                    <a:p>
                      <a:pPr>
                        <a:lnSpc>
                          <a:spcPct val="115000"/>
                        </a:lnSpc>
                        <a:spcAft>
                          <a:spcPts val="0"/>
                        </a:spcAft>
                      </a:pPr>
                      <a:r>
                        <a:rPr lang="es-EC" sz="1100" dirty="0" smtClean="0">
                          <a:effectLst/>
                        </a:rPr>
                        <a:t>DISEÑADOR</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280,00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dirty="0">
                          <a:effectLst/>
                        </a:rPr>
                        <a:t> </a:t>
                      </a:r>
                      <a:r>
                        <a:rPr lang="es-EC" sz="1100" dirty="0" smtClean="0">
                          <a:effectLst/>
                        </a:rPr>
                        <a:t>       $          </a:t>
                      </a:r>
                      <a:r>
                        <a:rPr lang="es-EC" sz="1100" dirty="0">
                          <a:effectLst/>
                        </a:rPr>
                        <a:t>280,00 </a:t>
                      </a:r>
                      <a:endParaRPr lang="es-EC" sz="1100" dirty="0">
                        <a:effectLst/>
                        <a:latin typeface="Calibri"/>
                        <a:ea typeface="Calibri"/>
                        <a:cs typeface="Times New Roman"/>
                      </a:endParaRPr>
                    </a:p>
                  </a:txBody>
                  <a:tcPr marL="44450" marR="44450" marT="0" marB="0" anchor="b"/>
                </a:tc>
              </a:tr>
              <a:tr h="700904">
                <a:tc>
                  <a:txBody>
                    <a:bodyPr/>
                    <a:lstStyle/>
                    <a:p>
                      <a:pPr>
                        <a:lnSpc>
                          <a:spcPct val="115000"/>
                        </a:lnSpc>
                        <a:spcAft>
                          <a:spcPts val="0"/>
                        </a:spcAft>
                      </a:pPr>
                      <a:r>
                        <a:rPr lang="es-EC" sz="1100">
                          <a:effectLst/>
                        </a:rPr>
                        <a:t>PRODUCTOR</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280,00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2</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560,00 </a:t>
                      </a:r>
                      <a:endParaRPr lang="es-EC" sz="1100">
                        <a:effectLst/>
                        <a:latin typeface="Calibri"/>
                        <a:ea typeface="Calibri"/>
                        <a:cs typeface="Times New Roman"/>
                      </a:endParaRPr>
                    </a:p>
                  </a:txBody>
                  <a:tcPr marL="44450" marR="44450" marT="0" marB="0" anchor="b"/>
                </a:tc>
              </a:tr>
              <a:tr h="700904">
                <a:tc>
                  <a:txBody>
                    <a:bodyPr/>
                    <a:lstStyle/>
                    <a:p>
                      <a:pPr>
                        <a:lnSpc>
                          <a:spcPct val="115000"/>
                        </a:lnSpc>
                        <a:spcAft>
                          <a:spcPts val="0"/>
                        </a:spcAft>
                      </a:pPr>
                      <a:r>
                        <a:rPr lang="es-EC" sz="1100">
                          <a:effectLst/>
                        </a:rPr>
                        <a:t>ASISTENTE</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150,00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 $             150,00 </a:t>
                      </a:r>
                      <a:endParaRPr lang="es-EC" sz="1100">
                        <a:effectLst/>
                        <a:latin typeface="Calibri"/>
                        <a:ea typeface="Calibri"/>
                        <a:cs typeface="Times New Roman"/>
                      </a:endParaRPr>
                    </a:p>
                  </a:txBody>
                  <a:tcPr marL="44450" marR="44450" marT="0" marB="0" anchor="b"/>
                </a:tc>
              </a:tr>
              <a:tr h="374592">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pPr algn="ctr">
                        <a:lnSpc>
                          <a:spcPct val="115000"/>
                        </a:lnSpc>
                        <a:spcAft>
                          <a:spcPts val="0"/>
                        </a:spcAft>
                      </a:pPr>
                      <a:r>
                        <a:rPr lang="es-EC" sz="1100">
                          <a:effectLst/>
                        </a:rPr>
                        <a:t>TOTAL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effectLst/>
                        </a:rPr>
                        <a:t> $       2.190,00 </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537047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GASTOS DE ALQUILER</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16065541"/>
              </p:ext>
            </p:extLst>
          </p:nvPr>
        </p:nvGraphicFramePr>
        <p:xfrm>
          <a:off x="971600" y="2132856"/>
          <a:ext cx="7366643" cy="2023535"/>
        </p:xfrm>
        <a:graphic>
          <a:graphicData uri="http://schemas.openxmlformats.org/drawingml/2006/table">
            <a:tbl>
              <a:tblPr firstRow="1" firstCol="1" bandRow="1">
                <a:tableStyleId>{5C22544A-7EE6-4342-B048-85BDC9FD1C3A}</a:tableStyleId>
              </a:tblPr>
              <a:tblGrid>
                <a:gridCol w="1566260"/>
                <a:gridCol w="2932822"/>
                <a:gridCol w="2867561"/>
              </a:tblGrid>
              <a:tr h="396264">
                <a:tc>
                  <a:txBody>
                    <a:bodyPr/>
                    <a:lstStyle/>
                    <a:p>
                      <a:endParaRPr lang="es-EC" sz="2100" dirty="0">
                        <a:effectLst/>
                        <a:latin typeface="Calibri"/>
                        <a:cs typeface="Times New Roman"/>
                      </a:endParaRPr>
                    </a:p>
                  </a:txBody>
                  <a:tcPr marL="91365" marR="91365" marT="0" marB="0" anchor="b"/>
                </a:tc>
                <a:tc>
                  <a:txBody>
                    <a:bodyPr/>
                    <a:lstStyle/>
                    <a:p>
                      <a:pPr>
                        <a:lnSpc>
                          <a:spcPct val="115000"/>
                        </a:lnSpc>
                        <a:spcAft>
                          <a:spcPts val="0"/>
                        </a:spcAft>
                      </a:pPr>
                      <a:r>
                        <a:rPr lang="es-EC" sz="2300">
                          <a:effectLst/>
                        </a:rPr>
                        <a:t>GASTOS DE ALQUILER</a:t>
                      </a:r>
                      <a:endParaRPr lang="es-EC" sz="2300">
                        <a:effectLst/>
                        <a:latin typeface="Calibri"/>
                        <a:ea typeface="Calibri"/>
                        <a:cs typeface="Times New Roman"/>
                      </a:endParaRPr>
                    </a:p>
                  </a:txBody>
                  <a:tcPr marL="91365" marR="91365" marT="0" marB="0" anchor="b"/>
                </a:tc>
                <a:tc>
                  <a:txBody>
                    <a:bodyPr/>
                    <a:lstStyle/>
                    <a:p>
                      <a:endParaRPr lang="es-EC" sz="2100">
                        <a:effectLst/>
                        <a:latin typeface="Calibri"/>
                        <a:cs typeface="Times New Roman"/>
                      </a:endParaRPr>
                    </a:p>
                  </a:txBody>
                  <a:tcPr marL="91365" marR="91365" marT="0" marB="0" anchor="b"/>
                </a:tc>
              </a:tr>
              <a:tr h="411143">
                <a:tc>
                  <a:txBody>
                    <a:bodyPr/>
                    <a:lstStyle/>
                    <a:p>
                      <a:endParaRPr lang="es-EC" sz="2100">
                        <a:effectLst/>
                        <a:latin typeface="Calibri"/>
                        <a:cs typeface="Times New Roman"/>
                      </a:endParaRPr>
                    </a:p>
                  </a:txBody>
                  <a:tcPr marL="91365" marR="91365" marT="0" marB="0" anchor="b"/>
                </a:tc>
                <a:tc>
                  <a:txBody>
                    <a:bodyPr/>
                    <a:lstStyle/>
                    <a:p>
                      <a:endParaRPr lang="es-EC" sz="2100">
                        <a:effectLst/>
                        <a:latin typeface="Calibri"/>
                        <a:cs typeface="Times New Roman"/>
                      </a:endParaRPr>
                    </a:p>
                  </a:txBody>
                  <a:tcPr marL="91365" marR="91365" marT="0" marB="0" anchor="b"/>
                </a:tc>
                <a:tc>
                  <a:txBody>
                    <a:bodyPr/>
                    <a:lstStyle/>
                    <a:p>
                      <a:endParaRPr lang="es-EC" sz="2100" dirty="0">
                        <a:effectLst/>
                        <a:latin typeface="Calibri"/>
                        <a:cs typeface="Times New Roman"/>
                      </a:endParaRPr>
                    </a:p>
                  </a:txBody>
                  <a:tcPr marL="91365" marR="91365" marT="0" marB="0" anchor="b"/>
                </a:tc>
              </a:tr>
              <a:tr h="396264">
                <a:tc>
                  <a:txBody>
                    <a:bodyPr/>
                    <a:lstStyle/>
                    <a:p>
                      <a:pPr>
                        <a:lnSpc>
                          <a:spcPct val="115000"/>
                        </a:lnSpc>
                        <a:spcAft>
                          <a:spcPts val="0"/>
                        </a:spcAft>
                      </a:pPr>
                      <a:r>
                        <a:rPr lang="es-EC" sz="2300">
                          <a:effectLst/>
                        </a:rPr>
                        <a:t> </a:t>
                      </a:r>
                      <a:endParaRPr lang="es-EC" sz="2300">
                        <a:effectLst/>
                        <a:latin typeface="Calibri"/>
                        <a:ea typeface="Calibri"/>
                        <a:cs typeface="Times New Roman"/>
                      </a:endParaRPr>
                    </a:p>
                  </a:txBody>
                  <a:tcPr marL="91365" marR="91365" marT="0" marB="0" anchor="b"/>
                </a:tc>
                <a:tc>
                  <a:txBody>
                    <a:bodyPr/>
                    <a:lstStyle/>
                    <a:p>
                      <a:pPr algn="ctr">
                        <a:lnSpc>
                          <a:spcPct val="115000"/>
                        </a:lnSpc>
                        <a:spcAft>
                          <a:spcPts val="0"/>
                        </a:spcAft>
                      </a:pPr>
                      <a:r>
                        <a:rPr lang="es-EC" sz="2300">
                          <a:effectLst/>
                        </a:rPr>
                        <a:t>ALQUILER MENSUAL</a:t>
                      </a:r>
                      <a:endParaRPr lang="es-EC" sz="2300">
                        <a:effectLst/>
                        <a:latin typeface="Calibri"/>
                        <a:ea typeface="Calibri"/>
                        <a:cs typeface="Times New Roman"/>
                      </a:endParaRPr>
                    </a:p>
                  </a:txBody>
                  <a:tcPr marL="91365" marR="91365" marT="0" marB="0" anchor="b"/>
                </a:tc>
                <a:tc>
                  <a:txBody>
                    <a:bodyPr/>
                    <a:lstStyle/>
                    <a:p>
                      <a:pPr algn="ctr">
                        <a:lnSpc>
                          <a:spcPct val="115000"/>
                        </a:lnSpc>
                        <a:spcAft>
                          <a:spcPts val="0"/>
                        </a:spcAft>
                      </a:pPr>
                      <a:r>
                        <a:rPr lang="es-EC" sz="2300">
                          <a:effectLst/>
                        </a:rPr>
                        <a:t>ALQUILER BIMENSUAL</a:t>
                      </a:r>
                      <a:endParaRPr lang="es-EC" sz="2300">
                        <a:effectLst/>
                        <a:latin typeface="Calibri"/>
                        <a:ea typeface="Calibri"/>
                        <a:cs typeface="Times New Roman"/>
                      </a:endParaRPr>
                    </a:p>
                  </a:txBody>
                  <a:tcPr marL="91365" marR="91365" marT="0" marB="0" anchor="b"/>
                </a:tc>
              </a:tr>
              <a:tr h="411143">
                <a:tc>
                  <a:txBody>
                    <a:bodyPr/>
                    <a:lstStyle/>
                    <a:p>
                      <a:pPr>
                        <a:lnSpc>
                          <a:spcPct val="115000"/>
                        </a:lnSpc>
                        <a:spcAft>
                          <a:spcPts val="0"/>
                        </a:spcAft>
                      </a:pPr>
                      <a:r>
                        <a:rPr lang="es-EC" sz="2300">
                          <a:effectLst/>
                        </a:rPr>
                        <a:t>LOCAL</a:t>
                      </a:r>
                      <a:endParaRPr lang="es-EC" sz="2300">
                        <a:effectLst/>
                        <a:latin typeface="Calibri"/>
                        <a:ea typeface="Calibri"/>
                        <a:cs typeface="Times New Roman"/>
                      </a:endParaRPr>
                    </a:p>
                  </a:txBody>
                  <a:tcPr marL="91365" marR="91365" marT="0" marB="0" anchor="b"/>
                </a:tc>
                <a:tc>
                  <a:txBody>
                    <a:bodyPr/>
                    <a:lstStyle/>
                    <a:p>
                      <a:pPr algn="ctr">
                        <a:lnSpc>
                          <a:spcPct val="115000"/>
                        </a:lnSpc>
                        <a:spcAft>
                          <a:spcPts val="0"/>
                        </a:spcAft>
                      </a:pPr>
                      <a:r>
                        <a:rPr lang="es-EC" sz="2300">
                          <a:effectLst/>
                        </a:rPr>
                        <a:t> $                         200,00 </a:t>
                      </a:r>
                      <a:endParaRPr lang="es-EC" sz="2300">
                        <a:effectLst/>
                        <a:latin typeface="Calibri"/>
                        <a:ea typeface="Calibri"/>
                        <a:cs typeface="Times New Roman"/>
                      </a:endParaRPr>
                    </a:p>
                  </a:txBody>
                  <a:tcPr marL="91365" marR="91365" marT="0" marB="0" anchor="b"/>
                </a:tc>
                <a:tc>
                  <a:txBody>
                    <a:bodyPr/>
                    <a:lstStyle/>
                    <a:p>
                      <a:pPr algn="ctr">
                        <a:lnSpc>
                          <a:spcPct val="115000"/>
                        </a:lnSpc>
                        <a:spcAft>
                          <a:spcPts val="0"/>
                        </a:spcAft>
                      </a:pPr>
                      <a:r>
                        <a:rPr lang="es-EC" sz="2300" dirty="0">
                          <a:effectLst/>
                        </a:rPr>
                        <a:t> </a:t>
                      </a:r>
                      <a:endParaRPr lang="es-EC" sz="2300" dirty="0" smtClean="0">
                        <a:effectLst/>
                      </a:endParaRPr>
                    </a:p>
                    <a:p>
                      <a:pPr algn="ctr">
                        <a:lnSpc>
                          <a:spcPct val="115000"/>
                        </a:lnSpc>
                        <a:spcAft>
                          <a:spcPts val="0"/>
                        </a:spcAft>
                      </a:pPr>
                      <a:r>
                        <a:rPr lang="es-EC" sz="2300" dirty="0" smtClean="0">
                          <a:effectLst/>
                        </a:rPr>
                        <a:t>$                         </a:t>
                      </a:r>
                      <a:r>
                        <a:rPr lang="es-EC" sz="2300" dirty="0">
                          <a:effectLst/>
                        </a:rPr>
                        <a:t>400,00 </a:t>
                      </a:r>
                      <a:endParaRPr lang="es-EC" sz="2300" dirty="0">
                        <a:effectLst/>
                        <a:latin typeface="Calibri"/>
                        <a:ea typeface="Calibri"/>
                        <a:cs typeface="Times New Roman"/>
                      </a:endParaRPr>
                    </a:p>
                  </a:txBody>
                  <a:tcPr marL="91365" marR="91365" marT="0" marB="0" anchor="b"/>
                </a:tc>
              </a:tr>
            </a:tbl>
          </a:graphicData>
        </a:graphic>
      </p:graphicFrame>
    </p:spTree>
    <p:extLst>
      <p:ext uri="{BB962C8B-B14F-4D97-AF65-F5344CB8AC3E}">
        <p14:creationId xmlns:p14="http://schemas.microsoft.com/office/powerpoint/2010/main" val="1847230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b="1" dirty="0" smtClean="0"/>
              <a:t>CONCLUSIONES</a:t>
            </a:r>
            <a:endParaRPr lang="es-EC" sz="3200" b="1"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7544" y="1628800"/>
            <a:ext cx="8064896" cy="4832092"/>
          </a:xfrm>
          <a:prstGeom prst="rect">
            <a:avLst/>
          </a:prstGeom>
          <a:noFill/>
        </p:spPr>
        <p:txBody>
          <a:bodyPr wrap="square" rtlCol="0">
            <a:spAutoFit/>
          </a:bodyPr>
          <a:lstStyle/>
          <a:p>
            <a:pPr marL="457200" indent="-457200" algn="just">
              <a:buFont typeface="Arial" pitchFamily="34" charset="0"/>
              <a:buChar char="•"/>
            </a:pPr>
            <a:r>
              <a:rPr lang="es-ES" sz="2800" dirty="0" smtClean="0"/>
              <a:t>Al </a:t>
            </a:r>
            <a:r>
              <a:rPr lang="es-ES" sz="2800" dirty="0"/>
              <a:t>final de esta campaña se espera que la población guayaquileña posea la información necesaria a cerca de este tipo de trastorno que es el autismo y disminuir de alguna forma la discriminación que existe hacia personas que padecen este trastorno de </a:t>
            </a:r>
            <a:r>
              <a:rPr lang="es-ES" sz="2800" dirty="0" smtClean="0"/>
              <a:t>desarrollo.</a:t>
            </a:r>
          </a:p>
          <a:p>
            <a:pPr marL="457200" indent="-457200" algn="just">
              <a:buFont typeface="Arial" pitchFamily="34" charset="0"/>
              <a:buChar char="•"/>
            </a:pPr>
            <a:endParaRPr lang="es-ES" sz="2800" dirty="0" smtClean="0"/>
          </a:p>
          <a:p>
            <a:pPr marL="457200" indent="-457200" algn="just">
              <a:buFont typeface="Arial" pitchFamily="34" charset="0"/>
              <a:buChar char="•"/>
            </a:pPr>
            <a:r>
              <a:rPr lang="es-EC" sz="2800" dirty="0"/>
              <a:t>se espera </a:t>
            </a:r>
            <a:r>
              <a:rPr lang="es-EC" sz="2800" dirty="0" smtClean="0"/>
              <a:t>cumplir, a </a:t>
            </a:r>
            <a:r>
              <a:rPr lang="es-EC" sz="2800" dirty="0"/>
              <a:t>partir de esta campaña, surjan más fundaciones y sitios especializados para dar tratamientos a personas autistas.</a:t>
            </a:r>
          </a:p>
          <a:p>
            <a:pPr marL="457200" indent="-457200" algn="just">
              <a:buFont typeface="Arial" pitchFamily="34" charset="0"/>
              <a:buChar char="•"/>
            </a:pPr>
            <a:endParaRPr lang="es-EC" sz="2800" dirty="0"/>
          </a:p>
        </p:txBody>
      </p:sp>
    </p:spTree>
    <p:extLst>
      <p:ext uri="{BB962C8B-B14F-4D97-AF65-F5344CB8AC3E}">
        <p14:creationId xmlns:p14="http://schemas.microsoft.com/office/powerpoint/2010/main" val="1557252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pPr algn="just"/>
            <a:r>
              <a:rPr lang="es-EC" sz="3000" dirty="0"/>
              <a:t>La Imagen de campaña, y las piezas gráficas motivarán el interés entre las personas para que busquen información sobre el autismo y otros síndromes o discapacidades logrando posicionamiento del tema en la ciudadanía.</a:t>
            </a:r>
          </a:p>
          <a:p>
            <a:pPr algn="just"/>
            <a:r>
              <a:rPr lang="es-EC" sz="3000" dirty="0"/>
              <a:t>Para la ejecución de esta campaña no se cuenta con los recursos económicos  necesarios, por esta razón es necesario el apoyo financiero de organizaciones gubernamentales o empresas públicas que deseen colaborar en este proyecto para beneficio de la sociedad guayaquileña.    </a:t>
            </a:r>
          </a:p>
          <a:p>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61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RECOMENDACIONES</a:t>
            </a:r>
            <a:endParaRPr lang="es-EC" dirty="0"/>
          </a:p>
        </p:txBody>
      </p:sp>
      <p:sp>
        <p:nvSpPr>
          <p:cNvPr id="3" name="2 Marcador de contenido"/>
          <p:cNvSpPr>
            <a:spLocks noGrp="1"/>
          </p:cNvSpPr>
          <p:nvPr>
            <p:ph idx="1"/>
          </p:nvPr>
        </p:nvSpPr>
        <p:spPr/>
        <p:txBody>
          <a:bodyPr>
            <a:normAutofit/>
          </a:bodyPr>
          <a:lstStyle/>
          <a:p>
            <a:pPr lvl="0" algn="just"/>
            <a:r>
              <a:rPr lang="es-EC" sz="2800" dirty="0"/>
              <a:t>Concretar citas y confirmarlas para realizar las entrevistas a los especialistas en el tema y a los pacientes que brindarán testimonio acerca de sus vivencias con los </a:t>
            </a:r>
            <a:r>
              <a:rPr lang="es-EC" sz="2800" dirty="0" smtClean="0"/>
              <a:t>trastornos.</a:t>
            </a:r>
          </a:p>
          <a:p>
            <a:pPr lvl="0" algn="just"/>
            <a:endParaRPr lang="es-EC" sz="2800" dirty="0"/>
          </a:p>
          <a:p>
            <a:pPr lvl="0" algn="just"/>
            <a:r>
              <a:rPr lang="es-EC" sz="2800" dirty="0"/>
              <a:t>Teniendo en cuenta la recomendación anterior, diseñar un cronograma de trabajo para organizar de mejor manera los días de grabación y las locaciones.</a:t>
            </a:r>
          </a:p>
          <a:p>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40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GENERALIDADES</a:t>
            </a:r>
            <a:endParaRPr lang="es-EC" sz="32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55576" y="2060848"/>
            <a:ext cx="7935246" cy="2431435"/>
          </a:xfrm>
          <a:prstGeom prst="rect">
            <a:avLst/>
          </a:prstGeom>
          <a:noFill/>
        </p:spPr>
        <p:txBody>
          <a:bodyPr wrap="square" rtlCol="0">
            <a:spAutoFit/>
          </a:bodyPr>
          <a:lstStyle/>
          <a:p>
            <a:r>
              <a:rPr lang="es-EC" sz="3200" b="1" dirty="0"/>
              <a:t>OBJETIVOS DEL </a:t>
            </a:r>
            <a:r>
              <a:rPr lang="es-EC" sz="3200" b="1" dirty="0" smtClean="0"/>
              <a:t>PROYECTO</a:t>
            </a:r>
          </a:p>
          <a:p>
            <a:endParaRPr lang="es-EC" sz="3200" b="1" dirty="0" smtClean="0"/>
          </a:p>
          <a:p>
            <a:r>
              <a:rPr lang="es-EC" sz="3200" b="1" dirty="0" smtClean="0"/>
              <a:t>OBJETIVO </a:t>
            </a:r>
            <a:r>
              <a:rPr lang="es-EC" sz="3200" b="1" dirty="0"/>
              <a:t>GENERAL</a:t>
            </a:r>
          </a:p>
          <a:p>
            <a:pPr marL="457200" indent="-457200">
              <a:buFont typeface="Arial" pitchFamily="34" charset="0"/>
              <a:buChar char="•"/>
            </a:pPr>
            <a:r>
              <a:rPr lang="es-EC" sz="2800" dirty="0"/>
              <a:t>Comunicar a la sociedad sobre el autismo</a:t>
            </a:r>
            <a:r>
              <a:rPr lang="es-EC" sz="2800" dirty="0" smtClean="0"/>
              <a:t>.</a:t>
            </a:r>
          </a:p>
          <a:p>
            <a:endParaRPr lang="es-EC" sz="2800" dirty="0"/>
          </a:p>
        </p:txBody>
      </p:sp>
    </p:spTree>
    <p:extLst>
      <p:ext uri="{BB962C8B-B14F-4D97-AF65-F5344CB8AC3E}">
        <p14:creationId xmlns:p14="http://schemas.microsoft.com/office/powerpoint/2010/main" val="38343681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0872" y="2708920"/>
            <a:ext cx="8229600" cy="964704"/>
          </a:xfrm>
        </p:spPr>
        <p:txBody>
          <a:bodyPr>
            <a:normAutofit lnSpcReduction="10000"/>
          </a:bodyPr>
          <a:lstStyle/>
          <a:p>
            <a:pPr marL="0" indent="0" algn="ctr">
              <a:buNone/>
            </a:pPr>
            <a:r>
              <a:rPr lang="en-US" sz="6000" b="1" dirty="0" smtClean="0"/>
              <a:t>MUCHAS GRACIAS</a:t>
            </a:r>
            <a:r>
              <a:rPr lang="en-US" sz="6000" dirty="0" smtClean="0"/>
              <a:t>.</a:t>
            </a:r>
            <a:endParaRPr lang="es-EC" sz="6000"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21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456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423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606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60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60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606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498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37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97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GENERALIDADES</a:t>
            </a:r>
            <a:endParaRPr lang="es-EC" sz="3200" dirty="0"/>
          </a:p>
        </p:txBody>
      </p:sp>
      <p:sp>
        <p:nvSpPr>
          <p:cNvPr id="3" name="2 Marcador de contenido"/>
          <p:cNvSpPr>
            <a:spLocks noGrp="1"/>
          </p:cNvSpPr>
          <p:nvPr>
            <p:ph idx="1"/>
          </p:nvPr>
        </p:nvSpPr>
        <p:spPr>
          <a:xfrm>
            <a:off x="457200" y="1600200"/>
            <a:ext cx="8229600" cy="4781128"/>
          </a:xfrm>
        </p:spPr>
        <p:txBody>
          <a:bodyPr>
            <a:normAutofit/>
          </a:bodyPr>
          <a:lstStyle/>
          <a:p>
            <a:pPr marL="0" indent="0">
              <a:buNone/>
            </a:pPr>
            <a:r>
              <a:rPr lang="es-EC" b="1" dirty="0" smtClean="0"/>
              <a:t>OBJETIVOS ESPECÍFICOS</a:t>
            </a:r>
          </a:p>
          <a:p>
            <a:pPr marL="457200" lvl="0" indent="-457200"/>
            <a:r>
              <a:rPr lang="es-EC" sz="2800" dirty="0" smtClean="0"/>
              <a:t>Propagar el mensaje por medio de piezas gráficas tales como: trípticos, vallas,  panfletos, posters, banners,  etc.</a:t>
            </a:r>
          </a:p>
          <a:p>
            <a:pPr marL="457200" lvl="0" indent="-457200"/>
            <a:r>
              <a:rPr lang="es-EC" sz="2800" dirty="0" smtClean="0"/>
              <a:t>Difusión a través  de redes sociales como Facebook, </a:t>
            </a:r>
            <a:r>
              <a:rPr lang="es-EC" sz="2800" dirty="0" err="1" smtClean="0"/>
              <a:t>Twitter</a:t>
            </a:r>
            <a:r>
              <a:rPr lang="es-EC" sz="2800" dirty="0" smtClean="0"/>
              <a:t>, y blogs.</a:t>
            </a:r>
          </a:p>
          <a:p>
            <a:pPr marL="457200" lvl="0" indent="-457200"/>
            <a:r>
              <a:rPr lang="es-ES" sz="2800" dirty="0" smtClean="0"/>
              <a:t>Creación de un documental.</a:t>
            </a:r>
            <a:endParaRPr lang="es-EC" sz="2800" dirty="0" smtClean="0"/>
          </a:p>
          <a:p>
            <a:pPr marL="457200" lvl="0" indent="-457200"/>
            <a:r>
              <a:rPr lang="es-EC" sz="2800" dirty="0" smtClean="0"/>
              <a:t>Impartir charlas educativas dictadas por especialistas en el tema.</a:t>
            </a:r>
          </a:p>
          <a:p>
            <a:pPr marL="0" indent="0">
              <a:buNone/>
            </a:pPr>
            <a:endParaRPr lang="es-EC" b="1" dirty="0" smtClean="0"/>
          </a:p>
          <a:p>
            <a:endParaRPr lang="es-EC" sz="3600" b="1" dirty="0" smtClean="0"/>
          </a:p>
          <a:p>
            <a:pPr marL="0" indent="0">
              <a:buNone/>
            </a:pPr>
            <a:endParaRPr lang="es-EC" dirty="0"/>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5458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759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379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202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715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05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477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tesis\marca grita\logo_sol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36296" y="5877272"/>
            <a:ext cx="1656184" cy="824870"/>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title"/>
          </p:nvPr>
        </p:nvSpPr>
        <p:spPr/>
        <p:txBody>
          <a:bodyPr/>
          <a:lstStyle/>
          <a:p>
            <a:endParaRPr lang="es-EC"/>
          </a:p>
        </p:txBody>
      </p:sp>
      <p:sp>
        <p:nvSpPr>
          <p:cNvPr id="7" name="6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3648502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2821</Words>
  <Application>Microsoft Office PowerPoint</Application>
  <PresentationFormat>Presentación en pantalla (4:3)</PresentationFormat>
  <Paragraphs>406</Paragraphs>
  <Slides>96</Slides>
  <Notes>0</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Tema de Office</vt:lpstr>
      <vt:lpstr>Presentación de PowerPoint</vt:lpstr>
      <vt:lpstr>Presentación de PowerPoint</vt:lpstr>
      <vt:lpstr>GENERALIDADES</vt:lpstr>
      <vt:lpstr>GENERALIDADES</vt:lpstr>
      <vt:lpstr>GENERALIDADES</vt:lpstr>
      <vt:lpstr>GENERALIDADES</vt:lpstr>
      <vt:lpstr>GENERALIDADES</vt:lpstr>
      <vt:lpstr>GENERALIDADES</vt:lpstr>
      <vt:lpstr>GENERALIDADES</vt:lpstr>
      <vt:lpstr>ESTUDIO DE MERCADO</vt:lpstr>
      <vt:lpstr>ESTUDIO DE MERCADO</vt:lpstr>
      <vt:lpstr>DESARROLLO DE LA ENCUESTA</vt:lpstr>
      <vt:lpstr>DESARROLLO DE LA ENCUESTA</vt:lpstr>
      <vt:lpstr>DESARROLLO DE LA ENCUESTA</vt:lpstr>
      <vt:lpstr>DESARROLLO DE LA ENCUESTA</vt:lpstr>
      <vt:lpstr>DESARROLLO DE LA ENCUESTA</vt:lpstr>
      <vt:lpstr>DESARROLLO DE LA ENCUESTA</vt:lpstr>
      <vt:lpstr>DESARROLLO DE LA ENCUESTA</vt:lpstr>
      <vt:lpstr>DESARROLLO DE LA ENCUESTA</vt:lpstr>
      <vt:lpstr>DESARROLLO DE LA ENCUESTA</vt:lpstr>
      <vt:lpstr>DESARROLLO DE LA ENCUESTA</vt:lpstr>
      <vt:lpstr>DESARROLLO DE LA ENCUESTA</vt:lpstr>
      <vt:lpstr>DESARROLLO DE LA ENCUESTA</vt:lpstr>
      <vt:lpstr>Presentación de PowerPoint</vt:lpstr>
      <vt:lpstr>PLAN DE DESARROLLO</vt:lpstr>
      <vt:lpstr>PLAN DE DESARROLLO</vt:lpstr>
      <vt:lpstr>PLAN DE DESARROLLO</vt:lpstr>
      <vt:lpstr>PLAN DE DESARROLLO</vt:lpstr>
      <vt:lpstr>PLAN DE DESARROLLO</vt:lpstr>
      <vt:lpstr>PLAN DE DESARROLLO</vt:lpstr>
      <vt:lpstr>PLAN DE DESARROLLO</vt:lpstr>
      <vt:lpstr>PLAN DE DESARROLLO</vt:lpstr>
      <vt:lpstr>PLAN DE DESARROLLO</vt:lpstr>
      <vt:lpstr>PLAN DE DESARROLLO</vt:lpstr>
      <vt:lpstr>PLAN DE DESARROLLO</vt:lpstr>
      <vt:lpstr>ESTUDIO TÉCNICO DEL PROYECTO</vt:lpstr>
      <vt:lpstr>ESTUDIO TÉCNICO DEL PROYECTO</vt:lpstr>
      <vt:lpstr>ESTUDIO TÉCNICO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MANEJO INCORRECTO DEL ISOTIPO</vt:lpstr>
      <vt:lpstr>MANEJO INCORRECTO</vt:lpstr>
      <vt:lpstr>PAPELERIA</vt:lpstr>
      <vt:lpstr>Presentación de PowerPoint</vt:lpstr>
      <vt:lpstr>TARJETA DE PRESENTACION Y CD</vt:lpstr>
      <vt:lpstr>EXTERIORES</vt:lpstr>
      <vt:lpstr>ARTICULOS PROMOCIONALES</vt:lpstr>
      <vt:lpstr>PIEZAS AUDIOVISUALES</vt:lpstr>
      <vt:lpstr>CONSIDERACIONES TECNICAS DEL PROYECTO</vt:lpstr>
      <vt:lpstr>PROCESO DE PRODUCCION</vt:lpstr>
      <vt:lpstr>ARGUMENTO</vt:lpstr>
      <vt:lpstr>GUION LITERARIO</vt:lpstr>
      <vt:lpstr>GUIÓN TÉCNICO</vt:lpstr>
      <vt:lpstr>Presentación de PowerPoint</vt:lpstr>
      <vt:lpstr>SET DE LOCACIÓN </vt:lpstr>
      <vt:lpstr>POSTPRODUCCION</vt:lpstr>
      <vt:lpstr>PIEZAS GRÁFICAS</vt:lpstr>
      <vt:lpstr>BANNER HUMANO</vt:lpstr>
      <vt:lpstr>MANUAL DIDACTICO DE CAMPAÑA</vt:lpstr>
      <vt:lpstr>BLOG</vt:lpstr>
      <vt:lpstr>ANALISIS DE INGRESO Y EGRESOS</vt:lpstr>
      <vt:lpstr>ANALISIS</vt:lpstr>
      <vt:lpstr>PRESUPUESTO</vt:lpstr>
      <vt:lpstr>GASTOS DE SERVICIOS BASICOS</vt:lpstr>
      <vt:lpstr>GASTOS DE PUBLICIDAD</vt:lpstr>
      <vt:lpstr>GASTOS DE SUELDOS Y SALARIOS</vt:lpstr>
      <vt:lpstr>GASTOS DE ALQUILER</vt:lpstr>
      <vt:lpstr>CONCLUSIONES</vt:lpstr>
      <vt:lpstr>Presentación de PowerPoint</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dc:creator>
  <cp:lastModifiedBy>Jorge</cp:lastModifiedBy>
  <cp:revision>58</cp:revision>
  <dcterms:created xsi:type="dcterms:W3CDTF">2011-02-12T15:40:08Z</dcterms:created>
  <dcterms:modified xsi:type="dcterms:W3CDTF">2011-02-24T17:09:03Z</dcterms:modified>
</cp:coreProperties>
</file>