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80" r:id="rId2"/>
    <p:sldId id="256" r:id="rId3"/>
    <p:sldId id="345" r:id="rId4"/>
    <p:sldId id="281" r:id="rId5"/>
    <p:sldId id="258" r:id="rId6"/>
    <p:sldId id="259" r:id="rId7"/>
    <p:sldId id="260" r:id="rId8"/>
    <p:sldId id="266" r:id="rId9"/>
    <p:sldId id="267" r:id="rId10"/>
    <p:sldId id="268" r:id="rId11"/>
    <p:sldId id="261" r:id="rId12"/>
    <p:sldId id="269" r:id="rId13"/>
    <p:sldId id="270" r:id="rId14"/>
    <p:sldId id="271" r:id="rId15"/>
    <p:sldId id="272" r:id="rId16"/>
    <p:sldId id="273" r:id="rId17"/>
    <p:sldId id="274" r:id="rId18"/>
    <p:sldId id="262" r:id="rId19"/>
    <p:sldId id="263" r:id="rId20"/>
    <p:sldId id="275" r:id="rId21"/>
    <p:sldId id="276" r:id="rId22"/>
    <p:sldId id="277" r:id="rId23"/>
    <p:sldId id="278" r:id="rId24"/>
    <p:sldId id="285" r:id="rId25"/>
    <p:sldId id="264" r:id="rId26"/>
    <p:sldId id="265" r:id="rId27"/>
    <p:sldId id="282" r:id="rId28"/>
    <p:sldId id="284" r:id="rId29"/>
    <p:sldId id="286" r:id="rId30"/>
    <p:sldId id="287" r:id="rId31"/>
    <p:sldId id="288" r:id="rId32"/>
    <p:sldId id="295" r:id="rId33"/>
    <p:sldId id="296" r:id="rId34"/>
    <p:sldId id="298" r:id="rId35"/>
    <p:sldId id="306" r:id="rId36"/>
    <p:sldId id="299" r:id="rId37"/>
    <p:sldId id="300" r:id="rId38"/>
    <p:sldId id="303" r:id="rId39"/>
    <p:sldId id="307" r:id="rId40"/>
    <p:sldId id="304" r:id="rId41"/>
    <p:sldId id="310" r:id="rId42"/>
    <p:sldId id="302" r:id="rId43"/>
    <p:sldId id="305" r:id="rId44"/>
    <p:sldId id="308" r:id="rId45"/>
    <p:sldId id="309" r:id="rId46"/>
    <p:sldId id="311" r:id="rId47"/>
    <p:sldId id="315" r:id="rId48"/>
    <p:sldId id="312" r:id="rId49"/>
    <p:sldId id="313" r:id="rId50"/>
    <p:sldId id="343" r:id="rId51"/>
    <p:sldId id="314" r:id="rId52"/>
    <p:sldId id="292" r:id="rId53"/>
    <p:sldId id="316" r:id="rId54"/>
    <p:sldId id="317" r:id="rId55"/>
    <p:sldId id="318" r:id="rId56"/>
    <p:sldId id="319" r:id="rId57"/>
    <p:sldId id="320" r:id="rId58"/>
    <p:sldId id="321" r:id="rId59"/>
    <p:sldId id="322" r:id="rId60"/>
    <p:sldId id="323" r:id="rId61"/>
    <p:sldId id="324" r:id="rId62"/>
    <p:sldId id="325" r:id="rId63"/>
    <p:sldId id="326" r:id="rId64"/>
    <p:sldId id="344" r:id="rId65"/>
    <p:sldId id="327" r:id="rId66"/>
    <p:sldId id="328" r:id="rId67"/>
    <p:sldId id="329" r:id="rId68"/>
    <p:sldId id="330" r:id="rId69"/>
    <p:sldId id="331" r:id="rId70"/>
    <p:sldId id="332" r:id="rId71"/>
    <p:sldId id="333" r:id="rId72"/>
    <p:sldId id="337" r:id="rId73"/>
    <p:sldId id="339" r:id="rId74"/>
    <p:sldId id="346" r:id="rId75"/>
    <p:sldId id="347" r:id="rId76"/>
    <p:sldId id="348" r:id="rId77"/>
    <p:sldId id="349" r:id="rId78"/>
    <p:sldId id="342" r:id="rId79"/>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9090"/>
    <a:srgbClr val="FFC91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90" autoAdjust="0"/>
    <p:restoredTop sz="86450" autoAdjust="0"/>
  </p:normalViewPr>
  <p:slideViewPr>
    <p:cSldViewPr snapToObjects="1">
      <p:cViewPr>
        <p:scale>
          <a:sx n="50" d="100"/>
          <a:sy n="50" d="100"/>
        </p:scale>
        <p:origin x="-1284" y="-708"/>
      </p:cViewPr>
      <p:guideLst>
        <p:guide orient="horz" pos="2160"/>
        <p:guide pos="2880"/>
      </p:guideLst>
    </p:cSldViewPr>
  </p:slideViewPr>
  <p:outlineViewPr>
    <p:cViewPr>
      <p:scale>
        <a:sx n="33" d="100"/>
        <a:sy n="33" d="100"/>
      </p:scale>
      <p:origin x="0" y="32288"/>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8" Type="http://schemas.openxmlformats.org/officeDocument/2006/relationships/slide" Target="slides/slide16.xml"/><Relationship Id="rId3" Type="http://schemas.openxmlformats.org/officeDocument/2006/relationships/slide" Target="slides/slide10.xml"/><Relationship Id="rId7" Type="http://schemas.openxmlformats.org/officeDocument/2006/relationships/slide" Target="slides/slide15.xml"/><Relationship Id="rId2" Type="http://schemas.openxmlformats.org/officeDocument/2006/relationships/slide" Target="slides/slide9.xml"/><Relationship Id="rId1" Type="http://schemas.openxmlformats.org/officeDocument/2006/relationships/slide" Target="slides/slide8.xml"/><Relationship Id="rId6" Type="http://schemas.openxmlformats.org/officeDocument/2006/relationships/slide" Target="slides/slide14.xml"/><Relationship Id="rId5" Type="http://schemas.openxmlformats.org/officeDocument/2006/relationships/slide" Target="slides/slide13.xml"/><Relationship Id="rId4" Type="http://schemas.openxmlformats.org/officeDocument/2006/relationships/slide" Target="slides/slide12.xml"/><Relationship Id="rId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D98239-E892-E74F-8E19-E9EAB8D49555}" type="datetimeFigureOut">
              <a:rPr lang="es-ES_tradnl" smtClean="0"/>
              <a:pPr/>
              <a:t>30/08/2011</a:t>
            </a:fld>
            <a:endParaRPr lang="es-ES_tradnl"/>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0145ED-2264-404E-956F-E8CC7CF09A4D}" type="slidenum">
              <a:rPr lang="es-ES_tradnl" smtClean="0"/>
              <a:pPr/>
              <a:t>‹Nº›</a:t>
            </a:fld>
            <a:endParaRPr lang="es-ES_trad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1</a:t>
            </a:fld>
            <a:endParaRPr lang="es-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38</a:t>
            </a:fld>
            <a:endParaRPr lang="es-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39</a:t>
            </a:fld>
            <a:endParaRPr lang="es-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40</a:t>
            </a:fld>
            <a:endParaRPr lang="es-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41</a:t>
            </a:fld>
            <a:endParaRPr lang="es-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42</a:t>
            </a:fld>
            <a:endParaRPr lang="es-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43</a:t>
            </a:fld>
            <a:endParaRPr lang="es-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44</a:t>
            </a:fld>
            <a:endParaRPr lang="es-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45</a:t>
            </a:fld>
            <a:endParaRPr lang="es-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46</a:t>
            </a:fld>
            <a:endParaRPr lang="es-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47</a:t>
            </a:fld>
            <a:endParaRPr 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a:t>
            </a:fld>
            <a:endParaRPr lang="es-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48</a:t>
            </a:fld>
            <a:endParaRPr lang="es-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49</a:t>
            </a:fld>
            <a:endParaRPr lang="es-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50</a:t>
            </a:fld>
            <a:endParaRPr lang="es-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51</a:t>
            </a:fld>
            <a:endParaRPr lang="es-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52</a:t>
            </a:fld>
            <a:endParaRPr lang="es-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dirty="0"/>
          </a:p>
        </p:txBody>
      </p:sp>
      <p:sp>
        <p:nvSpPr>
          <p:cNvPr id="4" name="Marcador de número de diapositiva 3"/>
          <p:cNvSpPr>
            <a:spLocks noGrp="1"/>
          </p:cNvSpPr>
          <p:nvPr>
            <p:ph type="sldNum" sz="quarter" idx="10"/>
          </p:nvPr>
        </p:nvSpPr>
        <p:spPr/>
        <p:txBody>
          <a:bodyPr/>
          <a:lstStyle/>
          <a:p>
            <a:fld id="{840145ED-2264-404E-956F-E8CC7CF09A4D}" type="slidenum">
              <a:rPr lang="es-ES_tradnl" smtClean="0"/>
              <a:pPr/>
              <a:t>64</a:t>
            </a:fld>
            <a:endParaRPr lang="es-ES_trad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40145ED-2264-404E-956F-E8CC7CF09A4D}" type="slidenum">
              <a:rPr lang="es-ES_tradnl" smtClean="0"/>
              <a:pPr/>
              <a:t>73</a:t>
            </a:fld>
            <a:endParaRPr lang="es-ES_trad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40145ED-2264-404E-956F-E8CC7CF09A4D}" type="slidenum">
              <a:rPr lang="es-ES_tradnl" smtClean="0"/>
              <a:pPr/>
              <a:t>74</a:t>
            </a:fld>
            <a:endParaRPr lang="es-ES_trad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40145ED-2264-404E-956F-E8CC7CF09A4D}" type="slidenum">
              <a:rPr lang="es-ES_tradnl" smtClean="0"/>
              <a:pPr/>
              <a:t>75</a:t>
            </a:fld>
            <a:endParaRPr lang="es-ES_trad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40145ED-2264-404E-956F-E8CC7CF09A4D}" type="slidenum">
              <a:rPr lang="es-ES_tradnl" smtClean="0"/>
              <a:pPr/>
              <a:t>76</a:t>
            </a:fld>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27</a:t>
            </a:fld>
            <a:endParaRPr lang="es-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840145ED-2264-404E-956F-E8CC7CF09A4D}" type="slidenum">
              <a:rPr lang="es-ES_tradnl" smtClean="0"/>
              <a:pPr/>
              <a:t>77</a:t>
            </a:fld>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32</a:t>
            </a:fld>
            <a:endParaRPr lang="es-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33</a:t>
            </a:fld>
            <a:endParaRPr lang="es-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34</a:t>
            </a:fld>
            <a:endParaRPr lang="es-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35</a:t>
            </a:fld>
            <a:endParaRPr lang="es-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36</a:t>
            </a:fld>
            <a:endParaRPr lang="es-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AR"/>
          </a:p>
        </p:txBody>
      </p:sp>
      <p:sp>
        <p:nvSpPr>
          <p:cNvPr id="4" name="3 Marcador de número de diapositiva"/>
          <p:cNvSpPr>
            <a:spLocks noGrp="1"/>
          </p:cNvSpPr>
          <p:nvPr>
            <p:ph type="sldNum" sz="quarter" idx="10"/>
          </p:nvPr>
        </p:nvSpPr>
        <p:spPr/>
        <p:txBody>
          <a:bodyPr/>
          <a:lstStyle/>
          <a:p>
            <a:fld id="{32A8FF65-7F39-4698-91E9-689AD3ABADB2}" type="slidenum">
              <a:rPr lang="es-AR" smtClean="0"/>
              <a:pPr/>
              <a:t>37</a:t>
            </a:fld>
            <a:endParaRPr 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s-ES_tradnl" smtClean="0"/>
              <a:t>Clic para editar título</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p:txBody>
          <a:bodyPr/>
          <a:lstStyle/>
          <a:p>
            <a:fld id="{710F4C3B-12BB-4EC8-A596-2037BFBCFD5E}"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AF94E285-444D-4C0C-8BFA-BDB311F86A90}" type="slidenum">
              <a:rPr smtClean="0"/>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Haga clic en el icono para agregar una imagen</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s-ES_tradnl" smtClean="0"/>
              <a:t>Haga clic para modificar el estilo de texto del patrón</a:t>
            </a:r>
          </a:p>
        </p:txBody>
      </p:sp>
      <p:sp>
        <p:nvSpPr>
          <p:cNvPr id="5" name="Date Placeholder 4"/>
          <p:cNvSpPr>
            <a:spLocks noGrp="1"/>
          </p:cNvSpPr>
          <p:nvPr>
            <p:ph type="dt" sz="half" idx="10"/>
          </p:nvPr>
        </p:nvSpPr>
        <p:spPr>
          <a:xfrm>
            <a:off x="6580094" y="188259"/>
            <a:ext cx="2133600" cy="365125"/>
          </a:xfrm>
        </p:spPr>
        <p:txBody>
          <a:bodyPr/>
          <a:lstStyle/>
          <a:p>
            <a:fld id="{759A541D-6584-4C55-A3E8-6303DCA17A77}" type="datetime1">
              <a:rPr smtClean="0"/>
              <a:pPr/>
              <a:t>6/3/2007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n encima del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p:txBody>
          <a:bodyPr/>
          <a:lstStyle/>
          <a:p>
            <a:fld id="{BD819122-C1CA-4899-B9DC-8F4629BB4A34}"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s-ES_tradnl" smtClean="0"/>
              <a:t>Haga clic en el icono para agregar una imagen</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a:xfrm>
            <a:off x="6580094" y="188259"/>
            <a:ext cx="2133600" cy="365125"/>
          </a:xfrm>
        </p:spPr>
        <p:txBody>
          <a:bodyPr/>
          <a:lstStyle/>
          <a:p>
            <a:fld id="{BD819122-C1CA-4899-B9DC-8F4629BB4A34}"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s-ES_tradnl" smtClean="0"/>
              <a:t>Haga clic en el icono para agregar una imagen</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s-ES_tradnl" smtClean="0"/>
              <a:t>Haga clic en el icono para agregar una imagen</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ágenes con título">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s-ES_tradnl" smtClean="0"/>
              <a:t>Clic para editar título</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a:xfrm>
            <a:off x="6580094" y="188259"/>
            <a:ext cx="2133600" cy="365125"/>
          </a:xfrm>
        </p:spPr>
        <p:txBody>
          <a:bodyPr/>
          <a:lstStyle/>
          <a:p>
            <a:fld id="{BD819122-C1CA-4899-B9DC-8F4629BB4A34}"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s-ES_tradnl" smtClean="0"/>
              <a:t>Haga clic en el icono para agregar una imagen</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s-ES_tradnl" smtClean="0"/>
              <a:t>Haga clic en el icono para agregar una imagen</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s-ES_tradnl" smtClean="0"/>
              <a:t>Haga clic en el icono para agregar una imagen</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Date Placeholder 3"/>
          <p:cNvSpPr>
            <a:spLocks noGrp="1"/>
          </p:cNvSpPr>
          <p:nvPr>
            <p:ph type="dt" sz="half" idx="10"/>
          </p:nvPr>
        </p:nvSpPr>
        <p:spPr/>
        <p:txBody>
          <a:bodyPr/>
          <a:lstStyle/>
          <a:p>
            <a:fld id="{D820154C-768A-46F1-B8A6-44EC2F61149D}"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smtClean="0"/>
              <a:pPr/>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s-ES_tradnl" smtClean="0"/>
              <a:t>Clic para editar título</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Date Placeholder 3"/>
          <p:cNvSpPr>
            <a:spLocks noGrp="1"/>
          </p:cNvSpPr>
          <p:nvPr>
            <p:ph type="dt" sz="half" idx="10"/>
          </p:nvPr>
        </p:nvSpPr>
        <p:spPr/>
        <p:txBody>
          <a:bodyPr/>
          <a:lstStyle/>
          <a:p>
            <a:fld id="{AE600F77-151C-4DF2-B105-9C44C1B31B87}"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smtClean="0"/>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Date Placeholder 3"/>
          <p:cNvSpPr>
            <a:spLocks noGrp="1"/>
          </p:cNvSpPr>
          <p:nvPr>
            <p:ph type="dt" sz="half" idx="10"/>
          </p:nvPr>
        </p:nvSpPr>
        <p:spPr/>
        <p:txBody>
          <a:bodyPr/>
          <a:lstStyle/>
          <a:p>
            <a:fld id="{6D2F166C-B43D-4F69-8A9B-FAA805DCFD91}"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smtClean="0"/>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s-ES_tradnl" smtClean="0"/>
              <a:t>Clic para editar título</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p:txBody>
          <a:bodyPr/>
          <a:lstStyle/>
          <a:p>
            <a:fld id="{BD819122-C1CA-4899-B9DC-8F4629BB4A34}"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s-ES_tradnl" smtClean="0"/>
              <a:t>Haga clic en el icono para agregar una imagen</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5DA7FD2D-5A5F-45B1-82F9-83DDE5E26DCD}" type="datetime1">
              <a:rPr smtClean="0"/>
              <a:pPr/>
              <a:t>6/3/2007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AF02B71-8991-4516-A01E-F1A9ACD28BDC}" type="slidenum">
              <a:rPr smtClean="0"/>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5" name="Date Placeholder 4"/>
          <p:cNvSpPr>
            <a:spLocks noGrp="1"/>
          </p:cNvSpPr>
          <p:nvPr>
            <p:ph type="dt" sz="half" idx="10"/>
          </p:nvPr>
        </p:nvSpPr>
        <p:spPr>
          <a:xfrm>
            <a:off x="6580094" y="188259"/>
            <a:ext cx="2133600" cy="365125"/>
          </a:xfrm>
        </p:spPr>
        <p:txBody>
          <a:bodyPr/>
          <a:lstStyle/>
          <a:p>
            <a:fld id="{08453AF5-9149-4D29-9803-B65C5AAEC617}" type="datetime1">
              <a:rPr smtClean="0"/>
              <a:pPr/>
              <a:t>6/3/2007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AF02B71-8991-4516-A01E-F1A9ACD28BDC}" type="slidenum">
              <a:rPr smtClean="0"/>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7" name="Date Placeholder 6"/>
          <p:cNvSpPr>
            <a:spLocks noGrp="1"/>
          </p:cNvSpPr>
          <p:nvPr>
            <p:ph type="dt" sz="half" idx="10"/>
          </p:nvPr>
        </p:nvSpPr>
        <p:spPr>
          <a:xfrm>
            <a:off x="6580094" y="188259"/>
            <a:ext cx="2133600" cy="365125"/>
          </a:xfrm>
        </p:spPr>
        <p:txBody>
          <a:bodyPr/>
          <a:lstStyle/>
          <a:p>
            <a:fld id="{E153E11E-7061-43A6-B279-A9F2144BDC94}" type="datetime1">
              <a:rPr smtClean="0"/>
              <a:pPr/>
              <a:t>6/3/2007</a:t>
            </a:fld>
            <a:endParaRPr/>
          </a:p>
        </p:txBody>
      </p:sp>
      <p:sp>
        <p:nvSpPr>
          <p:cNvPr id="8" name="Footer Placeholder 7"/>
          <p:cNvSpPr>
            <a:spLocks noGrp="1"/>
          </p:cNvSpPr>
          <p:nvPr>
            <p:ph type="ftr" sz="quarter" idx="11"/>
          </p:nvPr>
        </p:nvSpPr>
        <p:spPr>
          <a:xfrm>
            <a:off x="1120588" y="188259"/>
            <a:ext cx="2895600" cy="365125"/>
          </a:xfrm>
        </p:spPr>
        <p:txBody>
          <a:bodyPr/>
          <a:lstStyle/>
          <a:p>
            <a:endParaRPr/>
          </a:p>
        </p:txBody>
      </p:sp>
      <p:sp>
        <p:nvSpPr>
          <p:cNvPr id="9" name="Slide Number Placeholder 8"/>
          <p:cNvSpPr>
            <a:spLocks noGrp="1"/>
          </p:cNvSpPr>
          <p:nvPr>
            <p:ph type="sldNum" sz="quarter" idx="12"/>
          </p:nvPr>
        </p:nvSpPr>
        <p:spPr/>
        <p:txBody>
          <a:bodyPr/>
          <a:lstStyle/>
          <a:p>
            <a:fld id="{8AF02B71-8991-4516-A01E-F1A9ACD28BDC}" type="slidenum">
              <a:rPr smtClean="0"/>
              <a:pPr/>
              <a:t>‹Nº›</a:t>
            </a:fld>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49D5DB33-4AA8-4511-9CD0-FF09E1D50E62}" type="datetime1">
              <a:rPr smtClean="0"/>
              <a:pPr/>
              <a:t>6/3/2007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AF02B71-8991-4516-A01E-F1A9ACD28BDC}" type="slidenum">
              <a:rPr smtClean="0"/>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44C8ED-7632-4834-8896-2009DCBAF5B3}" type="datetime1">
              <a:rPr smtClean="0"/>
              <a:pPr/>
              <a:t>6/3/2007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AF02B71-8991-4516-A01E-F1A9ACD28BDC}" type="slidenum">
              <a:rPr smtClean="0"/>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s-ES_tradnl" smtClean="0"/>
              <a:t>Clic para editar título</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6580094" y="188259"/>
            <a:ext cx="2133600" cy="365125"/>
          </a:xfrm>
        </p:spPr>
        <p:txBody>
          <a:bodyPr/>
          <a:lstStyle/>
          <a:p>
            <a:fld id="{9042571E-65CB-403B-8E26-EBCAF434A095}" type="datetime1">
              <a:rPr smtClean="0"/>
              <a:pPr/>
              <a:t>6/3/2007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‹Nº›</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s-ES_tradnl" smtClean="0"/>
              <a:t>Clic para editar título</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D819122-C1CA-4899-B9DC-8F4629BB4A34}" type="datetime1">
              <a:rPr smtClean="0"/>
              <a:pPr/>
              <a:t>6/3/2007</a:t>
            </a:fld>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8AF02B71-8991-4516-A01E-F1A9ACD28BDC}" type="slidenum">
              <a:rPr smtClean="0"/>
              <a:pPr/>
              <a:t>‹Nº›</a:t>
            </a:fld>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file:///C:\Users\adriel\Desktop\VIDEOS\cajamusical.mp4"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audio" Target="file:///C:\Users\adriel\Desktop\VIDEOS\1860-Scott-Au-Clair-de-la-Lune.mp3"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file:///C:\Users\adriel\Desktop\VIDEOS\fonografo.mp4"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C:\Users\adriel\Desktop\VIDEOS\Iii.%20Sequenz,%20No.%201%20Dies%20Irae.mp3" TargetMode="Externa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file:///C:\Users\adriel\Desktop\VIDEOS\03%20-%20Lucy%20In%20The%20Sky%20With%20Diamonds.mp3" TargetMode="External"/><Relationship Id="rId5" Type="http://schemas.openxmlformats.org/officeDocument/2006/relationships/image" Target="../media/image34.pn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file:///C:\Users\adriel\Desktop\VIDEOS\JS%20Bach~%20Cantata%20BWV%2029%20'Wir%20danken%20dir,%20Gott,%20wir%20danken%20dir'%20Sinfonia.wma"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file:///C:\Users\adriel\Desktop\VIDEOS\Tommy%20James%20&amp;%20The%20Shondells%20-%20Crimson%20and%20Clover.mp3" TargetMode="External"/><Relationship Id="rId5" Type="http://schemas.openxmlformats.org/officeDocument/2006/relationships/image" Target="../media/image41.pn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file:///C:\Users\adriel\Desktop\VIDEOS\On%20The%20Run%20%20%20Pink%20Floyd%20(Studio%20Version).mp3"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file:///C:\Users\adriel\Desktop\VIDEOS\Pink%20Floid%20-%20Wish%20You%20Where%20Here%20-%2004%20Wish%20You%20Were%20Here.mp3" TargetMode="External"/><Relationship Id="rId5" Type="http://schemas.openxmlformats.org/officeDocument/2006/relationships/image" Target="../media/image49.pn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file:///C:\Users\adriel\Desktop\VIDEOS\Peter%20Gabriel%20-%20Shock%20the%20Monkey.mp3" TargetMode="Externa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C:\Users\adriel\Desktop\VIDEOS\Espol%20TV.mp3" TargetMode="External"/><Relationship Id="rId1" Type="http://schemas.openxmlformats.org/officeDocument/2006/relationships/audio" Target="file:///C:\Users\adriel\Desktop\VIDEOS\Jingle%20ESPOL%20TV.mp3" TargetMode="External"/><Relationship Id="rId5" Type="http://schemas.openxmlformats.org/officeDocument/2006/relationships/image" Target="../media/image44.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1 Diapositiva .jpg"/>
          <p:cNvPicPr>
            <a:picLocks noChangeAspect="1"/>
          </p:cNvPicPr>
          <p:nvPr/>
        </p:nvPicPr>
        <p:blipFill>
          <a:blip r:embed="rId3" cstate="print"/>
          <a:stretch>
            <a:fillRect/>
          </a:stretch>
        </p:blipFill>
        <p:spPr>
          <a:xfrm>
            <a:off x="0" y="0"/>
            <a:ext cx="9144000" cy="6858000"/>
          </a:xfrm>
          <a:prstGeom prst="rect">
            <a:avLst/>
          </a:prstGeom>
        </p:spPr>
      </p:pic>
      <p:sp>
        <p:nvSpPr>
          <p:cNvPr id="8" name="7 CuadroTexto"/>
          <p:cNvSpPr txBox="1"/>
          <p:nvPr/>
        </p:nvSpPr>
        <p:spPr>
          <a:xfrm>
            <a:off x="1371600" y="5570076"/>
            <a:ext cx="7148367" cy="523220"/>
          </a:xfrm>
          <a:prstGeom prst="rect">
            <a:avLst/>
          </a:prstGeom>
          <a:noFill/>
        </p:spPr>
        <p:txBody>
          <a:bodyPr wrap="none" rtlCol="0">
            <a:spAutoFit/>
          </a:bodyPr>
          <a:lstStyle/>
          <a:p>
            <a:r>
              <a:rPr lang="en-US" sz="2800" b="1" dirty="0" smtClean="0">
                <a:solidFill>
                  <a:schemeClr val="bg1"/>
                </a:solidFill>
                <a:latin typeface="helvetica" pitchFamily="34" charset="0"/>
                <a:cs typeface="helvetica" pitchFamily="34" charset="0"/>
              </a:rPr>
              <a:t>EVOLUCIÓN  DE  LA  MEZCLA  DE  AUDIO</a:t>
            </a:r>
            <a:endParaRPr lang="en-US" sz="2800" b="1" dirty="0">
              <a:solidFill>
                <a:schemeClr val="bg1"/>
              </a:solidFill>
              <a:latin typeface="helvetica" pitchFamily="34" charset="0"/>
              <a:cs typeface="helvetica" pitchFamily="34" charset="0"/>
            </a:endParaRPr>
          </a:p>
        </p:txBody>
      </p:sp>
      <p:grpSp>
        <p:nvGrpSpPr>
          <p:cNvPr id="2" name="10 Grupo"/>
          <p:cNvGrpSpPr/>
          <p:nvPr/>
        </p:nvGrpSpPr>
        <p:grpSpPr>
          <a:xfrm>
            <a:off x="179513" y="44624"/>
            <a:ext cx="1200255" cy="1196752"/>
            <a:chOff x="0" y="0"/>
            <a:chExt cx="1080120" cy="1083692"/>
          </a:xfrm>
          <a:effectLst/>
        </p:grpSpPr>
        <p:sp>
          <p:nvSpPr>
            <p:cNvPr id="10" name="9 Elipse"/>
            <p:cNvSpPr/>
            <p:nvPr/>
          </p:nvSpPr>
          <p:spPr>
            <a:xfrm>
              <a:off x="0" y="0"/>
              <a:ext cx="1080120" cy="10836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5 Imagen" descr="logo espol.png"/>
            <p:cNvPicPr>
              <a:picLocks noChangeAspect="1"/>
            </p:cNvPicPr>
            <p:nvPr/>
          </p:nvPicPr>
          <p:blipFill>
            <a:blip r:embed="rId4" cstate="print"/>
            <a:stretch>
              <a:fillRect/>
            </a:stretch>
          </p:blipFill>
          <p:spPr>
            <a:xfrm>
              <a:off x="72008" y="75580"/>
              <a:ext cx="936104" cy="936104"/>
            </a:xfrm>
            <a:prstGeom prst="rect">
              <a:avLst/>
            </a:prstGeom>
            <a:ln w="0">
              <a:noFill/>
            </a:ln>
          </p:spPr>
        </p:pic>
      </p:grpSp>
      <p:pic>
        <p:nvPicPr>
          <p:cNvPr id="13" name="12 Imagen" descr="UNA RAYA BAJO LETRA.png"/>
          <p:cNvPicPr>
            <a:picLocks noChangeAspect="1"/>
          </p:cNvPicPr>
          <p:nvPr/>
        </p:nvPicPr>
        <p:blipFill>
          <a:blip r:embed="rId5" cstate="print"/>
          <a:stretch>
            <a:fillRect/>
          </a:stretch>
        </p:blipFill>
        <p:spPr>
          <a:xfrm>
            <a:off x="1152128" y="6065864"/>
            <a:ext cx="7991872" cy="27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9"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0" fill="hold"/>
                                        <p:tgtEl>
                                          <p:spTgt spid="2"/>
                                        </p:tgtEl>
                                        <p:attrNameLst>
                                          <p:attrName>ppt_w</p:attrName>
                                        </p:attrNameLst>
                                      </p:cBhvr>
                                      <p:tavLst>
                                        <p:tav tm="0" fmla="#ppt_w*sin(2.5*pi*$)">
                                          <p:val>
                                            <p:fltVal val="0"/>
                                          </p:val>
                                        </p:tav>
                                        <p:tav tm="100000">
                                          <p:val>
                                            <p:fltVal val="1"/>
                                          </p:val>
                                        </p:tav>
                                      </p:tavLst>
                                    </p:anim>
                                    <p:anim calcmode="lin" valueType="num">
                                      <p:cBhvr>
                                        <p:cTn id="12" dur="5000" fill="hold"/>
                                        <p:tgtEl>
                                          <p:spTgt spid="2"/>
                                        </p:tgtEl>
                                        <p:attrNameLst>
                                          <p:attrName>ppt_h</p:attrName>
                                        </p:attrNameLst>
                                      </p:cBhvr>
                                      <p:tavLst>
                                        <p:tav tm="0">
                                          <p:val>
                                            <p:strVal val="#ppt_h"/>
                                          </p:val>
                                        </p:tav>
                                        <p:tav tm="100000">
                                          <p:val>
                                            <p:strVal val="#ppt_h"/>
                                          </p:val>
                                        </p:tav>
                                      </p:tavLst>
                                    </p:anim>
                                  </p:childTnLst>
                                </p:cTn>
                              </p:par>
                              <p:par>
                                <p:cTn id="13" presetID="5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70" decel="100000"/>
                                        <p:tgtEl>
                                          <p:spTgt spid="8"/>
                                        </p:tgtEl>
                                      </p:cBhvr>
                                    </p:animEffect>
                                    <p:animScale>
                                      <p:cBhvr>
                                        <p:cTn id="16" dur="770" decel="100000"/>
                                        <p:tgtEl>
                                          <p:spTgt spid="8"/>
                                        </p:tgtEl>
                                      </p:cBhvr>
                                      <p:from x="10000" y="10000"/>
                                      <p:to x="200000" y="450000"/>
                                    </p:animScale>
                                    <p:animScale>
                                      <p:cBhvr>
                                        <p:cTn id="17" dur="1230" accel="100000" fill="hold">
                                          <p:stCondLst>
                                            <p:cond delay="770"/>
                                          </p:stCondLst>
                                        </p:cTn>
                                        <p:tgtEl>
                                          <p:spTgt spid="8"/>
                                        </p:tgtEl>
                                      </p:cBhvr>
                                      <p:from x="200000" y="450000"/>
                                      <p:to x="100000" y="100000"/>
                                    </p:animScale>
                                    <p:set>
                                      <p:cBhvr>
                                        <p:cTn id="18" dur="770" fill="hold"/>
                                        <p:tgtEl>
                                          <p:spTgt spid="8"/>
                                        </p:tgtEl>
                                        <p:attrNameLst>
                                          <p:attrName>ppt_x</p:attrName>
                                        </p:attrNameLst>
                                      </p:cBhvr>
                                      <p:to>
                                        <p:strVal val="(0.5)"/>
                                      </p:to>
                                    </p:set>
                                    <p:anim from="(0.5)" to="(#ppt_x)" calcmode="lin" valueType="num">
                                      <p:cBhvr>
                                        <p:cTn id="19" dur="1230" accel="100000" fill="hold">
                                          <p:stCondLst>
                                            <p:cond delay="770"/>
                                          </p:stCondLst>
                                        </p:cTn>
                                        <p:tgtEl>
                                          <p:spTgt spid="8"/>
                                        </p:tgtEl>
                                        <p:attrNameLst>
                                          <p:attrName>ppt_x</p:attrName>
                                        </p:attrNameLst>
                                      </p:cBhvr>
                                    </p:anim>
                                    <p:set>
                                      <p:cBhvr>
                                        <p:cTn id="20" dur="770" fill="hold"/>
                                        <p:tgtEl>
                                          <p:spTgt spid="8"/>
                                        </p:tgtEl>
                                        <p:attrNameLst>
                                          <p:attrName>ppt_y</p:attrName>
                                        </p:attrNameLst>
                                      </p:cBhvr>
                                      <p:to>
                                        <p:strVal val="(#ppt_y+0.4)"/>
                                      </p:to>
                                    </p:set>
                                    <p:anim from="(#ppt_y+0.4)" to="(#ppt_y)" calcmode="lin" valueType="num">
                                      <p:cBhvr>
                                        <p:cTn id="21"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Reloj musical 1598 </a:t>
            </a:r>
          </a:p>
        </p:txBody>
      </p:sp>
      <p:sp>
        <p:nvSpPr>
          <p:cNvPr id="3" name="Marcador de contenido 2"/>
          <p:cNvSpPr>
            <a:spLocks noGrp="1"/>
          </p:cNvSpPr>
          <p:nvPr>
            <p:ph idx="1"/>
          </p:nvPr>
        </p:nvSpPr>
        <p:spPr>
          <a:xfrm>
            <a:off x="1114424" y="2595562"/>
            <a:ext cx="4371976" cy="2128837"/>
          </a:xfrm>
        </p:spPr>
        <p:txBody>
          <a:bodyPr>
            <a:normAutofit fontScale="92500"/>
          </a:bodyPr>
          <a:lstStyle/>
          <a:p>
            <a:pPr algn="just"/>
            <a:r>
              <a:rPr lang="es-ES_tradnl" dirty="0" smtClean="0"/>
              <a:t>Es el primer reloj con el sistema de un cilindro claveteado que encendía campanas, pipas del órgano, bramido y los peines con una secuencias de ritmos.</a:t>
            </a:r>
          </a:p>
          <a:p>
            <a:pPr algn="just"/>
            <a:r>
              <a:rPr lang="es-ES_tradnl" dirty="0" smtClean="0"/>
              <a:t>¼ de hora una nota diferente.</a:t>
            </a:r>
          </a:p>
        </p:txBody>
      </p:sp>
      <p:pic>
        <p:nvPicPr>
          <p:cNvPr id="6" name="Imagen 5" descr="Imagen 16.png"/>
          <p:cNvPicPr>
            <a:picLocks noChangeAspect="1"/>
          </p:cNvPicPr>
          <p:nvPr/>
        </p:nvPicPr>
        <p:blipFill>
          <a:blip r:embed="rId2"/>
          <a:srcRect l="14352" r="18808"/>
          <a:stretch>
            <a:fillRect/>
          </a:stretch>
        </p:blipFill>
        <p:spPr>
          <a:xfrm>
            <a:off x="6324600" y="2148506"/>
            <a:ext cx="2425804" cy="4500652"/>
          </a:xfrm>
          <a:prstGeom prst="rect">
            <a:avLst/>
          </a:prstGeom>
        </p:spPr>
      </p:pic>
      <p:sp>
        <p:nvSpPr>
          <p:cNvPr id="7" name="Rectángulo 6"/>
          <p:cNvSpPr/>
          <p:nvPr/>
        </p:nvSpPr>
        <p:spPr>
          <a:xfrm>
            <a:off x="304800" y="228600"/>
            <a:ext cx="4572000" cy="369332"/>
          </a:xfrm>
          <a:prstGeom prst="rect">
            <a:avLst/>
          </a:prstGeom>
        </p:spPr>
        <p:txBody>
          <a:bodyPr>
            <a:spAutoFit/>
          </a:bodyPr>
          <a:lstStyle/>
          <a:p>
            <a:r>
              <a:rPr lang="es-ES_tradnl" dirty="0" smtClean="0"/>
              <a:t>SIGLO XV </a:t>
            </a:r>
            <a:br>
              <a:rPr lang="es-ES_tradnl" dirty="0" smtClean="0"/>
            </a:b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1000"/>
                                        <p:tgtEl>
                                          <p:spTgt spid="3">
                                            <p:txEl>
                                              <p:pRg st="1" end="1"/>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SIGLO XVIII</a:t>
            </a:r>
          </a:p>
        </p:txBody>
      </p:sp>
      <p:sp>
        <p:nvSpPr>
          <p:cNvPr id="3" name="Marcador de contenido 2"/>
          <p:cNvSpPr>
            <a:spLocks noGrp="1"/>
          </p:cNvSpPr>
          <p:nvPr>
            <p:ph idx="1"/>
          </p:nvPr>
        </p:nvSpPr>
        <p:spPr/>
        <p:txBody>
          <a:bodyPr/>
          <a:lstStyle/>
          <a:p>
            <a:r>
              <a:rPr lang="es-ES_tradnl" dirty="0" smtClean="0"/>
              <a:t>Pianos del barril 1805</a:t>
            </a:r>
          </a:p>
          <a:p>
            <a:r>
              <a:rPr lang="es-ES_tradnl" dirty="0" smtClean="0"/>
              <a:t>Cajas musicales 1815</a:t>
            </a:r>
          </a:p>
          <a:p>
            <a:r>
              <a:rPr lang="es-ES_tradnl" dirty="0" smtClean="0"/>
              <a:t>El</a:t>
            </a:r>
            <a:r>
              <a:rPr lang="es-ES_tradnl" dirty="0" err="1" smtClean="0"/>
              <a:t>Phonautograph</a:t>
            </a:r>
            <a:r>
              <a:rPr lang="es-ES_tradnl" dirty="0" smtClean="0"/>
              <a:t>1857</a:t>
            </a:r>
          </a:p>
          <a:p>
            <a:r>
              <a:rPr lang="es-ES_tradnl" dirty="0" smtClean="0"/>
              <a:t>El Fonógrafo 1877</a:t>
            </a:r>
          </a:p>
          <a:p>
            <a:r>
              <a:rPr lang="es-ES_tradnl" dirty="0" smtClean="0"/>
              <a:t>El Gramófono 1887</a:t>
            </a:r>
          </a:p>
          <a:p>
            <a:r>
              <a:rPr lang="es-ES_tradnl" dirty="0" smtClean="0"/>
              <a:t>Baquelita  </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1000"/>
                                        <p:tgtEl>
                                          <p:spTgt spid="3">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Pianos del barril 1805</a:t>
            </a:r>
          </a:p>
        </p:txBody>
      </p:sp>
      <p:sp>
        <p:nvSpPr>
          <p:cNvPr id="3" name="Marcador de contenido 2"/>
          <p:cNvSpPr>
            <a:spLocks noGrp="1"/>
          </p:cNvSpPr>
          <p:nvPr>
            <p:ph idx="1"/>
          </p:nvPr>
        </p:nvSpPr>
        <p:spPr>
          <a:xfrm>
            <a:off x="1114424" y="2595562"/>
            <a:ext cx="7496176" cy="2128837"/>
          </a:xfrm>
        </p:spPr>
        <p:txBody>
          <a:bodyPr/>
          <a:lstStyle/>
          <a:p>
            <a:pPr algn="just"/>
            <a:r>
              <a:rPr lang="es-ES_tradnl" dirty="0" smtClean="0"/>
              <a:t>Conocido también como “Piano del rodillo”.</a:t>
            </a:r>
          </a:p>
          <a:p>
            <a:pPr algn="just"/>
            <a:r>
              <a:rPr lang="es-ES_tradnl" dirty="0" smtClean="0"/>
              <a:t>Es un precursor del los pianos actuales.</a:t>
            </a:r>
          </a:p>
          <a:p>
            <a:pPr algn="just"/>
            <a:r>
              <a:rPr lang="es-ES_tradnl" dirty="0" smtClean="0"/>
              <a:t>Total mente mecánico.  </a:t>
            </a:r>
          </a:p>
        </p:txBody>
      </p:sp>
      <p:sp>
        <p:nvSpPr>
          <p:cNvPr id="5" name="Rectángulo 4"/>
          <p:cNvSpPr/>
          <p:nvPr/>
        </p:nvSpPr>
        <p:spPr>
          <a:xfrm>
            <a:off x="609600" y="228600"/>
            <a:ext cx="1383462" cy="369332"/>
          </a:xfrm>
          <a:prstGeom prst="rect">
            <a:avLst/>
          </a:prstGeom>
        </p:spPr>
        <p:txBody>
          <a:bodyPr wrap="none">
            <a:spAutoFit/>
          </a:bodyPr>
          <a:lstStyle/>
          <a:p>
            <a:r>
              <a:rPr lang="es-ES_tradnl" dirty="0" smtClean="0"/>
              <a:t>SIGLO XVIII</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Cajas musicales 1815</a:t>
            </a:r>
          </a:p>
        </p:txBody>
      </p:sp>
      <p:sp>
        <p:nvSpPr>
          <p:cNvPr id="3" name="Marcador de contenido 2"/>
          <p:cNvSpPr>
            <a:spLocks noGrp="1"/>
          </p:cNvSpPr>
          <p:nvPr>
            <p:ph idx="1"/>
          </p:nvPr>
        </p:nvSpPr>
        <p:spPr>
          <a:xfrm>
            <a:off x="284163" y="2595562"/>
            <a:ext cx="3221037" cy="3790326"/>
          </a:xfrm>
        </p:spPr>
        <p:txBody>
          <a:bodyPr>
            <a:normAutofit lnSpcReduction="10000"/>
          </a:bodyPr>
          <a:lstStyle/>
          <a:p>
            <a:pPr algn="just"/>
            <a:r>
              <a:rPr lang="es-ES_tradnl" dirty="0" smtClean="0"/>
              <a:t>En sus inicios son mecánicas.</a:t>
            </a:r>
          </a:p>
          <a:p>
            <a:pPr algn="just"/>
            <a:r>
              <a:rPr lang="es-ES_tradnl" dirty="0" smtClean="0"/>
              <a:t>Producían música almacena.</a:t>
            </a:r>
          </a:p>
          <a:p>
            <a:pPr algn="just"/>
            <a:r>
              <a:rPr lang="es-ES_tradnl" dirty="0" smtClean="0"/>
              <a:t>No reproducían sonidos que no este grabados en su rodillo.</a:t>
            </a:r>
          </a:p>
          <a:p>
            <a:pPr algn="just"/>
            <a:r>
              <a:rPr lang="es-ES_tradnl" dirty="0" smtClean="0"/>
              <a:t>Limitadas por su tamaño físico. </a:t>
            </a:r>
          </a:p>
        </p:txBody>
      </p:sp>
      <p:sp>
        <p:nvSpPr>
          <p:cNvPr id="4" name="Rectángulo 3"/>
          <p:cNvSpPr/>
          <p:nvPr/>
        </p:nvSpPr>
        <p:spPr>
          <a:xfrm>
            <a:off x="609600" y="228600"/>
            <a:ext cx="1383462" cy="369332"/>
          </a:xfrm>
          <a:prstGeom prst="rect">
            <a:avLst/>
          </a:prstGeom>
        </p:spPr>
        <p:txBody>
          <a:bodyPr wrap="none">
            <a:spAutoFit/>
          </a:bodyPr>
          <a:lstStyle/>
          <a:p>
            <a:r>
              <a:rPr lang="es-ES_tradnl" dirty="0" smtClean="0"/>
              <a:t>SIGLO XVIII</a:t>
            </a:r>
            <a:endParaRPr lang="es-ES_tradnl" dirty="0"/>
          </a:p>
        </p:txBody>
      </p:sp>
      <p:pic>
        <p:nvPicPr>
          <p:cNvPr id="5" name="Imagen 4" descr="Boite-a-musique-p1030518.jpeg"/>
          <p:cNvPicPr>
            <a:picLocks noChangeAspect="1"/>
          </p:cNvPicPr>
          <p:nvPr/>
        </p:nvPicPr>
        <p:blipFill>
          <a:blip r:embed="rId3"/>
          <a:stretch>
            <a:fillRect/>
          </a:stretch>
        </p:blipFill>
        <p:spPr>
          <a:xfrm>
            <a:off x="3733800" y="3790856"/>
            <a:ext cx="1946274" cy="2595032"/>
          </a:xfrm>
          <a:prstGeom prst="rect">
            <a:avLst/>
          </a:prstGeom>
        </p:spPr>
      </p:pic>
      <p:pic>
        <p:nvPicPr>
          <p:cNvPr id="6" name="cajamusical.mp4">
            <a:hlinkClick r:id="" action="ppaction://media"/>
          </p:cNvPr>
          <p:cNvPicPr/>
          <p:nvPr>
            <a:videoFile r:link="rId1"/>
          </p:nvPr>
        </p:nvPicPr>
        <p:blipFill>
          <a:blip r:embed="rId4"/>
          <a:stretch>
            <a:fillRect/>
          </a:stretch>
        </p:blipFill>
        <p:spPr>
          <a:xfrm>
            <a:off x="5723881" y="3790856"/>
            <a:ext cx="3189932" cy="2609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video>
              <p:cMediaNode>
                <p:cTn id="29"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2" grpId="0" animBg="1"/>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El</a:t>
            </a:r>
            <a:r>
              <a:rPr lang="es-ES_tradnl" dirty="0" err="1" smtClean="0"/>
              <a:t>Phonautograph</a:t>
            </a:r>
            <a:r>
              <a:rPr lang="es-ES_tradnl" dirty="0" smtClean="0"/>
              <a:t>1857</a:t>
            </a:r>
          </a:p>
        </p:txBody>
      </p:sp>
      <p:sp>
        <p:nvSpPr>
          <p:cNvPr id="3" name="Marcador de contenido 2"/>
          <p:cNvSpPr>
            <a:spLocks noGrp="1"/>
          </p:cNvSpPr>
          <p:nvPr>
            <p:ph idx="1"/>
          </p:nvPr>
        </p:nvSpPr>
        <p:spPr>
          <a:xfrm>
            <a:off x="1114424" y="2214563"/>
            <a:ext cx="7496176" cy="2128837"/>
          </a:xfrm>
        </p:spPr>
        <p:txBody>
          <a:bodyPr/>
          <a:lstStyle/>
          <a:p>
            <a:pPr algn="just"/>
            <a:r>
              <a:rPr lang="es-ES_tradnl" dirty="0" smtClean="0"/>
              <a:t>El primero en poder registrar sonidos.</a:t>
            </a:r>
          </a:p>
          <a:p>
            <a:pPr algn="just"/>
            <a:r>
              <a:rPr lang="es-ES_tradnl" dirty="0" err="1" smtClean="0"/>
              <a:t>ÉdouardLéonScot</a:t>
            </a:r>
            <a:r>
              <a:rPr lang="es-ES_tradnl" dirty="0" smtClean="0"/>
              <a:t> de </a:t>
            </a:r>
            <a:r>
              <a:rPr lang="es-ES_tradnl" dirty="0" err="1" smtClean="0"/>
              <a:t>Marteville</a:t>
            </a:r>
            <a:r>
              <a:rPr lang="es-ES_tradnl" dirty="0" smtClean="0"/>
              <a:t> 1854.</a:t>
            </a:r>
          </a:p>
          <a:p>
            <a:pPr algn="just"/>
            <a:r>
              <a:rPr lang="es-ES_tradnl" dirty="0" smtClean="0"/>
              <a:t>1860 “Au </a:t>
            </a:r>
            <a:r>
              <a:rPr lang="es-ES_tradnl" dirty="0" err="1" smtClean="0"/>
              <a:t>Clair</a:t>
            </a:r>
            <a:r>
              <a:rPr lang="es-ES_tradnl" dirty="0" smtClean="0"/>
              <a:t> de la </a:t>
            </a:r>
            <a:r>
              <a:rPr lang="es-ES_tradnl" dirty="0" err="1" smtClean="0"/>
              <a:t>Lune</a:t>
            </a:r>
            <a:r>
              <a:rPr lang="es-ES_tradnl" dirty="0" smtClean="0"/>
              <a:t>”.</a:t>
            </a:r>
          </a:p>
          <a:p>
            <a:pPr algn="just">
              <a:buNone/>
            </a:pPr>
            <a:endParaRPr lang="es-ES_tradnl" dirty="0" smtClean="0"/>
          </a:p>
        </p:txBody>
      </p:sp>
      <p:pic>
        <p:nvPicPr>
          <p:cNvPr id="5" name="Imagen 4" descr="Phonautograph_1859.jpeg"/>
          <p:cNvPicPr>
            <a:picLocks noChangeAspect="1"/>
          </p:cNvPicPr>
          <p:nvPr/>
        </p:nvPicPr>
        <p:blipFill>
          <a:blip r:embed="rId3"/>
          <a:stretch>
            <a:fillRect/>
          </a:stretch>
        </p:blipFill>
        <p:spPr>
          <a:xfrm>
            <a:off x="5000628" y="3451215"/>
            <a:ext cx="3913185" cy="3159897"/>
          </a:xfrm>
          <a:prstGeom prst="rect">
            <a:avLst/>
          </a:prstGeom>
        </p:spPr>
      </p:pic>
      <p:sp>
        <p:nvSpPr>
          <p:cNvPr id="4" name="Rectángulo 3"/>
          <p:cNvSpPr/>
          <p:nvPr/>
        </p:nvSpPr>
        <p:spPr>
          <a:xfrm>
            <a:off x="609600" y="228600"/>
            <a:ext cx="1383462" cy="369332"/>
          </a:xfrm>
          <a:prstGeom prst="rect">
            <a:avLst/>
          </a:prstGeom>
        </p:spPr>
        <p:txBody>
          <a:bodyPr wrap="none">
            <a:spAutoFit/>
          </a:bodyPr>
          <a:lstStyle/>
          <a:p>
            <a:r>
              <a:rPr lang="es-ES_tradnl" dirty="0" smtClean="0"/>
              <a:t>SIGLO XVIII</a:t>
            </a:r>
            <a:endParaRPr lang="es-ES_tradnl" dirty="0"/>
          </a:p>
        </p:txBody>
      </p:sp>
      <p:pic>
        <p:nvPicPr>
          <p:cNvPr id="6" name="1860-Scott-Au-Clair-de-la-Lune.mp3">
            <a:hlinkClick r:id="" action="ppaction://media"/>
          </p:cNvPr>
          <p:cNvPicPr>
            <a:picLocks noRot="1" noChangeAspect="1"/>
          </p:cNvPicPr>
          <p:nvPr>
            <a:audioFile r:link="rId1"/>
          </p:nvPr>
        </p:nvPicPr>
        <p:blipFill>
          <a:blip r:embed="rId4"/>
          <a:stretch>
            <a:fillRect/>
          </a:stretch>
        </p:blipFill>
        <p:spPr>
          <a:xfrm>
            <a:off x="431005" y="6253922"/>
            <a:ext cx="357190" cy="357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2" grpId="0" animBg="1"/>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El Fonógrafo 1877</a:t>
            </a:r>
          </a:p>
        </p:txBody>
      </p:sp>
      <p:pic>
        <p:nvPicPr>
          <p:cNvPr id="5" name="Imagen 4" descr="EdisonPhonograph.jpeg"/>
          <p:cNvPicPr>
            <a:picLocks noChangeAspect="1"/>
          </p:cNvPicPr>
          <p:nvPr/>
        </p:nvPicPr>
        <p:blipFill>
          <a:blip r:embed="rId3"/>
          <a:stretch>
            <a:fillRect/>
          </a:stretch>
        </p:blipFill>
        <p:spPr>
          <a:xfrm>
            <a:off x="3048000" y="3889621"/>
            <a:ext cx="2743199" cy="2683565"/>
          </a:xfrm>
          <a:prstGeom prst="rect">
            <a:avLst/>
          </a:prstGeom>
        </p:spPr>
      </p:pic>
      <p:sp>
        <p:nvSpPr>
          <p:cNvPr id="4" name="Rectángulo 3"/>
          <p:cNvSpPr/>
          <p:nvPr/>
        </p:nvSpPr>
        <p:spPr>
          <a:xfrm>
            <a:off x="609600" y="228600"/>
            <a:ext cx="1383462" cy="369332"/>
          </a:xfrm>
          <a:prstGeom prst="rect">
            <a:avLst/>
          </a:prstGeom>
        </p:spPr>
        <p:txBody>
          <a:bodyPr wrap="none">
            <a:spAutoFit/>
          </a:bodyPr>
          <a:lstStyle/>
          <a:p>
            <a:r>
              <a:rPr lang="es-ES_tradnl" dirty="0" smtClean="0"/>
              <a:t>SIGLO XVIII</a:t>
            </a:r>
            <a:endParaRPr lang="es-ES_tradnl" dirty="0"/>
          </a:p>
        </p:txBody>
      </p:sp>
      <p:sp>
        <p:nvSpPr>
          <p:cNvPr id="3" name="Marcador de contenido 2"/>
          <p:cNvSpPr>
            <a:spLocks noGrp="1"/>
          </p:cNvSpPr>
          <p:nvPr>
            <p:ph idx="1"/>
          </p:nvPr>
        </p:nvSpPr>
        <p:spPr>
          <a:xfrm>
            <a:off x="1114424" y="2133600"/>
            <a:ext cx="7496176" cy="2128837"/>
          </a:xfrm>
        </p:spPr>
        <p:txBody>
          <a:bodyPr/>
          <a:lstStyle/>
          <a:p>
            <a:pPr algn="just"/>
            <a:r>
              <a:rPr lang="es-ES_tradnl" dirty="0" smtClean="0"/>
              <a:t>Este fue el primero de poder grabar y reproducir el sonido. </a:t>
            </a:r>
          </a:p>
          <a:p>
            <a:pPr algn="just"/>
            <a:r>
              <a:rPr lang="es-ES_tradnl" dirty="0" smtClean="0"/>
              <a:t>Thomas Alva Edison.</a:t>
            </a:r>
          </a:p>
          <a:p>
            <a:pPr algn="just"/>
            <a:r>
              <a:rPr lang="es-ES_tradnl" dirty="0" smtClean="0"/>
              <a:t>Cilindro rotativo.</a:t>
            </a:r>
          </a:p>
        </p:txBody>
      </p:sp>
      <p:pic>
        <p:nvPicPr>
          <p:cNvPr id="6" name="fonografo.mp4">
            <a:hlinkClick r:id="" action="ppaction://media"/>
          </p:cNvPr>
          <p:cNvPicPr/>
          <p:nvPr>
            <a:videoFile r:link="rId1"/>
          </p:nvPr>
        </p:nvPicPr>
        <p:blipFill>
          <a:blip r:embed="rId4"/>
          <a:stretch>
            <a:fillRect/>
          </a:stretch>
        </p:blipFill>
        <p:spPr>
          <a:xfrm>
            <a:off x="5791200" y="3889621"/>
            <a:ext cx="3267381" cy="2673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p:cTn id="26"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2" grpId="0" animBg="1"/>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El Gramófono 1887</a:t>
            </a:r>
          </a:p>
        </p:txBody>
      </p:sp>
      <p:sp>
        <p:nvSpPr>
          <p:cNvPr id="3" name="Marcador de contenido 2"/>
          <p:cNvSpPr>
            <a:spLocks noGrp="1"/>
          </p:cNvSpPr>
          <p:nvPr>
            <p:ph idx="1"/>
          </p:nvPr>
        </p:nvSpPr>
        <p:spPr>
          <a:xfrm>
            <a:off x="1114424" y="2595562"/>
            <a:ext cx="7496176" cy="2128837"/>
          </a:xfrm>
        </p:spPr>
        <p:txBody>
          <a:bodyPr/>
          <a:lstStyle/>
          <a:p>
            <a:pPr algn="just"/>
            <a:r>
              <a:rPr lang="es-ES_tradnl" dirty="0" smtClean="0"/>
              <a:t>Emile Berline crea el gramófono para poder grabar en un disco horizontal.</a:t>
            </a:r>
          </a:p>
          <a:p>
            <a:pPr algn="just"/>
            <a:r>
              <a:rPr lang="es-ES_tradnl" dirty="0" smtClean="0"/>
              <a:t>Producción masiva.</a:t>
            </a:r>
          </a:p>
          <a:p>
            <a:pPr algn="just"/>
            <a:r>
              <a:rPr lang="es-ES_tradnl" dirty="0" smtClean="0"/>
              <a:t>Remplazo al cilindro.  </a:t>
            </a:r>
          </a:p>
        </p:txBody>
      </p:sp>
      <p:sp>
        <p:nvSpPr>
          <p:cNvPr id="4" name="Rectángulo 3"/>
          <p:cNvSpPr/>
          <p:nvPr/>
        </p:nvSpPr>
        <p:spPr>
          <a:xfrm>
            <a:off x="609600" y="228600"/>
            <a:ext cx="1383462" cy="369332"/>
          </a:xfrm>
          <a:prstGeom prst="rect">
            <a:avLst/>
          </a:prstGeom>
        </p:spPr>
        <p:txBody>
          <a:bodyPr wrap="none">
            <a:spAutoFit/>
          </a:bodyPr>
          <a:lstStyle/>
          <a:p>
            <a:r>
              <a:rPr lang="es-ES_tradnl" dirty="0" smtClean="0"/>
              <a:t>SIGLO XVIII</a:t>
            </a:r>
            <a:endParaRPr lang="es-ES_tradnl" dirty="0"/>
          </a:p>
        </p:txBody>
      </p:sp>
      <p:pic>
        <p:nvPicPr>
          <p:cNvPr id="5" name="Imagen 4" descr="gramofonoberliner.jpeg"/>
          <p:cNvPicPr>
            <a:picLocks noChangeAspect="1"/>
          </p:cNvPicPr>
          <p:nvPr/>
        </p:nvPicPr>
        <p:blipFill>
          <a:blip r:embed="rId2"/>
          <a:stretch>
            <a:fillRect/>
          </a:stretch>
        </p:blipFill>
        <p:spPr>
          <a:xfrm>
            <a:off x="4495800" y="3181349"/>
            <a:ext cx="4418013" cy="3313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Baquelita </a:t>
            </a:r>
          </a:p>
        </p:txBody>
      </p:sp>
      <p:sp>
        <p:nvSpPr>
          <p:cNvPr id="3" name="Marcador de contenido 2"/>
          <p:cNvSpPr>
            <a:spLocks noGrp="1"/>
          </p:cNvSpPr>
          <p:nvPr>
            <p:ph idx="1"/>
          </p:nvPr>
        </p:nvSpPr>
        <p:spPr>
          <a:xfrm>
            <a:off x="1114425" y="2595562"/>
            <a:ext cx="4676775" cy="2128837"/>
          </a:xfrm>
        </p:spPr>
        <p:txBody>
          <a:bodyPr/>
          <a:lstStyle/>
          <a:p>
            <a:pPr algn="just"/>
            <a:r>
              <a:rPr lang="es-ES_tradnl" dirty="0" smtClean="0"/>
              <a:t>Sustancia plástica totalmente sintética.</a:t>
            </a:r>
          </a:p>
          <a:p>
            <a:pPr algn="just"/>
            <a:r>
              <a:rPr lang="es-ES_tradnl" dirty="0" smtClean="0"/>
              <a:t>El belga  Leo </a:t>
            </a:r>
            <a:r>
              <a:rPr lang="es-ES_tradnl" dirty="0" err="1" smtClean="0"/>
              <a:t>Baekeland</a:t>
            </a:r>
            <a:endParaRPr lang="es-ES_tradnl" dirty="0" smtClean="0"/>
          </a:p>
        </p:txBody>
      </p:sp>
      <p:sp>
        <p:nvSpPr>
          <p:cNvPr id="4" name="Rectángulo 3"/>
          <p:cNvSpPr/>
          <p:nvPr/>
        </p:nvSpPr>
        <p:spPr>
          <a:xfrm>
            <a:off x="609600" y="228600"/>
            <a:ext cx="1383462" cy="369332"/>
          </a:xfrm>
          <a:prstGeom prst="rect">
            <a:avLst/>
          </a:prstGeom>
        </p:spPr>
        <p:txBody>
          <a:bodyPr wrap="none">
            <a:spAutoFit/>
          </a:bodyPr>
          <a:lstStyle/>
          <a:p>
            <a:r>
              <a:rPr lang="es-ES_tradnl" dirty="0" smtClean="0"/>
              <a:t>SIGLO XVIII</a:t>
            </a:r>
            <a:endParaRPr lang="es-ES_tradnl" dirty="0"/>
          </a:p>
        </p:txBody>
      </p:sp>
      <p:pic>
        <p:nvPicPr>
          <p:cNvPr id="5" name="Imagen 4" descr="Schellackplatte_1908.jpeg"/>
          <p:cNvPicPr>
            <a:picLocks noChangeAspect="1"/>
          </p:cNvPicPr>
          <p:nvPr/>
        </p:nvPicPr>
        <p:blipFill>
          <a:blip r:embed="rId2"/>
          <a:stretch>
            <a:fillRect/>
          </a:stretch>
        </p:blipFill>
        <p:spPr>
          <a:xfrm>
            <a:off x="6248400" y="2595562"/>
            <a:ext cx="2099678"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PRINCIPIOS DEL SIGLO XIX</a:t>
            </a:r>
            <a:endParaRPr lang="es-ES_tradnl" dirty="0"/>
          </a:p>
        </p:txBody>
      </p:sp>
      <p:sp>
        <p:nvSpPr>
          <p:cNvPr id="3" name="Marcador de contenido 2"/>
          <p:cNvSpPr>
            <a:spLocks noGrp="1"/>
          </p:cNvSpPr>
          <p:nvPr>
            <p:ph idx="1"/>
          </p:nvPr>
        </p:nvSpPr>
        <p:spPr/>
        <p:txBody>
          <a:bodyPr/>
          <a:lstStyle/>
          <a:p>
            <a:r>
              <a:rPr lang="es-ES_tradnl" dirty="0" smtClean="0"/>
              <a:t>Utilización de maquinas reproductoras.</a:t>
            </a:r>
          </a:p>
          <a:p>
            <a:r>
              <a:rPr lang="es-ES_tradnl" dirty="0" smtClean="0"/>
              <a:t>Disco de cera.</a:t>
            </a:r>
          </a:p>
          <a:p>
            <a:r>
              <a:rPr lang="es-ES_tradnl" dirty="0" smtClean="0"/>
              <a:t>Alexander </a:t>
            </a:r>
            <a:r>
              <a:rPr lang="es-ES_tradnl" dirty="0" err="1" smtClean="0"/>
              <a:t>Skrianbin</a:t>
            </a:r>
            <a:r>
              <a:rPr lang="es-ES_tradnl" dirty="0" smtClean="0"/>
              <a:t> y </a:t>
            </a:r>
            <a:r>
              <a:rPr lang="es-ES_tradnl" dirty="0" err="1" smtClean="0"/>
              <a:t>HerryCowell</a:t>
            </a:r>
            <a:r>
              <a:rPr lang="es-ES_tradnl" dirty="0" smtClean="0"/>
              <a:t>.</a:t>
            </a:r>
          </a:p>
          <a:p>
            <a:r>
              <a:rPr lang="es-ES_tradnl" dirty="0" smtClean="0"/>
              <a:t>Antes de los años 20 Grabaciones en un solo dispositivo.  </a:t>
            </a:r>
            <a:endParaRPr lang="es-ES_tradnl" dirty="0"/>
          </a:p>
        </p:txBody>
      </p:sp>
      <p:pic>
        <p:nvPicPr>
          <p:cNvPr id="4" name="Imagen 3" descr="gramofonoberliner.jpeg"/>
          <p:cNvPicPr>
            <a:picLocks noChangeAspect="1"/>
          </p:cNvPicPr>
          <p:nvPr/>
        </p:nvPicPr>
        <p:blipFill>
          <a:blip r:embed="rId2"/>
          <a:srcRect l="5174" t="41969" r="58606" b="14337"/>
          <a:stretch>
            <a:fillRect/>
          </a:stretch>
        </p:blipFill>
        <p:spPr>
          <a:xfrm>
            <a:off x="6704013" y="4724400"/>
            <a:ext cx="2209800" cy="19993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ENTRE LOS AÑOS 1920 Y 1930</a:t>
            </a:r>
            <a:endParaRPr lang="es-ES_tradnl" dirty="0"/>
          </a:p>
        </p:txBody>
      </p:sp>
      <p:sp>
        <p:nvSpPr>
          <p:cNvPr id="3" name="Marcador de contenido 2"/>
          <p:cNvSpPr>
            <a:spLocks noGrp="1"/>
          </p:cNvSpPr>
          <p:nvPr>
            <p:ph idx="1"/>
          </p:nvPr>
        </p:nvSpPr>
        <p:spPr/>
        <p:txBody>
          <a:bodyPr/>
          <a:lstStyle/>
          <a:p>
            <a:r>
              <a:rPr lang="es-ES_tradnl" dirty="0" smtClean="0"/>
              <a:t>Tipos de discos</a:t>
            </a:r>
          </a:p>
          <a:p>
            <a:pPr lvl="1"/>
            <a:r>
              <a:rPr lang="es-ES_tradnl" dirty="0" smtClean="0"/>
              <a:t>Disco de 78 </a:t>
            </a:r>
            <a:r>
              <a:rPr lang="es-ES_tradnl" dirty="0" err="1" smtClean="0"/>
              <a:t>r.p.m</a:t>
            </a:r>
            <a:endParaRPr lang="es-ES_tradnl" dirty="0" smtClean="0"/>
          </a:p>
          <a:p>
            <a:pPr lvl="1"/>
            <a:r>
              <a:rPr lang="es-ES_tradnl" dirty="0" smtClean="0"/>
              <a:t>Disco de 45 </a:t>
            </a:r>
            <a:r>
              <a:rPr lang="es-ES_tradnl" dirty="0" err="1" smtClean="0"/>
              <a:t>r.p.m</a:t>
            </a:r>
          </a:p>
          <a:p>
            <a:pPr lvl="1"/>
            <a:r>
              <a:rPr lang="es-ES_tradnl" dirty="0" smtClean="0"/>
              <a:t>Disco de vinilo </a:t>
            </a:r>
            <a:r>
              <a:rPr lang="es-ES_tradnl" dirty="0" err="1" smtClean="0"/>
              <a:t>L.P</a:t>
            </a:r>
          </a:p>
          <a:p>
            <a:r>
              <a:rPr lang="es-ES_tradnl" dirty="0" smtClean="0"/>
              <a:t>Y 1925 grabaciones acústicas</a:t>
            </a:r>
          </a:p>
          <a:p>
            <a:pPr>
              <a:buNone/>
            </a:pP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87" y="838200"/>
            <a:ext cx="8915400" cy="877824"/>
          </a:xfrm>
        </p:spPr>
        <p:txBody>
          <a:bodyPr>
            <a:noAutofit/>
          </a:bodyPr>
          <a:lstStyle/>
          <a:p>
            <a:r>
              <a:rPr lang="es-ES_tradnl" sz="4500" dirty="0" smtClean="0"/>
              <a:t>MEZCLA EN EL AUDIO	</a:t>
            </a:r>
            <a:endParaRPr lang="es-ES_tradnl" sz="4500" dirty="0"/>
          </a:p>
        </p:txBody>
      </p:sp>
      <p:sp>
        <p:nvSpPr>
          <p:cNvPr id="13" name="Marcador de contenido 2"/>
          <p:cNvSpPr txBox="1">
            <a:spLocks/>
          </p:cNvSpPr>
          <p:nvPr/>
        </p:nvSpPr>
        <p:spPr>
          <a:xfrm>
            <a:off x="1114424" y="2595562"/>
            <a:ext cx="7610476" cy="3670767"/>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ts val="2000"/>
              </a:spcBef>
              <a:spcAft>
                <a:spcPts val="0"/>
              </a:spcAft>
              <a:buClr>
                <a:schemeClr val="accent1"/>
              </a:buClr>
              <a:buSzTx/>
              <a:buFont typeface="Wingdings 2" pitchFamily="18" charset="2"/>
              <a:buChar char=""/>
              <a:tabLst/>
              <a:defRPr/>
            </a:pPr>
            <a:r>
              <a:rPr kumimoji="0" lang="es-ES_tradnl"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Mezclar de define de la habilidad de combinar</a:t>
            </a:r>
            <a:r>
              <a:rPr kumimoji="0" lang="es-ES_tradnl" sz="20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los distintos sonidos de la canción con un concepto artístico</a:t>
            </a:r>
            <a:r>
              <a:rPr lang="es-ES_tradnl" sz="2000" dirty="0" smtClean="0">
                <a:solidFill>
                  <a:schemeClr val="tx1">
                    <a:lumMod val="65000"/>
                    <a:lumOff val="35000"/>
                  </a:schemeClr>
                </a:solidFill>
              </a:rPr>
              <a:t>. Para crear un balance y un espacio en los diferentes elementos de mezcla.</a:t>
            </a:r>
            <a:endParaRPr kumimoji="0" lang="es-ES_tradnl" sz="2000" b="0" i="0" u="none" strike="noStrike" kern="1200" cap="none" spc="0" normalizeH="0" noProof="0" dirty="0" smtClean="0">
              <a:ln>
                <a:noFill/>
              </a:ln>
              <a:solidFill>
                <a:schemeClr val="tx1">
                  <a:lumMod val="65000"/>
                  <a:lumOff val="35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DISCO DE 78 </a:t>
            </a:r>
            <a:r>
              <a:rPr lang="es-ES_tradnl" dirty="0" err="1" smtClean="0"/>
              <a:t>r.p.m</a:t>
            </a:r>
            <a:endParaRPr lang="es-ES_tradnl" dirty="0"/>
          </a:p>
        </p:txBody>
      </p:sp>
      <p:sp>
        <p:nvSpPr>
          <p:cNvPr id="3" name="Marcador de contenido 2"/>
          <p:cNvSpPr>
            <a:spLocks noGrp="1"/>
          </p:cNvSpPr>
          <p:nvPr>
            <p:ph idx="1"/>
          </p:nvPr>
        </p:nvSpPr>
        <p:spPr/>
        <p:txBody>
          <a:bodyPr/>
          <a:lstStyle/>
          <a:p>
            <a:r>
              <a:rPr lang="es-ES_tradnl" dirty="0" smtClean="0"/>
              <a:t>Más conocido como disco de vinilo o disco gramofónico.</a:t>
            </a:r>
          </a:p>
          <a:p>
            <a:r>
              <a:rPr lang="es-ES_tradnl" dirty="0" smtClean="0"/>
              <a:t>Disco de 10 “in” (24,8cm).</a:t>
            </a:r>
          </a:p>
          <a:p>
            <a:r>
              <a:rPr lang="es-ES_tradnl" dirty="0" smtClean="0"/>
              <a:t>Una sola canción.</a:t>
            </a:r>
            <a:endParaRPr lang="es-ES_tradnl" dirty="0"/>
          </a:p>
        </p:txBody>
      </p:sp>
      <p:sp>
        <p:nvSpPr>
          <p:cNvPr id="4" name="Rectángulo 3"/>
          <p:cNvSpPr/>
          <p:nvPr/>
        </p:nvSpPr>
        <p:spPr>
          <a:xfrm>
            <a:off x="457200" y="228600"/>
            <a:ext cx="3733800" cy="369332"/>
          </a:xfrm>
          <a:prstGeom prst="rect">
            <a:avLst/>
          </a:prstGeom>
        </p:spPr>
        <p:txBody>
          <a:bodyPr wrap="square">
            <a:spAutoFit/>
          </a:bodyPr>
          <a:lstStyle/>
          <a:p>
            <a:r>
              <a:rPr lang="es-ES_tradnl" dirty="0" smtClean="0"/>
              <a:t>ENTRE LOS AÑOS 1920 Y 1930</a:t>
            </a:r>
            <a:br>
              <a:rPr lang="es-ES_tradnl" dirty="0" smtClean="0"/>
            </a:br>
            <a:endParaRPr lang="es-ES_tradnl" dirty="0"/>
          </a:p>
        </p:txBody>
      </p:sp>
      <p:pic>
        <p:nvPicPr>
          <p:cNvPr id="35842" name="Imagen 30" descr="Descripción: rchivo:Disco de Vinilo.jpg"/>
          <p:cNvPicPr>
            <a:picLocks noChangeAspect="1" noChangeArrowheads="1"/>
          </p:cNvPicPr>
          <p:nvPr/>
        </p:nvPicPr>
        <p:blipFill>
          <a:blip r:embed="rId2"/>
          <a:srcRect/>
          <a:stretch>
            <a:fillRect/>
          </a:stretch>
        </p:blipFill>
        <p:spPr bwMode="auto">
          <a:xfrm>
            <a:off x="5319941" y="3124200"/>
            <a:ext cx="3593872"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5842"/>
                                        </p:tgtEl>
                                        <p:attrNameLst>
                                          <p:attrName>style.visibility</p:attrName>
                                        </p:attrNameLst>
                                      </p:cBhvr>
                                      <p:to>
                                        <p:strVal val="visible"/>
                                      </p:to>
                                    </p:set>
                                    <p:animEffect transition="in" filter="fade">
                                      <p:cBhvr>
                                        <p:cTn id="20"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DISCO DE 45 </a:t>
            </a:r>
            <a:r>
              <a:rPr lang="es-ES_tradnl" dirty="0" err="1" smtClean="0"/>
              <a:t>r.p.m</a:t>
            </a:r>
            <a:endParaRPr lang="es-ES_tradnl" dirty="0"/>
          </a:p>
        </p:txBody>
      </p:sp>
      <p:sp>
        <p:nvSpPr>
          <p:cNvPr id="3" name="Marcador de contenido 2"/>
          <p:cNvSpPr>
            <a:spLocks noGrp="1"/>
          </p:cNvSpPr>
          <p:nvPr>
            <p:ph idx="1"/>
          </p:nvPr>
        </p:nvSpPr>
        <p:spPr/>
        <p:txBody>
          <a:bodyPr/>
          <a:lstStyle/>
          <a:p>
            <a:r>
              <a:rPr lang="es-ES_tradnl" dirty="0" smtClean="0"/>
              <a:t>De 6 a 7/8 “in” (17.4cm).</a:t>
            </a:r>
          </a:p>
          <a:p>
            <a:r>
              <a:rPr lang="es-ES_tradnl" dirty="0" smtClean="0"/>
              <a:t>Existían single. </a:t>
            </a:r>
          </a:p>
          <a:p>
            <a:r>
              <a:rPr lang="es-ES_tradnl" dirty="0" smtClean="0"/>
              <a:t>1923 extended play.</a:t>
            </a:r>
          </a:p>
          <a:p>
            <a:endParaRPr lang="es-ES_tradnl" dirty="0"/>
          </a:p>
        </p:txBody>
      </p:sp>
      <p:sp>
        <p:nvSpPr>
          <p:cNvPr id="4" name="Rectángulo 3"/>
          <p:cNvSpPr/>
          <p:nvPr/>
        </p:nvSpPr>
        <p:spPr>
          <a:xfrm>
            <a:off x="457200" y="228600"/>
            <a:ext cx="3733800" cy="369332"/>
          </a:xfrm>
          <a:prstGeom prst="rect">
            <a:avLst/>
          </a:prstGeom>
        </p:spPr>
        <p:txBody>
          <a:bodyPr wrap="square">
            <a:spAutoFit/>
          </a:bodyPr>
          <a:lstStyle/>
          <a:p>
            <a:r>
              <a:rPr lang="es-ES_tradnl" dirty="0" smtClean="0"/>
              <a:t>ENTRE LOS AÑOS 1920 Y 1930</a:t>
            </a:r>
            <a:br>
              <a:rPr lang="es-ES_tradnl" dirty="0" smtClean="0"/>
            </a:br>
            <a:endParaRPr lang="es-ES_tradnl" dirty="0"/>
          </a:p>
        </p:txBody>
      </p:sp>
      <p:pic>
        <p:nvPicPr>
          <p:cNvPr id="36866" name="Imagen 96" descr="Descripción: rchivo:78rpm1910.JPG"/>
          <p:cNvPicPr>
            <a:picLocks noChangeAspect="1" noChangeArrowheads="1"/>
          </p:cNvPicPr>
          <p:nvPr/>
        </p:nvPicPr>
        <p:blipFill>
          <a:blip r:embed="rId2"/>
          <a:srcRect/>
          <a:stretch>
            <a:fillRect/>
          </a:stretch>
        </p:blipFill>
        <p:spPr bwMode="auto">
          <a:xfrm>
            <a:off x="5745141" y="2439056"/>
            <a:ext cx="3168672" cy="419034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6866"/>
                                        </p:tgtEl>
                                        <p:attrNameLst>
                                          <p:attrName>style.visibility</p:attrName>
                                        </p:attrNameLst>
                                      </p:cBhvr>
                                      <p:to>
                                        <p:strVal val="visible"/>
                                      </p:to>
                                    </p:set>
                                    <p:animEffect transition="in" filter="fade">
                                      <p:cBhvr>
                                        <p:cTn id="20"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DISCO DE VINILO </a:t>
            </a:r>
            <a:r>
              <a:rPr lang="es-ES_tradnl" dirty="0" err="1" smtClean="0"/>
              <a:t>L.P</a:t>
            </a:r>
            <a:endParaRPr lang="es-ES_tradnl" dirty="0"/>
          </a:p>
        </p:txBody>
      </p:sp>
      <p:sp>
        <p:nvSpPr>
          <p:cNvPr id="3" name="Marcador de contenido 2"/>
          <p:cNvSpPr>
            <a:spLocks noGrp="1"/>
          </p:cNvSpPr>
          <p:nvPr>
            <p:ph idx="1"/>
          </p:nvPr>
        </p:nvSpPr>
        <p:spPr/>
        <p:txBody>
          <a:bodyPr/>
          <a:lstStyle/>
          <a:p>
            <a:r>
              <a:rPr lang="es-ES_tradnl" dirty="0" smtClean="0"/>
              <a:t>Long </a:t>
            </a:r>
            <a:r>
              <a:rPr lang="es-ES_tradnl" dirty="0" err="1" smtClean="0"/>
              <a:t>Playing</a:t>
            </a:r>
            <a:r>
              <a:rPr lang="es-ES_tradnl" dirty="0" smtClean="0"/>
              <a:t> de 33 1/3 </a:t>
            </a:r>
            <a:r>
              <a:rPr lang="es-ES_tradnl" dirty="0" err="1" smtClean="0"/>
              <a:t>r.p.m</a:t>
            </a:r>
            <a:r>
              <a:rPr lang="es-ES_tradnl" dirty="0" smtClean="0"/>
              <a:t>.</a:t>
            </a:r>
          </a:p>
          <a:p>
            <a:r>
              <a:rPr lang="es-ES_tradnl" dirty="0" smtClean="0"/>
              <a:t>12 “in” (30cm).</a:t>
            </a:r>
          </a:p>
          <a:p>
            <a:r>
              <a:rPr lang="es-ES_tradnl" dirty="0" smtClean="0"/>
              <a:t>6 canciones por cada cara. </a:t>
            </a:r>
            <a:endParaRPr lang="es-ES_tradnl" dirty="0"/>
          </a:p>
        </p:txBody>
      </p:sp>
      <p:sp>
        <p:nvSpPr>
          <p:cNvPr id="4" name="Rectángulo 3"/>
          <p:cNvSpPr/>
          <p:nvPr/>
        </p:nvSpPr>
        <p:spPr>
          <a:xfrm>
            <a:off x="457200" y="228600"/>
            <a:ext cx="3733800" cy="369332"/>
          </a:xfrm>
          <a:prstGeom prst="rect">
            <a:avLst/>
          </a:prstGeom>
        </p:spPr>
        <p:txBody>
          <a:bodyPr wrap="square">
            <a:spAutoFit/>
          </a:bodyPr>
          <a:lstStyle/>
          <a:p>
            <a:r>
              <a:rPr lang="es-ES_tradnl" dirty="0" smtClean="0"/>
              <a:t>ENTRE LOS AÑOS 1920 Y 1930</a:t>
            </a:r>
            <a:br>
              <a:rPr lang="es-ES_tradnl" dirty="0" smtClean="0"/>
            </a:br>
            <a:endParaRPr lang="es-ES_tradnl" dirty="0"/>
          </a:p>
        </p:txBody>
      </p:sp>
      <p:pic>
        <p:nvPicPr>
          <p:cNvPr id="37890" name="Imagen 97" descr="Descripción: http://upload.wikimedia.org/wikipedia/commons/a/a8/Disco_de_vinilo_45_RPM_Baker_Street_Gerry_Rafferty.JPG"/>
          <p:cNvPicPr>
            <a:picLocks noChangeAspect="1" noChangeArrowheads="1"/>
          </p:cNvPicPr>
          <p:nvPr/>
        </p:nvPicPr>
        <p:blipFill>
          <a:blip r:embed="rId2"/>
          <a:srcRect/>
          <a:stretch>
            <a:fillRect/>
          </a:stretch>
        </p:blipFill>
        <p:spPr bwMode="auto">
          <a:xfrm>
            <a:off x="5562600" y="3276600"/>
            <a:ext cx="3351214" cy="33377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7890"/>
                                        </p:tgtEl>
                                        <p:attrNameLst>
                                          <p:attrName>style.visibility</p:attrName>
                                        </p:attrNameLst>
                                      </p:cBhvr>
                                      <p:to>
                                        <p:strVal val="visible"/>
                                      </p:to>
                                    </p:set>
                                    <p:animEffect transition="in" filter="fade">
                                      <p:cBhvr>
                                        <p:cTn id="20"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1930 A 1940</a:t>
            </a:r>
            <a:endParaRPr lang="es-ES_tradnl" dirty="0"/>
          </a:p>
        </p:txBody>
      </p:sp>
      <p:sp>
        <p:nvSpPr>
          <p:cNvPr id="3" name="Marcador de contenido 2"/>
          <p:cNvSpPr>
            <a:spLocks noGrp="1"/>
          </p:cNvSpPr>
          <p:nvPr>
            <p:ph idx="1"/>
          </p:nvPr>
        </p:nvSpPr>
        <p:spPr/>
        <p:txBody>
          <a:bodyPr/>
          <a:lstStyle/>
          <a:p>
            <a:r>
              <a:rPr lang="es-ES_tradnl" dirty="0" smtClean="0"/>
              <a:t>1930	Grabaciones acústicas.</a:t>
            </a:r>
          </a:p>
          <a:p>
            <a:r>
              <a:rPr lang="es-ES_tradnl" dirty="0" smtClean="0"/>
              <a:t>Modificar volumen. </a:t>
            </a:r>
          </a:p>
          <a:p>
            <a:r>
              <a:rPr lang="es-ES_tradnl" dirty="0" smtClean="0"/>
              <a:t>1931 micrófono dinámico.</a:t>
            </a:r>
          </a:p>
          <a:p>
            <a:r>
              <a:rPr lang="es-ES_tradnl" dirty="0" smtClean="0"/>
              <a:t>Micrófono RCA.</a:t>
            </a:r>
          </a:p>
          <a:p>
            <a:r>
              <a:rPr lang="es-ES_tradnl" dirty="0" smtClean="0"/>
              <a:t>1932 AEG.</a:t>
            </a:r>
          </a:p>
          <a:p>
            <a:r>
              <a:rPr lang="es-ES_tradnl" dirty="0" smtClean="0"/>
              <a:t>1936 BASF.</a:t>
            </a:r>
          </a:p>
          <a:p>
            <a:endParaRPr lang="es-ES_tradnl"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1000"/>
                                        <p:tgtEl>
                                          <p:spTgt spid="3">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1930 A 1940 </a:t>
            </a:r>
            <a:endParaRPr lang="es-ES_tradnl" dirty="0"/>
          </a:p>
        </p:txBody>
      </p:sp>
      <p:sp>
        <p:nvSpPr>
          <p:cNvPr id="3" name="Marcador de contenido 2"/>
          <p:cNvSpPr>
            <a:spLocks noGrp="1"/>
          </p:cNvSpPr>
          <p:nvPr>
            <p:ph idx="1"/>
          </p:nvPr>
        </p:nvSpPr>
        <p:spPr>
          <a:xfrm>
            <a:off x="885824" y="2595563"/>
            <a:ext cx="3076576" cy="528638"/>
          </a:xfrm>
        </p:spPr>
        <p:txBody>
          <a:bodyPr>
            <a:normAutofit fontScale="92500"/>
          </a:bodyPr>
          <a:lstStyle/>
          <a:p>
            <a:r>
              <a:rPr lang="es-ES_tradnl" dirty="0" smtClean="0"/>
              <a:t>1931 Western Electric</a:t>
            </a:r>
          </a:p>
        </p:txBody>
      </p:sp>
      <p:sp>
        <p:nvSpPr>
          <p:cNvPr id="4" name="Rectángulo 3"/>
          <p:cNvSpPr/>
          <p:nvPr/>
        </p:nvSpPr>
        <p:spPr>
          <a:xfrm>
            <a:off x="685800" y="240268"/>
            <a:ext cx="1506655" cy="369332"/>
          </a:xfrm>
          <a:prstGeom prst="rect">
            <a:avLst/>
          </a:prstGeom>
        </p:spPr>
        <p:txBody>
          <a:bodyPr wrap="none">
            <a:spAutoFit/>
          </a:bodyPr>
          <a:lstStyle/>
          <a:p>
            <a:r>
              <a:rPr lang="es-ES_tradnl" dirty="0" smtClean="0"/>
              <a:t>1930 A 1940 </a:t>
            </a:r>
            <a:endParaRPr lang="es-ES_tradnl" dirty="0"/>
          </a:p>
        </p:txBody>
      </p:sp>
      <p:pic>
        <p:nvPicPr>
          <p:cNvPr id="5" name="Imagen 100" descr="Descripción: http://www.radiomillevoci.it/foto/MicroWElectric1938.jpg"/>
          <p:cNvPicPr>
            <a:picLocks noChangeAspect="1" noChangeArrowheads="1"/>
          </p:cNvPicPr>
          <p:nvPr/>
        </p:nvPicPr>
        <p:blipFill>
          <a:blip r:embed="rId2"/>
          <a:srcRect/>
          <a:stretch>
            <a:fillRect/>
          </a:stretch>
        </p:blipFill>
        <p:spPr bwMode="auto">
          <a:xfrm>
            <a:off x="1374598" y="3124200"/>
            <a:ext cx="2099028" cy="2561586"/>
          </a:xfrm>
          <a:prstGeom prst="rect">
            <a:avLst/>
          </a:prstGeom>
          <a:noFill/>
          <a:ln w="9525">
            <a:noFill/>
            <a:miter lim="800000"/>
            <a:headEnd/>
            <a:tailEnd/>
          </a:ln>
        </p:spPr>
      </p:pic>
      <p:sp>
        <p:nvSpPr>
          <p:cNvPr id="6" name="Marcador de contenido 2"/>
          <p:cNvSpPr txBox="1">
            <a:spLocks/>
          </p:cNvSpPr>
          <p:nvPr/>
        </p:nvSpPr>
        <p:spPr>
          <a:xfrm>
            <a:off x="1252057" y="5943600"/>
            <a:ext cx="2344110" cy="457199"/>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ts val="2000"/>
              </a:spcBef>
              <a:spcAft>
                <a:spcPts val="0"/>
              </a:spcAft>
              <a:buClr>
                <a:schemeClr val="accent1"/>
              </a:buClr>
              <a:buSzTx/>
              <a:buFont typeface="Wingdings 2" pitchFamily="18" charset="2"/>
              <a:buChar char=""/>
              <a:tabLst/>
              <a:defRPr/>
            </a:pPr>
            <a:r>
              <a:rPr kumimoji="0" lang="es-ES" sz="11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Micrófono Dinámico Modelo</a:t>
            </a:r>
            <a:r>
              <a:rPr kumimoji="0" lang="es-ES" sz="1100" b="1" i="0" u="none" strike="noStrike" kern="1200" cap="none" spc="0" normalizeH="0" noProof="0" dirty="0" smtClean="0">
                <a:ln>
                  <a:noFill/>
                </a:ln>
                <a:solidFill>
                  <a:schemeClr val="tx1">
                    <a:lumMod val="65000"/>
                    <a:lumOff val="35000"/>
                  </a:schemeClr>
                </a:solidFill>
                <a:effectLst/>
                <a:uLnTx/>
                <a:uFillTx/>
                <a:latin typeface="+mn-lt"/>
                <a:ea typeface="+mn-ea"/>
                <a:cs typeface="+mn-cs"/>
              </a:rPr>
              <a:t> 600 serie 618</a:t>
            </a:r>
            <a:endParaRPr kumimoji="0" lang="es-ES_tradnl" sz="1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7" name="Marcador de contenido 2"/>
          <p:cNvSpPr txBox="1">
            <a:spLocks/>
          </p:cNvSpPr>
          <p:nvPr/>
        </p:nvSpPr>
        <p:spPr>
          <a:xfrm>
            <a:off x="4848223" y="2590800"/>
            <a:ext cx="4065589" cy="52863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2000"/>
              </a:spcBef>
              <a:spcAft>
                <a:spcPts val="0"/>
              </a:spcAft>
              <a:buClr>
                <a:schemeClr val="accent1"/>
              </a:buClr>
              <a:buSzTx/>
              <a:buFont typeface="Wingdings 2" pitchFamily="18" charset="2"/>
              <a:buChar char=""/>
              <a:tabLst/>
              <a:defRPr/>
            </a:pPr>
            <a:r>
              <a:rPr kumimoji="0" lang="es-ES_tradnl"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El</a:t>
            </a:r>
            <a:r>
              <a:rPr kumimoji="0" lang="es-ES_tradnl" sz="20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primer micrófono de </a:t>
            </a:r>
            <a:r>
              <a:rPr lang="es-ES_tradnl" sz="2000" dirty="0" smtClean="0">
                <a:solidFill>
                  <a:schemeClr val="tx1">
                    <a:lumMod val="65000"/>
                    <a:lumOff val="35000"/>
                  </a:schemeClr>
                </a:solidFill>
              </a:rPr>
              <a:t>cinta </a:t>
            </a:r>
            <a:endParaRPr kumimoji="0" lang="es-ES_tradnl"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9" name="Marcador de contenido 2"/>
          <p:cNvSpPr txBox="1">
            <a:spLocks/>
          </p:cNvSpPr>
          <p:nvPr/>
        </p:nvSpPr>
        <p:spPr>
          <a:xfrm>
            <a:off x="5708962" y="5938837"/>
            <a:ext cx="2344110" cy="457199"/>
          </a:xfrm>
          <a:prstGeom prst="rect">
            <a:avLst/>
          </a:prstGeom>
        </p:spPr>
        <p:txBody>
          <a:bodyPr vert="horz" lIns="91440" tIns="45720" rIns="91440" bIns="45720" rtlCol="0">
            <a:normAutofit fontScale="77500" lnSpcReduction="20000"/>
          </a:bodyPr>
          <a:lstStyle/>
          <a:p>
            <a:pPr marL="342900" marR="0" lvl="0" indent="-342900" algn="ctr" defTabSz="914400" rtl="0" eaLnBrk="1" fontAlgn="auto" latinLnBrk="0" hangingPunct="1">
              <a:lnSpc>
                <a:spcPct val="100000"/>
              </a:lnSpc>
              <a:spcBef>
                <a:spcPts val="2000"/>
              </a:spcBef>
              <a:spcAft>
                <a:spcPts val="0"/>
              </a:spcAft>
              <a:buClr>
                <a:schemeClr val="accent1"/>
              </a:buClr>
              <a:buSzTx/>
              <a:buFont typeface="Wingdings 2" pitchFamily="18" charset="2"/>
              <a:buChar char=""/>
              <a:tabLst/>
              <a:defRPr/>
            </a:pPr>
            <a:r>
              <a:rPr kumimoji="0" lang="es-ES" sz="14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Micrófono RCA</a:t>
            </a:r>
            <a:r>
              <a:rPr kumimoji="0" lang="es-ES_tradnl" sz="1400" b="1" i="0" u="none" strike="noStrike" kern="1200" cap="none" spc="0" normalizeH="0" noProof="0" dirty="0" smtClean="0">
                <a:ln>
                  <a:noFill/>
                </a:ln>
                <a:solidFill>
                  <a:schemeClr val="tx1">
                    <a:lumMod val="65000"/>
                    <a:lumOff val="35000"/>
                  </a:schemeClr>
                </a:solidFill>
                <a:effectLst/>
                <a:uLnTx/>
                <a:uFillTx/>
                <a:latin typeface="+mn-lt"/>
                <a:ea typeface="+mn-ea"/>
                <a:cs typeface="+mn-cs"/>
              </a:rPr>
              <a:t> modelo 44ª de imán permanente </a:t>
            </a:r>
            <a:endParaRPr kumimoji="0" lang="es-ES_tradnl" sz="1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pic>
        <p:nvPicPr>
          <p:cNvPr id="10" name="Imagen 101" descr="Descripción: http://img.alibaba.com/photo/241837101/AEA_R44_Studio_Ribbon_Microphone.jpg"/>
          <p:cNvPicPr>
            <a:picLocks noChangeAspect="1" noChangeArrowheads="1"/>
          </p:cNvPicPr>
          <p:nvPr/>
        </p:nvPicPr>
        <p:blipFill>
          <a:blip r:embed="rId3"/>
          <a:srcRect/>
          <a:stretch>
            <a:fillRect/>
          </a:stretch>
        </p:blipFill>
        <p:spPr bwMode="auto">
          <a:xfrm>
            <a:off x="6313864" y="3119438"/>
            <a:ext cx="1134306" cy="2630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slide(fromBottom)">
                                      <p:cBhvr>
                                        <p:cTn id="10" dur="1000"/>
                                        <p:tgtEl>
                                          <p:spTgt spid="3">
                                            <p:txEl>
                                              <p:pRg st="0" end="0"/>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Bottom)">
                                      <p:cBhvr>
                                        <p:cTn id="13" dur="1000"/>
                                        <p:tgtEl>
                                          <p:spTgt spid="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Bottom)">
                                      <p:cBhvr>
                                        <p:cTn id="16" dur="1000"/>
                                        <p:tgtEl>
                                          <p:spTgt spid="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lide(fromBottom)">
                                      <p:cBhvr>
                                        <p:cTn id="19" dur="10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6" grpId="0"/>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1930 A 1940</a:t>
            </a:r>
            <a:endParaRPr lang="es-ES_tradnl" dirty="0"/>
          </a:p>
        </p:txBody>
      </p:sp>
      <p:pic>
        <p:nvPicPr>
          <p:cNvPr id="33796" name="Imagen 1" descr="Descripción: http://www.planet-wissen.de/kultur_medien/musik/geschichte_der_tontraeger/img/portraet_magnetophon_g.jpg"/>
          <p:cNvPicPr>
            <a:picLocks noChangeAspect="1" noChangeArrowheads="1"/>
          </p:cNvPicPr>
          <p:nvPr/>
        </p:nvPicPr>
        <p:blipFill>
          <a:blip r:embed="rId3"/>
          <a:srcRect/>
          <a:stretch>
            <a:fillRect/>
          </a:stretch>
        </p:blipFill>
        <p:spPr bwMode="auto">
          <a:xfrm>
            <a:off x="5261538" y="3122530"/>
            <a:ext cx="3653862" cy="2744870"/>
          </a:xfrm>
          <a:prstGeom prst="rect">
            <a:avLst/>
          </a:prstGeom>
          <a:noFill/>
          <a:ln w="9525">
            <a:noFill/>
            <a:miter lim="800000"/>
            <a:headEnd/>
            <a:tailEnd/>
          </a:ln>
        </p:spPr>
      </p:pic>
      <p:sp>
        <p:nvSpPr>
          <p:cNvPr id="13" name="Marcador de contenido 2"/>
          <p:cNvSpPr txBox="1">
            <a:spLocks/>
          </p:cNvSpPr>
          <p:nvPr/>
        </p:nvSpPr>
        <p:spPr>
          <a:xfrm>
            <a:off x="5935183" y="5943601"/>
            <a:ext cx="2344110" cy="4571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2000"/>
              </a:spcBef>
              <a:spcAft>
                <a:spcPts val="0"/>
              </a:spcAft>
              <a:buClr>
                <a:schemeClr val="accent1"/>
              </a:buClr>
              <a:buSzTx/>
              <a:buFont typeface="Wingdings 2" pitchFamily="18" charset="2"/>
              <a:buChar char=""/>
              <a:tabLst/>
              <a:defRPr/>
            </a:pPr>
            <a:r>
              <a:rPr kumimoji="0" lang="es-ES" sz="1400" b="1"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Magnetófono K-1</a:t>
            </a:r>
            <a:endParaRPr kumimoji="0" lang="es-ES_tradnl" sz="14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11" name="Marcador de contenido 10"/>
          <p:cNvSpPr>
            <a:spLocks noGrp="1"/>
          </p:cNvSpPr>
          <p:nvPr>
            <p:ph idx="1"/>
          </p:nvPr>
        </p:nvSpPr>
        <p:spPr>
          <a:xfrm>
            <a:off x="1114424" y="2595562"/>
            <a:ext cx="4022668" cy="3576637"/>
          </a:xfrm>
        </p:spPr>
        <p:txBody>
          <a:bodyPr>
            <a:normAutofit/>
          </a:bodyPr>
          <a:lstStyle/>
          <a:p>
            <a:pPr lvl="0">
              <a:defRPr/>
            </a:pPr>
            <a:r>
              <a:rPr lang="es-ES_tradnl" dirty="0" smtClean="0"/>
              <a:t>1932 la AEG </a:t>
            </a:r>
            <a:r>
              <a:rPr lang="es-ES_tradnl" sz="1200" dirty="0" smtClean="0"/>
              <a:t>(Asociación General de Electricidad)</a:t>
            </a:r>
          </a:p>
          <a:p>
            <a:pPr lvl="0">
              <a:defRPr/>
            </a:pPr>
            <a:r>
              <a:rPr lang="es-ES_tradnl" dirty="0" smtClean="0"/>
              <a:t>1933 los Magnetófonos </a:t>
            </a:r>
          </a:p>
          <a:p>
            <a:pPr lvl="0">
              <a:defRPr/>
            </a:pPr>
            <a:r>
              <a:rPr lang="es-ES_tradnl" dirty="0" smtClean="0"/>
              <a:t>1935 Magnetófono K-1</a:t>
            </a:r>
          </a:p>
          <a:p>
            <a:pPr lvl="0">
              <a:defRPr/>
            </a:pPr>
            <a:r>
              <a:rPr lang="es-ES_tradnl" dirty="0" smtClean="0"/>
              <a:t>1936 BASF fue la primera grabación publica de Sir Thomas </a:t>
            </a:r>
            <a:r>
              <a:rPr lang="es-ES_tradnl" dirty="0" err="1" smtClean="0"/>
              <a:t>Beecham</a:t>
            </a:r>
            <a:r>
              <a:rPr lang="es-ES_tradnl" sz="1200" dirty="0" smtClean="0"/>
              <a:t>(</a:t>
            </a:r>
            <a:r>
              <a:rPr lang="es-ES_tradnl" sz="1200" dirty="0" err="1" smtClean="0"/>
              <a:t>BadischeAnilinund</a:t>
            </a:r>
            <a:r>
              <a:rPr lang="es-ES_tradnl" sz="1200" dirty="0" smtClean="0"/>
              <a:t> Soda </a:t>
            </a:r>
            <a:r>
              <a:rPr lang="es-ES_tradnl" sz="1200" dirty="0" err="1" smtClean="0"/>
              <a:t>Fabrik</a:t>
            </a:r>
            <a:r>
              <a:rPr lang="es-ES_tradnl" sz="1200" dirty="0" smtClean="0"/>
              <a:t>)</a:t>
            </a:r>
          </a:p>
          <a:p>
            <a:pPr lvl="0">
              <a:buNone/>
              <a:defRPr/>
            </a:pPr>
            <a:endParaRPr lang="es-ES_tradnl" sz="1200" dirty="0"/>
          </a:p>
        </p:txBody>
      </p:sp>
      <p:pic>
        <p:nvPicPr>
          <p:cNvPr id="6" name="Iii. Sequenz, No. 1 Dies Irae.mp3">
            <a:hlinkClick r:id="" action="ppaction://media"/>
          </p:cNvPr>
          <p:cNvPicPr>
            <a:picLocks noRot="1" noChangeAspect="1"/>
          </p:cNvPicPr>
          <p:nvPr>
            <a:audioFile r:link="rId1"/>
          </p:nvPr>
        </p:nvPicPr>
        <p:blipFill>
          <a:blip r:embed="rId4"/>
          <a:stretch>
            <a:fillRect/>
          </a:stretch>
        </p:blipFill>
        <p:spPr>
          <a:xfrm>
            <a:off x="533400" y="6002338"/>
            <a:ext cx="398462" cy="398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down)">
                                      <p:cBhvr>
                                        <p:cTn id="10" dur="1000"/>
                                        <p:tgtEl>
                                          <p:spTgt spid="11">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wipe(down)">
                                      <p:cBhvr>
                                        <p:cTn id="13" dur="1000"/>
                                        <p:tgtEl>
                                          <p:spTgt spid="11">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wipe(down)">
                                      <p:cBhvr>
                                        <p:cTn id="16" dur="1000"/>
                                        <p:tgtEl>
                                          <p:spTgt spid="11">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wipe(down)">
                                      <p:cBhvr>
                                        <p:cTn id="19" dur="1000"/>
                                        <p:tgtEl>
                                          <p:spTgt spid="11">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wipe(down)">
                                      <p:cBhvr>
                                        <p:cTn id="22" dur="1000"/>
                                        <p:tgtEl>
                                          <p:spTgt spid="11">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1000"/>
                                        <p:tgtEl>
                                          <p:spTgt spid="13"/>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3796"/>
                                        </p:tgtEl>
                                        <p:attrNameLst>
                                          <p:attrName>style.visibility</p:attrName>
                                        </p:attrNameLst>
                                      </p:cBhvr>
                                      <p:to>
                                        <p:strVal val="visible"/>
                                      </p:to>
                                    </p:set>
                                    <p:animEffect transition="in" filter="fade">
                                      <p:cBhvr>
                                        <p:cTn id="29"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9432" fill="hold"/>
                                        <p:tgtEl>
                                          <p:spTgt spid="6"/>
                                        </p:tgtEl>
                                      </p:cBhvr>
                                    </p:cmd>
                                  </p:childTnLst>
                                </p:cTn>
                              </p:par>
                            </p:childTnLst>
                          </p:cTn>
                        </p:par>
                      </p:childTnLst>
                    </p:cTn>
                  </p:par>
                </p:childTnLst>
              </p:cTn>
              <p:nextCondLst>
                <p:cond evt="onClick" delay="0">
                  <p:tgtEl>
                    <p:spTgt spid="6"/>
                  </p:tgtEl>
                </p:cond>
              </p:nextCondLst>
            </p:seq>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2" grpId="0" animBg="1"/>
      <p:bldP spid="13" grpId="0"/>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1940 HASTA LOS 50</a:t>
            </a:r>
            <a:endParaRPr lang="es-ES_tradnl" dirty="0"/>
          </a:p>
        </p:txBody>
      </p:sp>
      <p:sp>
        <p:nvSpPr>
          <p:cNvPr id="3" name="Marcador de contenido 2"/>
          <p:cNvSpPr>
            <a:spLocks noGrp="1"/>
          </p:cNvSpPr>
          <p:nvPr>
            <p:ph idx="1"/>
          </p:nvPr>
        </p:nvSpPr>
        <p:spPr>
          <a:xfrm>
            <a:off x="1114424" y="2595562"/>
            <a:ext cx="5438776" cy="3670767"/>
          </a:xfrm>
        </p:spPr>
        <p:txBody>
          <a:bodyPr/>
          <a:lstStyle/>
          <a:p>
            <a:pPr algn="just"/>
            <a:r>
              <a:rPr lang="es-ES_tradnl" dirty="0" smtClean="0"/>
              <a:t>Primeros conceptos de masterización.</a:t>
            </a:r>
          </a:p>
          <a:p>
            <a:pPr algn="just"/>
            <a:r>
              <a:rPr lang="es-ES_tradnl" dirty="0" smtClean="0"/>
              <a:t>1948 cinta magnética. </a:t>
            </a:r>
          </a:p>
          <a:p>
            <a:pPr algn="just"/>
            <a:r>
              <a:rPr lang="es-ES_tradnl" dirty="0" smtClean="0"/>
              <a:t>1948 nace el micrófono de condensador de patrón Neumann U47.</a:t>
            </a:r>
          </a:p>
          <a:p>
            <a:pPr algn="just"/>
            <a:r>
              <a:rPr lang="es-ES_tradnl" dirty="0" smtClean="0"/>
              <a:t>Se empezó a utilizar varios micrófonos ecualizadores y mezcladores.</a:t>
            </a:r>
            <a:endParaRPr lang="es-ES_tradnl" dirty="0"/>
          </a:p>
        </p:txBody>
      </p:sp>
      <p:pic>
        <p:nvPicPr>
          <p:cNvPr id="37890" name="Imagen 108" descr="Descripción: http://audiotuts.s3.amazonaws.com/33_studiomics/neumann_u47tube.jpg"/>
          <p:cNvPicPr>
            <a:picLocks noChangeAspect="1" noChangeArrowheads="1"/>
          </p:cNvPicPr>
          <p:nvPr/>
        </p:nvPicPr>
        <p:blipFill>
          <a:blip r:embed="rId2"/>
          <a:srcRect/>
          <a:stretch>
            <a:fillRect/>
          </a:stretch>
        </p:blipFill>
        <p:spPr bwMode="auto">
          <a:xfrm>
            <a:off x="7408862" y="2217188"/>
            <a:ext cx="1506538" cy="4412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7890"/>
                                        </p:tgtEl>
                                        <p:attrNameLst>
                                          <p:attrName>style.visibility</p:attrName>
                                        </p:attrNameLst>
                                      </p:cBhvr>
                                      <p:to>
                                        <p:strVal val="visible"/>
                                      </p:to>
                                    </p:set>
                                    <p:animEffect transition="in" filter="fade">
                                      <p:cBhvr>
                                        <p:cTn id="23"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3933056"/>
          </a:xfrm>
          <a:prstGeom prst="rect">
            <a:avLst/>
          </a:prstGeom>
          <a:solidFill>
            <a:schemeClr val="dk1">
              <a:alpha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5148064" y="3962400"/>
            <a:ext cx="3995936" cy="1415772"/>
          </a:xfrm>
          <a:prstGeom prst="rect">
            <a:avLst/>
          </a:prstGeom>
          <a:noFill/>
        </p:spPr>
        <p:txBody>
          <a:bodyPr wrap="square" rtlCol="0">
            <a:spAutoFit/>
          </a:bodyPr>
          <a:lstStyle/>
          <a:p>
            <a:pPr algn="ctr"/>
            <a:r>
              <a:rPr lang="es-ES" sz="4300" b="1" dirty="0" smtClean="0">
                <a:solidFill>
                  <a:schemeClr val="tx2"/>
                </a:solidFill>
                <a:latin typeface="+mj-lt"/>
                <a:cs typeface="Century"/>
              </a:rPr>
              <a:t>La mezcla en </a:t>
            </a:r>
          </a:p>
          <a:p>
            <a:pPr algn="ctr"/>
            <a:r>
              <a:rPr lang="es-ES" sz="4300" b="1" dirty="0" smtClean="0">
                <a:solidFill>
                  <a:schemeClr val="tx2"/>
                </a:solidFill>
                <a:latin typeface="+mj-lt"/>
                <a:cs typeface="Century"/>
              </a:rPr>
              <a:t>los años 50</a:t>
            </a:r>
            <a:endParaRPr lang="es-AR" sz="4300" b="1" dirty="0" smtClean="0">
              <a:solidFill>
                <a:schemeClr val="tx2"/>
              </a:solidFill>
              <a:latin typeface="+mj-lt"/>
              <a:cs typeface="Century"/>
            </a:endParaRPr>
          </a:p>
          <a:p>
            <a:pPr algn="ctr"/>
            <a:endParaRPr lang="es-AR" sz="4300" dirty="0">
              <a:solidFill>
                <a:schemeClr val="tx2"/>
              </a:solidFill>
              <a:latin typeface="Century"/>
              <a:cs typeface="Century"/>
            </a:endParaRPr>
          </a:p>
        </p:txBody>
      </p:sp>
      <p:sp>
        <p:nvSpPr>
          <p:cNvPr id="5" name="4 Rectángulo"/>
          <p:cNvSpPr/>
          <p:nvPr/>
        </p:nvSpPr>
        <p:spPr>
          <a:xfrm>
            <a:off x="0" y="5373216"/>
            <a:ext cx="9144000" cy="1484784"/>
          </a:xfrm>
          <a:prstGeom prst="rect">
            <a:avLst/>
          </a:prstGeom>
          <a:solidFill>
            <a:schemeClr val="dk1">
              <a:alpha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pic>
        <p:nvPicPr>
          <p:cNvPr id="8" name="7 Imagen" descr="los años 50.png"/>
          <p:cNvPicPr>
            <a:picLocks noChangeAspect="1"/>
          </p:cNvPicPr>
          <p:nvPr/>
        </p:nvPicPr>
        <p:blipFill>
          <a:blip r:embed="rId3" cstate="print"/>
          <a:stretch>
            <a:fillRect/>
          </a:stretch>
        </p:blipFill>
        <p:spPr>
          <a:xfrm>
            <a:off x="29343" y="3933056"/>
            <a:ext cx="5076057" cy="1440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0" y="0"/>
            <a:ext cx="9144000" cy="6858000"/>
          </a:xfrm>
          <a:prstGeom prst="rect">
            <a:avLst/>
          </a:prstGeom>
          <a:solidFill>
            <a:schemeClr val="dk1">
              <a:alpha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2" name="Título 1"/>
          <p:cNvSpPr>
            <a:spLocks noGrp="1"/>
          </p:cNvSpPr>
          <p:nvPr>
            <p:ph type="title"/>
          </p:nvPr>
        </p:nvSpPr>
        <p:spPr>
          <a:solidFill>
            <a:schemeClr val="bg1"/>
          </a:solidFill>
        </p:spPr>
        <p:txBody>
          <a:bodyPr>
            <a:normAutofit/>
          </a:bodyPr>
          <a:lstStyle/>
          <a:p>
            <a:r>
              <a:rPr lang="es-ES_tradnl" dirty="0" smtClean="0">
                <a:solidFill>
                  <a:schemeClr val="tx2"/>
                </a:solidFill>
              </a:rPr>
              <a:t>LA MEZCLA EN LOS 50</a:t>
            </a:r>
            <a:endParaRPr lang="es-ES_tradnl" dirty="0">
              <a:solidFill>
                <a:schemeClr val="tx2"/>
              </a:solidFill>
            </a:endParaRPr>
          </a:p>
        </p:txBody>
      </p:sp>
      <p:sp>
        <p:nvSpPr>
          <p:cNvPr id="3" name="Marcador de contenido 2"/>
          <p:cNvSpPr>
            <a:spLocks noGrp="1"/>
          </p:cNvSpPr>
          <p:nvPr>
            <p:ph idx="1"/>
          </p:nvPr>
        </p:nvSpPr>
        <p:spPr>
          <a:xfrm>
            <a:off x="1114423" y="2595562"/>
            <a:ext cx="7038977" cy="3670767"/>
          </a:xfrm>
        </p:spPr>
        <p:txBody>
          <a:bodyPr/>
          <a:lstStyle/>
          <a:p>
            <a:pPr algn="just"/>
            <a:r>
              <a:rPr lang="es-ES_tradnl" dirty="0" smtClean="0">
                <a:solidFill>
                  <a:schemeClr val="bg1"/>
                </a:solidFill>
              </a:rPr>
              <a:t>La industria de la grabación todo era monofónico y se centraba solo en el uso de los micrófonos.</a:t>
            </a:r>
          </a:p>
          <a:p>
            <a:pPr algn="just"/>
            <a:r>
              <a:rPr lang="es-ES_tradnl" dirty="0" smtClean="0">
                <a:solidFill>
                  <a:schemeClr val="bg1"/>
                </a:solidFill>
              </a:rPr>
              <a:t>Aparición del Ing. de sonido y compositor Pierre Schaeffer .</a:t>
            </a:r>
          </a:p>
          <a:p>
            <a:pPr lvl="1" algn="just"/>
            <a:r>
              <a:rPr lang="es-ES_tradnl" dirty="0" smtClean="0">
                <a:solidFill>
                  <a:schemeClr val="bg1"/>
                </a:solidFill>
              </a:rPr>
              <a:t>Técnica varias grabadoras, micrófonos y equipos para la edición de cintas corta, pegar, empalmar.</a:t>
            </a:r>
          </a:p>
          <a:p>
            <a:pPr algn="just"/>
            <a:r>
              <a:rPr lang="es-ES_tradnl" dirty="0" smtClean="0">
                <a:solidFill>
                  <a:schemeClr val="bg1"/>
                </a:solidFill>
              </a:rPr>
              <a:t>Montajes de sonido.</a:t>
            </a:r>
          </a:p>
          <a:p>
            <a:pPr algn="just"/>
            <a:r>
              <a:rPr lang="es-ES_tradnl" dirty="0" err="1" smtClean="0">
                <a:solidFill>
                  <a:schemeClr val="bg1"/>
                </a:solidFill>
              </a:rPr>
              <a:t>Selsync</a:t>
            </a:r>
            <a:endParaRPr lang="es-ES_tradnl" dirty="0" smtClean="0">
              <a:solidFill>
                <a:schemeClr val="bg1"/>
              </a:solidFill>
            </a:endParaRPr>
          </a:p>
          <a:p>
            <a:pPr algn="just">
              <a:buNone/>
            </a:pPr>
            <a:endParaRPr lang="es-ES_tradnl"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0" y="0"/>
            <a:ext cx="9144000" cy="6858000"/>
          </a:xfrm>
          <a:prstGeom prst="rect">
            <a:avLst/>
          </a:prstGeom>
          <a:solidFill>
            <a:schemeClr val="dk1">
              <a:alpha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2" name="Título 1"/>
          <p:cNvSpPr>
            <a:spLocks noGrp="1"/>
          </p:cNvSpPr>
          <p:nvPr>
            <p:ph type="title"/>
          </p:nvPr>
        </p:nvSpPr>
        <p:spPr>
          <a:solidFill>
            <a:schemeClr val="bg1"/>
          </a:solidFill>
        </p:spPr>
        <p:txBody>
          <a:bodyPr>
            <a:normAutofit/>
          </a:bodyPr>
          <a:lstStyle/>
          <a:p>
            <a:r>
              <a:rPr lang="es-ES_tradnl" dirty="0" smtClean="0">
                <a:solidFill>
                  <a:schemeClr val="tx2"/>
                </a:solidFill>
              </a:rPr>
              <a:t>LA MEZCLA EN LOS 50</a:t>
            </a:r>
            <a:endParaRPr lang="es-ES_tradnl" dirty="0">
              <a:solidFill>
                <a:schemeClr val="tx2"/>
              </a:solidFill>
            </a:endParaRPr>
          </a:p>
        </p:txBody>
      </p:sp>
      <p:sp>
        <p:nvSpPr>
          <p:cNvPr id="3" name="Marcador de contenido 2"/>
          <p:cNvSpPr>
            <a:spLocks noGrp="1"/>
          </p:cNvSpPr>
          <p:nvPr>
            <p:ph idx="1"/>
          </p:nvPr>
        </p:nvSpPr>
        <p:spPr>
          <a:xfrm>
            <a:off x="1114423" y="2595563"/>
            <a:ext cx="7038977" cy="2586038"/>
          </a:xfrm>
        </p:spPr>
        <p:txBody>
          <a:bodyPr>
            <a:normAutofit/>
          </a:bodyPr>
          <a:lstStyle/>
          <a:p>
            <a:r>
              <a:rPr lang="es-ES" sz="1900" dirty="0" smtClean="0">
                <a:solidFill>
                  <a:schemeClr val="bg1"/>
                </a:solidFill>
              </a:rPr>
              <a:t>Sel-Sync multi-track fue inventado por Ross Snyder en Ampex en 1955.</a:t>
            </a:r>
          </a:p>
          <a:p>
            <a:r>
              <a:rPr lang="es-ES" sz="1900" dirty="0" smtClean="0">
                <a:solidFill>
                  <a:schemeClr val="bg1"/>
                </a:solidFill>
              </a:rPr>
              <a:t>Tecnica mas arriesgada.</a:t>
            </a:r>
          </a:p>
          <a:p>
            <a:r>
              <a:rPr lang="es-ES" sz="1900" dirty="0" smtClean="0">
                <a:solidFill>
                  <a:schemeClr val="bg1"/>
                </a:solidFill>
              </a:rPr>
              <a:t>Ruidos y distorcion. </a:t>
            </a:r>
            <a:endParaRPr lang="es-ES_tradnl" sz="1900" dirty="0">
              <a:solidFill>
                <a:schemeClr val="bg1"/>
              </a:solidFill>
            </a:endParaRPr>
          </a:p>
        </p:txBody>
      </p:sp>
      <p:pic>
        <p:nvPicPr>
          <p:cNvPr id="49154" name="Picture 2" descr="00px-Ampex_440_&amp;_MM1000_(RCA_Studio_B).jpg (800×533)"/>
          <p:cNvPicPr>
            <a:picLocks noChangeAspect="1" noChangeArrowheads="1"/>
          </p:cNvPicPr>
          <p:nvPr/>
        </p:nvPicPr>
        <p:blipFill>
          <a:blip r:embed="rId2"/>
          <a:srcRect/>
          <a:stretch>
            <a:fillRect/>
          </a:stretch>
        </p:blipFill>
        <p:spPr bwMode="auto">
          <a:xfrm>
            <a:off x="4495800" y="3545490"/>
            <a:ext cx="4494213" cy="30267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9154"/>
                                        </p:tgtEl>
                                        <p:attrNameLst>
                                          <p:attrName>style.visibility</p:attrName>
                                        </p:attrNameLst>
                                      </p:cBhvr>
                                      <p:to>
                                        <p:strVal val="visible"/>
                                      </p:to>
                                    </p:set>
                                    <p:animEffect transition="in" filter="fade">
                                      <p:cBhvr>
                                        <p:cTn id="20"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87" y="838200"/>
            <a:ext cx="8915400" cy="877824"/>
          </a:xfrm>
        </p:spPr>
        <p:txBody>
          <a:bodyPr>
            <a:noAutofit/>
          </a:bodyPr>
          <a:lstStyle/>
          <a:p>
            <a:r>
              <a:rPr lang="es-ES_tradnl" sz="4500" dirty="0" smtClean="0"/>
              <a:t>CONTENIDO</a:t>
            </a:r>
            <a:endParaRPr lang="es-ES_tradnl" sz="4500" dirty="0"/>
          </a:p>
        </p:txBody>
      </p:sp>
      <p:sp>
        <p:nvSpPr>
          <p:cNvPr id="4" name="Título 1">
            <a:hlinkClick r:id="rId2" action="ppaction://hlinksldjump"/>
          </p:cNvPr>
          <p:cNvSpPr txBox="1">
            <a:spLocks/>
          </p:cNvSpPr>
          <p:nvPr/>
        </p:nvSpPr>
        <p:spPr>
          <a:xfrm>
            <a:off x="-1587" y="1981200"/>
            <a:ext cx="6478587" cy="400144"/>
          </a:xfrm>
          <a:prstGeom prst="rect">
            <a:avLst/>
          </a:prstGeom>
          <a:solidFill>
            <a:schemeClr val="tx2">
              <a:alpha val="95000"/>
            </a:schemeClr>
          </a:solidFill>
        </p:spPr>
        <p:txBody>
          <a:bodyPr vert="horz" lIns="1188720" tIns="45720" rIns="27432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1700" b="0" i="0" u="none" strike="noStrike" kern="1200" cap="none" spc="0" normalizeH="0" baseline="0" noProof="0" dirty="0" smtClean="0">
                <a:ln>
                  <a:noFill/>
                </a:ln>
                <a:solidFill>
                  <a:schemeClr val="bg1"/>
                </a:solidFill>
                <a:effectLst/>
                <a:uLnTx/>
                <a:uFillTx/>
                <a:latin typeface="+mj-lt"/>
                <a:ea typeface="+mj-ea"/>
                <a:cs typeface="+mj-cs"/>
              </a:rPr>
              <a:t>1.   Evolución de la </a:t>
            </a:r>
            <a:r>
              <a:rPr lang="es-ES_tradnl" sz="1700" dirty="0" smtClean="0">
                <a:solidFill>
                  <a:schemeClr val="bg1"/>
                </a:solidFill>
                <a:latin typeface="+mj-lt"/>
                <a:ea typeface="+mj-ea"/>
                <a:cs typeface="+mj-cs"/>
              </a:rPr>
              <a:t>Mezcla antes de los años 50</a:t>
            </a:r>
            <a:endParaRPr kumimoji="0" lang="es-ES_tradnl" sz="1700" b="0" i="0" u="none" strike="noStrike" kern="1200" cap="none" spc="0" normalizeH="0" baseline="0" noProof="0" dirty="0">
              <a:ln>
                <a:noFill/>
              </a:ln>
              <a:solidFill>
                <a:schemeClr val="bg1"/>
              </a:solidFill>
              <a:effectLst/>
              <a:uLnTx/>
              <a:uFillTx/>
              <a:latin typeface="+mj-lt"/>
              <a:ea typeface="+mj-ea"/>
              <a:cs typeface="+mj-cs"/>
            </a:endParaRPr>
          </a:p>
        </p:txBody>
      </p:sp>
      <p:sp>
        <p:nvSpPr>
          <p:cNvPr id="5" name="Título 1"/>
          <p:cNvSpPr txBox="1">
            <a:spLocks/>
          </p:cNvSpPr>
          <p:nvPr/>
        </p:nvSpPr>
        <p:spPr>
          <a:xfrm>
            <a:off x="1" y="2514600"/>
            <a:ext cx="6781799" cy="400144"/>
          </a:xfrm>
          <a:prstGeom prst="rect">
            <a:avLst/>
          </a:prstGeom>
          <a:solidFill>
            <a:schemeClr val="tx2">
              <a:alpha val="90000"/>
            </a:schemeClr>
          </a:solidFill>
        </p:spPr>
        <p:txBody>
          <a:bodyPr vert="horz" lIns="1188720" tIns="45720" rIns="27432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1700" b="0" i="0" u="none" strike="noStrike" kern="1200" cap="none" spc="0" normalizeH="0" baseline="0" noProof="0" dirty="0" smtClean="0">
                <a:ln>
                  <a:noFill/>
                </a:ln>
                <a:solidFill>
                  <a:schemeClr val="bg1"/>
                </a:solidFill>
                <a:effectLst/>
                <a:uLnTx/>
                <a:uFillTx/>
                <a:latin typeface="+mj-lt"/>
                <a:ea typeface="+mj-ea"/>
                <a:cs typeface="+mj-cs"/>
              </a:rPr>
              <a:t>2.   La mezcla en los años 50</a:t>
            </a:r>
            <a:endParaRPr kumimoji="0" lang="es-ES_tradnl" sz="17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Título 1"/>
          <p:cNvSpPr txBox="1">
            <a:spLocks/>
          </p:cNvSpPr>
          <p:nvPr/>
        </p:nvSpPr>
        <p:spPr>
          <a:xfrm>
            <a:off x="-1587" y="3048000"/>
            <a:ext cx="7164387" cy="400144"/>
          </a:xfrm>
          <a:prstGeom prst="rect">
            <a:avLst/>
          </a:prstGeom>
          <a:solidFill>
            <a:schemeClr val="tx2">
              <a:alpha val="85000"/>
            </a:schemeClr>
          </a:solidFill>
        </p:spPr>
        <p:txBody>
          <a:bodyPr vert="horz" lIns="1188720" tIns="45720" rIns="27432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sz="1700" dirty="0" smtClean="0">
                <a:solidFill>
                  <a:schemeClr val="bg1"/>
                </a:solidFill>
                <a:latin typeface="+mj-lt"/>
                <a:ea typeface="+mj-ea"/>
                <a:cs typeface="+mj-cs"/>
              </a:rPr>
              <a:t>3.   La mezcla en los años 60</a:t>
            </a:r>
            <a:endParaRPr kumimoji="0" lang="es-ES_tradnl" sz="17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ítulo 1"/>
          <p:cNvSpPr txBox="1">
            <a:spLocks/>
          </p:cNvSpPr>
          <p:nvPr/>
        </p:nvSpPr>
        <p:spPr>
          <a:xfrm>
            <a:off x="-1587" y="3581400"/>
            <a:ext cx="7469187" cy="400144"/>
          </a:xfrm>
          <a:prstGeom prst="rect">
            <a:avLst/>
          </a:prstGeom>
          <a:solidFill>
            <a:schemeClr val="tx2">
              <a:alpha val="80000"/>
            </a:schemeClr>
          </a:solidFill>
        </p:spPr>
        <p:txBody>
          <a:bodyPr vert="horz" lIns="1188720" tIns="45720" rIns="274320" bIns="45720" rtlCol="0" anchor="ctr">
            <a:noAutofit/>
          </a:bodyPr>
          <a:lstStyle/>
          <a:p>
            <a:pPr lvl="0" defTabSz="914400">
              <a:spcBef>
                <a:spcPct val="0"/>
              </a:spcBef>
              <a:defRPr/>
            </a:pPr>
            <a:r>
              <a:rPr lang="es-ES_tradnl" sz="1700" dirty="0" smtClean="0">
                <a:solidFill>
                  <a:schemeClr val="bg1"/>
                </a:solidFill>
              </a:rPr>
              <a:t>4.   La </a:t>
            </a:r>
            <a:r>
              <a:rPr lang="es-ES_tradnl" sz="1700" dirty="0">
                <a:solidFill>
                  <a:schemeClr val="bg1"/>
                </a:solidFill>
              </a:rPr>
              <a:t>mezcla en los años</a:t>
            </a:r>
            <a:r>
              <a:rPr lang="es-ES_tradnl" sz="1700" dirty="0" smtClean="0">
                <a:solidFill>
                  <a:schemeClr val="bg1"/>
                </a:solidFill>
              </a:rPr>
              <a:t> 70</a:t>
            </a:r>
            <a:endParaRPr lang="es-ES_tradnl" sz="1700" dirty="0">
              <a:solidFill>
                <a:schemeClr val="bg1"/>
              </a:solidFill>
            </a:endParaRPr>
          </a:p>
        </p:txBody>
      </p:sp>
      <p:sp>
        <p:nvSpPr>
          <p:cNvPr id="8" name="Título 1"/>
          <p:cNvSpPr txBox="1">
            <a:spLocks/>
          </p:cNvSpPr>
          <p:nvPr/>
        </p:nvSpPr>
        <p:spPr>
          <a:xfrm>
            <a:off x="-1587" y="4114800"/>
            <a:ext cx="7773987" cy="400144"/>
          </a:xfrm>
          <a:prstGeom prst="rect">
            <a:avLst/>
          </a:prstGeom>
          <a:solidFill>
            <a:schemeClr val="tx2">
              <a:alpha val="75000"/>
            </a:schemeClr>
          </a:solidFill>
        </p:spPr>
        <p:txBody>
          <a:bodyPr vert="horz" lIns="1188720" tIns="45720" rIns="27432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1700" b="0" i="0" u="none" strike="noStrike" kern="1200" cap="none" spc="0" normalizeH="0" baseline="0" noProof="0" dirty="0" smtClean="0">
                <a:ln>
                  <a:noFill/>
                </a:ln>
                <a:solidFill>
                  <a:schemeClr val="bg1"/>
                </a:solidFill>
                <a:effectLst/>
                <a:uLnTx/>
                <a:uFillTx/>
                <a:latin typeface="+mj-lt"/>
                <a:ea typeface="+mj-ea"/>
                <a:cs typeface="+mj-cs"/>
              </a:rPr>
              <a:t>5.   La mezcla</a:t>
            </a:r>
            <a:r>
              <a:rPr kumimoji="0" lang="es-ES_tradnl" sz="1700" b="0" i="0" u="none" strike="noStrike" kern="1200" cap="none" spc="0" normalizeH="0" noProof="0" dirty="0" smtClean="0">
                <a:ln>
                  <a:noFill/>
                </a:ln>
                <a:solidFill>
                  <a:schemeClr val="bg1"/>
                </a:solidFill>
                <a:effectLst/>
                <a:uLnTx/>
                <a:uFillTx/>
                <a:latin typeface="+mj-lt"/>
                <a:ea typeface="+mj-ea"/>
                <a:cs typeface="+mj-cs"/>
              </a:rPr>
              <a:t> en los años 80</a:t>
            </a:r>
            <a:endParaRPr kumimoji="0" lang="es-ES_tradnl" sz="1700" b="0" i="0" u="none" strike="noStrike" kern="1200" cap="none" spc="0" normalizeH="0" baseline="0" noProof="0" dirty="0">
              <a:ln>
                <a:noFill/>
              </a:ln>
              <a:solidFill>
                <a:schemeClr val="bg1"/>
              </a:solidFill>
              <a:effectLst/>
              <a:uLnTx/>
              <a:uFillTx/>
              <a:latin typeface="+mj-lt"/>
              <a:ea typeface="+mj-ea"/>
              <a:cs typeface="+mj-cs"/>
            </a:endParaRPr>
          </a:p>
        </p:txBody>
      </p:sp>
      <p:sp>
        <p:nvSpPr>
          <p:cNvPr id="9" name="Título 1"/>
          <p:cNvSpPr txBox="1">
            <a:spLocks/>
          </p:cNvSpPr>
          <p:nvPr/>
        </p:nvSpPr>
        <p:spPr>
          <a:xfrm>
            <a:off x="1587" y="4667344"/>
            <a:ext cx="8075613" cy="400144"/>
          </a:xfrm>
          <a:prstGeom prst="rect">
            <a:avLst/>
          </a:prstGeom>
          <a:solidFill>
            <a:schemeClr val="tx2">
              <a:alpha val="70000"/>
            </a:schemeClr>
          </a:solidFill>
        </p:spPr>
        <p:txBody>
          <a:bodyPr vert="horz" lIns="1188720" tIns="45720" rIns="27432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1700" b="0" i="0" u="none" strike="noStrike" kern="1200" cap="none" spc="0" normalizeH="0" baseline="0" noProof="0" dirty="0" smtClean="0">
                <a:ln>
                  <a:noFill/>
                </a:ln>
                <a:solidFill>
                  <a:schemeClr val="bg1"/>
                </a:solidFill>
                <a:effectLst/>
                <a:uLnTx/>
                <a:uFillTx/>
                <a:latin typeface="+mj-lt"/>
                <a:ea typeface="+mj-ea"/>
                <a:cs typeface="+mj-cs"/>
              </a:rPr>
              <a:t>6.   La mezcla en la actualidad </a:t>
            </a:r>
            <a:endParaRPr kumimoji="0" lang="es-ES_tradnl" sz="1700" b="0" i="0" u="none" strike="noStrike" kern="1200" cap="none" spc="0" normalizeH="0" baseline="0" noProof="0" dirty="0">
              <a:ln>
                <a:noFill/>
              </a:ln>
              <a:solidFill>
                <a:schemeClr val="bg1"/>
              </a:solidFill>
              <a:effectLst/>
              <a:uLnTx/>
              <a:uFillTx/>
              <a:latin typeface="+mj-lt"/>
              <a:ea typeface="+mj-ea"/>
              <a:cs typeface="+mj-cs"/>
            </a:endParaRPr>
          </a:p>
        </p:txBody>
      </p:sp>
      <p:sp>
        <p:nvSpPr>
          <p:cNvPr id="10" name="Título 1"/>
          <p:cNvSpPr txBox="1">
            <a:spLocks/>
          </p:cNvSpPr>
          <p:nvPr/>
        </p:nvSpPr>
        <p:spPr>
          <a:xfrm>
            <a:off x="0" y="5200744"/>
            <a:ext cx="8381999" cy="400144"/>
          </a:xfrm>
          <a:prstGeom prst="rect">
            <a:avLst/>
          </a:prstGeom>
          <a:solidFill>
            <a:schemeClr val="tx2">
              <a:alpha val="65000"/>
            </a:schemeClr>
          </a:solidFill>
        </p:spPr>
        <p:txBody>
          <a:bodyPr vert="horz" lIns="1188720" tIns="45720" rIns="27432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sz="1700" dirty="0" smtClean="0">
                <a:solidFill>
                  <a:schemeClr val="bg1"/>
                </a:solidFill>
                <a:latin typeface="+mj-lt"/>
                <a:ea typeface="+mj-ea"/>
                <a:cs typeface="+mj-cs"/>
              </a:rPr>
              <a:t>7.   Criterios de mezcla</a:t>
            </a:r>
            <a:endParaRPr kumimoji="0" lang="es-ES_tradnl" sz="1700" b="0" i="0" u="none" strike="noStrike" kern="1200" cap="none" spc="0" normalizeH="0" baseline="0" noProof="0" dirty="0">
              <a:ln>
                <a:noFill/>
              </a:ln>
              <a:solidFill>
                <a:schemeClr val="bg1"/>
              </a:solidFill>
              <a:effectLst/>
              <a:uLnTx/>
              <a:uFillTx/>
              <a:latin typeface="+mj-lt"/>
              <a:ea typeface="+mj-ea"/>
              <a:cs typeface="+mj-cs"/>
            </a:endParaRPr>
          </a:p>
        </p:txBody>
      </p:sp>
      <p:sp>
        <p:nvSpPr>
          <p:cNvPr id="11" name="Título 1"/>
          <p:cNvSpPr txBox="1">
            <a:spLocks/>
          </p:cNvSpPr>
          <p:nvPr/>
        </p:nvSpPr>
        <p:spPr>
          <a:xfrm>
            <a:off x="0" y="5734144"/>
            <a:ext cx="8686800" cy="400144"/>
          </a:xfrm>
          <a:prstGeom prst="rect">
            <a:avLst/>
          </a:prstGeom>
          <a:solidFill>
            <a:schemeClr val="tx2">
              <a:alpha val="60000"/>
            </a:schemeClr>
          </a:solidFill>
        </p:spPr>
        <p:txBody>
          <a:bodyPr vert="horz" lIns="1188720" tIns="45720" rIns="27432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1700" b="0" i="0" u="none" strike="noStrike" kern="1200" cap="none" spc="0" normalizeH="0" baseline="0" noProof="0" dirty="0" smtClean="0">
                <a:ln>
                  <a:noFill/>
                </a:ln>
                <a:solidFill>
                  <a:schemeClr val="bg1"/>
                </a:solidFill>
                <a:effectLst/>
                <a:uLnTx/>
                <a:uFillTx/>
                <a:latin typeface="+mj-lt"/>
                <a:ea typeface="+mj-ea"/>
                <a:cs typeface="+mj-cs"/>
              </a:rPr>
              <a:t>8.   Aplicaciones de la mezcla</a:t>
            </a:r>
            <a:endParaRPr kumimoji="0" lang="es-ES_tradnl" sz="1700" b="0" i="0" u="none" strike="noStrike" kern="1200" cap="none" spc="0" normalizeH="0" baseline="0" noProof="0" dirty="0">
              <a:ln>
                <a:noFill/>
              </a:ln>
              <a:solidFill>
                <a:schemeClr val="bg1"/>
              </a:solidFill>
              <a:effectLst/>
              <a:uLnTx/>
              <a:uFillTx/>
              <a:latin typeface="+mj-lt"/>
              <a:ea typeface="+mj-ea"/>
              <a:cs typeface="+mj-cs"/>
            </a:endParaRPr>
          </a:p>
        </p:txBody>
      </p:sp>
      <p:sp>
        <p:nvSpPr>
          <p:cNvPr id="12" name="Título 1"/>
          <p:cNvSpPr txBox="1">
            <a:spLocks/>
          </p:cNvSpPr>
          <p:nvPr/>
        </p:nvSpPr>
        <p:spPr>
          <a:xfrm>
            <a:off x="0" y="6267544"/>
            <a:ext cx="9144000" cy="400144"/>
          </a:xfrm>
          <a:prstGeom prst="rect">
            <a:avLst/>
          </a:prstGeom>
          <a:solidFill>
            <a:schemeClr val="tx2">
              <a:alpha val="55000"/>
            </a:schemeClr>
          </a:solidFill>
        </p:spPr>
        <p:txBody>
          <a:bodyPr vert="horz" lIns="1188720" tIns="45720" rIns="27432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1700" b="0" i="0" u="none" strike="noStrike" kern="1200" cap="none" spc="0" normalizeH="0" baseline="0" noProof="0" dirty="0" smtClean="0">
                <a:ln>
                  <a:noFill/>
                </a:ln>
                <a:solidFill>
                  <a:schemeClr val="bg1"/>
                </a:solidFill>
                <a:effectLst/>
                <a:uLnTx/>
                <a:uFillTx/>
                <a:latin typeface="+mj-lt"/>
                <a:ea typeface="+mj-ea"/>
                <a:cs typeface="+mj-cs"/>
              </a:rPr>
              <a:t>9.   Conclusión </a:t>
            </a:r>
            <a:endParaRPr kumimoji="0" lang="es-ES_tradnl" sz="17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54" presetClass="entr" presetSubtype="0" accel="10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strVal val="#ppt_w*0.05"/>
                                          </p:val>
                                        </p:tav>
                                        <p:tav tm="100000">
                                          <p:val>
                                            <p:strVal val="#ppt_w"/>
                                          </p:val>
                                        </p:tav>
                                      </p:tavLst>
                                    </p:anim>
                                    <p:anim calcmode="lin" valueType="num">
                                      <p:cBhvr>
                                        <p:cTn id="11" dur="500" fill="hold"/>
                                        <p:tgtEl>
                                          <p:spTgt spid="4"/>
                                        </p:tgtEl>
                                        <p:attrNameLst>
                                          <p:attrName>ppt_h</p:attrName>
                                        </p:attrNameLst>
                                      </p:cBhvr>
                                      <p:tavLst>
                                        <p:tav tm="0">
                                          <p:val>
                                            <p:strVal val="#ppt_h"/>
                                          </p:val>
                                        </p:tav>
                                        <p:tav tm="100000">
                                          <p:val>
                                            <p:strVal val="#ppt_h"/>
                                          </p:val>
                                        </p:tav>
                                      </p:tavLst>
                                    </p:anim>
                                    <p:anim calcmode="lin" valueType="num">
                                      <p:cBhvr>
                                        <p:cTn id="12" dur="500" fill="hold"/>
                                        <p:tgtEl>
                                          <p:spTgt spid="4"/>
                                        </p:tgtEl>
                                        <p:attrNameLst>
                                          <p:attrName>ppt_x</p:attrName>
                                        </p:attrNameLst>
                                      </p:cBhvr>
                                      <p:tavLst>
                                        <p:tav tm="0">
                                          <p:val>
                                            <p:strVal val="#ppt_x-.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Effect transition="in" filter="fade">
                                      <p:cBhvr>
                                        <p:cTn id="14" dur="500"/>
                                        <p:tgtEl>
                                          <p:spTgt spid="4"/>
                                        </p:tgtEl>
                                      </p:cBhvr>
                                    </p:animEffect>
                                  </p:childTnLst>
                                </p:cTn>
                              </p:par>
                              <p:par>
                                <p:cTn id="15" presetID="54" presetClass="entr" presetSubtype="0" accel="10000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strVal val="#ppt_w*0.05"/>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anim calcmode="lin" valueType="num">
                                      <p:cBhvr>
                                        <p:cTn id="19" dur="500" fill="hold"/>
                                        <p:tgtEl>
                                          <p:spTgt spid="5"/>
                                        </p:tgtEl>
                                        <p:attrNameLst>
                                          <p:attrName>ppt_x</p:attrName>
                                        </p:attrNameLst>
                                      </p:cBhvr>
                                      <p:tavLst>
                                        <p:tav tm="0">
                                          <p:val>
                                            <p:strVal val="#ppt_x-.2"/>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Effect transition="in" filter="fade">
                                      <p:cBhvr>
                                        <p:cTn id="21" dur="500"/>
                                        <p:tgtEl>
                                          <p:spTgt spid="5"/>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ppt_w*0.05"/>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anim calcmode="lin" valueType="num">
                                      <p:cBhvr>
                                        <p:cTn id="26" dur="500" fill="hold"/>
                                        <p:tgtEl>
                                          <p:spTgt spid="6"/>
                                        </p:tgtEl>
                                        <p:attrNameLst>
                                          <p:attrName>ppt_x</p:attrName>
                                        </p:attrNameLst>
                                      </p:cBhvr>
                                      <p:tavLst>
                                        <p:tav tm="0">
                                          <p:val>
                                            <p:strVal val="#ppt_x-.2"/>
                                          </p:val>
                                        </p:tav>
                                        <p:tav tm="100000">
                                          <p:val>
                                            <p:strVal val="#ppt_x"/>
                                          </p:val>
                                        </p:tav>
                                      </p:tavLst>
                                    </p:anim>
                                    <p:anim calcmode="lin" valueType="num">
                                      <p:cBhvr>
                                        <p:cTn id="27" dur="500" fill="hold"/>
                                        <p:tgtEl>
                                          <p:spTgt spid="6"/>
                                        </p:tgtEl>
                                        <p:attrNameLst>
                                          <p:attrName>ppt_y</p:attrName>
                                        </p:attrNameLst>
                                      </p:cBhvr>
                                      <p:tavLst>
                                        <p:tav tm="0">
                                          <p:val>
                                            <p:strVal val="#ppt_y"/>
                                          </p:val>
                                        </p:tav>
                                        <p:tav tm="100000">
                                          <p:val>
                                            <p:strVal val="#ppt_y"/>
                                          </p:val>
                                        </p:tav>
                                      </p:tavLst>
                                    </p:anim>
                                    <p:animEffect transition="in" filter="fade">
                                      <p:cBhvr>
                                        <p:cTn id="28" dur="500"/>
                                        <p:tgtEl>
                                          <p:spTgt spid="6"/>
                                        </p:tgtEl>
                                      </p:cBhvr>
                                    </p:animEffect>
                                  </p:childTnLst>
                                </p:cTn>
                              </p:par>
                              <p:par>
                                <p:cTn id="29" presetID="54" presetClass="entr" presetSubtype="0" accel="10000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strVal val="#ppt_w*0.05"/>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anim calcmode="lin" valueType="num">
                                      <p:cBhvr>
                                        <p:cTn id="33" dur="500" fill="hold"/>
                                        <p:tgtEl>
                                          <p:spTgt spid="7"/>
                                        </p:tgtEl>
                                        <p:attrNameLst>
                                          <p:attrName>ppt_x</p:attrName>
                                        </p:attrNameLst>
                                      </p:cBhvr>
                                      <p:tavLst>
                                        <p:tav tm="0">
                                          <p:val>
                                            <p:strVal val="#ppt_x-.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Effect transition="in" filter="fade">
                                      <p:cBhvr>
                                        <p:cTn id="35" dur="500"/>
                                        <p:tgtEl>
                                          <p:spTgt spid="7"/>
                                        </p:tgtEl>
                                      </p:cBhvr>
                                    </p:animEffect>
                                  </p:childTnLst>
                                </p:cTn>
                              </p:par>
                              <p:par>
                                <p:cTn id="36" presetID="54" presetClass="entr" presetSubtype="0" accel="10000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0.05"/>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 calcmode="lin" valueType="num">
                                      <p:cBhvr>
                                        <p:cTn id="40" dur="500" fill="hold"/>
                                        <p:tgtEl>
                                          <p:spTgt spid="8"/>
                                        </p:tgtEl>
                                        <p:attrNameLst>
                                          <p:attrName>ppt_x</p:attrName>
                                        </p:attrNameLst>
                                      </p:cBhvr>
                                      <p:tavLst>
                                        <p:tav tm="0">
                                          <p:val>
                                            <p:strVal val="#ppt_x-.2"/>
                                          </p:val>
                                        </p:tav>
                                        <p:tav tm="100000">
                                          <p:val>
                                            <p:strVal val="#ppt_x"/>
                                          </p:val>
                                        </p:tav>
                                      </p:tavLst>
                                    </p:anim>
                                    <p:anim calcmode="lin" valueType="num">
                                      <p:cBhvr>
                                        <p:cTn id="41" dur="500" fill="hold"/>
                                        <p:tgtEl>
                                          <p:spTgt spid="8"/>
                                        </p:tgtEl>
                                        <p:attrNameLst>
                                          <p:attrName>ppt_y</p:attrName>
                                        </p:attrNameLst>
                                      </p:cBhvr>
                                      <p:tavLst>
                                        <p:tav tm="0">
                                          <p:val>
                                            <p:strVal val="#ppt_y"/>
                                          </p:val>
                                        </p:tav>
                                        <p:tav tm="100000">
                                          <p:val>
                                            <p:strVal val="#ppt_y"/>
                                          </p:val>
                                        </p:tav>
                                      </p:tavLst>
                                    </p:anim>
                                    <p:animEffect transition="in" filter="fade">
                                      <p:cBhvr>
                                        <p:cTn id="42" dur="500"/>
                                        <p:tgtEl>
                                          <p:spTgt spid="8"/>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strVal val="#ppt_w*0.05"/>
                                          </p:val>
                                        </p:tav>
                                        <p:tav tm="100000">
                                          <p:val>
                                            <p:strVal val="#ppt_w"/>
                                          </p:val>
                                        </p:tav>
                                      </p:tavLst>
                                    </p:anim>
                                    <p:anim calcmode="lin" valueType="num">
                                      <p:cBhvr>
                                        <p:cTn id="46" dur="500" fill="hold"/>
                                        <p:tgtEl>
                                          <p:spTgt spid="9"/>
                                        </p:tgtEl>
                                        <p:attrNameLst>
                                          <p:attrName>ppt_h</p:attrName>
                                        </p:attrNameLst>
                                      </p:cBhvr>
                                      <p:tavLst>
                                        <p:tav tm="0">
                                          <p:val>
                                            <p:strVal val="#ppt_h"/>
                                          </p:val>
                                        </p:tav>
                                        <p:tav tm="100000">
                                          <p:val>
                                            <p:strVal val="#ppt_h"/>
                                          </p:val>
                                        </p:tav>
                                      </p:tavLst>
                                    </p:anim>
                                    <p:anim calcmode="lin" valueType="num">
                                      <p:cBhvr>
                                        <p:cTn id="47" dur="500" fill="hold"/>
                                        <p:tgtEl>
                                          <p:spTgt spid="9"/>
                                        </p:tgtEl>
                                        <p:attrNameLst>
                                          <p:attrName>ppt_x</p:attrName>
                                        </p:attrNameLst>
                                      </p:cBhvr>
                                      <p:tavLst>
                                        <p:tav tm="0">
                                          <p:val>
                                            <p:strVal val="#ppt_x-.2"/>
                                          </p:val>
                                        </p:tav>
                                        <p:tav tm="100000">
                                          <p:val>
                                            <p:strVal val="#ppt_x"/>
                                          </p:val>
                                        </p:tav>
                                      </p:tavLst>
                                    </p:anim>
                                    <p:anim calcmode="lin" valueType="num">
                                      <p:cBhvr>
                                        <p:cTn id="48" dur="500" fill="hold"/>
                                        <p:tgtEl>
                                          <p:spTgt spid="9"/>
                                        </p:tgtEl>
                                        <p:attrNameLst>
                                          <p:attrName>ppt_y</p:attrName>
                                        </p:attrNameLst>
                                      </p:cBhvr>
                                      <p:tavLst>
                                        <p:tav tm="0">
                                          <p:val>
                                            <p:strVal val="#ppt_y"/>
                                          </p:val>
                                        </p:tav>
                                        <p:tav tm="100000">
                                          <p:val>
                                            <p:strVal val="#ppt_y"/>
                                          </p:val>
                                        </p:tav>
                                      </p:tavLst>
                                    </p:anim>
                                    <p:animEffect transition="in" filter="fade">
                                      <p:cBhvr>
                                        <p:cTn id="49" dur="500"/>
                                        <p:tgtEl>
                                          <p:spTgt spid="9"/>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strVal val="#ppt_w*0.05"/>
                                          </p:val>
                                        </p:tav>
                                        <p:tav tm="100000">
                                          <p:val>
                                            <p:strVal val="#ppt_w"/>
                                          </p:val>
                                        </p:tav>
                                      </p:tavLst>
                                    </p:anim>
                                    <p:anim calcmode="lin" valueType="num">
                                      <p:cBhvr>
                                        <p:cTn id="53" dur="500" fill="hold"/>
                                        <p:tgtEl>
                                          <p:spTgt spid="10"/>
                                        </p:tgtEl>
                                        <p:attrNameLst>
                                          <p:attrName>ppt_h</p:attrName>
                                        </p:attrNameLst>
                                      </p:cBhvr>
                                      <p:tavLst>
                                        <p:tav tm="0">
                                          <p:val>
                                            <p:strVal val="#ppt_h"/>
                                          </p:val>
                                        </p:tav>
                                        <p:tav tm="100000">
                                          <p:val>
                                            <p:strVal val="#ppt_h"/>
                                          </p:val>
                                        </p:tav>
                                      </p:tavLst>
                                    </p:anim>
                                    <p:anim calcmode="lin" valueType="num">
                                      <p:cBhvr>
                                        <p:cTn id="54" dur="500" fill="hold"/>
                                        <p:tgtEl>
                                          <p:spTgt spid="10"/>
                                        </p:tgtEl>
                                        <p:attrNameLst>
                                          <p:attrName>ppt_x</p:attrName>
                                        </p:attrNameLst>
                                      </p:cBhvr>
                                      <p:tavLst>
                                        <p:tav tm="0">
                                          <p:val>
                                            <p:strVal val="#ppt_x-.2"/>
                                          </p:val>
                                        </p:tav>
                                        <p:tav tm="100000">
                                          <p:val>
                                            <p:strVal val="#ppt_x"/>
                                          </p:val>
                                        </p:tav>
                                      </p:tavLst>
                                    </p:anim>
                                    <p:anim calcmode="lin" valueType="num">
                                      <p:cBhvr>
                                        <p:cTn id="55" dur="500" fill="hold"/>
                                        <p:tgtEl>
                                          <p:spTgt spid="10"/>
                                        </p:tgtEl>
                                        <p:attrNameLst>
                                          <p:attrName>ppt_y</p:attrName>
                                        </p:attrNameLst>
                                      </p:cBhvr>
                                      <p:tavLst>
                                        <p:tav tm="0">
                                          <p:val>
                                            <p:strVal val="#ppt_y"/>
                                          </p:val>
                                        </p:tav>
                                        <p:tav tm="100000">
                                          <p:val>
                                            <p:strVal val="#ppt_y"/>
                                          </p:val>
                                        </p:tav>
                                      </p:tavLst>
                                    </p:anim>
                                    <p:animEffect transition="in" filter="fade">
                                      <p:cBhvr>
                                        <p:cTn id="56" dur="500"/>
                                        <p:tgtEl>
                                          <p:spTgt spid="10"/>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strVal val="#ppt_w*0.05"/>
                                          </p:val>
                                        </p:tav>
                                        <p:tav tm="100000">
                                          <p:val>
                                            <p:strVal val="#ppt_w"/>
                                          </p:val>
                                        </p:tav>
                                      </p:tavLst>
                                    </p:anim>
                                    <p:anim calcmode="lin" valueType="num">
                                      <p:cBhvr>
                                        <p:cTn id="60" dur="500" fill="hold"/>
                                        <p:tgtEl>
                                          <p:spTgt spid="11"/>
                                        </p:tgtEl>
                                        <p:attrNameLst>
                                          <p:attrName>ppt_h</p:attrName>
                                        </p:attrNameLst>
                                      </p:cBhvr>
                                      <p:tavLst>
                                        <p:tav tm="0">
                                          <p:val>
                                            <p:strVal val="#ppt_h"/>
                                          </p:val>
                                        </p:tav>
                                        <p:tav tm="100000">
                                          <p:val>
                                            <p:strVal val="#ppt_h"/>
                                          </p:val>
                                        </p:tav>
                                      </p:tavLst>
                                    </p:anim>
                                    <p:anim calcmode="lin" valueType="num">
                                      <p:cBhvr>
                                        <p:cTn id="61" dur="500" fill="hold"/>
                                        <p:tgtEl>
                                          <p:spTgt spid="11"/>
                                        </p:tgtEl>
                                        <p:attrNameLst>
                                          <p:attrName>ppt_x</p:attrName>
                                        </p:attrNameLst>
                                      </p:cBhvr>
                                      <p:tavLst>
                                        <p:tav tm="0">
                                          <p:val>
                                            <p:strVal val="#ppt_x-.2"/>
                                          </p:val>
                                        </p:tav>
                                        <p:tav tm="100000">
                                          <p:val>
                                            <p:strVal val="#ppt_x"/>
                                          </p:val>
                                        </p:tav>
                                      </p:tavLst>
                                    </p:anim>
                                    <p:anim calcmode="lin" valueType="num">
                                      <p:cBhvr>
                                        <p:cTn id="62" dur="500" fill="hold"/>
                                        <p:tgtEl>
                                          <p:spTgt spid="11"/>
                                        </p:tgtEl>
                                        <p:attrNameLst>
                                          <p:attrName>ppt_y</p:attrName>
                                        </p:attrNameLst>
                                      </p:cBhvr>
                                      <p:tavLst>
                                        <p:tav tm="0">
                                          <p:val>
                                            <p:strVal val="#ppt_y"/>
                                          </p:val>
                                        </p:tav>
                                        <p:tav tm="100000">
                                          <p:val>
                                            <p:strVal val="#ppt_y"/>
                                          </p:val>
                                        </p:tav>
                                      </p:tavLst>
                                    </p:anim>
                                    <p:animEffect transition="in" filter="fade">
                                      <p:cBhvr>
                                        <p:cTn id="63" dur="500"/>
                                        <p:tgtEl>
                                          <p:spTgt spid="11"/>
                                        </p:tgtEl>
                                      </p:cBhvr>
                                    </p:animEffect>
                                  </p:childTnLst>
                                </p:cTn>
                              </p:par>
                              <p:par>
                                <p:cTn id="64" presetID="54" presetClass="entr" presetSubtype="0" accel="10000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strVal val="#ppt_w*0.05"/>
                                          </p:val>
                                        </p:tav>
                                        <p:tav tm="100000">
                                          <p:val>
                                            <p:strVal val="#ppt_w"/>
                                          </p:val>
                                        </p:tav>
                                      </p:tavLst>
                                    </p:anim>
                                    <p:anim calcmode="lin" valueType="num">
                                      <p:cBhvr>
                                        <p:cTn id="67" dur="500" fill="hold"/>
                                        <p:tgtEl>
                                          <p:spTgt spid="12"/>
                                        </p:tgtEl>
                                        <p:attrNameLst>
                                          <p:attrName>ppt_h</p:attrName>
                                        </p:attrNameLst>
                                      </p:cBhvr>
                                      <p:tavLst>
                                        <p:tav tm="0">
                                          <p:val>
                                            <p:strVal val="#ppt_h"/>
                                          </p:val>
                                        </p:tav>
                                        <p:tav tm="100000">
                                          <p:val>
                                            <p:strVal val="#ppt_h"/>
                                          </p:val>
                                        </p:tav>
                                      </p:tavLst>
                                    </p:anim>
                                    <p:anim calcmode="lin" valueType="num">
                                      <p:cBhvr>
                                        <p:cTn id="68" dur="500" fill="hold"/>
                                        <p:tgtEl>
                                          <p:spTgt spid="12"/>
                                        </p:tgtEl>
                                        <p:attrNameLst>
                                          <p:attrName>ppt_x</p:attrName>
                                        </p:attrNameLst>
                                      </p:cBhvr>
                                      <p:tavLst>
                                        <p:tav tm="0">
                                          <p:val>
                                            <p:strVal val="#ppt_x-.2"/>
                                          </p:val>
                                        </p:tav>
                                        <p:tav tm="100000">
                                          <p:val>
                                            <p:strVal val="#ppt_x"/>
                                          </p:val>
                                        </p:tav>
                                      </p:tavLst>
                                    </p:anim>
                                    <p:anim calcmode="lin" valueType="num">
                                      <p:cBhvr>
                                        <p:cTn id="69" dur="500" fill="hold"/>
                                        <p:tgtEl>
                                          <p:spTgt spid="12"/>
                                        </p:tgtEl>
                                        <p:attrNameLst>
                                          <p:attrName>ppt_y</p:attrName>
                                        </p:attrNameLst>
                                      </p:cBhvr>
                                      <p:tavLst>
                                        <p:tav tm="0">
                                          <p:val>
                                            <p:strVal val="#ppt_y"/>
                                          </p:val>
                                        </p:tav>
                                        <p:tav tm="100000">
                                          <p:val>
                                            <p:strVal val="#ppt_y"/>
                                          </p:val>
                                        </p:tav>
                                      </p:tavLst>
                                    </p:anim>
                                    <p:animEffect transition="in" filter="fade">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0" y="0"/>
            <a:ext cx="9144000" cy="6858000"/>
          </a:xfrm>
          <a:prstGeom prst="rect">
            <a:avLst/>
          </a:prstGeom>
          <a:solidFill>
            <a:schemeClr val="dk1">
              <a:alpha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2" name="Título 1"/>
          <p:cNvSpPr>
            <a:spLocks noGrp="1"/>
          </p:cNvSpPr>
          <p:nvPr>
            <p:ph type="title"/>
          </p:nvPr>
        </p:nvSpPr>
        <p:spPr>
          <a:solidFill>
            <a:schemeClr val="bg1"/>
          </a:solidFill>
        </p:spPr>
        <p:txBody>
          <a:bodyPr>
            <a:normAutofit/>
          </a:bodyPr>
          <a:lstStyle/>
          <a:p>
            <a:r>
              <a:rPr lang="es-ES_tradnl" dirty="0" smtClean="0">
                <a:solidFill>
                  <a:schemeClr val="tx2"/>
                </a:solidFill>
              </a:rPr>
              <a:t>LA MEZCLA EN LOS 50</a:t>
            </a:r>
            <a:endParaRPr lang="es-ES_tradnl" dirty="0">
              <a:solidFill>
                <a:schemeClr val="tx2"/>
              </a:solidFill>
            </a:endParaRPr>
          </a:p>
        </p:txBody>
      </p:sp>
      <p:sp>
        <p:nvSpPr>
          <p:cNvPr id="3" name="Marcador de contenido 2"/>
          <p:cNvSpPr>
            <a:spLocks noGrp="1"/>
          </p:cNvSpPr>
          <p:nvPr>
            <p:ph idx="1"/>
          </p:nvPr>
        </p:nvSpPr>
        <p:spPr>
          <a:xfrm>
            <a:off x="1114423" y="2595563"/>
            <a:ext cx="7038977" cy="1443038"/>
          </a:xfrm>
        </p:spPr>
        <p:txBody>
          <a:bodyPr>
            <a:normAutofit fontScale="92500" lnSpcReduction="10000"/>
          </a:bodyPr>
          <a:lstStyle/>
          <a:p>
            <a:r>
              <a:rPr lang="es-ES" dirty="0" smtClean="0">
                <a:solidFill>
                  <a:schemeClr val="bg1"/>
                </a:solidFill>
              </a:rPr>
              <a:t>1956 Neuman comensaron a desarrollar el PM32 Stereo Disco torno.</a:t>
            </a:r>
          </a:p>
          <a:p>
            <a:r>
              <a:rPr lang="es-ES" dirty="0" smtClean="0">
                <a:solidFill>
                  <a:srgbClr val="FFFFFF"/>
                </a:solidFill>
              </a:rPr>
              <a:t>El sistema estéreo SX estándar mundial 45, SX 68, 74 SX y SX 84 Cabezales que siguieron.  </a:t>
            </a:r>
            <a:endParaRPr lang="es-ES_tradnl" dirty="0" smtClean="0">
              <a:solidFill>
                <a:srgbClr val="FFFFFF"/>
              </a:solidFill>
            </a:endParaRPr>
          </a:p>
          <a:p>
            <a:pPr>
              <a:buNone/>
            </a:pPr>
            <a:endParaRPr lang="es-ES_tradnl" dirty="0">
              <a:solidFill>
                <a:schemeClr val="bg1"/>
              </a:solidFill>
            </a:endParaRPr>
          </a:p>
        </p:txBody>
      </p:sp>
      <p:pic>
        <p:nvPicPr>
          <p:cNvPr id="50178" name="Imagen 9" descr="http://mixonline.com/online_extras/1956-neumann-lathe.web.jpg"/>
          <p:cNvPicPr>
            <a:picLocks noChangeAspect="1" noChangeArrowheads="1"/>
          </p:cNvPicPr>
          <p:nvPr/>
        </p:nvPicPr>
        <p:blipFill>
          <a:blip r:embed="rId2"/>
          <a:srcRect/>
          <a:stretch>
            <a:fillRect/>
          </a:stretch>
        </p:blipFill>
        <p:spPr bwMode="auto">
          <a:xfrm>
            <a:off x="4876492" y="4038601"/>
            <a:ext cx="4037322" cy="2720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0178"/>
                                        </p:tgtEl>
                                        <p:attrNameLst>
                                          <p:attrName>style.visibility</p:attrName>
                                        </p:attrNameLst>
                                      </p:cBhvr>
                                      <p:to>
                                        <p:strVal val="visible"/>
                                      </p:to>
                                    </p:set>
                                    <p:animEffect transition="in" filter="fade">
                                      <p:cBhvr>
                                        <p:cTn id="17" dur="2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0" y="0"/>
            <a:ext cx="9144000" cy="6858000"/>
          </a:xfrm>
          <a:prstGeom prst="rect">
            <a:avLst/>
          </a:prstGeom>
          <a:solidFill>
            <a:schemeClr val="dk1">
              <a:alpha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2" name="Título 1"/>
          <p:cNvSpPr>
            <a:spLocks noGrp="1"/>
          </p:cNvSpPr>
          <p:nvPr>
            <p:ph type="title"/>
          </p:nvPr>
        </p:nvSpPr>
        <p:spPr>
          <a:solidFill>
            <a:schemeClr val="bg1"/>
          </a:solidFill>
        </p:spPr>
        <p:txBody>
          <a:bodyPr>
            <a:normAutofit/>
          </a:bodyPr>
          <a:lstStyle/>
          <a:p>
            <a:r>
              <a:rPr lang="es-ES_tradnl" dirty="0" smtClean="0">
                <a:solidFill>
                  <a:schemeClr val="tx2"/>
                </a:solidFill>
              </a:rPr>
              <a:t>LA MEZCLA EN LOS 50</a:t>
            </a:r>
            <a:endParaRPr lang="es-ES_tradnl" dirty="0">
              <a:solidFill>
                <a:schemeClr val="tx2"/>
              </a:solidFill>
            </a:endParaRPr>
          </a:p>
        </p:txBody>
      </p:sp>
      <p:sp>
        <p:nvSpPr>
          <p:cNvPr id="3" name="Marcador de contenido 2"/>
          <p:cNvSpPr>
            <a:spLocks noGrp="1"/>
          </p:cNvSpPr>
          <p:nvPr>
            <p:ph idx="1"/>
          </p:nvPr>
        </p:nvSpPr>
        <p:spPr>
          <a:xfrm>
            <a:off x="1114423" y="2595562"/>
            <a:ext cx="7343777" cy="3500437"/>
          </a:xfrm>
        </p:spPr>
        <p:txBody>
          <a:bodyPr>
            <a:normAutofit/>
          </a:bodyPr>
          <a:lstStyle/>
          <a:p>
            <a:r>
              <a:rPr lang="es-ES" dirty="0" smtClean="0">
                <a:solidFill>
                  <a:schemeClr val="bg1"/>
                </a:solidFill>
              </a:rPr>
              <a:t>1957 La grabadora de cinta- nagra III ( nagra en polaco grabadora) </a:t>
            </a:r>
          </a:p>
          <a:p>
            <a:r>
              <a:rPr lang="es-ES" dirty="0" smtClean="0">
                <a:solidFill>
                  <a:schemeClr val="bg1"/>
                </a:solidFill>
              </a:rPr>
              <a:t>Stefan Kudelski de 11 lb 3,7 5/7 “in” a 5/15 carrete a carrete con 12 pilas.</a:t>
            </a:r>
          </a:p>
          <a:p>
            <a:r>
              <a:rPr lang="es-ES" dirty="0" smtClean="0">
                <a:solidFill>
                  <a:schemeClr val="bg1"/>
                </a:solidFill>
              </a:rPr>
              <a:t>Despues de 11 años surgio la nagra IV los modelos 4.2 y estrero IV-S en 1971</a:t>
            </a:r>
            <a:endParaRPr lang="es-ES_tradnl" dirty="0">
              <a:solidFill>
                <a:schemeClr val="bg1"/>
              </a:solidFill>
            </a:endParaRPr>
          </a:p>
        </p:txBody>
      </p:sp>
      <p:grpSp>
        <p:nvGrpSpPr>
          <p:cNvPr id="51202" name="Group 2"/>
          <p:cNvGrpSpPr>
            <a:grpSpLocks/>
          </p:cNvGrpSpPr>
          <p:nvPr/>
        </p:nvGrpSpPr>
        <p:grpSpPr bwMode="auto">
          <a:xfrm>
            <a:off x="4114800" y="4876800"/>
            <a:ext cx="4799013" cy="1765300"/>
            <a:chOff x="2091" y="3220"/>
            <a:chExt cx="7173" cy="2659"/>
          </a:xfrm>
        </p:grpSpPr>
        <p:pic>
          <p:nvPicPr>
            <p:cNvPr id="51203" name="Imagen 3" descr="http://mixonline.com/online_extras/1958-nagra-battery.web.jpg"/>
            <p:cNvPicPr>
              <a:picLocks noChangeArrowheads="1"/>
            </p:cNvPicPr>
            <p:nvPr/>
          </p:nvPicPr>
          <p:blipFill>
            <a:blip r:embed="rId2"/>
            <a:srcRect/>
            <a:stretch>
              <a:fillRect/>
            </a:stretch>
          </p:blipFill>
          <p:spPr bwMode="auto">
            <a:xfrm>
              <a:off x="6010" y="3220"/>
              <a:ext cx="3254" cy="2659"/>
            </a:xfrm>
            <a:prstGeom prst="rect">
              <a:avLst/>
            </a:prstGeom>
            <a:noFill/>
          </p:spPr>
        </p:pic>
        <p:pic>
          <p:nvPicPr>
            <p:cNvPr id="51204" name="Imagen 2" descr="958-nagra-III.web.jpg (340×230)"/>
            <p:cNvPicPr>
              <a:picLocks noChangeArrowheads="1"/>
            </p:cNvPicPr>
            <p:nvPr/>
          </p:nvPicPr>
          <p:blipFill>
            <a:blip r:embed="rId3"/>
            <a:srcRect/>
            <a:stretch>
              <a:fillRect/>
            </a:stretch>
          </p:blipFill>
          <p:spPr bwMode="auto">
            <a:xfrm>
              <a:off x="2091" y="3220"/>
              <a:ext cx="3926" cy="265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1202"/>
                                        </p:tgtEl>
                                        <p:attrNameLst>
                                          <p:attrName>style.visibility</p:attrName>
                                        </p:attrNameLst>
                                      </p:cBhvr>
                                      <p:to>
                                        <p:strVal val="visible"/>
                                      </p:to>
                                    </p:set>
                                    <p:animEffect transition="in" filter="fade">
                                      <p:cBhvr>
                                        <p:cTn id="20" dur="20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60"/>
          <p:cNvPicPr>
            <a:picLocks noChangeAspect="1"/>
          </p:cNvPicPr>
          <p:nvPr/>
        </p:nvPicPr>
        <p:blipFill>
          <a:blip r:embed="rId3"/>
          <a:stretch>
            <a:fillRect/>
          </a:stretch>
        </p:blipFill>
        <p:spPr>
          <a:xfrm>
            <a:off x="0" y="0"/>
            <a:ext cx="9144000" cy="6858000"/>
          </a:xfrm>
          <a:prstGeom prst="rect">
            <a:avLst/>
          </a:prstGeom>
        </p:spPr>
      </p:pic>
      <p:sp>
        <p:nvSpPr>
          <p:cNvPr id="4" name="3 Rectángulo"/>
          <p:cNvSpPr/>
          <p:nvPr/>
        </p:nvSpPr>
        <p:spPr>
          <a:xfrm>
            <a:off x="0" y="3846526"/>
            <a:ext cx="9144000" cy="180020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5069248" y="3918535"/>
            <a:ext cx="4932040" cy="2246769"/>
          </a:xfrm>
          <a:prstGeom prst="rect">
            <a:avLst/>
          </a:prstGeom>
          <a:noFill/>
        </p:spPr>
        <p:txBody>
          <a:bodyPr wrap="square" rtlCol="0">
            <a:spAutoFit/>
          </a:bodyPr>
          <a:lstStyle/>
          <a:p>
            <a:r>
              <a:rPr lang="es-ES" sz="4800" b="1" dirty="0" smtClean="0">
                <a:solidFill>
                  <a:schemeClr val="bg1"/>
                </a:solidFill>
                <a:latin typeface="+mj-lt"/>
              </a:rPr>
              <a:t>La mezcla en los años 60</a:t>
            </a:r>
            <a:endParaRPr lang="es-AR" sz="4800" b="1" dirty="0" smtClean="0">
              <a:solidFill>
                <a:schemeClr val="bg1"/>
              </a:solidFill>
              <a:latin typeface="+mj-lt"/>
            </a:endParaRPr>
          </a:p>
          <a:p>
            <a:endParaRPr lang="es-AR" sz="4400" dirty="0"/>
          </a:p>
        </p:txBody>
      </p:sp>
      <p:pic>
        <p:nvPicPr>
          <p:cNvPr id="7" name="Picture 2" descr="http://img2.anuncios.ebay.es/7b/9a/7b9a931a48145177350587276f69e778/magnetofono-sony-tc-630-three-head-solid-state-estereo_vip.jpg"/>
          <p:cNvPicPr>
            <a:picLocks noChangeAspect="1" noChangeArrowheads="1"/>
          </p:cNvPicPr>
          <p:nvPr/>
        </p:nvPicPr>
        <p:blipFill>
          <a:blip r:embed="rId4">
            <a:duotone>
              <a:prstClr val="black"/>
              <a:schemeClr val="accent3">
                <a:tint val="45000"/>
                <a:satMod val="400000"/>
              </a:schemeClr>
            </a:duotone>
            <a:lum bright="20000"/>
          </a:blip>
          <a:srcRect l="16667" r="17708"/>
          <a:stretch>
            <a:fillRect/>
          </a:stretch>
        </p:blipFill>
        <p:spPr bwMode="auto">
          <a:xfrm>
            <a:off x="0" y="3846527"/>
            <a:ext cx="1487911" cy="1800198"/>
          </a:xfrm>
          <a:prstGeom prst="rect">
            <a:avLst/>
          </a:prstGeom>
          <a:noFill/>
        </p:spPr>
      </p:pic>
      <p:pic>
        <p:nvPicPr>
          <p:cNvPr id="8" name="Picture 2" descr="http://thebeatlespy.files.wordpress.com/2011/06/sgt-peppers-portada.jpg"/>
          <p:cNvPicPr>
            <a:picLocks noChangeAspect="1" noChangeArrowheads="1"/>
          </p:cNvPicPr>
          <p:nvPr/>
        </p:nvPicPr>
        <p:blipFill>
          <a:blip r:embed="rId5">
            <a:duotone>
              <a:prstClr val="black"/>
              <a:schemeClr val="accent3">
                <a:tint val="45000"/>
                <a:satMod val="400000"/>
              </a:schemeClr>
            </a:duotone>
            <a:lum bright="20000"/>
          </a:blip>
          <a:srcRect/>
          <a:stretch>
            <a:fillRect/>
          </a:stretch>
        </p:blipFill>
        <p:spPr bwMode="auto">
          <a:xfrm>
            <a:off x="1643042" y="3846526"/>
            <a:ext cx="1780684" cy="1800199"/>
          </a:xfrm>
          <a:prstGeom prst="rect">
            <a:avLst/>
          </a:prstGeom>
          <a:noFill/>
        </p:spPr>
      </p:pic>
      <p:pic>
        <p:nvPicPr>
          <p:cNvPr id="9" name="Picture 2" descr="http://www.gearslutz.com/board/attachments/high-end/96069d1222384991-ampex-mm1000-16-trk-la-its-big-needs-work-its-free-mm1000.jpg"/>
          <p:cNvPicPr>
            <a:picLocks noChangeAspect="1" noChangeArrowheads="1"/>
          </p:cNvPicPr>
          <p:nvPr/>
        </p:nvPicPr>
        <p:blipFill>
          <a:blip r:embed="rId6" cstate="print">
            <a:duotone>
              <a:prstClr val="black"/>
              <a:schemeClr val="accent3">
                <a:tint val="45000"/>
                <a:satMod val="400000"/>
              </a:schemeClr>
            </a:duotone>
            <a:lum bright="20000"/>
          </a:blip>
          <a:srcRect/>
          <a:stretch>
            <a:fillRect/>
          </a:stretch>
        </p:blipFill>
        <p:spPr bwMode="auto">
          <a:xfrm>
            <a:off x="3571868" y="3850201"/>
            <a:ext cx="1370850" cy="1793377"/>
          </a:xfrm>
          <a:prstGeom prst="rect">
            <a:avLst/>
          </a:prstGeom>
          <a:noFill/>
        </p:spPr>
      </p:pic>
      <p:sp>
        <p:nvSpPr>
          <p:cNvPr id="14" name="13 CuadroTexto"/>
          <p:cNvSpPr txBox="1"/>
          <p:nvPr/>
        </p:nvSpPr>
        <p:spPr>
          <a:xfrm rot="5400000">
            <a:off x="-1395722" y="679873"/>
            <a:ext cx="4147289" cy="2215991"/>
          </a:xfrm>
          <a:prstGeom prst="rect">
            <a:avLst/>
          </a:prstGeom>
          <a:noFill/>
        </p:spPr>
        <p:txBody>
          <a:bodyPr wrap="none" rtlCol="0">
            <a:spAutoFit/>
          </a:bodyPr>
          <a:lstStyle/>
          <a:p>
            <a:r>
              <a:rPr lang="es-ES_tradnl" sz="13800" b="1" dirty="0" smtClean="0">
                <a:solidFill>
                  <a:srgbClr val="FF0000"/>
                </a:solidFill>
              </a:rPr>
              <a:t>1960</a:t>
            </a:r>
            <a:endParaRPr lang="es-AR" sz="13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098566"/>
            <a:ext cx="9144000" cy="939690"/>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242582"/>
            <a:ext cx="6241004" cy="584775"/>
          </a:xfrm>
          <a:prstGeom prst="rect">
            <a:avLst/>
          </a:prstGeom>
          <a:noFill/>
        </p:spPr>
        <p:txBody>
          <a:bodyPr wrap="none" rtlCol="0">
            <a:spAutoFit/>
          </a:bodyPr>
          <a:lstStyle/>
          <a:p>
            <a:r>
              <a:rPr lang="es-ES_tradnl" sz="3200" dirty="0" smtClean="0">
                <a:solidFill>
                  <a:schemeClr val="bg1"/>
                </a:solidFill>
                <a:latin typeface="+mj-lt"/>
              </a:rPr>
              <a:t>Magnetófono </a:t>
            </a:r>
            <a:r>
              <a:rPr lang="es-ES_tradnl" sz="3200" dirty="0" err="1" smtClean="0">
                <a:solidFill>
                  <a:schemeClr val="bg1"/>
                </a:solidFill>
                <a:latin typeface="+mj-lt"/>
              </a:rPr>
              <a:t>multipista</a:t>
            </a:r>
            <a:r>
              <a:rPr lang="es-ES_tradnl" sz="3200" dirty="0" smtClean="0">
                <a:solidFill>
                  <a:schemeClr val="bg1"/>
                </a:solidFill>
                <a:latin typeface="+mj-lt"/>
              </a:rPr>
              <a:t> - 1960</a:t>
            </a:r>
          </a:p>
        </p:txBody>
      </p:sp>
      <p:sp>
        <p:nvSpPr>
          <p:cNvPr id="4" name="3 Rectángulo"/>
          <p:cNvSpPr/>
          <p:nvPr/>
        </p:nvSpPr>
        <p:spPr>
          <a:xfrm>
            <a:off x="1071538" y="2500306"/>
            <a:ext cx="7416824" cy="2472472"/>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latin typeface="+mj-lt"/>
              </a:rPr>
              <a:t>Mediante este equipo se podía grabar varias pistas de audio en una máquina que permitía grabar 4 pistas y luego se mezclaba, todo se lo transfería a una pista de audio de una segunda máquina de 4 pistas. </a:t>
            </a:r>
          </a:p>
          <a:p>
            <a:pPr marL="342900" lvl="0" indent="-342900" algn="just">
              <a:lnSpc>
                <a:spcPct val="150000"/>
              </a:lnSpc>
              <a:spcBef>
                <a:spcPts val="2000"/>
              </a:spcBef>
              <a:buClr>
                <a:srgbClr val="A2C816"/>
              </a:buClr>
              <a:buFont typeface="Wingdings 2" pitchFamily="18" charset="2"/>
              <a:buChar char=""/>
            </a:pPr>
            <a:endParaRPr lang="es-ES_tradnl" sz="2000" dirty="0">
              <a:solidFill>
                <a:prstClr val="black">
                  <a:lumMod val="65000"/>
                  <a:lumOff val="35000"/>
                </a:prstClr>
              </a:solidFill>
              <a:latin typeface="helvetica" pitchFamily="34" charset="0"/>
            </a:endParaRPr>
          </a:p>
        </p:txBody>
      </p:sp>
      <p:sp>
        <p:nvSpPr>
          <p:cNvPr id="7" name="6 Rectángulo"/>
          <p:cNvSpPr/>
          <p:nvPr/>
        </p:nvSpPr>
        <p:spPr>
          <a:xfrm>
            <a:off x="-32" y="772135"/>
            <a:ext cx="2702278" cy="369332"/>
          </a:xfrm>
          <a:prstGeom prst="rect">
            <a:avLst/>
          </a:prstGeom>
        </p:spPr>
        <p:txBody>
          <a:bodyPr wrap="none">
            <a:spAutoFit/>
          </a:bodyPr>
          <a:lstStyle/>
          <a:p>
            <a:r>
              <a:rPr lang="es-ES_tradnl" b="1" dirty="0" smtClean="0">
                <a:solidFill>
                  <a:srgbClr val="92D050"/>
                </a:solidFill>
                <a:latin typeface="helvetica"/>
              </a:rPr>
              <a:t>Descripción de equipos</a:t>
            </a:r>
            <a:endParaRPr lang="es-ES_tradnl" b="1" dirty="0">
              <a:solidFill>
                <a:srgbClr val="92D050"/>
              </a:solidFill>
              <a:latin typeface="helvetica"/>
            </a:endParaRPr>
          </a:p>
        </p:txBody>
      </p:sp>
      <p:pic>
        <p:nvPicPr>
          <p:cNvPr id="15362" name="Picture 2" descr="http://img2.anuncios.ebay.es/7b/9a/7b9a931a48145177350587276f69e778/magnetofono-sony-tc-630-three-head-solid-state-estereo_vip.jpg"/>
          <p:cNvPicPr>
            <a:picLocks noChangeAspect="1" noChangeArrowheads="1"/>
          </p:cNvPicPr>
          <p:nvPr/>
        </p:nvPicPr>
        <p:blipFill>
          <a:blip r:embed="rId3"/>
          <a:srcRect/>
          <a:stretch>
            <a:fillRect/>
          </a:stretch>
        </p:blipFill>
        <p:spPr bwMode="auto">
          <a:xfrm>
            <a:off x="5024440" y="3929066"/>
            <a:ext cx="3619523" cy="27146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fade">
                                      <p:cBhvr>
                                        <p:cTn id="14"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098567"/>
            <a:ext cx="9144000" cy="901673"/>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269827"/>
            <a:ext cx="3587264" cy="584775"/>
          </a:xfrm>
          <a:prstGeom prst="rect">
            <a:avLst/>
          </a:prstGeom>
          <a:noFill/>
        </p:spPr>
        <p:txBody>
          <a:bodyPr wrap="square" rtlCol="0">
            <a:spAutoFit/>
          </a:bodyPr>
          <a:lstStyle/>
          <a:p>
            <a:r>
              <a:rPr lang="en-US" sz="3200" dirty="0" err="1" smtClean="0">
                <a:solidFill>
                  <a:schemeClr val="bg1"/>
                </a:solidFill>
                <a:latin typeface="+mj-lt"/>
              </a:rPr>
              <a:t>Studer</a:t>
            </a:r>
            <a:r>
              <a:rPr lang="en-US" sz="3200" dirty="0" smtClean="0">
                <a:solidFill>
                  <a:schemeClr val="bg1"/>
                </a:solidFill>
                <a:latin typeface="+mj-lt"/>
              </a:rPr>
              <a:t> J37 – 1964</a:t>
            </a:r>
            <a:endParaRPr lang="es-ES_tradnl" sz="3200" dirty="0" smtClean="0">
              <a:solidFill>
                <a:schemeClr val="bg1"/>
              </a:solidFill>
              <a:latin typeface="+mj-lt"/>
            </a:endParaRPr>
          </a:p>
        </p:txBody>
      </p:sp>
      <p:sp>
        <p:nvSpPr>
          <p:cNvPr id="4" name="3 Rectángulo"/>
          <p:cNvSpPr/>
          <p:nvPr/>
        </p:nvSpPr>
        <p:spPr>
          <a:xfrm>
            <a:off x="899592" y="2512257"/>
            <a:ext cx="5112568" cy="3559949"/>
          </a:xfrm>
          <a:prstGeom prst="rect">
            <a:avLst/>
          </a:prstGeom>
        </p:spPr>
        <p:txBody>
          <a:bodyPr wrap="square">
            <a:spAutoFit/>
          </a:bodyPr>
          <a:lstStyle/>
          <a:p>
            <a:pPr marL="342900" lvl="0" indent="-342900" algn="just">
              <a:lnSpc>
                <a:spcPct val="150000"/>
              </a:lnSpc>
              <a:spcBef>
                <a:spcPts val="2000"/>
              </a:spcBef>
              <a:buClr>
                <a:srgbClr val="A2C816"/>
              </a:buClr>
              <a:buFont typeface="Wingdings 2" pitchFamily="18" charset="2"/>
              <a:buChar char=""/>
            </a:pPr>
            <a:r>
              <a:rPr lang="es-ES" dirty="0" smtClean="0">
                <a:latin typeface="+mj-lt"/>
              </a:rPr>
              <a:t>En 1964, el </a:t>
            </a:r>
            <a:r>
              <a:rPr lang="es-ES" dirty="0" err="1" smtClean="0">
                <a:latin typeface="+mj-lt"/>
              </a:rPr>
              <a:t>Studer</a:t>
            </a:r>
            <a:r>
              <a:rPr lang="es-ES" dirty="0" smtClean="0">
                <a:latin typeface="+mj-lt"/>
              </a:rPr>
              <a:t> J37 se convirtió en la primera grabadora de 4 pistas. </a:t>
            </a:r>
            <a:endParaRPr lang="es-ES_tradnl" dirty="0" smtClean="0">
              <a:latin typeface="+mj-lt"/>
            </a:endParaRPr>
          </a:p>
          <a:p>
            <a:pPr marL="342900" indent="-342900" algn="just">
              <a:lnSpc>
                <a:spcPct val="150000"/>
              </a:lnSpc>
              <a:spcBef>
                <a:spcPts val="2000"/>
              </a:spcBef>
              <a:buClr>
                <a:srgbClr val="A2C816"/>
              </a:buClr>
              <a:buFont typeface="Wingdings 2" pitchFamily="18" charset="2"/>
              <a:buChar char=""/>
            </a:pPr>
            <a:r>
              <a:rPr lang="es-ES" dirty="0" smtClean="0">
                <a:latin typeface="+mj-lt"/>
              </a:rPr>
              <a:t>Tener 4 pistas no limitó las grabaciones, usando un mezclador de múltiples canales, varias partes del sonido podría ser grabado en un canal. </a:t>
            </a:r>
            <a:endParaRPr lang="es-AR" dirty="0" smtClean="0">
              <a:latin typeface="+mj-lt"/>
            </a:endParaRPr>
          </a:p>
          <a:p>
            <a:pPr marL="342900" lvl="0" indent="-342900" algn="just">
              <a:lnSpc>
                <a:spcPct val="150000"/>
              </a:lnSpc>
              <a:spcBef>
                <a:spcPts val="2000"/>
              </a:spcBef>
              <a:buClr>
                <a:srgbClr val="A2C816"/>
              </a:buClr>
              <a:buFont typeface="Wingdings 2" pitchFamily="18" charset="2"/>
              <a:buChar char=""/>
            </a:pPr>
            <a:endParaRPr lang="es-ES_tradnl" sz="2000" dirty="0">
              <a:solidFill>
                <a:prstClr val="black">
                  <a:lumMod val="65000"/>
                  <a:lumOff val="35000"/>
                </a:prstClr>
              </a:solidFill>
              <a:latin typeface="+mj-lt"/>
            </a:endParaRPr>
          </a:p>
        </p:txBody>
      </p:sp>
      <p:sp>
        <p:nvSpPr>
          <p:cNvPr id="7" name="6 Rectángulo"/>
          <p:cNvSpPr/>
          <p:nvPr/>
        </p:nvSpPr>
        <p:spPr>
          <a:xfrm>
            <a:off x="-32" y="773652"/>
            <a:ext cx="2836033" cy="369332"/>
          </a:xfrm>
          <a:prstGeom prst="rect">
            <a:avLst/>
          </a:prstGeom>
        </p:spPr>
        <p:txBody>
          <a:bodyPr wrap="none">
            <a:spAutoFit/>
          </a:bodyPr>
          <a:lstStyle/>
          <a:p>
            <a:r>
              <a:rPr lang="es-ES_tradnl" b="1" dirty="0" smtClean="0">
                <a:solidFill>
                  <a:srgbClr val="92D050"/>
                </a:solidFill>
                <a:latin typeface="+mj-lt"/>
              </a:rPr>
              <a:t>Descripción de equipos</a:t>
            </a:r>
            <a:endParaRPr lang="es-ES_tradnl" b="1" dirty="0">
              <a:solidFill>
                <a:srgbClr val="92D050"/>
              </a:solidFill>
              <a:latin typeface="+mj-lt"/>
            </a:endParaRPr>
          </a:p>
        </p:txBody>
      </p:sp>
      <p:pic>
        <p:nvPicPr>
          <p:cNvPr id="82946" name="Picture 2" descr="http://www.larkingslist.com/boss/images/116420231671080IMG.JPG"/>
          <p:cNvPicPr>
            <a:picLocks noChangeAspect="1" noChangeArrowheads="1"/>
          </p:cNvPicPr>
          <p:nvPr/>
        </p:nvPicPr>
        <p:blipFill>
          <a:blip r:embed="rId3" cstate="print"/>
          <a:srcRect/>
          <a:stretch>
            <a:fillRect/>
          </a:stretch>
        </p:blipFill>
        <p:spPr bwMode="auto">
          <a:xfrm>
            <a:off x="6084168" y="2497227"/>
            <a:ext cx="2776192" cy="30890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2946"/>
                                        </p:tgtEl>
                                        <p:attrNameLst>
                                          <p:attrName>style.visibility</p:attrName>
                                        </p:attrNameLst>
                                      </p:cBhvr>
                                      <p:to>
                                        <p:strVal val="visible"/>
                                      </p:to>
                                    </p:set>
                                    <p:animEffect transition="in" filter="fade">
                                      <p:cBhvr>
                                        <p:cTn id="14" dur="20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098567"/>
            <a:ext cx="9144000" cy="901673"/>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269827"/>
            <a:ext cx="3587264" cy="584775"/>
          </a:xfrm>
          <a:prstGeom prst="rect">
            <a:avLst/>
          </a:prstGeom>
          <a:noFill/>
        </p:spPr>
        <p:txBody>
          <a:bodyPr wrap="square" rtlCol="0">
            <a:spAutoFit/>
          </a:bodyPr>
          <a:lstStyle/>
          <a:p>
            <a:r>
              <a:rPr lang="es-ES" sz="3200" dirty="0" err="1" smtClean="0">
                <a:solidFill>
                  <a:schemeClr val="bg1"/>
                </a:solidFill>
              </a:rPr>
              <a:t>The</a:t>
            </a:r>
            <a:r>
              <a:rPr lang="es-ES" sz="3200" dirty="0" smtClean="0">
                <a:solidFill>
                  <a:schemeClr val="bg1"/>
                </a:solidFill>
              </a:rPr>
              <a:t> Beatles </a:t>
            </a:r>
            <a:endParaRPr lang="es-ES_tradnl" sz="3200" dirty="0" smtClean="0">
              <a:solidFill>
                <a:schemeClr val="bg1"/>
              </a:solidFill>
              <a:latin typeface="+mj-lt"/>
            </a:endParaRPr>
          </a:p>
        </p:txBody>
      </p:sp>
      <p:sp>
        <p:nvSpPr>
          <p:cNvPr id="4" name="3 Rectángulo"/>
          <p:cNvSpPr/>
          <p:nvPr/>
        </p:nvSpPr>
        <p:spPr>
          <a:xfrm>
            <a:off x="899592" y="2512257"/>
            <a:ext cx="4886854" cy="3303468"/>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n-US" dirty="0" smtClean="0"/>
              <a:t>The Beatles, </a:t>
            </a:r>
            <a:r>
              <a:rPr lang="en-US" dirty="0" err="1" smtClean="0"/>
              <a:t>utilizaron</a:t>
            </a:r>
            <a:r>
              <a:rPr lang="en-US" dirty="0" smtClean="0"/>
              <a:t> el </a:t>
            </a:r>
            <a:r>
              <a:rPr lang="en-US" dirty="0" err="1" smtClean="0"/>
              <a:t>magnetófonomultipista</a:t>
            </a:r>
            <a:r>
              <a:rPr lang="en-US" dirty="0" smtClean="0"/>
              <a:t> “</a:t>
            </a:r>
            <a:r>
              <a:rPr lang="en-US" dirty="0" err="1" smtClean="0"/>
              <a:t>Studer</a:t>
            </a:r>
            <a:r>
              <a:rPr lang="en-US" dirty="0" smtClean="0"/>
              <a:t> J37” </a:t>
            </a:r>
            <a:r>
              <a:rPr lang="en-US" dirty="0" err="1" smtClean="0"/>
              <a:t>para</a:t>
            </a:r>
            <a:r>
              <a:rPr lang="en-US" dirty="0" smtClean="0"/>
              <a:t> el disco </a:t>
            </a:r>
            <a:r>
              <a:rPr lang="en-US" i="1" dirty="0" smtClean="0"/>
              <a:t>Sergeants Pepper´s Lonely Hearts Club band.</a:t>
            </a:r>
            <a:r>
              <a:rPr lang="es-ES" dirty="0" smtClean="0"/>
              <a:t>Producido por George Martin, fue un precursor de nuevas técnicas de grabación y composición. </a:t>
            </a:r>
            <a:endParaRPr lang="es-AR" dirty="0" smtClean="0">
              <a:latin typeface="+mj-lt"/>
            </a:endParaRPr>
          </a:p>
          <a:p>
            <a:pPr marL="342900" lvl="0" indent="-342900" algn="just">
              <a:lnSpc>
                <a:spcPct val="150000"/>
              </a:lnSpc>
              <a:spcBef>
                <a:spcPts val="2000"/>
              </a:spcBef>
              <a:buClr>
                <a:srgbClr val="A2C816"/>
              </a:buClr>
              <a:buFont typeface="Wingdings 2" pitchFamily="18" charset="2"/>
              <a:buChar char=""/>
            </a:pPr>
            <a:endParaRPr lang="es-ES_tradnl" sz="2000" dirty="0">
              <a:solidFill>
                <a:prstClr val="black">
                  <a:lumMod val="65000"/>
                  <a:lumOff val="35000"/>
                </a:prstClr>
              </a:solidFill>
              <a:latin typeface="+mj-lt"/>
            </a:endParaRPr>
          </a:p>
        </p:txBody>
      </p:sp>
      <p:sp>
        <p:nvSpPr>
          <p:cNvPr id="7" name="6 Rectángulo"/>
          <p:cNvSpPr/>
          <p:nvPr/>
        </p:nvSpPr>
        <p:spPr>
          <a:xfrm>
            <a:off x="-32" y="773652"/>
            <a:ext cx="1184940" cy="369332"/>
          </a:xfrm>
          <a:prstGeom prst="rect">
            <a:avLst/>
          </a:prstGeom>
        </p:spPr>
        <p:txBody>
          <a:bodyPr wrap="none">
            <a:spAutoFit/>
          </a:bodyPr>
          <a:lstStyle/>
          <a:p>
            <a:r>
              <a:rPr lang="en-US" b="1" dirty="0" err="1" smtClean="0">
                <a:solidFill>
                  <a:srgbClr val="92D050"/>
                </a:solidFill>
              </a:rPr>
              <a:t>Ejemplos</a:t>
            </a:r>
            <a:endParaRPr lang="es-ES_tradnl" b="1" dirty="0">
              <a:solidFill>
                <a:srgbClr val="92D050"/>
              </a:solidFill>
              <a:latin typeface="+mj-lt"/>
            </a:endParaRPr>
          </a:p>
        </p:txBody>
      </p:sp>
      <p:pic>
        <p:nvPicPr>
          <p:cNvPr id="80898" name="Picture 2" descr="http://thebeatlespy.files.wordpress.com/2011/06/sgt-peppers-portada.jpg"/>
          <p:cNvPicPr>
            <a:picLocks noChangeAspect="1" noChangeArrowheads="1"/>
          </p:cNvPicPr>
          <p:nvPr/>
        </p:nvPicPr>
        <p:blipFill>
          <a:blip r:embed="rId4"/>
          <a:srcRect/>
          <a:stretch>
            <a:fillRect/>
          </a:stretch>
        </p:blipFill>
        <p:spPr bwMode="auto">
          <a:xfrm>
            <a:off x="5913414" y="2675806"/>
            <a:ext cx="2824896" cy="2824896"/>
          </a:xfrm>
          <a:prstGeom prst="rect">
            <a:avLst/>
          </a:prstGeom>
          <a:noFill/>
        </p:spPr>
      </p:pic>
      <p:pic>
        <p:nvPicPr>
          <p:cNvPr id="8" name="03 - Lucy In The Sky With Diamonds.mp3">
            <a:hlinkClick r:id="" action="ppaction://media"/>
          </p:cNvPr>
          <p:cNvPicPr>
            <a:picLocks noRot="1" noChangeAspect="1"/>
          </p:cNvPicPr>
          <p:nvPr>
            <a:audioFile r:link="rId1"/>
          </p:nvPr>
        </p:nvPicPr>
        <p:blipFill>
          <a:blip r:embed="rId5"/>
          <a:stretch>
            <a:fillRect/>
          </a:stretch>
        </p:blipFill>
        <p:spPr>
          <a:xfrm>
            <a:off x="683568" y="5929330"/>
            <a:ext cx="501340" cy="501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0898"/>
                                        </p:tgtEl>
                                        <p:attrNameLst>
                                          <p:attrName>style.visibility</p:attrName>
                                        </p:attrNameLst>
                                      </p:cBhvr>
                                      <p:to>
                                        <p:strVal val="visible"/>
                                      </p:to>
                                    </p:set>
                                    <p:animEffect transition="in" filter="fade">
                                      <p:cBhvr>
                                        <p:cTn id="14" dur="20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16280" fill="hold"/>
                                        <p:tgtEl>
                                          <p:spTgt spid="8"/>
                                        </p:tgtEl>
                                      </p:cBhvr>
                                    </p:cmd>
                                  </p:childTnLst>
                                </p:cTn>
                              </p:par>
                            </p:childTnLst>
                          </p:cTn>
                        </p:par>
                      </p:childTnLst>
                    </p:cTn>
                  </p:par>
                </p:childTnLst>
              </p:cTn>
              <p:nextCondLst>
                <p:cond evt="onClick" delay="0">
                  <p:tgtEl>
                    <p:spTgt spid="8"/>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0"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098567"/>
            <a:ext cx="9144000" cy="885714"/>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267093"/>
            <a:ext cx="6136616" cy="584775"/>
          </a:xfrm>
          <a:prstGeom prst="rect">
            <a:avLst/>
          </a:prstGeom>
          <a:noFill/>
        </p:spPr>
        <p:txBody>
          <a:bodyPr wrap="square" rtlCol="0">
            <a:spAutoFit/>
          </a:bodyPr>
          <a:lstStyle/>
          <a:p>
            <a:r>
              <a:rPr lang="en-US" sz="3200" dirty="0" smtClean="0">
                <a:solidFill>
                  <a:schemeClr val="bg1"/>
                </a:solidFill>
                <a:latin typeface="+mj-lt"/>
              </a:rPr>
              <a:t>Vintage </a:t>
            </a:r>
            <a:r>
              <a:rPr lang="en-US" sz="3200" dirty="0" err="1" smtClean="0">
                <a:solidFill>
                  <a:schemeClr val="bg1"/>
                </a:solidFill>
                <a:latin typeface="+mj-lt"/>
              </a:rPr>
              <a:t>Neve</a:t>
            </a:r>
            <a:r>
              <a:rPr lang="en-US" sz="3200" dirty="0" smtClean="0">
                <a:solidFill>
                  <a:schemeClr val="bg1"/>
                </a:solidFill>
                <a:latin typeface="+mj-lt"/>
              </a:rPr>
              <a:t> Console – 1964 </a:t>
            </a:r>
            <a:endParaRPr lang="es-ES_tradnl" sz="3200" dirty="0" smtClean="0">
              <a:solidFill>
                <a:schemeClr val="bg1"/>
              </a:solidFill>
              <a:latin typeface="+mj-lt"/>
            </a:endParaRPr>
          </a:p>
        </p:txBody>
      </p:sp>
      <p:sp>
        <p:nvSpPr>
          <p:cNvPr id="4" name="3 Rectángulo"/>
          <p:cNvSpPr/>
          <p:nvPr/>
        </p:nvSpPr>
        <p:spPr>
          <a:xfrm>
            <a:off x="899592" y="2500306"/>
            <a:ext cx="7272808" cy="1287212"/>
          </a:xfrm>
          <a:prstGeom prst="rect">
            <a:avLst/>
          </a:prstGeom>
        </p:spPr>
        <p:txBody>
          <a:bodyPr wrap="square">
            <a:spAutoFit/>
          </a:bodyPr>
          <a:lstStyle/>
          <a:p>
            <a:pPr marL="342900" lvl="0" indent="-342900" algn="just">
              <a:lnSpc>
                <a:spcPct val="150000"/>
              </a:lnSpc>
              <a:spcBef>
                <a:spcPts val="2000"/>
              </a:spcBef>
              <a:buClr>
                <a:srgbClr val="A2C816"/>
              </a:buClr>
              <a:buFont typeface="Wingdings 2" pitchFamily="18" charset="2"/>
              <a:buChar char=""/>
            </a:pPr>
            <a:r>
              <a:rPr lang="es-ES_tradnl" dirty="0" err="1" smtClean="0">
                <a:latin typeface="+mj-lt"/>
              </a:rPr>
              <a:t>Desmond</a:t>
            </a:r>
            <a:r>
              <a:rPr lang="es-ES_tradnl" dirty="0" smtClean="0">
                <a:latin typeface="+mj-lt"/>
              </a:rPr>
              <a:t> Leslie, un compositor profesional, necesitó un dispositivo, el cual le ayudó a mezclar diferentes sonidos. Rupert diseñó la primera mesa de mezcla transistorizada.</a:t>
            </a:r>
          </a:p>
        </p:txBody>
      </p:sp>
      <p:sp>
        <p:nvSpPr>
          <p:cNvPr id="7" name="6 Rectángulo"/>
          <p:cNvSpPr/>
          <p:nvPr/>
        </p:nvSpPr>
        <p:spPr>
          <a:xfrm>
            <a:off x="-32" y="785794"/>
            <a:ext cx="2836033" cy="369332"/>
          </a:xfrm>
          <a:prstGeom prst="rect">
            <a:avLst/>
          </a:prstGeom>
        </p:spPr>
        <p:txBody>
          <a:bodyPr wrap="square">
            <a:spAutoFit/>
          </a:bodyPr>
          <a:lstStyle/>
          <a:p>
            <a:r>
              <a:rPr lang="es-ES_tradnl" b="1" dirty="0" smtClean="0">
                <a:solidFill>
                  <a:srgbClr val="92D050"/>
                </a:solidFill>
                <a:latin typeface="+mj-lt"/>
              </a:rPr>
              <a:t>Descripción de equipos</a:t>
            </a:r>
            <a:endParaRPr lang="es-ES_tradnl" b="1" dirty="0">
              <a:solidFill>
                <a:srgbClr val="92D050"/>
              </a:solidFill>
              <a:latin typeface="+mj-lt"/>
            </a:endParaRPr>
          </a:p>
        </p:txBody>
      </p:sp>
      <p:pic>
        <p:nvPicPr>
          <p:cNvPr id="84994" name="Picture 2" descr="http://rupertneve.com/wp-content/i/ph_flex.jpg"/>
          <p:cNvPicPr>
            <a:picLocks noChangeAspect="1" noChangeArrowheads="1"/>
          </p:cNvPicPr>
          <p:nvPr/>
        </p:nvPicPr>
        <p:blipFill>
          <a:blip r:embed="rId3" cstate="print"/>
          <a:srcRect/>
          <a:stretch>
            <a:fillRect/>
          </a:stretch>
        </p:blipFill>
        <p:spPr bwMode="auto">
          <a:xfrm>
            <a:off x="2729136" y="3852144"/>
            <a:ext cx="4414632" cy="27201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4994"/>
                                        </p:tgtEl>
                                        <p:attrNameLst>
                                          <p:attrName>style.visibility</p:attrName>
                                        </p:attrNameLst>
                                      </p:cBhvr>
                                      <p:to>
                                        <p:strVal val="visible"/>
                                      </p:to>
                                    </p:set>
                                    <p:animEffect transition="in" filter="fade">
                                      <p:cBhvr>
                                        <p:cTn id="14" dur="2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098567"/>
            <a:ext cx="9144000" cy="885713"/>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254558"/>
            <a:ext cx="8345554" cy="584775"/>
          </a:xfrm>
          <a:prstGeom prst="rect">
            <a:avLst/>
          </a:prstGeom>
          <a:noFill/>
        </p:spPr>
        <p:txBody>
          <a:bodyPr wrap="square" rtlCol="0">
            <a:spAutoFit/>
          </a:bodyPr>
          <a:lstStyle/>
          <a:p>
            <a:r>
              <a:rPr lang="es-EC" sz="3200" dirty="0" err="1" smtClean="0">
                <a:solidFill>
                  <a:schemeClr val="bg1"/>
                </a:solidFill>
                <a:latin typeface="+mj-lt"/>
              </a:rPr>
              <a:t>Shure</a:t>
            </a:r>
            <a:r>
              <a:rPr lang="es-EC" sz="3200" dirty="0" smtClean="0">
                <a:solidFill>
                  <a:schemeClr val="bg1"/>
                </a:solidFill>
                <a:latin typeface="+mj-lt"/>
              </a:rPr>
              <a:t> SM57 </a:t>
            </a:r>
            <a:r>
              <a:rPr lang="es-EC" sz="3200" dirty="0" err="1" smtClean="0">
                <a:solidFill>
                  <a:schemeClr val="bg1"/>
                </a:solidFill>
                <a:latin typeface="+mj-lt"/>
              </a:rPr>
              <a:t>DynamicMicrophone</a:t>
            </a:r>
            <a:r>
              <a:rPr lang="es-EC" sz="3200" dirty="0" smtClean="0">
                <a:solidFill>
                  <a:schemeClr val="bg1"/>
                </a:solidFill>
                <a:latin typeface="+mj-lt"/>
              </a:rPr>
              <a:t> – 1965 </a:t>
            </a:r>
            <a:endParaRPr lang="es-ES_tradnl" sz="3200" dirty="0" smtClean="0">
              <a:solidFill>
                <a:schemeClr val="bg1"/>
              </a:solidFill>
              <a:latin typeface="+mj-lt"/>
            </a:endParaRPr>
          </a:p>
        </p:txBody>
      </p:sp>
      <p:sp>
        <p:nvSpPr>
          <p:cNvPr id="4" name="3 Rectángulo"/>
          <p:cNvSpPr/>
          <p:nvPr/>
        </p:nvSpPr>
        <p:spPr>
          <a:xfrm>
            <a:off x="899592" y="2516022"/>
            <a:ext cx="5544616" cy="2841804"/>
          </a:xfrm>
          <a:prstGeom prst="rect">
            <a:avLst/>
          </a:prstGeom>
        </p:spPr>
        <p:txBody>
          <a:bodyPr wrap="square">
            <a:spAutoFit/>
          </a:bodyPr>
          <a:lstStyle/>
          <a:p>
            <a:pPr marL="342900" lvl="0" indent="-342900" algn="just">
              <a:lnSpc>
                <a:spcPct val="150000"/>
              </a:lnSpc>
              <a:spcBef>
                <a:spcPts val="2000"/>
              </a:spcBef>
              <a:buClr>
                <a:srgbClr val="A2C816"/>
              </a:buClr>
              <a:buFont typeface="Wingdings 2" pitchFamily="18" charset="2"/>
              <a:buChar char=""/>
            </a:pPr>
            <a:r>
              <a:rPr lang="es-ES" dirty="0" smtClean="0">
                <a:latin typeface="+mj-lt"/>
              </a:rPr>
              <a:t>En </a:t>
            </a:r>
            <a:r>
              <a:rPr lang="es-ES" b="1" dirty="0" smtClean="0">
                <a:latin typeface="+mj-lt"/>
              </a:rPr>
              <a:t>1965</a:t>
            </a:r>
            <a:r>
              <a:rPr lang="es-ES" dirty="0" smtClean="0">
                <a:latin typeface="+mj-lt"/>
              </a:rPr>
              <a:t>, se crea el SM57 de </a:t>
            </a:r>
            <a:r>
              <a:rPr lang="es-ES" dirty="0" err="1" smtClean="0">
                <a:latin typeface="+mj-lt"/>
              </a:rPr>
              <a:t>Shure</a:t>
            </a:r>
            <a:r>
              <a:rPr lang="es-ES" dirty="0" smtClean="0">
                <a:latin typeface="+mj-lt"/>
              </a:rPr>
              <a:t>, micrófono dinámico unidireccional (</a:t>
            </a:r>
            <a:r>
              <a:rPr lang="es-ES" dirty="0" err="1" smtClean="0">
                <a:latin typeface="+mj-lt"/>
              </a:rPr>
              <a:t>cardioide</a:t>
            </a:r>
            <a:r>
              <a:rPr lang="es-ES" dirty="0" smtClean="0">
                <a:latin typeface="+mj-lt"/>
              </a:rPr>
              <a:t>). </a:t>
            </a:r>
          </a:p>
          <a:p>
            <a:pPr marL="342900" lvl="0" indent="-342900" algn="just">
              <a:lnSpc>
                <a:spcPct val="150000"/>
              </a:lnSpc>
              <a:spcBef>
                <a:spcPts val="2000"/>
              </a:spcBef>
              <a:buClr>
                <a:srgbClr val="A2C816"/>
              </a:buClr>
              <a:buFont typeface="Wingdings 2" pitchFamily="18" charset="2"/>
              <a:buChar char=""/>
            </a:pPr>
            <a:r>
              <a:rPr lang="es-ES" dirty="0" smtClean="0">
                <a:latin typeface="+mj-lt"/>
              </a:rPr>
              <a:t>Es excepcional para la captación de instrumentos musicales y de voces. El SM57 es ideal para el refuerzo de sonido en vivo y para grabaciones. </a:t>
            </a:r>
            <a:endParaRPr lang="es-ES_tradnl" dirty="0" smtClean="0">
              <a:latin typeface="+mj-lt"/>
            </a:endParaRPr>
          </a:p>
        </p:txBody>
      </p:sp>
      <p:sp>
        <p:nvSpPr>
          <p:cNvPr id="7" name="6 Rectángulo"/>
          <p:cNvSpPr/>
          <p:nvPr/>
        </p:nvSpPr>
        <p:spPr>
          <a:xfrm>
            <a:off x="-32" y="773652"/>
            <a:ext cx="2836033" cy="369332"/>
          </a:xfrm>
          <a:prstGeom prst="rect">
            <a:avLst/>
          </a:prstGeom>
        </p:spPr>
        <p:txBody>
          <a:bodyPr wrap="none">
            <a:spAutoFit/>
          </a:bodyPr>
          <a:lstStyle/>
          <a:p>
            <a:r>
              <a:rPr lang="es-ES_tradnl" b="1" dirty="0" smtClean="0">
                <a:solidFill>
                  <a:srgbClr val="92D050"/>
                </a:solidFill>
                <a:latin typeface="+mj-lt"/>
              </a:rPr>
              <a:t>Descripción de equipos</a:t>
            </a:r>
            <a:endParaRPr lang="es-ES_tradnl" b="1" dirty="0">
              <a:solidFill>
                <a:srgbClr val="92D050"/>
              </a:solidFill>
              <a:latin typeface="+mj-lt"/>
            </a:endParaRPr>
          </a:p>
        </p:txBody>
      </p:sp>
      <p:pic>
        <p:nvPicPr>
          <p:cNvPr id="87042" name="Picture 2" descr="http://www.shure.com/idc/groups/public/documents/webcontent/prod_img_sm57_l.jpg"/>
          <p:cNvPicPr>
            <a:picLocks noChangeAspect="1" noChangeArrowheads="1"/>
          </p:cNvPicPr>
          <p:nvPr/>
        </p:nvPicPr>
        <p:blipFill>
          <a:blip r:embed="rId3" cstate="print"/>
          <a:srcRect l="27847" r="24755"/>
          <a:stretch>
            <a:fillRect/>
          </a:stretch>
        </p:blipFill>
        <p:spPr bwMode="auto">
          <a:xfrm>
            <a:off x="7053346" y="2516022"/>
            <a:ext cx="1519182" cy="36216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7042"/>
                                        </p:tgtEl>
                                        <p:attrNameLst>
                                          <p:attrName>style.visibility</p:attrName>
                                        </p:attrNameLst>
                                      </p:cBhvr>
                                      <p:to>
                                        <p:strVal val="visible"/>
                                      </p:to>
                                    </p:set>
                                    <p:animEffect transition="in" filter="fade">
                                      <p:cBhvr>
                                        <p:cTn id="14"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098567"/>
            <a:ext cx="9144000" cy="885713"/>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254558"/>
            <a:ext cx="8345554" cy="584775"/>
          </a:xfrm>
          <a:prstGeom prst="rect">
            <a:avLst/>
          </a:prstGeom>
          <a:noFill/>
        </p:spPr>
        <p:txBody>
          <a:bodyPr wrap="square" rtlCol="0">
            <a:spAutoFit/>
          </a:bodyPr>
          <a:lstStyle/>
          <a:p>
            <a:r>
              <a:rPr lang="es-ES" sz="3200" dirty="0" err="1" smtClean="0">
                <a:solidFill>
                  <a:schemeClr val="bg1"/>
                </a:solidFill>
              </a:rPr>
              <a:t>MoogSynthesizer</a:t>
            </a:r>
            <a:endParaRPr lang="es-ES_tradnl" sz="3200" dirty="0" smtClean="0">
              <a:solidFill>
                <a:schemeClr val="bg1"/>
              </a:solidFill>
              <a:latin typeface="+mj-lt"/>
            </a:endParaRPr>
          </a:p>
        </p:txBody>
      </p:sp>
      <p:sp>
        <p:nvSpPr>
          <p:cNvPr id="4" name="3 Rectángulo"/>
          <p:cNvSpPr/>
          <p:nvPr/>
        </p:nvSpPr>
        <p:spPr>
          <a:xfrm>
            <a:off x="899592" y="2516022"/>
            <a:ext cx="4886854" cy="3672800"/>
          </a:xfrm>
          <a:prstGeom prst="rect">
            <a:avLst/>
          </a:prstGeom>
        </p:spPr>
        <p:txBody>
          <a:bodyPr wrap="square">
            <a:spAutoFit/>
          </a:bodyPr>
          <a:lstStyle/>
          <a:p>
            <a:pPr marL="342900" lvl="0" indent="-342900" algn="just">
              <a:lnSpc>
                <a:spcPct val="150000"/>
              </a:lnSpc>
              <a:spcBef>
                <a:spcPts val="2000"/>
              </a:spcBef>
              <a:buClr>
                <a:srgbClr val="A2C816"/>
              </a:buClr>
              <a:buFont typeface="Wingdings 2" pitchFamily="18" charset="2"/>
              <a:buChar char=""/>
            </a:pPr>
            <a:r>
              <a:rPr lang="es-ES_tradnl" dirty="0" smtClean="0"/>
              <a:t>Entre </a:t>
            </a:r>
            <a:r>
              <a:rPr lang="es-ES_tradnl" b="1" dirty="0" smtClean="0"/>
              <a:t>1965</a:t>
            </a:r>
            <a:r>
              <a:rPr lang="es-ES_tradnl" dirty="0" smtClean="0"/>
              <a:t>, el ingeniero estadounidense Robert </a:t>
            </a:r>
            <a:r>
              <a:rPr lang="es-ES_tradnl" dirty="0" err="1" smtClean="0"/>
              <a:t>Moog</a:t>
            </a:r>
            <a:r>
              <a:rPr lang="es-ES_tradnl" dirty="0" smtClean="0"/>
              <a:t> construyó el </a:t>
            </a:r>
            <a:r>
              <a:rPr lang="es-ES_tradnl" i="1" dirty="0" err="1" smtClean="0"/>
              <a:t>MoogSynthesizer</a:t>
            </a:r>
            <a:r>
              <a:rPr lang="es-ES_tradnl" i="1" dirty="0" smtClean="0"/>
              <a:t>.</a:t>
            </a:r>
          </a:p>
          <a:p>
            <a:pPr marL="342900" lvl="0" indent="-342900" algn="just">
              <a:lnSpc>
                <a:spcPct val="150000"/>
              </a:lnSpc>
              <a:spcBef>
                <a:spcPts val="2000"/>
              </a:spcBef>
              <a:buClr>
                <a:srgbClr val="A2C816"/>
              </a:buClr>
              <a:buFont typeface="Wingdings 2" pitchFamily="18" charset="2"/>
              <a:buChar char=""/>
            </a:pPr>
            <a:r>
              <a:rPr lang="es-ES_tradnl" dirty="0" smtClean="0"/>
              <a:t>Instrumento para la producción de sonidos por medios electrónicos conformado por una serie de módulos que interactúan bajo un sistema de control, como el control de voltaje.</a:t>
            </a:r>
            <a:endParaRPr lang="es-ES_tradnl" dirty="0" smtClean="0">
              <a:latin typeface="+mj-lt"/>
            </a:endParaRPr>
          </a:p>
        </p:txBody>
      </p:sp>
      <p:sp>
        <p:nvSpPr>
          <p:cNvPr id="7" name="6 Rectángulo"/>
          <p:cNvSpPr/>
          <p:nvPr/>
        </p:nvSpPr>
        <p:spPr>
          <a:xfrm>
            <a:off x="-32" y="773652"/>
            <a:ext cx="2836033" cy="369332"/>
          </a:xfrm>
          <a:prstGeom prst="rect">
            <a:avLst/>
          </a:prstGeom>
        </p:spPr>
        <p:txBody>
          <a:bodyPr wrap="none">
            <a:spAutoFit/>
          </a:bodyPr>
          <a:lstStyle/>
          <a:p>
            <a:r>
              <a:rPr lang="es-ES_tradnl" b="1" dirty="0" smtClean="0">
                <a:solidFill>
                  <a:srgbClr val="92D050"/>
                </a:solidFill>
                <a:latin typeface="+mj-lt"/>
              </a:rPr>
              <a:t>Descripción de equipos</a:t>
            </a:r>
            <a:endParaRPr lang="es-ES_tradnl" b="1" dirty="0">
              <a:solidFill>
                <a:srgbClr val="92D050"/>
              </a:solidFill>
              <a:latin typeface="+mj-lt"/>
            </a:endParaRPr>
          </a:p>
        </p:txBody>
      </p:sp>
      <p:pic>
        <p:nvPicPr>
          <p:cNvPr id="74754" name="Picture 2" descr="http://sprott.physics.wisc.edu/pickover/pc/moogrc4.jpg"/>
          <p:cNvPicPr>
            <a:picLocks noChangeAspect="1" noChangeArrowheads="1"/>
          </p:cNvPicPr>
          <p:nvPr/>
        </p:nvPicPr>
        <p:blipFill>
          <a:blip r:embed="rId3"/>
          <a:srcRect/>
          <a:stretch>
            <a:fillRect/>
          </a:stretch>
        </p:blipFill>
        <p:spPr bwMode="auto">
          <a:xfrm>
            <a:off x="6072198" y="2643182"/>
            <a:ext cx="2767082" cy="33718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4754"/>
                                        </p:tgtEl>
                                        <p:attrNameLst>
                                          <p:attrName>style.visibility</p:attrName>
                                        </p:attrNameLst>
                                      </p:cBhvr>
                                      <p:to>
                                        <p:strVal val="visible"/>
                                      </p:to>
                                    </p:set>
                                    <p:animEffect transition="in" filter="fade">
                                      <p:cBhvr>
                                        <p:cTn id="15" dur="20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098567"/>
            <a:ext cx="9144000" cy="885713"/>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254558"/>
            <a:ext cx="8345554" cy="584775"/>
          </a:xfrm>
          <a:prstGeom prst="rect">
            <a:avLst/>
          </a:prstGeom>
          <a:noFill/>
        </p:spPr>
        <p:txBody>
          <a:bodyPr wrap="square" rtlCol="0">
            <a:spAutoFit/>
          </a:bodyPr>
          <a:lstStyle/>
          <a:p>
            <a:r>
              <a:rPr lang="es-EC" sz="3200" dirty="0" smtClean="0">
                <a:solidFill>
                  <a:schemeClr val="bg1"/>
                </a:solidFill>
              </a:rPr>
              <a:t>Wendy Carlos </a:t>
            </a:r>
            <a:endParaRPr lang="es-ES_tradnl" sz="3200" dirty="0" smtClean="0">
              <a:solidFill>
                <a:schemeClr val="bg1"/>
              </a:solidFill>
              <a:latin typeface="+mj-lt"/>
            </a:endParaRPr>
          </a:p>
        </p:txBody>
      </p:sp>
      <p:sp>
        <p:nvSpPr>
          <p:cNvPr id="4" name="3 Rectángulo"/>
          <p:cNvSpPr/>
          <p:nvPr/>
        </p:nvSpPr>
        <p:spPr>
          <a:xfrm>
            <a:off x="899592" y="2516022"/>
            <a:ext cx="4101036" cy="3416320"/>
          </a:xfrm>
          <a:prstGeom prst="rect">
            <a:avLst/>
          </a:prstGeom>
        </p:spPr>
        <p:txBody>
          <a:bodyPr wrap="square">
            <a:spAutoFit/>
          </a:bodyPr>
          <a:lstStyle/>
          <a:p>
            <a:pPr marL="342900" lvl="0" indent="-342900" algn="just">
              <a:lnSpc>
                <a:spcPct val="150000"/>
              </a:lnSpc>
              <a:spcBef>
                <a:spcPts val="2000"/>
              </a:spcBef>
              <a:buClr>
                <a:srgbClr val="A2C816"/>
              </a:buClr>
              <a:buFont typeface="Wingdings 2" pitchFamily="18" charset="2"/>
              <a:buChar char=""/>
            </a:pPr>
            <a:r>
              <a:rPr lang="es-ES" dirty="0" smtClean="0"/>
              <a:t>El éxito del sintetizador se debió en gran medida al lanzamiento en 1969 del disco de Wendy Carlos titulado “</a:t>
            </a:r>
            <a:r>
              <a:rPr lang="es-ES" i="1" dirty="0" err="1" smtClean="0"/>
              <a:t>Switched</a:t>
            </a:r>
            <a:r>
              <a:rPr lang="es-ES" i="1" dirty="0" smtClean="0"/>
              <a:t>-</a:t>
            </a:r>
            <a:r>
              <a:rPr lang="es-ES" i="1" dirty="0" err="1" smtClean="0"/>
              <a:t>on</a:t>
            </a:r>
            <a:r>
              <a:rPr lang="es-ES" i="1" dirty="0" smtClean="0"/>
              <a:t>-Bach”</a:t>
            </a:r>
            <a:r>
              <a:rPr lang="es-ES" dirty="0" smtClean="0"/>
              <a:t>, con la versión electrónica de algunas de las obras instrumentales más conocidas.</a:t>
            </a:r>
            <a:endParaRPr lang="es-ES_tradnl" dirty="0" smtClean="0">
              <a:latin typeface="+mj-lt"/>
            </a:endParaRPr>
          </a:p>
        </p:txBody>
      </p:sp>
      <p:sp>
        <p:nvSpPr>
          <p:cNvPr id="7" name="6 Rectángulo"/>
          <p:cNvSpPr/>
          <p:nvPr/>
        </p:nvSpPr>
        <p:spPr>
          <a:xfrm>
            <a:off x="-32" y="773652"/>
            <a:ext cx="1184940" cy="369332"/>
          </a:xfrm>
          <a:prstGeom prst="rect">
            <a:avLst/>
          </a:prstGeom>
        </p:spPr>
        <p:txBody>
          <a:bodyPr wrap="none">
            <a:spAutoFit/>
          </a:bodyPr>
          <a:lstStyle/>
          <a:p>
            <a:r>
              <a:rPr lang="es-ES_tradnl" b="1" dirty="0" smtClean="0">
                <a:solidFill>
                  <a:srgbClr val="92D050"/>
                </a:solidFill>
                <a:latin typeface="+mj-lt"/>
              </a:rPr>
              <a:t>Ejemplos</a:t>
            </a:r>
            <a:endParaRPr lang="es-ES_tradnl" b="1" dirty="0">
              <a:solidFill>
                <a:srgbClr val="92D050"/>
              </a:solidFill>
              <a:latin typeface="+mj-lt"/>
            </a:endParaRPr>
          </a:p>
        </p:txBody>
      </p:sp>
      <p:pic>
        <p:nvPicPr>
          <p:cNvPr id="82946" name="Picture 2" descr="https://lh3.googleusercontent.com/-jn7C6DzVBYk/TXUcxpWPuaI/AAAAAAAAARU/BiL1FDh8LmU/Wendy_Carlos_Switched-on_Bach.jpg"/>
          <p:cNvPicPr>
            <a:picLocks noChangeAspect="1" noChangeArrowheads="1"/>
          </p:cNvPicPr>
          <p:nvPr/>
        </p:nvPicPr>
        <p:blipFill>
          <a:blip r:embed="rId4"/>
          <a:srcRect/>
          <a:stretch>
            <a:fillRect/>
          </a:stretch>
        </p:blipFill>
        <p:spPr bwMode="auto">
          <a:xfrm>
            <a:off x="5286380" y="2473873"/>
            <a:ext cx="3592950" cy="3592950"/>
          </a:xfrm>
          <a:prstGeom prst="rect">
            <a:avLst/>
          </a:prstGeom>
          <a:noFill/>
        </p:spPr>
      </p:pic>
      <p:pic>
        <p:nvPicPr>
          <p:cNvPr id="8" name="JS Bach~ Cantata BWV 29 'Wir danken dir, Gott, wir danken dir' Sinfonia.wma">
            <a:hlinkClick r:id="" action="ppaction://media"/>
          </p:cNvPr>
          <p:cNvPicPr>
            <a:picLocks noRot="1" noChangeAspect="1"/>
          </p:cNvPicPr>
          <p:nvPr>
            <a:audioFile r:link="rId1"/>
          </p:nvPr>
        </p:nvPicPr>
        <p:blipFill>
          <a:blip r:embed="rId5"/>
          <a:stretch>
            <a:fillRect/>
          </a:stretch>
        </p:blipFill>
        <p:spPr>
          <a:xfrm>
            <a:off x="467544" y="6003199"/>
            <a:ext cx="432048" cy="4320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2946"/>
                                        </p:tgtEl>
                                        <p:attrNameLst>
                                          <p:attrName>style.visibility</p:attrName>
                                        </p:attrNameLst>
                                      </p:cBhvr>
                                      <p:to>
                                        <p:strVal val="visible"/>
                                      </p:to>
                                    </p:set>
                                    <p:animEffect transition="in" filter="fade">
                                      <p:cBhvr>
                                        <p:cTn id="14" dur="20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18871" fill="hold"/>
                                        <p:tgtEl>
                                          <p:spTgt spid="8"/>
                                        </p:tgtEl>
                                      </p:cBhvr>
                                    </p:cmd>
                                  </p:childTnLst>
                                </p:cTn>
                              </p:par>
                            </p:childTnLst>
                          </p:cTn>
                        </p:par>
                      </p:childTnLst>
                    </p:cTn>
                  </p:par>
                </p:childTnLst>
              </p:cTn>
              <p:nextCondLst>
                <p:cond evt="onClick" delay="0">
                  <p:tgtEl>
                    <p:spTgt spid="8"/>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0"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3846526"/>
            <a:ext cx="9144000" cy="18002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4343400" y="3918535"/>
            <a:ext cx="4932040" cy="2246769"/>
          </a:xfrm>
          <a:prstGeom prst="rect">
            <a:avLst/>
          </a:prstGeom>
          <a:noFill/>
        </p:spPr>
        <p:txBody>
          <a:bodyPr wrap="square" rtlCol="0">
            <a:spAutoFit/>
          </a:bodyPr>
          <a:lstStyle/>
          <a:p>
            <a:r>
              <a:rPr lang="es-ES" sz="4800" b="1" dirty="0" smtClean="0">
                <a:solidFill>
                  <a:schemeClr val="bg1"/>
                </a:solidFill>
                <a:latin typeface="helvetica" pitchFamily="34" charset="0"/>
              </a:rPr>
              <a:t>La mezcla antes de los años 50</a:t>
            </a:r>
            <a:endParaRPr lang="es-AR" sz="4800" b="1" dirty="0" smtClean="0">
              <a:solidFill>
                <a:schemeClr val="bg1"/>
              </a:solidFill>
              <a:latin typeface="helvetica" pitchFamily="34" charset="0"/>
            </a:endParaRPr>
          </a:p>
          <a:p>
            <a:endParaRPr lang="es-AR" sz="4400" dirty="0"/>
          </a:p>
        </p:txBody>
      </p:sp>
      <p:pic>
        <p:nvPicPr>
          <p:cNvPr id="7" name="6 Imagen" descr="antes de los años 50"/>
          <p:cNvPicPr>
            <a:picLocks noChangeAspect="1"/>
          </p:cNvPicPr>
          <p:nvPr/>
        </p:nvPicPr>
        <p:blipFill>
          <a:blip r:embed="rId3" cstate="print">
            <a:lum contrast="10000"/>
          </a:blip>
          <a:stretch>
            <a:fillRect/>
          </a:stretch>
        </p:blipFill>
        <p:spPr>
          <a:xfrm>
            <a:off x="76200" y="4005064"/>
            <a:ext cx="4248472" cy="145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098567"/>
            <a:ext cx="9144000" cy="885713"/>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254558"/>
            <a:ext cx="8345554" cy="584775"/>
          </a:xfrm>
          <a:prstGeom prst="rect">
            <a:avLst/>
          </a:prstGeom>
          <a:noFill/>
        </p:spPr>
        <p:txBody>
          <a:bodyPr wrap="square" rtlCol="0">
            <a:spAutoFit/>
          </a:bodyPr>
          <a:lstStyle/>
          <a:p>
            <a:r>
              <a:rPr lang="en-US" sz="3200" dirty="0" smtClean="0">
                <a:solidFill>
                  <a:schemeClr val="bg1"/>
                </a:solidFill>
              </a:rPr>
              <a:t>Ray Dolby A-Type Noise Reduction- 1966</a:t>
            </a:r>
            <a:endParaRPr lang="es-ES_tradnl" sz="3200" dirty="0" smtClean="0">
              <a:solidFill>
                <a:schemeClr val="bg1"/>
              </a:solidFill>
              <a:latin typeface="+mj-lt"/>
            </a:endParaRPr>
          </a:p>
        </p:txBody>
      </p:sp>
      <p:sp>
        <p:nvSpPr>
          <p:cNvPr id="4" name="3 Rectángulo"/>
          <p:cNvSpPr/>
          <p:nvPr/>
        </p:nvSpPr>
        <p:spPr>
          <a:xfrm>
            <a:off x="899592" y="2516022"/>
            <a:ext cx="7315746" cy="3257302"/>
          </a:xfrm>
          <a:prstGeom prst="rect">
            <a:avLst/>
          </a:prstGeom>
        </p:spPr>
        <p:txBody>
          <a:bodyPr wrap="square">
            <a:spAutoFit/>
          </a:bodyPr>
          <a:lstStyle/>
          <a:p>
            <a:pPr marL="342900" lvl="0" indent="-342900" algn="just">
              <a:lnSpc>
                <a:spcPct val="150000"/>
              </a:lnSpc>
              <a:spcBef>
                <a:spcPts val="2000"/>
              </a:spcBef>
              <a:buClr>
                <a:srgbClr val="A2C816"/>
              </a:buClr>
              <a:buFont typeface="Wingdings 2" pitchFamily="18" charset="2"/>
              <a:buChar char=""/>
            </a:pPr>
            <a:r>
              <a:rPr lang="es-ES" dirty="0" smtClean="0"/>
              <a:t>En 1965, </a:t>
            </a:r>
            <a:r>
              <a:rPr lang="es-ES" dirty="0" err="1" smtClean="0"/>
              <a:t>Ray</a:t>
            </a:r>
            <a:r>
              <a:rPr lang="es-ES" dirty="0" smtClean="0"/>
              <a:t> Dolby fundó Dolby </a:t>
            </a:r>
            <a:r>
              <a:rPr lang="es-ES" dirty="0" err="1" smtClean="0"/>
              <a:t>Laboratories</a:t>
            </a:r>
            <a:r>
              <a:rPr lang="es-ES" dirty="0" smtClean="0"/>
              <a:t> desarrolla sistemas que permite la compresión de audio y de expansión que reduce ruido de fondo en la grabación de la cinta.</a:t>
            </a:r>
          </a:p>
          <a:p>
            <a:pPr marL="342900" lvl="0" indent="-342900" algn="just">
              <a:lnSpc>
                <a:spcPct val="150000"/>
              </a:lnSpc>
              <a:spcBef>
                <a:spcPts val="2000"/>
              </a:spcBef>
              <a:buClr>
                <a:srgbClr val="A2C816"/>
              </a:buClr>
              <a:buFont typeface="Wingdings 2" pitchFamily="18" charset="2"/>
              <a:buChar char=""/>
            </a:pPr>
            <a:r>
              <a:rPr lang="es-ES" i="1" dirty="0" smtClean="0"/>
              <a:t>El Dolby </a:t>
            </a:r>
            <a:r>
              <a:rPr lang="es-ES" b="1" i="1" dirty="0" smtClean="0"/>
              <a:t>tipo A</a:t>
            </a:r>
            <a:r>
              <a:rPr lang="es-ES" dirty="0" smtClean="0"/>
              <a:t> fue el primer sistema de reducción de ruidos, diseñado para su uso en estudios de grabación profesionales donde tuvo gran acogida.</a:t>
            </a:r>
            <a:endParaRPr lang="es-EC" dirty="0"/>
          </a:p>
        </p:txBody>
      </p:sp>
      <p:sp>
        <p:nvSpPr>
          <p:cNvPr id="7" name="6 Rectángulo"/>
          <p:cNvSpPr/>
          <p:nvPr/>
        </p:nvSpPr>
        <p:spPr>
          <a:xfrm>
            <a:off x="-32" y="773652"/>
            <a:ext cx="2836033" cy="369332"/>
          </a:xfrm>
          <a:prstGeom prst="rect">
            <a:avLst/>
          </a:prstGeom>
        </p:spPr>
        <p:txBody>
          <a:bodyPr wrap="none">
            <a:spAutoFit/>
          </a:bodyPr>
          <a:lstStyle/>
          <a:p>
            <a:r>
              <a:rPr lang="es-ES_tradnl" b="1" dirty="0" smtClean="0">
                <a:solidFill>
                  <a:srgbClr val="92D050"/>
                </a:solidFill>
                <a:latin typeface="+mj-lt"/>
              </a:rPr>
              <a:t>Descripción de equipos</a:t>
            </a:r>
            <a:endParaRPr lang="es-ES_tradnl" b="1" dirty="0">
              <a:solidFill>
                <a:srgbClr val="92D05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1016625" cy="584775"/>
          </a:xfrm>
          <a:prstGeom prst="rect">
            <a:avLst/>
          </a:prstGeom>
          <a:noFill/>
        </p:spPr>
        <p:txBody>
          <a:bodyPr wrap="none" rtlCol="0">
            <a:spAutoFit/>
          </a:bodyPr>
          <a:lstStyle/>
          <a:p>
            <a:r>
              <a:rPr lang="es-ES" sz="3200" dirty="0" smtClean="0">
                <a:solidFill>
                  <a:schemeClr val="bg1"/>
                </a:solidFill>
              </a:rPr>
              <a:t>M23</a:t>
            </a:r>
            <a:endParaRPr lang="es-ES_tradnl" sz="3200" dirty="0" smtClean="0">
              <a:solidFill>
                <a:schemeClr val="bg1"/>
              </a:solidFill>
              <a:latin typeface="+mj-lt"/>
            </a:endParaRPr>
          </a:p>
        </p:txBody>
      </p:sp>
      <p:sp>
        <p:nvSpPr>
          <p:cNvPr id="4" name="3 Rectángulo"/>
          <p:cNvSpPr/>
          <p:nvPr/>
        </p:nvSpPr>
        <p:spPr>
          <a:xfrm>
            <a:off x="899592" y="2500307"/>
            <a:ext cx="5040560" cy="4878259"/>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La M23 fue fabricada en 1966 hasta alrededor de 1971. </a:t>
            </a:r>
          </a:p>
          <a:p>
            <a:pPr marL="342900" indent="-342900" algn="just">
              <a:lnSpc>
                <a:spcPct val="150000"/>
              </a:lnSpc>
              <a:spcBef>
                <a:spcPts val="2000"/>
              </a:spcBef>
              <a:buClr>
                <a:srgbClr val="A2C816"/>
              </a:buClr>
              <a:buFont typeface="Wingdings 2" pitchFamily="18" charset="2"/>
              <a:buChar char=""/>
            </a:pPr>
            <a:r>
              <a:rPr lang="es-ES" dirty="0" smtClean="0"/>
              <a:t>Constaba con una unidad de rodillo de neumáticos de caucho. El M23 tenía una señal separada para cada pista, para crear una amplia gama de sistema dinámico. </a:t>
            </a:r>
          </a:p>
          <a:p>
            <a:pPr marL="342900" indent="-342900" algn="just">
              <a:lnSpc>
                <a:spcPct val="150000"/>
              </a:lnSpc>
              <a:spcBef>
                <a:spcPts val="2000"/>
              </a:spcBef>
              <a:buClr>
                <a:srgbClr val="A2C816"/>
              </a:buClr>
              <a:buFont typeface="Wingdings 2" pitchFamily="18" charset="2"/>
              <a:buChar char=""/>
            </a:pPr>
            <a:endParaRPr lang="es-ES" dirty="0" smtClean="0"/>
          </a:p>
          <a:p>
            <a:pPr marL="342900" indent="-342900" algn="just">
              <a:lnSpc>
                <a:spcPct val="150000"/>
              </a:lnSpc>
              <a:spcBef>
                <a:spcPts val="2000"/>
              </a:spcBef>
              <a:buClr>
                <a:srgbClr val="A2C816"/>
              </a:buClr>
              <a:buFont typeface="Wingdings 2" pitchFamily="18" charset="2"/>
              <a:buChar char=""/>
            </a:pPr>
            <a:endParaRPr lang="es-ES" dirty="0" smtClean="0"/>
          </a:p>
          <a:p>
            <a:endParaRPr lang="es-EC" dirty="0" smtClean="0"/>
          </a:p>
        </p:txBody>
      </p:sp>
      <p:pic>
        <p:nvPicPr>
          <p:cNvPr id="2" name="Picture 2" descr="http://wallyheider.com/wordpress/wp-content/mainImages/dale/3M8tr_200x400.jpg"/>
          <p:cNvPicPr>
            <a:picLocks noChangeAspect="1" noChangeArrowheads="1"/>
          </p:cNvPicPr>
          <p:nvPr/>
        </p:nvPicPr>
        <p:blipFill>
          <a:blip r:embed="rId3"/>
          <a:srcRect/>
          <a:stretch>
            <a:fillRect/>
          </a:stretch>
        </p:blipFill>
        <p:spPr bwMode="auto">
          <a:xfrm>
            <a:off x="6516216" y="2500307"/>
            <a:ext cx="1905000" cy="3819526"/>
          </a:xfrm>
          <a:prstGeom prst="rect">
            <a:avLst/>
          </a:prstGeom>
          <a:noFill/>
        </p:spPr>
      </p:pic>
      <p:sp>
        <p:nvSpPr>
          <p:cNvPr id="8" name="7 Rectángulo"/>
          <p:cNvSpPr/>
          <p:nvPr/>
        </p:nvSpPr>
        <p:spPr>
          <a:xfrm>
            <a:off x="-32" y="845090"/>
            <a:ext cx="2836033" cy="369332"/>
          </a:xfrm>
          <a:prstGeom prst="rect">
            <a:avLst/>
          </a:prstGeom>
        </p:spPr>
        <p:txBody>
          <a:bodyPr wrap="none">
            <a:spAutoFit/>
          </a:bodyPr>
          <a:lstStyle/>
          <a:p>
            <a:r>
              <a:rPr lang="es-ES_tradnl" b="1" dirty="0" smtClean="0">
                <a:solidFill>
                  <a:srgbClr val="92D050"/>
                </a:solidFill>
                <a:latin typeface="+mj-lt"/>
              </a:rPr>
              <a:t>Descripción de equipos</a:t>
            </a:r>
            <a:endParaRPr lang="es-ES_tradnl" b="1" dirty="0">
              <a:solidFill>
                <a:srgbClr val="92D05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4899098" cy="584775"/>
          </a:xfrm>
          <a:prstGeom prst="rect">
            <a:avLst/>
          </a:prstGeom>
          <a:noFill/>
        </p:spPr>
        <p:txBody>
          <a:bodyPr wrap="none" rtlCol="0">
            <a:spAutoFit/>
          </a:bodyPr>
          <a:lstStyle/>
          <a:p>
            <a:r>
              <a:rPr lang="es-ES" sz="3200" dirty="0" err="1" smtClean="0">
                <a:solidFill>
                  <a:schemeClr val="bg1"/>
                </a:solidFill>
                <a:latin typeface="+mj-lt"/>
              </a:rPr>
              <a:t>Ampex</a:t>
            </a:r>
            <a:r>
              <a:rPr lang="es-ES" sz="3200" dirty="0" smtClean="0">
                <a:solidFill>
                  <a:schemeClr val="bg1"/>
                </a:solidFill>
                <a:latin typeface="+mj-lt"/>
              </a:rPr>
              <a:t>  MM-1000-1967 </a:t>
            </a:r>
            <a:endParaRPr lang="es-ES_tradnl" sz="3200" dirty="0" smtClean="0">
              <a:solidFill>
                <a:schemeClr val="bg1"/>
              </a:solidFill>
              <a:latin typeface="+mj-lt"/>
            </a:endParaRPr>
          </a:p>
        </p:txBody>
      </p:sp>
      <p:sp>
        <p:nvSpPr>
          <p:cNvPr id="4" name="3 Rectángulo"/>
          <p:cNvSpPr/>
          <p:nvPr/>
        </p:nvSpPr>
        <p:spPr>
          <a:xfrm>
            <a:off x="899592" y="2500307"/>
            <a:ext cx="5029730" cy="3672800"/>
          </a:xfrm>
          <a:prstGeom prst="rect">
            <a:avLst/>
          </a:prstGeom>
        </p:spPr>
        <p:txBody>
          <a:bodyPr wrap="square">
            <a:spAutoFit/>
          </a:bodyPr>
          <a:lstStyle/>
          <a:p>
            <a:pPr marL="342900" lvl="0" indent="-342900" algn="just">
              <a:lnSpc>
                <a:spcPct val="150000"/>
              </a:lnSpc>
              <a:spcBef>
                <a:spcPts val="2000"/>
              </a:spcBef>
              <a:buClr>
                <a:srgbClr val="A2C816"/>
              </a:buClr>
              <a:buFont typeface="Wingdings 2" pitchFamily="18" charset="2"/>
              <a:buChar char=""/>
            </a:pPr>
            <a:r>
              <a:rPr lang="es-ES" dirty="0" smtClean="0">
                <a:latin typeface="+mj-lt"/>
              </a:rPr>
              <a:t>En </a:t>
            </a:r>
            <a:r>
              <a:rPr lang="es-ES" b="1" dirty="0" smtClean="0">
                <a:latin typeface="+mj-lt"/>
              </a:rPr>
              <a:t>1967</a:t>
            </a:r>
            <a:r>
              <a:rPr lang="es-ES" dirty="0" smtClean="0">
                <a:latin typeface="+mj-lt"/>
              </a:rPr>
              <a:t>, el </a:t>
            </a:r>
            <a:r>
              <a:rPr lang="es-ES" dirty="0" err="1" smtClean="0">
                <a:latin typeface="+mj-lt"/>
              </a:rPr>
              <a:t>Ampex</a:t>
            </a:r>
            <a:r>
              <a:rPr lang="es-ES" dirty="0" smtClean="0">
                <a:latin typeface="+mj-lt"/>
              </a:rPr>
              <a:t> MM-1000 se convirtió en el primer grabador de 16 pistas.</a:t>
            </a:r>
          </a:p>
          <a:p>
            <a:pPr marL="342900" lvl="0" indent="-342900" algn="just">
              <a:lnSpc>
                <a:spcPct val="150000"/>
              </a:lnSpc>
              <a:spcBef>
                <a:spcPts val="2000"/>
              </a:spcBef>
              <a:buClr>
                <a:srgbClr val="A2C816"/>
              </a:buClr>
              <a:buFont typeface="Wingdings 2" pitchFamily="18" charset="2"/>
              <a:buChar char=""/>
            </a:pPr>
            <a:r>
              <a:rPr lang="es-ES" dirty="0" smtClean="0">
                <a:latin typeface="+mj-lt"/>
              </a:rPr>
              <a:t>Tenía el principal Banco de </a:t>
            </a:r>
            <a:r>
              <a:rPr lang="es-ES" dirty="0" err="1" smtClean="0">
                <a:latin typeface="+mj-lt"/>
              </a:rPr>
              <a:t>faders</a:t>
            </a:r>
            <a:r>
              <a:rPr lang="es-ES" dirty="0" smtClean="0">
                <a:latin typeface="+mj-lt"/>
              </a:rPr>
              <a:t> en conjunto con las entradas de micrófono alimentándose de la grabadora, la sección de monitor a la derecha que se utilizaba para proporcionar mezclas de referencia y otras </a:t>
            </a:r>
            <a:r>
              <a:rPr lang="es-ES" dirty="0" err="1" smtClean="0">
                <a:latin typeface="+mj-lt"/>
              </a:rPr>
              <a:t>submezclas</a:t>
            </a:r>
            <a:r>
              <a:rPr lang="es-ES" dirty="0" smtClean="0">
                <a:latin typeface="+mj-lt"/>
              </a:rPr>
              <a:t>.</a:t>
            </a:r>
            <a:endParaRPr lang="es-AR" dirty="0">
              <a:latin typeface="+mj-lt"/>
            </a:endParaRPr>
          </a:p>
        </p:txBody>
      </p:sp>
      <p:sp>
        <p:nvSpPr>
          <p:cNvPr id="7" name="6 Rectángulo"/>
          <p:cNvSpPr/>
          <p:nvPr/>
        </p:nvSpPr>
        <p:spPr>
          <a:xfrm>
            <a:off x="-32" y="857232"/>
            <a:ext cx="2836033" cy="369332"/>
          </a:xfrm>
          <a:prstGeom prst="rect">
            <a:avLst/>
          </a:prstGeom>
        </p:spPr>
        <p:txBody>
          <a:bodyPr wrap="none">
            <a:spAutoFit/>
          </a:bodyPr>
          <a:lstStyle/>
          <a:p>
            <a:r>
              <a:rPr lang="es-ES_tradnl" b="1" dirty="0" smtClean="0">
                <a:solidFill>
                  <a:srgbClr val="92D050"/>
                </a:solidFill>
                <a:latin typeface="+mj-lt"/>
              </a:rPr>
              <a:t>Descripción de equipos</a:t>
            </a:r>
            <a:endParaRPr lang="es-ES_tradnl" b="1" dirty="0">
              <a:solidFill>
                <a:srgbClr val="92D050"/>
              </a:solidFill>
              <a:latin typeface="+mj-lt"/>
            </a:endParaRPr>
          </a:p>
        </p:txBody>
      </p:sp>
      <p:pic>
        <p:nvPicPr>
          <p:cNvPr id="91138" name="Picture 2" descr="http://www.gearslutz.com/board/attachments/high-end/96069d1222384991-ampex-mm1000-16-trk-la-its-big-needs-work-its-free-mm1000.jpg"/>
          <p:cNvPicPr>
            <a:picLocks noChangeAspect="1" noChangeArrowheads="1"/>
          </p:cNvPicPr>
          <p:nvPr/>
        </p:nvPicPr>
        <p:blipFill>
          <a:blip r:embed="rId4" cstate="print"/>
          <a:srcRect/>
          <a:stretch>
            <a:fillRect/>
          </a:stretch>
        </p:blipFill>
        <p:spPr bwMode="auto">
          <a:xfrm>
            <a:off x="6215074" y="2500306"/>
            <a:ext cx="2656734" cy="3677792"/>
          </a:xfrm>
          <a:prstGeom prst="rect">
            <a:avLst/>
          </a:prstGeom>
          <a:noFill/>
        </p:spPr>
      </p:pic>
      <p:pic>
        <p:nvPicPr>
          <p:cNvPr id="8" name="Tommy James &amp; The Shondells - Crimson and Clover.mp3">
            <a:hlinkClick r:id="" action="ppaction://media"/>
          </p:cNvPr>
          <p:cNvPicPr>
            <a:picLocks noRot="1" noChangeAspect="1"/>
          </p:cNvPicPr>
          <p:nvPr>
            <a:audioFile r:link="rId1"/>
          </p:nvPr>
        </p:nvPicPr>
        <p:blipFill>
          <a:blip r:embed="rId5"/>
          <a:stretch>
            <a:fillRect/>
          </a:stretch>
        </p:blipFill>
        <p:spPr>
          <a:xfrm>
            <a:off x="464492" y="6178098"/>
            <a:ext cx="438152" cy="438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1138"/>
                                        </p:tgtEl>
                                        <p:attrNameLst>
                                          <p:attrName>style.visibility</p:attrName>
                                        </p:attrNameLst>
                                      </p:cBhvr>
                                      <p:to>
                                        <p:strVal val="visible"/>
                                      </p:to>
                                    </p:set>
                                    <p:animEffect transition="in" filter="fade">
                                      <p:cBhvr>
                                        <p:cTn id="14" dur="20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66822" fill="hold"/>
                                        <p:tgtEl>
                                          <p:spTgt spid="8"/>
                                        </p:tgtEl>
                                      </p:cBhvr>
                                    </p:cmd>
                                  </p:childTnLst>
                                </p:cTn>
                              </p:par>
                            </p:childTnLst>
                          </p:cTn>
                        </p:par>
                      </p:childTnLst>
                    </p:cTn>
                  </p:par>
                </p:childTnLst>
              </p:cTn>
              <p:nextCondLst>
                <p:cond evt="onClick" delay="0">
                  <p:tgtEl>
                    <p:spTgt spid="8"/>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0"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2582758" cy="584775"/>
          </a:xfrm>
          <a:prstGeom prst="rect">
            <a:avLst/>
          </a:prstGeom>
          <a:noFill/>
        </p:spPr>
        <p:txBody>
          <a:bodyPr wrap="none" rtlCol="0">
            <a:spAutoFit/>
          </a:bodyPr>
          <a:lstStyle/>
          <a:p>
            <a:r>
              <a:rPr lang="es-ES" sz="3200" dirty="0" smtClean="0">
                <a:solidFill>
                  <a:schemeClr val="bg1"/>
                </a:solidFill>
              </a:rPr>
              <a:t>VCS3 – 1969</a:t>
            </a:r>
            <a:endParaRPr lang="es-ES_tradnl" sz="3200" dirty="0" smtClean="0">
              <a:solidFill>
                <a:schemeClr val="bg1"/>
              </a:solidFill>
              <a:latin typeface="+mj-lt"/>
            </a:endParaRPr>
          </a:p>
        </p:txBody>
      </p:sp>
      <p:sp>
        <p:nvSpPr>
          <p:cNvPr id="4" name="3 Rectángulo"/>
          <p:cNvSpPr/>
          <p:nvPr/>
        </p:nvSpPr>
        <p:spPr>
          <a:xfrm>
            <a:off x="899592" y="2500307"/>
            <a:ext cx="4886854" cy="4088299"/>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El compositor Peter </a:t>
            </a:r>
            <a:r>
              <a:rPr lang="es-ES" dirty="0" err="1" smtClean="0"/>
              <a:t>Zinovieff</a:t>
            </a:r>
            <a:r>
              <a:rPr lang="es-ES" dirty="0" smtClean="0"/>
              <a:t> se asocia con el diseñador David </a:t>
            </a:r>
            <a:r>
              <a:rPr lang="es-ES" dirty="0" err="1" smtClean="0"/>
              <a:t>Cockerell</a:t>
            </a:r>
            <a:r>
              <a:rPr lang="es-ES" dirty="0" smtClean="0"/>
              <a:t>, para crear el primer sintetizador portable.</a:t>
            </a:r>
            <a:endParaRPr lang="es-EC" dirty="0" smtClean="0"/>
          </a:p>
          <a:p>
            <a:pPr marL="342900" indent="-342900" algn="just">
              <a:lnSpc>
                <a:spcPct val="150000"/>
              </a:lnSpc>
              <a:spcBef>
                <a:spcPts val="2000"/>
              </a:spcBef>
              <a:buClr>
                <a:srgbClr val="A2C816"/>
              </a:buClr>
              <a:buFont typeface="Wingdings 2" pitchFamily="18" charset="2"/>
              <a:buChar char=""/>
            </a:pPr>
            <a:r>
              <a:rPr lang="es-ES" dirty="0" smtClean="0"/>
              <a:t>Se trataba de un medio electrónico para variar el tono o el volumen, y se empleaba para crear, filtrar, modificar sonidos electrónicos y procesar señales exteriores provenientes de cintas.  </a:t>
            </a:r>
            <a:endParaRPr lang="es-EC" dirty="0"/>
          </a:p>
        </p:txBody>
      </p:sp>
      <p:sp>
        <p:nvSpPr>
          <p:cNvPr id="7" name="6 Rectángulo"/>
          <p:cNvSpPr/>
          <p:nvPr/>
        </p:nvSpPr>
        <p:spPr>
          <a:xfrm>
            <a:off x="-32" y="857232"/>
            <a:ext cx="2836033" cy="369332"/>
          </a:xfrm>
          <a:prstGeom prst="rect">
            <a:avLst/>
          </a:prstGeom>
        </p:spPr>
        <p:txBody>
          <a:bodyPr wrap="none">
            <a:spAutoFit/>
          </a:bodyPr>
          <a:lstStyle/>
          <a:p>
            <a:r>
              <a:rPr lang="es-ES_tradnl" b="1" dirty="0" smtClean="0">
                <a:solidFill>
                  <a:srgbClr val="92D050"/>
                </a:solidFill>
                <a:latin typeface="+mj-lt"/>
              </a:rPr>
              <a:t>Descripción de equipos</a:t>
            </a:r>
            <a:endParaRPr lang="es-ES_tradnl" b="1" dirty="0">
              <a:solidFill>
                <a:srgbClr val="92D050"/>
              </a:solidFill>
              <a:latin typeface="+mj-lt"/>
            </a:endParaRPr>
          </a:p>
        </p:txBody>
      </p:sp>
      <p:pic>
        <p:nvPicPr>
          <p:cNvPr id="76802" name="Picture 2" descr="http://www.vintagesynth.com/misc/vcs-3.jpg"/>
          <p:cNvPicPr>
            <a:picLocks noChangeAspect="1" noChangeArrowheads="1"/>
          </p:cNvPicPr>
          <p:nvPr/>
        </p:nvPicPr>
        <p:blipFill>
          <a:blip r:embed="rId3"/>
          <a:srcRect/>
          <a:stretch>
            <a:fillRect/>
          </a:stretch>
        </p:blipFill>
        <p:spPr bwMode="auto">
          <a:xfrm>
            <a:off x="5786446" y="3129534"/>
            <a:ext cx="3239950" cy="22282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6802"/>
                                        </p:tgtEl>
                                        <p:attrNameLst>
                                          <p:attrName>style.visibility</p:attrName>
                                        </p:attrNameLst>
                                      </p:cBhvr>
                                      <p:to>
                                        <p:strVal val="visible"/>
                                      </p:to>
                                    </p:set>
                                    <p:animEffect transition="in" filter="fade">
                                      <p:cBhvr>
                                        <p:cTn id="14" dur="20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2295821" cy="584775"/>
          </a:xfrm>
          <a:prstGeom prst="rect">
            <a:avLst/>
          </a:prstGeom>
          <a:noFill/>
        </p:spPr>
        <p:txBody>
          <a:bodyPr wrap="none" rtlCol="0">
            <a:spAutoFit/>
          </a:bodyPr>
          <a:lstStyle/>
          <a:p>
            <a:r>
              <a:rPr lang="es-ES" sz="3200" dirty="0" err="1" smtClean="0">
                <a:solidFill>
                  <a:schemeClr val="bg1"/>
                </a:solidFill>
              </a:rPr>
              <a:t>Pink</a:t>
            </a:r>
            <a:r>
              <a:rPr lang="es-ES" sz="3200" dirty="0" smtClean="0">
                <a:solidFill>
                  <a:schemeClr val="bg1"/>
                </a:solidFill>
              </a:rPr>
              <a:t> Floyd </a:t>
            </a:r>
            <a:endParaRPr lang="es-ES_tradnl" sz="3200" dirty="0" smtClean="0">
              <a:solidFill>
                <a:schemeClr val="bg1"/>
              </a:solidFill>
              <a:latin typeface="+mj-lt"/>
            </a:endParaRPr>
          </a:p>
        </p:txBody>
      </p:sp>
      <p:sp>
        <p:nvSpPr>
          <p:cNvPr id="4" name="3 Rectángulo"/>
          <p:cNvSpPr/>
          <p:nvPr/>
        </p:nvSpPr>
        <p:spPr>
          <a:xfrm>
            <a:off x="899592" y="2500307"/>
            <a:ext cx="7315746" cy="2031325"/>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Fue Utilizado en </a:t>
            </a:r>
            <a:r>
              <a:rPr lang="es-ES" i="1" dirty="0" err="1" smtClean="0"/>
              <a:t>ObscuredByClouds</a:t>
            </a:r>
            <a:r>
              <a:rPr lang="es-ES" dirty="0" smtClean="0"/>
              <a:t>, </a:t>
            </a:r>
            <a:r>
              <a:rPr lang="es-ES" i="1" dirty="0" err="1" smtClean="0"/>
              <a:t>DarkSide</a:t>
            </a:r>
            <a:r>
              <a:rPr lang="es-ES" i="1" dirty="0" smtClean="0"/>
              <a:t> Of </a:t>
            </a:r>
            <a:r>
              <a:rPr lang="es-ES" i="1" dirty="0" err="1" smtClean="0"/>
              <a:t>TheMoon</a:t>
            </a:r>
            <a:r>
              <a:rPr lang="es-ES" i="1" dirty="0" smtClean="0"/>
              <a:t>,</a:t>
            </a:r>
            <a:r>
              <a:rPr lang="es-ES" dirty="0" smtClean="0"/>
              <a:t> donde </a:t>
            </a:r>
            <a:r>
              <a:rPr lang="es-ES" i="1" dirty="0" err="1" smtClean="0"/>
              <a:t>OnTheRun</a:t>
            </a:r>
            <a:r>
              <a:rPr lang="es-ES" dirty="0" smtClean="0"/>
              <a:t> se convirtió en un tema íntegramente creado por el sintetizador, encontrando sonidos que permitían darle a la canción el estilo del grupo británico. </a:t>
            </a:r>
          </a:p>
          <a:p>
            <a:endParaRPr lang="es-EC" dirty="0" smtClean="0"/>
          </a:p>
        </p:txBody>
      </p:sp>
      <p:sp>
        <p:nvSpPr>
          <p:cNvPr id="7" name="6 Rectángulo"/>
          <p:cNvSpPr/>
          <p:nvPr/>
        </p:nvSpPr>
        <p:spPr>
          <a:xfrm>
            <a:off x="-32" y="857232"/>
            <a:ext cx="1083951" cy="369332"/>
          </a:xfrm>
          <a:prstGeom prst="rect">
            <a:avLst/>
          </a:prstGeom>
        </p:spPr>
        <p:txBody>
          <a:bodyPr wrap="none">
            <a:spAutoFit/>
          </a:bodyPr>
          <a:lstStyle/>
          <a:p>
            <a:r>
              <a:rPr lang="es-ES_tradnl" b="1" dirty="0" smtClean="0">
                <a:solidFill>
                  <a:srgbClr val="92D050"/>
                </a:solidFill>
                <a:latin typeface="+mj-lt"/>
              </a:rPr>
              <a:t>Ejemplo</a:t>
            </a:r>
            <a:endParaRPr lang="es-ES_tradnl" b="1" dirty="0">
              <a:solidFill>
                <a:srgbClr val="92D050"/>
              </a:solidFill>
              <a:latin typeface="+mj-lt"/>
            </a:endParaRPr>
          </a:p>
        </p:txBody>
      </p:sp>
      <p:pic>
        <p:nvPicPr>
          <p:cNvPr id="2050" name="Picture 2" descr="http://3.bp.blogspot.com/_xS377fIVIpI/SGgONHPAwWI/AAAAAAAAAAw/6QXj6q6Tzoo/s320/TheDarkSideOfTheMoon.jpg"/>
          <p:cNvPicPr>
            <a:picLocks noChangeAspect="1" noChangeArrowheads="1"/>
          </p:cNvPicPr>
          <p:nvPr/>
        </p:nvPicPr>
        <p:blipFill>
          <a:blip r:embed="rId4"/>
          <a:srcRect b="29788"/>
          <a:stretch>
            <a:fillRect/>
          </a:stretch>
        </p:blipFill>
        <p:spPr bwMode="auto">
          <a:xfrm>
            <a:off x="4894534" y="4185940"/>
            <a:ext cx="3320804" cy="2331606"/>
          </a:xfrm>
          <a:prstGeom prst="rect">
            <a:avLst/>
          </a:prstGeom>
          <a:noFill/>
        </p:spPr>
      </p:pic>
      <p:pic>
        <p:nvPicPr>
          <p:cNvPr id="8" name="On The Run   Pink Floyd (Studio Version).mp3">
            <a:hlinkClick r:id="" action="ppaction://media"/>
          </p:cNvPr>
          <p:cNvPicPr>
            <a:picLocks noRot="1" noChangeAspect="1"/>
          </p:cNvPicPr>
          <p:nvPr>
            <a:audioFile r:link="rId1"/>
          </p:nvPr>
        </p:nvPicPr>
        <p:blipFill>
          <a:blip r:embed="rId5"/>
          <a:stretch>
            <a:fillRect/>
          </a:stretch>
        </p:blipFill>
        <p:spPr>
          <a:xfrm>
            <a:off x="588017" y="6117195"/>
            <a:ext cx="495902" cy="495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14707" fill="hold"/>
                                        <p:tgtEl>
                                          <p:spTgt spid="8"/>
                                        </p:tgtEl>
                                      </p:cBhvr>
                                    </p:cmd>
                                  </p:childTnLst>
                                </p:cTn>
                              </p:par>
                            </p:childTnLst>
                          </p:cTn>
                        </p:par>
                      </p:childTnLst>
                    </p:cTn>
                  </p:par>
                </p:childTnLst>
              </p:cTn>
              <p:nextCondLst>
                <p:cond evt="onClick" delay="0">
                  <p:tgtEl>
                    <p:spTgt spid="8"/>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0"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70"/>
          <p:cNvPicPr>
            <a:picLocks noChangeAspect="1"/>
          </p:cNvPicPr>
          <p:nvPr/>
        </p:nvPicPr>
        <p:blipFill>
          <a:blip r:embed="rId3">
            <a:lum bright="10000"/>
          </a:blip>
          <a:stretch>
            <a:fillRect/>
          </a:stretch>
        </p:blipFill>
        <p:spPr>
          <a:xfrm>
            <a:off x="0" y="0"/>
            <a:ext cx="9144000" cy="6858000"/>
          </a:xfrm>
          <a:prstGeom prst="rect">
            <a:avLst/>
          </a:prstGeom>
        </p:spPr>
      </p:pic>
      <p:sp>
        <p:nvSpPr>
          <p:cNvPr id="4" name="3 Rectángulo"/>
          <p:cNvSpPr/>
          <p:nvPr/>
        </p:nvSpPr>
        <p:spPr>
          <a:xfrm>
            <a:off x="0" y="3846526"/>
            <a:ext cx="9144000" cy="1800200"/>
          </a:xfrm>
          <a:prstGeom prst="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4786314" y="3918535"/>
            <a:ext cx="4932040" cy="2246769"/>
          </a:xfrm>
          <a:prstGeom prst="rect">
            <a:avLst/>
          </a:prstGeom>
          <a:noFill/>
        </p:spPr>
        <p:txBody>
          <a:bodyPr wrap="square" rtlCol="0">
            <a:spAutoFit/>
          </a:bodyPr>
          <a:lstStyle/>
          <a:p>
            <a:r>
              <a:rPr lang="es-ES" sz="4800" b="1" dirty="0" smtClean="0">
                <a:latin typeface="+mj-lt"/>
              </a:rPr>
              <a:t>La mezcla en los años 70</a:t>
            </a:r>
            <a:endParaRPr lang="es-AR" sz="4800" b="1" dirty="0" smtClean="0">
              <a:latin typeface="+mj-lt"/>
            </a:endParaRPr>
          </a:p>
          <a:p>
            <a:endParaRPr lang="es-AR" sz="4400" dirty="0"/>
          </a:p>
        </p:txBody>
      </p:sp>
      <p:pic>
        <p:nvPicPr>
          <p:cNvPr id="5" name="Picture 2" descr="http://wallyheider.com/wordpress/wp-content/mainImages/dale/3M8tr_200x400.jpg"/>
          <p:cNvPicPr>
            <a:picLocks noChangeAspect="1" noChangeArrowheads="1"/>
          </p:cNvPicPr>
          <p:nvPr/>
        </p:nvPicPr>
        <p:blipFill>
          <a:blip r:embed="rId4">
            <a:duotone>
              <a:prstClr val="black"/>
              <a:schemeClr val="accent2">
                <a:tint val="45000"/>
                <a:satMod val="400000"/>
              </a:schemeClr>
            </a:duotone>
            <a:lum bright="30000"/>
          </a:blip>
          <a:srcRect/>
          <a:stretch>
            <a:fillRect/>
          </a:stretch>
        </p:blipFill>
        <p:spPr bwMode="auto">
          <a:xfrm>
            <a:off x="0" y="3846526"/>
            <a:ext cx="907364" cy="1819264"/>
          </a:xfrm>
          <a:prstGeom prst="rect">
            <a:avLst/>
          </a:prstGeom>
          <a:noFill/>
        </p:spPr>
      </p:pic>
      <p:pic>
        <p:nvPicPr>
          <p:cNvPr id="7" name="Picture 2" descr="http://www.brain-salad.com/Graphics/Emerson/EmoPianoMiniMoogBSS.JPG"/>
          <p:cNvPicPr>
            <a:picLocks noChangeAspect="1" noChangeArrowheads="1"/>
          </p:cNvPicPr>
          <p:nvPr/>
        </p:nvPicPr>
        <p:blipFill>
          <a:blip r:embed="rId5">
            <a:duotone>
              <a:prstClr val="black"/>
              <a:schemeClr val="accent2">
                <a:tint val="45000"/>
                <a:satMod val="400000"/>
              </a:schemeClr>
            </a:duotone>
            <a:lum bright="30000"/>
          </a:blip>
          <a:srcRect l="5545" r="26898"/>
          <a:stretch>
            <a:fillRect/>
          </a:stretch>
        </p:blipFill>
        <p:spPr bwMode="auto">
          <a:xfrm>
            <a:off x="1000100" y="3846526"/>
            <a:ext cx="2000264" cy="1800200"/>
          </a:xfrm>
          <a:prstGeom prst="rect">
            <a:avLst/>
          </a:prstGeom>
          <a:noFill/>
        </p:spPr>
      </p:pic>
      <p:pic>
        <p:nvPicPr>
          <p:cNvPr id="8" name="Picture 2" descr="http://1.bp.blogspot.com/_k8FpKh5P4JY/SwTX8YmtYEI/AAAAAAAABRw/SUCpwp3Ss9w/s1600/Picture+1.png"/>
          <p:cNvPicPr>
            <a:picLocks noChangeAspect="1" noChangeArrowheads="1"/>
          </p:cNvPicPr>
          <p:nvPr/>
        </p:nvPicPr>
        <p:blipFill>
          <a:blip r:embed="rId6">
            <a:duotone>
              <a:prstClr val="black"/>
              <a:schemeClr val="accent2">
                <a:tint val="45000"/>
                <a:satMod val="400000"/>
              </a:schemeClr>
            </a:duotone>
            <a:lum bright="30000"/>
          </a:blip>
          <a:srcRect/>
          <a:stretch>
            <a:fillRect/>
          </a:stretch>
        </p:blipFill>
        <p:spPr bwMode="auto">
          <a:xfrm>
            <a:off x="3071802" y="3846526"/>
            <a:ext cx="1369230" cy="1800200"/>
          </a:xfrm>
          <a:prstGeom prst="rect">
            <a:avLst/>
          </a:prstGeom>
          <a:noFill/>
        </p:spPr>
      </p:pic>
      <p:sp>
        <p:nvSpPr>
          <p:cNvPr id="9" name="8 CuadroTexto"/>
          <p:cNvSpPr txBox="1"/>
          <p:nvPr/>
        </p:nvSpPr>
        <p:spPr>
          <a:xfrm rot="5400000">
            <a:off x="-1395722" y="747426"/>
            <a:ext cx="4147289" cy="2215991"/>
          </a:xfrm>
          <a:prstGeom prst="rect">
            <a:avLst/>
          </a:prstGeom>
          <a:noFill/>
        </p:spPr>
        <p:txBody>
          <a:bodyPr wrap="none" rtlCol="0">
            <a:spAutoFit/>
          </a:bodyPr>
          <a:lstStyle/>
          <a:p>
            <a:r>
              <a:rPr lang="es-ES_tradnl" sz="13800" b="1" dirty="0" smtClean="0"/>
              <a:t>1970</a:t>
            </a:r>
            <a:endParaRPr lang="es-AR" sz="13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2173993" cy="584775"/>
          </a:xfrm>
          <a:prstGeom prst="rect">
            <a:avLst/>
          </a:prstGeom>
          <a:noFill/>
        </p:spPr>
        <p:txBody>
          <a:bodyPr wrap="none" rtlCol="0">
            <a:spAutoFit/>
          </a:bodyPr>
          <a:lstStyle/>
          <a:p>
            <a:r>
              <a:rPr lang="es-ES" sz="3200" dirty="0" err="1" smtClean="0"/>
              <a:t>Minimoog</a:t>
            </a:r>
            <a:endParaRPr lang="es-ES_tradnl" sz="3200" dirty="0" smtClean="0">
              <a:latin typeface="+mj-lt"/>
            </a:endParaRPr>
          </a:p>
        </p:txBody>
      </p:sp>
      <p:sp>
        <p:nvSpPr>
          <p:cNvPr id="4" name="3 Rectángulo"/>
          <p:cNvSpPr/>
          <p:nvPr/>
        </p:nvSpPr>
        <p:spPr>
          <a:xfrm>
            <a:off x="899591" y="2500307"/>
            <a:ext cx="7605842" cy="3375283"/>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El </a:t>
            </a:r>
            <a:r>
              <a:rPr lang="es-ES" dirty="0" err="1" smtClean="0"/>
              <a:t>Minimoog</a:t>
            </a:r>
            <a:r>
              <a:rPr lang="es-ES" dirty="0" smtClean="0"/>
              <a:t>, presentaba un sonido cálido, mantenía un manejo integrado entre sus distintos componentes.</a:t>
            </a:r>
          </a:p>
          <a:p>
            <a:pPr marL="342900" indent="-342900" algn="just">
              <a:lnSpc>
                <a:spcPct val="150000"/>
              </a:lnSpc>
              <a:spcBef>
                <a:spcPts val="2000"/>
              </a:spcBef>
              <a:buClr>
                <a:srgbClr val="A2C816"/>
              </a:buClr>
              <a:buFont typeface="Wingdings 2" pitchFamily="18" charset="2"/>
              <a:buChar char=""/>
            </a:pPr>
            <a:r>
              <a:rPr lang="es-ES" dirty="0" smtClean="0"/>
              <a:t>La implementación de las ruedas </a:t>
            </a:r>
            <a:r>
              <a:rPr lang="es-ES" i="1" dirty="0" smtClean="0"/>
              <a:t>pitch </a:t>
            </a:r>
            <a:r>
              <a:rPr lang="es-ES" i="1" dirty="0" err="1" smtClean="0"/>
              <a:t>bend</a:t>
            </a:r>
            <a:r>
              <a:rPr lang="es-ES" i="1" dirty="0" smtClean="0"/>
              <a:t>, </a:t>
            </a:r>
            <a:r>
              <a:rPr lang="es-ES" dirty="0" smtClean="0"/>
              <a:t>que permite controlar manualmente la afinación de la nota durante la ejecución y modulación</a:t>
            </a:r>
          </a:p>
          <a:p>
            <a:pPr marL="342900" indent="-342900" algn="just">
              <a:lnSpc>
                <a:spcPct val="150000"/>
              </a:lnSpc>
              <a:spcBef>
                <a:spcPts val="2000"/>
              </a:spcBef>
              <a:buClr>
                <a:srgbClr val="A2C816"/>
              </a:buClr>
              <a:buFont typeface="Wingdings 2" pitchFamily="18" charset="2"/>
              <a:buChar char=""/>
            </a:pPr>
            <a:endParaRPr lang="es-ES" dirty="0" smtClean="0"/>
          </a:p>
          <a:p>
            <a:endParaRPr lang="es-EC" dirty="0" smtClean="0"/>
          </a:p>
        </p:txBody>
      </p:sp>
      <p:sp>
        <p:nvSpPr>
          <p:cNvPr id="7" name="6 Rectángulo"/>
          <p:cNvSpPr/>
          <p:nvPr/>
        </p:nvSpPr>
        <p:spPr>
          <a:xfrm>
            <a:off x="-32" y="857232"/>
            <a:ext cx="3185487" cy="369332"/>
          </a:xfrm>
          <a:prstGeom prst="rect">
            <a:avLst/>
          </a:prstGeom>
        </p:spPr>
        <p:txBody>
          <a:bodyPr wrap="none">
            <a:spAutoFit/>
          </a:bodyPr>
          <a:lstStyle/>
          <a:p>
            <a:r>
              <a:rPr lang="es-ES_tradnl" b="1" dirty="0" smtClean="0">
                <a:solidFill>
                  <a:srgbClr val="FF0000"/>
                </a:solidFill>
                <a:latin typeface="+mj-lt"/>
              </a:rPr>
              <a:t>Características de equipos</a:t>
            </a:r>
            <a:endParaRPr lang="es-ES_tradnl" b="1" dirty="0">
              <a:solidFill>
                <a:srgbClr val="FF0000"/>
              </a:solidFill>
              <a:latin typeface="+mj-lt"/>
            </a:endParaRPr>
          </a:p>
        </p:txBody>
      </p:sp>
      <p:pic>
        <p:nvPicPr>
          <p:cNvPr id="87042" name="Picture 2" descr="http://www.vintagesynth.com/moog/minimoog_model_c.jpg"/>
          <p:cNvPicPr>
            <a:picLocks noChangeAspect="1" noChangeArrowheads="1"/>
          </p:cNvPicPr>
          <p:nvPr/>
        </p:nvPicPr>
        <p:blipFill>
          <a:blip r:embed="rId3"/>
          <a:srcRect/>
          <a:stretch>
            <a:fillRect/>
          </a:stretch>
        </p:blipFill>
        <p:spPr bwMode="auto">
          <a:xfrm>
            <a:off x="4959047" y="4573457"/>
            <a:ext cx="3546386" cy="20805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7042"/>
                                        </p:tgtEl>
                                        <p:attrNameLst>
                                          <p:attrName>style.visibility</p:attrName>
                                        </p:attrNameLst>
                                      </p:cBhvr>
                                      <p:to>
                                        <p:strVal val="visible"/>
                                      </p:to>
                                    </p:set>
                                    <p:animEffect transition="in" filter="fade">
                                      <p:cBhvr>
                                        <p:cTn id="17"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2295821" cy="584775"/>
          </a:xfrm>
          <a:prstGeom prst="rect">
            <a:avLst/>
          </a:prstGeom>
          <a:noFill/>
        </p:spPr>
        <p:txBody>
          <a:bodyPr wrap="none" rtlCol="0">
            <a:spAutoFit/>
          </a:bodyPr>
          <a:lstStyle/>
          <a:p>
            <a:r>
              <a:rPr lang="es-ES" sz="3200" dirty="0" err="1" smtClean="0"/>
              <a:t>Pink</a:t>
            </a:r>
            <a:r>
              <a:rPr lang="es-ES" sz="3200" dirty="0" smtClean="0"/>
              <a:t> Floyd </a:t>
            </a:r>
            <a:endParaRPr lang="es-ES_tradnl" sz="3200" dirty="0" smtClean="0">
              <a:latin typeface="+mj-lt"/>
            </a:endParaRPr>
          </a:p>
        </p:txBody>
      </p:sp>
      <p:sp>
        <p:nvSpPr>
          <p:cNvPr id="4" name="3 Rectángulo"/>
          <p:cNvSpPr/>
          <p:nvPr/>
        </p:nvSpPr>
        <p:spPr>
          <a:xfrm>
            <a:off x="899591" y="2500307"/>
            <a:ext cx="7848873" cy="3513782"/>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En </a:t>
            </a:r>
            <a:r>
              <a:rPr lang="es-ES" i="1" dirty="0" err="1" smtClean="0"/>
              <a:t>Wish</a:t>
            </a:r>
            <a:r>
              <a:rPr lang="es-ES" i="1" dirty="0" smtClean="0"/>
              <a:t> You </a:t>
            </a:r>
            <a:r>
              <a:rPr lang="es-ES" i="1" dirty="0" err="1" smtClean="0"/>
              <a:t>WereHere</a:t>
            </a:r>
            <a:r>
              <a:rPr lang="es-ES" i="1" dirty="0" smtClean="0"/>
              <a:t> y </a:t>
            </a:r>
            <a:r>
              <a:rPr lang="es-ES" i="1" dirty="0" err="1" smtClean="0"/>
              <a:t>Animals</a:t>
            </a:r>
            <a:r>
              <a:rPr lang="es-ES" dirty="0" smtClean="0"/>
              <a:t> hizo un uso masivo del </a:t>
            </a:r>
            <a:r>
              <a:rPr lang="es-ES" i="1" dirty="0" err="1" smtClean="0"/>
              <a:t>Minimoog</a:t>
            </a:r>
            <a:r>
              <a:rPr lang="es-ES" dirty="0" smtClean="0"/>
              <a:t>, donde fue el sintetizador principal de estas canciones. En </a:t>
            </a:r>
            <a:r>
              <a:rPr lang="es-ES" i="1" dirty="0" err="1" smtClean="0"/>
              <a:t>Wish</a:t>
            </a:r>
            <a:r>
              <a:rPr lang="es-ES" i="1" dirty="0" smtClean="0"/>
              <a:t> You </a:t>
            </a:r>
            <a:r>
              <a:rPr lang="es-ES" i="1" dirty="0" err="1" smtClean="0"/>
              <a:t>WereHere</a:t>
            </a:r>
            <a:r>
              <a:rPr lang="es-ES" dirty="0" smtClean="0"/>
              <a:t>se nota bastante su uso, especialmente en </a:t>
            </a:r>
            <a:r>
              <a:rPr lang="es-ES" i="1" dirty="0" err="1" smtClean="0"/>
              <a:t>ShineOn</a:t>
            </a:r>
            <a:r>
              <a:rPr lang="es-ES" i="1" dirty="0" smtClean="0"/>
              <a:t> You </a:t>
            </a:r>
            <a:r>
              <a:rPr lang="es-ES" i="1" dirty="0" err="1" smtClean="0"/>
              <a:t>CrazyDiamond</a:t>
            </a:r>
            <a:r>
              <a:rPr lang="es-ES" i="1" dirty="0" smtClean="0"/>
              <a:t>.</a:t>
            </a:r>
            <a:r>
              <a:rPr lang="es-ES" dirty="0" smtClean="0"/>
              <a:t> El mini estaba destinado a las armonías y solos.</a:t>
            </a:r>
          </a:p>
          <a:p>
            <a:pPr marL="342900" indent="-342900" algn="just">
              <a:lnSpc>
                <a:spcPct val="150000"/>
              </a:lnSpc>
              <a:spcBef>
                <a:spcPts val="2000"/>
              </a:spcBef>
              <a:buClr>
                <a:srgbClr val="A2C816"/>
              </a:buClr>
              <a:buFont typeface="Wingdings 2" pitchFamily="18" charset="2"/>
              <a:buChar char=""/>
            </a:pPr>
            <a:endParaRPr lang="es-ES" dirty="0" smtClean="0"/>
          </a:p>
          <a:p>
            <a:pPr marL="342900" indent="-342900" algn="just">
              <a:lnSpc>
                <a:spcPct val="150000"/>
              </a:lnSpc>
              <a:spcBef>
                <a:spcPts val="2000"/>
              </a:spcBef>
              <a:buClr>
                <a:srgbClr val="A2C816"/>
              </a:buClr>
              <a:buFont typeface="Wingdings 2" pitchFamily="18" charset="2"/>
              <a:buChar char=""/>
            </a:pPr>
            <a:endParaRPr lang="es-EC" dirty="0" smtClean="0"/>
          </a:p>
        </p:txBody>
      </p:sp>
      <p:sp>
        <p:nvSpPr>
          <p:cNvPr id="7" name="6 Rectángulo"/>
          <p:cNvSpPr/>
          <p:nvPr/>
        </p:nvSpPr>
        <p:spPr>
          <a:xfrm>
            <a:off x="-32" y="857232"/>
            <a:ext cx="1184940" cy="369332"/>
          </a:xfrm>
          <a:prstGeom prst="rect">
            <a:avLst/>
          </a:prstGeom>
        </p:spPr>
        <p:txBody>
          <a:bodyPr wrap="none">
            <a:spAutoFit/>
          </a:bodyPr>
          <a:lstStyle/>
          <a:p>
            <a:r>
              <a:rPr lang="es-ES_tradnl" b="1" dirty="0" smtClean="0">
                <a:solidFill>
                  <a:srgbClr val="FF0000"/>
                </a:solidFill>
                <a:latin typeface="+mj-lt"/>
              </a:rPr>
              <a:t>Ejemplos</a:t>
            </a:r>
            <a:endParaRPr lang="es-ES_tradnl" b="1" dirty="0">
              <a:solidFill>
                <a:srgbClr val="FF0000"/>
              </a:solidFill>
              <a:latin typeface="+mj-lt"/>
            </a:endParaRPr>
          </a:p>
        </p:txBody>
      </p:sp>
      <p:pic>
        <p:nvPicPr>
          <p:cNvPr id="2050" name="Picture 2" descr="http://www.brain-salad.com/Graphics/Emerson/EmoPianoMiniMoogBSS.JPG"/>
          <p:cNvPicPr>
            <a:picLocks noChangeAspect="1" noChangeArrowheads="1"/>
          </p:cNvPicPr>
          <p:nvPr/>
        </p:nvPicPr>
        <p:blipFill>
          <a:blip r:embed="rId4"/>
          <a:srcRect/>
          <a:stretch>
            <a:fillRect/>
          </a:stretch>
        </p:blipFill>
        <p:spPr bwMode="auto">
          <a:xfrm>
            <a:off x="5230044" y="4437112"/>
            <a:ext cx="3590428" cy="2182980"/>
          </a:xfrm>
          <a:prstGeom prst="rect">
            <a:avLst/>
          </a:prstGeom>
          <a:noFill/>
        </p:spPr>
      </p:pic>
      <p:pic>
        <p:nvPicPr>
          <p:cNvPr id="8" name="Pink Floid - Wish You Where Here - 04 Wish You Were Here.mp3">
            <a:hlinkClick r:id="" action="ppaction://media"/>
          </p:cNvPr>
          <p:cNvPicPr>
            <a:picLocks noRot="1" noChangeAspect="1"/>
          </p:cNvPicPr>
          <p:nvPr>
            <a:audioFile r:link="rId1"/>
          </p:nvPr>
        </p:nvPicPr>
        <p:blipFill>
          <a:blip r:embed="rId5"/>
          <a:stretch>
            <a:fillRect/>
          </a:stretch>
        </p:blipFill>
        <p:spPr>
          <a:xfrm>
            <a:off x="683568" y="6014089"/>
            <a:ext cx="501340" cy="501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17511" fill="hold"/>
                                        <p:tgtEl>
                                          <p:spTgt spid="8"/>
                                        </p:tgtEl>
                                      </p:cBhvr>
                                    </p:cmd>
                                  </p:childTnLst>
                                </p:cTn>
                              </p:par>
                            </p:childTnLst>
                          </p:cTn>
                        </p:par>
                      </p:childTnLst>
                    </p:cTn>
                  </p:par>
                </p:childTnLst>
              </p:cTn>
              <p:nextCondLst>
                <p:cond evt="onClick" delay="0">
                  <p:tgtEl>
                    <p:spTgt spid="8"/>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0" grpId="0" animBg="1"/>
      <p:bldP spid="6"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1292341" cy="584775"/>
          </a:xfrm>
          <a:prstGeom prst="rect">
            <a:avLst/>
          </a:prstGeom>
          <a:noFill/>
        </p:spPr>
        <p:txBody>
          <a:bodyPr wrap="none" rtlCol="0">
            <a:spAutoFit/>
          </a:bodyPr>
          <a:lstStyle/>
          <a:p>
            <a:r>
              <a:rPr lang="es-ES" sz="3200" dirty="0" smtClean="0"/>
              <a:t>JH-24</a:t>
            </a:r>
            <a:endParaRPr lang="es-ES_tradnl" sz="3200" dirty="0" smtClean="0">
              <a:latin typeface="+mj-lt"/>
            </a:endParaRPr>
          </a:p>
        </p:txBody>
      </p:sp>
      <p:sp>
        <p:nvSpPr>
          <p:cNvPr id="4" name="3 Rectángulo"/>
          <p:cNvSpPr/>
          <p:nvPr/>
        </p:nvSpPr>
        <p:spPr>
          <a:xfrm>
            <a:off x="899591" y="2500307"/>
            <a:ext cx="4392489" cy="4365298"/>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En 1972, el MCI (</a:t>
            </a:r>
            <a:r>
              <a:rPr lang="es-ES" dirty="0" err="1" smtClean="0"/>
              <a:t>Music</a:t>
            </a:r>
            <a:r>
              <a:rPr lang="es-ES" dirty="0" smtClean="0"/>
              <a:t> Center </a:t>
            </a:r>
            <a:r>
              <a:rPr lang="es-ES" dirty="0" err="1" smtClean="0"/>
              <a:t>Incorporated</a:t>
            </a:r>
            <a:r>
              <a:rPr lang="es-ES" dirty="0" smtClean="0"/>
              <a:t>) creó el JH-24.</a:t>
            </a:r>
          </a:p>
          <a:p>
            <a:pPr marL="342900" indent="-342900" algn="just">
              <a:lnSpc>
                <a:spcPct val="150000"/>
              </a:lnSpc>
              <a:spcBef>
                <a:spcPts val="2000"/>
              </a:spcBef>
              <a:buClr>
                <a:srgbClr val="A2C816"/>
              </a:buClr>
              <a:buFont typeface="Wingdings 2" pitchFamily="18" charset="2"/>
              <a:buChar char=""/>
            </a:pPr>
            <a:r>
              <a:rPr lang="es-ES" dirty="0" smtClean="0"/>
              <a:t>Ofrecía mejoras al momento de grabar y reproducir audio. Tiene un amplificador de señal independiente que incorpora sus propios ajustes de ecualización, asegurando el control del mismo y del bajo nivel de ruido.</a:t>
            </a:r>
          </a:p>
          <a:p>
            <a:endParaRPr lang="es-EC" dirty="0" smtClean="0"/>
          </a:p>
        </p:txBody>
      </p:sp>
      <p:sp>
        <p:nvSpPr>
          <p:cNvPr id="7" name="6 Rectángulo"/>
          <p:cNvSpPr/>
          <p:nvPr/>
        </p:nvSpPr>
        <p:spPr>
          <a:xfrm>
            <a:off x="-32" y="857232"/>
            <a:ext cx="3185487" cy="369332"/>
          </a:xfrm>
          <a:prstGeom prst="rect">
            <a:avLst/>
          </a:prstGeom>
        </p:spPr>
        <p:txBody>
          <a:bodyPr wrap="none">
            <a:spAutoFit/>
          </a:bodyPr>
          <a:lstStyle/>
          <a:p>
            <a:r>
              <a:rPr lang="es-ES_tradnl" b="1" dirty="0" smtClean="0">
                <a:solidFill>
                  <a:srgbClr val="FF0000"/>
                </a:solidFill>
                <a:latin typeface="+mj-lt"/>
              </a:rPr>
              <a:t>Características de equipos</a:t>
            </a:r>
            <a:endParaRPr lang="es-ES_tradnl" b="1" dirty="0">
              <a:solidFill>
                <a:srgbClr val="FF0000"/>
              </a:solidFill>
              <a:latin typeface="+mj-lt"/>
            </a:endParaRPr>
          </a:p>
        </p:txBody>
      </p:sp>
      <p:pic>
        <p:nvPicPr>
          <p:cNvPr id="89090" name="Picture 2" descr="http://1.bp.blogspot.com/_k8FpKh5P4JY/SwTX8YmtYEI/AAAAAAAABRw/SUCpwp3Ss9w/s1600/Picture+1.png"/>
          <p:cNvPicPr>
            <a:picLocks noChangeAspect="1" noChangeArrowheads="1"/>
          </p:cNvPicPr>
          <p:nvPr/>
        </p:nvPicPr>
        <p:blipFill>
          <a:blip r:embed="rId3"/>
          <a:srcRect/>
          <a:stretch>
            <a:fillRect/>
          </a:stretch>
        </p:blipFill>
        <p:spPr bwMode="auto">
          <a:xfrm>
            <a:off x="6012160" y="2500307"/>
            <a:ext cx="2905125" cy="3819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9090"/>
                                        </p:tgtEl>
                                        <p:attrNameLst>
                                          <p:attrName>style.visibility</p:attrName>
                                        </p:attrNameLst>
                                      </p:cBhvr>
                                      <p:to>
                                        <p:strVal val="visible"/>
                                      </p:to>
                                    </p:set>
                                    <p:animEffect transition="in" filter="fade">
                                      <p:cBhvr>
                                        <p:cTn id="17" dur="20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2420856" cy="584775"/>
          </a:xfrm>
          <a:prstGeom prst="rect">
            <a:avLst/>
          </a:prstGeom>
          <a:noFill/>
        </p:spPr>
        <p:txBody>
          <a:bodyPr wrap="none" rtlCol="0">
            <a:spAutoFit/>
          </a:bodyPr>
          <a:lstStyle/>
          <a:p>
            <a:r>
              <a:rPr lang="es-ES" sz="3200" dirty="0" err="1" smtClean="0"/>
              <a:t>Portastudio</a:t>
            </a:r>
            <a:endParaRPr lang="es-ES_tradnl" sz="3200" dirty="0" smtClean="0">
              <a:latin typeface="+mj-lt"/>
            </a:endParaRPr>
          </a:p>
        </p:txBody>
      </p:sp>
      <p:sp>
        <p:nvSpPr>
          <p:cNvPr id="4" name="3 Rectángulo"/>
          <p:cNvSpPr/>
          <p:nvPr/>
        </p:nvSpPr>
        <p:spPr>
          <a:xfrm>
            <a:off x="899591" y="2500307"/>
            <a:ext cx="4176465" cy="5432256"/>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En 1979, la compañía japonesa TEAC comercializó un grabador multipista en </a:t>
            </a:r>
            <a:r>
              <a:rPr lang="es-ES" dirty="0" err="1" smtClean="0"/>
              <a:t>cassette</a:t>
            </a:r>
            <a:r>
              <a:rPr lang="es-ES" dirty="0" smtClean="0"/>
              <a:t> con el nombre de </a:t>
            </a:r>
            <a:r>
              <a:rPr lang="es-ES" dirty="0" err="1" smtClean="0"/>
              <a:t>portastudio</a:t>
            </a:r>
            <a:r>
              <a:rPr lang="es-ES" dirty="0" smtClean="0"/>
              <a:t>.</a:t>
            </a:r>
          </a:p>
          <a:p>
            <a:pPr marL="342900" indent="-342900" algn="just">
              <a:lnSpc>
                <a:spcPct val="150000"/>
              </a:lnSpc>
              <a:spcBef>
                <a:spcPts val="2000"/>
              </a:spcBef>
              <a:buClr>
                <a:srgbClr val="A2C816"/>
              </a:buClr>
              <a:buFont typeface="Wingdings 2" pitchFamily="18" charset="2"/>
              <a:buChar char=""/>
            </a:pPr>
            <a:r>
              <a:rPr lang="es-ES" dirty="0" smtClean="0"/>
              <a:t>En este equipo, permitía la grabación de 4 pistas y, como en los magnetófonos multipista, cada pista podía grabarse por separados.</a:t>
            </a:r>
          </a:p>
          <a:p>
            <a:pPr marL="342900" indent="-342900" algn="just">
              <a:lnSpc>
                <a:spcPct val="150000"/>
              </a:lnSpc>
              <a:spcBef>
                <a:spcPts val="2000"/>
              </a:spcBef>
              <a:buClr>
                <a:srgbClr val="A2C816"/>
              </a:buClr>
              <a:buFont typeface="Wingdings 2" pitchFamily="18" charset="2"/>
              <a:buChar char=""/>
            </a:pPr>
            <a:endParaRPr lang="es-ES" dirty="0" smtClean="0"/>
          </a:p>
          <a:p>
            <a:pPr marL="342900" indent="-342900" algn="just">
              <a:lnSpc>
                <a:spcPct val="150000"/>
              </a:lnSpc>
              <a:spcBef>
                <a:spcPts val="2000"/>
              </a:spcBef>
              <a:buClr>
                <a:srgbClr val="A2C816"/>
              </a:buClr>
              <a:buFont typeface="Wingdings 2" pitchFamily="18" charset="2"/>
              <a:buChar char=""/>
            </a:pPr>
            <a:endParaRPr lang="es-EC" dirty="0" smtClean="0"/>
          </a:p>
        </p:txBody>
      </p:sp>
      <p:sp>
        <p:nvSpPr>
          <p:cNvPr id="7" name="6 Rectángulo"/>
          <p:cNvSpPr/>
          <p:nvPr/>
        </p:nvSpPr>
        <p:spPr>
          <a:xfrm>
            <a:off x="-32" y="857232"/>
            <a:ext cx="3185487" cy="369332"/>
          </a:xfrm>
          <a:prstGeom prst="rect">
            <a:avLst/>
          </a:prstGeom>
        </p:spPr>
        <p:txBody>
          <a:bodyPr wrap="none">
            <a:spAutoFit/>
          </a:bodyPr>
          <a:lstStyle/>
          <a:p>
            <a:r>
              <a:rPr lang="es-ES_tradnl" b="1" dirty="0" smtClean="0">
                <a:solidFill>
                  <a:srgbClr val="FF0000"/>
                </a:solidFill>
                <a:latin typeface="+mj-lt"/>
              </a:rPr>
              <a:t>Características de equipos</a:t>
            </a:r>
            <a:endParaRPr lang="es-ES_tradnl" b="1" dirty="0">
              <a:solidFill>
                <a:srgbClr val="FF0000"/>
              </a:solidFill>
              <a:latin typeface="+mj-lt"/>
            </a:endParaRPr>
          </a:p>
        </p:txBody>
      </p:sp>
      <p:pic>
        <p:nvPicPr>
          <p:cNvPr id="91138" name="Picture 2" descr="http://www.blogcdn.com/www.tuaw.com/media/2010/12/tasportastudioipad.jpg"/>
          <p:cNvPicPr>
            <a:picLocks noChangeAspect="1" noChangeArrowheads="1"/>
          </p:cNvPicPr>
          <p:nvPr/>
        </p:nvPicPr>
        <p:blipFill>
          <a:blip r:embed="rId3"/>
          <a:srcRect/>
          <a:stretch>
            <a:fillRect/>
          </a:stretch>
        </p:blipFill>
        <p:spPr bwMode="auto">
          <a:xfrm>
            <a:off x="5076056" y="2622004"/>
            <a:ext cx="3886200" cy="3543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1138"/>
                                        </p:tgtEl>
                                        <p:attrNameLst>
                                          <p:attrName>style.visibility</p:attrName>
                                        </p:attrNameLst>
                                      </p:cBhvr>
                                      <p:to>
                                        <p:strVal val="visible"/>
                                      </p:to>
                                    </p:set>
                                    <p:animEffect transition="in" filter="fade">
                                      <p:cBhvr>
                                        <p:cTn id="17" dur="20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23856"/>
            <a:ext cx="9144000" cy="914400"/>
          </a:xfrm>
        </p:spPr>
        <p:txBody>
          <a:bodyPr>
            <a:noAutofit/>
          </a:bodyPr>
          <a:lstStyle/>
          <a:p>
            <a:r>
              <a:rPr lang="es-ES_tradnl" sz="2600" dirty="0" smtClean="0"/>
              <a:t>1.   Evolución de la Mezcla antes de los años 50</a:t>
            </a:r>
            <a:endParaRPr lang="es-ES_tradnl" sz="2600" dirty="0"/>
          </a:p>
        </p:txBody>
      </p:sp>
      <p:sp>
        <p:nvSpPr>
          <p:cNvPr id="3" name="Marcador de contenido 2"/>
          <p:cNvSpPr>
            <a:spLocks noGrp="1"/>
          </p:cNvSpPr>
          <p:nvPr>
            <p:ph idx="1"/>
          </p:nvPr>
        </p:nvSpPr>
        <p:spPr/>
        <p:txBody>
          <a:bodyPr>
            <a:normAutofit lnSpcReduction="10000"/>
          </a:bodyPr>
          <a:lstStyle/>
          <a:p>
            <a:r>
              <a:rPr lang="es-ES_tradnl" dirty="0" smtClean="0"/>
              <a:t>SIGLO XIV </a:t>
            </a:r>
          </a:p>
          <a:p>
            <a:r>
              <a:rPr lang="es-ES_tradnl" dirty="0" smtClean="0"/>
              <a:t>SIGLO XV </a:t>
            </a:r>
          </a:p>
          <a:p>
            <a:r>
              <a:rPr lang="es-ES_tradnl" dirty="0" smtClean="0"/>
              <a:t>SIGLO XVIII</a:t>
            </a:r>
          </a:p>
          <a:p>
            <a:r>
              <a:rPr lang="es-ES_tradnl" dirty="0" smtClean="0"/>
              <a:t>PRINCIPIOS DEL SIGLO XIX</a:t>
            </a:r>
          </a:p>
          <a:p>
            <a:r>
              <a:rPr lang="es-ES_tradnl" dirty="0" smtClean="0"/>
              <a:t>ENTRE LOS AÑOS 1920 Y 1930</a:t>
            </a:r>
          </a:p>
          <a:p>
            <a:r>
              <a:rPr lang="es-ES_tradnl" dirty="0" smtClean="0"/>
              <a:t>1930 A 1940</a:t>
            </a:r>
          </a:p>
          <a:p>
            <a:r>
              <a:rPr lang="es-ES_tradnl" dirty="0" smtClean="0"/>
              <a:t>1940 HASTA LOS 50</a:t>
            </a:r>
          </a:p>
          <a:p>
            <a:pPr lvl="1"/>
            <a:endParaRPr lang="es-ES_tradnl" sz="2000" dirty="0" smtClean="0"/>
          </a:p>
          <a:p>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1000"/>
                                        <p:tgtEl>
                                          <p:spTgt spid="3">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1000"/>
                                        <p:tgtEl>
                                          <p:spTgt spid="3">
                                            <p:txEl>
                                              <p:pRg st="5" end="5"/>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down)">
                                      <p:cBhvr>
                                        <p:cTn id="2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2696572" cy="584775"/>
          </a:xfrm>
          <a:prstGeom prst="rect">
            <a:avLst/>
          </a:prstGeom>
          <a:noFill/>
        </p:spPr>
        <p:txBody>
          <a:bodyPr wrap="none" rtlCol="0">
            <a:spAutoFit/>
          </a:bodyPr>
          <a:lstStyle/>
          <a:p>
            <a:r>
              <a:rPr lang="es-ES" sz="3200" dirty="0" err="1" smtClean="0"/>
              <a:t>Flairlight</a:t>
            </a:r>
            <a:r>
              <a:rPr lang="es-ES" sz="3200" dirty="0" smtClean="0"/>
              <a:t> CMI</a:t>
            </a:r>
            <a:endParaRPr lang="es-ES_tradnl" sz="3200" dirty="0" smtClean="0">
              <a:latin typeface="+mj-lt"/>
            </a:endParaRPr>
          </a:p>
        </p:txBody>
      </p:sp>
      <p:sp>
        <p:nvSpPr>
          <p:cNvPr id="4" name="3 Rectángulo"/>
          <p:cNvSpPr/>
          <p:nvPr/>
        </p:nvSpPr>
        <p:spPr>
          <a:xfrm>
            <a:off x="899591" y="2500306"/>
            <a:ext cx="7986465" cy="2682786"/>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A finales de 1970 Kim </a:t>
            </a:r>
            <a:r>
              <a:rPr lang="es-ES" dirty="0" err="1" smtClean="0"/>
              <a:t>Ryrie</a:t>
            </a:r>
            <a:r>
              <a:rPr lang="es-ES" dirty="0" smtClean="0"/>
              <a:t> y Peter </a:t>
            </a:r>
            <a:r>
              <a:rPr lang="es-ES" dirty="0" err="1" smtClean="0"/>
              <a:t>Vogel</a:t>
            </a:r>
            <a:r>
              <a:rPr lang="es-ES" dirty="0" smtClean="0"/>
              <a:t> crean el </a:t>
            </a:r>
            <a:r>
              <a:rPr lang="es-ES" dirty="0" err="1" smtClean="0"/>
              <a:t>Fairlight</a:t>
            </a:r>
            <a:r>
              <a:rPr lang="es-ES" dirty="0" smtClean="0"/>
              <a:t> CMI.</a:t>
            </a:r>
          </a:p>
          <a:p>
            <a:pPr marL="342900" indent="-342900" algn="just">
              <a:lnSpc>
                <a:spcPct val="150000"/>
              </a:lnSpc>
              <a:spcBef>
                <a:spcPts val="2000"/>
              </a:spcBef>
              <a:buClr>
                <a:srgbClr val="A2C816"/>
              </a:buClr>
              <a:buFont typeface="Wingdings 2" pitchFamily="18" charset="2"/>
              <a:buChar char=""/>
            </a:pPr>
            <a:r>
              <a:rPr lang="es-ES" dirty="0" smtClean="0"/>
              <a:t> El objetivo de este invento era construir un sintetizador digital que permite un control completo sobre todos los parámetros en tiempo real.</a:t>
            </a:r>
          </a:p>
          <a:p>
            <a:pPr marL="342900" indent="-342900" algn="just">
              <a:lnSpc>
                <a:spcPct val="150000"/>
              </a:lnSpc>
              <a:spcBef>
                <a:spcPts val="2000"/>
              </a:spcBef>
              <a:buClr>
                <a:srgbClr val="A2C816"/>
              </a:buClr>
              <a:buFont typeface="Wingdings 2" pitchFamily="18" charset="2"/>
              <a:buChar char=""/>
            </a:pPr>
            <a:endParaRPr lang="es-EC" dirty="0" smtClean="0"/>
          </a:p>
        </p:txBody>
      </p:sp>
      <p:sp>
        <p:nvSpPr>
          <p:cNvPr id="7" name="6 Rectángulo"/>
          <p:cNvSpPr/>
          <p:nvPr/>
        </p:nvSpPr>
        <p:spPr>
          <a:xfrm>
            <a:off x="-32" y="857232"/>
            <a:ext cx="3185487" cy="369332"/>
          </a:xfrm>
          <a:prstGeom prst="rect">
            <a:avLst/>
          </a:prstGeom>
        </p:spPr>
        <p:txBody>
          <a:bodyPr wrap="none">
            <a:spAutoFit/>
          </a:bodyPr>
          <a:lstStyle/>
          <a:p>
            <a:r>
              <a:rPr lang="es-ES_tradnl" b="1" dirty="0" smtClean="0">
                <a:solidFill>
                  <a:srgbClr val="FF0000"/>
                </a:solidFill>
                <a:latin typeface="+mj-lt"/>
              </a:rPr>
              <a:t>Características de equipos</a:t>
            </a:r>
            <a:endParaRPr lang="es-ES_tradnl" b="1" dirty="0">
              <a:solidFill>
                <a:srgbClr val="FF0000"/>
              </a:solidFill>
              <a:latin typeface="+mj-lt"/>
            </a:endParaRPr>
          </a:p>
        </p:txBody>
      </p:sp>
      <p:pic>
        <p:nvPicPr>
          <p:cNvPr id="1026" name="Picture 2"/>
          <p:cNvPicPr>
            <a:picLocks noChangeAspect="1" noChangeArrowheads="1"/>
          </p:cNvPicPr>
          <p:nvPr/>
        </p:nvPicPr>
        <p:blipFill>
          <a:blip r:embed="rId3"/>
          <a:srcRect/>
          <a:stretch>
            <a:fillRect/>
          </a:stretch>
        </p:blipFill>
        <p:spPr bwMode="auto">
          <a:xfrm>
            <a:off x="5076056" y="4143380"/>
            <a:ext cx="3810000" cy="24479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0" y="1183663"/>
            <a:ext cx="9144000" cy="800617"/>
          </a:xfrm>
          <a:prstGeom prst="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683568" y="1327679"/>
            <a:ext cx="2786340" cy="584775"/>
          </a:xfrm>
          <a:prstGeom prst="rect">
            <a:avLst/>
          </a:prstGeom>
          <a:noFill/>
        </p:spPr>
        <p:txBody>
          <a:bodyPr wrap="none" rtlCol="0">
            <a:spAutoFit/>
          </a:bodyPr>
          <a:lstStyle/>
          <a:p>
            <a:r>
              <a:rPr lang="es-ES" sz="3200" dirty="0" smtClean="0"/>
              <a:t>Peter Gabriel</a:t>
            </a:r>
            <a:endParaRPr lang="es-ES_tradnl" sz="3200" dirty="0" smtClean="0">
              <a:latin typeface="+mj-lt"/>
            </a:endParaRPr>
          </a:p>
        </p:txBody>
      </p:sp>
      <p:sp>
        <p:nvSpPr>
          <p:cNvPr id="4" name="3 Rectángulo"/>
          <p:cNvSpPr/>
          <p:nvPr/>
        </p:nvSpPr>
        <p:spPr>
          <a:xfrm>
            <a:off x="899591" y="2500307"/>
            <a:ext cx="7632849" cy="3929281"/>
          </a:xfrm>
          <a:prstGeom prst="rect">
            <a:avLst/>
          </a:prstGeom>
        </p:spPr>
        <p:txBody>
          <a:bodyPr wrap="square">
            <a:spAutoFit/>
          </a:bodyPr>
          <a:lstStyle/>
          <a:p>
            <a:pPr marL="342900" indent="-342900" algn="just">
              <a:lnSpc>
                <a:spcPct val="150000"/>
              </a:lnSpc>
              <a:spcBef>
                <a:spcPts val="2000"/>
              </a:spcBef>
              <a:buClr>
                <a:srgbClr val="A2C816"/>
              </a:buClr>
              <a:buFont typeface="Wingdings 2" pitchFamily="18" charset="2"/>
              <a:buChar char=""/>
            </a:pPr>
            <a:r>
              <a:rPr lang="es-ES" dirty="0" smtClean="0"/>
              <a:t>El </a:t>
            </a:r>
            <a:r>
              <a:rPr lang="es-ES" dirty="0" err="1" smtClean="0"/>
              <a:t>Fairlight</a:t>
            </a:r>
            <a:r>
              <a:rPr lang="es-ES" dirty="0" smtClean="0"/>
              <a:t> CMI, fue muy usado por músicos con éxitos míticos como "Shock The </a:t>
            </a:r>
            <a:r>
              <a:rPr lang="es-ES" dirty="0" err="1" smtClean="0"/>
              <a:t>Monkey</a:t>
            </a:r>
            <a:r>
              <a:rPr lang="es-ES" dirty="0" smtClean="0"/>
              <a:t>" y “</a:t>
            </a:r>
            <a:r>
              <a:rPr lang="es-ES" dirty="0" err="1" smtClean="0"/>
              <a:t>Sledgehammer</a:t>
            </a:r>
            <a:r>
              <a:rPr lang="es-ES" dirty="0" smtClean="0"/>
              <a:t>” de Peter Gabriel, para generar música de ambiente al escucharla, es así como empieza a utilizar el </a:t>
            </a:r>
            <a:r>
              <a:rPr lang="es-ES" dirty="0" err="1" smtClean="0"/>
              <a:t>Fairlight</a:t>
            </a:r>
            <a:r>
              <a:rPr lang="es-ES" dirty="0" smtClean="0"/>
              <a:t> CMI. </a:t>
            </a:r>
            <a:r>
              <a:rPr lang="es-ES" dirty="0" err="1" smtClean="0"/>
              <a:t>Tambièn</a:t>
            </a:r>
            <a:r>
              <a:rPr lang="es-ES" dirty="0" smtClean="0"/>
              <a:t> “Thriller” de Michael Jackson, “</a:t>
            </a:r>
            <a:r>
              <a:rPr lang="es-ES" dirty="0" err="1" smtClean="0"/>
              <a:t>Rocket</a:t>
            </a:r>
            <a:r>
              <a:rPr lang="es-ES" dirty="0" smtClean="0"/>
              <a:t>” de </a:t>
            </a:r>
            <a:r>
              <a:rPr lang="es-ES" dirty="0" err="1" smtClean="0"/>
              <a:t>HerbieHancock</a:t>
            </a:r>
            <a:r>
              <a:rPr lang="es-ES" dirty="0" smtClean="0"/>
              <a:t> y “The </a:t>
            </a:r>
            <a:r>
              <a:rPr lang="es-ES" dirty="0" err="1" smtClean="0"/>
              <a:t>UnforgettableFire</a:t>
            </a:r>
            <a:r>
              <a:rPr lang="es-ES" dirty="0" smtClean="0"/>
              <a:t>” de U2, usaron este equipo. </a:t>
            </a:r>
          </a:p>
          <a:p>
            <a:pPr marL="342900" indent="-342900" algn="just">
              <a:lnSpc>
                <a:spcPct val="150000"/>
              </a:lnSpc>
              <a:spcBef>
                <a:spcPts val="2000"/>
              </a:spcBef>
              <a:buClr>
                <a:srgbClr val="A2C816"/>
              </a:buClr>
              <a:buFont typeface="Wingdings 2" pitchFamily="18" charset="2"/>
              <a:buChar char=""/>
            </a:pPr>
            <a:endParaRPr lang="es-ES" dirty="0" smtClean="0"/>
          </a:p>
          <a:p>
            <a:pPr marL="342900" indent="-342900" algn="just">
              <a:lnSpc>
                <a:spcPct val="150000"/>
              </a:lnSpc>
              <a:spcBef>
                <a:spcPts val="2000"/>
              </a:spcBef>
              <a:buClr>
                <a:srgbClr val="A2C816"/>
              </a:buClr>
              <a:buFont typeface="Wingdings 2" pitchFamily="18" charset="2"/>
              <a:buChar char=""/>
            </a:pPr>
            <a:endParaRPr lang="es-EC" dirty="0" smtClean="0"/>
          </a:p>
        </p:txBody>
      </p:sp>
      <p:sp>
        <p:nvSpPr>
          <p:cNvPr id="7" name="6 Rectángulo"/>
          <p:cNvSpPr/>
          <p:nvPr/>
        </p:nvSpPr>
        <p:spPr>
          <a:xfrm>
            <a:off x="-32" y="857232"/>
            <a:ext cx="1083951" cy="369332"/>
          </a:xfrm>
          <a:prstGeom prst="rect">
            <a:avLst/>
          </a:prstGeom>
        </p:spPr>
        <p:txBody>
          <a:bodyPr wrap="none">
            <a:spAutoFit/>
          </a:bodyPr>
          <a:lstStyle/>
          <a:p>
            <a:r>
              <a:rPr lang="es-ES_tradnl" b="1" dirty="0" smtClean="0">
                <a:solidFill>
                  <a:srgbClr val="FF0000"/>
                </a:solidFill>
                <a:latin typeface="+mj-lt"/>
              </a:rPr>
              <a:t>Ejemplo</a:t>
            </a:r>
            <a:endParaRPr lang="es-ES_tradnl" b="1" dirty="0">
              <a:solidFill>
                <a:srgbClr val="FF0000"/>
              </a:solidFill>
              <a:latin typeface="+mj-lt"/>
            </a:endParaRPr>
          </a:p>
        </p:txBody>
      </p:sp>
      <p:pic>
        <p:nvPicPr>
          <p:cNvPr id="8194" name="Picture 2" descr="http://upload.wikimedia.org/wikipedia/en/c/cf/Sledgehammer_Cover.jpg"/>
          <p:cNvPicPr>
            <a:picLocks noChangeAspect="1" noChangeArrowheads="1"/>
          </p:cNvPicPr>
          <p:nvPr/>
        </p:nvPicPr>
        <p:blipFill>
          <a:blip r:embed="rId4"/>
          <a:srcRect/>
          <a:stretch>
            <a:fillRect/>
          </a:stretch>
        </p:blipFill>
        <p:spPr bwMode="auto">
          <a:xfrm>
            <a:off x="4932040" y="4797152"/>
            <a:ext cx="1905000" cy="1905000"/>
          </a:xfrm>
          <a:prstGeom prst="rect">
            <a:avLst/>
          </a:prstGeom>
          <a:noFill/>
        </p:spPr>
      </p:pic>
      <p:pic>
        <p:nvPicPr>
          <p:cNvPr id="8196" name="Picture 4" descr="http://upload.wikimedia.org/wikipedia/en/3/3b/Pgstm.jpg"/>
          <p:cNvPicPr>
            <a:picLocks noChangeAspect="1" noChangeArrowheads="1"/>
          </p:cNvPicPr>
          <p:nvPr/>
        </p:nvPicPr>
        <p:blipFill>
          <a:blip r:embed="rId5"/>
          <a:srcRect/>
          <a:stretch>
            <a:fillRect/>
          </a:stretch>
        </p:blipFill>
        <p:spPr bwMode="auto">
          <a:xfrm>
            <a:off x="7025164" y="4797152"/>
            <a:ext cx="1878972" cy="1844496"/>
          </a:xfrm>
          <a:prstGeom prst="rect">
            <a:avLst/>
          </a:prstGeom>
          <a:noFill/>
        </p:spPr>
      </p:pic>
      <p:pic>
        <p:nvPicPr>
          <p:cNvPr id="8" name="Peter Gabriel - Shock the Monkey.mp3">
            <a:hlinkClick r:id="" action="ppaction://media"/>
          </p:cNvPr>
          <p:cNvPicPr>
            <a:picLocks noRot="1" noChangeAspect="1"/>
          </p:cNvPicPr>
          <p:nvPr>
            <a:audioFile r:link="rId1"/>
          </p:nvPr>
        </p:nvPicPr>
        <p:blipFill>
          <a:blip r:embed="rId6"/>
          <a:stretch>
            <a:fillRect/>
          </a:stretch>
        </p:blipFill>
        <p:spPr>
          <a:xfrm>
            <a:off x="899591" y="6084779"/>
            <a:ext cx="556869" cy="5568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2000"/>
                                        <p:tgtEl>
                                          <p:spTgt spid="8194"/>
                                        </p:tgtEl>
                                      </p:cBhvr>
                                    </p:animEffect>
                                  </p:childTnLst>
                                </p:cTn>
                              </p:par>
                              <p:par>
                                <p:cTn id="18" presetID="10" presetClass="entr" presetSubtype="0" fill="hold" nodeType="with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37362" fill="hold"/>
                                        <p:tgtEl>
                                          <p:spTgt spid="8"/>
                                        </p:tgtEl>
                                      </p:cBhvr>
                                    </p:cmd>
                                  </p:childTnLst>
                                </p:cTn>
                              </p:par>
                            </p:childTnLst>
                          </p:cTn>
                        </p:par>
                      </p:childTnLst>
                    </p:cTn>
                  </p:par>
                </p:childTnLst>
              </p:cTn>
              <p:nextCondLst>
                <p:cond evt="onClick" delay="0">
                  <p:tgtEl>
                    <p:spTgt spid="8"/>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0" grpId="0" animBg="1"/>
      <p:bldP spid="6"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80s.jpg"/>
          <p:cNvPicPr>
            <a:picLocks noChangeAspect="1"/>
          </p:cNvPicPr>
          <p:nvPr/>
        </p:nvPicPr>
        <p:blipFill>
          <a:blip r:embed="rId3"/>
          <a:stretch>
            <a:fillRect/>
          </a:stretch>
        </p:blipFill>
        <p:spPr>
          <a:xfrm>
            <a:off x="0" y="0"/>
            <a:ext cx="9144000" cy="6858000"/>
          </a:xfrm>
          <a:prstGeom prst="rect">
            <a:avLst/>
          </a:prstGeom>
        </p:spPr>
      </p:pic>
      <p:sp>
        <p:nvSpPr>
          <p:cNvPr id="11" name="10 Rectángulo"/>
          <p:cNvSpPr/>
          <p:nvPr/>
        </p:nvSpPr>
        <p:spPr>
          <a:xfrm>
            <a:off x="0" y="3846526"/>
            <a:ext cx="9144000" cy="1800200"/>
          </a:xfrm>
          <a:prstGeom prst="rect">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s-AR" dirty="0">
              <a:solidFill>
                <a:schemeClr val="bg1"/>
              </a:solidFill>
              <a:latin typeface="helvetica" pitchFamily="34" charset="0"/>
            </a:endParaRPr>
          </a:p>
        </p:txBody>
      </p:sp>
      <p:sp>
        <p:nvSpPr>
          <p:cNvPr id="6" name="5 CuadroTexto"/>
          <p:cNvSpPr txBox="1"/>
          <p:nvPr/>
        </p:nvSpPr>
        <p:spPr>
          <a:xfrm>
            <a:off x="5290972" y="4005064"/>
            <a:ext cx="3995936" cy="2077492"/>
          </a:xfrm>
          <a:prstGeom prst="rect">
            <a:avLst/>
          </a:prstGeom>
          <a:noFill/>
        </p:spPr>
        <p:txBody>
          <a:bodyPr wrap="square" rtlCol="0">
            <a:spAutoFit/>
          </a:bodyPr>
          <a:lstStyle/>
          <a:p>
            <a:r>
              <a:rPr lang="es-ES" sz="4300" b="1" dirty="0" smtClean="0">
                <a:solidFill>
                  <a:schemeClr val="bg1"/>
                </a:solidFill>
                <a:latin typeface="+mj-lt"/>
                <a:cs typeface="Century"/>
              </a:rPr>
              <a:t>La mezcla en </a:t>
            </a:r>
          </a:p>
          <a:p>
            <a:r>
              <a:rPr lang="es-ES" sz="4300" b="1" dirty="0" smtClean="0">
                <a:solidFill>
                  <a:schemeClr val="bg1"/>
                </a:solidFill>
                <a:latin typeface="+mj-lt"/>
                <a:cs typeface="Century"/>
              </a:rPr>
              <a:t>los años 80</a:t>
            </a:r>
            <a:endParaRPr lang="es-AR" sz="4300" b="1" dirty="0" smtClean="0">
              <a:solidFill>
                <a:schemeClr val="bg1"/>
              </a:solidFill>
              <a:latin typeface="+mj-lt"/>
              <a:cs typeface="Century"/>
            </a:endParaRPr>
          </a:p>
          <a:p>
            <a:pPr algn="ctr"/>
            <a:endParaRPr lang="es-AR" sz="4300" dirty="0">
              <a:solidFill>
                <a:schemeClr val="tx2"/>
              </a:solidFill>
              <a:latin typeface="Century"/>
              <a:cs typeface="Century"/>
            </a:endParaRPr>
          </a:p>
        </p:txBody>
      </p:sp>
      <p:pic>
        <p:nvPicPr>
          <p:cNvPr id="9" name="8 Imagen" descr="cdicon.jpg"/>
          <p:cNvPicPr>
            <a:picLocks noChangeAspect="1"/>
          </p:cNvPicPr>
          <p:nvPr/>
        </p:nvPicPr>
        <p:blipFill>
          <a:blip r:embed="rId4"/>
          <a:stretch>
            <a:fillRect/>
          </a:stretch>
        </p:blipFill>
        <p:spPr>
          <a:xfrm>
            <a:off x="71406" y="4161280"/>
            <a:ext cx="1451623" cy="1177415"/>
          </a:xfrm>
          <a:prstGeom prst="rect">
            <a:avLst/>
          </a:prstGeom>
        </p:spPr>
      </p:pic>
      <p:pic>
        <p:nvPicPr>
          <p:cNvPr id="7" name="6 Imagen" descr="i1mgrt.jpg"/>
          <p:cNvPicPr>
            <a:picLocks noChangeAspect="1"/>
          </p:cNvPicPr>
          <p:nvPr/>
        </p:nvPicPr>
        <p:blipFill>
          <a:blip r:embed="rId5"/>
          <a:srcRect l="2038" t="4433" r="2168" b="4034"/>
          <a:stretch>
            <a:fillRect/>
          </a:stretch>
        </p:blipFill>
        <p:spPr>
          <a:xfrm>
            <a:off x="1714480" y="4161280"/>
            <a:ext cx="3357586" cy="1177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La Mezcla en los años 80</a:t>
            </a:r>
            <a:endParaRPr lang="es-EC" dirty="0">
              <a:solidFill>
                <a:schemeClr val="tx1"/>
              </a:solidFill>
            </a:endParaRPr>
          </a:p>
        </p:txBody>
      </p:sp>
      <p:sp>
        <p:nvSpPr>
          <p:cNvPr id="3" name="2 Marcador de contenido"/>
          <p:cNvSpPr>
            <a:spLocks noGrp="1"/>
          </p:cNvSpPr>
          <p:nvPr>
            <p:ph idx="1"/>
          </p:nvPr>
        </p:nvSpPr>
        <p:spPr/>
        <p:txBody>
          <a:bodyPr/>
          <a:lstStyle/>
          <a:p>
            <a:r>
              <a:rPr lang="es-EC" dirty="0" smtClean="0">
                <a:solidFill>
                  <a:schemeClr val="bg1"/>
                </a:solidFill>
              </a:rPr>
              <a:t>Compact Disc</a:t>
            </a:r>
          </a:p>
          <a:p>
            <a:r>
              <a:rPr lang="es-EC" dirty="0" smtClean="0">
                <a:solidFill>
                  <a:schemeClr val="bg1"/>
                </a:solidFill>
              </a:rPr>
              <a:t>Mezcla Automatizada</a:t>
            </a:r>
          </a:p>
          <a:p>
            <a:r>
              <a:rPr lang="es-EC" dirty="0" smtClean="0">
                <a:solidFill>
                  <a:schemeClr val="bg1"/>
                </a:solidFill>
              </a:rPr>
              <a:t>Estudios Modernos</a:t>
            </a:r>
          </a:p>
          <a:p>
            <a:r>
              <a:rPr lang="es-EC" dirty="0" err="1" smtClean="0">
                <a:solidFill>
                  <a:schemeClr val="bg1"/>
                </a:solidFill>
              </a:rPr>
              <a:t>Midi</a:t>
            </a:r>
            <a:endParaRPr lang="es-EC" dirty="0" smtClean="0">
              <a:solidFill>
                <a:schemeClr val="bg1"/>
              </a:solidFill>
            </a:endParaRPr>
          </a:p>
          <a:p>
            <a:r>
              <a:rPr lang="es-EC" dirty="0" smtClean="0">
                <a:solidFill>
                  <a:schemeClr val="bg1"/>
                </a:solidFill>
              </a:rPr>
              <a:t>Yamaha DX7</a:t>
            </a:r>
          </a:p>
          <a:p>
            <a:r>
              <a:rPr lang="es-EC" dirty="0" smtClean="0">
                <a:solidFill>
                  <a:schemeClr val="bg1"/>
                </a:solidFill>
              </a:rPr>
              <a:t>Mackie CR 1604</a:t>
            </a:r>
          </a:p>
          <a:p>
            <a:endParaRPr lang="es-EC" dirty="0" smtClean="0">
              <a:solidFill>
                <a:schemeClr val="bg1"/>
              </a:solidFill>
            </a:endParaRPr>
          </a:p>
          <a:p>
            <a:endParaRPr lang="es-EC"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Compact Disc</a:t>
            </a:r>
            <a:endParaRPr lang="es-EC" dirty="0">
              <a:solidFill>
                <a:schemeClr val="tx1"/>
              </a:solidFill>
            </a:endParaRPr>
          </a:p>
        </p:txBody>
      </p:sp>
      <p:sp>
        <p:nvSpPr>
          <p:cNvPr id="3" name="2 Marcador de contenido"/>
          <p:cNvSpPr>
            <a:spLocks noGrp="1"/>
          </p:cNvSpPr>
          <p:nvPr>
            <p:ph idx="1"/>
          </p:nvPr>
        </p:nvSpPr>
        <p:spPr>
          <a:xfrm>
            <a:off x="928662" y="2214554"/>
            <a:ext cx="3643338" cy="4084646"/>
          </a:xfrm>
        </p:spPr>
        <p:txBody>
          <a:bodyPr>
            <a:normAutofit/>
          </a:bodyPr>
          <a:lstStyle/>
          <a:p>
            <a:pPr lvl="0" algn="just">
              <a:lnSpc>
                <a:spcPct val="150000"/>
              </a:lnSpc>
              <a:buClr>
                <a:srgbClr val="A2C816"/>
              </a:buClr>
            </a:pPr>
            <a:r>
              <a:rPr lang="es-EC" sz="1800" dirty="0" smtClean="0">
                <a:solidFill>
                  <a:schemeClr val="bg1"/>
                </a:solidFill>
              </a:rPr>
              <a:t>El sonido digital llego al gracias al disco compacto, el que fue desarrollado por la Philips y la Sony, desde el disco compacto, una variedad de productos fueron derivados. </a:t>
            </a:r>
          </a:p>
          <a:p>
            <a:pPr algn="just">
              <a:lnSpc>
                <a:spcPct val="170000"/>
              </a:lnSpc>
              <a:buNone/>
            </a:pPr>
            <a:endParaRPr lang="es-EC" dirty="0"/>
          </a:p>
        </p:txBody>
      </p:sp>
      <p:pic>
        <p:nvPicPr>
          <p:cNvPr id="4" name="3 Imagen" descr="cd-rom 2.jpg"/>
          <p:cNvPicPr>
            <a:picLocks noChangeAspect="1"/>
          </p:cNvPicPr>
          <p:nvPr/>
        </p:nvPicPr>
        <p:blipFill>
          <a:blip r:embed="rId2"/>
          <a:stretch>
            <a:fillRect/>
          </a:stretch>
        </p:blipFill>
        <p:spPr>
          <a:xfrm>
            <a:off x="4841134" y="2180864"/>
            <a:ext cx="4072679" cy="41056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Mezcla Automatizada</a:t>
            </a:r>
            <a:endParaRPr lang="es-EC" dirty="0">
              <a:solidFill>
                <a:schemeClr val="tx1"/>
              </a:solidFill>
            </a:endParaRPr>
          </a:p>
        </p:txBody>
      </p:sp>
      <p:sp>
        <p:nvSpPr>
          <p:cNvPr id="3" name="2 Marcador de contenido"/>
          <p:cNvSpPr>
            <a:spLocks noGrp="1"/>
          </p:cNvSpPr>
          <p:nvPr>
            <p:ph idx="1"/>
          </p:nvPr>
        </p:nvSpPr>
        <p:spPr>
          <a:xfrm>
            <a:off x="914400" y="5176400"/>
            <a:ext cx="7715304" cy="1467310"/>
          </a:xfrm>
        </p:spPr>
        <p:txBody>
          <a:bodyPr>
            <a:normAutofit fontScale="92500" lnSpcReduction="20000"/>
          </a:bodyPr>
          <a:lstStyle/>
          <a:p>
            <a:pPr lvl="0" algn="just">
              <a:lnSpc>
                <a:spcPct val="150000"/>
              </a:lnSpc>
              <a:buClr>
                <a:srgbClr val="A2C816"/>
              </a:buClr>
            </a:pPr>
            <a:r>
              <a:rPr lang="es-ES" sz="1800" dirty="0" smtClean="0">
                <a:solidFill>
                  <a:schemeClr val="bg1"/>
                </a:solidFill>
              </a:rPr>
              <a:t>La mezcla automatizada permite guardar cambios y realizar modificaciones muy precisas, de tal manera que los movimientos físicos que implican las mesas de mezclas han desaparecido considerablemente.</a:t>
            </a:r>
            <a:endParaRPr lang="es-EC" sz="1800" dirty="0" smtClean="0">
              <a:solidFill>
                <a:schemeClr val="bg1"/>
              </a:solidFill>
            </a:endParaRPr>
          </a:p>
        </p:txBody>
      </p:sp>
      <p:pic>
        <p:nvPicPr>
          <p:cNvPr id="6" name="5 Imagen" descr="cw_700x700_dcontroles.jpg"/>
          <p:cNvPicPr>
            <a:picLocks noChangeAspect="1"/>
          </p:cNvPicPr>
          <p:nvPr/>
        </p:nvPicPr>
        <p:blipFill>
          <a:blip r:embed="rId2"/>
          <a:stretch>
            <a:fillRect/>
          </a:stretch>
        </p:blipFill>
        <p:spPr>
          <a:xfrm>
            <a:off x="935844" y="2357430"/>
            <a:ext cx="7708122" cy="2818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Estudios Modernos</a:t>
            </a:r>
            <a:endParaRPr lang="es-EC" dirty="0">
              <a:solidFill>
                <a:schemeClr val="tx1"/>
              </a:solidFill>
            </a:endParaRPr>
          </a:p>
        </p:txBody>
      </p:sp>
      <p:sp>
        <p:nvSpPr>
          <p:cNvPr id="3" name="2 Marcador de contenido"/>
          <p:cNvSpPr>
            <a:spLocks noGrp="1"/>
          </p:cNvSpPr>
          <p:nvPr>
            <p:ph idx="1"/>
          </p:nvPr>
        </p:nvSpPr>
        <p:spPr>
          <a:xfrm>
            <a:off x="928662" y="2595563"/>
            <a:ext cx="3243262" cy="2119322"/>
          </a:xfrm>
        </p:spPr>
        <p:txBody>
          <a:bodyPr>
            <a:noAutofit/>
          </a:bodyPr>
          <a:lstStyle/>
          <a:p>
            <a:pPr lvl="0" algn="just">
              <a:lnSpc>
                <a:spcPct val="150000"/>
              </a:lnSpc>
              <a:buClr>
                <a:srgbClr val="A2C816"/>
              </a:buClr>
            </a:pPr>
            <a:r>
              <a:rPr lang="es-EC" sz="1800" dirty="0" smtClean="0">
                <a:solidFill>
                  <a:schemeClr val="bg1"/>
                </a:solidFill>
              </a:rPr>
              <a:t>Los primeros estudios modernos surgieron durante la década de 1980 con la llegada de accesibles grabadores multipista, sintetizadores y micrófonos. </a:t>
            </a:r>
          </a:p>
          <a:p>
            <a:pPr algn="just">
              <a:buNone/>
            </a:pPr>
            <a:endParaRPr/>
          </a:p>
        </p:txBody>
      </p:sp>
      <p:pic>
        <p:nvPicPr>
          <p:cNvPr id="4" name="3 Imagen" descr="DSCN0120.jpg"/>
          <p:cNvPicPr>
            <a:picLocks noChangeAspect="1"/>
          </p:cNvPicPr>
          <p:nvPr/>
        </p:nvPicPr>
        <p:blipFill>
          <a:blip r:embed="rId2"/>
          <a:stretch>
            <a:fillRect/>
          </a:stretch>
        </p:blipFill>
        <p:spPr>
          <a:xfrm>
            <a:off x="4500562" y="2687646"/>
            <a:ext cx="4131744" cy="3098808"/>
          </a:xfrm>
          <a:prstGeom prst="rect">
            <a:avLst/>
          </a:prstGeom>
          <a:ln w="762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MIDI</a:t>
            </a:r>
            <a:endParaRPr lang="es-EC" dirty="0">
              <a:solidFill>
                <a:schemeClr val="tx1"/>
              </a:solidFill>
            </a:endParaRPr>
          </a:p>
        </p:txBody>
      </p:sp>
      <p:sp>
        <p:nvSpPr>
          <p:cNvPr id="3" name="2 Marcador de contenido"/>
          <p:cNvSpPr>
            <a:spLocks noGrp="1"/>
          </p:cNvSpPr>
          <p:nvPr>
            <p:ph idx="1"/>
          </p:nvPr>
        </p:nvSpPr>
        <p:spPr>
          <a:xfrm>
            <a:off x="714348" y="2428868"/>
            <a:ext cx="3286148" cy="3670767"/>
          </a:xfrm>
        </p:spPr>
        <p:txBody>
          <a:bodyPr>
            <a:noAutofit/>
          </a:bodyPr>
          <a:lstStyle/>
          <a:p>
            <a:pPr lvl="0" algn="just">
              <a:lnSpc>
                <a:spcPct val="150000"/>
              </a:lnSpc>
              <a:buClr>
                <a:srgbClr val="A2C816"/>
              </a:buClr>
            </a:pPr>
            <a:r>
              <a:rPr lang="es-EC" sz="1800" dirty="0" smtClean="0">
                <a:solidFill>
                  <a:schemeClr val="bg1"/>
                </a:solidFill>
              </a:rPr>
              <a:t>Diferentes instrumentos pueden comunicarse entre ellos y el ordenador principal, el estándar se denominó MIDI(Musical Instrument Digital Interface)</a:t>
            </a:r>
            <a:endParaRPr lang="es-EC" dirty="0" smtClean="0">
              <a:solidFill>
                <a:schemeClr val="bg1"/>
              </a:solidFill>
            </a:endParaRPr>
          </a:p>
        </p:txBody>
      </p:sp>
      <p:pic>
        <p:nvPicPr>
          <p:cNvPr id="5" name="4 Imagen" descr="atari_st___terratec-profimedia_midi_smart_tms3.jpg"/>
          <p:cNvPicPr>
            <a:picLocks noChangeAspect="1"/>
          </p:cNvPicPr>
          <p:nvPr/>
        </p:nvPicPr>
        <p:blipFill>
          <a:blip r:embed="rId2"/>
          <a:stretch>
            <a:fillRect/>
          </a:stretch>
        </p:blipFill>
        <p:spPr>
          <a:xfrm>
            <a:off x="4357686" y="2428868"/>
            <a:ext cx="4417561" cy="3557904"/>
          </a:xfrm>
          <a:prstGeom prst="rect">
            <a:avLst/>
          </a:prstGeom>
          <a:ln w="762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Yamaha DX7</a:t>
            </a:r>
            <a:endParaRPr lang="es-EC" dirty="0">
              <a:solidFill>
                <a:schemeClr val="tx1"/>
              </a:solidFill>
            </a:endParaRPr>
          </a:p>
        </p:txBody>
      </p:sp>
      <p:sp>
        <p:nvSpPr>
          <p:cNvPr id="3" name="2 Marcador de contenido"/>
          <p:cNvSpPr>
            <a:spLocks noGrp="1"/>
          </p:cNvSpPr>
          <p:nvPr>
            <p:ph idx="1"/>
          </p:nvPr>
        </p:nvSpPr>
        <p:spPr>
          <a:xfrm>
            <a:off x="428596" y="4714884"/>
            <a:ext cx="8286808" cy="1839646"/>
          </a:xfrm>
        </p:spPr>
        <p:txBody>
          <a:bodyPr>
            <a:noAutofit/>
          </a:bodyPr>
          <a:lstStyle/>
          <a:p>
            <a:pPr lvl="0">
              <a:lnSpc>
                <a:spcPct val="150000"/>
              </a:lnSpc>
              <a:buClr>
                <a:srgbClr val="A2C816"/>
              </a:buClr>
            </a:pPr>
            <a:r>
              <a:rPr lang="es-EC" sz="1800" dirty="0" smtClean="0">
                <a:solidFill>
                  <a:schemeClr val="bg1"/>
                </a:solidFill>
              </a:rPr>
              <a:t>El Yamaha DX7 un sintetizador con sonidos puros y emulaciones  de percusión y muchos instrumentos mas fue una revolución, pudiéndose escuchar en temas  de artistas como la banda de rock británica Fleetwood Mac, o la banda de rock progresivo Rush.</a:t>
            </a:r>
            <a:endParaRPr lang="es-EC" sz="1800" dirty="0">
              <a:solidFill>
                <a:schemeClr val="bg1"/>
              </a:solidFill>
            </a:endParaRPr>
          </a:p>
        </p:txBody>
      </p:sp>
      <p:pic>
        <p:nvPicPr>
          <p:cNvPr id="4" name="3 Imagen" descr="i1mgrt.jpg"/>
          <p:cNvPicPr>
            <a:picLocks noChangeAspect="1"/>
          </p:cNvPicPr>
          <p:nvPr/>
        </p:nvPicPr>
        <p:blipFill>
          <a:blip r:embed="rId2"/>
          <a:stretch>
            <a:fillRect/>
          </a:stretch>
        </p:blipFill>
        <p:spPr>
          <a:xfrm>
            <a:off x="857224" y="2143116"/>
            <a:ext cx="7858180" cy="2518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Mackie CR 1604 </a:t>
            </a:r>
            <a:endParaRPr lang="es-EC" dirty="0">
              <a:solidFill>
                <a:schemeClr val="tx1"/>
              </a:solidFill>
            </a:endParaRPr>
          </a:p>
        </p:txBody>
      </p:sp>
      <p:sp>
        <p:nvSpPr>
          <p:cNvPr id="3" name="2 Marcador de contenido"/>
          <p:cNvSpPr>
            <a:spLocks noGrp="1"/>
          </p:cNvSpPr>
          <p:nvPr>
            <p:ph idx="1"/>
          </p:nvPr>
        </p:nvSpPr>
        <p:spPr>
          <a:xfrm>
            <a:off x="714347" y="2414590"/>
            <a:ext cx="3786215" cy="3871930"/>
          </a:xfrm>
        </p:spPr>
        <p:txBody>
          <a:bodyPr>
            <a:normAutofit/>
          </a:bodyPr>
          <a:lstStyle/>
          <a:p>
            <a:pPr lvl="0" algn="just">
              <a:lnSpc>
                <a:spcPct val="150000"/>
              </a:lnSpc>
              <a:buClr>
                <a:srgbClr val="A2C816"/>
              </a:buClr>
            </a:pPr>
            <a:r>
              <a:rPr lang="es-EC" sz="1800" dirty="0" smtClean="0">
                <a:solidFill>
                  <a:schemeClr val="bg1"/>
                </a:solidFill>
              </a:rPr>
              <a:t>Marcó comienzo de algunos conceptos nuevos, fácilmente podría ser utilizado como un mezclador de sobremesa, su chasis permite conexiones que se accede desde el frente o la parte superior de la unidad. </a:t>
            </a:r>
            <a:endParaRPr lang="es-EC" sz="2600" dirty="0" smtClean="0">
              <a:solidFill>
                <a:schemeClr val="bg1"/>
              </a:solidFill>
            </a:endParaRPr>
          </a:p>
          <a:p>
            <a:pPr algn="just">
              <a:buNone/>
            </a:pPr>
            <a:endParaRPr lang="es-EC" dirty="0">
              <a:solidFill>
                <a:schemeClr val="bg1"/>
              </a:solidFill>
            </a:endParaRPr>
          </a:p>
        </p:txBody>
      </p:sp>
      <p:pic>
        <p:nvPicPr>
          <p:cNvPr id="4" name="3 Imagen" descr="ima13.jpg"/>
          <p:cNvPicPr>
            <a:picLocks noChangeAspect="1"/>
          </p:cNvPicPr>
          <p:nvPr/>
        </p:nvPicPr>
        <p:blipFill>
          <a:blip r:embed="rId2"/>
          <a:stretch>
            <a:fillRect/>
          </a:stretch>
        </p:blipFill>
        <p:spPr>
          <a:xfrm>
            <a:off x="4857752" y="2786058"/>
            <a:ext cx="3763653" cy="2453902"/>
          </a:xfrm>
          <a:prstGeom prst="rect">
            <a:avLst/>
          </a:prstGeom>
          <a:ln w="6032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SIGLO XIV</a:t>
            </a:r>
            <a:endParaRPr lang="es-ES_tradnl" dirty="0"/>
          </a:p>
        </p:txBody>
      </p:sp>
      <p:sp>
        <p:nvSpPr>
          <p:cNvPr id="3" name="Marcador de contenido 2"/>
          <p:cNvSpPr>
            <a:spLocks noGrp="1"/>
          </p:cNvSpPr>
          <p:nvPr>
            <p:ph idx="1"/>
          </p:nvPr>
        </p:nvSpPr>
        <p:spPr/>
        <p:txBody>
          <a:bodyPr/>
          <a:lstStyle/>
          <a:p>
            <a:pPr algn="just"/>
            <a:r>
              <a:rPr lang="es-ES_tradnl" dirty="0" smtClean="0"/>
              <a:t>Todo dio inicio en el siglo XIV con la reproducción automática de la música gracias a Flandes.</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La década de los 90</a:t>
            </a:r>
            <a:endParaRPr lang="es-EC" dirty="0">
              <a:solidFill>
                <a:schemeClr val="tx1"/>
              </a:solidFill>
            </a:endParaRPr>
          </a:p>
        </p:txBody>
      </p:sp>
      <p:sp>
        <p:nvSpPr>
          <p:cNvPr id="3" name="2 Marcador de contenido"/>
          <p:cNvSpPr>
            <a:spLocks noGrp="1"/>
          </p:cNvSpPr>
          <p:nvPr>
            <p:ph idx="1"/>
          </p:nvPr>
        </p:nvSpPr>
        <p:spPr>
          <a:xfrm>
            <a:off x="928662" y="2595562"/>
            <a:ext cx="3171824" cy="3670767"/>
          </a:xfrm>
        </p:spPr>
        <p:txBody>
          <a:bodyPr>
            <a:normAutofit fontScale="77500" lnSpcReduction="20000"/>
          </a:bodyPr>
          <a:lstStyle/>
          <a:p>
            <a:pPr lvl="0" algn="just">
              <a:lnSpc>
                <a:spcPct val="170000"/>
              </a:lnSpc>
              <a:buClr>
                <a:srgbClr val="A2C816"/>
              </a:buClr>
            </a:pPr>
            <a:r>
              <a:rPr lang="es-ES" sz="2100" dirty="0" smtClean="0">
                <a:solidFill>
                  <a:schemeClr val="bg1"/>
                </a:solidFill>
              </a:rPr>
              <a:t>En la década de los 90 se podría mezclar música directamente en una computadora personal en casa, todo lo que se necesita es una tarjeta de sonido estándar y algunos módulos de sonido </a:t>
            </a:r>
            <a:r>
              <a:rPr lang="es-ES" dirty="0" smtClean="0">
                <a:solidFill>
                  <a:schemeClr val="bg1"/>
                </a:solidFill>
              </a:rPr>
              <a:t>.</a:t>
            </a:r>
            <a:endParaRPr lang="es-EC" dirty="0">
              <a:solidFill>
                <a:schemeClr val="bg1"/>
              </a:solidFill>
            </a:endParaRPr>
          </a:p>
        </p:txBody>
      </p:sp>
      <p:pic>
        <p:nvPicPr>
          <p:cNvPr id="4" name="3 Imagen" descr="estudio02.jpg"/>
          <p:cNvPicPr>
            <a:picLocks noChangeAspect="1"/>
          </p:cNvPicPr>
          <p:nvPr/>
        </p:nvPicPr>
        <p:blipFill>
          <a:blip r:embed="rId2"/>
          <a:stretch>
            <a:fillRect/>
          </a:stretch>
        </p:blipFill>
        <p:spPr>
          <a:xfrm>
            <a:off x="4286280" y="2571744"/>
            <a:ext cx="4500562" cy="3375422"/>
          </a:xfrm>
          <a:prstGeom prst="rect">
            <a:avLst/>
          </a:prstGeom>
          <a:ln w="762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Proo Tools</a:t>
            </a:r>
            <a:endParaRPr lang="es-EC" dirty="0">
              <a:solidFill>
                <a:schemeClr val="tx1"/>
              </a:solidFill>
            </a:endParaRPr>
          </a:p>
        </p:txBody>
      </p:sp>
      <p:sp>
        <p:nvSpPr>
          <p:cNvPr id="3" name="2 Marcador de contenido"/>
          <p:cNvSpPr>
            <a:spLocks noGrp="1"/>
          </p:cNvSpPr>
          <p:nvPr>
            <p:ph idx="1"/>
          </p:nvPr>
        </p:nvSpPr>
        <p:spPr>
          <a:xfrm>
            <a:off x="515940" y="4724400"/>
            <a:ext cx="8270902" cy="1785950"/>
          </a:xfrm>
        </p:spPr>
        <p:txBody>
          <a:bodyPr>
            <a:normAutofit fontScale="85000" lnSpcReduction="20000"/>
          </a:bodyPr>
          <a:lstStyle/>
          <a:p>
            <a:pPr algn="just">
              <a:buNone/>
            </a:pPr>
            <a:endParaRPr dirty="0"/>
          </a:p>
          <a:p>
            <a:pPr lvl="0" algn="just">
              <a:lnSpc>
                <a:spcPct val="120000"/>
              </a:lnSpc>
              <a:buClr>
                <a:srgbClr val="A2C816"/>
              </a:buClr>
            </a:pPr>
            <a:r>
              <a:rPr lang="es-EC" sz="1900" dirty="0" smtClean="0">
                <a:solidFill>
                  <a:schemeClr val="bg1"/>
                </a:solidFill>
              </a:rPr>
              <a:t>En 1991 Digidesign (compañía americana de tecnología) una división de Avid Technology presento su software de Pro Tools una estación de  trabajo de audio digital para la plataforma Mac OS X y Microsoft Windows sistemas operativos, utilizado por los profesionales en las industrias de audio para grabación y edición.</a:t>
            </a:r>
          </a:p>
        </p:txBody>
      </p:sp>
      <p:grpSp>
        <p:nvGrpSpPr>
          <p:cNvPr id="4" name="Group 2"/>
          <p:cNvGrpSpPr>
            <a:grpSpLocks/>
          </p:cNvGrpSpPr>
          <p:nvPr/>
        </p:nvGrpSpPr>
        <p:grpSpPr bwMode="auto">
          <a:xfrm>
            <a:off x="5751536" y="2285992"/>
            <a:ext cx="2178050" cy="2774491"/>
            <a:chOff x="3753" y="6211"/>
            <a:chExt cx="5138" cy="6521"/>
          </a:xfrm>
        </p:grpSpPr>
        <p:pic>
          <p:nvPicPr>
            <p:cNvPr id="1027" name="Imagen 1"/>
            <p:cNvPicPr>
              <a:picLocks noChangeAspect="1" noChangeArrowheads="1"/>
            </p:cNvPicPr>
            <p:nvPr/>
          </p:nvPicPr>
          <p:blipFill>
            <a:blip r:embed="rId2"/>
            <a:srcRect l="12920" t="24382" r="27431" b="27725"/>
            <a:stretch>
              <a:fillRect/>
            </a:stretch>
          </p:blipFill>
          <p:spPr bwMode="auto">
            <a:xfrm>
              <a:off x="3753" y="9700"/>
              <a:ext cx="5138" cy="3032"/>
            </a:xfrm>
            <a:prstGeom prst="rect">
              <a:avLst/>
            </a:prstGeom>
            <a:noFill/>
            <a:ln w="76200">
              <a:solidFill>
                <a:schemeClr val="bg1"/>
              </a:solidFill>
            </a:ln>
          </p:spPr>
        </p:pic>
        <p:pic>
          <p:nvPicPr>
            <p:cNvPr id="1028" name="Imagen 1"/>
            <p:cNvPicPr>
              <a:picLocks noChangeAspect="1" noChangeArrowheads="1"/>
            </p:cNvPicPr>
            <p:nvPr/>
          </p:nvPicPr>
          <p:blipFill>
            <a:blip r:embed="rId3"/>
            <a:srcRect l="12047" t="21497" r="28169" b="26064"/>
            <a:stretch>
              <a:fillRect/>
            </a:stretch>
          </p:blipFill>
          <p:spPr bwMode="auto">
            <a:xfrm>
              <a:off x="3753" y="6211"/>
              <a:ext cx="5138" cy="3484"/>
            </a:xfrm>
            <a:prstGeom prst="rect">
              <a:avLst/>
            </a:prstGeom>
            <a:noFill/>
            <a:ln w="76200">
              <a:solidFill>
                <a:schemeClr val="bg1"/>
              </a:solidFill>
            </a:ln>
          </p:spPr>
        </p:pic>
      </p:grpSp>
      <p:pic>
        <p:nvPicPr>
          <p:cNvPr id="7" name="6 Imagen" descr="cw_700x700_ProToolsMPRecordEditMix.jpg"/>
          <p:cNvPicPr>
            <a:picLocks noChangeAspect="1"/>
          </p:cNvPicPr>
          <p:nvPr/>
        </p:nvPicPr>
        <p:blipFill>
          <a:blip r:embed="rId4"/>
          <a:stretch>
            <a:fillRect/>
          </a:stretch>
        </p:blipFill>
        <p:spPr>
          <a:xfrm>
            <a:off x="1551761" y="2253845"/>
            <a:ext cx="3948933" cy="2818229"/>
          </a:xfrm>
          <a:prstGeom prst="rect">
            <a:avLst/>
          </a:prstGeom>
          <a:ln>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1000"/>
                                        <p:tgtEl>
                                          <p:spTgt spid="3">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Grabadores Multipista</a:t>
            </a:r>
            <a:endParaRPr lang="es-EC" dirty="0">
              <a:solidFill>
                <a:schemeClr val="tx1"/>
              </a:solidFill>
            </a:endParaRPr>
          </a:p>
        </p:txBody>
      </p:sp>
      <p:sp>
        <p:nvSpPr>
          <p:cNvPr id="3" name="2 Marcador de contenido"/>
          <p:cNvSpPr>
            <a:spLocks noGrp="1"/>
          </p:cNvSpPr>
          <p:nvPr>
            <p:ph idx="1"/>
          </p:nvPr>
        </p:nvSpPr>
        <p:spPr>
          <a:xfrm>
            <a:off x="642910" y="5357826"/>
            <a:ext cx="8056589" cy="1285884"/>
          </a:xfrm>
        </p:spPr>
        <p:txBody>
          <a:bodyPr>
            <a:normAutofit/>
          </a:bodyPr>
          <a:lstStyle/>
          <a:p>
            <a:pPr lvl="0" algn="just">
              <a:buClr>
                <a:srgbClr val="A2C816"/>
              </a:buClr>
            </a:pPr>
            <a:r>
              <a:rPr lang="es-ES" sz="1800" dirty="0" smtClean="0">
                <a:solidFill>
                  <a:schemeClr val="bg1"/>
                </a:solidFill>
              </a:rPr>
              <a:t>En 1995, otra revolución en grabación multipista comenzó con la llegada de equipos digitales, que grabaron el sonido a un disco duro, a una cinta de formato digital (por ejemplo ADAT), o, en algunos casos, a </a:t>
            </a:r>
            <a:r>
              <a:rPr lang="es-ES" sz="1800" dirty="0" err="1" smtClean="0">
                <a:solidFill>
                  <a:schemeClr val="bg1"/>
                </a:solidFill>
              </a:rPr>
              <a:t>Minidiscs</a:t>
            </a:r>
            <a:r>
              <a:rPr lang="es-ES" sz="1800" dirty="0" smtClean="0">
                <a:solidFill>
                  <a:schemeClr val="bg1"/>
                </a:solidFill>
              </a:rPr>
              <a:t>.</a:t>
            </a:r>
          </a:p>
          <a:p>
            <a:pPr algn="just">
              <a:buNone/>
            </a:pPr>
            <a:endParaRPr lang="es-EC" dirty="0" smtClean="0">
              <a:solidFill>
                <a:schemeClr val="bg1"/>
              </a:solidFill>
            </a:endParaRPr>
          </a:p>
          <a:p>
            <a:pPr algn="just">
              <a:buNone/>
            </a:pPr>
            <a:endParaRPr lang="es-EC" dirty="0">
              <a:solidFill>
                <a:schemeClr val="bg1"/>
              </a:solidFill>
            </a:endParaRPr>
          </a:p>
        </p:txBody>
      </p:sp>
      <p:pic>
        <p:nvPicPr>
          <p:cNvPr id="4" name="3 Imagen" descr="ima 14.jpg"/>
          <p:cNvPicPr>
            <a:picLocks noChangeAspect="1"/>
          </p:cNvPicPr>
          <p:nvPr/>
        </p:nvPicPr>
        <p:blipFill>
          <a:blip r:embed="rId2"/>
          <a:stretch>
            <a:fillRect/>
          </a:stretch>
        </p:blipFill>
        <p:spPr>
          <a:xfrm>
            <a:off x="735629" y="2571744"/>
            <a:ext cx="8051213" cy="2325906"/>
          </a:xfrm>
          <a:prstGeom prst="rect">
            <a:avLst/>
          </a:prstGeom>
          <a:ln w="762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Cubase</a:t>
            </a:r>
            <a:endParaRPr lang="es-EC" dirty="0">
              <a:solidFill>
                <a:schemeClr val="tx1"/>
              </a:solidFill>
            </a:endParaRPr>
          </a:p>
        </p:txBody>
      </p:sp>
      <p:sp>
        <p:nvSpPr>
          <p:cNvPr id="3" name="2 Marcador de contenido"/>
          <p:cNvSpPr>
            <a:spLocks noGrp="1"/>
          </p:cNvSpPr>
          <p:nvPr>
            <p:ph idx="1"/>
          </p:nvPr>
        </p:nvSpPr>
        <p:spPr>
          <a:xfrm>
            <a:off x="857224" y="2595562"/>
            <a:ext cx="3357586" cy="3670767"/>
          </a:xfrm>
        </p:spPr>
        <p:txBody>
          <a:bodyPr>
            <a:normAutofit lnSpcReduction="10000"/>
          </a:bodyPr>
          <a:lstStyle/>
          <a:p>
            <a:pPr lvl="0" algn="just">
              <a:lnSpc>
                <a:spcPct val="150000"/>
              </a:lnSpc>
              <a:buClr>
                <a:srgbClr val="A2C816"/>
              </a:buClr>
            </a:pPr>
            <a:r>
              <a:rPr lang="es-ES" sz="1800" dirty="0" smtClean="0">
                <a:solidFill>
                  <a:schemeClr val="bg1"/>
                </a:solidFill>
              </a:rPr>
              <a:t>En 1996, la empresa alemana Steinberg presentó Cubase VST , lo que puede grabar y reproducir hasta 32 pistas de audio digital en un computador sin necesidad de ninguna tarjeta externa,  </a:t>
            </a:r>
            <a:endParaRPr lang="es-EC" sz="1800" dirty="0" smtClean="0">
              <a:solidFill>
                <a:schemeClr val="bg1"/>
              </a:solidFill>
            </a:endParaRPr>
          </a:p>
        </p:txBody>
      </p:sp>
      <p:pic>
        <p:nvPicPr>
          <p:cNvPr id="4" name="3 Imagen" descr="9925.jpg"/>
          <p:cNvPicPr>
            <a:picLocks noChangeAspect="1"/>
          </p:cNvPicPr>
          <p:nvPr/>
        </p:nvPicPr>
        <p:blipFill>
          <a:blip r:embed="rId2"/>
          <a:stretch>
            <a:fillRect/>
          </a:stretch>
        </p:blipFill>
        <p:spPr>
          <a:xfrm>
            <a:off x="4705945" y="2950141"/>
            <a:ext cx="4080897" cy="2550561"/>
          </a:xfrm>
          <a:prstGeom prst="rect">
            <a:avLst/>
          </a:prstGeom>
          <a:ln w="762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adriel\Documents\Imagenes background\Aurora.jpg"/>
          <p:cNvPicPr>
            <a:picLocks noChangeAspect="1" noChangeArrowheads="1"/>
          </p:cNvPicPr>
          <p:nvPr/>
        </p:nvPicPr>
        <p:blipFill>
          <a:blip r:embed="rId3"/>
          <a:srcRect/>
          <a:stretch>
            <a:fillRect/>
          </a:stretch>
        </p:blipFill>
        <p:spPr bwMode="auto">
          <a:xfrm>
            <a:off x="0" y="1"/>
            <a:ext cx="9144000" cy="5338694"/>
          </a:xfrm>
          <a:prstGeom prst="rect">
            <a:avLst/>
          </a:prstGeom>
          <a:noFill/>
        </p:spPr>
      </p:pic>
      <p:sp>
        <p:nvSpPr>
          <p:cNvPr id="11" name="5 CuadroTexto"/>
          <p:cNvSpPr txBox="1"/>
          <p:nvPr/>
        </p:nvSpPr>
        <p:spPr>
          <a:xfrm>
            <a:off x="0" y="4728340"/>
            <a:ext cx="9634736" cy="723275"/>
          </a:xfrm>
          <a:prstGeom prst="rect">
            <a:avLst/>
          </a:prstGeom>
          <a:noFill/>
        </p:spPr>
        <p:txBody>
          <a:bodyPr wrap="square" rtlCol="0">
            <a:spAutoFit/>
          </a:bodyPr>
          <a:lstStyle/>
          <a:p>
            <a:pPr algn="ctr"/>
            <a:r>
              <a:rPr lang="es-ES_tradnl" sz="4100" b="1" dirty="0" smtClean="0">
                <a:solidFill>
                  <a:schemeClr val="bg1"/>
                </a:solidFill>
                <a:latin typeface="+mj-lt"/>
                <a:cs typeface="Century"/>
              </a:rPr>
              <a:t>La mezcla en la actualidad</a:t>
            </a:r>
            <a:endParaRPr lang="es-AR" sz="4100" dirty="0">
              <a:solidFill>
                <a:schemeClr val="tx2"/>
              </a:solidFill>
              <a:latin typeface="Century"/>
              <a:cs typeface="Century"/>
            </a:endParaRPr>
          </a:p>
        </p:txBody>
      </p:sp>
      <p:sp>
        <p:nvSpPr>
          <p:cNvPr id="12" name="9 Rectángulo"/>
          <p:cNvSpPr/>
          <p:nvPr/>
        </p:nvSpPr>
        <p:spPr>
          <a:xfrm>
            <a:off x="0" y="5338695"/>
            <a:ext cx="9144000" cy="151932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dirty="0">
              <a:solidFill>
                <a:schemeClr val="tx1">
                  <a:lumMod val="95000"/>
                  <a:lumOff val="5000"/>
                </a:schemeClr>
              </a:solidFill>
            </a:endParaRPr>
          </a:p>
        </p:txBody>
      </p:sp>
      <p:pic>
        <p:nvPicPr>
          <p:cNvPr id="15" name="Picture 2" descr="C:\Users\adriel\Documents\Imagenes background\Aurora.jpg"/>
          <p:cNvPicPr>
            <a:picLocks noChangeAspect="1" noChangeArrowheads="1"/>
          </p:cNvPicPr>
          <p:nvPr/>
        </p:nvPicPr>
        <p:blipFill>
          <a:blip r:embed="rId3"/>
          <a:srcRect/>
          <a:stretch>
            <a:fillRect/>
          </a:stretch>
        </p:blipFill>
        <p:spPr bwMode="auto">
          <a:xfrm rot="10800000" flipH="1">
            <a:off x="0" y="5338691"/>
            <a:ext cx="9144000" cy="15193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C" dirty="0" smtClean="0">
                <a:solidFill>
                  <a:schemeClr val="accent5">
                    <a:lumMod val="50000"/>
                  </a:schemeClr>
                </a:solidFill>
              </a:rPr>
              <a:t>La mezcla en la actualidad</a:t>
            </a:r>
            <a:endParaRPr lang="es-EC" dirty="0">
              <a:solidFill>
                <a:schemeClr val="accent5">
                  <a:lumMod val="50000"/>
                </a:schemeClr>
              </a:solidFill>
            </a:endParaRPr>
          </a:p>
        </p:txBody>
      </p:sp>
      <p:sp>
        <p:nvSpPr>
          <p:cNvPr id="3" name="2 Marcador de contenido"/>
          <p:cNvSpPr>
            <a:spLocks noGrp="1"/>
          </p:cNvSpPr>
          <p:nvPr>
            <p:ph idx="1"/>
          </p:nvPr>
        </p:nvSpPr>
        <p:spPr>
          <a:xfrm>
            <a:off x="928662" y="2595562"/>
            <a:ext cx="3500462" cy="3670767"/>
          </a:xfrm>
        </p:spPr>
        <p:txBody>
          <a:bodyPr>
            <a:noAutofit/>
          </a:bodyPr>
          <a:lstStyle/>
          <a:p>
            <a:pPr lvl="0" algn="just">
              <a:lnSpc>
                <a:spcPct val="150000"/>
              </a:lnSpc>
              <a:buClr>
                <a:srgbClr val="A2C816"/>
              </a:buClr>
            </a:pPr>
            <a:r>
              <a:rPr lang="es-EC" sz="1600" dirty="0" smtClean="0">
                <a:solidFill>
                  <a:schemeClr val="accent5">
                    <a:lumMod val="50000"/>
                  </a:schemeClr>
                </a:solidFill>
              </a:rPr>
              <a:t>La tecnología digital ha sido un gran paso en los estudios de audio y grabación, usando dispositivos digitales, los músicos pueden fácilmente y de forma económica combinar composición, grabación y mezclas con calidad superior.</a:t>
            </a:r>
            <a:endParaRPr lang="es-EC" sz="1600" dirty="0">
              <a:solidFill>
                <a:schemeClr val="accent5">
                  <a:lumMod val="50000"/>
                </a:schemeClr>
              </a:solidFill>
            </a:endParaRPr>
          </a:p>
        </p:txBody>
      </p:sp>
      <p:pic>
        <p:nvPicPr>
          <p:cNvPr id="4" name="3 Imagen" descr="74848.jpg"/>
          <p:cNvPicPr>
            <a:picLocks noChangeAspect="1"/>
          </p:cNvPicPr>
          <p:nvPr/>
        </p:nvPicPr>
        <p:blipFill>
          <a:blip r:embed="rId2"/>
          <a:stretch>
            <a:fillRect/>
          </a:stretch>
        </p:blipFill>
        <p:spPr>
          <a:xfrm>
            <a:off x="4746414" y="2928934"/>
            <a:ext cx="4111866" cy="2743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C" dirty="0" smtClean="0">
                <a:solidFill>
                  <a:schemeClr val="accent5">
                    <a:lumMod val="50000"/>
                  </a:schemeClr>
                </a:solidFill>
              </a:rPr>
              <a:t>La mezcla en la actualidad</a:t>
            </a:r>
            <a:endParaRPr lang="es-EC" dirty="0">
              <a:solidFill>
                <a:schemeClr val="accent5">
                  <a:lumMod val="50000"/>
                </a:schemeClr>
              </a:solidFill>
            </a:endParaRPr>
          </a:p>
        </p:txBody>
      </p:sp>
      <p:sp>
        <p:nvSpPr>
          <p:cNvPr id="3" name="2 Marcador de contenido"/>
          <p:cNvSpPr>
            <a:spLocks noGrp="1"/>
          </p:cNvSpPr>
          <p:nvPr>
            <p:ph idx="1"/>
          </p:nvPr>
        </p:nvSpPr>
        <p:spPr>
          <a:xfrm>
            <a:off x="928662" y="2595562"/>
            <a:ext cx="3929090" cy="3833834"/>
          </a:xfrm>
        </p:spPr>
        <p:txBody>
          <a:bodyPr>
            <a:normAutofit fontScale="92500" lnSpcReduction="20000"/>
          </a:bodyPr>
          <a:lstStyle/>
          <a:p>
            <a:pPr lvl="0" algn="just">
              <a:lnSpc>
                <a:spcPct val="150000"/>
              </a:lnSpc>
              <a:buClr>
                <a:srgbClr val="A2C816"/>
              </a:buClr>
            </a:pPr>
            <a:r>
              <a:rPr lang="es-EC" sz="1800" dirty="0" smtClean="0">
                <a:solidFill>
                  <a:schemeClr val="accent5">
                    <a:lumMod val="50000"/>
                  </a:schemeClr>
                </a:solidFill>
              </a:rPr>
              <a:t>El proceso de la mezcla sonora es más viable por la llegada de las plataformas que nos permiten realizarlo todo por medio de la computadora,  un software de edición proporciona a los músicos una gran variedad de características notables y sorprendentes que tratar, todas las funciones.  </a:t>
            </a:r>
          </a:p>
        </p:txBody>
      </p:sp>
      <p:pic>
        <p:nvPicPr>
          <p:cNvPr id="4" name="3 Imagen" descr="Pro+Tools+Mbox+Mini_1.jpg"/>
          <p:cNvPicPr>
            <a:picLocks noChangeAspect="1"/>
          </p:cNvPicPr>
          <p:nvPr/>
        </p:nvPicPr>
        <p:blipFill>
          <a:blip r:embed="rId2"/>
          <a:stretch>
            <a:fillRect/>
          </a:stretch>
        </p:blipFill>
        <p:spPr>
          <a:xfrm>
            <a:off x="5357818" y="2786058"/>
            <a:ext cx="3090661" cy="3255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C" dirty="0" smtClean="0">
                <a:solidFill>
                  <a:schemeClr val="accent5">
                    <a:lumMod val="50000"/>
                  </a:schemeClr>
                </a:solidFill>
              </a:rPr>
              <a:t>La mezcla en la actualidad</a:t>
            </a:r>
            <a:endParaRPr lang="es-EC" dirty="0">
              <a:solidFill>
                <a:schemeClr val="accent5">
                  <a:lumMod val="50000"/>
                </a:schemeClr>
              </a:solidFill>
            </a:endParaRPr>
          </a:p>
        </p:txBody>
      </p:sp>
      <p:sp>
        <p:nvSpPr>
          <p:cNvPr id="3" name="2 Marcador de contenido"/>
          <p:cNvSpPr>
            <a:spLocks noGrp="1"/>
          </p:cNvSpPr>
          <p:nvPr>
            <p:ph idx="1"/>
          </p:nvPr>
        </p:nvSpPr>
        <p:spPr>
          <a:xfrm>
            <a:off x="857224" y="2357430"/>
            <a:ext cx="3286148" cy="4143404"/>
          </a:xfrm>
        </p:spPr>
        <p:txBody>
          <a:bodyPr>
            <a:noAutofit/>
          </a:bodyPr>
          <a:lstStyle/>
          <a:p>
            <a:pPr lvl="0" algn="just">
              <a:lnSpc>
                <a:spcPct val="150000"/>
              </a:lnSpc>
              <a:buClr>
                <a:srgbClr val="A2C816"/>
              </a:buClr>
            </a:pPr>
            <a:r>
              <a:rPr lang="es-EC" sz="1800" dirty="0" smtClean="0">
                <a:solidFill>
                  <a:schemeClr val="accent5">
                    <a:lumMod val="50000"/>
                  </a:schemeClr>
                </a:solidFill>
              </a:rPr>
              <a:t>Con el uso de los software de mezcla se puede </a:t>
            </a:r>
            <a:r>
              <a:rPr lang="es-EC" sz="1800" dirty="0" smtClean="0">
                <a:solidFill>
                  <a:schemeClr val="tx1"/>
                </a:solidFill>
              </a:rPr>
              <a:t>crear</a:t>
            </a:r>
            <a:r>
              <a:rPr lang="es-EC" sz="1800" dirty="0" smtClean="0">
                <a:solidFill>
                  <a:schemeClr val="accent5">
                    <a:lumMod val="50000"/>
                  </a:schemeClr>
                </a:solidFill>
              </a:rPr>
              <a:t> fácilmente archivos de una producción musical y guardarlo en la computadora, no hay amenaza de perder  las  canciones creadas.</a:t>
            </a:r>
            <a:endParaRPr lang="es-EC" sz="1800" dirty="0">
              <a:solidFill>
                <a:schemeClr val="accent5">
                  <a:lumMod val="50000"/>
                </a:schemeClr>
              </a:solidFill>
            </a:endParaRPr>
          </a:p>
        </p:txBody>
      </p:sp>
      <p:pic>
        <p:nvPicPr>
          <p:cNvPr id="4" name="3 Imagen" descr="sonar_le_screen.jpg"/>
          <p:cNvPicPr>
            <a:picLocks noChangeAspect="1"/>
          </p:cNvPicPr>
          <p:nvPr/>
        </p:nvPicPr>
        <p:blipFill>
          <a:blip r:embed="rId2"/>
          <a:stretch>
            <a:fillRect/>
          </a:stretch>
        </p:blipFill>
        <p:spPr>
          <a:xfrm>
            <a:off x="4624958" y="2786058"/>
            <a:ext cx="4161884" cy="3008448"/>
          </a:xfrm>
          <a:prstGeom prst="rect">
            <a:avLst/>
          </a:prstGeom>
          <a:ln w="762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C" dirty="0" smtClean="0">
                <a:solidFill>
                  <a:schemeClr val="accent5">
                    <a:lumMod val="50000"/>
                  </a:schemeClr>
                </a:solidFill>
              </a:rPr>
              <a:t>La mezcla en la actualidad</a:t>
            </a:r>
            <a:endParaRPr lang="es-EC" dirty="0">
              <a:solidFill>
                <a:schemeClr val="accent5">
                  <a:lumMod val="50000"/>
                </a:schemeClr>
              </a:solidFill>
            </a:endParaRPr>
          </a:p>
        </p:txBody>
      </p:sp>
      <p:sp>
        <p:nvSpPr>
          <p:cNvPr id="3" name="2 Marcador de contenido"/>
          <p:cNvSpPr>
            <a:spLocks noGrp="1"/>
          </p:cNvSpPr>
          <p:nvPr>
            <p:ph idx="1"/>
          </p:nvPr>
        </p:nvSpPr>
        <p:spPr>
          <a:xfrm>
            <a:off x="571472" y="4877951"/>
            <a:ext cx="8072494" cy="1765759"/>
          </a:xfrm>
        </p:spPr>
        <p:txBody>
          <a:bodyPr>
            <a:normAutofit/>
          </a:bodyPr>
          <a:lstStyle/>
          <a:p>
            <a:pPr lvl="0" algn="just">
              <a:buClr>
                <a:srgbClr val="A2C816"/>
              </a:buClr>
            </a:pPr>
            <a:r>
              <a:rPr lang="es-ES" sz="1800" dirty="0" smtClean="0">
                <a:solidFill>
                  <a:schemeClr val="accent5">
                    <a:lumMod val="50000"/>
                  </a:schemeClr>
                </a:solidFill>
              </a:rPr>
              <a:t>Diferentes software de grabación de audio digital y programas de procesamiento se ejecutan en varios  sistemas operativos. Independiente del software de grabación de sonido digital, se necesitan aplicaciones digitales de grabación de sonido e interfaces físicas para grabar. </a:t>
            </a:r>
            <a:endParaRPr lang="es-EC" sz="1800" dirty="0">
              <a:solidFill>
                <a:schemeClr val="accent5">
                  <a:lumMod val="50000"/>
                </a:schemeClr>
              </a:solidFill>
            </a:endParaRPr>
          </a:p>
        </p:txBody>
      </p:sp>
      <p:pic>
        <p:nvPicPr>
          <p:cNvPr id="4" name="3 Imagen" descr="Interface_de_aud_4a40e2da115de.jpg"/>
          <p:cNvPicPr>
            <a:picLocks noChangeAspect="1"/>
          </p:cNvPicPr>
          <p:nvPr/>
        </p:nvPicPr>
        <p:blipFill>
          <a:blip r:embed="rId2"/>
          <a:stretch>
            <a:fillRect/>
          </a:stretch>
        </p:blipFill>
        <p:spPr>
          <a:xfrm>
            <a:off x="2143108" y="2214554"/>
            <a:ext cx="5105400" cy="2462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C" dirty="0" smtClean="0">
                <a:solidFill>
                  <a:schemeClr val="accent5">
                    <a:lumMod val="50000"/>
                  </a:schemeClr>
                </a:solidFill>
              </a:rPr>
              <a:t>La mezcla en la actualidad</a:t>
            </a:r>
            <a:endParaRPr lang="es-EC" dirty="0">
              <a:solidFill>
                <a:schemeClr val="accent5">
                  <a:lumMod val="50000"/>
                </a:schemeClr>
              </a:solidFill>
            </a:endParaRPr>
          </a:p>
        </p:txBody>
      </p:sp>
      <p:sp>
        <p:nvSpPr>
          <p:cNvPr id="3" name="2 Marcador de contenido"/>
          <p:cNvSpPr>
            <a:spLocks noGrp="1"/>
          </p:cNvSpPr>
          <p:nvPr>
            <p:ph idx="1"/>
          </p:nvPr>
        </p:nvSpPr>
        <p:spPr>
          <a:xfrm>
            <a:off x="928662" y="2595562"/>
            <a:ext cx="7610476" cy="3670767"/>
          </a:xfrm>
        </p:spPr>
        <p:txBody>
          <a:bodyPr>
            <a:normAutofit/>
          </a:bodyPr>
          <a:lstStyle/>
          <a:p>
            <a:pPr algn="just">
              <a:buNone/>
            </a:pPr>
            <a:r>
              <a:rPr lang="es-EC" dirty="0" smtClean="0">
                <a:solidFill>
                  <a:schemeClr val="accent5">
                    <a:lumMod val="50000"/>
                  </a:schemeClr>
                </a:solidFill>
              </a:rPr>
              <a:t>El dictado digital de flujo de trabajo de software, es un software avanzado para las organizaciones comerciales de audio, donde todavía se juega por una mecanógrafa, pero el archivo de audio puede ser transferido de forma segura y eficiente, el flujo de trabajo de los elementos de estos sistemas  también permite a los usuarios compartir archivos de audio al instante, crear equipos virtuales, la transcripción externa de forma segura, confidencial y configurar opciones de envío o "paredes de ética".</a:t>
            </a:r>
          </a:p>
          <a:p>
            <a:pPr algn="just">
              <a:buNone/>
            </a:pPr>
            <a:endParaRPr lang="es-EC" dirty="0">
              <a:solidFill>
                <a:schemeClr val="accent5">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SIGLO XV</a:t>
            </a:r>
            <a:endParaRPr lang="es-ES_tradnl" dirty="0"/>
          </a:p>
        </p:txBody>
      </p:sp>
      <p:sp>
        <p:nvSpPr>
          <p:cNvPr id="3" name="Marcador de contenido 2"/>
          <p:cNvSpPr>
            <a:spLocks noGrp="1"/>
          </p:cNvSpPr>
          <p:nvPr>
            <p:ph idx="1"/>
          </p:nvPr>
        </p:nvSpPr>
        <p:spPr/>
        <p:txBody>
          <a:bodyPr/>
          <a:lstStyle/>
          <a:p>
            <a:r>
              <a:rPr lang="es-ES_tradnl" dirty="0" smtClean="0"/>
              <a:t>Órgano de barril. </a:t>
            </a:r>
          </a:p>
          <a:p>
            <a:r>
              <a:rPr lang="es-ES_tradnl" dirty="0" smtClean="0"/>
              <a:t>Reloj musical 1598. </a:t>
            </a:r>
          </a:p>
          <a:p>
            <a:pPr>
              <a:buNone/>
            </a:pP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p:spPr>
        <p:txBody>
          <a:bodyPr/>
          <a:lstStyle/>
          <a:p>
            <a:r>
              <a:rPr lang="es-EC" dirty="0" smtClean="0">
                <a:solidFill>
                  <a:schemeClr val="accent5">
                    <a:lumMod val="50000"/>
                  </a:schemeClr>
                </a:solidFill>
              </a:rPr>
              <a:t>La mezcla en la actualidad</a:t>
            </a:r>
            <a:endParaRPr lang="es-EC" dirty="0">
              <a:solidFill>
                <a:schemeClr val="accent5">
                  <a:lumMod val="50000"/>
                </a:schemeClr>
              </a:solidFill>
            </a:endParaRPr>
          </a:p>
        </p:txBody>
      </p:sp>
      <p:sp>
        <p:nvSpPr>
          <p:cNvPr id="3" name="2 Marcador de contenido"/>
          <p:cNvSpPr>
            <a:spLocks noGrp="1"/>
          </p:cNvSpPr>
          <p:nvPr>
            <p:ph idx="1"/>
          </p:nvPr>
        </p:nvSpPr>
        <p:spPr>
          <a:xfrm>
            <a:off x="857224" y="2714620"/>
            <a:ext cx="3140081" cy="3143272"/>
          </a:xfrm>
        </p:spPr>
        <p:txBody>
          <a:bodyPr>
            <a:noAutofit/>
          </a:bodyPr>
          <a:lstStyle/>
          <a:p>
            <a:pPr lvl="0" algn="just">
              <a:buClr>
                <a:srgbClr val="A2C816"/>
              </a:buClr>
            </a:pPr>
            <a:r>
              <a:rPr lang="es-EC" sz="1800" dirty="0" smtClean="0">
                <a:solidFill>
                  <a:schemeClr val="accent5">
                    <a:lumMod val="50000"/>
                  </a:schemeClr>
                </a:solidFill>
              </a:rPr>
              <a:t>SONAR es una estación de trabajo de audio digital hecha por Cakewalk para la grabación, edición, mezcla, masterización y salida de audio, SONAR es un ejemplo de una estación de trabajo de audio digital (DAW). </a:t>
            </a:r>
            <a:endParaRPr lang="es-EC" sz="1800" dirty="0">
              <a:solidFill>
                <a:schemeClr val="accent5">
                  <a:lumMod val="50000"/>
                </a:schemeClr>
              </a:solidFill>
            </a:endParaRPr>
          </a:p>
        </p:txBody>
      </p:sp>
      <p:pic>
        <p:nvPicPr>
          <p:cNvPr id="4" name="3 Imagen" descr="Sonar8.JPG"/>
          <p:cNvPicPr>
            <a:picLocks noChangeAspect="1"/>
          </p:cNvPicPr>
          <p:nvPr/>
        </p:nvPicPr>
        <p:blipFill>
          <a:blip r:embed="rId2"/>
          <a:stretch>
            <a:fillRect/>
          </a:stretch>
        </p:blipFill>
        <p:spPr>
          <a:xfrm>
            <a:off x="4387754" y="2939561"/>
            <a:ext cx="4399088" cy="2632579"/>
          </a:xfrm>
          <a:prstGeom prst="rect">
            <a:avLst/>
          </a:prstGeom>
          <a:ln w="7620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bg1"/>
          </a:solidFill>
        </p:spPr>
        <p:txBody>
          <a:bodyPr/>
          <a:lstStyle/>
          <a:p>
            <a:r>
              <a:rPr lang="es-EC" dirty="0" smtClean="0">
                <a:solidFill>
                  <a:schemeClr val="tx1"/>
                </a:solidFill>
              </a:rPr>
              <a:t>Criterios de Mezcla</a:t>
            </a:r>
            <a:endParaRPr lang="es-EC" dirty="0">
              <a:solidFill>
                <a:schemeClr val="tx1"/>
              </a:solidFill>
            </a:endParaRPr>
          </a:p>
        </p:txBody>
      </p:sp>
      <p:sp>
        <p:nvSpPr>
          <p:cNvPr id="3" name="2 Marcador de contenido"/>
          <p:cNvSpPr>
            <a:spLocks noGrp="1"/>
          </p:cNvSpPr>
          <p:nvPr>
            <p:ph idx="1"/>
          </p:nvPr>
        </p:nvSpPr>
        <p:spPr>
          <a:xfrm>
            <a:off x="928662" y="2595562"/>
            <a:ext cx="7610476" cy="3670767"/>
          </a:xfrm>
        </p:spPr>
        <p:txBody>
          <a:bodyPr>
            <a:normAutofit/>
          </a:bodyPr>
          <a:lstStyle/>
          <a:p>
            <a:pPr algn="just">
              <a:buNone/>
            </a:pPr>
            <a:r>
              <a:rPr lang="es-EC" dirty="0" smtClean="0">
                <a:solidFill>
                  <a:schemeClr val="accent5">
                    <a:lumMod val="50000"/>
                  </a:schemeClr>
                </a:solidFill>
              </a:rPr>
              <a:t>Hay tres estilos o criterios principales de mezcla, que comenzaron a surgir casi medio siglo atrás.</a:t>
            </a:r>
          </a:p>
          <a:p>
            <a:endParaRPr lang="es-EC" dirty="0" smtClean="0">
              <a:solidFill>
                <a:schemeClr val="accent5">
                  <a:lumMod val="50000"/>
                </a:schemeClr>
              </a:solidFill>
            </a:endParaRPr>
          </a:p>
          <a:p>
            <a:r>
              <a:rPr lang="es-EC" dirty="0" smtClean="0">
                <a:solidFill>
                  <a:schemeClr val="accent5">
                    <a:lumMod val="50000"/>
                  </a:schemeClr>
                </a:solidFill>
              </a:rPr>
              <a:t>Estilo Los Ángeles</a:t>
            </a:r>
          </a:p>
          <a:p>
            <a:r>
              <a:rPr lang="es-EC" dirty="0" smtClean="0">
                <a:solidFill>
                  <a:schemeClr val="accent5">
                    <a:lumMod val="50000"/>
                  </a:schemeClr>
                </a:solidFill>
              </a:rPr>
              <a:t>Estilo New York</a:t>
            </a:r>
          </a:p>
          <a:p>
            <a:r>
              <a:rPr lang="es-EC" dirty="0" smtClean="0">
                <a:solidFill>
                  <a:schemeClr val="accent5">
                    <a:lumMod val="50000"/>
                  </a:schemeClr>
                </a:solidFill>
              </a:rPr>
              <a:t>Estilo Londres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10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10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70C0"/>
          </a:solidFill>
        </p:spPr>
        <p:txBody>
          <a:bodyPr/>
          <a:lstStyle/>
          <a:p>
            <a:r>
              <a:rPr lang="es-EC" dirty="0" smtClean="0"/>
              <a:t>Aplicaciones de la mezcla</a:t>
            </a:r>
            <a:endParaRPr lang="es-EC" dirty="0"/>
          </a:p>
        </p:txBody>
      </p:sp>
      <p:sp>
        <p:nvSpPr>
          <p:cNvPr id="3" name="2 Marcador de contenido"/>
          <p:cNvSpPr>
            <a:spLocks noGrp="1"/>
          </p:cNvSpPr>
          <p:nvPr>
            <p:ph idx="1"/>
          </p:nvPr>
        </p:nvSpPr>
        <p:spPr>
          <a:xfrm>
            <a:off x="928662" y="2571744"/>
            <a:ext cx="7610476" cy="3670767"/>
          </a:xfrm>
        </p:spPr>
        <p:txBody>
          <a:bodyPr>
            <a:normAutofit lnSpcReduction="10000"/>
          </a:bodyPr>
          <a:lstStyle/>
          <a:p>
            <a:pPr algn="just">
              <a:buNone/>
            </a:pPr>
            <a:r>
              <a:rPr lang="es-EC" dirty="0" smtClean="0">
                <a:solidFill>
                  <a:schemeClr val="accent5">
                    <a:lumMod val="50000"/>
                  </a:schemeClr>
                </a:solidFill>
              </a:rPr>
              <a:t>     Audio</a:t>
            </a:r>
          </a:p>
          <a:p>
            <a:pPr lvl="0" algn="just">
              <a:lnSpc>
                <a:spcPct val="150000"/>
              </a:lnSpc>
              <a:buClr>
                <a:srgbClr val="A2C816"/>
              </a:buClr>
            </a:pPr>
            <a:r>
              <a:rPr lang="es-ES" sz="1800" dirty="0" smtClean="0">
                <a:solidFill>
                  <a:schemeClr val="accent5">
                    <a:lumMod val="50000"/>
                  </a:schemeClr>
                </a:solidFill>
              </a:rPr>
              <a:t>Si la mezcla no está bien realizada no habrá un buen sonido cuando se reproduce al aire, incluso un ingeniero de masterización no podría arreglar una mezcla que no ha sido bien realizada. </a:t>
            </a:r>
          </a:p>
          <a:p>
            <a:pPr lvl="0" algn="just">
              <a:lnSpc>
                <a:spcPct val="150000"/>
              </a:lnSpc>
              <a:buClr>
                <a:srgbClr val="A2C816"/>
              </a:buClr>
            </a:pPr>
            <a:r>
              <a:rPr lang="es-ES" sz="1800" dirty="0" smtClean="0">
                <a:solidFill>
                  <a:schemeClr val="accent5">
                    <a:lumMod val="50000"/>
                  </a:schemeClr>
                </a:solidFill>
              </a:rPr>
              <a:t>En la publicidad la mezcla es una herramienta que permite plasmar sonidos grabados para llegar con el mensaje al receptor.</a:t>
            </a:r>
            <a:endParaRPr lang="es-EC" sz="1800" dirty="0" smtClean="0">
              <a:solidFill>
                <a:schemeClr val="accent5">
                  <a:lumMod val="50000"/>
                </a:schemeClr>
              </a:solidFill>
            </a:endParaRPr>
          </a:p>
          <a:p>
            <a:pPr algn="just">
              <a:buNone/>
            </a:pPr>
            <a:endParaRPr lang="es-EC" dirty="0" smtClean="0">
              <a:solidFill>
                <a:schemeClr val="bg1"/>
              </a:solidFill>
            </a:endParaRPr>
          </a:p>
          <a:p>
            <a:pPr algn="just">
              <a:buNone/>
            </a:pPr>
            <a:endParaRPr lang="es-EC"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70C0"/>
          </a:solidFill>
        </p:spPr>
        <p:txBody>
          <a:bodyPr/>
          <a:lstStyle/>
          <a:p>
            <a:r>
              <a:rPr lang="es-EC" dirty="0" smtClean="0">
                <a:solidFill>
                  <a:schemeClr val="bg1">
                    <a:lumMod val="95000"/>
                  </a:schemeClr>
                </a:solidFill>
              </a:rPr>
              <a:t>Aplicaciones de la mezcla</a:t>
            </a:r>
            <a:endParaRPr lang="es-EC" dirty="0">
              <a:solidFill>
                <a:schemeClr val="bg1">
                  <a:lumMod val="95000"/>
                </a:schemeClr>
              </a:solidFill>
            </a:endParaRPr>
          </a:p>
        </p:txBody>
      </p:sp>
      <p:sp>
        <p:nvSpPr>
          <p:cNvPr id="3" name="2 Marcador de contenido"/>
          <p:cNvSpPr>
            <a:spLocks noGrp="1"/>
          </p:cNvSpPr>
          <p:nvPr>
            <p:ph idx="1"/>
          </p:nvPr>
        </p:nvSpPr>
        <p:spPr>
          <a:xfrm>
            <a:off x="928662" y="2357430"/>
            <a:ext cx="7610476" cy="3714776"/>
          </a:xfrm>
        </p:spPr>
        <p:txBody>
          <a:bodyPr>
            <a:noAutofit/>
          </a:bodyPr>
          <a:lstStyle/>
          <a:p>
            <a:pPr algn="just">
              <a:lnSpc>
                <a:spcPct val="150000"/>
              </a:lnSpc>
              <a:buNone/>
            </a:pPr>
            <a:r>
              <a:rPr lang="es-EC" dirty="0" smtClean="0">
                <a:solidFill>
                  <a:schemeClr val="accent5">
                    <a:lumMod val="50000"/>
                  </a:schemeClr>
                </a:solidFill>
              </a:rPr>
              <a:t>     Video</a:t>
            </a:r>
          </a:p>
          <a:p>
            <a:pPr lvl="0" algn="just">
              <a:lnSpc>
                <a:spcPct val="150000"/>
              </a:lnSpc>
              <a:buClr>
                <a:srgbClr val="A2C816"/>
              </a:buClr>
            </a:pPr>
            <a:r>
              <a:rPr lang="es-ES" sz="1800" dirty="0" smtClean="0">
                <a:solidFill>
                  <a:schemeClr val="accent5">
                    <a:lumMod val="50000"/>
                  </a:schemeClr>
                </a:solidFill>
              </a:rPr>
              <a:t>La fase de mezcla, tiene sus notables diferencias, hay que tomar en cuenta, el inicio de la era del MIDI.</a:t>
            </a:r>
          </a:p>
          <a:p>
            <a:pPr lvl="0" algn="just">
              <a:lnSpc>
                <a:spcPct val="150000"/>
              </a:lnSpc>
              <a:buClr>
                <a:srgbClr val="A2C816"/>
              </a:buClr>
            </a:pPr>
            <a:r>
              <a:rPr lang="es-ES" sz="1800" dirty="0" smtClean="0">
                <a:solidFill>
                  <a:schemeClr val="accent5">
                    <a:lumMod val="50000"/>
                  </a:schemeClr>
                </a:solidFill>
              </a:rPr>
              <a:t>Actualmente existe la posibilidad de transmitir y recibir televisión de alta definición con excelente calidad de audio.</a:t>
            </a:r>
          </a:p>
          <a:p>
            <a:pPr lvl="0" algn="just">
              <a:lnSpc>
                <a:spcPct val="150000"/>
              </a:lnSpc>
              <a:buClr>
                <a:srgbClr val="A2C816"/>
              </a:buClr>
            </a:pPr>
            <a:r>
              <a:rPr lang="es-ES" sz="1800" dirty="0" smtClean="0">
                <a:solidFill>
                  <a:schemeClr val="accent5">
                    <a:lumMod val="50000"/>
                  </a:schemeClr>
                </a:solidFill>
              </a:rPr>
              <a:t>Es recomendable mezclar a bajo volumen para tener una idea clara de los niveles que los sonidos van a tener en la televisión.</a:t>
            </a:r>
            <a:endParaRPr lang="es-EC" sz="18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70C0"/>
          </a:solidFill>
        </p:spPr>
        <p:txBody>
          <a:bodyPr/>
          <a:lstStyle/>
          <a:p>
            <a:r>
              <a:rPr lang="es-EC" dirty="0" smtClean="0">
                <a:solidFill>
                  <a:schemeClr val="bg1">
                    <a:lumMod val="95000"/>
                  </a:schemeClr>
                </a:solidFill>
              </a:rPr>
              <a:t>Aplicaciones de la mezcla</a:t>
            </a:r>
            <a:endParaRPr lang="es-EC" dirty="0">
              <a:solidFill>
                <a:schemeClr val="bg1">
                  <a:lumMod val="95000"/>
                </a:schemeClr>
              </a:solidFill>
            </a:endParaRPr>
          </a:p>
        </p:txBody>
      </p:sp>
      <p:pic>
        <p:nvPicPr>
          <p:cNvPr id="1026" name="Picture 2"/>
          <p:cNvPicPr>
            <a:picLocks noChangeAspect="1" noChangeArrowheads="1"/>
          </p:cNvPicPr>
          <p:nvPr/>
        </p:nvPicPr>
        <p:blipFill>
          <a:blip r:embed="rId3"/>
          <a:srcRect l="23958" r="21875" b="4166"/>
          <a:stretch>
            <a:fillRect/>
          </a:stretch>
        </p:blipFill>
        <p:spPr bwMode="auto">
          <a:xfrm>
            <a:off x="2643174" y="2038256"/>
            <a:ext cx="4232277" cy="467990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70C0"/>
          </a:solidFill>
        </p:spPr>
        <p:txBody>
          <a:bodyPr/>
          <a:lstStyle/>
          <a:p>
            <a:r>
              <a:rPr lang="es-EC" dirty="0" smtClean="0">
                <a:solidFill>
                  <a:schemeClr val="bg1">
                    <a:lumMod val="95000"/>
                  </a:schemeClr>
                </a:solidFill>
              </a:rPr>
              <a:t>Aplicaciones de la mezcla</a:t>
            </a:r>
            <a:endParaRPr lang="es-EC" dirty="0">
              <a:solidFill>
                <a:schemeClr val="bg1">
                  <a:lumMod val="95000"/>
                </a:schemeClr>
              </a:solidFill>
            </a:endParaRPr>
          </a:p>
        </p:txBody>
      </p:sp>
      <p:pic>
        <p:nvPicPr>
          <p:cNvPr id="2050" name="Picture 2"/>
          <p:cNvPicPr>
            <a:picLocks noChangeAspect="1" noChangeArrowheads="1"/>
          </p:cNvPicPr>
          <p:nvPr/>
        </p:nvPicPr>
        <p:blipFill>
          <a:blip r:embed="rId3"/>
          <a:srcRect b="4166"/>
          <a:stretch>
            <a:fillRect/>
          </a:stretch>
        </p:blipFill>
        <p:spPr bwMode="auto">
          <a:xfrm>
            <a:off x="642910" y="2065314"/>
            <a:ext cx="8270903" cy="45783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70C0"/>
          </a:solidFill>
        </p:spPr>
        <p:txBody>
          <a:bodyPr/>
          <a:lstStyle/>
          <a:p>
            <a:r>
              <a:rPr lang="es-EC" dirty="0" smtClean="0">
                <a:solidFill>
                  <a:schemeClr val="bg1">
                    <a:lumMod val="95000"/>
                  </a:schemeClr>
                </a:solidFill>
              </a:rPr>
              <a:t>Aplicaciones de la mezcla</a:t>
            </a:r>
            <a:endParaRPr lang="es-EC" dirty="0">
              <a:solidFill>
                <a:schemeClr val="bg1">
                  <a:lumMod val="95000"/>
                </a:schemeClr>
              </a:solidFill>
            </a:endParaRPr>
          </a:p>
        </p:txBody>
      </p:sp>
      <p:pic>
        <p:nvPicPr>
          <p:cNvPr id="4" name="3 Imagen" descr="Captura de pantalla 2011-08-30 a las 14.36.29.png"/>
          <p:cNvPicPr>
            <a:picLocks noChangeAspect="1"/>
          </p:cNvPicPr>
          <p:nvPr/>
        </p:nvPicPr>
        <p:blipFill>
          <a:blip r:embed="rId3"/>
          <a:stretch>
            <a:fillRect/>
          </a:stretch>
        </p:blipFill>
        <p:spPr>
          <a:xfrm>
            <a:off x="928662" y="2038257"/>
            <a:ext cx="7440163" cy="465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70C0"/>
          </a:solidFill>
        </p:spPr>
        <p:txBody>
          <a:bodyPr/>
          <a:lstStyle/>
          <a:p>
            <a:r>
              <a:rPr lang="es-EC" dirty="0" smtClean="0">
                <a:solidFill>
                  <a:schemeClr val="bg1">
                    <a:lumMod val="95000"/>
                  </a:schemeClr>
                </a:solidFill>
              </a:rPr>
              <a:t>Aplicaciones de la mezcla</a:t>
            </a:r>
            <a:endParaRPr lang="es-EC" dirty="0">
              <a:solidFill>
                <a:schemeClr val="bg1">
                  <a:lumMod val="95000"/>
                </a:schemeClr>
              </a:solidFill>
            </a:endParaRPr>
          </a:p>
        </p:txBody>
      </p:sp>
      <p:pic>
        <p:nvPicPr>
          <p:cNvPr id="5" name="4 Imagen" descr="Captura de pantalla 2011-08-30 a las 14.37.27.png"/>
          <p:cNvPicPr>
            <a:picLocks noChangeAspect="1"/>
          </p:cNvPicPr>
          <p:nvPr/>
        </p:nvPicPr>
        <p:blipFill>
          <a:blip r:embed="rId3"/>
          <a:stretch>
            <a:fillRect/>
          </a:stretch>
        </p:blipFill>
        <p:spPr>
          <a:xfrm>
            <a:off x="975200" y="2038256"/>
            <a:ext cx="7383014" cy="4614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r>
              <a:rPr lang="es-EC" dirty="0" smtClean="0">
                <a:solidFill>
                  <a:schemeClr val="bg1">
                    <a:lumMod val="95000"/>
                  </a:schemeClr>
                </a:solidFill>
              </a:rPr>
              <a:t>Conclusión</a:t>
            </a:r>
            <a:endParaRPr lang="es-EC" dirty="0">
              <a:solidFill>
                <a:schemeClr val="bg1">
                  <a:lumMod val="95000"/>
                </a:schemeClr>
              </a:solidFill>
            </a:endParaRPr>
          </a:p>
        </p:txBody>
      </p:sp>
      <p:sp>
        <p:nvSpPr>
          <p:cNvPr id="3" name="2 Marcador de contenido"/>
          <p:cNvSpPr>
            <a:spLocks noGrp="1"/>
          </p:cNvSpPr>
          <p:nvPr>
            <p:ph idx="1"/>
          </p:nvPr>
        </p:nvSpPr>
        <p:spPr/>
        <p:txBody>
          <a:bodyPr>
            <a:normAutofit fontScale="92500" lnSpcReduction="10000"/>
          </a:bodyPr>
          <a:lstStyle/>
          <a:p>
            <a:pPr>
              <a:lnSpc>
                <a:spcPct val="150000"/>
              </a:lnSpc>
              <a:buNone/>
            </a:pPr>
            <a:r>
              <a:rPr lang="es-ES" sz="1800" dirty="0" smtClean="0">
                <a:solidFill>
                  <a:schemeClr val="accent5">
                    <a:lumMod val="50000"/>
                  </a:schemeClr>
                </a:solidFill>
              </a:rPr>
              <a:t>     La evolución de la mezcla ha permitido el desarrollo de muchos estilos y técnicas, estas permiten producir sonido con mayor profesionalismo, gracias a los avances tecnológicos y  a  la optimización de sus herramientas permite que el sonido tenga mayor trascendencia en el oyente. </a:t>
            </a:r>
            <a:endParaRPr lang="es-EC" sz="1800" dirty="0" smtClean="0">
              <a:solidFill>
                <a:schemeClr val="accent5">
                  <a:lumMod val="50000"/>
                </a:schemeClr>
              </a:solidFill>
            </a:endParaRPr>
          </a:p>
          <a:p>
            <a:pPr>
              <a:lnSpc>
                <a:spcPct val="150000"/>
              </a:lnSpc>
              <a:buNone/>
            </a:pPr>
            <a:r>
              <a:rPr lang="es-ES" sz="1800" dirty="0" smtClean="0">
                <a:solidFill>
                  <a:schemeClr val="accent5">
                    <a:lumMod val="50000"/>
                  </a:schemeClr>
                </a:solidFill>
              </a:rPr>
              <a:t>     Por esta razón es de mucha importancia el estudio de la mezcla, sus aplicaciones, equipos y software usados para su proceso, para tener un conocimiento avanzado sobre el efecto que esta produce en el sonido y aplicarla al medio audiovisual. </a:t>
            </a:r>
            <a:endParaRPr lang="es-EC" sz="1800" dirty="0" smtClean="0">
              <a:solidFill>
                <a:schemeClr val="accent5">
                  <a:lumMod val="50000"/>
                </a:schemeClr>
              </a:solidFill>
            </a:endParaRPr>
          </a:p>
          <a:p>
            <a:pPr algn="just">
              <a:buNone/>
            </a:pPr>
            <a:endParaRPr lang="es-EC" dirty="0" smtClean="0">
              <a:solidFill>
                <a:schemeClr val="bg1"/>
              </a:solidFill>
            </a:endParaRPr>
          </a:p>
          <a:p>
            <a:pPr algn="just">
              <a:buNone/>
            </a:pPr>
            <a:endParaRPr lang="es-EC" dirty="0" smtClean="0">
              <a:solidFill>
                <a:schemeClr val="bg1"/>
              </a:solidFill>
            </a:endParaRPr>
          </a:p>
        </p:txBody>
      </p:sp>
      <p:pic>
        <p:nvPicPr>
          <p:cNvPr id="4" name="Jingle ESPOL TV.mp3">
            <a:hlinkClick r:id="" action="ppaction://media"/>
          </p:cNvPr>
          <p:cNvPicPr>
            <a:picLocks noRot="1" noChangeAspect="1"/>
          </p:cNvPicPr>
          <p:nvPr>
            <a:audioFile r:link="rId1"/>
          </p:nvPr>
        </p:nvPicPr>
        <p:blipFill>
          <a:blip r:embed="rId4"/>
          <a:stretch>
            <a:fillRect/>
          </a:stretch>
        </p:blipFill>
        <p:spPr>
          <a:xfrm>
            <a:off x="828672" y="5980577"/>
            <a:ext cx="571504" cy="571504"/>
          </a:xfrm>
          <a:prstGeom prst="rect">
            <a:avLst/>
          </a:prstGeom>
        </p:spPr>
      </p:pic>
      <p:pic>
        <p:nvPicPr>
          <p:cNvPr id="5" name="Espol TV.mp3">
            <a:hlinkClick r:id="" action="ppaction://media"/>
          </p:cNvPr>
          <p:cNvPicPr>
            <a:picLocks noRot="1" noChangeAspect="1"/>
          </p:cNvPicPr>
          <p:nvPr>
            <a:audioFile r:link="rId2"/>
          </p:nvPr>
        </p:nvPicPr>
        <p:blipFill>
          <a:blip r:embed="rId5"/>
          <a:stretch>
            <a:fillRect/>
          </a:stretch>
        </p:blipFill>
        <p:spPr>
          <a:xfrm>
            <a:off x="8143872" y="5980577"/>
            <a:ext cx="581028" cy="581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048" fill="hold"/>
                                        <p:tgtEl>
                                          <p:spTgt spid="4"/>
                                        </p:tgtEl>
                                      </p:cBhvr>
                                    </p:cmd>
                                  </p:child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87430" fill="hold"/>
                                        <p:tgtEl>
                                          <p:spTgt spid="5"/>
                                        </p:tgtEl>
                                      </p:cBhvr>
                                    </p:cmd>
                                  </p:childTnLst>
                                </p:cTn>
                              </p:par>
                            </p:childTnLst>
                          </p:cTn>
                        </p:par>
                      </p:childTnLst>
                    </p:cTn>
                  </p:par>
                </p:childTnLst>
              </p:cTn>
              <p:nextCondLst>
                <p:cond evt="onClick" delay="0">
                  <p:tgtEl>
                    <p:spTgt spid="5"/>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2" grpId="0" animBg="1"/>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Órgano de barril</a:t>
            </a:r>
            <a:endParaRPr lang="es-ES_tradnl" dirty="0"/>
          </a:p>
        </p:txBody>
      </p:sp>
      <p:sp>
        <p:nvSpPr>
          <p:cNvPr id="3" name="Marcador de contenido 2"/>
          <p:cNvSpPr>
            <a:spLocks noGrp="1"/>
          </p:cNvSpPr>
          <p:nvPr>
            <p:ph idx="1"/>
          </p:nvPr>
        </p:nvSpPr>
        <p:spPr>
          <a:xfrm>
            <a:off x="1114424" y="2595563"/>
            <a:ext cx="7610476" cy="757238"/>
          </a:xfrm>
        </p:spPr>
        <p:txBody>
          <a:bodyPr/>
          <a:lstStyle/>
          <a:p>
            <a:r>
              <a:rPr lang="es-ES_tradnl" dirty="0" smtClean="0"/>
              <a:t>O conocido también como órgano de rodillo consiste en una caja mecánica, Bramido, Pipa del órgano.</a:t>
            </a:r>
            <a:endParaRPr lang="es-ES_tradnl" dirty="0"/>
          </a:p>
        </p:txBody>
      </p:sp>
      <p:pic>
        <p:nvPicPr>
          <p:cNvPr id="5" name="Imagen 4" descr="1183279590I7Cfs1.jpeg"/>
          <p:cNvPicPr>
            <a:picLocks noChangeAspect="1"/>
          </p:cNvPicPr>
          <p:nvPr/>
        </p:nvPicPr>
        <p:blipFill>
          <a:blip r:embed="rId2"/>
          <a:stretch>
            <a:fillRect/>
          </a:stretch>
        </p:blipFill>
        <p:spPr>
          <a:xfrm>
            <a:off x="4227511" y="3352801"/>
            <a:ext cx="4497389" cy="3069463"/>
          </a:xfrm>
          <a:prstGeom prst="rect">
            <a:avLst/>
          </a:prstGeom>
        </p:spPr>
      </p:pic>
      <p:sp>
        <p:nvSpPr>
          <p:cNvPr id="6" name="Rectángulo 5"/>
          <p:cNvSpPr/>
          <p:nvPr/>
        </p:nvSpPr>
        <p:spPr>
          <a:xfrm>
            <a:off x="304800" y="228600"/>
            <a:ext cx="4572000" cy="369332"/>
          </a:xfrm>
          <a:prstGeom prst="rect">
            <a:avLst/>
          </a:prstGeom>
        </p:spPr>
        <p:txBody>
          <a:bodyPr>
            <a:spAutoFit/>
          </a:bodyPr>
          <a:lstStyle/>
          <a:p>
            <a:r>
              <a:rPr lang="es-ES_tradnl" dirty="0" smtClean="0"/>
              <a:t>SIGLO XV </a:t>
            </a:r>
            <a:br>
              <a:rPr lang="es-ES_tradnl" dirty="0" smtClean="0"/>
            </a:b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Órgano de barril</a:t>
            </a:r>
            <a:endParaRPr lang="es-ES_tradnl" dirty="0"/>
          </a:p>
        </p:txBody>
      </p:sp>
      <p:sp>
        <p:nvSpPr>
          <p:cNvPr id="3" name="Marcador de contenido 2"/>
          <p:cNvSpPr>
            <a:spLocks noGrp="1"/>
          </p:cNvSpPr>
          <p:nvPr>
            <p:ph idx="1"/>
          </p:nvPr>
        </p:nvSpPr>
        <p:spPr>
          <a:xfrm>
            <a:off x="1114424" y="2286000"/>
            <a:ext cx="7610476" cy="2590800"/>
          </a:xfrm>
        </p:spPr>
        <p:txBody>
          <a:bodyPr>
            <a:normAutofit/>
          </a:bodyPr>
          <a:lstStyle/>
          <a:p>
            <a:r>
              <a:rPr lang="es-ES_tradnl" dirty="0" smtClean="0"/>
              <a:t>Bramido</a:t>
            </a:r>
          </a:p>
          <a:p>
            <a:pPr lvl="1"/>
            <a:r>
              <a:rPr lang="es-ES_tradnl" dirty="0" smtClean="0"/>
              <a:t>Es un dispositivo que introduce apresuradamente una cantidad de aire controlada en una área. </a:t>
            </a:r>
          </a:p>
          <a:p>
            <a:r>
              <a:rPr lang="es-ES_tradnl" dirty="0" smtClean="0"/>
              <a:t>Pipa de órgano</a:t>
            </a:r>
          </a:p>
          <a:p>
            <a:pPr lvl="1"/>
            <a:r>
              <a:rPr lang="es-ES_tradnl" dirty="0" smtClean="0"/>
              <a:t>Es un elemento de sonido para producir una salida especifica de aire presurizado.</a:t>
            </a:r>
          </a:p>
          <a:p>
            <a:pPr lvl="1"/>
            <a:r>
              <a:rPr lang="es-ES_tradnl" dirty="0" smtClean="0"/>
              <a:t>Escala musical.</a:t>
            </a:r>
          </a:p>
          <a:p>
            <a:pPr lvl="1"/>
            <a:endParaRPr lang="es-ES_tradnl" dirty="0" smtClean="0"/>
          </a:p>
        </p:txBody>
      </p:sp>
      <p:pic>
        <p:nvPicPr>
          <p:cNvPr id="4" name="Imagen 3" descr="65786699_1a4329b1ec_m.jpeg"/>
          <p:cNvPicPr>
            <a:picLocks noChangeAspect="1"/>
          </p:cNvPicPr>
          <p:nvPr/>
        </p:nvPicPr>
        <p:blipFill>
          <a:blip r:embed="rId2"/>
          <a:stretch>
            <a:fillRect/>
          </a:stretch>
        </p:blipFill>
        <p:spPr>
          <a:xfrm>
            <a:off x="5781674" y="4419600"/>
            <a:ext cx="2943226" cy="2207420"/>
          </a:xfrm>
          <a:prstGeom prst="rect">
            <a:avLst/>
          </a:prstGeom>
        </p:spPr>
      </p:pic>
      <p:sp>
        <p:nvSpPr>
          <p:cNvPr id="5" name="Rectángulo 4"/>
          <p:cNvSpPr/>
          <p:nvPr/>
        </p:nvSpPr>
        <p:spPr>
          <a:xfrm>
            <a:off x="304800" y="228600"/>
            <a:ext cx="4572000" cy="369332"/>
          </a:xfrm>
          <a:prstGeom prst="rect">
            <a:avLst/>
          </a:prstGeom>
        </p:spPr>
        <p:txBody>
          <a:bodyPr>
            <a:spAutoFit/>
          </a:bodyPr>
          <a:lstStyle/>
          <a:p>
            <a:r>
              <a:rPr lang="es-ES_tradnl" dirty="0" smtClean="0"/>
              <a:t>SIGLO XV </a:t>
            </a:r>
            <a:br>
              <a:rPr lang="es-ES_tradnl" dirty="0" smtClean="0"/>
            </a:b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1000"/>
                                        <p:tgtEl>
                                          <p:spTgt spid="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1000"/>
                                        <p:tgtEl>
                                          <p:spTgt spid="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1000"/>
                                        <p:tgtEl>
                                          <p:spTgt spid="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1000"/>
                                        <p:tgtEl>
                                          <p:spTgt spid="3">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1000"/>
                                        <p:tgtEl>
                                          <p:spTgt spid="3">
                                            <p:txEl>
                                              <p:pRg st="4" end="4"/>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theme/theme1.xml><?xml version="1.0" encoding="utf-8"?>
<a:theme xmlns:a="http://schemas.openxmlformats.org/drawingml/2006/main" name="Perspectiva">
  <a:themeElements>
    <a:clrScheme name="Perspectiva">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spectiva">
      <a:majorFont>
        <a:latin typeface="Century Gothic"/>
        <a:ea typeface=""/>
        <a:cs typeface=""/>
        <a:font script="Jpan" typeface="メイリオ"/>
      </a:majorFont>
      <a:minorFont>
        <a:latin typeface="Century Gothic"/>
        <a:ea typeface=""/>
        <a:cs typeface=""/>
        <a:font script="Jpan" typeface="メイリオ"/>
      </a:minorFont>
    </a:fontScheme>
    <a:fmtScheme name="Perspectiva">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Perspectiva.thmx</Template>
  <TotalTime>1817</TotalTime>
  <Words>2470</Words>
  <Application>Microsoft Office PowerPoint</Application>
  <PresentationFormat>Presentación en pantalla (4:3)</PresentationFormat>
  <Paragraphs>312</Paragraphs>
  <Slides>78</Slides>
  <Notes>30</Notes>
  <HiddenSlides>0</HiddenSlides>
  <MMClips>12</MMClips>
  <ScaleCrop>false</ScaleCrop>
  <HeadingPairs>
    <vt:vector size="4" baseType="variant">
      <vt:variant>
        <vt:lpstr>Tema</vt:lpstr>
      </vt:variant>
      <vt:variant>
        <vt:i4>1</vt:i4>
      </vt:variant>
      <vt:variant>
        <vt:lpstr>Títulos de diapositiva</vt:lpstr>
      </vt:variant>
      <vt:variant>
        <vt:i4>78</vt:i4>
      </vt:variant>
    </vt:vector>
  </HeadingPairs>
  <TitlesOfParts>
    <vt:vector size="79" baseType="lpstr">
      <vt:lpstr>Perspectiva</vt:lpstr>
      <vt:lpstr>Diapositiva 1</vt:lpstr>
      <vt:lpstr>MEZCLA EN EL AUDIO </vt:lpstr>
      <vt:lpstr>CONTENIDO</vt:lpstr>
      <vt:lpstr>Diapositiva 4</vt:lpstr>
      <vt:lpstr>1.   Evolución de la Mezcla antes de los años 50</vt:lpstr>
      <vt:lpstr>SIGLO XIV</vt:lpstr>
      <vt:lpstr>SIGLO XV</vt:lpstr>
      <vt:lpstr>Órgano de barril</vt:lpstr>
      <vt:lpstr>Órgano de barril</vt:lpstr>
      <vt:lpstr>Reloj musical 1598 </vt:lpstr>
      <vt:lpstr>SIGLO XVIII</vt:lpstr>
      <vt:lpstr>Pianos del barril 1805</vt:lpstr>
      <vt:lpstr>Cajas musicales 1815</vt:lpstr>
      <vt:lpstr>ElPhonautograph1857</vt:lpstr>
      <vt:lpstr>El Fonógrafo 1877</vt:lpstr>
      <vt:lpstr>El Gramófono 1887</vt:lpstr>
      <vt:lpstr>Baquelita </vt:lpstr>
      <vt:lpstr>PRINCIPIOS DEL SIGLO XIX</vt:lpstr>
      <vt:lpstr>ENTRE LOS AÑOS 1920 Y 1930</vt:lpstr>
      <vt:lpstr>DISCO DE 78 r.p.m</vt:lpstr>
      <vt:lpstr>DISCO DE 45 r.p.m</vt:lpstr>
      <vt:lpstr>DISCO DE VINILO L.P</vt:lpstr>
      <vt:lpstr>1930 A 1940</vt:lpstr>
      <vt:lpstr>1930 A 1940 </vt:lpstr>
      <vt:lpstr>1930 A 1940</vt:lpstr>
      <vt:lpstr>1940 HASTA LOS 50</vt:lpstr>
      <vt:lpstr>Diapositiva 27</vt:lpstr>
      <vt:lpstr>LA MEZCLA EN LOS 50</vt:lpstr>
      <vt:lpstr>LA MEZCLA EN LOS 50</vt:lpstr>
      <vt:lpstr>LA MEZCLA EN LOS 50</vt:lpstr>
      <vt:lpstr>LA MEZCLA EN LOS 50</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La Mezcla en los años 80</vt:lpstr>
      <vt:lpstr>Compact Disc</vt:lpstr>
      <vt:lpstr>Mezcla Automatizada</vt:lpstr>
      <vt:lpstr>Estudios Modernos</vt:lpstr>
      <vt:lpstr>MIDI</vt:lpstr>
      <vt:lpstr>Yamaha DX7</vt:lpstr>
      <vt:lpstr>Mackie CR 1604 </vt:lpstr>
      <vt:lpstr>La década de los 90</vt:lpstr>
      <vt:lpstr>Proo Tools</vt:lpstr>
      <vt:lpstr>Grabadores Multipista</vt:lpstr>
      <vt:lpstr>Cubase</vt:lpstr>
      <vt:lpstr>Diapositiva 64</vt:lpstr>
      <vt:lpstr>La mezcla en la actualidad</vt:lpstr>
      <vt:lpstr>La mezcla en la actualidad</vt:lpstr>
      <vt:lpstr>La mezcla en la actualidad</vt:lpstr>
      <vt:lpstr>La mezcla en la actualidad</vt:lpstr>
      <vt:lpstr>La mezcla en la actualidad</vt:lpstr>
      <vt:lpstr>La mezcla en la actualidad</vt:lpstr>
      <vt:lpstr>Criterios de Mezcla</vt:lpstr>
      <vt:lpstr>Aplicaciones de la mezcla</vt:lpstr>
      <vt:lpstr>Aplicaciones de la mezcla</vt:lpstr>
      <vt:lpstr>Aplicaciones de la mezcla</vt:lpstr>
      <vt:lpstr>Aplicaciones de la mezcla</vt:lpstr>
      <vt:lpstr>Aplicaciones de la mezcla</vt:lpstr>
      <vt:lpstr>Aplicaciones de la mezcla</vt:lpstr>
      <vt:lpstr>Conclusión</vt:lpstr>
    </vt:vector>
  </TitlesOfParts>
  <Company>ESCUELA SUPERIOR POLITECNICA DEL LITORAL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RICHARD ESTUARDO  CAMPOVERDE CASTRO</dc:creator>
  <cp:lastModifiedBy>adriel</cp:lastModifiedBy>
  <cp:revision>261</cp:revision>
  <dcterms:created xsi:type="dcterms:W3CDTF">2011-08-30T12:14:03Z</dcterms:created>
  <dcterms:modified xsi:type="dcterms:W3CDTF">2011-08-30T19:49:24Z</dcterms:modified>
</cp:coreProperties>
</file>