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slides/slide89.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91"/>
  </p:notesMasterIdLst>
  <p:sldIdLst>
    <p:sldId id="256" r:id="rId2"/>
    <p:sldId id="359" r:id="rId3"/>
    <p:sldId id="257" r:id="rId4"/>
    <p:sldId id="273" r:id="rId5"/>
    <p:sldId id="331" r:id="rId6"/>
    <p:sldId id="259" r:id="rId7"/>
    <p:sldId id="260" r:id="rId8"/>
    <p:sldId id="360" r:id="rId9"/>
    <p:sldId id="352" r:id="rId10"/>
    <p:sldId id="362" r:id="rId11"/>
    <p:sldId id="356" r:id="rId12"/>
    <p:sldId id="357" r:id="rId13"/>
    <p:sldId id="361" r:id="rId14"/>
    <p:sldId id="354" r:id="rId15"/>
    <p:sldId id="318" r:id="rId16"/>
    <p:sldId id="363" r:id="rId17"/>
    <p:sldId id="365" r:id="rId18"/>
    <p:sldId id="366" r:id="rId19"/>
    <p:sldId id="323" r:id="rId20"/>
    <p:sldId id="324" r:id="rId21"/>
    <p:sldId id="368" r:id="rId22"/>
    <p:sldId id="367" r:id="rId23"/>
    <p:sldId id="369" r:id="rId24"/>
    <p:sldId id="370" r:id="rId25"/>
    <p:sldId id="371" r:id="rId26"/>
    <p:sldId id="372" r:id="rId27"/>
    <p:sldId id="373" r:id="rId28"/>
    <p:sldId id="374" r:id="rId29"/>
    <p:sldId id="375" r:id="rId30"/>
    <p:sldId id="376" r:id="rId31"/>
    <p:sldId id="377" r:id="rId32"/>
    <p:sldId id="378" r:id="rId33"/>
    <p:sldId id="383" r:id="rId34"/>
    <p:sldId id="441" r:id="rId35"/>
    <p:sldId id="386" r:id="rId36"/>
    <p:sldId id="384" r:id="rId37"/>
    <p:sldId id="440" r:id="rId38"/>
    <p:sldId id="385" r:id="rId39"/>
    <p:sldId id="382" r:id="rId40"/>
    <p:sldId id="387"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1" r:id="rId72"/>
    <p:sldId id="423" r:id="rId73"/>
    <p:sldId id="422" r:id="rId74"/>
    <p:sldId id="424" r:id="rId75"/>
    <p:sldId id="420" r:id="rId76"/>
    <p:sldId id="425" r:id="rId77"/>
    <p:sldId id="427" r:id="rId78"/>
    <p:sldId id="428" r:id="rId79"/>
    <p:sldId id="429" r:id="rId80"/>
    <p:sldId id="430" r:id="rId81"/>
    <p:sldId id="431" r:id="rId82"/>
    <p:sldId id="432" r:id="rId83"/>
    <p:sldId id="433" r:id="rId84"/>
    <p:sldId id="434" r:id="rId85"/>
    <p:sldId id="435" r:id="rId86"/>
    <p:sldId id="436" r:id="rId87"/>
    <p:sldId id="437" r:id="rId88"/>
    <p:sldId id="438" r:id="rId89"/>
    <p:sldId id="439" r:id="rId9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CBF33"/>
    <a:srgbClr val="9A7200"/>
    <a:srgbClr val="CC9900"/>
    <a:srgbClr val="FFCC00"/>
    <a:srgbClr val="FFCC66"/>
    <a:srgbClr val="FFFF66"/>
    <a:srgbClr val="CC6600"/>
    <a:srgbClr val="627A32"/>
    <a:srgbClr val="3CA2BE"/>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00" autoAdjust="0"/>
    <p:restoredTop sz="94667" autoAdjust="0"/>
  </p:normalViewPr>
  <p:slideViewPr>
    <p:cSldViewPr>
      <p:cViewPr>
        <p:scale>
          <a:sx n="65" d="100"/>
          <a:sy n="65" d="100"/>
        </p:scale>
        <p:origin x="-342" y="-24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Marcia\TESINA%2006%2002%2011\Tesis%20MC,%20TG,%20JA\Anexos%201%20y%202%20Check%20List%2006%2002%2011.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ESINA%2007%2006%2011\Tesis%20MC,%20TG,%20JA\SMI\DESARROLLO%20HUMANO\Encuesta%20clima%20laboral%2007%2006%201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ESINA%2007%2006%2011\Tesis%20MC,%20TG,%20JA\SMI\DESARROLLO%20HUMANO\Encuesta%20clima%20laboral%2007%2006%201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ESINA%2007%2006%2011\Tesis%20MC,%20TG,%20JA\SMI\DESARROLLO%20HUMANO\Encuesta%20clima%20laboral%2007%2006%201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red\Desktop\TESINA%2024%2002%2012\Tesis%20MC,%20TG,%20JA\Analisis%20Estadistico\Encuesta%20clima%20laboral%2012%2006%201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TESINA%2011%2006%2011\Tesis%20MC,%20TG,%20JA\Analisis%20Estadistico\Encuesta%20clima%20laboral%2009%2006%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8.9221443210011339E-2"/>
          <c:y val="4.7044574936608304E-2"/>
          <c:w val="0.89978945097616758"/>
          <c:h val="0.83651107700520488"/>
        </c:manualLayout>
      </c:layout>
      <c:barChart>
        <c:barDir val="col"/>
        <c:grouping val="clustered"/>
        <c:ser>
          <c:idx val="0"/>
          <c:order val="0"/>
          <c:spPr>
            <a:solidFill>
              <a:schemeClr val="tx2">
                <a:lumMod val="50000"/>
              </a:schemeClr>
            </a:solidFill>
          </c:spPr>
          <c:dLbls>
            <c:txPr>
              <a:bodyPr/>
              <a:lstStyle/>
              <a:p>
                <a:pPr>
                  <a:defRPr lang="es-EC" sz="1400">
                    <a:solidFill>
                      <a:schemeClr val="bg1"/>
                    </a:solidFill>
                  </a:defRPr>
                </a:pPr>
                <a:endParaRPr lang="es-EC"/>
              </a:p>
            </c:txPr>
            <c:dLblPos val="ctr"/>
            <c:showVal val="1"/>
          </c:dLbls>
          <c:cat>
            <c:strRef>
              <c:f>'Check list'!$C$191:$C$193</c:f>
              <c:strCache>
                <c:ptCount val="3"/>
                <c:pt idx="0">
                  <c:v>Gestión Administrativa</c:v>
                </c:pt>
                <c:pt idx="1">
                  <c:v>Gestión Técnica</c:v>
                </c:pt>
                <c:pt idx="2">
                  <c:v>Gestión Talento Humano</c:v>
                </c:pt>
              </c:strCache>
            </c:strRef>
          </c:cat>
          <c:val>
            <c:numRef>
              <c:f>'Check list'!$D$191:$D$193</c:f>
              <c:numCache>
                <c:formatCode>0%</c:formatCode>
                <c:ptCount val="3"/>
                <c:pt idx="0">
                  <c:v>0.65000000000000824</c:v>
                </c:pt>
                <c:pt idx="1">
                  <c:v>0.5</c:v>
                </c:pt>
                <c:pt idx="2">
                  <c:v>0.29411764705882382</c:v>
                </c:pt>
              </c:numCache>
            </c:numRef>
          </c:val>
        </c:ser>
        <c:ser>
          <c:idx val="1"/>
          <c:order val="1"/>
          <c:dLbls>
            <c:txPr>
              <a:bodyPr/>
              <a:lstStyle/>
              <a:p>
                <a:pPr>
                  <a:defRPr lang="es-EC"/>
                </a:pPr>
                <a:endParaRPr lang="es-EC"/>
              </a:p>
            </c:txPr>
            <c:dLblPos val="ctr"/>
            <c:showVal val="1"/>
          </c:dLbls>
          <c:cat>
            <c:strRef>
              <c:f>'Check list'!$C$191:$C$193</c:f>
              <c:strCache>
                <c:ptCount val="3"/>
                <c:pt idx="0">
                  <c:v>Gestión Administrativa</c:v>
                </c:pt>
                <c:pt idx="1">
                  <c:v>Gestión Técnica</c:v>
                </c:pt>
                <c:pt idx="2">
                  <c:v>Gestión Talento Humano</c:v>
                </c:pt>
              </c:strCache>
            </c:strRef>
          </c:cat>
          <c:val>
            <c:numRef>
              <c:f>'Check list'!$E$191:$E$193</c:f>
              <c:numCache>
                <c:formatCode>General</c:formatCode>
                <c:ptCount val="3"/>
              </c:numCache>
            </c:numRef>
          </c:val>
        </c:ser>
        <c:dLbls>
          <c:showVal val="1"/>
        </c:dLbls>
        <c:gapWidth val="59"/>
        <c:axId val="109974656"/>
        <c:axId val="109976192"/>
      </c:barChart>
      <c:catAx>
        <c:axId val="109974656"/>
        <c:scaling>
          <c:orientation val="minMax"/>
        </c:scaling>
        <c:axPos val="b"/>
        <c:tickLblPos val="nextTo"/>
        <c:txPr>
          <a:bodyPr/>
          <a:lstStyle/>
          <a:p>
            <a:pPr>
              <a:defRPr lang="es-EC" sz="1400"/>
            </a:pPr>
            <a:endParaRPr lang="es-EC"/>
          </a:p>
        </c:txPr>
        <c:crossAx val="109976192"/>
        <c:crosses val="autoZero"/>
        <c:auto val="1"/>
        <c:lblAlgn val="ctr"/>
        <c:lblOffset val="100"/>
      </c:catAx>
      <c:valAx>
        <c:axId val="109976192"/>
        <c:scaling>
          <c:orientation val="minMax"/>
        </c:scaling>
        <c:axPos val="l"/>
        <c:numFmt formatCode="0%" sourceLinked="1"/>
        <c:tickLblPos val="nextTo"/>
        <c:txPr>
          <a:bodyPr/>
          <a:lstStyle/>
          <a:p>
            <a:pPr>
              <a:defRPr lang="es-EC"/>
            </a:pPr>
            <a:endParaRPr lang="es-EC"/>
          </a:p>
        </c:txPr>
        <c:crossAx val="109974656"/>
        <c:crosses val="autoZero"/>
        <c:crossBetween val="between"/>
      </c:valAx>
      <c:spPr>
        <a:solidFill>
          <a:schemeClr val="bg1">
            <a:lumMod val="85000"/>
          </a:schemeClr>
        </a:solidFill>
      </c:spPr>
    </c:plotArea>
    <c:plotVisOnly val="1"/>
  </c:chart>
  <c:spPr>
    <a:solidFill>
      <a:schemeClr val="bg1">
        <a:lumMod val="85000"/>
      </a:schemeClr>
    </a:solidFill>
    <a:scene3d>
      <a:camera prst="orthographicFront"/>
      <a:lightRig rig="balanced" dir="t">
        <a:rot lat="0" lon="0" rev="8700000"/>
      </a:lightRig>
    </a:scene3d>
    <a:sp3d>
      <a:bevelT w="190500" h="38100"/>
    </a:sp3d>
  </c:spPr>
  <c:txPr>
    <a:bodyPr/>
    <a:lstStyle/>
    <a:p>
      <a:pPr>
        <a:defRPr sz="1000"/>
      </a:pPr>
      <a:endParaRPr lang="es-EC"/>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barChart>
        <c:barDir val="col"/>
        <c:grouping val="clustered"/>
        <c:ser>
          <c:idx val="0"/>
          <c:order val="0"/>
          <c:dLbls>
            <c:txPr>
              <a:bodyPr/>
              <a:lstStyle/>
              <a:p>
                <a:pPr>
                  <a:defRPr lang="es-ES" sz="1200"/>
                </a:pPr>
                <a:endParaRPr lang="es-EC"/>
              </a:p>
            </c:txPr>
            <c:dLblPos val="outEnd"/>
            <c:showVal val="1"/>
          </c:dLbls>
          <c:cat>
            <c:numRef>
              <c:f>'Descrip. y Frec. Agrupados'!$A$166:$A$170</c:f>
              <c:numCache>
                <c:formatCode>#,##0</c:formatCode>
                <c:ptCount val="5"/>
                <c:pt idx="0">
                  <c:v>1</c:v>
                </c:pt>
                <c:pt idx="1">
                  <c:v>2</c:v>
                </c:pt>
                <c:pt idx="2">
                  <c:v>3</c:v>
                </c:pt>
                <c:pt idx="3">
                  <c:v>4</c:v>
                </c:pt>
                <c:pt idx="4">
                  <c:v>5</c:v>
                </c:pt>
              </c:numCache>
            </c:numRef>
          </c:cat>
          <c:val>
            <c:numRef>
              <c:f>'Descrip. y Frec. Agrupados'!$B$166:$B$170</c:f>
              <c:numCache>
                <c:formatCode>0.00%</c:formatCode>
                <c:ptCount val="5"/>
                <c:pt idx="0">
                  <c:v>7.350000000000001E-2</c:v>
                </c:pt>
                <c:pt idx="1">
                  <c:v>2.9399999999999999E-2</c:v>
                </c:pt>
                <c:pt idx="2">
                  <c:v>0.13239999999999999</c:v>
                </c:pt>
                <c:pt idx="3">
                  <c:v>0.10290000000000002</c:v>
                </c:pt>
                <c:pt idx="4">
                  <c:v>0.66170000000000684</c:v>
                </c:pt>
              </c:numCache>
            </c:numRef>
          </c:val>
        </c:ser>
        <c:axId val="45486848"/>
        <c:axId val="45488768"/>
      </c:barChart>
      <c:catAx>
        <c:axId val="45486848"/>
        <c:scaling>
          <c:orientation val="minMax"/>
        </c:scaling>
        <c:axPos val="b"/>
        <c:title>
          <c:tx>
            <c:rich>
              <a:bodyPr/>
              <a:lstStyle/>
              <a:p>
                <a:pPr>
                  <a:defRPr lang="es-ES" sz="1200"/>
                </a:pPr>
                <a:r>
                  <a:rPr lang="es-EC" sz="1200"/>
                  <a:t>Existe</a:t>
                </a:r>
                <a:r>
                  <a:rPr lang="es-EC" sz="1200" baseline="0"/>
                  <a:t> </a:t>
                </a:r>
                <a:r>
                  <a:rPr lang="es-EC" sz="1200"/>
                  <a:t>compañerismo en su grupo de trabajo</a:t>
                </a:r>
              </a:p>
            </c:rich>
          </c:tx>
          <c:layout/>
        </c:title>
        <c:numFmt formatCode="#,##0" sourceLinked="1"/>
        <c:tickLblPos val="nextTo"/>
        <c:txPr>
          <a:bodyPr/>
          <a:lstStyle/>
          <a:p>
            <a:pPr>
              <a:defRPr lang="es-ES"/>
            </a:pPr>
            <a:endParaRPr lang="es-EC"/>
          </a:p>
        </c:txPr>
        <c:crossAx val="45488768"/>
        <c:crosses val="autoZero"/>
        <c:auto val="1"/>
        <c:lblAlgn val="ctr"/>
        <c:lblOffset val="100"/>
      </c:catAx>
      <c:valAx>
        <c:axId val="45488768"/>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5486848"/>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manualLayout>
          <c:layoutTarget val="inner"/>
          <c:xMode val="edge"/>
          <c:yMode val="edge"/>
          <c:x val="0.1998782760850546"/>
          <c:y val="0.22504302346822044"/>
          <c:w val="0.77251647891839603"/>
          <c:h val="0.53229077134588965"/>
        </c:manualLayout>
      </c:layout>
      <c:barChart>
        <c:barDir val="col"/>
        <c:grouping val="clustered"/>
        <c:ser>
          <c:idx val="0"/>
          <c:order val="0"/>
          <c:dLbls>
            <c:txPr>
              <a:bodyPr/>
              <a:lstStyle/>
              <a:p>
                <a:pPr>
                  <a:defRPr lang="es-ES" sz="1200"/>
                </a:pPr>
                <a:endParaRPr lang="es-EC"/>
              </a:p>
            </c:txPr>
            <c:dLblPos val="outEnd"/>
            <c:showVal val="1"/>
          </c:dLbls>
          <c:cat>
            <c:numRef>
              <c:f>'Descrip. y Frec. Agrupados'!$A$187:$A$191</c:f>
              <c:numCache>
                <c:formatCode>#,##0</c:formatCode>
                <c:ptCount val="5"/>
                <c:pt idx="0">
                  <c:v>1</c:v>
                </c:pt>
                <c:pt idx="1">
                  <c:v>2</c:v>
                </c:pt>
                <c:pt idx="2">
                  <c:v>3</c:v>
                </c:pt>
                <c:pt idx="3">
                  <c:v>4</c:v>
                </c:pt>
                <c:pt idx="4">
                  <c:v>5</c:v>
                </c:pt>
              </c:numCache>
            </c:numRef>
          </c:cat>
          <c:val>
            <c:numRef>
              <c:f>'Descrip. y Frec. Agrupados'!$B$187:$B$191</c:f>
              <c:numCache>
                <c:formatCode>0.00%</c:formatCode>
                <c:ptCount val="5"/>
                <c:pt idx="0">
                  <c:v>0.29410000000000008</c:v>
                </c:pt>
                <c:pt idx="1">
                  <c:v>0.13239999999999999</c:v>
                </c:pt>
                <c:pt idx="2">
                  <c:v>0.22059999999999999</c:v>
                </c:pt>
                <c:pt idx="3">
                  <c:v>0.13239999999999999</c:v>
                </c:pt>
                <c:pt idx="4">
                  <c:v>0.22059999999999999</c:v>
                </c:pt>
              </c:numCache>
            </c:numRef>
          </c:val>
        </c:ser>
        <c:axId val="45514112"/>
        <c:axId val="45823488"/>
      </c:barChart>
      <c:catAx>
        <c:axId val="45514112"/>
        <c:scaling>
          <c:orientation val="minMax"/>
        </c:scaling>
        <c:axPos val="b"/>
        <c:title>
          <c:tx>
            <c:rich>
              <a:bodyPr/>
              <a:lstStyle/>
              <a:p>
                <a:pPr>
                  <a:defRPr lang="es-ES" sz="1400"/>
                </a:pPr>
                <a:r>
                  <a:rPr lang="es-EC" sz="1400"/>
                  <a:t> La compañia realiza con frecuencia reuniones de trabajo</a:t>
                </a:r>
              </a:p>
            </c:rich>
          </c:tx>
          <c:layout/>
        </c:title>
        <c:numFmt formatCode="#,##0" sourceLinked="1"/>
        <c:tickLblPos val="nextTo"/>
        <c:txPr>
          <a:bodyPr/>
          <a:lstStyle/>
          <a:p>
            <a:pPr>
              <a:defRPr lang="es-ES"/>
            </a:pPr>
            <a:endParaRPr lang="es-EC"/>
          </a:p>
        </c:txPr>
        <c:crossAx val="45823488"/>
        <c:crosses val="autoZero"/>
        <c:auto val="1"/>
        <c:lblAlgn val="ctr"/>
        <c:lblOffset val="100"/>
      </c:catAx>
      <c:valAx>
        <c:axId val="45823488"/>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5514112"/>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barChart>
        <c:barDir val="col"/>
        <c:grouping val="clustered"/>
        <c:ser>
          <c:idx val="0"/>
          <c:order val="0"/>
          <c:dLbls>
            <c:txPr>
              <a:bodyPr/>
              <a:lstStyle/>
              <a:p>
                <a:pPr>
                  <a:defRPr lang="es-ES" sz="1200"/>
                </a:pPr>
                <a:endParaRPr lang="es-EC"/>
              </a:p>
            </c:txPr>
            <c:dLblPos val="outEnd"/>
            <c:showVal val="1"/>
          </c:dLbls>
          <c:cat>
            <c:numRef>
              <c:f>'Descrip. y Frec. Agrupados'!$A$212:$A$214</c:f>
              <c:numCache>
                <c:formatCode>#,##0</c:formatCode>
                <c:ptCount val="3"/>
                <c:pt idx="0">
                  <c:v>1</c:v>
                </c:pt>
                <c:pt idx="1">
                  <c:v>3</c:v>
                </c:pt>
                <c:pt idx="2">
                  <c:v>5</c:v>
                </c:pt>
              </c:numCache>
            </c:numRef>
          </c:cat>
          <c:val>
            <c:numRef>
              <c:f>'Descrip. y Frec. Agrupados'!$B$212:$B$214</c:f>
              <c:numCache>
                <c:formatCode>0.00%</c:formatCode>
                <c:ptCount val="3"/>
                <c:pt idx="0">
                  <c:v>2.9399999999999999E-2</c:v>
                </c:pt>
                <c:pt idx="1">
                  <c:v>1.4700000000000001E-2</c:v>
                </c:pt>
                <c:pt idx="2">
                  <c:v>0.95590000000000064</c:v>
                </c:pt>
              </c:numCache>
            </c:numRef>
          </c:val>
        </c:ser>
        <c:axId val="46385408"/>
        <c:axId val="46150016"/>
      </c:barChart>
      <c:catAx>
        <c:axId val="46385408"/>
        <c:scaling>
          <c:orientation val="minMax"/>
        </c:scaling>
        <c:axPos val="b"/>
        <c:title>
          <c:tx>
            <c:rich>
              <a:bodyPr/>
              <a:lstStyle/>
              <a:p>
                <a:pPr>
                  <a:defRPr lang="es-ES" sz="1200"/>
                </a:pPr>
                <a:r>
                  <a:rPr lang="es-EC" sz="1200"/>
                  <a:t> La compañia cumple a tiempo con el pago de su salario</a:t>
                </a:r>
              </a:p>
            </c:rich>
          </c:tx>
          <c:layout/>
        </c:title>
        <c:numFmt formatCode="#,##0" sourceLinked="1"/>
        <c:tickLblPos val="nextTo"/>
        <c:txPr>
          <a:bodyPr/>
          <a:lstStyle/>
          <a:p>
            <a:pPr>
              <a:defRPr lang="es-ES"/>
            </a:pPr>
            <a:endParaRPr lang="es-EC"/>
          </a:p>
        </c:txPr>
        <c:crossAx val="46150016"/>
        <c:crosses val="autoZero"/>
        <c:auto val="1"/>
        <c:lblAlgn val="ctr"/>
        <c:lblOffset val="100"/>
      </c:catAx>
      <c:valAx>
        <c:axId val="46150016"/>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6385408"/>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barChart>
        <c:barDir val="col"/>
        <c:grouping val="clustered"/>
        <c:ser>
          <c:idx val="0"/>
          <c:order val="0"/>
          <c:dLbls>
            <c:txPr>
              <a:bodyPr/>
              <a:lstStyle/>
              <a:p>
                <a:pPr>
                  <a:defRPr lang="es-ES" sz="1200"/>
                </a:pPr>
                <a:endParaRPr lang="es-EC"/>
              </a:p>
            </c:txPr>
            <c:dLblPos val="outEnd"/>
            <c:showVal val="1"/>
          </c:dLbls>
          <c:cat>
            <c:numRef>
              <c:f>'Descrip. y Frec. Agrupados'!$A$235:$A$239</c:f>
              <c:numCache>
                <c:formatCode>#,##0</c:formatCode>
                <c:ptCount val="5"/>
                <c:pt idx="0">
                  <c:v>1</c:v>
                </c:pt>
                <c:pt idx="1">
                  <c:v>2</c:v>
                </c:pt>
                <c:pt idx="2">
                  <c:v>3</c:v>
                </c:pt>
                <c:pt idx="3">
                  <c:v>4</c:v>
                </c:pt>
                <c:pt idx="4">
                  <c:v>5</c:v>
                </c:pt>
              </c:numCache>
            </c:numRef>
          </c:cat>
          <c:val>
            <c:numRef>
              <c:f>'Descrip. y Frec. Agrupados'!$B$235:$B$239</c:f>
              <c:numCache>
                <c:formatCode>0.00%</c:formatCode>
                <c:ptCount val="5"/>
                <c:pt idx="0">
                  <c:v>7.350000000000001E-2</c:v>
                </c:pt>
                <c:pt idx="1">
                  <c:v>2.9399999999999999E-2</c:v>
                </c:pt>
                <c:pt idx="2">
                  <c:v>7.350000000000001E-2</c:v>
                </c:pt>
                <c:pt idx="3">
                  <c:v>0.1618</c:v>
                </c:pt>
                <c:pt idx="4">
                  <c:v>0.66180000000000594</c:v>
                </c:pt>
              </c:numCache>
            </c:numRef>
          </c:val>
        </c:ser>
        <c:axId val="46408832"/>
        <c:axId val="46410752"/>
      </c:barChart>
      <c:catAx>
        <c:axId val="46408832"/>
        <c:scaling>
          <c:orientation val="minMax"/>
        </c:scaling>
        <c:axPos val="b"/>
        <c:title>
          <c:tx>
            <c:rich>
              <a:bodyPr/>
              <a:lstStyle/>
              <a:p>
                <a:pPr>
                  <a:defRPr lang="es-ES" sz="1200"/>
                </a:pPr>
                <a:r>
                  <a:rPr lang="es-EC" sz="1200"/>
                  <a:t>La información que aparece en el rol de pagos es clara</a:t>
                </a:r>
              </a:p>
            </c:rich>
          </c:tx>
          <c:layout/>
        </c:title>
        <c:numFmt formatCode="#,##0" sourceLinked="1"/>
        <c:tickLblPos val="nextTo"/>
        <c:txPr>
          <a:bodyPr/>
          <a:lstStyle/>
          <a:p>
            <a:pPr>
              <a:defRPr lang="es-ES"/>
            </a:pPr>
            <a:endParaRPr lang="es-EC"/>
          </a:p>
        </c:txPr>
        <c:crossAx val="46410752"/>
        <c:crosses val="autoZero"/>
        <c:auto val="1"/>
        <c:lblAlgn val="ctr"/>
        <c:lblOffset val="100"/>
      </c:catAx>
      <c:valAx>
        <c:axId val="46410752"/>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6408832"/>
        <c:crosses val="autoZero"/>
        <c:crossBetween val="between"/>
      </c:valAx>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barChart>
        <c:barDir val="col"/>
        <c:grouping val="clustered"/>
        <c:ser>
          <c:idx val="0"/>
          <c:order val="0"/>
          <c:dLbls>
            <c:txPr>
              <a:bodyPr/>
              <a:lstStyle/>
              <a:p>
                <a:pPr>
                  <a:defRPr lang="es-ES" sz="1200"/>
                </a:pPr>
                <a:endParaRPr lang="es-EC"/>
              </a:p>
            </c:txPr>
            <c:dLblPos val="outEnd"/>
            <c:showVal val="1"/>
          </c:dLbls>
          <c:cat>
            <c:numRef>
              <c:f>'Descrip. y Frec. Agrupados'!$A$258:$A$261</c:f>
              <c:numCache>
                <c:formatCode>#,##0</c:formatCode>
                <c:ptCount val="4"/>
                <c:pt idx="0">
                  <c:v>1</c:v>
                </c:pt>
                <c:pt idx="1">
                  <c:v>3</c:v>
                </c:pt>
                <c:pt idx="2">
                  <c:v>4</c:v>
                </c:pt>
                <c:pt idx="3">
                  <c:v>5</c:v>
                </c:pt>
              </c:numCache>
            </c:numRef>
          </c:cat>
          <c:val>
            <c:numRef>
              <c:f>'Descrip. y Frec. Agrupados'!$B$258:$B$261</c:f>
              <c:numCache>
                <c:formatCode>0.00%</c:formatCode>
                <c:ptCount val="4"/>
                <c:pt idx="0">
                  <c:v>8.8200000000000028E-2</c:v>
                </c:pt>
                <c:pt idx="1">
                  <c:v>0.10290000000000002</c:v>
                </c:pt>
                <c:pt idx="2">
                  <c:v>0.27940000000000031</c:v>
                </c:pt>
                <c:pt idx="3">
                  <c:v>0.52939999999999998</c:v>
                </c:pt>
              </c:numCache>
            </c:numRef>
          </c:val>
        </c:ser>
        <c:axId val="46809088"/>
        <c:axId val="46811008"/>
      </c:barChart>
      <c:catAx>
        <c:axId val="46809088"/>
        <c:scaling>
          <c:orientation val="minMax"/>
        </c:scaling>
        <c:axPos val="b"/>
        <c:title>
          <c:tx>
            <c:rich>
              <a:bodyPr/>
              <a:lstStyle/>
              <a:p>
                <a:pPr>
                  <a:defRPr lang="es-ES" sz="1200"/>
                </a:pPr>
                <a:r>
                  <a:rPr lang="es-EC" sz="1200"/>
                  <a:t> La compañía le proporciona un equipo de trabajo adecuado para su labor</a:t>
                </a:r>
              </a:p>
            </c:rich>
          </c:tx>
          <c:layout/>
        </c:title>
        <c:numFmt formatCode="#,##0" sourceLinked="1"/>
        <c:tickLblPos val="nextTo"/>
        <c:txPr>
          <a:bodyPr/>
          <a:lstStyle/>
          <a:p>
            <a:pPr>
              <a:defRPr lang="es-ES"/>
            </a:pPr>
            <a:endParaRPr lang="es-EC"/>
          </a:p>
        </c:txPr>
        <c:crossAx val="46811008"/>
        <c:crosses val="autoZero"/>
        <c:auto val="1"/>
        <c:lblAlgn val="ctr"/>
        <c:lblOffset val="100"/>
      </c:catAx>
      <c:valAx>
        <c:axId val="46811008"/>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6809088"/>
        <c:crosses val="autoZero"/>
        <c:crossBetween val="between"/>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barChart>
        <c:barDir val="col"/>
        <c:grouping val="clustered"/>
        <c:ser>
          <c:idx val="0"/>
          <c:order val="0"/>
          <c:dLbls>
            <c:txPr>
              <a:bodyPr/>
              <a:lstStyle/>
              <a:p>
                <a:pPr>
                  <a:defRPr lang="es-ES" sz="1200"/>
                </a:pPr>
                <a:endParaRPr lang="es-EC"/>
              </a:p>
            </c:txPr>
            <c:dLblPos val="outEnd"/>
            <c:showVal val="1"/>
          </c:dLbls>
          <c:cat>
            <c:numRef>
              <c:f>'Descrip. y Frec. Agrupados'!$A$283:$A$286</c:f>
              <c:numCache>
                <c:formatCode>#,##0</c:formatCode>
                <c:ptCount val="4"/>
                <c:pt idx="0">
                  <c:v>1</c:v>
                </c:pt>
                <c:pt idx="1">
                  <c:v>3</c:v>
                </c:pt>
                <c:pt idx="2">
                  <c:v>4</c:v>
                </c:pt>
                <c:pt idx="3">
                  <c:v>5</c:v>
                </c:pt>
              </c:numCache>
            </c:numRef>
          </c:cat>
          <c:val>
            <c:numRef>
              <c:f>'Descrip. y Frec. Agrupados'!$B$283:$B$286</c:f>
              <c:numCache>
                <c:formatCode>0.00%</c:formatCode>
                <c:ptCount val="4"/>
                <c:pt idx="0">
                  <c:v>4.4110000000000024E-2</c:v>
                </c:pt>
                <c:pt idx="1">
                  <c:v>1.4700000000000001E-2</c:v>
                </c:pt>
                <c:pt idx="2">
                  <c:v>0.10290000000000002</c:v>
                </c:pt>
                <c:pt idx="3">
                  <c:v>0.83819999999999995</c:v>
                </c:pt>
              </c:numCache>
            </c:numRef>
          </c:val>
        </c:ser>
        <c:axId val="112130688"/>
        <c:axId val="111424256"/>
      </c:barChart>
      <c:catAx>
        <c:axId val="112130688"/>
        <c:scaling>
          <c:orientation val="minMax"/>
        </c:scaling>
        <c:axPos val="b"/>
        <c:title>
          <c:tx>
            <c:rich>
              <a:bodyPr/>
              <a:lstStyle/>
              <a:p>
                <a:pPr>
                  <a:defRPr lang="es-ES" sz="1200"/>
                </a:pPr>
                <a:r>
                  <a:rPr lang="es-EC" sz="1200"/>
                  <a:t> Considera que está capacitado para el manejo de su arma de dotación</a:t>
                </a:r>
              </a:p>
            </c:rich>
          </c:tx>
          <c:layout/>
        </c:title>
        <c:numFmt formatCode="#,##0" sourceLinked="1"/>
        <c:tickLblPos val="nextTo"/>
        <c:txPr>
          <a:bodyPr/>
          <a:lstStyle/>
          <a:p>
            <a:pPr>
              <a:defRPr lang="es-ES"/>
            </a:pPr>
            <a:endParaRPr lang="es-EC"/>
          </a:p>
        </c:txPr>
        <c:crossAx val="111424256"/>
        <c:crosses val="autoZero"/>
        <c:auto val="1"/>
        <c:lblAlgn val="ctr"/>
        <c:lblOffset val="100"/>
      </c:catAx>
      <c:valAx>
        <c:axId val="111424256"/>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112130688"/>
        <c:crosses val="autoZero"/>
        <c:crossBetween val="between"/>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barChart>
        <c:barDir val="col"/>
        <c:grouping val="clustered"/>
        <c:ser>
          <c:idx val="0"/>
          <c:order val="0"/>
          <c:dLbls>
            <c:txPr>
              <a:bodyPr/>
              <a:lstStyle/>
              <a:p>
                <a:pPr>
                  <a:defRPr lang="es-ES" sz="1200"/>
                </a:pPr>
                <a:endParaRPr lang="es-EC"/>
              </a:p>
            </c:txPr>
            <c:dLblPos val="outEnd"/>
            <c:showVal val="1"/>
          </c:dLbls>
          <c:cat>
            <c:numRef>
              <c:f>'Descrip. y Frec. Agrupados'!$A$307:$A$311</c:f>
              <c:numCache>
                <c:formatCode>#,##0</c:formatCode>
                <c:ptCount val="5"/>
                <c:pt idx="0">
                  <c:v>1</c:v>
                </c:pt>
                <c:pt idx="1">
                  <c:v>2</c:v>
                </c:pt>
                <c:pt idx="2">
                  <c:v>3</c:v>
                </c:pt>
                <c:pt idx="3">
                  <c:v>4</c:v>
                </c:pt>
                <c:pt idx="4">
                  <c:v>5</c:v>
                </c:pt>
              </c:numCache>
            </c:numRef>
          </c:cat>
          <c:val>
            <c:numRef>
              <c:f>'Descrip. y Frec. Agrupados'!$B$307:$B$311</c:f>
              <c:numCache>
                <c:formatCode>0.00%</c:formatCode>
                <c:ptCount val="5"/>
                <c:pt idx="0">
                  <c:v>1.4700000000000003E-2</c:v>
                </c:pt>
                <c:pt idx="1">
                  <c:v>4.4100000000000021E-2</c:v>
                </c:pt>
                <c:pt idx="2">
                  <c:v>5.8800000000000033E-2</c:v>
                </c:pt>
                <c:pt idx="3">
                  <c:v>0.29410000000000008</c:v>
                </c:pt>
                <c:pt idx="4">
                  <c:v>0.5881999999999995</c:v>
                </c:pt>
              </c:numCache>
            </c:numRef>
          </c:val>
        </c:ser>
        <c:axId val="112133632"/>
        <c:axId val="112135552"/>
      </c:barChart>
      <c:catAx>
        <c:axId val="112133632"/>
        <c:scaling>
          <c:orientation val="minMax"/>
        </c:scaling>
        <c:axPos val="b"/>
        <c:title>
          <c:tx>
            <c:rich>
              <a:bodyPr/>
              <a:lstStyle/>
              <a:p>
                <a:pPr>
                  <a:defRPr lang="es-ES" sz="1200"/>
                </a:pPr>
                <a:r>
                  <a:rPr lang="es-EC" sz="1200"/>
                  <a:t>En General ¿ Cual es su calificación para la compañía?</a:t>
                </a:r>
              </a:p>
            </c:rich>
          </c:tx>
          <c:layout/>
        </c:title>
        <c:numFmt formatCode="#,##0" sourceLinked="1"/>
        <c:tickLblPos val="nextTo"/>
        <c:txPr>
          <a:bodyPr/>
          <a:lstStyle/>
          <a:p>
            <a:pPr>
              <a:defRPr lang="es-ES"/>
            </a:pPr>
            <a:endParaRPr lang="es-EC"/>
          </a:p>
        </c:txPr>
        <c:crossAx val="112135552"/>
        <c:crosses val="autoZero"/>
        <c:auto val="1"/>
        <c:lblAlgn val="ctr"/>
        <c:lblOffset val="100"/>
      </c:catAx>
      <c:valAx>
        <c:axId val="112135552"/>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11213363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S"/>
            </a:pPr>
            <a:r>
              <a:rPr lang="es-EC"/>
              <a:t>Histograma</a:t>
            </a:r>
          </a:p>
        </c:rich>
      </c:tx>
      <c:layout/>
    </c:title>
    <c:plotArea>
      <c:layout>
        <c:manualLayout>
          <c:layoutTarget val="inner"/>
          <c:xMode val="edge"/>
          <c:yMode val="edge"/>
          <c:x val="0.13328398466320743"/>
          <c:y val="0.12619024894615447"/>
          <c:w val="0.83187863812105989"/>
          <c:h val="0.7085991080383246"/>
        </c:manualLayout>
      </c:layout>
      <c:barChart>
        <c:barDir val="col"/>
        <c:grouping val="clustered"/>
        <c:ser>
          <c:idx val="0"/>
          <c:order val="0"/>
          <c:spPr>
            <a:solidFill>
              <a:schemeClr val="accent1"/>
            </a:solidFill>
          </c:spPr>
          <c:dLbls>
            <c:txPr>
              <a:bodyPr/>
              <a:lstStyle/>
              <a:p>
                <a:pPr>
                  <a:defRPr lang="es-ES" sz="1200"/>
                </a:pPr>
                <a:endParaRPr lang="es-EC"/>
              </a:p>
            </c:txPr>
            <c:dLblPos val="outEnd"/>
            <c:showVal val="1"/>
          </c:dLbls>
          <c:cat>
            <c:numRef>
              <c:f>'Descrip. y Frec. Agrupados'!$A$3:$A$7</c:f>
              <c:numCache>
                <c:formatCode>#,##0</c:formatCode>
                <c:ptCount val="5"/>
                <c:pt idx="0">
                  <c:v>1</c:v>
                </c:pt>
                <c:pt idx="1">
                  <c:v>2</c:v>
                </c:pt>
                <c:pt idx="2">
                  <c:v>3</c:v>
                </c:pt>
                <c:pt idx="3">
                  <c:v>4</c:v>
                </c:pt>
                <c:pt idx="4">
                  <c:v>5</c:v>
                </c:pt>
              </c:numCache>
            </c:numRef>
          </c:cat>
          <c:val>
            <c:numRef>
              <c:f>'Descrip. y Frec. Agrupados'!$B$3:$B$7</c:f>
              <c:numCache>
                <c:formatCode>0.00%</c:formatCode>
                <c:ptCount val="5"/>
                <c:pt idx="0">
                  <c:v>2.9000000000000001E-2</c:v>
                </c:pt>
                <c:pt idx="1">
                  <c:v>1.4999999999999998E-2</c:v>
                </c:pt>
                <c:pt idx="2">
                  <c:v>7.3999999999999996E-2</c:v>
                </c:pt>
                <c:pt idx="3">
                  <c:v>0.11799999999999998</c:v>
                </c:pt>
                <c:pt idx="4">
                  <c:v>0.76500000000000512</c:v>
                </c:pt>
              </c:numCache>
            </c:numRef>
          </c:val>
        </c:ser>
        <c:gapWidth val="32"/>
        <c:axId val="43079936"/>
        <c:axId val="43106688"/>
      </c:barChart>
      <c:catAx>
        <c:axId val="43079936"/>
        <c:scaling>
          <c:orientation val="minMax"/>
        </c:scaling>
        <c:axPos val="b"/>
        <c:title>
          <c:tx>
            <c:rich>
              <a:bodyPr/>
              <a:lstStyle/>
              <a:p>
                <a:pPr>
                  <a:defRPr lang="es-ES" sz="900"/>
                </a:pPr>
                <a:r>
                  <a:rPr lang="es-EC" sz="900"/>
                  <a:t>La compañia</a:t>
                </a:r>
                <a:r>
                  <a:rPr lang="es-EC" sz="900" baseline="0"/>
                  <a:t> le ofrece apoyo para que pueda hacer su trabajo mejor cada dia</a:t>
                </a:r>
                <a:endParaRPr lang="es-EC" sz="900"/>
              </a:p>
            </c:rich>
          </c:tx>
          <c:layout>
            <c:manualLayout>
              <c:xMode val="edge"/>
              <c:yMode val="edge"/>
              <c:x val="0.15324406324263146"/>
              <c:y val="0.87371668436757421"/>
            </c:manualLayout>
          </c:layout>
        </c:title>
        <c:numFmt formatCode="#,##0" sourceLinked="1"/>
        <c:tickLblPos val="nextTo"/>
        <c:txPr>
          <a:bodyPr/>
          <a:lstStyle/>
          <a:p>
            <a:pPr>
              <a:defRPr lang="es-ES" sz="800"/>
            </a:pPr>
            <a:endParaRPr lang="es-EC"/>
          </a:p>
        </c:txPr>
        <c:crossAx val="43106688"/>
        <c:crosses val="autoZero"/>
        <c:auto val="1"/>
        <c:lblAlgn val="ctr"/>
        <c:lblOffset val="100"/>
      </c:catAx>
      <c:valAx>
        <c:axId val="43106688"/>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3079936"/>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manualLayout>
          <c:layoutTarget val="inner"/>
          <c:xMode val="edge"/>
          <c:yMode val="edge"/>
          <c:x val="0.14681671428239776"/>
          <c:y val="0.22446753582031889"/>
          <c:w val="0.82073490813648364"/>
          <c:h val="0.53681166903317956"/>
        </c:manualLayout>
      </c:layout>
      <c:barChart>
        <c:barDir val="col"/>
        <c:grouping val="clustered"/>
        <c:ser>
          <c:idx val="0"/>
          <c:order val="0"/>
          <c:dLbls>
            <c:txPr>
              <a:bodyPr/>
              <a:lstStyle/>
              <a:p>
                <a:pPr>
                  <a:defRPr lang="es-ES" sz="1200"/>
                </a:pPr>
                <a:endParaRPr lang="es-EC"/>
              </a:p>
            </c:txPr>
            <c:dLblPos val="outEnd"/>
            <c:showVal val="1"/>
          </c:dLbls>
          <c:cat>
            <c:numRef>
              <c:f>'Descrip. y Frec. Agrupados'!$A$20:$A$23</c:f>
              <c:numCache>
                <c:formatCode>General</c:formatCode>
                <c:ptCount val="4"/>
                <c:pt idx="0">
                  <c:v>1</c:v>
                </c:pt>
                <c:pt idx="1">
                  <c:v>3</c:v>
                </c:pt>
                <c:pt idx="2">
                  <c:v>4</c:v>
                </c:pt>
                <c:pt idx="3">
                  <c:v>5</c:v>
                </c:pt>
              </c:numCache>
            </c:numRef>
          </c:cat>
          <c:val>
            <c:numRef>
              <c:f>'Descrip. y Frec. Agrupados'!$B$20:$B$23</c:f>
              <c:numCache>
                <c:formatCode>0.00%</c:formatCode>
                <c:ptCount val="4"/>
                <c:pt idx="0">
                  <c:v>0.10299999999999998</c:v>
                </c:pt>
                <c:pt idx="1">
                  <c:v>0.11799999999999998</c:v>
                </c:pt>
                <c:pt idx="2">
                  <c:v>0.27900000000000008</c:v>
                </c:pt>
                <c:pt idx="3">
                  <c:v>0.5</c:v>
                </c:pt>
              </c:numCache>
            </c:numRef>
          </c:val>
        </c:ser>
        <c:axId val="43410560"/>
        <c:axId val="43412480"/>
      </c:barChart>
      <c:catAx>
        <c:axId val="43410560"/>
        <c:scaling>
          <c:orientation val="minMax"/>
        </c:scaling>
        <c:axPos val="b"/>
        <c:title>
          <c:tx>
            <c:rich>
              <a:bodyPr/>
              <a:lstStyle/>
              <a:p>
                <a:pPr>
                  <a:defRPr lang="es-ES" sz="1050"/>
                </a:pPr>
                <a:r>
                  <a:rPr lang="es-EC" sz="1050"/>
                  <a:t>La</a:t>
                </a:r>
                <a:r>
                  <a:rPr lang="es-EC" sz="1050" baseline="0"/>
                  <a:t> compañia demuestra que usted es importante.</a:t>
                </a:r>
                <a:endParaRPr lang="es-EC" sz="1050"/>
              </a:p>
            </c:rich>
          </c:tx>
          <c:layout/>
        </c:title>
        <c:numFmt formatCode="General" sourceLinked="1"/>
        <c:tickLblPos val="nextTo"/>
        <c:txPr>
          <a:bodyPr/>
          <a:lstStyle/>
          <a:p>
            <a:pPr>
              <a:defRPr lang="es-ES" sz="800"/>
            </a:pPr>
            <a:endParaRPr lang="es-EC"/>
          </a:p>
        </c:txPr>
        <c:crossAx val="43412480"/>
        <c:crosses val="autoZero"/>
        <c:auto val="1"/>
        <c:lblAlgn val="ctr"/>
        <c:lblOffset val="100"/>
      </c:catAx>
      <c:valAx>
        <c:axId val="43412480"/>
        <c:scaling>
          <c:orientation val="minMax"/>
        </c:scaling>
        <c:axPos val="l"/>
        <c:title>
          <c:tx>
            <c:rich>
              <a:bodyPr/>
              <a:lstStyle/>
              <a:p>
                <a:pPr>
                  <a:defRPr lang="es-ES"/>
                </a:pPr>
                <a:r>
                  <a:rPr lang="es-EC"/>
                  <a:t>Frecuencia</a:t>
                </a:r>
              </a:p>
            </c:rich>
          </c:tx>
          <c:layout>
            <c:manualLayout>
              <c:xMode val="edge"/>
              <c:yMode val="edge"/>
              <c:x val="1.4749262536873134E-2"/>
              <c:y val="0.34067380921647333"/>
            </c:manualLayout>
          </c:layout>
        </c:title>
        <c:numFmt formatCode="0%" sourceLinked="0"/>
        <c:tickLblPos val="nextTo"/>
        <c:txPr>
          <a:bodyPr/>
          <a:lstStyle/>
          <a:p>
            <a:pPr>
              <a:defRPr lang="es-ES"/>
            </a:pPr>
            <a:endParaRPr lang="es-EC"/>
          </a:p>
        </c:txPr>
        <c:crossAx val="4341056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s-EC"/>
              <a:t>Histograma</a:t>
            </a:r>
          </a:p>
        </c:rich>
      </c:tx>
      <c:layout/>
    </c:title>
    <c:plotArea>
      <c:layout>
        <c:manualLayout>
          <c:layoutTarget val="inner"/>
          <c:xMode val="edge"/>
          <c:yMode val="edge"/>
          <c:x val="0.1297939222440945"/>
          <c:y val="0.15840763744235231"/>
          <c:w val="0.81551857775589998"/>
          <c:h val="0.63573611908773431"/>
        </c:manualLayout>
      </c:layout>
      <c:barChart>
        <c:barDir val="col"/>
        <c:grouping val="clustered"/>
        <c:ser>
          <c:idx val="0"/>
          <c:order val="0"/>
          <c:dLbls>
            <c:txPr>
              <a:bodyPr/>
              <a:lstStyle/>
              <a:p>
                <a:pPr>
                  <a:defRPr lang="es-ES" sz="1200"/>
                </a:pPr>
                <a:endParaRPr lang="es-EC"/>
              </a:p>
            </c:txPr>
            <c:dLblPos val="outEnd"/>
            <c:showVal val="1"/>
          </c:dLbls>
          <c:cat>
            <c:numRef>
              <c:f>'Descrip. y Frec. Agrupados'!$A$38:$A$42</c:f>
              <c:numCache>
                <c:formatCode>General</c:formatCode>
                <c:ptCount val="5"/>
                <c:pt idx="0">
                  <c:v>1</c:v>
                </c:pt>
                <c:pt idx="1">
                  <c:v>2</c:v>
                </c:pt>
                <c:pt idx="2">
                  <c:v>3</c:v>
                </c:pt>
                <c:pt idx="3">
                  <c:v>4</c:v>
                </c:pt>
                <c:pt idx="4">
                  <c:v>5</c:v>
                </c:pt>
              </c:numCache>
            </c:numRef>
          </c:cat>
          <c:val>
            <c:numRef>
              <c:f>'Descrip. y Frec. Agrupados'!$B$38:$B$42</c:f>
              <c:numCache>
                <c:formatCode>0.00%</c:formatCode>
                <c:ptCount val="5"/>
                <c:pt idx="0">
                  <c:v>5.9000000000000434E-2</c:v>
                </c:pt>
                <c:pt idx="1">
                  <c:v>2.9000000000000001E-2</c:v>
                </c:pt>
                <c:pt idx="2">
                  <c:v>5.9000000000000434E-2</c:v>
                </c:pt>
                <c:pt idx="3">
                  <c:v>0.221</c:v>
                </c:pt>
                <c:pt idx="4">
                  <c:v>0.63200000000000511</c:v>
                </c:pt>
              </c:numCache>
            </c:numRef>
          </c:val>
        </c:ser>
        <c:axId val="43479040"/>
        <c:axId val="43480960"/>
      </c:barChart>
      <c:catAx>
        <c:axId val="43479040"/>
        <c:scaling>
          <c:orientation val="minMax"/>
        </c:scaling>
        <c:axPos val="b"/>
        <c:title>
          <c:tx>
            <c:rich>
              <a:bodyPr/>
              <a:lstStyle/>
              <a:p>
                <a:pPr>
                  <a:defRPr lang="es-ES" sz="1200"/>
                </a:pPr>
                <a:r>
                  <a:rPr lang="es-EC" sz="1200"/>
                  <a:t> La compañía se</a:t>
                </a:r>
                <a:r>
                  <a:rPr lang="es-EC" sz="1200" baseline="0"/>
                  <a:t> preocupa por su bienestar. </a:t>
                </a:r>
                <a:endParaRPr lang="es-EC" sz="1200"/>
              </a:p>
            </c:rich>
          </c:tx>
          <c:layout>
            <c:manualLayout>
              <c:xMode val="edge"/>
              <c:yMode val="edge"/>
              <c:x val="0.26363940908082911"/>
              <c:y val="0.90022507083980363"/>
            </c:manualLayout>
          </c:layout>
        </c:title>
        <c:numFmt formatCode="General" sourceLinked="1"/>
        <c:tickLblPos val="nextTo"/>
        <c:txPr>
          <a:bodyPr/>
          <a:lstStyle/>
          <a:p>
            <a:pPr>
              <a:defRPr lang="es-ES" sz="800"/>
            </a:pPr>
            <a:endParaRPr lang="es-EC"/>
          </a:p>
        </c:txPr>
        <c:crossAx val="43480960"/>
        <c:crosses val="autoZero"/>
        <c:auto val="1"/>
        <c:lblAlgn val="ctr"/>
        <c:lblOffset val="100"/>
      </c:catAx>
      <c:valAx>
        <c:axId val="43480960"/>
        <c:scaling>
          <c:orientation val="minMax"/>
          <c:max val="1"/>
        </c:scaling>
        <c:axPos val="l"/>
        <c:title>
          <c:tx>
            <c:rich>
              <a:bodyPr/>
              <a:lstStyle/>
              <a:p>
                <a:pPr>
                  <a:defRPr lang="es-ES" sz="1050"/>
                </a:pPr>
                <a:r>
                  <a:rPr lang="es-EC" sz="1050"/>
                  <a:t>Frecuencia</a:t>
                </a:r>
              </a:p>
            </c:rich>
          </c:tx>
          <c:layout/>
        </c:title>
        <c:numFmt formatCode="0%" sourceLinked="0"/>
        <c:tickLblPos val="nextTo"/>
        <c:txPr>
          <a:bodyPr/>
          <a:lstStyle/>
          <a:p>
            <a:pPr>
              <a:defRPr lang="es-ES"/>
            </a:pPr>
            <a:endParaRPr lang="es-EC"/>
          </a:p>
        </c:txPr>
        <c:crossAx val="43479040"/>
        <c:crosses val="autoZero"/>
        <c:crossBetween val="between"/>
        <c:majorUnit val="0.2"/>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manualLayout>
          <c:layoutTarget val="inner"/>
          <c:xMode val="edge"/>
          <c:yMode val="edge"/>
          <c:x val="0.15191462605635841"/>
          <c:y val="0.19086495766976497"/>
          <c:w val="0.81585094170920858"/>
          <c:h val="0.47885501154461274"/>
        </c:manualLayout>
      </c:layout>
      <c:barChart>
        <c:barDir val="col"/>
        <c:grouping val="clustered"/>
        <c:ser>
          <c:idx val="0"/>
          <c:order val="0"/>
          <c:dLbls>
            <c:txPr>
              <a:bodyPr/>
              <a:lstStyle/>
              <a:p>
                <a:pPr>
                  <a:defRPr lang="es-ES" sz="1200"/>
                </a:pPr>
                <a:endParaRPr lang="es-EC"/>
              </a:p>
            </c:txPr>
            <c:dLblPos val="outEnd"/>
            <c:showVal val="1"/>
          </c:dLbls>
          <c:cat>
            <c:numRef>
              <c:f>'Descrip. y Frec. Agrupados'!$A$56:$A$60</c:f>
              <c:numCache>
                <c:formatCode>General</c:formatCode>
                <c:ptCount val="5"/>
                <c:pt idx="0">
                  <c:v>1</c:v>
                </c:pt>
                <c:pt idx="1">
                  <c:v>2</c:v>
                </c:pt>
                <c:pt idx="2">
                  <c:v>3</c:v>
                </c:pt>
                <c:pt idx="3">
                  <c:v>4</c:v>
                </c:pt>
                <c:pt idx="4">
                  <c:v>5</c:v>
                </c:pt>
              </c:numCache>
            </c:numRef>
          </c:cat>
          <c:val>
            <c:numRef>
              <c:f>'Descrip. y Frec. Agrupados'!$B$56:$B$60</c:f>
              <c:numCache>
                <c:formatCode>0.00%</c:formatCode>
                <c:ptCount val="5"/>
                <c:pt idx="0">
                  <c:v>2.9411764705882398E-2</c:v>
                </c:pt>
                <c:pt idx="1">
                  <c:v>1.4705882352941199E-2</c:v>
                </c:pt>
                <c:pt idx="2">
                  <c:v>2.9411764705882398E-2</c:v>
                </c:pt>
                <c:pt idx="3">
                  <c:v>0.10290000000000002</c:v>
                </c:pt>
                <c:pt idx="4">
                  <c:v>0.82350000000000001</c:v>
                </c:pt>
              </c:numCache>
            </c:numRef>
          </c:val>
        </c:ser>
        <c:dLbls>
          <c:showVal val="1"/>
        </c:dLbls>
        <c:axId val="44071552"/>
        <c:axId val="44077824"/>
      </c:barChart>
      <c:catAx>
        <c:axId val="44071552"/>
        <c:scaling>
          <c:orientation val="minMax"/>
        </c:scaling>
        <c:axPos val="b"/>
        <c:title>
          <c:tx>
            <c:rich>
              <a:bodyPr/>
              <a:lstStyle/>
              <a:p>
                <a:pPr>
                  <a:defRPr lang="es-ES" sz="1200"/>
                </a:pPr>
                <a:r>
                  <a:rPr lang="es-EC" sz="1200"/>
                  <a:t> La compañia les proporciona todos los beneficios que indica la ley</a:t>
                </a:r>
              </a:p>
            </c:rich>
          </c:tx>
          <c:layout/>
        </c:title>
        <c:numFmt formatCode="General" sourceLinked="1"/>
        <c:tickLblPos val="nextTo"/>
        <c:txPr>
          <a:bodyPr/>
          <a:lstStyle/>
          <a:p>
            <a:pPr>
              <a:defRPr lang="es-ES"/>
            </a:pPr>
            <a:endParaRPr lang="es-EC"/>
          </a:p>
        </c:txPr>
        <c:crossAx val="44077824"/>
        <c:crosses val="autoZero"/>
        <c:auto val="1"/>
        <c:lblAlgn val="ctr"/>
        <c:lblOffset val="100"/>
      </c:catAx>
      <c:valAx>
        <c:axId val="44077824"/>
        <c:scaling>
          <c:orientation val="minMax"/>
          <c:max val="1"/>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4071552"/>
        <c:crosses val="autoZero"/>
        <c:crossBetween val="between"/>
        <c:majorUnit val="0.2"/>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C"/>
  <c:style val="27"/>
  <c:chart>
    <c:title>
      <c:tx>
        <c:rich>
          <a:bodyPr/>
          <a:lstStyle/>
          <a:p>
            <a:pPr>
              <a:defRPr/>
            </a:pPr>
            <a:r>
              <a:rPr lang="es-EC"/>
              <a:t>Histograma</a:t>
            </a:r>
          </a:p>
        </c:rich>
      </c:tx>
      <c:layout/>
    </c:title>
    <c:plotArea>
      <c:layout/>
      <c:barChart>
        <c:barDir val="col"/>
        <c:grouping val="clustered"/>
        <c:ser>
          <c:idx val="0"/>
          <c:order val="0"/>
          <c:dLbls>
            <c:txPr>
              <a:bodyPr/>
              <a:lstStyle/>
              <a:p>
                <a:pPr>
                  <a:defRPr sz="1200"/>
                </a:pPr>
                <a:endParaRPr lang="es-EC"/>
              </a:p>
            </c:txPr>
            <c:dLblPos val="outEnd"/>
            <c:showVal val="1"/>
          </c:dLbls>
          <c:cat>
            <c:numRef>
              <c:f>'Descrip. y Frec. Agrupados'!$A$77:$A$79</c:f>
              <c:numCache>
                <c:formatCode>#,##0</c:formatCode>
                <c:ptCount val="3"/>
                <c:pt idx="0">
                  <c:v>3</c:v>
                </c:pt>
                <c:pt idx="1">
                  <c:v>4</c:v>
                </c:pt>
                <c:pt idx="2">
                  <c:v>5</c:v>
                </c:pt>
              </c:numCache>
            </c:numRef>
          </c:cat>
          <c:val>
            <c:numRef>
              <c:f>'Descrip. y Frec. Agrupados'!$B$77:$B$79</c:f>
              <c:numCache>
                <c:formatCode>0.00%</c:formatCode>
                <c:ptCount val="3"/>
                <c:pt idx="0">
                  <c:v>5.8800000000000012E-2</c:v>
                </c:pt>
                <c:pt idx="1">
                  <c:v>0.11760000000000002</c:v>
                </c:pt>
                <c:pt idx="2">
                  <c:v>0.82350000000000001</c:v>
                </c:pt>
              </c:numCache>
            </c:numRef>
          </c:val>
        </c:ser>
        <c:axId val="44389888"/>
        <c:axId val="44391808"/>
      </c:barChart>
      <c:catAx>
        <c:axId val="44389888"/>
        <c:scaling>
          <c:orientation val="minMax"/>
        </c:scaling>
        <c:axPos val="b"/>
        <c:title>
          <c:tx>
            <c:rich>
              <a:bodyPr/>
              <a:lstStyle/>
              <a:p>
                <a:pPr>
                  <a:defRPr sz="1200"/>
                </a:pPr>
                <a:r>
                  <a:rPr lang="es-EC" sz="1200"/>
                  <a:t>¿ Recibe respeto por parte del cliente a quien le brinda su servicio?</a:t>
                </a:r>
              </a:p>
            </c:rich>
          </c:tx>
          <c:layout/>
        </c:title>
        <c:numFmt formatCode="#,##0" sourceLinked="1"/>
        <c:tickLblPos val="nextTo"/>
        <c:crossAx val="44391808"/>
        <c:crosses val="autoZero"/>
        <c:auto val="1"/>
        <c:lblAlgn val="ctr"/>
        <c:lblOffset val="100"/>
      </c:catAx>
      <c:valAx>
        <c:axId val="44391808"/>
        <c:scaling>
          <c:orientation val="minMax"/>
          <c:max val="1"/>
        </c:scaling>
        <c:axPos val="l"/>
        <c:title>
          <c:tx>
            <c:rich>
              <a:bodyPr/>
              <a:lstStyle/>
              <a:p>
                <a:pPr>
                  <a:defRPr/>
                </a:pPr>
                <a:r>
                  <a:rPr lang="es-EC"/>
                  <a:t>Frecuencia</a:t>
                </a:r>
              </a:p>
            </c:rich>
          </c:tx>
          <c:layout/>
        </c:title>
        <c:numFmt formatCode="0%" sourceLinked="0"/>
        <c:tickLblPos val="nextTo"/>
        <c:crossAx val="44389888"/>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C"/>
  <c:style val="27"/>
  <c:chart>
    <c:title>
      <c:tx>
        <c:rich>
          <a:bodyPr/>
          <a:lstStyle/>
          <a:p>
            <a:pPr>
              <a:defRPr lang="es-ES"/>
            </a:pPr>
            <a:r>
              <a:rPr lang="es-EC"/>
              <a:t>Histograma</a:t>
            </a:r>
          </a:p>
        </c:rich>
      </c:tx>
      <c:layout/>
    </c:title>
    <c:plotArea>
      <c:layout/>
      <c:barChart>
        <c:barDir val="col"/>
        <c:grouping val="clustered"/>
        <c:ser>
          <c:idx val="0"/>
          <c:order val="0"/>
          <c:dLbls>
            <c:txPr>
              <a:bodyPr/>
              <a:lstStyle/>
              <a:p>
                <a:pPr>
                  <a:defRPr lang="es-ES" sz="1200"/>
                </a:pPr>
                <a:endParaRPr lang="es-EC"/>
              </a:p>
            </c:txPr>
            <c:dLblPos val="outEnd"/>
            <c:showVal val="1"/>
          </c:dLbls>
          <c:cat>
            <c:numRef>
              <c:f>'Descrip. y Frec. Agrupados'!$A$97:$A$101</c:f>
              <c:numCache>
                <c:formatCode>#,##0</c:formatCode>
                <c:ptCount val="5"/>
                <c:pt idx="0">
                  <c:v>1</c:v>
                </c:pt>
                <c:pt idx="1">
                  <c:v>2</c:v>
                </c:pt>
                <c:pt idx="2">
                  <c:v>3</c:v>
                </c:pt>
                <c:pt idx="3">
                  <c:v>4</c:v>
                </c:pt>
                <c:pt idx="4">
                  <c:v>5</c:v>
                </c:pt>
              </c:numCache>
            </c:numRef>
          </c:cat>
          <c:val>
            <c:numRef>
              <c:f>'Descrip. y Frec. Agrupados'!$B$97:$B$101</c:f>
              <c:numCache>
                <c:formatCode>0.00%</c:formatCode>
                <c:ptCount val="5"/>
                <c:pt idx="0">
                  <c:v>8.8300000000000045E-2</c:v>
                </c:pt>
                <c:pt idx="1">
                  <c:v>0.10290000000000002</c:v>
                </c:pt>
                <c:pt idx="2">
                  <c:v>0.10290000000000002</c:v>
                </c:pt>
                <c:pt idx="3">
                  <c:v>0.14700000000000021</c:v>
                </c:pt>
                <c:pt idx="4">
                  <c:v>0.55880000000000063</c:v>
                </c:pt>
              </c:numCache>
            </c:numRef>
          </c:val>
        </c:ser>
        <c:axId val="44786048"/>
        <c:axId val="44787968"/>
      </c:barChart>
      <c:catAx>
        <c:axId val="44786048"/>
        <c:scaling>
          <c:orientation val="minMax"/>
        </c:scaling>
        <c:axPos val="b"/>
        <c:title>
          <c:tx>
            <c:rich>
              <a:bodyPr/>
              <a:lstStyle/>
              <a:p>
                <a:pPr>
                  <a:defRPr lang="es-ES" sz="1200"/>
                </a:pPr>
                <a:r>
                  <a:rPr lang="es-EC" sz="1200"/>
                  <a:t> La jefatura le dá apertura para transmitir sus inquietudes</a:t>
                </a:r>
              </a:p>
            </c:rich>
          </c:tx>
          <c:layout/>
        </c:title>
        <c:numFmt formatCode="#,##0" sourceLinked="1"/>
        <c:tickLblPos val="nextTo"/>
        <c:txPr>
          <a:bodyPr/>
          <a:lstStyle/>
          <a:p>
            <a:pPr>
              <a:defRPr lang="es-ES"/>
            </a:pPr>
            <a:endParaRPr lang="es-EC"/>
          </a:p>
        </c:txPr>
        <c:crossAx val="44787968"/>
        <c:crosses val="autoZero"/>
        <c:auto val="1"/>
        <c:lblAlgn val="ctr"/>
        <c:lblOffset val="100"/>
      </c:catAx>
      <c:valAx>
        <c:axId val="44787968"/>
        <c:scaling>
          <c:orientation val="minMax"/>
          <c:max val="1"/>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4786048"/>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lang="es-ES"/>
            </a:pPr>
            <a:r>
              <a:rPr lang="es-EC"/>
              <a:t>Histograma</a:t>
            </a:r>
          </a:p>
        </c:rich>
      </c:tx>
      <c:layout/>
    </c:title>
    <c:plotArea>
      <c:layout>
        <c:manualLayout>
          <c:layoutTarget val="inner"/>
          <c:xMode val="edge"/>
          <c:yMode val="edge"/>
          <c:x val="0.14799311103061291"/>
          <c:y val="0.19661664933392761"/>
          <c:w val="0.819722788888677"/>
          <c:h val="0.49198276630516086"/>
        </c:manualLayout>
      </c:layout>
      <c:barChart>
        <c:barDir val="col"/>
        <c:grouping val="clustered"/>
        <c:ser>
          <c:idx val="0"/>
          <c:order val="0"/>
          <c:dLbls>
            <c:txPr>
              <a:bodyPr/>
              <a:lstStyle/>
              <a:p>
                <a:pPr>
                  <a:defRPr lang="es-ES" sz="1200"/>
                </a:pPr>
                <a:endParaRPr lang="es-EC"/>
              </a:p>
            </c:txPr>
            <c:dLblPos val="outEnd"/>
            <c:showVal val="1"/>
          </c:dLbls>
          <c:cat>
            <c:numRef>
              <c:f>'Descrip. y Frec. Agrupados'!$A$119:$A$123</c:f>
              <c:numCache>
                <c:formatCode>#,##0</c:formatCode>
                <c:ptCount val="5"/>
                <c:pt idx="0">
                  <c:v>1</c:v>
                </c:pt>
                <c:pt idx="1">
                  <c:v>2</c:v>
                </c:pt>
                <c:pt idx="2">
                  <c:v>3</c:v>
                </c:pt>
                <c:pt idx="3">
                  <c:v>4</c:v>
                </c:pt>
                <c:pt idx="4">
                  <c:v>5</c:v>
                </c:pt>
              </c:numCache>
            </c:numRef>
          </c:cat>
          <c:val>
            <c:numRef>
              <c:f>'Descrip. y Frec. Agrupados'!$B$119:$B$123</c:f>
              <c:numCache>
                <c:formatCode>0.00%</c:formatCode>
                <c:ptCount val="5"/>
                <c:pt idx="0">
                  <c:v>0.57350000000000001</c:v>
                </c:pt>
                <c:pt idx="1">
                  <c:v>0.11760000000000002</c:v>
                </c:pt>
                <c:pt idx="2">
                  <c:v>0.10290000000000002</c:v>
                </c:pt>
                <c:pt idx="3">
                  <c:v>4.4100000000000014E-2</c:v>
                </c:pt>
                <c:pt idx="4">
                  <c:v>0.1618</c:v>
                </c:pt>
              </c:numCache>
            </c:numRef>
          </c:val>
        </c:ser>
        <c:axId val="45063168"/>
        <c:axId val="45065344"/>
      </c:barChart>
      <c:catAx>
        <c:axId val="45063168"/>
        <c:scaling>
          <c:orientation val="minMax"/>
        </c:scaling>
        <c:axPos val="b"/>
        <c:title>
          <c:tx>
            <c:rich>
              <a:bodyPr/>
              <a:lstStyle/>
              <a:p>
                <a:pPr>
                  <a:defRPr lang="es-ES" sz="1200"/>
                </a:pPr>
                <a:r>
                  <a:rPr lang="es-EC" sz="1200"/>
                  <a:t>Las</a:t>
                </a:r>
                <a:r>
                  <a:rPr lang="es-EC" sz="1200" baseline="0"/>
                  <a:t> jefaturas realizan llamados de atención justificadamente. </a:t>
                </a:r>
                <a:endParaRPr lang="es-EC" sz="1200"/>
              </a:p>
            </c:rich>
          </c:tx>
          <c:layout/>
        </c:title>
        <c:numFmt formatCode="#,##0" sourceLinked="1"/>
        <c:tickLblPos val="nextTo"/>
        <c:txPr>
          <a:bodyPr/>
          <a:lstStyle/>
          <a:p>
            <a:pPr>
              <a:defRPr lang="es-ES"/>
            </a:pPr>
            <a:endParaRPr lang="es-EC"/>
          </a:p>
        </c:txPr>
        <c:crossAx val="45065344"/>
        <c:crosses val="autoZero"/>
        <c:auto val="1"/>
        <c:lblAlgn val="ctr"/>
        <c:lblOffset val="100"/>
      </c:catAx>
      <c:valAx>
        <c:axId val="45065344"/>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5063168"/>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C"/>
  <c:style val="27"/>
  <c:chart>
    <c:title>
      <c:tx>
        <c:rich>
          <a:bodyPr/>
          <a:lstStyle/>
          <a:p>
            <a:pPr>
              <a:defRPr lang="es-ES"/>
            </a:pPr>
            <a:r>
              <a:rPr lang="es-EC"/>
              <a:t>Histograma</a:t>
            </a:r>
          </a:p>
        </c:rich>
      </c:tx>
      <c:layout/>
    </c:title>
    <c:plotArea>
      <c:layout/>
      <c:barChart>
        <c:barDir val="col"/>
        <c:grouping val="clustered"/>
        <c:ser>
          <c:idx val="0"/>
          <c:order val="0"/>
          <c:dLbls>
            <c:txPr>
              <a:bodyPr/>
              <a:lstStyle/>
              <a:p>
                <a:pPr>
                  <a:defRPr lang="es-ES" sz="1200"/>
                </a:pPr>
                <a:endParaRPr lang="es-EC"/>
              </a:p>
            </c:txPr>
            <c:dLblPos val="outEnd"/>
            <c:showVal val="1"/>
          </c:dLbls>
          <c:cat>
            <c:numRef>
              <c:f>'Descrip. y Frec. Agrupados'!$A$143:$A$147</c:f>
              <c:numCache>
                <c:formatCode>#,##0</c:formatCode>
                <c:ptCount val="5"/>
                <c:pt idx="0">
                  <c:v>1</c:v>
                </c:pt>
                <c:pt idx="1">
                  <c:v>2</c:v>
                </c:pt>
                <c:pt idx="2">
                  <c:v>3</c:v>
                </c:pt>
                <c:pt idx="3">
                  <c:v>4</c:v>
                </c:pt>
                <c:pt idx="4">
                  <c:v>5</c:v>
                </c:pt>
              </c:numCache>
            </c:numRef>
          </c:cat>
          <c:val>
            <c:numRef>
              <c:f>'Descrip. y Frec. Agrupados'!$B$143:$B$147</c:f>
              <c:numCache>
                <c:formatCode>0.00%</c:formatCode>
                <c:ptCount val="5"/>
                <c:pt idx="0">
                  <c:v>0.60290000000000454</c:v>
                </c:pt>
                <c:pt idx="1">
                  <c:v>7.350000000000001E-2</c:v>
                </c:pt>
                <c:pt idx="2">
                  <c:v>7.350000000000001E-2</c:v>
                </c:pt>
                <c:pt idx="3">
                  <c:v>4.4100000000000014E-2</c:v>
                </c:pt>
                <c:pt idx="4">
                  <c:v>0.20590000000000044</c:v>
                </c:pt>
              </c:numCache>
            </c:numRef>
          </c:val>
        </c:ser>
        <c:axId val="45475712"/>
        <c:axId val="45088768"/>
      </c:barChart>
      <c:catAx>
        <c:axId val="45475712"/>
        <c:scaling>
          <c:orientation val="minMax"/>
        </c:scaling>
        <c:axPos val="b"/>
        <c:title>
          <c:tx>
            <c:rich>
              <a:bodyPr/>
              <a:lstStyle/>
              <a:p>
                <a:pPr>
                  <a:defRPr lang="es-ES" sz="1200"/>
                </a:pPr>
                <a:r>
                  <a:rPr lang="es-EC" sz="1200"/>
                  <a:t>Las Jefaturas impone multas justificadamente</a:t>
                </a:r>
              </a:p>
            </c:rich>
          </c:tx>
          <c:layout/>
        </c:title>
        <c:numFmt formatCode="#,##0" sourceLinked="1"/>
        <c:tickLblPos val="nextTo"/>
        <c:txPr>
          <a:bodyPr/>
          <a:lstStyle/>
          <a:p>
            <a:pPr>
              <a:defRPr lang="es-ES"/>
            </a:pPr>
            <a:endParaRPr lang="es-EC"/>
          </a:p>
        </c:txPr>
        <c:crossAx val="45088768"/>
        <c:crosses val="autoZero"/>
        <c:auto val="1"/>
        <c:lblAlgn val="ctr"/>
        <c:lblOffset val="100"/>
      </c:catAx>
      <c:valAx>
        <c:axId val="45088768"/>
        <c:scaling>
          <c:orientation val="minMax"/>
        </c:scaling>
        <c:axPos val="l"/>
        <c:title>
          <c:tx>
            <c:rich>
              <a:bodyPr/>
              <a:lstStyle/>
              <a:p>
                <a:pPr>
                  <a:defRPr lang="es-ES"/>
                </a:pPr>
                <a:r>
                  <a:rPr lang="es-EC"/>
                  <a:t>Frecuencia</a:t>
                </a:r>
              </a:p>
            </c:rich>
          </c:tx>
          <c:layout/>
        </c:title>
        <c:numFmt formatCode="0%" sourceLinked="0"/>
        <c:tickLblPos val="nextTo"/>
        <c:txPr>
          <a:bodyPr/>
          <a:lstStyle/>
          <a:p>
            <a:pPr>
              <a:defRPr lang="es-ES"/>
            </a:pPr>
            <a:endParaRPr lang="es-EC"/>
          </a:p>
        </c:txPr>
        <c:crossAx val="45475712"/>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10D6E-BDF2-4AA0-97BB-685685B12B78}" type="datetimeFigureOut">
              <a:rPr lang="es-ES" smtClean="0"/>
              <a:pPr/>
              <a:t>26/02/2012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102A8-B3CF-4306-9C27-8955DDB71CF8}"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A6102A8-B3CF-4306-9C27-8955DDB71CF8}" type="slidenum">
              <a:rPr lang="es-ES" smtClean="0"/>
              <a:pPr/>
              <a:t>3</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1" cy="6856412"/>
          </a:xfrm>
          <a:prstGeom prst="rect">
            <a:avLst/>
          </a:prstGeom>
          <a:gradFill rotWithShape="1">
            <a:gsLst>
              <a:gs pos="0">
                <a:srgbClr val="FFFFFF"/>
              </a:gs>
              <a:gs pos="100000">
                <a:srgbClr val="AFE1EB"/>
              </a:gs>
            </a:gsLst>
            <a:lin ang="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pic>
        <p:nvPicPr>
          <p:cNvPr id="7" name="6 Imagen" descr="descarga_Page_01"/>
          <p:cNvPicPr/>
          <p:nvPr userDrawn="1"/>
        </p:nvPicPr>
        <p:blipFill>
          <a:blip r:embed="rId2" cstate="email"/>
          <a:srcRect/>
          <a:stretch>
            <a:fillRect/>
          </a:stretch>
        </p:blipFill>
        <p:spPr bwMode="auto">
          <a:xfrm>
            <a:off x="0" y="0"/>
            <a:ext cx="1500166"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b="1">
                <a:solidFill>
                  <a:schemeClr val="tx2">
                    <a:lumMod val="75000"/>
                  </a:schemeClr>
                </a:solidFill>
                <a:effectLst>
                  <a:outerShdw blurRad="50800" dist="38100" dir="8100000" algn="tr" rotWithShape="0">
                    <a:prstClr val="black">
                      <a:alpha val="40000"/>
                    </a:prstClr>
                  </a:outerShdw>
                </a:effectLst>
              </a:defRPr>
            </a:lvl1p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6" name="5 Marcador de número de diapositiva"/>
          <p:cNvSpPr>
            <a:spLocks noGrp="1"/>
          </p:cNvSpPr>
          <p:nvPr>
            <p:ph type="sldNum" sz="quarter" idx="12"/>
          </p:nvPr>
        </p:nvSpPr>
        <p:spPr>
          <a:xfrm>
            <a:off x="8386818" y="6356350"/>
            <a:ext cx="471462" cy="365125"/>
          </a:xfrm>
        </p:spPr>
        <p:txBody>
          <a:bodyPr/>
          <a:lstStyle>
            <a:lvl1pPr>
              <a:defRPr sz="1000"/>
            </a:lvl1pPr>
          </a:lstStyle>
          <a:p>
            <a:fld id="{6D514C41-9E58-439A-A494-E9440C826A9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r>
              <a:rPr lang="es-MX" dirty="0" smtClean="0"/>
              <a:t>12/08/2009</a:t>
            </a:r>
            <a:endParaRPr lang="es-ES" dirty="0"/>
          </a:p>
        </p:txBody>
      </p:sp>
      <p:sp>
        <p:nvSpPr>
          <p:cNvPr id="5" name="4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6" name="5 Marcador de número de diapositiva"/>
          <p:cNvSpPr>
            <a:spLocks noGrp="1"/>
          </p:cNvSpPr>
          <p:nvPr>
            <p:ph type="sldNum" sz="quarter" idx="12"/>
          </p:nvPr>
        </p:nvSpPr>
        <p:spPr/>
        <p:txBody>
          <a:bodyPr/>
          <a:lstStyle/>
          <a:p>
            <a:fld id="{6D514C41-9E58-439A-A494-E9440C826A9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r>
              <a:rPr lang="es-MX" dirty="0" smtClean="0"/>
              <a:t>12/08/2009</a:t>
            </a:r>
            <a:endParaRPr lang="es-ES" dirty="0"/>
          </a:p>
        </p:txBody>
      </p:sp>
      <p:sp>
        <p:nvSpPr>
          <p:cNvPr id="5" name="4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6" name="5 Marcador de número de diapositiva"/>
          <p:cNvSpPr>
            <a:spLocks noGrp="1"/>
          </p:cNvSpPr>
          <p:nvPr>
            <p:ph type="sldNum" sz="quarter" idx="12"/>
          </p:nvPr>
        </p:nvSpPr>
        <p:spPr/>
        <p:txBody>
          <a:bodyPr/>
          <a:lstStyle/>
          <a:p>
            <a:fld id="{6D514C41-9E58-439A-A494-E9440C826A9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descarga_Page_01"/>
          <p:cNvPicPr/>
          <p:nvPr userDrawn="1"/>
        </p:nvPicPr>
        <p:blipFill>
          <a:blip r:embed="rId2" cstate="email"/>
          <a:srcRect/>
          <a:stretch>
            <a:fillRect/>
          </a:stretch>
        </p:blipFill>
        <p:spPr bwMode="auto">
          <a:xfrm>
            <a:off x="0" y="0"/>
            <a:ext cx="642909" cy="6858000"/>
          </a:xfrm>
          <a:prstGeom prst="rect">
            <a:avLst/>
          </a:prstGeom>
          <a:noFill/>
          <a:ln w="9525">
            <a:noFill/>
            <a:miter lim="800000"/>
            <a:headEnd/>
            <a:tailEnd/>
          </a:ln>
        </p:spPr>
      </p:pic>
      <p:sp>
        <p:nvSpPr>
          <p:cNvPr id="2" name="1 Título"/>
          <p:cNvSpPr>
            <a:spLocks noGrp="1"/>
          </p:cNvSpPr>
          <p:nvPr>
            <p:ph type="title"/>
          </p:nvPr>
        </p:nvSpPr>
        <p:spPr>
          <a:xfrm>
            <a:off x="571472" y="142852"/>
            <a:ext cx="8229600" cy="1143000"/>
          </a:xfrm>
        </p:spPr>
        <p:txBody>
          <a:bodyPr>
            <a:normAutofit/>
          </a:bodyPr>
          <a:lstStyle>
            <a:lvl1pPr>
              <a:defRPr sz="3200" b="1">
                <a:solidFill>
                  <a:schemeClr val="tx2">
                    <a:lumMod val="75000"/>
                  </a:schemeClr>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defRPr sz="2800">
                <a:solidFill>
                  <a:srgbClr val="3693AC"/>
                </a:solidFill>
              </a:defRPr>
            </a:lvl1pPr>
            <a:lvl2pPr>
              <a:buSzPct val="95000"/>
              <a:buFont typeface="Wingdings" pitchFamily="2" charset="2"/>
              <a:buChar char="§"/>
              <a:defRPr sz="2400">
                <a:solidFill>
                  <a:schemeClr val="tx2">
                    <a:lumMod val="60000"/>
                    <a:lumOff val="40000"/>
                  </a:schemeClr>
                </a:solidFill>
              </a:defRPr>
            </a:lvl2pPr>
            <a:lvl3pPr>
              <a:defRPr sz="2200"/>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6224614" y="6421461"/>
            <a:ext cx="2133600" cy="365125"/>
          </a:xfrm>
          <a:prstGeom prst="rect">
            <a:avLst/>
          </a:prstGeom>
        </p:spPr>
        <p:txBody>
          <a:bodyPr/>
          <a:lstStyle>
            <a:lvl1pPr algn="r">
              <a:defRPr sz="1000" b="1"/>
            </a:lvl1pPr>
          </a:lstStyle>
          <a:p>
            <a:endParaRPr lang="es-ES" dirty="0"/>
          </a:p>
        </p:txBody>
      </p:sp>
      <p:sp>
        <p:nvSpPr>
          <p:cNvPr id="5" name="4 Marcador de pie de página"/>
          <p:cNvSpPr>
            <a:spLocks noGrp="1"/>
          </p:cNvSpPr>
          <p:nvPr>
            <p:ph type="ftr" sz="quarter" idx="11"/>
          </p:nvPr>
        </p:nvSpPr>
        <p:spPr>
          <a:xfrm>
            <a:off x="428596" y="6419853"/>
            <a:ext cx="3929090" cy="365125"/>
          </a:xfrm>
        </p:spPr>
        <p:txBody>
          <a:bodyPr/>
          <a:lstStyle>
            <a:lvl1pPr>
              <a:defRPr sz="1000" b="1"/>
            </a:lvl1pPr>
          </a:lstStyle>
          <a:p>
            <a:r>
              <a:rPr lang="es-MX" dirty="0" smtClean="0"/>
              <a:t>Diseño e implantación de un Sistema de  Control de Gestión</a:t>
            </a:r>
            <a:endParaRPr lang="es-ES" dirty="0"/>
          </a:p>
        </p:txBody>
      </p:sp>
      <p:sp>
        <p:nvSpPr>
          <p:cNvPr id="6" name="5 Marcador de número de diapositiva"/>
          <p:cNvSpPr>
            <a:spLocks noGrp="1"/>
          </p:cNvSpPr>
          <p:nvPr>
            <p:ph type="sldNum" sz="quarter" idx="12"/>
          </p:nvPr>
        </p:nvSpPr>
        <p:spPr>
          <a:xfrm>
            <a:off x="8386818" y="6419853"/>
            <a:ext cx="471462" cy="365125"/>
          </a:xfrm>
        </p:spPr>
        <p:txBody>
          <a:bodyPr/>
          <a:lstStyle>
            <a:lvl1pPr>
              <a:defRPr sz="1000" b="1"/>
            </a:lvl1pPr>
          </a:lstStyle>
          <a:p>
            <a:fld id="{6D514C41-9E58-439A-A494-E9440C826A91}" type="slidenum">
              <a:rPr lang="es-ES" smtClean="0"/>
              <a:pPr/>
              <a:t>‹Nº›</a:t>
            </a:fld>
            <a:endParaRPr lang="es-ES" dirty="0"/>
          </a:p>
        </p:txBody>
      </p:sp>
      <p:sp>
        <p:nvSpPr>
          <p:cNvPr id="11" name="Rectangle 2"/>
          <p:cNvSpPr>
            <a:spLocks noChangeArrowheads="1"/>
          </p:cNvSpPr>
          <p:nvPr userDrawn="1"/>
        </p:nvSpPr>
        <p:spPr bwMode="auto">
          <a:xfrm rot="5400000">
            <a:off x="4593512" y="1878875"/>
            <a:ext cx="18000" cy="9083040"/>
          </a:xfrm>
          <a:prstGeom prst="rect">
            <a:avLst/>
          </a:prstGeom>
          <a:gradFill flip="none" rotWithShape="1">
            <a:gsLst>
              <a:gs pos="0">
                <a:srgbClr val="FFFFFF"/>
              </a:gs>
              <a:gs pos="100000">
                <a:srgbClr val="AFE1EB"/>
              </a:gs>
            </a:gsLst>
            <a:lin ang="54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12" name="Rectangle 2"/>
          <p:cNvSpPr>
            <a:spLocks noChangeArrowheads="1"/>
          </p:cNvSpPr>
          <p:nvPr userDrawn="1"/>
        </p:nvSpPr>
        <p:spPr bwMode="auto">
          <a:xfrm rot="5400000" flipH="1">
            <a:off x="4848751" y="-3062857"/>
            <a:ext cx="18000" cy="8572560"/>
          </a:xfrm>
          <a:prstGeom prst="rect">
            <a:avLst/>
          </a:prstGeom>
          <a:gradFill flip="none" rotWithShape="1">
            <a:gsLst>
              <a:gs pos="0">
                <a:srgbClr val="FFFFFF"/>
              </a:gs>
              <a:gs pos="100000">
                <a:srgbClr val="AFE1EB"/>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r>
              <a:rPr lang="es-MX" dirty="0" smtClean="0"/>
              <a:t>12/08/2009</a:t>
            </a:r>
            <a:endParaRPr lang="es-ES" dirty="0"/>
          </a:p>
        </p:txBody>
      </p:sp>
      <p:sp>
        <p:nvSpPr>
          <p:cNvPr id="5" name="4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6" name="5 Marcador de número de diapositiva"/>
          <p:cNvSpPr>
            <a:spLocks noGrp="1"/>
          </p:cNvSpPr>
          <p:nvPr>
            <p:ph type="sldNum" sz="quarter" idx="12"/>
          </p:nvPr>
        </p:nvSpPr>
        <p:spPr/>
        <p:txBody>
          <a:bodyPr/>
          <a:lstStyle/>
          <a:p>
            <a:fld id="{6D514C41-9E58-439A-A494-E9440C826A91}" type="slidenum">
              <a:rPr lang="es-ES" smtClean="0"/>
              <a:pPr/>
              <a:t>‹Nº›</a:t>
            </a:fld>
            <a:endParaRPr lang="es-ES" dirty="0"/>
          </a:p>
        </p:txBody>
      </p:sp>
      <p:pic>
        <p:nvPicPr>
          <p:cNvPr id="7" name="6 Imagen" descr="descarga_Page_01"/>
          <p:cNvPicPr/>
          <p:nvPr userDrawn="1"/>
        </p:nvPicPr>
        <p:blipFill>
          <a:blip r:embed="rId2" cstate="email"/>
          <a:srcRect/>
          <a:stretch>
            <a:fillRect/>
          </a:stretch>
        </p:blipFill>
        <p:spPr bwMode="auto">
          <a:xfrm>
            <a:off x="0" y="0"/>
            <a:ext cx="642909" cy="6858000"/>
          </a:xfrm>
          <a:prstGeom prst="rect">
            <a:avLst/>
          </a:prstGeom>
          <a:noFill/>
          <a:ln w="9525">
            <a:noFill/>
            <a:miter lim="800000"/>
            <a:headEnd/>
            <a:tailEnd/>
          </a:ln>
        </p:spPr>
      </p:pic>
      <p:sp>
        <p:nvSpPr>
          <p:cNvPr id="8" name="Rectangle 2"/>
          <p:cNvSpPr>
            <a:spLocks noChangeArrowheads="1"/>
          </p:cNvSpPr>
          <p:nvPr userDrawn="1"/>
        </p:nvSpPr>
        <p:spPr bwMode="auto">
          <a:xfrm rot="5400000">
            <a:off x="4593512" y="1878875"/>
            <a:ext cx="18000" cy="9083040"/>
          </a:xfrm>
          <a:prstGeom prst="rect">
            <a:avLst/>
          </a:prstGeom>
          <a:gradFill flip="none" rotWithShape="1">
            <a:gsLst>
              <a:gs pos="0">
                <a:srgbClr val="FFFFFF"/>
              </a:gs>
              <a:gs pos="100000">
                <a:srgbClr val="AFE1EB"/>
              </a:gs>
            </a:gsLst>
            <a:lin ang="54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9" name="Rectangle 2"/>
          <p:cNvSpPr>
            <a:spLocks noChangeArrowheads="1"/>
          </p:cNvSpPr>
          <p:nvPr userDrawn="1"/>
        </p:nvSpPr>
        <p:spPr bwMode="auto">
          <a:xfrm rot="5400000" flipH="1">
            <a:off x="4848751" y="-3062857"/>
            <a:ext cx="18000" cy="8572560"/>
          </a:xfrm>
          <a:prstGeom prst="rect">
            <a:avLst/>
          </a:prstGeom>
          <a:gradFill flip="none" rotWithShape="1">
            <a:gsLst>
              <a:gs pos="0">
                <a:srgbClr val="FFFFFF"/>
              </a:gs>
              <a:gs pos="100000">
                <a:srgbClr val="AFE1EB"/>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7" name="6 Marcador de número de diapositiva"/>
          <p:cNvSpPr>
            <a:spLocks noGrp="1"/>
          </p:cNvSpPr>
          <p:nvPr>
            <p:ph type="sldNum" sz="quarter" idx="12"/>
          </p:nvPr>
        </p:nvSpPr>
        <p:spPr/>
        <p:txBody>
          <a:bodyPr/>
          <a:lstStyle/>
          <a:p>
            <a:fld id="{6D514C41-9E58-439A-A494-E9440C826A91}" type="slidenum">
              <a:rPr lang="es-ES" smtClean="0"/>
              <a:pPr/>
              <a:t>‹Nº›</a:t>
            </a:fld>
            <a:endParaRPr lang="es-ES" dirty="0"/>
          </a:p>
        </p:txBody>
      </p:sp>
      <p:pic>
        <p:nvPicPr>
          <p:cNvPr id="8" name="7 Imagen" descr="descarga_Page_01"/>
          <p:cNvPicPr/>
          <p:nvPr userDrawn="1"/>
        </p:nvPicPr>
        <p:blipFill>
          <a:blip r:embed="rId2" cstate="email"/>
          <a:srcRect/>
          <a:stretch>
            <a:fillRect/>
          </a:stretch>
        </p:blipFill>
        <p:spPr bwMode="auto">
          <a:xfrm>
            <a:off x="0" y="0"/>
            <a:ext cx="642909" cy="6858000"/>
          </a:xfrm>
          <a:prstGeom prst="rect">
            <a:avLst/>
          </a:prstGeom>
          <a:noFill/>
          <a:ln w="9525">
            <a:noFill/>
            <a:miter lim="800000"/>
            <a:headEnd/>
            <a:tailEnd/>
          </a:ln>
        </p:spPr>
      </p:pic>
      <p:sp>
        <p:nvSpPr>
          <p:cNvPr id="9" name="Rectangle 2"/>
          <p:cNvSpPr>
            <a:spLocks noChangeArrowheads="1"/>
          </p:cNvSpPr>
          <p:nvPr userDrawn="1"/>
        </p:nvSpPr>
        <p:spPr bwMode="auto">
          <a:xfrm rot="5400000">
            <a:off x="4593512" y="1878875"/>
            <a:ext cx="18000" cy="9083040"/>
          </a:xfrm>
          <a:prstGeom prst="rect">
            <a:avLst/>
          </a:prstGeom>
          <a:gradFill flip="none" rotWithShape="1">
            <a:gsLst>
              <a:gs pos="0">
                <a:srgbClr val="FFFFFF"/>
              </a:gs>
              <a:gs pos="100000">
                <a:srgbClr val="AFE1EB"/>
              </a:gs>
            </a:gsLst>
            <a:lin ang="54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10" name="Rectangle 2"/>
          <p:cNvSpPr>
            <a:spLocks noChangeArrowheads="1"/>
          </p:cNvSpPr>
          <p:nvPr userDrawn="1"/>
        </p:nvSpPr>
        <p:spPr bwMode="auto">
          <a:xfrm rot="5400000" flipH="1">
            <a:off x="4848751" y="-3062857"/>
            <a:ext cx="18000" cy="8572560"/>
          </a:xfrm>
          <a:prstGeom prst="rect">
            <a:avLst/>
          </a:prstGeom>
          <a:gradFill flip="none" rotWithShape="1">
            <a:gsLst>
              <a:gs pos="0">
                <a:srgbClr val="FFFFFF"/>
              </a:gs>
              <a:gs pos="100000">
                <a:srgbClr val="AFE1EB"/>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7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9" name="8 Marcador de número de diapositiva"/>
          <p:cNvSpPr>
            <a:spLocks noGrp="1"/>
          </p:cNvSpPr>
          <p:nvPr>
            <p:ph type="sldNum" sz="quarter" idx="12"/>
          </p:nvPr>
        </p:nvSpPr>
        <p:spPr/>
        <p:txBody>
          <a:bodyPr/>
          <a:lstStyle/>
          <a:p>
            <a:fld id="{6D514C41-9E58-439A-A494-E9440C826A9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3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lvl1pPr>
              <a:defRPr sz="1000"/>
            </a:lvl1pPr>
          </a:lstStyle>
          <a:p>
            <a:fld id="{6D514C41-9E58-439A-A494-E9440C826A9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r>
              <a:rPr lang="es-MX" dirty="0" smtClean="0"/>
              <a:t>12/08/2009</a:t>
            </a:r>
            <a:endParaRPr lang="es-ES" dirty="0"/>
          </a:p>
        </p:txBody>
      </p:sp>
      <p:sp>
        <p:nvSpPr>
          <p:cNvPr id="6" name="5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7" name="6 Marcador de número de diapositiva"/>
          <p:cNvSpPr>
            <a:spLocks noGrp="1"/>
          </p:cNvSpPr>
          <p:nvPr>
            <p:ph type="sldNum" sz="quarter" idx="12"/>
          </p:nvPr>
        </p:nvSpPr>
        <p:spPr/>
        <p:txBody>
          <a:bodyPr/>
          <a:lstStyle/>
          <a:p>
            <a:fld id="{6D514C41-9E58-439A-A494-E9440C826A9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r>
              <a:rPr lang="es-MX" dirty="0" smtClean="0"/>
              <a:t>12/08/2009</a:t>
            </a:r>
            <a:endParaRPr lang="es-ES" dirty="0"/>
          </a:p>
        </p:txBody>
      </p:sp>
      <p:sp>
        <p:nvSpPr>
          <p:cNvPr id="6" name="5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7" name="6 Marcador de número de diapositiva"/>
          <p:cNvSpPr>
            <a:spLocks noGrp="1"/>
          </p:cNvSpPr>
          <p:nvPr>
            <p:ph type="sldNum" sz="quarter" idx="12"/>
          </p:nvPr>
        </p:nvSpPr>
        <p:spPr/>
        <p:txBody>
          <a:bodyPr/>
          <a:lstStyle/>
          <a:p>
            <a:fld id="{6D514C41-9E58-439A-A494-E9440C826A9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734888" y="44624"/>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11560" y="1567333"/>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pie de página"/>
          <p:cNvSpPr>
            <a:spLocks noGrp="1"/>
          </p:cNvSpPr>
          <p:nvPr>
            <p:ph type="ftr" sz="quarter" idx="3"/>
          </p:nvPr>
        </p:nvSpPr>
        <p:spPr>
          <a:xfrm>
            <a:off x="611560" y="6453336"/>
            <a:ext cx="4392488"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s-MX" smtClean="0"/>
              <a:t>Diseño e implantación de un Sistema de  Control de Gestión</a:t>
            </a:r>
            <a:endParaRPr lang="es-ES" dirty="0"/>
          </a:p>
        </p:txBody>
      </p:sp>
      <p:sp>
        <p:nvSpPr>
          <p:cNvPr id="6" name="5 Marcador de número de diapositiva"/>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514C41-9E58-439A-A494-E9440C826A91}" type="slidenum">
              <a:rPr lang="es-ES" smtClean="0"/>
              <a:pPr/>
              <a:t>‹Nº›</a:t>
            </a:fld>
            <a:endParaRPr lang="es-ES" dirty="0"/>
          </a:p>
        </p:txBody>
      </p:sp>
      <p:pic>
        <p:nvPicPr>
          <p:cNvPr id="7" name="6 Imagen" descr="descarga_Page_01"/>
          <p:cNvPicPr/>
          <p:nvPr/>
        </p:nvPicPr>
        <p:blipFill>
          <a:blip r:embed="rId13" cstate="email"/>
          <a:srcRect/>
          <a:stretch>
            <a:fillRect/>
          </a:stretch>
        </p:blipFill>
        <p:spPr bwMode="auto">
          <a:xfrm>
            <a:off x="0" y="0"/>
            <a:ext cx="642909" cy="6858000"/>
          </a:xfrm>
          <a:prstGeom prst="rect">
            <a:avLst/>
          </a:prstGeom>
          <a:noFill/>
          <a:ln w="9525">
            <a:noFill/>
            <a:miter lim="800000"/>
            <a:headEnd/>
            <a:tailEnd/>
          </a:ln>
        </p:spPr>
      </p:pic>
      <p:sp>
        <p:nvSpPr>
          <p:cNvPr id="8" name="Rectangle 2"/>
          <p:cNvSpPr>
            <a:spLocks noChangeArrowheads="1"/>
          </p:cNvSpPr>
          <p:nvPr/>
        </p:nvSpPr>
        <p:spPr bwMode="auto">
          <a:xfrm rot="5400000">
            <a:off x="4593512" y="1878875"/>
            <a:ext cx="18000" cy="9083040"/>
          </a:xfrm>
          <a:prstGeom prst="rect">
            <a:avLst/>
          </a:prstGeom>
          <a:gradFill flip="none" rotWithShape="1">
            <a:gsLst>
              <a:gs pos="0">
                <a:srgbClr val="FFFFFF"/>
              </a:gs>
              <a:gs pos="100000">
                <a:srgbClr val="AFE1EB"/>
              </a:gs>
            </a:gsLst>
            <a:lin ang="54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9" name="Rectangle 2"/>
          <p:cNvSpPr>
            <a:spLocks noChangeArrowheads="1"/>
          </p:cNvSpPr>
          <p:nvPr/>
        </p:nvSpPr>
        <p:spPr bwMode="auto">
          <a:xfrm rot="5400000" flipH="1">
            <a:off x="4848751" y="-3062857"/>
            <a:ext cx="18000" cy="8572560"/>
          </a:xfrm>
          <a:prstGeom prst="rect">
            <a:avLst/>
          </a:prstGeom>
          <a:gradFill flip="none" rotWithShape="1">
            <a:gsLst>
              <a:gs pos="0">
                <a:srgbClr val="FFFFFF"/>
              </a:gs>
              <a:gs pos="100000">
                <a:srgbClr val="AFE1EB"/>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b="1"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gif"/><Relationship Id="rId7" Type="http://schemas.openxmlformats.org/officeDocument/2006/relationships/hyperlink" Target="2.%20SMI%20%20CLIENTES%2004%2002%2011.xlsx" TargetMode="External"/><Relationship Id="rId2" Type="http://schemas.openxmlformats.org/officeDocument/2006/relationships/hyperlink" Target="1.%20SMI%20FINANCIERO%2003%2002%2011.xlsx" TargetMode="Externa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hyperlink" Target="4.%20SMI%20%20DESARROLLO%20HUMANO%2031%2001%2011.xlsx" TargetMode="External"/><Relationship Id="rId4" Type="http://schemas.openxmlformats.org/officeDocument/2006/relationships/hyperlink" Target="3.%20SMI%20%20PROCESOS%2004%2002%2011.xls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5.%20Matriz%20Priorizacion%20Iniciativas%20Estrategicas%2026%2009%2011.xls"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6.%20Formato%20de%20la%20Encuesta%20clima%20laboral%2027%2007%2011.xl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C" sz="3200" dirty="0" smtClean="0">
                <a:latin typeface="Palatino Linotype" pitchFamily="18" charset="0"/>
              </a:rPr>
              <a:t>“Diseño e Implantación de un Sistema de Control de Gestión en una empresa dedicada al </a:t>
            </a:r>
            <a:r>
              <a:rPr lang="es-ES_tradnl" sz="3200" dirty="0" smtClean="0">
                <a:latin typeface="Palatino Linotype" pitchFamily="18" charset="0"/>
              </a:rPr>
              <a:t>Servicio de Seguridad  y Vigilancia</a:t>
            </a:r>
            <a:endParaRPr lang="es-ES" sz="3200" dirty="0">
              <a:latin typeface="Palatino Linotype" pitchFamily="18" charset="0"/>
            </a:endParaRPr>
          </a:p>
        </p:txBody>
      </p:sp>
      <p:sp>
        <p:nvSpPr>
          <p:cNvPr id="3" name="2 Subtítulo"/>
          <p:cNvSpPr>
            <a:spLocks noGrp="1"/>
          </p:cNvSpPr>
          <p:nvPr>
            <p:ph type="subTitle" idx="1"/>
          </p:nvPr>
        </p:nvSpPr>
        <p:spPr>
          <a:xfrm>
            <a:off x="214282" y="4743456"/>
            <a:ext cx="8929718" cy="1543064"/>
          </a:xfrm>
        </p:spPr>
        <p:txBody>
          <a:bodyPr>
            <a:noAutofit/>
          </a:bodyPr>
          <a:lstStyle/>
          <a:p>
            <a:pPr>
              <a:defRPr/>
            </a:pPr>
            <a:r>
              <a:rPr lang="es-ES" sz="2000" b="1" i="1" dirty="0" smtClean="0"/>
              <a:t>Desarrollado por:</a:t>
            </a:r>
          </a:p>
          <a:p>
            <a:pPr>
              <a:defRPr/>
            </a:pPr>
            <a:r>
              <a:rPr lang="es-ES" sz="2000" dirty="0" smtClean="0"/>
              <a:t>Marcia Camacho V</a:t>
            </a:r>
            <a:r>
              <a:rPr lang="en-US" sz="2000" dirty="0" err="1" smtClean="0"/>
              <a:t>ásquez</a:t>
            </a:r>
            <a:r>
              <a:rPr lang="en-US" sz="2000" dirty="0" smtClean="0"/>
              <a:t>       Teresa </a:t>
            </a:r>
            <a:r>
              <a:rPr lang="en-US" sz="2000" dirty="0" err="1" smtClean="0"/>
              <a:t>Garzón</a:t>
            </a:r>
            <a:r>
              <a:rPr lang="en-US" sz="2000" dirty="0" smtClean="0"/>
              <a:t> </a:t>
            </a:r>
            <a:r>
              <a:rPr lang="en-US" sz="2000" dirty="0" err="1" smtClean="0"/>
              <a:t>Crespo</a:t>
            </a:r>
            <a:r>
              <a:rPr lang="en-US" sz="2000" dirty="0" smtClean="0"/>
              <a:t>    	Jared Aguilar </a:t>
            </a:r>
            <a:r>
              <a:rPr lang="en-US" sz="2000" dirty="0" err="1" smtClean="0"/>
              <a:t>Pilozo</a:t>
            </a:r>
            <a:endParaRPr lang="es-ES" sz="2000" dirty="0"/>
          </a:p>
        </p:txBody>
      </p:sp>
      <p:sp>
        <p:nvSpPr>
          <p:cNvPr id="4" name="6 CuadroTexto"/>
          <p:cNvSpPr txBox="1"/>
          <p:nvPr/>
        </p:nvSpPr>
        <p:spPr>
          <a:xfrm>
            <a:off x="1143013" y="285728"/>
            <a:ext cx="6715135" cy="1107996"/>
          </a:xfrm>
          <a:prstGeom prst="rect">
            <a:avLst/>
          </a:prstGeom>
          <a:noFill/>
        </p:spPr>
        <p:txBody>
          <a:bodyPr wrap="square">
            <a:spAutoFit/>
          </a:bodyPr>
          <a:lstStyle/>
          <a:p>
            <a:pPr algn="r"/>
            <a:r>
              <a:rPr lang="es-ES_tradnl" sz="1600" dirty="0" smtClean="0">
                <a:solidFill>
                  <a:srgbClr val="0070C0"/>
                </a:solidFill>
                <a:cs typeface="Arial" charset="0"/>
              </a:rPr>
              <a:t>Escuela Superior Politécnica del Litoral</a:t>
            </a:r>
          </a:p>
          <a:p>
            <a:pPr algn="r"/>
            <a:r>
              <a:rPr lang="es-ES_tradnl" sz="1600" dirty="0" smtClean="0">
                <a:solidFill>
                  <a:srgbClr val="0070C0"/>
                </a:solidFill>
                <a:cs typeface="Arial" charset="0"/>
              </a:rPr>
              <a:t>Instituto de Ciencias Matemáticas</a:t>
            </a:r>
          </a:p>
          <a:p>
            <a:pPr algn="r"/>
            <a:r>
              <a:rPr lang="es-ES_tradnl" sz="1600" dirty="0" smtClean="0">
                <a:solidFill>
                  <a:srgbClr val="0070C0"/>
                </a:solidFill>
                <a:cs typeface="Arial" charset="0"/>
              </a:rPr>
              <a:t>Ingeniería en Estadística Informática</a:t>
            </a:r>
          </a:p>
          <a:p>
            <a:pPr algn="r"/>
            <a:r>
              <a:rPr lang="es-ES_tradnl" sz="1600" dirty="0" smtClean="0">
                <a:solidFill>
                  <a:srgbClr val="0070C0"/>
                </a:solidFill>
                <a:cs typeface="Arial" charset="0"/>
              </a:rPr>
              <a:t>Auditoria en Control de Gestión</a:t>
            </a:r>
            <a:endParaRPr lang="es-ES_tradnl" sz="1600" dirty="0">
              <a:solidFill>
                <a:srgbClr val="0070C0"/>
              </a:solidFill>
              <a:cs typeface="Arial"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0" name="12 Imagen" descr="logo_ESPOL.jpg"/>
          <p:cNvPicPr>
            <a:picLocks noChangeAspect="1"/>
          </p:cNvPicPr>
          <p:nvPr/>
        </p:nvPicPr>
        <p:blipFill>
          <a:blip r:embed="rId2" cstate="email"/>
          <a:srcRect/>
          <a:stretch>
            <a:fillRect/>
          </a:stretch>
        </p:blipFill>
        <p:spPr bwMode="auto">
          <a:xfrm>
            <a:off x="7929586" y="214290"/>
            <a:ext cx="949961" cy="929162"/>
          </a:xfrm>
          <a:prstGeom prst="ellipse">
            <a:avLst/>
          </a:prstGeom>
          <a:noFill/>
          <a:ln w="9525">
            <a:noFill/>
            <a:miter lim="800000"/>
            <a:headEnd/>
            <a:tailEnd/>
          </a:ln>
          <a:effectLst>
            <a:reflection blurRad="6350" stA="52000" endA="300" endPos="35000" dir="5400000" sy="-100000" algn="bl" rotWithShape="0"/>
            <a:softEdge rad="12700"/>
          </a:effectLst>
        </p:spPr>
      </p:pic>
      <p:sp>
        <p:nvSpPr>
          <p:cNvPr id="7" name="TextBox 6"/>
          <p:cNvSpPr txBox="1"/>
          <p:nvPr/>
        </p:nvSpPr>
        <p:spPr>
          <a:xfrm>
            <a:off x="3754103" y="5997379"/>
            <a:ext cx="2103781" cy="646331"/>
          </a:xfrm>
          <a:prstGeom prst="rect">
            <a:avLst/>
          </a:prstGeom>
          <a:noFill/>
        </p:spPr>
        <p:txBody>
          <a:bodyPr wrap="none" rtlCol="0">
            <a:spAutoFit/>
          </a:bodyPr>
          <a:lstStyle/>
          <a:p>
            <a:pPr algn="ctr"/>
            <a:r>
              <a:rPr lang="es-EC" dirty="0" smtClean="0">
                <a:solidFill>
                  <a:schemeClr val="tx2">
                    <a:lumMod val="75000"/>
                  </a:schemeClr>
                </a:solidFill>
              </a:rPr>
              <a:t>Guayaquil – Ecuador</a:t>
            </a:r>
          </a:p>
          <a:p>
            <a:pPr algn="ctr"/>
            <a:r>
              <a:rPr lang="es-EC" dirty="0" smtClean="0">
                <a:solidFill>
                  <a:schemeClr val="tx2">
                    <a:lumMod val="75000"/>
                  </a:schemeClr>
                </a:solidFill>
              </a:rPr>
              <a:t>2012</a:t>
            </a:r>
            <a:endParaRPr lang="es-EC" dirty="0">
              <a:solidFill>
                <a:schemeClr val="tx2">
                  <a:lumMod val="75000"/>
                </a:schemeClr>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PRINCIPAL</a:t>
            </a:r>
            <a:r>
              <a:rPr lang="es-ES" sz="4800" dirty="0" smtClean="0"/>
              <a:t> </a:t>
            </a:r>
            <a:r>
              <a:rPr lang="es-ES" sz="4000" dirty="0" smtClean="0"/>
              <a:t>PROBLEMA</a:t>
            </a: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10</a:t>
            </a:fld>
            <a:endParaRPr lang="es-ES" dirty="0"/>
          </a:p>
        </p:txBody>
      </p:sp>
      <p:sp>
        <p:nvSpPr>
          <p:cNvPr id="6" name="5 CuadroTexto"/>
          <p:cNvSpPr txBox="1"/>
          <p:nvPr/>
        </p:nvSpPr>
        <p:spPr>
          <a:xfrm>
            <a:off x="2123728" y="3933056"/>
            <a:ext cx="5040560" cy="8640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sz="2400" dirty="0" smtClean="0">
                <a:latin typeface="Palatino Linotype" pitchFamily="18" charset="0"/>
              </a:rPr>
              <a:t>Déficit aproximado de  $ 3,575.00 mensuales</a:t>
            </a:r>
            <a:endParaRPr lang="es-ES" sz="2400" b="1" dirty="0"/>
          </a:p>
        </p:txBody>
      </p:sp>
      <p:sp>
        <p:nvSpPr>
          <p:cNvPr id="11" name="10 Elipse"/>
          <p:cNvSpPr/>
          <p:nvPr/>
        </p:nvSpPr>
        <p:spPr>
          <a:xfrm>
            <a:off x="2987824" y="1628800"/>
            <a:ext cx="3024336" cy="1728192"/>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0% DE RENTABILIDAD</a:t>
            </a:r>
            <a:endParaRPr lang="es-ES" sz="2400" b="1" dirty="0"/>
          </a:p>
        </p:txBody>
      </p:sp>
      <p:sp>
        <p:nvSpPr>
          <p:cNvPr id="12" name="11 CuadroTexto"/>
          <p:cNvSpPr txBox="1"/>
          <p:nvPr/>
        </p:nvSpPr>
        <p:spPr>
          <a:xfrm>
            <a:off x="5076056" y="5518973"/>
            <a:ext cx="3096344"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S" dirty="0" smtClean="0">
                <a:latin typeface="Palatino Linotype" pitchFamily="18" charset="0"/>
              </a:rPr>
              <a:t>Pagos pendientes de proveedores.</a:t>
            </a:r>
            <a:endParaRPr lang="es-ES" b="1" dirty="0"/>
          </a:p>
        </p:txBody>
      </p:sp>
      <p:sp>
        <p:nvSpPr>
          <p:cNvPr id="13" name="12 CuadroTexto"/>
          <p:cNvSpPr txBox="1"/>
          <p:nvPr/>
        </p:nvSpPr>
        <p:spPr>
          <a:xfrm>
            <a:off x="1115616" y="5518973"/>
            <a:ext cx="2664296"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S" dirty="0" smtClean="0">
                <a:latin typeface="Palatino Linotype" pitchFamily="18" charset="0"/>
              </a:rPr>
              <a:t>Liquidación de 78 colaboradores</a:t>
            </a:r>
          </a:p>
        </p:txBody>
      </p:sp>
      <p:cxnSp>
        <p:nvCxnSpPr>
          <p:cNvPr id="15" name="14 Conector recto de flecha"/>
          <p:cNvCxnSpPr>
            <a:stCxn id="13" idx="0"/>
          </p:cNvCxnSpPr>
          <p:nvPr/>
        </p:nvCxnSpPr>
        <p:spPr>
          <a:xfrm flipV="1">
            <a:off x="2447764" y="4798893"/>
            <a:ext cx="1980220" cy="720080"/>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cxnSp>
        <p:nvCxnSpPr>
          <p:cNvPr id="18" name="17 Conector recto de flecha"/>
          <p:cNvCxnSpPr/>
          <p:nvPr/>
        </p:nvCxnSpPr>
        <p:spPr>
          <a:xfrm flipV="1">
            <a:off x="4499992" y="3501008"/>
            <a:ext cx="0" cy="504056"/>
          </a:xfrm>
          <a:prstGeom prst="straightConnector1">
            <a:avLst/>
          </a:prstGeom>
          <a:ln w="28575">
            <a:solidFill>
              <a:schemeClr val="accent4"/>
            </a:solidFill>
            <a:tailEnd type="arrow"/>
          </a:ln>
        </p:spPr>
        <p:style>
          <a:lnRef idx="1">
            <a:schemeClr val="dk1"/>
          </a:lnRef>
          <a:fillRef idx="0">
            <a:schemeClr val="dk1"/>
          </a:fillRef>
          <a:effectRef idx="0">
            <a:schemeClr val="dk1"/>
          </a:effectRef>
          <a:fontRef idx="minor">
            <a:schemeClr val="tx1"/>
          </a:fontRef>
        </p:style>
      </p:cxnSp>
      <p:cxnSp>
        <p:nvCxnSpPr>
          <p:cNvPr id="25" name="24 Conector recto de flecha"/>
          <p:cNvCxnSpPr/>
          <p:nvPr/>
        </p:nvCxnSpPr>
        <p:spPr>
          <a:xfrm flipH="1" flipV="1">
            <a:off x="4499992" y="4797152"/>
            <a:ext cx="1907704" cy="790346"/>
          </a:xfrm>
          <a:prstGeom prst="straightConnector1">
            <a:avLst/>
          </a:prstGeom>
          <a:ln w="28575">
            <a:solidFill>
              <a:schemeClr val="accent4"/>
            </a:solidFill>
            <a:tailEnd type="arrow"/>
          </a:ln>
        </p:spPr>
        <p:style>
          <a:lnRef idx="1">
            <a:schemeClr val="dk1"/>
          </a:lnRef>
          <a:fillRef idx="0">
            <a:schemeClr val="dk1"/>
          </a:fillRef>
          <a:effectRef idx="0">
            <a:schemeClr val="dk1"/>
          </a:effectRef>
          <a:fontRef idx="minor">
            <a:schemeClr val="tx1"/>
          </a:fontRef>
        </p:style>
      </p:cxnSp>
      <p:pic>
        <p:nvPicPr>
          <p:cNvPr id="30" name="Picture 2" descr="http://1.bp.blogspot.com/_gppxFhXOKOU/SkuhcGbzYAI/AAAAAAAAJCs/cO1owGWBsaM/s400/deficit-c1.jpg"/>
          <p:cNvPicPr>
            <a:picLocks noChangeAspect="1" noChangeArrowheads="1"/>
          </p:cNvPicPr>
          <p:nvPr/>
        </p:nvPicPr>
        <p:blipFill>
          <a:blip r:embed="rId2" cstate="print"/>
          <a:srcRect/>
          <a:stretch>
            <a:fillRect/>
          </a:stretch>
        </p:blipFill>
        <p:spPr bwMode="auto">
          <a:xfrm>
            <a:off x="323528" y="3356992"/>
            <a:ext cx="1500198"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smtClean="0"/>
              <a:t>DIAGRAMA DE CAUSA EFECTO</a:t>
            </a:r>
            <a:endParaRPr lang="es-MX" sz="3600" dirty="0"/>
          </a:p>
        </p:txBody>
      </p:sp>
      <p:sp>
        <p:nvSpPr>
          <p:cNvPr id="6" name="5 Marcador de contenido"/>
          <p:cNvSpPr>
            <a:spLocks noGrp="1"/>
          </p:cNvSpPr>
          <p:nvPr>
            <p:ph idx="1"/>
          </p:nvPr>
        </p:nvSpPr>
        <p:spPr/>
        <p:txBody>
          <a:bodyPr/>
          <a:lstStyle/>
          <a:p>
            <a:endParaRPr lang="es-ES"/>
          </a:p>
        </p:txBody>
      </p:sp>
      <p:sp>
        <p:nvSpPr>
          <p:cNvPr id="4" name="3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11</a:t>
            </a:fld>
            <a:endParaRPr lang="es-ES" dirty="0"/>
          </a:p>
        </p:txBody>
      </p:sp>
      <p:pic>
        <p:nvPicPr>
          <p:cNvPr id="158722" name="Imagen 4"/>
          <p:cNvPicPr>
            <a:picLocks noChangeAspect="1" noChangeArrowheads="1"/>
          </p:cNvPicPr>
          <p:nvPr/>
        </p:nvPicPr>
        <p:blipFill>
          <a:blip r:embed="rId2" cstate="print"/>
          <a:srcRect r="4932" b="9003"/>
          <a:stretch>
            <a:fillRect/>
          </a:stretch>
        </p:blipFill>
        <p:spPr bwMode="auto">
          <a:xfrm>
            <a:off x="452728" y="1500174"/>
            <a:ext cx="8548428"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dirty="0" smtClean="0"/>
              <a:t>TÉCNICA DE LOS 5 POR QUE</a:t>
            </a:r>
            <a:endParaRPr lang="es-MX" sz="4000" dirty="0"/>
          </a:p>
        </p:txBody>
      </p:sp>
      <p:sp>
        <p:nvSpPr>
          <p:cNvPr id="4" name="3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12</a:t>
            </a:fld>
            <a:endParaRPr lang="es-ES" dirty="0"/>
          </a:p>
        </p:txBody>
      </p:sp>
      <p:graphicFrame>
        <p:nvGraphicFramePr>
          <p:cNvPr id="7" name="6 Tabla"/>
          <p:cNvGraphicFramePr>
            <a:graphicFrameLocks noGrp="1"/>
          </p:cNvGraphicFramePr>
          <p:nvPr/>
        </p:nvGraphicFramePr>
        <p:xfrm>
          <a:off x="571473" y="1357299"/>
          <a:ext cx="4000527" cy="2503748"/>
        </p:xfrm>
        <a:graphic>
          <a:graphicData uri="http://schemas.openxmlformats.org/drawingml/2006/table">
            <a:tbl>
              <a:tblPr/>
              <a:tblGrid>
                <a:gridCol w="122916"/>
                <a:gridCol w="233117"/>
                <a:gridCol w="713278"/>
                <a:gridCol w="2931216"/>
              </a:tblGrid>
              <a:tr h="474869">
                <a:tc>
                  <a:txBody>
                    <a:bodyPr/>
                    <a:lstStyle/>
                    <a:p>
                      <a:pPr algn="r"/>
                      <a:endParaRPr lang="es-MX" sz="1000" dirty="0">
                        <a:latin typeface="Calibri"/>
                      </a:endParaRPr>
                    </a:p>
                  </a:txBody>
                  <a:tcPr marL="44450" marR="44450" marT="0" marB="0" anchor="ctr">
                    <a:lnL>
                      <a:noFill/>
                    </a:lnL>
                    <a:lnR w="28575" cap="flat" cmpd="dbl" algn="ctr">
                      <a:solidFill>
                        <a:srgbClr val="002060"/>
                      </a:solidFill>
                      <a:prstDash val="solid"/>
                      <a:round/>
                      <a:headEnd type="none" w="med" len="med"/>
                      <a:tailEnd type="none" w="med" len="med"/>
                    </a:lnR>
                    <a:lnT>
                      <a:noFill/>
                    </a:lnT>
                    <a:lnB>
                      <a:noFill/>
                    </a:lnB>
                  </a:tcPr>
                </a:tc>
                <a:tc gridSpan="3">
                  <a:txBody>
                    <a:bodyPr/>
                    <a:lstStyle/>
                    <a:p>
                      <a:pPr algn="ctr">
                        <a:lnSpc>
                          <a:spcPct val="115000"/>
                        </a:lnSpc>
                        <a:spcAft>
                          <a:spcPts val="0"/>
                        </a:spcAft>
                      </a:pPr>
                      <a:r>
                        <a:rPr lang="es-ES" sz="1200" b="1" dirty="0">
                          <a:latin typeface="Arial"/>
                          <a:ea typeface="Times New Roman"/>
                          <a:cs typeface="Times New Roman"/>
                        </a:rPr>
                        <a:t>Falta de nuevos clientes/puntos operativos</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solidFill>
                      <a:srgbClr val="BFBFBF"/>
                    </a:solidFill>
                  </a:tcPr>
                </a:tc>
                <a:tc hMerge="1">
                  <a:txBody>
                    <a:bodyPr/>
                    <a:lstStyle/>
                    <a:p>
                      <a:endParaRPr lang="es-MX"/>
                    </a:p>
                  </a:txBody>
                  <a:tcPr/>
                </a:tc>
                <a:tc hMerge="1">
                  <a:txBody>
                    <a:bodyPr/>
                    <a:lstStyle/>
                    <a:p>
                      <a:endParaRPr lang="es-MX"/>
                    </a:p>
                  </a:txBody>
                  <a:tcPr/>
                </a:tc>
              </a:tr>
              <a:tr h="375990">
                <a:tc>
                  <a:txBody>
                    <a:bodyPr/>
                    <a:lstStyle/>
                    <a:p>
                      <a:pPr algn="r"/>
                      <a:endParaRPr lang="es-MX" sz="1000" dirty="0">
                        <a:latin typeface="Calibri"/>
                      </a:endParaRPr>
                    </a:p>
                  </a:txBody>
                  <a:tcPr marL="44450" marR="44450" marT="0" marB="0" anchor="ctr">
                    <a:lnL>
                      <a:noFill/>
                    </a:lnL>
                    <a:lnR w="28575" cap="flat" cmpd="dbl" algn="ctr">
                      <a:solidFill>
                        <a:srgbClr val="00206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1</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¿Por qué?</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latin typeface="Tahoma"/>
                          <a:ea typeface="Times New Roman"/>
                          <a:cs typeface="Times New Roman"/>
                        </a:rPr>
                        <a:t>Porque no se ha estructurado la parte de ventas.</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r>
              <a:tr h="398034">
                <a:tc>
                  <a:txBody>
                    <a:bodyPr/>
                    <a:lstStyle/>
                    <a:p>
                      <a:pPr algn="r"/>
                      <a:endParaRPr lang="es-MX" sz="1000" dirty="0">
                        <a:latin typeface="Calibri"/>
                      </a:endParaRPr>
                    </a:p>
                  </a:txBody>
                  <a:tcPr marL="44450" marR="44450" marT="0" marB="0" anchor="ctr">
                    <a:lnL>
                      <a:noFill/>
                    </a:lnL>
                    <a:lnR w="28575" cap="flat" cmpd="dbl" algn="ctr">
                      <a:solidFill>
                        <a:srgbClr val="00206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2</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¿Por qué?</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latin typeface="Tahoma"/>
                          <a:ea typeface="Times New Roman"/>
                          <a:cs typeface="Times New Roman"/>
                        </a:rPr>
                        <a:t>Porque no se ha establecido responsables dentro del área</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r>
              <a:tr h="464162">
                <a:tc>
                  <a:txBody>
                    <a:bodyPr/>
                    <a:lstStyle/>
                    <a:p>
                      <a:pPr algn="r"/>
                      <a:endParaRPr lang="es-MX" sz="1000" dirty="0">
                        <a:latin typeface="Calibri"/>
                      </a:endParaRPr>
                    </a:p>
                  </a:txBody>
                  <a:tcPr marL="44450" marR="44450" marT="0" marB="0" anchor="ctr">
                    <a:lnL>
                      <a:noFill/>
                    </a:lnL>
                    <a:lnR w="28575" cap="flat" cmpd="dbl" algn="ctr">
                      <a:solidFill>
                        <a:srgbClr val="00206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3</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¿Por qué?</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latin typeface="Tahoma"/>
                          <a:ea typeface="Times New Roman"/>
                          <a:cs typeface="Times New Roman"/>
                        </a:rPr>
                        <a:t>Porque no se ha establecido la descripción de funciones del personal.</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r>
              <a:tr h="790693">
                <a:tc>
                  <a:txBody>
                    <a:bodyPr/>
                    <a:lstStyle/>
                    <a:p>
                      <a:pPr algn="r"/>
                      <a:endParaRPr lang="es-MX" sz="1000" dirty="0">
                        <a:latin typeface="Calibri"/>
                      </a:endParaRPr>
                    </a:p>
                  </a:txBody>
                  <a:tcPr marL="44450" marR="44450" marT="0" marB="0" anchor="ctr">
                    <a:lnL>
                      <a:noFill/>
                    </a:lnL>
                    <a:lnR w="28575" cap="flat" cmpd="dbl" algn="ctr">
                      <a:solidFill>
                        <a:srgbClr val="00206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4</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¿Por qué?</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latin typeface="Tahoma"/>
                          <a:ea typeface="Times New Roman"/>
                          <a:cs typeface="Times New Roman"/>
                        </a:rPr>
                        <a:t>Porque no existe un sistema de control de gestión, que establezca la metodología para definir las actividades, responsabilidades y autoridades del personal </a:t>
                      </a:r>
                      <a:r>
                        <a:rPr lang="es-ES" sz="1000" b="1" dirty="0">
                          <a:solidFill>
                            <a:srgbClr val="000000"/>
                          </a:solidFill>
                          <a:latin typeface="Tahoma"/>
                          <a:ea typeface="Times New Roman"/>
                          <a:cs typeface="Times New Roman"/>
                        </a:rPr>
                        <a:t>(CAUSA RAIZ).</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4716016" y="1360719"/>
          <a:ext cx="4143405" cy="2500329"/>
        </p:xfrm>
        <a:graphic>
          <a:graphicData uri="http://schemas.openxmlformats.org/drawingml/2006/table">
            <a:tbl>
              <a:tblPr/>
              <a:tblGrid>
                <a:gridCol w="216123"/>
                <a:gridCol w="774331"/>
                <a:gridCol w="3152951"/>
              </a:tblGrid>
              <a:tr h="635676">
                <a:tc gridSpan="3">
                  <a:txBody>
                    <a:bodyPr/>
                    <a:lstStyle/>
                    <a:p>
                      <a:pPr algn="ctr">
                        <a:lnSpc>
                          <a:spcPct val="115000"/>
                        </a:lnSpc>
                        <a:spcAft>
                          <a:spcPts val="0"/>
                        </a:spcAft>
                      </a:pPr>
                      <a:r>
                        <a:rPr lang="es-ES" sz="1200" b="1" dirty="0">
                          <a:latin typeface="Arial"/>
                          <a:ea typeface="Times New Roman"/>
                          <a:cs typeface="Times New Roman"/>
                        </a:rPr>
                        <a:t>Deudas de la anterior administración</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solidFill>
                      <a:srgbClr val="BFBFBF"/>
                    </a:solidFill>
                  </a:tcPr>
                </a:tc>
                <a:tc hMerge="1">
                  <a:txBody>
                    <a:bodyPr/>
                    <a:lstStyle/>
                    <a:p>
                      <a:endParaRPr lang="es-MX"/>
                    </a:p>
                  </a:txBody>
                  <a:tcPr/>
                </a:tc>
                <a:tc hMerge="1">
                  <a:txBody>
                    <a:bodyPr/>
                    <a:lstStyle/>
                    <a:p>
                      <a:endParaRPr lang="es-MX"/>
                    </a:p>
                  </a:txBody>
                  <a:tcPr/>
                </a:tc>
              </a:tr>
              <a:tr h="579957">
                <a:tc>
                  <a:txBody>
                    <a:bodyPr/>
                    <a:lstStyle/>
                    <a:p>
                      <a:pPr algn="ctr">
                        <a:lnSpc>
                          <a:spcPct val="115000"/>
                        </a:lnSpc>
                        <a:spcAft>
                          <a:spcPts val="0"/>
                        </a:spcAft>
                      </a:pPr>
                      <a:r>
                        <a:rPr lang="es-ES" sz="1000" dirty="0">
                          <a:solidFill>
                            <a:srgbClr val="000000"/>
                          </a:solidFill>
                          <a:latin typeface="Tahoma"/>
                          <a:ea typeface="Times New Roman"/>
                          <a:cs typeface="Times New Roman"/>
                        </a:rPr>
                        <a:t>1</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¿Por qué?</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latin typeface="Tahoma"/>
                          <a:ea typeface="Times New Roman"/>
                          <a:cs typeface="Times New Roman"/>
                        </a:rPr>
                        <a:t>Por liquidación de setenta y ocho empleados que fueron despedidos por la administración anterior.</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r>
              <a:tr h="579957">
                <a:tc>
                  <a:txBody>
                    <a:bodyPr/>
                    <a:lstStyle/>
                    <a:p>
                      <a:pPr algn="ctr">
                        <a:lnSpc>
                          <a:spcPct val="115000"/>
                        </a:lnSpc>
                        <a:spcAft>
                          <a:spcPts val="0"/>
                        </a:spcAft>
                      </a:pPr>
                      <a:r>
                        <a:rPr lang="es-ES" sz="1000" dirty="0">
                          <a:solidFill>
                            <a:srgbClr val="000000"/>
                          </a:solidFill>
                          <a:latin typeface="Tahoma"/>
                          <a:ea typeface="Times New Roman"/>
                          <a:cs typeface="Times New Roman"/>
                        </a:rPr>
                        <a:t>2</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¿Por qué?</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latin typeface="Tahoma"/>
                          <a:ea typeface="Times New Roman"/>
                          <a:cs typeface="Times New Roman"/>
                        </a:rPr>
                        <a:t>Porque existía un mal manejo de la empresa por parte de la administración anterior.</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r>
              <a:tr h="704739">
                <a:tc>
                  <a:txBody>
                    <a:bodyPr/>
                    <a:lstStyle/>
                    <a:p>
                      <a:pPr algn="ctr">
                        <a:lnSpc>
                          <a:spcPct val="115000"/>
                        </a:lnSpc>
                        <a:spcAft>
                          <a:spcPts val="0"/>
                        </a:spcAft>
                      </a:pPr>
                      <a:r>
                        <a:rPr lang="es-ES" sz="1000" dirty="0">
                          <a:solidFill>
                            <a:srgbClr val="000000"/>
                          </a:solidFill>
                          <a:latin typeface="Tahoma"/>
                          <a:ea typeface="Times New Roman"/>
                          <a:cs typeface="Times New Roman"/>
                        </a:rPr>
                        <a:t>3</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latin typeface="Tahoma"/>
                          <a:ea typeface="Times New Roman"/>
                          <a:cs typeface="Times New Roman"/>
                        </a:rPr>
                        <a:t>¿Por qué?</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latin typeface="Tahoma"/>
                          <a:ea typeface="Times New Roman"/>
                          <a:cs typeface="Times New Roman"/>
                        </a:rPr>
                        <a:t>Porque no tenían un  sistema de control de gestión, que les permita administrar y controlar de manera adecuada su empresa. </a:t>
                      </a:r>
                      <a:r>
                        <a:rPr lang="es-ES" sz="1000" b="1" dirty="0">
                          <a:solidFill>
                            <a:srgbClr val="000000"/>
                          </a:solidFill>
                          <a:latin typeface="Tahoma"/>
                          <a:ea typeface="Times New Roman"/>
                          <a:cs typeface="Times New Roman"/>
                        </a:rPr>
                        <a:t>(CAUSA RAIZ).</a:t>
                      </a:r>
                      <a:endParaRPr lang="es-MX" sz="1100" dirty="0">
                        <a:latin typeface="Calibri"/>
                        <a:ea typeface="Calibri"/>
                        <a:cs typeface="Times New Roman"/>
                      </a:endParaRPr>
                    </a:p>
                  </a:txBody>
                  <a:tcPr marL="44450" marR="44450" marT="0" marB="0" anchor="ctr">
                    <a:lnL w="28575" cap="flat" cmpd="dbl" algn="ctr">
                      <a:solidFill>
                        <a:srgbClr val="002060"/>
                      </a:solidFill>
                      <a:prstDash val="solid"/>
                      <a:round/>
                      <a:headEnd type="none" w="med" len="med"/>
                      <a:tailEnd type="none" w="med" len="med"/>
                    </a:lnL>
                    <a:lnR w="28575" cap="flat" cmpd="dbl" algn="ctr">
                      <a:solidFill>
                        <a:srgbClr val="002060"/>
                      </a:solidFill>
                      <a:prstDash val="solid"/>
                      <a:round/>
                      <a:headEnd type="none" w="med" len="med"/>
                      <a:tailEnd type="none" w="med" len="med"/>
                    </a:lnR>
                    <a:lnT w="28575" cap="flat" cmpd="dbl" algn="ctr">
                      <a:solidFill>
                        <a:srgbClr val="002060"/>
                      </a:solidFill>
                      <a:prstDash val="solid"/>
                      <a:round/>
                      <a:headEnd type="none" w="med" len="med"/>
                      <a:tailEnd type="none" w="med" len="med"/>
                    </a:lnT>
                    <a:lnB w="28575" cap="flat" cmpd="dbl" algn="ctr">
                      <a:solidFill>
                        <a:srgbClr val="002060"/>
                      </a:solidFill>
                      <a:prstDash val="solid"/>
                      <a:round/>
                      <a:headEnd type="none" w="med" len="med"/>
                      <a:tailEnd type="none" w="med" len="med"/>
                    </a:lnB>
                  </a:tcPr>
                </a:tc>
              </a:tr>
            </a:tbl>
          </a:graphicData>
        </a:graphic>
      </p:graphicFrame>
      <p:sp>
        <p:nvSpPr>
          <p:cNvPr id="12" name="11 Explosión 1"/>
          <p:cNvSpPr/>
          <p:nvPr/>
        </p:nvSpPr>
        <p:spPr>
          <a:xfrm>
            <a:off x="2339752" y="3861048"/>
            <a:ext cx="4283968" cy="2996952"/>
          </a:xfrm>
          <a:prstGeom prst="irregularSeal1">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latin typeface="Palatino Linotype" pitchFamily="18" charset="0"/>
              </a:rPr>
              <a:t>CAUSA  RAIZ</a:t>
            </a:r>
          </a:p>
          <a:p>
            <a:pPr algn="ctr"/>
            <a:endParaRPr lang="es-ES" sz="1200" b="1" dirty="0" smtClean="0">
              <a:solidFill>
                <a:schemeClr val="bg1"/>
              </a:solidFill>
              <a:latin typeface="Palatino Linotype" pitchFamily="18" charset="0"/>
            </a:endParaRPr>
          </a:p>
          <a:p>
            <a:pPr algn="ctr"/>
            <a:r>
              <a:rPr lang="es-ES" sz="1200" dirty="0" smtClean="0">
                <a:solidFill>
                  <a:schemeClr val="bg1"/>
                </a:solidFill>
                <a:latin typeface="Palatino Linotype" pitchFamily="18" charset="0"/>
              </a:rPr>
              <a:t>“Falta de un Sistema de Gestión de Control que ayude a determinar las estrategias y controles necesarios”</a:t>
            </a:r>
            <a:endParaRPr lang="es-ES" sz="1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normAutofit fontScale="90000"/>
          </a:bodyPr>
          <a:lstStyle/>
          <a:p>
            <a:r>
              <a:rPr lang="es-ES" dirty="0" smtClean="0"/>
              <a:t>DISEÑO E IMPLEMENTACIÓN DEL SISTEMA DE GESTIÓN DE CONTROL</a:t>
            </a:r>
            <a:endParaRPr lang="es-ES" dirty="0"/>
          </a:p>
        </p:txBody>
      </p:sp>
      <p:sp>
        <p:nvSpPr>
          <p:cNvPr id="7" name="6 Subtítulo"/>
          <p:cNvSpPr>
            <a:spLocks noGrp="1"/>
          </p:cNvSpPr>
          <p:nvPr>
            <p:ph type="subTitle" idx="1"/>
          </p:nvPr>
        </p:nvSpPr>
        <p:spPr/>
        <p:txBody>
          <a:bodyPr/>
          <a:lstStyle/>
          <a:p>
            <a:r>
              <a:rPr lang="es-ES" dirty="0" smtClean="0"/>
              <a:t>Capitulo III</a:t>
            </a:r>
            <a:endParaRPr lang="es-ES" dirty="0"/>
          </a:p>
        </p:txBody>
      </p:sp>
      <p:sp>
        <p:nvSpPr>
          <p:cNvPr id="4" name="3 Marcador de pie de página"/>
          <p:cNvSpPr>
            <a:spLocks noGrp="1"/>
          </p:cNvSpPr>
          <p:nvPr>
            <p:ph type="ftr" sz="quarter" idx="4294967295"/>
          </p:nvPr>
        </p:nvSpPr>
        <p:spPr>
          <a:xfrm>
            <a:off x="785786" y="6357958"/>
            <a:ext cx="5143536" cy="365125"/>
          </a:xfrm>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13</a:t>
            </a:fld>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4000" dirty="0" smtClean="0"/>
              <a:t>ANÁLISIS  FODA	</a:t>
            </a:r>
            <a:endParaRPr lang="es-ES" sz="4000" dirty="0"/>
          </a:p>
        </p:txBody>
      </p:sp>
      <p:sp>
        <p:nvSpPr>
          <p:cNvPr id="4" name="3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14</a:t>
            </a:fld>
            <a:endParaRPr lang="es-ES" dirty="0"/>
          </a:p>
        </p:txBody>
      </p:sp>
      <p:sp>
        <p:nvSpPr>
          <p:cNvPr id="8" name="7 CuadroTexto"/>
          <p:cNvSpPr txBox="1"/>
          <p:nvPr/>
        </p:nvSpPr>
        <p:spPr>
          <a:xfrm>
            <a:off x="1214414" y="1285860"/>
            <a:ext cx="3214710" cy="242889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en-US" b="1" dirty="0">
                <a:latin typeface="Palatino Linotype" pitchFamily="18" charset="0"/>
              </a:rPr>
              <a:t>FORTALEZAS</a:t>
            </a:r>
          </a:p>
          <a:p>
            <a:pPr fontAlgn="auto">
              <a:spcBef>
                <a:spcPts val="0"/>
              </a:spcBef>
              <a:spcAft>
                <a:spcPts val="0"/>
              </a:spcAft>
              <a:defRPr/>
            </a:pPr>
            <a:endParaRPr lang="en-US" dirty="0">
              <a:latin typeface="Palatino Linotype" pitchFamily="18" charset="0"/>
            </a:endParaRPr>
          </a:p>
          <a:p>
            <a:pPr marL="182563" indent="-182563" algn="just" fontAlgn="auto">
              <a:spcBef>
                <a:spcPts val="0"/>
              </a:spcBef>
              <a:spcAft>
                <a:spcPts val="0"/>
              </a:spcAft>
              <a:buFont typeface="Arial" pitchFamily="34" charset="0"/>
              <a:buChar char="•"/>
              <a:defRPr/>
            </a:pPr>
            <a:r>
              <a:rPr lang="es-ES" sz="1700" dirty="0">
                <a:latin typeface="Palatino Linotype" pitchFamily="18" charset="0"/>
              </a:rPr>
              <a:t>Administración Israelita reconocida por los clientes a nivel mundial .  </a:t>
            </a:r>
          </a:p>
          <a:p>
            <a:pPr marL="182563" indent="-182563" algn="just" fontAlgn="auto">
              <a:spcBef>
                <a:spcPts val="0"/>
              </a:spcBef>
              <a:spcAft>
                <a:spcPts val="0"/>
              </a:spcAft>
              <a:buFont typeface="Arial" pitchFamily="34" charset="0"/>
              <a:buChar char="•"/>
              <a:defRPr/>
            </a:pPr>
            <a:r>
              <a:rPr lang="es-ES" sz="1700" dirty="0">
                <a:latin typeface="Palatino Linotype" pitchFamily="18" charset="0"/>
              </a:rPr>
              <a:t>Armamento importado de última tecnología.</a:t>
            </a:r>
          </a:p>
          <a:p>
            <a:pPr marL="182563" indent="-182563" algn="just" fontAlgn="auto">
              <a:spcBef>
                <a:spcPts val="0"/>
              </a:spcBef>
              <a:spcAft>
                <a:spcPts val="0"/>
              </a:spcAft>
              <a:buFont typeface="Arial" pitchFamily="34" charset="0"/>
              <a:buChar char="•"/>
              <a:defRPr/>
            </a:pPr>
            <a:r>
              <a:rPr lang="es-ES" sz="1700" dirty="0">
                <a:latin typeface="Palatino Linotype" pitchFamily="18" charset="0"/>
              </a:rPr>
              <a:t>Flota vehicular nueva y propia.</a:t>
            </a:r>
          </a:p>
          <a:p>
            <a:pPr fontAlgn="auto">
              <a:spcBef>
                <a:spcPts val="0"/>
              </a:spcBef>
              <a:spcAft>
                <a:spcPts val="0"/>
              </a:spcAft>
              <a:defRPr/>
            </a:pPr>
            <a:endParaRPr lang="es-ES" dirty="0">
              <a:latin typeface="Palatino Linotype" pitchFamily="18" charset="0"/>
            </a:endParaRPr>
          </a:p>
        </p:txBody>
      </p:sp>
      <p:sp>
        <p:nvSpPr>
          <p:cNvPr id="10" name="9 CuadroTexto"/>
          <p:cNvSpPr txBox="1"/>
          <p:nvPr/>
        </p:nvSpPr>
        <p:spPr>
          <a:xfrm>
            <a:off x="4857752" y="1285860"/>
            <a:ext cx="3214710" cy="2428892"/>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b="1" dirty="0">
                <a:latin typeface="Palatino Linotype" pitchFamily="18" charset="0"/>
              </a:rPr>
              <a:t>OPORTUNIDADES</a:t>
            </a:r>
          </a:p>
          <a:p>
            <a:pPr marL="88900" indent="-88900" algn="just" fontAlgn="auto">
              <a:spcBef>
                <a:spcPts val="0"/>
              </a:spcBef>
              <a:spcAft>
                <a:spcPts val="0"/>
              </a:spcAft>
              <a:buFont typeface="Arial" pitchFamily="34" charset="0"/>
              <a:buChar char="•"/>
              <a:defRPr/>
            </a:pPr>
            <a:endParaRPr lang="es-ES" dirty="0">
              <a:latin typeface="Palatino Linotype" pitchFamily="18" charset="0"/>
            </a:endParaRPr>
          </a:p>
          <a:p>
            <a:pPr marL="88900" indent="-88900" algn="just" fontAlgn="auto">
              <a:spcBef>
                <a:spcPts val="0"/>
              </a:spcBef>
              <a:spcAft>
                <a:spcPts val="0"/>
              </a:spcAft>
              <a:buFont typeface="Arial" pitchFamily="34" charset="0"/>
              <a:buChar char="•"/>
              <a:defRPr/>
            </a:pPr>
            <a:r>
              <a:rPr lang="es-ES" sz="1700" dirty="0">
                <a:latin typeface="Palatino Linotype" pitchFamily="18" charset="0"/>
              </a:rPr>
              <a:t>Crecimiento a través del grupo Corporativo.</a:t>
            </a:r>
          </a:p>
          <a:p>
            <a:pPr marL="88900" indent="-88900" algn="just" fontAlgn="auto">
              <a:spcBef>
                <a:spcPts val="0"/>
              </a:spcBef>
              <a:spcAft>
                <a:spcPts val="0"/>
              </a:spcAft>
              <a:buFont typeface="Arial" pitchFamily="34" charset="0"/>
              <a:buChar char="•"/>
              <a:defRPr/>
            </a:pPr>
            <a:r>
              <a:rPr lang="es-ES" sz="1700" dirty="0">
                <a:latin typeface="Palatino Linotype" pitchFamily="18" charset="0"/>
              </a:rPr>
              <a:t>Apertura de Sucursales en las ciudades principales.</a:t>
            </a:r>
          </a:p>
          <a:p>
            <a:pPr marL="88900" indent="-88900" algn="just" fontAlgn="auto">
              <a:spcBef>
                <a:spcPts val="0"/>
              </a:spcBef>
              <a:spcAft>
                <a:spcPts val="0"/>
              </a:spcAft>
              <a:buFont typeface="Arial" pitchFamily="34" charset="0"/>
              <a:buChar char="•"/>
              <a:defRPr/>
            </a:pPr>
            <a:r>
              <a:rPr lang="es-ES" sz="1700" dirty="0" smtClean="0">
                <a:latin typeface="Palatino Linotype" pitchFamily="18" charset="0"/>
              </a:rPr>
              <a:t>Incremento en la demanda del mercado </a:t>
            </a:r>
            <a:r>
              <a:rPr lang="es-ES" sz="1700" dirty="0">
                <a:latin typeface="Palatino Linotype" pitchFamily="18" charset="0"/>
              </a:rPr>
              <a:t>de Camiones de carga</a:t>
            </a:r>
            <a:endParaRPr lang="en-US" sz="1700" b="1"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s-ES" dirty="0">
              <a:latin typeface="+mn-lt"/>
            </a:endParaRPr>
          </a:p>
        </p:txBody>
      </p:sp>
      <p:sp>
        <p:nvSpPr>
          <p:cNvPr id="11" name="10 CuadroTexto"/>
          <p:cNvSpPr txBox="1"/>
          <p:nvPr/>
        </p:nvSpPr>
        <p:spPr>
          <a:xfrm>
            <a:off x="1214414" y="3786190"/>
            <a:ext cx="3214710" cy="2571768"/>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es-ES" b="1" dirty="0">
                <a:latin typeface="Palatino Linotype" pitchFamily="18" charset="0"/>
              </a:rPr>
              <a:t>DEBILIDADES</a:t>
            </a:r>
          </a:p>
          <a:p>
            <a:pPr algn="ctr" fontAlgn="auto">
              <a:spcBef>
                <a:spcPts val="0"/>
              </a:spcBef>
              <a:spcAft>
                <a:spcPts val="0"/>
              </a:spcAft>
              <a:defRPr/>
            </a:pPr>
            <a:r>
              <a:rPr lang="es-ES" b="1" dirty="0">
                <a:latin typeface="+mn-lt"/>
              </a:rPr>
              <a:t> </a:t>
            </a:r>
          </a:p>
          <a:p>
            <a:pPr marL="177800" indent="-177800" algn="just" fontAlgn="auto">
              <a:spcBef>
                <a:spcPts val="0"/>
              </a:spcBef>
              <a:spcAft>
                <a:spcPts val="0"/>
              </a:spcAft>
              <a:buFont typeface="Arial" pitchFamily="34" charset="0"/>
              <a:buChar char="•"/>
              <a:defRPr/>
            </a:pPr>
            <a:r>
              <a:rPr lang="es-ES" sz="1700" dirty="0">
                <a:latin typeface="Palatino Linotype" pitchFamily="18" charset="0"/>
              </a:rPr>
              <a:t>Falta de Recursos económicos.</a:t>
            </a:r>
          </a:p>
          <a:p>
            <a:pPr marL="177800" indent="-177800" algn="just" fontAlgn="auto">
              <a:spcBef>
                <a:spcPts val="0"/>
              </a:spcBef>
              <a:spcAft>
                <a:spcPts val="0"/>
              </a:spcAft>
              <a:buFont typeface="Arial" pitchFamily="34" charset="0"/>
              <a:buChar char="•"/>
              <a:defRPr/>
            </a:pPr>
            <a:r>
              <a:rPr lang="es-ES" sz="1700" dirty="0">
                <a:latin typeface="Palatino Linotype" pitchFamily="18" charset="0"/>
              </a:rPr>
              <a:t>Dependencia de personal administrativo del grupo.</a:t>
            </a:r>
          </a:p>
          <a:p>
            <a:pPr marL="177800" indent="-177800" algn="just" fontAlgn="auto">
              <a:spcBef>
                <a:spcPts val="0"/>
              </a:spcBef>
              <a:spcAft>
                <a:spcPts val="0"/>
              </a:spcAft>
              <a:buFont typeface="Arial" pitchFamily="34" charset="0"/>
              <a:buChar char="•"/>
              <a:defRPr/>
            </a:pPr>
            <a:r>
              <a:rPr lang="es-ES" sz="1700" dirty="0">
                <a:latin typeface="Palatino Linotype" pitchFamily="18" charset="0"/>
              </a:rPr>
              <a:t>Pocos clientes.</a:t>
            </a:r>
          </a:p>
          <a:p>
            <a:pPr fontAlgn="auto">
              <a:spcBef>
                <a:spcPts val="0"/>
              </a:spcBef>
              <a:spcAft>
                <a:spcPts val="0"/>
              </a:spcAft>
              <a:defRPr/>
            </a:pPr>
            <a:endParaRPr lang="en-US" dirty="0">
              <a:latin typeface="+mn-lt"/>
            </a:endParaRPr>
          </a:p>
          <a:p>
            <a:pPr fontAlgn="auto">
              <a:spcBef>
                <a:spcPts val="0"/>
              </a:spcBef>
              <a:spcAft>
                <a:spcPts val="0"/>
              </a:spcAft>
              <a:defRPr/>
            </a:pPr>
            <a:endParaRPr lang="es-ES" dirty="0">
              <a:latin typeface="+mn-lt"/>
            </a:endParaRPr>
          </a:p>
        </p:txBody>
      </p:sp>
      <p:sp>
        <p:nvSpPr>
          <p:cNvPr id="12" name="11 CuadroTexto"/>
          <p:cNvSpPr txBox="1"/>
          <p:nvPr/>
        </p:nvSpPr>
        <p:spPr>
          <a:xfrm>
            <a:off x="4857752" y="3786190"/>
            <a:ext cx="3214710" cy="257176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s-ES" b="1" dirty="0">
                <a:latin typeface="Palatino Linotype" pitchFamily="18" charset="0"/>
              </a:rPr>
              <a:t>AMENAZAS </a:t>
            </a:r>
          </a:p>
          <a:p>
            <a:pPr marL="177800" lvl="1" indent="-177800" algn="just" fontAlgn="auto">
              <a:spcBef>
                <a:spcPts val="0"/>
              </a:spcBef>
              <a:spcAft>
                <a:spcPts val="0"/>
              </a:spcAft>
              <a:buFont typeface="Arial" pitchFamily="34" charset="0"/>
              <a:buChar char="•"/>
              <a:defRPr/>
            </a:pPr>
            <a:endParaRPr lang="es-ES" dirty="0">
              <a:latin typeface="Palatino Linotype" pitchFamily="18" charset="0"/>
            </a:endParaRPr>
          </a:p>
          <a:p>
            <a:pPr marL="177800" lvl="1" indent="-177800" algn="just" fontAlgn="auto">
              <a:spcBef>
                <a:spcPts val="0"/>
              </a:spcBef>
              <a:spcAft>
                <a:spcPts val="0"/>
              </a:spcAft>
              <a:buFont typeface="Arial" pitchFamily="34" charset="0"/>
              <a:buChar char="•"/>
              <a:defRPr/>
            </a:pPr>
            <a:r>
              <a:rPr lang="es-ES" sz="1700" dirty="0">
                <a:latin typeface="Palatino Linotype" pitchFamily="18" charset="0"/>
              </a:rPr>
              <a:t>Competencia incontrolable, a un costo mas bajo.</a:t>
            </a:r>
          </a:p>
          <a:p>
            <a:pPr marL="177800" lvl="1" indent="-177800" algn="just" fontAlgn="auto">
              <a:spcBef>
                <a:spcPts val="0"/>
              </a:spcBef>
              <a:spcAft>
                <a:spcPts val="0"/>
              </a:spcAft>
              <a:buFont typeface="Arial" pitchFamily="34" charset="0"/>
              <a:buChar char="•"/>
              <a:defRPr/>
            </a:pPr>
            <a:r>
              <a:rPr lang="es-ES" sz="1700" dirty="0">
                <a:latin typeface="Palatino Linotype" pitchFamily="18" charset="0"/>
              </a:rPr>
              <a:t>Regulaciones de leyes referente a la importación y uso de armamento.</a:t>
            </a:r>
          </a:p>
          <a:p>
            <a:pPr marL="177800" lvl="1" indent="-177800" algn="just" fontAlgn="auto">
              <a:spcBef>
                <a:spcPts val="0"/>
              </a:spcBef>
              <a:spcAft>
                <a:spcPts val="0"/>
              </a:spcAft>
              <a:buFont typeface="Arial" pitchFamily="34" charset="0"/>
              <a:buChar char="•"/>
              <a:defRPr/>
            </a:pPr>
            <a:r>
              <a:rPr lang="es-ES" sz="1700" dirty="0">
                <a:latin typeface="Palatino Linotype" pitchFamily="18" charset="0"/>
              </a:rPr>
              <a:t>Robo de la bóveda donde se guarda el armamento.</a:t>
            </a:r>
          </a:p>
          <a:p>
            <a:pPr fontAlgn="auto">
              <a:spcBef>
                <a:spcPts val="0"/>
              </a:spcBef>
              <a:spcAft>
                <a:spcPts val="0"/>
              </a:spcAft>
              <a:defRPr/>
            </a:pPr>
            <a:endParaRPr lang="en-US" dirty="0">
              <a:latin typeface="+mn-lt"/>
            </a:endParaRPr>
          </a:p>
          <a:p>
            <a:pPr fontAlgn="auto">
              <a:spcBef>
                <a:spcPts val="0"/>
              </a:spcBef>
              <a:spcAft>
                <a:spcPts val="0"/>
              </a:spcAft>
              <a:defRPr/>
            </a:pPr>
            <a:endParaRPr lang="es-ES" dirty="0">
              <a:latin typeface="+mn-lt"/>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4000" dirty="0" smtClean="0"/>
              <a:t>DEFINICIÓN DE LA MISIÓN DE LA EMPRESA</a:t>
            </a:r>
            <a:endParaRPr lang="es-EC" sz="4000" dirty="0"/>
          </a:p>
        </p:txBody>
      </p:sp>
      <p:sp>
        <p:nvSpPr>
          <p:cNvPr id="4" name="3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15</a:t>
            </a:fld>
            <a:endParaRPr lang="es-ES" dirty="0"/>
          </a:p>
        </p:txBody>
      </p:sp>
      <p:sp>
        <p:nvSpPr>
          <p:cNvPr id="6" name="2 Marcador de contenido"/>
          <p:cNvSpPr>
            <a:spLocks noGrp="1"/>
          </p:cNvSpPr>
          <p:nvPr>
            <p:ph idx="1"/>
          </p:nvPr>
        </p:nvSpPr>
        <p:spPr>
          <a:xfrm>
            <a:off x="457200" y="1600200"/>
            <a:ext cx="8229600" cy="4525963"/>
          </a:xfrm>
        </p:spPr>
        <p:txBody>
          <a:bodyPr>
            <a:normAutofit/>
          </a:bodyPr>
          <a:lstStyle/>
          <a:p>
            <a:pPr lvl="1" indent="-25400" algn="just">
              <a:buNone/>
              <a:defRPr/>
            </a:pPr>
            <a:endParaRPr lang="es-EC" sz="2800" i="1" dirty="0" smtClean="0">
              <a:solidFill>
                <a:schemeClr val="tx1"/>
              </a:solidFill>
            </a:endParaRPr>
          </a:p>
          <a:p>
            <a:pPr lvl="1" indent="-25400" algn="just">
              <a:buNone/>
              <a:defRPr/>
            </a:pPr>
            <a:r>
              <a:rPr lang="es-EC" sz="2800" i="1" dirty="0" smtClean="0">
                <a:solidFill>
                  <a:schemeClr val="tx1"/>
                </a:solidFill>
              </a:rPr>
              <a:t>“Proteger a nuestros clientes y sus bienes garantizando su tranquilidad con un servicio de calidad, generar para los accionistas una rentabilidad creciente mediante la optimización de recursos y dar a los empleados la posibilidad de desarrollar sus competencias profesionales”</a:t>
            </a:r>
            <a:endParaRPr lang="es-ES" sz="2800" i="1" dirty="0" smtClean="0">
              <a:solidFill>
                <a:schemeClr val="tx1"/>
              </a:solidFill>
              <a:latin typeface="Palatino Linotype" pitchFamily="18" charset="0"/>
              <a:ea typeface="+mj-ea"/>
              <a:cs typeface="+mj-cs"/>
            </a:endParaRPr>
          </a:p>
          <a:p>
            <a:pPr lvl="1" algn="just">
              <a:buNone/>
              <a:defRPr/>
            </a:pPr>
            <a:endParaRPr lang="es-ES" sz="2800" i="1" dirty="0" smtClean="0">
              <a:solidFill>
                <a:schemeClr val="tx1"/>
              </a:solidFill>
              <a:latin typeface="Palatino Linotype" pitchFamily="18" charset="0"/>
              <a:ea typeface="+mj-ea"/>
              <a:cs typeface="+mj-cs"/>
            </a:endParaRPr>
          </a:p>
          <a:p>
            <a:pPr lvl="1" algn="just">
              <a:defRPr/>
            </a:pPr>
            <a:endParaRPr lang="es-ES" sz="2800" i="1" dirty="0" smtClean="0">
              <a:solidFill>
                <a:schemeClr val="tx1"/>
              </a:solidFill>
              <a:latin typeface="Palatino Linotype" pitchFamily="18" charset="0"/>
              <a:ea typeface="+mj-ea"/>
              <a:cs typeface="+mj-cs"/>
            </a:endParaRPr>
          </a:p>
          <a:p>
            <a:endParaRPr lang="es-MX" i="1" dirty="0">
              <a:solidFill>
                <a:schemeClr val="tx1"/>
              </a:solidFill>
            </a:endParaRP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4000" dirty="0" smtClean="0"/>
              <a:t>DEFINICIÓN DE LA VISIÓN DE LA EMPRESA</a:t>
            </a:r>
            <a:endParaRPr lang="es-EC" sz="4000" dirty="0"/>
          </a:p>
        </p:txBody>
      </p:sp>
      <p:sp>
        <p:nvSpPr>
          <p:cNvPr id="4" name="3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16</a:t>
            </a:fld>
            <a:endParaRPr lang="es-ES" dirty="0"/>
          </a:p>
        </p:txBody>
      </p:sp>
      <p:sp>
        <p:nvSpPr>
          <p:cNvPr id="6" name="2 Marcador de contenido"/>
          <p:cNvSpPr>
            <a:spLocks noGrp="1"/>
          </p:cNvSpPr>
          <p:nvPr>
            <p:ph idx="1"/>
          </p:nvPr>
        </p:nvSpPr>
        <p:spPr>
          <a:xfrm>
            <a:off x="457200" y="1600200"/>
            <a:ext cx="8229600" cy="4525963"/>
          </a:xfrm>
        </p:spPr>
        <p:txBody>
          <a:bodyPr>
            <a:normAutofit/>
          </a:bodyPr>
          <a:lstStyle/>
          <a:p>
            <a:pPr lvl="1" algn="ctr">
              <a:buNone/>
              <a:defRPr/>
            </a:pPr>
            <a:endParaRPr lang="es-ES" sz="2800" i="1" dirty="0" smtClean="0">
              <a:solidFill>
                <a:schemeClr val="tx1"/>
              </a:solidFill>
              <a:latin typeface="Palatino Linotype" pitchFamily="18" charset="0"/>
              <a:ea typeface="+mj-ea"/>
              <a:cs typeface="+mj-cs"/>
            </a:endParaRPr>
          </a:p>
          <a:p>
            <a:pPr indent="15875" algn="ctr">
              <a:buNone/>
            </a:pPr>
            <a:endParaRPr lang="es-EC" i="1" dirty="0" smtClean="0">
              <a:solidFill>
                <a:schemeClr val="tx1"/>
              </a:solidFill>
            </a:endParaRPr>
          </a:p>
          <a:p>
            <a:pPr indent="15875" algn="ctr">
              <a:buNone/>
            </a:pPr>
            <a:r>
              <a:rPr lang="es-EC" i="1" dirty="0" smtClean="0">
                <a:solidFill>
                  <a:schemeClr val="tx1"/>
                </a:solidFill>
              </a:rPr>
              <a:t>“Estar posicionada entre las primeras compañías de seguridad a nivel nacional con el 20 % del mercado nacional.”</a:t>
            </a:r>
            <a:endParaRPr lang="es-ES" i="1" dirty="0" smtClean="0">
              <a:solidFill>
                <a:schemeClr val="tx1"/>
              </a:solidFill>
            </a:endParaRPr>
          </a:p>
          <a:p>
            <a:pPr lvl="1" algn="ctr">
              <a:defRPr/>
            </a:pPr>
            <a:endParaRPr lang="es-ES" sz="2800" i="1" dirty="0" smtClean="0">
              <a:solidFill>
                <a:schemeClr val="tx1"/>
              </a:solidFill>
              <a:latin typeface="Palatino Linotype" pitchFamily="18" charset="0"/>
              <a:ea typeface="+mj-ea"/>
              <a:cs typeface="+mj-cs"/>
            </a:endParaRPr>
          </a:p>
          <a:p>
            <a:pPr algn="ctr"/>
            <a:endParaRPr lang="es-MX" i="1" dirty="0">
              <a:solidFill>
                <a:schemeClr val="tx1"/>
              </a:solidFill>
            </a:endParaRP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fontScale="90000"/>
          </a:bodyPr>
          <a:lstStyle/>
          <a:p>
            <a:r>
              <a:rPr lang="es-ES" dirty="0" smtClean="0"/>
              <a:t>VALORES Y VENTAJA COMPETITIVA</a:t>
            </a:r>
            <a:endParaRPr lang="es-ES" dirty="0"/>
          </a:p>
        </p:txBody>
      </p:sp>
      <p:sp>
        <p:nvSpPr>
          <p:cNvPr id="10" name="9 Marcador de texto"/>
          <p:cNvSpPr>
            <a:spLocks noGrp="1"/>
          </p:cNvSpPr>
          <p:nvPr>
            <p:ph type="body" idx="1"/>
          </p:nvPr>
        </p:nvSpPr>
        <p: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chor="ctr"/>
          <a:lstStyle/>
          <a:p>
            <a:pPr algn="ctr"/>
            <a:r>
              <a:rPr lang="es-ES" dirty="0" smtClean="0"/>
              <a:t>VALORES</a:t>
            </a:r>
            <a:endParaRPr lang="es-ES" dirty="0"/>
          </a:p>
        </p:txBody>
      </p:sp>
      <p:sp>
        <p:nvSpPr>
          <p:cNvPr id="11" name="10 Marcador de contenido"/>
          <p:cNvSpPr>
            <a:spLocks noGrp="1"/>
          </p:cNvSpPr>
          <p:nvPr>
            <p:ph sz="half" idx="2"/>
          </p:nvPr>
        </p:nvSpPr>
        <p:spPr>
          <a:xfrm>
            <a:off x="467544" y="2174875"/>
            <a:ext cx="4029844" cy="3951288"/>
          </a:xfr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ormAutofit/>
          </a:bodyPr>
          <a:lstStyle/>
          <a:p>
            <a:pPr marL="342900" lvl="2" indent="-342900"/>
            <a:r>
              <a:rPr lang="es-ES_tradnl" sz="2800" dirty="0" smtClean="0">
                <a:solidFill>
                  <a:schemeClr val="tx1"/>
                </a:solidFill>
                <a:latin typeface="Palatino Linotype" pitchFamily="18" charset="0"/>
              </a:rPr>
              <a:t>Honestidad</a:t>
            </a:r>
          </a:p>
          <a:p>
            <a:pPr marL="342900" lvl="2" indent="-342900"/>
            <a:r>
              <a:rPr lang="es-ES_tradnl" sz="2800" dirty="0" smtClean="0">
                <a:solidFill>
                  <a:schemeClr val="tx1"/>
                </a:solidFill>
                <a:latin typeface="Palatino Linotype" pitchFamily="18" charset="0"/>
              </a:rPr>
              <a:t>Éticos</a:t>
            </a:r>
          </a:p>
          <a:p>
            <a:pPr marL="342900" lvl="2" indent="-342900"/>
            <a:r>
              <a:rPr lang="es-ES_tradnl" sz="2800" dirty="0" smtClean="0">
                <a:solidFill>
                  <a:schemeClr val="tx1"/>
                </a:solidFill>
                <a:latin typeface="Palatino Linotype" pitchFamily="18" charset="0"/>
              </a:rPr>
              <a:t>Responsabilidad</a:t>
            </a:r>
          </a:p>
          <a:p>
            <a:pPr marL="342900" lvl="2" indent="-342900"/>
            <a:r>
              <a:rPr lang="es-ES_tradnl" sz="2800" dirty="0" smtClean="0">
                <a:solidFill>
                  <a:schemeClr val="tx1"/>
                </a:solidFill>
                <a:latin typeface="Palatino Linotype" pitchFamily="18" charset="0"/>
              </a:rPr>
              <a:t>Confiabilidad</a:t>
            </a:r>
            <a:endParaRPr lang="es-MX" sz="2800" dirty="0" smtClean="0">
              <a:solidFill>
                <a:schemeClr val="tx1"/>
              </a:solidFill>
              <a:latin typeface="Palatino Linotype" pitchFamily="18" charset="0"/>
            </a:endParaRPr>
          </a:p>
          <a:p>
            <a:pPr marL="342900" lvl="2" indent="-342900"/>
            <a:endParaRPr lang="es-MX" sz="2800" dirty="0" smtClean="0">
              <a:solidFill>
                <a:schemeClr val="tx1"/>
              </a:solidFill>
              <a:latin typeface="Palatino Linotype" pitchFamily="18" charset="0"/>
            </a:endParaRPr>
          </a:p>
          <a:p>
            <a:pPr marL="342900" lvl="2" indent="-342900"/>
            <a:endParaRPr lang="es-MX" sz="2800" dirty="0" smtClean="0">
              <a:solidFill>
                <a:schemeClr val="tx1"/>
              </a:solidFill>
              <a:latin typeface="Palatino Linotype" pitchFamily="18" charset="0"/>
            </a:endParaRPr>
          </a:p>
          <a:p>
            <a:endParaRPr lang="es-ES" sz="1600" dirty="0">
              <a:solidFill>
                <a:schemeClr val="tx1"/>
              </a:solidFill>
            </a:endParaRPr>
          </a:p>
        </p:txBody>
      </p:sp>
      <p:sp>
        <p:nvSpPr>
          <p:cNvPr id="12" name="11 Marcador de texto"/>
          <p:cNvSpPr>
            <a:spLocks noGrp="1"/>
          </p:cNvSpPr>
          <p:nvPr>
            <p:ph type="body" sz="quarter" idx="3"/>
          </p:nvPr>
        </p:nvSpPr>
        <p: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chor="ctr"/>
          <a:lstStyle/>
          <a:p>
            <a:pPr algn="ctr"/>
            <a:r>
              <a:rPr lang="es-ES" dirty="0" smtClean="0"/>
              <a:t>VENTAJA COMPETITIVA</a:t>
            </a:r>
            <a:endParaRPr lang="es-ES" dirty="0"/>
          </a:p>
        </p:txBody>
      </p:sp>
      <p:sp>
        <p:nvSpPr>
          <p:cNvPr id="13" name="12 Marcador de contenido"/>
          <p:cNvSpPr>
            <a:spLocks noGrp="1"/>
          </p:cNvSpPr>
          <p:nvPr>
            <p:ph sz="quarter" idx="4"/>
          </p:nvPr>
        </p:nvSpPr>
        <p:spPr>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lstStyle/>
          <a:p>
            <a:pPr marL="342900" lvl="1" indent="-342900" algn="ctr">
              <a:buNone/>
            </a:pPr>
            <a:r>
              <a:rPr lang="es-ES_tradnl" sz="2800" dirty="0" smtClean="0">
                <a:solidFill>
                  <a:schemeClr val="tx1"/>
                </a:solidFill>
                <a:latin typeface="Palatino Linotype" pitchFamily="18" charset="0"/>
              </a:rPr>
              <a:t> “La empresa objeto de estudio cuenta con armamento moderno de última tecnología para el personal operativo”</a:t>
            </a:r>
            <a:endParaRPr lang="es-MX" sz="2800" dirty="0" smtClean="0">
              <a:solidFill>
                <a:schemeClr val="tx1"/>
              </a:solidFill>
              <a:latin typeface="Palatino Linotype" pitchFamily="18" charset="0"/>
            </a:endParaRPr>
          </a:p>
          <a:p>
            <a:pPr algn="ctr">
              <a:buNone/>
            </a:pPr>
            <a:endParaRPr lang="es-ES" dirty="0">
              <a:solidFill>
                <a:schemeClr val="tx1"/>
              </a:solidFill>
            </a:endParaRP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17</a:t>
            </a:fld>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4000" dirty="0" smtClean="0"/>
              <a:t>MACRO OBJETIVOS Y MAPA ESTRATÉGICO</a:t>
            </a:r>
            <a:endParaRPr lang="es-ES" sz="4000" dirty="0"/>
          </a:p>
        </p:txBody>
      </p:sp>
      <p:sp>
        <p:nvSpPr>
          <p:cNvPr id="3" name="2 Marcador de texto"/>
          <p:cNvSpPr>
            <a:spLocks noGrp="1"/>
          </p:cNvSpPr>
          <p:nvPr>
            <p:ph type="body" idx="1"/>
          </p:nvPr>
        </p:nvSpPr>
        <p:spPr>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lstStyle/>
          <a:p>
            <a:pPr algn="ctr"/>
            <a:r>
              <a:rPr lang="es-ES" dirty="0" smtClean="0"/>
              <a:t>MACRO OBJETIVO  1</a:t>
            </a:r>
            <a:endParaRPr lang="es-ES" dirty="0"/>
          </a:p>
        </p:txBody>
      </p:sp>
      <p:sp>
        <p:nvSpPr>
          <p:cNvPr id="4" name="3 Marcador de contenido"/>
          <p:cNvSpPr>
            <a:spLocks noGrp="1"/>
          </p:cNvSpPr>
          <p:nvPr>
            <p:ph sz="half" idx="2"/>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ormAutofit/>
          </a:bodyPr>
          <a:lstStyle/>
          <a:p>
            <a:pPr marL="0" lvl="2" indent="0" algn="just">
              <a:buNone/>
            </a:pPr>
            <a:r>
              <a:rPr lang="es-ES_tradnl" sz="2800" dirty="0" smtClean="0">
                <a:solidFill>
                  <a:srgbClr val="376092"/>
                </a:solidFill>
                <a:latin typeface="Palatino Linotype" pitchFamily="18" charset="0"/>
              </a:rPr>
              <a:t>Lograr una rentabilidad del 20 % al finalizar el año 2012.</a:t>
            </a:r>
            <a:endParaRPr lang="es-MX" sz="2800" dirty="0" smtClean="0">
              <a:solidFill>
                <a:srgbClr val="376092"/>
              </a:solidFill>
              <a:latin typeface="Palatino Linotype" pitchFamily="18" charset="0"/>
            </a:endParaRPr>
          </a:p>
        </p:txBody>
      </p:sp>
      <p:sp>
        <p:nvSpPr>
          <p:cNvPr id="5" name="4 Marcador de texto"/>
          <p:cNvSpPr>
            <a:spLocks noGrp="1"/>
          </p:cNvSpPr>
          <p:nvPr>
            <p:ph type="body" sz="quarter" idx="3"/>
          </p:nvPr>
        </p:nvSpPr>
        <p:spPr>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lstStyle/>
          <a:p>
            <a:pPr algn="ctr"/>
            <a:r>
              <a:rPr lang="es-ES" dirty="0" smtClean="0"/>
              <a:t>MACRO OBJETIVO 2</a:t>
            </a:r>
            <a:endParaRPr lang="es-ES" dirty="0"/>
          </a:p>
        </p:txBody>
      </p:sp>
      <p:sp>
        <p:nvSpPr>
          <p:cNvPr id="6" name="5 Marcador de contenido"/>
          <p:cNvSpPr>
            <a:spLocks noGrp="1"/>
          </p:cNvSpPr>
          <p:nvPr>
            <p:ph sz="quarter" idx="4"/>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lstStyle/>
          <a:p>
            <a:pPr marL="0" lvl="2" indent="0" algn="just">
              <a:buNone/>
            </a:pPr>
            <a:r>
              <a:rPr lang="es-ES_tradnl" sz="2800" dirty="0" smtClean="0">
                <a:solidFill>
                  <a:srgbClr val="376092"/>
                </a:solidFill>
                <a:latin typeface="Palatino Linotype" pitchFamily="18" charset="0"/>
              </a:rPr>
              <a:t>Lograr independizarse en un 100% del Grupo Empresarial al finalizar el 2012.</a:t>
            </a:r>
            <a:r>
              <a:rPr lang="es-MX" sz="2800" dirty="0" smtClean="0">
                <a:solidFill>
                  <a:srgbClr val="376092"/>
                </a:solidFill>
                <a:latin typeface="Palatino Linotype" pitchFamily="18" charset="0"/>
              </a:rPr>
              <a:t> </a:t>
            </a:r>
            <a:endParaRPr lang="es-ES" dirty="0" smtClean="0"/>
          </a:p>
          <a:p>
            <a:endParaRPr lang="es-ES" dirty="0"/>
          </a:p>
        </p:txBody>
      </p:sp>
      <p:sp>
        <p:nvSpPr>
          <p:cNvPr id="7" name="6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8" name="7 Marcador de número de diapositiva"/>
          <p:cNvSpPr>
            <a:spLocks noGrp="1"/>
          </p:cNvSpPr>
          <p:nvPr>
            <p:ph type="sldNum" sz="quarter" idx="12"/>
          </p:nvPr>
        </p:nvSpPr>
        <p:spPr/>
        <p:txBody>
          <a:bodyPr/>
          <a:lstStyle/>
          <a:p>
            <a:fld id="{6D514C41-9E58-439A-A494-E9440C826A91}" type="slidenum">
              <a:rPr lang="es-ES" smtClean="0"/>
              <a:pPr/>
              <a:t>18</a:t>
            </a:fld>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86763" y="6419850"/>
            <a:ext cx="471487" cy="365125"/>
          </a:xfrm>
          <a:prstGeom prst="rect">
            <a:avLst/>
          </a:prstGeom>
          <a:noFill/>
        </p:spPr>
        <p:txBody>
          <a:bodyPr anchor="ctr"/>
          <a:lstStyle/>
          <a:p>
            <a:pPr algn="r" fontAlgn="auto">
              <a:spcBef>
                <a:spcPts val="0"/>
              </a:spcBef>
              <a:spcAft>
                <a:spcPts val="0"/>
              </a:spcAft>
              <a:defRPr/>
            </a:pPr>
            <a:fld id="{BE3D4164-2113-4826-9AAC-3B909B5EA86E}" type="slidenum">
              <a:rPr lang="es-ES" sz="1000" b="1">
                <a:solidFill>
                  <a:schemeClr val="tx1">
                    <a:tint val="75000"/>
                  </a:schemeClr>
                </a:solidFill>
                <a:latin typeface="+mn-lt"/>
              </a:rPr>
              <a:pPr algn="r" fontAlgn="auto">
                <a:spcBef>
                  <a:spcPts val="0"/>
                </a:spcBef>
                <a:spcAft>
                  <a:spcPts val="0"/>
                </a:spcAft>
                <a:defRPr/>
              </a:pPr>
              <a:t>19</a:t>
            </a:fld>
            <a:endParaRPr lang="es-ES" sz="1000" b="1" dirty="0">
              <a:solidFill>
                <a:schemeClr val="tx1">
                  <a:tint val="75000"/>
                </a:schemeClr>
              </a:solidFill>
              <a:latin typeface="+mn-lt"/>
            </a:endParaRPr>
          </a:p>
        </p:txBody>
      </p:sp>
      <p:sp>
        <p:nvSpPr>
          <p:cNvPr id="32775"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dirty="0">
              <a:latin typeface="Calibri" pitchFamily="34" charset="0"/>
            </a:endParaRPr>
          </a:p>
        </p:txBody>
      </p:sp>
      <p:sp>
        <p:nvSpPr>
          <p:cNvPr id="3277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dirty="0">
              <a:latin typeface="Calibri" pitchFamily="34" charset="0"/>
            </a:endParaRPr>
          </a:p>
        </p:txBody>
      </p:sp>
      <p:sp>
        <p:nvSpPr>
          <p:cNvPr id="3277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dirty="0">
              <a:latin typeface="Calibri" pitchFamily="34" charset="0"/>
            </a:endParaRPr>
          </a:p>
        </p:txBody>
      </p:sp>
      <p:sp>
        <p:nvSpPr>
          <p:cNvPr id="3278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dirty="0">
              <a:latin typeface="Calibri" pitchFamily="34" charset="0"/>
            </a:endParaRPr>
          </a:p>
        </p:txBody>
      </p:sp>
      <p:sp>
        <p:nvSpPr>
          <p:cNvPr id="13" name="12 Marcador de número de diapositiva"/>
          <p:cNvSpPr>
            <a:spLocks noGrp="1"/>
          </p:cNvSpPr>
          <p:nvPr>
            <p:ph type="sldNum" sz="quarter" idx="12"/>
          </p:nvPr>
        </p:nvSpPr>
        <p:spPr/>
        <p:txBody>
          <a:bodyPr/>
          <a:lstStyle/>
          <a:p>
            <a:fld id="{6D514C41-9E58-439A-A494-E9440C826A91}" type="slidenum">
              <a:rPr lang="es-ES" smtClean="0"/>
              <a:pPr/>
              <a:t>19</a:t>
            </a:fld>
            <a:endParaRPr lang="es-ES" dirty="0"/>
          </a:p>
        </p:txBody>
      </p:sp>
      <p:sp>
        <p:nvSpPr>
          <p:cNvPr id="12" name="1 Título"/>
          <p:cNvSpPr>
            <a:spLocks noGrp="1"/>
          </p:cNvSpPr>
          <p:nvPr>
            <p:ph type="title"/>
          </p:nvPr>
        </p:nvSpPr>
        <p:spPr>
          <a:xfrm>
            <a:off x="571472" y="142852"/>
            <a:ext cx="8229600" cy="1143000"/>
          </a:xfrm>
        </p:spPr>
        <p:txBody>
          <a:bodyPr>
            <a:normAutofit/>
          </a:bodyPr>
          <a:lstStyle/>
          <a:p>
            <a:r>
              <a:rPr lang="en-US" sz="4000" dirty="0" smtClean="0"/>
              <a:t>MAPA ESTRATÉGICO</a:t>
            </a:r>
            <a:endParaRPr lang="es-EC" sz="4000" dirty="0"/>
          </a:p>
        </p:txBody>
      </p:sp>
      <p:sp>
        <p:nvSpPr>
          <p:cNvPr id="15" name="3 Marcador de pie de página"/>
          <p:cNvSpPr>
            <a:spLocks noGrp="1"/>
          </p:cNvSpPr>
          <p:nvPr>
            <p:ph type="ftr" sz="quarter" idx="11"/>
          </p:nvPr>
        </p:nvSpPr>
        <p:spPr>
          <a:xfrm>
            <a:off x="428596" y="6419853"/>
            <a:ext cx="3929090" cy="365125"/>
          </a:xfrm>
        </p:spPr>
        <p:txBody>
          <a:bodyPr/>
          <a:lstStyle/>
          <a:p>
            <a:r>
              <a:rPr lang="es-MX" dirty="0" smtClean="0"/>
              <a:t>Diseño e implantación de un Sistema de  Control de Gestión</a:t>
            </a:r>
            <a:endParaRPr lang="es-ES" dirty="0"/>
          </a:p>
        </p:txBody>
      </p:sp>
      <p:pic>
        <p:nvPicPr>
          <p:cNvPr id="14" name="13 Imagen"/>
          <p:cNvPicPr/>
          <p:nvPr/>
        </p:nvPicPr>
        <p:blipFill>
          <a:blip r:embed="rId2" cstate="print"/>
          <a:srcRect l="24519" t="27206" r="9438" b="2533"/>
          <a:stretch>
            <a:fillRect/>
          </a:stretch>
        </p:blipFill>
        <p:spPr bwMode="auto">
          <a:xfrm rot="5400000">
            <a:off x="2123727" y="-387423"/>
            <a:ext cx="5256586" cy="8280919"/>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normAutofit fontScale="90000"/>
          </a:bodyPr>
          <a:lstStyle/>
          <a:p>
            <a:r>
              <a:rPr lang="es-ES" dirty="0" smtClean="0"/>
              <a:t>PRESENTACIÓN DE LA EMPRESA OBJETO DE ESTUDIO</a:t>
            </a:r>
            <a:endParaRPr lang="es-ES" dirty="0"/>
          </a:p>
        </p:txBody>
      </p:sp>
      <p:sp>
        <p:nvSpPr>
          <p:cNvPr id="7" name="6 Subtítulo"/>
          <p:cNvSpPr>
            <a:spLocks noGrp="1"/>
          </p:cNvSpPr>
          <p:nvPr>
            <p:ph type="subTitle" idx="1"/>
          </p:nvPr>
        </p:nvSpPr>
        <p:spPr/>
        <p:txBody>
          <a:bodyPr/>
          <a:lstStyle/>
          <a:p>
            <a:r>
              <a:rPr lang="es-ES" dirty="0" smtClean="0"/>
              <a:t>Capitulo I</a:t>
            </a:r>
            <a:endParaRPr lang="es-ES" dirty="0"/>
          </a:p>
        </p:txBody>
      </p:sp>
      <p:sp>
        <p:nvSpPr>
          <p:cNvPr id="4" name="3 Marcador de pie de página"/>
          <p:cNvSpPr>
            <a:spLocks noGrp="1"/>
          </p:cNvSpPr>
          <p:nvPr>
            <p:ph type="ftr" sz="quarter" idx="4294967295"/>
          </p:nvPr>
        </p:nvSpPr>
        <p:spPr>
          <a:xfrm>
            <a:off x="785786" y="6357958"/>
            <a:ext cx="5143536" cy="365125"/>
          </a:xfrm>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2</a:t>
            </a:fld>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dirty="0">
              <a:latin typeface="Calibri" pitchFamily="34" charset="0"/>
            </a:endParaRPr>
          </a:p>
        </p:txBody>
      </p:sp>
      <p:sp>
        <p:nvSpPr>
          <p:cNvPr id="3379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dirty="0">
              <a:latin typeface="Calibri" pitchFamily="34" charset="0"/>
            </a:endParaRPr>
          </a:p>
        </p:txBody>
      </p:sp>
      <p:sp>
        <p:nvSpPr>
          <p:cNvPr id="3379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dirty="0">
              <a:latin typeface="Calibri" pitchFamily="34" charset="0"/>
            </a:endParaRPr>
          </a:p>
        </p:txBody>
      </p:sp>
      <p:sp>
        <p:nvSpPr>
          <p:cNvPr id="3380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dirty="0">
              <a:latin typeface="Calibri" pitchFamily="34" charset="0"/>
            </a:endParaRPr>
          </a:p>
        </p:txBody>
      </p:sp>
      <p:sp>
        <p:nvSpPr>
          <p:cNvPr id="12" name="1 Título"/>
          <p:cNvSpPr>
            <a:spLocks noGrp="1"/>
          </p:cNvSpPr>
          <p:nvPr>
            <p:ph type="title"/>
          </p:nvPr>
        </p:nvSpPr>
        <p:spPr/>
        <p:txBody>
          <a:bodyPr>
            <a:normAutofit fontScale="90000"/>
          </a:bodyPr>
          <a:lstStyle/>
          <a:p>
            <a:r>
              <a:rPr lang="en-US" dirty="0" smtClean="0"/>
              <a:t>PERSPECTIVA FINANCIERA</a:t>
            </a:r>
            <a:br>
              <a:rPr lang="en-US" dirty="0" smtClean="0"/>
            </a:br>
            <a:r>
              <a:rPr lang="en-US" dirty="0" smtClean="0"/>
              <a:t>INDICADORES</a:t>
            </a:r>
            <a:endParaRPr lang="es-EC" dirty="0"/>
          </a:p>
        </p:txBody>
      </p:sp>
      <p:sp>
        <p:nvSpPr>
          <p:cNvPr id="11" name="3 Marcador de pie de página"/>
          <p:cNvSpPr>
            <a:spLocks noGrp="1"/>
          </p:cNvSpPr>
          <p:nvPr>
            <p:ph type="ftr" sz="quarter" idx="11"/>
          </p:nvPr>
        </p:nvSpPr>
        <p:spPr/>
        <p:txBody>
          <a:bodyPr/>
          <a:lstStyle/>
          <a:p>
            <a:r>
              <a:rPr lang="es-MX" dirty="0" smtClean="0"/>
              <a:t>Diseño e implantación de un Sistema de  Control de Gestión</a:t>
            </a:r>
            <a:endParaRPr lang="es-ES" dirty="0"/>
          </a:p>
        </p:txBody>
      </p:sp>
      <p:sp>
        <p:nvSpPr>
          <p:cNvPr id="16" name="15 Marcador de número de diapositiva"/>
          <p:cNvSpPr>
            <a:spLocks noGrp="1"/>
          </p:cNvSpPr>
          <p:nvPr>
            <p:ph type="sldNum" sz="quarter" idx="12"/>
          </p:nvPr>
        </p:nvSpPr>
        <p:spPr/>
        <p:txBody>
          <a:bodyPr/>
          <a:lstStyle/>
          <a:p>
            <a:fld id="{6D514C41-9E58-439A-A494-E9440C826A91}" type="slidenum">
              <a:rPr lang="es-ES" smtClean="0"/>
              <a:pPr/>
              <a:t>20</a:t>
            </a:fld>
            <a:endParaRPr lang="es-ES" dirty="0"/>
          </a:p>
        </p:txBody>
      </p:sp>
      <p:graphicFrame>
        <p:nvGraphicFramePr>
          <p:cNvPr id="14" name="13 Tabla"/>
          <p:cNvGraphicFramePr>
            <a:graphicFrameLocks noGrp="1"/>
          </p:cNvGraphicFramePr>
          <p:nvPr/>
        </p:nvGraphicFramePr>
        <p:xfrm>
          <a:off x="611561" y="1397001"/>
          <a:ext cx="7992886" cy="4956901"/>
        </p:xfrm>
        <a:graphic>
          <a:graphicData uri="http://schemas.openxmlformats.org/drawingml/2006/table">
            <a:tbl>
              <a:tblPr firstRow="1" bandRow="1">
                <a:effectLst>
                  <a:innerShdw blurRad="114300">
                    <a:prstClr val="black"/>
                  </a:innerShdw>
                </a:effectLst>
                <a:tableStyleId>{5C22544A-7EE6-4342-B048-85BDC9FD1C3A}</a:tableStyleId>
              </a:tblPr>
              <a:tblGrid>
                <a:gridCol w="1319214"/>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S_tradnl" sz="1800" b="1" kern="1200" dirty="0" smtClean="0">
                          <a:solidFill>
                            <a:schemeClr val="lt1"/>
                          </a:solidFill>
                          <a:latin typeface="+mn-lt"/>
                          <a:ea typeface="+mn-ea"/>
                          <a:cs typeface="+mn-cs"/>
                        </a:rPr>
                        <a:t>Aumentar la facturación del servicio en un 10% anual</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S_tradnl" sz="1800" kern="1200" dirty="0" smtClean="0">
                          <a:solidFill>
                            <a:schemeClr val="dk1"/>
                          </a:solidFill>
                          <a:latin typeface="+mn-lt"/>
                          <a:ea typeface="+mn-ea"/>
                          <a:cs typeface="+mn-cs"/>
                        </a:rPr>
                        <a:t>% de incremento de la facturación</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r>
                        <a:rPr lang="es-EC" sz="1600" b="1" i="1" u="sng" kern="1200" dirty="0" smtClean="0">
                          <a:solidFill>
                            <a:schemeClr val="dk1"/>
                          </a:solidFill>
                          <a:latin typeface="+mn-lt"/>
                          <a:ea typeface="+mn-ea"/>
                          <a:cs typeface="+mn-cs"/>
                        </a:rPr>
                        <a:t>Hasta Dic. 2010:</a:t>
                      </a:r>
                      <a:r>
                        <a:rPr lang="es-EC" sz="1600" kern="1200" dirty="0" smtClean="0">
                          <a:solidFill>
                            <a:schemeClr val="dk1"/>
                          </a:solidFill>
                          <a:latin typeface="+mn-lt"/>
                          <a:ea typeface="+mn-ea"/>
                          <a:cs typeface="+mn-cs"/>
                        </a:rPr>
                        <a:t> </a:t>
                      </a:r>
                    </a:p>
                    <a:p>
                      <a:r>
                        <a:rPr lang="es-EC" sz="1600" kern="1200" dirty="0" smtClean="0">
                          <a:solidFill>
                            <a:schemeClr val="dk1"/>
                          </a:solidFill>
                          <a:latin typeface="+mn-lt"/>
                          <a:ea typeface="+mn-ea"/>
                          <a:cs typeface="+mn-cs"/>
                        </a:rPr>
                        <a:t>[ (Mes actual- Mes anterior)/ Mes anterior ] * 100%</a:t>
                      </a:r>
                      <a:endParaRPr lang="es-ES" sz="1600" kern="1200" dirty="0" smtClean="0">
                        <a:solidFill>
                          <a:schemeClr val="dk1"/>
                        </a:solidFill>
                        <a:latin typeface="+mn-lt"/>
                        <a:ea typeface="+mn-ea"/>
                        <a:cs typeface="+mn-cs"/>
                      </a:endParaRPr>
                    </a:p>
                    <a:p>
                      <a:r>
                        <a:rPr lang="es-EC" sz="1600" b="1" i="1" u="sng" kern="1200" dirty="0" smtClean="0">
                          <a:solidFill>
                            <a:schemeClr val="dk1"/>
                          </a:solidFill>
                          <a:latin typeface="+mn-lt"/>
                          <a:ea typeface="+mn-ea"/>
                          <a:cs typeface="+mn-cs"/>
                        </a:rPr>
                        <a:t>2011:</a:t>
                      </a:r>
                      <a:r>
                        <a:rPr lang="es-EC" sz="1600" i="1" u="sng" kern="1200" dirty="0" smtClean="0">
                          <a:solidFill>
                            <a:schemeClr val="dk1"/>
                          </a:solidFill>
                          <a:latin typeface="+mn-lt"/>
                          <a:ea typeface="+mn-ea"/>
                          <a:cs typeface="+mn-cs"/>
                        </a:rPr>
                        <a:t> </a:t>
                      </a:r>
                    </a:p>
                    <a:p>
                      <a:r>
                        <a:rPr lang="es-EC" sz="1600" kern="1200" dirty="0" smtClean="0">
                          <a:solidFill>
                            <a:schemeClr val="dk1"/>
                          </a:solidFill>
                          <a:latin typeface="+mn-lt"/>
                          <a:ea typeface="+mn-ea"/>
                          <a:cs typeface="+mn-cs"/>
                        </a:rPr>
                        <a:t>[(Mes actual año en curso- Mes actual año anterior)/Mes actual año anterior]*100%</a:t>
                      </a:r>
                      <a:endParaRPr lang="es-ES" sz="1600" dirty="0"/>
                    </a:p>
                  </a:txBody>
                  <a:tcPr>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pPr algn="ctr">
                        <a:lnSpc>
                          <a:spcPct val="115000"/>
                        </a:lnSpc>
                        <a:spcAft>
                          <a:spcPts val="0"/>
                        </a:spcAft>
                      </a:pPr>
                      <a:r>
                        <a:rPr lang="es-EC" sz="1600" dirty="0">
                          <a:solidFill>
                            <a:srgbClr val="000000"/>
                          </a:solidFill>
                          <a:latin typeface="Calibri"/>
                          <a:ea typeface="Times New Roman"/>
                          <a:cs typeface="Times New Roman"/>
                        </a:rPr>
                        <a:t>Reporte de facturación/ Cuadro comparativo </a:t>
                      </a:r>
                      <a:endParaRPr lang="es-ES" sz="1600" dirty="0">
                        <a:latin typeface="Calibri"/>
                        <a:ea typeface="Calibri"/>
                        <a:cs typeface="Times New Roman"/>
                      </a:endParaRPr>
                    </a:p>
                    <a:p>
                      <a:pPr algn="ctr">
                        <a:lnSpc>
                          <a:spcPct val="115000"/>
                        </a:lnSpc>
                        <a:spcAft>
                          <a:spcPts val="0"/>
                        </a:spcAft>
                      </a:pPr>
                      <a:r>
                        <a:rPr lang="es-EC" sz="1600" dirty="0">
                          <a:solidFill>
                            <a:srgbClr val="000000"/>
                          </a:solidFill>
                          <a:latin typeface="Calibri"/>
                          <a:ea typeface="Times New Roman"/>
                          <a:cs typeface="Times New Roman"/>
                        </a:rPr>
                        <a:t>de Ingresos Vs Gastos</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dirty="0">
                          <a:solidFill>
                            <a:srgbClr val="000000"/>
                          </a:solidFill>
                          <a:latin typeface="Calibri"/>
                          <a:ea typeface="Times New Roman"/>
                          <a:cs typeface="Times New Roman"/>
                        </a:rPr>
                        <a:t>Mensual</a:t>
                      </a:r>
                      <a:endParaRPr lang="es-ES" sz="1600" dirty="0">
                        <a:latin typeface="Calibri"/>
                        <a:ea typeface="Calibri"/>
                        <a:cs typeface="Times New Roman"/>
                      </a:endParaRPr>
                    </a:p>
                  </a:txBody>
                  <a:tcPr marL="44450" marR="4445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Asistente Contable</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600" dirty="0">
                          <a:solidFill>
                            <a:srgbClr val="000000"/>
                          </a:solidFill>
                          <a:latin typeface="Calibri"/>
                          <a:ea typeface="Times New Roman"/>
                          <a:cs typeface="Times New Roman"/>
                        </a:rPr>
                        <a:t>10%</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dirty="0">
                          <a:solidFill>
                            <a:schemeClr val="bg1"/>
                          </a:solidFill>
                          <a:latin typeface="Calibri"/>
                          <a:ea typeface="Times New Roman"/>
                          <a:cs typeface="Times New Roman"/>
                        </a:rPr>
                        <a:t>&lt; % 8</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dirty="0">
                          <a:solidFill>
                            <a:srgbClr val="000000"/>
                          </a:solidFill>
                          <a:latin typeface="Calibri"/>
                          <a:ea typeface="Times New Roman"/>
                          <a:cs typeface="Times New Roman"/>
                        </a:rPr>
                        <a:t>8 % - 10%</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dirty="0">
                          <a:solidFill>
                            <a:srgbClr val="000000"/>
                          </a:solidFill>
                          <a:latin typeface="Calibri"/>
                          <a:ea typeface="Times New Roman"/>
                          <a:cs typeface="Times New Roman"/>
                        </a:rPr>
                        <a:t>&gt; %10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PERSPECTIVA FINANCIERA</a:t>
            </a:r>
            <a:br>
              <a:rPr lang="en-US" dirty="0" smtClean="0"/>
            </a:br>
            <a:r>
              <a:rPr lang="en-US" dirty="0" smtClean="0"/>
              <a:t>INDICADORES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21</a:t>
            </a:fld>
            <a:endParaRPr lang="es-ES" dirty="0"/>
          </a:p>
        </p:txBody>
      </p:sp>
      <p:graphicFrame>
        <p:nvGraphicFramePr>
          <p:cNvPr id="5" name="4 Tabla"/>
          <p:cNvGraphicFramePr>
            <a:graphicFrameLocks noGrp="1"/>
          </p:cNvGraphicFramePr>
          <p:nvPr/>
        </p:nvGraphicFramePr>
        <p:xfrm>
          <a:off x="539552" y="1397001"/>
          <a:ext cx="8064895" cy="487235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Cumplir el presupuesto de gastos en un 100%</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S_tradnl" sz="1800" kern="1200" dirty="0" smtClean="0">
                          <a:solidFill>
                            <a:schemeClr val="dk1"/>
                          </a:solidFill>
                          <a:latin typeface="+mn-lt"/>
                          <a:ea typeface="+mn-ea"/>
                          <a:cs typeface="+mn-cs"/>
                        </a:rPr>
                        <a:t>% de variación del presupuesto de gastos</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endParaRPr lang="es-ES_tradnl" sz="1800" kern="1200" dirty="0" smtClean="0">
                        <a:solidFill>
                          <a:schemeClr val="dk1"/>
                        </a:solidFill>
                        <a:latin typeface="+mn-lt"/>
                        <a:ea typeface="+mn-ea"/>
                        <a:cs typeface="+mn-cs"/>
                      </a:endParaRPr>
                    </a:p>
                    <a:p>
                      <a:r>
                        <a:rPr lang="es-ES_tradnl" sz="1800" kern="1200" dirty="0" smtClean="0">
                          <a:solidFill>
                            <a:schemeClr val="dk1"/>
                          </a:solidFill>
                          <a:latin typeface="+mn-lt"/>
                          <a:ea typeface="+mn-ea"/>
                          <a:cs typeface="+mn-cs"/>
                        </a:rPr>
                        <a:t>[(Gastos proyectados -Gastos realizados)/Gastos proyectados]*100%</a:t>
                      </a:r>
                      <a:endParaRPr lang="es-ES" sz="1600" dirty="0"/>
                    </a:p>
                  </a:txBody>
                  <a:tcPr>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pPr algn="ctr">
                        <a:lnSpc>
                          <a:spcPct val="115000"/>
                        </a:lnSpc>
                        <a:spcAft>
                          <a:spcPts val="0"/>
                        </a:spcAft>
                      </a:pPr>
                      <a:r>
                        <a:rPr lang="es-EC" sz="1600" dirty="0">
                          <a:solidFill>
                            <a:srgbClr val="000000"/>
                          </a:solidFill>
                          <a:latin typeface="Calibri"/>
                          <a:ea typeface="Times New Roman"/>
                          <a:cs typeface="Times New Roman"/>
                        </a:rPr>
                        <a:t>Presupuesto de Gastos/ Cuadro Comparativo </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600" dirty="0">
                          <a:solidFill>
                            <a:srgbClr val="000000"/>
                          </a:solidFill>
                          <a:latin typeface="Calibri"/>
                          <a:ea typeface="Times New Roman"/>
                          <a:cs typeface="Times New Roman"/>
                        </a:rPr>
                        <a:t>Mensual</a:t>
                      </a:r>
                      <a:endParaRPr lang="es-ES" sz="1600" dirty="0">
                        <a:latin typeface="Calibri"/>
                        <a:ea typeface="Calibri"/>
                        <a:cs typeface="Times New Roman"/>
                      </a:endParaRPr>
                    </a:p>
                  </a:txBody>
                  <a:tcPr marL="44450" marR="4445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Asistente Contable</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600" dirty="0" smtClean="0">
                          <a:solidFill>
                            <a:srgbClr val="000000"/>
                          </a:solidFill>
                          <a:latin typeface="Calibri"/>
                          <a:ea typeface="Times New Roman"/>
                          <a:cs typeface="Times New Roman"/>
                        </a:rPr>
                        <a:t>0</a:t>
                      </a:r>
                      <a:r>
                        <a:rPr lang="es-EC" sz="1600" dirty="0">
                          <a:solidFill>
                            <a:srgbClr val="000000"/>
                          </a:solidFill>
                          <a:latin typeface="Calibri"/>
                          <a:ea typeface="Times New Roman"/>
                          <a:cs typeface="Times New Roman"/>
                        </a:rPr>
                        <a:t>%</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&gt; % 5 ; &lt; -5%</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-5%  hasta  5%</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 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PERSPECTIVA CLIENTES</a:t>
            </a:r>
            <a:br>
              <a:rPr lang="en-US" dirty="0" smtClean="0"/>
            </a:br>
            <a:r>
              <a:rPr lang="en-US" dirty="0" smtClean="0"/>
              <a:t>INDICADORES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22</a:t>
            </a:fld>
            <a:endParaRPr lang="es-ES" dirty="0"/>
          </a:p>
        </p:txBody>
      </p:sp>
      <p:graphicFrame>
        <p:nvGraphicFramePr>
          <p:cNvPr id="5" name="4 Tabla"/>
          <p:cNvGraphicFramePr>
            <a:graphicFrameLocks noGrp="1"/>
          </p:cNvGraphicFramePr>
          <p:nvPr/>
        </p:nvGraphicFramePr>
        <p:xfrm>
          <a:off x="539552" y="1397001"/>
          <a:ext cx="8064895" cy="514667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Conseguir la aprobación de  al menos el 50% de cotizaciones entregadas a los clientes.</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 de cotizaciones aprobadas</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endParaRPr lang="es-ES_tradnl" sz="1800" kern="1200" dirty="0" smtClean="0">
                        <a:solidFill>
                          <a:schemeClr val="dk1"/>
                        </a:solidFill>
                        <a:latin typeface="+mn-lt"/>
                        <a:ea typeface="+mn-ea"/>
                        <a:cs typeface="+mn-cs"/>
                      </a:endParaRPr>
                    </a:p>
                    <a:p>
                      <a:pPr algn="ctr"/>
                      <a:r>
                        <a:rPr lang="es-EC" sz="1800" kern="1200" dirty="0" smtClean="0">
                          <a:solidFill>
                            <a:schemeClr val="dk1"/>
                          </a:solidFill>
                          <a:latin typeface="+mn-lt"/>
                          <a:ea typeface="+mn-ea"/>
                          <a:cs typeface="+mn-cs"/>
                        </a:rPr>
                        <a:t>(# cotizaciones aprobadas/ Total de cotizaciones enviados) * 100% </a:t>
                      </a:r>
                      <a:endParaRPr lang="es-ES" sz="1600" dirty="0"/>
                    </a:p>
                  </a:txBody>
                  <a:tcPr>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r>
                        <a:rPr lang="es-EC" sz="1600" kern="1200" dirty="0" smtClean="0">
                          <a:solidFill>
                            <a:schemeClr val="dk1"/>
                          </a:solidFill>
                          <a:latin typeface="+mn-lt"/>
                          <a:ea typeface="+mn-ea"/>
                          <a:cs typeface="+mn-cs"/>
                        </a:rPr>
                        <a:t>Control y Seguimiento de Propuestas  de Clientes</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600" dirty="0">
                          <a:solidFill>
                            <a:srgbClr val="000000"/>
                          </a:solidFill>
                          <a:latin typeface="Calibri"/>
                          <a:ea typeface="Times New Roman"/>
                          <a:cs typeface="Times New Roman"/>
                        </a:rPr>
                        <a:t>Mensual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Asistente </a:t>
                      </a:r>
                      <a:r>
                        <a:rPr lang="es-EC" sz="1600" kern="1200" dirty="0" smtClean="0">
                          <a:solidFill>
                            <a:schemeClr val="dk1"/>
                          </a:solidFill>
                          <a:latin typeface="+mn-lt"/>
                          <a:ea typeface="+mn-ea"/>
                          <a:cs typeface="+mn-cs"/>
                        </a:rPr>
                        <a:t>de Gerencia</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600" dirty="0" smtClean="0">
                          <a:solidFill>
                            <a:srgbClr val="000000"/>
                          </a:solidFill>
                          <a:latin typeface="Calibri"/>
                          <a:ea typeface="Times New Roman"/>
                          <a:cs typeface="Times New Roman"/>
                        </a:rPr>
                        <a:t>50</a:t>
                      </a:r>
                      <a:r>
                        <a:rPr lang="es-EC" sz="1600" dirty="0">
                          <a:solidFill>
                            <a:srgbClr val="000000"/>
                          </a:solidFill>
                          <a:latin typeface="Calibri"/>
                          <a:ea typeface="Times New Roman"/>
                          <a:cs typeface="Times New Roman"/>
                        </a:rPr>
                        <a:t>%</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&lt; 40%</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40%-50%</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&gt; 50%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PERSPECTIVA CLIENTES</a:t>
            </a:r>
            <a:br>
              <a:rPr lang="en-US" dirty="0" smtClean="0"/>
            </a:br>
            <a:r>
              <a:rPr lang="en-US" dirty="0" smtClean="0"/>
              <a:t>INDICADORES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23</a:t>
            </a:fld>
            <a:endParaRPr lang="es-ES" dirty="0"/>
          </a:p>
        </p:txBody>
      </p:sp>
      <p:graphicFrame>
        <p:nvGraphicFramePr>
          <p:cNvPr id="5" name="4 Tabla"/>
          <p:cNvGraphicFramePr>
            <a:graphicFrameLocks noGrp="1"/>
          </p:cNvGraphicFramePr>
          <p:nvPr/>
        </p:nvGraphicFramePr>
        <p:xfrm>
          <a:off x="539552" y="1397001"/>
          <a:ext cx="8064895" cy="487235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Conseguir al menos 15 clientes o puntos operativos nuevos por año.</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Número de clientes o puntos operativos nuevos</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pPr algn="ctr"/>
                      <a:r>
                        <a:rPr lang="es-EC" sz="1800" kern="1200" dirty="0" smtClean="0">
                          <a:solidFill>
                            <a:schemeClr val="dk1"/>
                          </a:solidFill>
                          <a:latin typeface="+mn-lt"/>
                          <a:ea typeface="+mn-ea"/>
                          <a:cs typeface="+mn-cs"/>
                        </a:rPr>
                        <a:t>Σ(clientes nuevos)</a:t>
                      </a:r>
                      <a:endParaRPr lang="es-ES" sz="1600" dirty="0"/>
                    </a:p>
                  </a:txBody>
                  <a:tcPr anchor="ctr" anchorCtr="1">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r>
                        <a:rPr lang="es-EC" sz="1600" kern="1200" dirty="0" smtClean="0">
                          <a:solidFill>
                            <a:schemeClr val="dk1"/>
                          </a:solidFill>
                          <a:latin typeface="+mn-lt"/>
                          <a:ea typeface="+mn-ea"/>
                          <a:cs typeface="+mn-cs"/>
                        </a:rPr>
                        <a:t>Control y Seguimiento de Propuestas  de Clientes</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800" kern="1200" dirty="0" smtClean="0">
                          <a:solidFill>
                            <a:schemeClr val="dk1"/>
                          </a:solidFill>
                          <a:latin typeface="+mn-lt"/>
                          <a:ea typeface="+mn-ea"/>
                          <a:cs typeface="+mn-cs"/>
                        </a:rPr>
                        <a:t>Trimestral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Asistente </a:t>
                      </a:r>
                      <a:r>
                        <a:rPr lang="es-EC" sz="1600" kern="1200" dirty="0" smtClean="0">
                          <a:solidFill>
                            <a:schemeClr val="dk1"/>
                          </a:solidFill>
                          <a:latin typeface="+mn-lt"/>
                          <a:ea typeface="+mn-ea"/>
                          <a:cs typeface="+mn-cs"/>
                        </a:rPr>
                        <a:t>de Gerencia</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600" dirty="0" smtClean="0">
                          <a:solidFill>
                            <a:srgbClr val="000000"/>
                          </a:solidFill>
                          <a:latin typeface="Calibri"/>
                          <a:ea typeface="Times New Roman"/>
                          <a:cs typeface="Times New Roman"/>
                        </a:rPr>
                        <a:t>5</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&lt; 4</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4-5</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&gt; 5</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PERSPECTIVA CLIENTES</a:t>
            </a:r>
            <a:br>
              <a:rPr lang="en-US" dirty="0" smtClean="0"/>
            </a:br>
            <a:r>
              <a:rPr lang="en-US" dirty="0" smtClean="0"/>
              <a:t>INDICADORES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24</a:t>
            </a:fld>
            <a:endParaRPr lang="es-ES" dirty="0"/>
          </a:p>
        </p:txBody>
      </p:sp>
      <p:graphicFrame>
        <p:nvGraphicFramePr>
          <p:cNvPr id="5" name="4 Tabla"/>
          <p:cNvGraphicFramePr>
            <a:graphicFrameLocks noGrp="1"/>
          </p:cNvGraphicFramePr>
          <p:nvPr/>
        </p:nvGraphicFramePr>
        <p:xfrm>
          <a:off x="539552" y="1397001"/>
          <a:ext cx="8064895" cy="487235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Alcanzar una satisfacción de cliente de al menos un 90%.</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Nivel de satisfacción de clientes</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pPr algn="ctr"/>
                      <a:r>
                        <a:rPr lang="es-EC" sz="1800" kern="1200" dirty="0" smtClean="0">
                          <a:solidFill>
                            <a:schemeClr val="dk1"/>
                          </a:solidFill>
                          <a:latin typeface="+mn-lt"/>
                          <a:ea typeface="+mn-ea"/>
                          <a:cs typeface="+mn-cs"/>
                        </a:rPr>
                        <a:t>(Σ resultados de encuesta/  Total de encuestas realizadas ) * 100%</a:t>
                      </a:r>
                      <a:endParaRPr lang="es-ES" sz="1600" dirty="0"/>
                    </a:p>
                  </a:txBody>
                  <a:tcPr anchor="ctr" anchorCtr="1">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r>
                        <a:rPr lang="es-EC" sz="1800" kern="1200" dirty="0" smtClean="0">
                          <a:solidFill>
                            <a:schemeClr val="dk1"/>
                          </a:solidFill>
                          <a:latin typeface="+mn-lt"/>
                          <a:ea typeface="+mn-ea"/>
                          <a:cs typeface="+mn-cs"/>
                        </a:rPr>
                        <a:t>Encuestas de satisfacción</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800" kern="1200" dirty="0" smtClean="0">
                          <a:solidFill>
                            <a:schemeClr val="dk1"/>
                          </a:solidFill>
                          <a:latin typeface="+mn-lt"/>
                          <a:ea typeface="+mn-ea"/>
                          <a:cs typeface="+mn-cs"/>
                        </a:rPr>
                        <a:t>Semestral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Asistente </a:t>
                      </a:r>
                      <a:r>
                        <a:rPr lang="es-EC" sz="1600" kern="1200" dirty="0" smtClean="0">
                          <a:solidFill>
                            <a:schemeClr val="dk1"/>
                          </a:solidFill>
                          <a:latin typeface="+mn-lt"/>
                          <a:ea typeface="+mn-ea"/>
                          <a:cs typeface="+mn-cs"/>
                        </a:rPr>
                        <a:t>de Gerencia</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800" kern="1200" dirty="0" smtClean="0">
                          <a:solidFill>
                            <a:schemeClr val="dk1"/>
                          </a:solidFill>
                          <a:latin typeface="+mn-lt"/>
                          <a:ea typeface="+mn-ea"/>
                          <a:cs typeface="+mn-cs"/>
                        </a:rPr>
                        <a:t>90%</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&lt; 85%</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85%-90%</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&gt; 90%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PERSPECTIVA CLIENTES</a:t>
            </a:r>
            <a:br>
              <a:rPr lang="en-US" dirty="0" smtClean="0"/>
            </a:br>
            <a:r>
              <a:rPr lang="en-US" dirty="0" smtClean="0"/>
              <a:t>INDICADORES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25</a:t>
            </a:fld>
            <a:endParaRPr lang="es-ES" dirty="0"/>
          </a:p>
        </p:txBody>
      </p:sp>
      <p:graphicFrame>
        <p:nvGraphicFramePr>
          <p:cNvPr id="5" name="4 Tabla"/>
          <p:cNvGraphicFramePr>
            <a:graphicFrameLocks noGrp="1"/>
          </p:cNvGraphicFramePr>
          <p:nvPr/>
        </p:nvGraphicFramePr>
        <p:xfrm>
          <a:off x="539552" y="1397001"/>
          <a:ext cx="8064895" cy="487235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Mantener el 100% de los actuales clientes</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Nivel de clientes perdidos</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pPr algn="ctr"/>
                      <a:r>
                        <a:rPr lang="es-EC" sz="1800" kern="1200" dirty="0" smtClean="0">
                          <a:solidFill>
                            <a:schemeClr val="dk1"/>
                          </a:solidFill>
                          <a:latin typeface="+mn-lt"/>
                          <a:ea typeface="+mn-ea"/>
                          <a:cs typeface="+mn-cs"/>
                        </a:rPr>
                        <a:t>(Σ de clientes perdidos/ Σ clientes actuales) *100%</a:t>
                      </a:r>
                      <a:endParaRPr lang="es-ES" sz="1600" dirty="0"/>
                    </a:p>
                  </a:txBody>
                  <a:tcPr anchor="ctr" anchorCtr="1">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pPr algn="ctr"/>
                      <a:r>
                        <a:rPr lang="es-EC" sz="1800" kern="1200" dirty="0" smtClean="0">
                          <a:solidFill>
                            <a:schemeClr val="dk1"/>
                          </a:solidFill>
                          <a:latin typeface="+mn-lt"/>
                          <a:ea typeface="+mn-ea"/>
                          <a:cs typeface="+mn-cs"/>
                        </a:rPr>
                        <a:t>Control de Contratos finalizados</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800" kern="1200" dirty="0" smtClean="0">
                          <a:solidFill>
                            <a:schemeClr val="dk1"/>
                          </a:solidFill>
                          <a:latin typeface="+mn-lt"/>
                          <a:ea typeface="+mn-ea"/>
                          <a:cs typeface="+mn-cs"/>
                        </a:rPr>
                        <a:t>Mensual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Asistente </a:t>
                      </a:r>
                      <a:r>
                        <a:rPr lang="es-EC" sz="1600" kern="1200" dirty="0" smtClean="0">
                          <a:solidFill>
                            <a:schemeClr val="dk1"/>
                          </a:solidFill>
                          <a:latin typeface="+mn-lt"/>
                          <a:ea typeface="+mn-ea"/>
                          <a:cs typeface="+mn-cs"/>
                        </a:rPr>
                        <a:t>de Gerencia</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800" kern="1200" dirty="0" smtClean="0">
                          <a:solidFill>
                            <a:schemeClr val="dk1"/>
                          </a:solidFill>
                          <a:latin typeface="+mn-lt"/>
                          <a:ea typeface="+mn-ea"/>
                          <a:cs typeface="+mn-cs"/>
                        </a:rPr>
                        <a:t>0%</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&gt; 1%</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1% - 0%</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 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PERSPECTIVA PROCESOS</a:t>
            </a:r>
            <a:br>
              <a:rPr lang="en-US" dirty="0" smtClean="0"/>
            </a:br>
            <a:r>
              <a:rPr lang="en-US" dirty="0" smtClean="0"/>
              <a:t>INDICADORES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26</a:t>
            </a:fld>
            <a:endParaRPr lang="es-ES" dirty="0"/>
          </a:p>
        </p:txBody>
      </p:sp>
      <p:graphicFrame>
        <p:nvGraphicFramePr>
          <p:cNvPr id="5" name="4 Tabla"/>
          <p:cNvGraphicFramePr>
            <a:graphicFrameLocks noGrp="1"/>
          </p:cNvGraphicFramePr>
          <p:nvPr/>
        </p:nvGraphicFramePr>
        <p:xfrm>
          <a:off x="539552" y="1397001"/>
          <a:ext cx="8064895" cy="487235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Mantener en cero el nivel de siniestralidad</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Número de siniestros</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pPr algn="ctr"/>
                      <a:r>
                        <a:rPr lang="es-EC" sz="1800" kern="1200" dirty="0" smtClean="0">
                          <a:solidFill>
                            <a:schemeClr val="dk1"/>
                          </a:solidFill>
                          <a:latin typeface="+mn-lt"/>
                          <a:ea typeface="+mn-ea"/>
                          <a:cs typeface="+mn-cs"/>
                        </a:rPr>
                        <a:t>Σ( de siniestros)</a:t>
                      </a:r>
                      <a:endParaRPr lang="es-ES" sz="1600" dirty="0"/>
                    </a:p>
                  </a:txBody>
                  <a:tcPr anchor="ctr" anchorCtr="1">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pPr algn="ctr"/>
                      <a:r>
                        <a:rPr lang="es-EC" sz="1600" kern="1200" dirty="0" smtClean="0">
                          <a:solidFill>
                            <a:schemeClr val="dk1"/>
                          </a:solidFill>
                          <a:latin typeface="+mn-lt"/>
                          <a:ea typeface="+mn-ea"/>
                          <a:cs typeface="+mn-cs"/>
                        </a:rPr>
                        <a:t>Reporte de siniestros</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600" kern="1200" dirty="0" smtClean="0">
                          <a:solidFill>
                            <a:schemeClr val="dk1"/>
                          </a:solidFill>
                          <a:latin typeface="+mn-lt"/>
                          <a:ea typeface="+mn-ea"/>
                          <a:cs typeface="+mn-cs"/>
                        </a:rPr>
                        <a:t>Mensual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kern="1200" dirty="0" smtClean="0">
                          <a:solidFill>
                            <a:schemeClr val="dk1"/>
                          </a:solidFill>
                          <a:latin typeface="+mn-lt"/>
                          <a:ea typeface="+mn-ea"/>
                          <a:cs typeface="+mn-cs"/>
                        </a:rPr>
                        <a:t>Jefe de Operaciones</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800" kern="1200" dirty="0" smtClean="0">
                          <a:solidFill>
                            <a:schemeClr val="dk1"/>
                          </a:solidFill>
                          <a:latin typeface="+mn-lt"/>
                          <a:ea typeface="+mn-ea"/>
                          <a:cs typeface="+mn-cs"/>
                        </a:rPr>
                        <a:t>0</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&gt; 0</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N/A</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 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PERSPECTIVA PROCESOS</a:t>
            </a:r>
            <a:br>
              <a:rPr lang="en-US" dirty="0" smtClean="0"/>
            </a:br>
            <a:r>
              <a:rPr lang="en-US" dirty="0" smtClean="0"/>
              <a:t>INDICADORES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27</a:t>
            </a:fld>
            <a:endParaRPr lang="es-ES" dirty="0"/>
          </a:p>
        </p:txBody>
      </p:sp>
      <p:graphicFrame>
        <p:nvGraphicFramePr>
          <p:cNvPr id="5" name="4 Tabla"/>
          <p:cNvGraphicFramePr>
            <a:graphicFrameLocks noGrp="1"/>
          </p:cNvGraphicFramePr>
          <p:nvPr/>
        </p:nvGraphicFramePr>
        <p:xfrm>
          <a:off x="539552" y="1397001"/>
          <a:ext cx="8064895" cy="487235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Renovar la flota vehicular en un 100% hasta finales del 2010</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Flota vehicular adquirida</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pPr algn="ctr"/>
                      <a:r>
                        <a:rPr lang="es-EC" sz="1800" kern="1200" dirty="0" smtClean="0">
                          <a:solidFill>
                            <a:schemeClr val="dk1"/>
                          </a:solidFill>
                          <a:latin typeface="+mn-lt"/>
                          <a:ea typeface="+mn-ea"/>
                          <a:cs typeface="+mn-cs"/>
                        </a:rPr>
                        <a:t>(# de vehículos adquiridos  / Total de vehículos programados adquirir) *100%</a:t>
                      </a:r>
                      <a:endParaRPr lang="es-ES" sz="1600" dirty="0"/>
                    </a:p>
                  </a:txBody>
                  <a:tcPr anchor="ctr" anchorCtr="1">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pPr algn="ctr"/>
                      <a:r>
                        <a:rPr lang="es-EC" sz="1800" kern="1200" dirty="0" smtClean="0">
                          <a:solidFill>
                            <a:schemeClr val="dk1"/>
                          </a:solidFill>
                          <a:latin typeface="+mn-lt"/>
                          <a:ea typeface="+mn-ea"/>
                          <a:cs typeface="+mn-cs"/>
                        </a:rPr>
                        <a:t>Plan de compra de vehículos</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800" kern="1200" dirty="0" smtClean="0">
                          <a:solidFill>
                            <a:schemeClr val="dk1"/>
                          </a:solidFill>
                          <a:latin typeface="+mn-lt"/>
                          <a:ea typeface="+mn-ea"/>
                          <a:cs typeface="+mn-cs"/>
                        </a:rPr>
                        <a:t>Anual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Asistente de Gerencia</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800" kern="1200" dirty="0" smtClean="0">
                          <a:solidFill>
                            <a:schemeClr val="dk1"/>
                          </a:solidFill>
                          <a:latin typeface="+mn-lt"/>
                          <a:ea typeface="+mn-ea"/>
                          <a:cs typeface="+mn-cs"/>
                        </a:rPr>
                        <a:t>100%</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&lt; 100</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N/A</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100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PERSPECTIVA PROCESOS</a:t>
            </a:r>
            <a:br>
              <a:rPr lang="en-US" dirty="0" smtClean="0"/>
            </a:br>
            <a:r>
              <a:rPr lang="en-US" dirty="0" smtClean="0"/>
              <a:t>INDICADORES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28</a:t>
            </a:fld>
            <a:endParaRPr lang="es-ES" dirty="0"/>
          </a:p>
        </p:txBody>
      </p:sp>
      <p:graphicFrame>
        <p:nvGraphicFramePr>
          <p:cNvPr id="5" name="4 Tabla"/>
          <p:cNvGraphicFramePr>
            <a:graphicFrameLocks noGrp="1"/>
          </p:cNvGraphicFramePr>
          <p:nvPr/>
        </p:nvGraphicFramePr>
        <p:xfrm>
          <a:off x="539552" y="1397001"/>
          <a:ext cx="8064895" cy="514667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Cumplir con el plan de implementación de la sucursal operacional, hasta Junio del 2011.</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Nivel de cumplimiento del plan de implementación de nueva sucursal</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pPr algn="ctr"/>
                      <a:r>
                        <a:rPr lang="es-EC" sz="1800" kern="1200" dirty="0" smtClean="0">
                          <a:solidFill>
                            <a:schemeClr val="dk1"/>
                          </a:solidFill>
                          <a:latin typeface="+mn-lt"/>
                          <a:ea typeface="+mn-ea"/>
                          <a:cs typeface="+mn-cs"/>
                        </a:rPr>
                        <a:t> (Numero de actividades realizadas/ Total de actividades proyectadas) * 100%</a:t>
                      </a:r>
                      <a:endParaRPr lang="es-ES" sz="1600" dirty="0"/>
                    </a:p>
                  </a:txBody>
                  <a:tcPr anchor="ctr" anchorCtr="1">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pPr algn="ctr"/>
                      <a:r>
                        <a:rPr lang="es-EC" sz="1800" kern="1200" dirty="0" smtClean="0">
                          <a:solidFill>
                            <a:schemeClr val="dk1"/>
                          </a:solidFill>
                          <a:latin typeface="+mn-lt"/>
                          <a:ea typeface="+mn-ea"/>
                          <a:cs typeface="+mn-cs"/>
                        </a:rPr>
                        <a:t>Plan</a:t>
                      </a:r>
                      <a:r>
                        <a:rPr lang="es-EC" sz="1800" kern="1200" baseline="0" dirty="0" smtClean="0">
                          <a:solidFill>
                            <a:schemeClr val="dk1"/>
                          </a:solidFill>
                          <a:latin typeface="+mn-lt"/>
                          <a:ea typeface="+mn-ea"/>
                          <a:cs typeface="+mn-cs"/>
                        </a:rPr>
                        <a:t> de implementación de la nueva sucursal</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800" kern="1200" dirty="0" smtClean="0">
                          <a:solidFill>
                            <a:schemeClr val="dk1"/>
                          </a:solidFill>
                          <a:latin typeface="+mn-lt"/>
                          <a:ea typeface="+mn-ea"/>
                          <a:cs typeface="+mn-cs"/>
                        </a:rPr>
                        <a:t>Trimestral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Coordinadora</a:t>
                      </a:r>
                      <a:r>
                        <a:rPr lang="es-EC" sz="1800" kern="1200" baseline="0" dirty="0" smtClean="0">
                          <a:solidFill>
                            <a:schemeClr val="dk1"/>
                          </a:solidFill>
                          <a:latin typeface="+mn-lt"/>
                          <a:ea typeface="+mn-ea"/>
                          <a:cs typeface="+mn-cs"/>
                        </a:rPr>
                        <a:t> de Calidad</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800" kern="1200" dirty="0" smtClean="0">
                          <a:solidFill>
                            <a:schemeClr val="dk1"/>
                          </a:solidFill>
                          <a:latin typeface="+mn-lt"/>
                          <a:ea typeface="+mn-ea"/>
                          <a:cs typeface="+mn-cs"/>
                        </a:rPr>
                        <a:t>100%</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&lt; 90%</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90% - 95%</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=100%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200" dirty="0" smtClean="0"/>
              <a:t>PERSPECTIVA DESARROLLO HUMANO</a:t>
            </a:r>
            <a:br>
              <a:rPr lang="en-US" sz="3200" dirty="0" smtClean="0"/>
            </a:br>
            <a:r>
              <a:rPr lang="en-US" sz="3200" dirty="0" smtClean="0"/>
              <a:t>INDICADORES</a:t>
            </a:r>
            <a:endParaRPr lang="es-ES" sz="32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29</a:t>
            </a:fld>
            <a:endParaRPr lang="es-ES" dirty="0"/>
          </a:p>
        </p:txBody>
      </p:sp>
      <p:graphicFrame>
        <p:nvGraphicFramePr>
          <p:cNvPr id="5" name="4 Tabla"/>
          <p:cNvGraphicFramePr>
            <a:graphicFrameLocks noGrp="1"/>
          </p:cNvGraphicFramePr>
          <p:nvPr/>
        </p:nvGraphicFramePr>
        <p:xfrm>
          <a:off x="539552" y="1397001"/>
          <a:ext cx="8064895" cy="4872358"/>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Cumplir con el 100% el  plan de capacitación continua del personal. </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Nivel de cumplimiento del plan de capacitación</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pPr algn="ctr"/>
                      <a:r>
                        <a:rPr lang="es-EC" sz="1800" kern="1200" dirty="0" smtClean="0">
                          <a:solidFill>
                            <a:schemeClr val="dk1"/>
                          </a:solidFill>
                          <a:latin typeface="+mn-lt"/>
                          <a:ea typeface="+mn-ea"/>
                          <a:cs typeface="+mn-cs"/>
                        </a:rPr>
                        <a:t>( # de capacitaciones realizadas/Total de capacitaciones programadas) *100 %</a:t>
                      </a:r>
                      <a:endParaRPr lang="es-ES" sz="1600" dirty="0"/>
                    </a:p>
                  </a:txBody>
                  <a:tcPr anchor="ctr" anchorCtr="1">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pPr algn="ctr"/>
                      <a:r>
                        <a:rPr lang="es-EC" sz="1800" kern="1200" dirty="0" smtClean="0">
                          <a:solidFill>
                            <a:schemeClr val="dk1"/>
                          </a:solidFill>
                          <a:latin typeface="+mn-lt"/>
                          <a:ea typeface="+mn-ea"/>
                          <a:cs typeface="+mn-cs"/>
                        </a:rPr>
                        <a:t>Plan de capacitación</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800" kern="1200" dirty="0" smtClean="0">
                          <a:solidFill>
                            <a:schemeClr val="dk1"/>
                          </a:solidFill>
                          <a:latin typeface="+mn-lt"/>
                          <a:ea typeface="+mn-ea"/>
                          <a:cs typeface="+mn-cs"/>
                        </a:rPr>
                        <a:t>Mensual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Asistente de Gerencia</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800" kern="1200" dirty="0" smtClean="0">
                          <a:solidFill>
                            <a:schemeClr val="dk1"/>
                          </a:solidFill>
                          <a:latin typeface="+mn-lt"/>
                          <a:ea typeface="+mn-ea"/>
                          <a:cs typeface="+mn-cs"/>
                        </a:rPr>
                        <a:t>100%</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&lt; 80%</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80%  - 100%</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=100%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4000" dirty="0" smtClean="0">
                <a:solidFill>
                  <a:schemeClr val="tx2">
                    <a:lumMod val="75000"/>
                  </a:schemeClr>
                </a:solidFill>
                <a:latin typeface="Tahoma" pitchFamily="34" charset="0"/>
                <a:ea typeface="Tahoma" pitchFamily="34" charset="0"/>
                <a:cs typeface="Tahoma" pitchFamily="34" charset="0"/>
              </a:rPr>
              <a:t>INFORMACIÓN GENERAL DE LA EMPRESA</a:t>
            </a:r>
            <a:endParaRPr lang="es-ES" sz="4000" dirty="0">
              <a:solidFill>
                <a:schemeClr val="tx2">
                  <a:lumMod val="75000"/>
                </a:schemeClr>
              </a:solidFill>
              <a:latin typeface="Tahoma" pitchFamily="34" charset="0"/>
              <a:ea typeface="Tahoma" pitchFamily="34" charset="0"/>
              <a:cs typeface="Tahoma" pitchFamily="34" charset="0"/>
            </a:endParaRPr>
          </a:p>
        </p:txBody>
      </p:sp>
      <p:sp>
        <p:nvSpPr>
          <p:cNvPr id="4" name="3 Marcador de pie de página"/>
          <p:cNvSpPr>
            <a:spLocks noGrp="1"/>
          </p:cNvSpPr>
          <p:nvPr>
            <p:ph type="ftr" sz="quarter" idx="11"/>
          </p:nvPr>
        </p:nvSpPr>
        <p:spPr/>
        <p:txBody>
          <a:bodyPr/>
          <a:lstStyle/>
          <a:p>
            <a:r>
              <a:rPr lang="es-ES" dirty="0"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3</a:t>
            </a:fld>
            <a:endParaRPr lang="es-ES" dirty="0"/>
          </a:p>
        </p:txBody>
      </p:sp>
      <p:sp>
        <p:nvSpPr>
          <p:cNvPr id="8" name="7 CuadroTexto"/>
          <p:cNvSpPr txBox="1"/>
          <p:nvPr/>
        </p:nvSpPr>
        <p:spPr>
          <a:xfrm>
            <a:off x="642910" y="3324525"/>
            <a:ext cx="1571636" cy="461665"/>
          </a:xfrm>
          <a:prstGeom prst="rect">
            <a:avLst/>
          </a:prstGeom>
          <a:noFill/>
        </p:spPr>
        <p:txBody>
          <a:bodyPr wrap="square" rtlCol="0">
            <a:spAutoFit/>
          </a:bodyPr>
          <a:lstStyle/>
          <a:p>
            <a:r>
              <a:rPr lang="es-ES" sz="2400" b="1" dirty="0" smtClean="0">
                <a:solidFill>
                  <a:schemeClr val="accent1">
                    <a:lumMod val="50000"/>
                  </a:schemeClr>
                </a:solidFill>
              </a:rPr>
              <a:t>Año 2010</a:t>
            </a:r>
            <a:endParaRPr lang="es-EC" sz="2400" dirty="0"/>
          </a:p>
        </p:txBody>
      </p:sp>
      <p:sp>
        <p:nvSpPr>
          <p:cNvPr id="9" name="8 CuadroTexto"/>
          <p:cNvSpPr txBox="1"/>
          <p:nvPr/>
        </p:nvSpPr>
        <p:spPr>
          <a:xfrm>
            <a:off x="2857488" y="2285992"/>
            <a:ext cx="5000660" cy="3170099"/>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Arial" pitchFamily="34" charset="0"/>
              <a:buChar char="•"/>
            </a:pPr>
            <a:endParaRPr lang="es-ES" sz="2000" dirty="0" smtClean="0"/>
          </a:p>
          <a:p>
            <a:pPr marL="342900" indent="-342900" algn="just">
              <a:buFont typeface="Arial" pitchFamily="34" charset="0"/>
              <a:buChar char="•"/>
            </a:pPr>
            <a:r>
              <a:rPr lang="es-ES" sz="2000" dirty="0" smtClean="0"/>
              <a:t>Adquirida </a:t>
            </a:r>
            <a:r>
              <a:rPr lang="es-ES" sz="2000" dirty="0" smtClean="0"/>
              <a:t>por un Grupo Empresarial.</a:t>
            </a:r>
          </a:p>
          <a:p>
            <a:pPr marL="342900" indent="-342900" algn="just">
              <a:buFont typeface="Arial" pitchFamily="34" charset="0"/>
              <a:buChar char="•"/>
            </a:pPr>
            <a:endParaRPr lang="es-ES" sz="2000" dirty="0" smtClean="0"/>
          </a:p>
          <a:p>
            <a:pPr marL="342900" indent="-342900" algn="just">
              <a:buFont typeface="Arial" pitchFamily="34" charset="0"/>
              <a:buChar char="•"/>
            </a:pPr>
            <a:r>
              <a:rPr lang="es-ES" sz="2000" dirty="0" smtClean="0"/>
              <a:t>Soporte </a:t>
            </a:r>
            <a:r>
              <a:rPr lang="es-ES" sz="2000" dirty="0" smtClean="0"/>
              <a:t>de RRHH, Contabilidad y Asesoría Legal, brindado por el Grupo Empresarial</a:t>
            </a:r>
            <a:r>
              <a:rPr lang="es-ES" sz="2000" dirty="0" smtClean="0"/>
              <a:t>.</a:t>
            </a:r>
          </a:p>
          <a:p>
            <a:pPr marL="342900" indent="-342900" algn="just">
              <a:buFont typeface="Arial" pitchFamily="34" charset="0"/>
              <a:buChar char="•"/>
            </a:pPr>
            <a:endParaRPr lang="es-ES" sz="2000" dirty="0" smtClean="0"/>
          </a:p>
          <a:p>
            <a:pPr marL="342900" indent="-342900" algn="just">
              <a:buFont typeface="Arial" pitchFamily="34" charset="0"/>
              <a:buChar char="•"/>
            </a:pPr>
            <a:r>
              <a:rPr lang="es-ES" sz="2000" dirty="0" smtClean="0"/>
              <a:t>Cinco </a:t>
            </a:r>
            <a:r>
              <a:rPr lang="es-ES" sz="2000" dirty="0" smtClean="0"/>
              <a:t>clientes, absorbidos de la anterior administración.</a:t>
            </a:r>
            <a:endParaRPr lang="es-EC" sz="2000" dirty="0" smtClean="0"/>
          </a:p>
          <a:p>
            <a:pPr marL="342900" indent="-342900" algn="just">
              <a:buFont typeface="Arial" pitchFamily="34" charset="0"/>
              <a:buChar char="•"/>
            </a:pPr>
            <a:endParaRPr lang="es-ES" sz="2000" dirty="0" smtClean="0"/>
          </a:p>
          <a:p>
            <a:pPr marL="342900" indent="-342900" algn="just">
              <a:buFont typeface="Arial" pitchFamily="34" charset="0"/>
              <a:buChar char="•"/>
            </a:pPr>
            <a:endParaRPr lang="es-ES" sz="2000" dirty="0" smtClean="0"/>
          </a:p>
        </p:txBody>
      </p:sp>
      <p:sp>
        <p:nvSpPr>
          <p:cNvPr id="13" name="12 Flecha a la derecha con muesca"/>
          <p:cNvSpPr/>
          <p:nvPr/>
        </p:nvSpPr>
        <p:spPr>
          <a:xfrm>
            <a:off x="2000232" y="3286124"/>
            <a:ext cx="714380" cy="571504"/>
          </a:xfrm>
          <a:prstGeom prst="notched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200" dirty="0" smtClean="0"/>
              <a:t>PERSPECTIVA DESARROLLO HUMANO</a:t>
            </a:r>
            <a:br>
              <a:rPr lang="en-US" sz="3200" dirty="0" smtClean="0"/>
            </a:br>
            <a:r>
              <a:rPr lang="en-US" sz="3200" dirty="0" smtClean="0"/>
              <a:t>INDICADORES</a:t>
            </a:r>
            <a:endParaRPr lang="es-ES" sz="32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30</a:t>
            </a:fld>
            <a:endParaRPr lang="es-ES" dirty="0"/>
          </a:p>
        </p:txBody>
      </p:sp>
      <p:graphicFrame>
        <p:nvGraphicFramePr>
          <p:cNvPr id="5" name="4 Tabla"/>
          <p:cNvGraphicFramePr>
            <a:graphicFrameLocks noGrp="1"/>
          </p:cNvGraphicFramePr>
          <p:nvPr/>
        </p:nvGraphicFramePr>
        <p:xfrm>
          <a:off x="539552" y="1397001"/>
          <a:ext cx="8064895" cy="4896856"/>
        </p:xfrm>
        <a:graphic>
          <a:graphicData uri="http://schemas.openxmlformats.org/drawingml/2006/table">
            <a:tbl>
              <a:tblPr firstRow="1" bandRow="1">
                <a:effectLst>
                  <a:innerShdw blurRad="114300">
                    <a:prstClr val="black"/>
                  </a:innerShdw>
                </a:effectLst>
                <a:tableStyleId>{5C22544A-7EE6-4342-B048-85BDC9FD1C3A}</a:tableStyleId>
              </a:tblPr>
              <a:tblGrid>
                <a:gridCol w="1391223"/>
                <a:gridCol w="388004"/>
                <a:gridCol w="1101093"/>
                <a:gridCol w="1614936"/>
                <a:gridCol w="1862421"/>
                <a:gridCol w="1707218"/>
              </a:tblGrid>
              <a:tr h="619687">
                <a:tc gridSpan="6">
                  <a:txBody>
                    <a:bodyPr/>
                    <a:lstStyle/>
                    <a:p>
                      <a:pPr algn="ctr"/>
                      <a:r>
                        <a:rPr lang="es-ES" dirty="0" smtClean="0"/>
                        <a:t>OBJETIVO</a:t>
                      </a:r>
                      <a:r>
                        <a:rPr lang="es-ES" baseline="0" dirty="0" smtClean="0"/>
                        <a:t> ESTRATEGICO:   </a:t>
                      </a:r>
                    </a:p>
                    <a:p>
                      <a:pPr algn="ctr"/>
                      <a:r>
                        <a:rPr lang="es-EC" sz="1800" b="1" kern="1200" dirty="0" smtClean="0">
                          <a:solidFill>
                            <a:schemeClr val="lt1"/>
                          </a:solidFill>
                          <a:latin typeface="+mn-lt"/>
                          <a:ea typeface="+mn-ea"/>
                          <a:cs typeface="+mn-cs"/>
                        </a:rPr>
                        <a:t>Documentar el 100% de la descripción de funciones y competencia del personal</a:t>
                      </a:r>
                      <a:endParaRPr lang="es-ES" dirty="0" smtClean="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35410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INDICADOR: </a:t>
                      </a:r>
                      <a:r>
                        <a:rPr lang="es-EC" sz="1800" kern="1200" dirty="0" smtClean="0">
                          <a:solidFill>
                            <a:schemeClr val="dk1"/>
                          </a:solidFill>
                          <a:latin typeface="+mn-lt"/>
                          <a:ea typeface="+mn-ea"/>
                          <a:cs typeface="+mn-cs"/>
                        </a:rPr>
                        <a:t>Nivel de descripciones de funciones y competencia documentadas</a:t>
                      </a:r>
                      <a:endParaRPr lang="es-ES" b="1"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268883">
                <a:tc>
                  <a:txBody>
                    <a:bodyPr/>
                    <a:lstStyle/>
                    <a:p>
                      <a:r>
                        <a:rPr lang="es-ES" sz="1600" b="1" dirty="0" smtClean="0"/>
                        <a:t>UNIDAD:</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t>
                      </a:r>
                      <a:endParaRPr lang="es-ES" sz="1600" dirty="0"/>
                    </a:p>
                  </a:txBody>
                  <a:tcPr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METRICA:</a:t>
                      </a:r>
                    </a:p>
                  </a:txBody>
                  <a:tcPr anchor="ctr" anchorCtr="1">
                    <a:solidFill>
                      <a:schemeClr val="accent5">
                        <a:lumMod val="20000"/>
                        <a:lumOff val="80000"/>
                      </a:schemeClr>
                    </a:solidFill>
                  </a:tcPr>
                </a:tc>
                <a:tc gridSpan="3">
                  <a:txBody>
                    <a:bodyPr/>
                    <a:lstStyle/>
                    <a:p>
                      <a:pPr algn="ctr"/>
                      <a:r>
                        <a:rPr lang="es-EC" sz="1800" kern="1200" dirty="0" smtClean="0">
                          <a:solidFill>
                            <a:schemeClr val="dk1"/>
                          </a:solidFill>
                          <a:latin typeface="+mn-lt"/>
                          <a:ea typeface="+mn-ea"/>
                          <a:cs typeface="+mn-cs"/>
                        </a:rPr>
                        <a:t>(#  descripciones  y competencias realizadas / Total descripciones y competencias) * 100%</a:t>
                      </a:r>
                      <a:endParaRPr lang="es-ES" sz="1600" dirty="0"/>
                    </a:p>
                  </a:txBody>
                  <a:tcPr anchor="ctr" anchorCtr="1">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r>
              <a:tr h="796741">
                <a:tc gridSpan="3">
                  <a:txBody>
                    <a:bodyPr/>
                    <a:lstStyle/>
                    <a:p>
                      <a:pPr algn="ctr">
                        <a:lnSpc>
                          <a:spcPct val="115000"/>
                        </a:lnSpc>
                        <a:spcAft>
                          <a:spcPts val="0"/>
                        </a:spcAft>
                      </a:pPr>
                      <a:r>
                        <a:rPr lang="es-EC" sz="1600" b="1" dirty="0">
                          <a:solidFill>
                            <a:srgbClr val="000000"/>
                          </a:solidFill>
                          <a:latin typeface="Calibri"/>
                          <a:ea typeface="Times New Roman"/>
                          <a:cs typeface="Times New Roman"/>
                        </a:rPr>
                        <a:t>FUENTE DE INFORMACIÓN</a:t>
                      </a:r>
                      <a:endParaRPr lang="es-ES" sz="1600" dirty="0">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FRECUENCIA DE MEDICIÓN</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MEDIR </a:t>
                      </a:r>
                      <a:endParaRPr lang="es-E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000000"/>
                          </a:solidFill>
                          <a:latin typeface="+mn-lt"/>
                          <a:ea typeface="Times New Roman"/>
                          <a:cs typeface="Times New Roman"/>
                        </a:rPr>
                        <a:t>RESPONSABLE DE GESTIONAR</a:t>
                      </a:r>
                      <a:endParaRPr lang="es-ES" sz="1600" dirty="0"/>
                    </a:p>
                  </a:txBody>
                  <a:tcPr anchor="ctr" anchorCtr="1"/>
                </a:tc>
              </a:tr>
              <a:tr h="798462">
                <a:tc gridSpan="3">
                  <a:txBody>
                    <a:bodyPr/>
                    <a:lstStyle/>
                    <a:p>
                      <a:pPr algn="ctr"/>
                      <a:r>
                        <a:rPr lang="es-EC" sz="1800" kern="1200" dirty="0" smtClean="0">
                          <a:solidFill>
                            <a:schemeClr val="dk1"/>
                          </a:solidFill>
                          <a:latin typeface="+mn-lt"/>
                          <a:ea typeface="+mn-ea"/>
                          <a:cs typeface="+mn-cs"/>
                        </a:rPr>
                        <a:t>Control de avance de Descripción de funciones y </a:t>
                      </a:r>
                      <a:br>
                        <a:rPr lang="es-EC" sz="1800" kern="1200" dirty="0" smtClean="0">
                          <a:solidFill>
                            <a:schemeClr val="dk1"/>
                          </a:solidFill>
                          <a:latin typeface="+mn-lt"/>
                          <a:ea typeface="+mn-ea"/>
                          <a:cs typeface="+mn-cs"/>
                        </a:rPr>
                      </a:br>
                      <a:r>
                        <a:rPr lang="es-EC" sz="1800" kern="1200" dirty="0" smtClean="0">
                          <a:solidFill>
                            <a:schemeClr val="dk1"/>
                          </a:solidFill>
                          <a:latin typeface="+mn-lt"/>
                          <a:ea typeface="+mn-ea"/>
                          <a:cs typeface="+mn-cs"/>
                        </a:rPr>
                        <a:t>Competencia del personal</a:t>
                      </a:r>
                      <a:endParaRPr lang="es-ES" sz="1600" dirty="0">
                        <a:latin typeface="Calibri"/>
                        <a:ea typeface="Calibri"/>
                        <a:cs typeface="Times New Roman"/>
                      </a:endParaRPr>
                    </a:p>
                  </a:txBody>
                  <a:tcPr marL="89535" marR="89535" marT="0" marB="0" anchor="ctr" anchorCtr="1"/>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hMerge="1">
                  <a:txBody>
                    <a:bodyPr/>
                    <a:lstStyle/>
                    <a:p>
                      <a:pPr algn="ctr">
                        <a:lnSpc>
                          <a:spcPct val="115000"/>
                        </a:lnSpc>
                        <a:spcAft>
                          <a:spcPts val="0"/>
                        </a:spcAft>
                      </a:pPr>
                      <a:endParaRPr lang="es-ES" sz="1100" dirty="0">
                        <a:latin typeface="Calibri"/>
                        <a:ea typeface="Calibri"/>
                        <a:cs typeface="Times New Roman"/>
                      </a:endParaRPr>
                    </a:p>
                  </a:txBody>
                  <a:tcPr marL="89535" marR="89535" marT="0" marB="0"/>
                </a:tc>
                <a:tc>
                  <a:txBody>
                    <a:bodyPr/>
                    <a:lstStyle/>
                    <a:p>
                      <a:pPr algn="ctr">
                        <a:lnSpc>
                          <a:spcPct val="115000"/>
                        </a:lnSpc>
                        <a:spcAft>
                          <a:spcPts val="0"/>
                        </a:spcAft>
                      </a:pPr>
                      <a:r>
                        <a:rPr lang="es-EC" sz="1800" kern="1200" dirty="0" smtClean="0">
                          <a:solidFill>
                            <a:schemeClr val="dk1"/>
                          </a:solidFill>
                          <a:latin typeface="+mn-lt"/>
                          <a:ea typeface="+mn-ea"/>
                          <a:cs typeface="+mn-cs"/>
                        </a:rPr>
                        <a:t>Semestral</a:t>
                      </a:r>
                      <a:endParaRPr lang="es-ES"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Asistente de Gerencia</a:t>
                      </a:r>
                      <a:endParaRPr lang="es-ES" sz="16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mn-lt"/>
                          <a:ea typeface="Times New Roman"/>
                          <a:cs typeface="Times New Roman"/>
                        </a:rPr>
                        <a:t>Gerencia General</a:t>
                      </a:r>
                      <a:endParaRPr lang="es-ES" sz="1600" dirty="0"/>
                    </a:p>
                  </a:txBody>
                  <a:tcPr anchor="ctr" anchorCtr="1"/>
                </a:tc>
              </a:tr>
              <a:tr h="528808">
                <a:tc gridSpan="3">
                  <a:txBody>
                    <a:bodyPr/>
                    <a:lstStyle/>
                    <a:p>
                      <a:pPr algn="ctr">
                        <a:lnSpc>
                          <a:spcPct val="115000"/>
                        </a:lnSpc>
                        <a:spcAft>
                          <a:spcPts val="0"/>
                        </a:spcAft>
                      </a:pPr>
                      <a:r>
                        <a:rPr lang="es-EC" sz="1600" b="1" dirty="0">
                          <a:latin typeface="Calibri"/>
                          <a:ea typeface="Times New Roman"/>
                          <a:cs typeface="Times New Roman"/>
                        </a:rPr>
                        <a:t>META</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600" b="1" dirty="0">
                          <a:solidFill>
                            <a:schemeClr val="bg1"/>
                          </a:solidFill>
                          <a:latin typeface="Calibri"/>
                          <a:ea typeface="Times New Roman"/>
                          <a:cs typeface="Times New Roman"/>
                        </a:rPr>
                        <a:t>NO CONFORME</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CONFORME</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600" b="1" dirty="0">
                          <a:solidFill>
                            <a:srgbClr val="000000"/>
                          </a:solidFill>
                          <a:latin typeface="Calibri"/>
                          <a:ea typeface="Times New Roman"/>
                          <a:cs typeface="Times New Roman"/>
                        </a:rPr>
                        <a:t>EXCEPCIONAL</a:t>
                      </a:r>
                      <a:endParaRPr lang="es-ES" sz="1600" dirty="0">
                        <a:latin typeface="Calibri"/>
                        <a:ea typeface="Calibri"/>
                        <a:cs typeface="Times New Roman"/>
                      </a:endParaRPr>
                    </a:p>
                  </a:txBody>
                  <a:tcPr marL="44450" marR="44450" marT="0" marB="0" anchor="ctr">
                    <a:solidFill>
                      <a:srgbClr val="00FF00"/>
                    </a:solidFill>
                  </a:tcPr>
                </a:tc>
              </a:tr>
              <a:tr h="473624">
                <a:tc gridSpan="3">
                  <a:txBody>
                    <a:bodyPr/>
                    <a:lstStyle/>
                    <a:p>
                      <a:pPr algn="ctr">
                        <a:lnSpc>
                          <a:spcPct val="115000"/>
                        </a:lnSpc>
                        <a:spcAft>
                          <a:spcPts val="0"/>
                        </a:spcAft>
                      </a:pPr>
                      <a:r>
                        <a:rPr lang="es-EC" sz="1800" kern="1200" dirty="0" smtClean="0">
                          <a:solidFill>
                            <a:schemeClr val="dk1"/>
                          </a:solidFill>
                          <a:latin typeface="+mn-lt"/>
                          <a:ea typeface="+mn-ea"/>
                          <a:cs typeface="+mn-cs"/>
                        </a:rPr>
                        <a:t>100%</a:t>
                      </a:r>
                      <a:endParaRPr lang="es-ES" sz="1600" dirty="0">
                        <a:latin typeface="Calibri"/>
                        <a:ea typeface="Calibri"/>
                        <a:cs typeface="Times New Roman"/>
                      </a:endParaRPr>
                    </a:p>
                  </a:txBody>
                  <a:tcPr marL="44450" marR="44450" marT="0" marB="0" anchor="ctr"/>
                </a:tc>
                <a:tc hMerge="1">
                  <a:txBody>
                    <a:bodyPr/>
                    <a:lstStyle/>
                    <a:p>
                      <a:endParaRPr lang="es-ES" dirty="0"/>
                    </a:p>
                  </a:txBody>
                  <a:tcPr marL="44450" marR="44450" marT="0" marB="0" anchor="ctr"/>
                </a:tc>
                <a:tc hMerge="1">
                  <a:txBody>
                    <a:bodyPr/>
                    <a:lstStyle/>
                    <a:p>
                      <a:endParaRPr lang="es-ES" dirty="0"/>
                    </a:p>
                  </a:txBody>
                  <a:tcPr marL="44450" marR="44450" marT="0" marB="0" anchor="ctr"/>
                </a:tc>
                <a:tc>
                  <a:txBody>
                    <a:bodyPr/>
                    <a:lstStyle/>
                    <a:p>
                      <a:pPr algn="ctr">
                        <a:lnSpc>
                          <a:spcPct val="115000"/>
                        </a:lnSpc>
                        <a:spcAft>
                          <a:spcPts val="0"/>
                        </a:spcAft>
                      </a:pPr>
                      <a:r>
                        <a:rPr lang="es-EC" sz="1800" kern="1200" dirty="0" smtClean="0">
                          <a:solidFill>
                            <a:schemeClr val="bg1"/>
                          </a:solidFill>
                          <a:latin typeface="+mn-lt"/>
                          <a:ea typeface="+mn-ea"/>
                          <a:cs typeface="+mn-cs"/>
                        </a:rPr>
                        <a:t>&lt; 90%</a:t>
                      </a:r>
                      <a:endParaRPr lang="es-ES" sz="1600" dirty="0">
                        <a:solidFill>
                          <a:schemeClr val="bg1"/>
                        </a:solidFill>
                        <a:latin typeface="Calibri"/>
                        <a:ea typeface="Calibri"/>
                        <a:cs typeface="Times New Roman"/>
                      </a:endParaRPr>
                    </a:p>
                  </a:txBody>
                  <a:tcPr marL="44450" marR="44450" marT="0" marB="0" anchor="ctr">
                    <a:solidFill>
                      <a:srgbClr val="FF00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90%  - 99%</a:t>
                      </a:r>
                      <a:endParaRPr lang="es-ES" sz="1600" dirty="0">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800" kern="1200" dirty="0" smtClean="0">
                          <a:solidFill>
                            <a:schemeClr val="dk1"/>
                          </a:solidFill>
                          <a:latin typeface="+mn-lt"/>
                          <a:ea typeface="+mn-ea"/>
                          <a:cs typeface="+mn-cs"/>
                        </a:rPr>
                        <a:t>=100%</a:t>
                      </a:r>
                      <a:endParaRPr lang="es-ES" sz="1600" dirty="0">
                        <a:latin typeface="Calibri"/>
                        <a:ea typeface="Calibri"/>
                        <a:cs typeface="Times New Roman"/>
                      </a:endParaRPr>
                    </a:p>
                  </a:txBody>
                  <a:tcPr marL="44450" marR="44450" marT="0" marB="0" anchor="ctr">
                    <a:solidFill>
                      <a:srgbClr val="00FF00"/>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TABLERO DE CONTROL</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31</a:t>
            </a:fld>
            <a:endParaRPr lang="es-ES" dirty="0"/>
          </a:p>
        </p:txBody>
      </p:sp>
      <p:pic>
        <p:nvPicPr>
          <p:cNvPr id="5" name="4 Imagen" descr="semáforo.jpg"/>
          <p:cNvPicPr/>
          <p:nvPr/>
        </p:nvPicPr>
        <p:blipFill>
          <a:blip r:embed="rId2" cstate="print"/>
          <a:srcRect/>
          <a:stretch>
            <a:fillRect/>
          </a:stretch>
        </p:blipFill>
        <p:spPr bwMode="auto">
          <a:xfrm>
            <a:off x="2214546" y="2786058"/>
            <a:ext cx="1631950" cy="3449320"/>
          </a:xfrm>
          <a:prstGeom prst="rect">
            <a:avLst/>
          </a:prstGeom>
          <a:noFill/>
          <a:ln w="9525">
            <a:noFill/>
            <a:miter lim="800000"/>
            <a:headEnd/>
            <a:tailEnd/>
          </a:ln>
        </p:spPr>
      </p:pic>
      <p:sp>
        <p:nvSpPr>
          <p:cNvPr id="1026" name="AutoShape 2"/>
          <p:cNvSpPr>
            <a:spLocks noChangeArrowheads="1"/>
          </p:cNvSpPr>
          <p:nvPr/>
        </p:nvSpPr>
        <p:spPr bwMode="auto">
          <a:xfrm>
            <a:off x="4071934" y="3357562"/>
            <a:ext cx="698500" cy="4841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2CD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27" name="AutoShape 3"/>
          <p:cNvSpPr>
            <a:spLocks noChangeArrowheads="1"/>
          </p:cNvSpPr>
          <p:nvPr/>
        </p:nvSpPr>
        <p:spPr bwMode="auto">
          <a:xfrm>
            <a:off x="4071934" y="4262437"/>
            <a:ext cx="698500" cy="4841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2CD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28" name="AutoShape 4"/>
          <p:cNvSpPr>
            <a:spLocks noChangeArrowheads="1"/>
          </p:cNvSpPr>
          <p:nvPr/>
        </p:nvSpPr>
        <p:spPr bwMode="auto">
          <a:xfrm>
            <a:off x="4071934" y="5191124"/>
            <a:ext cx="698500" cy="482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2CD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29" name="Text Box 5"/>
          <p:cNvSpPr txBox="1">
            <a:spLocks noChangeArrowheads="1"/>
          </p:cNvSpPr>
          <p:nvPr/>
        </p:nvSpPr>
        <p:spPr bwMode="auto">
          <a:xfrm>
            <a:off x="5143504" y="3143248"/>
            <a:ext cx="1989138" cy="754062"/>
          </a:xfrm>
          <a:prstGeom prst="rect">
            <a:avLst/>
          </a:prstGeom>
          <a:solidFill>
            <a:srgbClr val="FF00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rgbClr val="FFFFFF"/>
                </a:solidFill>
                <a:effectLst/>
                <a:latin typeface="Arial" pitchFamily="34" charset="0"/>
                <a:cs typeface="Arial" pitchFamily="34" charset="0"/>
              </a:rPr>
              <a:t>Rojo </a:t>
            </a:r>
            <a:r>
              <a:rPr kumimoji="0" lang="es-ES" sz="1200" b="0" i="0" u="none" strike="noStrike" cap="none" normalizeH="0" baseline="0" smtClean="0">
                <a:ln>
                  <a:noFill/>
                </a:ln>
                <a:solidFill>
                  <a:srgbClr val="FFFFFF"/>
                </a:solidFill>
                <a:effectLst/>
                <a:latin typeface="Arial" pitchFamily="34" charset="0"/>
                <a:cs typeface="Arial" pitchFamily="34" charset="0"/>
              </a:rPr>
              <a:t>representa los resultados inaceptables o no conformes.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5143504" y="4071935"/>
            <a:ext cx="1989138" cy="846138"/>
          </a:xfrm>
          <a:prstGeom prst="rect">
            <a:avLst/>
          </a:prstGeom>
          <a:solidFill>
            <a:srgbClr val="FFFF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Amarillo </a:t>
            </a:r>
            <a:r>
              <a:rPr kumimoji="0" lang="es-ES" sz="1200" b="0" i="0" u="none" strike="noStrike" cap="none" normalizeH="0" baseline="0" smtClean="0">
                <a:ln>
                  <a:noFill/>
                </a:ln>
                <a:solidFill>
                  <a:schemeClr val="tx1"/>
                </a:solidFill>
                <a:effectLst/>
                <a:latin typeface="Arial" pitchFamily="34" charset="0"/>
                <a:cs typeface="Arial" pitchFamily="34" charset="0"/>
              </a:rPr>
              <a:t>representa los resultados aceptables o conformes, dentro de lo esperado.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5143504" y="5119685"/>
            <a:ext cx="1989138" cy="914400"/>
          </a:xfrm>
          <a:prstGeom prst="rect">
            <a:avLst/>
          </a:prstGeom>
          <a:solidFill>
            <a:srgbClr val="00FF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cs typeface="Arial" pitchFamily="34" charset="0"/>
              </a:rPr>
              <a:t>Verde </a:t>
            </a:r>
            <a:r>
              <a:rPr kumimoji="0" lang="es-ES" sz="1200" b="0" i="0" u="none" strike="noStrike" cap="none" normalizeH="0" baseline="0" smtClean="0">
                <a:ln>
                  <a:noFill/>
                </a:ln>
                <a:solidFill>
                  <a:schemeClr val="tx1"/>
                </a:solidFill>
                <a:effectLst/>
                <a:latin typeface="Arial" pitchFamily="34" charset="0"/>
                <a:cs typeface="Arial" pitchFamily="34" charset="0"/>
              </a:rPr>
              <a:t>representa los resultados excepcionales los que alcanzan la meta o lasuperan.</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714348" y="1428736"/>
            <a:ext cx="80010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2800" i="1" dirty="0" smtClean="0"/>
              <a:t>“El</a:t>
            </a:r>
            <a:r>
              <a:rPr kumimoji="0" lang="es-ES_tradnl"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lang="es-ES_tradnl" sz="2800" i="1" dirty="0" smtClean="0"/>
              <a:t>tablero</a:t>
            </a:r>
            <a:r>
              <a:rPr kumimoji="0" lang="es-ES_tradnl"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lang="es-ES_tradnl" sz="2800" i="1" dirty="0" smtClean="0"/>
              <a:t>de control es una herramienta que agrupa los indicadores y muestra sus resultados en un determinado periodo de tiempo”. </a:t>
            </a:r>
          </a:p>
        </p:txBody>
      </p:sp>
      <p:pic>
        <p:nvPicPr>
          <p:cNvPr id="1033" name="Picture 9"/>
          <p:cNvPicPr>
            <a:picLocks noChangeAspect="1" noChangeArrowheads="1"/>
          </p:cNvPicPr>
          <p:nvPr/>
        </p:nvPicPr>
        <p:blipFill>
          <a:blip r:embed="rId3" cstate="print"/>
          <a:srcRect l="703" t="52203" r="97087" b="43690"/>
          <a:stretch>
            <a:fillRect/>
          </a:stretch>
        </p:blipFill>
        <p:spPr bwMode="auto">
          <a:xfrm>
            <a:off x="8429652" y="5786454"/>
            <a:ext cx="478323" cy="5000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TABLERO DE CONTROL</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32</a:t>
            </a:fld>
            <a:endParaRPr lang="es-ES" dirty="0"/>
          </a:p>
        </p:txBody>
      </p:sp>
      <p:sp>
        <p:nvSpPr>
          <p:cNvPr id="6" name="5 CuadroTexto"/>
          <p:cNvSpPr txBox="1"/>
          <p:nvPr/>
        </p:nvSpPr>
        <p:spPr>
          <a:xfrm>
            <a:off x="1475656" y="1844824"/>
            <a:ext cx="3240360" cy="576063"/>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nchor="ctr">
            <a:noAutofit/>
          </a:bodyPr>
          <a:lstStyle/>
          <a:p>
            <a:pPr marL="179388" indent="-179388" algn="ctr">
              <a:buFont typeface="Arial" pitchFamily="34" charset="0"/>
              <a:buChar char="•"/>
            </a:pPr>
            <a:r>
              <a:rPr lang="es-ES" b="1" dirty="0" smtClean="0"/>
              <a:t>PERSPECTIVA FINANCIERA</a:t>
            </a:r>
            <a:endParaRPr lang="es-ES" b="1" dirty="0"/>
          </a:p>
        </p:txBody>
      </p:sp>
      <p:sp>
        <p:nvSpPr>
          <p:cNvPr id="7" name="6 CuadroTexto"/>
          <p:cNvSpPr txBox="1"/>
          <p:nvPr/>
        </p:nvSpPr>
        <p:spPr>
          <a:xfrm>
            <a:off x="1403648" y="4221088"/>
            <a:ext cx="3312368" cy="576064"/>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nchor="ctr">
            <a:noAutofit/>
          </a:bodyPr>
          <a:lstStyle/>
          <a:p>
            <a:pPr marL="179388" indent="-179388" algn="ctr">
              <a:buFont typeface="Arial" pitchFamily="34" charset="0"/>
              <a:buChar char="•"/>
            </a:pPr>
            <a:r>
              <a:rPr lang="es-ES" b="1" dirty="0" smtClean="0"/>
              <a:t>PERSPECTIVA PROCESOS </a:t>
            </a:r>
            <a:endParaRPr lang="es-ES" b="1" dirty="0"/>
          </a:p>
        </p:txBody>
      </p:sp>
      <p:sp>
        <p:nvSpPr>
          <p:cNvPr id="8" name="7 CuadroTexto"/>
          <p:cNvSpPr txBox="1"/>
          <p:nvPr/>
        </p:nvSpPr>
        <p:spPr>
          <a:xfrm>
            <a:off x="1475656" y="3059668"/>
            <a:ext cx="3240360" cy="58535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nchor="ctr">
            <a:noAutofit/>
          </a:bodyPr>
          <a:lstStyle/>
          <a:p>
            <a:pPr marL="179388" indent="-179388" algn="ctr">
              <a:buFont typeface="Arial" pitchFamily="34" charset="0"/>
              <a:buChar char="•"/>
            </a:pPr>
            <a:r>
              <a:rPr lang="es-ES" b="1" dirty="0" smtClean="0"/>
              <a:t>PERSPECTIVA CLIENTES</a:t>
            </a:r>
            <a:endParaRPr lang="es-ES" b="1" dirty="0"/>
          </a:p>
        </p:txBody>
      </p:sp>
      <p:sp>
        <p:nvSpPr>
          <p:cNvPr id="9" name="8 CuadroTexto"/>
          <p:cNvSpPr txBox="1"/>
          <p:nvPr/>
        </p:nvSpPr>
        <p:spPr>
          <a:xfrm>
            <a:off x="1403648" y="5445224"/>
            <a:ext cx="3384376" cy="646331"/>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marL="179388" indent="-179388" algn="ctr">
              <a:buFont typeface="Arial" pitchFamily="34" charset="0"/>
              <a:buChar char="•"/>
            </a:pPr>
            <a:r>
              <a:rPr lang="es-ES" b="1" dirty="0" smtClean="0"/>
              <a:t>PERSPECTIVA DESARROLLO HUMANO</a:t>
            </a:r>
            <a:endParaRPr lang="es-ES" b="1" dirty="0"/>
          </a:p>
        </p:txBody>
      </p:sp>
      <p:pic>
        <p:nvPicPr>
          <p:cNvPr id="1026" name="Picture 2" descr="C:\Program Files\Microsoft Office\MEDIA\CAGCAT10\j0283209.gif">
            <a:hlinkClick r:id="rId2" action="ppaction://hlinkfile"/>
          </p:cNvPr>
          <p:cNvPicPr>
            <a:picLocks noChangeAspect="1" noChangeArrowheads="1" noCrop="1"/>
          </p:cNvPicPr>
          <p:nvPr/>
        </p:nvPicPr>
        <p:blipFill>
          <a:blip r:embed="rId3" cstate="print"/>
          <a:srcRect/>
          <a:stretch>
            <a:fillRect/>
          </a:stretch>
        </p:blipFill>
        <p:spPr bwMode="auto">
          <a:xfrm>
            <a:off x="6660232" y="1628800"/>
            <a:ext cx="936104" cy="864097"/>
          </a:xfrm>
          <a:prstGeom prst="rect">
            <a:avLst/>
          </a:prstGeom>
          <a:noFill/>
        </p:spPr>
      </p:pic>
      <p:sp>
        <p:nvSpPr>
          <p:cNvPr id="11" name="10 Flecha derecha">
            <a:hlinkClick r:id="rId2" action="ppaction://hlinkfile"/>
          </p:cNvPr>
          <p:cNvSpPr/>
          <p:nvPr/>
        </p:nvSpPr>
        <p:spPr>
          <a:xfrm>
            <a:off x="5220072" y="1844824"/>
            <a:ext cx="648072" cy="50405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Ir</a:t>
            </a:r>
            <a:endParaRPr lang="es-ES" dirty="0"/>
          </a:p>
        </p:txBody>
      </p:sp>
      <p:grpSp>
        <p:nvGrpSpPr>
          <p:cNvPr id="43" name="42 Grupo"/>
          <p:cNvGrpSpPr/>
          <p:nvPr/>
        </p:nvGrpSpPr>
        <p:grpSpPr>
          <a:xfrm>
            <a:off x="6084168" y="4135931"/>
            <a:ext cx="2088232" cy="733229"/>
            <a:chOff x="6084168" y="3789040"/>
            <a:chExt cx="1642598" cy="517205"/>
          </a:xfrm>
        </p:grpSpPr>
        <p:grpSp>
          <p:nvGrpSpPr>
            <p:cNvPr id="14" name="Group 3"/>
            <p:cNvGrpSpPr>
              <a:grpSpLocks/>
            </p:cNvGrpSpPr>
            <p:nvPr/>
          </p:nvGrpSpPr>
          <p:grpSpPr bwMode="auto">
            <a:xfrm>
              <a:off x="6304268" y="3977293"/>
              <a:ext cx="561968" cy="328952"/>
              <a:chOff x="912" y="1488"/>
              <a:chExt cx="1103" cy="671"/>
            </a:xfrm>
          </p:grpSpPr>
          <p:sp>
            <p:nvSpPr>
              <p:cNvPr id="38" name="Freeform 4"/>
              <p:cNvSpPr>
                <a:spLocks noChangeArrowheads="1"/>
              </p:cNvSpPr>
              <p:nvPr/>
            </p:nvSpPr>
            <p:spPr bwMode="auto">
              <a:xfrm>
                <a:off x="912" y="1488"/>
                <a:ext cx="1104" cy="672"/>
              </a:xfrm>
              <a:custGeom>
                <a:avLst/>
                <a:gdLst>
                  <a:gd name="T0" fmla="*/ 0 w 4870"/>
                  <a:gd name="T1" fmla="*/ 0 h 2965"/>
                  <a:gd name="T2" fmla="*/ 13 w 4870"/>
                  <a:gd name="T3" fmla="*/ 0 h 2965"/>
                  <a:gd name="T4" fmla="*/ 13 w 4870"/>
                  <a:gd name="T5" fmla="*/ 8 h 2965"/>
                  <a:gd name="T6" fmla="*/ 0 w 4870"/>
                  <a:gd name="T7" fmla="*/ 8 h 2965"/>
                  <a:gd name="T8" fmla="*/ 0 w 4870"/>
                  <a:gd name="T9" fmla="*/ 0 h 2965"/>
                  <a:gd name="T10" fmla="*/ 0 60000 65536"/>
                  <a:gd name="T11" fmla="*/ 0 60000 65536"/>
                  <a:gd name="T12" fmla="*/ 0 60000 65536"/>
                  <a:gd name="T13" fmla="*/ 0 60000 65536"/>
                  <a:gd name="T14" fmla="*/ 0 60000 65536"/>
                  <a:gd name="T15" fmla="*/ 0 w 4870"/>
                  <a:gd name="T16" fmla="*/ 0 h 2965"/>
                  <a:gd name="T17" fmla="*/ 4870 w 4870"/>
                  <a:gd name="T18" fmla="*/ 2965 h 2965"/>
                </a:gdLst>
                <a:ahLst/>
                <a:cxnLst>
                  <a:cxn ang="T10">
                    <a:pos x="T0" y="T1"/>
                  </a:cxn>
                  <a:cxn ang="T11">
                    <a:pos x="T2" y="T3"/>
                  </a:cxn>
                  <a:cxn ang="T12">
                    <a:pos x="T4" y="T5"/>
                  </a:cxn>
                  <a:cxn ang="T13">
                    <a:pos x="T6" y="T7"/>
                  </a:cxn>
                  <a:cxn ang="T14">
                    <a:pos x="T8" y="T9"/>
                  </a:cxn>
                </a:cxnLst>
                <a:rect l="T15" t="T16" r="T17" b="T18"/>
                <a:pathLst>
                  <a:path w="4870" h="2965">
                    <a:moveTo>
                      <a:pt x="0" y="0"/>
                    </a:moveTo>
                    <a:lnTo>
                      <a:pt x="4869" y="0"/>
                    </a:lnTo>
                    <a:lnTo>
                      <a:pt x="4869" y="2964"/>
                    </a:lnTo>
                    <a:lnTo>
                      <a:pt x="0" y="2964"/>
                    </a:lnTo>
                    <a:lnTo>
                      <a:pt x="0" y="0"/>
                    </a:lnTo>
                  </a:path>
                </a:pathLst>
              </a:custGeom>
              <a:solidFill>
                <a:srgbClr val="CCFFFF"/>
              </a:solidFill>
              <a:ln w="12600">
                <a:solidFill>
                  <a:srgbClr val="808080"/>
                </a:solidFill>
                <a:round/>
                <a:headEnd/>
                <a:tailEnd/>
              </a:ln>
            </p:spPr>
            <p:txBody>
              <a:bodyPr wrap="none" anchor="ctr"/>
              <a:lstStyle/>
              <a:p>
                <a:endParaRPr lang="es-EC" sz="900"/>
              </a:p>
            </p:txBody>
          </p:sp>
          <p:sp>
            <p:nvSpPr>
              <p:cNvPr id="39" name="AutoShape 5">
                <a:hlinkClick r:id="rId4" action="ppaction://hlinkfile"/>
              </p:cNvPr>
              <p:cNvSpPr>
                <a:spLocks noChangeArrowheads="1"/>
              </p:cNvSpPr>
              <p:nvPr/>
            </p:nvSpPr>
            <p:spPr bwMode="auto">
              <a:xfrm>
                <a:off x="912" y="1488"/>
                <a:ext cx="1104" cy="672"/>
              </a:xfrm>
              <a:prstGeom prst="roundRect">
                <a:avLst>
                  <a:gd name="adj" fmla="val 148"/>
                </a:avLst>
              </a:prstGeom>
              <a:noFill/>
              <a:ln w="9525">
                <a:noFill/>
                <a:round/>
                <a:headEnd/>
                <a:tailEnd/>
              </a:ln>
            </p:spPr>
            <p:txBody>
              <a:bodyPr lIns="90000" tIns="46800" rIns="90000" bIns="46800" anchor="ctr"/>
              <a:lstStyle/>
              <a:p>
                <a:pPr algn="ctr">
                  <a:lnSpc>
                    <a:spcPct val="8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900" b="1" i="1" dirty="0"/>
                  <a:t>Proceso</a:t>
                </a:r>
              </a:p>
              <a:p>
                <a:pPr algn="ctr">
                  <a:lnSpc>
                    <a:spcPct val="4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900" b="1" i="1" dirty="0"/>
              </a:p>
              <a:p>
                <a:pPr algn="ctr">
                  <a:lnSpc>
                    <a:spcPct val="7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900" b="1" i="1" dirty="0"/>
                  <a:t>A</a:t>
                </a:r>
              </a:p>
            </p:txBody>
          </p:sp>
        </p:grpSp>
        <p:sp>
          <p:nvSpPr>
            <p:cNvPr id="15" name="Freeform 6"/>
            <p:cNvSpPr>
              <a:spLocks noChangeArrowheads="1"/>
            </p:cNvSpPr>
            <p:nvPr/>
          </p:nvSpPr>
          <p:spPr bwMode="auto">
            <a:xfrm>
              <a:off x="6524367" y="3789040"/>
              <a:ext cx="122278" cy="165212"/>
            </a:xfrm>
            <a:custGeom>
              <a:avLst/>
              <a:gdLst>
                <a:gd name="T0" fmla="*/ 2147483647 w 1060"/>
                <a:gd name="T1" fmla="*/ 0 h 1484"/>
                <a:gd name="T2" fmla="*/ 2147483647 w 1060"/>
                <a:gd name="T3" fmla="*/ 2147483647 h 1484"/>
                <a:gd name="T4" fmla="*/ 0 w 1060"/>
                <a:gd name="T5" fmla="*/ 2147483647 h 1484"/>
                <a:gd name="T6" fmla="*/ 2147483647 w 1060"/>
                <a:gd name="T7" fmla="*/ 2147483647 h 1484"/>
                <a:gd name="T8" fmla="*/ 2147483647 w 1060"/>
                <a:gd name="T9" fmla="*/ 2147483647 h 1484"/>
                <a:gd name="T10" fmla="*/ 2147483647 w 1060"/>
                <a:gd name="T11" fmla="*/ 2147483647 h 1484"/>
                <a:gd name="T12" fmla="*/ 2147483647 w 1060"/>
                <a:gd name="T13" fmla="*/ 0 h 1484"/>
                <a:gd name="T14" fmla="*/ 2147483647 w 1060"/>
                <a:gd name="T15" fmla="*/ 0 h 1484"/>
                <a:gd name="T16" fmla="*/ 0 60000 65536"/>
                <a:gd name="T17" fmla="*/ 0 60000 65536"/>
                <a:gd name="T18" fmla="*/ 0 60000 65536"/>
                <a:gd name="T19" fmla="*/ 0 60000 65536"/>
                <a:gd name="T20" fmla="*/ 0 60000 65536"/>
                <a:gd name="T21" fmla="*/ 0 60000 65536"/>
                <a:gd name="T22" fmla="*/ 0 60000 65536"/>
                <a:gd name="T23" fmla="*/ 0 60000 65536"/>
                <a:gd name="T24" fmla="*/ 0 w 1060"/>
                <a:gd name="T25" fmla="*/ 0 h 1484"/>
                <a:gd name="T26" fmla="*/ 1060 w 1060"/>
                <a:gd name="T27" fmla="*/ 1484 h 1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0" h="1484">
                  <a:moveTo>
                    <a:pt x="264" y="0"/>
                  </a:moveTo>
                  <a:lnTo>
                    <a:pt x="264" y="1112"/>
                  </a:lnTo>
                  <a:lnTo>
                    <a:pt x="0" y="1112"/>
                  </a:lnTo>
                  <a:lnTo>
                    <a:pt x="529" y="1483"/>
                  </a:lnTo>
                  <a:lnTo>
                    <a:pt x="1059" y="1112"/>
                  </a:lnTo>
                  <a:lnTo>
                    <a:pt x="794" y="1112"/>
                  </a:lnTo>
                  <a:lnTo>
                    <a:pt x="794" y="0"/>
                  </a:lnTo>
                  <a:lnTo>
                    <a:pt x="264" y="0"/>
                  </a:lnTo>
                </a:path>
              </a:pathLst>
            </a:custGeom>
            <a:solidFill>
              <a:srgbClr val="FF0000"/>
            </a:solidFill>
            <a:ln w="12600">
              <a:solidFill>
                <a:srgbClr val="808080"/>
              </a:solidFill>
              <a:round/>
              <a:headEnd/>
              <a:tailEnd/>
            </a:ln>
          </p:spPr>
          <p:txBody>
            <a:bodyPr wrap="none" anchor="ctr"/>
            <a:lstStyle/>
            <a:p>
              <a:endParaRPr lang="es-EC" sz="900"/>
            </a:p>
          </p:txBody>
        </p:sp>
        <p:grpSp>
          <p:nvGrpSpPr>
            <p:cNvPr id="18" name="Group 13"/>
            <p:cNvGrpSpPr>
              <a:grpSpLocks/>
            </p:cNvGrpSpPr>
            <p:nvPr/>
          </p:nvGrpSpPr>
          <p:grpSpPr bwMode="auto">
            <a:xfrm>
              <a:off x="7164288" y="3977293"/>
              <a:ext cx="562478" cy="328952"/>
              <a:chOff x="3120" y="1488"/>
              <a:chExt cx="1104" cy="671"/>
            </a:xfrm>
          </p:grpSpPr>
          <p:sp>
            <p:nvSpPr>
              <p:cNvPr id="32" name="Freeform 14">
                <a:hlinkClick r:id="rId4" action="ppaction://hlinkfile"/>
              </p:cNvPr>
              <p:cNvSpPr>
                <a:spLocks noChangeArrowheads="1"/>
              </p:cNvSpPr>
              <p:nvPr/>
            </p:nvSpPr>
            <p:spPr bwMode="auto">
              <a:xfrm>
                <a:off x="3120" y="1488"/>
                <a:ext cx="1105" cy="672"/>
              </a:xfrm>
              <a:custGeom>
                <a:avLst/>
                <a:gdLst>
                  <a:gd name="T0" fmla="*/ 0 w 4871"/>
                  <a:gd name="T1" fmla="*/ 0 h 2965"/>
                  <a:gd name="T2" fmla="*/ 13 w 4871"/>
                  <a:gd name="T3" fmla="*/ 0 h 2965"/>
                  <a:gd name="T4" fmla="*/ 13 w 4871"/>
                  <a:gd name="T5" fmla="*/ 8 h 2965"/>
                  <a:gd name="T6" fmla="*/ 0 w 4871"/>
                  <a:gd name="T7" fmla="*/ 8 h 2965"/>
                  <a:gd name="T8" fmla="*/ 0 w 4871"/>
                  <a:gd name="T9" fmla="*/ 0 h 2965"/>
                  <a:gd name="T10" fmla="*/ 0 60000 65536"/>
                  <a:gd name="T11" fmla="*/ 0 60000 65536"/>
                  <a:gd name="T12" fmla="*/ 0 60000 65536"/>
                  <a:gd name="T13" fmla="*/ 0 60000 65536"/>
                  <a:gd name="T14" fmla="*/ 0 60000 65536"/>
                  <a:gd name="T15" fmla="*/ 0 w 4871"/>
                  <a:gd name="T16" fmla="*/ 0 h 2965"/>
                  <a:gd name="T17" fmla="*/ 4871 w 4871"/>
                  <a:gd name="T18" fmla="*/ 2965 h 2965"/>
                </a:gdLst>
                <a:ahLst/>
                <a:cxnLst>
                  <a:cxn ang="T10">
                    <a:pos x="T0" y="T1"/>
                  </a:cxn>
                  <a:cxn ang="T11">
                    <a:pos x="T2" y="T3"/>
                  </a:cxn>
                  <a:cxn ang="T12">
                    <a:pos x="T4" y="T5"/>
                  </a:cxn>
                  <a:cxn ang="T13">
                    <a:pos x="T6" y="T7"/>
                  </a:cxn>
                  <a:cxn ang="T14">
                    <a:pos x="T8" y="T9"/>
                  </a:cxn>
                </a:cxnLst>
                <a:rect l="T15" t="T16" r="T17" b="T18"/>
                <a:pathLst>
                  <a:path w="4871" h="2965">
                    <a:moveTo>
                      <a:pt x="0" y="0"/>
                    </a:moveTo>
                    <a:lnTo>
                      <a:pt x="4870" y="0"/>
                    </a:lnTo>
                    <a:lnTo>
                      <a:pt x="4870" y="2964"/>
                    </a:lnTo>
                    <a:lnTo>
                      <a:pt x="0" y="2964"/>
                    </a:lnTo>
                    <a:lnTo>
                      <a:pt x="0" y="0"/>
                    </a:lnTo>
                  </a:path>
                </a:pathLst>
              </a:custGeom>
              <a:solidFill>
                <a:srgbClr val="CCFFFF"/>
              </a:solidFill>
              <a:ln w="12600">
                <a:solidFill>
                  <a:srgbClr val="808080"/>
                </a:solidFill>
                <a:round/>
                <a:headEnd/>
                <a:tailEnd/>
              </a:ln>
            </p:spPr>
            <p:txBody>
              <a:bodyPr wrap="none" anchor="ctr"/>
              <a:lstStyle/>
              <a:p>
                <a:endParaRPr lang="es-EC" sz="900"/>
              </a:p>
            </p:txBody>
          </p:sp>
          <p:sp>
            <p:nvSpPr>
              <p:cNvPr id="33" name="AutoShape 15"/>
              <p:cNvSpPr>
                <a:spLocks noChangeArrowheads="1"/>
              </p:cNvSpPr>
              <p:nvPr/>
            </p:nvSpPr>
            <p:spPr bwMode="auto">
              <a:xfrm>
                <a:off x="3120" y="1488"/>
                <a:ext cx="1104" cy="672"/>
              </a:xfrm>
              <a:prstGeom prst="roundRect">
                <a:avLst>
                  <a:gd name="adj" fmla="val 148"/>
                </a:avLst>
              </a:prstGeom>
              <a:noFill/>
              <a:ln w="9525">
                <a:noFill/>
                <a:round/>
                <a:headEnd/>
                <a:tailEnd/>
              </a:ln>
            </p:spPr>
            <p:txBody>
              <a:bodyPr lIns="90000" tIns="46800" rIns="90000" bIns="46800" anchor="ctr"/>
              <a:lstStyle/>
              <a:p>
                <a:pPr algn="ctr">
                  <a:lnSpc>
                    <a:spcPct val="8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900" b="1" i="1" dirty="0"/>
                  <a:t>Proceso</a:t>
                </a:r>
              </a:p>
              <a:p>
                <a:pPr algn="ctr">
                  <a:lnSpc>
                    <a:spcPct val="4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900" b="1" i="1" dirty="0"/>
              </a:p>
              <a:p>
                <a:pPr algn="ctr">
                  <a:lnSpc>
                    <a:spcPct val="7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900" b="1" i="1" dirty="0" smtClean="0"/>
                  <a:t>B</a:t>
                </a:r>
                <a:endParaRPr lang="es-ES" sz="900" b="1" i="1" dirty="0"/>
              </a:p>
            </p:txBody>
          </p:sp>
        </p:grpSp>
        <p:sp>
          <p:nvSpPr>
            <p:cNvPr id="19" name="Freeform 16"/>
            <p:cNvSpPr>
              <a:spLocks noChangeArrowheads="1"/>
            </p:cNvSpPr>
            <p:nvPr/>
          </p:nvSpPr>
          <p:spPr bwMode="auto">
            <a:xfrm>
              <a:off x="6891201" y="4024356"/>
              <a:ext cx="244555" cy="141190"/>
            </a:xfrm>
            <a:custGeom>
              <a:avLst/>
              <a:gdLst>
                <a:gd name="T0" fmla="*/ 0 w 2118"/>
                <a:gd name="T1" fmla="*/ 2147483647 h 1272"/>
                <a:gd name="T2" fmla="*/ 2147483647 w 2118"/>
                <a:gd name="T3" fmla="*/ 2147483647 h 1272"/>
                <a:gd name="T4" fmla="*/ 2147483647 w 2118"/>
                <a:gd name="T5" fmla="*/ 0 h 1272"/>
                <a:gd name="T6" fmla="*/ 2147483647 w 2118"/>
                <a:gd name="T7" fmla="*/ 2147483647 h 1272"/>
                <a:gd name="T8" fmla="*/ 2147483647 w 2118"/>
                <a:gd name="T9" fmla="*/ 2147483647 h 1272"/>
                <a:gd name="T10" fmla="*/ 2147483647 w 2118"/>
                <a:gd name="T11" fmla="*/ 2147483647 h 1272"/>
                <a:gd name="T12" fmla="*/ 0 w 2118"/>
                <a:gd name="T13" fmla="*/ 2147483647 h 1272"/>
                <a:gd name="T14" fmla="*/ 0 w 2118"/>
                <a:gd name="T15" fmla="*/ 2147483647 h 1272"/>
                <a:gd name="T16" fmla="*/ 0 60000 65536"/>
                <a:gd name="T17" fmla="*/ 0 60000 65536"/>
                <a:gd name="T18" fmla="*/ 0 60000 65536"/>
                <a:gd name="T19" fmla="*/ 0 60000 65536"/>
                <a:gd name="T20" fmla="*/ 0 60000 65536"/>
                <a:gd name="T21" fmla="*/ 0 60000 65536"/>
                <a:gd name="T22" fmla="*/ 0 60000 65536"/>
                <a:gd name="T23" fmla="*/ 0 60000 65536"/>
                <a:gd name="T24" fmla="*/ 0 w 2118"/>
                <a:gd name="T25" fmla="*/ 0 h 1272"/>
                <a:gd name="T26" fmla="*/ 2118 w 2118"/>
                <a:gd name="T27" fmla="*/ 1272 h 1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8" h="1272">
                  <a:moveTo>
                    <a:pt x="0" y="317"/>
                  </a:moveTo>
                  <a:lnTo>
                    <a:pt x="1587" y="317"/>
                  </a:lnTo>
                  <a:lnTo>
                    <a:pt x="1587" y="0"/>
                  </a:lnTo>
                  <a:lnTo>
                    <a:pt x="2117" y="635"/>
                  </a:lnTo>
                  <a:lnTo>
                    <a:pt x="1587" y="1271"/>
                  </a:lnTo>
                  <a:lnTo>
                    <a:pt x="1587" y="953"/>
                  </a:lnTo>
                  <a:lnTo>
                    <a:pt x="0" y="953"/>
                  </a:lnTo>
                  <a:lnTo>
                    <a:pt x="0" y="317"/>
                  </a:lnTo>
                </a:path>
              </a:pathLst>
            </a:custGeom>
            <a:solidFill>
              <a:srgbClr val="068D03"/>
            </a:solidFill>
            <a:ln w="12600">
              <a:solidFill>
                <a:srgbClr val="808080"/>
              </a:solidFill>
              <a:round/>
              <a:headEnd/>
              <a:tailEnd/>
            </a:ln>
          </p:spPr>
          <p:txBody>
            <a:bodyPr wrap="none" anchor="ctr"/>
            <a:lstStyle/>
            <a:p>
              <a:endParaRPr lang="es-EC" sz="900"/>
            </a:p>
          </p:txBody>
        </p:sp>
        <p:sp>
          <p:nvSpPr>
            <p:cNvPr id="21" name="Freeform 18"/>
            <p:cNvSpPr>
              <a:spLocks noChangeArrowheads="1"/>
            </p:cNvSpPr>
            <p:nvPr/>
          </p:nvSpPr>
          <p:spPr bwMode="auto">
            <a:xfrm>
              <a:off x="6084168" y="4071420"/>
              <a:ext cx="220100" cy="118149"/>
            </a:xfrm>
            <a:custGeom>
              <a:avLst/>
              <a:gdLst>
                <a:gd name="T0" fmla="*/ 0 w 1907"/>
                <a:gd name="T1" fmla="*/ 2147483647 h 1061"/>
                <a:gd name="T2" fmla="*/ 2147483647 w 1907"/>
                <a:gd name="T3" fmla="*/ 2147483647 h 1061"/>
                <a:gd name="T4" fmla="*/ 2147483647 w 1907"/>
                <a:gd name="T5" fmla="*/ 0 h 1061"/>
                <a:gd name="T6" fmla="*/ 2147483647 w 1907"/>
                <a:gd name="T7" fmla="*/ 2147483647 h 1061"/>
                <a:gd name="T8" fmla="*/ 2147483647 w 1907"/>
                <a:gd name="T9" fmla="*/ 2147483647 h 1061"/>
                <a:gd name="T10" fmla="*/ 2147483647 w 1907"/>
                <a:gd name="T11" fmla="*/ 2147483647 h 1061"/>
                <a:gd name="T12" fmla="*/ 0 w 1907"/>
                <a:gd name="T13" fmla="*/ 2147483647 h 1061"/>
                <a:gd name="T14" fmla="*/ 0 w 1907"/>
                <a:gd name="T15" fmla="*/ 2147483647 h 1061"/>
                <a:gd name="T16" fmla="*/ 0 60000 65536"/>
                <a:gd name="T17" fmla="*/ 0 60000 65536"/>
                <a:gd name="T18" fmla="*/ 0 60000 65536"/>
                <a:gd name="T19" fmla="*/ 0 60000 65536"/>
                <a:gd name="T20" fmla="*/ 0 60000 65536"/>
                <a:gd name="T21" fmla="*/ 0 60000 65536"/>
                <a:gd name="T22" fmla="*/ 0 60000 65536"/>
                <a:gd name="T23" fmla="*/ 0 60000 65536"/>
                <a:gd name="T24" fmla="*/ 0 w 1907"/>
                <a:gd name="T25" fmla="*/ 0 h 1061"/>
                <a:gd name="T26" fmla="*/ 1907 w 1907"/>
                <a:gd name="T27" fmla="*/ 1061 h 1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7" h="1061">
                  <a:moveTo>
                    <a:pt x="0" y="265"/>
                  </a:moveTo>
                  <a:lnTo>
                    <a:pt x="1429" y="265"/>
                  </a:lnTo>
                  <a:lnTo>
                    <a:pt x="1429" y="0"/>
                  </a:lnTo>
                  <a:lnTo>
                    <a:pt x="1906" y="530"/>
                  </a:lnTo>
                  <a:lnTo>
                    <a:pt x="1429" y="1060"/>
                  </a:lnTo>
                  <a:lnTo>
                    <a:pt x="1429" y="795"/>
                  </a:lnTo>
                  <a:lnTo>
                    <a:pt x="0" y="795"/>
                  </a:lnTo>
                  <a:lnTo>
                    <a:pt x="0" y="265"/>
                  </a:lnTo>
                </a:path>
              </a:pathLst>
            </a:custGeom>
            <a:solidFill>
              <a:srgbClr val="FFFF00"/>
            </a:solidFill>
            <a:ln w="12600">
              <a:solidFill>
                <a:srgbClr val="808080"/>
              </a:solidFill>
              <a:round/>
              <a:headEnd/>
              <a:tailEnd/>
            </a:ln>
          </p:spPr>
          <p:txBody>
            <a:bodyPr wrap="none" anchor="ctr"/>
            <a:lstStyle/>
            <a:p>
              <a:endParaRPr lang="es-EC" sz="900"/>
            </a:p>
          </p:txBody>
        </p:sp>
        <p:sp>
          <p:nvSpPr>
            <p:cNvPr id="27" name="Freeform 24"/>
            <p:cNvSpPr>
              <a:spLocks noChangeArrowheads="1"/>
            </p:cNvSpPr>
            <p:nvPr/>
          </p:nvSpPr>
          <p:spPr bwMode="auto">
            <a:xfrm>
              <a:off x="7384388" y="3789040"/>
              <a:ext cx="122787" cy="165212"/>
            </a:xfrm>
            <a:custGeom>
              <a:avLst/>
              <a:gdLst>
                <a:gd name="T0" fmla="*/ 2147483647 w 1061"/>
                <a:gd name="T1" fmla="*/ 0 h 1484"/>
                <a:gd name="T2" fmla="*/ 2147483647 w 1061"/>
                <a:gd name="T3" fmla="*/ 2147483647 h 1484"/>
                <a:gd name="T4" fmla="*/ 0 w 1061"/>
                <a:gd name="T5" fmla="*/ 2147483647 h 1484"/>
                <a:gd name="T6" fmla="*/ 2147483647 w 1061"/>
                <a:gd name="T7" fmla="*/ 2147483647 h 1484"/>
                <a:gd name="T8" fmla="*/ 2147483647 w 1061"/>
                <a:gd name="T9" fmla="*/ 2147483647 h 1484"/>
                <a:gd name="T10" fmla="*/ 2147483647 w 1061"/>
                <a:gd name="T11" fmla="*/ 2147483647 h 1484"/>
                <a:gd name="T12" fmla="*/ 2147483647 w 1061"/>
                <a:gd name="T13" fmla="*/ 0 h 1484"/>
                <a:gd name="T14" fmla="*/ 2147483647 w 1061"/>
                <a:gd name="T15" fmla="*/ 0 h 1484"/>
                <a:gd name="T16" fmla="*/ 0 60000 65536"/>
                <a:gd name="T17" fmla="*/ 0 60000 65536"/>
                <a:gd name="T18" fmla="*/ 0 60000 65536"/>
                <a:gd name="T19" fmla="*/ 0 60000 65536"/>
                <a:gd name="T20" fmla="*/ 0 60000 65536"/>
                <a:gd name="T21" fmla="*/ 0 60000 65536"/>
                <a:gd name="T22" fmla="*/ 0 60000 65536"/>
                <a:gd name="T23" fmla="*/ 0 60000 65536"/>
                <a:gd name="T24" fmla="*/ 0 w 1061"/>
                <a:gd name="T25" fmla="*/ 0 h 1484"/>
                <a:gd name="T26" fmla="*/ 1061 w 1061"/>
                <a:gd name="T27" fmla="*/ 1484 h 1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1" h="1484">
                  <a:moveTo>
                    <a:pt x="265" y="0"/>
                  </a:moveTo>
                  <a:lnTo>
                    <a:pt x="265" y="1112"/>
                  </a:lnTo>
                  <a:lnTo>
                    <a:pt x="0" y="1112"/>
                  </a:lnTo>
                  <a:lnTo>
                    <a:pt x="530" y="1483"/>
                  </a:lnTo>
                  <a:lnTo>
                    <a:pt x="1060" y="1112"/>
                  </a:lnTo>
                  <a:lnTo>
                    <a:pt x="795" y="1112"/>
                  </a:lnTo>
                  <a:lnTo>
                    <a:pt x="795" y="0"/>
                  </a:lnTo>
                  <a:lnTo>
                    <a:pt x="265" y="0"/>
                  </a:lnTo>
                </a:path>
              </a:pathLst>
            </a:custGeom>
            <a:solidFill>
              <a:srgbClr val="FF0000"/>
            </a:solidFill>
            <a:ln w="12600">
              <a:solidFill>
                <a:srgbClr val="808080"/>
              </a:solidFill>
              <a:round/>
              <a:headEnd/>
              <a:tailEnd/>
            </a:ln>
          </p:spPr>
          <p:txBody>
            <a:bodyPr wrap="none" anchor="ctr"/>
            <a:lstStyle/>
            <a:p>
              <a:endParaRPr lang="es-EC" sz="900"/>
            </a:p>
          </p:txBody>
        </p:sp>
      </p:grpSp>
      <p:pic>
        <p:nvPicPr>
          <p:cNvPr id="1027" name="Picture 3" descr="C:\Program Files\Microsoft Office\MEDIA\CAGCAT10\j0302953.jpg">
            <a:hlinkClick r:id="rId5" action="ppaction://hlinkfile"/>
          </p:cNvPr>
          <p:cNvPicPr>
            <a:picLocks noChangeAspect="1" noChangeArrowheads="1"/>
          </p:cNvPicPr>
          <p:nvPr/>
        </p:nvPicPr>
        <p:blipFill>
          <a:blip r:embed="rId6" cstate="print"/>
          <a:srcRect/>
          <a:stretch>
            <a:fillRect/>
          </a:stretch>
        </p:blipFill>
        <p:spPr bwMode="auto">
          <a:xfrm>
            <a:off x="6660232" y="5229201"/>
            <a:ext cx="800488" cy="1008112"/>
          </a:xfrm>
          <a:prstGeom prst="rect">
            <a:avLst/>
          </a:prstGeom>
          <a:noFill/>
        </p:spPr>
      </p:pic>
      <p:sp>
        <p:nvSpPr>
          <p:cNvPr id="44" name="43 Flecha derecha">
            <a:hlinkClick r:id="rId7" action="ppaction://hlinkfile"/>
          </p:cNvPr>
          <p:cNvSpPr/>
          <p:nvPr/>
        </p:nvSpPr>
        <p:spPr>
          <a:xfrm>
            <a:off x="5220072" y="3140968"/>
            <a:ext cx="648072" cy="50405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Ir</a:t>
            </a:r>
            <a:endParaRPr lang="es-ES" dirty="0"/>
          </a:p>
        </p:txBody>
      </p:sp>
      <p:sp>
        <p:nvSpPr>
          <p:cNvPr id="45" name="44 Flecha derecha">
            <a:hlinkClick r:id="rId4" action="ppaction://hlinkfile"/>
          </p:cNvPr>
          <p:cNvSpPr/>
          <p:nvPr/>
        </p:nvSpPr>
        <p:spPr>
          <a:xfrm>
            <a:off x="5220072" y="4293097"/>
            <a:ext cx="648072" cy="50405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Ir</a:t>
            </a:r>
            <a:endParaRPr lang="es-ES" dirty="0"/>
          </a:p>
        </p:txBody>
      </p:sp>
      <p:sp>
        <p:nvSpPr>
          <p:cNvPr id="46" name="45 Flecha derecha">
            <a:hlinkClick r:id="rId5" action="ppaction://hlinkfile"/>
          </p:cNvPr>
          <p:cNvSpPr/>
          <p:nvPr/>
        </p:nvSpPr>
        <p:spPr>
          <a:xfrm>
            <a:off x="5148064" y="5517232"/>
            <a:ext cx="648072" cy="50405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Ir</a:t>
            </a:r>
            <a:endParaRPr lang="es-ES" dirty="0"/>
          </a:p>
        </p:txBody>
      </p:sp>
      <p:pic>
        <p:nvPicPr>
          <p:cNvPr id="47" name="12 Imagen" descr="SUGERENCIAS.gif">
            <a:hlinkClick r:id="rId7" action="ppaction://hlinkfile"/>
          </p:cNvPr>
          <p:cNvPicPr>
            <a:picLocks noChangeAspect="1"/>
          </p:cNvPicPr>
          <p:nvPr/>
        </p:nvPicPr>
        <p:blipFill>
          <a:blip r:embed="rId8" cstate="print"/>
          <a:srcRect/>
          <a:stretch>
            <a:fillRect/>
          </a:stretch>
        </p:blipFill>
        <p:spPr bwMode="auto">
          <a:xfrm>
            <a:off x="6588224" y="2708920"/>
            <a:ext cx="1007936" cy="1152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n-US" dirty="0" smtClean="0"/>
              <a:t>INICIATIVAS ESTRATEGICAS</a:t>
            </a:r>
            <a:endParaRPr lang="es-ES" dirty="0"/>
          </a:p>
        </p:txBody>
      </p:sp>
      <p:sp>
        <p:nvSpPr>
          <p:cNvPr id="6" name="5 Subtítulo"/>
          <p:cNvSpPr>
            <a:spLocks noGrp="1"/>
          </p:cNvSpPr>
          <p:nvPr>
            <p:ph type="subTitle" idx="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33</a:t>
            </a:fld>
            <a:endParaRPr lang="es-ES" dirty="0"/>
          </a:p>
        </p:txBody>
      </p:sp>
      <p:sp>
        <p:nvSpPr>
          <p:cNvPr id="3" name="2 Marcador de pie de página"/>
          <p:cNvSpPr>
            <a:spLocks noGrp="1"/>
          </p:cNvSpPr>
          <p:nvPr>
            <p:ph type="ftr" sz="quarter" idx="4294967295"/>
          </p:nvPr>
        </p:nvSpPr>
        <p:spPr>
          <a:xfrm>
            <a:off x="0" y="6453188"/>
            <a:ext cx="4392613" cy="365125"/>
          </a:xfrm>
        </p:spPr>
        <p:txBody>
          <a:bodyPr/>
          <a:lstStyle/>
          <a:p>
            <a:r>
              <a:rPr lang="es-MX" smtClean="0"/>
              <a:t>Diseño e implantación de un Sistema de  Control de Gestión</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INICIATIVAS ESTRATEGICAS</a:t>
            </a:r>
            <a:endParaRPr lang="es-EC" dirty="0"/>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34</a:t>
            </a:fld>
            <a:endParaRPr lang="es-ES" dirty="0"/>
          </a:p>
        </p:txBody>
      </p:sp>
      <p:sp>
        <p:nvSpPr>
          <p:cNvPr id="6" name="5 CuadroTexto"/>
          <p:cNvSpPr txBox="1"/>
          <p:nvPr/>
        </p:nvSpPr>
        <p:spPr>
          <a:xfrm>
            <a:off x="1979712" y="1268760"/>
            <a:ext cx="5688632"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400" b="1" i="1" dirty="0" smtClean="0">
                <a:solidFill>
                  <a:schemeClr val="tx2"/>
                </a:solidFill>
              </a:rPr>
              <a:t>Se definieron 12 Iniciativas Estratégicas</a:t>
            </a:r>
            <a:endParaRPr lang="es-EC" sz="2400" b="1" i="1" dirty="0">
              <a:solidFill>
                <a:schemeClr val="tx2"/>
              </a:solidFill>
            </a:endParaRPr>
          </a:p>
        </p:txBody>
      </p:sp>
      <p:sp>
        <p:nvSpPr>
          <p:cNvPr id="8" name="7 CuadroTexto"/>
          <p:cNvSpPr txBox="1"/>
          <p:nvPr/>
        </p:nvSpPr>
        <p:spPr>
          <a:xfrm>
            <a:off x="2267744" y="2051556"/>
            <a:ext cx="4680520" cy="369332"/>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dirty="0" smtClean="0"/>
              <a:t>Matriz de Priorización de Iniciativas estratégicas</a:t>
            </a:r>
            <a:endParaRPr lang="es-EC" dirty="0"/>
          </a:p>
        </p:txBody>
      </p:sp>
      <p:sp>
        <p:nvSpPr>
          <p:cNvPr id="9" name="8 Flecha derecha">
            <a:hlinkClick r:id="rId2" action="ppaction://hlinkfile"/>
          </p:cNvPr>
          <p:cNvSpPr/>
          <p:nvPr/>
        </p:nvSpPr>
        <p:spPr>
          <a:xfrm>
            <a:off x="7092280" y="1988840"/>
            <a:ext cx="576064" cy="432048"/>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Ir</a:t>
            </a:r>
            <a:endParaRPr lang="es-EC" dirty="0"/>
          </a:p>
        </p:txBody>
      </p:sp>
      <p:pic>
        <p:nvPicPr>
          <p:cNvPr id="9219" name="Picture 3"/>
          <p:cNvPicPr>
            <a:picLocks noChangeAspect="1" noChangeArrowheads="1"/>
          </p:cNvPicPr>
          <p:nvPr/>
        </p:nvPicPr>
        <p:blipFill>
          <a:blip r:embed="rId3" cstate="print"/>
          <a:srcRect/>
          <a:stretch>
            <a:fillRect/>
          </a:stretch>
        </p:blipFill>
        <p:spPr bwMode="auto">
          <a:xfrm>
            <a:off x="179513" y="3212977"/>
            <a:ext cx="5355384" cy="2952327"/>
          </a:xfrm>
          <a:prstGeom prst="rect">
            <a:avLst/>
          </a:prstGeom>
          <a:noFill/>
          <a:ln w="9525">
            <a:noFill/>
            <a:miter lim="800000"/>
            <a:headEnd/>
            <a:tailEnd/>
          </a:ln>
          <a:effectLst/>
        </p:spPr>
      </p:pic>
      <p:sp>
        <p:nvSpPr>
          <p:cNvPr id="24" name="23 Rectángulo"/>
          <p:cNvSpPr/>
          <p:nvPr/>
        </p:nvSpPr>
        <p:spPr>
          <a:xfrm>
            <a:off x="35496" y="2843644"/>
            <a:ext cx="6552728" cy="646331"/>
          </a:xfrm>
          <a:prstGeom prst="rect">
            <a:avLst/>
          </a:prstGeom>
        </p:spPr>
        <p:txBody>
          <a:bodyPr wrap="square">
            <a:spAutoFit/>
          </a:bodyPr>
          <a:lstStyle/>
          <a:p>
            <a:r>
              <a:rPr lang="es-EC" b="1" u="sng" dirty="0" smtClean="0"/>
              <a:t>Calculo del ratio de retorno de inversión </a:t>
            </a:r>
          </a:p>
          <a:p>
            <a:endParaRPr lang="es-EC" b="1" u="sng" dirty="0"/>
          </a:p>
        </p:txBody>
      </p:sp>
      <p:sp>
        <p:nvSpPr>
          <p:cNvPr id="26" name="Rectangle 1"/>
          <p:cNvSpPr>
            <a:spLocks noChangeArrowheads="1"/>
          </p:cNvSpPr>
          <p:nvPr/>
        </p:nvSpPr>
        <p:spPr bwMode="auto">
          <a:xfrm>
            <a:off x="5724128" y="4797152"/>
            <a:ext cx="3240360" cy="936104"/>
          </a:xfrm>
          <a:prstGeom prst="rect">
            <a:avLst/>
          </a:prstGeom>
          <a:solidFill>
            <a:schemeClr val="bg1">
              <a:lumMod val="8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noAutofit/>
          </a:bodyPr>
          <a:lstStyle/>
          <a:p>
            <a:pPr marL="0" marR="0" lvl="2" algn="just" defTabSz="914400" rtl="0" eaLnBrk="1" fontAlgn="base" latinLnBrk="0" hangingPunct="1">
              <a:lnSpc>
                <a:spcPct val="100000"/>
              </a:lnSpc>
              <a:spcBef>
                <a:spcPct val="0"/>
              </a:spcBef>
              <a:spcAft>
                <a:spcPct val="0"/>
              </a:spcAft>
              <a:buClr>
                <a:schemeClr val="tx1"/>
              </a:buClr>
              <a:buSzTx/>
              <a:tabLst/>
            </a:pPr>
            <a:r>
              <a:rPr kumimoji="0" lang="es-ES" sz="140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t>
            </a:r>
            <a:r>
              <a:rPr kumimoji="0" lang="es-ES" sz="1400"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edir el nivel de satisfacción de clima laboral actual de los colaboradores del área operativa.</a:t>
            </a:r>
            <a:endParaRPr kumimoji="0" lang="es-ES" sz="200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26 Flecha curvada hacia abajo"/>
          <p:cNvSpPr/>
          <p:nvPr/>
        </p:nvSpPr>
        <p:spPr>
          <a:xfrm rot="2579119">
            <a:off x="5699344" y="3886910"/>
            <a:ext cx="1080120" cy="709235"/>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dirty="0" smtClean="0"/>
              <a:t>Programa de Implementación de Iniciativa Estratégica</a:t>
            </a:r>
            <a:endParaRPr lang="es-ES" sz="36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35</a:t>
            </a:fld>
            <a:endParaRPr lang="es-ES" dirty="0"/>
          </a:p>
        </p:txBody>
      </p:sp>
      <p:graphicFrame>
        <p:nvGraphicFramePr>
          <p:cNvPr id="5" name="4 Tabla"/>
          <p:cNvGraphicFramePr>
            <a:graphicFrameLocks noGrp="1"/>
          </p:cNvGraphicFramePr>
          <p:nvPr/>
        </p:nvGraphicFramePr>
        <p:xfrm>
          <a:off x="323527" y="1412776"/>
          <a:ext cx="8496945" cy="5186163"/>
        </p:xfrm>
        <a:graphic>
          <a:graphicData uri="http://schemas.openxmlformats.org/drawingml/2006/table">
            <a:tbl>
              <a:tblPr/>
              <a:tblGrid>
                <a:gridCol w="2317348"/>
                <a:gridCol w="1390409"/>
                <a:gridCol w="772449"/>
                <a:gridCol w="695205"/>
                <a:gridCol w="974187"/>
                <a:gridCol w="956936"/>
                <a:gridCol w="1390411"/>
              </a:tblGrid>
              <a:tr h="228754">
                <a:tc gridSpan="7">
                  <a:txBody>
                    <a:bodyPr/>
                    <a:lstStyle/>
                    <a:p>
                      <a:pPr algn="ctr">
                        <a:lnSpc>
                          <a:spcPct val="115000"/>
                        </a:lnSpc>
                        <a:spcAft>
                          <a:spcPts val="0"/>
                        </a:spcAft>
                      </a:pPr>
                      <a:r>
                        <a:rPr lang="es-EC" sz="2000" b="1" dirty="0">
                          <a:latin typeface="Times New Roman"/>
                          <a:ea typeface="Times New Roman"/>
                          <a:cs typeface="Times New Roman"/>
                        </a:rPr>
                        <a:t>INICIATIVA ESTRATÉGICA</a:t>
                      </a:r>
                      <a:endParaRPr lang="es-ES" sz="20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C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8754">
                <a:tc gridSpan="7">
                  <a:txBody>
                    <a:bodyPr/>
                    <a:lstStyle/>
                    <a:p>
                      <a:pPr algn="ctr">
                        <a:lnSpc>
                          <a:spcPct val="115000"/>
                        </a:lnSpc>
                        <a:spcAft>
                          <a:spcPts val="0"/>
                        </a:spcAft>
                      </a:pPr>
                      <a:r>
                        <a:rPr lang="es-EC" sz="2000" b="1" i="1" dirty="0">
                          <a:latin typeface="Times New Roman"/>
                          <a:ea typeface="Times New Roman"/>
                          <a:cs typeface="Times New Roman"/>
                        </a:rPr>
                        <a:t>Desarrollar una estrategia de ventas agresiva.</a:t>
                      </a:r>
                      <a:endParaRPr lang="es-ES" sz="20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C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2762">
                <a:tc>
                  <a:txBody>
                    <a:bodyPr/>
                    <a:lstStyle/>
                    <a:p>
                      <a:pPr algn="ctr">
                        <a:lnSpc>
                          <a:spcPct val="115000"/>
                        </a:lnSpc>
                        <a:spcAft>
                          <a:spcPts val="0"/>
                        </a:spcAft>
                      </a:pPr>
                      <a:r>
                        <a:rPr lang="es-EC" sz="1050" b="1">
                          <a:latin typeface="Times New Roman"/>
                          <a:ea typeface="Times New Roman"/>
                          <a:cs typeface="Times New Roman"/>
                        </a:rPr>
                        <a:t>ACTIVIDADES</a:t>
                      </a:r>
                      <a:endParaRPr lang="es-ES" sz="12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RESPONSABLE</a:t>
                      </a:r>
                      <a:endParaRPr lang="es-ES" sz="12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Fecha Inicial</a:t>
                      </a:r>
                      <a:endParaRPr lang="es-ES" sz="12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Fecha Final</a:t>
                      </a:r>
                      <a:endParaRPr lang="es-ES" sz="12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 Cumplimiento</a:t>
                      </a:r>
                      <a:endParaRPr lang="es-ES" sz="12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Estado</a:t>
                      </a:r>
                      <a:endParaRPr lang="es-ES" sz="12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OBSERVACIÓN</a:t>
                      </a:r>
                      <a:endParaRPr lang="es-ES" sz="12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r>
              <a:tr h="454143">
                <a:tc>
                  <a:txBody>
                    <a:bodyPr/>
                    <a:lstStyle/>
                    <a:p>
                      <a:pPr>
                        <a:lnSpc>
                          <a:spcPct val="115000"/>
                        </a:lnSpc>
                        <a:spcAft>
                          <a:spcPts val="0"/>
                        </a:spcAft>
                      </a:pPr>
                      <a:r>
                        <a:rPr lang="es-EC" sz="1100" dirty="0">
                          <a:latin typeface="Times New Roman"/>
                          <a:ea typeface="Times New Roman"/>
                          <a:cs typeface="Times New Roman"/>
                        </a:rPr>
                        <a:t>Elaboración, revisión y aprobación de la carpeta de Servicios y Carta de Presentación.</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latin typeface="Times New Roman"/>
                          <a:ea typeface="Times New Roman"/>
                          <a:cs typeface="Times New Roman"/>
                        </a:rPr>
                        <a:t>Asistente de Gerencia</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15-oct-10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15-nov-10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100%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Times New Roman"/>
                          <a:cs typeface="Times New Roman"/>
                        </a:rPr>
                        <a:t>Realizado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s-EC" sz="1100">
                          <a:latin typeface="Times New Roman"/>
                          <a:ea typeface="Times New Roman"/>
                          <a:cs typeface="Times New Roman"/>
                        </a:rPr>
                        <a:t>-</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905">
                <a:tc>
                  <a:txBody>
                    <a:bodyPr/>
                    <a:lstStyle/>
                    <a:p>
                      <a:pPr>
                        <a:lnSpc>
                          <a:spcPct val="115000"/>
                        </a:lnSpc>
                        <a:spcAft>
                          <a:spcPts val="0"/>
                        </a:spcAft>
                      </a:pPr>
                      <a:r>
                        <a:rPr lang="es-EC" sz="1100" dirty="0">
                          <a:latin typeface="Times New Roman"/>
                          <a:ea typeface="Times New Roman"/>
                          <a:cs typeface="Times New Roman"/>
                        </a:rPr>
                        <a:t>Elegir diseño y material para la presentación / publicación del servicio y solicitar su elaboración.</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latin typeface="Times New Roman"/>
                          <a:ea typeface="Times New Roman"/>
                          <a:cs typeface="Times New Roman"/>
                        </a:rPr>
                        <a:t>Asistente de Gerencia / Gerente de Negocios</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16-nov-10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15-dic-10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50%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Times New Roman"/>
                          <a:cs typeface="Times New Roman"/>
                        </a:rPr>
                        <a:t>En Proceso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latin typeface="Times New Roman"/>
                          <a:ea typeface="Times New Roman"/>
                          <a:cs typeface="Times New Roman"/>
                        </a:rPr>
                        <a:t>El 02 de Diciembre el Gerente de Negocios se reunió con representantes de Amarillas Internet para conocer sus servicios publicitarios. </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143">
                <a:tc>
                  <a:txBody>
                    <a:bodyPr/>
                    <a:lstStyle/>
                    <a:p>
                      <a:pPr>
                        <a:lnSpc>
                          <a:spcPct val="115000"/>
                        </a:lnSpc>
                        <a:spcAft>
                          <a:spcPts val="0"/>
                        </a:spcAft>
                      </a:pPr>
                      <a:r>
                        <a:rPr lang="es-EC" sz="1100">
                          <a:latin typeface="Times New Roman"/>
                          <a:ea typeface="Times New Roman"/>
                          <a:cs typeface="Times New Roman"/>
                        </a:rPr>
                        <a:t>Programar reunión y desarrollar la (s) metodología (s) de venta del servicio a aplicarse.</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Asistente de Gerencia / Gerente de Negocios </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16-nov-10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latin typeface="Times New Roman"/>
                          <a:ea typeface="Times New Roman"/>
                          <a:cs typeface="Times New Roman"/>
                        </a:rPr>
                        <a:t>20-dic-10</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50%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Times New Roman"/>
                          <a:cs typeface="Times New Roman"/>
                        </a:rPr>
                        <a:t>En Proceso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latin typeface="Times New Roman"/>
                          <a:ea typeface="Times New Roman"/>
                          <a:cs typeface="Times New Roman"/>
                        </a:rPr>
                        <a:t>-</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143">
                <a:tc>
                  <a:txBody>
                    <a:bodyPr/>
                    <a:lstStyle/>
                    <a:p>
                      <a:pPr>
                        <a:lnSpc>
                          <a:spcPct val="115000"/>
                        </a:lnSpc>
                        <a:spcAft>
                          <a:spcPts val="0"/>
                        </a:spcAft>
                      </a:pPr>
                      <a:r>
                        <a:rPr lang="es-EC" sz="1100">
                          <a:latin typeface="Times New Roman"/>
                          <a:ea typeface="Times New Roman"/>
                          <a:cs typeface="Times New Roman"/>
                        </a:rPr>
                        <a:t>Revisión y aprobación de la (s) metodología (s) de venta del servicio.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Gerente de Negocios y Socios</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21-dic-10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31-dic-10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latin typeface="Times New Roman"/>
                          <a:ea typeface="Times New Roman"/>
                          <a:cs typeface="Times New Roman"/>
                        </a:rPr>
                        <a:t>0%</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Times New Roman"/>
                          <a:cs typeface="Times New Roman"/>
                        </a:rPr>
                        <a:t>En Proceso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a:latin typeface="Times New Roman"/>
                          <a:ea typeface="Times New Roman"/>
                          <a:cs typeface="Times New Roman"/>
                        </a:rPr>
                        <a:t>-</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762">
                <a:tc>
                  <a:txBody>
                    <a:bodyPr/>
                    <a:lstStyle/>
                    <a:p>
                      <a:pPr>
                        <a:lnSpc>
                          <a:spcPct val="115000"/>
                        </a:lnSpc>
                        <a:spcAft>
                          <a:spcPts val="0"/>
                        </a:spcAft>
                      </a:pPr>
                      <a:r>
                        <a:rPr lang="es-EC" sz="1100">
                          <a:latin typeface="Times New Roman"/>
                          <a:ea typeface="Times New Roman"/>
                          <a:cs typeface="Times New Roman"/>
                        </a:rPr>
                        <a:t>Establecer responsables de la venta del servicio.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Gerente de Negocios</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21-dic-10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31-dic-10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latin typeface="Times New Roman"/>
                          <a:ea typeface="Times New Roman"/>
                          <a:cs typeface="Times New Roman"/>
                        </a:rPr>
                        <a:t>En Proceso</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latin typeface="Times New Roman"/>
                          <a:ea typeface="Times New Roman"/>
                          <a:cs typeface="Times New Roman"/>
                        </a:rPr>
                        <a:t>-</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839">
                <a:tc>
                  <a:txBody>
                    <a:bodyPr/>
                    <a:lstStyle/>
                    <a:p>
                      <a:pPr>
                        <a:lnSpc>
                          <a:spcPct val="115000"/>
                        </a:lnSpc>
                        <a:spcAft>
                          <a:spcPts val="0"/>
                        </a:spcAft>
                      </a:pPr>
                      <a:r>
                        <a:rPr lang="es-EC" sz="1100">
                          <a:latin typeface="Times New Roman"/>
                          <a:ea typeface="Times New Roman"/>
                          <a:cs typeface="Times New Roman"/>
                        </a:rPr>
                        <a:t>Definir procedimientos para manejo de clientes.</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Gerente de Negocios / Asistente de Gerencia</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01-ene-11</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30-ene-11</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Times New Roman"/>
                          <a:cs typeface="Times New Roman"/>
                        </a:rPr>
                        <a:t>En Proceso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latin typeface="Times New Roman"/>
                          <a:ea typeface="Times New Roman"/>
                          <a:cs typeface="Times New Roman"/>
                        </a:rPr>
                        <a:t>-</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12">
                <a:tc>
                  <a:txBody>
                    <a:bodyPr/>
                    <a:lstStyle/>
                    <a:p>
                      <a:pPr>
                        <a:lnSpc>
                          <a:spcPct val="115000"/>
                        </a:lnSpc>
                        <a:spcAft>
                          <a:spcPts val="0"/>
                        </a:spcAft>
                      </a:pPr>
                      <a:r>
                        <a:rPr lang="es-EC" sz="1100">
                          <a:latin typeface="Times New Roman"/>
                          <a:ea typeface="Times New Roman"/>
                          <a:cs typeface="Times New Roman"/>
                        </a:rPr>
                        <a:t>Iniciar la venta del Servicio.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Gerente de Negocios / Jefe de Operaciones</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01-ene-11</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15-mar-11</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latin typeface="Times New Roman"/>
                          <a:ea typeface="Times New Roman"/>
                          <a:cs typeface="Times New Roman"/>
                        </a:rPr>
                        <a:t>0%</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Times New Roman"/>
                          <a:cs typeface="Times New Roman"/>
                        </a:rPr>
                        <a:t>En Proceso</a:t>
                      </a:r>
                      <a:endParaRPr lang="es-ES" sz="140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100" dirty="0">
                          <a:latin typeface="Times New Roman"/>
                          <a:ea typeface="Times New Roman"/>
                          <a:cs typeface="Times New Roman"/>
                        </a:rPr>
                        <a:t>-</a:t>
                      </a:r>
                      <a:endParaRPr lang="es-ES" sz="1400" dirty="0">
                        <a:latin typeface="Calibri"/>
                        <a:ea typeface="Calibri"/>
                        <a:cs typeface="Times New Roman"/>
                      </a:endParaRPr>
                    </a:p>
                  </a:txBody>
                  <a:tcPr marL="31342" marR="31342"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dirty="0" smtClean="0"/>
              <a:t>Programa de Implementación de Iniciativa Estratégica</a:t>
            </a:r>
            <a:endParaRPr lang="es-ES" sz="3600" dirty="0"/>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36</a:t>
            </a:fld>
            <a:endParaRPr lang="es-ES" dirty="0"/>
          </a:p>
        </p:txBody>
      </p:sp>
      <p:graphicFrame>
        <p:nvGraphicFramePr>
          <p:cNvPr id="6" name="5 Marcador de contenido"/>
          <p:cNvGraphicFramePr>
            <a:graphicFrameLocks noGrp="1"/>
          </p:cNvGraphicFramePr>
          <p:nvPr>
            <p:ph idx="4294967295"/>
          </p:nvPr>
        </p:nvGraphicFramePr>
        <p:xfrm>
          <a:off x="467544" y="1412776"/>
          <a:ext cx="8352928" cy="5184812"/>
        </p:xfrm>
        <a:graphic>
          <a:graphicData uri="http://schemas.openxmlformats.org/drawingml/2006/table">
            <a:tbl>
              <a:tblPr/>
              <a:tblGrid>
                <a:gridCol w="2202135"/>
                <a:gridCol w="1366842"/>
                <a:gridCol w="835292"/>
                <a:gridCol w="759357"/>
                <a:gridCol w="1139036"/>
                <a:gridCol w="759357"/>
                <a:gridCol w="1290909"/>
              </a:tblGrid>
              <a:tr h="165518">
                <a:tc gridSpan="7">
                  <a:txBody>
                    <a:bodyPr/>
                    <a:lstStyle/>
                    <a:p>
                      <a:pPr algn="ctr">
                        <a:lnSpc>
                          <a:spcPct val="115000"/>
                        </a:lnSpc>
                        <a:spcAft>
                          <a:spcPts val="0"/>
                        </a:spcAft>
                      </a:pPr>
                      <a:r>
                        <a:rPr lang="es-EC" sz="2000" b="1" dirty="0">
                          <a:latin typeface="Times New Roman"/>
                          <a:ea typeface="Times New Roman"/>
                          <a:cs typeface="Times New Roman"/>
                        </a:rPr>
                        <a:t>INICIATIVA ESTRATÉGICA</a:t>
                      </a:r>
                      <a:endParaRPr lang="es-ES" sz="20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C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5518">
                <a:tc gridSpan="7">
                  <a:txBody>
                    <a:bodyPr/>
                    <a:lstStyle/>
                    <a:p>
                      <a:pPr algn="ctr">
                        <a:lnSpc>
                          <a:spcPct val="115000"/>
                        </a:lnSpc>
                        <a:spcAft>
                          <a:spcPts val="0"/>
                        </a:spcAft>
                      </a:pPr>
                      <a:r>
                        <a:rPr lang="es-EC" sz="2000" b="1" i="1" dirty="0">
                          <a:latin typeface="Times New Roman"/>
                          <a:ea typeface="Times New Roman"/>
                          <a:cs typeface="Times New Roman"/>
                        </a:rPr>
                        <a:t>Desarrollar una estrategia de ventas agresiva.</a:t>
                      </a:r>
                      <a:endParaRPr lang="es-ES" sz="20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C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2840">
                <a:tc>
                  <a:txBody>
                    <a:bodyPr/>
                    <a:lstStyle/>
                    <a:p>
                      <a:pPr algn="ctr">
                        <a:lnSpc>
                          <a:spcPct val="115000"/>
                        </a:lnSpc>
                        <a:spcAft>
                          <a:spcPts val="0"/>
                        </a:spcAft>
                      </a:pPr>
                      <a:r>
                        <a:rPr lang="es-EC" sz="1050" b="1">
                          <a:latin typeface="Times New Roman"/>
                          <a:ea typeface="Times New Roman"/>
                          <a:cs typeface="Times New Roman"/>
                        </a:rPr>
                        <a:t>ACTIVIDADES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RESPONSABLE</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Fecha Inicial</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Fecha Final</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a:latin typeface="Times New Roman"/>
                          <a:ea typeface="Times New Roman"/>
                          <a:cs typeface="Times New Roman"/>
                        </a:rPr>
                        <a:t>% Cumplimiento</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dirty="0">
                          <a:latin typeface="Times New Roman"/>
                          <a:ea typeface="Times New Roman"/>
                          <a:cs typeface="Times New Roman"/>
                        </a:rPr>
                        <a:t>Estado</a:t>
                      </a:r>
                      <a:endParaRPr lang="es-ES" sz="11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1050" b="1" dirty="0">
                          <a:latin typeface="Times New Roman"/>
                          <a:ea typeface="Times New Roman"/>
                          <a:cs typeface="Times New Roman"/>
                        </a:rPr>
                        <a:t>OBSERVACIÓN</a:t>
                      </a:r>
                      <a:endParaRPr lang="es-ES" sz="11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C99FF"/>
                    </a:solidFill>
                  </a:tcPr>
                </a:tc>
              </a:tr>
              <a:tr h="439259">
                <a:tc>
                  <a:txBody>
                    <a:bodyPr/>
                    <a:lstStyle/>
                    <a:p>
                      <a:pPr>
                        <a:lnSpc>
                          <a:spcPct val="115000"/>
                        </a:lnSpc>
                        <a:spcAft>
                          <a:spcPts val="0"/>
                        </a:spcAft>
                      </a:pPr>
                      <a:r>
                        <a:rPr lang="es-EC" sz="1050">
                          <a:latin typeface="Times New Roman"/>
                          <a:ea typeface="Times New Roman"/>
                          <a:cs typeface="Times New Roman"/>
                        </a:rPr>
                        <a:t>Elaboración y revisión de informe sobre las ventas logradas.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Gerente de Negocios / Asistente de Gerencia.</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16-mar-11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19-mar-11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0%</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latin typeface="Times New Roman"/>
                          <a:ea typeface="Times New Roman"/>
                          <a:cs typeface="Times New Roman"/>
                        </a:rPr>
                        <a:t>En Proceso</a:t>
                      </a:r>
                      <a:endParaRPr lang="es-ES" sz="11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50">
                          <a:latin typeface="Times New Roman"/>
                          <a:ea typeface="Times New Roman"/>
                          <a:cs typeface="Times New Roman"/>
                        </a:rPr>
                        <a:t>-</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100">
                <a:tc>
                  <a:txBody>
                    <a:bodyPr/>
                    <a:lstStyle/>
                    <a:p>
                      <a:pPr>
                        <a:lnSpc>
                          <a:spcPct val="115000"/>
                        </a:lnSpc>
                        <a:spcAft>
                          <a:spcPts val="0"/>
                        </a:spcAft>
                      </a:pPr>
                      <a:r>
                        <a:rPr lang="es-EC" sz="1050" dirty="0">
                          <a:latin typeface="Times New Roman"/>
                          <a:ea typeface="Times New Roman"/>
                          <a:cs typeface="Times New Roman"/>
                        </a:rPr>
                        <a:t>Programar reunión con los responsables de las ventas para tratar los puntos expuesto en el informe de las ventas logradas.</a:t>
                      </a:r>
                      <a:endParaRPr lang="es-ES" sz="11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Gerente / Asistente / Resp. De vtas.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20-mar-11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latin typeface="Times New Roman"/>
                          <a:ea typeface="Times New Roman"/>
                          <a:cs typeface="Times New Roman"/>
                        </a:rPr>
                        <a:t>20-mar-11</a:t>
                      </a:r>
                      <a:endParaRPr lang="es-ES" sz="11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0%</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latin typeface="Times New Roman"/>
                          <a:ea typeface="Times New Roman"/>
                          <a:cs typeface="Times New Roman"/>
                        </a:rPr>
                        <a:t>En Proceso</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50">
                          <a:latin typeface="Times New Roman"/>
                          <a:ea typeface="Times New Roman"/>
                          <a:cs typeface="Times New Roman"/>
                        </a:rPr>
                        <a:t>-</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59">
                <a:tc>
                  <a:txBody>
                    <a:bodyPr/>
                    <a:lstStyle/>
                    <a:p>
                      <a:pPr>
                        <a:lnSpc>
                          <a:spcPct val="115000"/>
                        </a:lnSpc>
                        <a:spcAft>
                          <a:spcPts val="0"/>
                        </a:spcAft>
                      </a:pPr>
                      <a:r>
                        <a:rPr lang="es-EC" sz="1050">
                          <a:latin typeface="Times New Roman"/>
                          <a:ea typeface="Times New Roman"/>
                          <a:cs typeface="Times New Roman"/>
                        </a:rPr>
                        <a:t>Establecer acciones de mejora para aumentar el nivel de ventas.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Gerente de Negocios / Asistente de Gerencia / Resp. De vtas.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20-mar-11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24-mar-11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0%</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latin typeface="Times New Roman"/>
                          <a:ea typeface="Times New Roman"/>
                          <a:cs typeface="Times New Roman"/>
                        </a:rPr>
                        <a:t>En Proceso</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50">
                          <a:latin typeface="Times New Roman"/>
                          <a:ea typeface="Times New Roman"/>
                          <a:cs typeface="Times New Roman"/>
                        </a:rPr>
                        <a:t>-</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100">
                <a:tc>
                  <a:txBody>
                    <a:bodyPr/>
                    <a:lstStyle/>
                    <a:p>
                      <a:pPr>
                        <a:lnSpc>
                          <a:spcPct val="115000"/>
                        </a:lnSpc>
                        <a:spcAft>
                          <a:spcPts val="0"/>
                        </a:spcAft>
                      </a:pPr>
                      <a:r>
                        <a:rPr lang="es-EC" sz="1050">
                          <a:latin typeface="Times New Roman"/>
                          <a:ea typeface="Times New Roman"/>
                          <a:cs typeface="Times New Roman"/>
                        </a:rPr>
                        <a:t>Programar reunión con los responsables de las ventas para revisar y aprobar las acciones de mejora a implementarse.</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Gerente de Negocios / Asistente de Gerencia / Resp. De vtas.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25-mar-11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25-mar-11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0%</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latin typeface="Times New Roman"/>
                          <a:ea typeface="Times New Roman"/>
                          <a:cs typeface="Times New Roman"/>
                        </a:rPr>
                        <a:t>En Proceso</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50">
                          <a:latin typeface="Times New Roman"/>
                          <a:ea typeface="Times New Roman"/>
                          <a:cs typeface="Times New Roman"/>
                        </a:rPr>
                        <a:t>-</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40">
                <a:tc>
                  <a:txBody>
                    <a:bodyPr/>
                    <a:lstStyle/>
                    <a:p>
                      <a:pPr>
                        <a:lnSpc>
                          <a:spcPct val="115000"/>
                        </a:lnSpc>
                        <a:spcAft>
                          <a:spcPts val="0"/>
                        </a:spcAft>
                      </a:pPr>
                      <a:r>
                        <a:rPr lang="es-EC" sz="1050">
                          <a:latin typeface="Times New Roman"/>
                          <a:ea typeface="Times New Roman"/>
                          <a:cs typeface="Times New Roman"/>
                        </a:rPr>
                        <a:t>Implementación de las acciones de mejora.</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Gerente de Negocios / Resp. De las vtas.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26-mar-11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26-abr-11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0%</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latin typeface="Times New Roman"/>
                          <a:ea typeface="Times New Roman"/>
                          <a:cs typeface="Times New Roman"/>
                        </a:rPr>
                        <a:t>En Proceso</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50">
                          <a:latin typeface="Times New Roman"/>
                          <a:ea typeface="Times New Roman"/>
                          <a:cs typeface="Times New Roman"/>
                        </a:rPr>
                        <a:t>-</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59">
                <a:tc>
                  <a:txBody>
                    <a:bodyPr/>
                    <a:lstStyle/>
                    <a:p>
                      <a:pPr>
                        <a:lnSpc>
                          <a:spcPct val="115000"/>
                        </a:lnSpc>
                        <a:spcAft>
                          <a:spcPts val="0"/>
                        </a:spcAft>
                      </a:pPr>
                      <a:r>
                        <a:rPr lang="es-EC" sz="1050">
                          <a:latin typeface="Times New Roman"/>
                          <a:ea typeface="Times New Roman"/>
                          <a:cs typeface="Times New Roman"/>
                        </a:rPr>
                        <a:t>Capacitar a los responsables de ventas con técnicas de venta.</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Gerente de Negocios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01-may-11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30-jun-11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0%</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latin typeface="Times New Roman"/>
                          <a:ea typeface="Times New Roman"/>
                          <a:cs typeface="Times New Roman"/>
                        </a:rPr>
                        <a:t>En Proceso</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50">
                          <a:latin typeface="Times New Roman"/>
                          <a:ea typeface="Times New Roman"/>
                          <a:cs typeface="Times New Roman"/>
                        </a:rPr>
                        <a:t>-</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100">
                <a:tc>
                  <a:txBody>
                    <a:bodyPr/>
                    <a:lstStyle/>
                    <a:p>
                      <a:pPr>
                        <a:lnSpc>
                          <a:spcPct val="115000"/>
                        </a:lnSpc>
                        <a:spcAft>
                          <a:spcPts val="0"/>
                        </a:spcAft>
                      </a:pPr>
                      <a:r>
                        <a:rPr lang="es-EC" sz="1050">
                          <a:latin typeface="Times New Roman"/>
                          <a:ea typeface="Times New Roman"/>
                          <a:cs typeface="Times New Roman"/>
                        </a:rPr>
                        <a:t>Conseguir personas de contacto en las ciudades principales (Quito, Cuenca, Machala, Manta) que manejen  cartera de clientes.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Gerente de Negocios</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15-ene-11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15-ene-11</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0%</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latin typeface="Times New Roman"/>
                          <a:ea typeface="Times New Roman"/>
                          <a:cs typeface="Times New Roman"/>
                        </a:rPr>
                        <a:t>En Proceso</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50">
                          <a:latin typeface="Times New Roman"/>
                          <a:ea typeface="Times New Roman"/>
                          <a:cs typeface="Times New Roman"/>
                        </a:rPr>
                        <a:t> </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77719">
                <a:tc gridSpan="4">
                  <a:txBody>
                    <a:bodyPr/>
                    <a:lstStyle/>
                    <a:p>
                      <a:pPr algn="ctr">
                        <a:lnSpc>
                          <a:spcPct val="115000"/>
                        </a:lnSpc>
                        <a:spcAft>
                          <a:spcPts val="0"/>
                        </a:spcAft>
                      </a:pPr>
                      <a:r>
                        <a:rPr lang="es-EC" sz="1050" b="1" dirty="0">
                          <a:latin typeface="Times New Roman"/>
                          <a:ea typeface="Times New Roman"/>
                          <a:cs typeface="Times New Roman"/>
                        </a:rPr>
                        <a:t>% de total de cumplimiento</a:t>
                      </a:r>
                      <a:endParaRPr lang="es-ES" sz="11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050">
                          <a:latin typeface="Times New Roman"/>
                          <a:ea typeface="Times New Roman"/>
                          <a:cs typeface="Times New Roman"/>
                        </a:rPr>
                        <a:t>14%</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latin typeface="Times New Roman"/>
                          <a:ea typeface="Times New Roman"/>
                          <a:cs typeface="Times New Roman"/>
                        </a:rPr>
                        <a:t> </a:t>
                      </a:r>
                      <a:endParaRPr lang="es-ES" sz="110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EC" sz="1050" dirty="0">
                          <a:latin typeface="Times New Roman"/>
                          <a:ea typeface="Times New Roman"/>
                          <a:cs typeface="Times New Roman"/>
                        </a:rPr>
                        <a:t> </a:t>
                      </a:r>
                      <a:endParaRPr lang="es-ES" sz="1100" dirty="0">
                        <a:latin typeface="Calibri"/>
                        <a:ea typeface="Calibri"/>
                        <a:cs typeface="Times New Roman"/>
                      </a:endParaRPr>
                    </a:p>
                  </a:txBody>
                  <a:tcPr marL="36470" marR="3647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dirty="0" smtClean="0"/>
              <a:t>Programa de Implementación de Iniciativa Estratégica</a:t>
            </a:r>
            <a:endParaRPr lang="es-ES" sz="36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37</a:t>
            </a:fld>
            <a:endParaRPr lang="es-ES" dirty="0"/>
          </a:p>
        </p:txBody>
      </p:sp>
      <p:graphicFrame>
        <p:nvGraphicFramePr>
          <p:cNvPr id="5" name="4 Tabla"/>
          <p:cNvGraphicFramePr>
            <a:graphicFrameLocks noGrp="1"/>
          </p:cNvGraphicFramePr>
          <p:nvPr/>
        </p:nvGraphicFramePr>
        <p:xfrm>
          <a:off x="467547" y="1268761"/>
          <a:ext cx="8352925" cy="5329562"/>
        </p:xfrm>
        <a:graphic>
          <a:graphicData uri="http://schemas.openxmlformats.org/drawingml/2006/table">
            <a:tbl>
              <a:tblPr/>
              <a:tblGrid>
                <a:gridCol w="1728189"/>
                <a:gridCol w="1224136"/>
                <a:gridCol w="936104"/>
                <a:gridCol w="1152128"/>
                <a:gridCol w="1152128"/>
                <a:gridCol w="966965"/>
                <a:gridCol w="1193275"/>
              </a:tblGrid>
              <a:tr h="205864">
                <a:tc gridSpan="7">
                  <a:txBody>
                    <a:bodyPr/>
                    <a:lstStyle/>
                    <a:p>
                      <a:pPr algn="ctr">
                        <a:lnSpc>
                          <a:spcPct val="115000"/>
                        </a:lnSpc>
                        <a:spcAft>
                          <a:spcPts val="0"/>
                        </a:spcAft>
                      </a:pPr>
                      <a:r>
                        <a:rPr lang="es-EC" sz="2000" b="1" dirty="0">
                          <a:latin typeface="Times New Roman"/>
                          <a:ea typeface="Times New Roman"/>
                          <a:cs typeface="Times New Roman"/>
                        </a:rPr>
                        <a:t>INICIATIVA ESTRATÉGICA</a:t>
                      </a:r>
                      <a:endParaRPr lang="es-ES" sz="18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C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5864">
                <a:tc gridSpan="7">
                  <a:txBody>
                    <a:bodyPr/>
                    <a:lstStyle/>
                    <a:p>
                      <a:pPr algn="ctr">
                        <a:lnSpc>
                          <a:spcPct val="115000"/>
                        </a:lnSpc>
                        <a:spcAft>
                          <a:spcPts val="0"/>
                        </a:spcAft>
                      </a:pPr>
                      <a:r>
                        <a:rPr lang="es-EC" sz="2000" b="1" i="1" dirty="0">
                          <a:latin typeface="Times New Roman"/>
                          <a:ea typeface="Times New Roman"/>
                          <a:cs typeface="Times New Roman"/>
                        </a:rPr>
                        <a:t>Diseñar e implementar programa de capacitación para el personal</a:t>
                      </a:r>
                      <a:endParaRPr lang="es-ES" sz="18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C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9459">
                <a:tc>
                  <a:txBody>
                    <a:bodyPr/>
                    <a:lstStyle/>
                    <a:p>
                      <a:pPr algn="ctr">
                        <a:lnSpc>
                          <a:spcPct val="115000"/>
                        </a:lnSpc>
                        <a:spcAft>
                          <a:spcPts val="0"/>
                        </a:spcAft>
                      </a:pPr>
                      <a:r>
                        <a:rPr lang="es-EC" sz="1200" b="1">
                          <a:latin typeface="Times New Roman"/>
                          <a:ea typeface="Times New Roman"/>
                          <a:cs typeface="Times New Roman"/>
                        </a:rPr>
                        <a:t>ACTIVIDADES</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200" b="1" dirty="0">
                          <a:latin typeface="Times New Roman"/>
                          <a:ea typeface="Times New Roman"/>
                          <a:cs typeface="Times New Roman"/>
                        </a:rPr>
                        <a:t>RESPONSABLE</a:t>
                      </a:r>
                      <a:endParaRPr lang="es-ES" sz="11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200" b="1" dirty="0">
                          <a:latin typeface="Times New Roman"/>
                          <a:ea typeface="Times New Roman"/>
                          <a:cs typeface="Times New Roman"/>
                        </a:rPr>
                        <a:t>Fecha Inicial</a:t>
                      </a:r>
                      <a:endParaRPr lang="es-ES" sz="11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200" b="1">
                          <a:latin typeface="Times New Roman"/>
                          <a:ea typeface="Times New Roman"/>
                          <a:cs typeface="Times New Roman"/>
                        </a:rPr>
                        <a:t>Fecha Final</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200" b="1">
                          <a:latin typeface="Times New Roman"/>
                          <a:ea typeface="Times New Roman"/>
                          <a:cs typeface="Times New Roman"/>
                        </a:rPr>
                        <a:t>% Cumplimiento</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200" b="1" dirty="0">
                          <a:latin typeface="Times New Roman"/>
                          <a:ea typeface="Times New Roman"/>
                          <a:cs typeface="Times New Roman"/>
                        </a:rPr>
                        <a:t> </a:t>
                      </a:r>
                      <a:r>
                        <a:rPr lang="es-EC" sz="1200" b="1" dirty="0" smtClean="0">
                          <a:latin typeface="Times New Roman"/>
                          <a:ea typeface="Times New Roman"/>
                          <a:cs typeface="Times New Roman"/>
                        </a:rPr>
                        <a:t>ESTADO</a:t>
                      </a:r>
                      <a:endParaRPr lang="es-ES" sz="11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200" b="1">
                          <a:latin typeface="Times New Roman"/>
                          <a:ea typeface="Times New Roman"/>
                          <a:cs typeface="Times New Roman"/>
                        </a:rPr>
                        <a:t>OBSERVACIÓN</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r>
              <a:tr h="702367">
                <a:tc>
                  <a:txBody>
                    <a:bodyPr/>
                    <a:lstStyle/>
                    <a:p>
                      <a:pPr algn="l">
                        <a:lnSpc>
                          <a:spcPct val="115000"/>
                        </a:lnSpc>
                        <a:spcAft>
                          <a:spcPts val="0"/>
                        </a:spcAft>
                      </a:pPr>
                      <a:r>
                        <a:rPr lang="es-EC" sz="1200">
                          <a:latin typeface="Times New Roman"/>
                          <a:ea typeface="Times New Roman"/>
                          <a:cs typeface="Times New Roman"/>
                        </a:rPr>
                        <a:t>Establecer reunión con los Jefes Departamentales.</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Gerente de Negocios</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01-feb-11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latin typeface="Times New Roman"/>
                          <a:ea typeface="Times New Roman"/>
                          <a:cs typeface="Times New Roman"/>
                        </a:rPr>
                        <a:t>15-feb-11</a:t>
                      </a:r>
                      <a:endParaRPr lang="es-ES" sz="11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En Proceso</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dirty="0">
                          <a:latin typeface="Times New Roman"/>
                          <a:ea typeface="Times New Roman"/>
                          <a:cs typeface="Times New Roman"/>
                        </a:rPr>
                        <a:t> </a:t>
                      </a:r>
                      <a:endParaRPr lang="es-ES" sz="11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59">
                <a:tc>
                  <a:txBody>
                    <a:bodyPr/>
                    <a:lstStyle/>
                    <a:p>
                      <a:pPr algn="l">
                        <a:lnSpc>
                          <a:spcPct val="115000"/>
                        </a:lnSpc>
                        <a:spcAft>
                          <a:spcPts val="0"/>
                        </a:spcAft>
                      </a:pPr>
                      <a:r>
                        <a:rPr lang="es-EC" sz="1200">
                          <a:latin typeface="Times New Roman"/>
                          <a:ea typeface="Times New Roman"/>
                          <a:cs typeface="Times New Roman"/>
                        </a:rPr>
                        <a:t>Realizar Perfil de cargos. </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RRHH / Gerente de Negocios</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20-feb-11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15-mar-11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En Proceso</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59">
                <a:tc>
                  <a:txBody>
                    <a:bodyPr/>
                    <a:lstStyle/>
                    <a:p>
                      <a:pPr algn="l">
                        <a:lnSpc>
                          <a:spcPct val="115000"/>
                        </a:lnSpc>
                        <a:spcAft>
                          <a:spcPts val="0"/>
                        </a:spcAft>
                      </a:pPr>
                      <a:r>
                        <a:rPr lang="es-EC" sz="1200">
                          <a:latin typeface="Times New Roman"/>
                          <a:ea typeface="Times New Roman"/>
                          <a:cs typeface="Times New Roman"/>
                        </a:rPr>
                        <a:t>Actualizar File del personal.</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RRHH</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20-feb-11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15-may-11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En Proceso</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367">
                <a:tc>
                  <a:txBody>
                    <a:bodyPr/>
                    <a:lstStyle/>
                    <a:p>
                      <a:pPr algn="l">
                        <a:lnSpc>
                          <a:spcPct val="115000"/>
                        </a:lnSpc>
                        <a:spcAft>
                          <a:spcPts val="0"/>
                        </a:spcAft>
                      </a:pPr>
                      <a:r>
                        <a:rPr lang="es-EC" sz="1200">
                          <a:latin typeface="Times New Roman"/>
                          <a:ea typeface="Times New Roman"/>
                          <a:cs typeface="Times New Roman"/>
                        </a:rPr>
                        <a:t>Evaluación de la competencia de los empleados.</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RRHH</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20-feb-11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15-may-11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En Proceso</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788">
                <a:tc>
                  <a:txBody>
                    <a:bodyPr/>
                    <a:lstStyle/>
                    <a:p>
                      <a:pPr algn="l">
                        <a:lnSpc>
                          <a:spcPct val="115000"/>
                        </a:lnSpc>
                        <a:spcAft>
                          <a:spcPts val="0"/>
                        </a:spcAft>
                      </a:pPr>
                      <a:r>
                        <a:rPr lang="es-EC" sz="1200">
                          <a:latin typeface="Times New Roman"/>
                          <a:ea typeface="Times New Roman"/>
                          <a:cs typeface="Times New Roman"/>
                        </a:rPr>
                        <a:t>Identificar necesidades de capacitación en base a resultados de evaluación.</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RRHH</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20-may-11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10-jun-11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b="1">
                          <a:latin typeface="Times New Roman"/>
                          <a:ea typeface="Times New Roman"/>
                          <a:cs typeface="Times New Roman"/>
                        </a:rPr>
                        <a:t>En Proceso</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93">
                <a:tc>
                  <a:txBody>
                    <a:bodyPr/>
                    <a:lstStyle/>
                    <a:p>
                      <a:pPr algn="l">
                        <a:lnSpc>
                          <a:spcPct val="115000"/>
                        </a:lnSpc>
                        <a:spcAft>
                          <a:spcPts val="0"/>
                        </a:spcAft>
                      </a:pPr>
                      <a:r>
                        <a:rPr lang="es-EC" sz="1200">
                          <a:latin typeface="Times New Roman"/>
                          <a:ea typeface="Times New Roman"/>
                          <a:cs typeface="Times New Roman"/>
                        </a:rPr>
                        <a:t>Elaborar Plan de capacitación.</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RRHH</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15-jun-11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30-jun-11</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En Proceso</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dirty="0">
                          <a:latin typeface="Times New Roman"/>
                          <a:ea typeface="Times New Roman"/>
                          <a:cs typeface="Times New Roman"/>
                        </a:rPr>
                        <a:t> </a:t>
                      </a:r>
                      <a:endParaRPr lang="es-ES" sz="11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19730">
                <a:tc gridSpan="4">
                  <a:txBody>
                    <a:bodyPr/>
                    <a:lstStyle/>
                    <a:p>
                      <a:pPr algn="ctr">
                        <a:lnSpc>
                          <a:spcPct val="115000"/>
                        </a:lnSpc>
                        <a:spcAft>
                          <a:spcPts val="0"/>
                        </a:spcAft>
                      </a:pPr>
                      <a:r>
                        <a:rPr lang="es-EC" sz="1200" b="1">
                          <a:latin typeface="Times New Roman"/>
                          <a:ea typeface="Times New Roman"/>
                          <a:cs typeface="Times New Roman"/>
                        </a:rPr>
                        <a:t>% de total de cumplimiento</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200">
                          <a:latin typeface="Times New Roman"/>
                          <a:ea typeface="Times New Roman"/>
                          <a:cs typeface="Times New Roman"/>
                        </a:rPr>
                        <a:t>0%</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dirty="0">
                          <a:latin typeface="Times New Roman"/>
                          <a:ea typeface="Times New Roman"/>
                          <a:cs typeface="Times New Roman"/>
                        </a:rPr>
                        <a:t> </a:t>
                      </a:r>
                      <a:endParaRPr lang="es-ES" sz="1100" dirty="0">
                        <a:latin typeface="Calibri"/>
                        <a:ea typeface="Calibri"/>
                        <a:cs typeface="Times New Roman"/>
                      </a:endParaRPr>
                    </a:p>
                  </a:txBody>
                  <a:tcPr marL="24519" marR="245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C" sz="3600" dirty="0" smtClean="0"/>
              <a:t>Programa de Implementación de Iniciativa Estratégica</a:t>
            </a:r>
            <a:endParaRPr lang="es-ES" sz="3600" dirty="0"/>
          </a:p>
        </p:txBody>
      </p:sp>
      <p:sp>
        <p:nvSpPr>
          <p:cNvPr id="2" name="1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3" name="2 Marcador de número de diapositiva"/>
          <p:cNvSpPr>
            <a:spLocks noGrp="1"/>
          </p:cNvSpPr>
          <p:nvPr>
            <p:ph type="sldNum" sz="quarter" idx="12"/>
          </p:nvPr>
        </p:nvSpPr>
        <p:spPr/>
        <p:txBody>
          <a:bodyPr/>
          <a:lstStyle/>
          <a:p>
            <a:fld id="{6D514C41-9E58-439A-A494-E9440C826A91}" type="slidenum">
              <a:rPr lang="es-ES" smtClean="0"/>
              <a:pPr/>
              <a:t>38</a:t>
            </a:fld>
            <a:endParaRPr lang="es-ES" dirty="0"/>
          </a:p>
        </p:txBody>
      </p:sp>
      <p:graphicFrame>
        <p:nvGraphicFramePr>
          <p:cNvPr id="4" name="3 Tabla"/>
          <p:cNvGraphicFramePr>
            <a:graphicFrameLocks noGrp="1"/>
          </p:cNvGraphicFramePr>
          <p:nvPr/>
        </p:nvGraphicFramePr>
        <p:xfrm>
          <a:off x="467545" y="1412778"/>
          <a:ext cx="8352926" cy="4787811"/>
        </p:xfrm>
        <a:graphic>
          <a:graphicData uri="http://schemas.openxmlformats.org/drawingml/2006/table">
            <a:tbl>
              <a:tblPr/>
              <a:tblGrid>
                <a:gridCol w="1626235"/>
                <a:gridCol w="1614124"/>
                <a:gridCol w="936104"/>
                <a:gridCol w="850078"/>
                <a:gridCol w="1182715"/>
                <a:gridCol w="775519"/>
                <a:gridCol w="1368151"/>
              </a:tblGrid>
              <a:tr h="367054">
                <a:tc gridSpan="7">
                  <a:txBody>
                    <a:bodyPr/>
                    <a:lstStyle/>
                    <a:p>
                      <a:pPr algn="ctr">
                        <a:lnSpc>
                          <a:spcPct val="115000"/>
                        </a:lnSpc>
                        <a:spcAft>
                          <a:spcPts val="0"/>
                        </a:spcAft>
                      </a:pPr>
                      <a:r>
                        <a:rPr lang="es-EC" sz="2000" b="1" dirty="0">
                          <a:latin typeface="Times New Roman"/>
                          <a:ea typeface="Times New Roman"/>
                          <a:cs typeface="Times New Roman"/>
                        </a:rPr>
                        <a:t>INICIATIVA ESTRATÉGICA</a:t>
                      </a:r>
                      <a:endParaRPr lang="es-ES" sz="11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C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67054">
                <a:tc gridSpan="7">
                  <a:txBody>
                    <a:bodyPr/>
                    <a:lstStyle/>
                    <a:p>
                      <a:pPr algn="ctr">
                        <a:lnSpc>
                          <a:spcPct val="115000"/>
                        </a:lnSpc>
                        <a:spcAft>
                          <a:spcPts val="0"/>
                        </a:spcAft>
                      </a:pPr>
                      <a:r>
                        <a:rPr lang="es-EC" sz="2000" b="1" i="1" dirty="0">
                          <a:latin typeface="Times New Roman"/>
                          <a:ea typeface="Times New Roman"/>
                          <a:cs typeface="Times New Roman"/>
                        </a:rPr>
                        <a:t>Medir el nivel de satisfacción del clima laboral </a:t>
                      </a:r>
                      <a:endParaRPr lang="es-ES" sz="11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C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5445">
                <a:tc>
                  <a:txBody>
                    <a:bodyPr/>
                    <a:lstStyle/>
                    <a:p>
                      <a:pPr algn="ctr">
                        <a:lnSpc>
                          <a:spcPct val="115000"/>
                        </a:lnSpc>
                        <a:spcAft>
                          <a:spcPts val="0"/>
                        </a:spcAft>
                      </a:pPr>
                      <a:r>
                        <a:rPr lang="es-EC" sz="1400" b="1" dirty="0">
                          <a:latin typeface="Times New Roman"/>
                          <a:ea typeface="Times New Roman"/>
                          <a:cs typeface="Times New Roman"/>
                        </a:rPr>
                        <a:t>ACTIVIDADES</a:t>
                      </a:r>
                      <a:endParaRPr lang="es-ES" sz="12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400" b="1" dirty="0">
                          <a:latin typeface="Times New Roman"/>
                          <a:ea typeface="Times New Roman"/>
                          <a:cs typeface="Times New Roman"/>
                        </a:rPr>
                        <a:t>RESPONSABLE</a:t>
                      </a:r>
                      <a:endParaRPr lang="es-ES" sz="12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400" b="1" dirty="0">
                          <a:latin typeface="Times New Roman"/>
                          <a:ea typeface="Times New Roman"/>
                          <a:cs typeface="Times New Roman"/>
                        </a:rPr>
                        <a:t>Fecha Inicial</a:t>
                      </a:r>
                      <a:endParaRPr lang="es-ES" sz="12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400" b="1" dirty="0">
                          <a:latin typeface="Times New Roman"/>
                          <a:ea typeface="Times New Roman"/>
                          <a:cs typeface="Times New Roman"/>
                        </a:rPr>
                        <a:t>Fecha Final</a:t>
                      </a:r>
                      <a:endParaRPr lang="es-ES" sz="12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400" b="1" dirty="0">
                          <a:latin typeface="Times New Roman"/>
                          <a:ea typeface="Times New Roman"/>
                          <a:cs typeface="Times New Roman"/>
                        </a:rPr>
                        <a:t>% Cumplimiento</a:t>
                      </a:r>
                      <a:endParaRPr lang="es-ES" sz="12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400" b="1" dirty="0" smtClean="0">
                          <a:latin typeface="Times New Roman"/>
                          <a:ea typeface="Times New Roman"/>
                          <a:cs typeface="Times New Roman"/>
                        </a:rPr>
                        <a:t>Estado</a:t>
                      </a:r>
                      <a:r>
                        <a:rPr lang="es-EC" sz="1400" b="1" dirty="0">
                          <a:latin typeface="Times New Roman"/>
                          <a:ea typeface="Times New Roman"/>
                          <a:cs typeface="Times New Roman"/>
                        </a:rPr>
                        <a:t> </a:t>
                      </a:r>
                      <a:endParaRPr lang="es-ES" sz="12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C" sz="1400" b="1" dirty="0">
                          <a:latin typeface="Times New Roman"/>
                          <a:ea typeface="Times New Roman"/>
                          <a:cs typeface="Times New Roman"/>
                        </a:rPr>
                        <a:t>OBSERVACIÓN</a:t>
                      </a:r>
                      <a:endParaRPr lang="es-ES" sz="12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99CC"/>
                    </a:solidFill>
                  </a:tcPr>
                </a:tc>
              </a:tr>
              <a:tr h="925727">
                <a:tc>
                  <a:txBody>
                    <a:bodyPr/>
                    <a:lstStyle/>
                    <a:p>
                      <a:pPr algn="l">
                        <a:lnSpc>
                          <a:spcPct val="115000"/>
                        </a:lnSpc>
                        <a:spcAft>
                          <a:spcPts val="0"/>
                        </a:spcAft>
                      </a:pPr>
                      <a:r>
                        <a:rPr lang="es-EC" sz="1200" dirty="0">
                          <a:latin typeface="Times New Roman"/>
                          <a:ea typeface="Times New Roman"/>
                          <a:cs typeface="Times New Roman"/>
                        </a:rPr>
                        <a:t>Formulación y elaboración del cuestionario.</a:t>
                      </a:r>
                      <a:endParaRPr lang="es-ES" sz="11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Gerente de Negocios / Asistente de Gerencia</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latin typeface="Times New Roman"/>
                          <a:ea typeface="Times New Roman"/>
                          <a:cs typeface="Times New Roman"/>
                        </a:rPr>
                        <a:t>05-nov-10</a:t>
                      </a:r>
                      <a:endParaRPr lang="es-ES" sz="11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03-nov-10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100%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Realizado</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s-EC" sz="1200" dirty="0">
                          <a:latin typeface="Times New Roman"/>
                          <a:ea typeface="Times New Roman"/>
                          <a:cs typeface="Times New Roman"/>
                        </a:rPr>
                        <a:t> </a:t>
                      </a:r>
                      <a:endParaRPr lang="es-ES" sz="11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86">
                <a:tc>
                  <a:txBody>
                    <a:bodyPr/>
                    <a:lstStyle/>
                    <a:p>
                      <a:pPr algn="l">
                        <a:lnSpc>
                          <a:spcPct val="115000"/>
                        </a:lnSpc>
                        <a:spcAft>
                          <a:spcPts val="0"/>
                        </a:spcAft>
                      </a:pPr>
                      <a:r>
                        <a:rPr lang="es-EC" sz="1200">
                          <a:latin typeface="Times New Roman"/>
                          <a:ea typeface="Times New Roman"/>
                          <a:cs typeface="Times New Roman"/>
                        </a:rPr>
                        <a:t>Revisión y aprobación del cuestionario.</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latin typeface="Times New Roman"/>
                          <a:ea typeface="Times New Roman"/>
                          <a:cs typeface="Times New Roman"/>
                        </a:rPr>
                        <a:t>Gerente de Negocios </a:t>
                      </a:r>
                      <a:endParaRPr lang="es-ES" sz="11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08-nov-10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08-nov-10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100%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Realizado</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86">
                <a:tc>
                  <a:txBody>
                    <a:bodyPr/>
                    <a:lstStyle/>
                    <a:p>
                      <a:pPr algn="l">
                        <a:lnSpc>
                          <a:spcPct val="115000"/>
                        </a:lnSpc>
                        <a:spcAft>
                          <a:spcPts val="0"/>
                        </a:spcAft>
                      </a:pPr>
                      <a:r>
                        <a:rPr lang="es-EC" sz="1200">
                          <a:latin typeface="Times New Roman"/>
                          <a:ea typeface="Times New Roman"/>
                          <a:cs typeface="Times New Roman"/>
                        </a:rPr>
                        <a:t>Aplicación de la encuesta a los trabajadores.</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Supervisores y Jefes de Grupos.</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09-nov-10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22-nov-10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100%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Realizado</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727">
                <a:tc>
                  <a:txBody>
                    <a:bodyPr/>
                    <a:lstStyle/>
                    <a:p>
                      <a:pPr algn="l">
                        <a:lnSpc>
                          <a:spcPct val="115000"/>
                        </a:lnSpc>
                        <a:spcAft>
                          <a:spcPts val="0"/>
                        </a:spcAft>
                      </a:pPr>
                      <a:r>
                        <a:rPr lang="es-EC" sz="1200">
                          <a:latin typeface="Times New Roman"/>
                          <a:ea typeface="Times New Roman"/>
                          <a:cs typeface="Times New Roman"/>
                        </a:rPr>
                        <a:t>Realizar análisis de datos y elaborar informe.</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Asistencia de Gerencia</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23-nov-10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30-nov-10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100%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Times New Roman"/>
                          <a:ea typeface="Times New Roman"/>
                          <a:cs typeface="Times New Roman"/>
                        </a:rPr>
                        <a:t>Realizado</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349">
                <a:tc gridSpan="4">
                  <a:txBody>
                    <a:bodyPr/>
                    <a:lstStyle/>
                    <a:p>
                      <a:pPr algn="ctr">
                        <a:lnSpc>
                          <a:spcPct val="115000"/>
                        </a:lnSpc>
                        <a:spcAft>
                          <a:spcPts val="0"/>
                        </a:spcAft>
                      </a:pPr>
                      <a:r>
                        <a:rPr lang="es-EC" sz="1800" b="1" dirty="0">
                          <a:latin typeface="Times New Roman"/>
                          <a:ea typeface="Times New Roman"/>
                          <a:cs typeface="Times New Roman"/>
                        </a:rPr>
                        <a:t>% de total de cumplimiento</a:t>
                      </a:r>
                      <a:endParaRPr lang="es-ES" sz="11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200">
                          <a:latin typeface="Times New Roman"/>
                          <a:ea typeface="Times New Roman"/>
                          <a:cs typeface="Times New Roman"/>
                        </a:rPr>
                        <a:t>100%</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Times New Roman"/>
                          <a:ea typeface="Times New Roman"/>
                          <a:cs typeface="Times New Roman"/>
                        </a:rPr>
                        <a:t> </a:t>
                      </a:r>
                      <a:endParaRPr lang="es-ES" sz="110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no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dirty="0">
                          <a:latin typeface="Times New Roman"/>
                          <a:ea typeface="Times New Roman"/>
                          <a:cs typeface="Times New Roman"/>
                        </a:rPr>
                        <a:t> </a:t>
                      </a:r>
                      <a:endParaRPr lang="es-ES" sz="1100" dirty="0">
                        <a:latin typeface="Calibri"/>
                        <a:ea typeface="Calibri"/>
                        <a:cs typeface="Times New Roman"/>
                      </a:endParaRPr>
                    </a:p>
                  </a:txBody>
                  <a:tcPr marL="34056" marR="34056"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t>ANÁLISIS ESTADÍSTICO UNIVARIADO </a:t>
            </a:r>
            <a:endParaRPr lang="es-ES" dirty="0"/>
          </a:p>
        </p:txBody>
      </p:sp>
      <p:sp>
        <p:nvSpPr>
          <p:cNvPr id="5" name="4 Subtítulo"/>
          <p:cNvSpPr>
            <a:spLocks noGrp="1"/>
          </p:cNvSpPr>
          <p:nvPr>
            <p:ph type="subTitle" idx="1"/>
          </p:nvPr>
        </p:nvSpPr>
        <p:spPr/>
        <p:txBody>
          <a:bodyPr/>
          <a:lstStyle/>
          <a:p>
            <a:pPr algn="r"/>
            <a:endParaRPr lang="es-ES" dirty="0"/>
          </a:p>
        </p:txBody>
      </p:sp>
      <p:sp>
        <p:nvSpPr>
          <p:cNvPr id="3" name="2 Marcador de número de diapositiva"/>
          <p:cNvSpPr>
            <a:spLocks noGrp="1"/>
          </p:cNvSpPr>
          <p:nvPr>
            <p:ph type="sldNum" sz="quarter" idx="12"/>
          </p:nvPr>
        </p:nvSpPr>
        <p:spPr/>
        <p:txBody>
          <a:bodyPr/>
          <a:lstStyle/>
          <a:p>
            <a:fld id="{6D514C41-9E58-439A-A494-E9440C826A91}" type="slidenum">
              <a:rPr lang="es-ES" smtClean="0"/>
              <a:pPr/>
              <a:t>39</a:t>
            </a:fld>
            <a:endParaRPr lang="es-ES" dirty="0"/>
          </a:p>
        </p:txBody>
      </p:sp>
      <p:sp>
        <p:nvSpPr>
          <p:cNvPr id="2" name="1 Marcador de pie de página"/>
          <p:cNvSpPr>
            <a:spLocks noGrp="1"/>
          </p:cNvSpPr>
          <p:nvPr>
            <p:ph type="ftr" sz="quarter" idx="4294967295"/>
          </p:nvPr>
        </p:nvSpPr>
        <p:spPr>
          <a:xfrm>
            <a:off x="0" y="6453188"/>
            <a:ext cx="4392613" cy="365125"/>
          </a:xfrm>
        </p:spPr>
        <p:txBody>
          <a:bodyPr/>
          <a:lstStyle/>
          <a:p>
            <a:r>
              <a:rPr lang="es-MX" smtClean="0"/>
              <a:t>Diseño e implantación de un Sistema de  Control de Gestión</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ACTIVIDAD ECON</a:t>
            </a:r>
            <a:r>
              <a:rPr lang="es-MX" dirty="0" smtClean="0"/>
              <a:t>Ó</a:t>
            </a:r>
            <a:r>
              <a:rPr lang="en-US" dirty="0" smtClean="0"/>
              <a:t>MICA</a:t>
            </a:r>
            <a:endParaRPr lang="es-EC" dirty="0"/>
          </a:p>
        </p:txBody>
      </p:sp>
      <p:sp>
        <p:nvSpPr>
          <p:cNvPr id="4" name="Footer Placeholder 3"/>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Slide Number Placeholder 4"/>
          <p:cNvSpPr>
            <a:spLocks noGrp="1"/>
          </p:cNvSpPr>
          <p:nvPr>
            <p:ph type="sldNum" sz="quarter" idx="12"/>
          </p:nvPr>
        </p:nvSpPr>
        <p:spPr/>
        <p:txBody>
          <a:bodyPr/>
          <a:lstStyle/>
          <a:p>
            <a:fld id="{6D514C41-9E58-439A-A494-E9440C826A91}" type="slidenum">
              <a:rPr lang="es-ES" smtClean="0"/>
              <a:pPr/>
              <a:t>4</a:t>
            </a:fld>
            <a:endParaRPr lang="es-ES" dirty="0"/>
          </a:p>
        </p:txBody>
      </p:sp>
      <p:sp>
        <p:nvSpPr>
          <p:cNvPr id="10" name="2 Marcador de contenido"/>
          <p:cNvSpPr>
            <a:spLocks noGrp="1"/>
          </p:cNvSpPr>
          <p:nvPr>
            <p:ph idx="4294967295"/>
          </p:nvPr>
        </p:nvSpPr>
        <p:spPr>
          <a:xfrm>
            <a:off x="701253" y="1357313"/>
            <a:ext cx="2214563" cy="857250"/>
          </a:xfrm>
        </p:spPr>
        <p:txBody>
          <a:bodyPr rtlCol="0">
            <a:normAutofit/>
          </a:bodyPr>
          <a:lstStyle/>
          <a:p>
            <a:pPr marL="0" indent="0" algn="ctr" eaLnBrk="1" fontAlgn="auto" hangingPunct="1">
              <a:spcAft>
                <a:spcPts val="0"/>
              </a:spcAft>
              <a:buFont typeface="Arial" pitchFamily="34" charset="0"/>
              <a:buNone/>
              <a:defRPr/>
            </a:pPr>
            <a:r>
              <a:rPr lang="es-ES" sz="2000" dirty="0" smtClean="0">
                <a:latin typeface="Palatino Linotype" pitchFamily="18" charset="0"/>
              </a:rPr>
              <a:t>Servicio de Vigilancia</a:t>
            </a:r>
          </a:p>
          <a:p>
            <a:pPr eaLnBrk="1" fontAlgn="auto" hangingPunct="1">
              <a:spcAft>
                <a:spcPts val="0"/>
              </a:spcAft>
              <a:buFont typeface="Arial" pitchFamily="34" charset="0"/>
              <a:buChar char="•"/>
              <a:defRPr/>
            </a:pPr>
            <a:endParaRPr lang="es-ES" dirty="0" smtClean="0">
              <a:latin typeface="Palatino Linotype" pitchFamily="18" charset="0"/>
            </a:endParaRPr>
          </a:p>
        </p:txBody>
      </p:sp>
      <p:pic>
        <p:nvPicPr>
          <p:cNvPr id="11" name="Picture 6" descr="http://www.paginasamarillas.com.pe/dbimages/063652/063652_131147_ZOOM_PRODUCTO.JPG"/>
          <p:cNvPicPr>
            <a:picLocks noChangeAspect="1" noChangeArrowheads="1"/>
          </p:cNvPicPr>
          <p:nvPr/>
        </p:nvPicPr>
        <p:blipFill>
          <a:blip r:embed="rId2" cstate="print"/>
          <a:srcRect l="17143" r="14285"/>
          <a:stretch>
            <a:fillRect/>
          </a:stretch>
        </p:blipFill>
        <p:spPr bwMode="auto">
          <a:xfrm>
            <a:off x="1000100" y="2294412"/>
            <a:ext cx="1428759" cy="22061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2 Marcador de contenido"/>
          <p:cNvSpPr txBox="1">
            <a:spLocks/>
          </p:cNvSpPr>
          <p:nvPr/>
        </p:nvSpPr>
        <p:spPr bwMode="auto">
          <a:xfrm>
            <a:off x="5786438" y="1571625"/>
            <a:ext cx="3571875" cy="1677988"/>
          </a:xfrm>
          <a:prstGeom prst="rect">
            <a:avLst/>
          </a:prstGeom>
          <a:noFill/>
          <a:ln w="9525">
            <a:noFill/>
            <a:miter lim="800000"/>
            <a:headEnd/>
            <a:tailEnd/>
          </a:ln>
        </p:spPr>
        <p:txBody>
          <a:bodyPr/>
          <a:lstStyle/>
          <a:p>
            <a:pPr algn="ctr">
              <a:spcBef>
                <a:spcPct val="20000"/>
              </a:spcBef>
            </a:pPr>
            <a:r>
              <a:rPr lang="es-ES" sz="2000">
                <a:latin typeface="Palatino Linotype" pitchFamily="18" charset="0"/>
              </a:rPr>
              <a:t>Seguridad VIP </a:t>
            </a:r>
          </a:p>
          <a:p>
            <a:pPr algn="ctr">
              <a:spcBef>
                <a:spcPct val="20000"/>
              </a:spcBef>
            </a:pPr>
            <a:r>
              <a:rPr lang="es-ES" sz="2000">
                <a:latin typeface="Palatino Linotype" pitchFamily="18" charset="0"/>
              </a:rPr>
              <a:t>(Very Importan Person).</a:t>
            </a:r>
            <a:endParaRPr lang="es-ES" sz="2000">
              <a:latin typeface="Plantagenet Cherokee" pitchFamily="18" charset="0"/>
            </a:endParaRPr>
          </a:p>
        </p:txBody>
      </p:sp>
      <p:pic>
        <p:nvPicPr>
          <p:cNvPr id="13" name="Picture 10" descr="http://www.lambayeque.net/clasificados/adpics/4b7c8f3a00f3af43d49f78694.jpg"/>
          <p:cNvPicPr>
            <a:picLocks noChangeAspect="1" noChangeArrowheads="1"/>
          </p:cNvPicPr>
          <p:nvPr/>
        </p:nvPicPr>
        <p:blipFill>
          <a:blip r:embed="rId3" cstate="print"/>
          <a:srcRect l="5625" t="14624" r="6249" b="12256"/>
          <a:stretch>
            <a:fillRect/>
          </a:stretch>
        </p:blipFill>
        <p:spPr bwMode="auto">
          <a:xfrm>
            <a:off x="6286512" y="2571744"/>
            <a:ext cx="2494207" cy="1857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2 Marcador de contenido"/>
          <p:cNvSpPr txBox="1">
            <a:spLocks/>
          </p:cNvSpPr>
          <p:nvPr/>
        </p:nvSpPr>
        <p:spPr>
          <a:xfrm>
            <a:off x="3071813" y="3214692"/>
            <a:ext cx="2786062" cy="857250"/>
          </a:xfrm>
          <a:prstGeom prst="rect">
            <a:avLst/>
          </a:prstGeom>
        </p:spPr>
        <p:txBody>
          <a:bodyPr>
            <a:normAutofit fontScale="70000" lnSpcReduction="20000"/>
          </a:bodyPr>
          <a:lstStyle/>
          <a:p>
            <a:pPr marL="342900" indent="-342900" algn="ctr" fontAlgn="auto">
              <a:spcBef>
                <a:spcPct val="20000"/>
              </a:spcBef>
              <a:spcAft>
                <a:spcPts val="0"/>
              </a:spcAft>
              <a:defRPr/>
            </a:pPr>
            <a:r>
              <a:rPr lang="es-ES" sz="2900" dirty="0">
                <a:latin typeface="Palatino Linotype" pitchFamily="18" charset="0"/>
              </a:rPr>
              <a:t>Custodia de Camiones</a:t>
            </a:r>
          </a:p>
          <a:p>
            <a:pPr marL="342900" indent="-342900" algn="ctr" fontAlgn="auto">
              <a:spcBef>
                <a:spcPct val="20000"/>
              </a:spcBef>
              <a:spcAft>
                <a:spcPts val="0"/>
              </a:spcAft>
              <a:defRPr/>
            </a:pPr>
            <a:r>
              <a:rPr lang="es-ES" sz="2900" dirty="0">
                <a:latin typeface="Palatino Linotype" pitchFamily="18" charset="0"/>
              </a:rPr>
              <a:t> de Carga </a:t>
            </a:r>
          </a:p>
          <a:p>
            <a:pPr marL="342900" indent="-342900" algn="ctr" fontAlgn="auto">
              <a:spcBef>
                <a:spcPct val="20000"/>
              </a:spcBef>
              <a:spcAft>
                <a:spcPts val="0"/>
              </a:spcAft>
              <a:defRPr/>
            </a:pPr>
            <a:endParaRPr lang="es-ES" sz="2000" dirty="0">
              <a:latin typeface="Palatino Linotype" pitchFamily="18" charset="0"/>
            </a:endParaRPr>
          </a:p>
        </p:txBody>
      </p:sp>
      <p:pic>
        <p:nvPicPr>
          <p:cNvPr id="15" name="Picture 12" descr="http://www.aldia.cr/ad_ee/2008/julio/20/_Img/2091208_0.jpg"/>
          <p:cNvPicPr>
            <a:picLocks noChangeAspect="1" noChangeArrowheads="1"/>
          </p:cNvPicPr>
          <p:nvPr/>
        </p:nvPicPr>
        <p:blipFill>
          <a:blip r:embed="rId4" cstate="print"/>
          <a:srcRect r="16910"/>
          <a:stretch>
            <a:fillRect/>
          </a:stretch>
        </p:blipFill>
        <p:spPr bwMode="auto">
          <a:xfrm>
            <a:off x="3143240" y="4071966"/>
            <a:ext cx="2573934" cy="19288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EVALUACIÓN DE CLIMA LABORAL</a:t>
            </a:r>
            <a:endParaRPr lang="es-ES" sz="3600" dirty="0"/>
          </a:p>
        </p:txBody>
      </p:sp>
      <p:graphicFrame>
        <p:nvGraphicFramePr>
          <p:cNvPr id="6" name="5 Marcador de contenido"/>
          <p:cNvGraphicFramePr>
            <a:graphicFrameLocks noGrp="1"/>
          </p:cNvGraphicFramePr>
          <p:nvPr>
            <p:ph idx="1"/>
          </p:nvPr>
        </p:nvGraphicFramePr>
        <p:xfrm>
          <a:off x="1331636" y="3803289"/>
          <a:ext cx="6840760" cy="1343428"/>
        </p:xfrm>
        <a:graphic>
          <a:graphicData uri="http://schemas.openxmlformats.org/drawingml/2006/table">
            <a:tbl>
              <a:tblPr/>
              <a:tblGrid>
                <a:gridCol w="658338"/>
                <a:gridCol w="658338"/>
                <a:gridCol w="658338"/>
                <a:gridCol w="658338"/>
                <a:gridCol w="658338"/>
                <a:gridCol w="658338"/>
                <a:gridCol w="658338"/>
                <a:gridCol w="658338"/>
                <a:gridCol w="721182"/>
                <a:gridCol w="852874"/>
              </a:tblGrid>
              <a:tr h="468515">
                <a:tc>
                  <a:txBody>
                    <a:bodyPr/>
                    <a:lstStyle/>
                    <a:p>
                      <a:pPr algn="ctr">
                        <a:lnSpc>
                          <a:spcPct val="200000"/>
                        </a:lnSpc>
                      </a:pPr>
                      <a:r>
                        <a:rPr lang="es-ES" sz="1800" dirty="0">
                          <a:solidFill>
                            <a:srgbClr val="FFFFFF"/>
                          </a:solidFill>
                          <a:latin typeface="Arial"/>
                          <a:ea typeface="Times New Roman"/>
                          <a:cs typeface="Times New Roman"/>
                        </a:rPr>
                        <a:t>1</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200000"/>
                        </a:lnSpc>
                      </a:pPr>
                      <a:r>
                        <a:rPr lang="es-ES" sz="1800" dirty="0">
                          <a:solidFill>
                            <a:srgbClr val="FFFFFF"/>
                          </a:solidFill>
                          <a:latin typeface="Arial"/>
                          <a:ea typeface="Times New Roman"/>
                          <a:cs typeface="Times New Roman"/>
                        </a:rPr>
                        <a:t>2</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200000"/>
                        </a:lnSpc>
                      </a:pPr>
                      <a:r>
                        <a:rPr lang="es-ES" sz="1800">
                          <a:solidFill>
                            <a:srgbClr val="FFFFFF"/>
                          </a:solidFill>
                          <a:latin typeface="Arial"/>
                          <a:ea typeface="Times New Roman"/>
                          <a:cs typeface="Times New Roman"/>
                        </a:rPr>
                        <a:t>3</a:t>
                      </a:r>
                      <a:endParaRPr lang="es-ES" sz="180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algn="ctr">
                        <a:lnSpc>
                          <a:spcPct val="200000"/>
                        </a:lnSpc>
                      </a:pPr>
                      <a:r>
                        <a:rPr lang="es-ES" sz="1800" dirty="0">
                          <a:solidFill>
                            <a:srgbClr val="FFFFFF"/>
                          </a:solidFill>
                          <a:latin typeface="Arial"/>
                          <a:ea typeface="Times New Roman"/>
                          <a:cs typeface="Times New Roman"/>
                        </a:rPr>
                        <a:t>4</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algn="ctr">
                        <a:lnSpc>
                          <a:spcPct val="200000"/>
                        </a:lnSpc>
                      </a:pPr>
                      <a:r>
                        <a:rPr lang="es-ES" sz="1800" dirty="0">
                          <a:solidFill>
                            <a:srgbClr val="000000"/>
                          </a:solidFill>
                          <a:latin typeface="Arial"/>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pPr>
                      <a:r>
                        <a:rPr lang="es-ES" sz="1800" dirty="0">
                          <a:solidFill>
                            <a:srgbClr val="000000"/>
                          </a:solidFill>
                          <a:latin typeface="Arial"/>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pPr>
                      <a:r>
                        <a:rPr lang="es-ES" sz="1800" dirty="0">
                          <a:solidFill>
                            <a:srgbClr val="000000"/>
                          </a:solidFill>
                          <a:latin typeface="Arial"/>
                          <a:ea typeface="Times New Roman"/>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pPr>
                      <a:r>
                        <a:rPr lang="es-ES" sz="1800" dirty="0">
                          <a:solidFill>
                            <a:srgbClr val="000000"/>
                          </a:solidFill>
                          <a:latin typeface="Arial"/>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pPr>
                      <a:r>
                        <a:rPr lang="es-ES" sz="1800" dirty="0">
                          <a:solidFill>
                            <a:srgbClr val="000000"/>
                          </a:solidFill>
                          <a:latin typeface="Arial"/>
                          <a:ea typeface="Times New Roman"/>
                          <a:cs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200000"/>
                        </a:lnSpc>
                      </a:pPr>
                      <a:r>
                        <a:rPr lang="es-ES" sz="1800" dirty="0">
                          <a:solidFill>
                            <a:srgbClr val="000000"/>
                          </a:solidFill>
                          <a:latin typeface="Arial"/>
                          <a:ea typeface="Times New Roman"/>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29028">
                <a:tc gridSpan="2">
                  <a:txBody>
                    <a:bodyPr/>
                    <a:lstStyle/>
                    <a:p>
                      <a:pPr algn="ctr">
                        <a:lnSpc>
                          <a:spcPct val="100000"/>
                        </a:lnSpc>
                        <a:spcAft>
                          <a:spcPts val="0"/>
                        </a:spcAft>
                      </a:pPr>
                      <a:r>
                        <a:rPr lang="es-ES" sz="1200" dirty="0">
                          <a:solidFill>
                            <a:srgbClr val="FFFFFF"/>
                          </a:solidFill>
                          <a:latin typeface="Arial"/>
                          <a:ea typeface="Times New Roman"/>
                          <a:cs typeface="Times New Roman"/>
                        </a:rPr>
                        <a:t>Completamente insatisfactorio</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ES"/>
                    </a:p>
                  </a:txBody>
                  <a:tcPr/>
                </a:tc>
                <a:tc gridSpan="2">
                  <a:txBody>
                    <a:bodyPr/>
                    <a:lstStyle/>
                    <a:p>
                      <a:pPr algn="ctr">
                        <a:lnSpc>
                          <a:spcPct val="100000"/>
                        </a:lnSpc>
                        <a:spcAft>
                          <a:spcPts val="0"/>
                        </a:spcAft>
                      </a:pPr>
                      <a:r>
                        <a:rPr lang="es-ES" sz="1200" dirty="0">
                          <a:solidFill>
                            <a:srgbClr val="FFFFFF"/>
                          </a:solidFill>
                          <a:latin typeface="Arial"/>
                          <a:ea typeface="Times New Roman"/>
                          <a:cs typeface="Times New Roman"/>
                        </a:rPr>
                        <a:t>Insatisfactorio</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es-ES"/>
                    </a:p>
                  </a:txBody>
                  <a:tcPr/>
                </a:tc>
                <a:tc gridSpan="2">
                  <a:txBody>
                    <a:bodyPr/>
                    <a:lstStyle/>
                    <a:p>
                      <a:pPr algn="ctr">
                        <a:lnSpc>
                          <a:spcPct val="100000"/>
                        </a:lnSpc>
                        <a:spcAft>
                          <a:spcPts val="0"/>
                        </a:spcAft>
                      </a:pPr>
                      <a:r>
                        <a:rPr lang="es-ES" sz="1200" dirty="0">
                          <a:solidFill>
                            <a:srgbClr val="000000"/>
                          </a:solidFill>
                          <a:latin typeface="Arial"/>
                          <a:ea typeface="Times New Roman"/>
                          <a:cs typeface="Times New Roman"/>
                        </a:rPr>
                        <a:t>Indiferente</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c gridSpan="2">
                  <a:txBody>
                    <a:bodyPr/>
                    <a:lstStyle/>
                    <a:p>
                      <a:pPr algn="ctr">
                        <a:lnSpc>
                          <a:spcPct val="100000"/>
                        </a:lnSpc>
                        <a:spcAft>
                          <a:spcPts val="0"/>
                        </a:spcAft>
                      </a:pPr>
                      <a:r>
                        <a:rPr lang="es-ES" sz="1200" dirty="0">
                          <a:solidFill>
                            <a:srgbClr val="000000"/>
                          </a:solidFill>
                          <a:latin typeface="Arial"/>
                          <a:ea typeface="Times New Roman"/>
                          <a:cs typeface="Times New Roman"/>
                        </a:rPr>
                        <a:t>Satisfactorio</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S"/>
                    </a:p>
                  </a:txBody>
                  <a:tcPr/>
                </a:tc>
                <a:tc gridSpan="2">
                  <a:txBody>
                    <a:bodyPr/>
                    <a:lstStyle/>
                    <a:p>
                      <a:pPr algn="ctr">
                        <a:lnSpc>
                          <a:spcPct val="100000"/>
                        </a:lnSpc>
                        <a:spcAft>
                          <a:spcPts val="0"/>
                        </a:spcAft>
                      </a:pPr>
                      <a:r>
                        <a:rPr lang="es-ES" sz="1200" dirty="0">
                          <a:solidFill>
                            <a:srgbClr val="000000"/>
                          </a:solidFill>
                          <a:latin typeface="Arial"/>
                          <a:ea typeface="Times New Roman"/>
                          <a:cs typeface="Times New Roman"/>
                        </a:rPr>
                        <a:t>Completamente Satisfactorio</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r>
              <a:tr h="312343">
                <a:tc gridSpan="2">
                  <a:txBody>
                    <a:bodyPr/>
                    <a:lstStyle/>
                    <a:p>
                      <a:pPr algn="ctr">
                        <a:lnSpc>
                          <a:spcPct val="200000"/>
                        </a:lnSpc>
                        <a:spcAft>
                          <a:spcPts val="0"/>
                        </a:spcAft>
                      </a:pPr>
                      <a:r>
                        <a:rPr lang="es-ES" sz="1200">
                          <a:solidFill>
                            <a:srgbClr val="FFFFFF"/>
                          </a:solidFill>
                          <a:latin typeface="Arial"/>
                          <a:ea typeface="Times New Roman"/>
                          <a:cs typeface="Times New Roman"/>
                        </a:rPr>
                        <a:t>1</a:t>
                      </a:r>
                      <a:endParaRPr lang="es-ES" sz="180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ES"/>
                    </a:p>
                  </a:txBody>
                  <a:tcPr/>
                </a:tc>
                <a:tc gridSpan="2">
                  <a:txBody>
                    <a:bodyPr/>
                    <a:lstStyle/>
                    <a:p>
                      <a:pPr algn="ctr">
                        <a:lnSpc>
                          <a:spcPct val="200000"/>
                        </a:lnSpc>
                        <a:spcAft>
                          <a:spcPts val="0"/>
                        </a:spcAft>
                      </a:pPr>
                      <a:r>
                        <a:rPr lang="es-ES" sz="1200" dirty="0">
                          <a:solidFill>
                            <a:srgbClr val="FFFFFF"/>
                          </a:solidFill>
                          <a:latin typeface="Arial"/>
                          <a:ea typeface="Times New Roman"/>
                          <a:cs typeface="Times New Roman"/>
                        </a:rPr>
                        <a:t>2</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es-ES"/>
                    </a:p>
                  </a:txBody>
                  <a:tcPr/>
                </a:tc>
                <a:tc gridSpan="2">
                  <a:txBody>
                    <a:bodyPr/>
                    <a:lstStyle/>
                    <a:p>
                      <a:pPr algn="ctr">
                        <a:lnSpc>
                          <a:spcPct val="200000"/>
                        </a:lnSpc>
                        <a:spcAft>
                          <a:spcPts val="0"/>
                        </a:spcAft>
                      </a:pPr>
                      <a:r>
                        <a:rPr lang="es-ES" sz="1200" dirty="0">
                          <a:solidFill>
                            <a:srgbClr val="000000"/>
                          </a:solidFill>
                          <a:latin typeface="Arial"/>
                          <a:ea typeface="Times New Roman"/>
                          <a:cs typeface="Times New Roman"/>
                        </a:rPr>
                        <a:t>3</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c gridSpan="2">
                  <a:txBody>
                    <a:bodyPr/>
                    <a:lstStyle/>
                    <a:p>
                      <a:pPr algn="ctr">
                        <a:lnSpc>
                          <a:spcPct val="200000"/>
                        </a:lnSpc>
                        <a:spcAft>
                          <a:spcPts val="0"/>
                        </a:spcAft>
                      </a:pPr>
                      <a:r>
                        <a:rPr lang="es-ES" sz="1200">
                          <a:solidFill>
                            <a:srgbClr val="000000"/>
                          </a:solidFill>
                          <a:latin typeface="Arial"/>
                          <a:ea typeface="Times New Roman"/>
                          <a:cs typeface="Times New Roman"/>
                        </a:rPr>
                        <a:t>4</a:t>
                      </a:r>
                      <a:endParaRPr lang="es-ES" sz="180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S"/>
                    </a:p>
                  </a:txBody>
                  <a:tcPr/>
                </a:tc>
                <a:tc gridSpan="2">
                  <a:txBody>
                    <a:bodyPr/>
                    <a:lstStyle/>
                    <a:p>
                      <a:pPr algn="ctr">
                        <a:lnSpc>
                          <a:spcPct val="200000"/>
                        </a:lnSpc>
                        <a:spcAft>
                          <a:spcPts val="0"/>
                        </a:spcAft>
                      </a:pPr>
                      <a:r>
                        <a:rPr lang="es-ES" sz="1200" dirty="0">
                          <a:solidFill>
                            <a:srgbClr val="000000"/>
                          </a:solidFill>
                          <a:latin typeface="Arial"/>
                          <a:ea typeface="Times New Roman"/>
                          <a:cs typeface="Times New Roman"/>
                        </a:rPr>
                        <a:t>5</a:t>
                      </a:r>
                      <a:endParaRPr lang="es-ES" sz="18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r>
            </a:tbl>
          </a:graphicData>
        </a:graphic>
      </p:graphicFrame>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40</a:t>
            </a:fld>
            <a:endParaRPr lang="es-ES" dirty="0"/>
          </a:p>
        </p:txBody>
      </p:sp>
      <p:sp>
        <p:nvSpPr>
          <p:cNvPr id="58369" name="AutoShape 1"/>
          <p:cNvSpPr>
            <a:spLocks/>
          </p:cNvSpPr>
          <p:nvPr/>
        </p:nvSpPr>
        <p:spPr bwMode="auto">
          <a:xfrm rot="16200000">
            <a:off x="4463987" y="512675"/>
            <a:ext cx="288033" cy="6264696"/>
          </a:xfrm>
          <a:prstGeom prst="rightBrace">
            <a:avLst>
              <a:gd name="adj1" fmla="val 86638"/>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8370" name="Text Box 2"/>
          <p:cNvSpPr txBox="1">
            <a:spLocks noChangeArrowheads="1"/>
          </p:cNvSpPr>
          <p:nvPr/>
        </p:nvSpPr>
        <p:spPr bwMode="auto">
          <a:xfrm>
            <a:off x="2975999" y="3068960"/>
            <a:ext cx="3324193" cy="4066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cs typeface="Arial" pitchFamily="34" charset="0"/>
              </a:rPr>
              <a:t>Anteriores escalas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1" name="AutoShape 3"/>
          <p:cNvSpPr>
            <a:spLocks/>
          </p:cNvSpPr>
          <p:nvPr/>
        </p:nvSpPr>
        <p:spPr bwMode="auto">
          <a:xfrm rot="5400000">
            <a:off x="4535996" y="1880830"/>
            <a:ext cx="360040" cy="6624736"/>
          </a:xfrm>
          <a:prstGeom prst="rightBrace">
            <a:avLst>
              <a:gd name="adj1" fmla="val 86670"/>
              <a:gd name="adj2" fmla="val 50000"/>
            </a:avLst>
          </a:prstGeom>
          <a:noFill/>
          <a:ln w="12700">
            <a:solidFill>
              <a:srgbClr val="17365D"/>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8372" name="Text Box 4"/>
          <p:cNvSpPr txBox="1">
            <a:spLocks noChangeArrowheads="1"/>
          </p:cNvSpPr>
          <p:nvPr/>
        </p:nvSpPr>
        <p:spPr bwMode="auto">
          <a:xfrm>
            <a:off x="3059832" y="5400448"/>
            <a:ext cx="3404996" cy="40481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cs typeface="Arial" pitchFamily="34" charset="0"/>
              </a:rPr>
              <a:t>Nuevas escalas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1800933" y="1844824"/>
            <a:ext cx="3960440" cy="461665"/>
          </a:xfrm>
          <a:prstGeom prst="rect">
            <a:avLst/>
          </a:prstGeom>
          <a:noFill/>
        </p:spPr>
        <p:txBody>
          <a:bodyPr wrap="square" rtlCol="0">
            <a:spAutoFit/>
          </a:bodyPr>
          <a:lstStyle/>
          <a:p>
            <a:r>
              <a:rPr lang="es-ES" sz="2400" dirty="0" smtClean="0"/>
              <a:t>Cuestionario de clima laboral</a:t>
            </a:r>
            <a:endParaRPr lang="es-ES" sz="2400" dirty="0"/>
          </a:p>
        </p:txBody>
      </p:sp>
      <p:sp>
        <p:nvSpPr>
          <p:cNvPr id="11" name="10 Flecha derecha">
            <a:hlinkClick r:id="rId2" action="ppaction://hlinkfile"/>
          </p:cNvPr>
          <p:cNvSpPr/>
          <p:nvPr/>
        </p:nvSpPr>
        <p:spPr>
          <a:xfrm>
            <a:off x="5905389" y="1916832"/>
            <a:ext cx="504056" cy="360040"/>
          </a:xfrm>
          <a:prstGeom prst="right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Ir</a:t>
            </a:r>
            <a:endParaRPr lang="es-ES" dirty="0">
              <a:solidFill>
                <a:schemeClr val="tx1"/>
              </a:solidFill>
            </a:endParaRPr>
          </a:p>
        </p:txBody>
      </p:sp>
      <p:pic>
        <p:nvPicPr>
          <p:cNvPr id="12" name="7 Imagen" descr="Dude_Writing_Check_List.jpg">
            <a:hlinkClick r:id="rId2" action="ppaction://hlinkfile"/>
          </p:cNvPr>
          <p:cNvPicPr>
            <a:picLocks noChangeAspect="1"/>
          </p:cNvPicPr>
          <p:nvPr/>
        </p:nvPicPr>
        <p:blipFill>
          <a:blip r:embed="rId3" cstate="print"/>
          <a:srcRect l="8696" t="3287" r="7345" b="2889"/>
          <a:stretch>
            <a:fillRect/>
          </a:stretch>
        </p:blipFill>
        <p:spPr bwMode="auto">
          <a:xfrm>
            <a:off x="6528631" y="1628800"/>
            <a:ext cx="1355737"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1: La compañía le ofrece apoyo para que pueda hacer su trabajo mejor cada día.</a:t>
            </a:r>
            <a:endParaRPr lang="es-ES" sz="2800" dirty="0"/>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41</a:t>
            </a:fld>
            <a:endParaRPr lang="es-ES" dirty="0"/>
          </a:p>
        </p:txBody>
      </p:sp>
      <p:graphicFrame>
        <p:nvGraphicFramePr>
          <p:cNvPr id="8" name="7 Tabla"/>
          <p:cNvGraphicFramePr>
            <a:graphicFrameLocks noGrp="1"/>
          </p:cNvGraphicFramePr>
          <p:nvPr/>
        </p:nvGraphicFramePr>
        <p:xfrm>
          <a:off x="1187624" y="1484784"/>
          <a:ext cx="2248535" cy="2704465"/>
        </p:xfrm>
        <a:graphic>
          <a:graphicData uri="http://schemas.openxmlformats.org/drawingml/2006/table">
            <a:tbl>
              <a:tblPr/>
              <a:tblGrid>
                <a:gridCol w="1619072"/>
                <a:gridCol w="629463"/>
              </a:tblGrid>
              <a:tr h="177800">
                <a:tc gridSpan="2">
                  <a:txBody>
                    <a:bodyPr/>
                    <a:lstStyle/>
                    <a:p>
                      <a:pPr algn="ctr">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177800">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4,57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Error Estandar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0,11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0,92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0,85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-2,48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6,07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910">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98755">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98755">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98755">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0"/>
                        </a:spcAft>
                      </a:pPr>
                      <a:r>
                        <a:rPr lang="es-ES" sz="1000" dirty="0">
                          <a:solidFill>
                            <a:srgbClr val="000000"/>
                          </a:solidFill>
                          <a:latin typeface="Arial"/>
                          <a:ea typeface="Times New Roman"/>
                          <a:cs typeface="Times New Roman"/>
                        </a:rPr>
                        <a:t>5,00</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9" name="8 Tabla"/>
          <p:cNvGraphicFramePr>
            <a:graphicFrameLocks noGrp="1"/>
          </p:cNvGraphicFramePr>
          <p:nvPr/>
        </p:nvGraphicFramePr>
        <p:xfrm>
          <a:off x="1187624" y="4437112"/>
          <a:ext cx="2308860" cy="1901825"/>
        </p:xfrm>
        <a:graphic>
          <a:graphicData uri="http://schemas.openxmlformats.org/drawingml/2006/table">
            <a:tbl>
              <a:tblPr/>
              <a:tblGrid>
                <a:gridCol w="774700"/>
                <a:gridCol w="760095"/>
                <a:gridCol w="774065"/>
              </a:tblGrid>
              <a:tr h="340360">
                <a:tc gridSpan="3">
                  <a:txBody>
                    <a:bodyPr/>
                    <a:lstStyle/>
                    <a:p>
                      <a:pPr algn="ctr">
                        <a:lnSpc>
                          <a:spcPct val="115000"/>
                        </a:lnSpc>
                        <a:spcAft>
                          <a:spcPts val="0"/>
                        </a:spcAft>
                      </a:pPr>
                      <a:r>
                        <a:rPr lang="es-ES" sz="1000" b="1" dirty="0">
                          <a:solidFill>
                            <a:srgbClr val="FFFFFF"/>
                          </a:solidFill>
                          <a:latin typeface="Arial"/>
                          <a:ea typeface="Times New Roman"/>
                          <a:cs typeface="Times New Roman"/>
                        </a:rPr>
                        <a:t>TABLA DE FRECUENCIAS</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520700">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177800">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67640">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4,4%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67640">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7,4%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11,8%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67640">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11,8%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67640">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76,5%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8732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a:ea typeface="Times New Roman"/>
                          <a:cs typeface="Times New Roman"/>
                        </a:rPr>
                        <a:t> </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10" name="9 Gráfico"/>
          <p:cNvGraphicFramePr/>
          <p:nvPr/>
        </p:nvGraphicFramePr>
        <p:xfrm>
          <a:off x="3995936" y="2276872"/>
          <a:ext cx="4392488"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2: La compañía demuestra que usted es importante. </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42</a:t>
            </a:fld>
            <a:endParaRPr lang="es-ES" dirty="0"/>
          </a:p>
        </p:txBody>
      </p:sp>
      <p:graphicFrame>
        <p:nvGraphicFramePr>
          <p:cNvPr id="5" name="4 Tabla"/>
          <p:cNvGraphicFramePr>
            <a:graphicFrameLocks noGrp="1"/>
          </p:cNvGraphicFramePr>
          <p:nvPr/>
        </p:nvGraphicFramePr>
        <p:xfrm>
          <a:off x="1187624" y="1556792"/>
          <a:ext cx="2331085" cy="2701290"/>
        </p:xfrm>
        <a:graphic>
          <a:graphicData uri="http://schemas.openxmlformats.org/drawingml/2006/table">
            <a:tbl>
              <a:tblPr/>
              <a:tblGrid>
                <a:gridCol w="1678305"/>
                <a:gridCol w="652780"/>
              </a:tblGrid>
              <a:tr h="177165">
                <a:tc gridSpan="2">
                  <a:txBody>
                    <a:bodyPr/>
                    <a:lstStyle/>
                    <a:p>
                      <a:pPr algn="ctr">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17716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4,07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0,15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4,50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1,25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1,56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-1,47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1,28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6827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9812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9812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4,50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9812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0"/>
                        </a:spcAft>
                      </a:pPr>
                      <a:r>
                        <a:rPr lang="es-ES" sz="1000" dirty="0">
                          <a:solidFill>
                            <a:srgbClr val="000000"/>
                          </a:solidFill>
                          <a:latin typeface="Arial"/>
                          <a:ea typeface="Times New Roman"/>
                          <a:cs typeface="Times New Roman"/>
                        </a:rPr>
                        <a:t>5,00</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1187624" y="4365104"/>
          <a:ext cx="2305050" cy="1919224"/>
        </p:xfrm>
        <a:graphic>
          <a:graphicData uri="http://schemas.openxmlformats.org/drawingml/2006/table">
            <a:tbl>
              <a:tblPr/>
              <a:tblGrid>
                <a:gridCol w="757555"/>
                <a:gridCol w="766445"/>
                <a:gridCol w="781050"/>
              </a:tblGrid>
              <a:tr h="389255">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594995">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203835">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10,3%</a:t>
                      </a:r>
                      <a:endParaRPr lang="es-ES" sz="1100">
                        <a:latin typeface="Calibri"/>
                        <a:ea typeface="Calibri"/>
                        <a:cs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10,3%</a:t>
                      </a:r>
                      <a:endParaRPr lang="es-ES" sz="1100">
                        <a:latin typeface="Calibri"/>
                        <a:ea typeface="Calibri"/>
                        <a:cs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91135">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11,8%</a:t>
                      </a:r>
                      <a:endParaRPr lang="es-ES" sz="1100">
                        <a:latin typeface="Calibri"/>
                        <a:ea typeface="Calibri"/>
                        <a:cs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22,1%</a:t>
                      </a:r>
                      <a:endParaRPr lang="es-ES" sz="1100">
                        <a:latin typeface="Calibri"/>
                        <a:ea typeface="Calibri"/>
                        <a:cs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91135">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27,9%</a:t>
                      </a:r>
                      <a:endParaRPr lang="es-ES" sz="1100">
                        <a:latin typeface="Calibri"/>
                        <a:ea typeface="Calibri"/>
                        <a:cs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50,0%</a:t>
                      </a:r>
                      <a:endParaRPr lang="es-ES" sz="1100">
                        <a:latin typeface="Calibri"/>
                        <a:ea typeface="Calibri"/>
                        <a:cs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91135">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50,0%</a:t>
                      </a:r>
                      <a:endParaRPr lang="es-ES" sz="1100">
                        <a:latin typeface="Calibri"/>
                        <a:ea typeface="Calibri"/>
                        <a:cs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a:t>
                      </a:r>
                      <a:endParaRPr lang="es-ES" sz="1100">
                        <a:latin typeface="Calibri"/>
                        <a:ea typeface="Calibri"/>
                        <a:cs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6921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a:ea typeface="Times New Roman"/>
                          <a:cs typeface="Times New Roman"/>
                        </a:rPr>
                        <a:t> </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923928" y="2420888"/>
          <a:ext cx="4464496" cy="2880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3: La compañía se preocupa por su bienestar. </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43</a:t>
            </a:fld>
            <a:endParaRPr lang="es-ES" dirty="0"/>
          </a:p>
        </p:txBody>
      </p:sp>
      <p:graphicFrame>
        <p:nvGraphicFramePr>
          <p:cNvPr id="5" name="4 Tabla"/>
          <p:cNvGraphicFramePr>
            <a:graphicFrameLocks noGrp="1"/>
          </p:cNvGraphicFramePr>
          <p:nvPr/>
        </p:nvGraphicFramePr>
        <p:xfrm>
          <a:off x="1115616" y="1333872"/>
          <a:ext cx="2579370" cy="2743200"/>
        </p:xfrm>
        <a:graphic>
          <a:graphicData uri="http://schemas.openxmlformats.org/drawingml/2006/table">
            <a:tbl>
              <a:tblPr/>
              <a:tblGrid>
                <a:gridCol w="1857375"/>
                <a:gridCol w="721995"/>
              </a:tblGrid>
              <a:tr h="184785">
                <a:tc gridSpan="2">
                  <a:txBody>
                    <a:bodyPr/>
                    <a:lstStyle/>
                    <a:p>
                      <a:pPr algn="ctr">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18478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4,34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0,14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1,11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1,24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-1,91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2,97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0"/>
                        </a:spcAft>
                      </a:pPr>
                      <a:r>
                        <a:rPr lang="es-ES" sz="1000" dirty="0">
                          <a:solidFill>
                            <a:srgbClr val="000000"/>
                          </a:solidFill>
                          <a:latin typeface="Arial"/>
                          <a:ea typeface="Times New Roman"/>
                          <a:cs typeface="Times New Roman"/>
                        </a:rPr>
                        <a:t>5,00</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1259632" y="4221088"/>
          <a:ext cx="2305050" cy="2110359"/>
        </p:xfrm>
        <a:graphic>
          <a:graphicData uri="http://schemas.openxmlformats.org/drawingml/2006/table">
            <a:tbl>
              <a:tblPr/>
              <a:tblGrid>
                <a:gridCol w="757555"/>
                <a:gridCol w="766445"/>
                <a:gridCol w="781050"/>
              </a:tblGrid>
              <a:tr h="389255">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594995">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203835">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5,9%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5,9%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91135">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8,8%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91135">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5,9%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14,7%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91135">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22,1%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36,8%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91135">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63,2%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6921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a:ea typeface="Times New Roman"/>
                          <a:cs typeface="Times New Roman"/>
                        </a:rPr>
                        <a:t> </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923928" y="2276872"/>
          <a:ext cx="4874643" cy="2573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4: La compañía le proporciona todos los beneficios que indica la ley. </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44</a:t>
            </a:fld>
            <a:endParaRPr lang="es-ES" dirty="0"/>
          </a:p>
        </p:txBody>
      </p:sp>
      <p:graphicFrame>
        <p:nvGraphicFramePr>
          <p:cNvPr id="5" name="4 Tabla"/>
          <p:cNvGraphicFramePr>
            <a:graphicFrameLocks noGrp="1"/>
          </p:cNvGraphicFramePr>
          <p:nvPr/>
        </p:nvGraphicFramePr>
        <p:xfrm>
          <a:off x="971600" y="1327011"/>
          <a:ext cx="2579370" cy="2966085"/>
        </p:xfrm>
        <a:graphic>
          <a:graphicData uri="http://schemas.openxmlformats.org/drawingml/2006/table">
            <a:tbl>
              <a:tblPr/>
              <a:tblGrid>
                <a:gridCol w="1857375"/>
                <a:gridCol w="721995"/>
              </a:tblGrid>
              <a:tr h="200660">
                <a:tc gridSpan="2">
                  <a:txBody>
                    <a:bodyPr/>
                    <a:lstStyle/>
                    <a:p>
                      <a:pPr algn="ctr">
                        <a:lnSpc>
                          <a:spcPct val="115000"/>
                        </a:lnSpc>
                        <a:spcAft>
                          <a:spcPts val="0"/>
                        </a:spcAft>
                      </a:pPr>
                      <a:r>
                        <a:rPr lang="es-ES" sz="1000" b="1" dirty="0">
                          <a:solidFill>
                            <a:srgbClr val="FFFFFF"/>
                          </a:solidFill>
                          <a:latin typeface="Arial"/>
                          <a:ea typeface="Times New Roman"/>
                          <a:cs typeface="Times New Roman"/>
                        </a:rPr>
                        <a:t>ESTADISTICA DESCRIPTIVA</a:t>
                      </a:r>
                      <a:endParaRPr lang="es-ES" sz="11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200660">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4,68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0,10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0,85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0,73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-3,16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10,19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89230">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24155">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24155">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24155">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0"/>
                        </a:spcAft>
                      </a:pPr>
                      <a:r>
                        <a:rPr lang="es-ES" sz="1000" dirty="0">
                          <a:solidFill>
                            <a:srgbClr val="000000"/>
                          </a:solidFill>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1115616" y="4424385"/>
          <a:ext cx="2305050" cy="1967103"/>
        </p:xfrm>
        <a:graphic>
          <a:graphicData uri="http://schemas.openxmlformats.org/drawingml/2006/table">
            <a:tbl>
              <a:tblPr/>
              <a:tblGrid>
                <a:gridCol w="757555"/>
                <a:gridCol w="766445"/>
                <a:gridCol w="781050"/>
              </a:tblGrid>
              <a:tr h="361005">
                <a:tc gridSpan="3">
                  <a:txBody>
                    <a:bodyPr/>
                    <a:lstStyle/>
                    <a:p>
                      <a:pPr algn="ctr">
                        <a:lnSpc>
                          <a:spcPct val="115000"/>
                        </a:lnSpc>
                        <a:spcAft>
                          <a:spcPts val="0"/>
                        </a:spcAft>
                      </a:pPr>
                      <a:r>
                        <a:rPr lang="es-ES" sz="1000" b="1" dirty="0">
                          <a:solidFill>
                            <a:srgbClr val="FFFFFF"/>
                          </a:solidFill>
                          <a:latin typeface="Arial"/>
                          <a:ea typeface="Times New Roman"/>
                          <a:cs typeface="Times New Roman"/>
                        </a:rPr>
                        <a:t>TABLA DE FRECUENCIAS</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551551">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188917">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2,94%</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2,94%</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76974">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1,47%</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4,42%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76974">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2,94%</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7,35%</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76974">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10,29%</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17,64%</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76974">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82,35%</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34848">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a:ea typeface="Times New Roman"/>
                          <a:cs typeface="Times New Roman"/>
                        </a:rPr>
                        <a:t> </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4211960" y="2276872"/>
          <a:ext cx="4342468" cy="25394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5: Recibe respeto por parte del cliente a quien le brinda su servicio.</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45</a:t>
            </a:fld>
            <a:endParaRPr lang="es-ES" dirty="0"/>
          </a:p>
        </p:txBody>
      </p:sp>
      <p:graphicFrame>
        <p:nvGraphicFramePr>
          <p:cNvPr id="5" name="4 Tabla"/>
          <p:cNvGraphicFramePr>
            <a:graphicFrameLocks noGrp="1"/>
          </p:cNvGraphicFramePr>
          <p:nvPr/>
        </p:nvGraphicFramePr>
        <p:xfrm>
          <a:off x="683568" y="1484784"/>
          <a:ext cx="2579370" cy="2743200"/>
        </p:xfrm>
        <a:graphic>
          <a:graphicData uri="http://schemas.openxmlformats.org/drawingml/2006/table">
            <a:tbl>
              <a:tblPr/>
              <a:tblGrid>
                <a:gridCol w="1857375"/>
                <a:gridCol w="721995"/>
              </a:tblGrid>
              <a:tr h="184785">
                <a:tc gridSpan="2">
                  <a:txBody>
                    <a:bodyPr/>
                    <a:lstStyle/>
                    <a:p>
                      <a:pPr algn="ctr">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18478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4,76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0,07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0,55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0,30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-2,30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4,32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0,57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0"/>
                        </a:spcAft>
                      </a:pPr>
                      <a:r>
                        <a:rPr lang="es-ES" sz="1000" dirty="0">
                          <a:solidFill>
                            <a:srgbClr val="000000"/>
                          </a:solidFill>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899592" y="4437112"/>
          <a:ext cx="2305050" cy="1728089"/>
        </p:xfrm>
        <a:graphic>
          <a:graphicData uri="http://schemas.openxmlformats.org/drawingml/2006/table">
            <a:tbl>
              <a:tblPr/>
              <a:tblGrid>
                <a:gridCol w="757555"/>
                <a:gridCol w="766445"/>
                <a:gridCol w="781050"/>
              </a:tblGrid>
              <a:tr h="389255">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594995">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203835">
                <a:tc>
                  <a:txBody>
                    <a:bodyPr/>
                    <a:lstStyle/>
                    <a:p>
                      <a:pPr algn="ctr">
                        <a:lnSpc>
                          <a:spcPct val="115000"/>
                        </a:lnSpc>
                        <a:spcAft>
                          <a:spcPts val="0"/>
                        </a:spcAft>
                      </a:pPr>
                      <a:r>
                        <a:rPr lang="es-ES" sz="1000">
                          <a:solidFill>
                            <a:srgbClr val="000000"/>
                          </a:solidFill>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5,88%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5,88%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91135">
                <a:tc>
                  <a:txBody>
                    <a:bodyPr/>
                    <a:lstStyle/>
                    <a:p>
                      <a:pPr algn="ctr">
                        <a:lnSpc>
                          <a:spcPct val="115000"/>
                        </a:lnSpc>
                        <a:spcAft>
                          <a:spcPts val="0"/>
                        </a:spcAft>
                      </a:pPr>
                      <a:r>
                        <a:rPr lang="es-ES" sz="1000">
                          <a:solidFill>
                            <a:srgbClr val="000000"/>
                          </a:solidFill>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11,76%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17,64%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91135">
                <a:tc>
                  <a:txBody>
                    <a:bodyPr/>
                    <a:lstStyle/>
                    <a:p>
                      <a:pPr algn="ct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82,35%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6921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a:ea typeface="Times New Roman"/>
                          <a:cs typeface="Times New Roman"/>
                        </a:rPr>
                        <a:t> </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8" name="5 Gráfico"/>
          <p:cNvGraphicFramePr>
            <a:graphicFrameLocks/>
          </p:cNvGraphicFramePr>
          <p:nvPr/>
        </p:nvGraphicFramePr>
        <p:xfrm>
          <a:off x="3779912" y="2060848"/>
          <a:ext cx="4824536"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6: La jefatura le da apertura para transmitir sus inquietudes.</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46</a:t>
            </a:fld>
            <a:endParaRPr lang="es-ES" dirty="0"/>
          </a:p>
        </p:txBody>
      </p:sp>
      <p:graphicFrame>
        <p:nvGraphicFramePr>
          <p:cNvPr id="5" name="4 Tabla"/>
          <p:cNvGraphicFramePr>
            <a:graphicFrameLocks noGrp="1"/>
          </p:cNvGraphicFramePr>
          <p:nvPr/>
        </p:nvGraphicFramePr>
        <p:xfrm>
          <a:off x="755576" y="1484784"/>
          <a:ext cx="2579370" cy="2743200"/>
        </p:xfrm>
        <a:graphic>
          <a:graphicData uri="http://schemas.openxmlformats.org/drawingml/2006/table">
            <a:tbl>
              <a:tblPr/>
              <a:tblGrid>
                <a:gridCol w="1857375"/>
                <a:gridCol w="721995"/>
              </a:tblGrid>
              <a:tr h="184785">
                <a:tc gridSpan="2">
                  <a:txBody>
                    <a:bodyPr/>
                    <a:lstStyle/>
                    <a:p>
                      <a:pPr algn="ctr">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18478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3,99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0,17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1,38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1,90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-1,07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-0,27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462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0701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0"/>
                        </a:spcAft>
                      </a:pPr>
                      <a:r>
                        <a:rPr lang="es-ES" sz="1000" dirty="0">
                          <a:solidFill>
                            <a:srgbClr val="000000"/>
                          </a:solidFill>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899592" y="4365105"/>
          <a:ext cx="2304256" cy="1926588"/>
        </p:xfrm>
        <a:graphic>
          <a:graphicData uri="http://schemas.openxmlformats.org/drawingml/2006/table">
            <a:tbl>
              <a:tblPr/>
              <a:tblGrid>
                <a:gridCol w="757294"/>
                <a:gridCol w="766181"/>
                <a:gridCol w="780781"/>
              </a:tblGrid>
              <a:tr h="320103">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489293">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167623">
                <a:tc>
                  <a:txBody>
                    <a:bodyPr/>
                    <a:lstStyle/>
                    <a:p>
                      <a:pPr algn="ctr">
                        <a:lnSpc>
                          <a:spcPct val="115000"/>
                        </a:lnSpc>
                        <a:spcAft>
                          <a:spcPts val="0"/>
                        </a:spcAft>
                      </a:pPr>
                      <a:r>
                        <a:rPr lang="es-ES" sz="1000">
                          <a:solidFill>
                            <a:srgbClr val="000000"/>
                          </a:solidFill>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8,83%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8,83%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57179">
                <a:tc>
                  <a:txBody>
                    <a:bodyPr/>
                    <a:lstStyle/>
                    <a:p>
                      <a:pPr algn="ctr">
                        <a:lnSpc>
                          <a:spcPct val="115000"/>
                        </a:lnSpc>
                        <a:spcAft>
                          <a:spcPts val="0"/>
                        </a:spcAft>
                      </a:pPr>
                      <a:r>
                        <a:rPr lang="es-ES" sz="1000">
                          <a:solidFill>
                            <a:srgbClr val="000000"/>
                          </a:solidFill>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10,29%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19,12%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7179">
                <a:tc>
                  <a:txBody>
                    <a:bodyPr/>
                    <a:lstStyle/>
                    <a:p>
                      <a:pPr algn="ctr">
                        <a:lnSpc>
                          <a:spcPct val="115000"/>
                        </a:lnSpc>
                        <a:spcAft>
                          <a:spcPts val="0"/>
                        </a:spcAft>
                      </a:pPr>
                      <a:r>
                        <a:rPr lang="es-ES" sz="1000">
                          <a:solidFill>
                            <a:srgbClr val="000000"/>
                          </a:solidFill>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10,29%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29,41%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7179">
                <a:tc>
                  <a:txBody>
                    <a:bodyPr/>
                    <a:lstStyle/>
                    <a:p>
                      <a:pPr algn="ctr">
                        <a:lnSpc>
                          <a:spcPct val="115000"/>
                        </a:lnSpc>
                        <a:spcAft>
                          <a:spcPts val="0"/>
                        </a:spcAft>
                      </a:pPr>
                      <a:r>
                        <a:rPr lang="es-ES" sz="1000">
                          <a:solidFill>
                            <a:srgbClr val="000000"/>
                          </a:solidFill>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14,70%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44,12%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221931">
                <a:tc>
                  <a:txBody>
                    <a:bodyPr/>
                    <a:lstStyle/>
                    <a:p>
                      <a:pPr algn="ctr">
                        <a:lnSpc>
                          <a:spcPct val="115000"/>
                        </a:lnSpc>
                        <a:spcAft>
                          <a:spcPts val="0"/>
                        </a:spcAft>
                      </a:pPr>
                      <a:r>
                        <a:rPr lang="es-ES" sz="10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55,88%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000">
                          <a:solidFill>
                            <a:srgbClr val="000000"/>
                          </a:solidFill>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9712">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851920" y="2276872"/>
          <a:ext cx="4608512" cy="27961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t>Variable 7: Las Jefaturas realizan llamados de atención justificadamente</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47</a:t>
            </a:fld>
            <a:endParaRPr lang="es-ES" dirty="0"/>
          </a:p>
        </p:txBody>
      </p:sp>
      <p:graphicFrame>
        <p:nvGraphicFramePr>
          <p:cNvPr id="5" name="4 Tabla"/>
          <p:cNvGraphicFramePr>
            <a:graphicFrameLocks noGrp="1"/>
          </p:cNvGraphicFramePr>
          <p:nvPr/>
        </p:nvGraphicFramePr>
        <p:xfrm>
          <a:off x="1259632" y="1556793"/>
          <a:ext cx="2232248" cy="2604382"/>
        </p:xfrm>
        <a:graphic>
          <a:graphicData uri="http://schemas.openxmlformats.org/drawingml/2006/table">
            <a:tbl>
              <a:tblPr/>
              <a:tblGrid>
                <a:gridCol w="1425667"/>
                <a:gridCol w="806581"/>
              </a:tblGrid>
              <a:tr h="161925">
                <a:tc gridSpan="2">
                  <a:txBody>
                    <a:bodyPr/>
                    <a:lstStyle/>
                    <a:p>
                      <a:pPr algn="l">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158992">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2,10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29146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0,19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1,53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2,33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1,04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-0,51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52538">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8352">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8352">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78352">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3</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1187624" y="4437112"/>
          <a:ext cx="2402840" cy="1800225"/>
        </p:xfrm>
        <a:graphic>
          <a:graphicData uri="http://schemas.openxmlformats.org/drawingml/2006/table">
            <a:tbl>
              <a:tblPr/>
              <a:tblGrid>
                <a:gridCol w="582930"/>
                <a:gridCol w="901065"/>
                <a:gridCol w="918845"/>
              </a:tblGrid>
              <a:tr h="319405">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487045">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166370">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57,35%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57,35%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56845">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11,76%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69,12%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6845">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79,41%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6845">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4,41%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83,82%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6845">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16,18%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5651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995936" y="2348880"/>
          <a:ext cx="4608512"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t>Variable 8: Las Jefaturas impone multas justificadamente.</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48</a:t>
            </a:fld>
            <a:endParaRPr lang="es-ES" dirty="0"/>
          </a:p>
        </p:txBody>
      </p:sp>
      <p:graphicFrame>
        <p:nvGraphicFramePr>
          <p:cNvPr id="5" name="4 Tabla"/>
          <p:cNvGraphicFramePr>
            <a:graphicFrameLocks noGrp="1"/>
          </p:cNvGraphicFramePr>
          <p:nvPr/>
        </p:nvGraphicFramePr>
        <p:xfrm>
          <a:off x="683568" y="1412776"/>
          <a:ext cx="2584450" cy="2383536"/>
        </p:xfrm>
        <a:graphic>
          <a:graphicData uri="http://schemas.openxmlformats.org/drawingml/2006/table">
            <a:tbl>
              <a:tblPr/>
              <a:tblGrid>
                <a:gridCol w="1861185"/>
                <a:gridCol w="723265"/>
              </a:tblGrid>
              <a:tr h="96520">
                <a:tc gridSpan="2">
                  <a:txBody>
                    <a:bodyPr/>
                    <a:lstStyle/>
                    <a:p>
                      <a:pPr algn="l">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96520">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2,18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0,20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1,65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2,71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0,93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-0,92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9080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795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795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795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3,75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827584" y="3933056"/>
          <a:ext cx="2304256" cy="1668144"/>
        </p:xfrm>
        <a:graphic>
          <a:graphicData uri="http://schemas.openxmlformats.org/drawingml/2006/table">
            <a:tbl>
              <a:tblPr/>
              <a:tblGrid>
                <a:gridCol w="757104"/>
                <a:gridCol w="765973"/>
                <a:gridCol w="781179"/>
              </a:tblGrid>
              <a:tr h="195960">
                <a:tc gridSpan="3">
                  <a:txBody>
                    <a:bodyPr/>
                    <a:lstStyle/>
                    <a:p>
                      <a:pPr algn="ctr">
                        <a:lnSpc>
                          <a:spcPct val="115000"/>
                        </a:lnSpc>
                        <a:spcAft>
                          <a:spcPts val="0"/>
                        </a:spcAft>
                      </a:pPr>
                      <a:r>
                        <a:rPr lang="es-ES" sz="1000" b="1" dirty="0">
                          <a:solidFill>
                            <a:srgbClr val="FFFFFF"/>
                          </a:solidFill>
                          <a:latin typeface="Arial"/>
                          <a:ea typeface="Times New Roman"/>
                          <a:cs typeface="Times New Roman"/>
                        </a:rPr>
                        <a:t>TABLA DE FRECUENCIAS</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507047">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152114">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dirty="0" smtClean="0">
                          <a:latin typeface="Arial"/>
                          <a:ea typeface="Times New Roman"/>
                          <a:cs typeface="Times New Roman"/>
                        </a:rPr>
                        <a:t>60,29%</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dirty="0" smtClean="0">
                          <a:latin typeface="Arial"/>
                          <a:ea typeface="Times New Roman"/>
                          <a:cs typeface="Times New Roman"/>
                        </a:rPr>
                        <a:t>60,29%</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52114">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dirty="0" smtClean="0">
                          <a:latin typeface="Arial"/>
                          <a:ea typeface="Times New Roman"/>
                          <a:cs typeface="Times New Roman"/>
                        </a:rPr>
                        <a:t>7,35%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dirty="0" smtClean="0">
                          <a:latin typeface="Arial"/>
                          <a:ea typeface="Times New Roman"/>
                          <a:cs typeface="Times New Roman"/>
                        </a:rPr>
                        <a:t>67,65%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2114">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dirty="0" smtClean="0">
                          <a:latin typeface="Arial"/>
                          <a:ea typeface="Times New Roman"/>
                          <a:cs typeface="Times New Roman"/>
                        </a:rPr>
                        <a:t>7,35%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dirty="0" smtClean="0">
                          <a:latin typeface="Arial"/>
                          <a:ea typeface="Times New Roman"/>
                          <a:cs typeface="Times New Roman"/>
                        </a:rPr>
                        <a:t>75,00%</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2114">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dirty="0" smtClean="0">
                          <a:latin typeface="Arial"/>
                          <a:ea typeface="Times New Roman"/>
                          <a:cs typeface="Times New Roman"/>
                        </a:rPr>
                        <a:t>4,41%</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dirty="0" smtClean="0">
                          <a:latin typeface="Arial"/>
                          <a:ea typeface="Times New Roman"/>
                          <a:cs typeface="Times New Roman"/>
                        </a:rPr>
                        <a:t>79,41%</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2114">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dirty="0" smtClean="0">
                          <a:latin typeface="Arial"/>
                          <a:ea typeface="Times New Roman"/>
                          <a:cs typeface="Times New Roman"/>
                        </a:rPr>
                        <a:t>20,59%</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dirty="0" smtClean="0">
                          <a:latin typeface="Arial"/>
                          <a:ea typeface="Times New Roman"/>
                          <a:cs typeface="Times New Roman"/>
                        </a:rPr>
                        <a:t>100,00%</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52114">
                <a:tc>
                  <a:txBody>
                    <a:bodyPr/>
                    <a:lstStyle/>
                    <a:p>
                      <a:pPr algn="ctr">
                        <a:lnSpc>
                          <a:spcPct val="115000"/>
                        </a:lnSpc>
                        <a:spcAft>
                          <a:spcPts val="0"/>
                        </a:spcAft>
                      </a:pPr>
                      <a:r>
                        <a:rPr lang="es-ES" sz="900" dirty="0">
                          <a:latin typeface="Arial"/>
                          <a:ea typeface="Times New Roman"/>
                          <a:cs typeface="Times New Roman"/>
                        </a:rPr>
                        <a:t>Total</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8" name="7 Gráfico"/>
          <p:cNvGraphicFramePr/>
          <p:nvPr/>
        </p:nvGraphicFramePr>
        <p:xfrm>
          <a:off x="3923928" y="1916832"/>
          <a:ext cx="4536504" cy="3096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9: Existe compañerismo en su grupo de trabajo</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49</a:t>
            </a:fld>
            <a:endParaRPr lang="es-ES" dirty="0"/>
          </a:p>
        </p:txBody>
      </p:sp>
      <p:graphicFrame>
        <p:nvGraphicFramePr>
          <p:cNvPr id="5" name="4 Tabla"/>
          <p:cNvGraphicFramePr>
            <a:graphicFrameLocks noGrp="1"/>
          </p:cNvGraphicFramePr>
          <p:nvPr/>
        </p:nvGraphicFramePr>
        <p:xfrm>
          <a:off x="899592" y="1484784"/>
          <a:ext cx="2294890" cy="2401062"/>
        </p:xfrm>
        <a:graphic>
          <a:graphicData uri="http://schemas.openxmlformats.org/drawingml/2006/table">
            <a:tbl>
              <a:tblPr/>
              <a:tblGrid>
                <a:gridCol w="1650365"/>
                <a:gridCol w="644525"/>
              </a:tblGrid>
              <a:tr h="28575">
                <a:tc gridSpan="2">
                  <a:txBody>
                    <a:bodyPr/>
                    <a:lstStyle/>
                    <a:p>
                      <a:pPr algn="l">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2857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C" sz="1000">
                          <a:latin typeface="Arial"/>
                          <a:ea typeface="Calibri"/>
                          <a:cs typeface="Times New Roman"/>
                        </a:rPr>
                        <a:t>4,25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0,15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1,24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1,53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-1,56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1,34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26670">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31115">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31115">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31115">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971600" y="4149080"/>
          <a:ext cx="2207895" cy="1647444"/>
        </p:xfrm>
        <a:graphic>
          <a:graphicData uri="http://schemas.openxmlformats.org/drawingml/2006/table">
            <a:tbl>
              <a:tblPr/>
              <a:tblGrid>
                <a:gridCol w="673735"/>
                <a:gridCol w="760095"/>
                <a:gridCol w="774065"/>
              </a:tblGrid>
              <a:tr h="58420">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89535">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30480">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7,35%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7,35%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29210">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2,94%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29210">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13,24%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23,53%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29210">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33,82%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29210">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66,17%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0">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995936" y="2276872"/>
          <a:ext cx="4392488" cy="2808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600" dirty="0" smtClean="0"/>
              <a:t>ORGANIGRAMA CORPORATIVO</a:t>
            </a:r>
            <a:endParaRPr lang="es-ES" sz="3600" dirty="0"/>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5</a:t>
            </a:fld>
            <a:endParaRPr lang="es-ES" dirty="0"/>
          </a:p>
        </p:txBody>
      </p:sp>
      <p:pic>
        <p:nvPicPr>
          <p:cNvPr id="22" name="Picture 2"/>
          <p:cNvPicPr>
            <a:picLocks noChangeAspect="1" noChangeArrowheads="1"/>
          </p:cNvPicPr>
          <p:nvPr/>
        </p:nvPicPr>
        <p:blipFill>
          <a:blip r:embed="rId2" cstate="print"/>
          <a:srcRect l="12654" t="11185" r="16705" b="6017"/>
          <a:stretch>
            <a:fillRect/>
          </a:stretch>
        </p:blipFill>
        <p:spPr bwMode="auto">
          <a:xfrm>
            <a:off x="755576" y="1022374"/>
            <a:ext cx="7712075" cy="521493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10: La compañía realiza con frecuencia reuniones de trabajo.</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50</a:t>
            </a:fld>
            <a:endParaRPr lang="es-ES" dirty="0"/>
          </a:p>
        </p:txBody>
      </p:sp>
      <p:graphicFrame>
        <p:nvGraphicFramePr>
          <p:cNvPr id="5" name="4 Tabla"/>
          <p:cNvGraphicFramePr>
            <a:graphicFrameLocks noGrp="1"/>
          </p:cNvGraphicFramePr>
          <p:nvPr/>
        </p:nvGraphicFramePr>
        <p:xfrm>
          <a:off x="763414" y="1412776"/>
          <a:ext cx="2584450" cy="2383536"/>
        </p:xfrm>
        <a:graphic>
          <a:graphicData uri="http://schemas.openxmlformats.org/drawingml/2006/table">
            <a:tbl>
              <a:tblPr/>
              <a:tblGrid>
                <a:gridCol w="1861185"/>
                <a:gridCol w="723265"/>
              </a:tblGrid>
              <a:tr h="89535">
                <a:tc gridSpan="2">
                  <a:txBody>
                    <a:bodyPr/>
                    <a:lstStyle/>
                    <a:p>
                      <a:pPr algn="l">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8953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2,85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0,19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1,53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2,34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0,13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-1,42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4</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827584" y="4077072"/>
          <a:ext cx="2309495" cy="1660779"/>
        </p:xfrm>
        <a:graphic>
          <a:graphicData uri="http://schemas.openxmlformats.org/drawingml/2006/table">
            <a:tbl>
              <a:tblPr/>
              <a:tblGrid>
                <a:gridCol w="758825"/>
                <a:gridCol w="767715"/>
                <a:gridCol w="782955"/>
              </a:tblGrid>
              <a:tr h="188595">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288290">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98425">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29,41%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29,41%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92710">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13,24%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42,65%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22,06%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64,71%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13,24%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77,94%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22,06%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3365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635896" y="2060848"/>
          <a:ext cx="5112568" cy="33843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11: La compañía cumple a tiempo con el pago de su salario.</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51</a:t>
            </a:fld>
            <a:endParaRPr lang="es-ES" dirty="0"/>
          </a:p>
        </p:txBody>
      </p:sp>
      <p:graphicFrame>
        <p:nvGraphicFramePr>
          <p:cNvPr id="5" name="4 Tabla"/>
          <p:cNvGraphicFramePr>
            <a:graphicFrameLocks noGrp="1"/>
          </p:cNvGraphicFramePr>
          <p:nvPr/>
        </p:nvGraphicFramePr>
        <p:xfrm>
          <a:off x="1043608" y="1556792"/>
          <a:ext cx="2584450" cy="2383536"/>
        </p:xfrm>
        <a:graphic>
          <a:graphicData uri="http://schemas.openxmlformats.org/drawingml/2006/table">
            <a:tbl>
              <a:tblPr/>
              <a:tblGrid>
                <a:gridCol w="1861185"/>
                <a:gridCol w="723265"/>
              </a:tblGrid>
              <a:tr h="89535">
                <a:tc gridSpan="2">
                  <a:txBody>
                    <a:bodyPr/>
                    <a:lstStyle/>
                    <a:p>
                      <a:pPr algn="l">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8953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4,85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0,09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0,72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0,52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-5,01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24,68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1182385" y="4293096"/>
          <a:ext cx="2309495" cy="1345311"/>
        </p:xfrm>
        <a:graphic>
          <a:graphicData uri="http://schemas.openxmlformats.org/drawingml/2006/table">
            <a:tbl>
              <a:tblPr/>
              <a:tblGrid>
                <a:gridCol w="758825"/>
                <a:gridCol w="767715"/>
                <a:gridCol w="782955"/>
              </a:tblGrid>
              <a:tr h="188595">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288290">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98425">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2,94%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2,94%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92710">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1,47%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4,41%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95,59%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3365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851920" y="1988840"/>
          <a:ext cx="4752528" cy="33843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12: La información que aparece en el rol de pagos es clara.</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52</a:t>
            </a:fld>
            <a:endParaRPr lang="es-ES" dirty="0"/>
          </a:p>
        </p:txBody>
      </p:sp>
      <p:graphicFrame>
        <p:nvGraphicFramePr>
          <p:cNvPr id="5" name="4 Tabla"/>
          <p:cNvGraphicFramePr>
            <a:graphicFrameLocks noGrp="1"/>
          </p:cNvGraphicFramePr>
          <p:nvPr/>
        </p:nvGraphicFramePr>
        <p:xfrm>
          <a:off x="899592" y="1484784"/>
          <a:ext cx="2584450" cy="2383536"/>
        </p:xfrm>
        <a:graphic>
          <a:graphicData uri="http://schemas.openxmlformats.org/drawingml/2006/table">
            <a:tbl>
              <a:tblPr/>
              <a:tblGrid>
                <a:gridCol w="1861185"/>
                <a:gridCol w="723265"/>
              </a:tblGrid>
              <a:tr h="89535">
                <a:tc gridSpan="2">
                  <a:txBody>
                    <a:bodyPr/>
                    <a:lstStyle/>
                    <a:p>
                      <a:pPr algn="l">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8953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4,31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0,15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1,20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1,44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-1,80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2,22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1043608" y="4221088"/>
          <a:ext cx="2309495" cy="1660779"/>
        </p:xfrm>
        <a:graphic>
          <a:graphicData uri="http://schemas.openxmlformats.org/drawingml/2006/table">
            <a:tbl>
              <a:tblPr/>
              <a:tblGrid>
                <a:gridCol w="758825"/>
                <a:gridCol w="767715"/>
                <a:gridCol w="782955"/>
              </a:tblGrid>
              <a:tr h="188595">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288290">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98425">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7,35%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7,35%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92710">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2,94%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7,35%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17,65%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16,18%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33,82%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66,18%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3365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923928" y="2060848"/>
          <a:ext cx="4608512" cy="35283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13: La compañía le proporciona un equipo de trabajo adecuado para su labor.</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53</a:t>
            </a:fld>
            <a:endParaRPr lang="es-ES" dirty="0"/>
          </a:p>
        </p:txBody>
      </p:sp>
      <p:graphicFrame>
        <p:nvGraphicFramePr>
          <p:cNvPr id="5" name="4 Tabla"/>
          <p:cNvGraphicFramePr>
            <a:graphicFrameLocks noGrp="1"/>
          </p:cNvGraphicFramePr>
          <p:nvPr/>
        </p:nvGraphicFramePr>
        <p:xfrm>
          <a:off x="827584" y="1412776"/>
          <a:ext cx="2584450" cy="2383536"/>
        </p:xfrm>
        <a:graphic>
          <a:graphicData uri="http://schemas.openxmlformats.org/drawingml/2006/table">
            <a:tbl>
              <a:tblPr/>
              <a:tblGrid>
                <a:gridCol w="1861185"/>
                <a:gridCol w="723265"/>
              </a:tblGrid>
              <a:tr h="89535">
                <a:tc gridSpan="2">
                  <a:txBody>
                    <a:bodyPr/>
                    <a:lstStyle/>
                    <a:p>
                      <a:pPr algn="l">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8953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4,16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0,14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1,19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1,42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-1,63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1,95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971600" y="4077072"/>
          <a:ext cx="2309495" cy="1503045"/>
        </p:xfrm>
        <a:graphic>
          <a:graphicData uri="http://schemas.openxmlformats.org/drawingml/2006/table">
            <a:tbl>
              <a:tblPr/>
              <a:tblGrid>
                <a:gridCol w="758825"/>
                <a:gridCol w="767715"/>
                <a:gridCol w="782955"/>
              </a:tblGrid>
              <a:tr h="188595">
                <a:tc gridSpan="3">
                  <a:txBody>
                    <a:bodyPr/>
                    <a:lstStyle/>
                    <a:p>
                      <a:pPr algn="ctr">
                        <a:lnSpc>
                          <a:spcPct val="115000"/>
                        </a:lnSpc>
                        <a:spcAft>
                          <a:spcPts val="0"/>
                        </a:spcAft>
                      </a:pPr>
                      <a:r>
                        <a:rPr lang="es-ES" sz="1000" b="1" dirty="0">
                          <a:solidFill>
                            <a:srgbClr val="FFFFFF"/>
                          </a:solidFill>
                          <a:latin typeface="Arial"/>
                          <a:ea typeface="Times New Roman"/>
                          <a:cs typeface="Times New Roman"/>
                        </a:rPr>
                        <a:t>TABLA DE FRECUENCIAS</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288290">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98425">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8,82%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8,82%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92710">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19,12%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27,94%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47,06%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52,94%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33655">
                <a:tc>
                  <a:txBody>
                    <a:bodyPr/>
                    <a:lstStyle/>
                    <a:p>
                      <a:pPr algn="ctr">
                        <a:lnSpc>
                          <a:spcPct val="115000"/>
                        </a:lnSpc>
                        <a:spcAft>
                          <a:spcPts val="0"/>
                        </a:spcAft>
                      </a:pPr>
                      <a:r>
                        <a:rPr lang="es-ES" sz="900" dirty="0">
                          <a:latin typeface="Arial"/>
                          <a:ea typeface="Times New Roman"/>
                          <a:cs typeface="Times New Roman"/>
                        </a:rPr>
                        <a:t>Total</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707904" y="2060848"/>
          <a:ext cx="4752528"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14: Considera que está capacitado para el manejo de su arma de dotación.</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54</a:t>
            </a:fld>
            <a:endParaRPr lang="es-ES" dirty="0"/>
          </a:p>
        </p:txBody>
      </p:sp>
      <p:graphicFrame>
        <p:nvGraphicFramePr>
          <p:cNvPr id="5" name="4 Tabla"/>
          <p:cNvGraphicFramePr>
            <a:graphicFrameLocks noGrp="1"/>
          </p:cNvGraphicFramePr>
          <p:nvPr/>
        </p:nvGraphicFramePr>
        <p:xfrm>
          <a:off x="971600" y="1484784"/>
          <a:ext cx="2584450" cy="2383536"/>
        </p:xfrm>
        <a:graphic>
          <a:graphicData uri="http://schemas.openxmlformats.org/drawingml/2006/table">
            <a:tbl>
              <a:tblPr/>
              <a:tblGrid>
                <a:gridCol w="1861185"/>
                <a:gridCol w="723265"/>
              </a:tblGrid>
              <a:tr h="89535">
                <a:tc gridSpan="2">
                  <a:txBody>
                    <a:bodyPr/>
                    <a:lstStyle/>
                    <a:p>
                      <a:pPr algn="l">
                        <a:lnSpc>
                          <a:spcPct val="115000"/>
                        </a:lnSpc>
                        <a:spcAft>
                          <a:spcPts val="0"/>
                        </a:spcAft>
                      </a:pPr>
                      <a:r>
                        <a:rPr lang="es-ES" sz="1000" b="1" dirty="0">
                          <a:solidFill>
                            <a:srgbClr val="FFFFFF"/>
                          </a:solidFill>
                          <a:latin typeface="Arial"/>
                          <a:ea typeface="Times New Roman"/>
                          <a:cs typeface="Times New Roman"/>
                        </a:rPr>
                        <a:t>ESTADISTICA DESCRIPTIVA</a:t>
                      </a:r>
                      <a:endParaRPr lang="es-ES" sz="11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89535">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4,69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0,11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0,89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0,78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-3,46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11,93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84455">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10033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1115616" y="4221088"/>
          <a:ext cx="2309495" cy="1503045"/>
        </p:xfrm>
        <a:graphic>
          <a:graphicData uri="http://schemas.openxmlformats.org/drawingml/2006/table">
            <a:tbl>
              <a:tblPr/>
              <a:tblGrid>
                <a:gridCol w="758825"/>
                <a:gridCol w="767715"/>
                <a:gridCol w="782955"/>
              </a:tblGrid>
              <a:tr h="188595">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288290">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98425">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4,41%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4,41%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92710">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1,47%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5,88%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10,29%</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16,18%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92710">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83,82%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33655">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923928" y="2132856"/>
          <a:ext cx="4678110" cy="3096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S" sz="2800" dirty="0" smtClean="0"/>
              <a:t>Variable 15: En General ¿Cual es su calificación para la compañía?</a:t>
            </a:r>
            <a:endParaRPr lang="es-ES" sz="28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55</a:t>
            </a:fld>
            <a:endParaRPr lang="es-ES" dirty="0"/>
          </a:p>
        </p:txBody>
      </p:sp>
      <p:graphicFrame>
        <p:nvGraphicFramePr>
          <p:cNvPr id="5" name="4 Tabla"/>
          <p:cNvGraphicFramePr>
            <a:graphicFrameLocks noGrp="1"/>
          </p:cNvGraphicFramePr>
          <p:nvPr/>
        </p:nvGraphicFramePr>
        <p:xfrm>
          <a:off x="1115616" y="1484784"/>
          <a:ext cx="2117725" cy="2383536"/>
        </p:xfrm>
        <a:graphic>
          <a:graphicData uri="http://schemas.openxmlformats.org/drawingml/2006/table">
            <a:tbl>
              <a:tblPr/>
              <a:tblGrid>
                <a:gridCol w="1520190"/>
                <a:gridCol w="597535"/>
              </a:tblGrid>
              <a:tr h="0">
                <a:tc gridSpan="2">
                  <a:txBody>
                    <a:bodyPr/>
                    <a:lstStyle/>
                    <a:p>
                      <a:pPr algn="l">
                        <a:lnSpc>
                          <a:spcPct val="115000"/>
                        </a:lnSpc>
                        <a:spcAft>
                          <a:spcPts val="0"/>
                        </a:spcAft>
                      </a:pPr>
                      <a:r>
                        <a:rPr lang="es-ES" sz="1000" b="1">
                          <a:solidFill>
                            <a:srgbClr val="FFFFFF"/>
                          </a:solidFill>
                          <a:latin typeface="Arial"/>
                          <a:ea typeface="Times New Roman"/>
                          <a:cs typeface="Times New Roman"/>
                        </a:rPr>
                        <a:t>ESTADISTICA DESCRIPTIVA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r>
              <a:tr h="0">
                <a:tc>
                  <a:txBody>
                    <a:bodyPr/>
                    <a:lstStyle/>
                    <a:p>
                      <a:pPr algn="l">
                        <a:lnSpc>
                          <a:spcPct val="115000"/>
                        </a:lnSpc>
                        <a:spcAft>
                          <a:spcPts val="0"/>
                        </a:spcAft>
                      </a:pPr>
                      <a:r>
                        <a:rPr lang="es-ES" sz="900" i="1">
                          <a:latin typeface="Arial"/>
                          <a:ea typeface="Times New Roman"/>
                          <a:cs typeface="Times New Roman"/>
                        </a:rPr>
                        <a:t>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4,40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Error Estándar de la Media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0,11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Mediana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Moda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0,90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Varianza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0,81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Asimetría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-1,77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Kurtosis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3,16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Rango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Mínimo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Máximo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Q(1)</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Q(2)</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C6D9F1"/>
                    </a:solidFill>
                  </a:tcPr>
                </a:tc>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a:lnSpc>
                          <a:spcPct val="115000"/>
                        </a:lnSpc>
                        <a:spcAft>
                          <a:spcPts val="0"/>
                        </a:spcAft>
                      </a:pPr>
                      <a:r>
                        <a:rPr lang="es-ES" sz="900" i="1">
                          <a:latin typeface="Arial"/>
                          <a:ea typeface="Times New Roman"/>
                          <a:cs typeface="Times New Roman"/>
                        </a:rPr>
                        <a:t>Q(3)</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latin typeface="Arial"/>
                          <a:ea typeface="Times New Roman"/>
                          <a:cs typeface="Times New Roman"/>
                        </a:rPr>
                        <a:t>5</a:t>
                      </a:r>
                      <a:endParaRPr lang="es-ES" sz="1100" dirty="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5 Tabla"/>
          <p:cNvGraphicFramePr>
            <a:graphicFrameLocks noGrp="1"/>
          </p:cNvGraphicFramePr>
          <p:nvPr/>
        </p:nvGraphicFramePr>
        <p:xfrm>
          <a:off x="1115616" y="4149080"/>
          <a:ext cx="2186305" cy="1647444"/>
        </p:xfrm>
        <a:graphic>
          <a:graphicData uri="http://schemas.openxmlformats.org/drawingml/2006/table">
            <a:tbl>
              <a:tblPr/>
              <a:tblGrid>
                <a:gridCol w="608965"/>
                <a:gridCol w="781685"/>
                <a:gridCol w="795655"/>
              </a:tblGrid>
              <a:tr h="0">
                <a:tc gridSpan="3">
                  <a:txBody>
                    <a:bodyPr/>
                    <a:lstStyle/>
                    <a:p>
                      <a:pPr algn="ctr">
                        <a:lnSpc>
                          <a:spcPct val="115000"/>
                        </a:lnSpc>
                        <a:spcAft>
                          <a:spcPts val="0"/>
                        </a:spcAft>
                      </a:pPr>
                      <a:r>
                        <a:rPr lang="es-ES" sz="1000" b="1">
                          <a:solidFill>
                            <a:srgbClr val="FFFFFF"/>
                          </a:solidFill>
                          <a:latin typeface="Arial"/>
                          <a:ea typeface="Times New Roman"/>
                          <a:cs typeface="Times New Roman"/>
                        </a:rPr>
                        <a:t>TABLA DE FRECUENCIAS</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17365D"/>
                    </a:solidFill>
                  </a:tcPr>
                </a:tc>
                <a:tc hMerge="1">
                  <a:txBody>
                    <a:bodyPr/>
                    <a:lstStyle/>
                    <a:p>
                      <a:endParaRPr lang="es-ES"/>
                    </a:p>
                  </a:txBody>
                  <a:tcPr/>
                </a:tc>
                <a:tc hMerge="1">
                  <a:txBody>
                    <a:bodyPr/>
                    <a:lstStyle/>
                    <a:p>
                      <a:endParaRPr lang="es-ES"/>
                    </a:p>
                  </a:txBody>
                  <a:tcPr/>
                </a:tc>
              </a:tr>
              <a:tr h="0">
                <a:tc>
                  <a:txBody>
                    <a:bodyPr/>
                    <a:lstStyle/>
                    <a:p>
                      <a:pPr algn="ctr">
                        <a:lnSpc>
                          <a:spcPct val="115000"/>
                        </a:lnSpc>
                        <a:spcAft>
                          <a:spcPts val="0"/>
                        </a:spcAft>
                      </a:pPr>
                      <a:r>
                        <a:rPr lang="es-ES" sz="1000" b="1">
                          <a:latin typeface="Arial"/>
                          <a:ea typeface="Times New Roman"/>
                          <a:cs typeface="Times New Roman"/>
                        </a:rPr>
                        <a:t>Escala </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Relativa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latin typeface="Arial"/>
                          <a:ea typeface="Times New Roman"/>
                          <a:cs typeface="Times New Roman"/>
                        </a:rPr>
                        <a:t>% Frecuencia Acumulada</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5F1"/>
                    </a:solidFill>
                  </a:tcPr>
                </a:tc>
              </a:tr>
              <a:tr h="0">
                <a:tc>
                  <a:txBody>
                    <a:bodyPr/>
                    <a:lstStyle/>
                    <a:p>
                      <a:pPr algn="ctr">
                        <a:lnSpc>
                          <a:spcPct val="115000"/>
                        </a:lnSpc>
                        <a:spcAft>
                          <a:spcPts val="0"/>
                        </a:spcAft>
                      </a:pPr>
                      <a:r>
                        <a:rPr lang="es-ES" sz="900">
                          <a:latin typeface="Arial"/>
                          <a:ea typeface="Times New Roman"/>
                          <a:cs typeface="Times New Roman"/>
                        </a:rPr>
                        <a:t>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1,47%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a:latin typeface="Arial"/>
                          <a:ea typeface="Times New Roman"/>
                          <a:cs typeface="Times New Roman"/>
                        </a:rPr>
                        <a:t>1,47%</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0">
                <a:tc>
                  <a:txBody>
                    <a:bodyPr/>
                    <a:lstStyle/>
                    <a:p>
                      <a:pPr algn="ctr">
                        <a:lnSpc>
                          <a:spcPct val="115000"/>
                        </a:lnSpc>
                        <a:spcAft>
                          <a:spcPts val="0"/>
                        </a:spcAft>
                      </a:pPr>
                      <a:r>
                        <a:rPr lang="es-ES" sz="900">
                          <a:latin typeface="Arial"/>
                          <a:ea typeface="Times New Roman"/>
                          <a:cs typeface="Times New Roman"/>
                        </a:rPr>
                        <a:t>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4,41%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5,88%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0">
                <a:tc>
                  <a:txBody>
                    <a:bodyPr/>
                    <a:lstStyle/>
                    <a:p>
                      <a:pPr algn="ct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5,88%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11,76%</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0">
                <a:tc>
                  <a:txBody>
                    <a:bodyPr/>
                    <a:lstStyle/>
                    <a:p>
                      <a:pPr algn="ctr">
                        <a:lnSpc>
                          <a:spcPct val="115000"/>
                        </a:lnSpc>
                        <a:spcAft>
                          <a:spcPts val="0"/>
                        </a:spcAft>
                      </a:pPr>
                      <a:r>
                        <a:rPr lang="es-ES" sz="900">
                          <a:latin typeface="Arial"/>
                          <a:ea typeface="Times New Roman"/>
                          <a:cs typeface="Times New Roman"/>
                        </a:rPr>
                        <a:t>4</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29,41%</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41,18%</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0">
                <a:tc>
                  <a:txBody>
                    <a:bodyPr/>
                    <a:lstStyle/>
                    <a:p>
                      <a:pPr algn="ctr">
                        <a:lnSpc>
                          <a:spcPct val="115000"/>
                        </a:lnSpc>
                        <a:spcAft>
                          <a:spcPts val="0"/>
                        </a:spcAft>
                      </a:pPr>
                      <a:r>
                        <a:rPr lang="es-ES" sz="900">
                          <a:latin typeface="Arial"/>
                          <a:ea typeface="Times New Roman"/>
                          <a:cs typeface="Times New Roman"/>
                        </a:rPr>
                        <a:t>5</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58,82%</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0">
                <a:tc>
                  <a:txBody>
                    <a:bodyPr/>
                    <a:lstStyle/>
                    <a:p>
                      <a:pPr algn="ctr">
                        <a:lnSpc>
                          <a:spcPct val="115000"/>
                        </a:lnSpc>
                        <a:spcAft>
                          <a:spcPts val="0"/>
                        </a:spcAft>
                      </a:pPr>
                      <a:r>
                        <a:rPr lang="es-ES" sz="900">
                          <a:latin typeface="Arial"/>
                          <a:ea typeface="Times New Roman"/>
                          <a:cs typeface="Times New Roman"/>
                        </a:rPr>
                        <a:t>Total</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a:ea typeface="Times New Roman"/>
                          <a:cs typeface="Times New Roman"/>
                        </a:rPr>
                        <a:t>100,00%</a:t>
                      </a:r>
                      <a:endParaRPr lang="es-ES" sz="1100">
                        <a:latin typeface="Calibri"/>
                        <a:ea typeface="Calibri"/>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900" dirty="0">
                        <a:latin typeface="Arial"/>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3779912" y="1916832"/>
          <a:ext cx="4887838" cy="34345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dirty="0" smtClean="0"/>
              <a:t>ANÁLISIS ESTADÍSTICO BIVARIADO </a:t>
            </a:r>
            <a:endParaRPr lang="es-ES" dirty="0"/>
          </a:p>
        </p:txBody>
      </p:sp>
      <p:sp>
        <p:nvSpPr>
          <p:cNvPr id="5" name="4 Subtítulo"/>
          <p:cNvSpPr>
            <a:spLocks noGrp="1"/>
          </p:cNvSpPr>
          <p:nvPr>
            <p:ph type="subTitle" idx="1"/>
          </p:nvPr>
        </p:nvSpPr>
        <p:spPr/>
        <p:txBody>
          <a:bodyPr/>
          <a:lstStyle/>
          <a:p>
            <a:pPr algn="r"/>
            <a:endParaRPr lang="es-ES" dirty="0"/>
          </a:p>
        </p:txBody>
      </p:sp>
      <p:sp>
        <p:nvSpPr>
          <p:cNvPr id="3" name="2 Marcador de número de diapositiva"/>
          <p:cNvSpPr>
            <a:spLocks noGrp="1"/>
          </p:cNvSpPr>
          <p:nvPr>
            <p:ph type="sldNum" sz="quarter" idx="12"/>
          </p:nvPr>
        </p:nvSpPr>
        <p:spPr/>
        <p:txBody>
          <a:bodyPr/>
          <a:lstStyle/>
          <a:p>
            <a:fld id="{6D514C41-9E58-439A-A494-E9440C826A91}" type="slidenum">
              <a:rPr lang="es-ES" smtClean="0"/>
              <a:pPr/>
              <a:t>56</a:t>
            </a:fld>
            <a:endParaRPr lang="es-ES" dirty="0"/>
          </a:p>
        </p:txBody>
      </p:sp>
      <p:sp>
        <p:nvSpPr>
          <p:cNvPr id="2" name="1 Marcador de pie de página"/>
          <p:cNvSpPr>
            <a:spLocks noGrp="1"/>
          </p:cNvSpPr>
          <p:nvPr>
            <p:ph type="ftr" sz="quarter" idx="4294967295"/>
          </p:nvPr>
        </p:nvSpPr>
        <p:spPr>
          <a:xfrm>
            <a:off x="0" y="6453188"/>
            <a:ext cx="4392613" cy="365125"/>
          </a:xfrm>
        </p:spPr>
        <p:txBody>
          <a:bodyPr/>
          <a:lstStyle/>
          <a:p>
            <a:r>
              <a:rPr lang="es-MX" smtClean="0"/>
              <a:t>Diseño e implantación de un Sistema de  Control de Gestión</a:t>
            </a:r>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800" dirty="0" smtClean="0"/>
              <a:t>MATRIZ DE CORRELACIÓN</a:t>
            </a:r>
            <a:br>
              <a:rPr lang="es-ES" sz="2800" dirty="0" smtClean="0"/>
            </a:br>
            <a:r>
              <a:rPr lang="es-ES" sz="2800" dirty="0" smtClean="0"/>
              <a:t/>
            </a:r>
            <a:br>
              <a:rPr lang="es-ES" sz="2800" dirty="0" smtClean="0"/>
            </a:br>
            <a:endParaRPr lang="es-ES" sz="2800" dirty="0"/>
          </a:p>
        </p:txBody>
      </p:sp>
      <p:sp>
        <p:nvSpPr>
          <p:cNvPr id="3" name="2 Marcador de contenido"/>
          <p:cNvSpPr>
            <a:spLocks noGrp="1"/>
          </p:cNvSpPr>
          <p:nvPr>
            <p:ph idx="1"/>
          </p:nvPr>
        </p:nvSpPr>
        <p:spPr/>
        <p:txBody>
          <a:bodyPr/>
          <a:lstStyle/>
          <a:p>
            <a:endParaRPr lang="es-ES"/>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57</a:t>
            </a:fld>
            <a:endParaRPr lang="es-ES" dirty="0"/>
          </a:p>
        </p:txBody>
      </p:sp>
      <p:pic>
        <p:nvPicPr>
          <p:cNvPr id="73730" name="Picture 2"/>
          <p:cNvPicPr>
            <a:picLocks noChangeAspect="1" noChangeArrowheads="1"/>
          </p:cNvPicPr>
          <p:nvPr/>
        </p:nvPicPr>
        <p:blipFill>
          <a:blip r:embed="rId2" cstate="print"/>
          <a:srcRect/>
          <a:stretch>
            <a:fillRect/>
          </a:stretch>
        </p:blipFill>
        <p:spPr bwMode="auto">
          <a:xfrm>
            <a:off x="36511" y="692696"/>
            <a:ext cx="9071993" cy="6093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TABLAS  BIVARIADAS</a:t>
            </a:r>
            <a:endParaRPr lang="es-ES" sz="4000" dirty="0"/>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58</a:t>
            </a:fld>
            <a:endParaRPr lang="es-ES" dirty="0"/>
          </a:p>
        </p:txBody>
      </p:sp>
      <p:graphicFrame>
        <p:nvGraphicFramePr>
          <p:cNvPr id="6" name="5 Tabla"/>
          <p:cNvGraphicFramePr>
            <a:graphicFrameLocks noGrp="1"/>
          </p:cNvGraphicFramePr>
          <p:nvPr/>
        </p:nvGraphicFramePr>
        <p:xfrm>
          <a:off x="467544" y="1700810"/>
          <a:ext cx="8208913" cy="4104454"/>
        </p:xfrm>
        <a:graphic>
          <a:graphicData uri="http://schemas.openxmlformats.org/drawingml/2006/table">
            <a:tbl>
              <a:tblPr/>
              <a:tblGrid>
                <a:gridCol w="1666139"/>
                <a:gridCol w="934682"/>
                <a:gridCol w="934682"/>
                <a:gridCol w="934682"/>
                <a:gridCol w="934682"/>
                <a:gridCol w="934682"/>
                <a:gridCol w="934682"/>
                <a:gridCol w="934682"/>
              </a:tblGrid>
              <a:tr h="873819">
                <a:tc>
                  <a:txBody>
                    <a:bodyPr/>
                    <a:lstStyle/>
                    <a:p>
                      <a:pPr algn="ctr"/>
                      <a:endParaRPr lang="es-ES" sz="1400">
                        <a:latin typeface="Calibri"/>
                        <a:ea typeface="Times New Roman"/>
                        <a:cs typeface="Times New Roman"/>
                      </a:endParaRPr>
                    </a:p>
                  </a:txBody>
                  <a:tcPr marL="37461" marR="37461" marT="0" marB="0" anchor="ctr">
                    <a:lnL>
                      <a:noFill/>
                    </a:lnL>
                    <a:lnR>
                      <a:noFill/>
                    </a:lnR>
                    <a:lnT>
                      <a:noFill/>
                    </a:lnT>
                    <a:lnB>
                      <a:noFill/>
                    </a:lnB>
                  </a:tcPr>
                </a:tc>
                <a:tc>
                  <a:txBody>
                    <a:bodyPr/>
                    <a:lstStyle/>
                    <a:p>
                      <a:pPr algn="ctr"/>
                      <a:endParaRPr lang="es-ES" sz="1400">
                        <a:latin typeface="Calibri"/>
                        <a:ea typeface="Times New Roman"/>
                        <a:cs typeface="Times New Roman"/>
                      </a:endParaRPr>
                    </a:p>
                  </a:txBody>
                  <a:tcPr marL="37461" marR="3746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s-ES" sz="1600" b="1">
                          <a:solidFill>
                            <a:srgbClr val="000000"/>
                          </a:solidFill>
                          <a:latin typeface="Arial"/>
                          <a:ea typeface="Times New Roman"/>
                          <a:cs typeface="Times New Roman"/>
                        </a:rPr>
                        <a:t>Variable 4</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“La compañía le proporciona todos los beneficios que indica la ley”</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76345">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b="1" dirty="0">
                          <a:latin typeface="Arial"/>
                          <a:ea typeface="Times New Roman"/>
                          <a:cs typeface="Times New Roman"/>
                        </a:rPr>
                        <a:t>ESCALA</a:t>
                      </a:r>
                      <a:endParaRPr lang="es-ES" sz="1400" dirty="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2</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50400">
                <a:tc rowSpan="6">
                  <a:txBody>
                    <a:bodyPr/>
                    <a:lstStyle/>
                    <a:p>
                      <a:pPr algn="ctr">
                        <a:lnSpc>
                          <a:spcPct val="115000"/>
                        </a:lnSpc>
                        <a:spcAft>
                          <a:spcPts val="0"/>
                        </a:spcAft>
                      </a:pPr>
                      <a:r>
                        <a:rPr lang="es-ES" sz="1600" b="1">
                          <a:solidFill>
                            <a:srgbClr val="000000"/>
                          </a:solidFill>
                          <a:latin typeface="Arial"/>
                          <a:ea typeface="Times New Roman"/>
                          <a:cs typeface="Times New Roman"/>
                        </a:rPr>
                        <a:t>Variable 1</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“La compañía le ofrece apoyo para que pueda hacer su trabajo mejor cada día”</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r>
              <a:tr h="450400">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2</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450400">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7,40%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450400">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 </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11,80%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11,80%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476345">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7,40%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63,20%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76,50%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r>
              <a:tr h="476345">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82,40%</a:t>
                      </a:r>
                      <a:endParaRPr lang="es-ES" sz="140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dirty="0">
                          <a:solidFill>
                            <a:srgbClr val="000000"/>
                          </a:solidFill>
                          <a:latin typeface="Arial"/>
                          <a:ea typeface="Times New Roman"/>
                          <a:cs typeface="Times New Roman"/>
                        </a:rPr>
                        <a:t>100,00%</a:t>
                      </a:r>
                      <a:endParaRPr lang="es-ES" sz="1400" dirty="0">
                        <a:latin typeface="Calibri"/>
                        <a:ea typeface="Calibri"/>
                        <a:cs typeface="Times New Roman"/>
                      </a:endParaRPr>
                    </a:p>
                  </a:txBody>
                  <a:tcPr marL="37461" marR="37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BIVARIADAS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59</a:t>
            </a:fld>
            <a:endParaRPr lang="es-ES" dirty="0"/>
          </a:p>
        </p:txBody>
      </p:sp>
      <p:graphicFrame>
        <p:nvGraphicFramePr>
          <p:cNvPr id="5" name="4 Tabla"/>
          <p:cNvGraphicFramePr>
            <a:graphicFrameLocks noGrp="1"/>
          </p:cNvGraphicFramePr>
          <p:nvPr/>
        </p:nvGraphicFramePr>
        <p:xfrm>
          <a:off x="395536" y="1484784"/>
          <a:ext cx="8208911" cy="4320480"/>
        </p:xfrm>
        <a:graphic>
          <a:graphicData uri="http://schemas.openxmlformats.org/drawingml/2006/table">
            <a:tbl>
              <a:tblPr/>
              <a:tblGrid>
                <a:gridCol w="1666410"/>
                <a:gridCol w="934174"/>
                <a:gridCol w="934174"/>
                <a:gridCol w="934174"/>
                <a:gridCol w="934174"/>
                <a:gridCol w="934174"/>
                <a:gridCol w="937457"/>
                <a:gridCol w="934174"/>
              </a:tblGrid>
              <a:tr h="565834">
                <a:tc>
                  <a:txBody>
                    <a:bodyPr/>
                    <a:lstStyle/>
                    <a:p>
                      <a:pPr algn="ctr"/>
                      <a:endParaRPr lang="es-ES" sz="1400" dirty="0">
                        <a:latin typeface="Calibri"/>
                        <a:ea typeface="Times New Roman"/>
                        <a:cs typeface="Times New Roman"/>
                      </a:endParaRPr>
                    </a:p>
                  </a:txBody>
                  <a:tcPr marL="44299" marR="44299" marT="0" marB="0" anchor="ctr">
                    <a:lnL>
                      <a:noFill/>
                    </a:lnL>
                    <a:lnR>
                      <a:noFill/>
                    </a:lnR>
                    <a:lnT>
                      <a:noFill/>
                    </a:lnT>
                    <a:lnB>
                      <a:noFill/>
                    </a:lnB>
                  </a:tcPr>
                </a:tc>
                <a:tc>
                  <a:txBody>
                    <a:bodyPr/>
                    <a:lstStyle/>
                    <a:p>
                      <a:pPr algn="ctr"/>
                      <a:endParaRPr lang="es-ES" sz="1400">
                        <a:latin typeface="Calibri"/>
                        <a:ea typeface="Times New Roman"/>
                        <a:cs typeface="Times New Roman"/>
                      </a:endParaRPr>
                    </a:p>
                  </a:txBody>
                  <a:tcPr marL="44299" marR="4429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s-ES" sz="1600" b="1" dirty="0">
                          <a:solidFill>
                            <a:srgbClr val="000000"/>
                          </a:solidFill>
                          <a:latin typeface="Arial"/>
                          <a:ea typeface="Times New Roman"/>
                          <a:cs typeface="Times New Roman"/>
                        </a:rPr>
                        <a:t>Variable 6</a:t>
                      </a:r>
                      <a:br>
                        <a:rPr lang="es-ES" sz="1600" b="1" dirty="0">
                          <a:solidFill>
                            <a:srgbClr val="000000"/>
                          </a:solidFill>
                          <a:latin typeface="Arial"/>
                          <a:ea typeface="Times New Roman"/>
                          <a:cs typeface="Times New Roman"/>
                        </a:rPr>
                      </a:br>
                      <a:r>
                        <a:rPr lang="es-ES" sz="1600" dirty="0">
                          <a:solidFill>
                            <a:srgbClr val="000000"/>
                          </a:solidFill>
                          <a:latin typeface="Arial"/>
                          <a:ea typeface="Times New Roman"/>
                          <a:cs typeface="Times New Roman"/>
                        </a:rPr>
                        <a:t>“La jefatura la da apertura para transmitir sus inquietudes”</a:t>
                      </a:r>
                      <a:endParaRPr lang="es-ES" sz="1400" dirty="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76893">
                <a:tc>
                  <a:txBody>
                    <a:bodyPr/>
                    <a:lstStyle/>
                    <a:p>
                      <a:pPr algn="ctr">
                        <a:lnSpc>
                          <a:spcPct val="115000"/>
                        </a:lnSpc>
                        <a:spcAft>
                          <a:spcPts val="0"/>
                        </a:spcAft>
                      </a:pPr>
                      <a:r>
                        <a:rPr lang="es-ES" sz="1600">
                          <a:latin typeface="Times New Roman"/>
                          <a:ea typeface="Times New Roman"/>
                          <a:cs typeface="Times New Roman"/>
                        </a:rPr>
                        <a:t> </a:t>
                      </a:r>
                      <a:endParaRPr lang="es-ES" sz="1400">
                        <a:latin typeface="Calibri"/>
                        <a:ea typeface="Calibri"/>
                        <a:cs typeface="Times New Roman"/>
                      </a:endParaRPr>
                    </a:p>
                  </a:txBody>
                  <a:tcPr marL="44299" marR="4429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b="1">
                          <a:latin typeface="Arial"/>
                          <a:ea typeface="Times New Roman"/>
                          <a:cs typeface="Times New Roman"/>
                        </a:rPr>
                        <a:t>ESCALA</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2</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76893">
                <a:tc rowSpan="6">
                  <a:txBody>
                    <a:bodyPr/>
                    <a:lstStyle/>
                    <a:p>
                      <a:pPr algn="ctr">
                        <a:lnSpc>
                          <a:spcPct val="115000"/>
                        </a:lnSpc>
                        <a:spcAft>
                          <a:spcPts val="0"/>
                        </a:spcAft>
                      </a:pPr>
                      <a:r>
                        <a:rPr lang="es-ES" sz="1600" b="1">
                          <a:solidFill>
                            <a:srgbClr val="000000"/>
                          </a:solidFill>
                          <a:latin typeface="Arial"/>
                          <a:ea typeface="Times New Roman"/>
                          <a:cs typeface="Times New Roman"/>
                        </a:rPr>
                        <a:t>Variable 2</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“La compañía demuestra que usted es importante”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r>
              <a:tr h="293288">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2</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576893">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11,80%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576893">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7,40%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13,20%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27,90%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576893">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36,80%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50,00%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r>
              <a:tr h="576893">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8,80%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14,70%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55,90%</a:t>
                      </a:r>
                      <a:endParaRPr lang="es-ES" sz="140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dirty="0">
                          <a:solidFill>
                            <a:srgbClr val="000000"/>
                          </a:solidFill>
                          <a:latin typeface="Arial"/>
                          <a:ea typeface="Times New Roman"/>
                          <a:cs typeface="Times New Roman"/>
                        </a:rPr>
                        <a:t>100,00%</a:t>
                      </a:r>
                      <a:endParaRPr lang="es-ES" sz="1400" dirty="0">
                        <a:latin typeface="Calibri"/>
                        <a:ea typeface="Calibri"/>
                        <a:cs typeface="Times New Roman"/>
                      </a:endParaRPr>
                    </a:p>
                  </a:txBody>
                  <a:tcPr marL="44299" marR="44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600" dirty="0" smtClean="0"/>
              <a:t>DISTRIBUCIÓN DEL PERSONAL </a:t>
            </a:r>
            <a:endParaRPr lang="es-EC" sz="3600" dirty="0"/>
          </a:p>
        </p:txBody>
      </p:sp>
      <p:sp>
        <p:nvSpPr>
          <p:cNvPr id="4" name="Footer Placeholder 3"/>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Slide Number Placeholder 4"/>
          <p:cNvSpPr>
            <a:spLocks noGrp="1"/>
          </p:cNvSpPr>
          <p:nvPr>
            <p:ph type="sldNum" sz="quarter" idx="12"/>
          </p:nvPr>
        </p:nvSpPr>
        <p:spPr/>
        <p:txBody>
          <a:bodyPr/>
          <a:lstStyle/>
          <a:p>
            <a:fld id="{6D514C41-9E58-439A-A494-E9440C826A91}" type="slidenum">
              <a:rPr lang="es-ES" smtClean="0"/>
              <a:pPr/>
              <a:t>6</a:t>
            </a:fld>
            <a:endParaRPr lang="es-ES" dirty="0"/>
          </a:p>
        </p:txBody>
      </p:sp>
      <p:sp>
        <p:nvSpPr>
          <p:cNvPr id="11" name="10 Abrir llave"/>
          <p:cNvSpPr/>
          <p:nvPr/>
        </p:nvSpPr>
        <p:spPr>
          <a:xfrm>
            <a:off x="2000237" y="3429000"/>
            <a:ext cx="714375" cy="2071687"/>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dirty="0">
              <a:solidFill>
                <a:srgbClr val="FF0000"/>
              </a:solidFill>
            </a:endParaRPr>
          </a:p>
        </p:txBody>
      </p:sp>
      <p:sp>
        <p:nvSpPr>
          <p:cNvPr id="12" name="6 CuadroTexto"/>
          <p:cNvSpPr txBox="1">
            <a:spLocks noChangeArrowheads="1"/>
          </p:cNvSpPr>
          <p:nvPr/>
        </p:nvSpPr>
        <p:spPr bwMode="auto">
          <a:xfrm>
            <a:off x="857232" y="4276733"/>
            <a:ext cx="1143000" cy="366713"/>
          </a:xfrm>
          <a:prstGeom prst="rect">
            <a:avLst/>
          </a:prstGeom>
          <a:noFill/>
          <a:ln w="9525">
            <a:noFill/>
            <a:miter lim="800000"/>
            <a:headEnd/>
            <a:tailEnd/>
          </a:ln>
        </p:spPr>
        <p:txBody>
          <a:bodyPr>
            <a:spAutoFit/>
          </a:bodyPr>
          <a:lstStyle/>
          <a:p>
            <a:pPr algn="ctr"/>
            <a:r>
              <a:rPr lang="es-ES" dirty="0" smtClean="0">
                <a:solidFill>
                  <a:srgbClr val="FF0000"/>
                </a:solidFill>
                <a:latin typeface="Plantagenet Cherokee" pitchFamily="18" charset="0"/>
              </a:rPr>
              <a:t>91%</a:t>
            </a:r>
            <a:endParaRPr lang="es-ES" dirty="0">
              <a:solidFill>
                <a:srgbClr val="FF0000"/>
              </a:solidFill>
              <a:latin typeface="Plantagenet Cherokee" pitchFamily="18" charset="0"/>
            </a:endParaRPr>
          </a:p>
        </p:txBody>
      </p:sp>
      <p:pic>
        <p:nvPicPr>
          <p:cNvPr id="1026" name="Picture 2"/>
          <p:cNvPicPr>
            <a:picLocks noChangeAspect="1" noChangeArrowheads="1"/>
          </p:cNvPicPr>
          <p:nvPr/>
        </p:nvPicPr>
        <p:blipFill>
          <a:blip r:embed="rId2" cstate="print"/>
          <a:srcRect l="23135" b="4766"/>
          <a:stretch>
            <a:fillRect/>
          </a:stretch>
        </p:blipFill>
        <p:spPr bwMode="auto">
          <a:xfrm>
            <a:off x="2483768" y="1340768"/>
            <a:ext cx="4118273" cy="504056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BIVARIADAS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60</a:t>
            </a:fld>
            <a:endParaRPr lang="es-ES" dirty="0"/>
          </a:p>
        </p:txBody>
      </p:sp>
      <p:graphicFrame>
        <p:nvGraphicFramePr>
          <p:cNvPr id="5" name="4 Tabla"/>
          <p:cNvGraphicFramePr>
            <a:graphicFrameLocks noGrp="1"/>
          </p:cNvGraphicFramePr>
          <p:nvPr/>
        </p:nvGraphicFramePr>
        <p:xfrm>
          <a:off x="539547" y="1628800"/>
          <a:ext cx="8064901" cy="4176465"/>
        </p:xfrm>
        <a:graphic>
          <a:graphicData uri="http://schemas.openxmlformats.org/drawingml/2006/table">
            <a:tbl>
              <a:tblPr/>
              <a:tblGrid>
                <a:gridCol w="1847551"/>
                <a:gridCol w="1036225"/>
                <a:gridCol w="1036225"/>
                <a:gridCol w="1036225"/>
                <a:gridCol w="1036225"/>
                <a:gridCol w="1036225"/>
                <a:gridCol w="1036225"/>
              </a:tblGrid>
              <a:tr h="1237791">
                <a:tc>
                  <a:txBody>
                    <a:bodyPr/>
                    <a:lstStyle/>
                    <a:p>
                      <a:pPr algn="ctr"/>
                      <a:endParaRPr lang="es-ES" sz="1600" dirty="0">
                        <a:latin typeface="Calibri"/>
                        <a:ea typeface="Times New Roman"/>
                        <a:cs typeface="Times New Roman"/>
                      </a:endParaRPr>
                    </a:p>
                  </a:txBody>
                  <a:tcPr marL="34591" marR="34591" marT="0" marB="0" anchor="b">
                    <a:lnL>
                      <a:noFill/>
                    </a:lnL>
                    <a:lnR>
                      <a:noFill/>
                    </a:lnR>
                    <a:lnT>
                      <a:noFill/>
                    </a:lnT>
                    <a:lnB>
                      <a:noFill/>
                    </a:lnB>
                  </a:tcPr>
                </a:tc>
                <a:tc>
                  <a:txBody>
                    <a:bodyPr/>
                    <a:lstStyle/>
                    <a:p>
                      <a:pPr algn="ctr"/>
                      <a:endParaRPr lang="es-ES" sz="1600">
                        <a:latin typeface="Calibri"/>
                        <a:ea typeface="Times New Roman"/>
                        <a:cs typeface="Times New Roman"/>
                      </a:endParaRPr>
                    </a:p>
                  </a:txBody>
                  <a:tcPr marL="34591" marR="34591"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S" sz="1600" b="1" dirty="0">
                          <a:solidFill>
                            <a:srgbClr val="000000"/>
                          </a:solidFill>
                          <a:latin typeface="Arial"/>
                          <a:ea typeface="Times New Roman"/>
                          <a:cs typeface="Times New Roman"/>
                        </a:rPr>
                        <a:t>Variable 13</a:t>
                      </a:r>
                      <a:br>
                        <a:rPr lang="es-ES" sz="1600" b="1" dirty="0">
                          <a:solidFill>
                            <a:srgbClr val="000000"/>
                          </a:solidFill>
                          <a:latin typeface="Arial"/>
                          <a:ea typeface="Times New Roman"/>
                          <a:cs typeface="Times New Roman"/>
                        </a:rPr>
                      </a:br>
                      <a:r>
                        <a:rPr lang="es-ES" sz="1600" dirty="0">
                          <a:solidFill>
                            <a:srgbClr val="000000"/>
                          </a:solidFill>
                          <a:latin typeface="Arial"/>
                          <a:ea typeface="Times New Roman"/>
                          <a:cs typeface="Times New Roman"/>
                        </a:rPr>
                        <a:t>“La compañía le proporciona un equipo de trabajo adecuado para su labor”</a:t>
                      </a:r>
                      <a:endParaRPr lang="es-ES" sz="1600" dirty="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7698">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4591" marR="3459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b="1" dirty="0">
                          <a:latin typeface="Arial"/>
                          <a:ea typeface="Times New Roman"/>
                          <a:cs typeface="Times New Roman"/>
                        </a:rPr>
                        <a:t>ESCALA</a:t>
                      </a:r>
                      <a:endParaRPr lang="es-ES" sz="1600" dirty="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37698">
                <a:tc rowSpan="6">
                  <a:txBody>
                    <a:bodyPr/>
                    <a:lstStyle/>
                    <a:p>
                      <a:pPr algn="ctr">
                        <a:lnSpc>
                          <a:spcPct val="115000"/>
                        </a:lnSpc>
                        <a:spcAft>
                          <a:spcPts val="0"/>
                        </a:spcAft>
                      </a:pPr>
                      <a:r>
                        <a:rPr lang="es-ES" sz="1600" b="1">
                          <a:solidFill>
                            <a:srgbClr val="000000"/>
                          </a:solidFill>
                          <a:latin typeface="Arial"/>
                          <a:ea typeface="Times New Roman"/>
                          <a:cs typeface="Times New Roman"/>
                        </a:rPr>
                        <a:t>Variable 3</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“La compañía se preocupa por su bienestar”</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r>
              <a:tr h="418245">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2</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418245">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394545">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7,40%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7,40%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22,10%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437698">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16,20%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44,10%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63,20%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r>
              <a:tr h="394545">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8,80%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27,90%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52,90%</a:t>
                      </a:r>
                      <a:endParaRPr lang="es-ES" sz="160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dirty="0">
                          <a:solidFill>
                            <a:srgbClr val="000000"/>
                          </a:solidFill>
                          <a:latin typeface="Arial"/>
                          <a:ea typeface="Times New Roman"/>
                          <a:cs typeface="Times New Roman"/>
                        </a:rPr>
                        <a:t>100,00%</a:t>
                      </a:r>
                      <a:endParaRPr lang="es-ES" sz="1600" dirty="0">
                        <a:latin typeface="Calibri"/>
                        <a:ea typeface="Calibri"/>
                        <a:cs typeface="Times New Roman"/>
                      </a:endParaRPr>
                    </a:p>
                  </a:txBody>
                  <a:tcPr marL="34591" marR="34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BIVARIADAS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61</a:t>
            </a:fld>
            <a:endParaRPr lang="es-ES" dirty="0"/>
          </a:p>
        </p:txBody>
      </p:sp>
      <p:graphicFrame>
        <p:nvGraphicFramePr>
          <p:cNvPr id="5" name="4 Tabla"/>
          <p:cNvGraphicFramePr>
            <a:graphicFrameLocks noGrp="1"/>
          </p:cNvGraphicFramePr>
          <p:nvPr/>
        </p:nvGraphicFramePr>
        <p:xfrm>
          <a:off x="251521" y="1484782"/>
          <a:ext cx="8424934" cy="4248475"/>
        </p:xfrm>
        <a:graphic>
          <a:graphicData uri="http://schemas.openxmlformats.org/drawingml/2006/table">
            <a:tbl>
              <a:tblPr/>
              <a:tblGrid>
                <a:gridCol w="1710018"/>
                <a:gridCol w="1049875"/>
                <a:gridCol w="868296"/>
                <a:gridCol w="959085"/>
                <a:gridCol w="959085"/>
                <a:gridCol w="959085"/>
                <a:gridCol w="959745"/>
                <a:gridCol w="959745"/>
              </a:tblGrid>
              <a:tr h="995501">
                <a:tc>
                  <a:txBody>
                    <a:bodyPr/>
                    <a:lstStyle/>
                    <a:p>
                      <a:pPr algn="l"/>
                      <a:endParaRPr lang="es-ES" sz="1600" dirty="0">
                        <a:latin typeface="Calibri"/>
                        <a:ea typeface="Times New Roman"/>
                        <a:cs typeface="Times New Roman"/>
                      </a:endParaRPr>
                    </a:p>
                  </a:txBody>
                  <a:tcPr marL="33366" marR="33366" marT="0" marB="0" anchor="b">
                    <a:lnL>
                      <a:noFill/>
                    </a:lnL>
                    <a:lnR>
                      <a:noFill/>
                    </a:lnR>
                    <a:lnT>
                      <a:noFill/>
                    </a:lnT>
                    <a:lnB>
                      <a:noFill/>
                    </a:lnB>
                  </a:tcPr>
                </a:tc>
                <a:tc>
                  <a:txBody>
                    <a:bodyPr/>
                    <a:lstStyle/>
                    <a:p>
                      <a:pPr algn="l"/>
                      <a:endParaRPr lang="es-ES" sz="1600">
                        <a:latin typeface="Calibri"/>
                        <a:ea typeface="Times New Roman"/>
                        <a:cs typeface="Times New Roman"/>
                      </a:endParaRPr>
                    </a:p>
                  </a:txBody>
                  <a:tcPr marL="33366" marR="3336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s-ES" sz="1600" b="1">
                          <a:solidFill>
                            <a:srgbClr val="000000"/>
                          </a:solidFill>
                          <a:latin typeface="Arial"/>
                          <a:ea typeface="Times New Roman"/>
                          <a:cs typeface="Times New Roman"/>
                        </a:rPr>
                        <a:t>Variable 15</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En general ¿Cuál es su calificación para la compañía?</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56387">
                <a:tc>
                  <a:txBody>
                    <a:bodyPr/>
                    <a:lstStyle/>
                    <a:p>
                      <a:pPr algn="l">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3366" marR="3336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b="1" dirty="0">
                          <a:latin typeface="Arial"/>
                          <a:ea typeface="Times New Roman"/>
                          <a:cs typeface="Times New Roman"/>
                        </a:rPr>
                        <a:t>ESCALA</a:t>
                      </a:r>
                      <a:endParaRPr lang="es-ES" sz="1600" dirty="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2</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3</a:t>
                      </a:r>
                      <a:endParaRPr lang="es-ES" sz="1600" dirty="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87940">
                <a:tc rowSpan="6">
                  <a:txBody>
                    <a:bodyPr/>
                    <a:lstStyle/>
                    <a:p>
                      <a:pPr algn="ctr">
                        <a:lnSpc>
                          <a:spcPct val="115000"/>
                        </a:lnSpc>
                        <a:spcAft>
                          <a:spcPts val="0"/>
                        </a:spcAft>
                      </a:pPr>
                      <a:r>
                        <a:rPr lang="es-ES" sz="1600" b="1">
                          <a:solidFill>
                            <a:srgbClr val="000000"/>
                          </a:solidFill>
                          <a:latin typeface="Arial"/>
                          <a:ea typeface="Times New Roman"/>
                          <a:cs typeface="Times New Roman"/>
                        </a:rPr>
                        <a:t>Variable 7</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“Las jefaturas realizan llamados de atención justificadamente”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1</a:t>
                      </a:r>
                      <a:endParaRPr lang="es-ES" sz="1600" dirty="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16,20%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32,40%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57,40%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r>
              <a:tr h="387940">
                <a:tc vMerge="1">
                  <a:txBody>
                    <a:bodyPr/>
                    <a:lstStyle/>
                    <a:p>
                      <a:endParaRPr lang="es-ES"/>
                    </a:p>
                  </a:txBody>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2</a:t>
                      </a:r>
                      <a:endParaRPr lang="es-ES" sz="1600" dirty="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11,80%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387940">
                <a:tc vMerge="1">
                  <a:txBody>
                    <a:bodyPr/>
                    <a:lstStyle/>
                    <a:p>
                      <a:endParaRPr lang="es-ES"/>
                    </a:p>
                  </a:txBody>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3</a:t>
                      </a:r>
                      <a:endParaRPr lang="es-ES" sz="1600" dirty="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7,40%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387940">
                <a:tc vMerge="1">
                  <a:txBody>
                    <a:bodyPr/>
                    <a:lstStyle/>
                    <a:p>
                      <a:endParaRPr lang="es-ES"/>
                    </a:p>
                  </a:txBody>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4</a:t>
                      </a:r>
                      <a:endParaRPr lang="es-ES" sz="1600" dirty="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388440">
                <a:tc vMerge="1">
                  <a:txBody>
                    <a:bodyPr/>
                    <a:lstStyle/>
                    <a:p>
                      <a:endParaRPr lang="es-ES"/>
                    </a:p>
                  </a:txBody>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5</a:t>
                      </a:r>
                      <a:endParaRPr lang="es-ES" sz="1600" dirty="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11,8%</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16,20%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r>
              <a:tr h="656387">
                <a:tc vMerge="1">
                  <a:txBody>
                    <a:bodyPr/>
                    <a:lstStyle/>
                    <a:p>
                      <a:endParaRPr lang="es-ES"/>
                    </a:p>
                  </a:txBody>
                  <a:tcPr/>
                </a:tc>
                <a:tc>
                  <a:txBody>
                    <a:bodyPr/>
                    <a:lstStyle/>
                    <a:p>
                      <a:pPr algn="l">
                        <a:lnSpc>
                          <a:spcPct val="115000"/>
                        </a:lnSpc>
                        <a:spcAft>
                          <a:spcPts val="0"/>
                        </a:spcAft>
                      </a:pPr>
                      <a:r>
                        <a:rPr lang="es-ES" sz="1600" b="1">
                          <a:solidFill>
                            <a:srgbClr val="000000"/>
                          </a:solidFill>
                          <a:latin typeface="Arial"/>
                          <a:ea typeface="Times New Roman"/>
                          <a:cs typeface="Times New Roman"/>
                        </a:rPr>
                        <a:t>Total</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29,40%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58,80%</a:t>
                      </a:r>
                      <a:endParaRPr lang="es-ES" sz="160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dirty="0">
                          <a:solidFill>
                            <a:srgbClr val="000000"/>
                          </a:solidFill>
                          <a:latin typeface="Arial"/>
                          <a:ea typeface="Times New Roman"/>
                          <a:cs typeface="Times New Roman"/>
                        </a:rPr>
                        <a:t>100,00%</a:t>
                      </a:r>
                      <a:endParaRPr lang="es-ES" sz="1600" dirty="0">
                        <a:latin typeface="Calibri"/>
                        <a:ea typeface="Calibri"/>
                        <a:cs typeface="Times New Roman"/>
                      </a:endParaRPr>
                    </a:p>
                  </a:txBody>
                  <a:tcPr marL="33366" marR="33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BIVARIADAS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62</a:t>
            </a:fld>
            <a:endParaRPr lang="es-ES" dirty="0"/>
          </a:p>
        </p:txBody>
      </p:sp>
      <p:graphicFrame>
        <p:nvGraphicFramePr>
          <p:cNvPr id="5" name="4 Tabla"/>
          <p:cNvGraphicFramePr>
            <a:graphicFrameLocks noGrp="1"/>
          </p:cNvGraphicFramePr>
          <p:nvPr/>
        </p:nvGraphicFramePr>
        <p:xfrm>
          <a:off x="467543" y="1628800"/>
          <a:ext cx="8064897" cy="4104456"/>
        </p:xfrm>
        <a:graphic>
          <a:graphicData uri="http://schemas.openxmlformats.org/drawingml/2006/table">
            <a:tbl>
              <a:tblPr/>
              <a:tblGrid>
                <a:gridCol w="1847103"/>
                <a:gridCol w="1036299"/>
                <a:gridCol w="1036299"/>
                <a:gridCol w="1036299"/>
                <a:gridCol w="1036299"/>
                <a:gridCol w="1036299"/>
                <a:gridCol w="1036299"/>
              </a:tblGrid>
              <a:tr h="1027645">
                <a:tc>
                  <a:txBody>
                    <a:bodyPr/>
                    <a:lstStyle/>
                    <a:p>
                      <a:pPr algn="l"/>
                      <a:endParaRPr lang="es-ES" sz="1600">
                        <a:latin typeface="Calibri"/>
                        <a:ea typeface="Times New Roman"/>
                        <a:cs typeface="Times New Roman"/>
                      </a:endParaRPr>
                    </a:p>
                  </a:txBody>
                  <a:tcPr marL="36824" marR="36824" marT="0" marB="0" anchor="b">
                    <a:lnL>
                      <a:noFill/>
                    </a:lnL>
                    <a:lnR>
                      <a:noFill/>
                    </a:lnR>
                    <a:lnT>
                      <a:noFill/>
                    </a:lnT>
                    <a:lnB>
                      <a:noFill/>
                    </a:lnB>
                  </a:tcPr>
                </a:tc>
                <a:tc>
                  <a:txBody>
                    <a:bodyPr/>
                    <a:lstStyle/>
                    <a:p>
                      <a:pPr algn="l"/>
                      <a:endParaRPr lang="es-ES" sz="1600">
                        <a:latin typeface="Calibri"/>
                        <a:ea typeface="Times New Roman"/>
                        <a:cs typeface="Times New Roman"/>
                      </a:endParaRPr>
                    </a:p>
                  </a:txBody>
                  <a:tcPr marL="36824" marR="3682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S" sz="1600" b="1">
                          <a:solidFill>
                            <a:srgbClr val="000000"/>
                          </a:solidFill>
                          <a:latin typeface="Arial"/>
                          <a:ea typeface="Times New Roman"/>
                          <a:cs typeface="Times New Roman"/>
                        </a:rPr>
                        <a:t>Variable 14</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“Considera que está capacitado para el manejo de su arma de dotación"</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43996">
                <a:tc>
                  <a:txBody>
                    <a:bodyPr/>
                    <a:lstStyle/>
                    <a:p>
                      <a:pPr algn="l">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6824" marR="3682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b="1" dirty="0">
                          <a:latin typeface="Arial"/>
                          <a:ea typeface="Times New Roman"/>
                          <a:cs typeface="Times New Roman"/>
                        </a:rPr>
                        <a:t>ESCALA</a:t>
                      </a:r>
                      <a:endParaRPr lang="es-ES" sz="1600" dirty="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42548">
                <a:tc rowSpan="5">
                  <a:txBody>
                    <a:bodyPr/>
                    <a:lstStyle/>
                    <a:p>
                      <a:pPr algn="ctr">
                        <a:lnSpc>
                          <a:spcPct val="115000"/>
                        </a:lnSpc>
                        <a:spcAft>
                          <a:spcPts val="0"/>
                        </a:spcAft>
                      </a:pPr>
                      <a:r>
                        <a:rPr lang="es-ES" sz="1600" b="1">
                          <a:solidFill>
                            <a:srgbClr val="000000"/>
                          </a:solidFill>
                          <a:latin typeface="Arial"/>
                          <a:ea typeface="Times New Roman"/>
                          <a:cs typeface="Times New Roman"/>
                        </a:rPr>
                        <a:t>Variable 13</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“La compañía le proporciona un equipo de trabajo adecuado para su labor”</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600" b="1">
                          <a:solidFill>
                            <a:srgbClr val="000000"/>
                          </a:solidFill>
                          <a:latin typeface="Arial"/>
                          <a:ea typeface="Times New Roman"/>
                          <a:cs typeface="Times New Roman"/>
                        </a:rPr>
                        <a:t>1</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8,80%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r>
              <a:tr h="342548">
                <a:tc vMerge="1">
                  <a:txBody>
                    <a:bodyPr/>
                    <a:lstStyle/>
                    <a:p>
                      <a:endParaRPr lang="es-ES"/>
                    </a:p>
                  </a:txBody>
                  <a:tcPr/>
                </a:tc>
                <a:tc>
                  <a:txBody>
                    <a:bodyPr/>
                    <a:lstStyle/>
                    <a:p>
                      <a:pPr algn="r">
                        <a:lnSpc>
                          <a:spcPct val="115000"/>
                        </a:lnSpc>
                        <a:spcAft>
                          <a:spcPts val="0"/>
                        </a:spcAft>
                      </a:pPr>
                      <a:r>
                        <a:rPr lang="es-ES" sz="1600" b="1">
                          <a:solidFill>
                            <a:srgbClr val="000000"/>
                          </a:solidFill>
                          <a:latin typeface="Arial"/>
                          <a:ea typeface="Times New Roman"/>
                          <a:cs typeface="Times New Roman"/>
                        </a:rPr>
                        <a:t>3</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342548">
                <a:tc vMerge="1">
                  <a:txBody>
                    <a:bodyPr/>
                    <a:lstStyle/>
                    <a:p>
                      <a:endParaRPr lang="es-ES"/>
                    </a:p>
                  </a:txBody>
                  <a:tcPr/>
                </a:tc>
                <a:tc>
                  <a:txBody>
                    <a:bodyPr/>
                    <a:lstStyle/>
                    <a:p>
                      <a:pPr algn="r">
                        <a:lnSpc>
                          <a:spcPct val="115000"/>
                        </a:lnSpc>
                        <a:spcAft>
                          <a:spcPts val="0"/>
                        </a:spcAft>
                      </a:pPr>
                      <a:r>
                        <a:rPr lang="es-ES" sz="1600" b="1">
                          <a:solidFill>
                            <a:srgbClr val="000000"/>
                          </a:solidFill>
                          <a:latin typeface="Arial"/>
                          <a:ea typeface="Times New Roman"/>
                          <a:cs typeface="Times New Roman"/>
                        </a:rPr>
                        <a:t>4</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25,00%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27,90%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342548">
                <a:tc vMerge="1">
                  <a:txBody>
                    <a:bodyPr/>
                    <a:lstStyle/>
                    <a:p>
                      <a:endParaRPr lang="es-ES"/>
                    </a:p>
                  </a:txBody>
                  <a:tcPr/>
                </a:tc>
                <a:tc>
                  <a:txBody>
                    <a:bodyPr/>
                    <a:lstStyle/>
                    <a:p>
                      <a:pPr algn="r">
                        <a:lnSpc>
                          <a:spcPct val="115000"/>
                        </a:lnSpc>
                        <a:spcAft>
                          <a:spcPts val="0"/>
                        </a:spcAft>
                      </a:pPr>
                      <a:r>
                        <a:rPr lang="es-ES" sz="1600" b="1">
                          <a:solidFill>
                            <a:srgbClr val="000000"/>
                          </a:solidFill>
                          <a:latin typeface="Arial"/>
                          <a:ea typeface="Times New Roman"/>
                          <a:cs typeface="Times New Roman"/>
                        </a:rPr>
                        <a:t>5</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42,60%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52,90%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r>
              <a:tr h="1062623">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10,30%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83,80%</a:t>
                      </a:r>
                      <a:endParaRPr lang="es-ES" sz="160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dirty="0">
                          <a:solidFill>
                            <a:srgbClr val="000000"/>
                          </a:solidFill>
                          <a:latin typeface="Arial"/>
                          <a:ea typeface="Times New Roman"/>
                          <a:cs typeface="Times New Roman"/>
                        </a:rPr>
                        <a:t>100,00%</a:t>
                      </a:r>
                      <a:endParaRPr lang="es-ES" sz="1600" dirty="0">
                        <a:latin typeface="Calibri"/>
                        <a:ea typeface="Calibri"/>
                        <a:cs typeface="Times New Roman"/>
                      </a:endParaRPr>
                    </a:p>
                  </a:txBody>
                  <a:tcPr marL="36824" marR="36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BIVARIADAS</a:t>
            </a:r>
            <a:endParaRPr lang="es-ES"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63</a:t>
            </a:fld>
            <a:endParaRPr lang="es-ES" dirty="0"/>
          </a:p>
        </p:txBody>
      </p:sp>
      <p:graphicFrame>
        <p:nvGraphicFramePr>
          <p:cNvPr id="5" name="4 Tabla"/>
          <p:cNvGraphicFramePr>
            <a:graphicFrameLocks noGrp="1"/>
          </p:cNvGraphicFramePr>
          <p:nvPr/>
        </p:nvGraphicFramePr>
        <p:xfrm>
          <a:off x="323528" y="1700808"/>
          <a:ext cx="8352930" cy="4079381"/>
        </p:xfrm>
        <a:graphic>
          <a:graphicData uri="http://schemas.openxmlformats.org/drawingml/2006/table">
            <a:tbl>
              <a:tblPr/>
              <a:tblGrid>
                <a:gridCol w="1695720"/>
                <a:gridCol w="951030"/>
                <a:gridCol w="951030"/>
                <a:gridCol w="951030"/>
                <a:gridCol w="951030"/>
                <a:gridCol w="951030"/>
                <a:gridCol w="951030"/>
                <a:gridCol w="951030"/>
              </a:tblGrid>
              <a:tr h="888059">
                <a:tc>
                  <a:txBody>
                    <a:bodyPr/>
                    <a:lstStyle/>
                    <a:p>
                      <a:pPr algn="ctr"/>
                      <a:endParaRPr lang="es-ES" sz="1600" dirty="0">
                        <a:latin typeface="Calibri"/>
                        <a:ea typeface="Times New Roman"/>
                        <a:cs typeface="Times New Roman"/>
                      </a:endParaRPr>
                    </a:p>
                  </a:txBody>
                  <a:tcPr marL="39629" marR="39629" marT="0" marB="0" anchor="b">
                    <a:lnL>
                      <a:noFill/>
                    </a:lnL>
                    <a:lnR>
                      <a:noFill/>
                    </a:lnR>
                    <a:lnT>
                      <a:noFill/>
                    </a:lnT>
                    <a:lnB>
                      <a:noFill/>
                    </a:lnB>
                  </a:tcPr>
                </a:tc>
                <a:tc>
                  <a:txBody>
                    <a:bodyPr/>
                    <a:lstStyle/>
                    <a:p>
                      <a:pPr algn="ctr"/>
                      <a:endParaRPr lang="es-ES" sz="1600">
                        <a:latin typeface="Calibri"/>
                        <a:ea typeface="Times New Roman"/>
                        <a:cs typeface="Times New Roman"/>
                      </a:endParaRPr>
                    </a:p>
                  </a:txBody>
                  <a:tcPr marL="39629" marR="3962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s-ES" sz="1600" b="1" dirty="0">
                          <a:solidFill>
                            <a:srgbClr val="000000"/>
                          </a:solidFill>
                          <a:latin typeface="Arial"/>
                          <a:ea typeface="Times New Roman"/>
                          <a:cs typeface="Times New Roman"/>
                        </a:rPr>
                        <a:t>Variable 15</a:t>
                      </a:r>
                      <a:br>
                        <a:rPr lang="es-ES" sz="1600" b="1" dirty="0">
                          <a:solidFill>
                            <a:srgbClr val="000000"/>
                          </a:solidFill>
                          <a:latin typeface="Arial"/>
                          <a:ea typeface="Times New Roman"/>
                          <a:cs typeface="Times New Roman"/>
                        </a:rPr>
                      </a:br>
                      <a:r>
                        <a:rPr lang="es-ES" sz="1600" dirty="0">
                          <a:solidFill>
                            <a:srgbClr val="000000"/>
                          </a:solidFill>
                          <a:latin typeface="Arial"/>
                          <a:ea typeface="Times New Roman"/>
                          <a:cs typeface="Times New Roman"/>
                        </a:rPr>
                        <a:t>En general ¿Cuál es su calificación para la compañía?</a:t>
                      </a:r>
                      <a:endParaRPr lang="es-ES" sz="1600" dirty="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85531">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9629" marR="3962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b="1" dirty="0">
                          <a:latin typeface="Arial"/>
                          <a:ea typeface="Times New Roman"/>
                          <a:cs typeface="Times New Roman"/>
                        </a:rPr>
                        <a:t>ESCALA</a:t>
                      </a:r>
                      <a:endParaRPr lang="es-ES" sz="1600" dirty="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1</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2</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85531">
                <a:tc rowSpan="6">
                  <a:txBody>
                    <a:bodyPr/>
                    <a:lstStyle/>
                    <a:p>
                      <a:pPr algn="ctr">
                        <a:lnSpc>
                          <a:spcPct val="115000"/>
                        </a:lnSpc>
                        <a:spcAft>
                          <a:spcPts val="0"/>
                        </a:spcAft>
                      </a:pPr>
                      <a:r>
                        <a:rPr lang="es-ES" sz="1600" b="1">
                          <a:solidFill>
                            <a:srgbClr val="000000"/>
                          </a:solidFill>
                          <a:latin typeface="Arial"/>
                          <a:ea typeface="Times New Roman"/>
                          <a:cs typeface="Times New Roman"/>
                        </a:rPr>
                        <a:t>Variable 8</a:t>
                      </a:r>
                      <a:br>
                        <a:rPr lang="es-ES" sz="1600" b="1">
                          <a:solidFill>
                            <a:srgbClr val="000000"/>
                          </a:solidFill>
                          <a:latin typeface="Arial"/>
                          <a:ea typeface="Times New Roman"/>
                          <a:cs typeface="Times New Roman"/>
                        </a:rPr>
                      </a:br>
                      <a:r>
                        <a:rPr lang="es-ES" sz="1600">
                          <a:solidFill>
                            <a:srgbClr val="000000"/>
                          </a:solidFill>
                          <a:latin typeface="Arial"/>
                          <a:ea typeface="Times New Roman"/>
                          <a:cs typeface="Times New Roman"/>
                        </a:rPr>
                        <a:t>“Las jefaturas impone multas justificadamente”</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1</a:t>
                      </a:r>
                      <a:endParaRPr lang="es-ES" sz="1600" dirty="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19,10%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33,80%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60,30%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r>
              <a:tr h="283066">
                <a:tc vMerge="1">
                  <a:txBody>
                    <a:bodyPr/>
                    <a:lstStyle/>
                    <a:p>
                      <a:endParaRPr lang="es-ES"/>
                    </a:p>
                  </a:txBody>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2</a:t>
                      </a:r>
                      <a:endParaRPr lang="es-ES" sz="1600" dirty="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7,40%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283066">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3</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7,40%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283066">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4</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EF3"/>
                    </a:solidFill>
                  </a:tcPr>
                </a:tc>
              </a:tr>
              <a:tr h="585531">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5</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latin typeface="Times New Roman"/>
                          <a:ea typeface="Times New Roman"/>
                          <a:cs typeface="Times New Roman"/>
                        </a:rPr>
                        <a:t> </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16,20%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20,60%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EF3"/>
                    </a:solidFill>
                  </a:tcPr>
                </a:tc>
              </a:tr>
              <a:tr h="585531">
                <a:tc vMerge="1">
                  <a:txBody>
                    <a:bodyPr/>
                    <a:lstStyle/>
                    <a:p>
                      <a:endParaRPr lang="es-ES"/>
                    </a:p>
                  </a:txBody>
                  <a:tcPr/>
                </a:tc>
                <a:tc>
                  <a:txBody>
                    <a:bodyPr/>
                    <a:lstStyle/>
                    <a:p>
                      <a:pPr algn="ctr">
                        <a:lnSpc>
                          <a:spcPct val="115000"/>
                        </a:lnSpc>
                        <a:spcAft>
                          <a:spcPts val="0"/>
                        </a:spcAft>
                      </a:pPr>
                      <a:r>
                        <a:rPr lang="es-ES" sz="1600" b="1">
                          <a:solidFill>
                            <a:srgbClr val="000000"/>
                          </a:solidFill>
                          <a:latin typeface="Arial"/>
                          <a:ea typeface="Times New Roman"/>
                          <a:cs typeface="Times New Roman"/>
                        </a:rPr>
                        <a:t>Total</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1,50%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4,40%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5,90%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29,40%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a:solidFill>
                            <a:srgbClr val="000000"/>
                          </a:solidFill>
                          <a:latin typeface="Arial"/>
                          <a:ea typeface="Times New Roman"/>
                          <a:cs typeface="Times New Roman"/>
                        </a:rPr>
                        <a:t>58,80%</a:t>
                      </a:r>
                      <a:endParaRPr lang="es-ES" sz="160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a:lnSpc>
                          <a:spcPct val="115000"/>
                        </a:lnSpc>
                        <a:spcAft>
                          <a:spcPts val="0"/>
                        </a:spcAft>
                      </a:pPr>
                      <a:r>
                        <a:rPr lang="es-ES" sz="1600" dirty="0">
                          <a:solidFill>
                            <a:srgbClr val="000000"/>
                          </a:solidFill>
                          <a:latin typeface="Arial"/>
                          <a:ea typeface="Times New Roman"/>
                          <a:cs typeface="Times New Roman"/>
                        </a:rPr>
                        <a:t>100,00%</a:t>
                      </a:r>
                      <a:endParaRPr lang="es-ES" sz="1600" dirty="0">
                        <a:latin typeface="Calibri"/>
                        <a:ea typeface="Calibri"/>
                        <a:cs typeface="Times New Roman"/>
                      </a:endParaRPr>
                    </a:p>
                  </a:txBody>
                  <a:tcPr marL="39629" marR="39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dirty="0" smtClean="0"/>
              <a:t>MONITOREO Y CONTROL DEL SISTEMA DE </a:t>
            </a:r>
            <a:r>
              <a:rPr lang="es-EC" dirty="0" smtClean="0"/>
              <a:t>CONTROL DE </a:t>
            </a:r>
            <a:r>
              <a:rPr lang="es-EC" dirty="0" smtClean="0"/>
              <a:t>GESTIÓN </a:t>
            </a:r>
            <a:endParaRPr lang="es-ES" dirty="0"/>
          </a:p>
        </p:txBody>
      </p:sp>
      <p:sp>
        <p:nvSpPr>
          <p:cNvPr id="5" name="4 Subtítulo"/>
          <p:cNvSpPr>
            <a:spLocks noGrp="1"/>
          </p:cNvSpPr>
          <p:nvPr>
            <p:ph type="subTitle" idx="1"/>
          </p:nvPr>
        </p:nvSpPr>
        <p:spPr/>
        <p:txBody>
          <a:bodyPr/>
          <a:lstStyle/>
          <a:p>
            <a:r>
              <a:rPr lang="es-ES" dirty="0" smtClean="0"/>
              <a:t>Capitulo IV</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64</a:t>
            </a:fld>
            <a:endParaRPr lang="es-ES" dirty="0"/>
          </a:p>
        </p:txBody>
      </p:sp>
      <p:sp>
        <p:nvSpPr>
          <p:cNvPr id="3" name="2 Marcador de pie de página"/>
          <p:cNvSpPr>
            <a:spLocks noGrp="1"/>
          </p:cNvSpPr>
          <p:nvPr>
            <p:ph type="ftr" sz="quarter" idx="4294967295"/>
          </p:nvPr>
        </p:nvSpPr>
        <p:spPr>
          <a:xfrm>
            <a:off x="0" y="6453188"/>
            <a:ext cx="4392613" cy="365125"/>
          </a:xfrm>
        </p:spPr>
        <p:txBody>
          <a:bodyPr/>
          <a:lstStyle/>
          <a:p>
            <a:r>
              <a:rPr lang="es-MX" smtClean="0"/>
              <a:t>Diseño e implantación de un Sistema de  Control de Gestión</a:t>
            </a:r>
            <a:endParaRPr lang="es-E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4400" b="1" kern="1200" dirty="0">
                <a:solidFill>
                  <a:schemeClr val="tx2">
                    <a:lumMod val="75000"/>
                  </a:schemeClr>
                </a:solidFill>
                <a:latin typeface="+mj-lt"/>
                <a:ea typeface="+mj-ea"/>
                <a:cs typeface="+mj-cs"/>
              </a:rPr>
              <a:t>PROCESO</a:t>
            </a:r>
            <a:r>
              <a:rPr lang="es-EC" b="1" dirty="0"/>
              <a:t> </a:t>
            </a:r>
            <a:r>
              <a:rPr lang="es-EC" sz="4400" b="1" kern="1200" dirty="0">
                <a:solidFill>
                  <a:schemeClr val="tx2">
                    <a:lumMod val="75000"/>
                  </a:schemeClr>
                </a:solidFill>
                <a:latin typeface="+mj-lt"/>
                <a:ea typeface="+mj-ea"/>
                <a:cs typeface="+mj-cs"/>
              </a:rPr>
              <a:t>DE MEJORA CONT</a:t>
            </a:r>
            <a:r>
              <a:rPr lang="en-US" sz="4400" b="1" kern="1200" dirty="0">
                <a:solidFill>
                  <a:schemeClr val="tx2">
                    <a:lumMod val="75000"/>
                  </a:schemeClr>
                </a:solidFill>
                <a:latin typeface="+mj-lt"/>
                <a:ea typeface="+mj-ea"/>
                <a:cs typeface="+mj-cs"/>
              </a:rPr>
              <a:t>Í</a:t>
            </a:r>
            <a:r>
              <a:rPr lang="es-EC" sz="4400" b="1" kern="1200" dirty="0">
                <a:solidFill>
                  <a:schemeClr val="tx2">
                    <a:lumMod val="75000"/>
                  </a:schemeClr>
                </a:solidFill>
                <a:latin typeface="+mj-lt"/>
                <a:ea typeface="+mj-ea"/>
                <a:cs typeface="+mj-cs"/>
              </a:rPr>
              <a:t>NUA. </a:t>
            </a:r>
            <a:r>
              <a:rPr lang="es-ES" b="1" dirty="0"/>
              <a:t/>
            </a:r>
            <a:br>
              <a:rPr lang="es-ES" b="1" dirty="0"/>
            </a:br>
            <a:endParaRPr lang="es-ES" dirty="0"/>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65</a:t>
            </a:fld>
            <a:endParaRPr lang="es-ES" dirty="0"/>
          </a:p>
        </p:txBody>
      </p:sp>
      <p:sp>
        <p:nvSpPr>
          <p:cNvPr id="6" name="5 Marcador de contenido"/>
          <p:cNvSpPr>
            <a:spLocks noGrp="1"/>
          </p:cNvSpPr>
          <p:nvPr>
            <p:ph idx="4294967295"/>
          </p:nvPr>
        </p:nvSpPr>
        <p:spPr>
          <a:xfrm>
            <a:off x="4946848" y="3140968"/>
            <a:ext cx="3729608" cy="792088"/>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chor="ctr" anchorCtr="1">
            <a:normAutofit fontScale="85000" lnSpcReduction="20000"/>
          </a:bodyPr>
          <a:lstStyle/>
          <a:p>
            <a:pPr lvl="0" algn="just"/>
            <a:r>
              <a:rPr lang="es-EC" dirty="0" smtClean="0"/>
              <a:t>Y evaluar los resultados.</a:t>
            </a:r>
            <a:endParaRPr lang="es-ES" dirty="0">
              <a:solidFill>
                <a:schemeClr val="tx1"/>
              </a:solidFill>
            </a:endParaRPr>
          </a:p>
        </p:txBody>
      </p:sp>
      <p:sp>
        <p:nvSpPr>
          <p:cNvPr id="7" name="5 Marcador de contenido"/>
          <p:cNvSpPr txBox="1">
            <a:spLocks/>
          </p:cNvSpPr>
          <p:nvPr/>
        </p:nvSpPr>
        <p:spPr>
          <a:xfrm>
            <a:off x="1043608" y="1412776"/>
            <a:ext cx="7416824" cy="880939"/>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R="0" lvl="0" algn="just" defTabSz="914400" rtl="0" eaLnBrk="1" fontAlgn="auto" latinLnBrk="0" hangingPunct="1">
              <a:lnSpc>
                <a:spcPct val="100000"/>
              </a:lnSpc>
              <a:spcBef>
                <a:spcPct val="20000"/>
              </a:spcBef>
              <a:spcAft>
                <a:spcPts val="0"/>
              </a:spcAft>
              <a:buClrTx/>
              <a:buSzTx/>
              <a:tabLst/>
              <a:defRPr/>
            </a:pPr>
            <a:r>
              <a:rPr kumimoji="0" lang="es-EC" sz="2400" b="0" i="0" u="none" strike="noStrike" kern="1200" cap="none" spc="0" normalizeH="0" baseline="0" noProof="0" dirty="0" smtClean="0">
                <a:ln>
                  <a:noFill/>
                </a:ln>
                <a:solidFill>
                  <a:schemeClr val="bg1"/>
                </a:solidFill>
                <a:effectLst/>
                <a:uLnTx/>
                <a:uFillTx/>
                <a:latin typeface="+mn-lt"/>
                <a:ea typeface="+mn-ea"/>
                <a:cs typeface="+mn-cs"/>
              </a:rPr>
              <a:t>Para lograr hacer de la estrategia un proceso de mejora continua es necesario lo siguiente:</a:t>
            </a:r>
            <a:endParaRPr kumimoji="0" lang="es-E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s-E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5 Marcador de contenido"/>
          <p:cNvSpPr txBox="1">
            <a:spLocks/>
          </p:cNvSpPr>
          <p:nvPr/>
        </p:nvSpPr>
        <p:spPr>
          <a:xfrm>
            <a:off x="539552" y="3140968"/>
            <a:ext cx="3729608" cy="79208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sz="2400" b="0" i="0" u="none" strike="noStrike" kern="1200" cap="none" spc="0" normalizeH="0" baseline="0" noProof="0" dirty="0" smtClean="0">
                <a:ln>
                  <a:noFill/>
                </a:ln>
                <a:solidFill>
                  <a:schemeClr val="tx1"/>
                </a:solidFill>
                <a:effectLst/>
                <a:uLnTx/>
                <a:uFillTx/>
                <a:latin typeface="+mn-lt"/>
                <a:ea typeface="+mn-ea"/>
                <a:cs typeface="+mn-cs"/>
              </a:rPr>
              <a:t>Realizar reuniones de seguimiento</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9 Conector recto de flecha"/>
          <p:cNvCxnSpPr>
            <a:stCxn id="7" idx="2"/>
            <a:endCxn id="8" idx="0"/>
          </p:cNvCxnSpPr>
          <p:nvPr/>
        </p:nvCxnSpPr>
        <p:spPr>
          <a:xfrm flipH="1">
            <a:off x="2404356" y="2293715"/>
            <a:ext cx="2347664" cy="84725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11 Conector recto de flecha"/>
          <p:cNvCxnSpPr>
            <a:stCxn id="7" idx="2"/>
            <a:endCxn id="6" idx="0"/>
          </p:cNvCxnSpPr>
          <p:nvPr/>
        </p:nvCxnSpPr>
        <p:spPr>
          <a:xfrm>
            <a:off x="4752020" y="2293715"/>
            <a:ext cx="2059632" cy="84725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18 Conector recto de flecha"/>
          <p:cNvCxnSpPr>
            <a:stCxn id="8" idx="2"/>
            <a:endCxn id="20" idx="0"/>
          </p:cNvCxnSpPr>
          <p:nvPr/>
        </p:nvCxnSpPr>
        <p:spPr>
          <a:xfrm flipH="1">
            <a:off x="1151620" y="3933056"/>
            <a:ext cx="1252736" cy="122413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179512" y="5157192"/>
            <a:ext cx="1944216" cy="11521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just"/>
            <a:r>
              <a:rPr lang="es-EC" dirty="0" smtClean="0"/>
              <a:t>Establecer un cronograma de reuniones</a:t>
            </a:r>
            <a:endParaRPr lang="es-ES" dirty="0"/>
          </a:p>
        </p:txBody>
      </p:sp>
      <p:sp>
        <p:nvSpPr>
          <p:cNvPr id="21" name="20 Rectángulo"/>
          <p:cNvSpPr/>
          <p:nvPr/>
        </p:nvSpPr>
        <p:spPr>
          <a:xfrm>
            <a:off x="2339752" y="5157192"/>
            <a:ext cx="2448272"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anchor="ctr" anchorCtr="1">
            <a:noAutofit/>
          </a:bodyPr>
          <a:lstStyle/>
          <a:p>
            <a:pPr lvl="0" algn="just"/>
            <a:r>
              <a:rPr lang="es-EC" dirty="0" smtClean="0"/>
              <a:t>Deben estar presentes los responsables de los objetivos estratégicos.</a:t>
            </a:r>
            <a:endParaRPr lang="es-ES" dirty="0"/>
          </a:p>
        </p:txBody>
      </p:sp>
      <p:cxnSp>
        <p:nvCxnSpPr>
          <p:cNvPr id="24" name="23 Conector recto de flecha"/>
          <p:cNvCxnSpPr>
            <a:stCxn id="8" idx="2"/>
            <a:endCxn id="21" idx="0"/>
          </p:cNvCxnSpPr>
          <p:nvPr/>
        </p:nvCxnSpPr>
        <p:spPr>
          <a:xfrm>
            <a:off x="2404356" y="3933056"/>
            <a:ext cx="1159532" cy="122413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4" name="33 Rectángulo"/>
          <p:cNvSpPr/>
          <p:nvPr/>
        </p:nvSpPr>
        <p:spPr>
          <a:xfrm>
            <a:off x="7020271" y="5157192"/>
            <a:ext cx="1656184" cy="1080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anchor="ctr" anchorCtr="1">
            <a:noAutofit/>
          </a:bodyPr>
          <a:lstStyle/>
          <a:p>
            <a:r>
              <a:rPr lang="es-EC" dirty="0" smtClean="0"/>
              <a:t>Resultados Positivos </a:t>
            </a:r>
            <a:endParaRPr lang="es-ES" dirty="0"/>
          </a:p>
        </p:txBody>
      </p:sp>
      <p:sp>
        <p:nvSpPr>
          <p:cNvPr id="35" name="34 Rectángulo"/>
          <p:cNvSpPr/>
          <p:nvPr/>
        </p:nvSpPr>
        <p:spPr>
          <a:xfrm>
            <a:off x="4932040" y="5157192"/>
            <a:ext cx="1800200" cy="1080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anchor="ctr" anchorCtr="1">
            <a:noAutofit/>
          </a:bodyPr>
          <a:lstStyle/>
          <a:p>
            <a:pPr algn="ctr"/>
            <a:r>
              <a:rPr lang="es-EC" dirty="0" smtClean="0"/>
              <a:t>Resultados Negativos</a:t>
            </a:r>
            <a:endParaRPr lang="es-ES" dirty="0"/>
          </a:p>
        </p:txBody>
      </p:sp>
      <p:cxnSp>
        <p:nvCxnSpPr>
          <p:cNvPr id="36" name="35 Conector recto de flecha"/>
          <p:cNvCxnSpPr>
            <a:stCxn id="6" idx="2"/>
            <a:endCxn id="35" idx="0"/>
          </p:cNvCxnSpPr>
          <p:nvPr/>
        </p:nvCxnSpPr>
        <p:spPr>
          <a:xfrm flipH="1">
            <a:off x="5832140" y="3933056"/>
            <a:ext cx="979512" cy="122413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9" name="38 Conector recto de flecha"/>
          <p:cNvCxnSpPr>
            <a:stCxn id="6" idx="2"/>
            <a:endCxn id="34" idx="0"/>
          </p:cNvCxnSpPr>
          <p:nvPr/>
        </p:nvCxnSpPr>
        <p:spPr>
          <a:xfrm>
            <a:off x="6811652" y="3933056"/>
            <a:ext cx="1036711" cy="122413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66</a:t>
            </a:fld>
            <a:endParaRPr lang="es-ES" dirty="0"/>
          </a:p>
        </p:txBody>
      </p:sp>
      <p:pic>
        <p:nvPicPr>
          <p:cNvPr id="82946" name="Picture 2"/>
          <p:cNvPicPr>
            <a:picLocks noChangeAspect="1" noChangeArrowheads="1"/>
          </p:cNvPicPr>
          <p:nvPr/>
        </p:nvPicPr>
        <p:blipFill>
          <a:blip r:embed="rId2" cstate="print"/>
          <a:srcRect l="23160" b="6242"/>
          <a:stretch>
            <a:fillRect/>
          </a:stretch>
        </p:blipFill>
        <p:spPr bwMode="auto">
          <a:xfrm>
            <a:off x="1475656" y="144016"/>
            <a:ext cx="6408712" cy="63813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67</a:t>
            </a:fld>
            <a:endParaRPr lang="es-ES" dirty="0"/>
          </a:p>
        </p:txBody>
      </p:sp>
      <p:pic>
        <p:nvPicPr>
          <p:cNvPr id="5" name="4 Imagen"/>
          <p:cNvPicPr/>
          <p:nvPr/>
        </p:nvPicPr>
        <p:blipFill>
          <a:blip r:embed="rId2" cstate="print"/>
          <a:srcRect r="2676" b="3629"/>
          <a:stretch>
            <a:fillRect/>
          </a:stretch>
        </p:blipFill>
        <p:spPr bwMode="auto">
          <a:xfrm>
            <a:off x="1403648" y="0"/>
            <a:ext cx="6624736"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3" name="2 Marcador de número de diapositiva"/>
          <p:cNvSpPr>
            <a:spLocks noGrp="1"/>
          </p:cNvSpPr>
          <p:nvPr>
            <p:ph type="sldNum" sz="quarter" idx="12"/>
          </p:nvPr>
        </p:nvSpPr>
        <p:spPr/>
        <p:txBody>
          <a:bodyPr/>
          <a:lstStyle/>
          <a:p>
            <a:fld id="{6D514C41-9E58-439A-A494-E9440C826A91}" type="slidenum">
              <a:rPr lang="es-ES" smtClean="0"/>
              <a:pPr/>
              <a:t>68</a:t>
            </a:fld>
            <a:endParaRPr lang="es-ES" dirty="0"/>
          </a:p>
        </p:txBody>
      </p:sp>
      <p:pic>
        <p:nvPicPr>
          <p:cNvPr id="4" name="3 Imagen"/>
          <p:cNvPicPr/>
          <p:nvPr/>
        </p:nvPicPr>
        <p:blipFill>
          <a:blip r:embed="rId2" cstate="print"/>
          <a:srcRect b="1518"/>
          <a:stretch>
            <a:fillRect/>
          </a:stretch>
        </p:blipFill>
        <p:spPr bwMode="auto">
          <a:xfrm>
            <a:off x="1763688" y="195259"/>
            <a:ext cx="5760640" cy="64020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dirty="0" smtClean="0"/>
              <a:t>AUDITORÍA DEL SISTEMA DE </a:t>
            </a:r>
            <a:r>
              <a:rPr lang="es-EC" dirty="0" smtClean="0"/>
              <a:t>CONTROL DE GESTIÓN </a:t>
            </a:r>
            <a:endParaRPr lang="es-ES" dirty="0"/>
          </a:p>
        </p:txBody>
      </p:sp>
      <p:sp>
        <p:nvSpPr>
          <p:cNvPr id="5" name="4 Subtítulo"/>
          <p:cNvSpPr>
            <a:spLocks noGrp="1"/>
          </p:cNvSpPr>
          <p:nvPr>
            <p:ph type="subTitle" idx="1"/>
          </p:nvPr>
        </p:nvSpPr>
        <p:spPr/>
        <p:txBody>
          <a:bodyPr/>
          <a:lstStyle/>
          <a:p>
            <a:r>
              <a:rPr lang="es-ES" dirty="0" smtClean="0"/>
              <a:t>Capitulo V</a:t>
            </a:r>
            <a:endParaRPr lang="es-ES" dirty="0"/>
          </a:p>
        </p:txBody>
      </p:sp>
      <p:sp>
        <p:nvSpPr>
          <p:cNvPr id="3" name="2 Marcador de número de diapositiva"/>
          <p:cNvSpPr>
            <a:spLocks noGrp="1"/>
          </p:cNvSpPr>
          <p:nvPr>
            <p:ph type="sldNum" sz="quarter" idx="12"/>
          </p:nvPr>
        </p:nvSpPr>
        <p:spPr/>
        <p:txBody>
          <a:bodyPr/>
          <a:lstStyle/>
          <a:p>
            <a:fld id="{6D514C41-9E58-439A-A494-E9440C826A91}" type="slidenum">
              <a:rPr lang="es-ES" smtClean="0"/>
              <a:pPr/>
              <a:t>69</a:t>
            </a:fld>
            <a:endParaRPr lang="es-ES" dirty="0"/>
          </a:p>
        </p:txBody>
      </p:sp>
      <p:sp>
        <p:nvSpPr>
          <p:cNvPr id="2" name="1 Marcador de pie de página"/>
          <p:cNvSpPr>
            <a:spLocks noGrp="1"/>
          </p:cNvSpPr>
          <p:nvPr>
            <p:ph type="ftr" sz="quarter" idx="4294967295"/>
          </p:nvPr>
        </p:nvSpPr>
        <p:spPr>
          <a:xfrm>
            <a:off x="0" y="6453188"/>
            <a:ext cx="4392613" cy="365125"/>
          </a:xfrm>
        </p:spPr>
        <p:txBody>
          <a:bodyPr/>
          <a:lstStyle/>
          <a:p>
            <a:r>
              <a:rPr lang="es-MX" smtClean="0"/>
              <a:t>Diseño e implantación de un Sistema de  Control de Gestión</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4000" dirty="0" smtClean="0"/>
              <a:t>JORNADA DEL ÁREA OPERATIVA</a:t>
            </a:r>
            <a:endParaRPr lang="es-EC" sz="4000" dirty="0"/>
          </a:p>
        </p:txBody>
      </p:sp>
      <p:sp>
        <p:nvSpPr>
          <p:cNvPr id="4" name="Footer Placeholder 3"/>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Slide Number Placeholder 4"/>
          <p:cNvSpPr>
            <a:spLocks noGrp="1"/>
          </p:cNvSpPr>
          <p:nvPr>
            <p:ph type="sldNum" sz="quarter" idx="12"/>
          </p:nvPr>
        </p:nvSpPr>
        <p:spPr/>
        <p:txBody>
          <a:bodyPr/>
          <a:lstStyle/>
          <a:p>
            <a:fld id="{6D514C41-9E58-439A-A494-E9440C826A91}" type="slidenum">
              <a:rPr lang="es-ES" smtClean="0"/>
              <a:pPr/>
              <a:t>7</a:t>
            </a:fld>
            <a:endParaRPr lang="es-ES" dirty="0"/>
          </a:p>
        </p:txBody>
      </p:sp>
      <p:sp>
        <p:nvSpPr>
          <p:cNvPr id="7" name="2 Marcador de contenido"/>
          <p:cNvSpPr txBox="1">
            <a:spLocks/>
          </p:cNvSpPr>
          <p:nvPr/>
        </p:nvSpPr>
        <p:spPr>
          <a:xfrm>
            <a:off x="1285852" y="1975501"/>
            <a:ext cx="3429000" cy="3357563"/>
          </a:xfrm>
          <a:prstGeom prst="rect">
            <a:avLst/>
          </a:prstGeom>
        </p:spPr>
        <p:txBody>
          <a:bodyPr/>
          <a:lstStyle/>
          <a:p>
            <a:pPr algn="ctr" fontAlgn="auto">
              <a:spcBef>
                <a:spcPct val="20000"/>
              </a:spcBef>
              <a:spcAft>
                <a:spcPts val="0"/>
              </a:spcAft>
              <a:defRPr/>
            </a:pPr>
            <a:endParaRPr lang="es-EC" sz="2800" i="1" dirty="0">
              <a:latin typeface="Palatino Linotype" pitchFamily="18" charset="0"/>
            </a:endParaRPr>
          </a:p>
          <a:p>
            <a:pPr algn="ctr" fontAlgn="auto">
              <a:spcBef>
                <a:spcPct val="20000"/>
              </a:spcBef>
              <a:spcAft>
                <a:spcPts val="0"/>
              </a:spcAft>
              <a:defRPr/>
            </a:pPr>
            <a:r>
              <a:rPr lang="es-EC" sz="2800" b="1" dirty="0">
                <a:solidFill>
                  <a:schemeClr val="tx2">
                    <a:lumMod val="75000"/>
                  </a:schemeClr>
                </a:solidFill>
                <a:latin typeface="Palatino Linotype" pitchFamily="18" charset="0"/>
              </a:rPr>
              <a:t>Turnos = </a:t>
            </a:r>
            <a:r>
              <a:rPr lang="es-EC" sz="2800" dirty="0">
                <a:latin typeface="Palatino Linotype" pitchFamily="18" charset="0"/>
              </a:rPr>
              <a:t>2 x 2 x 2</a:t>
            </a:r>
          </a:p>
          <a:p>
            <a:pPr algn="ctr" fontAlgn="auto">
              <a:spcBef>
                <a:spcPct val="20000"/>
              </a:spcBef>
              <a:spcAft>
                <a:spcPts val="0"/>
              </a:spcAft>
              <a:defRPr/>
            </a:pPr>
            <a:endParaRPr lang="es-EC" sz="2800" i="1" dirty="0">
              <a:latin typeface="Palatino Linotype" pitchFamily="18" charset="0"/>
            </a:endParaRPr>
          </a:p>
          <a:p>
            <a:pPr algn="ctr" fontAlgn="auto">
              <a:spcBef>
                <a:spcPct val="20000"/>
              </a:spcBef>
              <a:spcAft>
                <a:spcPts val="0"/>
              </a:spcAft>
              <a:defRPr/>
            </a:pPr>
            <a:r>
              <a:rPr lang="es-EC" sz="2800" i="1" dirty="0">
                <a:latin typeface="Palatino Linotype" pitchFamily="18" charset="0"/>
              </a:rPr>
              <a:t>Dos días turno diurno, dos días turno nocturno, dos días libre.</a:t>
            </a:r>
            <a:endParaRPr lang="es-ES" sz="2800" dirty="0">
              <a:latin typeface="Palatino Linotype" pitchFamily="18" charset="0"/>
            </a:endParaRPr>
          </a:p>
          <a:p>
            <a:pPr marL="342900" indent="-342900" algn="ctr" fontAlgn="auto">
              <a:spcBef>
                <a:spcPct val="20000"/>
              </a:spcBef>
              <a:spcAft>
                <a:spcPts val="0"/>
              </a:spcAft>
              <a:buFont typeface="Arial" pitchFamily="34" charset="0"/>
              <a:buChar char="•"/>
              <a:defRPr/>
            </a:pPr>
            <a:endParaRPr lang="es-ES" sz="2800" dirty="0">
              <a:latin typeface="Palatino Linotype" pitchFamily="18" charset="0"/>
            </a:endParaRPr>
          </a:p>
        </p:txBody>
      </p:sp>
      <p:pic>
        <p:nvPicPr>
          <p:cNvPr id="8" name="Picture 2" descr="http://www.intergestion.cl/fotos/guardias.jpg"/>
          <p:cNvPicPr>
            <a:picLocks noChangeAspect="1" noChangeArrowheads="1"/>
          </p:cNvPicPr>
          <p:nvPr/>
        </p:nvPicPr>
        <p:blipFill>
          <a:blip r:embed="rId2" cstate="print"/>
          <a:srcRect/>
          <a:stretch>
            <a:fillRect/>
          </a:stretch>
        </p:blipFill>
        <p:spPr bwMode="auto">
          <a:xfrm>
            <a:off x="5256472" y="3553618"/>
            <a:ext cx="3145318" cy="23042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6" descr="_EDU0227"/>
          <p:cNvPicPr>
            <a:picLocks noChangeAspect="1" noChangeArrowheads="1"/>
          </p:cNvPicPr>
          <p:nvPr/>
        </p:nvPicPr>
        <p:blipFill>
          <a:blip r:embed="rId3" cstate="print"/>
          <a:srcRect/>
          <a:stretch>
            <a:fillRect/>
          </a:stretch>
        </p:blipFill>
        <p:spPr bwMode="auto">
          <a:xfrm>
            <a:off x="5576865" y="1459564"/>
            <a:ext cx="2325687" cy="1558925"/>
          </a:xfrm>
          <a:prstGeom prst="rect">
            <a:avLst/>
          </a:prstGeom>
          <a:noFill/>
          <a:ln w="57150" cmpd="thickThin">
            <a:solidFill>
              <a:srgbClr val="000000"/>
            </a:solid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t>AUDITORÍAS DEL SISTEMA DE GESTIÓN DE CONTROL</a:t>
            </a:r>
            <a:endParaRPr lang="es-ES" sz="3600" dirty="0"/>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70</a:t>
            </a:fld>
            <a:endParaRPr lang="es-ES" dirty="0"/>
          </a:p>
        </p:txBody>
      </p:sp>
      <p:sp>
        <p:nvSpPr>
          <p:cNvPr id="3" name="2 Marcador de contenido"/>
          <p:cNvSpPr>
            <a:spLocks noGrp="1"/>
          </p:cNvSpPr>
          <p:nvPr>
            <p:ph idx="4294967295"/>
          </p:nvPr>
        </p:nvSpPr>
        <p:spPr>
          <a:xfrm>
            <a:off x="4572000" y="4221088"/>
            <a:ext cx="2016224" cy="1872208"/>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chor="ctr" anchorCtr="1">
            <a:noAutofit/>
          </a:bodyPr>
          <a:lstStyle/>
          <a:p>
            <a:pPr marL="0" lvl="0" indent="0" algn="just">
              <a:buNone/>
            </a:pPr>
            <a:r>
              <a:rPr lang="es-EC" sz="1800" dirty="0" smtClean="0"/>
              <a:t>Revisar reportes o fuentes de información para calcular los resultados de los indicadores. </a:t>
            </a:r>
            <a:endParaRPr lang="es-ES" sz="1800" dirty="0"/>
          </a:p>
        </p:txBody>
      </p:sp>
      <p:sp>
        <p:nvSpPr>
          <p:cNvPr id="6" name="2 Marcador de contenido"/>
          <p:cNvSpPr txBox="1">
            <a:spLocks/>
          </p:cNvSpPr>
          <p:nvPr/>
        </p:nvSpPr>
        <p:spPr>
          <a:xfrm>
            <a:off x="1547664" y="1484784"/>
            <a:ext cx="6264696" cy="576064"/>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3200" b="0" i="0" u="none" strike="noStrike" kern="1200" cap="none" spc="0" normalizeH="0" baseline="0" noProof="0" dirty="0" smtClean="0">
                <a:ln>
                  <a:noFill/>
                </a:ln>
                <a:solidFill>
                  <a:schemeClr val="bg1"/>
                </a:solidFill>
                <a:effectLst/>
                <a:uLnTx/>
                <a:uFillTx/>
                <a:latin typeface="+mn-lt"/>
                <a:ea typeface="+mn-ea"/>
                <a:cs typeface="+mn-cs"/>
              </a:rPr>
              <a:t>Se realiza dos tipos de auditoría</a:t>
            </a:r>
            <a:endParaRPr kumimoji="0" lang="es-E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2 Marcador de contenido"/>
          <p:cNvSpPr txBox="1">
            <a:spLocks/>
          </p:cNvSpPr>
          <p:nvPr/>
        </p:nvSpPr>
        <p:spPr>
          <a:xfrm>
            <a:off x="107504" y="4221088"/>
            <a:ext cx="2016224" cy="1872208"/>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1">
            <a:noAutofit/>
          </a:bodyPr>
          <a:lstStyle/>
          <a:p>
            <a:pPr marR="0" lvl="0" algn="ctr" defTabSz="914400" rtl="0" eaLnBrk="1" fontAlgn="auto" latinLnBrk="0" hangingPunct="1">
              <a:lnSpc>
                <a:spcPct val="100000"/>
              </a:lnSpc>
              <a:spcBef>
                <a:spcPct val="20000"/>
              </a:spcBef>
              <a:spcAft>
                <a:spcPts val="0"/>
              </a:spcAft>
              <a:buClrTx/>
              <a:buSzTx/>
              <a:tabLst/>
              <a:defRPr/>
            </a:pPr>
            <a:r>
              <a:rPr lang="es-EC" noProof="0" dirty="0" smtClean="0">
                <a:solidFill>
                  <a:schemeClr val="tx1"/>
                </a:solidFill>
              </a:rPr>
              <a:t>S</a:t>
            </a:r>
            <a:r>
              <a:rPr kumimoji="0" lang="es-EC" b="0" i="0" u="none" strike="noStrike" kern="1200" cap="none" spc="0" normalizeH="0" baseline="0" noProof="0" dirty="0" smtClean="0">
                <a:ln>
                  <a:noFill/>
                </a:ln>
                <a:solidFill>
                  <a:schemeClr val="tx1"/>
                </a:solidFill>
                <a:effectLst/>
                <a:uLnTx/>
                <a:uFillTx/>
                <a:latin typeface="+mn-lt"/>
                <a:ea typeface="+mn-ea"/>
                <a:cs typeface="+mn-cs"/>
              </a:rPr>
              <a:t>e revisa individualmente cada área</a:t>
            </a:r>
            <a:endParaRPr kumimoji="0" lang="es-E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2 Marcador de contenido"/>
          <p:cNvSpPr txBox="1">
            <a:spLocks/>
          </p:cNvSpPr>
          <p:nvPr/>
        </p:nvSpPr>
        <p:spPr>
          <a:xfrm>
            <a:off x="467544" y="2636912"/>
            <a:ext cx="3600400" cy="86409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1">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s-EC" sz="2400" b="0" i="0" u="none" strike="noStrike" kern="1200" cap="none" spc="0" normalizeH="0" baseline="0" noProof="0" dirty="0" smtClean="0">
                <a:ln>
                  <a:noFill/>
                </a:ln>
                <a:solidFill>
                  <a:schemeClr val="tx1"/>
                </a:solidFill>
                <a:effectLst/>
                <a:uLnTx/>
                <a:uFillTx/>
                <a:latin typeface="+mn-lt"/>
                <a:ea typeface="+mn-ea"/>
                <a:cs typeface="+mn-cs"/>
              </a:rPr>
              <a:t>Auditoría de cumplimiento</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2 Marcador de contenido"/>
          <p:cNvSpPr txBox="1">
            <a:spLocks/>
          </p:cNvSpPr>
          <p:nvPr/>
        </p:nvSpPr>
        <p:spPr>
          <a:xfrm>
            <a:off x="4932040" y="2636912"/>
            <a:ext cx="3744416" cy="86409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1">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s-EC" sz="2400" b="0" i="0" u="none" strike="noStrike" kern="1200" cap="none" spc="0" normalizeH="0" baseline="0" noProof="0" dirty="0" smtClean="0">
                <a:ln>
                  <a:noFill/>
                </a:ln>
                <a:solidFill>
                  <a:schemeClr val="tx1"/>
                </a:solidFill>
                <a:effectLst/>
                <a:uLnTx/>
                <a:uFillTx/>
                <a:latin typeface="+mn-lt"/>
                <a:ea typeface="+mn-ea"/>
                <a:cs typeface="+mn-cs"/>
              </a:rPr>
              <a:t>Auditoría de Confiabilidad</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11 Conector recto de flecha"/>
          <p:cNvCxnSpPr>
            <a:stCxn id="6" idx="2"/>
            <a:endCxn id="8" idx="0"/>
          </p:cNvCxnSpPr>
          <p:nvPr/>
        </p:nvCxnSpPr>
        <p:spPr>
          <a:xfrm flipH="1">
            <a:off x="2267744" y="2060848"/>
            <a:ext cx="2412268" cy="5760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13 Conector recto de flecha"/>
          <p:cNvCxnSpPr>
            <a:stCxn id="6" idx="2"/>
            <a:endCxn id="10" idx="0"/>
          </p:cNvCxnSpPr>
          <p:nvPr/>
        </p:nvCxnSpPr>
        <p:spPr>
          <a:xfrm>
            <a:off x="4680012" y="2060848"/>
            <a:ext cx="2124236" cy="5760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9" name="2 Marcador de contenido"/>
          <p:cNvSpPr txBox="1">
            <a:spLocks/>
          </p:cNvSpPr>
          <p:nvPr/>
        </p:nvSpPr>
        <p:spPr>
          <a:xfrm>
            <a:off x="2267744" y="4221088"/>
            <a:ext cx="2088232" cy="1872208"/>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R="0" lvl="0" algn="ctr" defTabSz="914400" rtl="0" eaLnBrk="1" fontAlgn="auto" latinLnBrk="0" hangingPunct="1">
              <a:lnSpc>
                <a:spcPct val="100000"/>
              </a:lnSpc>
              <a:spcBef>
                <a:spcPct val="20000"/>
              </a:spcBef>
              <a:spcAft>
                <a:spcPts val="0"/>
              </a:spcAft>
              <a:buClrTx/>
              <a:buSzTx/>
              <a:tabLst/>
              <a:defRPr/>
            </a:pPr>
            <a:r>
              <a:rPr lang="es-EC" dirty="0" smtClean="0"/>
              <a:t>S</a:t>
            </a:r>
            <a:r>
              <a:rPr kumimoji="0" lang="es-EC" b="0" i="0" u="none" strike="noStrike" kern="1200" cap="none" spc="0" normalizeH="0" baseline="0" noProof="0" dirty="0" smtClean="0">
                <a:ln>
                  <a:noFill/>
                </a:ln>
                <a:solidFill>
                  <a:schemeClr val="tx1"/>
                </a:solidFill>
                <a:effectLst/>
                <a:uLnTx/>
                <a:uFillTx/>
                <a:latin typeface="+mn-lt"/>
                <a:ea typeface="+mn-ea"/>
                <a:cs typeface="+mn-cs"/>
              </a:rPr>
              <a:t>e </a:t>
            </a:r>
            <a:r>
              <a:rPr lang="es-EC" dirty="0" smtClean="0"/>
              <a:t>verifica</a:t>
            </a:r>
            <a:r>
              <a:rPr kumimoji="0" lang="es-EC" b="0" i="0" u="none" strike="noStrike" kern="1200" cap="none" spc="0" normalizeH="0" baseline="0" noProof="0" dirty="0" smtClean="0">
                <a:ln>
                  <a:noFill/>
                </a:ln>
                <a:solidFill>
                  <a:schemeClr val="tx1"/>
                </a:solidFill>
                <a:effectLst/>
                <a:uLnTx/>
                <a:uFillTx/>
                <a:latin typeface="+mn-lt"/>
                <a:ea typeface="+mn-ea"/>
                <a:cs typeface="+mn-cs"/>
              </a:rPr>
              <a:t> si están cumpliendo con sus procedimientos y procesos establecidos.</a:t>
            </a:r>
            <a:endParaRPr kumimoji="0" lang="es-E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2 Marcador de contenido"/>
          <p:cNvSpPr txBox="1">
            <a:spLocks/>
          </p:cNvSpPr>
          <p:nvPr/>
        </p:nvSpPr>
        <p:spPr>
          <a:xfrm>
            <a:off x="6983760" y="4221088"/>
            <a:ext cx="1908720" cy="1872208"/>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1">
            <a:noAutofit/>
          </a:bodyPr>
          <a:lstStyle/>
          <a:p>
            <a:pPr marR="0" lvl="0" algn="just" defTabSz="914400" rtl="0" eaLnBrk="1" fontAlgn="auto" latinLnBrk="0" hangingPunct="1">
              <a:lnSpc>
                <a:spcPct val="100000"/>
              </a:lnSpc>
              <a:spcBef>
                <a:spcPct val="20000"/>
              </a:spcBef>
              <a:spcAft>
                <a:spcPts val="0"/>
              </a:spcAft>
              <a:buClrTx/>
              <a:buSzTx/>
              <a:tabLst/>
              <a:defRPr/>
            </a:pPr>
            <a:r>
              <a:rPr kumimoji="0" lang="es-EC" b="0" i="0" u="none" strike="noStrike" kern="1200" cap="none" spc="0" normalizeH="0" baseline="0" noProof="0" dirty="0" smtClean="0">
                <a:ln>
                  <a:noFill/>
                </a:ln>
                <a:solidFill>
                  <a:schemeClr val="tx1"/>
                </a:solidFill>
                <a:effectLst/>
                <a:uLnTx/>
                <a:uFillTx/>
                <a:latin typeface="+mn-lt"/>
                <a:ea typeface="+mn-ea"/>
                <a:cs typeface="+mn-cs"/>
              </a:rPr>
              <a:t>Constatar que los resultados sean los que están en el tablero de control.</a:t>
            </a:r>
            <a:endParaRPr kumimoji="0" lang="es-ES" b="0" i="0" u="none" strike="noStrike" kern="1200" cap="none" spc="0" normalizeH="0" baseline="0" noProof="0" dirty="0">
              <a:ln>
                <a:noFill/>
              </a:ln>
              <a:solidFill>
                <a:schemeClr val="tx1"/>
              </a:solidFill>
              <a:effectLst/>
              <a:uLnTx/>
              <a:uFillTx/>
              <a:latin typeface="+mn-lt"/>
              <a:ea typeface="+mn-ea"/>
              <a:cs typeface="+mn-cs"/>
            </a:endParaRPr>
          </a:p>
        </p:txBody>
      </p:sp>
      <p:cxnSp>
        <p:nvCxnSpPr>
          <p:cNvPr id="30" name="29 Conector recto de flecha"/>
          <p:cNvCxnSpPr>
            <a:stCxn id="8" idx="2"/>
            <a:endCxn id="7" idx="0"/>
          </p:cNvCxnSpPr>
          <p:nvPr/>
        </p:nvCxnSpPr>
        <p:spPr>
          <a:xfrm flipH="1">
            <a:off x="1115616" y="3501008"/>
            <a:ext cx="1152128" cy="720080"/>
          </a:xfrm>
          <a:prstGeom prst="straightConnector1">
            <a:avLst/>
          </a:prstGeom>
          <a:ln w="28575">
            <a:solidFill>
              <a:schemeClr val="tx2">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2" name="31 Conector recto de flecha"/>
          <p:cNvCxnSpPr>
            <a:stCxn id="8" idx="2"/>
            <a:endCxn id="19" idx="0"/>
          </p:cNvCxnSpPr>
          <p:nvPr/>
        </p:nvCxnSpPr>
        <p:spPr>
          <a:xfrm>
            <a:off x="2267744" y="3501008"/>
            <a:ext cx="1044116" cy="72008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0" idx="2"/>
            <a:endCxn id="3" idx="0"/>
          </p:cNvCxnSpPr>
          <p:nvPr/>
        </p:nvCxnSpPr>
        <p:spPr>
          <a:xfrm flipH="1">
            <a:off x="5580112" y="3501008"/>
            <a:ext cx="1224136" cy="72008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0" idx="2"/>
            <a:endCxn id="28" idx="0"/>
          </p:cNvCxnSpPr>
          <p:nvPr/>
        </p:nvCxnSpPr>
        <p:spPr>
          <a:xfrm>
            <a:off x="6804248" y="3501008"/>
            <a:ext cx="1133872" cy="72008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AUDITORÍA DE CUMPLIMIENTO</a:t>
            </a:r>
            <a:br>
              <a:rPr lang="es-ES" sz="3200" dirty="0" smtClean="0"/>
            </a:br>
            <a:endParaRPr lang="es-ES" sz="32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71</a:t>
            </a:fld>
            <a:endParaRPr lang="es-ES" dirty="0"/>
          </a:p>
        </p:txBody>
      </p:sp>
      <p:pic>
        <p:nvPicPr>
          <p:cNvPr id="5" name="4 Imagen"/>
          <p:cNvPicPr/>
          <p:nvPr/>
        </p:nvPicPr>
        <p:blipFill>
          <a:blip r:embed="rId2" cstate="print"/>
          <a:srcRect l="2126" t="1547" r="3581" b="1741"/>
          <a:stretch>
            <a:fillRect/>
          </a:stretch>
        </p:blipFill>
        <p:spPr bwMode="auto">
          <a:xfrm>
            <a:off x="1835696" y="692696"/>
            <a:ext cx="5688631"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AUDITORÍA DE CUMPLIMIENTO</a:t>
            </a:r>
            <a:br>
              <a:rPr lang="es-ES" sz="3200" dirty="0" smtClean="0"/>
            </a:br>
            <a:endParaRPr lang="es-ES" sz="32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72</a:t>
            </a:fld>
            <a:endParaRPr lang="es-ES" dirty="0"/>
          </a:p>
        </p:txBody>
      </p:sp>
      <p:pic>
        <p:nvPicPr>
          <p:cNvPr id="5" name="4 Imagen"/>
          <p:cNvPicPr/>
          <p:nvPr/>
        </p:nvPicPr>
        <p:blipFill>
          <a:blip r:embed="rId2" cstate="print"/>
          <a:srcRect l="1898" t="1186" r="3355" b="1524"/>
          <a:stretch>
            <a:fillRect/>
          </a:stretch>
        </p:blipFill>
        <p:spPr bwMode="auto">
          <a:xfrm>
            <a:off x="1907704" y="692696"/>
            <a:ext cx="5662632" cy="5922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AUDITORÍA DE CUMPLIMIENTO</a:t>
            </a:r>
            <a:br>
              <a:rPr lang="es-ES" sz="3200" dirty="0" smtClean="0"/>
            </a:br>
            <a:endParaRPr lang="es-ES" sz="32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73</a:t>
            </a:fld>
            <a:endParaRPr lang="es-ES" dirty="0"/>
          </a:p>
        </p:txBody>
      </p:sp>
      <p:pic>
        <p:nvPicPr>
          <p:cNvPr id="5" name="4 Imagen"/>
          <p:cNvPicPr/>
          <p:nvPr/>
        </p:nvPicPr>
        <p:blipFill>
          <a:blip r:embed="rId2" cstate="print"/>
          <a:srcRect l="1450" t="1430" r="3635" b="1736"/>
          <a:stretch>
            <a:fillRect/>
          </a:stretch>
        </p:blipFill>
        <p:spPr bwMode="auto">
          <a:xfrm>
            <a:off x="1979712" y="692696"/>
            <a:ext cx="5488960" cy="5954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AUDITORÍA DE CONFIABILIDAD</a:t>
            </a:r>
            <a:endParaRPr lang="es-ES" sz="36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74</a:t>
            </a:fld>
            <a:endParaRPr lang="es-ES" dirty="0"/>
          </a:p>
        </p:txBody>
      </p:sp>
      <p:pic>
        <p:nvPicPr>
          <p:cNvPr id="5" name="4 Imagen"/>
          <p:cNvPicPr/>
          <p:nvPr/>
        </p:nvPicPr>
        <p:blipFill>
          <a:blip r:embed="rId2" cstate="print"/>
          <a:srcRect l="10706" t="2769" r="11256" b="3786"/>
          <a:stretch>
            <a:fillRect/>
          </a:stretch>
        </p:blipFill>
        <p:spPr bwMode="auto">
          <a:xfrm>
            <a:off x="827584" y="1340768"/>
            <a:ext cx="7488832"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ES" sz="3200" b="1" dirty="0">
                <a:latin typeface="Tahoma" pitchFamily="34" charset="0"/>
                <a:ea typeface="Tahoma" pitchFamily="34" charset="0"/>
                <a:cs typeface="Tahoma" pitchFamily="34" charset="0"/>
              </a:rPr>
              <a:t> </a:t>
            </a:r>
            <a:r>
              <a:rPr lang="es-EC" sz="3200" b="1" kern="1200" dirty="0">
                <a:solidFill>
                  <a:schemeClr val="tx2">
                    <a:lumMod val="75000"/>
                  </a:schemeClr>
                </a:solidFill>
                <a:latin typeface="Tahoma" pitchFamily="34" charset="0"/>
                <a:ea typeface="Tahoma" pitchFamily="34" charset="0"/>
                <a:cs typeface="Tahoma" pitchFamily="34" charset="0"/>
              </a:rPr>
              <a:t>PROGRAMA</a:t>
            </a:r>
            <a:r>
              <a:rPr lang="es-EC" sz="3200" b="1" dirty="0">
                <a:latin typeface="Tahoma" pitchFamily="34" charset="0"/>
                <a:ea typeface="Tahoma" pitchFamily="34" charset="0"/>
                <a:cs typeface="Tahoma" pitchFamily="34" charset="0"/>
              </a:rPr>
              <a:t> </a:t>
            </a:r>
            <a:r>
              <a:rPr lang="es-EC" sz="3200" b="1" kern="1200" dirty="0">
                <a:solidFill>
                  <a:schemeClr val="tx2">
                    <a:lumMod val="75000"/>
                  </a:schemeClr>
                </a:solidFill>
                <a:latin typeface="Tahoma" pitchFamily="34" charset="0"/>
                <a:ea typeface="Tahoma" pitchFamily="34" charset="0"/>
                <a:cs typeface="Tahoma" pitchFamily="34" charset="0"/>
              </a:rPr>
              <a:t>ANUAL DE AUDITORÍA</a:t>
            </a:r>
            <a:r>
              <a:rPr lang="es-EC" sz="3200" b="1" kern="1200" dirty="0" smtClean="0">
                <a:solidFill>
                  <a:schemeClr val="tx2">
                    <a:lumMod val="75000"/>
                  </a:schemeClr>
                </a:solidFill>
                <a:latin typeface="Tahoma" pitchFamily="34" charset="0"/>
                <a:ea typeface="Tahoma" pitchFamily="34" charset="0"/>
                <a:cs typeface="Tahoma" pitchFamily="34" charset="0"/>
              </a:rPr>
              <a:t>.</a:t>
            </a:r>
            <a:endParaRPr lang="es-ES" sz="3200" dirty="0">
              <a:latin typeface="Tahoma" pitchFamily="34" charset="0"/>
              <a:ea typeface="Tahoma" pitchFamily="34" charset="0"/>
              <a:cs typeface="Tahoma" pitchFamily="34" charset="0"/>
            </a:endParaRPr>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75</a:t>
            </a:fld>
            <a:endParaRPr lang="es-ES" dirty="0"/>
          </a:p>
        </p:txBody>
      </p:sp>
      <p:graphicFrame>
        <p:nvGraphicFramePr>
          <p:cNvPr id="7" name="6 Tabla"/>
          <p:cNvGraphicFramePr>
            <a:graphicFrameLocks noGrp="1"/>
          </p:cNvGraphicFramePr>
          <p:nvPr/>
        </p:nvGraphicFramePr>
        <p:xfrm>
          <a:off x="72008" y="1649236"/>
          <a:ext cx="8892480" cy="4588076"/>
        </p:xfrm>
        <a:graphic>
          <a:graphicData uri="http://schemas.openxmlformats.org/drawingml/2006/table">
            <a:tbl>
              <a:tblPr/>
              <a:tblGrid>
                <a:gridCol w="1374569"/>
                <a:gridCol w="1056884"/>
                <a:gridCol w="580766"/>
                <a:gridCol w="124754"/>
                <a:gridCol w="447856"/>
                <a:gridCol w="262514"/>
                <a:gridCol w="108624"/>
                <a:gridCol w="204677"/>
                <a:gridCol w="85706"/>
                <a:gridCol w="227595"/>
                <a:gridCol w="135384"/>
                <a:gridCol w="170003"/>
                <a:gridCol w="192977"/>
                <a:gridCol w="112410"/>
                <a:gridCol w="261194"/>
                <a:gridCol w="298132"/>
                <a:gridCol w="199413"/>
                <a:gridCol w="98718"/>
                <a:gridCol w="191665"/>
                <a:gridCol w="79423"/>
                <a:gridCol w="299449"/>
                <a:gridCol w="299449"/>
                <a:gridCol w="338019"/>
                <a:gridCol w="362979"/>
                <a:gridCol w="339161"/>
                <a:gridCol w="1040159"/>
              </a:tblGrid>
              <a:tr h="193762">
                <a:tc gridSpan="26">
                  <a:txBody>
                    <a:bodyPr/>
                    <a:lstStyle/>
                    <a:p>
                      <a:pPr algn="ctr">
                        <a:lnSpc>
                          <a:spcPct val="115000"/>
                        </a:lnSpc>
                        <a:spcAft>
                          <a:spcPts val="0"/>
                        </a:spcAft>
                      </a:pPr>
                      <a:r>
                        <a:rPr lang="es-EC" sz="1200" b="1" dirty="0">
                          <a:solidFill>
                            <a:srgbClr val="000000"/>
                          </a:solidFill>
                          <a:latin typeface="Calibri"/>
                          <a:ea typeface="Times New Roman"/>
                          <a:cs typeface="Times New Roman"/>
                        </a:rPr>
                        <a:t>PROGRAMA ANUAL DE AUDITORÍAS</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0850">
                <a:tc>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gridSpan="22">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0850">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3">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a:noFill/>
                    </a:lnB>
                  </a:tcPr>
                </a:tc>
              </a:tr>
              <a:tr h="333736">
                <a:tc gridSpan="2">
                  <a:txBody>
                    <a:bodyPr/>
                    <a:lstStyle/>
                    <a:p>
                      <a:pPr>
                        <a:lnSpc>
                          <a:spcPct val="115000"/>
                        </a:lnSpc>
                        <a:spcAft>
                          <a:spcPts val="0"/>
                        </a:spcAft>
                      </a:pPr>
                      <a:r>
                        <a:rPr lang="es-EC" sz="1100" b="1">
                          <a:solidFill>
                            <a:srgbClr val="000000"/>
                          </a:solidFill>
                          <a:latin typeface="Calibri"/>
                          <a:ea typeface="Times New Roman"/>
                          <a:cs typeface="Times New Roman"/>
                        </a:rPr>
                        <a:t>FECHA DE ACTUALIZACIÓN:</a:t>
                      </a:r>
                      <a:endParaRPr lang="es-ES" sz="1400">
                        <a:latin typeface="Calibri"/>
                        <a:ea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4">
                  <a:txBody>
                    <a:bodyPr/>
                    <a:lstStyle/>
                    <a:p>
                      <a:pPr algn="ctr">
                        <a:lnSpc>
                          <a:spcPct val="115000"/>
                        </a:lnSpc>
                        <a:spcAft>
                          <a:spcPts val="0"/>
                        </a:spcAft>
                      </a:pPr>
                      <a:r>
                        <a:rPr lang="es-EC" sz="1100">
                          <a:solidFill>
                            <a:srgbClr val="000000"/>
                          </a:solidFill>
                          <a:latin typeface="Calibri"/>
                          <a:ea typeface="Times New Roman"/>
                          <a:cs typeface="Times New Roman"/>
                        </a:rPr>
                        <a:t>05/01/2011</a:t>
                      </a:r>
                      <a:endParaRPr lang="es-ES" sz="1400">
                        <a:latin typeface="Calibri"/>
                        <a:ea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3">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a:noFill/>
                    </a:lnB>
                  </a:tcPr>
                </a:tc>
              </a:tr>
              <a:tr h="170850">
                <a:tc>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200" dirty="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w="12700" cap="flat" cmpd="sng" algn="ctr">
                      <a:solidFill>
                        <a:srgbClr val="000000"/>
                      </a:solidFill>
                      <a:prstDash val="solid"/>
                      <a:round/>
                      <a:headEnd type="none" w="med" len="med"/>
                      <a:tailEnd type="none" w="med" len="med"/>
                    </a:lnB>
                  </a:tcPr>
                </a:tc>
              </a:tr>
              <a:tr h="505654">
                <a:tc rowSpan="2">
                  <a:txBody>
                    <a:bodyPr/>
                    <a:lstStyle/>
                    <a:p>
                      <a:pPr algn="ctr">
                        <a:lnSpc>
                          <a:spcPct val="115000"/>
                        </a:lnSpc>
                        <a:spcAft>
                          <a:spcPts val="0"/>
                        </a:spcAft>
                      </a:pPr>
                      <a:r>
                        <a:rPr lang="es-EC" sz="1100" b="1">
                          <a:solidFill>
                            <a:srgbClr val="000000"/>
                          </a:solidFill>
                          <a:latin typeface="Calibri"/>
                          <a:ea typeface="Times New Roman"/>
                          <a:cs typeface="Times New Roman"/>
                        </a:rPr>
                        <a:t>DEPARTAMENTO</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100" b="1">
                          <a:solidFill>
                            <a:srgbClr val="000000"/>
                          </a:solidFill>
                          <a:latin typeface="Calibri"/>
                          <a:ea typeface="Times New Roman"/>
                          <a:cs typeface="Times New Roman"/>
                        </a:rPr>
                        <a:t>RESPONSABLE</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100" b="1">
                          <a:solidFill>
                            <a:srgbClr val="000000"/>
                          </a:solidFill>
                          <a:latin typeface="Calibri"/>
                          <a:ea typeface="Times New Roman"/>
                          <a:cs typeface="Times New Roman"/>
                        </a:rPr>
                        <a:t>TIPO DE AUDITORÍA</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hMerge="1">
                  <a:txBody>
                    <a:bodyPr/>
                    <a:lstStyle/>
                    <a:p>
                      <a:endParaRPr lang="es-ES"/>
                    </a:p>
                  </a:txBody>
                  <a:tcPr/>
                </a:tc>
                <a:tc gridSpan="20">
                  <a:txBody>
                    <a:bodyPr/>
                    <a:lstStyle/>
                    <a:p>
                      <a:pPr algn="ctr">
                        <a:lnSpc>
                          <a:spcPct val="115000"/>
                        </a:lnSpc>
                        <a:spcAft>
                          <a:spcPts val="0"/>
                        </a:spcAft>
                      </a:pPr>
                      <a:r>
                        <a:rPr lang="es-EC" sz="1100" b="1" dirty="0">
                          <a:solidFill>
                            <a:srgbClr val="000000"/>
                          </a:solidFill>
                          <a:latin typeface="Calibri"/>
                          <a:ea typeface="Times New Roman"/>
                          <a:cs typeface="Times New Roman"/>
                        </a:rPr>
                        <a:t>AÑO: 2011</a:t>
                      </a:r>
                      <a:endParaRPr lang="es-ES" sz="1400" dirty="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C" sz="1050" b="1" dirty="0">
                          <a:solidFill>
                            <a:srgbClr val="000000"/>
                          </a:solidFill>
                          <a:latin typeface="Calibri"/>
                          <a:ea typeface="Times New Roman"/>
                          <a:cs typeface="Times New Roman"/>
                        </a:rPr>
                        <a:t>OBSERVACIONES</a:t>
                      </a:r>
                      <a:endParaRPr lang="es-ES" sz="1200" dirty="0">
                        <a:latin typeface="Calibri"/>
                        <a:ea typeface="Calibri"/>
                        <a:cs typeface="Times New Roman"/>
                      </a:endParaRPr>
                    </a:p>
                  </a:txBody>
                  <a:tcPr marL="35859" marR="35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05654">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C" sz="1100" b="1" dirty="0">
                          <a:solidFill>
                            <a:srgbClr val="000000"/>
                          </a:solidFill>
                          <a:latin typeface="Calibri"/>
                          <a:ea typeface="Times New Roman"/>
                          <a:cs typeface="Times New Roman"/>
                        </a:rPr>
                        <a:t>CUMP.</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b="1" dirty="0">
                          <a:solidFill>
                            <a:srgbClr val="000000"/>
                          </a:solidFill>
                          <a:latin typeface="Calibri"/>
                          <a:ea typeface="Times New Roman"/>
                          <a:cs typeface="Times New Roman"/>
                        </a:rPr>
                        <a:t>CONF.</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ENE</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FEB</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MAR</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ABR</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MAY</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JUN</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JUL</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AGO</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SEP</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Calibri"/>
                          <a:ea typeface="Times New Roman"/>
                          <a:cs typeface="Times New Roman"/>
                        </a:rPr>
                        <a:t>OCT</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Calibri"/>
                          <a:ea typeface="Times New Roman"/>
                          <a:cs typeface="Times New Roman"/>
                        </a:rPr>
                        <a:t>NOV</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Calibri"/>
                          <a:ea typeface="Times New Roman"/>
                          <a:cs typeface="Times New Roman"/>
                        </a:rPr>
                        <a:t>DIC</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77616">
                <a:tc rowSpan="2">
                  <a:txBody>
                    <a:bodyPr/>
                    <a:lstStyle/>
                    <a:p>
                      <a:pPr algn="ctr">
                        <a:lnSpc>
                          <a:spcPct val="115000"/>
                        </a:lnSpc>
                        <a:spcAft>
                          <a:spcPts val="0"/>
                        </a:spcAft>
                      </a:pPr>
                      <a:r>
                        <a:rPr lang="es-EC" sz="1100">
                          <a:solidFill>
                            <a:srgbClr val="000000"/>
                          </a:solidFill>
                          <a:latin typeface="Calibri"/>
                          <a:ea typeface="Times New Roman"/>
                          <a:cs typeface="Times New Roman"/>
                        </a:rPr>
                        <a:t>Gerencia General</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100">
                          <a:solidFill>
                            <a:srgbClr val="000000"/>
                          </a:solidFill>
                          <a:latin typeface="Calibri"/>
                          <a:ea typeface="Times New Roman"/>
                          <a:cs typeface="Times New Roman"/>
                        </a:rPr>
                        <a:t>Gerencia General</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x</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FFFFFF"/>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pPr algn="ctr">
                        <a:lnSpc>
                          <a:spcPct val="115000"/>
                        </a:lnSpc>
                        <a:spcAft>
                          <a:spcPts val="0"/>
                        </a:spcAft>
                      </a:pP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1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x</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FFFFFF"/>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16">
                <a:tc rowSpan="2">
                  <a:txBody>
                    <a:bodyPr/>
                    <a:lstStyle/>
                    <a:p>
                      <a:pPr algn="ctr">
                        <a:lnSpc>
                          <a:spcPct val="115000"/>
                        </a:lnSpc>
                        <a:spcAft>
                          <a:spcPts val="0"/>
                        </a:spcAft>
                      </a:pPr>
                      <a:r>
                        <a:rPr lang="es-EC" sz="1100">
                          <a:solidFill>
                            <a:srgbClr val="000000"/>
                          </a:solidFill>
                          <a:latin typeface="Calibri"/>
                          <a:ea typeface="Times New Roman"/>
                          <a:cs typeface="Times New Roman"/>
                        </a:rPr>
                        <a:t>Recursos Humanos</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100">
                          <a:solidFill>
                            <a:srgbClr val="000000"/>
                          </a:solidFill>
                          <a:latin typeface="Calibri"/>
                          <a:ea typeface="Times New Roman"/>
                          <a:cs typeface="Times New Roman"/>
                        </a:rPr>
                        <a:t>Asistente de RRHH</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x</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1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x</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16">
                <a:tc rowSpan="2">
                  <a:txBody>
                    <a:bodyPr/>
                    <a:lstStyle/>
                    <a:p>
                      <a:pPr algn="ctr">
                        <a:lnSpc>
                          <a:spcPct val="115000"/>
                        </a:lnSpc>
                        <a:spcAft>
                          <a:spcPts val="0"/>
                        </a:spcAft>
                      </a:pPr>
                      <a:r>
                        <a:rPr lang="es-EC" sz="1100">
                          <a:solidFill>
                            <a:srgbClr val="000000"/>
                          </a:solidFill>
                          <a:latin typeface="Calibri"/>
                          <a:ea typeface="Times New Roman"/>
                          <a:cs typeface="Times New Roman"/>
                        </a:rPr>
                        <a:t>Operaciones</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100">
                          <a:solidFill>
                            <a:srgbClr val="000000"/>
                          </a:solidFill>
                          <a:latin typeface="Calibri"/>
                          <a:ea typeface="Times New Roman"/>
                          <a:cs typeface="Times New Roman"/>
                        </a:rPr>
                        <a:t>Jefe de Operaciones</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x</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algn="ctr">
                        <a:lnSpc>
                          <a:spcPct val="115000"/>
                        </a:lnSpc>
                        <a:spcAft>
                          <a:spcPts val="0"/>
                        </a:spcAft>
                      </a:pPr>
                      <a:r>
                        <a:rPr lang="es-EC" sz="11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1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x</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nSpc>
                          <a:spcPct val="115000"/>
                        </a:lnSpc>
                        <a:spcAft>
                          <a:spcPts val="0"/>
                        </a:spcAft>
                      </a:pPr>
                      <a:r>
                        <a:rPr lang="es-EC" sz="11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5859" marR="3585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16">
                <a:tc rowSpan="2">
                  <a:txBody>
                    <a:bodyPr/>
                    <a:lstStyle/>
                    <a:p>
                      <a:pPr algn="ctr">
                        <a:lnSpc>
                          <a:spcPct val="115000"/>
                        </a:lnSpc>
                        <a:spcAft>
                          <a:spcPts val="0"/>
                        </a:spcAft>
                      </a:pPr>
                      <a:r>
                        <a:rPr lang="es-EC" sz="1100">
                          <a:solidFill>
                            <a:srgbClr val="000000"/>
                          </a:solidFill>
                          <a:latin typeface="Calibri"/>
                          <a:ea typeface="Times New Roman"/>
                          <a:cs typeface="Times New Roman"/>
                        </a:rPr>
                        <a:t>Financiero</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100">
                          <a:solidFill>
                            <a:srgbClr val="000000"/>
                          </a:solidFill>
                          <a:latin typeface="Calibri"/>
                          <a:ea typeface="Times New Roman"/>
                          <a:cs typeface="Times New Roman"/>
                        </a:rPr>
                        <a:t>Contador</a:t>
                      </a:r>
                      <a:endParaRPr lang="es-ES" sz="140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x</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nSpc>
                          <a:spcPct val="115000"/>
                        </a:lnSpc>
                        <a:spcAft>
                          <a:spcPts val="0"/>
                        </a:spcAft>
                      </a:pPr>
                      <a:r>
                        <a:rPr lang="es-EC" sz="11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5859" marR="3585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1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x</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pPr algn="ctr">
                        <a:lnSpc>
                          <a:spcPct val="115000"/>
                        </a:lnSpc>
                        <a:spcAft>
                          <a:spcPts val="0"/>
                        </a:spcAft>
                      </a:pP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a:lnSpc>
                          <a:spcPct val="115000"/>
                        </a:lnSpc>
                        <a:spcAft>
                          <a:spcPts val="0"/>
                        </a:spcAft>
                      </a:pPr>
                      <a:r>
                        <a:rPr lang="es-EC" sz="1100">
                          <a:solidFill>
                            <a:srgbClr val="000000"/>
                          </a:solidFill>
                          <a:latin typeface="Calibri"/>
                          <a:ea typeface="Times New Roman"/>
                          <a:cs typeface="Times New Roman"/>
                        </a:rPr>
                        <a:t> </a:t>
                      </a:r>
                      <a:endParaRPr lang="es-ES" sz="1400">
                        <a:latin typeface="Calibri"/>
                        <a:ea typeface="Calibri"/>
                        <a:cs typeface="Times New Roman"/>
                      </a:endParaRPr>
                    </a:p>
                  </a:txBody>
                  <a:tcPr marL="35859" marR="3585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nSpc>
                          <a:spcPct val="115000"/>
                        </a:lnSpc>
                        <a:spcAft>
                          <a:spcPts val="0"/>
                        </a:spcAft>
                      </a:pPr>
                      <a:r>
                        <a:rPr lang="es-EC" sz="11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35859" marR="3585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736">
                <a:tc>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gridSpan="7">
                  <a:txBody>
                    <a:bodyPr/>
                    <a:lstStyle/>
                    <a:p>
                      <a:pPr>
                        <a:lnSpc>
                          <a:spcPct val="115000"/>
                        </a:lnSpc>
                        <a:spcAft>
                          <a:spcPts val="0"/>
                        </a:spcAft>
                      </a:pPr>
                      <a:r>
                        <a:rPr lang="es-EC" sz="1100">
                          <a:solidFill>
                            <a:srgbClr val="000000"/>
                          </a:solidFill>
                          <a:latin typeface="Calibri"/>
                          <a:ea typeface="Times New Roman"/>
                          <a:cs typeface="Times New Roman"/>
                        </a:rPr>
                        <a:t>CUMP: Cumplimiento</a:t>
                      </a:r>
                      <a:endParaRPr lang="es-ES" sz="1400">
                        <a:latin typeface="Calibri"/>
                        <a:ea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S"/>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S"/>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sz="1200" dirty="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S"/>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S"/>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S"/>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20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200" dirty="0">
                        <a:latin typeface="Calibri"/>
                        <a:cs typeface="Times New Roman"/>
                      </a:endParaRPr>
                    </a:p>
                  </a:txBody>
                  <a:tcPr marL="35859" marR="35859" marT="0" marB="0" anchor="b">
                    <a:lnL>
                      <a:noFill/>
                    </a:lnL>
                    <a:lnR>
                      <a:noFill/>
                    </a:lnR>
                    <a:lnT w="12700" cap="flat" cmpd="sng" algn="ctr">
                      <a:solidFill>
                        <a:srgbClr val="000000"/>
                      </a:solidFill>
                      <a:prstDash val="solid"/>
                      <a:round/>
                      <a:headEnd type="none" w="med" len="med"/>
                      <a:tailEnd type="none" w="med" len="med"/>
                    </a:lnT>
                    <a:lnB>
                      <a:noFill/>
                    </a:lnB>
                  </a:tcPr>
                </a:tc>
              </a:tr>
              <a:tr h="333736">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7">
                  <a:txBody>
                    <a:bodyPr/>
                    <a:lstStyle/>
                    <a:p>
                      <a:pPr>
                        <a:lnSpc>
                          <a:spcPct val="115000"/>
                        </a:lnSpc>
                        <a:spcAft>
                          <a:spcPts val="0"/>
                        </a:spcAft>
                      </a:pPr>
                      <a:r>
                        <a:rPr lang="es-EC" sz="1100">
                          <a:solidFill>
                            <a:srgbClr val="000000"/>
                          </a:solidFill>
                          <a:latin typeface="Calibri"/>
                          <a:ea typeface="Times New Roman"/>
                          <a:cs typeface="Times New Roman"/>
                        </a:rPr>
                        <a:t>CONF: Confiabilidad</a:t>
                      </a:r>
                      <a:endParaRPr lang="es-ES" sz="1400">
                        <a:latin typeface="Calibri"/>
                        <a:ea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a:p>
                  </a:txBody>
                  <a:tcPr marL="35859" marR="35859" marT="0" marB="0" anchor="b">
                    <a:lnL>
                      <a:noFill/>
                    </a:lnL>
                    <a:lnR>
                      <a:noFill/>
                    </a:lnR>
                    <a:lnT>
                      <a:noFill/>
                    </a:lnT>
                    <a:lnB>
                      <a:noFill/>
                    </a:lnB>
                  </a:tcPr>
                </a:tc>
                <a:tc>
                  <a:txBody>
                    <a:bodyPr/>
                    <a:lstStyle/>
                    <a:p>
                      <a:endParaRPr lang="es-ES"/>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r>
              <a:tr h="252734">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gridSpan="3">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a:p>
                  </a:txBody>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dirty="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sz="1200">
                        <a:latin typeface="Calibri"/>
                        <a:cs typeface="Times New Roman"/>
                      </a:endParaRPr>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gridSpan="2">
                  <a:txBody>
                    <a:bodyPr/>
                    <a:lstStyle/>
                    <a:p>
                      <a:endParaRPr lang="es-ES"/>
                    </a:p>
                  </a:txBody>
                  <a:tcPr marL="35859" marR="35859" marT="0" marB="0" anchor="b">
                    <a:lnL>
                      <a:noFill/>
                    </a:lnL>
                    <a:lnR>
                      <a:noFill/>
                    </a:lnR>
                    <a:lnT>
                      <a:noFill/>
                    </a:lnT>
                    <a:lnB>
                      <a:noFill/>
                    </a:lnB>
                  </a:tcPr>
                </a:tc>
                <a:tc hMerge="1">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sz="1200">
                        <a:latin typeface="Calibri"/>
                        <a:cs typeface="Times New Roman"/>
                      </a:endParaRPr>
                    </a:p>
                  </a:txBody>
                  <a:tcPr marL="35859" marR="35859" marT="0" marB="0" anchor="b">
                    <a:lnL>
                      <a:noFill/>
                    </a:lnL>
                    <a:lnR>
                      <a:noFill/>
                    </a:lnR>
                    <a:lnT>
                      <a:noFill/>
                    </a:lnT>
                    <a:lnB>
                      <a:noFill/>
                    </a:lnB>
                  </a:tcPr>
                </a:tc>
                <a:tc>
                  <a:txBody>
                    <a:bodyPr/>
                    <a:lstStyle/>
                    <a:p>
                      <a:endParaRPr lang="es-ES"/>
                    </a:p>
                  </a:txBody>
                  <a:tcPr marL="35859" marR="35859" marT="0" marB="0" anchor="b">
                    <a:lnL>
                      <a:noFill/>
                    </a:lnL>
                    <a:lnR>
                      <a:noFill/>
                    </a:lnR>
                    <a:lnT>
                      <a:noFill/>
                    </a:lnT>
                    <a:lnB>
                      <a:noFill/>
                    </a:lnB>
                  </a:tcPr>
                </a:tc>
                <a:tc>
                  <a:txBody>
                    <a:bodyPr/>
                    <a:lstStyle/>
                    <a:p>
                      <a:endParaRPr lang="es-ES"/>
                    </a:p>
                  </a:txBody>
                  <a:tcPr marL="35859" marR="35859" marT="0" marB="0" anchor="b">
                    <a:lnL>
                      <a:noFill/>
                    </a:lnL>
                    <a:lnR>
                      <a:noFill/>
                    </a:lnR>
                    <a:lnT>
                      <a:noFill/>
                    </a:lnT>
                    <a:lnB>
                      <a:noFill/>
                    </a:lnB>
                  </a:tcPr>
                </a:tc>
                <a:tc>
                  <a:txBody>
                    <a:bodyPr/>
                    <a:lstStyle/>
                    <a:p>
                      <a:endParaRPr lang="es-ES" sz="1200" dirty="0">
                        <a:latin typeface="Calibri"/>
                        <a:cs typeface="Times New Roman"/>
                      </a:endParaRPr>
                    </a:p>
                  </a:txBody>
                  <a:tcPr marL="35859" marR="35859"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C" dirty="0" smtClean="0"/>
              <a:t>ANÁLISIS DE LOS RESULTADOS</a:t>
            </a:r>
            <a:endParaRPr lang="es-ES" dirty="0"/>
          </a:p>
        </p:txBody>
      </p:sp>
      <p:sp>
        <p:nvSpPr>
          <p:cNvPr id="6" name="5 Subtítulo"/>
          <p:cNvSpPr>
            <a:spLocks noGrp="1"/>
          </p:cNvSpPr>
          <p:nvPr>
            <p:ph type="subTitle" idx="1"/>
          </p:nvPr>
        </p:nvSpPr>
        <p:spPr/>
        <p:txBody>
          <a:bodyPr/>
          <a:lstStyle/>
          <a:p>
            <a:r>
              <a:rPr lang="es-ES" dirty="0" smtClean="0"/>
              <a:t>Capítulo VI</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76</a:t>
            </a:fld>
            <a:endParaRPr lang="es-ES" dirty="0"/>
          </a:p>
        </p:txBody>
      </p:sp>
      <p:sp>
        <p:nvSpPr>
          <p:cNvPr id="3" name="2 Marcador de pie de página"/>
          <p:cNvSpPr>
            <a:spLocks noGrp="1"/>
          </p:cNvSpPr>
          <p:nvPr>
            <p:ph type="ftr" sz="quarter" idx="4294967295"/>
          </p:nvPr>
        </p:nvSpPr>
        <p:spPr>
          <a:xfrm>
            <a:off x="0" y="6453188"/>
            <a:ext cx="4392613" cy="365125"/>
          </a:xfrm>
        </p:spPr>
        <p:txBody>
          <a:bodyPr/>
          <a:lstStyle/>
          <a:p>
            <a:r>
              <a:rPr lang="es-MX" smtClean="0"/>
              <a:t>Diseño e implantación de un Sistema de  Control de Gestión</a:t>
            </a:r>
            <a:endParaRPr lang="es-E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t>ANÁLISIS DE RESULTADOS PERSPECTIVA FINACIERA</a:t>
            </a:r>
            <a:endParaRPr lang="es-ES" sz="36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77</a:t>
            </a:fld>
            <a:endParaRPr lang="es-ES" dirty="0"/>
          </a:p>
        </p:txBody>
      </p:sp>
      <p:graphicFrame>
        <p:nvGraphicFramePr>
          <p:cNvPr id="5" name="4 Tabla"/>
          <p:cNvGraphicFramePr>
            <a:graphicFrameLocks noGrp="1"/>
          </p:cNvGraphicFramePr>
          <p:nvPr/>
        </p:nvGraphicFramePr>
        <p:xfrm>
          <a:off x="395536" y="1340769"/>
          <a:ext cx="8208913" cy="5205371"/>
        </p:xfrm>
        <a:graphic>
          <a:graphicData uri="http://schemas.openxmlformats.org/drawingml/2006/table">
            <a:tbl>
              <a:tblPr/>
              <a:tblGrid>
                <a:gridCol w="1656184"/>
                <a:gridCol w="2088232"/>
                <a:gridCol w="1728192"/>
                <a:gridCol w="2736305"/>
              </a:tblGrid>
              <a:tr h="294737">
                <a:tc>
                  <a:txBody>
                    <a:bodyPr/>
                    <a:lstStyle/>
                    <a:p>
                      <a:pPr algn="ctr">
                        <a:lnSpc>
                          <a:spcPct val="200000"/>
                        </a:lnSpc>
                        <a:spcAft>
                          <a:spcPts val="0"/>
                        </a:spcAft>
                      </a:pPr>
                      <a:r>
                        <a:rPr lang="es-ES_tradnl" sz="1200" b="1" dirty="0">
                          <a:solidFill>
                            <a:srgbClr val="FFFFFF"/>
                          </a:solidFill>
                          <a:latin typeface="Arial"/>
                          <a:ea typeface="Times New Roman"/>
                          <a:cs typeface="Times New Roman"/>
                        </a:rPr>
                        <a:t>PERSPECTIVA</a:t>
                      </a:r>
                      <a:endParaRPr lang="es-ES" sz="1200" dirty="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a:solidFill>
                            <a:srgbClr val="FFFFFF"/>
                          </a:solidFill>
                          <a:latin typeface="Arial"/>
                          <a:ea typeface="Times New Roman"/>
                          <a:cs typeface="Times New Roman"/>
                        </a:rPr>
                        <a:t>OBJETIVO</a:t>
                      </a:r>
                      <a:endParaRPr lang="es-ES" sz="120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a:solidFill>
                            <a:srgbClr val="FFFFFF"/>
                          </a:solidFill>
                          <a:latin typeface="Arial"/>
                          <a:ea typeface="Times New Roman"/>
                          <a:cs typeface="Times New Roman"/>
                        </a:rPr>
                        <a:t>INDICADOR</a:t>
                      </a:r>
                      <a:endParaRPr lang="es-ES" sz="120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a:solidFill>
                            <a:srgbClr val="FFFFFF"/>
                          </a:solidFill>
                          <a:latin typeface="Arial"/>
                          <a:ea typeface="Times New Roman"/>
                          <a:cs typeface="Times New Roman"/>
                        </a:rPr>
                        <a:t>ANÁLISIS </a:t>
                      </a:r>
                      <a:endParaRPr lang="es-ES" sz="120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r>
              <a:tr h="1722471">
                <a:tc rowSpan="2">
                  <a:txBody>
                    <a:bodyPr/>
                    <a:lstStyle/>
                    <a:p>
                      <a:pPr algn="ctr">
                        <a:lnSpc>
                          <a:spcPct val="200000"/>
                        </a:lnSpc>
                      </a:pPr>
                      <a:r>
                        <a:rPr lang="es-ES_tradnl" sz="1200" b="1" dirty="0">
                          <a:solidFill>
                            <a:srgbClr val="FFFFFF"/>
                          </a:solidFill>
                          <a:latin typeface="Arial"/>
                          <a:ea typeface="Times New Roman"/>
                          <a:cs typeface="Times New Roman"/>
                        </a:rPr>
                        <a:t>FINANCIERA</a:t>
                      </a:r>
                      <a:endParaRPr lang="es-ES" sz="1200" dirty="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70C0"/>
                    </a:solidFill>
                  </a:tcPr>
                </a:tc>
                <a:tc>
                  <a:txBody>
                    <a:bodyPr/>
                    <a:lstStyle/>
                    <a:p>
                      <a:pPr algn="ctr">
                        <a:lnSpc>
                          <a:spcPct val="200000"/>
                        </a:lnSpc>
                      </a:pPr>
                      <a:r>
                        <a:rPr lang="es-ES_tradnl" sz="1200" dirty="0">
                          <a:solidFill>
                            <a:srgbClr val="000000"/>
                          </a:solidFill>
                          <a:latin typeface="Arial"/>
                          <a:ea typeface="Times New Roman"/>
                          <a:cs typeface="Times New Roman"/>
                        </a:rPr>
                        <a:t>Aumentar la facturación del servicio en un 10% anual</a:t>
                      </a:r>
                      <a:endParaRPr lang="es-ES" sz="1200" dirty="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dirty="0">
                          <a:solidFill>
                            <a:srgbClr val="000000"/>
                          </a:solidFill>
                          <a:latin typeface="Arial"/>
                          <a:ea typeface="Times New Roman"/>
                          <a:cs typeface="Times New Roman"/>
                        </a:rPr>
                        <a:t>% de incremento de la facturación</a:t>
                      </a:r>
                      <a:endParaRPr lang="es-ES" sz="1200" dirty="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algn="just" defTabSz="914400" rtl="0" eaLnBrk="1" latinLnBrk="0" hangingPunct="1">
                        <a:lnSpc>
                          <a:spcPct val="200000"/>
                        </a:lnSpc>
                        <a:spcAft>
                          <a:spcPts val="0"/>
                        </a:spcAft>
                      </a:pPr>
                      <a:r>
                        <a:rPr lang="es-ES_tradnl" sz="1200" kern="1200" dirty="0">
                          <a:solidFill>
                            <a:srgbClr val="000000"/>
                          </a:solidFill>
                          <a:latin typeface="Arial"/>
                          <a:ea typeface="Times New Roman"/>
                          <a:cs typeface="Times New Roman"/>
                        </a:rPr>
                        <a:t>En el transcurso del 2010 la facturación mensual ha ido incrementando, aunque en ciertos meses no se alcanzó la meta establecida.</a:t>
                      </a:r>
                      <a:r>
                        <a:rPr lang="es-EC" sz="1200" kern="1200" dirty="0">
                          <a:solidFill>
                            <a:srgbClr val="000000"/>
                          </a:solidFill>
                          <a:latin typeface="Arial"/>
                          <a:ea typeface="Times New Roman"/>
                          <a:cs typeface="Times New Roman"/>
                        </a:rPr>
                        <a:t> </a:t>
                      </a:r>
                      <a:r>
                        <a:rPr lang="es-EC" sz="1200" kern="1200" dirty="0" smtClean="0">
                          <a:solidFill>
                            <a:srgbClr val="000000"/>
                          </a:solidFill>
                          <a:latin typeface="Arial"/>
                          <a:ea typeface="Times New Roman"/>
                          <a:cs typeface="Times New Roman"/>
                        </a:rPr>
                        <a:t>El promedio anual del año 2010 fue del 9.56%.</a:t>
                      </a:r>
                      <a:endParaRPr lang="es-ES" sz="1200" kern="1200" dirty="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645051">
                <a:tc vMerge="1">
                  <a:txBody>
                    <a:bodyPr/>
                    <a:lstStyle/>
                    <a:p>
                      <a:endParaRPr lang="es-ES"/>
                    </a:p>
                  </a:txBody>
                  <a:tcPr/>
                </a:tc>
                <a:tc>
                  <a:txBody>
                    <a:bodyPr/>
                    <a:lstStyle/>
                    <a:p>
                      <a:pPr algn="ctr">
                        <a:lnSpc>
                          <a:spcPct val="200000"/>
                        </a:lnSpc>
                      </a:pPr>
                      <a:r>
                        <a:rPr lang="es-ES_tradnl" sz="1200">
                          <a:solidFill>
                            <a:srgbClr val="000000"/>
                          </a:solidFill>
                          <a:latin typeface="Arial"/>
                          <a:ea typeface="Times New Roman"/>
                          <a:cs typeface="Times New Roman"/>
                        </a:rPr>
                        <a:t>Cumplir el presupuesto de gastos en un 100%</a:t>
                      </a:r>
                      <a:endParaRPr lang="es-ES" sz="120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dirty="0">
                          <a:solidFill>
                            <a:srgbClr val="000000"/>
                          </a:solidFill>
                          <a:latin typeface="Arial"/>
                          <a:ea typeface="Times New Roman"/>
                          <a:cs typeface="Times New Roman"/>
                        </a:rPr>
                        <a:t>% de variación del presupuesto de gastos</a:t>
                      </a:r>
                      <a:endParaRPr lang="es-ES" sz="1200" dirty="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200000"/>
                        </a:lnSpc>
                      </a:pPr>
                      <a:r>
                        <a:rPr lang="es-ES_tradnl" sz="1200" dirty="0">
                          <a:solidFill>
                            <a:srgbClr val="000000"/>
                          </a:solidFill>
                          <a:latin typeface="Arial"/>
                          <a:ea typeface="Times New Roman"/>
                          <a:cs typeface="Times New Roman"/>
                        </a:rPr>
                        <a:t> </a:t>
                      </a:r>
                      <a:r>
                        <a:rPr lang="es-ES_tradnl" sz="1200" kern="1200" dirty="0">
                          <a:solidFill>
                            <a:srgbClr val="000000"/>
                          </a:solidFill>
                          <a:latin typeface="Arial"/>
                          <a:ea typeface="Times New Roman"/>
                          <a:cs typeface="Times New Roman"/>
                        </a:rPr>
                        <a:t>Se ha implementado controles para el cumplimiento del presupuesto de gastos, aunque </a:t>
                      </a:r>
                      <a:r>
                        <a:rPr lang="es-ES_tradnl" sz="1200" kern="1200" dirty="0" smtClean="0">
                          <a:solidFill>
                            <a:srgbClr val="000000"/>
                          </a:solidFill>
                          <a:latin typeface="Arial"/>
                          <a:ea typeface="Times New Roman"/>
                          <a:cs typeface="Times New Roman"/>
                        </a:rPr>
                        <a:t>todavía </a:t>
                      </a:r>
                      <a:r>
                        <a:rPr lang="es-ES_tradnl" sz="1200" kern="1200" dirty="0">
                          <a:solidFill>
                            <a:srgbClr val="000000"/>
                          </a:solidFill>
                          <a:latin typeface="Arial"/>
                          <a:ea typeface="Times New Roman"/>
                          <a:cs typeface="Times New Roman"/>
                        </a:rPr>
                        <a:t>es </a:t>
                      </a:r>
                      <a:r>
                        <a:rPr lang="es-ES_tradnl" sz="1200" kern="1200" dirty="0" smtClean="0">
                          <a:solidFill>
                            <a:srgbClr val="000000"/>
                          </a:solidFill>
                          <a:latin typeface="Arial"/>
                          <a:ea typeface="Times New Roman"/>
                          <a:cs typeface="Times New Roman"/>
                        </a:rPr>
                        <a:t>variable</a:t>
                      </a:r>
                      <a:r>
                        <a:rPr lang="es-ES_tradnl" sz="1200" kern="1200" baseline="0" dirty="0" smtClean="0">
                          <a:solidFill>
                            <a:srgbClr val="000000"/>
                          </a:solidFill>
                          <a:latin typeface="Arial"/>
                          <a:ea typeface="Times New Roman"/>
                          <a:cs typeface="Times New Roman"/>
                        </a:rPr>
                        <a:t> (promedio del año 2010 fue del             -2.22%) </a:t>
                      </a:r>
                      <a:r>
                        <a:rPr lang="es-ES_tradnl" sz="1200" kern="1200" dirty="0" smtClean="0">
                          <a:solidFill>
                            <a:srgbClr val="000000"/>
                          </a:solidFill>
                          <a:latin typeface="Arial"/>
                          <a:ea typeface="Times New Roman"/>
                          <a:cs typeface="Times New Roman"/>
                        </a:rPr>
                        <a:t>debido </a:t>
                      </a:r>
                      <a:r>
                        <a:rPr lang="es-ES_tradnl" sz="1200" kern="1200" dirty="0">
                          <a:solidFill>
                            <a:srgbClr val="000000"/>
                          </a:solidFill>
                          <a:latin typeface="Arial"/>
                          <a:ea typeface="Times New Roman"/>
                          <a:cs typeface="Times New Roman"/>
                        </a:rPr>
                        <a:t>a las deudas que presenta la empresa de la administración anterior</a:t>
                      </a:r>
                      <a:r>
                        <a:rPr lang="es-ES_tradnl" sz="1200" dirty="0">
                          <a:solidFill>
                            <a:srgbClr val="000000"/>
                          </a:solidFill>
                          <a:latin typeface="Arial"/>
                          <a:ea typeface="Times New Roman"/>
                          <a:cs typeface="Times New Roman"/>
                        </a:rPr>
                        <a:t>.</a:t>
                      </a:r>
                      <a:endParaRPr lang="es-ES" sz="1200" dirty="0">
                        <a:solidFill>
                          <a:srgbClr val="000000"/>
                        </a:solidFill>
                        <a:latin typeface="Arial"/>
                        <a:ea typeface="Times New Roman"/>
                        <a:cs typeface="Times New Roman"/>
                      </a:endParaRPr>
                    </a:p>
                  </a:txBody>
                  <a:tcPr marL="64034" marR="6403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t>ANÁLISIS DE RESULTADOS PERSPECTIVA CLIENTES</a:t>
            </a:r>
            <a:endParaRPr lang="es-ES" sz="36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78</a:t>
            </a:fld>
            <a:endParaRPr lang="es-ES" dirty="0"/>
          </a:p>
        </p:txBody>
      </p:sp>
      <p:graphicFrame>
        <p:nvGraphicFramePr>
          <p:cNvPr id="6" name="5 Tabla"/>
          <p:cNvGraphicFramePr>
            <a:graphicFrameLocks noGrp="1"/>
          </p:cNvGraphicFramePr>
          <p:nvPr/>
        </p:nvGraphicFramePr>
        <p:xfrm>
          <a:off x="395536" y="1318280"/>
          <a:ext cx="8568951" cy="4919032"/>
        </p:xfrm>
        <a:graphic>
          <a:graphicData uri="http://schemas.openxmlformats.org/drawingml/2006/table">
            <a:tbl>
              <a:tblPr/>
              <a:tblGrid>
                <a:gridCol w="1391539"/>
                <a:gridCol w="2050689"/>
                <a:gridCol w="2050689"/>
                <a:gridCol w="3076034"/>
              </a:tblGrid>
              <a:tr h="277486">
                <a:tc>
                  <a:txBody>
                    <a:bodyPr/>
                    <a:lstStyle/>
                    <a:p>
                      <a:pPr algn="ctr">
                        <a:lnSpc>
                          <a:spcPct val="200000"/>
                        </a:lnSpc>
                        <a:spcAft>
                          <a:spcPts val="0"/>
                        </a:spcAft>
                      </a:pPr>
                      <a:r>
                        <a:rPr lang="es-ES_tradnl" sz="1100" b="1" dirty="0">
                          <a:solidFill>
                            <a:srgbClr val="FFFFFF"/>
                          </a:solidFill>
                          <a:latin typeface="Arial"/>
                          <a:ea typeface="Times New Roman"/>
                          <a:cs typeface="Times New Roman"/>
                        </a:rPr>
                        <a:t>PERSPECTIVA</a:t>
                      </a:r>
                      <a:endParaRPr lang="es-ES" sz="1100" dirty="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100" b="1">
                          <a:solidFill>
                            <a:srgbClr val="FFFFFF"/>
                          </a:solidFill>
                          <a:latin typeface="Arial"/>
                          <a:ea typeface="Times New Roman"/>
                          <a:cs typeface="Times New Roman"/>
                        </a:rPr>
                        <a:t>OBJETIVO</a:t>
                      </a:r>
                      <a:endParaRPr lang="es-ES" sz="110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100" b="1">
                          <a:solidFill>
                            <a:srgbClr val="FFFFFF"/>
                          </a:solidFill>
                          <a:latin typeface="Arial"/>
                          <a:ea typeface="Times New Roman"/>
                          <a:cs typeface="Times New Roman"/>
                        </a:rPr>
                        <a:t>INDICADOR</a:t>
                      </a:r>
                      <a:endParaRPr lang="es-ES" sz="110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100" b="1" dirty="0">
                          <a:solidFill>
                            <a:srgbClr val="FFFFFF"/>
                          </a:solidFill>
                          <a:latin typeface="Arial"/>
                          <a:ea typeface="Times New Roman"/>
                          <a:cs typeface="Times New Roman"/>
                        </a:rPr>
                        <a:t>ANÁLISIS </a:t>
                      </a:r>
                      <a:endParaRPr lang="es-ES" sz="1100" dirty="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r>
              <a:tr h="1262776">
                <a:tc rowSpan="4">
                  <a:txBody>
                    <a:bodyPr/>
                    <a:lstStyle/>
                    <a:p>
                      <a:pPr algn="ctr">
                        <a:lnSpc>
                          <a:spcPct val="200000"/>
                        </a:lnSpc>
                      </a:pPr>
                      <a:endParaRPr lang="es-ES" sz="1100" dirty="0">
                        <a:solidFill>
                          <a:srgbClr val="000000"/>
                        </a:solidFill>
                        <a:latin typeface="Arial"/>
                        <a:ea typeface="Times New Roman"/>
                        <a:cs typeface="Times New Roman"/>
                      </a:endParaRPr>
                    </a:p>
                    <a:p>
                      <a:pPr algn="ctr">
                        <a:lnSpc>
                          <a:spcPct val="200000"/>
                        </a:lnSpc>
                      </a:pPr>
                      <a:r>
                        <a:rPr lang="es-ES_tradnl" sz="1100" b="1" dirty="0">
                          <a:solidFill>
                            <a:srgbClr val="000000"/>
                          </a:solidFill>
                          <a:latin typeface="Arial"/>
                          <a:ea typeface="Times New Roman"/>
                          <a:cs typeface="Times New Roman"/>
                        </a:rPr>
                        <a:t>CLIENTES</a:t>
                      </a:r>
                      <a:endParaRPr lang="es-ES" sz="1100" dirty="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8CCE4"/>
                    </a:solidFill>
                  </a:tcPr>
                </a:tc>
                <a:tc>
                  <a:txBody>
                    <a:bodyPr/>
                    <a:lstStyle/>
                    <a:p>
                      <a:pPr algn="ctr">
                        <a:lnSpc>
                          <a:spcPct val="200000"/>
                        </a:lnSpc>
                      </a:pPr>
                      <a:r>
                        <a:rPr lang="es-ES_tradnl" sz="1100" dirty="0">
                          <a:solidFill>
                            <a:srgbClr val="000000"/>
                          </a:solidFill>
                          <a:latin typeface="Arial"/>
                          <a:ea typeface="Times New Roman"/>
                          <a:cs typeface="Times New Roman"/>
                        </a:rPr>
                        <a:t>Conseguir la aprobación de al menos el 50% de las cotizaciones entregadas a los clientes</a:t>
                      </a:r>
                      <a:endParaRPr lang="es-ES" sz="1100" dirty="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100">
                          <a:solidFill>
                            <a:srgbClr val="000000"/>
                          </a:solidFill>
                          <a:latin typeface="Arial"/>
                          <a:ea typeface="Times New Roman"/>
                          <a:cs typeface="Times New Roman"/>
                        </a:rPr>
                        <a:t>% de cotizaciones aprobados</a:t>
                      </a:r>
                      <a:endParaRPr lang="es-ES" sz="110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just">
                        <a:lnSpc>
                          <a:spcPct val="200000"/>
                        </a:lnSpc>
                      </a:pPr>
                      <a:r>
                        <a:rPr lang="es-ES_tradnl" sz="1100" dirty="0">
                          <a:solidFill>
                            <a:srgbClr val="000000"/>
                          </a:solidFill>
                          <a:latin typeface="Arial"/>
                          <a:ea typeface="Times New Roman"/>
                          <a:cs typeface="Times New Roman"/>
                        </a:rPr>
                        <a:t>Con las iniciativas estratégicas implementadas se incrementaron dos nuevos clientes en el año 2010 y 6 puntos </a:t>
                      </a:r>
                      <a:r>
                        <a:rPr lang="es-ES_tradnl" sz="1100" dirty="0" smtClean="0">
                          <a:solidFill>
                            <a:srgbClr val="000000"/>
                          </a:solidFill>
                          <a:latin typeface="Arial"/>
                          <a:ea typeface="Times New Roman"/>
                          <a:cs typeface="Times New Roman"/>
                        </a:rPr>
                        <a:t>operacionales de</a:t>
                      </a:r>
                      <a:r>
                        <a:rPr lang="es-ES_tradnl" sz="1100" baseline="0" dirty="0" smtClean="0">
                          <a:solidFill>
                            <a:srgbClr val="000000"/>
                          </a:solidFill>
                          <a:latin typeface="Arial"/>
                          <a:ea typeface="Times New Roman"/>
                          <a:cs typeface="Times New Roman"/>
                        </a:rPr>
                        <a:t> los cuales 3 corresponden a un cliente y los 3 restantes a otro cliente, dando un total de 4 clientes nuevos al finalizar el 2010.</a:t>
                      </a:r>
                      <a:endParaRPr lang="es-ES" sz="1100" dirty="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34346">
                <a:tc vMerge="1">
                  <a:txBody>
                    <a:bodyPr/>
                    <a:lstStyle/>
                    <a:p>
                      <a:endParaRPr lang="es-ES"/>
                    </a:p>
                  </a:txBody>
                  <a:tcPr/>
                </a:tc>
                <a:tc>
                  <a:txBody>
                    <a:bodyPr/>
                    <a:lstStyle/>
                    <a:p>
                      <a:pPr algn="ctr">
                        <a:lnSpc>
                          <a:spcPct val="200000"/>
                        </a:lnSpc>
                      </a:pPr>
                      <a:r>
                        <a:rPr lang="es-ES_tradnl" sz="1100">
                          <a:solidFill>
                            <a:srgbClr val="000000"/>
                          </a:solidFill>
                          <a:latin typeface="Arial"/>
                          <a:ea typeface="Times New Roman"/>
                          <a:cs typeface="Times New Roman"/>
                        </a:rPr>
                        <a:t>Conseguir al menos 15 clientes o puntos operativos nuevos por año.</a:t>
                      </a:r>
                      <a:endParaRPr lang="es-ES" sz="110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100">
                          <a:solidFill>
                            <a:srgbClr val="000000"/>
                          </a:solidFill>
                          <a:latin typeface="Arial"/>
                          <a:ea typeface="Times New Roman"/>
                          <a:cs typeface="Times New Roman"/>
                        </a:rPr>
                        <a:t>Numero de clientes o puntos operativos nuevos</a:t>
                      </a:r>
                      <a:endParaRPr lang="es-ES" sz="110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s-ES"/>
                    </a:p>
                  </a:txBody>
                  <a:tcPr/>
                </a:tc>
              </a:tr>
              <a:tr h="1566232">
                <a:tc vMerge="1">
                  <a:txBody>
                    <a:bodyPr/>
                    <a:lstStyle/>
                    <a:p>
                      <a:endParaRPr lang="es-ES"/>
                    </a:p>
                  </a:txBody>
                  <a:tcPr/>
                </a:tc>
                <a:tc>
                  <a:txBody>
                    <a:bodyPr/>
                    <a:lstStyle/>
                    <a:p>
                      <a:pPr algn="ctr">
                        <a:lnSpc>
                          <a:spcPct val="200000"/>
                        </a:lnSpc>
                      </a:pPr>
                      <a:r>
                        <a:rPr lang="es-ES_tradnl" sz="1100">
                          <a:solidFill>
                            <a:srgbClr val="000000"/>
                          </a:solidFill>
                          <a:latin typeface="Arial"/>
                          <a:ea typeface="Times New Roman"/>
                          <a:cs typeface="Times New Roman"/>
                        </a:rPr>
                        <a:t>Alcanzar una satisfacción de clientes de al menos un 90%</a:t>
                      </a:r>
                      <a:endParaRPr lang="es-ES" sz="110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100">
                          <a:solidFill>
                            <a:srgbClr val="000000"/>
                          </a:solidFill>
                          <a:latin typeface="Arial"/>
                          <a:ea typeface="Times New Roman"/>
                          <a:cs typeface="Times New Roman"/>
                        </a:rPr>
                        <a:t>Nivel de satisfacción de clientes</a:t>
                      </a:r>
                      <a:endParaRPr lang="es-ES" sz="110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200000"/>
                        </a:lnSpc>
                      </a:pPr>
                      <a:r>
                        <a:rPr lang="es-ES_tradnl" sz="1100" dirty="0">
                          <a:solidFill>
                            <a:srgbClr val="000000"/>
                          </a:solidFill>
                          <a:latin typeface="Arial"/>
                          <a:ea typeface="Times New Roman"/>
                          <a:cs typeface="Times New Roman"/>
                        </a:rPr>
                        <a:t>Se define un formulario para evaluar la satisfacción de cliente, el cual será realizado en el segundo semestre del 2011 debido a que no se tiene una muestra representativa de </a:t>
                      </a:r>
                      <a:r>
                        <a:rPr lang="es-ES_tradnl" sz="1100" dirty="0" smtClean="0">
                          <a:solidFill>
                            <a:srgbClr val="000000"/>
                          </a:solidFill>
                          <a:latin typeface="Arial"/>
                          <a:ea typeface="Times New Roman"/>
                          <a:cs typeface="Times New Roman"/>
                        </a:rPr>
                        <a:t>clientes.</a:t>
                      </a:r>
                      <a:endParaRPr lang="es-ES" sz="1100" dirty="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05916">
                <a:tc vMerge="1">
                  <a:txBody>
                    <a:bodyPr/>
                    <a:lstStyle/>
                    <a:p>
                      <a:endParaRPr lang="es-ES"/>
                    </a:p>
                  </a:txBody>
                  <a:tcPr/>
                </a:tc>
                <a:tc>
                  <a:txBody>
                    <a:bodyPr/>
                    <a:lstStyle/>
                    <a:p>
                      <a:pPr algn="ctr">
                        <a:lnSpc>
                          <a:spcPct val="200000"/>
                        </a:lnSpc>
                      </a:pPr>
                      <a:r>
                        <a:rPr lang="es-ES_tradnl" sz="1100" dirty="0">
                          <a:solidFill>
                            <a:srgbClr val="000000"/>
                          </a:solidFill>
                          <a:latin typeface="Arial"/>
                          <a:ea typeface="Times New Roman"/>
                          <a:cs typeface="Times New Roman"/>
                        </a:rPr>
                        <a:t>Mantener el 100% de los actuales clientes</a:t>
                      </a:r>
                      <a:endParaRPr lang="es-ES" sz="1100" dirty="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100">
                          <a:solidFill>
                            <a:srgbClr val="000000"/>
                          </a:solidFill>
                          <a:latin typeface="Arial"/>
                          <a:ea typeface="Times New Roman"/>
                          <a:cs typeface="Times New Roman"/>
                        </a:rPr>
                        <a:t>Nivel de clientes perdidos</a:t>
                      </a:r>
                      <a:endParaRPr lang="es-ES" sz="110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200000"/>
                        </a:lnSpc>
                      </a:pPr>
                      <a:r>
                        <a:rPr lang="es-ES_tradnl" sz="1100" dirty="0">
                          <a:solidFill>
                            <a:srgbClr val="000000"/>
                          </a:solidFill>
                          <a:latin typeface="Arial"/>
                          <a:ea typeface="Times New Roman"/>
                          <a:cs typeface="Times New Roman"/>
                        </a:rPr>
                        <a:t>Se mantienen los clientes hasta Diciembre 2010 dentro de la empresa.</a:t>
                      </a:r>
                      <a:endParaRPr lang="es-ES" sz="1100" dirty="0">
                        <a:solidFill>
                          <a:srgbClr val="000000"/>
                        </a:solidFill>
                        <a:latin typeface="Arial"/>
                        <a:ea typeface="Times New Roman"/>
                        <a:cs typeface="Times New Roman"/>
                      </a:endParaRPr>
                    </a:p>
                  </a:txBody>
                  <a:tcPr marL="24794" marR="2479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t>ANÁLISIS DE RESULTADOS PERSPECTIVA PROCESOS</a:t>
            </a:r>
            <a:endParaRPr lang="es-ES" sz="36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79</a:t>
            </a:fld>
            <a:endParaRPr lang="es-ES" dirty="0"/>
          </a:p>
        </p:txBody>
      </p:sp>
      <p:graphicFrame>
        <p:nvGraphicFramePr>
          <p:cNvPr id="5" name="4 Tabla"/>
          <p:cNvGraphicFramePr>
            <a:graphicFrameLocks noGrp="1"/>
          </p:cNvGraphicFramePr>
          <p:nvPr/>
        </p:nvGraphicFramePr>
        <p:xfrm>
          <a:off x="395536" y="1412776"/>
          <a:ext cx="8352928" cy="4828571"/>
        </p:xfrm>
        <a:graphic>
          <a:graphicData uri="http://schemas.openxmlformats.org/drawingml/2006/table">
            <a:tbl>
              <a:tblPr/>
              <a:tblGrid>
                <a:gridCol w="1417015"/>
                <a:gridCol w="2399409"/>
                <a:gridCol w="1777055"/>
                <a:gridCol w="2759449"/>
              </a:tblGrid>
              <a:tr h="288032">
                <a:tc>
                  <a:txBody>
                    <a:bodyPr/>
                    <a:lstStyle/>
                    <a:p>
                      <a:pPr algn="ctr">
                        <a:lnSpc>
                          <a:spcPct val="200000"/>
                        </a:lnSpc>
                        <a:spcAft>
                          <a:spcPts val="0"/>
                        </a:spcAft>
                      </a:pPr>
                      <a:r>
                        <a:rPr lang="es-ES_tradnl" sz="1200" b="1" dirty="0">
                          <a:solidFill>
                            <a:srgbClr val="FFFFFF"/>
                          </a:solidFill>
                          <a:latin typeface="Arial"/>
                          <a:ea typeface="Times New Roman"/>
                          <a:cs typeface="Times New Roman"/>
                        </a:rPr>
                        <a:t>PERSPECTIVA</a:t>
                      </a:r>
                      <a:endParaRPr lang="es-ES" sz="1200" dirty="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dirty="0">
                          <a:solidFill>
                            <a:srgbClr val="FFFFFF"/>
                          </a:solidFill>
                          <a:latin typeface="Arial"/>
                          <a:ea typeface="Times New Roman"/>
                          <a:cs typeface="Times New Roman"/>
                        </a:rPr>
                        <a:t>OBJETIVO</a:t>
                      </a:r>
                      <a:endParaRPr lang="es-ES" sz="1200" dirty="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a:solidFill>
                            <a:srgbClr val="FFFFFF"/>
                          </a:solidFill>
                          <a:latin typeface="Arial"/>
                          <a:ea typeface="Times New Roman"/>
                          <a:cs typeface="Times New Roman"/>
                        </a:rPr>
                        <a:t>INDICADOR</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a:solidFill>
                            <a:srgbClr val="FFFFFF"/>
                          </a:solidFill>
                          <a:latin typeface="Arial"/>
                          <a:ea typeface="Times New Roman"/>
                          <a:cs typeface="Times New Roman"/>
                        </a:rPr>
                        <a:t>ANALISIS</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r>
              <a:tr h="714360">
                <a:tc rowSpan="4">
                  <a:txBody>
                    <a:bodyPr/>
                    <a:lstStyle/>
                    <a:p>
                      <a:pPr algn="ctr">
                        <a:lnSpc>
                          <a:spcPct val="200000"/>
                        </a:lnSpc>
                      </a:pPr>
                      <a:r>
                        <a:rPr lang="es-ES_tradnl" sz="1200" b="1" dirty="0">
                          <a:solidFill>
                            <a:srgbClr val="000000"/>
                          </a:solidFill>
                          <a:latin typeface="Arial"/>
                          <a:ea typeface="Times New Roman"/>
                          <a:cs typeface="Times New Roman"/>
                        </a:rPr>
                        <a:t>PROCESOS</a:t>
                      </a:r>
                      <a:endParaRPr lang="es-ES" sz="1200" dirty="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2CDDC"/>
                    </a:solidFill>
                  </a:tcPr>
                </a:tc>
                <a:tc>
                  <a:txBody>
                    <a:bodyPr/>
                    <a:lstStyle/>
                    <a:p>
                      <a:pPr algn="ctr">
                        <a:lnSpc>
                          <a:spcPct val="200000"/>
                        </a:lnSpc>
                      </a:pPr>
                      <a:r>
                        <a:rPr lang="es-ES_tradnl" sz="1200">
                          <a:solidFill>
                            <a:srgbClr val="000000"/>
                          </a:solidFill>
                          <a:latin typeface="Arial"/>
                          <a:ea typeface="Times New Roman"/>
                          <a:cs typeface="Times New Roman"/>
                        </a:rPr>
                        <a:t>Mantener en cero el nivel de siniestralidad</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a:solidFill>
                            <a:srgbClr val="000000"/>
                          </a:solidFill>
                          <a:latin typeface="Arial"/>
                          <a:ea typeface="Times New Roman"/>
                          <a:cs typeface="Times New Roman"/>
                        </a:rPr>
                        <a:t>Número de siniestros</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200000"/>
                        </a:lnSpc>
                      </a:pPr>
                      <a:r>
                        <a:rPr lang="es-ES_tradnl" sz="1200">
                          <a:solidFill>
                            <a:srgbClr val="000000"/>
                          </a:solidFill>
                          <a:latin typeface="Arial"/>
                          <a:ea typeface="Times New Roman"/>
                          <a:cs typeface="Times New Roman"/>
                        </a:rPr>
                        <a:t>Hasta el año 2010 se cumple al 100% con este objetivo.</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260140">
                <a:tc vMerge="1">
                  <a:txBody>
                    <a:bodyPr/>
                    <a:lstStyle/>
                    <a:p>
                      <a:endParaRPr lang="es-ES"/>
                    </a:p>
                  </a:txBody>
                  <a:tcPr/>
                </a:tc>
                <a:tc>
                  <a:txBody>
                    <a:bodyPr/>
                    <a:lstStyle/>
                    <a:p>
                      <a:pPr algn="ctr">
                        <a:lnSpc>
                          <a:spcPct val="200000"/>
                        </a:lnSpc>
                      </a:pPr>
                      <a:r>
                        <a:rPr lang="es-ES_tradnl" sz="1200">
                          <a:solidFill>
                            <a:srgbClr val="000000"/>
                          </a:solidFill>
                          <a:latin typeface="Arial"/>
                          <a:ea typeface="Times New Roman"/>
                          <a:cs typeface="Times New Roman"/>
                        </a:rPr>
                        <a:t>Cumplir con el plan de implementación de la sucursal operacional, hasta Junio del 2011</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a:solidFill>
                            <a:srgbClr val="000000"/>
                          </a:solidFill>
                          <a:latin typeface="Arial"/>
                          <a:ea typeface="Times New Roman"/>
                          <a:cs typeface="Times New Roman"/>
                        </a:rPr>
                        <a:t>Nivel de cumplimiento del plan de implementación de nueva sucursal</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dirty="0">
                          <a:solidFill>
                            <a:srgbClr val="000000"/>
                          </a:solidFill>
                          <a:latin typeface="Arial"/>
                          <a:ea typeface="Times New Roman"/>
                          <a:cs typeface="Times New Roman"/>
                        </a:rPr>
                        <a:t>Se ha cumplido el 71% del </a:t>
                      </a:r>
                      <a:r>
                        <a:rPr lang="es-ES_tradnl" sz="1200" dirty="0" smtClean="0">
                          <a:solidFill>
                            <a:srgbClr val="000000"/>
                          </a:solidFill>
                          <a:latin typeface="Arial"/>
                          <a:ea typeface="Times New Roman"/>
                          <a:cs typeface="Times New Roman"/>
                        </a:rPr>
                        <a:t>plan</a:t>
                      </a:r>
                      <a:r>
                        <a:rPr lang="es-ES_tradnl" sz="1200" baseline="0" dirty="0" smtClean="0">
                          <a:solidFill>
                            <a:srgbClr val="000000"/>
                          </a:solidFill>
                          <a:latin typeface="Arial"/>
                          <a:ea typeface="Times New Roman"/>
                          <a:cs typeface="Times New Roman"/>
                        </a:rPr>
                        <a:t> hasta Diciembre 2010.</a:t>
                      </a:r>
                      <a:endParaRPr lang="es-ES" sz="1200" dirty="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008111">
                <a:tc vMerge="1">
                  <a:txBody>
                    <a:bodyPr/>
                    <a:lstStyle/>
                    <a:p>
                      <a:endParaRPr lang="es-ES"/>
                    </a:p>
                  </a:txBody>
                  <a:tcPr/>
                </a:tc>
                <a:tc>
                  <a:txBody>
                    <a:bodyPr/>
                    <a:lstStyle/>
                    <a:p>
                      <a:pPr algn="ctr">
                        <a:lnSpc>
                          <a:spcPct val="200000"/>
                        </a:lnSpc>
                      </a:pPr>
                      <a:r>
                        <a:rPr lang="es-ES_tradnl" sz="1200">
                          <a:solidFill>
                            <a:srgbClr val="000000"/>
                          </a:solidFill>
                          <a:latin typeface="Arial"/>
                          <a:ea typeface="Times New Roman"/>
                          <a:cs typeface="Times New Roman"/>
                        </a:rPr>
                        <a:t>Renovar la flota vehicular en un 100% hasta finales del 2010</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a:solidFill>
                            <a:srgbClr val="000000"/>
                          </a:solidFill>
                          <a:latin typeface="Arial"/>
                          <a:ea typeface="Times New Roman"/>
                          <a:cs typeface="Times New Roman"/>
                        </a:rPr>
                        <a:t>Flota vehicular adquirida</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a:solidFill>
                            <a:srgbClr val="000000"/>
                          </a:solidFill>
                          <a:latin typeface="Arial"/>
                          <a:ea typeface="Times New Roman"/>
                          <a:cs typeface="Times New Roman"/>
                        </a:rPr>
                        <a:t>Se tiene el 100% de cumplimiento de este objetivo.</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260140">
                <a:tc vMerge="1">
                  <a:txBody>
                    <a:bodyPr/>
                    <a:lstStyle/>
                    <a:p>
                      <a:endParaRPr lang="es-ES"/>
                    </a:p>
                  </a:txBody>
                  <a:tcPr/>
                </a:tc>
                <a:tc>
                  <a:txBody>
                    <a:bodyPr/>
                    <a:lstStyle/>
                    <a:p>
                      <a:pPr algn="ctr">
                        <a:lnSpc>
                          <a:spcPct val="200000"/>
                        </a:lnSpc>
                      </a:pPr>
                      <a:r>
                        <a:rPr lang="es-ES_tradnl" sz="1200">
                          <a:solidFill>
                            <a:srgbClr val="000000"/>
                          </a:solidFill>
                          <a:latin typeface="Arial"/>
                          <a:ea typeface="Times New Roman"/>
                          <a:cs typeface="Times New Roman"/>
                        </a:rPr>
                        <a:t>Documentar el 100% de los procesos y procedimientos de la Cia.</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a:solidFill>
                            <a:srgbClr val="000000"/>
                          </a:solidFill>
                          <a:latin typeface="Arial"/>
                          <a:ea typeface="Times New Roman"/>
                          <a:cs typeface="Times New Roman"/>
                        </a:rPr>
                        <a:t>Nivel de procesos y procedimientos documentados</a:t>
                      </a:r>
                      <a:endParaRPr lang="es-ES" sz="120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dirty="0">
                          <a:solidFill>
                            <a:srgbClr val="000000"/>
                          </a:solidFill>
                          <a:latin typeface="Arial"/>
                          <a:ea typeface="Times New Roman"/>
                          <a:cs typeface="Times New Roman"/>
                        </a:rPr>
                        <a:t>Hasta Diciembre el 2010 se tiene un cumplimiento del 20%</a:t>
                      </a:r>
                      <a:endParaRPr lang="es-ES" sz="1200" dirty="0">
                        <a:solidFill>
                          <a:srgbClr val="000000"/>
                        </a:solidFill>
                        <a:latin typeface="Arial"/>
                        <a:ea typeface="Times New Roman"/>
                        <a:cs typeface="Times New Roman"/>
                      </a:endParaRPr>
                    </a:p>
                  </a:txBody>
                  <a:tcPr marL="53163" marR="5316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normAutofit fontScale="90000"/>
          </a:bodyPr>
          <a:lstStyle/>
          <a:p>
            <a:r>
              <a:rPr lang="es-ES" dirty="0" smtClean="0"/>
              <a:t>IDENTIFICACIÓN Y ANÁLISIS DE PROBLEMAS DE LA EMPRESA</a:t>
            </a:r>
            <a:endParaRPr lang="es-ES" dirty="0"/>
          </a:p>
        </p:txBody>
      </p:sp>
      <p:sp>
        <p:nvSpPr>
          <p:cNvPr id="7" name="6 Subtítulo"/>
          <p:cNvSpPr>
            <a:spLocks noGrp="1"/>
          </p:cNvSpPr>
          <p:nvPr>
            <p:ph type="subTitle" idx="1"/>
          </p:nvPr>
        </p:nvSpPr>
        <p:spPr/>
        <p:txBody>
          <a:bodyPr/>
          <a:lstStyle/>
          <a:p>
            <a:r>
              <a:rPr lang="es-ES" dirty="0" smtClean="0"/>
              <a:t>Capitulo II</a:t>
            </a:r>
            <a:endParaRPr lang="es-ES" dirty="0"/>
          </a:p>
        </p:txBody>
      </p:sp>
      <p:sp>
        <p:nvSpPr>
          <p:cNvPr id="4" name="3 Marcador de pie de página"/>
          <p:cNvSpPr>
            <a:spLocks noGrp="1"/>
          </p:cNvSpPr>
          <p:nvPr>
            <p:ph type="ftr" sz="quarter" idx="4294967295"/>
          </p:nvPr>
        </p:nvSpPr>
        <p:spPr>
          <a:xfrm>
            <a:off x="785786" y="6357958"/>
            <a:ext cx="5143536" cy="365125"/>
          </a:xfrm>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a:t>
            </a:fld>
            <a:endParaRPr lang="es-E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t>ANÁLISIS DE RESULTADOS PERSPECTIVA DESARROLLO HUMANO</a:t>
            </a:r>
            <a:endParaRPr lang="es-ES" sz="3200" dirty="0"/>
          </a:p>
        </p:txBody>
      </p:sp>
      <p:sp>
        <p:nvSpPr>
          <p:cNvPr id="3" name="2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80</a:t>
            </a:fld>
            <a:endParaRPr lang="es-ES" dirty="0"/>
          </a:p>
        </p:txBody>
      </p:sp>
      <p:graphicFrame>
        <p:nvGraphicFramePr>
          <p:cNvPr id="5" name="4 Tabla"/>
          <p:cNvGraphicFramePr>
            <a:graphicFrameLocks noGrp="1"/>
          </p:cNvGraphicFramePr>
          <p:nvPr/>
        </p:nvGraphicFramePr>
        <p:xfrm>
          <a:off x="467544" y="1268760"/>
          <a:ext cx="8136904" cy="5371469"/>
        </p:xfrm>
        <a:graphic>
          <a:graphicData uri="http://schemas.openxmlformats.org/drawingml/2006/table">
            <a:tbl>
              <a:tblPr/>
              <a:tblGrid>
                <a:gridCol w="1368152"/>
                <a:gridCol w="2088232"/>
                <a:gridCol w="2016224"/>
                <a:gridCol w="2664296"/>
              </a:tblGrid>
              <a:tr h="377553">
                <a:tc>
                  <a:txBody>
                    <a:bodyPr/>
                    <a:lstStyle/>
                    <a:p>
                      <a:pPr algn="ctr">
                        <a:lnSpc>
                          <a:spcPct val="200000"/>
                        </a:lnSpc>
                        <a:spcAft>
                          <a:spcPts val="0"/>
                        </a:spcAft>
                      </a:pPr>
                      <a:r>
                        <a:rPr lang="es-ES_tradnl" sz="1200" b="1" dirty="0">
                          <a:solidFill>
                            <a:srgbClr val="FFFFFF"/>
                          </a:solidFill>
                          <a:latin typeface="Arial"/>
                          <a:ea typeface="Times New Roman"/>
                          <a:cs typeface="Times New Roman"/>
                        </a:rPr>
                        <a:t>PERSPECTIVA</a:t>
                      </a:r>
                      <a:endParaRPr lang="es-ES" sz="1200" dirty="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a:solidFill>
                            <a:srgbClr val="FFFFFF"/>
                          </a:solidFill>
                          <a:latin typeface="Arial"/>
                          <a:ea typeface="Times New Roman"/>
                          <a:cs typeface="Times New Roman"/>
                        </a:rPr>
                        <a:t>OBJETIVO</a:t>
                      </a:r>
                      <a:endParaRPr lang="es-ES" sz="120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dirty="0">
                          <a:solidFill>
                            <a:srgbClr val="FFFFFF"/>
                          </a:solidFill>
                          <a:latin typeface="Arial"/>
                          <a:ea typeface="Times New Roman"/>
                          <a:cs typeface="Times New Roman"/>
                        </a:rPr>
                        <a:t>INDICADOR</a:t>
                      </a:r>
                      <a:endParaRPr lang="es-ES" sz="1200" dirty="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c>
                  <a:txBody>
                    <a:bodyPr/>
                    <a:lstStyle/>
                    <a:p>
                      <a:pPr algn="ctr">
                        <a:lnSpc>
                          <a:spcPct val="200000"/>
                        </a:lnSpc>
                        <a:spcAft>
                          <a:spcPts val="0"/>
                        </a:spcAft>
                      </a:pPr>
                      <a:r>
                        <a:rPr lang="es-ES_tradnl" sz="1200" b="1">
                          <a:solidFill>
                            <a:srgbClr val="FFFFFF"/>
                          </a:solidFill>
                          <a:latin typeface="Arial"/>
                          <a:ea typeface="Times New Roman"/>
                          <a:cs typeface="Times New Roman"/>
                        </a:rPr>
                        <a:t>ANALISIS</a:t>
                      </a:r>
                      <a:endParaRPr lang="es-ES" sz="120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F497D"/>
                    </a:solidFill>
                  </a:tcPr>
                </a:tc>
              </a:tr>
              <a:tr h="1215765">
                <a:tc rowSpan="3">
                  <a:txBody>
                    <a:bodyPr/>
                    <a:lstStyle/>
                    <a:p>
                      <a:pPr algn="ctr">
                        <a:lnSpc>
                          <a:spcPct val="200000"/>
                        </a:lnSpc>
                      </a:pPr>
                      <a:r>
                        <a:rPr lang="es-ES_tradnl" sz="1200" b="1" dirty="0">
                          <a:solidFill>
                            <a:srgbClr val="000000"/>
                          </a:solidFill>
                          <a:latin typeface="Arial"/>
                          <a:ea typeface="Times New Roman"/>
                          <a:cs typeface="Times New Roman"/>
                        </a:rPr>
                        <a:t>DESARROLLO HUMANO</a:t>
                      </a:r>
                      <a:endParaRPr lang="es-ES" sz="1200" dirty="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548DD4"/>
                    </a:solidFill>
                  </a:tcPr>
                </a:tc>
                <a:tc>
                  <a:txBody>
                    <a:bodyPr/>
                    <a:lstStyle/>
                    <a:p>
                      <a:pPr algn="ctr">
                        <a:lnSpc>
                          <a:spcPct val="200000"/>
                        </a:lnSpc>
                      </a:pPr>
                      <a:r>
                        <a:rPr lang="es-ES_tradnl" sz="1200">
                          <a:solidFill>
                            <a:srgbClr val="000000"/>
                          </a:solidFill>
                          <a:latin typeface="Arial"/>
                          <a:ea typeface="Times New Roman"/>
                          <a:cs typeface="Times New Roman"/>
                        </a:rPr>
                        <a:t>Cumplir con el 100% el plan de capacitación continua del personal</a:t>
                      </a:r>
                      <a:endParaRPr lang="es-ES" sz="120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a:solidFill>
                            <a:srgbClr val="000000"/>
                          </a:solidFill>
                          <a:latin typeface="Arial"/>
                          <a:ea typeface="Times New Roman"/>
                          <a:cs typeface="Times New Roman"/>
                        </a:rPr>
                        <a:t>Nivel de plan de cumplimiento de capacitación</a:t>
                      </a:r>
                      <a:endParaRPr lang="es-ES" sz="120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baseline="0" dirty="0" smtClean="0">
                          <a:solidFill>
                            <a:srgbClr val="000000"/>
                          </a:solidFill>
                          <a:latin typeface="Arial"/>
                          <a:ea typeface="Times New Roman"/>
                          <a:cs typeface="Times New Roman"/>
                        </a:rPr>
                        <a:t>Hasta el año 2010 solo se obtuvo un cumplimiento del 20% p</a:t>
                      </a:r>
                      <a:r>
                        <a:rPr lang="es-ES_tradnl" sz="1200" dirty="0" smtClean="0">
                          <a:solidFill>
                            <a:srgbClr val="000000"/>
                          </a:solidFill>
                          <a:latin typeface="Arial"/>
                          <a:ea typeface="Times New Roman"/>
                          <a:cs typeface="Times New Roman"/>
                        </a:rPr>
                        <a:t>or </a:t>
                      </a:r>
                      <a:r>
                        <a:rPr lang="es-ES_tradnl" sz="1200" dirty="0">
                          <a:solidFill>
                            <a:srgbClr val="000000"/>
                          </a:solidFill>
                          <a:latin typeface="Arial"/>
                          <a:ea typeface="Times New Roman"/>
                          <a:cs typeface="Times New Roman"/>
                        </a:rPr>
                        <a:t>cuestiones de costo no se ha implementado </a:t>
                      </a:r>
                      <a:r>
                        <a:rPr lang="es-ES_tradnl" sz="1200" dirty="0" smtClean="0">
                          <a:solidFill>
                            <a:srgbClr val="000000"/>
                          </a:solidFill>
                          <a:latin typeface="Arial"/>
                          <a:ea typeface="Times New Roman"/>
                          <a:cs typeface="Times New Roman"/>
                        </a:rPr>
                        <a:t>a</a:t>
                      </a:r>
                      <a:r>
                        <a:rPr lang="es-ES_tradnl" sz="1200" baseline="0" dirty="0" smtClean="0">
                          <a:solidFill>
                            <a:srgbClr val="000000"/>
                          </a:solidFill>
                          <a:latin typeface="Arial"/>
                          <a:ea typeface="Times New Roman"/>
                          <a:cs typeface="Times New Roman"/>
                        </a:rPr>
                        <a:t> un</a:t>
                      </a:r>
                      <a:r>
                        <a:rPr lang="es-ES_tradnl" sz="1200" dirty="0" smtClean="0">
                          <a:solidFill>
                            <a:srgbClr val="000000"/>
                          </a:solidFill>
                          <a:latin typeface="Arial"/>
                          <a:ea typeface="Times New Roman"/>
                          <a:cs typeface="Times New Roman"/>
                        </a:rPr>
                        <a:t> </a:t>
                      </a:r>
                      <a:r>
                        <a:rPr lang="es-ES_tradnl" sz="1200" dirty="0">
                          <a:solidFill>
                            <a:srgbClr val="000000"/>
                          </a:solidFill>
                          <a:latin typeface="Arial"/>
                          <a:ea typeface="Times New Roman"/>
                          <a:cs typeface="Times New Roman"/>
                        </a:rPr>
                        <a:t>100% el plan de </a:t>
                      </a:r>
                      <a:r>
                        <a:rPr lang="es-ES_tradnl" sz="1200" dirty="0" smtClean="0">
                          <a:solidFill>
                            <a:srgbClr val="000000"/>
                          </a:solidFill>
                          <a:latin typeface="Arial"/>
                          <a:ea typeface="Times New Roman"/>
                          <a:cs typeface="Times New Roman"/>
                        </a:rPr>
                        <a:t>capacitación.</a:t>
                      </a:r>
                      <a:endParaRPr lang="es-ES" sz="1200" dirty="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548150">
                <a:tc vMerge="1">
                  <a:txBody>
                    <a:bodyPr/>
                    <a:lstStyle/>
                    <a:p>
                      <a:endParaRPr lang="es-ES"/>
                    </a:p>
                  </a:txBody>
                  <a:tcPr/>
                </a:tc>
                <a:tc>
                  <a:txBody>
                    <a:bodyPr/>
                    <a:lstStyle/>
                    <a:p>
                      <a:pPr algn="ctr">
                        <a:lnSpc>
                          <a:spcPct val="200000"/>
                        </a:lnSpc>
                      </a:pPr>
                      <a:r>
                        <a:rPr lang="es-ES_tradnl" sz="1200">
                          <a:solidFill>
                            <a:srgbClr val="000000"/>
                          </a:solidFill>
                          <a:latin typeface="Arial"/>
                          <a:ea typeface="Times New Roman"/>
                          <a:cs typeface="Times New Roman"/>
                        </a:rPr>
                        <a:t>Alcanzar al menos el 90% de satisfacción del clima laboral</a:t>
                      </a:r>
                      <a:endParaRPr lang="es-ES" sz="120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a:solidFill>
                            <a:srgbClr val="000000"/>
                          </a:solidFill>
                          <a:latin typeface="Arial"/>
                          <a:ea typeface="Times New Roman"/>
                          <a:cs typeface="Times New Roman"/>
                        </a:rPr>
                        <a:t>Nivel de clima laboral</a:t>
                      </a:r>
                      <a:endParaRPr lang="es-ES" sz="120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200000"/>
                        </a:lnSpc>
                      </a:pPr>
                      <a:r>
                        <a:rPr lang="es-ES_tradnl" sz="1200" dirty="0">
                          <a:solidFill>
                            <a:srgbClr val="000000"/>
                          </a:solidFill>
                          <a:latin typeface="Arial"/>
                          <a:ea typeface="Times New Roman"/>
                          <a:cs typeface="Times New Roman"/>
                        </a:rPr>
                        <a:t>Se pudo confirmar que el 58.81% de  los colaboradores se encuentran completamente satisfechos con la gestión de la </a:t>
                      </a:r>
                      <a:r>
                        <a:rPr lang="es-ES_tradnl" sz="1200" dirty="0" smtClean="0">
                          <a:solidFill>
                            <a:srgbClr val="000000"/>
                          </a:solidFill>
                          <a:latin typeface="Arial"/>
                          <a:ea typeface="Times New Roman"/>
                          <a:cs typeface="Times New Roman"/>
                        </a:rPr>
                        <a:t>compañía</a:t>
                      </a:r>
                      <a:r>
                        <a:rPr lang="es-ES_tradnl" sz="1200" baseline="0" dirty="0" smtClean="0">
                          <a:solidFill>
                            <a:srgbClr val="000000"/>
                          </a:solidFill>
                          <a:latin typeface="Arial"/>
                          <a:ea typeface="Times New Roman"/>
                          <a:cs typeface="Times New Roman"/>
                        </a:rPr>
                        <a:t> hasta el año 2010.</a:t>
                      </a:r>
                      <a:endParaRPr lang="es-ES" sz="1200" dirty="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02076">
                <a:tc vMerge="1">
                  <a:txBody>
                    <a:bodyPr/>
                    <a:lstStyle/>
                    <a:p>
                      <a:endParaRPr lang="es-ES"/>
                    </a:p>
                  </a:txBody>
                  <a:tcPr/>
                </a:tc>
                <a:tc>
                  <a:txBody>
                    <a:bodyPr/>
                    <a:lstStyle/>
                    <a:p>
                      <a:pPr algn="ctr">
                        <a:lnSpc>
                          <a:spcPct val="200000"/>
                        </a:lnSpc>
                      </a:pPr>
                      <a:r>
                        <a:rPr lang="es-ES_tradnl" sz="1200" dirty="0">
                          <a:solidFill>
                            <a:srgbClr val="000000"/>
                          </a:solidFill>
                          <a:latin typeface="Arial"/>
                          <a:ea typeface="Times New Roman"/>
                          <a:cs typeface="Times New Roman"/>
                        </a:rPr>
                        <a:t>Documentar el 100% de la descripción de funciones y competencia del personal hasta Julio 2011</a:t>
                      </a:r>
                      <a:endParaRPr lang="es-ES" sz="1200" dirty="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dirty="0">
                          <a:solidFill>
                            <a:srgbClr val="000000"/>
                          </a:solidFill>
                          <a:latin typeface="Arial"/>
                          <a:ea typeface="Times New Roman"/>
                          <a:cs typeface="Times New Roman"/>
                        </a:rPr>
                        <a:t>Nivel de descripciones de funciones y competencia documentadas</a:t>
                      </a:r>
                      <a:endParaRPr lang="es-ES" sz="1200" dirty="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pPr>
                      <a:r>
                        <a:rPr lang="es-ES_tradnl" sz="1200" dirty="0">
                          <a:solidFill>
                            <a:srgbClr val="000000"/>
                          </a:solidFill>
                          <a:latin typeface="Arial"/>
                          <a:ea typeface="Times New Roman"/>
                          <a:cs typeface="Times New Roman"/>
                        </a:rPr>
                        <a:t>Hasta diciembre del 2010 se tiene un cumplimiento del 30% de avances.</a:t>
                      </a:r>
                      <a:endParaRPr lang="es-ES" sz="1200" dirty="0">
                        <a:solidFill>
                          <a:srgbClr val="000000"/>
                        </a:solidFill>
                        <a:latin typeface="Arial"/>
                        <a:ea typeface="Times New Roman"/>
                        <a:cs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dirty="0" smtClean="0"/>
              <a:t>CONCLUSIONES Y RECOMENDACIONES</a:t>
            </a:r>
            <a:endParaRPr lang="es-ES" dirty="0"/>
          </a:p>
        </p:txBody>
      </p:sp>
      <p:sp>
        <p:nvSpPr>
          <p:cNvPr id="6" name="5 Subtítulo"/>
          <p:cNvSpPr>
            <a:spLocks noGrp="1"/>
          </p:cNvSpPr>
          <p:nvPr>
            <p:ph type="subTitle" idx="1"/>
          </p:nvPr>
        </p:nvSpPr>
        <p:spPr/>
        <p:txBody>
          <a:bodyPr/>
          <a:lstStyle/>
          <a:p>
            <a:r>
              <a:rPr lang="es-ES" dirty="0" smtClean="0"/>
              <a:t>Capitulo VII</a:t>
            </a:r>
            <a:endParaRPr lang="es-ES" dirty="0"/>
          </a:p>
        </p:txBody>
      </p:sp>
      <p:sp>
        <p:nvSpPr>
          <p:cNvPr id="4" name="3 Marcador de número de diapositiva"/>
          <p:cNvSpPr>
            <a:spLocks noGrp="1"/>
          </p:cNvSpPr>
          <p:nvPr>
            <p:ph type="sldNum" sz="quarter" idx="12"/>
          </p:nvPr>
        </p:nvSpPr>
        <p:spPr/>
        <p:txBody>
          <a:bodyPr/>
          <a:lstStyle/>
          <a:p>
            <a:fld id="{6D514C41-9E58-439A-A494-E9440C826A91}" type="slidenum">
              <a:rPr lang="es-ES" smtClean="0"/>
              <a:pPr/>
              <a:t>81</a:t>
            </a:fld>
            <a:endParaRPr lang="es-ES" dirty="0"/>
          </a:p>
        </p:txBody>
      </p:sp>
      <p:sp>
        <p:nvSpPr>
          <p:cNvPr id="3" name="2 Marcador de pie de página"/>
          <p:cNvSpPr>
            <a:spLocks noGrp="1"/>
          </p:cNvSpPr>
          <p:nvPr>
            <p:ph type="ftr" sz="quarter" idx="4294967295"/>
          </p:nvPr>
        </p:nvSpPr>
        <p:spPr>
          <a:xfrm>
            <a:off x="0" y="6453188"/>
            <a:ext cx="4392613" cy="365125"/>
          </a:xfrm>
        </p:spPr>
        <p:txBody>
          <a:bodyPr/>
          <a:lstStyle/>
          <a:p>
            <a:r>
              <a:rPr lang="es-MX" smtClean="0"/>
              <a:t>Diseño e implantación de un Sistema de  Control de Gestión</a:t>
            </a:r>
            <a:endParaRPr lang="es-E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CONCLUSIONES</a:t>
            </a:r>
            <a:endParaRPr lang="es-ES" sz="4000" dirty="0"/>
          </a:p>
        </p:txBody>
      </p:sp>
      <p:sp>
        <p:nvSpPr>
          <p:cNvPr id="3" name="2 Marcador de contenido"/>
          <p:cNvSpPr>
            <a:spLocks noGrp="1"/>
          </p:cNvSpPr>
          <p:nvPr>
            <p:ph idx="1"/>
          </p:nvPr>
        </p:nvSpPr>
        <p:spPr/>
        <p:txBody>
          <a:bodyPr>
            <a:normAutofit/>
          </a:bodyPr>
          <a:lstStyle/>
          <a:p>
            <a:pPr marL="514350" lvl="0" indent="-514350" algn="just">
              <a:buFont typeface="+mj-lt"/>
              <a:buAutoNum type="arabicPeriod"/>
            </a:pPr>
            <a:r>
              <a:rPr lang="es-EC" sz="2400" dirty="0" smtClean="0">
                <a:solidFill>
                  <a:schemeClr val="tx1"/>
                </a:solidFill>
              </a:rPr>
              <a:t>Se logra a través de la implementación del  Sistema de Control de Gestión definir la misión, visión, valores y ventaja competitiva de la empresa, siendo el primer paso hacia la mejora continua de la misma.</a:t>
            </a:r>
          </a:p>
          <a:p>
            <a:pPr marL="514350" lvl="0" indent="-514350" algn="just">
              <a:buFont typeface="+mj-lt"/>
              <a:buAutoNum type="arabicPeriod"/>
            </a:pPr>
            <a:endParaRPr lang="es-EC" sz="2400" dirty="0" smtClean="0">
              <a:solidFill>
                <a:schemeClr val="tx1"/>
              </a:solidFill>
            </a:endParaRPr>
          </a:p>
          <a:p>
            <a:pPr marL="514350" indent="-514350" algn="just">
              <a:buFont typeface="+mj-lt"/>
              <a:buAutoNum type="arabicPeriod"/>
            </a:pPr>
            <a:r>
              <a:rPr lang="es-EC" sz="2400" dirty="0" smtClean="0">
                <a:solidFill>
                  <a:schemeClr val="tx1"/>
                </a:solidFill>
              </a:rPr>
              <a:t>Con la implantación del Sistema de Control de Gestión se consigue definir  las estrategias que ayudan a solventar el problema de falta de rentabilidad de la empresa objeto de estudio.  </a:t>
            </a:r>
            <a:endParaRPr lang="es-ES" sz="2400" dirty="0" smtClean="0">
              <a:solidFill>
                <a:schemeClr val="tx1"/>
              </a:solidFill>
            </a:endParaRPr>
          </a:p>
          <a:p>
            <a:pPr marL="514350" lvl="0" indent="-514350" algn="just">
              <a:buFont typeface="+mj-lt"/>
              <a:buAutoNum type="arabicPeriod"/>
            </a:pPr>
            <a:endParaRPr lang="es-ES" sz="2400" dirty="0" smtClean="0">
              <a:solidFill>
                <a:schemeClr val="tx1"/>
              </a:solidFill>
            </a:endParaRPr>
          </a:p>
          <a:p>
            <a:pPr marL="514350" indent="-514350" algn="just">
              <a:buFont typeface="+mj-lt"/>
              <a:buAutoNum type="arabicPeriod"/>
            </a:pPr>
            <a:endParaRPr lang="es-ES" sz="2400" dirty="0">
              <a:solidFill>
                <a:schemeClr val="tx1"/>
              </a:solidFill>
            </a:endParaRP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82</a:t>
            </a:fld>
            <a:endParaRPr lang="es-E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CONCLUSIONES</a:t>
            </a:r>
            <a:endParaRPr lang="es-ES" sz="4000" dirty="0"/>
          </a:p>
        </p:txBody>
      </p:sp>
      <p:sp>
        <p:nvSpPr>
          <p:cNvPr id="3" name="2 Marcador de contenido"/>
          <p:cNvSpPr>
            <a:spLocks noGrp="1"/>
          </p:cNvSpPr>
          <p:nvPr>
            <p:ph idx="1"/>
          </p:nvPr>
        </p:nvSpPr>
        <p:spPr/>
        <p:txBody>
          <a:bodyPr>
            <a:normAutofit fontScale="85000" lnSpcReduction="10000"/>
          </a:bodyPr>
          <a:lstStyle/>
          <a:p>
            <a:pPr marL="514350" indent="-514350" algn="just">
              <a:buFont typeface="+mj-lt"/>
              <a:buAutoNum type="arabicPeriod" startAt="3"/>
            </a:pPr>
            <a:r>
              <a:rPr lang="es-EC" dirty="0" smtClean="0">
                <a:solidFill>
                  <a:schemeClr val="tx1"/>
                </a:solidFill>
              </a:rPr>
              <a:t>Al utilizar el Sistema de Control de Gestión se logra definir las iniciativas estratégicas prioritarias a implementarse dentro de la empresa, creándose programas con actividades acorde a las necesidades de la empresa, las cuales impactan al logro de  los macro objetivos planteados.</a:t>
            </a:r>
          </a:p>
          <a:p>
            <a:pPr marL="514350" indent="-514350" algn="just">
              <a:buFont typeface="+mj-lt"/>
              <a:buAutoNum type="arabicPeriod" startAt="3"/>
            </a:pPr>
            <a:endParaRPr lang="es-EC" dirty="0" smtClean="0">
              <a:solidFill>
                <a:schemeClr val="tx1"/>
              </a:solidFill>
            </a:endParaRPr>
          </a:p>
          <a:p>
            <a:pPr marL="514350" lvl="0" indent="-514350" algn="just">
              <a:buFont typeface="+mj-lt"/>
              <a:buAutoNum type="arabicPeriod" startAt="3"/>
            </a:pPr>
            <a:r>
              <a:rPr lang="es-EC" dirty="0" smtClean="0">
                <a:solidFill>
                  <a:schemeClr val="tx1"/>
                </a:solidFill>
              </a:rPr>
              <a:t>La aplicación de la metodología del </a:t>
            </a:r>
            <a:r>
              <a:rPr lang="es-EC" dirty="0" err="1" smtClean="0">
                <a:solidFill>
                  <a:schemeClr val="tx1"/>
                </a:solidFill>
              </a:rPr>
              <a:t>Balanced</a:t>
            </a:r>
            <a:r>
              <a:rPr lang="es-EC" dirty="0" smtClean="0">
                <a:solidFill>
                  <a:schemeClr val="tx1"/>
                </a:solidFill>
              </a:rPr>
              <a:t> </a:t>
            </a:r>
            <a:r>
              <a:rPr lang="es-EC" dirty="0" err="1" smtClean="0">
                <a:solidFill>
                  <a:schemeClr val="tx1"/>
                </a:solidFill>
              </a:rPr>
              <a:t>Scorecard</a:t>
            </a:r>
            <a:r>
              <a:rPr lang="es-EC" dirty="0" smtClean="0">
                <a:solidFill>
                  <a:schemeClr val="tx1"/>
                </a:solidFill>
              </a:rPr>
              <a:t>, permite desplegar la estrategia y consigue que todos los colaboradores se comprometan y realicen las gestiones necesarias para mejorar continuamente sus procesos. Además la utilización de los tableros de control con semáforos, permite a la Gerencia comprender fácilmente los resultados  y por lo tanto tomar decisiones oportunas.</a:t>
            </a:r>
            <a:endParaRPr lang="es-ES" dirty="0" smtClean="0">
              <a:solidFill>
                <a:schemeClr val="tx1"/>
              </a:solidFill>
            </a:endParaRPr>
          </a:p>
          <a:p>
            <a:pPr marL="514350" indent="-514350" algn="just">
              <a:buFont typeface="+mj-lt"/>
              <a:buAutoNum type="arabicPeriod" startAt="3"/>
            </a:pPr>
            <a:endParaRPr lang="es-ES" dirty="0">
              <a:solidFill>
                <a:schemeClr val="tx1"/>
              </a:solidFill>
            </a:endParaRP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83</a:t>
            </a:fld>
            <a:endParaRPr lang="es-E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CONCLUSIONES</a:t>
            </a:r>
            <a:endParaRPr lang="es-ES" sz="4000" dirty="0"/>
          </a:p>
        </p:txBody>
      </p:sp>
      <p:sp>
        <p:nvSpPr>
          <p:cNvPr id="3" name="2 Marcador de contenido"/>
          <p:cNvSpPr>
            <a:spLocks noGrp="1"/>
          </p:cNvSpPr>
          <p:nvPr>
            <p:ph idx="1"/>
          </p:nvPr>
        </p:nvSpPr>
        <p:spPr/>
        <p:txBody>
          <a:bodyPr>
            <a:normAutofit/>
          </a:bodyPr>
          <a:lstStyle/>
          <a:p>
            <a:pPr marL="514350" lvl="0" indent="-514350" algn="just">
              <a:buFont typeface="+mj-lt"/>
              <a:buAutoNum type="arabicPeriod" startAt="5"/>
            </a:pPr>
            <a:r>
              <a:rPr lang="es-EC" sz="2400" dirty="0" smtClean="0">
                <a:solidFill>
                  <a:schemeClr val="tx1"/>
                </a:solidFill>
              </a:rPr>
              <a:t>Además con el Sistema de Control de Gestión se establece en forma clara cómo realizar los </a:t>
            </a:r>
            <a:r>
              <a:rPr lang="es-EC" sz="2400" dirty="0" err="1" smtClean="0">
                <a:solidFill>
                  <a:schemeClr val="tx1"/>
                </a:solidFill>
              </a:rPr>
              <a:t>monitoreos</a:t>
            </a:r>
            <a:r>
              <a:rPr lang="es-EC" sz="2400" dirty="0" smtClean="0">
                <a:solidFill>
                  <a:schemeClr val="tx1"/>
                </a:solidFill>
              </a:rPr>
              <a:t> y controles de los indicadores de gestión para determinar en que parte existe una oportunidad  de mejorar.</a:t>
            </a:r>
          </a:p>
          <a:p>
            <a:pPr marL="514350" lvl="0" indent="-514350" algn="just">
              <a:buFont typeface="+mj-lt"/>
              <a:buAutoNum type="arabicPeriod" startAt="5"/>
            </a:pPr>
            <a:endParaRPr lang="es-ES" sz="2400" dirty="0" smtClean="0">
              <a:solidFill>
                <a:schemeClr val="tx1"/>
              </a:solidFill>
            </a:endParaRPr>
          </a:p>
          <a:p>
            <a:pPr marL="514350" lvl="0" indent="-514350" algn="just">
              <a:buFont typeface="+mj-lt"/>
              <a:buAutoNum type="arabicPeriod" startAt="5"/>
            </a:pPr>
            <a:r>
              <a:rPr lang="es-EC" sz="2400" dirty="0" smtClean="0">
                <a:solidFill>
                  <a:schemeClr val="tx1"/>
                </a:solidFill>
              </a:rPr>
              <a:t>Se consigue implementar reuniones gerenciales programadas con cada una de las áreas, las cuales son vitales para mejorar la comunicación interna en la empresa, siendo las mismas motivadoras para que los colaboradores ayuden a buscar soluciones efectivas y se comprometan con el Sistema de Control de Gestión.</a:t>
            </a:r>
            <a:endParaRPr lang="es-ES" sz="2400" dirty="0" smtClean="0">
              <a:solidFill>
                <a:schemeClr val="tx1"/>
              </a:solidFill>
            </a:endParaRPr>
          </a:p>
          <a:p>
            <a:pPr marL="514350" indent="-514350" algn="just">
              <a:buFont typeface="+mj-lt"/>
              <a:buAutoNum type="arabicPeriod" startAt="5"/>
            </a:pPr>
            <a:endParaRPr lang="es-ES" sz="2400" dirty="0">
              <a:solidFill>
                <a:schemeClr val="tx1"/>
              </a:solidFill>
            </a:endParaRP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84</a:t>
            </a:fld>
            <a:endParaRPr lang="es-E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CONCLUSIONES</a:t>
            </a:r>
            <a:endParaRPr lang="es-ES" sz="4000" dirty="0"/>
          </a:p>
        </p:txBody>
      </p:sp>
      <p:sp>
        <p:nvSpPr>
          <p:cNvPr id="3" name="2 Marcador de contenido"/>
          <p:cNvSpPr>
            <a:spLocks noGrp="1"/>
          </p:cNvSpPr>
          <p:nvPr>
            <p:ph idx="1"/>
          </p:nvPr>
        </p:nvSpPr>
        <p:spPr/>
        <p:txBody>
          <a:bodyPr>
            <a:normAutofit fontScale="92500" lnSpcReduction="20000"/>
          </a:bodyPr>
          <a:lstStyle/>
          <a:p>
            <a:pPr marL="514350" lvl="0" indent="-514350" algn="just">
              <a:buFont typeface="+mj-lt"/>
              <a:buAutoNum type="arabicPeriod" startAt="7"/>
            </a:pPr>
            <a:r>
              <a:rPr lang="es-EC" dirty="0" smtClean="0">
                <a:solidFill>
                  <a:schemeClr val="tx1"/>
                </a:solidFill>
              </a:rPr>
              <a:t>Se logra establecer reportes que sirven como fuente de información para la medición de los indicadores establecidos en cada uno de los objetivos estratégicos de la empresa.</a:t>
            </a:r>
            <a:endParaRPr lang="es-ES" dirty="0" smtClean="0">
              <a:solidFill>
                <a:schemeClr val="tx1"/>
              </a:solidFill>
            </a:endParaRPr>
          </a:p>
          <a:p>
            <a:pPr marL="514350" lvl="0" indent="-514350" algn="just">
              <a:buFont typeface="+mj-lt"/>
              <a:buAutoNum type="arabicPeriod" startAt="7"/>
            </a:pPr>
            <a:endParaRPr lang="es-EC" dirty="0" smtClean="0">
              <a:solidFill>
                <a:schemeClr val="tx1"/>
              </a:solidFill>
            </a:endParaRPr>
          </a:p>
          <a:p>
            <a:pPr marL="514350" lvl="0" indent="-514350" algn="just">
              <a:buFont typeface="+mj-lt"/>
              <a:buAutoNum type="arabicPeriod" startAt="7"/>
            </a:pPr>
            <a:r>
              <a:rPr lang="es-EC" dirty="0" smtClean="0">
                <a:solidFill>
                  <a:schemeClr val="tx1"/>
                </a:solidFill>
              </a:rPr>
              <a:t>Dado a que los colaboradores son parte fundamental para la consecución de los objetivos estratégicos de la empresa, se logra  realizar a través del Sistema de Control de Gestión  encuestas  de clima laboral hacia los colaboradores, con lo cual se consigue identificar los puntos a mejorar en cuanto ambiente de trabajo se refiere, para implementar las acciones necesarias para su mejora.</a:t>
            </a:r>
            <a:endParaRPr lang="es-ES" dirty="0" smtClean="0">
              <a:solidFill>
                <a:schemeClr val="tx1"/>
              </a:solidFill>
            </a:endParaRPr>
          </a:p>
          <a:p>
            <a:pPr marL="514350" indent="-514350" algn="just">
              <a:buFont typeface="+mj-lt"/>
              <a:buAutoNum type="arabicPeriod" startAt="7"/>
            </a:pPr>
            <a:endParaRPr lang="es-ES" dirty="0">
              <a:solidFill>
                <a:schemeClr val="tx1"/>
              </a:solidFill>
            </a:endParaRP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85</a:t>
            </a:fld>
            <a:endParaRPr lang="es-E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CONCLUSIONES</a:t>
            </a:r>
            <a:endParaRPr lang="es-ES" sz="4000" dirty="0"/>
          </a:p>
        </p:txBody>
      </p:sp>
      <p:sp>
        <p:nvSpPr>
          <p:cNvPr id="3" name="2 Marcador de contenido"/>
          <p:cNvSpPr>
            <a:spLocks noGrp="1"/>
          </p:cNvSpPr>
          <p:nvPr>
            <p:ph idx="1"/>
          </p:nvPr>
        </p:nvSpPr>
        <p:spPr/>
        <p:txBody>
          <a:bodyPr>
            <a:normAutofit/>
          </a:bodyPr>
          <a:lstStyle/>
          <a:p>
            <a:pPr marL="514350" lvl="0" indent="-514350" algn="just">
              <a:buFont typeface="+mj-lt"/>
              <a:buAutoNum type="arabicPeriod" startAt="9"/>
            </a:pPr>
            <a:r>
              <a:rPr lang="es-EC" dirty="0" smtClean="0">
                <a:solidFill>
                  <a:schemeClr val="tx1"/>
                </a:solidFill>
              </a:rPr>
              <a:t>Con las auditorías al Sistema de Control de Gestión permite garantizar que la implantación del mismo se ha realizado en forma eficiente y eficaz, además permite que se observe el compromiso adquirido de todos los colaboradores de la empresa.</a:t>
            </a:r>
            <a:endParaRPr lang="es-ES" dirty="0" smtClean="0">
              <a:solidFill>
                <a:schemeClr val="tx1"/>
              </a:solidFill>
            </a:endParaRPr>
          </a:p>
          <a:p>
            <a:pPr marL="514350" indent="-514350" algn="just">
              <a:buFont typeface="+mj-lt"/>
              <a:buAutoNum type="arabicPeriod" startAt="9"/>
            </a:pPr>
            <a:endParaRPr lang="es-ES" dirty="0" smtClean="0">
              <a:solidFill>
                <a:schemeClr val="tx1"/>
              </a:solidFill>
            </a:endParaRPr>
          </a:p>
          <a:p>
            <a:pPr marL="514350" lvl="0" indent="-514350" algn="just">
              <a:buFont typeface="+mj-lt"/>
              <a:buAutoNum type="arabicPeriod" startAt="9"/>
            </a:pPr>
            <a:endParaRPr lang="es-ES" dirty="0" smtClean="0">
              <a:solidFill>
                <a:schemeClr val="tx1"/>
              </a:solidFill>
            </a:endParaRPr>
          </a:p>
          <a:p>
            <a:pPr marL="514350" indent="-514350" algn="just">
              <a:buFont typeface="+mj-lt"/>
              <a:buAutoNum type="arabicPeriod" startAt="9"/>
            </a:pPr>
            <a:endParaRPr lang="es-ES" dirty="0">
              <a:solidFill>
                <a:schemeClr val="tx1"/>
              </a:solidFill>
            </a:endParaRP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86</a:t>
            </a:fld>
            <a:endParaRPr lang="es-E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dirty="0" smtClean="0"/>
              <a:t>RECOMENDACIONES</a:t>
            </a:r>
            <a:endParaRPr lang="es-ES" sz="4000" dirty="0"/>
          </a:p>
        </p:txBody>
      </p:sp>
      <p:sp>
        <p:nvSpPr>
          <p:cNvPr id="3" name="2 Marcador de contenido"/>
          <p:cNvSpPr>
            <a:spLocks noGrp="1"/>
          </p:cNvSpPr>
          <p:nvPr>
            <p:ph idx="1"/>
          </p:nvPr>
        </p:nvSpPr>
        <p:spPr/>
        <p:txBody>
          <a:bodyPr>
            <a:normAutofit fontScale="92500" lnSpcReduction="20000"/>
          </a:bodyPr>
          <a:lstStyle/>
          <a:p>
            <a:pPr marL="514350" lvl="0" indent="-514350" algn="just">
              <a:buFont typeface="+mj-lt"/>
              <a:buAutoNum type="arabicPeriod"/>
            </a:pPr>
            <a:r>
              <a:rPr lang="es-EC" dirty="0" smtClean="0">
                <a:solidFill>
                  <a:schemeClr val="tx1"/>
                </a:solidFill>
              </a:rPr>
              <a:t>La Gerencia debe siempre de ofrecer apertura a todos los colaboradores de manifestar sus inquietudes e ideas para mejorar la operación, para de esta forma incentivar a la participación continua de sus colaboradores, fomentando el trabajo en equipo y su compromiso. </a:t>
            </a:r>
          </a:p>
          <a:p>
            <a:pPr marL="514350" lvl="0" indent="-514350" algn="just">
              <a:buFont typeface="+mj-lt"/>
              <a:buAutoNum type="arabicPeriod"/>
            </a:pPr>
            <a:endParaRPr lang="es-ES" b="1" dirty="0" smtClean="0">
              <a:solidFill>
                <a:schemeClr val="tx1"/>
              </a:solidFill>
            </a:endParaRPr>
          </a:p>
          <a:p>
            <a:pPr marL="514350" lvl="0" indent="-514350" algn="just">
              <a:buFont typeface="+mj-lt"/>
              <a:buAutoNum type="arabicPeriod"/>
            </a:pPr>
            <a:r>
              <a:rPr lang="es-EC" dirty="0" smtClean="0">
                <a:solidFill>
                  <a:schemeClr val="tx1"/>
                </a:solidFill>
              </a:rPr>
              <a:t>Crear un programa de ideas y comunicaciones para motivar al personal a expresar sus proyectos en forma espontánea a través de buzones de sugerencias, publicando las mejores ideas en carteleras y crear un incentivo para el mejor proyecto que aporta con el mejoramiento continuo de la empresa.</a:t>
            </a:r>
            <a:endParaRPr lang="es-ES" b="1" dirty="0" smtClean="0">
              <a:solidFill>
                <a:schemeClr val="tx1"/>
              </a:solidFill>
            </a:endParaRPr>
          </a:p>
          <a:p>
            <a:pPr marL="514350" indent="-514350" algn="just">
              <a:buFont typeface="+mj-lt"/>
              <a:buAutoNum type="arabicPeriod"/>
            </a:pPr>
            <a:endParaRPr lang="es-ES" dirty="0">
              <a:solidFill>
                <a:schemeClr val="tx1"/>
              </a:solidFill>
            </a:endParaRP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87</a:t>
            </a:fld>
            <a:endParaRPr lang="es-E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dirty="0" smtClean="0"/>
              <a:t>RECOMENDACIONES</a:t>
            </a:r>
            <a:endParaRPr lang="es-ES" sz="4000" dirty="0"/>
          </a:p>
        </p:txBody>
      </p:sp>
      <p:sp>
        <p:nvSpPr>
          <p:cNvPr id="3" name="2 Marcador de contenido"/>
          <p:cNvSpPr>
            <a:spLocks noGrp="1"/>
          </p:cNvSpPr>
          <p:nvPr>
            <p:ph idx="1"/>
          </p:nvPr>
        </p:nvSpPr>
        <p:spPr/>
        <p:txBody>
          <a:bodyPr>
            <a:noAutofit/>
          </a:bodyPr>
          <a:lstStyle/>
          <a:p>
            <a:pPr marL="514350" lvl="0" indent="-514350" algn="just">
              <a:buFont typeface="+mj-lt"/>
              <a:buAutoNum type="arabicPeriod" startAt="3"/>
            </a:pPr>
            <a:r>
              <a:rPr lang="es-EC" sz="2100" dirty="0" smtClean="0">
                <a:solidFill>
                  <a:schemeClr val="tx1"/>
                </a:solidFill>
              </a:rPr>
              <a:t>Establecer responsable de monitorear los programas de implementación de iniciativas estratégicas para así asegurarse de su ejecución eficiente y eficaz, y poder informar a la Gerencia de sus avances o incumplimientos y tomar acciones correctivas o preventivas en caso de ser necesario.</a:t>
            </a:r>
          </a:p>
          <a:p>
            <a:pPr marL="514350" lvl="0" indent="-514350" algn="just">
              <a:buFont typeface="+mj-lt"/>
              <a:buAutoNum type="arabicPeriod" startAt="3"/>
            </a:pPr>
            <a:endParaRPr lang="es-ES" sz="1600" b="1" dirty="0" smtClean="0">
              <a:solidFill>
                <a:schemeClr val="tx1"/>
              </a:solidFill>
            </a:endParaRPr>
          </a:p>
          <a:p>
            <a:pPr marL="514350" lvl="0" indent="-514350" algn="just">
              <a:buFont typeface="+mj-lt"/>
              <a:buAutoNum type="arabicPeriod" startAt="3"/>
            </a:pPr>
            <a:r>
              <a:rPr lang="es-EC" sz="2100" dirty="0" smtClean="0">
                <a:solidFill>
                  <a:schemeClr val="tx1"/>
                </a:solidFill>
              </a:rPr>
              <a:t>Buscar asesoría para la implementación del Sistema de Gestión de Calidad Norma ISO 9001:2008 así como de la normativa BASC, para su correcto desarrollo y consecución de las certificaciones en estas normativas, que ayudan  a la mejora continua de la empresa.</a:t>
            </a:r>
          </a:p>
          <a:p>
            <a:pPr marL="514350" lvl="0" indent="-514350" algn="just">
              <a:buFont typeface="+mj-lt"/>
              <a:buAutoNum type="arabicPeriod" startAt="3"/>
            </a:pPr>
            <a:endParaRPr lang="es-ES" sz="1600" b="1" dirty="0" smtClean="0">
              <a:solidFill>
                <a:schemeClr val="tx1"/>
              </a:solidFill>
            </a:endParaRPr>
          </a:p>
          <a:p>
            <a:pPr marL="514350" lvl="0" indent="-514350" algn="just">
              <a:buFont typeface="+mj-lt"/>
              <a:buAutoNum type="arabicPeriod" startAt="3"/>
            </a:pPr>
            <a:r>
              <a:rPr lang="es-EC" sz="2100" dirty="0" smtClean="0">
                <a:solidFill>
                  <a:schemeClr val="tx1"/>
                </a:solidFill>
              </a:rPr>
              <a:t>Automatizar el tablero de Control, para agilitar el ingreso de información y presentación de resultados. </a:t>
            </a:r>
            <a:endParaRPr lang="es-ES" sz="2100" b="1" dirty="0" smtClean="0">
              <a:solidFill>
                <a:schemeClr val="tx1"/>
              </a:solidFill>
            </a:endParaRPr>
          </a:p>
          <a:p>
            <a:pPr marL="514350" indent="-514350" algn="just">
              <a:buFont typeface="+mj-lt"/>
              <a:buAutoNum type="arabicPeriod" startAt="3"/>
            </a:pPr>
            <a:endParaRPr lang="es-ES" sz="2100" dirty="0">
              <a:solidFill>
                <a:schemeClr val="tx1"/>
              </a:solidFill>
            </a:endParaRPr>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88</a:t>
            </a:fld>
            <a:endParaRPr lang="es-E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normAutofit/>
          </a:bodyPr>
          <a:lstStyle/>
          <a:p>
            <a:r>
              <a:rPr lang="es-ES" sz="5400" dirty="0" smtClean="0"/>
              <a:t>GRACIAS!</a:t>
            </a:r>
            <a:endParaRPr lang="es-ES" sz="5400" dirty="0"/>
          </a:p>
        </p:txBody>
      </p:sp>
      <p:sp>
        <p:nvSpPr>
          <p:cNvPr id="7" name="6 Subtítulo"/>
          <p:cNvSpPr>
            <a:spLocks noGrp="1"/>
          </p:cNvSpPr>
          <p:nvPr>
            <p:ph type="subTitle" idx="1"/>
          </p:nvPr>
        </p:nvSpPr>
        <p:spPr/>
        <p:txBody>
          <a:bodyPr/>
          <a:lstStyle/>
          <a:p>
            <a:endParaRPr lang="es-ES"/>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89</a:t>
            </a:fld>
            <a:endParaRPr lang="es-ES" dirty="0"/>
          </a:p>
        </p:txBody>
      </p:sp>
      <p:sp>
        <p:nvSpPr>
          <p:cNvPr id="4" name="3 Marcador de pie de página"/>
          <p:cNvSpPr>
            <a:spLocks noGrp="1"/>
          </p:cNvSpPr>
          <p:nvPr>
            <p:ph type="ftr" sz="quarter" idx="4294967295"/>
          </p:nvPr>
        </p:nvSpPr>
        <p:spPr>
          <a:xfrm>
            <a:off x="0" y="6419850"/>
            <a:ext cx="3929063" cy="365125"/>
          </a:xfrm>
        </p:spPr>
        <p:txBody>
          <a:bodyPr/>
          <a:lstStyle/>
          <a:p>
            <a:r>
              <a:rPr lang="es-MX" smtClean="0"/>
              <a:t>Diseño e implantación de un Sistema de  Control de Gestión</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4000" dirty="0" smtClean="0"/>
              <a:t>IDENTIFICACIÓN DE PROBLEMAS</a:t>
            </a:r>
            <a:endParaRPr lang="es-ES" sz="4000" dirty="0"/>
          </a:p>
        </p:txBody>
      </p:sp>
      <p:sp>
        <p:nvSpPr>
          <p:cNvPr id="4" name="3 Marcador de pie de página"/>
          <p:cNvSpPr>
            <a:spLocks noGrp="1"/>
          </p:cNvSpPr>
          <p:nvPr>
            <p:ph type="ftr" sz="quarter" idx="11"/>
          </p:nvPr>
        </p:nvSpPr>
        <p:spPr/>
        <p:txBody>
          <a:bodyPr/>
          <a:lstStyle/>
          <a:p>
            <a:r>
              <a:rPr lang="es-MX" smtClean="0"/>
              <a:t>Diseño e implantación de un Sistema de  Control de Gestión</a:t>
            </a:r>
            <a:endParaRPr lang="es-ES" dirty="0"/>
          </a:p>
        </p:txBody>
      </p:sp>
      <p:sp>
        <p:nvSpPr>
          <p:cNvPr id="5" name="4 Marcador de número de diapositiva"/>
          <p:cNvSpPr>
            <a:spLocks noGrp="1"/>
          </p:cNvSpPr>
          <p:nvPr>
            <p:ph type="sldNum" sz="quarter" idx="12"/>
          </p:nvPr>
        </p:nvSpPr>
        <p:spPr/>
        <p:txBody>
          <a:bodyPr/>
          <a:lstStyle/>
          <a:p>
            <a:fld id="{6D514C41-9E58-439A-A494-E9440C826A91}" type="slidenum">
              <a:rPr lang="es-ES" smtClean="0"/>
              <a:pPr/>
              <a:t>9</a:t>
            </a:fld>
            <a:endParaRPr lang="es-ES" dirty="0"/>
          </a:p>
        </p:txBody>
      </p:sp>
      <p:sp>
        <p:nvSpPr>
          <p:cNvPr id="11" name="4 Marcador de contenido"/>
          <p:cNvSpPr txBox="1">
            <a:spLocks/>
          </p:cNvSpPr>
          <p:nvPr/>
        </p:nvSpPr>
        <p:spPr>
          <a:xfrm>
            <a:off x="3857625" y="1857375"/>
            <a:ext cx="3071813" cy="357188"/>
          </a:xfrm>
          <a:prstGeom prst="rect">
            <a:avLst/>
          </a:prstGeom>
        </p:spPr>
        <p:txBody>
          <a:bodyPr>
            <a:normAutofit fontScale="85000" lnSpcReduction="20000"/>
          </a:bodyPr>
          <a:lstStyle/>
          <a:p>
            <a:pPr marL="342900" indent="-342900" fontAlgn="auto">
              <a:spcBef>
                <a:spcPct val="20000"/>
              </a:spcBef>
              <a:spcAft>
                <a:spcPts val="0"/>
              </a:spcAft>
              <a:buFont typeface="Arial" pitchFamily="34" charset="0"/>
              <a:buNone/>
              <a:defRPr/>
            </a:pPr>
            <a:endParaRPr lang="es-ES" sz="2400" dirty="0">
              <a:latin typeface="+mn-lt"/>
            </a:endParaRPr>
          </a:p>
        </p:txBody>
      </p:sp>
      <p:sp>
        <p:nvSpPr>
          <p:cNvPr id="12" name="4 Marcador de contenido"/>
          <p:cNvSpPr txBox="1">
            <a:spLocks/>
          </p:cNvSpPr>
          <p:nvPr/>
        </p:nvSpPr>
        <p:spPr bwMode="auto">
          <a:xfrm>
            <a:off x="2051720" y="5301208"/>
            <a:ext cx="5544616" cy="1071563"/>
          </a:xfrm>
          <a:prstGeom prst="rect">
            <a:avLst/>
          </a:prstGeom>
          <a:noFill/>
          <a:ln w="9525">
            <a:noFill/>
            <a:miter lim="800000"/>
            <a:headEnd/>
            <a:tailEnd/>
          </a:ln>
        </p:spPr>
        <p:txBody>
          <a:bodyPr/>
          <a:lstStyle/>
          <a:p>
            <a:pPr marL="342900" indent="-342900" algn="ctr">
              <a:spcBef>
                <a:spcPct val="20000"/>
              </a:spcBef>
              <a:buFont typeface="Arial" charset="0"/>
              <a:buNone/>
            </a:pPr>
            <a:r>
              <a:rPr lang="es-ES" sz="2400" dirty="0">
                <a:latin typeface="Palatino Linotype" pitchFamily="18" charset="0"/>
              </a:rPr>
              <a:t>% </a:t>
            </a:r>
            <a:r>
              <a:rPr lang="es-ES" sz="2400" dirty="0" smtClean="0">
                <a:latin typeface="Palatino Linotype" pitchFamily="18" charset="0"/>
              </a:rPr>
              <a:t> promedio de cumplimiento:  </a:t>
            </a:r>
            <a:r>
              <a:rPr lang="es-ES" sz="2800" b="1" dirty="0" smtClean="0">
                <a:solidFill>
                  <a:srgbClr val="FF0000"/>
                </a:solidFill>
                <a:latin typeface="Palatino Linotype" pitchFamily="18" charset="0"/>
              </a:rPr>
              <a:t>48%</a:t>
            </a:r>
            <a:endParaRPr lang="es-ES" sz="2800" dirty="0">
              <a:solidFill>
                <a:srgbClr val="FF0000"/>
              </a:solidFill>
              <a:latin typeface="Palatino Linotype" pitchFamily="18" charset="0"/>
            </a:endParaRPr>
          </a:p>
        </p:txBody>
      </p:sp>
      <p:graphicFrame>
        <p:nvGraphicFramePr>
          <p:cNvPr id="14" name="13 Gráfico"/>
          <p:cNvGraphicFramePr/>
          <p:nvPr/>
        </p:nvGraphicFramePr>
        <p:xfrm>
          <a:off x="1979712" y="1556792"/>
          <a:ext cx="5616624" cy="36911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8842</TotalTime>
  <Words>6650</Words>
  <Application>Microsoft Office PowerPoint</Application>
  <PresentationFormat>Presentación en pantalla (4:3)</PresentationFormat>
  <Paragraphs>2205</Paragraphs>
  <Slides>89</Slides>
  <Notes>1</Notes>
  <HiddenSlides>0</HiddenSlides>
  <MMClips>0</MMClips>
  <ScaleCrop>false</ScaleCrop>
  <HeadingPairs>
    <vt:vector size="4" baseType="variant">
      <vt:variant>
        <vt:lpstr>Tema</vt:lpstr>
      </vt:variant>
      <vt:variant>
        <vt:i4>1</vt:i4>
      </vt:variant>
      <vt:variant>
        <vt:lpstr>Títulos de diapositiva</vt:lpstr>
      </vt:variant>
      <vt:variant>
        <vt:i4>89</vt:i4>
      </vt:variant>
    </vt:vector>
  </HeadingPairs>
  <TitlesOfParts>
    <vt:vector size="90" baseType="lpstr">
      <vt:lpstr>Tema de Office</vt:lpstr>
      <vt:lpstr>“Diseño e Implantación de un Sistema de Control de Gestión en una empresa dedicada al Servicio de Seguridad  y Vigilancia</vt:lpstr>
      <vt:lpstr>PRESENTACIÓN DE LA EMPRESA OBJETO DE ESTUDIO</vt:lpstr>
      <vt:lpstr>INFORMACIÓN GENERAL DE LA EMPRESA</vt:lpstr>
      <vt:lpstr>ACTIVIDAD ECONÓMICA</vt:lpstr>
      <vt:lpstr>ORGANIGRAMA CORPORATIVO</vt:lpstr>
      <vt:lpstr>DISTRIBUCIÓN DEL PERSONAL </vt:lpstr>
      <vt:lpstr>JORNADA DEL ÁREA OPERATIVA</vt:lpstr>
      <vt:lpstr>IDENTIFICACIÓN Y ANÁLISIS DE PROBLEMAS DE LA EMPRESA</vt:lpstr>
      <vt:lpstr>IDENTIFICACIÓN DE PROBLEMAS</vt:lpstr>
      <vt:lpstr>PRINCIPAL PROBLEMA</vt:lpstr>
      <vt:lpstr>DIAGRAMA DE CAUSA EFECTO</vt:lpstr>
      <vt:lpstr>TÉCNICA DE LOS 5 POR QUE</vt:lpstr>
      <vt:lpstr>DISEÑO E IMPLEMENTACIÓN DEL SISTEMA DE GESTIÓN DE CONTROL</vt:lpstr>
      <vt:lpstr>ANÁLISIS  FODA </vt:lpstr>
      <vt:lpstr>DEFINICIÓN DE LA MISIÓN DE LA EMPRESA</vt:lpstr>
      <vt:lpstr>DEFINICIÓN DE LA VISIÓN DE LA EMPRESA</vt:lpstr>
      <vt:lpstr>VALORES Y VENTAJA COMPETITIVA</vt:lpstr>
      <vt:lpstr>MACRO OBJETIVOS Y MAPA ESTRATÉGICO</vt:lpstr>
      <vt:lpstr>MAPA ESTRATÉGICO</vt:lpstr>
      <vt:lpstr>PERSPECTIVA FINANCIERA INDICADORES</vt:lpstr>
      <vt:lpstr>PERSPECTIVA FINANCIERA INDICADORES</vt:lpstr>
      <vt:lpstr>PERSPECTIVA CLIENTES INDICADORES</vt:lpstr>
      <vt:lpstr>PERSPECTIVA CLIENTES INDICADORES</vt:lpstr>
      <vt:lpstr>PERSPECTIVA CLIENTES INDICADORES</vt:lpstr>
      <vt:lpstr>PERSPECTIVA CLIENTES INDICADORES</vt:lpstr>
      <vt:lpstr>PERSPECTIVA PROCESOS INDICADORES</vt:lpstr>
      <vt:lpstr>PERSPECTIVA PROCESOS INDICADORES</vt:lpstr>
      <vt:lpstr>PERSPECTIVA PROCESOS INDICADORES</vt:lpstr>
      <vt:lpstr>PERSPECTIVA DESARROLLO HUMANO INDICADORES</vt:lpstr>
      <vt:lpstr>PERSPECTIVA DESARROLLO HUMANO INDICADORES</vt:lpstr>
      <vt:lpstr>TABLERO DE CONTROL</vt:lpstr>
      <vt:lpstr>TABLERO DE CONTROL</vt:lpstr>
      <vt:lpstr>INICIATIVAS ESTRATEGICAS</vt:lpstr>
      <vt:lpstr>INICIATIVAS ESTRATEGICAS</vt:lpstr>
      <vt:lpstr>Programa de Implementación de Iniciativa Estratégica</vt:lpstr>
      <vt:lpstr>Programa de Implementación de Iniciativa Estratégica</vt:lpstr>
      <vt:lpstr>Programa de Implementación de Iniciativa Estratégica</vt:lpstr>
      <vt:lpstr>Programa de Implementación de Iniciativa Estratégica</vt:lpstr>
      <vt:lpstr>ANÁLISIS ESTADÍSTICO UNIVARIADO </vt:lpstr>
      <vt:lpstr>EVALUACIÓN DE CLIMA LABORAL</vt:lpstr>
      <vt:lpstr>Variable 1: La compañía le ofrece apoyo para que pueda hacer su trabajo mejor cada día.</vt:lpstr>
      <vt:lpstr>Variable 2: La compañía demuestra que usted es importante. </vt:lpstr>
      <vt:lpstr>Variable 3: La compañía se preocupa por su bienestar. </vt:lpstr>
      <vt:lpstr>Variable 4: La compañía le proporciona todos los beneficios que indica la ley. </vt:lpstr>
      <vt:lpstr>Variable 5: Recibe respeto por parte del cliente a quien le brinda su servicio.</vt:lpstr>
      <vt:lpstr>Variable 6: La jefatura le da apertura para transmitir sus inquietudes.</vt:lpstr>
      <vt:lpstr>Variable 7: Las Jefaturas realizan llamados de atención justificadamente</vt:lpstr>
      <vt:lpstr>Variable 8: Las Jefaturas impone multas justificadamente.</vt:lpstr>
      <vt:lpstr>Variable 9: Existe compañerismo en su grupo de trabajo</vt:lpstr>
      <vt:lpstr>Variable 10: La compañía realiza con frecuencia reuniones de trabajo.</vt:lpstr>
      <vt:lpstr>Variable 11: La compañía cumple a tiempo con el pago de su salario.</vt:lpstr>
      <vt:lpstr>Variable 12: La información que aparece en el rol de pagos es clara.</vt:lpstr>
      <vt:lpstr>Variable 13: La compañía le proporciona un equipo de trabajo adecuado para su labor.</vt:lpstr>
      <vt:lpstr>Variable 14: Considera que está capacitado para el manejo de su arma de dotación.</vt:lpstr>
      <vt:lpstr>Variable 15: En General ¿Cual es su calificación para la compañía?</vt:lpstr>
      <vt:lpstr>ANÁLISIS ESTADÍSTICO BIVARIADO </vt:lpstr>
      <vt:lpstr>MATRIZ DE CORRELACIÓN  </vt:lpstr>
      <vt:lpstr>TABLAS  BIVARIADAS</vt:lpstr>
      <vt:lpstr>TABLAS  BIVARIADAS</vt:lpstr>
      <vt:lpstr>TABLAS  BIVARIADAS</vt:lpstr>
      <vt:lpstr>TABLAS  BIVARIADAS</vt:lpstr>
      <vt:lpstr>TABLAS  BIVARIADAS</vt:lpstr>
      <vt:lpstr>TABLAS  BIVARIADAS</vt:lpstr>
      <vt:lpstr>MONITOREO Y CONTROL DEL SISTEMA DE CONTROL DE GESTIÓN </vt:lpstr>
      <vt:lpstr>PROCESO DE MEJORA CONTÍNUA.  </vt:lpstr>
      <vt:lpstr>Diapositiva 66</vt:lpstr>
      <vt:lpstr>Diapositiva 67</vt:lpstr>
      <vt:lpstr>Diapositiva 68</vt:lpstr>
      <vt:lpstr>AUDITORÍA DEL SISTEMA DE CONTROL DE GESTIÓN </vt:lpstr>
      <vt:lpstr>AUDITORÍAS DEL SISTEMA DE GESTIÓN DE CONTROL</vt:lpstr>
      <vt:lpstr>AUDITORÍA DE CUMPLIMIENTO </vt:lpstr>
      <vt:lpstr>AUDITORÍA DE CUMPLIMIENTO </vt:lpstr>
      <vt:lpstr>AUDITORÍA DE CUMPLIMIENTO </vt:lpstr>
      <vt:lpstr>AUDITORÍA DE CONFIABILIDAD</vt:lpstr>
      <vt:lpstr> PROGRAMA ANUAL DE AUDITORÍA.</vt:lpstr>
      <vt:lpstr>ANÁLISIS DE LOS RESULTADOS</vt:lpstr>
      <vt:lpstr>ANÁLISIS DE RESULTADOS PERSPECTIVA FINACIERA</vt:lpstr>
      <vt:lpstr>ANÁLISIS DE RESULTADOS PERSPECTIVA CLIENTES</vt:lpstr>
      <vt:lpstr>ANÁLISIS DE RESULTADOS PERSPECTIVA PROCESOS</vt:lpstr>
      <vt:lpstr>ANÁLISIS DE RESULTADOS PERSPECTIVA DESARROLLO HUMANO</vt:lpstr>
      <vt:lpstr>CONCLUSIONES Y RECOMENDACIONES</vt:lpstr>
      <vt:lpstr>CONCLUSIONES</vt:lpstr>
      <vt:lpstr>CONCLUSIONES</vt:lpstr>
      <vt:lpstr>CONCLUSIONES</vt:lpstr>
      <vt:lpstr>CONCLUSIONES</vt:lpstr>
      <vt:lpstr>CONCLUSIONES</vt:lpstr>
      <vt:lpstr>RECOMENDACIONES</vt:lpstr>
      <vt:lpstr>RECOMENDACIONES</vt:lpstr>
      <vt:lpstr>GRACIAS!</vt:lpstr>
    </vt:vector>
  </TitlesOfParts>
  <Company>Sudamericana de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desa2</dc:creator>
  <cp:lastModifiedBy>Jared</cp:lastModifiedBy>
  <cp:revision>769</cp:revision>
  <dcterms:created xsi:type="dcterms:W3CDTF">2009-08-12T06:31:14Z</dcterms:created>
  <dcterms:modified xsi:type="dcterms:W3CDTF">2012-02-26T19:40:50Z</dcterms:modified>
</cp:coreProperties>
</file>