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87" r:id="rId15"/>
    <p:sldId id="288" r:id="rId16"/>
    <p:sldId id="289" r:id="rId17"/>
    <p:sldId id="317" r:id="rId18"/>
    <p:sldId id="318" r:id="rId19"/>
    <p:sldId id="320" r:id="rId20"/>
    <p:sldId id="290" r:id="rId21"/>
    <p:sldId id="29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93" r:id="rId33"/>
    <p:sldId id="294" r:id="rId34"/>
    <p:sldId id="295" r:id="rId35"/>
    <p:sldId id="296" r:id="rId36"/>
    <p:sldId id="297" r:id="rId37"/>
    <p:sldId id="299" r:id="rId38"/>
    <p:sldId id="300" r:id="rId39"/>
    <p:sldId id="301" r:id="rId40"/>
    <p:sldId id="302" r:id="rId41"/>
    <p:sldId id="303" r:id="rId42"/>
    <p:sldId id="304" r:id="rId43"/>
    <p:sldId id="321" r:id="rId44"/>
    <p:sldId id="322" r:id="rId45"/>
    <p:sldId id="307" r:id="rId46"/>
    <p:sldId id="323" r:id="rId47"/>
    <p:sldId id="324" r:id="rId48"/>
    <p:sldId id="310" r:id="rId49"/>
    <p:sldId id="325" r:id="rId50"/>
    <p:sldId id="326" r:id="rId51"/>
    <p:sldId id="327" r:id="rId52"/>
    <p:sldId id="328" r:id="rId53"/>
    <p:sldId id="329" r:id="rId54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SPOL\Tabla%20de%20encuest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SPOL\Tabla%20de%20encuest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SPOL\Tabla%20de%20encuest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SPOL\Tabla%20de%20encuest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r>
              <a:rPr lang="es-EC" baseline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Personas </a:t>
            </a:r>
            <a:r>
              <a:rPr lang="es-EC" baseline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re</a:t>
            </a:r>
            <a:r>
              <a:rPr lang="es-EC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cuerdan el logo de la </a:t>
            </a:r>
            <a:r>
              <a:rPr lang="es-EC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Capitanía </a:t>
            </a:r>
            <a:r>
              <a:rPr lang="es-EC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Guayaquil</a:t>
            </a:r>
          </a:p>
        </c:rich>
      </c:tx>
      <c:layout/>
      <c:overlay val="0"/>
    </c:title>
    <c:autoTitleDeleted val="0"/>
    <c:view3D>
      <c:rotX val="30"/>
      <c:rotY val="19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c:spPr>
          <c:explosion val="25"/>
          <c:dLbls>
            <c:dLbl>
              <c:idx val="0"/>
              <c:layout>
                <c:manualLayout>
                  <c:x val="-1.8079096045197741E-2"/>
                  <c:y val="6.8686868686868685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s-EC" sz="1400" b="1"/>
                </a:pPr>
                <a:endParaRPr lang="es-E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Hoja1!$A$6:$A$7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Hoja1!$B$6:$B$7</c:f>
              <c:numCache>
                <c:formatCode>General</c:formatCode>
                <c:ptCount val="2"/>
                <c:pt idx="0">
                  <c:v>8</c:v>
                </c:pt>
                <c:pt idx="1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lang="es-EC"/>
          </a:pPr>
          <a:endParaRPr lang="es-ES"/>
        </a:p>
      </c:txPr>
    </c:legend>
    <c:plotVisOnly val="1"/>
    <c:dispBlanksAs val="zero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  <a:scene3d>
      <a:camera prst="orthographicFront"/>
      <a:lightRig rig="threePt" dir="t"/>
    </a:scene3d>
    <a:sp3d>
      <a:bevelT prst="relaxedInset"/>
      <a:bevelB prst="relaxedInset"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r>
              <a:rPr lang="es-EC" sz="1800" b="1" i="0" baseline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Personas </a:t>
            </a:r>
            <a:r>
              <a:rPr lang="es-EC" sz="1800" b="1" i="0" baseline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conoce las actividades de la Capitanía de Guayaquil</a:t>
            </a:r>
            <a:endParaRPr lang="es-EC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c:spPr>
          <c:explosion val="25"/>
          <c:dPt>
            <c:idx val="0"/>
            <c:bubble3D val="0"/>
            <c:explosion val="15"/>
          </c:dPt>
          <c:dLbls>
            <c:dLbl>
              <c:idx val="0"/>
              <c:layout>
                <c:manualLayout>
                  <c:x val="1.646284101599255E-2"/>
                  <c:y val="4.2981799746102814E-3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9981185324553296E-2"/>
                  <c:y val="2.5789079847661676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s-EC" sz="1400" b="1"/>
                </a:pPr>
                <a:endParaRPr lang="es-E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Hoja4!$A$2:$A$3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Hoja4!$B$2:$B$3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lang="es-EC"/>
          </a:pPr>
          <a:endParaRPr lang="es-ES"/>
        </a:p>
      </c:txPr>
    </c:legend>
    <c:plotVisOnly val="1"/>
    <c:dispBlanksAs val="zero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  <a:scene3d>
      <a:camera prst="orthographicFront"/>
      <a:lightRig rig="threePt" dir="t"/>
    </a:scene3d>
    <a:sp3d>
      <a:bevelT prst="relaxedInset"/>
      <a:bevelB prst="relaxedInset"/>
    </a:sp3d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r>
              <a:rPr lang="es-EC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Personas </a:t>
            </a:r>
            <a:r>
              <a:rPr lang="es-EC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utilizan los diferentes medios para recibir comunicaciones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c:spPr>
          <c:explosion val="16"/>
          <c:dLbls>
            <c:dLbl>
              <c:idx val="0"/>
              <c:layout>
                <c:manualLayout>
                  <c:x val="9.8948670377242386E-3"/>
                  <c:y val="-4.5045045045045053E-3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4211502782931434E-3"/>
                  <c:y val="2.7027027027027185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8357802677262812E-2"/>
                  <c:y val="-1.7974391714549193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"/>
                  <c:y val="-1.3480882457260467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s-EC" sz="1100" b="1"/>
                </a:pPr>
                <a:endParaRPr lang="es-E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Hoja7!$A$3:$A$6</c:f>
              <c:strCache>
                <c:ptCount val="4"/>
                <c:pt idx="0">
                  <c:v>Prensa escrita</c:v>
                </c:pt>
                <c:pt idx="1">
                  <c:v>Televisión</c:v>
                </c:pt>
                <c:pt idx="2">
                  <c:v>Radio</c:v>
                </c:pt>
                <c:pt idx="3">
                  <c:v>Correo</c:v>
                </c:pt>
              </c:strCache>
            </c:strRef>
          </c:cat>
          <c:val>
            <c:numRef>
              <c:f>Hoja7!$B$3:$B$6</c:f>
              <c:numCache>
                <c:formatCode>General</c:formatCode>
                <c:ptCount val="4"/>
                <c:pt idx="0">
                  <c:v>35</c:v>
                </c:pt>
                <c:pt idx="1">
                  <c:v>66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lang="es-EC"/>
          </a:pPr>
          <a:endParaRPr lang="es-ES"/>
        </a:p>
      </c:txPr>
    </c:legend>
    <c:plotVisOnly val="1"/>
    <c:dispBlanksAs val="zero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  <a:scene3d>
      <a:camera prst="orthographicFront"/>
      <a:lightRig rig="threePt" dir="t"/>
    </a:scene3d>
    <a:sp3d>
      <a:bevelT prst="relaxedInset"/>
      <a:bevelB prst="relaxedInset"/>
    </a:sp3d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 sz="1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pPr>
            <a:r>
              <a:rPr lang="es-EC" sz="1600" b="1" i="0" baseline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Interés </a:t>
            </a:r>
            <a:r>
              <a:rPr lang="es-EC" sz="1600" b="1" i="0" baseline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actividades de la Capitanía de Guayaquil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c:spPr>
          <c:explosion val="12"/>
          <c:dLbls>
            <c:dLbl>
              <c:idx val="0"/>
              <c:layout>
                <c:manualLayout>
                  <c:x val="3.5277516462841156E-2"/>
                  <c:y val="-8.8888888888889409E-3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3518344308560675E-3"/>
                  <c:y val="5.3333333333333635E-2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1740357478833487E-2"/>
                  <c:y val="3.1111111111111051E-2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3518344308560677E-2"/>
                  <c:y val="-1.7777777777777781E-2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"/>
                  <c:y val="-4.0000000000000022E-2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s-EC" sz="1400" b="1"/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Hoja6!$A$3:$A$7</c:f>
              <c:strCache>
                <c:ptCount val="5"/>
                <c:pt idx="0">
                  <c:v>Labor social</c:v>
                </c:pt>
                <c:pt idx="1">
                  <c:v>Preservación del medio</c:v>
                </c:pt>
                <c:pt idx="2">
                  <c:v>Seguridad de las actividades</c:v>
                </c:pt>
                <c:pt idx="3">
                  <c:v>Preservar la vida en el mar</c:v>
                </c:pt>
                <c:pt idx="4">
                  <c:v>Servicio al cliente</c:v>
                </c:pt>
              </c:strCache>
            </c:strRef>
          </c:cat>
          <c:val>
            <c:numRef>
              <c:f>Hoja6!$B$3:$B$7</c:f>
              <c:numCache>
                <c:formatCode>General</c:formatCode>
                <c:ptCount val="5"/>
                <c:pt idx="0">
                  <c:v>47</c:v>
                </c:pt>
                <c:pt idx="1">
                  <c:v>34</c:v>
                </c:pt>
                <c:pt idx="2">
                  <c:v>21</c:v>
                </c:pt>
                <c:pt idx="3">
                  <c:v>28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lang="es-EC"/>
          </a:pPr>
          <a:endParaRPr lang="es-ES"/>
        </a:p>
      </c:txPr>
    </c:legend>
    <c:plotVisOnly val="1"/>
    <c:dispBlanksAs val="zero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  <a:scene3d>
      <a:camera prst="orthographicFront"/>
      <a:lightRig rig="threePt" dir="t"/>
    </a:scene3d>
    <a:sp3d>
      <a:bevelT prst="relaxedInset"/>
      <a:bevelB prst="relaxedInset"/>
    </a:sp3d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2E448-8DCB-9F4E-9068-21A2323A5415}" type="datetimeFigureOut">
              <a:rPr lang="es-ES" smtClean="0"/>
              <a:pPr/>
              <a:t>09/11/2012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5F5E0F-9F5C-8343-A27B-0F8E589619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46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</p:spPr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s-ES"/>
              <a:t>Click to edit the title text format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s-E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s-E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s-E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s-E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s-E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s-ES"/>
              <a:t>Ninth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</p:spPr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s-ES"/>
              <a:t>Click to edit the title text format</a:t>
            </a:r>
            <a:endParaRPr/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s-E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s-E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s-E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s-E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s-E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s-ES"/>
              <a:t>Ninth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nea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canal1tv.com/" TargetMode="External"/><Relationship Id="rId4" Type="http://schemas.openxmlformats.org/officeDocument/2006/relationships/hyperlink" Target="http://www.gamatv.com.ec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685800" y="2130480"/>
            <a:ext cx="7771320" cy="1468800"/>
          </a:xfrm>
          <a:prstGeom prst="rect">
            <a:avLst/>
          </a:prstGeom>
        </p:spPr>
      </p:sp>
      <p:sp>
        <p:nvSpPr>
          <p:cNvPr id="7" name="CustomShape 2"/>
          <p:cNvSpPr/>
          <p:nvPr/>
        </p:nvSpPr>
        <p:spPr>
          <a:xfrm>
            <a:off x="1371600" y="3886200"/>
            <a:ext cx="6399720" cy="1751400"/>
          </a:xfrm>
          <a:prstGeom prst="rect">
            <a:avLst/>
          </a:prstGeom>
        </p:spPr>
      </p:sp>
      <p:pic>
        <p:nvPicPr>
          <p:cNvPr id="8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-69120" y="0"/>
            <a:ext cx="9268920" cy="6856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34" name="CustomShape 1"/>
          <p:cNvSpPr/>
          <p:nvPr/>
        </p:nvSpPr>
        <p:spPr>
          <a:xfrm>
            <a:off x="1691680" y="383040"/>
            <a:ext cx="5616624" cy="741704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s-ES" sz="4000" b="1" dirty="0">
                <a:solidFill>
                  <a:srgbClr val="000000"/>
                </a:solidFill>
                <a:latin typeface="Calibri"/>
                <a:ea typeface="DejaVu Sans"/>
              </a:rPr>
              <a:t>OBJETIVO GENERAL</a:t>
            </a:r>
            <a:endParaRPr sz="2800" dirty="0"/>
          </a:p>
        </p:txBody>
      </p:sp>
      <p:sp>
        <p:nvSpPr>
          <p:cNvPr id="35" name="CustomShape 2"/>
          <p:cNvSpPr/>
          <p:nvPr/>
        </p:nvSpPr>
        <p:spPr>
          <a:xfrm>
            <a:off x="971600" y="1731400"/>
            <a:ext cx="7056784" cy="2633704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s-ES" sz="3600" dirty="0">
                <a:solidFill>
                  <a:srgbClr val="000000"/>
                </a:solidFill>
                <a:latin typeface="Arial"/>
                <a:ea typeface="DejaVu Sans"/>
              </a:rPr>
              <a:t>Definir el segmento de mercado para la imagen corporativa y </a:t>
            </a:r>
            <a:r>
              <a:rPr lang="es-ES" sz="3600" dirty="0" smtClean="0">
                <a:solidFill>
                  <a:srgbClr val="000000"/>
                </a:solidFill>
                <a:latin typeface="Arial"/>
                <a:ea typeface="DejaVu Sans"/>
              </a:rPr>
              <a:t>campaña informativa </a:t>
            </a:r>
            <a:r>
              <a:rPr lang="es-ES" sz="3600" dirty="0">
                <a:solidFill>
                  <a:srgbClr val="000000"/>
                </a:solidFill>
                <a:latin typeface="Arial"/>
                <a:ea typeface="DejaVu Sans"/>
              </a:rPr>
              <a:t>de la Capitanía de Guayaquil.</a:t>
            </a:r>
            <a:endParaRPr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2920" cy="6856920"/>
          </a:xfrm>
          <a:prstGeom prst="rect">
            <a:avLst/>
          </a:prstGeom>
        </p:spPr>
      </p:pic>
      <p:sp>
        <p:nvSpPr>
          <p:cNvPr id="37" name="CustomShape 1"/>
          <p:cNvSpPr/>
          <p:nvPr/>
        </p:nvSpPr>
        <p:spPr>
          <a:xfrm>
            <a:off x="1547664" y="383040"/>
            <a:ext cx="5976664" cy="741704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s-ES" sz="4000" b="1" dirty="0">
                <a:solidFill>
                  <a:srgbClr val="000000"/>
                </a:solidFill>
                <a:latin typeface="Calibri"/>
                <a:ea typeface="DejaVu Sans"/>
              </a:rPr>
              <a:t>OBJETIVOS ESPECIFICOS</a:t>
            </a:r>
            <a:endParaRPr sz="2800" dirty="0"/>
          </a:p>
        </p:txBody>
      </p:sp>
      <p:sp>
        <p:nvSpPr>
          <p:cNvPr id="38" name="CustomShape 2"/>
          <p:cNvSpPr/>
          <p:nvPr/>
        </p:nvSpPr>
        <p:spPr>
          <a:xfrm>
            <a:off x="971600" y="1700688"/>
            <a:ext cx="7038760" cy="3384496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514350" indent="-514350">
              <a:buSzPct val="45000"/>
              <a:buFont typeface="+mj-lt"/>
              <a:buAutoNum type="arabicPeriod"/>
            </a:pP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Perfil</a:t>
            </a:r>
            <a:r>
              <a:rPr lang="es-ES" sz="3200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Gustos </a:t>
            </a:r>
            <a:r>
              <a:rPr lang="es-ES" sz="3200" dirty="0">
                <a:solidFill>
                  <a:srgbClr val="000000"/>
                </a:solidFill>
                <a:latin typeface="Arial"/>
                <a:ea typeface="DejaVu Sans"/>
              </a:rPr>
              <a:t>y </a:t>
            </a: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Preferencias.</a:t>
            </a:r>
          </a:p>
          <a:p>
            <a:pPr marL="514350" indent="-514350">
              <a:buSzPct val="45000"/>
              <a:buFont typeface="+mj-lt"/>
              <a:buAutoNum type="arabicPeriod"/>
            </a:pPr>
            <a:endParaRPr sz="2000" dirty="0"/>
          </a:p>
          <a:p>
            <a:pPr marL="514350" indent="-514350">
              <a:buSzPct val="45000"/>
              <a:buFont typeface="+mj-lt"/>
              <a:buAutoNum type="arabicPeriod"/>
            </a:pPr>
            <a:r>
              <a:rPr lang="es-ES" sz="3200" dirty="0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ivel </a:t>
            </a:r>
            <a:r>
              <a:rPr lang="es-ES" sz="3200" dirty="0">
                <a:solidFill>
                  <a:srgbClr val="000000"/>
                </a:solidFill>
                <a:latin typeface="Arial"/>
                <a:ea typeface="DejaVu Sans"/>
              </a:rPr>
              <a:t>de </a:t>
            </a: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conocimiento.</a:t>
            </a:r>
          </a:p>
          <a:p>
            <a:pPr marL="514350" indent="-514350">
              <a:buSzPct val="45000"/>
              <a:buFont typeface="+mj-lt"/>
              <a:buAutoNum type="arabicPeriod"/>
            </a:pPr>
            <a:endParaRPr sz="2000" dirty="0"/>
          </a:p>
          <a:p>
            <a:pPr marL="514350" indent="-514350">
              <a:buSzPct val="45000"/>
              <a:buFont typeface="+mj-lt"/>
              <a:buAutoNum type="arabicPeriod"/>
            </a:pP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Percepción.</a:t>
            </a:r>
          </a:p>
          <a:p>
            <a:pPr marL="514350" indent="-514350">
              <a:buSzPct val="45000"/>
              <a:buFont typeface="+mj-lt"/>
              <a:buAutoNum type="arabicPeriod"/>
            </a:pPr>
            <a:endParaRPr sz="2000" dirty="0"/>
          </a:p>
          <a:p>
            <a:pPr marL="514350" indent="-514350">
              <a:buSzPct val="45000"/>
              <a:buFont typeface="+mj-lt"/>
              <a:buAutoNum type="arabicPeriod"/>
            </a:pP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Medios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42" name="CustomShape 1"/>
          <p:cNvSpPr/>
          <p:nvPr/>
        </p:nvSpPr>
        <p:spPr>
          <a:xfrm>
            <a:off x="1233000" y="383040"/>
            <a:ext cx="6777360" cy="7416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s-ES" sz="4000" b="1" dirty="0" smtClean="0">
                <a:solidFill>
                  <a:srgbClr val="000000"/>
                </a:solidFill>
                <a:latin typeface="Calibri"/>
                <a:ea typeface="DejaVu Sans"/>
              </a:rPr>
              <a:t>PLAN DE MUESTREO</a:t>
            </a:r>
            <a:endParaRPr sz="2800" dirty="0"/>
          </a:p>
        </p:txBody>
      </p:sp>
      <p:sp>
        <p:nvSpPr>
          <p:cNvPr id="43" name="CustomShape 2"/>
          <p:cNvSpPr/>
          <p:nvPr/>
        </p:nvSpPr>
        <p:spPr>
          <a:xfrm>
            <a:off x="971600" y="1340664"/>
            <a:ext cx="7344816" cy="1296248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s-ES" sz="3200" b="1" i="1" dirty="0" smtClean="0">
                <a:solidFill>
                  <a:srgbClr val="000000"/>
                </a:solidFill>
                <a:latin typeface="Arial"/>
                <a:ea typeface="DejaVu Sans"/>
              </a:rPr>
              <a:t>Población</a:t>
            </a: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:  Conjunto de todas </a:t>
            </a:r>
            <a:r>
              <a:rPr lang="es-ES" sz="3200" dirty="0">
                <a:solidFill>
                  <a:srgbClr val="000000"/>
                </a:solidFill>
                <a:latin typeface="Arial"/>
                <a:ea typeface="DejaVu Sans"/>
              </a:rPr>
              <a:t>las mediciones de interés para el </a:t>
            </a: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estudio.</a:t>
            </a:r>
            <a:endParaRPr dirty="0"/>
          </a:p>
        </p:txBody>
      </p:sp>
      <p:sp>
        <p:nvSpPr>
          <p:cNvPr id="44" name="CustomShape 3"/>
          <p:cNvSpPr/>
          <p:nvPr/>
        </p:nvSpPr>
        <p:spPr>
          <a:xfrm>
            <a:off x="5076056" y="4581128"/>
            <a:ext cx="2376264" cy="504056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s-ES" sz="2400" b="1" dirty="0">
                <a:solidFill>
                  <a:srgbClr val="000000"/>
                </a:solidFill>
                <a:latin typeface="Arial"/>
                <a:ea typeface="DejaVu Sans"/>
              </a:rPr>
              <a:t>Fuente</a:t>
            </a:r>
            <a:r>
              <a:rPr lang="es-ES" sz="240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 sz="2400" b="1" i="1" dirty="0">
                <a:solidFill>
                  <a:srgbClr val="000000"/>
                </a:solidFill>
                <a:latin typeface="Arial"/>
                <a:ea typeface="DejaVu Sans"/>
              </a:rPr>
              <a:t>INEC</a:t>
            </a:r>
            <a:endParaRPr sz="24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327589"/>
              </p:ext>
            </p:extLst>
          </p:nvPr>
        </p:nvGraphicFramePr>
        <p:xfrm>
          <a:off x="4449780" y="2514098"/>
          <a:ext cx="3560580" cy="914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7595"/>
                <a:gridCol w="1752985"/>
              </a:tblGrid>
              <a:tr h="4571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2011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1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Guayaquil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2’350.915</a:t>
                      </a:r>
                      <a:endParaRPr lang="es-E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481984"/>
              </p:ext>
            </p:extLst>
          </p:nvPr>
        </p:nvGraphicFramePr>
        <p:xfrm>
          <a:off x="971600" y="3717032"/>
          <a:ext cx="356058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7595"/>
                <a:gridCol w="1752985"/>
              </a:tblGrid>
              <a:tr h="4571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r>
                        <a:rPr lang="es-EC" sz="2000" dirty="0" smtClean="0">
                          <a:effectLst/>
                        </a:rPr>
                        <a:t>Posee TV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851.769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1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Internet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984.367</a:t>
                      </a:r>
                      <a:endParaRPr lang="es-E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42" name="CustomShape 1"/>
          <p:cNvSpPr/>
          <p:nvPr/>
        </p:nvSpPr>
        <p:spPr>
          <a:xfrm>
            <a:off x="1233000" y="383040"/>
            <a:ext cx="6777360" cy="7416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s-ES" sz="4000" b="1" dirty="0" smtClean="0">
                <a:solidFill>
                  <a:srgbClr val="000000"/>
                </a:solidFill>
                <a:latin typeface="Calibri"/>
                <a:ea typeface="DejaVu Sans"/>
              </a:rPr>
              <a:t>PLAN DE MUESTREO</a:t>
            </a:r>
            <a:endParaRPr sz="2800" dirty="0"/>
          </a:p>
        </p:txBody>
      </p:sp>
      <p:sp>
        <p:nvSpPr>
          <p:cNvPr id="43" name="CustomShape 2"/>
          <p:cNvSpPr/>
          <p:nvPr/>
        </p:nvSpPr>
        <p:spPr>
          <a:xfrm>
            <a:off x="971600" y="1340664"/>
            <a:ext cx="7344816" cy="2592392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s-ES" sz="3200" b="1" i="1" dirty="0" smtClean="0">
                <a:solidFill>
                  <a:srgbClr val="000000"/>
                </a:solidFill>
                <a:latin typeface="Arial"/>
                <a:ea typeface="DejaVu Sans"/>
              </a:rPr>
              <a:t>Muestra</a:t>
            </a: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:  Subconjunto de la población.</a:t>
            </a:r>
          </a:p>
          <a:p>
            <a:endParaRPr lang="es-ES" sz="3200" dirty="0">
              <a:solidFill>
                <a:srgbClr val="000000"/>
              </a:solidFill>
              <a:latin typeface="Arial"/>
            </a:endParaRPr>
          </a:p>
          <a:p>
            <a:endParaRPr lang="es-ES" sz="3200" dirty="0" smtClean="0">
              <a:solidFill>
                <a:srgbClr val="000000"/>
              </a:solidFill>
              <a:latin typeface="Arial"/>
            </a:endParaRPr>
          </a:p>
          <a:p>
            <a:r>
              <a:rPr lang="es-ES" sz="2400" b="1" i="1" dirty="0" smtClean="0">
                <a:solidFill>
                  <a:srgbClr val="000000"/>
                </a:solidFill>
                <a:latin typeface="Arial"/>
              </a:rPr>
              <a:t>Tamaño de la Muestra</a:t>
            </a:r>
            <a:endParaRPr sz="1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>
                <a:spLocks noChangeArrowheads="1"/>
              </p:cNvSpPr>
              <p:nvPr/>
            </p:nvSpPr>
            <p:spPr bwMode="auto">
              <a:xfrm>
                <a:off x="4427984" y="2492896"/>
                <a:ext cx="2880320" cy="1152128"/>
              </a:xfrm>
              <a:prstGeom prst="rect">
                <a:avLst/>
              </a:prstGeom>
              <a:noFill/>
              <a:ln w="63500" cmpd="thickTh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800" i="1">
                          <a:latin typeface="Cambria Math"/>
                        </a:rPr>
                        <m:t>𝑛</m:t>
                      </m:r>
                      <m:r>
                        <a:rPr lang="es-EC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28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EC" sz="2800" i="1">
                                  <a:latin typeface="Cambria Math"/>
                                </a:rPr>
                                <m:t> 2</m:t>
                              </m:r>
                            </m:sup>
                          </m:sSup>
                          <m:d>
                            <m:d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C" sz="28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EC" sz="280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s-EC" sz="28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EC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s-EC" sz="28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EC" sz="2800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s-EC" sz="28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s-E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2800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EC" sz="2800" i="1">
                                  <a:latin typeface="Cambria Math"/>
                                </a:rPr>
                                <m:t> 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2492896"/>
                <a:ext cx="2880320" cy="11521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63500" cmpd="thickTh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092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42" name="CustomShape 1"/>
          <p:cNvSpPr/>
          <p:nvPr/>
        </p:nvSpPr>
        <p:spPr>
          <a:xfrm>
            <a:off x="1233000" y="383040"/>
            <a:ext cx="6777360" cy="7416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s-ES" sz="4000" b="1" dirty="0" smtClean="0">
                <a:solidFill>
                  <a:srgbClr val="000000"/>
                </a:solidFill>
                <a:latin typeface="Calibri"/>
                <a:ea typeface="DejaVu Sans"/>
              </a:rPr>
              <a:t>PLAN DE MUESTREO</a:t>
            </a:r>
            <a:endParaRPr sz="28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52614"/>
              </p:ext>
            </p:extLst>
          </p:nvPr>
        </p:nvGraphicFramePr>
        <p:xfrm>
          <a:off x="3356070" y="1312187"/>
          <a:ext cx="243078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571"/>
                <a:gridCol w="1675209"/>
              </a:tblGrid>
              <a:tr h="4571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Z</a:t>
                      </a:r>
                      <a:endParaRPr lang="es-ES" sz="3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1,64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1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</a:t>
                      </a:r>
                      <a:endParaRPr lang="es-E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1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es-E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1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</a:t>
                      </a:r>
                      <a:endParaRPr lang="es-E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4283902" y="3861048"/>
            <a:ext cx="1526554" cy="504056"/>
            <a:chOff x="4283902" y="3861048"/>
            <a:chExt cx="1526554" cy="504056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4300588" y="3861048"/>
              <a:ext cx="1509868" cy="504056"/>
            </a:xfrm>
            <a:prstGeom prst="rect">
              <a:avLst/>
            </a:prstGeom>
            <a:noFill/>
            <a:ln w="63500" cmpd="thickTh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3 Rectángulo"/>
                <p:cNvSpPr/>
                <p:nvPr/>
              </p:nvSpPr>
              <p:spPr>
                <a:xfrm>
                  <a:off x="4283902" y="3890887"/>
                  <a:ext cx="1526553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C" sz="2000" b="1" i="1">
                            <a:latin typeface="Cambria Math"/>
                          </a:rPr>
                          <m:t>𝒏</m:t>
                        </m:r>
                        <m:r>
                          <a:rPr lang="es-EC" sz="2000" b="1" i="1">
                            <a:latin typeface="Cambria Math"/>
                          </a:rPr>
                          <m:t>=</m:t>
                        </m:r>
                        <m:r>
                          <a:rPr lang="es-EC" sz="2000" b="1" i="1">
                            <a:latin typeface="Cambria Math"/>
                          </a:rPr>
                          <m:t>𝟔𝟕</m:t>
                        </m:r>
                        <m:r>
                          <a:rPr lang="es-EC" sz="2000" b="1" i="1">
                            <a:latin typeface="Cambria Math"/>
                          </a:rPr>
                          <m:t>.</m:t>
                        </m:r>
                        <m:r>
                          <a:rPr lang="es-EC" sz="2000" b="1" i="1">
                            <a:latin typeface="Cambria Math"/>
                          </a:rPr>
                          <m:t>𝟐𝟒</m:t>
                        </m:r>
                      </m:oMath>
                    </m:oMathPara>
                  </a14:m>
                  <a:endParaRPr lang="es-ES" sz="2000" b="1" dirty="0"/>
                </a:p>
              </p:txBody>
            </p:sp>
          </mc:Choice>
          <mc:Fallback xmlns="">
            <p:sp>
              <p:nvSpPr>
                <p:cNvPr id="4" name="3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02" y="3890887"/>
                  <a:ext cx="1526553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9 Grupo"/>
          <p:cNvGrpSpPr/>
          <p:nvPr/>
        </p:nvGrpSpPr>
        <p:grpSpPr>
          <a:xfrm>
            <a:off x="4263075" y="4725144"/>
            <a:ext cx="1526554" cy="504056"/>
            <a:chOff x="4283902" y="3861048"/>
            <a:chExt cx="1526554" cy="504056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4300588" y="3861048"/>
              <a:ext cx="1509868" cy="504056"/>
            </a:xfrm>
            <a:prstGeom prst="rect">
              <a:avLst/>
            </a:prstGeom>
            <a:noFill/>
            <a:ln w="63500" cmpd="thickTh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11 Rectángulo"/>
                <p:cNvSpPr/>
                <p:nvPr/>
              </p:nvSpPr>
              <p:spPr>
                <a:xfrm>
                  <a:off x="4283902" y="3890887"/>
                  <a:ext cx="1526553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C" sz="2000" b="1" i="1" smtClean="0">
                            <a:latin typeface="Cambria Math"/>
                          </a:rPr>
                          <m:t>𝒏</m:t>
                        </m:r>
                        <m:r>
                          <a:rPr lang="es-ES" sz="2000" b="1" i="1" smtClean="0">
                            <a:latin typeface="Cambria Math"/>
                          </a:rPr>
                          <m:t>     </m:t>
                        </m:r>
                        <m:r>
                          <a:rPr lang="es-ES" sz="2000" b="1" i="1" smtClean="0">
                            <a:latin typeface="Cambria Math"/>
                          </a:rPr>
                          <m:t>𝟏𝟎𝟎</m:t>
                        </m:r>
                      </m:oMath>
                    </m:oMathPara>
                  </a14:m>
                  <a:endParaRPr lang="es-ES" sz="2000" b="1" dirty="0"/>
                </a:p>
              </p:txBody>
            </p:sp>
          </mc:Choice>
          <mc:Fallback xmlns="">
            <p:sp>
              <p:nvSpPr>
                <p:cNvPr id="12" name="11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02" y="3890887"/>
                  <a:ext cx="1526553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4604441" y="4753579"/>
                <a:ext cx="5245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  </m:t>
                    </m:r>
                    <m:r>
                      <a:rPr lang="es-EC" i="1">
                        <a:latin typeface="Cambria Math"/>
                      </a:rPr>
                      <m:t>≅</m:t>
                    </m:r>
                  </m:oMath>
                </a14:m>
                <a:r>
                  <a:rPr lang="es-ES" dirty="0" smtClean="0"/>
                  <a:t> </a:t>
                </a:r>
                <a:endParaRPr lang="es-ES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441" y="4753579"/>
                <a:ext cx="52450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CuadroTexto"/>
          <p:cNvSpPr txBox="1"/>
          <p:nvPr/>
        </p:nvSpPr>
        <p:spPr>
          <a:xfrm>
            <a:off x="1276208" y="4870901"/>
            <a:ext cx="28637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>
                <a:solidFill>
                  <a:srgbClr val="000000"/>
                </a:solidFill>
              </a:rPr>
              <a:t>Tamaño de la Muestra</a:t>
            </a:r>
            <a:endParaRPr lang="es-ES" sz="1200" b="1" i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21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3529"/>
            <a:ext cx="9142920" cy="6856920"/>
          </a:xfrm>
          <a:prstGeom prst="rect">
            <a:avLst/>
          </a:prstGeom>
        </p:spPr>
      </p:pic>
      <p:sp>
        <p:nvSpPr>
          <p:cNvPr id="38" name="CustomShape 2"/>
          <p:cNvSpPr/>
          <p:nvPr/>
        </p:nvSpPr>
        <p:spPr>
          <a:xfrm>
            <a:off x="971600" y="1700688"/>
            <a:ext cx="4464496" cy="720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</a:pP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Logotipo.</a:t>
            </a:r>
          </a:p>
          <a:p>
            <a:pPr marL="514350" indent="-514350">
              <a:buSzPct val="45000"/>
              <a:buFont typeface="+mj-lt"/>
              <a:buAutoNum type="arabicPeriod"/>
            </a:pPr>
            <a:endParaRPr sz="2000" dirty="0"/>
          </a:p>
        </p:txBody>
      </p:sp>
      <p:sp>
        <p:nvSpPr>
          <p:cNvPr id="5" name="CustomShape 1"/>
          <p:cNvSpPr/>
          <p:nvPr/>
        </p:nvSpPr>
        <p:spPr>
          <a:xfrm>
            <a:off x="611560" y="383040"/>
            <a:ext cx="7038760" cy="741704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s-ES" sz="4000" b="1" dirty="0" smtClean="0">
                <a:solidFill>
                  <a:srgbClr val="000000"/>
                </a:solidFill>
                <a:latin typeface="Calibri"/>
                <a:ea typeface="DejaVu Sans"/>
              </a:rPr>
              <a:t>PRESENTACIÓN DE ENCUESTA</a:t>
            </a:r>
            <a:endParaRPr sz="4000" b="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21064389"/>
              </p:ext>
            </p:extLst>
          </p:nvPr>
        </p:nvGraphicFramePr>
        <p:xfrm>
          <a:off x="1115616" y="2388274"/>
          <a:ext cx="6840760" cy="3020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57292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3529"/>
            <a:ext cx="9142920" cy="6856920"/>
          </a:xfrm>
          <a:prstGeom prst="rect">
            <a:avLst/>
          </a:prstGeom>
        </p:spPr>
      </p:pic>
      <p:sp>
        <p:nvSpPr>
          <p:cNvPr id="38" name="CustomShape 2"/>
          <p:cNvSpPr/>
          <p:nvPr/>
        </p:nvSpPr>
        <p:spPr>
          <a:xfrm>
            <a:off x="971600" y="1700688"/>
            <a:ext cx="4464496" cy="648192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</a:pP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Servicios que brinda.</a:t>
            </a:r>
          </a:p>
        </p:txBody>
      </p:sp>
      <p:sp>
        <p:nvSpPr>
          <p:cNvPr id="5" name="CustomShape 1"/>
          <p:cNvSpPr/>
          <p:nvPr/>
        </p:nvSpPr>
        <p:spPr>
          <a:xfrm>
            <a:off x="611560" y="383040"/>
            <a:ext cx="7038760" cy="741704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s-ES" sz="4000" b="1" dirty="0" smtClean="0">
                <a:solidFill>
                  <a:srgbClr val="000000"/>
                </a:solidFill>
                <a:latin typeface="Calibri"/>
                <a:ea typeface="DejaVu Sans"/>
              </a:rPr>
              <a:t>PRESENTACIÓN DE ENCUESTA</a:t>
            </a:r>
            <a:endParaRPr sz="4000" b="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268378036"/>
              </p:ext>
            </p:extLst>
          </p:nvPr>
        </p:nvGraphicFramePr>
        <p:xfrm>
          <a:off x="1115616" y="2348880"/>
          <a:ext cx="6912768" cy="295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48024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3529"/>
            <a:ext cx="9142920" cy="6856920"/>
          </a:xfrm>
          <a:prstGeom prst="rect">
            <a:avLst/>
          </a:prstGeom>
        </p:spPr>
      </p:pic>
      <p:sp>
        <p:nvSpPr>
          <p:cNvPr id="38" name="CustomShape 2"/>
          <p:cNvSpPr/>
          <p:nvPr/>
        </p:nvSpPr>
        <p:spPr>
          <a:xfrm>
            <a:off x="971600" y="1412776"/>
            <a:ext cx="4464496" cy="79220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</a:pP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Medios Preferidos.</a:t>
            </a:r>
          </a:p>
        </p:txBody>
      </p:sp>
      <p:sp>
        <p:nvSpPr>
          <p:cNvPr id="5" name="CustomShape 1"/>
          <p:cNvSpPr/>
          <p:nvPr/>
        </p:nvSpPr>
        <p:spPr>
          <a:xfrm>
            <a:off x="611560" y="383040"/>
            <a:ext cx="7038760" cy="741704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s-ES" sz="4000" b="1" dirty="0" smtClean="0">
                <a:solidFill>
                  <a:srgbClr val="000000"/>
                </a:solidFill>
                <a:latin typeface="Calibri"/>
                <a:ea typeface="DejaVu Sans"/>
              </a:rPr>
              <a:t>PRESENTACIÓN DE ENCUESTA</a:t>
            </a:r>
            <a:endParaRPr sz="4000" b="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19405669"/>
              </p:ext>
            </p:extLst>
          </p:nvPr>
        </p:nvGraphicFramePr>
        <p:xfrm>
          <a:off x="1051689" y="2060848"/>
          <a:ext cx="6624736" cy="33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50618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3529"/>
            <a:ext cx="9142920" cy="6856920"/>
          </a:xfrm>
          <a:prstGeom prst="rect">
            <a:avLst/>
          </a:prstGeom>
        </p:spPr>
      </p:pic>
      <p:sp>
        <p:nvSpPr>
          <p:cNvPr id="38" name="CustomShape 2"/>
          <p:cNvSpPr/>
          <p:nvPr/>
        </p:nvSpPr>
        <p:spPr>
          <a:xfrm>
            <a:off x="971600" y="1484784"/>
            <a:ext cx="4464496" cy="720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</a:pP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Temas de Interés.</a:t>
            </a:r>
            <a:endParaRPr sz="2000" dirty="0"/>
          </a:p>
        </p:txBody>
      </p:sp>
      <p:sp>
        <p:nvSpPr>
          <p:cNvPr id="5" name="CustomShape 1"/>
          <p:cNvSpPr/>
          <p:nvPr/>
        </p:nvSpPr>
        <p:spPr>
          <a:xfrm>
            <a:off x="611560" y="383040"/>
            <a:ext cx="7038760" cy="741704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s-ES" sz="4000" b="1" dirty="0" smtClean="0">
                <a:solidFill>
                  <a:srgbClr val="000000"/>
                </a:solidFill>
                <a:latin typeface="Calibri"/>
                <a:ea typeface="DejaVu Sans"/>
              </a:rPr>
              <a:t>PRESENTACIÓN DE ENCUESTA</a:t>
            </a:r>
            <a:endParaRPr sz="4000" b="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660218619"/>
              </p:ext>
            </p:extLst>
          </p:nvPr>
        </p:nvGraphicFramePr>
        <p:xfrm>
          <a:off x="1187624" y="2132856"/>
          <a:ext cx="6696744" cy="314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15525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2920" cy="6856920"/>
          </a:xfrm>
          <a:prstGeom prst="rect">
            <a:avLst/>
          </a:prstGeom>
        </p:spPr>
      </p:pic>
      <p:sp>
        <p:nvSpPr>
          <p:cNvPr id="37" name="CustomShape 1"/>
          <p:cNvSpPr/>
          <p:nvPr/>
        </p:nvSpPr>
        <p:spPr>
          <a:xfrm>
            <a:off x="971600" y="383040"/>
            <a:ext cx="7038760" cy="741704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s-ES" sz="4000" b="1" dirty="0" smtClean="0">
                <a:solidFill>
                  <a:srgbClr val="000000"/>
                </a:solidFill>
                <a:latin typeface="Calibri"/>
                <a:ea typeface="DejaVu Sans"/>
              </a:rPr>
              <a:t>ENTREVISTA A PROFUNDIDAD</a:t>
            </a:r>
            <a:endParaRPr sz="2800" dirty="0"/>
          </a:p>
        </p:txBody>
      </p:sp>
      <p:sp>
        <p:nvSpPr>
          <p:cNvPr id="38" name="CustomShape 2"/>
          <p:cNvSpPr/>
          <p:nvPr/>
        </p:nvSpPr>
        <p:spPr>
          <a:xfrm>
            <a:off x="971600" y="1412776"/>
            <a:ext cx="4680520" cy="3744416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</a:pPr>
            <a:r>
              <a:rPr lang="es-EC" sz="2000" b="1" dirty="0"/>
              <a:t>Sr. CPNV-EM CUVI </a:t>
            </a:r>
            <a:r>
              <a:rPr lang="es-EC" sz="2000" b="1" dirty="0" smtClean="0"/>
              <a:t>A.</a:t>
            </a:r>
            <a:endParaRPr lang="es-ES" sz="2000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514350" indent="-514350">
              <a:buSzPct val="45000"/>
              <a:buFont typeface="Arial" pitchFamily="34" charset="0"/>
              <a:buChar char="•"/>
            </a:pP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Brindar Apoyo.</a:t>
            </a:r>
          </a:p>
          <a:p>
            <a:pPr marL="514350" indent="-514350">
              <a:buSzPct val="45000"/>
              <a:buFont typeface="Arial" pitchFamily="34" charset="0"/>
              <a:buChar char="•"/>
            </a:pPr>
            <a:endParaRPr sz="2000" dirty="0"/>
          </a:p>
          <a:p>
            <a:pPr marL="514350" indent="-514350">
              <a:buSzPct val="45000"/>
              <a:buFont typeface="Arial" pitchFamily="34" charset="0"/>
              <a:buChar char="•"/>
            </a:pP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Actividades.</a:t>
            </a:r>
          </a:p>
          <a:p>
            <a:pPr>
              <a:buSzPct val="45000"/>
            </a:pPr>
            <a:endParaRPr lang="es-ES" sz="3200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buSzPct val="45000"/>
            </a:pPr>
            <a:r>
              <a:rPr lang="es-EC" sz="2000" b="1" dirty="0"/>
              <a:t>TNNV-AD ROMERO </a:t>
            </a:r>
            <a:r>
              <a:rPr lang="es-EC" sz="2000" b="1" dirty="0" smtClean="0"/>
              <a:t>D.</a:t>
            </a:r>
            <a:endParaRPr sz="2000" dirty="0"/>
          </a:p>
          <a:p>
            <a:pPr marL="514350" indent="-514350">
              <a:buSzPct val="45000"/>
              <a:buFont typeface="Arial" pitchFamily="34" charset="0"/>
              <a:buChar char="•"/>
            </a:pP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Imagen Institucional.</a:t>
            </a:r>
          </a:p>
          <a:p>
            <a:pPr marL="514350" indent="-514350">
              <a:buSzPct val="45000"/>
              <a:buFont typeface="Arial" pitchFamily="34" charset="0"/>
              <a:buChar char="•"/>
            </a:pPr>
            <a:endParaRPr sz="2000" dirty="0"/>
          </a:p>
          <a:p>
            <a:pPr marL="514350" indent="-514350">
              <a:buSzPct val="45000"/>
              <a:buFont typeface="Arial" pitchFamily="34" charset="0"/>
              <a:buChar char="•"/>
            </a:pP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Campaña Informativa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1404037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10" name="CustomShape 1"/>
          <p:cNvSpPr/>
          <p:nvPr/>
        </p:nvSpPr>
        <p:spPr>
          <a:xfrm>
            <a:off x="471960" y="4149000"/>
            <a:ext cx="4675680" cy="792168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4400" b="1" dirty="0">
                <a:solidFill>
                  <a:srgbClr val="000000"/>
                </a:solidFill>
                <a:latin typeface="Calibri"/>
                <a:ea typeface="DejaVu Sans"/>
              </a:rPr>
              <a:t>GENERALIDADES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2920" cy="6856920"/>
          </a:xfrm>
          <a:prstGeom prst="rect">
            <a:avLst/>
          </a:prstGeom>
        </p:spPr>
      </p:pic>
      <p:sp>
        <p:nvSpPr>
          <p:cNvPr id="37" name="CustomShape 1"/>
          <p:cNvSpPr/>
          <p:nvPr/>
        </p:nvSpPr>
        <p:spPr>
          <a:xfrm>
            <a:off x="395536" y="383040"/>
            <a:ext cx="8208912" cy="741704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s-ES" sz="4000" b="1" dirty="0" smtClean="0">
                <a:solidFill>
                  <a:srgbClr val="000000"/>
                </a:solidFill>
                <a:latin typeface="Calibri"/>
              </a:rPr>
              <a:t>CONCLUSIONES DE LA INVESTIGACIÓN</a:t>
            </a:r>
            <a:endParaRPr sz="2800" dirty="0"/>
          </a:p>
        </p:txBody>
      </p:sp>
      <p:sp>
        <p:nvSpPr>
          <p:cNvPr id="38" name="CustomShape 2"/>
          <p:cNvSpPr/>
          <p:nvPr/>
        </p:nvSpPr>
        <p:spPr>
          <a:xfrm>
            <a:off x="683568" y="1700688"/>
            <a:ext cx="7038760" cy="316847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buSzPct val="45000"/>
            </a:pP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Se obtuvo como resultado la necesidad de realizar el rediseño de la imagen corporativa y campaña informativa a través de un video institucional por televisión de la Capitanía del Puerto de Guayaquil</a:t>
            </a:r>
            <a:r>
              <a:rPr lang="es-ES" sz="2400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86768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52" name="CustomShape 1"/>
          <p:cNvSpPr/>
          <p:nvPr/>
        </p:nvSpPr>
        <p:spPr>
          <a:xfrm>
            <a:off x="543960" y="4340520"/>
            <a:ext cx="4675680" cy="5162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4000" b="1">
                <a:solidFill>
                  <a:srgbClr val="000000"/>
                </a:solidFill>
                <a:latin typeface="Calibri"/>
                <a:ea typeface="DejaVu Sans"/>
              </a:rPr>
              <a:t>PLAN DE DESARROLLO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54" name="CustomShape 1"/>
          <p:cNvSpPr/>
          <p:nvPr/>
        </p:nvSpPr>
        <p:spPr>
          <a:xfrm>
            <a:off x="2228400" y="300960"/>
            <a:ext cx="4966920" cy="12344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s-ES" sz="4400" b="1" dirty="0">
                <a:solidFill>
                  <a:srgbClr val="000000"/>
                </a:solidFill>
                <a:latin typeface="Calibri"/>
                <a:ea typeface="DejaVu Sans"/>
              </a:rPr>
              <a:t>ANTECEDENTES</a:t>
            </a:r>
            <a:endParaRPr b="1" dirty="0"/>
          </a:p>
        </p:txBody>
      </p:sp>
      <p:sp>
        <p:nvSpPr>
          <p:cNvPr id="55" name="CustomShape 2"/>
          <p:cNvSpPr/>
          <p:nvPr/>
        </p:nvSpPr>
        <p:spPr>
          <a:xfrm>
            <a:off x="3916800" y="1628800"/>
            <a:ext cx="2887448" cy="3960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s-ES" sz="2400" b="1" dirty="0">
                <a:solidFill>
                  <a:srgbClr val="000000"/>
                </a:solidFill>
                <a:latin typeface="Calibri"/>
                <a:ea typeface="DejaVu Sans"/>
              </a:rPr>
              <a:t>LOGOTIPO INICIAL</a:t>
            </a:r>
            <a:endParaRPr sz="2000" dirty="0"/>
          </a:p>
        </p:txBody>
      </p:sp>
      <p:pic>
        <p:nvPicPr>
          <p:cNvPr id="56" name="Imagen 1"/>
          <p:cNvPicPr/>
          <p:nvPr/>
        </p:nvPicPr>
        <p:blipFill>
          <a:blip r:embed="rId3"/>
          <a:stretch>
            <a:fillRect/>
          </a:stretch>
        </p:blipFill>
        <p:spPr>
          <a:xfrm>
            <a:off x="606240" y="1651320"/>
            <a:ext cx="3029656" cy="3217840"/>
          </a:xfrm>
          <a:prstGeom prst="rect">
            <a:avLst/>
          </a:prstGeom>
        </p:spPr>
      </p:pic>
      <p:sp>
        <p:nvSpPr>
          <p:cNvPr id="57" name="CustomShape 3"/>
          <p:cNvSpPr/>
          <p:nvPr/>
        </p:nvSpPr>
        <p:spPr>
          <a:xfrm>
            <a:off x="3707904" y="2204864"/>
            <a:ext cx="5516824" cy="2473016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/>
            <a:r>
              <a:rPr lang="es-ES" sz="2800" dirty="0">
                <a:solidFill>
                  <a:srgbClr val="000000"/>
                </a:solidFill>
                <a:latin typeface="+mj-lt"/>
                <a:ea typeface="DejaVu Sans"/>
              </a:rPr>
              <a:t>La Capitanía fue creada </a:t>
            </a:r>
            <a:r>
              <a:rPr lang="es-ES" sz="2800" dirty="0" smtClean="0">
                <a:solidFill>
                  <a:srgbClr val="000000"/>
                </a:solidFill>
                <a:latin typeface="+mj-lt"/>
                <a:ea typeface="DejaVu Sans"/>
              </a:rPr>
              <a:t>en</a:t>
            </a:r>
          </a:p>
          <a:p>
            <a:pPr algn="just"/>
            <a:r>
              <a:rPr lang="es-ES" sz="2800" dirty="0" smtClean="0">
                <a:solidFill>
                  <a:srgbClr val="000000"/>
                </a:solidFill>
                <a:latin typeface="+mj-lt"/>
                <a:ea typeface="DejaVu Sans"/>
              </a:rPr>
              <a:t>el </a:t>
            </a:r>
            <a:r>
              <a:rPr lang="es-ES" sz="2800" dirty="0">
                <a:solidFill>
                  <a:srgbClr val="000000"/>
                </a:solidFill>
                <a:latin typeface="+mj-lt"/>
                <a:ea typeface="DejaVu Sans"/>
              </a:rPr>
              <a:t>año 1909 y </a:t>
            </a:r>
            <a:r>
              <a:rPr lang="es-ES" sz="2800" dirty="0" smtClean="0">
                <a:solidFill>
                  <a:srgbClr val="000000"/>
                </a:solidFill>
                <a:latin typeface="+mj-lt"/>
                <a:ea typeface="DejaVu Sans"/>
              </a:rPr>
              <a:t>hasta </a:t>
            </a:r>
            <a:r>
              <a:rPr lang="es-ES" sz="2800" dirty="0">
                <a:solidFill>
                  <a:srgbClr val="000000"/>
                </a:solidFill>
                <a:latin typeface="+mj-lt"/>
                <a:ea typeface="DejaVu Sans"/>
              </a:rPr>
              <a:t>la </a:t>
            </a:r>
            <a:r>
              <a:rPr lang="es-ES" sz="2800" dirty="0" smtClean="0">
                <a:solidFill>
                  <a:srgbClr val="000000"/>
                </a:solidFill>
                <a:latin typeface="+mj-lt"/>
                <a:ea typeface="DejaVu Sans"/>
              </a:rPr>
              <a:t>actualidad</a:t>
            </a:r>
          </a:p>
          <a:p>
            <a:pPr algn="just"/>
            <a:r>
              <a:rPr lang="es-ES" sz="2800" dirty="0" smtClean="0">
                <a:solidFill>
                  <a:srgbClr val="000000"/>
                </a:solidFill>
                <a:latin typeface="+mj-lt"/>
                <a:ea typeface="DejaVu Sans"/>
              </a:rPr>
              <a:t>este </a:t>
            </a:r>
            <a:r>
              <a:rPr lang="es-ES" sz="2800" dirty="0">
                <a:solidFill>
                  <a:srgbClr val="000000"/>
                </a:solidFill>
                <a:latin typeface="+mj-lt"/>
                <a:ea typeface="DejaVu Sans"/>
              </a:rPr>
              <a:t>logotipo es el único</a:t>
            </a:r>
            <a:endParaRPr sz="2800" dirty="0">
              <a:latin typeface="+mj-lt"/>
            </a:endParaRPr>
          </a:p>
          <a:p>
            <a:pPr algn="just"/>
            <a:r>
              <a:rPr lang="es-ES" sz="2800" dirty="0">
                <a:solidFill>
                  <a:srgbClr val="000000"/>
                </a:solidFill>
                <a:latin typeface="+mj-lt"/>
                <a:ea typeface="DejaVu Sans"/>
              </a:rPr>
              <a:t>distintivo que forma parte </a:t>
            </a:r>
            <a:r>
              <a:rPr lang="es-ES" sz="2800" dirty="0" smtClean="0">
                <a:solidFill>
                  <a:srgbClr val="000000"/>
                </a:solidFill>
                <a:latin typeface="+mj-lt"/>
                <a:ea typeface="DejaVu Sans"/>
              </a:rPr>
              <a:t>de</a:t>
            </a:r>
          </a:p>
          <a:p>
            <a:pPr algn="just"/>
            <a:r>
              <a:rPr lang="es-ES" sz="2800" dirty="0" smtClean="0">
                <a:solidFill>
                  <a:srgbClr val="000000"/>
                </a:solidFill>
                <a:latin typeface="+mj-lt"/>
                <a:ea typeface="DejaVu Sans"/>
              </a:rPr>
              <a:t>su </a:t>
            </a:r>
            <a:r>
              <a:rPr lang="es-ES" sz="2800" dirty="0">
                <a:solidFill>
                  <a:srgbClr val="000000"/>
                </a:solidFill>
                <a:latin typeface="+mj-lt"/>
                <a:ea typeface="DejaVu Sans"/>
              </a:rPr>
              <a:t>imagen </a:t>
            </a:r>
            <a:r>
              <a:rPr lang="es-ES" sz="2800" dirty="0" smtClean="0">
                <a:solidFill>
                  <a:srgbClr val="000000"/>
                </a:solidFill>
                <a:latin typeface="+mj-lt"/>
                <a:ea typeface="DejaVu Sans"/>
              </a:rPr>
              <a:t>corporativa</a:t>
            </a:r>
            <a:r>
              <a:rPr lang="es-ES" sz="2800" dirty="0">
                <a:solidFill>
                  <a:srgbClr val="000000"/>
                </a:solidFill>
                <a:latin typeface="+mj-lt"/>
                <a:ea typeface="DejaVu Sans"/>
              </a:rPr>
              <a:t>.</a:t>
            </a:r>
            <a:endParaRPr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59" name="CustomShape 1"/>
          <p:cNvSpPr/>
          <p:nvPr/>
        </p:nvSpPr>
        <p:spPr>
          <a:xfrm>
            <a:off x="1619672" y="30240"/>
            <a:ext cx="6120680" cy="1431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s-ES" sz="4000" b="1" dirty="0">
                <a:solidFill>
                  <a:srgbClr val="000000"/>
                </a:solidFill>
                <a:latin typeface="Calibri"/>
                <a:ea typeface="DejaVu Sans"/>
              </a:rPr>
              <a:t>Desarrollo de la propuesta </a:t>
            </a:r>
            <a:endParaRPr sz="4000" b="1" dirty="0"/>
          </a:p>
        </p:txBody>
      </p:sp>
      <p:sp>
        <p:nvSpPr>
          <p:cNvPr id="60" name="CustomShape 2"/>
          <p:cNvSpPr/>
          <p:nvPr/>
        </p:nvSpPr>
        <p:spPr>
          <a:xfrm>
            <a:off x="963720" y="1552320"/>
            <a:ext cx="7333560" cy="1228608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s-ES" sz="2800" dirty="0">
                <a:solidFill>
                  <a:srgbClr val="000000"/>
                </a:solidFill>
                <a:latin typeface="Calibri"/>
                <a:ea typeface="DejaVu Sans"/>
              </a:rPr>
              <a:t>Imagen corporativa es el valor que percibe el mercado de una  </a:t>
            </a:r>
            <a:r>
              <a:rPr lang="es-ES" sz="2800" dirty="0" smtClean="0">
                <a:solidFill>
                  <a:srgbClr val="000000"/>
                </a:solidFill>
                <a:latin typeface="Calibri"/>
                <a:ea typeface="DejaVu Sans"/>
              </a:rPr>
              <a:t>institución</a:t>
            </a:r>
            <a:endParaRPr sz="2400" dirty="0"/>
          </a:p>
        </p:txBody>
      </p:sp>
      <p:sp>
        <p:nvSpPr>
          <p:cNvPr id="61" name="CustomShape 3"/>
          <p:cNvSpPr/>
          <p:nvPr/>
        </p:nvSpPr>
        <p:spPr>
          <a:xfrm>
            <a:off x="1331640" y="2839760"/>
            <a:ext cx="6768752" cy="23894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buSzPct val="45000"/>
              <a:buFont typeface="Wingdings"/>
              <a:buChar char="ü"/>
            </a:pPr>
            <a:r>
              <a:rPr lang="es-ES" sz="2800" dirty="0">
                <a:solidFill>
                  <a:srgbClr val="000000"/>
                </a:solidFill>
                <a:latin typeface="Calibri"/>
                <a:ea typeface="DejaVu Sans"/>
              </a:rPr>
              <a:t>Logotipo</a:t>
            </a:r>
            <a:endParaRPr sz="2400" dirty="0"/>
          </a:p>
          <a:p>
            <a:pPr>
              <a:buSzPct val="45000"/>
              <a:buFont typeface="Wingdings"/>
              <a:buChar char="ü"/>
            </a:pPr>
            <a:r>
              <a:rPr lang="es-ES" sz="2800" dirty="0">
                <a:solidFill>
                  <a:srgbClr val="000000"/>
                </a:solidFill>
                <a:latin typeface="Calibri"/>
                <a:ea typeface="DejaVu Sans"/>
              </a:rPr>
              <a:t>Papelería básica</a:t>
            </a:r>
            <a:endParaRPr sz="2400" dirty="0"/>
          </a:p>
          <a:p>
            <a:pPr>
              <a:buSzPct val="45000"/>
              <a:buFont typeface="Wingdings"/>
              <a:buChar char="ü"/>
            </a:pPr>
            <a:r>
              <a:rPr lang="es-ES" sz="2800" dirty="0">
                <a:solidFill>
                  <a:srgbClr val="000000"/>
                </a:solidFill>
                <a:latin typeface="Calibri"/>
                <a:ea typeface="DejaVu Sans"/>
              </a:rPr>
              <a:t>Señalética</a:t>
            </a:r>
            <a:endParaRPr sz="2400" dirty="0"/>
          </a:p>
          <a:p>
            <a:pPr>
              <a:buSzPct val="45000"/>
              <a:buFont typeface="Wingdings"/>
              <a:buChar char="ü"/>
            </a:pPr>
            <a:r>
              <a:rPr lang="es-ES" sz="2800" dirty="0">
                <a:solidFill>
                  <a:srgbClr val="000000"/>
                </a:solidFill>
                <a:latin typeface="Calibri"/>
                <a:ea typeface="DejaVu Sans"/>
              </a:rPr>
              <a:t>Campaña </a:t>
            </a:r>
            <a:r>
              <a:rPr lang="es-ES" sz="2800" dirty="0" smtClean="0">
                <a:solidFill>
                  <a:srgbClr val="000000"/>
                </a:solidFill>
                <a:latin typeface="Calibri"/>
                <a:ea typeface="DejaVu Sans"/>
              </a:rPr>
              <a:t>Informativa  (video institucional)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63" name="CustomShape 1"/>
          <p:cNvSpPr/>
          <p:nvPr/>
        </p:nvSpPr>
        <p:spPr>
          <a:xfrm>
            <a:off x="1259632" y="332656"/>
            <a:ext cx="6480720" cy="967329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s-ES" sz="4400" b="1" dirty="0">
                <a:solidFill>
                  <a:srgbClr val="000000"/>
                </a:solidFill>
                <a:latin typeface="Calibri"/>
                <a:ea typeface="DejaVu Sans"/>
              </a:rPr>
              <a:t>PROPUESTA DEL LOGOTIPO </a:t>
            </a:r>
            <a:endParaRPr b="1" dirty="0"/>
          </a:p>
        </p:txBody>
      </p:sp>
      <p:sp>
        <p:nvSpPr>
          <p:cNvPr id="64" name="CustomShape 2"/>
          <p:cNvSpPr/>
          <p:nvPr/>
        </p:nvSpPr>
        <p:spPr>
          <a:xfrm>
            <a:off x="3059832" y="2055678"/>
            <a:ext cx="3477600" cy="3298320"/>
          </a:xfrm>
          <a:prstGeom prst="rect">
            <a:avLst/>
          </a:prstGeom>
          <a:solidFill>
            <a:srgbClr val="FFFFFF"/>
          </a:solidFill>
          <a:ln w="9360">
            <a:solidFill>
              <a:srgbClr val="4A7EBB"/>
            </a:solidFill>
            <a:round/>
          </a:ln>
        </p:spPr>
      </p:sp>
      <p:pic>
        <p:nvPicPr>
          <p:cNvPr id="65" name="Imagen 1"/>
          <p:cNvPicPr/>
          <p:nvPr/>
        </p:nvPicPr>
        <p:blipFill>
          <a:blip r:embed="rId3"/>
          <a:stretch>
            <a:fillRect/>
          </a:stretch>
        </p:blipFill>
        <p:spPr>
          <a:xfrm>
            <a:off x="1089785" y="994583"/>
            <a:ext cx="7802695" cy="5513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68" name="CustomShape 1"/>
          <p:cNvSpPr/>
          <p:nvPr/>
        </p:nvSpPr>
        <p:spPr>
          <a:xfrm>
            <a:off x="1935360" y="-84240"/>
            <a:ext cx="5201640" cy="1431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s-ES" sz="4400" b="1" dirty="0">
                <a:solidFill>
                  <a:srgbClr val="000000"/>
                </a:solidFill>
                <a:latin typeface="Calibri"/>
                <a:ea typeface="DejaVu Sans"/>
              </a:rPr>
              <a:t>PAPELERÍA BÁSICA</a:t>
            </a:r>
            <a:endParaRPr b="1" dirty="0"/>
          </a:p>
        </p:txBody>
      </p:sp>
      <p:pic>
        <p:nvPicPr>
          <p:cNvPr id="69" name="3 Imagen"/>
          <p:cNvPicPr/>
          <p:nvPr/>
        </p:nvPicPr>
        <p:blipFill>
          <a:blip r:embed="rId3"/>
          <a:stretch>
            <a:fillRect/>
          </a:stretch>
        </p:blipFill>
        <p:spPr>
          <a:xfrm rot="20634780">
            <a:off x="322022" y="1735484"/>
            <a:ext cx="2395080" cy="2228760"/>
          </a:xfrm>
          <a:prstGeom prst="rect">
            <a:avLst/>
          </a:prstGeom>
        </p:spPr>
      </p:pic>
      <p:pic>
        <p:nvPicPr>
          <p:cNvPr id="70" name="3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1959480" y="3431880"/>
            <a:ext cx="2039040" cy="2041560"/>
          </a:xfrm>
          <a:prstGeom prst="rect">
            <a:avLst/>
          </a:prstGeom>
        </p:spPr>
      </p:pic>
      <p:pic>
        <p:nvPicPr>
          <p:cNvPr id="71" name="14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737280" y="4077072"/>
            <a:ext cx="1011960" cy="1624320"/>
          </a:xfrm>
          <a:prstGeom prst="rect">
            <a:avLst/>
          </a:prstGeom>
        </p:spPr>
      </p:pic>
      <p:pic>
        <p:nvPicPr>
          <p:cNvPr id="72" name="3 Imagen"/>
          <p:cNvPicPr/>
          <p:nvPr/>
        </p:nvPicPr>
        <p:blipFill>
          <a:blip r:embed="rId6"/>
          <a:stretch>
            <a:fillRect/>
          </a:stretch>
        </p:blipFill>
        <p:spPr>
          <a:xfrm>
            <a:off x="2573410" y="1411658"/>
            <a:ext cx="1523160" cy="2069640"/>
          </a:xfrm>
          <a:prstGeom prst="rect">
            <a:avLst/>
          </a:prstGeom>
        </p:spPr>
      </p:pic>
      <p:sp>
        <p:nvSpPr>
          <p:cNvPr id="74" name="CustomShape 3"/>
          <p:cNvSpPr/>
          <p:nvPr/>
        </p:nvSpPr>
        <p:spPr>
          <a:xfrm>
            <a:off x="4355976" y="2171978"/>
            <a:ext cx="3932852" cy="2080464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buSzPct val="45000"/>
              <a:buFont typeface="Wingdings"/>
              <a:buChar char="ü"/>
            </a:pPr>
            <a:r>
              <a:rPr lang="es-ES" sz="2000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s-ES" sz="2800" dirty="0" smtClean="0">
                <a:solidFill>
                  <a:srgbClr val="000000"/>
                </a:solidFill>
                <a:latin typeface="Calibri"/>
                <a:ea typeface="DejaVu Sans"/>
              </a:rPr>
              <a:t>Carpeta</a:t>
            </a:r>
            <a:endParaRPr sz="2400" dirty="0"/>
          </a:p>
          <a:p>
            <a:pPr>
              <a:buSzPct val="45000"/>
              <a:buFont typeface="Wingdings"/>
              <a:buChar char="ü"/>
            </a:pPr>
            <a:r>
              <a:rPr lang="es-ES" sz="2800" dirty="0" smtClean="0">
                <a:solidFill>
                  <a:srgbClr val="000000"/>
                </a:solidFill>
                <a:latin typeface="Calibri"/>
                <a:ea typeface="DejaVu Sans"/>
              </a:rPr>
              <a:t> Hoja </a:t>
            </a:r>
            <a:r>
              <a:rPr lang="es-ES" sz="2800" dirty="0">
                <a:solidFill>
                  <a:srgbClr val="000000"/>
                </a:solidFill>
                <a:latin typeface="Calibri"/>
                <a:ea typeface="DejaVu Sans"/>
              </a:rPr>
              <a:t>membretada</a:t>
            </a:r>
            <a:endParaRPr sz="2400" dirty="0"/>
          </a:p>
          <a:p>
            <a:pPr>
              <a:buSzPct val="45000"/>
              <a:buFont typeface="Wingdings"/>
              <a:buChar char="ü"/>
            </a:pPr>
            <a:r>
              <a:rPr lang="es-ES" sz="2800" dirty="0" smtClean="0">
                <a:solidFill>
                  <a:srgbClr val="000000"/>
                </a:solidFill>
                <a:latin typeface="Calibri"/>
                <a:ea typeface="DejaVu Sans"/>
              </a:rPr>
              <a:t> Sobre</a:t>
            </a:r>
            <a:endParaRPr sz="2400" dirty="0"/>
          </a:p>
          <a:p>
            <a:pPr>
              <a:buSzPct val="45000"/>
              <a:buFont typeface="Wingdings"/>
              <a:buChar char="ü"/>
            </a:pPr>
            <a:r>
              <a:rPr lang="es-ES" sz="2800" dirty="0" smtClean="0">
                <a:solidFill>
                  <a:srgbClr val="000000"/>
                </a:solidFill>
                <a:latin typeface="Calibri"/>
                <a:ea typeface="DejaVu Sans"/>
              </a:rPr>
              <a:t> Tarjeta </a:t>
            </a:r>
            <a:r>
              <a:rPr lang="es-ES" sz="2800" dirty="0">
                <a:solidFill>
                  <a:srgbClr val="000000"/>
                </a:solidFill>
                <a:latin typeface="Calibri"/>
                <a:ea typeface="DejaVu Sans"/>
              </a:rPr>
              <a:t>de presentación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76" name="CustomShape 1"/>
          <p:cNvSpPr/>
          <p:nvPr/>
        </p:nvSpPr>
        <p:spPr>
          <a:xfrm>
            <a:off x="2627784" y="337091"/>
            <a:ext cx="4176464" cy="7614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s-ES" sz="4400" b="1" dirty="0">
                <a:solidFill>
                  <a:srgbClr val="000000"/>
                </a:solidFill>
                <a:latin typeface="Calibri"/>
                <a:ea typeface="DejaVu Sans"/>
              </a:rPr>
              <a:t>SEÑALÉTICA</a:t>
            </a:r>
            <a:endParaRPr b="1" dirty="0"/>
          </a:p>
        </p:txBody>
      </p:sp>
      <p:sp>
        <p:nvSpPr>
          <p:cNvPr id="78" name="CustomShape 3"/>
          <p:cNvSpPr/>
          <p:nvPr/>
        </p:nvSpPr>
        <p:spPr>
          <a:xfrm>
            <a:off x="2771800" y="1844824"/>
            <a:ext cx="4032448" cy="1512168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buSzPct val="45000"/>
              <a:buFont typeface="Wingdings"/>
              <a:buChar char="ü"/>
            </a:pPr>
            <a:r>
              <a:rPr lang="es-ES" sz="2800" dirty="0">
                <a:solidFill>
                  <a:srgbClr val="000000"/>
                </a:solidFill>
                <a:latin typeface="Calibri"/>
                <a:ea typeface="DejaVu Sans"/>
              </a:rPr>
              <a:t>Pictogramas</a:t>
            </a:r>
            <a:endParaRPr sz="2400" dirty="0"/>
          </a:p>
          <a:p>
            <a:pPr>
              <a:buSzPct val="45000"/>
              <a:buFont typeface="Wingdings"/>
              <a:buChar char="ü"/>
            </a:pPr>
            <a:r>
              <a:rPr lang="es-ES" sz="2800" dirty="0">
                <a:solidFill>
                  <a:srgbClr val="000000"/>
                </a:solidFill>
                <a:latin typeface="Calibri"/>
                <a:ea typeface="DejaVu Sans"/>
              </a:rPr>
              <a:t>Rótulos</a:t>
            </a:r>
            <a:endParaRPr sz="2400" dirty="0"/>
          </a:p>
          <a:p>
            <a:pPr>
              <a:buSzPct val="45000"/>
              <a:buFont typeface="Wingdings"/>
              <a:buChar char="ü"/>
            </a:pPr>
            <a:r>
              <a:rPr lang="es-ES" sz="2800" dirty="0">
                <a:solidFill>
                  <a:srgbClr val="000000"/>
                </a:solidFill>
                <a:latin typeface="Calibri"/>
                <a:ea typeface="DejaVu Sans"/>
              </a:rPr>
              <a:t>Directorios de planta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80" name="CustomShape 1"/>
          <p:cNvSpPr/>
          <p:nvPr/>
        </p:nvSpPr>
        <p:spPr>
          <a:xfrm>
            <a:off x="2915816" y="307864"/>
            <a:ext cx="3194640" cy="456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s-ES" sz="3600" b="1" dirty="0">
                <a:solidFill>
                  <a:srgbClr val="000000"/>
                </a:solidFill>
                <a:latin typeface="Calibri"/>
                <a:ea typeface="DejaVu Sans"/>
              </a:rPr>
              <a:t>PICTOGRAMAS</a:t>
            </a:r>
            <a:endParaRPr sz="2800" b="1" dirty="0"/>
          </a:p>
        </p:txBody>
      </p:sp>
      <p:pic>
        <p:nvPicPr>
          <p:cNvPr id="81" name="Imagen 1"/>
          <p:cNvPicPr/>
          <p:nvPr/>
        </p:nvPicPr>
        <p:blipFill>
          <a:blip r:embed="rId3"/>
          <a:stretch>
            <a:fillRect/>
          </a:stretch>
        </p:blipFill>
        <p:spPr>
          <a:xfrm>
            <a:off x="1273320" y="829328"/>
            <a:ext cx="6540480" cy="483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83" name="CustomShape 1"/>
          <p:cNvSpPr/>
          <p:nvPr/>
        </p:nvSpPr>
        <p:spPr>
          <a:xfrm>
            <a:off x="2316600" y="474216"/>
            <a:ext cx="4622040" cy="578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es-ES" sz="4000" b="1" dirty="0">
                <a:solidFill>
                  <a:srgbClr val="000000"/>
                </a:solidFill>
                <a:latin typeface="Calibri"/>
                <a:ea typeface="DejaVu Sans"/>
              </a:rPr>
              <a:t>RÓTULOS</a:t>
            </a:r>
            <a:endParaRPr sz="2400" b="1" dirty="0"/>
          </a:p>
        </p:txBody>
      </p:sp>
      <p:sp>
        <p:nvSpPr>
          <p:cNvPr id="84" name="CustomShape 2"/>
          <p:cNvSpPr/>
          <p:nvPr/>
        </p:nvSpPr>
        <p:spPr>
          <a:xfrm>
            <a:off x="963000" y="1563120"/>
            <a:ext cx="7656840" cy="390672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85" name="Imagen 1"/>
          <p:cNvPicPr/>
          <p:nvPr/>
        </p:nvPicPr>
        <p:blipFill>
          <a:blip r:embed="rId3"/>
          <a:stretch>
            <a:fillRect/>
          </a:stretch>
        </p:blipFill>
        <p:spPr>
          <a:xfrm>
            <a:off x="963000" y="1052736"/>
            <a:ext cx="7656840" cy="541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pic>
        <p:nvPicPr>
          <p:cNvPr id="8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311040" y="366120"/>
            <a:ext cx="8228160" cy="6109920"/>
          </a:xfrm>
          <a:prstGeom prst="rect">
            <a:avLst/>
          </a:prstGeom>
        </p:spPr>
      </p:pic>
      <p:sp>
        <p:nvSpPr>
          <p:cNvPr id="88" name="CustomShape 1"/>
          <p:cNvSpPr/>
          <p:nvPr/>
        </p:nvSpPr>
        <p:spPr>
          <a:xfrm>
            <a:off x="2088360" y="252360"/>
            <a:ext cx="4622040" cy="1065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s-ES" sz="3200" b="1" dirty="0">
                <a:solidFill>
                  <a:srgbClr val="000000"/>
                </a:solidFill>
                <a:latin typeface="Calibri"/>
                <a:ea typeface="DejaVu Sans"/>
              </a:rPr>
              <a:t>DIRECTORIOS DE PLANTA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2920" cy="6856920"/>
          </a:xfrm>
          <a:prstGeom prst="rect">
            <a:avLst/>
          </a:prstGeom>
        </p:spPr>
      </p:pic>
      <p:sp>
        <p:nvSpPr>
          <p:cNvPr id="12" name="CustomShape 1"/>
          <p:cNvSpPr/>
          <p:nvPr/>
        </p:nvSpPr>
        <p:spPr>
          <a:xfrm>
            <a:off x="2857680" y="360000"/>
            <a:ext cx="3802552" cy="692736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4000" b="1" dirty="0" smtClean="0">
                <a:solidFill>
                  <a:srgbClr val="000000"/>
                </a:solidFill>
                <a:latin typeface="Calibri"/>
                <a:ea typeface="DejaVu Sans"/>
              </a:rPr>
              <a:t>INTRODUCCIÓN</a:t>
            </a:r>
            <a:endParaRPr sz="2800" dirty="0"/>
          </a:p>
        </p:txBody>
      </p:sp>
      <p:sp>
        <p:nvSpPr>
          <p:cNvPr id="13" name="CustomShape 2"/>
          <p:cNvSpPr/>
          <p:nvPr/>
        </p:nvSpPr>
        <p:spPr>
          <a:xfrm>
            <a:off x="1115616" y="1383336"/>
            <a:ext cx="6408712" cy="36298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285750" indent="-285750"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000000"/>
                </a:solidFill>
                <a:latin typeface="Arial"/>
              </a:rPr>
              <a:t>Imagen Corporativa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000000"/>
                </a:solidFill>
                <a:latin typeface="Arial"/>
              </a:rPr>
              <a:t>Posicionamiento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000000"/>
                </a:solidFill>
                <a:latin typeface="Arial"/>
              </a:rPr>
              <a:t>Identidad</a:t>
            </a:r>
            <a:endParaRPr lang="es-E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000000"/>
                </a:solidFill>
                <a:latin typeface="Arial"/>
              </a:rPr>
              <a:t>Fuentes de Información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000000"/>
                </a:solidFill>
                <a:latin typeface="Arial"/>
              </a:rPr>
              <a:t>Difusión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000000"/>
                </a:solidFill>
                <a:latin typeface="Arial"/>
              </a:rPr>
              <a:t>Componentes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90" name="CustomShape 1"/>
          <p:cNvSpPr/>
          <p:nvPr/>
        </p:nvSpPr>
        <p:spPr>
          <a:xfrm>
            <a:off x="1403648" y="980728"/>
            <a:ext cx="5544616" cy="936104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s-ES" sz="4400" b="1" dirty="0">
                <a:solidFill>
                  <a:srgbClr val="000000"/>
                </a:solidFill>
                <a:latin typeface="Calibri"/>
                <a:ea typeface="DejaVu Sans"/>
              </a:rPr>
              <a:t>VIDEO INSTITUCIONAL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eparadores-de-capitul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7750" y="4340550"/>
            <a:ext cx="3436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ESTUDIO FINANCIERO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4019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816148" y="3482119"/>
            <a:ext cx="4968113" cy="644517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 smtClean="0"/>
              <a:t>INVERSIÓN INICIAL</a:t>
            </a:r>
            <a:endParaRPr lang="es-ES" sz="24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28662" y="4173072"/>
          <a:ext cx="6747146" cy="1443043"/>
        </p:xfrm>
        <a:graphic>
          <a:graphicData uri="http://schemas.openxmlformats.org/drawingml/2006/table">
            <a:tbl>
              <a:tblPr/>
              <a:tblGrid>
                <a:gridCol w="2123631"/>
                <a:gridCol w="1043189"/>
                <a:gridCol w="2112135"/>
                <a:gridCol w="1468191"/>
              </a:tblGrid>
              <a:tr h="50048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Materia prima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Cantidad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Precio / Hora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Total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8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Costos de constitución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$ 250.00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$ 250.00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27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COSTO TOTAL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$ 250.00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1635842" y="365401"/>
            <a:ext cx="4968113" cy="644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ANTECEDENTES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uadroTexto 1"/>
          <p:cNvSpPr txBox="1"/>
          <p:nvPr/>
        </p:nvSpPr>
        <p:spPr>
          <a:xfrm>
            <a:off x="798629" y="1022240"/>
            <a:ext cx="66968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Capitanía de Guayaquil es una institución del estado.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C" sz="2000" dirty="0" smtClean="0"/>
              <a:t>Se presentarán 02 escenarios para la evaluación.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C" sz="2000" dirty="0" smtClean="0"/>
              <a:t>Alquiler de espacio físico.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C" sz="2000" dirty="0" smtClean="0"/>
              <a:t>Normas de Contabilidad.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7129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44701" y="391159"/>
            <a:ext cx="7624293" cy="644517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/>
              <a:t>COSTOS DIRECTOS DE FABRICACIÓN</a:t>
            </a:r>
            <a:endParaRPr lang="es-ES" sz="28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17152" y="1403794"/>
          <a:ext cx="6981383" cy="4013791"/>
        </p:xfrm>
        <a:graphic>
          <a:graphicData uri="http://schemas.openxmlformats.org/drawingml/2006/table">
            <a:tbl>
              <a:tblPr/>
              <a:tblGrid>
                <a:gridCol w="2711778"/>
                <a:gridCol w="818067"/>
                <a:gridCol w="824248"/>
                <a:gridCol w="746974"/>
                <a:gridCol w="837127"/>
                <a:gridCol w="1043189"/>
              </a:tblGrid>
              <a:tr h="53285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Rubro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Cantidad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Horas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Horas Total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Costo unitario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Costo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5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Alquiler cámara fotográfica digital profesional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$ 160.00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6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Alquiler cámara de video profesional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240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240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$ 3.00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$ 720.00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58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Alquiler grabadora digital de voz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160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160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$ 0.50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$ 80.00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54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Alquiler computadora de escritorio MAC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160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160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$ 3.00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$ 480.00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209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Cd`s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$ 0.30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811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Cassettes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$ 15.00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88">
                <a:tc gridSpan="3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COSTO TOTAL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$ 1,473.00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5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31066" y="455554"/>
            <a:ext cx="6890197" cy="644517"/>
          </a:xfrm>
        </p:spPr>
        <p:txBody>
          <a:bodyPr>
            <a:noAutofit/>
          </a:bodyPr>
          <a:lstStyle/>
          <a:p>
            <a:pPr algn="ctr"/>
            <a:r>
              <a:rPr lang="es-EC" sz="2800" b="1" cap="all" dirty="0" smtClean="0"/>
              <a:t>COSTO DE MANO DE OBRA DIRECTA</a:t>
            </a:r>
            <a:endParaRPr lang="es-EC" sz="28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01469" y="2047740"/>
          <a:ext cx="6935703" cy="2575775"/>
        </p:xfrm>
        <a:graphic>
          <a:graphicData uri="http://schemas.openxmlformats.org/drawingml/2006/table">
            <a:tbl>
              <a:tblPr/>
              <a:tblGrid>
                <a:gridCol w="2402339"/>
                <a:gridCol w="1159099"/>
                <a:gridCol w="940158"/>
                <a:gridCol w="1262129"/>
                <a:gridCol w="1171978"/>
              </a:tblGrid>
              <a:tr h="57955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Cargo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Cantidad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Duración (Días)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Sueldo unitario ($/Día)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Sueldo Total ($)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67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Jefe de campaña / Productor audio visual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$ 400.00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39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Diseñador gráfico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$ 15.00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$ 300.00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64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Editor de audio y video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$ 15.00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$ 300.00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1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TOTAL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$ 1,000.00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2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42910" y="648739"/>
            <a:ext cx="7238960" cy="644517"/>
          </a:xfrm>
        </p:spPr>
        <p:txBody>
          <a:bodyPr>
            <a:noAutofit/>
          </a:bodyPr>
          <a:lstStyle/>
          <a:p>
            <a:pPr algn="ctr"/>
            <a:r>
              <a:rPr lang="es-EC" sz="2800" b="1" cap="all" dirty="0" smtClean="0"/>
              <a:t>COSTO DE MANO DE OBRA INDIRECTA</a:t>
            </a:r>
            <a:endParaRPr lang="es-EC" sz="28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42910" y="1854558"/>
          <a:ext cx="6981383" cy="3643338"/>
        </p:xfrm>
        <a:graphic>
          <a:graphicData uri="http://schemas.openxmlformats.org/drawingml/2006/table">
            <a:tbl>
              <a:tblPr/>
              <a:tblGrid>
                <a:gridCol w="2087411"/>
                <a:gridCol w="1107583"/>
                <a:gridCol w="965916"/>
                <a:gridCol w="1352281"/>
                <a:gridCol w="1468192"/>
              </a:tblGrid>
              <a:tr h="10377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Cargo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Cantidad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Duración (Días)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Sueldo unitario ($/Día)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Sueldo total ($)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76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Relacionista público / Reportero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$ 14.00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$ 280.00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39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Camarógrafo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$ 12.00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$ 120.00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82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Fotógrafo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$ 12.00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$ 120.00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59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TOTAL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$ 520.00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7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31066" y="404038"/>
            <a:ext cx="6890197" cy="644517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/>
              <a:t>COSTOS DE PRODUCCIÓN</a:t>
            </a:r>
            <a:endParaRPr lang="es-EC" sz="2800" b="1" dirty="0"/>
          </a:p>
        </p:txBody>
      </p:sp>
      <p:graphicFrame>
        <p:nvGraphicFramePr>
          <p:cNvPr id="9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46971" y="1751523"/>
          <a:ext cx="6889846" cy="3283239"/>
        </p:xfrm>
        <a:graphic>
          <a:graphicData uri="http://schemas.openxmlformats.org/drawingml/2006/table">
            <a:tbl>
              <a:tblPr/>
              <a:tblGrid>
                <a:gridCol w="2256229"/>
                <a:gridCol w="927087"/>
                <a:gridCol w="927087"/>
                <a:gridCol w="927087"/>
                <a:gridCol w="926178"/>
                <a:gridCol w="926178"/>
              </a:tblGrid>
              <a:tr h="29820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DETALLE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 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 2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 3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 4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 5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0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costo de producción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$ 2,993.00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$ 2,993.00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$ 2,993.00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$ 2,993.00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$ 2,993.00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9820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costo de mano de obra directa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$ 1,000.00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$ 1,000.00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$ 1,000.00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$ 1,000.00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$ 1,000.00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5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costo de mano de obra indirecta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$ 520.00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$ 540.00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$ 540.00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$ 540.00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$ 540.00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0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costos directos de fabricación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$ 1,473.00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$ 1,473.00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$ 1,473.00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$ 1,473.00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$ 1,473.00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0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servicios básicos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$ 16.20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$ 16.20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$ 16.20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$ 16.20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$ 16.20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0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alquiler / maquinaria y planta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$ 240.00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$ 240.00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$ 240.00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$ 240.00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$ 240.00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0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Alquiler de local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$ 240.00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$ 240.00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$ 240.00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$ 240.00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$ 240.00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0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$ 3,269.20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$ 3,269.20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$ 3,269.20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$ 3,269.20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$ 3,269.20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1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83961" y="365401"/>
            <a:ext cx="6747146" cy="644517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/>
              <a:t>BALANCE DE SUELDOS Y SALARIOS</a:t>
            </a:r>
            <a:endParaRPr lang="es-EC" sz="2800" b="1" dirty="0"/>
          </a:p>
        </p:txBody>
      </p:sp>
      <p:graphicFrame>
        <p:nvGraphicFramePr>
          <p:cNvPr id="7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85786" y="1422900"/>
          <a:ext cx="6439262" cy="4168163"/>
        </p:xfrm>
        <a:graphic>
          <a:graphicData uri="http://schemas.openxmlformats.org/drawingml/2006/table">
            <a:tbl>
              <a:tblPr/>
              <a:tblGrid>
                <a:gridCol w="3283938"/>
                <a:gridCol w="1056068"/>
                <a:gridCol w="1133340"/>
                <a:gridCol w="965916"/>
              </a:tblGrid>
              <a:tr h="449926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Detalle del cargo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Número de </a:t>
                      </a:r>
                      <a:b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puestos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Remuneración anual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22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Unitario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Total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6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Jefe de campaña / Productor audio visual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$ 400.00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$ 400.00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229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Diseñador gráfico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$ 300.00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$ 300.00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156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Editor de audio y video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$ 300.00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$ 300.00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73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Relacionista público / Reportero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$ 280.00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$ 280.00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538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Camarógrafo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$ 120.00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$ 120.00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5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Fotógrafo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$ 120.00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$ 120.00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6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TOTAL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$ 1,520.00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7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759851" y="442675"/>
            <a:ext cx="6709893" cy="644517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/>
              <a:t>ESTRUCTURA DE FINANCIAMIENTO</a:t>
            </a:r>
            <a:endParaRPr lang="es-ES" sz="2800" b="1" dirty="0"/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099257" y="1262127"/>
          <a:ext cx="4237150" cy="3240664"/>
        </p:xfrm>
        <a:graphic>
          <a:graphicData uri="http://schemas.openxmlformats.org/drawingml/2006/table">
            <a:tbl>
              <a:tblPr/>
              <a:tblGrid>
                <a:gridCol w="2498502"/>
                <a:gridCol w="1738648"/>
              </a:tblGrid>
              <a:tr h="40508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Mano de obra directa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$ 1,520.00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8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Costos de constitución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$ 250.00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8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Costos de producción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$ 1,473.00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8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Costos de consumo de energía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$ 16.20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8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Costos de arrendamiento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$ 240.00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8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COSTO TOTAL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$ 3,499.20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8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Margen de utilidad (10%)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$ 349.92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8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PRECIO DE VENTA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$ 3,849.12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3 Marcador de contenido"/>
          <p:cNvGraphicFramePr>
            <a:graphicFrameLocks/>
          </p:cNvGraphicFramePr>
          <p:nvPr/>
        </p:nvGraphicFramePr>
        <p:xfrm>
          <a:off x="968507" y="4739424"/>
          <a:ext cx="7143799" cy="938064"/>
        </p:xfrm>
        <a:graphic>
          <a:graphicData uri="http://schemas.openxmlformats.org/drawingml/2006/table">
            <a:tbl>
              <a:tblPr/>
              <a:tblGrid>
                <a:gridCol w="2976583"/>
                <a:gridCol w="2105132"/>
                <a:gridCol w="2062084"/>
              </a:tblGrid>
              <a:tr h="198169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Monto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Porcentaje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1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Monto requerido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$ 3,849.12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100%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1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Capital propio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$ 3,849.12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100%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2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31066" y="455554"/>
            <a:ext cx="6890197" cy="644517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/>
              <a:t>PROYECCIÓN DE INGRESO</a:t>
            </a:r>
            <a:endParaRPr lang="es-EC" sz="2800" b="1" dirty="0"/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/>
        </p:nvGraphicFramePr>
        <p:xfrm>
          <a:off x="914400" y="1894792"/>
          <a:ext cx="6761225" cy="3192937"/>
        </p:xfrm>
        <a:graphic>
          <a:graphicData uri="http://schemas.openxmlformats.org/drawingml/2006/table">
            <a:tbl>
              <a:tblPr/>
              <a:tblGrid>
                <a:gridCol w="2292439"/>
                <a:gridCol w="903511"/>
                <a:gridCol w="866726"/>
                <a:gridCol w="916355"/>
                <a:gridCol w="918126"/>
                <a:gridCol w="864068"/>
              </a:tblGrid>
              <a:tr h="72049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/>
                      </a:r>
                      <a:b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DETALLE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AÑO 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AÑO 2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AÑO 3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AÑO4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AÑO 5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11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Población Objetivo (Capitanías del Ecuador)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11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Demanda efectiva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$ 3,849.12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$ 3,900.00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$ 3,950.00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$ 4,000.00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$ 4,100.00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11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Frecuencia de consumo (anual)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111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PROYECCIÓN DE VENTA  (unidades al año)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3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26"/>
            <a:ext cx="9142920" cy="6856920"/>
          </a:xfrm>
          <a:prstGeom prst="rect">
            <a:avLst/>
          </a:prstGeom>
        </p:spPr>
      </p:pic>
      <p:sp>
        <p:nvSpPr>
          <p:cNvPr id="15" name="CustomShape 1"/>
          <p:cNvSpPr/>
          <p:nvPr/>
        </p:nvSpPr>
        <p:spPr>
          <a:xfrm>
            <a:off x="899592" y="360000"/>
            <a:ext cx="6777360" cy="692736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4000" b="1" dirty="0">
                <a:solidFill>
                  <a:srgbClr val="000000"/>
                </a:solidFill>
                <a:latin typeface="Calibri"/>
                <a:ea typeface="DejaVu Sans"/>
              </a:rPr>
              <a:t>PLANTEAMIENTO DEL PROBLEMA</a:t>
            </a:r>
            <a:endParaRPr sz="2800" dirty="0"/>
          </a:p>
        </p:txBody>
      </p:sp>
      <p:sp>
        <p:nvSpPr>
          <p:cNvPr id="16" name="CustomShape 2"/>
          <p:cNvSpPr/>
          <p:nvPr/>
        </p:nvSpPr>
        <p:spPr>
          <a:xfrm>
            <a:off x="899592" y="1484784"/>
            <a:ext cx="7128792" cy="38165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57200" indent="-457200"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000000"/>
                </a:solidFill>
                <a:latin typeface="Arial"/>
                <a:ea typeface="DejaVu Sans"/>
              </a:rPr>
              <a:t>Diseño de bajo impacto</a:t>
            </a:r>
          </a:p>
          <a:p>
            <a:pPr marL="457200" indent="-457200">
              <a:buFont typeface="Arial" pitchFamily="34" charset="0"/>
              <a:buChar char="•"/>
            </a:pPr>
            <a:endParaRPr lang="es-ES" sz="3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s-ES" sz="3600" dirty="0">
                <a:solidFill>
                  <a:srgbClr val="000000"/>
                </a:solidFill>
              </a:rPr>
              <a:t>Papelería</a:t>
            </a:r>
          </a:p>
          <a:p>
            <a:pPr marL="457200" indent="-457200">
              <a:buFont typeface="Arial" pitchFamily="34" charset="0"/>
              <a:buChar char="•"/>
            </a:pPr>
            <a:endParaRPr lang="es-ES" sz="3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000000"/>
                </a:solidFill>
                <a:latin typeface="Arial"/>
                <a:ea typeface="DejaVu Sans"/>
              </a:rPr>
              <a:t>Señaléticas</a:t>
            </a:r>
          </a:p>
          <a:p>
            <a:pPr marL="457200" indent="-457200">
              <a:buFont typeface="Arial" pitchFamily="34" charset="0"/>
              <a:buChar char="•"/>
            </a:pPr>
            <a:endParaRPr lang="es-ES" sz="3600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000000"/>
                </a:solidFill>
                <a:latin typeface="Arial"/>
                <a:ea typeface="DejaVu Sans"/>
              </a:rPr>
              <a:t>Difusión</a:t>
            </a:r>
          </a:p>
        </p:txBody>
      </p:sp>
      <p:pic>
        <p:nvPicPr>
          <p:cNvPr id="5" name="Imagen 1"/>
          <p:cNvPicPr/>
          <p:nvPr/>
        </p:nvPicPr>
        <p:blipFill>
          <a:blip r:embed="rId3"/>
          <a:stretch>
            <a:fillRect/>
          </a:stretch>
        </p:blipFill>
        <p:spPr>
          <a:xfrm>
            <a:off x="5220072" y="2455916"/>
            <a:ext cx="2169561" cy="226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96840" y="416917"/>
            <a:ext cx="6747146" cy="644517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/>
              <a:t>PROPUESTA DE IMPLEMENTACIÓN</a:t>
            </a:r>
            <a:endParaRPr lang="es-EC" sz="2800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875760" y="1351480"/>
          <a:ext cx="6606862" cy="2549314"/>
        </p:xfrm>
        <a:graphic>
          <a:graphicData uri="http://schemas.openxmlformats.org/drawingml/2006/table">
            <a:tbl>
              <a:tblPr/>
              <a:tblGrid>
                <a:gridCol w="2550700"/>
                <a:gridCol w="900838"/>
                <a:gridCol w="1094704"/>
                <a:gridCol w="995872"/>
                <a:gridCol w="1064748"/>
              </a:tblGrid>
              <a:tr h="4001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/>
                      </a:r>
                      <a:b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Descripción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Cantidad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Precio  unitario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Costo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6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Carpetas tamaño oficio full color (cartulina)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10,000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$ 0.15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$ 1,500.00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6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Hojas membretadas full color (papel bond)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10,000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$ 0.035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$ 350.00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6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Sobres full color (papel bond-tamaño carta)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10,000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$ 0.065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$ 650.00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04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Tarjetas de presentación (cartulina Kimberly-full color)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10,000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$ 0.03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$ 300.00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7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TOTAL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$ 2,800.00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901697" y="4069721"/>
          <a:ext cx="6696836" cy="1654752"/>
        </p:xfrm>
        <a:graphic>
          <a:graphicData uri="http://schemas.openxmlformats.org/drawingml/2006/table">
            <a:tbl>
              <a:tblPr/>
              <a:tblGrid>
                <a:gridCol w="2227869"/>
                <a:gridCol w="1339403"/>
                <a:gridCol w="974125"/>
                <a:gridCol w="1277110"/>
                <a:gridCol w="878329"/>
              </a:tblGrid>
              <a:tr h="413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Descripción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Tamaño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Cantidad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Precio unitario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Costo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Rótulos para interiores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 cm x 20 cm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25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$ 7.00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$ 175.00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Directorios de planta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150 cm x 80 cm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$ 260.00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$ 520.00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88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TOTAL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$ 695.00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759851" y="442675"/>
            <a:ext cx="6709893" cy="644517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/>
              <a:t>ESTRUCTURA DE FINANCIAMIENTO</a:t>
            </a:r>
            <a:endParaRPr lang="es-ES" sz="2800" b="1" dirty="0"/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900429" y="1149436"/>
            <a:ext cx="1943379" cy="614354"/>
          </a:xfrm>
        </p:spPr>
        <p:txBody>
          <a:bodyPr/>
          <a:lstStyle/>
          <a:p>
            <a:r>
              <a:rPr lang="es-EC" sz="2400" b="1" dirty="0"/>
              <a:t>OPCIÓN 1</a:t>
            </a:r>
            <a:endParaRPr lang="es-EC" sz="2400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794901" y="3559612"/>
            <a:ext cx="2192923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C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OPCIÓN 2</a:t>
            </a:r>
            <a:endParaRPr kumimoji="0" lang="es-EC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952007" y="1867434"/>
          <a:ext cx="6486863" cy="1566684"/>
        </p:xfrm>
        <a:graphic>
          <a:graphicData uri="http://schemas.openxmlformats.org/drawingml/2006/table">
            <a:tbl>
              <a:tblPr/>
              <a:tblGrid>
                <a:gridCol w="902551"/>
                <a:gridCol w="1403797"/>
                <a:gridCol w="1030310"/>
                <a:gridCol w="1481070"/>
                <a:gridCol w="772545"/>
                <a:gridCol w="896590"/>
              </a:tblGrid>
              <a:tr h="379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Canal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Programa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Horario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Días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Tiempo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Costo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Gama Tv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Gama noticias I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06:00-08:00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Lunes, miércoles, viernes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60 seg.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$ 1,107.00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Gama Tv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Gama noticias III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19:00-20:00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Domingo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60 seg.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$ 5,414.00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88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TOTAL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$ 6,521.00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952005" y="4211606"/>
          <a:ext cx="6504863" cy="1427046"/>
        </p:xfrm>
        <a:graphic>
          <a:graphicData uri="http://schemas.openxmlformats.org/drawingml/2006/table">
            <a:tbl>
              <a:tblPr/>
              <a:tblGrid>
                <a:gridCol w="1004765"/>
                <a:gridCol w="1906892"/>
                <a:gridCol w="1056068"/>
                <a:gridCol w="850005"/>
                <a:gridCol w="763593"/>
                <a:gridCol w="923540"/>
              </a:tblGrid>
              <a:tr h="333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Canal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Programa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Horario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Días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Tiempo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Costo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Canal Uno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Noticiero Uno Estelar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06:30-07:00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Lunes a viernes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60 seg.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$ 930.00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Canal Uno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Noticiero Uno Estelar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20:00-21:30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Domingo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60 seg.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$ 3,600.00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42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TOTAL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$ 4,530.00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2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31066" y="455554"/>
            <a:ext cx="6890197" cy="644517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/>
              <a:t>PROPUESTA DE IMPLEMENTACIÓN</a:t>
            </a:r>
            <a:endParaRPr lang="es-EC" sz="2800" b="1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888640" y="2086375"/>
          <a:ext cx="6658381" cy="2859110"/>
        </p:xfrm>
        <a:graphic>
          <a:graphicData uri="http://schemas.openxmlformats.org/drawingml/2006/table">
            <a:tbl>
              <a:tblPr/>
              <a:tblGrid>
                <a:gridCol w="2833355"/>
                <a:gridCol w="1030310"/>
                <a:gridCol w="1378040"/>
                <a:gridCol w="1416676"/>
              </a:tblGrid>
              <a:tr h="5718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Descripción</a:t>
                      </a:r>
                      <a:endParaRPr lang="es-EC" sz="15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Costo opción 1</a:t>
                      </a:r>
                      <a:endParaRPr lang="es-EC" sz="15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Costo opción 2</a:t>
                      </a:r>
                      <a:endParaRPr lang="es-EC" sz="15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82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Implementación de imagen en papelería</a:t>
                      </a:r>
                      <a:endParaRPr lang="es-EC" sz="15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$ 2,800.00</a:t>
                      </a:r>
                      <a:endParaRPr lang="es-EC" sz="15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$ 2,800.00</a:t>
                      </a:r>
                      <a:endParaRPr lang="es-EC" sz="15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82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Implementación de imagen interna en rótulos</a:t>
                      </a:r>
                      <a:endParaRPr lang="es-EC" sz="15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$ 695.00</a:t>
                      </a:r>
                      <a:endParaRPr lang="es-EC" sz="15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$ 695.00</a:t>
                      </a:r>
                      <a:endParaRPr lang="es-EC" sz="15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82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Implementación de campaña informativa</a:t>
                      </a:r>
                      <a:endParaRPr lang="es-EC" sz="15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$ 6,521.00</a:t>
                      </a:r>
                      <a:endParaRPr lang="es-EC" sz="15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$ 4,530.00</a:t>
                      </a:r>
                      <a:endParaRPr lang="es-EC" sz="15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82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EC" sz="15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TOTAL</a:t>
                      </a:r>
                      <a:endParaRPr lang="es-EC" sz="15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$ 10,016.00</a:t>
                      </a:r>
                      <a:endParaRPr lang="es-EC" sz="15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$ 8,025.00</a:t>
                      </a:r>
                      <a:endParaRPr lang="es-EC" sz="15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7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65214" y="260648"/>
            <a:ext cx="6747146" cy="644517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/>
              <a:t>ESCENARIOS</a:t>
            </a:r>
            <a:endParaRPr lang="es-EC" sz="2800" b="1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14349" y="1487693"/>
          <a:ext cx="7858180" cy="4300776"/>
        </p:xfrm>
        <a:graphic>
          <a:graphicData uri="http://schemas.openxmlformats.org/drawingml/2006/table">
            <a:tbl>
              <a:tblPr/>
              <a:tblGrid>
                <a:gridCol w="2427984"/>
                <a:gridCol w="114825"/>
                <a:gridCol w="946132"/>
                <a:gridCol w="875641"/>
                <a:gridCol w="875641"/>
                <a:gridCol w="875641"/>
                <a:gridCol w="875641"/>
                <a:gridCol w="866675"/>
              </a:tblGrid>
              <a:tr h="1983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DETALLE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AÑO 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AÑO 1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AÑO 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AÑO 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AÑO 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AÑO 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75"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INGRESOS POR SERVICIOS PRESTADOS (+)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$ 500,000.00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$ 550,000.00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$ 600,000.00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$ 650,000.00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$ 700,000.00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78"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Costo de servicio (-)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$ 99,487.29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$ 104,487.29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$ 109,487.29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$ 114,487.29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$ 119,487.29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78"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MARGEN BRUTO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$ 400,512.71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$ 445,512.71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$ 490,512.71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$ 535,512.71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$ 580,512.71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78"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Gastos no operativos (-)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$ 270,097.32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$ 272,602.19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$ 275,232.30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$ 277,993.91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$ 280,893.61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75"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Edición, impresión, reproducción y publicaciones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$ 1,540.00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$ 1,617.00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$ 1,697.85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$ 1,782.74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$ 1,871.88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78"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Difusión, información y publicidad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$ 225.00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$ 236.25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$ 248.06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$ 260.47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$ 273.49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75"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u="sng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Materiales de impresión fotografía reproducción y publicaciones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$ 7,482.80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$ 7,856.94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$ 8,249.79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$ 8,662.28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$ 9,095.39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78"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UTILIDAD OPERATIVA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$ 130,415.39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$ 172,910.52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$ 215,280.41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$ 257,518.80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$ 299,619.10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78"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UTILIDAD ANTES DE IMPUESTO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$ 130,415.39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$ 172,910.52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$ 215,280.41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$ 257,518.80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$ 299,619.10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78"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UTILIDAD NETA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$ 130,415.39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$ 172,910.52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$ 215,280.41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$ 257,518.80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$ 299,619.10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75"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Inversión inicial en maquinarias y equipos (año 0) (-)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$ 250,000.00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0,00  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0,00  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0,00  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0,00  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0,00  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78"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FLUJO NETO DE EFECTIVO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-$ 250,000.00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$ 350,415.39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$ 392,910.52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$ 435,280.41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$ 477,518.80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$ 519,619.10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98378"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TMAR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30%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378"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TIR 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149%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7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VAN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$ 582,544.44  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7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FLUJO CAJA PROMEDIO ANUAL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$ 320,957.37 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43" marR="24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766297" y="956251"/>
            <a:ext cx="6983939" cy="614354"/>
          </a:xfrm>
        </p:spPr>
        <p:txBody>
          <a:bodyPr>
            <a:normAutofit/>
          </a:bodyPr>
          <a:lstStyle/>
          <a:p>
            <a:r>
              <a:rPr lang="es-EC" sz="2000" b="1" dirty="0" smtClean="0"/>
              <a:t>ESCENARIO 1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7601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96840" y="416917"/>
            <a:ext cx="6747146" cy="644517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/>
              <a:t>ESCENARIOS</a:t>
            </a:r>
            <a:endParaRPr lang="es-EC" sz="2800" b="1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766297" y="1046404"/>
            <a:ext cx="6983939" cy="614354"/>
          </a:xfrm>
        </p:spPr>
        <p:txBody>
          <a:bodyPr>
            <a:normAutofit/>
          </a:bodyPr>
          <a:lstStyle/>
          <a:p>
            <a:r>
              <a:rPr lang="es-EC" sz="2000" b="1" dirty="0" smtClean="0"/>
              <a:t>ESCENARIO 2</a:t>
            </a:r>
            <a:endParaRPr lang="es-EC" sz="2000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875756" y="1980718"/>
          <a:ext cx="6761234" cy="3000394"/>
        </p:xfrm>
        <a:graphic>
          <a:graphicData uri="http://schemas.openxmlformats.org/drawingml/2006/table">
            <a:tbl>
              <a:tblPr/>
              <a:tblGrid>
                <a:gridCol w="2778038"/>
                <a:gridCol w="1004660"/>
                <a:gridCol w="1786514"/>
                <a:gridCol w="1192022"/>
              </a:tblGrid>
              <a:tr h="45387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Materia prima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Cantidad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Precio unitario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Total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878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Cámara fotográfica digital profesional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$ 900.00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$ 900.00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878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Cámara de video profesional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$ 2,000.00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$ 2,000.00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878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Grabadora digital de voz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$ 120.00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$ 120.00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878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Computadora de escritorio MAC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$ 2,000.00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$ 2,000.00 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87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COSTO TOTAL</a:t>
                      </a:r>
                      <a:endParaRPr lang="es-EC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$ 5,020.00</a:t>
                      </a:r>
                      <a:endParaRPr lang="es-EC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2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3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65214" y="260648"/>
            <a:ext cx="6747146" cy="644517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/>
              <a:t>ESCENARIOS</a:t>
            </a:r>
            <a:endParaRPr lang="es-EC" sz="2800" b="1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766297" y="956251"/>
            <a:ext cx="6983939" cy="614354"/>
          </a:xfrm>
        </p:spPr>
        <p:txBody>
          <a:bodyPr>
            <a:normAutofit/>
          </a:bodyPr>
          <a:lstStyle/>
          <a:p>
            <a:r>
              <a:rPr lang="es-EC" sz="2000" b="1" dirty="0" smtClean="0"/>
              <a:t>ESCENARIO 2</a:t>
            </a:r>
            <a:endParaRPr lang="es-EC" sz="2000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71470" y="1412833"/>
          <a:ext cx="8001057" cy="4224528"/>
        </p:xfrm>
        <a:graphic>
          <a:graphicData uri="http://schemas.openxmlformats.org/drawingml/2006/table">
            <a:tbl>
              <a:tblPr/>
              <a:tblGrid>
                <a:gridCol w="2343452"/>
                <a:gridCol w="150250"/>
                <a:gridCol w="901521"/>
                <a:gridCol w="899800"/>
                <a:gridCol w="910222"/>
                <a:gridCol w="910222"/>
                <a:gridCol w="973533"/>
                <a:gridCol w="912057"/>
              </a:tblGrid>
              <a:tr h="1837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DETALLE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AÑO 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AÑO 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AÑO 2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AÑO 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AÑO 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AÑO 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86">
                <a:tc gridSpan="2">
                  <a:txBody>
                    <a:bodyPr/>
                    <a:lstStyle/>
                    <a:p>
                      <a:pPr marL="2349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INGRESOS POR SERVICIOS PRESTADOS (+)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$ 500,000.00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$ 550,000.00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$ 600,000.00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$ 650,000.00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$ 700,000.00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17">
                <a:tc gridSpan="2">
                  <a:txBody>
                    <a:bodyPr/>
                    <a:lstStyle/>
                    <a:p>
                      <a:pPr marL="2349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Costo de servicio (-)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$ 99,487.29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$ 104,487.29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$ 109,487.29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$ 114,487.29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$ 119,487.29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17">
                <a:tc gridSpan="2">
                  <a:txBody>
                    <a:bodyPr/>
                    <a:lstStyle/>
                    <a:p>
                      <a:pPr marL="2349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MARGEN BRUTO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$ 400,512.71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$ 445,512.71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$ 490,512.71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$ 535,512.71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$ 580,512.71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17">
                <a:tc gridSpan="2">
                  <a:txBody>
                    <a:bodyPr/>
                    <a:lstStyle/>
                    <a:p>
                      <a:pPr marL="2349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Gastos no operativos (-)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$ 271,097.32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$ 273,602.18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$ 276,232.29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$ 278,993.91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$ 281,893.62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86">
                <a:tc gridSpan="2">
                  <a:txBody>
                    <a:bodyPr/>
                    <a:lstStyle/>
                    <a:p>
                      <a:pPr marL="2349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Edición, impresión, reproducción y publicaciones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$ 1,540.00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$ 1,617.00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$ 1,697.85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$ 1,782.74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$ 1,871.88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17">
                <a:tc gridSpan="2">
                  <a:txBody>
                    <a:bodyPr/>
                    <a:lstStyle/>
                    <a:p>
                      <a:pPr marL="2349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Difusión, información y Publicidad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$ 225.00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$ 236.25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$ 248.06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$ 260.47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$ 273.49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86">
                <a:tc gridSpan="2">
                  <a:txBody>
                    <a:bodyPr/>
                    <a:lstStyle/>
                    <a:p>
                      <a:pPr marL="2349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Materiales de impresión fotografía reproducción y publicaciones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$ 7,482.80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$ 7,856.94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$ 8,249.79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$ 8,662.28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$ 9,095.39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17">
                <a:tc gridSpan="2">
                  <a:txBody>
                    <a:bodyPr/>
                    <a:lstStyle/>
                    <a:p>
                      <a:pPr marL="2349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UTILIDAD OPERATIVA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$ 129,415.39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$ 171,910.53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$ 214,280.42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$ 256,518.80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$ 298,619.09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86">
                <a:tc gridSpan="2">
                  <a:txBody>
                    <a:bodyPr/>
                    <a:lstStyle/>
                    <a:p>
                      <a:pPr marL="2349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UTILIDAD ANTES DE IMPUESTO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$ 129,415.39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$ 171,910.53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$ 214,280.42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$ 256,518.80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$ 298,619.09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17">
                <a:tc gridSpan="2">
                  <a:txBody>
                    <a:bodyPr/>
                    <a:lstStyle/>
                    <a:p>
                      <a:pPr marL="2349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UTILIDAD NETA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$ 129,415.39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$ 171,910.53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$ 214,280.42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$ 256,518.80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$ 298,619.09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86">
                <a:tc gridSpan="2">
                  <a:txBody>
                    <a:bodyPr/>
                    <a:lstStyle/>
                    <a:p>
                      <a:pPr marL="2349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Inversión inicial en maquinarias y equipos (año 0) (-)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255,020.00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0,00  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0,00  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0,00  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0,00  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0,00  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86">
                <a:tc gridSpan="2">
                  <a:txBody>
                    <a:bodyPr/>
                    <a:lstStyle/>
                    <a:p>
                      <a:pPr marL="2349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FLUJO NETO DE EFECTIVO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-$ </a:t>
                      </a: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255,020.00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$ 350,415.39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$ 392,910.53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$ 435,280.42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$ 477,518.80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$ 520,119.09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83717">
                <a:tc gridSpan="2">
                  <a:txBody>
                    <a:bodyPr/>
                    <a:lstStyle/>
                    <a:p>
                      <a:pPr marL="2349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TMAR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30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%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3717">
                <a:tc gridSpan="2">
                  <a:txBody>
                    <a:bodyPr/>
                    <a:lstStyle/>
                    <a:p>
                      <a:pPr marL="2349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TIR 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146%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717">
                <a:tc>
                  <a:txBody>
                    <a:bodyPr/>
                    <a:lstStyle/>
                    <a:p>
                      <a:pPr marL="2349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VAN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$ 578,801.88 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586">
                <a:tc>
                  <a:txBody>
                    <a:bodyPr/>
                    <a:lstStyle/>
                    <a:p>
                      <a:pPr marL="2349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FLUJO CAJA PROMEDIO ANUAL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$ 320,207.37 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64" marR="245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8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759851" y="442675"/>
            <a:ext cx="6709893" cy="644517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/>
              <a:t>EVALUACIÓN</a:t>
            </a:r>
            <a:endParaRPr lang="es-ES" sz="2800" b="1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43189" y="1648494"/>
          <a:ext cx="6426555" cy="3510246"/>
        </p:xfrm>
        <a:graphic>
          <a:graphicData uri="http://schemas.openxmlformats.org/drawingml/2006/table">
            <a:tbl>
              <a:tblPr/>
              <a:tblGrid>
                <a:gridCol w="2112574"/>
                <a:gridCol w="2001279"/>
                <a:gridCol w="2312702"/>
              </a:tblGrid>
              <a:tr h="58504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ESCENARIO 1</a:t>
                      </a:r>
                      <a:endParaRPr lang="es-EC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ESCENARIO 2</a:t>
                      </a:r>
                      <a:endParaRPr lang="es-EC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4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TMAR</a:t>
                      </a:r>
                      <a:endParaRPr lang="es-EC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30%</a:t>
                      </a:r>
                      <a:endParaRPr lang="es-EC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30%</a:t>
                      </a:r>
                      <a:endParaRPr lang="es-EC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4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TIR </a:t>
                      </a:r>
                      <a:endParaRPr lang="es-EC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149%</a:t>
                      </a:r>
                      <a:endParaRPr lang="es-EC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146%</a:t>
                      </a:r>
                      <a:endParaRPr lang="es-EC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4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VAN</a:t>
                      </a:r>
                      <a:endParaRPr lang="es-EC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$ 582,544.44</a:t>
                      </a:r>
                      <a:endParaRPr lang="es-EC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$ 578,801.88</a:t>
                      </a:r>
                      <a:endParaRPr lang="es-EC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4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4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FLUJO CAJA PROMEDIO ANUAL</a:t>
                      </a:r>
                      <a:endParaRPr lang="es-EC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$ 320,957.37</a:t>
                      </a:r>
                      <a:endParaRPr lang="es-EC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$ 320,207.37</a:t>
                      </a:r>
                      <a:endParaRPr lang="es-EC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eparadores-de-capitul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5928" y="4005696"/>
            <a:ext cx="5922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CONCLUSIONES Y RECOMENDACIONES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6583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816148" y="352522"/>
            <a:ext cx="4968113" cy="644517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/>
              <a:t>LIMITACIONES</a:t>
            </a:r>
            <a:endParaRPr lang="es-ES" sz="2800" b="1" dirty="0"/>
          </a:p>
        </p:txBody>
      </p:sp>
      <p:sp>
        <p:nvSpPr>
          <p:cNvPr id="4" name="CuadroTexto 1"/>
          <p:cNvSpPr txBox="1"/>
          <p:nvPr/>
        </p:nvSpPr>
        <p:spPr>
          <a:xfrm>
            <a:off x="772871" y="980728"/>
            <a:ext cx="67612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2400" dirty="0" smtClean="0"/>
              <a:t>Tiempo limitado para conocer las funciones que realiza la Capitanía del Puerto de  Guayaquil, directivos atienden usuarios.</a:t>
            </a:r>
          </a:p>
          <a:p>
            <a:pPr algn="just"/>
            <a:r>
              <a:rPr lang="es-EC" sz="2400" dirty="0" smtClean="0"/>
              <a:t> </a:t>
            </a:r>
          </a:p>
          <a:p>
            <a:pPr lvl="0" algn="just"/>
            <a:r>
              <a:rPr lang="es-EC" sz="2400" dirty="0" smtClean="0"/>
              <a:t>Existen lugares restringidos.</a:t>
            </a:r>
          </a:p>
          <a:p>
            <a:pPr algn="just"/>
            <a:r>
              <a:rPr lang="es-EC" sz="2400" dirty="0" smtClean="0"/>
              <a:t> </a:t>
            </a:r>
          </a:p>
          <a:p>
            <a:pPr lvl="0" algn="just"/>
            <a:r>
              <a:rPr lang="es-EC" sz="2400" dirty="0" smtClean="0"/>
              <a:t>Limitación de tiempo.</a:t>
            </a:r>
          </a:p>
          <a:p>
            <a:pPr algn="just"/>
            <a:r>
              <a:rPr lang="es-EC" sz="2400" dirty="0" smtClean="0"/>
              <a:t> </a:t>
            </a:r>
          </a:p>
          <a:p>
            <a:pPr lvl="0" algn="just"/>
            <a:r>
              <a:rPr lang="es-EC" sz="2400" dirty="0" smtClean="0"/>
              <a:t>Falta de disponibilidad del equipo adecuado.</a:t>
            </a:r>
          </a:p>
          <a:p>
            <a:pPr algn="just"/>
            <a:r>
              <a:rPr lang="es-EC" sz="2400" dirty="0" smtClean="0"/>
              <a:t> </a:t>
            </a:r>
          </a:p>
          <a:p>
            <a:pPr lvl="0" algn="just"/>
            <a:r>
              <a:rPr lang="es-EC" sz="2400" dirty="0" smtClean="0"/>
              <a:t>Mantener ciertos parámetros en logotipo como color, tamaño.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7406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854785" y="339643"/>
            <a:ext cx="4968113" cy="644517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/>
              <a:t>CONCLUSIONES</a:t>
            </a:r>
            <a:endParaRPr lang="es-ES" sz="2800" b="1" dirty="0"/>
          </a:p>
        </p:txBody>
      </p:sp>
      <p:sp>
        <p:nvSpPr>
          <p:cNvPr id="5" name="CuadroTexto 1"/>
          <p:cNvSpPr txBox="1"/>
          <p:nvPr/>
        </p:nvSpPr>
        <p:spPr>
          <a:xfrm>
            <a:off x="682718" y="1412776"/>
            <a:ext cx="6980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2400" dirty="0" smtClean="0"/>
              <a:t>Falta de información acerca de actividades .</a:t>
            </a:r>
          </a:p>
          <a:p>
            <a:pPr algn="just"/>
            <a:r>
              <a:rPr lang="es-EC" sz="2400" dirty="0" smtClean="0"/>
              <a:t> </a:t>
            </a:r>
          </a:p>
          <a:p>
            <a:pPr lvl="0" algn="just"/>
            <a:r>
              <a:rPr lang="es-EC" sz="2400" dirty="0" smtClean="0"/>
              <a:t>La poca penetración de la imagen de la Capitanía de Guayaquil.</a:t>
            </a:r>
          </a:p>
          <a:p>
            <a:pPr algn="just"/>
            <a:r>
              <a:rPr lang="es-EC" sz="2400" dirty="0" smtClean="0"/>
              <a:t> </a:t>
            </a:r>
          </a:p>
          <a:p>
            <a:pPr lvl="0" algn="just"/>
            <a:r>
              <a:rPr lang="es-EC" sz="2400" dirty="0" smtClean="0"/>
              <a:t>Poca campaña informativa efectuada por la Capitanía de Guayaquil.</a:t>
            </a:r>
          </a:p>
          <a:p>
            <a:pPr lvl="0" algn="just"/>
            <a:endParaRPr lang="es-EC" sz="2400" dirty="0" smtClean="0"/>
          </a:p>
          <a:p>
            <a:pPr algn="just"/>
            <a:r>
              <a:rPr lang="es-EC" sz="2400" dirty="0" smtClean="0"/>
              <a:t>La comunidad dispone de buen nivel de .</a:t>
            </a:r>
          </a:p>
        </p:txBody>
      </p:sp>
    </p:spTree>
    <p:extLst>
      <p:ext uri="{BB962C8B-B14F-4D97-AF65-F5344CB8AC3E}">
        <p14:creationId xmlns:p14="http://schemas.microsoft.com/office/powerpoint/2010/main" val="3363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18" name="CustomShape 1"/>
          <p:cNvSpPr/>
          <p:nvPr/>
        </p:nvSpPr>
        <p:spPr>
          <a:xfrm>
            <a:off x="2771800" y="383040"/>
            <a:ext cx="3527480" cy="7416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4000" b="1" dirty="0" smtClean="0">
                <a:solidFill>
                  <a:srgbClr val="000000"/>
                </a:solidFill>
                <a:latin typeface="Calibri"/>
                <a:ea typeface="DejaVu Sans"/>
              </a:rPr>
              <a:t>JUSTIFICACIÓN</a:t>
            </a:r>
            <a:endParaRPr sz="2800" dirty="0"/>
          </a:p>
        </p:txBody>
      </p:sp>
      <p:sp>
        <p:nvSpPr>
          <p:cNvPr id="19" name="CustomShape 2"/>
          <p:cNvSpPr/>
          <p:nvPr/>
        </p:nvSpPr>
        <p:spPr>
          <a:xfrm>
            <a:off x="395640" y="1124640"/>
            <a:ext cx="7056680" cy="43567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es-ES" sz="4000" dirty="0" smtClean="0">
                <a:solidFill>
                  <a:srgbClr val="000000"/>
                </a:solidFill>
                <a:latin typeface="Arial"/>
                <a:ea typeface="DejaVu Sans"/>
              </a:rPr>
              <a:t>Diferenciar y asociar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s-ES" sz="4000" dirty="0" smtClean="0">
                <a:solidFill>
                  <a:srgbClr val="000000"/>
                </a:solidFill>
                <a:latin typeface="Arial"/>
                <a:ea typeface="DejaVu Sans"/>
              </a:rPr>
              <a:t>Identidad impresa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s-ES" sz="4000" dirty="0" smtClean="0">
                <a:solidFill>
                  <a:srgbClr val="000000"/>
                </a:solidFill>
                <a:latin typeface="Calibri"/>
              </a:rPr>
              <a:t>Signos de orientación y </a:t>
            </a:r>
            <a:r>
              <a:rPr lang="es-ES" sz="4000" dirty="0">
                <a:solidFill>
                  <a:srgbClr val="000000"/>
                </a:solidFill>
                <a:latin typeface="Calibri"/>
              </a:rPr>
              <a:t>el </a:t>
            </a:r>
            <a:r>
              <a:rPr lang="es-ES" sz="4000" dirty="0" smtClean="0">
                <a:solidFill>
                  <a:srgbClr val="000000"/>
                </a:solidFill>
                <a:latin typeface="Calibri"/>
              </a:rPr>
              <a:t>comportamiento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latin typeface="Calibri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s-ES" sz="4000" dirty="0" smtClean="0">
                <a:solidFill>
                  <a:srgbClr val="000000"/>
                </a:solidFill>
                <a:latin typeface="Calibri"/>
              </a:rPr>
              <a:t>Imagen global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es-ES" sz="4000" dirty="0" smtClean="0">
              <a:solidFill>
                <a:srgbClr val="000000"/>
              </a:solidFill>
              <a:latin typeface="Arial"/>
            </a:endParaRPr>
          </a:p>
          <a:p>
            <a:pPr marL="571500" indent="-571500" algn="just">
              <a:buFont typeface="Arial" pitchFamily="34" charset="0"/>
              <a:buChar char="•"/>
            </a:pPr>
            <a:endParaRPr lang="es-ES" sz="4000" dirty="0" smtClean="0">
              <a:solidFill>
                <a:srgbClr val="000000"/>
              </a:solidFill>
              <a:latin typeface="Arial"/>
            </a:endParaRPr>
          </a:p>
          <a:p>
            <a:pPr marL="571500" indent="-571500" algn="just">
              <a:buFont typeface="Arial" pitchFamily="34" charset="0"/>
              <a:buChar char="•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854785" y="339643"/>
            <a:ext cx="4968113" cy="644517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/>
              <a:t>CONCLUSIONES</a:t>
            </a:r>
            <a:endParaRPr lang="es-ES" sz="2800" b="1" dirty="0"/>
          </a:p>
        </p:txBody>
      </p:sp>
      <p:sp>
        <p:nvSpPr>
          <p:cNvPr id="5" name="CuadroTexto 1"/>
          <p:cNvSpPr txBox="1"/>
          <p:nvPr/>
        </p:nvSpPr>
        <p:spPr>
          <a:xfrm>
            <a:off x="644081" y="836712"/>
            <a:ext cx="698021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/>
              <a:t> </a:t>
            </a:r>
          </a:p>
          <a:p>
            <a:pPr lvl="0" algn="just"/>
            <a:r>
              <a:rPr lang="es-EC" sz="2400" dirty="0" smtClean="0"/>
              <a:t>Buena aceptación por el rediseño de la imagen corporativa de la Capitanía del Puerto de Guayaquil y video institucional.</a:t>
            </a:r>
          </a:p>
          <a:p>
            <a:pPr algn="just"/>
            <a:endParaRPr lang="es-EC" sz="2400" dirty="0" smtClean="0"/>
          </a:p>
          <a:p>
            <a:pPr algn="just"/>
            <a:r>
              <a:rPr lang="es-EC" sz="2400" dirty="0" smtClean="0"/>
              <a:t>No existió complicaciones técnicas para la elaboración del proyecto.</a:t>
            </a:r>
          </a:p>
          <a:p>
            <a:pPr algn="just"/>
            <a:endParaRPr lang="es-EC" sz="2400" dirty="0" smtClean="0"/>
          </a:p>
          <a:p>
            <a:pPr algn="just"/>
            <a:r>
              <a:rPr lang="es-EC" sz="2400" dirty="0" smtClean="0"/>
              <a:t>El riesgo del trabajo diario en operativos impedía efectuar tomas dirigidas.</a:t>
            </a:r>
          </a:p>
          <a:p>
            <a:pPr algn="just"/>
            <a:endParaRPr lang="es-EC" sz="2400" dirty="0" smtClean="0"/>
          </a:p>
          <a:p>
            <a:pPr lvl="0" algn="just"/>
            <a:r>
              <a:rPr lang="es-EC" sz="2400" dirty="0" smtClean="0"/>
              <a:t>Trabajo adecuadamente efectuado por un grupo de trabajo.</a:t>
            </a:r>
          </a:p>
          <a:p>
            <a:pPr algn="just"/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0214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00237" y="365401"/>
            <a:ext cx="4968113" cy="644517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/>
              <a:t>RECOMENDACIONES</a:t>
            </a:r>
            <a:endParaRPr lang="es-ES" sz="2800" b="1" dirty="0"/>
          </a:p>
        </p:txBody>
      </p:sp>
      <p:sp>
        <p:nvSpPr>
          <p:cNvPr id="4" name="CuadroTexto 1"/>
          <p:cNvSpPr txBox="1"/>
          <p:nvPr/>
        </p:nvSpPr>
        <p:spPr>
          <a:xfrm>
            <a:off x="752527" y="1196752"/>
            <a:ext cx="69158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2400" dirty="0" smtClean="0"/>
              <a:t>Difundir continuamente los beneficios que brinda la Capitanía del Puerto de Guayaquil. </a:t>
            </a:r>
          </a:p>
          <a:p>
            <a:pPr algn="just"/>
            <a:r>
              <a:rPr lang="es-EC" sz="2400" dirty="0" smtClean="0"/>
              <a:t> </a:t>
            </a:r>
          </a:p>
          <a:p>
            <a:pPr lvl="0" algn="just"/>
            <a:r>
              <a:rPr lang="es-EC" sz="2400" dirty="0" smtClean="0"/>
              <a:t>Utilizar la papelería propuesta.</a:t>
            </a:r>
          </a:p>
          <a:p>
            <a:pPr algn="just"/>
            <a:r>
              <a:rPr lang="es-EC" sz="2400" dirty="0" smtClean="0"/>
              <a:t> </a:t>
            </a:r>
          </a:p>
          <a:p>
            <a:pPr lvl="0" algn="just"/>
            <a:r>
              <a:rPr lang="es-EC" sz="2400" dirty="0" smtClean="0"/>
              <a:t>Actualizar continuamente la señalética (nuevas agencias/departamentos).</a:t>
            </a:r>
          </a:p>
          <a:p>
            <a:pPr algn="just"/>
            <a:r>
              <a:rPr lang="es-EC" sz="2400" dirty="0" smtClean="0"/>
              <a:t> </a:t>
            </a:r>
          </a:p>
          <a:p>
            <a:pPr lvl="0" algn="just"/>
            <a:r>
              <a:rPr lang="es-EC" sz="2400" dirty="0" smtClean="0"/>
              <a:t>Dar mantenimiento a la imagen corporativa aplicada en exteriores.</a:t>
            </a:r>
          </a:p>
          <a:p>
            <a:pPr lvl="0" algn="just"/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9422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09096" y="365401"/>
            <a:ext cx="7624293" cy="644517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/>
              <a:t>BIBLIOGRAFÍA</a:t>
            </a:r>
            <a:endParaRPr lang="es-ES" sz="32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31064" y="1171989"/>
            <a:ext cx="6993228" cy="437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C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3"/>
              </a:rPr>
              <a:t>WWW.DIRNEA.ORG</a:t>
            </a:r>
            <a:r>
              <a:rPr kumimoji="0" lang="es-EC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Página oficial de la Dirección Nacional de los Espacios Acuáticos y Capitanía del Puerto de Guayaquil.</a:t>
            </a:r>
            <a:endParaRPr kumimoji="0" lang="es-EC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C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4"/>
              </a:rPr>
              <a:t>WWW.GAMATV.COM.EC</a:t>
            </a:r>
            <a:r>
              <a:rPr kumimoji="0" lang="es-EC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Página oficial del Canal Gama Tv (Canal 8).</a:t>
            </a:r>
            <a:endParaRPr kumimoji="0" lang="es-EC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C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5"/>
              </a:rPr>
              <a:t>WWW.CANAL1TV.COM</a:t>
            </a:r>
            <a:r>
              <a:rPr kumimoji="0" lang="es-EC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Página oficial del canal Uno (Canal 12).</a:t>
            </a:r>
            <a:endParaRPr kumimoji="0" lang="es-EC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C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BLOCK; STANLEY B. Fundamentos de administración financiera, España, 1986.</a:t>
            </a:r>
            <a:endParaRPr kumimoji="0" lang="es-EC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C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J. FRED WESTON, THOMAS E. COPELAND, Administración Financiera, S.E., México.</a:t>
            </a:r>
            <a:endParaRPr kumimoji="0" lang="es-EC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C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CHAVES, NORBERTO, La imagen corporativa: teoría y metodología, G. Gili, México, 1996.</a:t>
            </a:r>
            <a:endParaRPr kumimoji="0" lang="es-EC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C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ROSELL I MIRALLES, EUGENI, Manual de imagen corporativa, Gustavo Gili, España, 1991.</a:t>
            </a:r>
            <a:endParaRPr kumimoji="0" lang="es-EC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C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PAPE, IAN, Como combinar y elegir tipografía para el diseño gráfico, Gustavo Gili, España, 1992.</a:t>
            </a:r>
            <a:endParaRPr kumimoji="0" lang="es-EC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C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PERALES BENITO, TOMAS, Cámaras de video, Paraninfo, España, 1992.</a:t>
            </a:r>
            <a:endParaRPr kumimoji="0" lang="es-EC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C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RUMMEL, MANUEL, Producción de video digital para multimedia, España.</a:t>
            </a:r>
            <a:endParaRPr kumimoji="0" lang="es-EC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21" name="CustomShape 1"/>
          <p:cNvSpPr/>
          <p:nvPr/>
        </p:nvSpPr>
        <p:spPr>
          <a:xfrm>
            <a:off x="2267744" y="383040"/>
            <a:ext cx="4536504" cy="81371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s-ES" sz="4000" b="1" dirty="0">
                <a:solidFill>
                  <a:srgbClr val="000000"/>
                </a:solidFill>
                <a:latin typeface="Calibri"/>
                <a:ea typeface="DejaVu Sans"/>
              </a:rPr>
              <a:t>OBJETIVO GENERAL</a:t>
            </a:r>
            <a:endParaRPr sz="2800" dirty="0"/>
          </a:p>
        </p:txBody>
      </p:sp>
      <p:sp>
        <p:nvSpPr>
          <p:cNvPr id="22" name="CustomShape 2"/>
          <p:cNvSpPr/>
          <p:nvPr/>
        </p:nvSpPr>
        <p:spPr>
          <a:xfrm>
            <a:off x="971600" y="1700640"/>
            <a:ext cx="7488832" cy="3744584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s-ES" sz="4000" dirty="0">
                <a:solidFill>
                  <a:srgbClr val="000000"/>
                </a:solidFill>
                <a:latin typeface="Arial"/>
                <a:ea typeface="DejaVu Sans"/>
              </a:rPr>
              <a:t>Rediseñar la imagen corporativa de la Capitanía del Puerto de Guayaquil y</a:t>
            </a:r>
            <a:endParaRPr sz="1600" dirty="0"/>
          </a:p>
          <a:p>
            <a:r>
              <a:rPr lang="es-ES" sz="4000" dirty="0">
                <a:solidFill>
                  <a:srgbClr val="000000"/>
                </a:solidFill>
                <a:latin typeface="Arial"/>
                <a:ea typeface="DejaVu Sans"/>
              </a:rPr>
              <a:t>realizar una campaña informativa</a:t>
            </a:r>
            <a:r>
              <a:rPr lang="es-ES" sz="4000" dirty="0" smtClean="0">
                <a:solidFill>
                  <a:srgbClr val="000000"/>
                </a:solidFill>
                <a:latin typeface="Arial"/>
                <a:ea typeface="DejaVu Sans"/>
              </a:rPr>
              <a:t>. (Video Institucional)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24" name="CustomShape 1"/>
          <p:cNvSpPr/>
          <p:nvPr/>
        </p:nvSpPr>
        <p:spPr>
          <a:xfrm>
            <a:off x="1835696" y="383040"/>
            <a:ext cx="5305264" cy="669696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s-ES" sz="4000" b="1" dirty="0">
                <a:solidFill>
                  <a:srgbClr val="000000"/>
                </a:solidFill>
                <a:latin typeface="Calibri"/>
                <a:ea typeface="DejaVu Sans"/>
              </a:rPr>
              <a:t>OBJETIVOS </a:t>
            </a:r>
            <a:r>
              <a:rPr lang="es-ES" sz="4000" b="1" dirty="0" smtClean="0">
                <a:solidFill>
                  <a:srgbClr val="000000"/>
                </a:solidFill>
                <a:latin typeface="Calibri"/>
                <a:ea typeface="DejaVu Sans"/>
              </a:rPr>
              <a:t>ESPECÍFICOS</a:t>
            </a:r>
            <a:endParaRPr sz="2800" dirty="0"/>
          </a:p>
        </p:txBody>
      </p:sp>
      <p:sp>
        <p:nvSpPr>
          <p:cNvPr id="25" name="CustomShape 2"/>
          <p:cNvSpPr/>
          <p:nvPr/>
        </p:nvSpPr>
        <p:spPr>
          <a:xfrm>
            <a:off x="827584" y="1484640"/>
            <a:ext cx="6313376" cy="41421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514350" indent="-514350">
              <a:buSzPct val="45000"/>
              <a:buFont typeface="+mj-lt"/>
              <a:buAutoNum type="arabicPeriod"/>
            </a:pP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Estudio </a:t>
            </a:r>
            <a:r>
              <a:rPr lang="es-ES" sz="3200" dirty="0">
                <a:solidFill>
                  <a:srgbClr val="000000"/>
                </a:solidFill>
                <a:latin typeface="Arial"/>
                <a:ea typeface="DejaVu Sans"/>
              </a:rPr>
              <a:t>de </a:t>
            </a: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mercado.</a:t>
            </a:r>
          </a:p>
          <a:p>
            <a:pPr marL="514350" indent="-514350">
              <a:buSzPct val="45000"/>
              <a:buFont typeface="+mj-lt"/>
              <a:buAutoNum type="arabicPeriod"/>
            </a:pPr>
            <a:endParaRPr dirty="0"/>
          </a:p>
          <a:p>
            <a:pPr marL="514350" indent="-514350">
              <a:buSzPct val="45000"/>
              <a:buFont typeface="+mj-lt"/>
              <a:buAutoNum type="arabicPeriod"/>
            </a:pP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Estrategia </a:t>
            </a:r>
            <a:r>
              <a:rPr lang="es-ES" sz="3200" dirty="0">
                <a:solidFill>
                  <a:srgbClr val="000000"/>
                </a:solidFill>
                <a:latin typeface="Arial"/>
                <a:ea typeface="DejaVu Sans"/>
              </a:rPr>
              <a:t>de </a:t>
            </a:r>
            <a:r>
              <a:rPr lang="es-ES" sz="3200" dirty="0" smtClean="0">
                <a:solidFill>
                  <a:srgbClr val="000000"/>
                </a:solidFill>
                <a:latin typeface="Arial"/>
                <a:ea typeface="DejaVu Sans"/>
              </a:rPr>
              <a:t>marketing.</a:t>
            </a:r>
          </a:p>
          <a:p>
            <a:pPr marL="514350" indent="-514350">
              <a:buSzPct val="45000"/>
              <a:buFont typeface="+mj-lt"/>
              <a:buAutoNum type="arabicPeriod"/>
            </a:pPr>
            <a:endParaRPr lang="es-ES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514350" indent="-514350">
              <a:buSzPct val="45000"/>
              <a:buFont typeface="+mj-lt"/>
              <a:buAutoNum type="arabicPeriod"/>
            </a:pPr>
            <a:r>
              <a:rPr lang="es-ES" sz="3200" dirty="0" smtClean="0">
                <a:solidFill>
                  <a:srgbClr val="000000"/>
                </a:solidFill>
                <a:latin typeface="Arial"/>
              </a:rPr>
              <a:t>Plan de orientación</a:t>
            </a:r>
          </a:p>
          <a:p>
            <a:pPr marL="514350" indent="-514350">
              <a:buSzPct val="45000"/>
              <a:buFont typeface="+mj-lt"/>
              <a:buAutoNum type="arabicPeriod"/>
            </a:pPr>
            <a:endParaRPr lang="es-ES" dirty="0" smtClean="0">
              <a:solidFill>
                <a:srgbClr val="000000"/>
              </a:solidFill>
              <a:latin typeface="Arial"/>
            </a:endParaRPr>
          </a:p>
          <a:p>
            <a:pPr marL="514350" indent="-514350">
              <a:buSzPct val="45000"/>
              <a:buFont typeface="+mj-lt"/>
              <a:buAutoNum type="arabicPeriod"/>
            </a:pPr>
            <a:r>
              <a:rPr lang="es-ES" sz="3200" dirty="0" smtClean="0">
                <a:solidFill>
                  <a:srgbClr val="000000"/>
                </a:solidFill>
                <a:latin typeface="Arial"/>
              </a:rPr>
              <a:t>Análisis Financiero</a:t>
            </a:r>
          </a:p>
          <a:p>
            <a:pPr marL="514350" indent="-514350">
              <a:buSzPct val="45000"/>
              <a:buFont typeface="+mj-lt"/>
              <a:buAutoNum type="arabicPeriod"/>
            </a:pPr>
            <a:endParaRPr lang="es-ES" dirty="0" smtClean="0">
              <a:solidFill>
                <a:srgbClr val="000000"/>
              </a:solidFill>
              <a:latin typeface="Arial"/>
            </a:endParaRPr>
          </a:p>
          <a:p>
            <a:pPr marL="514350" indent="-514350">
              <a:buSzPct val="45000"/>
              <a:buFont typeface="+mj-lt"/>
              <a:buAutoNum type="arabicPeriod"/>
            </a:pPr>
            <a:r>
              <a:rPr lang="es-ES" sz="3200" dirty="0" smtClean="0">
                <a:solidFill>
                  <a:srgbClr val="000000"/>
                </a:solidFill>
                <a:latin typeface="Arial"/>
              </a:rPr>
              <a:t>Análisis de Sensibilidad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27" name="CustomShape 1"/>
          <p:cNvSpPr/>
          <p:nvPr/>
        </p:nvSpPr>
        <p:spPr>
          <a:xfrm>
            <a:off x="571680" y="4340520"/>
            <a:ext cx="4719960" cy="5162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sz="4000" b="1">
                <a:solidFill>
                  <a:srgbClr val="000000"/>
                </a:solidFill>
                <a:latin typeface="Calibri"/>
                <a:ea typeface="DejaVu Sans"/>
              </a:rPr>
              <a:t>ESTUDIO DE MERCADO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29" name="CustomShape 1"/>
          <p:cNvSpPr/>
          <p:nvPr/>
        </p:nvSpPr>
        <p:spPr>
          <a:xfrm>
            <a:off x="2411760" y="383040"/>
            <a:ext cx="4176464" cy="741704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s-ES" sz="4000" b="1" dirty="0">
                <a:solidFill>
                  <a:srgbClr val="000000"/>
                </a:solidFill>
                <a:latin typeface="Calibri"/>
                <a:ea typeface="DejaVu Sans"/>
              </a:rPr>
              <a:t>PERSPECTIVA</a:t>
            </a:r>
            <a:endParaRPr sz="2800" dirty="0"/>
          </a:p>
        </p:txBody>
      </p:sp>
      <p:sp>
        <p:nvSpPr>
          <p:cNvPr id="30" name="CustomShape 2"/>
          <p:cNvSpPr/>
          <p:nvPr/>
        </p:nvSpPr>
        <p:spPr>
          <a:xfrm>
            <a:off x="1043608" y="1628672"/>
            <a:ext cx="5832648" cy="2664424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57200" indent="-457200">
              <a:buSzPct val="45000"/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000000"/>
                </a:solidFill>
                <a:latin typeface="Arial"/>
                <a:ea typeface="DejaVu Sans"/>
              </a:rPr>
              <a:t>Servicios.</a:t>
            </a:r>
          </a:p>
          <a:p>
            <a:pPr marL="457200" indent="-457200">
              <a:buSzPct val="45000"/>
              <a:buFont typeface="Arial" pitchFamily="34" charset="0"/>
              <a:buChar char="•"/>
            </a:pPr>
            <a:endParaRPr sz="2000" dirty="0"/>
          </a:p>
          <a:p>
            <a:pPr marL="457200" indent="-457200">
              <a:buSzPct val="45000"/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000000"/>
                </a:solidFill>
                <a:latin typeface="Arial"/>
                <a:ea typeface="DejaVu Sans"/>
              </a:rPr>
              <a:t>Logros.</a:t>
            </a:r>
          </a:p>
          <a:p>
            <a:pPr marL="457200" indent="-457200">
              <a:buSzPct val="45000"/>
              <a:buFont typeface="Arial" pitchFamily="34" charset="0"/>
              <a:buChar char="•"/>
            </a:pPr>
            <a:endParaRPr sz="2000" dirty="0"/>
          </a:p>
          <a:p>
            <a:pPr marL="457200" indent="-457200">
              <a:buSzPct val="45000"/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000000"/>
                </a:solidFill>
                <a:latin typeface="Arial"/>
                <a:ea typeface="DejaVu Sans"/>
              </a:rPr>
              <a:t>Ventajas.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1911</Words>
  <Application>Microsoft Office PowerPoint</Application>
  <PresentationFormat>Presentación en pantalla (4:3)</PresentationFormat>
  <Paragraphs>792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52</vt:i4>
      </vt:variant>
    </vt:vector>
  </HeadingPairs>
  <TitlesOfParts>
    <vt:vector size="54" baseType="lpstr"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INVERSIÓN INICIAL</vt:lpstr>
      <vt:lpstr>COSTOS DIRECTOS DE FABRICACIÓN</vt:lpstr>
      <vt:lpstr>COSTO DE MANO DE OBRA DIRECTA</vt:lpstr>
      <vt:lpstr>COSTO DE MANO DE OBRA INDIRECTA</vt:lpstr>
      <vt:lpstr>COSTOS DE PRODUCCIÓN</vt:lpstr>
      <vt:lpstr>BALANCE DE SUELDOS Y SALARIOS</vt:lpstr>
      <vt:lpstr>ESTRUCTURA DE FINANCIAMIENTO</vt:lpstr>
      <vt:lpstr>PROYECCIÓN DE INGRESO</vt:lpstr>
      <vt:lpstr>PROPUESTA DE IMPLEMENTACIÓN</vt:lpstr>
      <vt:lpstr>ESTRUCTURA DE FINANCIAMIENTO</vt:lpstr>
      <vt:lpstr>PROPUESTA DE IMPLEMENTACIÓN</vt:lpstr>
      <vt:lpstr>ESCENARIOS</vt:lpstr>
      <vt:lpstr>ESCENARIOS</vt:lpstr>
      <vt:lpstr>ESCENARIOS</vt:lpstr>
      <vt:lpstr>EVALUACIÓN</vt:lpstr>
      <vt:lpstr>Presentación de PowerPoint</vt:lpstr>
      <vt:lpstr>LIMITACIONES</vt:lpstr>
      <vt:lpstr>CONCLUSIONES</vt:lpstr>
      <vt:lpstr>CONCLUSIONES</vt:lpstr>
      <vt:lpstr>RECOMENDACIONES</vt:lpstr>
      <vt:lpstr>BIBLIOGRAFÍA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Omega04</dc:creator>
  <cp:lastModifiedBy>Omega04</cp:lastModifiedBy>
  <cp:revision>51</cp:revision>
  <dcterms:modified xsi:type="dcterms:W3CDTF">2012-11-09T12:50:30Z</dcterms:modified>
</cp:coreProperties>
</file>