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56" r:id="rId3"/>
    <p:sldId id="261" r:id="rId4"/>
    <p:sldId id="268" r:id="rId5"/>
    <p:sldId id="263" r:id="rId6"/>
    <p:sldId id="264" r:id="rId7"/>
    <p:sldId id="269" r:id="rId8"/>
    <p:sldId id="266" r:id="rId9"/>
    <p:sldId id="267"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3" r:id="rId32"/>
    <p:sldId id="291" r:id="rId33"/>
    <p:sldId id="294" r:id="rId34"/>
    <p:sldId id="295" r:id="rId35"/>
    <p:sldId id="296" r:id="rId36"/>
    <p:sldId id="297"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33"/>
    <a:srgbClr val="FF6600"/>
    <a:srgbClr val="333333"/>
    <a:srgbClr val="990000"/>
    <a:srgbClr val="969696"/>
    <a:srgbClr val="EAEAEA"/>
    <a:srgbClr val="035540"/>
    <a:srgbClr val="023A2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06" autoAdjust="0"/>
    <p:restoredTop sz="94660"/>
  </p:normalViewPr>
  <p:slideViewPr>
    <p:cSldViewPr>
      <p:cViewPr>
        <p:scale>
          <a:sx n="66" d="100"/>
          <a:sy n="66" d="100"/>
        </p:scale>
        <p:origin x="-660"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FF0E61-A820-4296-A8E1-4F61DCC98ABD}" type="datetimeFigureOut">
              <a:rPr lang="es-EC" smtClean="0"/>
              <a:pPr/>
              <a:t>12/06/2012</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AF258B-1E81-44B4-86C2-9307BD8AECA6}" type="slidenum">
              <a:rPr lang="es-EC" smtClean="0"/>
              <a:pPr/>
              <a:t>‹Nº›</a:t>
            </a:fld>
            <a:endParaRPr lang="es-EC"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2</a:t>
            </a:fld>
            <a:endParaRPr lang="es-EC"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14</a:t>
            </a:fld>
            <a:endParaRPr lang="es-EC"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15</a:t>
            </a:fld>
            <a:endParaRPr lang="es-EC"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16</a:t>
            </a:fld>
            <a:endParaRPr lang="es-EC"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17</a:t>
            </a:fld>
            <a:endParaRPr lang="es-EC"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18</a:t>
            </a:fld>
            <a:endParaRPr lang="es-EC"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20</a:t>
            </a:fld>
            <a:endParaRPr lang="es-EC"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21</a:t>
            </a:fld>
            <a:endParaRPr lang="es-EC"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22</a:t>
            </a:fld>
            <a:endParaRPr lang="es-EC"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23</a:t>
            </a:fld>
            <a:endParaRPr lang="es-EC"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24</a:t>
            </a:fld>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4</a:t>
            </a:fld>
            <a:endParaRPr lang="es-EC"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25</a:t>
            </a:fld>
            <a:endParaRPr lang="es-EC"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26</a:t>
            </a:fld>
            <a:endParaRPr lang="es-EC"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27</a:t>
            </a:fld>
            <a:endParaRPr lang="es-EC"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28</a:t>
            </a:fld>
            <a:endParaRPr lang="es-EC"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29</a:t>
            </a:fld>
            <a:endParaRPr lang="es-EC"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30</a:t>
            </a:fld>
            <a:endParaRPr lang="es-EC"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31</a:t>
            </a:fld>
            <a:endParaRPr lang="es-EC"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32</a:t>
            </a:fld>
            <a:endParaRPr lang="es-EC"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33</a:t>
            </a:fld>
            <a:endParaRPr lang="es-EC"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35</a:t>
            </a:fld>
            <a:endParaRPr lang="es-EC"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5</a:t>
            </a:fld>
            <a:endParaRPr lang="es-EC"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7</a:t>
            </a:fld>
            <a:endParaRPr lang="es-EC"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8</a:t>
            </a:fld>
            <a:endParaRPr lang="es-EC"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9</a:t>
            </a:fld>
            <a:endParaRPr lang="es-EC"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10</a:t>
            </a:fld>
            <a:endParaRPr lang="es-EC"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11</a:t>
            </a:fld>
            <a:endParaRPr lang="es-EC"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AF258B-1E81-44B4-86C2-9307BD8AECA6}" type="slidenum">
              <a:rPr lang="es-EC" smtClean="0"/>
              <a:pPr/>
              <a:t>13</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1219200"/>
            <a:ext cx="6096000" cy="838200"/>
          </a:xfrm>
        </p:spPr>
        <p:txBody>
          <a:bodyPr anchor="b" anchorCtr="0"/>
          <a:lstStyle>
            <a:lvl1pPr algn="l">
              <a:defRPr sz="4000">
                <a:solidFill>
                  <a:schemeClr val="tx2"/>
                </a:solidFill>
              </a:defRPr>
            </a:lvl1pPr>
          </a:lstStyle>
          <a:p>
            <a:r>
              <a:rPr lang="es-ES" smtClean="0"/>
              <a:t>Haga clic para modificar el estilo de título del patrón</a:t>
            </a:r>
            <a:endParaRPr lang="en-US" dirty="0"/>
          </a:p>
        </p:txBody>
      </p:sp>
      <p:sp>
        <p:nvSpPr>
          <p:cNvPr id="7171" name="Rectangle 3"/>
          <p:cNvSpPr>
            <a:spLocks noGrp="1" noChangeArrowheads="1"/>
          </p:cNvSpPr>
          <p:nvPr>
            <p:ph type="subTitle" idx="1"/>
          </p:nvPr>
        </p:nvSpPr>
        <p:spPr>
          <a:xfrm>
            <a:off x="457200" y="2000592"/>
            <a:ext cx="6096000" cy="457200"/>
          </a:xfrm>
        </p:spPr>
        <p:txBody>
          <a:bodyPr/>
          <a:lstStyle>
            <a:lvl1pPr marL="0" indent="0">
              <a:buFontTx/>
              <a:buNone/>
              <a:defRPr sz="1800">
                <a:solidFill>
                  <a:schemeClr val="tx2"/>
                </a:solidFill>
              </a:defRPr>
            </a:lvl1pPr>
          </a:lstStyle>
          <a:p>
            <a:r>
              <a:rPr lang="es-ES" smtClean="0"/>
              <a:t>Haga clic para modificar el estilo de subtítulo del patrón</a:t>
            </a:r>
            <a:endParaRPr lang="en-US" dirty="0" smtClean="0"/>
          </a:p>
        </p:txBody>
      </p:sp>
      <p:sp>
        <p:nvSpPr>
          <p:cNvPr id="7172" name="Rectangle 4"/>
          <p:cNvSpPr>
            <a:spLocks noGrp="1" noChangeArrowheads="1"/>
          </p:cNvSpPr>
          <p:nvPr>
            <p:ph type="dt" sz="half" idx="2"/>
          </p:nvPr>
        </p:nvSpPr>
        <p:spPr/>
        <p:txBody>
          <a:bodyPr/>
          <a:lstStyle>
            <a:lvl1pPr>
              <a:defRPr/>
            </a:lvl1pPr>
          </a:lstStyle>
          <a:p>
            <a:endParaRPr lang="en-US" dirty="0"/>
          </a:p>
        </p:txBody>
      </p:sp>
      <p:sp>
        <p:nvSpPr>
          <p:cNvPr id="7173" name="Rectangle 5"/>
          <p:cNvSpPr>
            <a:spLocks noGrp="1" noChangeArrowheads="1"/>
          </p:cNvSpPr>
          <p:nvPr>
            <p:ph type="ftr" sz="quarter" idx="3"/>
          </p:nvPr>
        </p:nvSpPr>
        <p:spPr/>
        <p:txBody>
          <a:bodyPr/>
          <a:lstStyle>
            <a:lvl1pPr>
              <a:defRPr/>
            </a:lvl1pPr>
          </a:lstStyle>
          <a:p>
            <a:endParaRPr lang="en-US" dirty="0"/>
          </a:p>
        </p:txBody>
      </p:sp>
      <p:sp>
        <p:nvSpPr>
          <p:cNvPr id="7174" name="Rectangle 6"/>
          <p:cNvSpPr>
            <a:spLocks noGrp="1" noChangeArrowheads="1"/>
          </p:cNvSpPr>
          <p:nvPr>
            <p:ph type="sldNum" sz="quarter" idx="4"/>
          </p:nvPr>
        </p:nvSpPr>
        <p:spPr/>
        <p:txBody>
          <a:bodyPr/>
          <a:lstStyle>
            <a:lvl1pPr>
              <a:defRPr/>
            </a:lvl1pPr>
          </a:lstStyle>
          <a:p>
            <a:fld id="{BA0CDCD4-CD15-4862-B1EC-A0830985C377}" type="slidenum">
              <a:rPr lang="en-US"/>
              <a:pPr/>
              <a:t>‹Nº›</a:t>
            </a:fld>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90600"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9906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9906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7BEEB80-B944-460A-8974-680B94F58611}" type="slidenum">
              <a:rPr lang="en-US"/>
              <a:pPr/>
              <a:t>‹Nº›</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6C4754B-EBAD-441D-9215-DC4567C7D4B3}" type="slidenum">
              <a:rPr lang="en-US"/>
              <a:pPr/>
              <a:t>‹Nº›</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05450" y="838200"/>
            <a:ext cx="1581150" cy="5029200"/>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533400" y="838200"/>
            <a:ext cx="4876800" cy="5029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CDB937-FF70-458F-9A54-326C4DD28C34}" type="slidenum">
              <a:rPr lang="en-US"/>
              <a:pPr/>
              <a:t>‹Nº›</a:t>
            </a:fld>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1447800"/>
            <a:ext cx="5486400" cy="914400"/>
          </a:xfrm>
        </p:spPr>
        <p:txBody>
          <a:bodyPr/>
          <a:lstStyle/>
          <a:p>
            <a:r>
              <a:rPr lang="es-ES" smtClean="0"/>
              <a:t>Haga clic para modificar el estilo de título del patrón</a:t>
            </a:r>
            <a:endParaRPr lang="en-US"/>
          </a:p>
        </p:txBody>
      </p:sp>
      <p:sp>
        <p:nvSpPr>
          <p:cNvPr id="3" name="Content Placeholder 2"/>
          <p:cNvSpPr>
            <a:spLocks noGrp="1"/>
          </p:cNvSpPr>
          <p:nvPr>
            <p:ph sz="quarter" idx="1"/>
          </p:nvPr>
        </p:nvSpPr>
        <p:spPr>
          <a:xfrm>
            <a:off x="0" y="2743200"/>
            <a:ext cx="3086100" cy="990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quarter" idx="2"/>
          </p:nvPr>
        </p:nvSpPr>
        <p:spPr>
          <a:xfrm>
            <a:off x="3238500" y="2743200"/>
            <a:ext cx="3086100" cy="990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Content Placeholder 4"/>
          <p:cNvSpPr>
            <a:spLocks noGrp="1"/>
          </p:cNvSpPr>
          <p:nvPr>
            <p:ph sz="quarter" idx="3"/>
          </p:nvPr>
        </p:nvSpPr>
        <p:spPr>
          <a:xfrm>
            <a:off x="0" y="3886200"/>
            <a:ext cx="3086100" cy="990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Content Placeholder 5"/>
          <p:cNvSpPr>
            <a:spLocks noGrp="1"/>
          </p:cNvSpPr>
          <p:nvPr>
            <p:ph sz="quarter" idx="4"/>
          </p:nvPr>
        </p:nvSpPr>
        <p:spPr>
          <a:xfrm>
            <a:off x="3238500" y="3886200"/>
            <a:ext cx="3086100" cy="990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dirty="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FE7876-85AD-4479-9C81-C1386789C950}" type="slidenum">
              <a:rPr lang="en-US"/>
              <a:pPr/>
              <a:t>‹Nº›</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86F38E5-157D-44DF-8C40-B0224E59B719}" type="slidenum">
              <a:rPr lang="en-US"/>
              <a:pPr/>
              <a:t>‹Nº›</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86F38E5-157D-44DF-8C40-B0224E59B719}" type="slidenum">
              <a:rPr lang="en-US"/>
              <a:pPr/>
              <a:t>‹Nº›</a:t>
            </a:fld>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EA01226-8442-42ED-B1D2-7090889D8AC6}" type="slidenum">
              <a:rPr lang="en-US"/>
              <a:pPr/>
              <a:t>‹Nº›</a:t>
            </a:fld>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828800"/>
            <a:ext cx="3086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695700" y="1828800"/>
            <a:ext cx="3086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50797D1-C824-4779-9D82-17BA43A78EB5}" type="slidenum">
              <a:rPr lang="en-US"/>
              <a:pPr/>
              <a:t>‹Nº›</a:t>
            </a:fld>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400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199" y="1535113"/>
            <a:ext cx="32003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199" y="2174875"/>
            <a:ext cx="32003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3733800" y="1535113"/>
            <a:ext cx="3124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733800" y="2174875"/>
            <a:ext cx="3124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2665466-53CE-45C9-8063-F153F075CEFC}" type="slidenum">
              <a:rPr lang="en-US"/>
              <a:pPr/>
              <a:t>‹Nº›</a:t>
            </a:fld>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9775FEC-4C04-4A63-A9AD-7EEEA99AE2E4}" type="slidenum">
              <a:rPr lang="en-US"/>
              <a:pPr/>
              <a:t>‹Nº›</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0333B50-9CB4-4DFF-884B-2AB146F79BB1}" type="slidenum">
              <a:rPr lang="en-US"/>
              <a:pPr/>
              <a:t>‹Nº›</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2580ED7-4E65-440D-9621-BA14847477EA}" type="slidenum">
              <a:rPr lang="en-US"/>
              <a:pPr/>
              <a:t>‹Nº›</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0"/>
            <a:ext cx="6324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style</a:t>
            </a:r>
          </a:p>
        </p:txBody>
      </p:sp>
      <p:sp>
        <p:nvSpPr>
          <p:cNvPr id="1027" name="Rectangle 3"/>
          <p:cNvSpPr>
            <a:spLocks noGrp="1" noChangeArrowheads="1"/>
          </p:cNvSpPr>
          <p:nvPr>
            <p:ph type="body" idx="1"/>
          </p:nvPr>
        </p:nvSpPr>
        <p:spPr bwMode="auto">
          <a:xfrm>
            <a:off x="457200" y="1676400"/>
            <a:ext cx="63246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E66DC7F-F594-478E-9152-650489D137D4}" type="slidenum">
              <a:rPr lang="en-US"/>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wipe dir="r"/>
  </p:transition>
  <p:txStyles>
    <p:titleStyle>
      <a:lvl1pPr algn="l" rtl="0" eaLnBrk="1" fontAlgn="base" hangingPunct="1">
        <a:spcBef>
          <a:spcPct val="0"/>
        </a:spcBef>
        <a:spcAft>
          <a:spcPct val="0"/>
        </a:spcAft>
        <a:defRPr sz="2800">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Eras Bold ITC" pitchFamily="34" charset="0"/>
        </a:defRPr>
      </a:lvl2pPr>
      <a:lvl3pPr algn="ctr" rtl="0" eaLnBrk="1" fontAlgn="base" hangingPunct="1">
        <a:spcBef>
          <a:spcPct val="0"/>
        </a:spcBef>
        <a:spcAft>
          <a:spcPct val="0"/>
        </a:spcAft>
        <a:defRPr sz="2800">
          <a:solidFill>
            <a:schemeClr val="tx1"/>
          </a:solidFill>
          <a:latin typeface="Eras Bold ITC" pitchFamily="34" charset="0"/>
        </a:defRPr>
      </a:lvl3pPr>
      <a:lvl4pPr algn="ctr" rtl="0" eaLnBrk="1" fontAlgn="base" hangingPunct="1">
        <a:spcBef>
          <a:spcPct val="0"/>
        </a:spcBef>
        <a:spcAft>
          <a:spcPct val="0"/>
        </a:spcAft>
        <a:defRPr sz="2800">
          <a:solidFill>
            <a:schemeClr val="tx1"/>
          </a:solidFill>
          <a:latin typeface="Eras Bold ITC" pitchFamily="34" charset="0"/>
        </a:defRPr>
      </a:lvl4pPr>
      <a:lvl5pPr algn="ctr" rtl="0" eaLnBrk="1" fontAlgn="base" hangingPunct="1">
        <a:spcBef>
          <a:spcPct val="0"/>
        </a:spcBef>
        <a:spcAft>
          <a:spcPct val="0"/>
        </a:spcAft>
        <a:defRPr sz="2800">
          <a:solidFill>
            <a:schemeClr val="tx1"/>
          </a:solidFill>
          <a:latin typeface="Eras Bold ITC" pitchFamily="34" charset="0"/>
        </a:defRPr>
      </a:lvl5pPr>
      <a:lvl6pPr marL="457200" algn="ctr" rtl="0" eaLnBrk="1" fontAlgn="base" hangingPunct="1">
        <a:spcBef>
          <a:spcPct val="0"/>
        </a:spcBef>
        <a:spcAft>
          <a:spcPct val="0"/>
        </a:spcAft>
        <a:defRPr sz="2800">
          <a:solidFill>
            <a:schemeClr val="tx1"/>
          </a:solidFill>
          <a:latin typeface="Eras Bold ITC" pitchFamily="34" charset="0"/>
        </a:defRPr>
      </a:lvl6pPr>
      <a:lvl7pPr marL="914400" algn="ctr" rtl="0" eaLnBrk="1" fontAlgn="base" hangingPunct="1">
        <a:spcBef>
          <a:spcPct val="0"/>
        </a:spcBef>
        <a:spcAft>
          <a:spcPct val="0"/>
        </a:spcAft>
        <a:defRPr sz="2800">
          <a:solidFill>
            <a:schemeClr val="tx1"/>
          </a:solidFill>
          <a:latin typeface="Eras Bold ITC" pitchFamily="34" charset="0"/>
        </a:defRPr>
      </a:lvl7pPr>
      <a:lvl8pPr marL="1371600" algn="ctr" rtl="0" eaLnBrk="1" fontAlgn="base" hangingPunct="1">
        <a:spcBef>
          <a:spcPct val="0"/>
        </a:spcBef>
        <a:spcAft>
          <a:spcPct val="0"/>
        </a:spcAft>
        <a:defRPr sz="2800">
          <a:solidFill>
            <a:schemeClr val="tx1"/>
          </a:solidFill>
          <a:latin typeface="Eras Bold ITC" pitchFamily="34" charset="0"/>
        </a:defRPr>
      </a:lvl8pPr>
      <a:lvl9pPr marL="1828800" algn="ctr" rtl="0" eaLnBrk="1" fontAlgn="base" hangingPunct="1">
        <a:spcBef>
          <a:spcPct val="0"/>
        </a:spcBef>
        <a:spcAft>
          <a:spcPct val="0"/>
        </a:spcAft>
        <a:defRPr sz="2800">
          <a:solidFill>
            <a:schemeClr val="tx1"/>
          </a:solidFill>
          <a:latin typeface="Eras Bold ITC"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500034" y="3590932"/>
            <a:ext cx="6096000" cy="838200"/>
          </a:xfrm>
        </p:spPr>
        <p:txBody>
          <a:bodyPr/>
          <a:lstStyle/>
          <a:p>
            <a:pPr algn="l">
              <a:spcBef>
                <a:spcPts val="0"/>
              </a:spcBef>
              <a:spcAft>
                <a:spcPts val="0"/>
              </a:spcAft>
              <a:buNone/>
            </a:pPr>
            <a:r>
              <a:rPr lang="es-ES_tradnl" sz="4000" b="0" i="0" noProof="1" smtClean="0">
                <a:solidFill>
                  <a:srgbClr val="000000"/>
                </a:solidFill>
                <a:latin typeface="Eras Bold ITC"/>
                <a:ea typeface="+mj-ea"/>
                <a:cs typeface="+mj-cs"/>
              </a:rPr>
              <a:t>Implementacion de </a:t>
            </a:r>
            <a:br>
              <a:rPr lang="es-ES_tradnl" sz="4000" b="0" i="0" noProof="1" smtClean="0">
                <a:solidFill>
                  <a:srgbClr val="000000"/>
                </a:solidFill>
                <a:latin typeface="Eras Bold ITC"/>
                <a:ea typeface="+mj-ea"/>
                <a:cs typeface="+mj-cs"/>
              </a:rPr>
            </a:br>
            <a:r>
              <a:rPr lang="es-ES_tradnl" noProof="1" smtClean="0">
                <a:solidFill>
                  <a:srgbClr val="000000"/>
                </a:solidFill>
                <a:latin typeface="Eras Bold ITC"/>
              </a:rPr>
              <a:t>Sistema de Gestion</a:t>
            </a:r>
            <a:br>
              <a:rPr lang="es-ES_tradnl" noProof="1" smtClean="0">
                <a:solidFill>
                  <a:srgbClr val="000000"/>
                </a:solidFill>
                <a:latin typeface="Eras Bold ITC"/>
              </a:rPr>
            </a:br>
            <a:r>
              <a:rPr lang="es-ES_tradnl" noProof="1" smtClean="0">
                <a:solidFill>
                  <a:srgbClr val="000000"/>
                </a:solidFill>
                <a:latin typeface="Eras Bold ITC"/>
              </a:rPr>
              <a:t>de Seguridad de la </a:t>
            </a:r>
            <a:br>
              <a:rPr lang="es-ES_tradnl" noProof="1" smtClean="0">
                <a:solidFill>
                  <a:srgbClr val="000000"/>
                </a:solidFill>
                <a:latin typeface="Eras Bold ITC"/>
              </a:rPr>
            </a:br>
            <a:r>
              <a:rPr lang="es-ES_tradnl" noProof="1" smtClean="0">
                <a:solidFill>
                  <a:srgbClr val="000000"/>
                </a:solidFill>
                <a:latin typeface="Eras Bold ITC"/>
              </a:rPr>
              <a:t>Informacion</a:t>
            </a:r>
            <a:endParaRPr lang="es-ES_tradnl" sz="4000" b="0" i="0" noProof="1">
              <a:solidFill>
                <a:srgbClr val="000000"/>
              </a:solidFill>
              <a:latin typeface="Eras Bold ITC"/>
              <a:ea typeface="+mj-ea"/>
              <a:cs typeface="+mj-cs"/>
            </a:endParaRPr>
          </a:p>
        </p:txBody>
      </p:sp>
      <p:sp>
        <p:nvSpPr>
          <p:cNvPr id="21507" name="Rectangle 3"/>
          <p:cNvSpPr>
            <a:spLocks noGrp="1" noChangeArrowheads="1"/>
          </p:cNvSpPr>
          <p:nvPr>
            <p:ph type="subTitle" idx="1"/>
          </p:nvPr>
        </p:nvSpPr>
        <p:spPr>
          <a:xfrm>
            <a:off x="547702" y="4543436"/>
            <a:ext cx="6096000" cy="457200"/>
          </a:xfrm>
        </p:spPr>
        <p:txBody>
          <a:bodyPr/>
          <a:lstStyle/>
          <a:p>
            <a:pPr marL="0" indent="0">
              <a:buNone/>
            </a:pPr>
            <a:r>
              <a:rPr lang="es-ES_tradnl" sz="1800" b="0" i="0" noProof="1" smtClean="0">
                <a:solidFill>
                  <a:srgbClr val="000000"/>
                </a:solidFill>
              </a:rPr>
              <a:t>Diana Calderón O.</a:t>
            </a:r>
            <a:endParaRPr lang="es-ES_tradnl" noProof="1">
              <a:solidFill>
                <a:srgbClr val="000000"/>
              </a:solidFill>
            </a:endParaRPr>
          </a:p>
          <a:p>
            <a:pPr marL="0" indent="0">
              <a:buNone/>
            </a:pPr>
            <a:r>
              <a:rPr lang="es-ES_tradnl" sz="1800" b="0" i="0" noProof="1" smtClean="0">
                <a:solidFill>
                  <a:srgbClr val="000000"/>
                </a:solidFill>
              </a:rPr>
              <a:t>Martín Estrella O.</a:t>
            </a:r>
          </a:p>
          <a:p>
            <a:pPr marL="0" indent="0">
              <a:buNone/>
            </a:pPr>
            <a:r>
              <a:rPr lang="es-ES_tradnl" noProof="1" smtClean="0">
                <a:solidFill>
                  <a:srgbClr val="000000"/>
                </a:solidFill>
              </a:rPr>
              <a:t>Manuel Flores V.</a:t>
            </a:r>
          </a:p>
          <a:p>
            <a:pPr marL="0" indent="0">
              <a:buNone/>
            </a:pPr>
            <a:r>
              <a:rPr lang="es-ES_tradnl" sz="1800" b="0" i="0" noProof="1" smtClean="0">
                <a:solidFill>
                  <a:srgbClr val="000000"/>
                </a:solidFill>
              </a:rPr>
              <a:t>Junio 2012</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42910" y="1285860"/>
            <a:ext cx="6429420" cy="5214974"/>
          </a:xfrm>
        </p:spPr>
        <p:txBody>
          <a:bodyPr/>
          <a:lstStyle/>
          <a:p>
            <a:r>
              <a:rPr lang="es-EC" dirty="0" smtClean="0"/>
              <a:t>Proporciona un modelo para implementar un Sistema de Gestión de Seguridad de la Información. Se basa en el ciclo de vida PDCA de mejora continua:</a:t>
            </a:r>
          </a:p>
          <a:p>
            <a:pPr lvl="1"/>
            <a:r>
              <a:rPr lang="es-ES" dirty="0" smtClean="0"/>
              <a:t>PLANEAR: Define alcance, políticas de seguridad, metodología de evaluación, amenazas y vulnerabilidades, análisis de riesgos y selección de controles.</a:t>
            </a:r>
          </a:p>
          <a:p>
            <a:pPr lvl="1"/>
            <a:r>
              <a:rPr lang="es-ES" dirty="0" smtClean="0"/>
              <a:t>HACER: Define e implanta plan de tratamiento de riesgos, implementa controles y opera SGSI.</a:t>
            </a:r>
          </a:p>
          <a:p>
            <a:pPr lvl="1"/>
            <a:r>
              <a:rPr lang="es-ES" dirty="0" smtClean="0"/>
              <a:t>VERIFICAR: Revisa SGSI, mide eficacia, realiza auditorias y registra acciones.</a:t>
            </a:r>
          </a:p>
          <a:p>
            <a:pPr lvl="1"/>
            <a:r>
              <a:rPr lang="es-ES" dirty="0" smtClean="0"/>
              <a:t>ACTUAR: Implementa acciones correctivas y preventivas.</a:t>
            </a:r>
            <a:endParaRPr lang="es-EC" dirty="0"/>
          </a:p>
        </p:txBody>
      </p:sp>
      <p:sp>
        <p:nvSpPr>
          <p:cNvPr id="4" name="Rectangle 2"/>
          <p:cNvSpPr txBox="1">
            <a:spLocks noChangeArrowheads="1"/>
          </p:cNvSpPr>
          <p:nvPr/>
        </p:nvSpPr>
        <p:spPr bwMode="auto">
          <a:xfrm>
            <a:off x="285720" y="214290"/>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 ISO 27001: Sistema de Gestión de Seguridad de la Información (SGSI) </a:t>
            </a:r>
            <a:endParaRPr kumimoji="0" lang="es-ES_tradnl" sz="2800" b="0" i="0" u="none" strike="noStrike" kern="0" cap="none" spc="0" normalizeH="0" baseline="0" noProof="1" smtClean="0">
              <a:ln>
                <a:noFill/>
              </a:ln>
              <a:solidFill>
                <a:srgbClr val="000000"/>
              </a:solidFill>
              <a:effectLst/>
              <a:uLnTx/>
              <a:uFillTx/>
              <a:latin typeface="Eras Bold ITC"/>
              <a:ea typeface="+mj-ea"/>
              <a:cs typeface="+mj-cs"/>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42910" y="1285860"/>
            <a:ext cx="6429420" cy="5214974"/>
          </a:xfrm>
        </p:spPr>
        <p:txBody>
          <a:bodyPr/>
          <a:lstStyle/>
          <a:p>
            <a:r>
              <a:rPr lang="es-EC" dirty="0" smtClean="0"/>
              <a:t>Provee recomendaciones de las mejores prácticas en la gestión de la seguridad de la información para implantar SGSI. </a:t>
            </a:r>
          </a:p>
          <a:p>
            <a:r>
              <a:rPr lang="es-EC" dirty="0" smtClean="0"/>
              <a:t>Entre las once secciones que incluye la norma se ha escogido la Seguridad de los Recursos Humanos y dentro de la misma, se especifican los objetivos de los distintos controles para la seguridad de la información. </a:t>
            </a:r>
            <a:endParaRPr lang="es-EC" dirty="0"/>
          </a:p>
        </p:txBody>
      </p:sp>
      <p:sp>
        <p:nvSpPr>
          <p:cNvPr id="4" name="Rectangle 2"/>
          <p:cNvSpPr txBox="1">
            <a:spLocks noChangeArrowheads="1"/>
          </p:cNvSpPr>
          <p:nvPr/>
        </p:nvSpPr>
        <p:spPr bwMode="auto">
          <a:xfrm>
            <a:off x="285720" y="214290"/>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 ISO 27002: Objetivos de Control y Controles</a:t>
            </a:r>
            <a:endParaRPr kumimoji="0" lang="es-ES_tradnl" sz="2800" b="0" i="0" u="none" strike="noStrike" kern="0" cap="none" spc="0" normalizeH="0" baseline="0" noProof="1" smtClean="0">
              <a:ln>
                <a:noFill/>
              </a:ln>
              <a:solidFill>
                <a:srgbClr val="000000"/>
              </a:solidFill>
              <a:effectLst/>
              <a:uLnTx/>
              <a:uFillTx/>
              <a:latin typeface="Eras Bold ITC"/>
              <a:ea typeface="+mj-ea"/>
              <a:cs typeface="+mj-cs"/>
            </a:endParaRPr>
          </a:p>
        </p:txBody>
      </p:sp>
      <p:pic>
        <p:nvPicPr>
          <p:cNvPr id="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44500" y="5214950"/>
            <a:ext cx="3732512" cy="140970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57158" y="5072074"/>
            <a:ext cx="7772400" cy="1362075"/>
          </a:xfrm>
        </p:spPr>
        <p:txBody>
          <a:bodyPr/>
          <a:lstStyle/>
          <a:p>
            <a:r>
              <a:rPr lang="es-ES" dirty="0" smtClean="0"/>
              <a:t>ETAPA 1: PLANEAR</a:t>
            </a:r>
            <a:br>
              <a:rPr lang="es-ES" dirty="0" smtClean="0"/>
            </a:br>
            <a:r>
              <a:rPr lang="es-ES" dirty="0" smtClean="0"/>
              <a:t>ANÁLISIS DE RIESGO</a:t>
            </a:r>
            <a:endParaRPr lang="es-EC"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5720" y="214290"/>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 Determinación de Activos</a:t>
            </a:r>
            <a:endParaRPr kumimoji="0" lang="es-ES_tradnl" sz="2800" b="0" i="0" u="none" strike="noStrike" kern="0" cap="none" spc="0" normalizeH="0" baseline="0" noProof="1" smtClean="0">
              <a:ln>
                <a:noFill/>
              </a:ln>
              <a:solidFill>
                <a:srgbClr val="000000"/>
              </a:solidFill>
              <a:effectLst/>
              <a:uLnTx/>
              <a:uFillTx/>
              <a:latin typeface="Eras Bold ITC"/>
              <a:ea typeface="+mj-ea"/>
              <a:cs typeface="+mj-cs"/>
            </a:endParaRPr>
          </a:p>
        </p:txBody>
      </p:sp>
      <p:sp>
        <p:nvSpPr>
          <p:cNvPr id="6" name="5 Marcador de contenido"/>
          <p:cNvSpPr>
            <a:spLocks noGrp="1"/>
          </p:cNvSpPr>
          <p:nvPr>
            <p:ph idx="1"/>
          </p:nvPr>
        </p:nvSpPr>
        <p:spPr>
          <a:xfrm>
            <a:off x="571472" y="1214422"/>
            <a:ext cx="6324600" cy="4419600"/>
          </a:xfrm>
        </p:spPr>
        <p:txBody>
          <a:bodyPr/>
          <a:lstStyle/>
          <a:p>
            <a:r>
              <a:rPr lang="es-ES" dirty="0" smtClean="0"/>
              <a:t>DECEVALE S.A. tiene los siguientes activos en Personal:</a:t>
            </a:r>
          </a:p>
          <a:p>
            <a:pPr lvl="1"/>
            <a:r>
              <a:rPr lang="es-EC" dirty="0" smtClean="0"/>
              <a:t>Área Gestión de Calidad</a:t>
            </a:r>
            <a:endParaRPr lang="es-EC" sz="1600" dirty="0" smtClean="0"/>
          </a:p>
          <a:p>
            <a:pPr lvl="1"/>
            <a:r>
              <a:rPr lang="es-EC" dirty="0" smtClean="0"/>
              <a:t>Área Dirección</a:t>
            </a:r>
            <a:endParaRPr lang="es-EC" sz="1600" dirty="0" smtClean="0"/>
          </a:p>
          <a:p>
            <a:pPr lvl="1"/>
            <a:r>
              <a:rPr lang="es-EC" dirty="0" smtClean="0"/>
              <a:t>Área Compensación y Liquidación</a:t>
            </a:r>
            <a:endParaRPr lang="es-EC" sz="1600" dirty="0" smtClean="0"/>
          </a:p>
          <a:p>
            <a:pPr lvl="1"/>
            <a:r>
              <a:rPr lang="es-EC" dirty="0" smtClean="0"/>
              <a:t>Área Custodia y Ejercicio de Derecho</a:t>
            </a:r>
            <a:endParaRPr lang="es-EC" sz="1600" dirty="0" smtClean="0"/>
          </a:p>
          <a:p>
            <a:pPr lvl="1"/>
            <a:r>
              <a:rPr lang="es-EC" dirty="0" smtClean="0"/>
              <a:t>Área Gestión de Cobro y Libro de Acciones</a:t>
            </a:r>
            <a:endParaRPr lang="es-EC" sz="1600" dirty="0" smtClean="0"/>
          </a:p>
          <a:p>
            <a:pPr lvl="1"/>
            <a:r>
              <a:rPr lang="es-EC" dirty="0" smtClean="0"/>
              <a:t>Área Sistemas</a:t>
            </a:r>
            <a:endParaRPr lang="es-EC" sz="1600" dirty="0" smtClean="0"/>
          </a:p>
          <a:p>
            <a:pPr lvl="1"/>
            <a:r>
              <a:rPr lang="es-EC" dirty="0" smtClean="0"/>
              <a:t>Área Administrativa y Recursos Humanos</a:t>
            </a:r>
            <a:endParaRPr lang="es-EC" sz="1600" dirty="0" smtClean="0"/>
          </a:p>
          <a:p>
            <a:pPr lvl="1"/>
            <a:r>
              <a:rPr lang="es-EC" dirty="0" smtClean="0"/>
              <a:t>Área Contabilidad</a:t>
            </a:r>
            <a:endParaRPr lang="es-EC" sz="1600" dirty="0" smtClean="0"/>
          </a:p>
          <a:p>
            <a:pPr lvl="1"/>
            <a:r>
              <a:rPr lang="es-EC" dirty="0" smtClean="0"/>
              <a:t>Área Legal</a:t>
            </a:r>
            <a:endParaRPr lang="es-ES" dirty="0" smtClean="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5720" y="214290"/>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 Dimensiones de los Activos</a:t>
            </a:r>
            <a:endParaRPr kumimoji="0" lang="es-ES_tradnl" sz="2800" b="0" i="0" u="none" strike="noStrike" kern="0" cap="none" spc="0" normalizeH="0" baseline="0" noProof="1" smtClean="0">
              <a:ln>
                <a:noFill/>
              </a:ln>
              <a:solidFill>
                <a:srgbClr val="000000"/>
              </a:solidFill>
              <a:effectLst/>
              <a:uLnTx/>
              <a:uFillTx/>
              <a:latin typeface="Eras Bold ITC"/>
              <a:ea typeface="+mj-ea"/>
              <a:cs typeface="+mj-cs"/>
            </a:endParaRPr>
          </a:p>
        </p:txBody>
      </p:sp>
      <p:graphicFrame>
        <p:nvGraphicFramePr>
          <p:cNvPr id="5" name="4 Marcador de contenido"/>
          <p:cNvGraphicFramePr>
            <a:graphicFrameLocks noGrp="1"/>
          </p:cNvGraphicFramePr>
          <p:nvPr>
            <p:ph idx="1"/>
          </p:nvPr>
        </p:nvGraphicFramePr>
        <p:xfrm>
          <a:off x="1115616" y="2276872"/>
          <a:ext cx="5698777" cy="3956812"/>
        </p:xfrm>
        <a:graphic>
          <a:graphicData uri="http://schemas.openxmlformats.org/drawingml/2006/table">
            <a:tbl>
              <a:tblPr/>
              <a:tblGrid>
                <a:gridCol w="1760892"/>
                <a:gridCol w="1252994"/>
                <a:gridCol w="1163207"/>
                <a:gridCol w="922659"/>
                <a:gridCol w="599025"/>
              </a:tblGrid>
              <a:tr h="203200">
                <a:tc>
                  <a:txBody>
                    <a:bodyPr/>
                    <a:lstStyle/>
                    <a:p>
                      <a:pPr algn="just">
                        <a:lnSpc>
                          <a:spcPct val="115000"/>
                        </a:lnSpc>
                        <a:spcAft>
                          <a:spcPts val="0"/>
                        </a:spcAft>
                      </a:pPr>
                      <a:r>
                        <a:rPr lang="es-EC" sz="1200" b="1" dirty="0">
                          <a:solidFill>
                            <a:schemeClr val="tx1"/>
                          </a:solidFill>
                          <a:latin typeface="Arial"/>
                          <a:ea typeface="Calibri"/>
                          <a:cs typeface="Times New Roman"/>
                        </a:rPr>
                        <a:t>Activo: Personal</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s-EC" sz="1200" b="1" dirty="0">
                          <a:solidFill>
                            <a:schemeClr val="tx1"/>
                          </a:solidFill>
                          <a:latin typeface="Arial"/>
                          <a:ea typeface="Calibri"/>
                          <a:cs typeface="Times New Roman"/>
                        </a:rPr>
                        <a:t>Disponibilidad</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s-EC" sz="1200" b="1" dirty="0">
                          <a:solidFill>
                            <a:schemeClr val="tx1"/>
                          </a:solidFill>
                          <a:latin typeface="Arial"/>
                          <a:ea typeface="Calibri"/>
                          <a:cs typeface="Times New Roman"/>
                        </a:rPr>
                        <a:t>Confiabilidad</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s-EC" sz="1200" b="1" dirty="0">
                          <a:solidFill>
                            <a:schemeClr val="tx1"/>
                          </a:solidFill>
                          <a:latin typeface="Arial"/>
                          <a:ea typeface="Calibri"/>
                          <a:cs typeface="Times New Roman"/>
                        </a:rPr>
                        <a:t>Integridad</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s-EC" sz="1200" b="1" dirty="0">
                          <a:solidFill>
                            <a:schemeClr val="tx1"/>
                          </a:solidFill>
                          <a:latin typeface="Arial"/>
                          <a:ea typeface="Calibri"/>
                          <a:cs typeface="Times New Roman"/>
                        </a:rPr>
                        <a:t>Total</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r>
              <a:tr h="369570">
                <a:tc>
                  <a:txBody>
                    <a:bodyPr/>
                    <a:lstStyle/>
                    <a:p>
                      <a:pPr algn="just">
                        <a:lnSpc>
                          <a:spcPct val="115000"/>
                        </a:lnSpc>
                        <a:spcAft>
                          <a:spcPts val="0"/>
                        </a:spcAft>
                      </a:pPr>
                      <a:r>
                        <a:rPr lang="es-EC" sz="1200" b="1" dirty="0">
                          <a:solidFill>
                            <a:schemeClr val="tx1"/>
                          </a:solidFill>
                          <a:latin typeface="Arial"/>
                          <a:ea typeface="Calibri"/>
                          <a:cs typeface="Times New Roman"/>
                        </a:rPr>
                        <a:t>Área Gestión de Calidad</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15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3525">
                <a:tc>
                  <a:txBody>
                    <a:bodyPr/>
                    <a:lstStyle/>
                    <a:p>
                      <a:pPr algn="just">
                        <a:lnSpc>
                          <a:spcPct val="115000"/>
                        </a:lnSpc>
                        <a:spcAft>
                          <a:spcPts val="0"/>
                        </a:spcAft>
                      </a:pPr>
                      <a:r>
                        <a:rPr lang="es-EC" sz="1200" b="1" dirty="0">
                          <a:solidFill>
                            <a:schemeClr val="tx1"/>
                          </a:solidFill>
                          <a:latin typeface="Arial"/>
                          <a:ea typeface="Calibri"/>
                          <a:cs typeface="Times New Roman"/>
                        </a:rPr>
                        <a:t>Área Dirección</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15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48310">
                <a:tc>
                  <a:txBody>
                    <a:bodyPr/>
                    <a:lstStyle/>
                    <a:p>
                      <a:pPr algn="just">
                        <a:lnSpc>
                          <a:spcPct val="115000"/>
                        </a:lnSpc>
                        <a:spcAft>
                          <a:spcPts val="0"/>
                        </a:spcAft>
                      </a:pPr>
                      <a:r>
                        <a:rPr lang="es-EC" sz="1200" b="1" dirty="0">
                          <a:solidFill>
                            <a:schemeClr val="tx1"/>
                          </a:solidFill>
                          <a:latin typeface="Arial"/>
                          <a:ea typeface="Calibri"/>
                          <a:cs typeface="Times New Roman"/>
                        </a:rPr>
                        <a:t>Área Compensación y Liquidación</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15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7515">
                <a:tc>
                  <a:txBody>
                    <a:bodyPr/>
                    <a:lstStyle/>
                    <a:p>
                      <a:pPr algn="just">
                        <a:lnSpc>
                          <a:spcPct val="115000"/>
                        </a:lnSpc>
                        <a:spcAft>
                          <a:spcPts val="0"/>
                        </a:spcAft>
                      </a:pPr>
                      <a:r>
                        <a:rPr lang="es-EC" sz="1200" b="1" dirty="0">
                          <a:solidFill>
                            <a:schemeClr val="tx1"/>
                          </a:solidFill>
                          <a:latin typeface="Arial"/>
                          <a:ea typeface="Calibri"/>
                          <a:cs typeface="Times New Roman"/>
                        </a:rPr>
                        <a:t>Área Custodia y Ejercicio de Derecho</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15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35940">
                <a:tc>
                  <a:txBody>
                    <a:bodyPr/>
                    <a:lstStyle/>
                    <a:p>
                      <a:pPr algn="just">
                        <a:lnSpc>
                          <a:spcPct val="115000"/>
                        </a:lnSpc>
                        <a:spcAft>
                          <a:spcPts val="0"/>
                        </a:spcAft>
                      </a:pPr>
                      <a:r>
                        <a:rPr lang="es-EC" sz="1200" b="1" dirty="0">
                          <a:solidFill>
                            <a:schemeClr val="tx1"/>
                          </a:solidFill>
                          <a:latin typeface="Arial"/>
                          <a:ea typeface="Calibri"/>
                          <a:cs typeface="Times New Roman"/>
                        </a:rPr>
                        <a:t>Área Gestión de Cobro y Libro de Acciones</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15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94945">
                <a:tc>
                  <a:txBody>
                    <a:bodyPr/>
                    <a:lstStyle/>
                    <a:p>
                      <a:pPr algn="just">
                        <a:lnSpc>
                          <a:spcPct val="150000"/>
                        </a:lnSpc>
                        <a:spcAft>
                          <a:spcPts val="0"/>
                        </a:spcAft>
                      </a:pPr>
                      <a:r>
                        <a:rPr lang="es-EC" sz="1200" b="1" dirty="0">
                          <a:solidFill>
                            <a:schemeClr val="tx1"/>
                          </a:solidFill>
                          <a:latin typeface="Arial"/>
                          <a:ea typeface="Calibri"/>
                          <a:cs typeface="Times New Roman"/>
                        </a:rPr>
                        <a:t>Área Sistemas</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50000"/>
                        </a:lnSpc>
                        <a:spcAft>
                          <a:spcPts val="0"/>
                        </a:spcAft>
                      </a:pPr>
                      <a:r>
                        <a:rPr lang="es-EC" sz="1400" dirty="0">
                          <a:latin typeface="Arial"/>
                          <a:ea typeface="Calibri"/>
                          <a:cs typeface="Times New Roman"/>
                        </a:rPr>
                        <a:t>4</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400" dirty="0">
                          <a:latin typeface="Arial"/>
                          <a:ea typeface="Calibri"/>
                          <a:cs typeface="Times New Roman"/>
                        </a:rPr>
                        <a:t>4</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400" dirty="0" smtClean="0">
                          <a:latin typeface="Arial"/>
                          <a:ea typeface="Calibri"/>
                          <a:cs typeface="Times New Roman"/>
                        </a:rPr>
                        <a:t>13</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85470">
                <a:tc>
                  <a:txBody>
                    <a:bodyPr/>
                    <a:lstStyle/>
                    <a:p>
                      <a:pPr algn="just">
                        <a:lnSpc>
                          <a:spcPct val="115000"/>
                        </a:lnSpc>
                        <a:spcAft>
                          <a:spcPts val="0"/>
                        </a:spcAft>
                      </a:pPr>
                      <a:r>
                        <a:rPr lang="es-EC" sz="1200" b="1" dirty="0">
                          <a:solidFill>
                            <a:schemeClr val="tx1"/>
                          </a:solidFill>
                          <a:latin typeface="Arial"/>
                          <a:ea typeface="Calibri"/>
                          <a:cs typeface="Times New Roman"/>
                        </a:rPr>
                        <a:t>Área Administrativa y Recursos Humanos</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400" dirty="0">
                          <a:latin typeface="Arial"/>
                          <a:ea typeface="Calibri"/>
                          <a:cs typeface="Times New Roman"/>
                        </a:rPr>
                        <a:t>15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18770">
                <a:tc>
                  <a:txBody>
                    <a:bodyPr/>
                    <a:lstStyle/>
                    <a:p>
                      <a:pPr algn="just">
                        <a:lnSpc>
                          <a:spcPct val="150000"/>
                        </a:lnSpc>
                        <a:spcAft>
                          <a:spcPts val="0"/>
                        </a:spcAft>
                      </a:pPr>
                      <a:r>
                        <a:rPr lang="es-EC" sz="1200" b="1" dirty="0">
                          <a:solidFill>
                            <a:schemeClr val="tx1"/>
                          </a:solidFill>
                          <a:latin typeface="Arial"/>
                          <a:ea typeface="Calibri"/>
                          <a:cs typeface="Times New Roman"/>
                        </a:rPr>
                        <a:t>Área Contabilidad</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50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400" dirty="0">
                          <a:latin typeface="Arial"/>
                          <a:ea typeface="Calibri"/>
                          <a:cs typeface="Times New Roman"/>
                        </a:rPr>
                        <a:t>15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19075">
                <a:tc>
                  <a:txBody>
                    <a:bodyPr/>
                    <a:lstStyle/>
                    <a:p>
                      <a:pPr algn="just">
                        <a:lnSpc>
                          <a:spcPct val="150000"/>
                        </a:lnSpc>
                        <a:spcAft>
                          <a:spcPts val="0"/>
                        </a:spcAft>
                      </a:pPr>
                      <a:r>
                        <a:rPr lang="es-EC" sz="1200" b="1" dirty="0">
                          <a:solidFill>
                            <a:schemeClr val="tx1"/>
                          </a:solidFill>
                          <a:latin typeface="Arial"/>
                          <a:ea typeface="Calibri"/>
                          <a:cs typeface="Times New Roman"/>
                        </a:rPr>
                        <a:t>Área Legal</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50000"/>
                        </a:lnSpc>
                        <a:spcAft>
                          <a:spcPts val="0"/>
                        </a:spcAft>
                      </a:pPr>
                      <a:r>
                        <a:rPr lang="es-EC" sz="1400" dirty="0">
                          <a:latin typeface="Arial"/>
                          <a:ea typeface="Calibri"/>
                          <a:cs typeface="Times New Roman"/>
                        </a:rPr>
                        <a:t>4</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400" dirty="0">
                          <a:latin typeface="Arial"/>
                          <a:ea typeface="Calibri"/>
                          <a:cs typeface="Times New Roman"/>
                        </a:rPr>
                        <a:t>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400" dirty="0">
                          <a:latin typeface="Arial"/>
                          <a:ea typeface="Calibri"/>
                          <a:cs typeface="Times New Roman"/>
                        </a:rPr>
                        <a:t>4</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400" dirty="0">
                          <a:latin typeface="Arial"/>
                          <a:ea typeface="Calibri"/>
                          <a:cs typeface="Times New Roman"/>
                        </a:rPr>
                        <a:t>15</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7" name="5 Marcador de contenido"/>
          <p:cNvSpPr txBox="1">
            <a:spLocks/>
          </p:cNvSpPr>
          <p:nvPr/>
        </p:nvSpPr>
        <p:spPr bwMode="auto">
          <a:xfrm>
            <a:off x="571472" y="1214422"/>
            <a:ext cx="6324600" cy="7024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s-ES" sz="2000" kern="0" dirty="0" smtClean="0">
                <a:latin typeface="+mn-lt"/>
              </a:rPr>
              <a:t>Son Disponibilidad, Confiabilidad e Integridad y su ponderación  es la siguiente:</a:t>
            </a:r>
            <a:endParaRPr kumimoji="0" lang="es-ES" sz="20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5720" y="214290"/>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Amenazas de los Activos</a:t>
            </a:r>
            <a:endParaRPr kumimoji="0" lang="es-ES_tradnl" sz="2800" b="0" i="0" u="none" strike="noStrike" kern="0" cap="none" spc="0" normalizeH="0" baseline="0" noProof="1" smtClean="0">
              <a:ln>
                <a:noFill/>
              </a:ln>
              <a:solidFill>
                <a:srgbClr val="000000"/>
              </a:solidFill>
              <a:effectLst/>
              <a:uLnTx/>
              <a:uFillTx/>
              <a:latin typeface="Eras Bold ITC"/>
              <a:ea typeface="+mj-ea"/>
              <a:cs typeface="+mj-cs"/>
            </a:endParaRPr>
          </a:p>
        </p:txBody>
      </p:sp>
      <p:sp>
        <p:nvSpPr>
          <p:cNvPr id="6" name="5 Marcador de contenido"/>
          <p:cNvSpPr>
            <a:spLocks noGrp="1"/>
          </p:cNvSpPr>
          <p:nvPr>
            <p:ph idx="1"/>
          </p:nvPr>
        </p:nvSpPr>
        <p:spPr/>
        <p:txBody>
          <a:bodyPr/>
          <a:lstStyle/>
          <a:p>
            <a:r>
              <a:rPr lang="es-ES" dirty="0" smtClean="0"/>
              <a:t>Las amenazas encontradas fueron:</a:t>
            </a:r>
          </a:p>
          <a:p>
            <a:pPr lvl="1"/>
            <a:r>
              <a:rPr lang="es-EC" dirty="0" smtClean="0"/>
              <a:t>Desconocimiento de sus funciones</a:t>
            </a:r>
            <a:endParaRPr lang="es-ES" sz="1600" dirty="0" smtClean="0"/>
          </a:p>
          <a:p>
            <a:pPr lvl="1"/>
            <a:r>
              <a:rPr lang="es-EC" dirty="0" smtClean="0"/>
              <a:t>Mala organización</a:t>
            </a:r>
            <a:endParaRPr lang="es-ES" sz="1600" dirty="0" smtClean="0"/>
          </a:p>
          <a:p>
            <a:pPr lvl="1"/>
            <a:r>
              <a:rPr lang="es-EC" dirty="0" smtClean="0"/>
              <a:t>Indisponibilidad del personal</a:t>
            </a:r>
            <a:endParaRPr lang="es-ES" sz="1600" dirty="0" smtClean="0"/>
          </a:p>
          <a:p>
            <a:pPr lvl="1"/>
            <a:r>
              <a:rPr lang="es-EC" dirty="0" smtClean="0"/>
              <a:t>Divulgación de la información</a:t>
            </a:r>
            <a:endParaRPr lang="es-ES" sz="1600" dirty="0" smtClean="0"/>
          </a:p>
          <a:p>
            <a:pPr lvl="1"/>
            <a:r>
              <a:rPr lang="es-EC" dirty="0" smtClean="0"/>
              <a:t>Extorsión</a:t>
            </a:r>
            <a:endParaRPr lang="es-ES" sz="1600" dirty="0" smtClean="0"/>
          </a:p>
          <a:p>
            <a:pPr lvl="1"/>
            <a:r>
              <a:rPr lang="es-EC" dirty="0" smtClean="0"/>
              <a:t>Manipulación de la información</a:t>
            </a:r>
            <a:endParaRPr lang="es-ES" sz="1600" dirty="0" smtClean="0"/>
          </a:p>
          <a:p>
            <a:pPr lvl="1"/>
            <a:r>
              <a:rPr lang="es-EC" dirty="0" smtClean="0"/>
              <a:t>Destrucción de la información</a:t>
            </a:r>
            <a:endParaRPr lang="es-ES" sz="1600" dirty="0" smtClean="0"/>
          </a:p>
          <a:p>
            <a:pPr lvl="1"/>
            <a:endParaRPr lang="es-E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5720" y="214290"/>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Cálculo de Riesgo</a:t>
            </a:r>
            <a:endParaRPr kumimoji="0" lang="es-ES_tradnl" sz="2800" b="0" i="0" u="none" strike="noStrike" kern="0" cap="none" spc="0" normalizeH="0" baseline="0" noProof="1" smtClean="0">
              <a:ln>
                <a:noFill/>
              </a:ln>
              <a:solidFill>
                <a:srgbClr val="000000"/>
              </a:solidFill>
              <a:effectLst/>
              <a:uLnTx/>
              <a:uFillTx/>
              <a:latin typeface="Eras Bold ITC"/>
              <a:ea typeface="+mj-ea"/>
              <a:cs typeface="+mj-cs"/>
            </a:endParaRPr>
          </a:p>
        </p:txBody>
      </p:sp>
      <p:graphicFrame>
        <p:nvGraphicFramePr>
          <p:cNvPr id="5" name="4 Marcador de contenido"/>
          <p:cNvGraphicFramePr>
            <a:graphicFrameLocks noGrp="1"/>
          </p:cNvGraphicFramePr>
          <p:nvPr>
            <p:ph idx="1"/>
          </p:nvPr>
        </p:nvGraphicFramePr>
        <p:xfrm>
          <a:off x="1115616" y="2276872"/>
          <a:ext cx="5698777" cy="2912184"/>
        </p:xfrm>
        <a:graphic>
          <a:graphicData uri="http://schemas.openxmlformats.org/drawingml/2006/table">
            <a:tbl>
              <a:tblPr/>
              <a:tblGrid>
                <a:gridCol w="1368152"/>
                <a:gridCol w="1645734"/>
                <a:gridCol w="1163207"/>
                <a:gridCol w="922659"/>
                <a:gridCol w="599025"/>
              </a:tblGrid>
              <a:tr h="203200">
                <a:tc>
                  <a:txBody>
                    <a:bodyPr/>
                    <a:lstStyle/>
                    <a:p>
                      <a:pPr algn="just">
                        <a:lnSpc>
                          <a:spcPct val="115000"/>
                        </a:lnSpc>
                        <a:spcAft>
                          <a:spcPts val="0"/>
                        </a:spcAft>
                      </a:pPr>
                      <a:r>
                        <a:rPr lang="es-EC" sz="1200" b="1" dirty="0">
                          <a:solidFill>
                            <a:schemeClr val="tx1"/>
                          </a:solidFill>
                          <a:latin typeface="Arial"/>
                          <a:ea typeface="Calibri"/>
                          <a:cs typeface="Times New Roman"/>
                        </a:rPr>
                        <a:t>Activo: Personal</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s-EC" sz="1200" b="1" dirty="0" smtClean="0">
                          <a:solidFill>
                            <a:schemeClr val="tx1"/>
                          </a:solidFill>
                          <a:latin typeface="Arial"/>
                          <a:ea typeface="Calibri"/>
                          <a:cs typeface="Times New Roman"/>
                        </a:rPr>
                        <a:t>Amenaza</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s-EC" sz="1200" b="1" dirty="0" smtClean="0">
                          <a:solidFill>
                            <a:schemeClr val="tx1"/>
                          </a:solidFill>
                          <a:latin typeface="Arial"/>
                          <a:ea typeface="Calibri"/>
                          <a:cs typeface="Times New Roman"/>
                        </a:rPr>
                        <a:t>Frecuencia</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s-EC" sz="1200" b="1" dirty="0" smtClean="0">
                          <a:solidFill>
                            <a:schemeClr val="tx1"/>
                          </a:solidFill>
                          <a:latin typeface="Arial"/>
                          <a:ea typeface="Calibri"/>
                          <a:cs typeface="Times New Roman"/>
                        </a:rPr>
                        <a:t>Impacto</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s-EC" sz="1200" b="1" dirty="0">
                          <a:solidFill>
                            <a:schemeClr val="tx1"/>
                          </a:solidFill>
                          <a:latin typeface="Arial"/>
                          <a:ea typeface="Calibri"/>
                          <a:cs typeface="Times New Roman"/>
                        </a:rPr>
                        <a:t>Total</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r>
              <a:tr h="360000">
                <a:tc rowSpan="7">
                  <a:txBody>
                    <a:bodyPr/>
                    <a:lstStyle/>
                    <a:p>
                      <a:pPr>
                        <a:lnSpc>
                          <a:spcPct val="115000"/>
                        </a:lnSpc>
                        <a:spcAft>
                          <a:spcPts val="0"/>
                        </a:spcAft>
                      </a:pPr>
                      <a:r>
                        <a:rPr lang="es-EC" sz="1200" b="1" dirty="0" smtClean="0">
                          <a:solidFill>
                            <a:schemeClr val="tx1"/>
                          </a:solidFill>
                          <a:latin typeface="Arial"/>
                          <a:ea typeface="Calibri"/>
                          <a:cs typeface="Times New Roman"/>
                        </a:rPr>
                        <a:t>Diferentes </a:t>
                      </a:r>
                      <a:r>
                        <a:rPr lang="es-EC" sz="1200" b="1" dirty="0">
                          <a:solidFill>
                            <a:schemeClr val="tx1"/>
                          </a:solidFill>
                          <a:latin typeface="Arial"/>
                          <a:ea typeface="Calibri"/>
                          <a:cs typeface="Times New Roman"/>
                        </a:rPr>
                        <a:t>áreas</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b="0" dirty="0">
                          <a:solidFill>
                            <a:schemeClr val="tx1"/>
                          </a:solidFill>
                          <a:latin typeface="Arial"/>
                          <a:ea typeface="Calibri"/>
                          <a:cs typeface="Times New Roman"/>
                        </a:rPr>
                        <a:t>Desconocimientos de sus funciones</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b="1" dirty="0">
                          <a:solidFill>
                            <a:schemeClr val="tx1"/>
                          </a:solidFill>
                          <a:latin typeface="Arial"/>
                          <a:ea typeface="Calibri"/>
                          <a:cs typeface="Times New Roman"/>
                        </a:rPr>
                        <a:t>4</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b="1" dirty="0">
                          <a:solidFill>
                            <a:schemeClr val="tx1"/>
                          </a:solidFill>
                          <a:latin typeface="Arial"/>
                          <a:ea typeface="Calibri"/>
                          <a:cs typeface="Times New Roman"/>
                        </a:rPr>
                        <a:t>4</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b="1" dirty="0">
                          <a:solidFill>
                            <a:schemeClr val="tx1"/>
                          </a:solidFill>
                          <a:latin typeface="Arial"/>
                          <a:ea typeface="Calibri"/>
                          <a:cs typeface="Times New Roman"/>
                        </a:rPr>
                        <a:t>16</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000">
                <a:tc v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latin typeface="Arial"/>
                          <a:ea typeface="Calibri"/>
                          <a:cs typeface="Times New Roman"/>
                        </a:rPr>
                        <a:t>Mala organización</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3</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3</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9</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000">
                <a:tc v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latin typeface="Arial"/>
                          <a:ea typeface="Calibri"/>
                          <a:cs typeface="Times New Roman"/>
                        </a:rPr>
                        <a:t>Indisponibilidad del personal</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2</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2</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4</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000">
                <a:tc v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latin typeface="Arial"/>
                          <a:ea typeface="Calibri"/>
                          <a:cs typeface="Times New Roman"/>
                        </a:rPr>
                        <a:t>Divulgación de información</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3</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3</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9</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000">
                <a:tc v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latin typeface="Arial"/>
                          <a:ea typeface="Calibri"/>
                          <a:cs typeface="Times New Roman"/>
                        </a:rPr>
                        <a:t>Extorsión</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3</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2</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6</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000">
                <a:tc v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latin typeface="Arial"/>
                          <a:ea typeface="Calibri"/>
                          <a:cs typeface="Times New Roman"/>
                        </a:rPr>
                        <a:t>Manipular información</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4</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4</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16</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000">
                <a:tc v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latin typeface="Arial"/>
                          <a:ea typeface="Calibri"/>
                          <a:cs typeface="Times New Roman"/>
                        </a:rPr>
                        <a:t>Destruir información</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4</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4</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s-EC" sz="1200" dirty="0">
                          <a:latin typeface="Arial"/>
                          <a:ea typeface="Calibri"/>
                          <a:cs typeface="Times New Roman"/>
                        </a:rPr>
                        <a:t>16</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7" name="5 Marcador de contenido"/>
          <p:cNvSpPr txBox="1">
            <a:spLocks/>
          </p:cNvSpPr>
          <p:nvPr/>
        </p:nvSpPr>
        <p:spPr bwMode="auto">
          <a:xfrm>
            <a:off x="571472" y="1214422"/>
            <a:ext cx="6324600" cy="7024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s-ES" sz="2000" kern="0" dirty="0" smtClean="0">
                <a:latin typeface="+mn-lt"/>
              </a:rPr>
              <a:t>Es el nivel de impacto que tiene la amenaza cada vez que se presenta:</a:t>
            </a:r>
            <a:endParaRPr kumimoji="0" lang="es-ES" sz="20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5720" y="214290"/>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Plan de Tratamiento de Riesgo</a:t>
            </a:r>
            <a:endParaRPr kumimoji="0" lang="es-ES_tradnl" sz="2800" b="0" i="0" u="none" strike="noStrike" kern="0" cap="none" spc="0" normalizeH="0" baseline="0" noProof="1" smtClean="0">
              <a:ln>
                <a:noFill/>
              </a:ln>
              <a:solidFill>
                <a:srgbClr val="000000"/>
              </a:solidFill>
              <a:effectLst/>
              <a:uLnTx/>
              <a:uFillTx/>
              <a:latin typeface="Eras Bold ITC"/>
              <a:ea typeface="+mj-ea"/>
              <a:cs typeface="+mj-cs"/>
            </a:endParaRPr>
          </a:p>
        </p:txBody>
      </p:sp>
      <p:graphicFrame>
        <p:nvGraphicFramePr>
          <p:cNvPr id="5" name="4 Marcador de contenido"/>
          <p:cNvGraphicFramePr>
            <a:graphicFrameLocks noGrp="1"/>
          </p:cNvGraphicFramePr>
          <p:nvPr>
            <p:ph idx="1"/>
          </p:nvPr>
        </p:nvGraphicFramePr>
        <p:xfrm>
          <a:off x="971600" y="2996952"/>
          <a:ext cx="5832648" cy="3575304"/>
        </p:xfrm>
        <a:graphic>
          <a:graphicData uri="http://schemas.openxmlformats.org/drawingml/2006/table">
            <a:tbl>
              <a:tblPr/>
              <a:tblGrid>
                <a:gridCol w="1440160"/>
                <a:gridCol w="3384376"/>
                <a:gridCol w="1008112"/>
              </a:tblGrid>
              <a:tr h="203200">
                <a:tc>
                  <a:txBody>
                    <a:bodyPr/>
                    <a:lstStyle/>
                    <a:p>
                      <a:pPr algn="just">
                        <a:lnSpc>
                          <a:spcPct val="115000"/>
                        </a:lnSpc>
                        <a:spcAft>
                          <a:spcPts val="0"/>
                        </a:spcAft>
                      </a:pPr>
                      <a:r>
                        <a:rPr lang="es-EC" sz="1200" b="1" dirty="0" smtClean="0">
                          <a:solidFill>
                            <a:schemeClr val="tx1"/>
                          </a:solidFill>
                          <a:latin typeface="Arial"/>
                          <a:ea typeface="Calibri"/>
                          <a:cs typeface="Times New Roman"/>
                        </a:rPr>
                        <a:t>Amenaza</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s-EC" sz="1200" b="1" dirty="0" smtClean="0">
                          <a:solidFill>
                            <a:schemeClr val="tx1"/>
                          </a:solidFill>
                          <a:latin typeface="Arial"/>
                          <a:ea typeface="Calibri"/>
                          <a:cs typeface="Times New Roman"/>
                        </a:rPr>
                        <a:t>Vulnerabilidad</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s-EC" sz="1200" b="1" dirty="0" smtClean="0">
                          <a:solidFill>
                            <a:schemeClr val="tx1"/>
                          </a:solidFill>
                          <a:latin typeface="Arial"/>
                          <a:ea typeface="Calibri"/>
                          <a:cs typeface="Times New Roman"/>
                        </a:rPr>
                        <a:t>PTR</a:t>
                      </a:r>
                      <a:endParaRPr lang="es-E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r>
              <a:tr h="360000">
                <a:tc>
                  <a:txBody>
                    <a:bodyPr/>
                    <a:lstStyle/>
                    <a:p>
                      <a:pPr>
                        <a:lnSpc>
                          <a:spcPct val="115000"/>
                        </a:lnSpc>
                        <a:spcAft>
                          <a:spcPts val="0"/>
                        </a:spcAft>
                      </a:pPr>
                      <a:r>
                        <a:rPr lang="es-EC" sz="1200" b="0" dirty="0">
                          <a:solidFill>
                            <a:schemeClr val="tx1"/>
                          </a:solidFill>
                          <a:latin typeface="Arial"/>
                          <a:ea typeface="Calibri"/>
                          <a:cs typeface="Times New Roman"/>
                        </a:rPr>
                        <a:t>Divulgación de la información</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Almacenamiento no protegido</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Reducir </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000">
                <a:tc>
                  <a:txBody>
                    <a:bodyPr/>
                    <a:lstStyle/>
                    <a:p>
                      <a:pPr>
                        <a:lnSpc>
                          <a:spcPct val="115000"/>
                        </a:lnSpc>
                        <a:spcAft>
                          <a:spcPts val="0"/>
                        </a:spcAft>
                      </a:pPr>
                      <a:r>
                        <a:rPr lang="es-EC" sz="1200" b="0" dirty="0">
                          <a:solidFill>
                            <a:schemeClr val="tx1"/>
                          </a:solidFill>
                          <a:latin typeface="Arial"/>
                          <a:ea typeface="Calibri"/>
                          <a:cs typeface="Times New Roman"/>
                        </a:rPr>
                        <a:t>Extorsión</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Desconocimiento de estándares y reglas establecidas por la empresa</a:t>
                      </a:r>
                      <a:endParaRPr lang="es-ES" sz="1100" b="0" dirty="0">
                        <a:solidFill>
                          <a:schemeClr val="tx1"/>
                        </a:solidFill>
                        <a:latin typeface="Calibri"/>
                        <a:ea typeface="Calibri"/>
                        <a:cs typeface="Times New Roman"/>
                      </a:endParaRPr>
                    </a:p>
                    <a:p>
                      <a:pPr>
                        <a:lnSpc>
                          <a:spcPct val="115000"/>
                        </a:lnSpc>
                        <a:spcAft>
                          <a:spcPts val="0"/>
                        </a:spcAft>
                      </a:pPr>
                      <a:r>
                        <a:rPr lang="es-EC" sz="1200" b="0" dirty="0">
                          <a:solidFill>
                            <a:schemeClr val="tx1"/>
                          </a:solidFill>
                          <a:latin typeface="Arial"/>
                          <a:ea typeface="Calibri"/>
                          <a:cs typeface="Times New Roman"/>
                        </a:rPr>
                        <a:t>Falta de reglas según el caso</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Reducir </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000">
                <a:tc>
                  <a:txBody>
                    <a:bodyPr/>
                    <a:lstStyle/>
                    <a:p>
                      <a:pPr>
                        <a:lnSpc>
                          <a:spcPct val="115000"/>
                        </a:lnSpc>
                        <a:spcAft>
                          <a:spcPts val="0"/>
                        </a:spcAft>
                      </a:pPr>
                      <a:r>
                        <a:rPr lang="es-EC" sz="1200" b="0" dirty="0">
                          <a:solidFill>
                            <a:schemeClr val="tx1"/>
                          </a:solidFill>
                          <a:latin typeface="Arial"/>
                          <a:ea typeface="Calibri"/>
                          <a:cs typeface="Times New Roman"/>
                        </a:rPr>
                        <a:t>Manipulación de la información</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Insuficiente entrenamiento de empleados</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Reducir </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000">
                <a:tc>
                  <a:txBody>
                    <a:bodyPr/>
                    <a:lstStyle/>
                    <a:p>
                      <a:pPr>
                        <a:lnSpc>
                          <a:spcPct val="115000"/>
                        </a:lnSpc>
                        <a:spcAft>
                          <a:spcPts val="0"/>
                        </a:spcAft>
                      </a:pPr>
                      <a:r>
                        <a:rPr lang="es-EC" sz="1200" b="0" dirty="0">
                          <a:solidFill>
                            <a:schemeClr val="tx1"/>
                          </a:solidFill>
                          <a:latin typeface="Arial"/>
                          <a:ea typeface="Calibri"/>
                          <a:cs typeface="Times New Roman"/>
                        </a:rPr>
                        <a:t>Destrucción de la información</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Falta de un debido control de acceso a usuarios y de una protección física</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Reducir </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000">
                <a:tc>
                  <a:txBody>
                    <a:bodyPr/>
                    <a:lstStyle/>
                    <a:p>
                      <a:pPr>
                        <a:lnSpc>
                          <a:spcPct val="115000"/>
                        </a:lnSpc>
                        <a:spcAft>
                          <a:spcPts val="0"/>
                        </a:spcAft>
                      </a:pPr>
                      <a:r>
                        <a:rPr lang="es-EC" sz="1200" b="0" dirty="0">
                          <a:solidFill>
                            <a:schemeClr val="tx1"/>
                          </a:solidFill>
                          <a:latin typeface="Arial"/>
                          <a:ea typeface="Calibri"/>
                          <a:cs typeface="Times New Roman"/>
                        </a:rPr>
                        <a:t>Falla en la elección del personal</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Falta de especificaciones con respecto a la selección de personal</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Reducir</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000">
                <a:tc>
                  <a:txBody>
                    <a:bodyPr/>
                    <a:lstStyle/>
                    <a:p>
                      <a:pPr>
                        <a:lnSpc>
                          <a:spcPct val="115000"/>
                        </a:lnSpc>
                        <a:spcAft>
                          <a:spcPts val="0"/>
                        </a:spcAft>
                      </a:pPr>
                      <a:r>
                        <a:rPr lang="es-EC" sz="1200" b="0" dirty="0">
                          <a:solidFill>
                            <a:schemeClr val="tx1"/>
                          </a:solidFill>
                          <a:latin typeface="Arial"/>
                          <a:ea typeface="Calibri"/>
                          <a:cs typeface="Times New Roman"/>
                        </a:rPr>
                        <a:t>Divulgación de la información</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Almacenamiento no protegido</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Reducir </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000">
                <a:tc>
                  <a:txBody>
                    <a:bodyPr/>
                    <a:lstStyle/>
                    <a:p>
                      <a:pPr>
                        <a:lnSpc>
                          <a:spcPct val="115000"/>
                        </a:lnSpc>
                        <a:spcAft>
                          <a:spcPts val="0"/>
                        </a:spcAft>
                      </a:pPr>
                      <a:r>
                        <a:rPr lang="es-EC" sz="1200" b="0" dirty="0">
                          <a:solidFill>
                            <a:schemeClr val="tx1"/>
                          </a:solidFill>
                          <a:latin typeface="Arial"/>
                          <a:ea typeface="Calibri"/>
                          <a:cs typeface="Times New Roman"/>
                        </a:rPr>
                        <a:t>Extorsión</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Desconocimiento de estándares y reglas establecidas por la empresa</a:t>
                      </a:r>
                      <a:endParaRPr lang="es-ES" sz="1100" b="0" dirty="0">
                        <a:solidFill>
                          <a:schemeClr val="tx1"/>
                        </a:solidFill>
                        <a:latin typeface="Calibri"/>
                        <a:ea typeface="Calibri"/>
                        <a:cs typeface="Times New Roman"/>
                      </a:endParaRPr>
                    </a:p>
                    <a:p>
                      <a:pPr>
                        <a:lnSpc>
                          <a:spcPct val="115000"/>
                        </a:lnSpc>
                        <a:spcAft>
                          <a:spcPts val="0"/>
                        </a:spcAft>
                      </a:pPr>
                      <a:r>
                        <a:rPr lang="es-EC" sz="1200" b="0" dirty="0">
                          <a:solidFill>
                            <a:schemeClr val="tx1"/>
                          </a:solidFill>
                          <a:latin typeface="Arial"/>
                          <a:ea typeface="Calibri"/>
                          <a:cs typeface="Times New Roman"/>
                        </a:rPr>
                        <a:t>Falta de reglas según el caso</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b="0" dirty="0">
                          <a:solidFill>
                            <a:schemeClr val="tx1"/>
                          </a:solidFill>
                          <a:latin typeface="Arial"/>
                          <a:ea typeface="Calibri"/>
                          <a:cs typeface="Times New Roman"/>
                        </a:rPr>
                        <a:t>Reducir </a:t>
                      </a:r>
                      <a:endParaRPr lang="es-ES" sz="1100" b="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7" name="5 Marcador de contenido"/>
          <p:cNvSpPr txBox="1">
            <a:spLocks/>
          </p:cNvSpPr>
          <p:nvPr/>
        </p:nvSpPr>
        <p:spPr bwMode="auto">
          <a:xfrm>
            <a:off x="571472" y="1214422"/>
            <a:ext cx="6324600" cy="7024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pPr>
            <a:r>
              <a:rPr lang="es-ES" sz="2000" kern="0" dirty="0" smtClean="0">
                <a:latin typeface="+mn-lt"/>
              </a:rPr>
              <a:t>Consiste en seleccionar y aplicar las medidas más adecuadas para modificar el riesgo, para evitar los daños al factor de riesgo o aprovechar las ventajas que pueda reportarnos.</a:t>
            </a:r>
            <a:endParaRPr kumimoji="0" lang="es-ES" sz="20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5720" y="214290"/>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Declaración de Aplicación</a:t>
            </a:r>
            <a:endParaRPr kumimoji="0" lang="es-ES_tradnl" sz="2800" b="0" i="0" u="none" strike="noStrike" kern="0" cap="none" spc="0" normalizeH="0" baseline="0" noProof="1" smtClean="0">
              <a:ln>
                <a:noFill/>
              </a:ln>
              <a:solidFill>
                <a:srgbClr val="000000"/>
              </a:solidFill>
              <a:effectLst/>
              <a:uLnTx/>
              <a:uFillTx/>
              <a:latin typeface="Eras Bold ITC"/>
              <a:ea typeface="+mj-ea"/>
              <a:cs typeface="+mj-cs"/>
            </a:endParaRPr>
          </a:p>
        </p:txBody>
      </p:sp>
      <p:sp>
        <p:nvSpPr>
          <p:cNvPr id="7" name="5 Marcador de contenido"/>
          <p:cNvSpPr txBox="1">
            <a:spLocks/>
          </p:cNvSpPr>
          <p:nvPr/>
        </p:nvSpPr>
        <p:spPr bwMode="auto">
          <a:xfrm>
            <a:off x="571472" y="1214422"/>
            <a:ext cx="6324600" cy="7024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FontTx/>
              <a:buChar char="•"/>
            </a:pPr>
            <a:r>
              <a:rPr lang="es-ES" sz="2000" kern="0" dirty="0" smtClean="0">
                <a:latin typeface="+mn-lt"/>
              </a:rPr>
              <a:t>Es el documento que define cuales serán los controles a implementar a través del SGSI.</a:t>
            </a:r>
          </a:p>
        </p:txBody>
      </p:sp>
      <p:graphicFrame>
        <p:nvGraphicFramePr>
          <p:cNvPr id="6" name="5 Tabla"/>
          <p:cNvGraphicFramePr>
            <a:graphicFrameLocks noGrp="1"/>
          </p:cNvGraphicFramePr>
          <p:nvPr/>
        </p:nvGraphicFramePr>
        <p:xfrm>
          <a:off x="611560" y="2204864"/>
          <a:ext cx="6264694" cy="4059936"/>
        </p:xfrm>
        <a:graphic>
          <a:graphicData uri="http://schemas.openxmlformats.org/drawingml/2006/table">
            <a:tbl>
              <a:tblPr/>
              <a:tblGrid>
                <a:gridCol w="743358"/>
                <a:gridCol w="412977"/>
                <a:gridCol w="1147921"/>
                <a:gridCol w="648072"/>
                <a:gridCol w="216024"/>
                <a:gridCol w="216024"/>
                <a:gridCol w="362745"/>
                <a:gridCol w="206465"/>
                <a:gridCol w="2311108"/>
              </a:tblGrid>
              <a:tr h="128275">
                <a:tc rowSpan="2" gridSpan="3">
                  <a:txBody>
                    <a:bodyPr/>
                    <a:lstStyle/>
                    <a:p>
                      <a:pPr algn="just">
                        <a:lnSpc>
                          <a:spcPct val="115000"/>
                        </a:lnSpc>
                        <a:spcAft>
                          <a:spcPts val="0"/>
                        </a:spcAft>
                      </a:pPr>
                      <a:endParaRPr lang="es-EC" sz="1000" b="1" dirty="0">
                        <a:solidFill>
                          <a:schemeClr val="tx1"/>
                        </a:solidFill>
                        <a:latin typeface="Arial" pitchFamily="34" charset="0"/>
                        <a:ea typeface="Calibri"/>
                        <a:cs typeface="Arial" pitchFamily="34" charset="0"/>
                      </a:endParaRPr>
                    </a:p>
                    <a:p>
                      <a:pPr algn="just">
                        <a:lnSpc>
                          <a:spcPct val="115000"/>
                        </a:lnSpc>
                        <a:spcAft>
                          <a:spcPts val="0"/>
                        </a:spcAft>
                      </a:pPr>
                      <a:r>
                        <a:rPr lang="es-EC" sz="1000" b="1" dirty="0">
                          <a:solidFill>
                            <a:schemeClr val="tx1"/>
                          </a:solidFill>
                          <a:latin typeface="Arial" pitchFamily="34" charset="0"/>
                          <a:ea typeface="Calibri"/>
                          <a:cs typeface="Arial" pitchFamily="34" charset="0"/>
                        </a:rPr>
                        <a:t>ISO 27001: 2005 Controles</a:t>
                      </a:r>
                      <a:endParaRPr lang="es-ES" sz="1000" b="1" dirty="0">
                        <a:solidFill>
                          <a:schemeClr val="tx1"/>
                        </a:solidFill>
                        <a:latin typeface="Arial" pitchFamily="34" charset="0"/>
                        <a:ea typeface="Calibri"/>
                        <a:cs typeface="Arial" pitchFamily="34" charset="0"/>
                      </a:endParaRPr>
                    </a:p>
                  </a:txBody>
                  <a:tcPr marL="22816" marR="2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rowSpan="2" hMerge="1">
                  <a:txBody>
                    <a:bodyPr/>
                    <a:lstStyle/>
                    <a:p>
                      <a:endParaRPr lang="es-ES"/>
                    </a:p>
                  </a:txBody>
                  <a:tcPr/>
                </a:tc>
                <a:tc rowSpan="2" hMerge="1">
                  <a:txBody>
                    <a:bodyPr/>
                    <a:lstStyle/>
                    <a:p>
                      <a:endParaRPr lang="es-ES"/>
                    </a:p>
                  </a:txBody>
                  <a:tcPr/>
                </a:tc>
                <a:tc rowSpan="2">
                  <a:txBody>
                    <a:bodyPr/>
                    <a:lstStyle/>
                    <a:p>
                      <a:pPr algn="just">
                        <a:lnSpc>
                          <a:spcPct val="115000"/>
                        </a:lnSpc>
                        <a:spcAft>
                          <a:spcPts val="0"/>
                        </a:spcAft>
                      </a:pPr>
                      <a:endParaRPr lang="es-EC" sz="1000" b="1" dirty="0">
                        <a:solidFill>
                          <a:schemeClr val="tx1"/>
                        </a:solidFill>
                        <a:latin typeface="Arial" pitchFamily="34" charset="0"/>
                        <a:ea typeface="Calibri"/>
                        <a:cs typeface="Arial" pitchFamily="34" charset="0"/>
                      </a:endParaRPr>
                    </a:p>
                    <a:p>
                      <a:pPr algn="just">
                        <a:lnSpc>
                          <a:spcPct val="115000"/>
                        </a:lnSpc>
                        <a:spcAft>
                          <a:spcPts val="0"/>
                        </a:spcAft>
                      </a:pPr>
                      <a:r>
                        <a:rPr lang="es-EC" sz="1000" b="1" dirty="0">
                          <a:solidFill>
                            <a:schemeClr val="tx1"/>
                          </a:solidFill>
                          <a:latin typeface="Arial" pitchFamily="34" charset="0"/>
                          <a:ea typeface="Calibri"/>
                          <a:cs typeface="Arial" pitchFamily="34" charset="0"/>
                        </a:rPr>
                        <a:t>Controles Utilizados</a:t>
                      </a:r>
                      <a:endParaRPr lang="es-ES" sz="1000" b="1" dirty="0">
                        <a:solidFill>
                          <a:schemeClr val="tx1"/>
                        </a:solidFill>
                        <a:latin typeface="Arial" pitchFamily="34" charset="0"/>
                        <a:ea typeface="Calibri"/>
                        <a:cs typeface="Arial" pitchFamily="34" charset="0"/>
                      </a:endParaRPr>
                    </a:p>
                  </a:txBody>
                  <a:tcPr marL="22816" marR="2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gridSpan="4">
                  <a:txBody>
                    <a:bodyPr/>
                    <a:lstStyle/>
                    <a:p>
                      <a:pPr algn="ctr">
                        <a:lnSpc>
                          <a:spcPct val="115000"/>
                        </a:lnSpc>
                        <a:spcAft>
                          <a:spcPts val="0"/>
                        </a:spcAft>
                      </a:pPr>
                      <a:r>
                        <a:rPr lang="es-EC" sz="1000" b="1" dirty="0">
                          <a:solidFill>
                            <a:schemeClr val="tx1"/>
                          </a:solidFill>
                          <a:latin typeface="Arial" pitchFamily="34" charset="0"/>
                          <a:ea typeface="Calibri"/>
                          <a:cs typeface="Arial" pitchFamily="34" charset="0"/>
                        </a:rPr>
                        <a:t>Controles seleccionados y las razones para la selección</a:t>
                      </a:r>
                      <a:endParaRPr lang="es-ES" sz="1000" b="1" dirty="0">
                        <a:solidFill>
                          <a:schemeClr val="tx1"/>
                        </a:solidFill>
                        <a:latin typeface="Arial" pitchFamily="34" charset="0"/>
                        <a:ea typeface="Calibri"/>
                        <a:cs typeface="Arial" pitchFamily="34" charset="0"/>
                      </a:endParaRPr>
                    </a:p>
                  </a:txBody>
                  <a:tcPr marL="22816" marR="2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C" sz="1000" b="1" dirty="0">
                          <a:solidFill>
                            <a:schemeClr val="tx1"/>
                          </a:solidFill>
                          <a:latin typeface="Arial" pitchFamily="34" charset="0"/>
                          <a:ea typeface="Calibri"/>
                          <a:cs typeface="Arial" pitchFamily="34" charset="0"/>
                        </a:rPr>
                        <a:t>Observaciones </a:t>
                      </a:r>
                      <a:endParaRPr lang="es-ES" sz="1000" b="1" dirty="0">
                        <a:solidFill>
                          <a:schemeClr val="tx1"/>
                        </a:solidFill>
                        <a:latin typeface="Arial" pitchFamily="34" charset="0"/>
                        <a:ea typeface="Calibri"/>
                        <a:cs typeface="Arial" pitchFamily="34" charset="0"/>
                      </a:endParaRPr>
                    </a:p>
                    <a:p>
                      <a:pPr algn="ctr">
                        <a:lnSpc>
                          <a:spcPct val="115000"/>
                        </a:lnSpc>
                        <a:spcAft>
                          <a:spcPts val="0"/>
                        </a:spcAft>
                      </a:pPr>
                      <a:r>
                        <a:rPr lang="es-EC" sz="1000" b="1" dirty="0">
                          <a:solidFill>
                            <a:schemeClr val="tx1"/>
                          </a:solidFill>
                          <a:latin typeface="Arial" pitchFamily="34" charset="0"/>
                          <a:ea typeface="Calibri"/>
                          <a:cs typeface="Arial" pitchFamily="34" charset="0"/>
                        </a:rPr>
                        <a:t>(Descripción general de la aplicación)</a:t>
                      </a:r>
                      <a:endParaRPr lang="es-ES" sz="1000" b="1" dirty="0">
                        <a:solidFill>
                          <a:schemeClr val="tx1"/>
                        </a:solidFill>
                        <a:latin typeface="Arial" pitchFamily="34" charset="0"/>
                        <a:ea typeface="Calibri"/>
                        <a:cs typeface="Arial" pitchFamily="34" charset="0"/>
                      </a:endParaRPr>
                    </a:p>
                  </a:txBody>
                  <a:tcPr marL="22816" marR="2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r>
              <a:tr h="192413">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C" sz="800" b="1" dirty="0">
                          <a:latin typeface="Arial" pitchFamily="34" charset="0"/>
                          <a:ea typeface="Calibri"/>
                          <a:cs typeface="Arial" pitchFamily="34" charset="0"/>
                        </a:rPr>
                        <a:t>LR</a:t>
                      </a:r>
                      <a:endParaRPr lang="es-ES" sz="8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15000"/>
                        </a:lnSpc>
                        <a:spcAft>
                          <a:spcPts val="0"/>
                        </a:spcAft>
                      </a:pPr>
                      <a:r>
                        <a:rPr lang="es-EC" sz="800" b="1" dirty="0">
                          <a:latin typeface="Arial" pitchFamily="34" charset="0"/>
                          <a:ea typeface="Calibri"/>
                          <a:cs typeface="Arial" pitchFamily="34" charset="0"/>
                        </a:rPr>
                        <a:t>CO</a:t>
                      </a:r>
                      <a:endParaRPr lang="es-ES" sz="8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15000"/>
                        </a:lnSpc>
                        <a:spcAft>
                          <a:spcPts val="0"/>
                        </a:spcAft>
                      </a:pPr>
                      <a:r>
                        <a:rPr lang="es-EC" sz="800" b="1" dirty="0">
                          <a:latin typeface="Arial" pitchFamily="34" charset="0"/>
                          <a:ea typeface="Calibri"/>
                          <a:cs typeface="Arial" pitchFamily="34" charset="0"/>
                        </a:rPr>
                        <a:t>BR/BP</a:t>
                      </a:r>
                      <a:endParaRPr lang="es-ES" sz="8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15000"/>
                        </a:lnSpc>
                        <a:spcAft>
                          <a:spcPts val="0"/>
                        </a:spcAft>
                      </a:pPr>
                      <a:r>
                        <a:rPr lang="es-EC" sz="800" b="1" dirty="0">
                          <a:latin typeface="Arial" pitchFamily="34" charset="0"/>
                          <a:ea typeface="Calibri"/>
                          <a:cs typeface="Arial" pitchFamily="34" charset="0"/>
                        </a:rPr>
                        <a:t>RRA</a:t>
                      </a:r>
                      <a:endParaRPr lang="es-ES" sz="8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vMerge="1">
                  <a:txBody>
                    <a:bodyPr/>
                    <a:lstStyle/>
                    <a:p>
                      <a:endParaRPr lang="es-ES"/>
                    </a:p>
                  </a:txBody>
                  <a:tcPr/>
                </a:tc>
              </a:tr>
              <a:tr h="192413">
                <a:tc>
                  <a:txBody>
                    <a:bodyPr/>
                    <a:lstStyle/>
                    <a:p>
                      <a:pPr algn="just">
                        <a:lnSpc>
                          <a:spcPct val="115000"/>
                        </a:lnSpc>
                        <a:spcAft>
                          <a:spcPts val="0"/>
                        </a:spcAft>
                      </a:pPr>
                      <a:r>
                        <a:rPr lang="es-EC" sz="1000" b="1" dirty="0" smtClean="0">
                          <a:solidFill>
                            <a:schemeClr val="tx1"/>
                          </a:solidFill>
                          <a:latin typeface="Arial" pitchFamily="34" charset="0"/>
                          <a:ea typeface="Calibri"/>
                          <a:cs typeface="Arial" pitchFamily="34" charset="0"/>
                        </a:rPr>
                        <a:t>Cláusula</a:t>
                      </a:r>
                      <a:endParaRPr lang="es-ES" sz="1000" b="1" dirty="0">
                        <a:solidFill>
                          <a:schemeClr val="tx1"/>
                        </a:solidFill>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s-EC" sz="1000" dirty="0">
                          <a:latin typeface="Arial" pitchFamily="34" charset="0"/>
                          <a:ea typeface="Calibri"/>
                          <a:cs typeface="Arial" pitchFamily="34" charset="0"/>
                        </a:rPr>
                        <a:t>Sec.</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dirty="0">
                          <a:latin typeface="Arial" pitchFamily="34" charset="0"/>
                          <a:ea typeface="Calibri"/>
                          <a:cs typeface="Arial" pitchFamily="34" charset="0"/>
                        </a:rPr>
                        <a:t>Objetivo de control/Controles</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just">
                        <a:lnSpc>
                          <a:spcPct val="115000"/>
                        </a:lnSpc>
                        <a:spcAft>
                          <a:spcPts val="0"/>
                        </a:spcAft>
                      </a:pPr>
                      <a:endParaRPr lang="es-EC"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6419">
                <a:tc rowSpan="4">
                  <a:txBody>
                    <a:bodyPr/>
                    <a:lstStyle/>
                    <a:p>
                      <a:pPr algn="just">
                        <a:lnSpc>
                          <a:spcPct val="115000"/>
                        </a:lnSpc>
                        <a:spcAft>
                          <a:spcPts val="0"/>
                        </a:spcAft>
                      </a:pPr>
                      <a:endParaRPr lang="es-ES" sz="1000" b="1" dirty="0">
                        <a:solidFill>
                          <a:schemeClr val="tx1"/>
                        </a:solidFill>
                        <a:latin typeface="Arial" pitchFamily="34" charset="0"/>
                        <a:ea typeface="Calibri"/>
                        <a:cs typeface="Arial" pitchFamily="34" charset="0"/>
                      </a:endParaRPr>
                    </a:p>
                    <a:p>
                      <a:pPr algn="l">
                        <a:lnSpc>
                          <a:spcPct val="115000"/>
                        </a:lnSpc>
                        <a:spcAft>
                          <a:spcPts val="0"/>
                        </a:spcAft>
                      </a:pPr>
                      <a:r>
                        <a:rPr lang="es-EC" sz="1000" b="1" dirty="0">
                          <a:solidFill>
                            <a:schemeClr val="tx1"/>
                          </a:solidFill>
                          <a:latin typeface="Arial" pitchFamily="34" charset="0"/>
                          <a:ea typeface="Calibri"/>
                          <a:cs typeface="Arial" pitchFamily="34" charset="0"/>
                        </a:rPr>
                        <a:t>Seguridad de los Recursos Humanos</a:t>
                      </a:r>
                      <a:endParaRPr lang="es-ES" sz="1000" b="1" dirty="0">
                        <a:solidFill>
                          <a:schemeClr val="tx1"/>
                        </a:solidFill>
                        <a:latin typeface="Arial" pitchFamily="34" charset="0"/>
                        <a:ea typeface="Calibri"/>
                        <a:cs typeface="Arial" pitchFamily="34" charset="0"/>
                      </a:endParaRPr>
                    </a:p>
                  </a:txBody>
                  <a:tcPr marL="22816" marR="2281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s-EC" sz="1000" dirty="0">
                          <a:latin typeface="Arial" pitchFamily="34" charset="0"/>
                          <a:ea typeface="Calibri"/>
                          <a:cs typeface="Arial" pitchFamily="34" charset="0"/>
                        </a:rPr>
                        <a:t>8.2</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C" sz="1000" dirty="0">
                          <a:latin typeface="Arial" pitchFamily="34" charset="0"/>
                          <a:ea typeface="Calibri"/>
                          <a:cs typeface="Arial" pitchFamily="34" charset="0"/>
                        </a:rPr>
                        <a:t>Durante el Empleo</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endParaRPr lang="es-EC"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es-ES" dirty="0"/>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es-ES" dirty="0"/>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es-ES" dirty="0"/>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endParaRPr lang="es-EC"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es-ES" sz="1000" dirty="0">
                        <a:latin typeface="Arial" pitchFamily="34" charset="0"/>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36425">
                <a:tc vMerge="1">
                  <a:txBody>
                    <a:bodyPr/>
                    <a:lstStyle/>
                    <a:p>
                      <a:endParaRPr lang="es-ES"/>
                    </a:p>
                  </a:txBody>
                  <a:tcPr/>
                </a:tc>
                <a:tc>
                  <a:txBody>
                    <a:bodyPr/>
                    <a:lstStyle/>
                    <a:p>
                      <a:pPr algn="just">
                        <a:lnSpc>
                          <a:spcPct val="115000"/>
                        </a:lnSpc>
                        <a:spcAft>
                          <a:spcPts val="0"/>
                        </a:spcAft>
                      </a:pPr>
                      <a:r>
                        <a:rPr lang="es-EC" sz="1000" dirty="0">
                          <a:latin typeface="Arial" pitchFamily="34" charset="0"/>
                          <a:ea typeface="Calibri"/>
                          <a:cs typeface="Arial" pitchFamily="34" charset="0"/>
                        </a:rPr>
                        <a:t>8.2.1</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Arial" pitchFamily="34" charset="0"/>
                          <a:ea typeface="Calibri"/>
                          <a:cs typeface="Arial" pitchFamily="34" charset="0"/>
                        </a:rPr>
                        <a:t>Responsabilidad de la Dirección</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latin typeface="Arial" pitchFamily="34" charset="0"/>
                          <a:ea typeface="Calibri"/>
                          <a:cs typeface="Arial" pitchFamily="34" charset="0"/>
                        </a:rPr>
                        <a:t>X</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dirty="0"/>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latin typeface="Arial" pitchFamily="34" charset="0"/>
                          <a:ea typeface="Calibri"/>
                          <a:cs typeface="Arial" pitchFamily="34" charset="0"/>
                        </a:rPr>
                        <a:t>X</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latin typeface="Arial" pitchFamily="34" charset="0"/>
                          <a:ea typeface="Calibri"/>
                          <a:cs typeface="Arial" pitchFamily="34" charset="0"/>
                        </a:rPr>
                        <a:t>X</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Arial" pitchFamily="34" charset="0"/>
                          <a:ea typeface="Calibri"/>
                          <a:cs typeface="Arial" pitchFamily="34" charset="0"/>
                        </a:rPr>
                        <a:t>Se debe detallar los procedimientos para controlar que las políticas de seguridad de la empresa se estén aplicando en las labores diarias.</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716">
                <a:tc vMerge="1">
                  <a:txBody>
                    <a:bodyPr/>
                    <a:lstStyle/>
                    <a:p>
                      <a:endParaRPr lang="es-ES"/>
                    </a:p>
                  </a:txBody>
                  <a:tcPr/>
                </a:tc>
                <a:tc>
                  <a:txBody>
                    <a:bodyPr/>
                    <a:lstStyle/>
                    <a:p>
                      <a:pPr algn="just">
                        <a:lnSpc>
                          <a:spcPct val="115000"/>
                        </a:lnSpc>
                        <a:spcAft>
                          <a:spcPts val="0"/>
                        </a:spcAft>
                      </a:pPr>
                      <a:r>
                        <a:rPr lang="es-EC" sz="1000" dirty="0">
                          <a:latin typeface="Arial" pitchFamily="34" charset="0"/>
                          <a:ea typeface="Calibri"/>
                          <a:cs typeface="Arial" pitchFamily="34" charset="0"/>
                        </a:rPr>
                        <a:t>8.2.2</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Arial" pitchFamily="34" charset="0"/>
                          <a:ea typeface="Calibri"/>
                          <a:cs typeface="Arial" pitchFamily="34" charset="0"/>
                        </a:rPr>
                        <a:t>Formación y capacitación en seguridad de la información</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latin typeface="Arial" pitchFamily="34" charset="0"/>
                          <a:ea typeface="Calibri"/>
                          <a:cs typeface="Arial" pitchFamily="34" charset="0"/>
                        </a:rPr>
                        <a:t>X</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dirty="0"/>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dirty="0"/>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latin typeface="Arial" pitchFamily="34" charset="0"/>
                          <a:ea typeface="Calibri"/>
                          <a:cs typeface="Arial" pitchFamily="34" charset="0"/>
                        </a:rPr>
                        <a:t>X</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latin typeface="Arial" pitchFamily="34" charset="0"/>
                          <a:ea typeface="Calibri"/>
                          <a:cs typeface="Arial" pitchFamily="34" charset="0"/>
                        </a:rPr>
                        <a:t>X</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Arial" pitchFamily="34" charset="0"/>
                          <a:ea typeface="Calibri"/>
                          <a:cs typeface="Arial" pitchFamily="34" charset="0"/>
                        </a:rPr>
                        <a:t>Definir las actividades a realizar para aplicar el control y transmitir las políticas de seguridad o actualizaciones de las mismas</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811">
                <a:tc vMerge="1">
                  <a:txBody>
                    <a:bodyPr/>
                    <a:lstStyle/>
                    <a:p>
                      <a:endParaRPr lang="es-ES"/>
                    </a:p>
                  </a:txBody>
                  <a:tcPr/>
                </a:tc>
                <a:tc>
                  <a:txBody>
                    <a:bodyPr/>
                    <a:lstStyle/>
                    <a:p>
                      <a:pPr algn="just">
                        <a:lnSpc>
                          <a:spcPct val="115000"/>
                        </a:lnSpc>
                        <a:spcAft>
                          <a:spcPts val="0"/>
                        </a:spcAft>
                      </a:pPr>
                      <a:r>
                        <a:rPr lang="es-EC" sz="1000" dirty="0">
                          <a:latin typeface="Arial" pitchFamily="34" charset="0"/>
                          <a:ea typeface="Calibri"/>
                          <a:cs typeface="Arial" pitchFamily="34" charset="0"/>
                        </a:rPr>
                        <a:t>8.2.3</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Arial" pitchFamily="34" charset="0"/>
                          <a:ea typeface="Calibri"/>
                          <a:cs typeface="Arial" pitchFamily="34" charset="0"/>
                        </a:rPr>
                        <a:t>Comunicación de eventos y debilidades de la seguridad de la información</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latin typeface="Arial" pitchFamily="34" charset="0"/>
                          <a:ea typeface="Calibri"/>
                          <a:cs typeface="Arial" pitchFamily="34" charset="0"/>
                        </a:rPr>
                        <a:t>X</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dirty="0"/>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dirty="0"/>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latin typeface="Arial" pitchFamily="34" charset="0"/>
                          <a:ea typeface="Calibri"/>
                          <a:cs typeface="Arial" pitchFamily="34" charset="0"/>
                        </a:rPr>
                        <a:t>X</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latin typeface="Arial" pitchFamily="34" charset="0"/>
                          <a:ea typeface="Calibri"/>
                          <a:cs typeface="Arial" pitchFamily="34" charset="0"/>
                        </a:rPr>
                        <a:t>X</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Arial" pitchFamily="34" charset="0"/>
                          <a:ea typeface="Calibri"/>
                          <a:cs typeface="Arial" pitchFamily="34" charset="0"/>
                        </a:rPr>
                        <a:t>Se debe estructurar un procedimiento a seguir en caso de que alguna política sea infringida por los usuarios.</a:t>
                      </a:r>
                      <a:endParaRPr lang="es-ES" sz="1000" dirty="0">
                        <a:latin typeface="Arial" pitchFamily="34" charset="0"/>
                        <a:ea typeface="Calibri"/>
                        <a:cs typeface="Arial" pitchFamily="34" charset="0"/>
                      </a:endParaRPr>
                    </a:p>
                  </a:txBody>
                  <a:tcPr marL="22816" marR="22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57158" y="5072074"/>
            <a:ext cx="7772400" cy="1362075"/>
          </a:xfrm>
        </p:spPr>
        <p:txBody>
          <a:bodyPr/>
          <a:lstStyle/>
          <a:p>
            <a:r>
              <a:rPr lang="es-ES" dirty="0" smtClean="0"/>
              <a:t>ETAPA 2: hacer</a:t>
            </a:r>
            <a:endParaRPr lang="es-EC"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4282" y="214290"/>
            <a:ext cx="6324600" cy="928694"/>
          </a:xfrm>
        </p:spPr>
        <p:txBody>
          <a:bodyPr/>
          <a:lstStyle/>
          <a:p>
            <a:pPr algn="l">
              <a:spcBef>
                <a:spcPts val="0"/>
              </a:spcBef>
              <a:spcAft>
                <a:spcPts val="0"/>
              </a:spcAft>
              <a:buNone/>
            </a:pPr>
            <a:r>
              <a:rPr lang="es-ES_tradnl" sz="2800" b="0" i="0" noProof="1" smtClean="0">
                <a:solidFill>
                  <a:srgbClr val="000000"/>
                </a:solidFill>
                <a:latin typeface="Eras Bold ITC"/>
                <a:ea typeface="+mj-ea"/>
                <a:cs typeface="+mj-cs"/>
              </a:rPr>
              <a:t>Introducción</a:t>
            </a:r>
            <a:endParaRPr lang="es-ES_tradnl" sz="2800" b="0" i="0" noProof="1">
              <a:solidFill>
                <a:srgbClr val="000000"/>
              </a:solidFill>
              <a:latin typeface="Eras Bold ITC"/>
              <a:ea typeface="+mj-ea"/>
              <a:cs typeface="+mj-cs"/>
            </a:endParaRPr>
          </a:p>
        </p:txBody>
      </p:sp>
      <p:sp>
        <p:nvSpPr>
          <p:cNvPr id="8" name="Content Placeholder 7"/>
          <p:cNvSpPr>
            <a:spLocks noGrp="1"/>
          </p:cNvSpPr>
          <p:nvPr>
            <p:ph idx="1"/>
          </p:nvPr>
        </p:nvSpPr>
        <p:spPr>
          <a:xfrm>
            <a:off x="642910" y="1357298"/>
            <a:ext cx="6038848" cy="4419600"/>
          </a:xfrm>
        </p:spPr>
        <p:txBody>
          <a:bodyPr/>
          <a:lstStyle/>
          <a:p>
            <a:r>
              <a:rPr lang="es-EC" dirty="0" smtClean="0"/>
              <a:t>La información se ha convertido es uno de los activos más valiosos de las empresas, la cual sufre amenazas de varios tipos es por esto que su aseguramiento es un objetivo muy importante.</a:t>
            </a:r>
          </a:p>
          <a:p>
            <a:r>
              <a:rPr lang="es-EC" dirty="0" smtClean="0"/>
              <a:t>Para cumplir con esto, se debe desarrollar un SGSI el cual disminuye amenazas que pueden someter a activos de información a diversas formas de fraude, sabotaje o vandalismo. </a:t>
            </a:r>
          </a:p>
          <a:p>
            <a:endParaRPr lang="es-ES_tradnl" b="1" noProof="1"/>
          </a:p>
        </p:txBody>
      </p:sp>
      <p:pic>
        <p:nvPicPr>
          <p:cNvPr id="4" name="Picture 2" descr="http://sentirmebien.com/wp/wp-content/uploads/2010/03/actitud-ok.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95966" y="5381659"/>
            <a:ext cx="1619240" cy="1619241"/>
          </a:xfrm>
          <a:prstGeom prst="rect">
            <a:avLst/>
          </a:prstGeom>
          <a:noFill/>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9552" y="1124744"/>
            <a:ext cx="6480720" cy="5376090"/>
          </a:xfrm>
        </p:spPr>
        <p:txBody>
          <a:bodyPr/>
          <a:lstStyle/>
          <a:p>
            <a:r>
              <a:rPr lang="es-EC" sz="2000" dirty="0" smtClean="0"/>
              <a:t>El SGSI aplicado al área de Recursos Humanos se implementa en la siguiente área:</a:t>
            </a:r>
            <a:endParaRPr lang="es-ES" sz="2000" dirty="0" smtClean="0"/>
          </a:p>
          <a:p>
            <a:pPr lvl="1"/>
            <a:r>
              <a:rPr lang="es-EC" dirty="0" smtClean="0"/>
              <a:t>Área Seguridad en el desempeño de las funciones del empleo (Durante el empleo): </a:t>
            </a:r>
            <a:r>
              <a:rPr lang="es-EC" sz="1800" dirty="0" smtClean="0"/>
              <a:t>Asegurar que los empleados y colaboradores son conscientes de las amenazas de seguridad, sus responsabilidades y obligaciones y que están equipados para  cumplir con la política de seguridad.</a:t>
            </a:r>
            <a:endParaRPr lang="es-EC" sz="1600" dirty="0" smtClean="0"/>
          </a:p>
          <a:p>
            <a:r>
              <a:rPr lang="es-EC" sz="2000" dirty="0" smtClean="0"/>
              <a:t>Esta área propone los siguientes controles:</a:t>
            </a:r>
          </a:p>
          <a:p>
            <a:pPr lvl="1"/>
            <a:r>
              <a:rPr lang="es-EC" sz="1800" dirty="0" smtClean="0"/>
              <a:t>Control 1: Supervisión de las obligaciones</a:t>
            </a:r>
            <a:r>
              <a:rPr lang="es-ES" sz="1800" dirty="0" smtClean="0"/>
              <a:t>.</a:t>
            </a:r>
            <a:endParaRPr lang="es-EC" sz="1800" dirty="0" smtClean="0"/>
          </a:p>
          <a:p>
            <a:pPr lvl="1"/>
            <a:r>
              <a:rPr lang="es-EC" sz="1800" dirty="0" smtClean="0"/>
              <a:t>Control 2: Formación y capacitación en seguridad de la información.</a:t>
            </a:r>
            <a:endParaRPr lang="es-ES" sz="1800" dirty="0" smtClean="0"/>
          </a:p>
          <a:p>
            <a:pPr lvl="1"/>
            <a:r>
              <a:rPr lang="es-EC" sz="1800" dirty="0" smtClean="0"/>
              <a:t>Control 3: Procedimiento </a:t>
            </a:r>
          </a:p>
          <a:p>
            <a:pPr lvl="1">
              <a:buNone/>
            </a:pPr>
            <a:r>
              <a:rPr lang="es-EC" sz="1800" dirty="0" smtClean="0"/>
              <a:t>                               disciplinario.</a:t>
            </a:r>
            <a:endParaRPr lang="es-ES" sz="1800" dirty="0"/>
          </a:p>
        </p:txBody>
      </p:sp>
      <p:sp>
        <p:nvSpPr>
          <p:cNvPr id="4" name="Rectangle 2"/>
          <p:cNvSpPr txBox="1">
            <a:spLocks noChangeArrowheads="1"/>
          </p:cNvSpPr>
          <p:nvPr/>
        </p:nvSpPr>
        <p:spPr bwMode="auto">
          <a:xfrm>
            <a:off x="285720" y="214290"/>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Alcance y L</a:t>
            </a:r>
            <a:r>
              <a:rPr lang="es-ES_tradnl" sz="2800" kern="0" noProof="1" smtClean="0">
                <a:solidFill>
                  <a:srgbClr val="000000"/>
                </a:solidFill>
                <a:latin typeface="Eras Bold ITC"/>
                <a:ea typeface="+mj-ea"/>
                <a:cs typeface="+mj-cs"/>
              </a:rPr>
              <a:t>ímites</a:t>
            </a:r>
            <a:endParaRPr lang="es-ES_tradnl" sz="2800" kern="0" noProof="1" smtClean="0">
              <a:solidFill>
                <a:srgbClr val="000000"/>
              </a:solidFill>
              <a:latin typeface="Eras Bold ITC"/>
            </a:endParaRPr>
          </a:p>
        </p:txBody>
      </p:sp>
      <p:pic>
        <p:nvPicPr>
          <p:cNvPr id="54276" name="Picture 4" descr="http://www.fiscalizacionlocal.es/wp-content/uploads/2012/03/proteccion-datos.jpg"/>
          <p:cNvPicPr>
            <a:picLocks noChangeAspect="1" noChangeArrowheads="1"/>
          </p:cNvPicPr>
          <p:nvPr/>
        </p:nvPicPr>
        <p:blipFill>
          <a:blip r:embed="rId3" cstate="print"/>
          <a:srcRect/>
          <a:stretch>
            <a:fillRect/>
          </a:stretch>
        </p:blipFill>
        <p:spPr bwMode="auto">
          <a:xfrm>
            <a:off x="4788024" y="5085184"/>
            <a:ext cx="1872208" cy="1430028"/>
          </a:xfrm>
          <a:prstGeom prst="rect">
            <a:avLst/>
          </a:prstGeom>
          <a:noFill/>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9552" y="1124744"/>
            <a:ext cx="6480720" cy="5376090"/>
          </a:xfrm>
        </p:spPr>
        <p:txBody>
          <a:bodyPr/>
          <a:lstStyle/>
          <a:p>
            <a:r>
              <a:rPr lang="es-EC" sz="2000" dirty="0" smtClean="0"/>
              <a:t>Efectuar un SGSI correspondiente al área de recursos humanos para mejorar los procesos de capacitación de seguridad de información y aplicación del conocimiento transmitido, mediante el establecimiento de procedimientos y lineamientos.</a:t>
            </a:r>
          </a:p>
          <a:p>
            <a:pPr>
              <a:buNone/>
            </a:pPr>
            <a:endParaRPr lang="es-EC" sz="2000" dirty="0" smtClean="0"/>
          </a:p>
          <a:p>
            <a:pPr lvl="1"/>
            <a:r>
              <a:rPr lang="es-EC" sz="1400" dirty="0" smtClean="0"/>
              <a:t>Establecer y documentar los procedimientos a seguir para realizar la capacitación de las políticas de seguridad de información.</a:t>
            </a:r>
            <a:endParaRPr lang="es-ES" sz="1400" dirty="0" smtClean="0"/>
          </a:p>
          <a:p>
            <a:pPr lvl="1"/>
            <a:r>
              <a:rPr lang="es-EC" sz="1400" dirty="0" smtClean="0"/>
              <a:t>Desarrollar controles que permite verificar que las seguridades de la organización están siendo utilizadas.</a:t>
            </a:r>
            <a:endParaRPr lang="es-ES" sz="1400" dirty="0" smtClean="0"/>
          </a:p>
          <a:p>
            <a:pPr lvl="1"/>
            <a:r>
              <a:rPr lang="es-EC" sz="1400" dirty="0" smtClean="0"/>
              <a:t>Crear una conciencia de seguridad aplicable a los activos de información.</a:t>
            </a:r>
            <a:endParaRPr lang="es-ES" sz="1400" dirty="0" smtClean="0"/>
          </a:p>
          <a:p>
            <a:pPr lvl="1"/>
            <a:r>
              <a:rPr lang="es-EC" sz="1400" dirty="0" smtClean="0"/>
              <a:t>Determinar procedimientos disciplinarios que permitan sancionar a todo aquel que infrinja las políticas de seguridad. </a:t>
            </a:r>
            <a:r>
              <a:rPr lang="es-EC" dirty="0" smtClean="0"/>
              <a:t> </a:t>
            </a:r>
            <a:endParaRPr lang="es-ES" sz="800" dirty="0" smtClean="0"/>
          </a:p>
          <a:p>
            <a:pPr lvl="1"/>
            <a:r>
              <a:rPr lang="es-ES" sz="1400" dirty="0" smtClean="0"/>
              <a:t>Establecer una metodología de gestión de la seguridad clara y estructurada.</a:t>
            </a:r>
          </a:p>
          <a:p>
            <a:pPr lvl="1"/>
            <a:r>
              <a:rPr lang="es-ES" sz="1400" dirty="0" smtClean="0"/>
              <a:t>Mantener y mejorar la imagen de confiabilidad y seguridad de la empresa, siendo elemento diferenciador de la competencia.</a:t>
            </a:r>
          </a:p>
          <a:p>
            <a:pPr lvl="1"/>
            <a:endParaRPr lang="es-ES" sz="1600" dirty="0"/>
          </a:p>
        </p:txBody>
      </p:sp>
      <p:sp>
        <p:nvSpPr>
          <p:cNvPr id="4" name="Rectangle 2"/>
          <p:cNvSpPr txBox="1">
            <a:spLocks noChangeArrowheads="1"/>
          </p:cNvSpPr>
          <p:nvPr/>
        </p:nvSpPr>
        <p:spPr bwMode="auto">
          <a:xfrm>
            <a:off x="285720" y="214290"/>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Objetivos</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0034" y="1357298"/>
            <a:ext cx="6480720" cy="5376090"/>
          </a:xfrm>
        </p:spPr>
        <p:txBody>
          <a:bodyPr/>
          <a:lstStyle/>
          <a:p>
            <a:r>
              <a:rPr lang="es-EC" sz="2000" b="1" dirty="0" smtClean="0"/>
              <a:t>Políticas de Confiabilidad	</a:t>
            </a:r>
          </a:p>
          <a:p>
            <a:pPr lvl="1"/>
            <a:r>
              <a:rPr lang="es-EC" sz="1600" dirty="0" smtClean="0"/>
              <a:t>La información a ingresar debe ser correctamente revisada, ya que son de vital importancia para el desempeño de las funciones de la compañía.</a:t>
            </a:r>
          </a:p>
          <a:p>
            <a:pPr lvl="1"/>
            <a:r>
              <a:rPr lang="es-EC" sz="1600" dirty="0" smtClean="0"/>
              <a:t>La eliminación de la información no es permitida, solamente se pueden realizar modificación.</a:t>
            </a:r>
          </a:p>
          <a:p>
            <a:pPr lvl="1"/>
            <a:endParaRPr lang="es-ES" sz="1600" dirty="0" smtClean="0"/>
          </a:p>
          <a:p>
            <a:r>
              <a:rPr lang="es-EC" sz="2000" b="1" dirty="0" smtClean="0"/>
              <a:t>Políticas de integridad</a:t>
            </a:r>
          </a:p>
          <a:p>
            <a:pPr lvl="1"/>
            <a:r>
              <a:rPr lang="es-EC" sz="1600" dirty="0" smtClean="0"/>
              <a:t>El nombre de usuario y clave será dado al momento de la incorporación a la empresa.</a:t>
            </a:r>
          </a:p>
          <a:p>
            <a:pPr lvl="1"/>
            <a:r>
              <a:rPr lang="es-EC" sz="1600" dirty="0" smtClean="0"/>
              <a:t>En caso de cambio de los datos de acceso, deberá ser notificado por escrito. En caso de finalización de la relación laboral, la información de acceso de cambiará a estado inactivo.</a:t>
            </a:r>
          </a:p>
          <a:p>
            <a:pPr lvl="1"/>
            <a:r>
              <a:rPr lang="es-EC" sz="1600" dirty="0" smtClean="0"/>
              <a:t>Al completar el limite, el usuario de bloqueará y solo podrá ser inhabilitado, mediante un oficio escrito .</a:t>
            </a:r>
          </a:p>
          <a:p>
            <a:pPr lvl="1"/>
            <a:endParaRPr lang="es-EC" sz="1600" dirty="0" smtClean="0"/>
          </a:p>
          <a:p>
            <a:endParaRPr lang="es-EC" sz="2000" b="1" dirty="0" smtClean="0"/>
          </a:p>
          <a:p>
            <a:pPr lvl="1"/>
            <a:endParaRPr lang="es-ES" sz="1600" dirty="0"/>
          </a:p>
        </p:txBody>
      </p:sp>
      <p:sp>
        <p:nvSpPr>
          <p:cNvPr id="4" name="Rectangle 2"/>
          <p:cNvSpPr txBox="1">
            <a:spLocks noChangeArrowheads="1"/>
          </p:cNvSpPr>
          <p:nvPr/>
        </p:nvSpPr>
        <p:spPr bwMode="auto">
          <a:xfrm>
            <a:off x="285720" y="285728"/>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Políticas de Seguridad</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71472" y="2000240"/>
            <a:ext cx="6480720" cy="4304520"/>
          </a:xfrm>
        </p:spPr>
        <p:txBody>
          <a:bodyPr/>
          <a:lstStyle/>
          <a:p>
            <a:r>
              <a:rPr lang="es-ES" b="1" dirty="0" smtClean="0"/>
              <a:t>Objetivo	</a:t>
            </a:r>
            <a:endParaRPr lang="es-EC" sz="2600" b="1" u="sng" dirty="0" smtClean="0"/>
          </a:p>
          <a:p>
            <a:pPr lvl="1"/>
            <a:r>
              <a:rPr lang="es-ES" b="1" dirty="0" smtClean="0"/>
              <a:t> </a:t>
            </a:r>
            <a:r>
              <a:rPr lang="es-ES" sz="1800" dirty="0" smtClean="0"/>
              <a:t>Verificar que las políticas y procedimientos de seguridad de información instalados en la empresa estén siendo aplicados y mediante los mismos se mantenga el desenvolvimiento de la empresa.</a:t>
            </a:r>
            <a:endParaRPr lang="es-EC" b="1" u="sng" dirty="0" smtClean="0"/>
          </a:p>
          <a:p>
            <a:r>
              <a:rPr lang="es-ES" b="1" dirty="0" smtClean="0"/>
              <a:t> Alcance</a:t>
            </a:r>
            <a:endParaRPr lang="es-EC" sz="1800" b="1" u="sng" dirty="0" smtClean="0"/>
          </a:p>
          <a:p>
            <a:pPr lvl="1"/>
            <a:r>
              <a:rPr lang="es-ES" sz="1800" dirty="0" smtClean="0"/>
              <a:t>La Dirección debería requerir a empleados, y colaboradores aplicar la seguridad en concordancia con las políticas y los procedimientos establecidos de la organización. </a:t>
            </a:r>
            <a:endParaRPr lang="es-EC" sz="1800" b="1" u="sng" dirty="0" smtClean="0"/>
          </a:p>
          <a:p>
            <a:endParaRPr lang="es-EC" sz="2000" b="1" dirty="0" smtClean="0"/>
          </a:p>
          <a:p>
            <a:pPr lvl="1"/>
            <a:endParaRPr lang="es-ES" sz="1600" dirty="0"/>
          </a:p>
        </p:txBody>
      </p:sp>
      <p:sp>
        <p:nvSpPr>
          <p:cNvPr id="4" name="Rectangle 2"/>
          <p:cNvSpPr txBox="1">
            <a:spLocks noChangeArrowheads="1"/>
          </p:cNvSpPr>
          <p:nvPr/>
        </p:nvSpPr>
        <p:spPr bwMode="auto">
          <a:xfrm>
            <a:off x="642910" y="500042"/>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Procedimiento para verificar que las politicas y procedimientos de seguridad de la informacion estan siendo aplicados.</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71472" y="2000240"/>
            <a:ext cx="6480720" cy="4304520"/>
          </a:xfrm>
        </p:spPr>
        <p:txBody>
          <a:bodyPr/>
          <a:lstStyle/>
          <a:p>
            <a:r>
              <a:rPr lang="es-ES" sz="2000" b="1" dirty="0" smtClean="0"/>
              <a:t>Plan de Verificación de Aplicabilidad de Seguridades</a:t>
            </a:r>
            <a:endParaRPr lang="es-EC" sz="2000" b="1" u="sng" dirty="0" smtClean="0"/>
          </a:p>
          <a:p>
            <a:pPr lvl="1"/>
            <a:r>
              <a:rPr lang="es-ES" sz="1600" dirty="0" smtClean="0"/>
              <a:t> </a:t>
            </a:r>
            <a:r>
              <a:rPr lang="es-EC" sz="1600" b="1" i="1" dirty="0" smtClean="0"/>
              <a:t>La Jefe Nacional Administrativa  </a:t>
            </a:r>
            <a:r>
              <a:rPr lang="es-ES" sz="1600" dirty="0" smtClean="0"/>
              <a:t>elabora el “Plan de Verificación de Aplicabilidad de Seguridades”,  el cual debe ser aprobado por la Gerencia.</a:t>
            </a:r>
            <a:endParaRPr lang="es-EC" sz="1600" b="1" dirty="0" smtClean="0"/>
          </a:p>
          <a:p>
            <a:pPr lvl="1"/>
            <a:r>
              <a:rPr lang="es-EC" sz="1600" dirty="0" smtClean="0"/>
              <a:t>En caso de presentarse Necesidades, estas deben ser consideradas por “Actualización del Plan de Verificación de Aplicabilidad de Seguridades”.  </a:t>
            </a:r>
          </a:p>
          <a:p>
            <a:pPr lvl="1"/>
            <a:r>
              <a:rPr lang="es-EC" sz="1600" dirty="0" smtClean="0"/>
              <a:t>El formulario de verificación de aplicabilidad de las políticas de seguridad incluye una serie de preguntas acerca de las seguridades implementadas.</a:t>
            </a:r>
          </a:p>
          <a:p>
            <a:pPr lvl="1"/>
            <a:r>
              <a:rPr lang="es-EC" sz="1600" dirty="0" smtClean="0"/>
              <a:t> </a:t>
            </a:r>
            <a:r>
              <a:rPr lang="es-EC" sz="1600" b="1" i="1" dirty="0" smtClean="0"/>
              <a:t>Los empleados s</a:t>
            </a:r>
            <a:r>
              <a:rPr lang="es-EC" sz="1600" dirty="0" smtClean="0"/>
              <a:t>erán informados sobre la ejecución del Plan mediante un boletín de información.</a:t>
            </a:r>
          </a:p>
          <a:p>
            <a:pPr lvl="1"/>
            <a:r>
              <a:rPr lang="es-EC" sz="1600" dirty="0" smtClean="0"/>
              <a:t>No se permitirán faltas ni atraso.</a:t>
            </a:r>
          </a:p>
          <a:p>
            <a:endParaRPr lang="es-ES" sz="2000" b="1" dirty="0" smtClean="0"/>
          </a:p>
          <a:p>
            <a:endParaRPr lang="es-EC" sz="2000" b="1" dirty="0" smtClean="0"/>
          </a:p>
          <a:p>
            <a:pPr lvl="1"/>
            <a:endParaRPr lang="es-ES" sz="1600" dirty="0"/>
          </a:p>
        </p:txBody>
      </p:sp>
      <p:sp>
        <p:nvSpPr>
          <p:cNvPr id="4" name="Rectangle 2"/>
          <p:cNvSpPr txBox="1">
            <a:spLocks noChangeArrowheads="1"/>
          </p:cNvSpPr>
          <p:nvPr/>
        </p:nvSpPr>
        <p:spPr bwMode="auto">
          <a:xfrm>
            <a:off x="642910" y="500042"/>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Procedimiento para verificar que las politicas y procedimientos de seguridad de la informacion estan siendo aplicados.</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71472" y="1643050"/>
            <a:ext cx="6480720" cy="4304520"/>
          </a:xfrm>
        </p:spPr>
        <p:txBody>
          <a:bodyPr/>
          <a:lstStyle/>
          <a:p>
            <a:r>
              <a:rPr lang="es-EC" sz="1800" b="1" dirty="0" smtClean="0"/>
              <a:t>Actualización del Plan de Verificación de Aplicabilidad de Seguridades</a:t>
            </a:r>
            <a:endParaRPr lang="es-EC" sz="1800" dirty="0" smtClean="0"/>
          </a:p>
          <a:p>
            <a:pPr lvl="1"/>
            <a:r>
              <a:rPr lang="es-EC" sz="1600" b="1" dirty="0" smtClean="0"/>
              <a:t> </a:t>
            </a:r>
            <a:r>
              <a:rPr lang="es-EC" sz="1600" dirty="0" smtClean="0"/>
              <a:t>Si se presentan Necesidades, estas se ingresarán mediante solicitud escrita. Dicha verificación de aplicabilidad deberá ser aprobada por la Gerencia.</a:t>
            </a:r>
          </a:p>
          <a:p>
            <a:pPr lvl="1"/>
            <a:r>
              <a:rPr lang="es-EC" sz="1600" dirty="0" smtClean="0"/>
              <a:t> </a:t>
            </a:r>
            <a:r>
              <a:rPr lang="es-EC" sz="1600" b="1" i="1" dirty="0" smtClean="0"/>
              <a:t>La Jefe Nacional Administrativa  </a:t>
            </a:r>
            <a:r>
              <a:rPr lang="es-EC" sz="1600" dirty="0" smtClean="0"/>
              <a:t>analiza la solicitud y determina la logística, presupuesto, costos y posible cronograma.  Toda esta información la remite a la Gerencia quien da su aprobación.</a:t>
            </a:r>
          </a:p>
          <a:p>
            <a:pPr lvl="1"/>
            <a:r>
              <a:rPr lang="es-EC" sz="1600" dirty="0" smtClean="0"/>
              <a:t>Si la verificación de aplicabilidad es aprobada, es incluida en el Plan.</a:t>
            </a:r>
          </a:p>
          <a:p>
            <a:pPr lvl="1"/>
            <a:r>
              <a:rPr lang="es-EC" sz="1600" dirty="0" smtClean="0"/>
              <a:t>Los incumplimientos al Plan deberán ser justificados en el mismo formato, columna Justificación de incumplimiento.</a:t>
            </a:r>
            <a:r>
              <a:rPr lang="es-EC" sz="2000" b="1" dirty="0" smtClean="0"/>
              <a:t> </a:t>
            </a:r>
            <a:endParaRPr lang="es-EC" sz="2000" dirty="0" smtClean="0"/>
          </a:p>
          <a:p>
            <a:r>
              <a:rPr lang="es-EC" sz="1800" b="1" dirty="0" smtClean="0"/>
              <a:t>Control de Asistencia de Ejecución de Verificación de Aplicabilidad </a:t>
            </a:r>
            <a:endParaRPr lang="es-EC" sz="1800" dirty="0" smtClean="0"/>
          </a:p>
          <a:p>
            <a:pPr lvl="1"/>
            <a:r>
              <a:rPr lang="es-EC" sz="1600" b="1" i="1" dirty="0" smtClean="0"/>
              <a:t> La Jefe Nacional Administrativa  </a:t>
            </a:r>
            <a:r>
              <a:rPr lang="es-EC" sz="1600" dirty="0" smtClean="0"/>
              <a:t>estructura un formulario de registro de asistencia, el cual se archiva al final. </a:t>
            </a:r>
            <a:endParaRPr lang="es-EC" sz="2000" b="1" dirty="0" smtClean="0"/>
          </a:p>
          <a:p>
            <a:pPr lvl="1"/>
            <a:endParaRPr lang="es-ES" sz="1600" dirty="0"/>
          </a:p>
        </p:txBody>
      </p:sp>
      <p:sp>
        <p:nvSpPr>
          <p:cNvPr id="4" name="Rectangle 2"/>
          <p:cNvSpPr txBox="1">
            <a:spLocks noChangeArrowheads="1"/>
          </p:cNvSpPr>
          <p:nvPr/>
        </p:nvSpPr>
        <p:spPr bwMode="auto">
          <a:xfrm>
            <a:off x="642910" y="357166"/>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400" kern="0" noProof="1" smtClean="0">
                <a:solidFill>
                  <a:srgbClr val="000000"/>
                </a:solidFill>
                <a:latin typeface="Eras Bold ITC"/>
              </a:rPr>
              <a:t>Procedimiento para verificar que las politicas y procedimientos de seguridad de la informacion estan siendo aplicados.</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71472" y="2000240"/>
            <a:ext cx="6215106" cy="4304520"/>
          </a:xfrm>
        </p:spPr>
        <p:txBody>
          <a:bodyPr/>
          <a:lstStyle/>
          <a:p>
            <a:r>
              <a:rPr lang="es-ES" b="1" dirty="0" smtClean="0"/>
              <a:t>Objetivo	</a:t>
            </a:r>
            <a:endParaRPr lang="es-EC" sz="2600" b="1" u="sng" dirty="0" smtClean="0"/>
          </a:p>
          <a:p>
            <a:pPr lvl="1"/>
            <a:r>
              <a:rPr lang="es-ES" b="1" dirty="0" smtClean="0"/>
              <a:t> </a:t>
            </a:r>
            <a:r>
              <a:rPr lang="es-ES" sz="1800" dirty="0" smtClean="0"/>
              <a:t>Comunicar las políticas y procedimientos de seguridad de información instalados en la empresa, a través de capacitaciones pertinentes para ser aplicadas en el desarrollo de las actividades diarias.</a:t>
            </a:r>
            <a:endParaRPr lang="es-EC" sz="1800" b="1" u="sng" dirty="0" smtClean="0"/>
          </a:p>
          <a:p>
            <a:r>
              <a:rPr lang="es-ES" b="1" dirty="0" smtClean="0"/>
              <a:t> Alcance</a:t>
            </a:r>
            <a:endParaRPr lang="es-EC" sz="1800" b="1" u="sng" dirty="0" smtClean="0"/>
          </a:p>
          <a:p>
            <a:pPr lvl="1"/>
            <a:r>
              <a:rPr lang="es-ES" sz="1800" dirty="0" smtClean="0"/>
              <a:t>La Dirección debería capacitar a empleados, contratistas y usuarios de terceras partes acerca de la seguridad en concordancia con las políticas y los procedimientos establecidos de la organización</a:t>
            </a:r>
            <a:r>
              <a:rPr lang="es-ES" dirty="0" smtClean="0"/>
              <a:t>. </a:t>
            </a:r>
            <a:endParaRPr lang="es-EC" b="1" u="sng" dirty="0" smtClean="0"/>
          </a:p>
          <a:p>
            <a:endParaRPr lang="es-EC" sz="2000" b="1" dirty="0" smtClean="0"/>
          </a:p>
          <a:p>
            <a:pPr lvl="1"/>
            <a:endParaRPr lang="es-ES" sz="1600" dirty="0"/>
          </a:p>
        </p:txBody>
      </p:sp>
      <p:sp>
        <p:nvSpPr>
          <p:cNvPr id="4" name="Rectangle 2"/>
          <p:cNvSpPr txBox="1">
            <a:spLocks noChangeArrowheads="1"/>
          </p:cNvSpPr>
          <p:nvPr/>
        </p:nvSpPr>
        <p:spPr bwMode="auto">
          <a:xfrm>
            <a:off x="642910" y="500042"/>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Procedimiento para capacitar sobre politicas y procedimientos de seguridad de la informacion y sus actualizaciones.</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71472" y="2000240"/>
            <a:ext cx="6480720" cy="4304520"/>
          </a:xfrm>
        </p:spPr>
        <p:txBody>
          <a:bodyPr/>
          <a:lstStyle/>
          <a:p>
            <a:r>
              <a:rPr lang="es-EC" sz="2000" b="1" dirty="0" smtClean="0"/>
              <a:t>Plan de Capacitación: Seguridad de la Información</a:t>
            </a:r>
            <a:endParaRPr lang="es-EC" sz="2000" dirty="0" smtClean="0"/>
          </a:p>
          <a:p>
            <a:pPr lvl="1"/>
            <a:r>
              <a:rPr lang="es-EC" sz="1600" b="1" dirty="0" smtClean="0"/>
              <a:t> </a:t>
            </a:r>
            <a:r>
              <a:rPr lang="es-EC" sz="1600" b="1" i="1" dirty="0" smtClean="0"/>
              <a:t>La Jefe Nacional Administrativa </a:t>
            </a:r>
            <a:r>
              <a:rPr lang="es-EC" sz="2000" dirty="0" smtClean="0"/>
              <a:t> </a:t>
            </a:r>
            <a:r>
              <a:rPr lang="es-EC" sz="1600" dirty="0" smtClean="0"/>
              <a:t>elabora el “Plan de Capacitación: Seguridad de Información” en la planilla correspondiente al plan a elaborar,  el cual debe ser aprobado por la Gerencia.</a:t>
            </a:r>
            <a:endParaRPr lang="es-EC" sz="2000" dirty="0" smtClean="0"/>
          </a:p>
          <a:p>
            <a:pPr lvl="1"/>
            <a:r>
              <a:rPr lang="es-EC" sz="1600" dirty="0" smtClean="0"/>
              <a:t>En caso de que se hubieran detectado Necesidades deben ser consideradas para “Actualización del Plan de Capacitación: Seguridad de la Información”.  </a:t>
            </a:r>
          </a:p>
          <a:p>
            <a:pPr lvl="1"/>
            <a:r>
              <a:rPr lang="es-EC" sz="1600" dirty="0" smtClean="0"/>
              <a:t>El Plan de Capacitación incluye la información referente a: tema, participantes, horas, y fechas aproximadas.</a:t>
            </a:r>
            <a:r>
              <a:rPr lang="es-EC" sz="2000" dirty="0" smtClean="0"/>
              <a:t> </a:t>
            </a:r>
          </a:p>
          <a:p>
            <a:pPr lvl="1"/>
            <a:r>
              <a:rPr lang="es-EC" sz="1600" b="1" i="1" dirty="0" smtClean="0"/>
              <a:t>Los empleados  </a:t>
            </a:r>
            <a:r>
              <a:rPr lang="es-EC" sz="1600" dirty="0" smtClean="0"/>
              <a:t>serán informados del inicio de una capacitación con un tiempo prudente, mediante carta de convocatoria.</a:t>
            </a:r>
          </a:p>
          <a:p>
            <a:pPr lvl="1"/>
            <a:r>
              <a:rPr lang="es-EC" sz="1600" dirty="0" smtClean="0"/>
              <a:t>No se permitirán faltas ni atraso para ninguna capacitación.</a:t>
            </a:r>
          </a:p>
          <a:p>
            <a:pPr>
              <a:buNone/>
            </a:pPr>
            <a:endParaRPr lang="es-ES" sz="2000" b="1" dirty="0" smtClean="0"/>
          </a:p>
          <a:p>
            <a:endParaRPr lang="es-EC" sz="2000" b="1" dirty="0" smtClean="0"/>
          </a:p>
          <a:p>
            <a:pPr lvl="1"/>
            <a:endParaRPr lang="es-ES" sz="1600" dirty="0"/>
          </a:p>
        </p:txBody>
      </p:sp>
      <p:sp>
        <p:nvSpPr>
          <p:cNvPr id="5" name="Rectangle 2"/>
          <p:cNvSpPr txBox="1">
            <a:spLocks noChangeArrowheads="1"/>
          </p:cNvSpPr>
          <p:nvPr/>
        </p:nvSpPr>
        <p:spPr bwMode="auto">
          <a:xfrm>
            <a:off x="642910" y="500042"/>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Procedimiento para capacitar sobre politicas y procedimientos de seguridad de la informacion y sus actualizaciones.</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71472" y="1643050"/>
            <a:ext cx="6480720" cy="4304520"/>
          </a:xfrm>
        </p:spPr>
        <p:txBody>
          <a:bodyPr/>
          <a:lstStyle/>
          <a:p>
            <a:r>
              <a:rPr lang="es-EC" sz="1800" b="1" dirty="0" smtClean="0"/>
              <a:t>Actualización del Plan de Capacitación: Seguridad de la Información</a:t>
            </a:r>
            <a:endParaRPr lang="es-EC" sz="1800" dirty="0" smtClean="0"/>
          </a:p>
          <a:p>
            <a:pPr lvl="1"/>
            <a:r>
              <a:rPr lang="es-EC" sz="1400" dirty="0" smtClean="0"/>
              <a:t>Si se presentan actividades de capacitación adicionales se ingresarán mediante solicitud escrita. Dicha capacitación deberá ser aprobada por la Gerencia. Esto se aplica principalmente cuando se requiere de capacitaciones externas.</a:t>
            </a:r>
          </a:p>
          <a:p>
            <a:pPr lvl="1"/>
            <a:r>
              <a:rPr lang="es-EC" sz="1400" b="1" i="1" dirty="0" smtClean="0"/>
              <a:t>La Jefe Nacional Administrativa  </a:t>
            </a:r>
            <a:r>
              <a:rPr lang="es-EC" sz="1400" dirty="0" smtClean="0"/>
              <a:t>analiza la solicitud y determina la logística, presupuesto, costos y posible cronograma.  Toda esta información la remite a la Gerencia quien da su aprobación.</a:t>
            </a:r>
          </a:p>
          <a:p>
            <a:pPr lvl="1"/>
            <a:r>
              <a:rPr lang="es-EC" sz="1400" dirty="0" smtClean="0"/>
              <a:t>Si la capacitación es aprobada, es incluida en el Plan de Capacitación.</a:t>
            </a:r>
          </a:p>
          <a:p>
            <a:pPr lvl="1"/>
            <a:r>
              <a:rPr lang="es-EC" sz="1400" dirty="0" smtClean="0"/>
              <a:t>Los incumplimientos al Plan deberán ser justificados en el mismo formato, columna Justificación de incumplimiento. </a:t>
            </a:r>
            <a:endParaRPr lang="es-EC" sz="1800" dirty="0" smtClean="0"/>
          </a:p>
          <a:p>
            <a:r>
              <a:rPr lang="es-EC" sz="1800" b="1" dirty="0" smtClean="0"/>
              <a:t>Control de Asistencia a Capacitación</a:t>
            </a:r>
            <a:endParaRPr lang="es-EC" sz="1800" dirty="0" smtClean="0"/>
          </a:p>
          <a:p>
            <a:pPr lvl="1"/>
            <a:r>
              <a:rPr lang="es-EC" sz="1400" b="1" i="1" dirty="0" smtClean="0"/>
              <a:t> La Jefe Nacional Administrativa  e</a:t>
            </a:r>
            <a:r>
              <a:rPr lang="es-EC" sz="1400" dirty="0" smtClean="0"/>
              <a:t>structura un formulario de registro de asistencia a capacitación . Si la capacitación es externa, se debe entregar un formulario similar a cargo de uno de los enviados y deberá ser firmada por los empleados de la compañía. Estos documentos son archivados al final.</a:t>
            </a:r>
          </a:p>
        </p:txBody>
      </p:sp>
      <p:sp>
        <p:nvSpPr>
          <p:cNvPr id="5" name="Rectangle 2"/>
          <p:cNvSpPr txBox="1">
            <a:spLocks noChangeArrowheads="1"/>
          </p:cNvSpPr>
          <p:nvPr/>
        </p:nvSpPr>
        <p:spPr bwMode="auto">
          <a:xfrm>
            <a:off x="642910" y="500042"/>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Procedimiento para capacitar sobre politicas y procedimientos de seguridad de la informacion y sus actualizaciones.</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71472" y="2000240"/>
            <a:ext cx="6215106" cy="4304520"/>
          </a:xfrm>
        </p:spPr>
        <p:txBody>
          <a:bodyPr/>
          <a:lstStyle/>
          <a:p>
            <a:r>
              <a:rPr lang="es-ES" b="1" dirty="0" smtClean="0"/>
              <a:t>Objetivo	</a:t>
            </a:r>
            <a:endParaRPr lang="es-EC" sz="2600" b="1" u="sng" dirty="0" smtClean="0"/>
          </a:p>
          <a:p>
            <a:pPr lvl="1"/>
            <a:r>
              <a:rPr lang="es-ES" b="1" dirty="0" smtClean="0"/>
              <a:t> </a:t>
            </a:r>
            <a:r>
              <a:rPr lang="es-ES" sz="1800" dirty="0" smtClean="0"/>
              <a:t>Aplicar sanciones por infracción o violación de alguna política de seguridad que rige en la empresa, por parte del personal que ha sido capacitado, a través, de distintos procedimientos disciplinarios.</a:t>
            </a:r>
            <a:endParaRPr lang="es-EC" sz="1800" b="1" u="sng" dirty="0" smtClean="0"/>
          </a:p>
          <a:p>
            <a:r>
              <a:rPr lang="es-ES" b="1" dirty="0" smtClean="0"/>
              <a:t> Alcance</a:t>
            </a:r>
            <a:endParaRPr lang="es-EC" sz="1800" b="1" u="sng" dirty="0" smtClean="0"/>
          </a:p>
          <a:p>
            <a:pPr lvl="1"/>
            <a:r>
              <a:rPr lang="es-ES" sz="1800" dirty="0" smtClean="0"/>
              <a:t>Debería existir un proceso formal disciplinario para empleados que produzcan brechas en la seguridad. </a:t>
            </a:r>
            <a:endParaRPr lang="es-EC" sz="1800" dirty="0" smtClean="0"/>
          </a:p>
          <a:p>
            <a:endParaRPr lang="es-EC" sz="2000" b="1" dirty="0" smtClean="0"/>
          </a:p>
          <a:p>
            <a:pPr lvl="1"/>
            <a:endParaRPr lang="es-ES" sz="1600" dirty="0"/>
          </a:p>
        </p:txBody>
      </p:sp>
      <p:sp>
        <p:nvSpPr>
          <p:cNvPr id="4" name="Rectangle 2"/>
          <p:cNvSpPr txBox="1">
            <a:spLocks noChangeArrowheads="1"/>
          </p:cNvSpPr>
          <p:nvPr/>
        </p:nvSpPr>
        <p:spPr bwMode="auto">
          <a:xfrm>
            <a:off x="642910" y="500042"/>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Procedimiento para aplicar sanciones por infraccion sobre alguna politica de seguridad de la empresa</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DECEVALE S.A.</a:t>
            </a:r>
            <a:endParaRPr lang="es-EC"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71472" y="1357298"/>
            <a:ext cx="6480720" cy="4304520"/>
          </a:xfrm>
        </p:spPr>
        <p:txBody>
          <a:bodyPr/>
          <a:lstStyle/>
          <a:p>
            <a:r>
              <a:rPr lang="es-EC" sz="2000" b="1" dirty="0" smtClean="0"/>
              <a:t>Tipos de Infracciones y Detección</a:t>
            </a:r>
            <a:endParaRPr lang="es-EC" sz="2000" dirty="0" smtClean="0"/>
          </a:p>
          <a:p>
            <a:pPr>
              <a:buNone/>
            </a:pPr>
            <a:endParaRPr lang="es-ES" sz="2000" b="1" dirty="0" smtClean="0"/>
          </a:p>
          <a:p>
            <a:endParaRPr lang="es-EC" sz="2000" b="1" dirty="0" smtClean="0"/>
          </a:p>
          <a:p>
            <a:pPr lvl="1"/>
            <a:endParaRPr lang="es-ES" sz="1600" dirty="0"/>
          </a:p>
        </p:txBody>
      </p:sp>
      <p:sp>
        <p:nvSpPr>
          <p:cNvPr id="4" name="Rectangle 2"/>
          <p:cNvSpPr txBox="1">
            <a:spLocks noChangeArrowheads="1"/>
          </p:cNvSpPr>
          <p:nvPr/>
        </p:nvSpPr>
        <p:spPr bwMode="auto">
          <a:xfrm>
            <a:off x="142844" y="214290"/>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000" kern="0" noProof="1" smtClean="0">
                <a:solidFill>
                  <a:srgbClr val="000000"/>
                </a:solidFill>
                <a:latin typeface="Eras Bold ITC"/>
              </a:rPr>
              <a:t>Procedimiento para aplicar sanciones por infraccion sobre alguna politica de seguridad de la empresa</a:t>
            </a:r>
          </a:p>
        </p:txBody>
      </p:sp>
      <p:graphicFrame>
        <p:nvGraphicFramePr>
          <p:cNvPr id="5" name="4 Tabla"/>
          <p:cNvGraphicFramePr>
            <a:graphicFrameLocks noGrp="1"/>
          </p:cNvGraphicFramePr>
          <p:nvPr/>
        </p:nvGraphicFramePr>
        <p:xfrm>
          <a:off x="571472" y="1928802"/>
          <a:ext cx="6286544" cy="4476476"/>
        </p:xfrm>
        <a:graphic>
          <a:graphicData uri="http://schemas.openxmlformats.org/drawingml/2006/table">
            <a:tbl>
              <a:tblPr/>
              <a:tblGrid>
                <a:gridCol w="3103502"/>
                <a:gridCol w="3183042"/>
              </a:tblGrid>
              <a:tr h="245336">
                <a:tc>
                  <a:txBody>
                    <a:bodyPr/>
                    <a:lstStyle/>
                    <a:p>
                      <a:pPr>
                        <a:lnSpc>
                          <a:spcPct val="115000"/>
                        </a:lnSpc>
                        <a:spcAft>
                          <a:spcPts val="0"/>
                        </a:spcAft>
                      </a:pPr>
                      <a:r>
                        <a:rPr lang="es-EC" sz="1200" b="1" dirty="0" smtClean="0">
                          <a:solidFill>
                            <a:schemeClr val="tx1"/>
                          </a:solidFill>
                          <a:latin typeface="Arial"/>
                          <a:ea typeface="Calibri"/>
                          <a:cs typeface="Times New Roman"/>
                        </a:rPr>
                        <a:t>Infracción</a:t>
                      </a:r>
                      <a:endParaRPr lang="es-EC" sz="1200" dirty="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b="1">
                          <a:solidFill>
                            <a:schemeClr val="tx1"/>
                          </a:solidFill>
                          <a:latin typeface="Arial"/>
                          <a:ea typeface="Calibri"/>
                          <a:cs typeface="Times New Roman"/>
                        </a:rPr>
                        <a:t>Procedimiento de Detección </a:t>
                      </a:r>
                      <a:endParaRPr lang="es-EC" sz="120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r>
              <a:tr h="397606">
                <a:tc>
                  <a:txBody>
                    <a:bodyPr/>
                    <a:lstStyle/>
                    <a:p>
                      <a:pPr>
                        <a:lnSpc>
                          <a:spcPct val="115000"/>
                        </a:lnSpc>
                        <a:spcAft>
                          <a:spcPts val="0"/>
                        </a:spcAft>
                      </a:pPr>
                      <a:r>
                        <a:rPr lang="es-EC" sz="1200" b="1" dirty="0">
                          <a:solidFill>
                            <a:schemeClr val="tx1"/>
                          </a:solidFill>
                          <a:latin typeface="Arial"/>
                          <a:ea typeface="Calibri"/>
                          <a:cs typeface="Times New Roman"/>
                        </a:rPr>
                        <a:t>Alteración, destrucción, divulgación y cambio de ubicación  de </a:t>
                      </a:r>
                      <a:r>
                        <a:rPr lang="es-EC" sz="1200" b="1" dirty="0" smtClean="0">
                          <a:solidFill>
                            <a:schemeClr val="tx1"/>
                          </a:solidFill>
                          <a:latin typeface="Arial"/>
                          <a:ea typeface="Calibri"/>
                          <a:cs typeface="Times New Roman"/>
                        </a:rPr>
                        <a:t>información</a:t>
                      </a:r>
                      <a:endParaRPr lang="es-EC" sz="1200" dirty="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Falta o modificación de la </a:t>
                      </a:r>
                      <a:r>
                        <a:rPr lang="es-EC" sz="1200" dirty="0" smtClean="0">
                          <a:solidFill>
                            <a:schemeClr val="tx1"/>
                          </a:solidFill>
                          <a:latin typeface="Arial"/>
                          <a:ea typeface="Calibri"/>
                          <a:cs typeface="Times New Roman"/>
                        </a:rPr>
                        <a:t>información.</a:t>
                      </a:r>
                      <a:endParaRPr lang="es-EC" sz="1200" dirty="0">
                        <a:solidFill>
                          <a:schemeClr val="tx1"/>
                        </a:solidFill>
                        <a:latin typeface="Calibri"/>
                        <a:ea typeface="Calibri"/>
                        <a:cs typeface="Times New Roman"/>
                      </a:endParaRPr>
                    </a:p>
                    <a:p>
                      <a:pPr>
                        <a:lnSpc>
                          <a:spcPct val="115000"/>
                        </a:lnSpc>
                        <a:spcAft>
                          <a:spcPts val="0"/>
                        </a:spcAft>
                      </a:pPr>
                      <a:r>
                        <a:rPr lang="es-EC" sz="1200" dirty="0">
                          <a:solidFill>
                            <a:schemeClr val="tx1"/>
                          </a:solidFill>
                          <a:latin typeface="Arial"/>
                          <a:ea typeface="Calibri"/>
                          <a:cs typeface="Times New Roman"/>
                        </a:rPr>
                        <a:t>Divulgación escrita o </a:t>
                      </a:r>
                      <a:r>
                        <a:rPr lang="es-EC" sz="1200" dirty="0" smtClean="0">
                          <a:solidFill>
                            <a:schemeClr val="tx1"/>
                          </a:solidFill>
                          <a:latin typeface="Arial"/>
                          <a:ea typeface="Calibri"/>
                          <a:cs typeface="Times New Roman"/>
                        </a:rPr>
                        <a:t>verbal.</a:t>
                      </a:r>
                      <a:endParaRPr lang="es-EC" sz="1200" dirty="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8523">
                <a:tc>
                  <a:txBody>
                    <a:bodyPr/>
                    <a:lstStyle/>
                    <a:p>
                      <a:pPr>
                        <a:lnSpc>
                          <a:spcPct val="115000"/>
                        </a:lnSpc>
                        <a:spcAft>
                          <a:spcPts val="0"/>
                        </a:spcAft>
                      </a:pPr>
                      <a:r>
                        <a:rPr lang="es-EC" sz="1200" b="1">
                          <a:solidFill>
                            <a:schemeClr val="tx1"/>
                          </a:solidFill>
                          <a:latin typeface="Arial"/>
                          <a:ea typeface="Calibri"/>
                          <a:cs typeface="Times New Roman"/>
                        </a:rPr>
                        <a:t>Uso inapropiado de los diferentes recursos (Acceso no autorizado).</a:t>
                      </a:r>
                      <a:endParaRPr lang="es-EC" sz="120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Observación visual</a:t>
                      </a:r>
                      <a:endParaRPr lang="es-EC" sz="1200" dirty="0">
                        <a:solidFill>
                          <a:schemeClr val="tx1"/>
                        </a:solidFill>
                        <a:latin typeface="Calibri"/>
                        <a:ea typeface="Calibri"/>
                        <a:cs typeface="Times New Roman"/>
                      </a:endParaRPr>
                    </a:p>
                    <a:p>
                      <a:pPr>
                        <a:lnSpc>
                          <a:spcPct val="115000"/>
                        </a:lnSpc>
                        <a:spcAft>
                          <a:spcPts val="0"/>
                        </a:spcAft>
                      </a:pPr>
                      <a:r>
                        <a:rPr lang="es-EC" sz="1200" dirty="0">
                          <a:solidFill>
                            <a:schemeClr val="tx1"/>
                          </a:solidFill>
                          <a:latin typeface="Arial"/>
                          <a:ea typeface="Calibri"/>
                          <a:cs typeface="Times New Roman"/>
                        </a:rPr>
                        <a:t>Revisión de recursos mal utilizados</a:t>
                      </a:r>
                      <a:endParaRPr lang="es-EC" sz="1200" dirty="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90673">
                <a:tc>
                  <a:txBody>
                    <a:bodyPr/>
                    <a:lstStyle/>
                    <a:p>
                      <a:pPr>
                        <a:lnSpc>
                          <a:spcPct val="115000"/>
                        </a:lnSpc>
                        <a:spcAft>
                          <a:spcPts val="0"/>
                        </a:spcAft>
                      </a:pPr>
                      <a:r>
                        <a:rPr lang="es-EC" sz="1200" b="1">
                          <a:solidFill>
                            <a:schemeClr val="tx1"/>
                          </a:solidFill>
                          <a:latin typeface="Arial"/>
                          <a:ea typeface="Calibri"/>
                          <a:cs typeface="Times New Roman"/>
                        </a:rPr>
                        <a:t>Usurpación de identidad</a:t>
                      </a:r>
                      <a:endParaRPr lang="es-EC" sz="120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Doble inicio de sesión</a:t>
                      </a:r>
                      <a:endParaRPr lang="es-EC" sz="1200" dirty="0">
                        <a:solidFill>
                          <a:schemeClr val="tx1"/>
                        </a:solidFill>
                        <a:latin typeface="Calibri"/>
                        <a:ea typeface="Calibri"/>
                        <a:cs typeface="Times New Roman"/>
                      </a:endParaRPr>
                    </a:p>
                    <a:p>
                      <a:pPr>
                        <a:lnSpc>
                          <a:spcPct val="115000"/>
                        </a:lnSpc>
                        <a:spcAft>
                          <a:spcPts val="0"/>
                        </a:spcAft>
                      </a:pPr>
                      <a:r>
                        <a:rPr lang="es-EC" sz="1200" dirty="0">
                          <a:solidFill>
                            <a:schemeClr val="tx1"/>
                          </a:solidFill>
                          <a:latin typeface="Arial"/>
                          <a:ea typeface="Calibri"/>
                          <a:cs typeface="Times New Roman"/>
                        </a:rPr>
                        <a:t>Manipulación de la configuración de </a:t>
                      </a:r>
                      <a:r>
                        <a:rPr lang="es-EC" sz="1200" dirty="0" smtClean="0">
                          <a:solidFill>
                            <a:schemeClr val="tx1"/>
                          </a:solidFill>
                          <a:latin typeface="Arial"/>
                          <a:ea typeface="Calibri"/>
                          <a:cs typeface="Times New Roman"/>
                        </a:rPr>
                        <a:t>usuario</a:t>
                      </a:r>
                      <a:endParaRPr lang="es-EC" sz="1200" dirty="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5336">
                <a:tc>
                  <a:txBody>
                    <a:bodyPr/>
                    <a:lstStyle/>
                    <a:p>
                      <a:pPr>
                        <a:lnSpc>
                          <a:spcPct val="115000"/>
                        </a:lnSpc>
                        <a:spcAft>
                          <a:spcPts val="0"/>
                        </a:spcAft>
                      </a:pPr>
                      <a:r>
                        <a:rPr lang="es-EC" sz="1200" b="1" dirty="0">
                          <a:solidFill>
                            <a:schemeClr val="tx1"/>
                          </a:solidFill>
                          <a:latin typeface="Arial"/>
                          <a:ea typeface="Calibri"/>
                          <a:cs typeface="Times New Roman"/>
                        </a:rPr>
                        <a:t>Manipulación de credenciales de </a:t>
                      </a:r>
                      <a:r>
                        <a:rPr lang="es-EC" sz="1200" b="1" dirty="0" smtClean="0">
                          <a:solidFill>
                            <a:schemeClr val="tx1"/>
                          </a:solidFill>
                          <a:latin typeface="Arial"/>
                          <a:ea typeface="Calibri"/>
                          <a:cs typeface="Times New Roman"/>
                        </a:rPr>
                        <a:t>acceso</a:t>
                      </a:r>
                      <a:endParaRPr lang="es-EC" sz="1200" dirty="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Alteraciones en la credencial de acceso</a:t>
                      </a:r>
                      <a:endParaRPr lang="es-EC" sz="1200" dirty="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62230">
                <a:tc>
                  <a:txBody>
                    <a:bodyPr/>
                    <a:lstStyle/>
                    <a:p>
                      <a:pPr>
                        <a:lnSpc>
                          <a:spcPct val="115000"/>
                        </a:lnSpc>
                        <a:spcAft>
                          <a:spcPts val="0"/>
                        </a:spcAft>
                      </a:pPr>
                      <a:r>
                        <a:rPr lang="es-EC" sz="1200" b="1">
                          <a:solidFill>
                            <a:schemeClr val="tx1"/>
                          </a:solidFill>
                          <a:latin typeface="Arial"/>
                          <a:ea typeface="Calibri"/>
                          <a:cs typeface="Times New Roman"/>
                        </a:rPr>
                        <a:t>Manipulación de la configuración de los aplicativos y recursos de las estaciones de trabajo.</a:t>
                      </a:r>
                      <a:endParaRPr lang="es-EC" sz="120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Observación visual, incluye reubicación</a:t>
                      </a:r>
                      <a:endParaRPr lang="es-EC" sz="1200" dirty="0">
                        <a:solidFill>
                          <a:schemeClr val="tx1"/>
                        </a:solidFill>
                        <a:latin typeface="Calibri"/>
                        <a:ea typeface="Calibri"/>
                        <a:cs typeface="Times New Roman"/>
                      </a:endParaRPr>
                    </a:p>
                    <a:p>
                      <a:pPr>
                        <a:lnSpc>
                          <a:spcPct val="115000"/>
                        </a:lnSpc>
                        <a:spcAft>
                          <a:spcPts val="0"/>
                        </a:spcAft>
                      </a:pPr>
                      <a:r>
                        <a:rPr lang="es-EC" sz="1200" dirty="0">
                          <a:solidFill>
                            <a:schemeClr val="tx1"/>
                          </a:solidFill>
                          <a:latin typeface="Arial"/>
                          <a:ea typeface="Calibri"/>
                          <a:cs typeface="Times New Roman"/>
                        </a:rPr>
                        <a:t>Comprobación de manipulación de aplicativo por otro </a:t>
                      </a:r>
                      <a:r>
                        <a:rPr lang="es-EC" sz="1200" dirty="0" smtClean="0">
                          <a:solidFill>
                            <a:schemeClr val="tx1"/>
                          </a:solidFill>
                          <a:latin typeface="Arial"/>
                          <a:ea typeface="Calibri"/>
                          <a:cs typeface="Times New Roman"/>
                        </a:rPr>
                        <a:t>usuario</a:t>
                      </a:r>
                      <a:endParaRPr lang="es-EC" sz="1200" dirty="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80714">
                <a:tc>
                  <a:txBody>
                    <a:bodyPr/>
                    <a:lstStyle/>
                    <a:p>
                      <a:pPr>
                        <a:lnSpc>
                          <a:spcPct val="115000"/>
                        </a:lnSpc>
                        <a:spcAft>
                          <a:spcPts val="0"/>
                        </a:spcAft>
                      </a:pPr>
                      <a:r>
                        <a:rPr lang="es-EC" sz="1200" b="1">
                          <a:solidFill>
                            <a:schemeClr val="tx1"/>
                          </a:solidFill>
                          <a:latin typeface="Arial"/>
                          <a:ea typeface="Calibri"/>
                          <a:cs typeface="Times New Roman"/>
                        </a:rPr>
                        <a:t>Errores de administración aplicados al software informático.</a:t>
                      </a:r>
                      <a:endParaRPr lang="es-EC" sz="120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Fallas del aplicativo en el nivel de clientes</a:t>
                      </a:r>
                      <a:endParaRPr lang="es-EC" sz="1200" dirty="0">
                        <a:solidFill>
                          <a:schemeClr val="tx1"/>
                        </a:solidFill>
                        <a:latin typeface="Calibri"/>
                        <a:ea typeface="Calibri"/>
                        <a:cs typeface="Times New Roman"/>
                      </a:endParaRPr>
                    </a:p>
                    <a:p>
                      <a:pPr>
                        <a:lnSpc>
                          <a:spcPct val="115000"/>
                        </a:lnSpc>
                        <a:spcAft>
                          <a:spcPts val="0"/>
                        </a:spcAft>
                      </a:pPr>
                      <a:r>
                        <a:rPr lang="es-EC" sz="1200" dirty="0">
                          <a:solidFill>
                            <a:schemeClr val="tx1"/>
                          </a:solidFill>
                          <a:latin typeface="Arial"/>
                          <a:ea typeface="Calibri"/>
                          <a:cs typeface="Times New Roman"/>
                        </a:rPr>
                        <a:t>Fallas en los privilegios de acceso </a:t>
                      </a:r>
                      <a:endParaRPr lang="es-EC" sz="1200" dirty="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90673">
                <a:tc>
                  <a:txBody>
                    <a:bodyPr/>
                    <a:lstStyle/>
                    <a:p>
                      <a:pPr>
                        <a:lnSpc>
                          <a:spcPct val="115000"/>
                        </a:lnSpc>
                        <a:spcAft>
                          <a:spcPts val="0"/>
                        </a:spcAft>
                      </a:pPr>
                      <a:r>
                        <a:rPr lang="es-EC" sz="1200" b="1">
                          <a:solidFill>
                            <a:schemeClr val="tx1"/>
                          </a:solidFill>
                          <a:latin typeface="Arial"/>
                          <a:ea typeface="Calibri"/>
                          <a:cs typeface="Times New Roman"/>
                        </a:rPr>
                        <a:t>Abuso de privilegios de acceso</a:t>
                      </a:r>
                      <a:endParaRPr lang="es-EC" sz="120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Observación visual</a:t>
                      </a:r>
                      <a:endParaRPr lang="es-EC" sz="1200" dirty="0">
                        <a:solidFill>
                          <a:schemeClr val="tx1"/>
                        </a:solidFill>
                        <a:latin typeface="Calibri"/>
                        <a:ea typeface="Calibri"/>
                        <a:cs typeface="Times New Roman"/>
                      </a:endParaRPr>
                    </a:p>
                    <a:p>
                      <a:pPr>
                        <a:lnSpc>
                          <a:spcPct val="115000"/>
                        </a:lnSpc>
                        <a:spcAft>
                          <a:spcPts val="0"/>
                        </a:spcAft>
                      </a:pPr>
                      <a:r>
                        <a:rPr lang="es-EC" sz="1200" dirty="0">
                          <a:solidFill>
                            <a:schemeClr val="tx1"/>
                          </a:solidFill>
                          <a:latin typeface="Arial"/>
                          <a:ea typeface="Calibri"/>
                          <a:cs typeface="Times New Roman"/>
                        </a:rPr>
                        <a:t>Atraso de la productividad por uso inapropiado de los recursos informáticos</a:t>
                      </a:r>
                      <a:endParaRPr lang="es-EC" sz="1200" dirty="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90673">
                <a:tc>
                  <a:txBody>
                    <a:bodyPr/>
                    <a:lstStyle/>
                    <a:p>
                      <a:pPr>
                        <a:lnSpc>
                          <a:spcPct val="115000"/>
                        </a:lnSpc>
                        <a:spcAft>
                          <a:spcPts val="0"/>
                        </a:spcAft>
                      </a:pPr>
                      <a:r>
                        <a:rPr lang="es-EC" sz="1200" b="1">
                          <a:solidFill>
                            <a:schemeClr val="tx1"/>
                          </a:solidFill>
                          <a:latin typeface="Arial"/>
                          <a:ea typeface="Calibri"/>
                          <a:cs typeface="Times New Roman"/>
                        </a:rPr>
                        <a:t>Desconocimiento de sus funciones y responsabilidades dentro de la empresa.</a:t>
                      </a:r>
                      <a:endParaRPr lang="es-EC" sz="120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Mal desempeño de sus actividades</a:t>
                      </a:r>
                      <a:endParaRPr lang="es-EC" sz="1200" dirty="0">
                        <a:solidFill>
                          <a:schemeClr val="tx1"/>
                        </a:solidFill>
                        <a:latin typeface="Calibri"/>
                        <a:ea typeface="Calibri"/>
                        <a:cs typeface="Times New Roman"/>
                      </a:endParaRPr>
                    </a:p>
                    <a:p>
                      <a:pPr>
                        <a:lnSpc>
                          <a:spcPct val="115000"/>
                        </a:lnSpc>
                        <a:spcAft>
                          <a:spcPts val="0"/>
                        </a:spcAft>
                      </a:pPr>
                      <a:r>
                        <a:rPr lang="es-EC" sz="1200" dirty="0" smtClean="0">
                          <a:solidFill>
                            <a:schemeClr val="tx1"/>
                          </a:solidFill>
                          <a:latin typeface="Arial"/>
                          <a:ea typeface="Calibri"/>
                          <a:cs typeface="Times New Roman"/>
                        </a:rPr>
                        <a:t>Atraso </a:t>
                      </a:r>
                      <a:r>
                        <a:rPr lang="es-EC" sz="1200" dirty="0">
                          <a:solidFill>
                            <a:schemeClr val="tx1"/>
                          </a:solidFill>
                          <a:latin typeface="Arial"/>
                          <a:ea typeface="Calibri"/>
                          <a:cs typeface="Times New Roman"/>
                        </a:rPr>
                        <a:t>de la productividad</a:t>
                      </a:r>
                      <a:endParaRPr lang="es-EC" sz="1200" dirty="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8005">
                <a:tc>
                  <a:txBody>
                    <a:bodyPr/>
                    <a:lstStyle/>
                    <a:p>
                      <a:pPr>
                        <a:lnSpc>
                          <a:spcPct val="115000"/>
                        </a:lnSpc>
                        <a:spcAft>
                          <a:spcPts val="0"/>
                        </a:spcAft>
                      </a:pPr>
                      <a:r>
                        <a:rPr lang="es-EC" sz="1200" b="1">
                          <a:solidFill>
                            <a:schemeClr val="tx1"/>
                          </a:solidFill>
                          <a:latin typeface="Arial"/>
                          <a:ea typeface="Calibri"/>
                          <a:cs typeface="Times New Roman"/>
                        </a:rPr>
                        <a:t>Extorsión</a:t>
                      </a:r>
                      <a:endParaRPr lang="es-EC" sz="120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Prueba escrita recibida por cualquier medio, que muestra la </a:t>
                      </a:r>
                      <a:r>
                        <a:rPr lang="es-EC" sz="1200" dirty="0" smtClean="0">
                          <a:solidFill>
                            <a:schemeClr val="tx1"/>
                          </a:solidFill>
                          <a:latin typeface="Arial"/>
                          <a:ea typeface="Calibri"/>
                          <a:cs typeface="Times New Roman"/>
                        </a:rPr>
                        <a:t>extorsión.</a:t>
                      </a:r>
                      <a:endParaRPr lang="es-EC" sz="1200" dirty="0">
                        <a:solidFill>
                          <a:schemeClr val="tx1"/>
                        </a:solidFill>
                        <a:latin typeface="Calibri"/>
                        <a:ea typeface="Calibri"/>
                        <a:cs typeface="Times New Roman"/>
                      </a:endParaRPr>
                    </a:p>
                  </a:txBody>
                  <a:tcPr marL="35009" marR="35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71472" y="1357298"/>
            <a:ext cx="6480720" cy="4304520"/>
          </a:xfrm>
        </p:spPr>
        <p:txBody>
          <a:bodyPr/>
          <a:lstStyle/>
          <a:p>
            <a:r>
              <a:rPr lang="es-EC" sz="2000" b="1" dirty="0" smtClean="0"/>
              <a:t>Procedimiento a seguir</a:t>
            </a:r>
            <a:endParaRPr lang="es-EC" sz="2000" dirty="0" smtClean="0"/>
          </a:p>
          <a:p>
            <a:pPr>
              <a:buNone/>
            </a:pPr>
            <a:endParaRPr lang="es-ES" sz="2000" b="1" dirty="0" smtClean="0"/>
          </a:p>
          <a:p>
            <a:endParaRPr lang="es-EC" sz="2000" b="1" dirty="0" smtClean="0"/>
          </a:p>
          <a:p>
            <a:pPr lvl="1"/>
            <a:endParaRPr lang="es-ES" sz="1600" dirty="0"/>
          </a:p>
        </p:txBody>
      </p:sp>
      <p:sp>
        <p:nvSpPr>
          <p:cNvPr id="4" name="Rectangle 2"/>
          <p:cNvSpPr txBox="1">
            <a:spLocks noChangeArrowheads="1"/>
          </p:cNvSpPr>
          <p:nvPr/>
        </p:nvSpPr>
        <p:spPr bwMode="auto">
          <a:xfrm>
            <a:off x="142844" y="214290"/>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000" kern="0" noProof="1" smtClean="0">
                <a:solidFill>
                  <a:srgbClr val="000000"/>
                </a:solidFill>
                <a:latin typeface="Eras Bold ITC"/>
              </a:rPr>
              <a:t>Procedimiento para aplicar sanciones por infraccion sobre alguna politica de seguridad de la empresa</a:t>
            </a:r>
          </a:p>
        </p:txBody>
      </p:sp>
      <p:graphicFrame>
        <p:nvGraphicFramePr>
          <p:cNvPr id="6" name="5 Tabla"/>
          <p:cNvGraphicFramePr>
            <a:graphicFrameLocks noGrp="1"/>
          </p:cNvGraphicFramePr>
          <p:nvPr/>
        </p:nvGraphicFramePr>
        <p:xfrm>
          <a:off x="500034" y="1785926"/>
          <a:ext cx="6429420" cy="4613793"/>
        </p:xfrm>
        <a:graphic>
          <a:graphicData uri="http://schemas.openxmlformats.org/drawingml/2006/table">
            <a:tbl>
              <a:tblPr/>
              <a:tblGrid>
                <a:gridCol w="2766146"/>
                <a:gridCol w="3663274"/>
              </a:tblGrid>
              <a:tr h="204581">
                <a:tc>
                  <a:txBody>
                    <a:bodyPr/>
                    <a:lstStyle/>
                    <a:p>
                      <a:pPr>
                        <a:lnSpc>
                          <a:spcPct val="115000"/>
                        </a:lnSpc>
                        <a:spcAft>
                          <a:spcPts val="0"/>
                        </a:spcAft>
                      </a:pPr>
                      <a:r>
                        <a:rPr lang="es-EC" sz="1200" b="1" dirty="0" smtClean="0">
                          <a:solidFill>
                            <a:schemeClr val="tx1"/>
                          </a:solidFill>
                          <a:latin typeface="Arial"/>
                          <a:ea typeface="Calibri"/>
                          <a:cs typeface="Times New Roman"/>
                        </a:rPr>
                        <a:t>Infracción</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b="1">
                          <a:solidFill>
                            <a:schemeClr val="tx1"/>
                          </a:solidFill>
                          <a:latin typeface="Arial"/>
                          <a:ea typeface="Calibri"/>
                          <a:cs typeface="Times New Roman"/>
                        </a:rPr>
                        <a:t>Procedimiento Disciplinario</a:t>
                      </a:r>
                      <a:endParaRPr lang="es-EC" sz="120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r>
              <a:tr h="409161">
                <a:tc>
                  <a:txBody>
                    <a:bodyPr/>
                    <a:lstStyle/>
                    <a:p>
                      <a:pPr>
                        <a:lnSpc>
                          <a:spcPct val="115000"/>
                        </a:lnSpc>
                        <a:spcAft>
                          <a:spcPts val="0"/>
                        </a:spcAft>
                      </a:pPr>
                      <a:r>
                        <a:rPr lang="es-EC" sz="1200" b="1" dirty="0">
                          <a:solidFill>
                            <a:schemeClr val="tx1"/>
                          </a:solidFill>
                          <a:latin typeface="Arial"/>
                          <a:ea typeface="Calibri"/>
                          <a:cs typeface="Times New Roman"/>
                        </a:rPr>
                        <a:t>Alteración, destrucción, divulgación y cambio de ubicación  de </a:t>
                      </a:r>
                      <a:r>
                        <a:rPr lang="es-EC" sz="1200" b="1" dirty="0" smtClean="0">
                          <a:solidFill>
                            <a:schemeClr val="tx1"/>
                          </a:solidFill>
                          <a:latin typeface="Arial"/>
                          <a:ea typeface="Calibri"/>
                          <a:cs typeface="Times New Roman"/>
                        </a:rPr>
                        <a:t>información</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Llamado de atención </a:t>
                      </a:r>
                      <a:r>
                        <a:rPr lang="es-EC" sz="1200" dirty="0" smtClean="0">
                          <a:solidFill>
                            <a:schemeClr val="tx1"/>
                          </a:solidFill>
                          <a:latin typeface="Arial"/>
                          <a:ea typeface="Calibri"/>
                          <a:cs typeface="Times New Roman"/>
                        </a:rPr>
                        <a:t>y Capacitación </a:t>
                      </a:r>
                      <a:r>
                        <a:rPr lang="es-EC" sz="1200" dirty="0">
                          <a:solidFill>
                            <a:schemeClr val="tx1"/>
                          </a:solidFill>
                          <a:latin typeface="Arial"/>
                          <a:ea typeface="Calibri"/>
                          <a:cs typeface="Times New Roman"/>
                        </a:rPr>
                        <a:t>acerca de activos de información y su protección.</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4581">
                <a:tc>
                  <a:txBody>
                    <a:bodyPr/>
                    <a:lstStyle/>
                    <a:p>
                      <a:pPr>
                        <a:lnSpc>
                          <a:spcPct val="115000"/>
                        </a:lnSpc>
                        <a:spcAft>
                          <a:spcPts val="0"/>
                        </a:spcAft>
                      </a:pPr>
                      <a:r>
                        <a:rPr lang="es-EC" sz="1200" b="1" dirty="0">
                          <a:solidFill>
                            <a:schemeClr val="tx1"/>
                          </a:solidFill>
                          <a:latin typeface="Arial"/>
                          <a:ea typeface="Calibri"/>
                          <a:cs typeface="Times New Roman"/>
                        </a:rPr>
                        <a:t>Uso inapropiado de los diferentes </a:t>
                      </a:r>
                      <a:r>
                        <a:rPr lang="es-EC" sz="1200" b="1" dirty="0" smtClean="0">
                          <a:solidFill>
                            <a:schemeClr val="tx1"/>
                          </a:solidFill>
                          <a:latin typeface="Arial"/>
                          <a:ea typeface="Calibri"/>
                          <a:cs typeface="Times New Roman"/>
                        </a:rPr>
                        <a:t>recursos</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Capacitación acerca de los recursos de la empresa y su uso autorizado.</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11451">
                <a:tc>
                  <a:txBody>
                    <a:bodyPr/>
                    <a:lstStyle/>
                    <a:p>
                      <a:pPr>
                        <a:lnSpc>
                          <a:spcPct val="115000"/>
                        </a:lnSpc>
                        <a:spcAft>
                          <a:spcPts val="0"/>
                        </a:spcAft>
                      </a:pPr>
                      <a:r>
                        <a:rPr lang="es-EC" sz="1200" b="1" dirty="0">
                          <a:solidFill>
                            <a:schemeClr val="tx1"/>
                          </a:solidFill>
                          <a:latin typeface="Arial"/>
                          <a:ea typeface="Calibri"/>
                          <a:cs typeface="Times New Roman"/>
                        </a:rPr>
                        <a:t>Usurpación de identidad</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Llamado de atención grave </a:t>
                      </a:r>
                      <a:r>
                        <a:rPr lang="es-EC" sz="1200" dirty="0" smtClean="0">
                          <a:solidFill>
                            <a:schemeClr val="tx1"/>
                          </a:solidFill>
                          <a:latin typeface="Arial"/>
                          <a:ea typeface="Calibri"/>
                          <a:cs typeface="Times New Roman"/>
                        </a:rPr>
                        <a:t> y  Reunión </a:t>
                      </a:r>
                      <a:r>
                        <a:rPr lang="es-EC" sz="1200" dirty="0">
                          <a:solidFill>
                            <a:schemeClr val="tx1"/>
                          </a:solidFill>
                          <a:latin typeface="Arial"/>
                          <a:ea typeface="Calibri"/>
                          <a:cs typeface="Times New Roman"/>
                        </a:rPr>
                        <a:t>directa con el Gerente Regional y la Jefe Nacional Administrativa.</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11451">
                <a:tc>
                  <a:txBody>
                    <a:bodyPr/>
                    <a:lstStyle/>
                    <a:p>
                      <a:pPr>
                        <a:lnSpc>
                          <a:spcPct val="115000"/>
                        </a:lnSpc>
                        <a:spcAft>
                          <a:spcPts val="0"/>
                        </a:spcAft>
                      </a:pPr>
                      <a:r>
                        <a:rPr lang="es-EC" sz="1200" b="1" dirty="0">
                          <a:solidFill>
                            <a:schemeClr val="tx1"/>
                          </a:solidFill>
                          <a:latin typeface="Arial"/>
                          <a:ea typeface="Calibri"/>
                          <a:cs typeface="Times New Roman"/>
                        </a:rPr>
                        <a:t>Manipulación de credenciales de </a:t>
                      </a:r>
                      <a:r>
                        <a:rPr lang="es-EC" sz="1200" b="1" dirty="0" smtClean="0">
                          <a:solidFill>
                            <a:schemeClr val="tx1"/>
                          </a:solidFill>
                          <a:latin typeface="Arial"/>
                          <a:ea typeface="Calibri"/>
                          <a:cs typeface="Times New Roman"/>
                        </a:rPr>
                        <a:t>acceso</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Llamado de atención grave </a:t>
                      </a:r>
                      <a:r>
                        <a:rPr lang="es-EC" sz="1200" dirty="0" smtClean="0">
                          <a:solidFill>
                            <a:schemeClr val="tx1"/>
                          </a:solidFill>
                          <a:latin typeface="Arial"/>
                          <a:ea typeface="Calibri"/>
                          <a:cs typeface="Times New Roman"/>
                        </a:rPr>
                        <a:t>y Reunión </a:t>
                      </a:r>
                      <a:r>
                        <a:rPr lang="es-EC" sz="1200" dirty="0">
                          <a:solidFill>
                            <a:schemeClr val="tx1"/>
                          </a:solidFill>
                          <a:latin typeface="Arial"/>
                          <a:ea typeface="Calibri"/>
                          <a:cs typeface="Times New Roman"/>
                        </a:rPr>
                        <a:t>directa con el Gerente Regional y la Jefe Nacional Administrativa.</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09161">
                <a:tc>
                  <a:txBody>
                    <a:bodyPr/>
                    <a:lstStyle/>
                    <a:p>
                      <a:pPr>
                        <a:lnSpc>
                          <a:spcPct val="115000"/>
                        </a:lnSpc>
                        <a:spcAft>
                          <a:spcPts val="0"/>
                        </a:spcAft>
                      </a:pPr>
                      <a:r>
                        <a:rPr lang="es-EC" sz="1200" b="1">
                          <a:solidFill>
                            <a:schemeClr val="tx1"/>
                          </a:solidFill>
                          <a:latin typeface="Arial"/>
                          <a:ea typeface="Calibri"/>
                          <a:cs typeface="Times New Roman"/>
                        </a:rPr>
                        <a:t>Manipulación de la configuración de los aplicativos y recursos de las estaciones de trabajo.</a:t>
                      </a:r>
                      <a:endParaRPr lang="es-EC" sz="120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Capacitación acerca de recursos informáticos de la </a:t>
                      </a:r>
                      <a:r>
                        <a:rPr lang="es-EC" sz="1200" dirty="0" smtClean="0">
                          <a:solidFill>
                            <a:schemeClr val="tx1"/>
                          </a:solidFill>
                          <a:latin typeface="Arial"/>
                          <a:ea typeface="Calibri"/>
                          <a:cs typeface="Times New Roman"/>
                        </a:rPr>
                        <a:t>compañía.</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09161">
                <a:tc>
                  <a:txBody>
                    <a:bodyPr/>
                    <a:lstStyle/>
                    <a:p>
                      <a:pPr>
                        <a:lnSpc>
                          <a:spcPct val="115000"/>
                        </a:lnSpc>
                        <a:spcAft>
                          <a:spcPts val="0"/>
                        </a:spcAft>
                      </a:pPr>
                      <a:r>
                        <a:rPr lang="es-EC" sz="1200" b="1">
                          <a:solidFill>
                            <a:schemeClr val="tx1"/>
                          </a:solidFill>
                          <a:latin typeface="Arial"/>
                          <a:ea typeface="Calibri"/>
                          <a:cs typeface="Times New Roman"/>
                        </a:rPr>
                        <a:t>Errores de administración aplicados al software informático.</a:t>
                      </a:r>
                      <a:endParaRPr lang="es-EC" sz="120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Reunión con el Jefe de Área </a:t>
                      </a:r>
                      <a:r>
                        <a:rPr lang="es-EC" sz="1200" dirty="0" smtClean="0">
                          <a:solidFill>
                            <a:schemeClr val="tx1"/>
                          </a:solidFill>
                          <a:latin typeface="Arial"/>
                          <a:ea typeface="Calibri"/>
                          <a:cs typeface="Times New Roman"/>
                        </a:rPr>
                        <a:t>Sistemas</a:t>
                      </a:r>
                      <a:r>
                        <a:rPr lang="es-EC" sz="1200" baseline="0" dirty="0" smtClean="0">
                          <a:solidFill>
                            <a:schemeClr val="tx1"/>
                          </a:solidFill>
                          <a:latin typeface="Arial"/>
                          <a:ea typeface="Calibri"/>
                          <a:cs typeface="Times New Roman"/>
                        </a:rPr>
                        <a:t> y </a:t>
                      </a:r>
                      <a:r>
                        <a:rPr lang="es-EC" sz="1200" dirty="0" smtClean="0">
                          <a:solidFill>
                            <a:schemeClr val="tx1"/>
                          </a:solidFill>
                          <a:latin typeface="Arial"/>
                          <a:ea typeface="Calibri"/>
                          <a:cs typeface="Times New Roman"/>
                        </a:rPr>
                        <a:t>Revisión </a:t>
                      </a:r>
                      <a:r>
                        <a:rPr lang="es-EC" sz="1200" dirty="0">
                          <a:solidFill>
                            <a:schemeClr val="tx1"/>
                          </a:solidFill>
                          <a:latin typeface="Arial"/>
                          <a:ea typeface="Calibri"/>
                          <a:cs typeface="Times New Roman"/>
                        </a:rPr>
                        <a:t>del Manual de Funciones y </a:t>
                      </a:r>
                      <a:r>
                        <a:rPr lang="es-EC" sz="1200" dirty="0" smtClean="0">
                          <a:solidFill>
                            <a:schemeClr val="tx1"/>
                          </a:solidFill>
                          <a:latin typeface="Arial"/>
                          <a:ea typeface="Calibri"/>
                          <a:cs typeface="Times New Roman"/>
                        </a:rPr>
                        <a:t>Responsabilidades.</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6211">
                <a:tc>
                  <a:txBody>
                    <a:bodyPr/>
                    <a:lstStyle/>
                    <a:p>
                      <a:pPr>
                        <a:lnSpc>
                          <a:spcPct val="115000"/>
                        </a:lnSpc>
                        <a:spcAft>
                          <a:spcPts val="0"/>
                        </a:spcAft>
                      </a:pPr>
                      <a:r>
                        <a:rPr lang="es-EC" sz="1200" b="1" dirty="0">
                          <a:solidFill>
                            <a:schemeClr val="tx1"/>
                          </a:solidFill>
                          <a:latin typeface="Arial"/>
                          <a:ea typeface="Calibri"/>
                          <a:cs typeface="Times New Roman"/>
                        </a:rPr>
                        <a:t>Abuso de privilegios de acceso</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Llamado de atención </a:t>
                      </a:r>
                      <a:r>
                        <a:rPr lang="es-EC" sz="1200" baseline="0" dirty="0" smtClean="0">
                          <a:solidFill>
                            <a:schemeClr val="tx1"/>
                          </a:solidFill>
                          <a:latin typeface="Arial"/>
                          <a:ea typeface="Calibri"/>
                          <a:cs typeface="Times New Roman"/>
                        </a:rPr>
                        <a:t>y c</a:t>
                      </a:r>
                      <a:r>
                        <a:rPr lang="es-EC" sz="1200" dirty="0" smtClean="0">
                          <a:solidFill>
                            <a:schemeClr val="tx1"/>
                          </a:solidFill>
                          <a:latin typeface="Arial"/>
                          <a:ea typeface="Calibri"/>
                          <a:cs typeface="Times New Roman"/>
                        </a:rPr>
                        <a:t>apacitación </a:t>
                      </a:r>
                      <a:r>
                        <a:rPr lang="es-EC" sz="1200" dirty="0">
                          <a:solidFill>
                            <a:schemeClr val="tx1"/>
                          </a:solidFill>
                          <a:latin typeface="Arial"/>
                          <a:ea typeface="Calibri"/>
                          <a:cs typeface="Times New Roman"/>
                        </a:rPr>
                        <a:t>acerca de recursos </a:t>
                      </a:r>
                      <a:r>
                        <a:rPr lang="es-EC" sz="1200" dirty="0" smtClean="0">
                          <a:solidFill>
                            <a:schemeClr val="tx1"/>
                          </a:solidFill>
                          <a:latin typeface="Arial"/>
                          <a:ea typeface="Calibri"/>
                          <a:cs typeface="Times New Roman"/>
                        </a:rPr>
                        <a:t>informáticos de la compañía.</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31326">
                <a:tc>
                  <a:txBody>
                    <a:bodyPr/>
                    <a:lstStyle/>
                    <a:p>
                      <a:pPr>
                        <a:lnSpc>
                          <a:spcPct val="115000"/>
                        </a:lnSpc>
                        <a:spcAft>
                          <a:spcPts val="0"/>
                        </a:spcAft>
                      </a:pPr>
                      <a:r>
                        <a:rPr lang="es-EC" sz="1200" b="1">
                          <a:solidFill>
                            <a:schemeClr val="tx1"/>
                          </a:solidFill>
                          <a:latin typeface="Arial"/>
                          <a:ea typeface="Calibri"/>
                          <a:cs typeface="Times New Roman"/>
                        </a:rPr>
                        <a:t>Desconocimiento de sus funciones y responsabilidades dentro de la empresa.</a:t>
                      </a:r>
                      <a:endParaRPr lang="es-EC" sz="120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Llamado de atención </a:t>
                      </a:r>
                      <a:r>
                        <a:rPr lang="es-EC" sz="1200" dirty="0" smtClean="0">
                          <a:solidFill>
                            <a:schemeClr val="tx1"/>
                          </a:solidFill>
                          <a:latin typeface="Arial"/>
                          <a:ea typeface="Calibri"/>
                          <a:cs typeface="Times New Roman"/>
                        </a:rPr>
                        <a:t>y Reunión </a:t>
                      </a:r>
                      <a:r>
                        <a:rPr lang="es-EC" sz="1200" dirty="0">
                          <a:solidFill>
                            <a:schemeClr val="tx1"/>
                          </a:solidFill>
                          <a:latin typeface="Arial"/>
                          <a:ea typeface="Calibri"/>
                          <a:cs typeface="Times New Roman"/>
                        </a:rPr>
                        <a:t>con el Jefe de Área para revisión de Manual de Funciones y </a:t>
                      </a:r>
                      <a:r>
                        <a:rPr lang="es-EC" sz="1200" dirty="0" smtClean="0">
                          <a:solidFill>
                            <a:schemeClr val="tx1"/>
                          </a:solidFill>
                          <a:latin typeface="Arial"/>
                          <a:ea typeface="Calibri"/>
                          <a:cs typeface="Times New Roman"/>
                        </a:rPr>
                        <a:t>Responsabilidad.</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6970">
                <a:tc>
                  <a:txBody>
                    <a:bodyPr/>
                    <a:lstStyle/>
                    <a:p>
                      <a:pPr>
                        <a:lnSpc>
                          <a:spcPct val="115000"/>
                        </a:lnSpc>
                        <a:spcAft>
                          <a:spcPts val="0"/>
                        </a:spcAft>
                      </a:pPr>
                      <a:r>
                        <a:rPr lang="es-EC" sz="1200" b="1">
                          <a:solidFill>
                            <a:schemeClr val="tx1"/>
                          </a:solidFill>
                          <a:latin typeface="Arial"/>
                          <a:ea typeface="Calibri"/>
                          <a:cs typeface="Times New Roman"/>
                        </a:rPr>
                        <a:t>Extorsión</a:t>
                      </a:r>
                      <a:endParaRPr lang="es-EC" sz="120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pPr>
                      <a:r>
                        <a:rPr lang="es-EC" sz="1200" dirty="0">
                          <a:solidFill>
                            <a:schemeClr val="tx1"/>
                          </a:solidFill>
                          <a:latin typeface="Arial"/>
                          <a:ea typeface="Calibri"/>
                          <a:cs typeface="Times New Roman"/>
                        </a:rPr>
                        <a:t>Separación de la empresa.</a:t>
                      </a:r>
                      <a:endParaRPr lang="es-EC" sz="1200" dirty="0">
                        <a:solidFill>
                          <a:schemeClr val="tx1"/>
                        </a:solidFill>
                        <a:latin typeface="Calibri"/>
                        <a:ea typeface="Calibri"/>
                        <a:cs typeface="Times New Roman"/>
                      </a:endParaRPr>
                    </a:p>
                  </a:txBody>
                  <a:tcPr marL="33356" marR="3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71472" y="2000240"/>
            <a:ext cx="6215106" cy="4304520"/>
          </a:xfrm>
        </p:spPr>
        <p:txBody>
          <a:bodyPr/>
          <a:lstStyle/>
          <a:p>
            <a:r>
              <a:rPr lang="es-EC" b="1" dirty="0" smtClean="0"/>
              <a:t>Aplicación de los Procedimientos Disciplinarios</a:t>
            </a:r>
            <a:endParaRPr lang="es-EC" dirty="0" smtClean="0"/>
          </a:p>
          <a:p>
            <a:pPr lvl="1"/>
            <a:r>
              <a:rPr lang="es-EC" b="1" i="1" dirty="0" smtClean="0"/>
              <a:t> Los Jefes de Área  </a:t>
            </a:r>
            <a:r>
              <a:rPr lang="es-EC" sz="1600" b="1" i="1" dirty="0" smtClean="0"/>
              <a:t>d</a:t>
            </a:r>
            <a:r>
              <a:rPr lang="es-EC" sz="1600" dirty="0" smtClean="0"/>
              <a:t>etecta la infracción y envía por llamado de atención por escrito.</a:t>
            </a:r>
            <a:endParaRPr lang="es-EC" dirty="0" smtClean="0"/>
          </a:p>
          <a:p>
            <a:pPr lvl="1"/>
            <a:r>
              <a:rPr lang="es-EC" sz="1600" dirty="0" smtClean="0"/>
              <a:t>Envía </a:t>
            </a:r>
            <a:r>
              <a:rPr lang="es-EC" sz="1600" dirty="0" smtClean="0"/>
              <a:t>los documentos a la Jefe Nacional Administrativa para realizar la aplicación de los procedimientos disciplinarios.</a:t>
            </a:r>
            <a:r>
              <a:rPr lang="es-EC" b="1" dirty="0" smtClean="0"/>
              <a:t> </a:t>
            </a:r>
            <a:endParaRPr lang="es-EC" dirty="0" smtClean="0"/>
          </a:p>
          <a:p>
            <a:pPr lvl="1"/>
            <a:r>
              <a:rPr lang="es-EC" b="1" i="1" dirty="0" smtClean="0"/>
              <a:t>La Jefe Nacional Administrativa </a:t>
            </a:r>
            <a:r>
              <a:rPr lang="es-EC" sz="1800" b="1" i="1" dirty="0" smtClean="0"/>
              <a:t>c</a:t>
            </a:r>
            <a:r>
              <a:rPr lang="es-EC" sz="1600" dirty="0" smtClean="0"/>
              <a:t>olabora con la definición de los procedimientos disciplinarios.</a:t>
            </a:r>
            <a:endParaRPr lang="es-EC" dirty="0" smtClean="0"/>
          </a:p>
          <a:p>
            <a:pPr lvl="1"/>
            <a:r>
              <a:rPr lang="es-EC" sz="1600" dirty="0" smtClean="0"/>
              <a:t>Aplica </a:t>
            </a:r>
            <a:r>
              <a:rPr lang="es-EC" sz="1600" dirty="0" smtClean="0"/>
              <a:t>el procedimiento disciplinario.</a:t>
            </a:r>
          </a:p>
          <a:p>
            <a:endParaRPr lang="es-EC" sz="2000" b="1" dirty="0" smtClean="0"/>
          </a:p>
          <a:p>
            <a:pPr lvl="1"/>
            <a:endParaRPr lang="es-ES" sz="1600" dirty="0"/>
          </a:p>
        </p:txBody>
      </p:sp>
      <p:sp>
        <p:nvSpPr>
          <p:cNvPr id="4" name="Rectangle 2"/>
          <p:cNvSpPr txBox="1">
            <a:spLocks noChangeArrowheads="1"/>
          </p:cNvSpPr>
          <p:nvPr/>
        </p:nvSpPr>
        <p:spPr bwMode="auto">
          <a:xfrm>
            <a:off x="642910" y="500042"/>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Procedimiento para aplicar sanciones por infraccion sobre alguna politica de seguridad de la empresa</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71472" y="2000240"/>
            <a:ext cx="6215106" cy="4304520"/>
          </a:xfrm>
        </p:spPr>
        <p:txBody>
          <a:bodyPr/>
          <a:lstStyle/>
          <a:p>
            <a:r>
              <a:rPr lang="es-EC" b="1" dirty="0" smtClean="0"/>
              <a:t>Aplicación de los Procedimientos Disciplinarios</a:t>
            </a:r>
            <a:endParaRPr lang="es-EC" dirty="0" smtClean="0"/>
          </a:p>
          <a:p>
            <a:pPr lvl="1"/>
            <a:r>
              <a:rPr lang="es-EC" b="1" i="1" dirty="0" smtClean="0"/>
              <a:t>El Gerente </a:t>
            </a:r>
            <a:r>
              <a:rPr lang="es-EC" sz="1600" b="1" dirty="0" smtClean="0"/>
              <a:t>d</a:t>
            </a:r>
            <a:r>
              <a:rPr lang="es-EC" sz="1600" dirty="0" smtClean="0"/>
              <a:t>efine los procedimientos disciplinarios en colaboración con la Jefe Nacional Administrativa.</a:t>
            </a:r>
          </a:p>
          <a:p>
            <a:pPr lvl="1"/>
            <a:r>
              <a:rPr lang="es-EC" sz="1600" dirty="0" smtClean="0"/>
              <a:t>Colabora con la aplicación de los procedimientos disciplinarios dependiendo de la infracción.</a:t>
            </a:r>
          </a:p>
          <a:p>
            <a:pPr lvl="1"/>
            <a:r>
              <a:rPr lang="es-EC" b="1" i="1" dirty="0" smtClean="0"/>
              <a:t>Los empleados  </a:t>
            </a:r>
            <a:r>
              <a:rPr lang="es-EC" sz="1600" b="1" i="1" dirty="0" smtClean="0"/>
              <a:t>c</a:t>
            </a:r>
            <a:r>
              <a:rPr lang="es-EC" sz="1600" dirty="0" smtClean="0"/>
              <a:t>onocen los procedimientos disciplinarios.</a:t>
            </a:r>
          </a:p>
          <a:p>
            <a:pPr lvl="1"/>
            <a:r>
              <a:rPr lang="es-EC" sz="1600" dirty="0" smtClean="0"/>
              <a:t>Evitan infringir las políticas y procedimientos de seguridad de información.</a:t>
            </a:r>
          </a:p>
          <a:p>
            <a:pPr lvl="1"/>
            <a:r>
              <a:rPr lang="es-EC" sz="1600" dirty="0" smtClean="0"/>
              <a:t>Acatan los procedimientos disciplinarios, según su infracción. Se acogen a las actividades a seguir.</a:t>
            </a:r>
          </a:p>
          <a:p>
            <a:endParaRPr lang="es-EC" sz="2000" b="1" dirty="0" smtClean="0"/>
          </a:p>
          <a:p>
            <a:pPr lvl="1"/>
            <a:endParaRPr lang="es-ES" sz="1600" dirty="0"/>
          </a:p>
        </p:txBody>
      </p:sp>
      <p:sp>
        <p:nvSpPr>
          <p:cNvPr id="4" name="Rectangle 2"/>
          <p:cNvSpPr txBox="1">
            <a:spLocks noChangeArrowheads="1"/>
          </p:cNvSpPr>
          <p:nvPr/>
        </p:nvSpPr>
        <p:spPr bwMode="auto">
          <a:xfrm>
            <a:off x="642910" y="500042"/>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Procedimiento para aplicar sanciones por infraccion sobre alguna politica de seguridad de la empresa</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57158" y="5072074"/>
            <a:ext cx="7772400" cy="1362075"/>
          </a:xfrm>
        </p:spPr>
        <p:txBody>
          <a:bodyPr/>
          <a:lstStyle/>
          <a:p>
            <a:r>
              <a:rPr lang="es-ES" dirty="0" smtClean="0"/>
              <a:t>CONCLUSIONES Y RECOMENDACIONES</a:t>
            </a:r>
            <a:endParaRPr lang="es-EC" dirty="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9552" y="1124744"/>
            <a:ext cx="6247026" cy="5376090"/>
          </a:xfrm>
        </p:spPr>
        <p:txBody>
          <a:bodyPr/>
          <a:lstStyle/>
          <a:p>
            <a:r>
              <a:rPr lang="es-ES" sz="2000" dirty="0" smtClean="0"/>
              <a:t>La gestión de la seguridad de la información se realiza mediante un proceso sistemático y  documentado por la organización. La utilización de un SGSI permite dotar a la entidad de las herramientas para poder afrontar los riesgos.</a:t>
            </a:r>
            <a:endParaRPr lang="es-EC" sz="2000" dirty="0" smtClean="0"/>
          </a:p>
          <a:p>
            <a:r>
              <a:rPr lang="es-ES" sz="2000" dirty="0" smtClean="0"/>
              <a:t>Una de las razones más importantes para implementar un SGSI es la de atenuar los riesgos propios de los activos de información de la empresa. Una acertada identificación de tales activos, su definición correcta del alcance y unas políticas de seguridad claras y completas, son determinantes para la correcta implantación del SGSI.</a:t>
            </a:r>
            <a:endParaRPr lang="es-EC" sz="2000" dirty="0"/>
          </a:p>
        </p:txBody>
      </p:sp>
      <p:sp>
        <p:nvSpPr>
          <p:cNvPr id="4" name="Rectangle 2"/>
          <p:cNvSpPr txBox="1">
            <a:spLocks noChangeArrowheads="1"/>
          </p:cNvSpPr>
          <p:nvPr/>
        </p:nvSpPr>
        <p:spPr bwMode="auto">
          <a:xfrm>
            <a:off x="285720" y="214290"/>
            <a:ext cx="6429420"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spcBef>
                <a:spcPts val="0"/>
              </a:spcBef>
              <a:spcAft>
                <a:spcPts val="0"/>
              </a:spcAft>
            </a:pPr>
            <a:r>
              <a:rPr lang="es-ES_tradnl" sz="2800" kern="0" noProof="1" smtClean="0">
                <a:solidFill>
                  <a:srgbClr val="000000"/>
                </a:solidFill>
                <a:latin typeface="Eras Bold ITC"/>
              </a:rPr>
              <a:t>Conclusiones y Recomendaciones</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4282" y="214290"/>
            <a:ext cx="6324600" cy="928694"/>
          </a:xfrm>
        </p:spPr>
        <p:txBody>
          <a:bodyPr/>
          <a:lstStyle/>
          <a:p>
            <a:pPr algn="l">
              <a:spcBef>
                <a:spcPts val="0"/>
              </a:spcBef>
              <a:spcAft>
                <a:spcPts val="0"/>
              </a:spcAft>
              <a:buNone/>
            </a:pPr>
            <a:r>
              <a:rPr lang="es-ES_tradnl" sz="2800" b="0" i="0" noProof="1" smtClean="0">
                <a:solidFill>
                  <a:srgbClr val="000000"/>
                </a:solidFill>
                <a:latin typeface="Eras Bold ITC"/>
                <a:ea typeface="+mj-ea"/>
                <a:cs typeface="+mj-cs"/>
              </a:rPr>
              <a:t>Decevale S.A.</a:t>
            </a:r>
            <a:endParaRPr lang="es-ES_tradnl" sz="2800" b="0" i="0" noProof="1">
              <a:solidFill>
                <a:srgbClr val="000000"/>
              </a:solidFill>
              <a:latin typeface="Eras Bold ITC"/>
              <a:ea typeface="+mj-ea"/>
              <a:cs typeface="+mj-cs"/>
            </a:endParaRPr>
          </a:p>
        </p:txBody>
      </p:sp>
      <p:sp>
        <p:nvSpPr>
          <p:cNvPr id="8" name="Content Placeholder 7"/>
          <p:cNvSpPr>
            <a:spLocks noGrp="1"/>
          </p:cNvSpPr>
          <p:nvPr>
            <p:ph idx="1"/>
          </p:nvPr>
        </p:nvSpPr>
        <p:spPr>
          <a:xfrm>
            <a:off x="571472" y="1357298"/>
            <a:ext cx="6038848" cy="4419600"/>
          </a:xfrm>
        </p:spPr>
        <p:txBody>
          <a:bodyPr/>
          <a:lstStyle/>
          <a:p>
            <a:r>
              <a:rPr lang="es-EC" dirty="0" smtClean="0"/>
              <a:t>Aprueba las operaciones negociadas en las dos Bolsas de Valores existentes en el Ecuador. </a:t>
            </a:r>
          </a:p>
          <a:p>
            <a:r>
              <a:rPr lang="es-EC" dirty="0" smtClean="0"/>
              <a:t>DECEVALE, opera y brinda sus servicios al amparo de:</a:t>
            </a:r>
          </a:p>
          <a:p>
            <a:pPr lvl="1"/>
            <a:r>
              <a:rPr lang="es-EC" dirty="0" smtClean="0"/>
              <a:t>La Ley de Mercado de Valores,</a:t>
            </a:r>
          </a:p>
          <a:p>
            <a:pPr lvl="1"/>
            <a:r>
              <a:rPr lang="es-EC" dirty="0" smtClean="0"/>
              <a:t>Su Reglamento General,</a:t>
            </a:r>
          </a:p>
          <a:p>
            <a:pPr lvl="1"/>
            <a:r>
              <a:rPr lang="es-EC" dirty="0" smtClean="0"/>
              <a:t>El Reglamento para el Funcionamiento de Depósitos Centralizados de Valores expedido por el  Consejo Nacional de Valores,</a:t>
            </a:r>
          </a:p>
          <a:p>
            <a:pPr lvl="1"/>
            <a:r>
              <a:rPr lang="es-EC" dirty="0" smtClean="0"/>
              <a:t>En su reglamentación interna y Manuales Operativos.</a:t>
            </a:r>
          </a:p>
          <a:p>
            <a:endParaRPr lang="es-EC" dirty="0" smtClean="0"/>
          </a:p>
          <a:p>
            <a:endParaRPr lang="es-ES_tradnl" b="1" noProof="1"/>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4282" y="214290"/>
            <a:ext cx="6929486" cy="928694"/>
          </a:xfrm>
        </p:spPr>
        <p:txBody>
          <a:bodyPr/>
          <a:lstStyle/>
          <a:p>
            <a:pPr algn="l">
              <a:spcBef>
                <a:spcPts val="0"/>
              </a:spcBef>
              <a:spcAft>
                <a:spcPts val="0"/>
              </a:spcAft>
              <a:buNone/>
            </a:pPr>
            <a:r>
              <a:rPr lang="es-ES_tradnl" sz="2800" b="0" i="0" noProof="1" smtClean="0">
                <a:solidFill>
                  <a:srgbClr val="000000"/>
                </a:solidFill>
                <a:latin typeface="Eras Bold ITC"/>
                <a:ea typeface="+mj-ea"/>
                <a:cs typeface="+mj-cs"/>
              </a:rPr>
              <a:t>Recursos Humanos de Decevale S.A.</a:t>
            </a:r>
            <a:endParaRPr lang="es-ES_tradnl" sz="2800" b="0" i="0" noProof="1">
              <a:solidFill>
                <a:srgbClr val="000000"/>
              </a:solidFill>
              <a:latin typeface="Eras Bold ITC"/>
              <a:ea typeface="+mj-ea"/>
              <a:cs typeface="+mj-cs"/>
            </a:endParaRPr>
          </a:p>
        </p:txBody>
      </p:sp>
      <p:sp>
        <p:nvSpPr>
          <p:cNvPr id="8" name="Content Placeholder 7"/>
          <p:cNvSpPr>
            <a:spLocks noGrp="1"/>
          </p:cNvSpPr>
          <p:nvPr>
            <p:ph idx="1"/>
          </p:nvPr>
        </p:nvSpPr>
        <p:spPr>
          <a:xfrm>
            <a:off x="571472" y="1071546"/>
            <a:ext cx="6038848" cy="4419600"/>
          </a:xfrm>
        </p:spPr>
        <p:txBody>
          <a:bodyPr/>
          <a:lstStyle/>
          <a:p>
            <a:r>
              <a:rPr lang="es-EC" dirty="0" smtClean="0"/>
              <a:t>El funcionamiento de la empresa comprende:</a:t>
            </a:r>
          </a:p>
          <a:p>
            <a:pPr lvl="1"/>
            <a:r>
              <a:rPr lang="es-EC" dirty="0" smtClean="0"/>
              <a:t>Selección: </a:t>
            </a:r>
            <a:r>
              <a:rPr lang="es-EC" sz="1400" dirty="0" smtClean="0"/>
              <a:t>Se analiza si dentro de la empresa exista un colaborador que pueda ser promovido. En caso de realizar el reclutamiento de personal, se preseleccionan algunos CV y se realizan entrevistas. </a:t>
            </a:r>
          </a:p>
          <a:p>
            <a:pPr lvl="1"/>
            <a:r>
              <a:rPr lang="es-EC" dirty="0" smtClean="0"/>
              <a:t>Contratación: </a:t>
            </a:r>
            <a:r>
              <a:rPr lang="es-EC" sz="1400" dirty="0" smtClean="0"/>
              <a:t>Se elabora el contrato de trabajo. </a:t>
            </a:r>
            <a:endParaRPr lang="es-EC" dirty="0" smtClean="0"/>
          </a:p>
          <a:p>
            <a:pPr lvl="1"/>
            <a:r>
              <a:rPr lang="es-EC" dirty="0" smtClean="0"/>
              <a:t>Iniciación</a:t>
            </a:r>
            <a:r>
              <a:rPr lang="es-ES_tradnl" b="1" noProof="1" smtClean="0"/>
              <a:t>: </a:t>
            </a:r>
            <a:r>
              <a:rPr lang="es-EC" sz="1400" dirty="0" smtClean="0"/>
              <a:t>Se realiza presentación de la empresa y la entrega de copia de su Manual de Funciones.</a:t>
            </a:r>
          </a:p>
          <a:p>
            <a:pPr lvl="1"/>
            <a:r>
              <a:rPr lang="es-EC" dirty="0" smtClean="0"/>
              <a:t>Durante: </a:t>
            </a:r>
            <a:r>
              <a:rPr lang="es-EC" sz="1400" dirty="0" smtClean="0"/>
              <a:t>El empleado realiza las funciones de forma correcta y honesta. </a:t>
            </a:r>
          </a:p>
          <a:p>
            <a:pPr lvl="1"/>
            <a:r>
              <a:rPr lang="es-EC" dirty="0" smtClean="0"/>
              <a:t>Cambio o reubicación: </a:t>
            </a:r>
            <a:r>
              <a:rPr lang="es-EC" sz="1400" dirty="0" smtClean="0"/>
              <a:t>No existe documentación que detalle o deje constancia de lo sucedido.</a:t>
            </a:r>
          </a:p>
          <a:p>
            <a:pPr lvl="1"/>
            <a:r>
              <a:rPr lang="es-EC" dirty="0" smtClean="0"/>
              <a:t>Separación: </a:t>
            </a:r>
            <a:r>
              <a:rPr lang="es-EC" sz="1400" dirty="0" smtClean="0"/>
              <a:t>El Gerente comunica al empleado de la finalización de la relación labora y se finiquita el contrato laboral.</a:t>
            </a:r>
          </a:p>
          <a:p>
            <a:endParaRPr lang="es-ES" dirty="0" smtClean="0"/>
          </a:p>
          <a:p>
            <a:pPr lvl="1">
              <a:buNone/>
            </a:pPr>
            <a:endParaRPr lang="es-EC" dirty="0" smtClean="0"/>
          </a:p>
        </p:txBody>
      </p:sp>
      <p:pic>
        <p:nvPicPr>
          <p:cNvPr id="27652" name="Picture 4" descr="http://www.czech.cz/getattachment/b48ffd41-f581-4eed-86b6-4c523db3c253/?width=273&amp;height=207&amp;crop=true"/>
          <p:cNvPicPr>
            <a:picLocks noChangeAspect="1" noChangeArrowheads="1"/>
          </p:cNvPicPr>
          <p:nvPr/>
        </p:nvPicPr>
        <p:blipFill>
          <a:blip r:embed="rId3" cstate="print"/>
          <a:srcRect/>
          <a:stretch>
            <a:fillRect/>
          </a:stretch>
        </p:blipFill>
        <p:spPr bwMode="auto">
          <a:xfrm>
            <a:off x="5357818" y="5854271"/>
            <a:ext cx="1323759" cy="1003730"/>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DEFINICIÓN DE LA</a:t>
            </a:r>
            <a:br>
              <a:rPr lang="es-ES" dirty="0" smtClean="0"/>
            </a:br>
            <a:r>
              <a:rPr lang="es-ES" dirty="0" smtClean="0"/>
              <a:t>NORMA</a:t>
            </a:r>
            <a:br>
              <a:rPr lang="es-ES" dirty="0" smtClean="0"/>
            </a:br>
            <a:r>
              <a:rPr lang="es-ES" dirty="0" smtClean="0"/>
              <a:t>27002</a:t>
            </a:r>
            <a:endParaRPr lang="es-EC" dirty="0"/>
          </a:p>
        </p:txBody>
      </p:sp>
      <p:pic>
        <p:nvPicPr>
          <p:cNvPr id="3686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00430" y="5572140"/>
            <a:ext cx="2219325" cy="8382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4282" y="214290"/>
            <a:ext cx="7072362" cy="928694"/>
          </a:xfrm>
        </p:spPr>
        <p:txBody>
          <a:bodyPr/>
          <a:lstStyle/>
          <a:p>
            <a:pPr algn="l">
              <a:spcBef>
                <a:spcPts val="0"/>
              </a:spcBef>
              <a:spcAft>
                <a:spcPts val="0"/>
              </a:spcAft>
              <a:buNone/>
            </a:pPr>
            <a:r>
              <a:rPr lang="es-ES_tradnl" sz="2800" b="0" i="0" noProof="1" smtClean="0">
                <a:solidFill>
                  <a:srgbClr val="000000"/>
                </a:solidFill>
                <a:latin typeface="Eras Bold ITC"/>
                <a:ea typeface="+mj-ea"/>
                <a:cs typeface="+mj-cs"/>
              </a:rPr>
              <a:t>¿ Qué es Seguridad de Información?</a:t>
            </a:r>
            <a:endParaRPr lang="es-ES_tradnl" sz="2800" b="0" i="0" noProof="1">
              <a:solidFill>
                <a:srgbClr val="000000"/>
              </a:solidFill>
              <a:latin typeface="Eras Bold ITC"/>
              <a:ea typeface="+mj-ea"/>
              <a:cs typeface="+mj-cs"/>
            </a:endParaRPr>
          </a:p>
        </p:txBody>
      </p:sp>
      <p:sp>
        <p:nvSpPr>
          <p:cNvPr id="8" name="Content Placeholder 7"/>
          <p:cNvSpPr>
            <a:spLocks noGrp="1"/>
          </p:cNvSpPr>
          <p:nvPr>
            <p:ph idx="1"/>
          </p:nvPr>
        </p:nvSpPr>
        <p:spPr>
          <a:xfrm>
            <a:off x="571472" y="1357298"/>
            <a:ext cx="6038848" cy="4419600"/>
          </a:xfrm>
        </p:spPr>
        <p:txBody>
          <a:bodyPr/>
          <a:lstStyle/>
          <a:p>
            <a:r>
              <a:rPr lang="es-EC" dirty="0" smtClean="0"/>
              <a:t>Es la protección de la infraestructura de las tecnologías de la información dentro de la empresa. Se encarga de precautelar por el perfecto estado y funcionamiento de los equipos informáticos donde fluye la información, a través de lineamientos de protección.</a:t>
            </a:r>
          </a:p>
          <a:p>
            <a:endParaRPr lang="es-EC" dirty="0" smtClean="0"/>
          </a:p>
          <a:p>
            <a:endParaRPr lang="es-ES_tradnl" b="1" noProof="1"/>
          </a:p>
        </p:txBody>
      </p:sp>
      <p:pic>
        <p:nvPicPr>
          <p:cNvPr id="33794" name="Picture 2" descr="http://hipermegared.net/images/protege-pc.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43372" y="4786322"/>
            <a:ext cx="2371100" cy="2071678"/>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4282" y="214290"/>
            <a:ext cx="7072362" cy="928694"/>
          </a:xfrm>
        </p:spPr>
        <p:txBody>
          <a:bodyPr/>
          <a:lstStyle/>
          <a:p>
            <a:pPr algn="l">
              <a:spcBef>
                <a:spcPts val="0"/>
              </a:spcBef>
              <a:spcAft>
                <a:spcPts val="0"/>
              </a:spcAft>
              <a:buNone/>
            </a:pPr>
            <a:r>
              <a:rPr lang="es-ES_tradnl" sz="2800" b="0" i="0" noProof="1" smtClean="0">
                <a:solidFill>
                  <a:srgbClr val="000000"/>
                </a:solidFill>
                <a:latin typeface="Eras Bold ITC"/>
                <a:ea typeface="+mj-ea"/>
                <a:cs typeface="+mj-cs"/>
              </a:rPr>
              <a:t>¿ Qué es la Gestion de Seguridad de Información?</a:t>
            </a:r>
            <a:endParaRPr lang="es-ES_tradnl" sz="2800" b="0" i="0" noProof="1">
              <a:solidFill>
                <a:srgbClr val="000000"/>
              </a:solidFill>
              <a:latin typeface="Eras Bold ITC"/>
              <a:ea typeface="+mj-ea"/>
              <a:cs typeface="+mj-cs"/>
            </a:endParaRPr>
          </a:p>
        </p:txBody>
      </p:sp>
      <p:sp>
        <p:nvSpPr>
          <p:cNvPr id="8" name="Content Placeholder 7"/>
          <p:cNvSpPr>
            <a:spLocks noGrp="1"/>
          </p:cNvSpPr>
          <p:nvPr>
            <p:ph idx="1"/>
          </p:nvPr>
        </p:nvSpPr>
        <p:spPr>
          <a:xfrm>
            <a:off x="571472" y="1357298"/>
            <a:ext cx="6038848" cy="4419600"/>
          </a:xfrm>
        </p:spPr>
        <p:txBody>
          <a:bodyPr/>
          <a:lstStyle/>
          <a:p>
            <a:r>
              <a:rPr lang="es-EC" dirty="0" smtClean="0"/>
              <a:t>Consiste en un conjunto de controles que deben cumplir el objetivo de seguridad.</a:t>
            </a:r>
          </a:p>
          <a:p>
            <a:r>
              <a:rPr lang="es-EC" dirty="0" smtClean="0"/>
              <a:t>Apunta a mantener la estabilidad en los siguientes aspectos:</a:t>
            </a:r>
          </a:p>
          <a:p>
            <a:pPr lvl="1"/>
            <a:r>
              <a:rPr lang="es-EC" b="1" dirty="0" smtClean="0"/>
              <a:t>Confiabilidad:</a:t>
            </a:r>
            <a:r>
              <a:rPr lang="es-EC" dirty="0" smtClean="0"/>
              <a:t> Acceso solo de personal autorizados.</a:t>
            </a:r>
          </a:p>
          <a:p>
            <a:pPr lvl="1"/>
            <a:r>
              <a:rPr lang="es-EC" b="1" dirty="0" smtClean="0"/>
              <a:t>Integridad:</a:t>
            </a:r>
            <a:r>
              <a:rPr lang="es-EC" dirty="0" smtClean="0"/>
              <a:t> Exactitud y completitud de la información y procesos.</a:t>
            </a:r>
          </a:p>
          <a:p>
            <a:pPr lvl="1"/>
            <a:r>
              <a:rPr lang="es-EC" b="1" dirty="0" smtClean="0"/>
              <a:t>Disponibilidad: </a:t>
            </a:r>
            <a:r>
              <a:rPr lang="es-EC" dirty="0" smtClean="0"/>
              <a:t>Acceso a la información y procesos por parte del personal autorizado, cuando lo requieran.</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4282" y="214290"/>
            <a:ext cx="7072362" cy="928694"/>
          </a:xfrm>
        </p:spPr>
        <p:txBody>
          <a:bodyPr/>
          <a:lstStyle/>
          <a:p>
            <a:pPr algn="l">
              <a:spcBef>
                <a:spcPts val="0"/>
              </a:spcBef>
              <a:spcAft>
                <a:spcPts val="0"/>
              </a:spcAft>
              <a:buNone/>
            </a:pPr>
            <a:r>
              <a:rPr lang="es-ES_tradnl" noProof="1" smtClean="0">
                <a:solidFill>
                  <a:srgbClr val="000000"/>
                </a:solidFill>
                <a:latin typeface="Eras Bold ITC"/>
              </a:rPr>
              <a:t>ISO: Organización Internacional de Estandarización</a:t>
            </a:r>
            <a:endParaRPr lang="es-ES_tradnl" sz="2800" b="0" i="0" noProof="1">
              <a:solidFill>
                <a:srgbClr val="000000"/>
              </a:solidFill>
              <a:latin typeface="Eras Bold ITC"/>
              <a:ea typeface="+mj-ea"/>
              <a:cs typeface="+mj-cs"/>
            </a:endParaRPr>
          </a:p>
        </p:txBody>
      </p:sp>
      <p:sp>
        <p:nvSpPr>
          <p:cNvPr id="8" name="Content Placeholder 7"/>
          <p:cNvSpPr>
            <a:spLocks noGrp="1"/>
          </p:cNvSpPr>
          <p:nvPr>
            <p:ph idx="1"/>
          </p:nvPr>
        </p:nvSpPr>
        <p:spPr>
          <a:xfrm>
            <a:off x="571472" y="1357298"/>
            <a:ext cx="6038848" cy="3000396"/>
          </a:xfrm>
        </p:spPr>
        <p:txBody>
          <a:bodyPr/>
          <a:lstStyle/>
          <a:p>
            <a:r>
              <a:rPr lang="es-EC" dirty="0" smtClean="0"/>
              <a:t>Organización no gubernamental cuyo objetivo es armonizar la gran cantidad de normas sobre gestión de calidad y seguridad que estaban apareciendo en distintos países y crear consensos entre los representantes integrados a la misma.</a:t>
            </a:r>
            <a:endParaRPr lang="es-EC" dirty="0"/>
          </a:p>
        </p:txBody>
      </p:sp>
      <p:sp>
        <p:nvSpPr>
          <p:cNvPr id="4" name="Rectangle 2"/>
          <p:cNvSpPr txBox="1">
            <a:spLocks noChangeArrowheads="1"/>
          </p:cNvSpPr>
          <p:nvPr/>
        </p:nvSpPr>
        <p:spPr bwMode="auto">
          <a:xfrm>
            <a:off x="2143108" y="5143512"/>
            <a:ext cx="4572032" cy="928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r">
              <a:spcBef>
                <a:spcPts val="0"/>
              </a:spcBef>
              <a:spcAft>
                <a:spcPts val="0"/>
              </a:spcAft>
            </a:pPr>
            <a:r>
              <a:rPr lang="es-ES_tradnl" sz="2800" kern="0" noProof="1" smtClean="0">
                <a:solidFill>
                  <a:srgbClr val="000000"/>
                </a:solidFill>
                <a:latin typeface="Eras Bold ITC"/>
              </a:rPr>
              <a:t> ISO 27000: </a:t>
            </a:r>
            <a:endParaRPr kumimoji="0" lang="es-ES_tradnl" sz="2800" b="0" i="0" u="none" strike="noStrike" kern="0" cap="none" spc="0" normalizeH="0" baseline="0" noProof="1" smtClean="0">
              <a:ln>
                <a:noFill/>
              </a:ln>
              <a:solidFill>
                <a:srgbClr val="000000"/>
              </a:solidFill>
              <a:effectLst/>
              <a:uLnTx/>
              <a:uFillTx/>
              <a:latin typeface="Eras Bold ITC"/>
              <a:ea typeface="+mj-ea"/>
              <a:cs typeface="+mj-cs"/>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es-ES_tradnl" sz="2800" b="0" i="0" u="none" strike="noStrike" kern="0" cap="none" spc="0" normalizeH="0" baseline="0" noProof="1" smtClean="0">
                <a:ln>
                  <a:noFill/>
                </a:ln>
                <a:solidFill>
                  <a:srgbClr val="000000"/>
                </a:solidFill>
                <a:effectLst/>
                <a:uLnTx/>
                <a:uFillTx/>
                <a:latin typeface="Eras Bold ITC"/>
                <a:ea typeface="+mj-ea"/>
                <a:cs typeface="+mj-cs"/>
              </a:rPr>
              <a:t>La serie de numeración 27000 f</a:t>
            </a:r>
            <a:r>
              <a:rPr kumimoji="0" lang="es-ES_tradnl" sz="2800" b="0" i="0" u="none" strike="noStrike" kern="0" cap="none" spc="0" normalizeH="0" noProof="1" smtClean="0">
                <a:ln>
                  <a:noFill/>
                </a:ln>
                <a:solidFill>
                  <a:srgbClr val="000000"/>
                </a:solidFill>
                <a:effectLst/>
                <a:uLnTx/>
                <a:uFillTx/>
                <a:latin typeface="Eras Bold ITC"/>
                <a:ea typeface="+mj-ea"/>
                <a:cs typeface="+mj-cs"/>
              </a:rPr>
              <a:t>ue reservada para Seguridad de la información</a:t>
            </a:r>
            <a:endParaRPr kumimoji="0" lang="es-ES_tradnl" sz="2800" b="0" i="0" u="none" strike="noStrike" kern="0" cap="none" spc="0" normalizeH="0" baseline="0" noProof="1">
              <a:ln>
                <a:noFill/>
              </a:ln>
              <a:solidFill>
                <a:srgbClr val="000000"/>
              </a:solidFill>
              <a:effectLst/>
              <a:uLnTx/>
              <a:uFillTx/>
              <a:latin typeface="Eras Bold ITC"/>
              <a:ea typeface="+mj-ea"/>
              <a:cs typeface="+mj-cs"/>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AF_ComputerEra">
  <a:themeElements>
    <a:clrScheme name="financial_stat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ncial_status">
      <a:majorFont>
        <a:latin typeface="Eras Bold ITC"/>
        <a:ea typeface=""/>
        <a:cs typeface=""/>
      </a:majorFont>
      <a:minorFont>
        <a:latin typeface="Eras Bold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ncial_stat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ncial_stat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ncial_stat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ncial_stat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ncial_stat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ncial_stat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ncial_stat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ncial_stat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ncial_stat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ncial_stat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ncial_stat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ncial_stat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854117D-F09A-4C85-B430-16B400B3E1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AF_ComputerEra</Template>
  <TotalTime>320</TotalTime>
  <Words>2207</Words>
  <Application>Microsoft Office PowerPoint</Application>
  <PresentationFormat>Presentación en pantalla (4:3)</PresentationFormat>
  <Paragraphs>395</Paragraphs>
  <Slides>35</Slides>
  <Notes>29</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AF_ComputerEra</vt:lpstr>
      <vt:lpstr>Implementacion de  Sistema de Gestion de Seguridad de la  Informacion</vt:lpstr>
      <vt:lpstr>Introducción</vt:lpstr>
      <vt:lpstr>DECEVALE S.A.</vt:lpstr>
      <vt:lpstr>Decevale S.A.</vt:lpstr>
      <vt:lpstr>Recursos Humanos de Decevale S.A.</vt:lpstr>
      <vt:lpstr>DEFINICIÓN DE LA NORMA 27002</vt:lpstr>
      <vt:lpstr>¿ Qué es Seguridad de Información?</vt:lpstr>
      <vt:lpstr>¿ Qué es la Gestion de Seguridad de Información?</vt:lpstr>
      <vt:lpstr>ISO: Organización Internacional de Estandarización</vt:lpstr>
      <vt:lpstr>Diapositiva 10</vt:lpstr>
      <vt:lpstr>Diapositiva 11</vt:lpstr>
      <vt:lpstr>ETAPA 1: PLANEAR ANÁLISIS DE RIESGO</vt:lpstr>
      <vt:lpstr>Diapositiva 13</vt:lpstr>
      <vt:lpstr>Diapositiva 14</vt:lpstr>
      <vt:lpstr>Diapositiva 15</vt:lpstr>
      <vt:lpstr>Diapositiva 16</vt:lpstr>
      <vt:lpstr>Diapositiva 17</vt:lpstr>
      <vt:lpstr>Diapositiva 18</vt:lpstr>
      <vt:lpstr>ETAPA 2: hacer</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CONCLUSIONES Y RECOMENDACIONES</vt:lpstr>
      <vt:lpstr>Diapositiva 35</vt:lpstr>
    </vt:vector>
  </TitlesOfParts>
  <Company>Colegio Santa Catalina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 INFORMÁTICA</dc:title>
  <dc:subject/>
  <dc:creator>xavier leon</dc:creator>
  <cp:keywords/>
  <dc:description/>
  <cp:lastModifiedBy>xavier leon</cp:lastModifiedBy>
  <cp:revision>94</cp:revision>
  <dcterms:created xsi:type="dcterms:W3CDTF">2012-06-08T18:42:13Z</dcterms:created>
  <dcterms:modified xsi:type="dcterms:W3CDTF">2012-06-12T15:06:31Z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TC103367859990</vt:lpwstr>
  </property>
</Properties>
</file>