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494" r:id="rId2"/>
    <p:sldId id="406" r:id="rId3"/>
    <p:sldId id="495" r:id="rId4"/>
  </p:sldIdLst>
  <p:sldSz cx="9144000" cy="6858000" type="screen4x3"/>
  <p:notesSz cx="6858000" cy="9144000"/>
  <p:defaultTextStyle>
    <a:defPPr>
      <a:defRPr lang="es-EC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9FF"/>
    <a:srgbClr val="4BDDFF"/>
    <a:srgbClr val="66CCFF"/>
    <a:srgbClr val="00CCFF"/>
    <a:srgbClr val="3399FF"/>
    <a:srgbClr val="B5FBF1"/>
    <a:srgbClr val="91F7D7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05" autoAdjust="0"/>
    <p:restoredTop sz="94746" autoAdjust="0"/>
  </p:normalViewPr>
  <p:slideViewPr>
    <p:cSldViewPr>
      <p:cViewPr varScale="1">
        <p:scale>
          <a:sx n="51" d="100"/>
          <a:sy n="51" d="100"/>
        </p:scale>
        <p:origin x="-8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C3841CF4-330F-43A2-A2C6-E8FC94F1A6E8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2733ACFB-DB72-4A7E-BD20-01485B715743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D42CE-A823-41A7-BD7B-D5E4351761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2BC91-1382-478E-9E70-C901228A97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73AC-653D-41BC-B896-192CA11549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5CFED-A493-4CE8-B75D-3DDFF502F3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7C392-335A-4EB8-A17D-B4FB8044F9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FE125-E5F6-4AA9-BF73-DDBD914BC3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6351D-5BB6-40C1-B6CB-44CF9C24DD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75E3E-037D-4AC8-BD43-EC212237202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C11D7-AEAF-47DC-B4FD-0FFF06683AA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33A67-725C-4495-A572-156382010C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C20F6-E160-4196-BBB3-952BDD3F73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8E73333-1FB8-42FF-A433-6950EA05ACAE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577B-8250-44B3-A18C-703972D13C8E}" type="slidenum">
              <a:rPr lang="en-US"/>
              <a:pPr/>
              <a:t>1</a:t>
            </a:fld>
            <a:endParaRPr lang="en-US"/>
          </a:p>
        </p:txBody>
      </p:sp>
      <p:graphicFrame>
        <p:nvGraphicFramePr>
          <p:cNvPr id="427218" name="Group 210"/>
          <p:cNvGraphicFramePr>
            <a:graphicFrameLocks noGrp="1"/>
          </p:cNvGraphicFramePr>
          <p:nvPr/>
        </p:nvGraphicFramePr>
        <p:xfrm>
          <a:off x="250825" y="836613"/>
          <a:ext cx="8642350" cy="3346704"/>
        </p:xfrm>
        <a:graphic>
          <a:graphicData uri="http://schemas.openxmlformats.org/drawingml/2006/table">
            <a:tbl>
              <a:tblPr/>
              <a:tblGrid>
                <a:gridCol w="2952750"/>
                <a:gridCol w="1873250"/>
                <a:gridCol w="38163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TIPO DE COMPETIDORES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BDDFF"/>
                        </a:gs>
                        <a:gs pos="100000">
                          <a:srgbClr val="91F7D7">
                            <a:alpha val="5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QUIENES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¿POR QUE?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DIRECTOS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Generación XXI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Provee a los jóvenes de entretenimiento e información, sobre las últimas tendencias de la farándula, música, tecnología y problemática juvenil.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Utiliza un enfoque alternativo, interactivo y visualmente atractivo que motiva a integrarse con la revista y a generar su propio criterio.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Maneja el Internet como elemento complementario para captar a la atención.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7058" name="Text Box 50"/>
          <p:cNvSpPr txBox="1">
            <a:spLocks noChangeArrowheads="1"/>
          </p:cNvSpPr>
          <p:nvPr/>
        </p:nvSpPr>
        <p:spPr bwMode="auto">
          <a:xfrm>
            <a:off x="827088" y="26035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B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DIAGNOSTICO DE ENTORNO COMPETITIVO</a:t>
            </a:r>
          </a:p>
        </p:txBody>
      </p:sp>
      <p:graphicFrame>
        <p:nvGraphicFramePr>
          <p:cNvPr id="427219" name="Group 211"/>
          <p:cNvGraphicFramePr>
            <a:graphicFrameLocks noGrp="1"/>
          </p:cNvGraphicFramePr>
          <p:nvPr/>
        </p:nvGraphicFramePr>
        <p:xfrm>
          <a:off x="250825" y="4508500"/>
          <a:ext cx="8642350" cy="1800225"/>
        </p:xfrm>
        <a:graphic>
          <a:graphicData uri="http://schemas.openxmlformats.org/drawingml/2006/table">
            <a:tbl>
              <a:tblPr/>
              <a:tblGrid>
                <a:gridCol w="2952750"/>
                <a:gridCol w="1873250"/>
                <a:gridCol w="3816350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  <a:ea typeface="Times New Roman" pitchFamily="18" charset="0"/>
                          <a:cs typeface="Lucida Sans Unicode" pitchFamily="34" charset="0"/>
                        </a:rPr>
                        <a:t>POTENCIALES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Tv y Novelas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Gia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  <a:ea typeface="Times New Roman" pitchFamily="18" charset="0"/>
                          <a:cs typeface="Lucida Sans Unicode" pitchFamily="34" charset="0"/>
                        </a:rPr>
                        <a:t>RBD 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  <a:cs typeface="Times New Roman" pitchFamily="18" charset="0"/>
                        </a:rPr>
                        <a:t>Floricienta, etc</a:t>
                      </a:r>
                      <a:endParaRPr kumimoji="0" lang="es-EC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>
                          <a:tab pos="219075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  <a:ea typeface="Times New Roman" pitchFamily="18" charset="0"/>
                          <a:cs typeface="Lucida Sans Unicode" pitchFamily="34" charset="0"/>
                        </a:rPr>
                        <a:t>Se concentran en un segmento específico.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>
                          <a:tab pos="219075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  <a:ea typeface="Times New Roman" pitchFamily="18" charset="0"/>
                          <a:cs typeface="Lucida Sans Unicode" pitchFamily="34" charset="0"/>
                        </a:rPr>
                        <a:t>Realizan mejoras continuas en su producto.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>
                          <a:tab pos="219075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  <a:ea typeface="Times New Roman" pitchFamily="18" charset="0"/>
                          <a:cs typeface="Lucida Sans Unicode" pitchFamily="34" charset="0"/>
                        </a:rPr>
                        <a:t>Siendo parte de una productora Internacional es fácil que los lectores la perciban como un producto estrella por ser una imagen creada.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C838-6C9F-4E89-8E7C-02121DB34383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335016" name="Group 168"/>
          <p:cNvGraphicFramePr>
            <a:graphicFrameLocks noGrp="1"/>
          </p:cNvGraphicFramePr>
          <p:nvPr/>
        </p:nvGraphicFramePr>
        <p:xfrm>
          <a:off x="250825" y="549275"/>
          <a:ext cx="8642350" cy="5305743"/>
        </p:xfrm>
        <a:graphic>
          <a:graphicData uri="http://schemas.openxmlformats.org/drawingml/2006/table">
            <a:tbl>
              <a:tblPr/>
              <a:tblGrid>
                <a:gridCol w="2952750"/>
                <a:gridCol w="1873250"/>
                <a:gridCol w="38163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TIPO DE COMPETIDORES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BDDFF"/>
                        </a:gs>
                        <a:gs pos="100000">
                          <a:srgbClr val="91F7D7">
                            <a:alpha val="5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QUIENES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¿POR QUE?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INDIRECTOS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Internet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Telefonía Móvil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Juegos de Video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Proporcionan facilidad y rapidez para obtener información y entretenimiento.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 pesar de que la tendencia a leer es baja las revistas buscan innovar ideas y segmentos para atraer la atención del consumidor.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PRODUCTOS SUSTITOS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Comics, Novelas,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Revista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Coleccionables,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Informativas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Satisfacen una necesidad específica.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Crean expectativa con la nueva edición.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CLIENTES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C. Consumo Masivo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C. Individual</a:t>
                      </a: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Existe mucha competencia en el mercado.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Posee una moderna distribución.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No buscar innovaciones y promociones, el cliente podría desvalorice el producto por centrar sus planes de actuación en la idea de un producto.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715C-9E21-4A8F-9495-1A151F7B2110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429125" name="Group 69"/>
          <p:cNvGraphicFramePr>
            <a:graphicFrameLocks noGrp="1"/>
          </p:cNvGraphicFramePr>
          <p:nvPr/>
        </p:nvGraphicFramePr>
        <p:xfrm>
          <a:off x="250825" y="1268413"/>
          <a:ext cx="8642350" cy="3157728"/>
        </p:xfrm>
        <a:graphic>
          <a:graphicData uri="http://schemas.openxmlformats.org/drawingml/2006/table">
            <a:tbl>
              <a:tblPr/>
              <a:tblGrid>
                <a:gridCol w="2952750"/>
                <a:gridCol w="1873250"/>
                <a:gridCol w="38163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TIPO DE COMPETIDORES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BDDFF"/>
                        </a:gs>
                        <a:gs pos="100000">
                          <a:srgbClr val="91F7D7">
                            <a:alpha val="50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QUIENES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¿POR QUE?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PROVEEDORES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- S. Técnicos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MAXIGRAF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PACIFICTEL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EASYNET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-S. Operativos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Servicios Básicos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Suministros y Materiales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Concentrarse en un solo proveedor es una desventaja a largo plazo. al momento de que ocurra un incidente que impida que la edición no salga al mercado en las fechas previstas.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Están formados por las compañías que proporcionan servicios básicos, de apoyo y asesoramiento. Estos grupos no cuentan con poder de negociación.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9123" name="Text Box 67"/>
          <p:cNvSpPr txBox="1">
            <a:spLocks noChangeArrowheads="1"/>
          </p:cNvSpPr>
          <p:nvPr/>
        </p:nvSpPr>
        <p:spPr bwMode="auto">
          <a:xfrm>
            <a:off x="827088" y="26035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B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DIAGNOSTICO DE ENTORNO COMPETITIVO</a:t>
            </a:r>
          </a:p>
        </p:txBody>
      </p:sp>
      <p:sp>
        <p:nvSpPr>
          <p:cNvPr id="429126" name="Text Box 70" descr="Papel seda azul"/>
          <p:cNvSpPr txBox="1">
            <a:spLocks noChangeArrowheads="1"/>
          </p:cNvSpPr>
          <p:nvPr/>
        </p:nvSpPr>
        <p:spPr bwMode="auto">
          <a:xfrm>
            <a:off x="6659563" y="4868863"/>
            <a:ext cx="2209800" cy="44291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3200" b="0">
                <a:solidFill>
                  <a:srgbClr val="000000"/>
                </a:solidFill>
              </a:rPr>
              <a:t>Alta</a:t>
            </a:r>
            <a:endParaRPr lang="es-ES" sz="4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4351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4351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3666</TotalTime>
  <Words>329</Words>
  <Application>Microsoft PowerPoint</Application>
  <PresentationFormat>Presentación en pantalla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Tahoma</vt:lpstr>
      <vt:lpstr>Wingdings</vt:lpstr>
      <vt:lpstr>Lucida Sans Unicode</vt:lpstr>
      <vt:lpstr>Times New Roman</vt:lpstr>
      <vt:lpstr>Textura</vt:lpstr>
      <vt:lpstr>Diapositiva 1</vt:lpstr>
      <vt:lpstr>Diapositiva 2</vt:lpstr>
      <vt:lpstr>Diapositiva 3</vt:lpstr>
    </vt:vector>
  </TitlesOfParts>
  <Company>Lala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</dc:title>
  <dc:creator>Jose Castro</dc:creator>
  <cp:lastModifiedBy>Administrador</cp:lastModifiedBy>
  <cp:revision>261</cp:revision>
  <dcterms:created xsi:type="dcterms:W3CDTF">2006-08-11T23:40:54Z</dcterms:created>
  <dcterms:modified xsi:type="dcterms:W3CDTF">2009-12-11T17:24:52Z</dcterms:modified>
</cp:coreProperties>
</file>