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412" r:id="rId2"/>
    <p:sldId id="411" r:id="rId3"/>
    <p:sldId id="413" r:id="rId4"/>
    <p:sldId id="256" r:id="rId5"/>
    <p:sldId id="257" r:id="rId6"/>
    <p:sldId id="432" r:id="rId7"/>
    <p:sldId id="415" r:id="rId8"/>
    <p:sldId id="262" r:id="rId9"/>
    <p:sldId id="265" r:id="rId10"/>
    <p:sldId id="307" r:id="rId11"/>
    <p:sldId id="308" r:id="rId12"/>
    <p:sldId id="309" r:id="rId13"/>
    <p:sldId id="310" r:id="rId14"/>
    <p:sldId id="418" r:id="rId15"/>
    <p:sldId id="319" r:id="rId16"/>
    <p:sldId id="320" r:id="rId17"/>
    <p:sldId id="420" r:id="rId18"/>
    <p:sldId id="323" r:id="rId19"/>
    <p:sldId id="326" r:id="rId20"/>
    <p:sldId id="333" r:id="rId21"/>
    <p:sldId id="335" r:id="rId22"/>
    <p:sldId id="421" r:id="rId23"/>
    <p:sldId id="340" r:id="rId24"/>
    <p:sldId id="343" r:id="rId25"/>
    <p:sldId id="348" r:id="rId26"/>
    <p:sldId id="353" r:id="rId27"/>
    <p:sldId id="434" r:id="rId28"/>
    <p:sldId id="435" r:id="rId29"/>
    <p:sldId id="436" r:id="rId30"/>
    <p:sldId id="422" r:id="rId31"/>
    <p:sldId id="405" r:id="rId32"/>
    <p:sldId id="410" r:id="rId33"/>
    <p:sldId id="426" r:id="rId34"/>
    <p:sldId id="376" r:id="rId35"/>
    <p:sldId id="430" r:id="rId36"/>
    <p:sldId id="263" r:id="rId37"/>
    <p:sldId id="427" r:id="rId38"/>
    <p:sldId id="437" r:id="rId39"/>
    <p:sldId id="374" r:id="rId40"/>
    <p:sldId id="378" r:id="rId41"/>
    <p:sldId id="380" r:id="rId42"/>
    <p:sldId id="381" r:id="rId43"/>
    <p:sldId id="382" r:id="rId44"/>
    <p:sldId id="387" r:id="rId45"/>
    <p:sldId id="388" r:id="rId46"/>
    <p:sldId id="390" r:id="rId47"/>
    <p:sldId id="423" r:id="rId48"/>
    <p:sldId id="431" r:id="rId49"/>
    <p:sldId id="394" r:id="rId50"/>
    <p:sldId id="424" r:id="rId51"/>
    <p:sldId id="433" r:id="rId52"/>
    <p:sldId id="399" r:id="rId53"/>
    <p:sldId id="400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039" autoAdjust="0"/>
    <p:restoredTop sz="92444" autoAdjust="0"/>
  </p:normalViewPr>
  <p:slideViewPr>
    <p:cSldViewPr>
      <p:cViewPr varScale="1">
        <p:scale>
          <a:sx n="40" d="100"/>
          <a:sy n="40" d="100"/>
        </p:scale>
        <p:origin x="-10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168963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68964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168965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66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67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68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69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0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1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2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3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4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5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6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7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8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79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0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1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2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3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4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5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6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7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8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89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0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1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2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3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4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5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6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7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8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999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0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1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2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3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4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5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6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7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8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09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0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1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2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3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4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5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6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7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8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19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0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1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2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3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4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5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6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7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8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29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0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1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2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3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4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5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6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7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8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39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0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1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2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3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4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5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6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7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8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49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0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1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2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3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4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5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6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7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8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59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60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61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9062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69063" name="Rectangle 103"/>
          <p:cNvSpPr>
            <a:spLocks noGrp="1" noChangeArrowheads="1"/>
          </p:cNvSpPr>
          <p:nvPr>
            <p:ph type="dt" sz="half" idx="2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9064" name="Rectangle 104"/>
          <p:cNvSpPr>
            <a:spLocks noGrp="1" noChangeArrowheads="1"/>
          </p:cNvSpPr>
          <p:nvPr>
            <p:ph type="ftr" sz="quarter" idx="3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9065" name="Rectangle 10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fld id="{E8729782-D6EB-4047-88FD-BE5D3A7BF03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69066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69067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69068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169069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6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68" grpId="0" animBg="1" autoUpdateAnimBg="0"/>
      <p:bldP spid="169069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11D5-9D52-45AF-BA3F-BBCE8B56CF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6FC7-7C5C-449B-9487-2A595F9C12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809625" y="2214563"/>
            <a:ext cx="7958138" cy="3881437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BEEA5BB4-917B-4FDC-B04D-90CD254562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E324B-9FA2-4F57-97B2-E5C96BE3F6D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76EB-2195-4178-884B-577811BFE7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5865A-7532-4090-B7B7-894D0B1325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6DFA9-3EC4-4326-953A-8438DC4E2E1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A0E87-9633-473E-B069-C17E6E438E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A3780-7971-4A7F-BC5F-57D991A26F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F4C05-FEDB-4F41-86D7-3EFA350E16A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66026-3D7A-46B4-8FCB-0C445A8D8C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67939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67940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1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2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3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4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5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6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7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8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49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0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1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2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3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4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5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6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7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8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59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0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1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2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3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4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5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6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7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8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69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0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1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2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3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4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5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6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7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8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79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0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1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2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3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4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5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6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7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8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89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0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1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2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3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4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5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6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7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8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7999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0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1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2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3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4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5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6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7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8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09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0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1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2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3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4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5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6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7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8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19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0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1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2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3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4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5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6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7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8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29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30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31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32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33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34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35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36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37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68038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68039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40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41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8042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680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8044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s-ES"/>
          </a:p>
        </p:txBody>
      </p:sp>
      <p:sp>
        <p:nvSpPr>
          <p:cNvPr id="168045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s-ES"/>
          </a:p>
        </p:txBody>
      </p:sp>
      <p:sp>
        <p:nvSpPr>
          <p:cNvPr id="168046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72FF4DD0-AC67-477C-B297-E1668D0CF1B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680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jpeg"/><Relationship Id="rId4" Type="http://schemas.openxmlformats.org/officeDocument/2006/relationships/oleObject" Target="../embeddings/Gr_fico_de_Microsoft_Office_Excel8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200"/>
              <a:t/>
            </a:r>
            <a:br>
              <a:rPr lang="es-MX" sz="3200"/>
            </a:br>
            <a:r>
              <a:rPr lang="es-MX" sz="3200">
                <a:latin typeface="Arial" charset="0"/>
              </a:rPr>
              <a:t>“Proyecto de Producción de la Quinua con Métodos Orgánicos y su Exportación ”</a:t>
            </a:r>
            <a:br>
              <a:rPr lang="es-MX" sz="3200">
                <a:latin typeface="Arial" charset="0"/>
              </a:rPr>
            </a:br>
            <a:endParaRPr lang="es-ES" sz="3200">
              <a:latin typeface="Arial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662738" cy="2994025"/>
          </a:xfrm>
        </p:spPr>
        <p:txBody>
          <a:bodyPr/>
          <a:lstStyle/>
          <a:p>
            <a:r>
              <a:rPr lang="es-MX">
                <a:latin typeface="Arial" charset="0"/>
              </a:rPr>
              <a:t>Previo a la obtención del Título: “Ingenieria Comercial con Mención en Gestión Empresarial Especialización Comercio Exterior y Marketing”</a:t>
            </a:r>
          </a:p>
          <a:p>
            <a:endParaRPr lang="es-MX">
              <a:latin typeface="Arial" charset="0"/>
            </a:endParaRPr>
          </a:p>
          <a:p>
            <a:r>
              <a:rPr lang="es-MX">
                <a:latin typeface="Arial" charset="0"/>
              </a:rPr>
              <a:t>Elaborado por: Jaen Bustamante Q y Cristina Vargas M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 charset="0"/>
                <a:cs typeface="Times New Roman" pitchFamily="18" charset="0"/>
              </a:rPr>
              <a:t>ESTUDIO DE MERCADO</a:t>
            </a:r>
            <a:r>
              <a:rPr lang="es-ES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b="1">
                <a:latin typeface="Arial" charset="0"/>
                <a:cs typeface="Arial" charset="0"/>
              </a:rPr>
              <a:t>Análisis FODA</a:t>
            </a:r>
            <a:endParaRPr lang="es-ES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>
                <a:latin typeface="Arial" charset="0"/>
                <a:cs typeface="Arial" charset="0"/>
              </a:rPr>
              <a:t>Fortalezas</a:t>
            </a:r>
            <a:endParaRPr lang="es-ES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>
                <a:latin typeface="Arial" charset="0"/>
                <a:cs typeface="Arial" charset="0"/>
              </a:rPr>
              <a:t>Producción durante todo el año, con una adecuada planificación de cultivo.</a:t>
            </a:r>
            <a:endParaRPr lang="es-ES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>
                <a:latin typeface="Symbol" pitchFamily="18" charset="2"/>
                <a:cs typeface="Arial" charset="0"/>
              </a:rPr>
              <a:t> </a:t>
            </a:r>
            <a:r>
              <a:rPr lang="es-ES" sz="2800">
                <a:latin typeface="Arial" charset="0"/>
                <a:cs typeface="Arial" charset="0"/>
              </a:rPr>
              <a:t>El país posee zonas agro ecológicas apropiadas.</a:t>
            </a:r>
            <a:endParaRPr lang="es-ES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>
                <a:cs typeface="Times New Roman" pitchFamily="18" charset="0"/>
              </a:rPr>
              <a:t>  </a:t>
            </a:r>
            <a:r>
              <a:rPr lang="es-ES" sz="2800">
                <a:latin typeface="Arial" charset="0"/>
                <a:cs typeface="Arial" charset="0"/>
              </a:rPr>
              <a:t>Diversidad de  productos.</a:t>
            </a:r>
            <a:endParaRPr lang="es-ES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>
                <a:cs typeface="Times New Roman" pitchFamily="18" charset="0"/>
              </a:rPr>
              <a:t>  </a:t>
            </a:r>
            <a:r>
              <a:rPr lang="es-ES" sz="2800">
                <a:latin typeface="Arial" charset="0"/>
                <a:cs typeface="Arial" charset="0"/>
              </a:rPr>
              <a:t>Su cultivo es de ciclo corto.</a:t>
            </a:r>
            <a:endParaRPr lang="es-ES" sz="28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C" sz="2800" b="1">
                <a:latin typeface="Arial" charset="0"/>
                <a:cs typeface="Arial" charset="0"/>
              </a:rPr>
              <a:t>Oportunidades </a:t>
            </a:r>
            <a:endParaRPr lang="es-ES" sz="2800" b="1">
              <a:latin typeface="Arial" charset="0"/>
              <a:cs typeface="Arial" charset="0"/>
            </a:endParaRPr>
          </a:p>
          <a:p>
            <a:r>
              <a:rPr lang="es-ES" sz="2800">
                <a:latin typeface="Arial" charset="0"/>
                <a:cs typeface="Arial" charset="0"/>
              </a:rPr>
              <a:t>Posibilidades de ampliar el consumo nacional.</a:t>
            </a:r>
            <a:endParaRPr lang="es-ES" sz="2800">
              <a:cs typeface="Times New Roman" pitchFamily="18" charset="0"/>
            </a:endParaRPr>
          </a:p>
          <a:p>
            <a:pPr algn="just"/>
            <a:r>
              <a:rPr lang="es-ES" sz="2800">
                <a:latin typeface="Arial" charset="0"/>
                <a:cs typeface="Arial" charset="0"/>
              </a:rPr>
              <a:t>Posibilidades de ampliar la participación ecuatoriana en los mercados internacionales.</a:t>
            </a:r>
            <a:endParaRPr lang="es-ES" sz="2800">
              <a:cs typeface="Times New Roman" pitchFamily="18" charset="0"/>
            </a:endParaRPr>
          </a:p>
          <a:p>
            <a:pPr algn="just"/>
            <a:r>
              <a:rPr lang="es-ES" sz="2800">
                <a:latin typeface="Arial" charset="0"/>
                <a:cs typeface="Arial" charset="0"/>
              </a:rPr>
              <a:t>Costos bajos de producción.</a:t>
            </a:r>
            <a:endParaRPr lang="es-ES" sz="2800">
              <a:cs typeface="Times New Roman" pitchFamily="18" charset="0"/>
            </a:endParaRPr>
          </a:p>
          <a:p>
            <a:r>
              <a:rPr lang="es-ES" sz="2800">
                <a:latin typeface="Arial" charset="0"/>
                <a:cs typeface="Arial" charset="0"/>
              </a:rPr>
              <a:t>El Ecuador está exento de aranceles</a:t>
            </a:r>
            <a:r>
              <a:rPr lang="es-E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>
                <a:latin typeface="Arial" charset="0"/>
                <a:cs typeface="Arial" charset="0"/>
              </a:rPr>
              <a:t>Debilidades</a:t>
            </a:r>
            <a:endParaRPr lang="es-ES" sz="2800" b="1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>
                <a:latin typeface="Arial" charset="0"/>
                <a:cs typeface="Arial" charset="0"/>
              </a:rPr>
              <a:t>Falta de una estrategia de promoción del producto en el mercado interno y externo.</a:t>
            </a:r>
            <a:endParaRPr lang="es-ES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>
                <a:latin typeface="Arial" charset="0"/>
                <a:cs typeface="Arial" charset="0"/>
              </a:rPr>
              <a:t>Falta de asistencia técnica para la producción orgánica.</a:t>
            </a:r>
            <a:endParaRPr lang="es-ES" sz="28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>
                <a:latin typeface="Arial" charset="0"/>
                <a:cs typeface="Arial" charset="0"/>
              </a:rPr>
              <a:t>Escasez de mano de obra calificada.</a:t>
            </a:r>
            <a:endParaRPr lang="es-MX" sz="280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>
                <a:latin typeface="Arial" charset="0"/>
                <a:cs typeface="Arial" charset="0"/>
              </a:rPr>
              <a:t>Falta de áreas de sembrío. </a:t>
            </a:r>
            <a:endParaRPr lang="es-ES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  <a:cs typeface="Arial" charset="0"/>
              </a:rPr>
              <a:t>Falta de apoyo del gobierno para la producción orgánica.</a:t>
            </a:r>
          </a:p>
          <a:p>
            <a:pPr algn="just">
              <a:lnSpc>
                <a:spcPct val="90000"/>
              </a:lnSpc>
            </a:pPr>
            <a:endParaRPr lang="es-ES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S" b="1">
                <a:latin typeface="Arial" charset="0"/>
                <a:cs typeface="Arial" charset="0"/>
              </a:rPr>
              <a:t>Amenazas</a:t>
            </a:r>
          </a:p>
          <a:p>
            <a:pPr algn="just"/>
            <a:r>
              <a:rPr lang="es-ES">
                <a:latin typeface="Arial" charset="0"/>
                <a:cs typeface="Arial" charset="0"/>
              </a:rPr>
              <a:t>Fenómeno climático de El Niño</a:t>
            </a:r>
            <a:endParaRPr lang="es-ES">
              <a:cs typeface="Times New Roman" pitchFamily="18" charset="0"/>
            </a:endParaRPr>
          </a:p>
          <a:p>
            <a:pPr algn="just"/>
            <a:r>
              <a:rPr lang="es-ES">
                <a:latin typeface="Arial" charset="0"/>
                <a:cs typeface="Arial" charset="0"/>
              </a:rPr>
              <a:t>Fluctuaciones de precios</a:t>
            </a:r>
            <a:endParaRPr lang="es-ES">
              <a:cs typeface="Times New Roman" pitchFamily="18" charset="0"/>
            </a:endParaRPr>
          </a:p>
          <a:p>
            <a:pPr algn="just"/>
            <a:r>
              <a:rPr lang="es-ES">
                <a:cs typeface="Times New Roman" pitchFamily="18" charset="0"/>
              </a:rPr>
              <a:t> </a:t>
            </a:r>
            <a:r>
              <a:rPr lang="es-ES">
                <a:latin typeface="Arial" charset="0"/>
                <a:cs typeface="Arial" charset="0"/>
              </a:rPr>
              <a:t>Variaciones de clima</a:t>
            </a:r>
            <a:endParaRPr lang="es-ES">
              <a:cs typeface="Times New Roman" pitchFamily="18" charset="0"/>
            </a:endParaRPr>
          </a:p>
          <a:p>
            <a:r>
              <a:rPr lang="es-EC">
                <a:latin typeface="Arial" charset="0"/>
                <a:cs typeface="Times New Roman" pitchFamily="18" charset="0"/>
              </a:rPr>
              <a:t>Contrabando con las fronteras de Perú y Bolivia</a:t>
            </a:r>
            <a:r>
              <a:rPr lang="es-EC" b="1"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endParaRPr lang="es-E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Arial" charset="0"/>
              </a:rPr>
              <a:t>Tabla 4.2. Porcentajes de venta más altos por ciudad</a:t>
            </a:r>
            <a:endParaRPr lang="es-ES" sz="3600">
              <a:latin typeface="Arial" charset="0"/>
            </a:endParaRPr>
          </a:p>
        </p:txBody>
      </p:sp>
      <p:grpSp>
        <p:nvGrpSpPr>
          <p:cNvPr id="183361" name="Group 65"/>
          <p:cNvGrpSpPr>
            <a:grpSpLocks/>
          </p:cNvGrpSpPr>
          <p:nvPr/>
        </p:nvGrpSpPr>
        <p:grpSpPr bwMode="auto">
          <a:xfrm>
            <a:off x="1981200" y="3048000"/>
            <a:ext cx="5638800" cy="2133600"/>
            <a:chOff x="-3" y="-3"/>
            <a:chExt cx="2194" cy="2654"/>
          </a:xfrm>
        </p:grpSpPr>
        <p:grpSp>
          <p:nvGrpSpPr>
            <p:cNvPr id="183359" name="Group 63"/>
            <p:cNvGrpSpPr>
              <a:grpSpLocks/>
            </p:cNvGrpSpPr>
            <p:nvPr/>
          </p:nvGrpSpPr>
          <p:grpSpPr bwMode="auto">
            <a:xfrm>
              <a:off x="0" y="0"/>
              <a:ext cx="2188" cy="2648"/>
              <a:chOff x="0" y="0"/>
              <a:chExt cx="2188" cy="2648"/>
            </a:xfrm>
          </p:grpSpPr>
          <p:grpSp>
            <p:nvGrpSpPr>
              <p:cNvPr id="183314" name="Group 18"/>
              <p:cNvGrpSpPr>
                <a:grpSpLocks/>
              </p:cNvGrpSpPr>
              <p:nvPr/>
            </p:nvGrpSpPr>
            <p:grpSpPr bwMode="auto">
              <a:xfrm>
                <a:off x="0" y="0"/>
                <a:ext cx="811" cy="518"/>
                <a:chOff x="0" y="0"/>
                <a:chExt cx="811" cy="518"/>
              </a:xfrm>
            </p:grpSpPr>
            <p:sp>
              <p:nvSpPr>
                <p:cNvPr id="183313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11" cy="518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12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11" cy="518"/>
                  <a:chOff x="0" y="0"/>
                  <a:chExt cx="811" cy="518"/>
                </a:xfrm>
              </p:grpSpPr>
              <p:sp>
                <p:nvSpPr>
                  <p:cNvPr id="183299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755" cy="518"/>
                  </a:xfrm>
                  <a:prstGeom prst="rect">
                    <a:avLst/>
                  </a:prstGeom>
                  <a:solidFill>
                    <a:srgbClr val="FF99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Ciudades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18331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11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18" name="Group 22"/>
              <p:cNvGrpSpPr>
                <a:grpSpLocks/>
              </p:cNvGrpSpPr>
              <p:nvPr/>
            </p:nvGrpSpPr>
            <p:grpSpPr bwMode="auto">
              <a:xfrm>
                <a:off x="811" y="0"/>
                <a:ext cx="1377" cy="518"/>
                <a:chOff x="811" y="0"/>
                <a:chExt cx="1377" cy="518"/>
              </a:xfrm>
            </p:grpSpPr>
            <p:sp>
              <p:nvSpPr>
                <p:cNvPr id="183317" name="Rectangle 21"/>
                <p:cNvSpPr>
                  <a:spLocks noChangeArrowheads="1"/>
                </p:cNvSpPr>
                <p:nvPr/>
              </p:nvSpPr>
              <p:spPr bwMode="auto">
                <a:xfrm>
                  <a:off x="811" y="0"/>
                  <a:ext cx="1377" cy="518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16" name="Group 20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1377" cy="518"/>
                  <a:chOff x="811" y="0"/>
                  <a:chExt cx="1377" cy="518"/>
                </a:xfrm>
              </p:grpSpPr>
              <p:sp>
                <p:nvSpPr>
                  <p:cNvPr id="18330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0"/>
                    <a:ext cx="1321" cy="518"/>
                  </a:xfrm>
                  <a:prstGeom prst="rect">
                    <a:avLst/>
                  </a:prstGeom>
                  <a:solidFill>
                    <a:srgbClr val="FF99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Total de consumo de quinua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1833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0"/>
                    <a:ext cx="13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22" name="Group 26"/>
              <p:cNvGrpSpPr>
                <a:grpSpLocks/>
              </p:cNvGrpSpPr>
              <p:nvPr/>
            </p:nvGrpSpPr>
            <p:grpSpPr bwMode="auto">
              <a:xfrm>
                <a:off x="0" y="518"/>
                <a:ext cx="811" cy="403"/>
                <a:chOff x="0" y="518"/>
                <a:chExt cx="811" cy="403"/>
              </a:xfrm>
            </p:grpSpPr>
            <p:sp>
              <p:nvSpPr>
                <p:cNvPr id="183321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811" cy="40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20" name="Group 24"/>
                <p:cNvGrpSpPr>
                  <a:grpSpLocks/>
                </p:cNvGrpSpPr>
                <p:nvPr/>
              </p:nvGrpSpPr>
              <p:grpSpPr bwMode="auto">
                <a:xfrm>
                  <a:off x="0" y="518"/>
                  <a:ext cx="811" cy="403"/>
                  <a:chOff x="0" y="518"/>
                  <a:chExt cx="811" cy="403"/>
                </a:xfrm>
              </p:grpSpPr>
              <p:sp>
                <p:nvSpPr>
                  <p:cNvPr id="18330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518"/>
                    <a:ext cx="755" cy="40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Quito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18331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18"/>
                    <a:ext cx="811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26" name="Group 30"/>
              <p:cNvGrpSpPr>
                <a:grpSpLocks/>
              </p:cNvGrpSpPr>
              <p:nvPr/>
            </p:nvGrpSpPr>
            <p:grpSpPr bwMode="auto">
              <a:xfrm>
                <a:off x="811" y="518"/>
                <a:ext cx="1377" cy="403"/>
                <a:chOff x="811" y="518"/>
                <a:chExt cx="1377" cy="403"/>
              </a:xfrm>
            </p:grpSpPr>
            <p:sp>
              <p:nvSpPr>
                <p:cNvPr id="183325" name="Rectangle 29"/>
                <p:cNvSpPr>
                  <a:spLocks noChangeArrowheads="1"/>
                </p:cNvSpPr>
                <p:nvPr/>
              </p:nvSpPr>
              <p:spPr bwMode="auto">
                <a:xfrm>
                  <a:off x="811" y="518"/>
                  <a:ext cx="1377" cy="40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24" name="Group 28"/>
                <p:cNvGrpSpPr>
                  <a:grpSpLocks/>
                </p:cNvGrpSpPr>
                <p:nvPr/>
              </p:nvGrpSpPr>
              <p:grpSpPr bwMode="auto">
                <a:xfrm>
                  <a:off x="811" y="518"/>
                  <a:ext cx="1377" cy="403"/>
                  <a:chOff x="811" y="518"/>
                  <a:chExt cx="1377" cy="403"/>
                </a:xfrm>
              </p:grpSpPr>
              <p:sp>
                <p:nvSpPr>
                  <p:cNvPr id="18330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518"/>
                    <a:ext cx="1321" cy="40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71%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18332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518"/>
                    <a:ext cx="1377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30" name="Group 34"/>
              <p:cNvGrpSpPr>
                <a:grpSpLocks/>
              </p:cNvGrpSpPr>
              <p:nvPr/>
            </p:nvGrpSpPr>
            <p:grpSpPr bwMode="auto">
              <a:xfrm>
                <a:off x="0" y="921"/>
                <a:ext cx="811" cy="403"/>
                <a:chOff x="0" y="921"/>
                <a:chExt cx="811" cy="403"/>
              </a:xfrm>
            </p:grpSpPr>
            <p:sp>
              <p:nvSpPr>
                <p:cNvPr id="183329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811" cy="40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28" name="Group 32"/>
                <p:cNvGrpSpPr>
                  <a:grpSpLocks/>
                </p:cNvGrpSpPr>
                <p:nvPr/>
              </p:nvGrpSpPr>
              <p:grpSpPr bwMode="auto">
                <a:xfrm>
                  <a:off x="0" y="921"/>
                  <a:ext cx="811" cy="403"/>
                  <a:chOff x="0" y="921"/>
                  <a:chExt cx="811" cy="403"/>
                </a:xfrm>
              </p:grpSpPr>
              <p:sp>
                <p:nvSpPr>
                  <p:cNvPr id="18330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921"/>
                    <a:ext cx="755" cy="40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Ambato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18332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21"/>
                    <a:ext cx="811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34" name="Group 38"/>
              <p:cNvGrpSpPr>
                <a:grpSpLocks/>
              </p:cNvGrpSpPr>
              <p:nvPr/>
            </p:nvGrpSpPr>
            <p:grpSpPr bwMode="auto">
              <a:xfrm>
                <a:off x="811" y="921"/>
                <a:ext cx="1377" cy="403"/>
                <a:chOff x="811" y="921"/>
                <a:chExt cx="1377" cy="403"/>
              </a:xfrm>
            </p:grpSpPr>
            <p:sp>
              <p:nvSpPr>
                <p:cNvPr id="183333" name="Rectangle 37"/>
                <p:cNvSpPr>
                  <a:spLocks noChangeArrowheads="1"/>
                </p:cNvSpPr>
                <p:nvPr/>
              </p:nvSpPr>
              <p:spPr bwMode="auto">
                <a:xfrm>
                  <a:off x="811" y="921"/>
                  <a:ext cx="1377" cy="40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32" name="Group 36"/>
                <p:cNvGrpSpPr>
                  <a:grpSpLocks/>
                </p:cNvGrpSpPr>
                <p:nvPr/>
              </p:nvGrpSpPr>
              <p:grpSpPr bwMode="auto">
                <a:xfrm>
                  <a:off x="811" y="921"/>
                  <a:ext cx="1377" cy="403"/>
                  <a:chOff x="811" y="921"/>
                  <a:chExt cx="1377" cy="403"/>
                </a:xfrm>
              </p:grpSpPr>
              <p:sp>
                <p:nvSpPr>
                  <p:cNvPr id="18330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921"/>
                    <a:ext cx="1321" cy="40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5.8%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18333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921"/>
                    <a:ext cx="1377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38" name="Group 42"/>
              <p:cNvGrpSpPr>
                <a:grpSpLocks/>
              </p:cNvGrpSpPr>
              <p:nvPr/>
            </p:nvGrpSpPr>
            <p:grpSpPr bwMode="auto">
              <a:xfrm>
                <a:off x="0" y="1324"/>
                <a:ext cx="811" cy="403"/>
                <a:chOff x="0" y="1324"/>
                <a:chExt cx="811" cy="403"/>
              </a:xfrm>
            </p:grpSpPr>
            <p:sp>
              <p:nvSpPr>
                <p:cNvPr id="183337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811" cy="40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36" name="Group 40"/>
                <p:cNvGrpSpPr>
                  <a:grpSpLocks/>
                </p:cNvGrpSpPr>
                <p:nvPr/>
              </p:nvGrpSpPr>
              <p:grpSpPr bwMode="auto">
                <a:xfrm>
                  <a:off x="0" y="1324"/>
                  <a:ext cx="811" cy="403"/>
                  <a:chOff x="0" y="1324"/>
                  <a:chExt cx="811" cy="403"/>
                </a:xfrm>
              </p:grpSpPr>
              <p:sp>
                <p:nvSpPr>
                  <p:cNvPr id="18330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324"/>
                    <a:ext cx="755" cy="40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Ibarra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18333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24"/>
                    <a:ext cx="811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42" name="Group 46"/>
              <p:cNvGrpSpPr>
                <a:grpSpLocks/>
              </p:cNvGrpSpPr>
              <p:nvPr/>
            </p:nvGrpSpPr>
            <p:grpSpPr bwMode="auto">
              <a:xfrm>
                <a:off x="811" y="1324"/>
                <a:ext cx="1377" cy="403"/>
                <a:chOff x="811" y="1324"/>
                <a:chExt cx="1377" cy="403"/>
              </a:xfrm>
            </p:grpSpPr>
            <p:sp>
              <p:nvSpPr>
                <p:cNvPr id="183341" name="Rectangle 45"/>
                <p:cNvSpPr>
                  <a:spLocks noChangeArrowheads="1"/>
                </p:cNvSpPr>
                <p:nvPr/>
              </p:nvSpPr>
              <p:spPr bwMode="auto">
                <a:xfrm>
                  <a:off x="811" y="1324"/>
                  <a:ext cx="1377" cy="40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40" name="Group 44"/>
                <p:cNvGrpSpPr>
                  <a:grpSpLocks/>
                </p:cNvGrpSpPr>
                <p:nvPr/>
              </p:nvGrpSpPr>
              <p:grpSpPr bwMode="auto">
                <a:xfrm>
                  <a:off x="811" y="1324"/>
                  <a:ext cx="1377" cy="403"/>
                  <a:chOff x="811" y="1324"/>
                  <a:chExt cx="1377" cy="403"/>
                </a:xfrm>
              </p:grpSpPr>
              <p:sp>
                <p:nvSpPr>
                  <p:cNvPr id="18330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324"/>
                    <a:ext cx="1321" cy="40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5.7%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18333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1324"/>
                    <a:ext cx="1377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46" name="Group 50"/>
              <p:cNvGrpSpPr>
                <a:grpSpLocks/>
              </p:cNvGrpSpPr>
              <p:nvPr/>
            </p:nvGrpSpPr>
            <p:grpSpPr bwMode="auto">
              <a:xfrm>
                <a:off x="0" y="1727"/>
                <a:ext cx="811" cy="403"/>
                <a:chOff x="0" y="1727"/>
                <a:chExt cx="811" cy="403"/>
              </a:xfrm>
            </p:grpSpPr>
            <p:sp>
              <p:nvSpPr>
                <p:cNvPr id="183345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811" cy="40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44" name="Group 48"/>
                <p:cNvGrpSpPr>
                  <a:grpSpLocks/>
                </p:cNvGrpSpPr>
                <p:nvPr/>
              </p:nvGrpSpPr>
              <p:grpSpPr bwMode="auto">
                <a:xfrm>
                  <a:off x="0" y="1727"/>
                  <a:ext cx="811" cy="403"/>
                  <a:chOff x="0" y="1727"/>
                  <a:chExt cx="811" cy="403"/>
                </a:xfrm>
              </p:grpSpPr>
              <p:sp>
                <p:nvSpPr>
                  <p:cNvPr id="18330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727"/>
                    <a:ext cx="755" cy="40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Guayaquil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18334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27"/>
                    <a:ext cx="811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50" name="Group 54"/>
              <p:cNvGrpSpPr>
                <a:grpSpLocks/>
              </p:cNvGrpSpPr>
              <p:nvPr/>
            </p:nvGrpSpPr>
            <p:grpSpPr bwMode="auto">
              <a:xfrm>
                <a:off x="811" y="1727"/>
                <a:ext cx="1377" cy="403"/>
                <a:chOff x="811" y="1727"/>
                <a:chExt cx="1377" cy="403"/>
              </a:xfrm>
            </p:grpSpPr>
            <p:sp>
              <p:nvSpPr>
                <p:cNvPr id="183349" name="Rectangle 53"/>
                <p:cNvSpPr>
                  <a:spLocks noChangeArrowheads="1"/>
                </p:cNvSpPr>
                <p:nvPr/>
              </p:nvSpPr>
              <p:spPr bwMode="auto">
                <a:xfrm>
                  <a:off x="811" y="1727"/>
                  <a:ext cx="1377" cy="40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48" name="Group 52"/>
                <p:cNvGrpSpPr>
                  <a:grpSpLocks/>
                </p:cNvGrpSpPr>
                <p:nvPr/>
              </p:nvGrpSpPr>
              <p:grpSpPr bwMode="auto">
                <a:xfrm>
                  <a:off x="811" y="1727"/>
                  <a:ext cx="1377" cy="403"/>
                  <a:chOff x="811" y="1727"/>
                  <a:chExt cx="1377" cy="403"/>
                </a:xfrm>
              </p:grpSpPr>
              <p:sp>
                <p:nvSpPr>
                  <p:cNvPr id="18330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727"/>
                    <a:ext cx="1321" cy="40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5%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18334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1727"/>
                    <a:ext cx="1377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54" name="Group 58"/>
              <p:cNvGrpSpPr>
                <a:grpSpLocks/>
              </p:cNvGrpSpPr>
              <p:nvPr/>
            </p:nvGrpSpPr>
            <p:grpSpPr bwMode="auto">
              <a:xfrm>
                <a:off x="0" y="2130"/>
                <a:ext cx="811" cy="518"/>
                <a:chOff x="0" y="2130"/>
                <a:chExt cx="811" cy="518"/>
              </a:xfrm>
            </p:grpSpPr>
            <p:sp>
              <p:nvSpPr>
                <p:cNvPr id="183353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811" cy="518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52" name="Group 56"/>
                <p:cNvGrpSpPr>
                  <a:grpSpLocks/>
                </p:cNvGrpSpPr>
                <p:nvPr/>
              </p:nvGrpSpPr>
              <p:grpSpPr bwMode="auto">
                <a:xfrm>
                  <a:off x="0" y="2130"/>
                  <a:ext cx="811" cy="518"/>
                  <a:chOff x="0" y="2130"/>
                  <a:chExt cx="811" cy="518"/>
                </a:xfrm>
              </p:grpSpPr>
              <p:sp>
                <p:nvSpPr>
                  <p:cNvPr id="18330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130"/>
                    <a:ext cx="755" cy="518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Otras ciudades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18335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30"/>
                    <a:ext cx="811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3358" name="Group 62"/>
              <p:cNvGrpSpPr>
                <a:grpSpLocks/>
              </p:cNvGrpSpPr>
              <p:nvPr/>
            </p:nvGrpSpPr>
            <p:grpSpPr bwMode="auto">
              <a:xfrm>
                <a:off x="811" y="2130"/>
                <a:ext cx="1377" cy="518"/>
                <a:chOff x="811" y="2130"/>
                <a:chExt cx="1377" cy="518"/>
              </a:xfrm>
            </p:grpSpPr>
            <p:sp>
              <p:nvSpPr>
                <p:cNvPr id="183357" name="Rectangle 61"/>
                <p:cNvSpPr>
                  <a:spLocks noChangeArrowheads="1"/>
                </p:cNvSpPr>
                <p:nvPr/>
              </p:nvSpPr>
              <p:spPr bwMode="auto">
                <a:xfrm>
                  <a:off x="811" y="2130"/>
                  <a:ext cx="1377" cy="518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83356" name="Group 60"/>
                <p:cNvGrpSpPr>
                  <a:grpSpLocks/>
                </p:cNvGrpSpPr>
                <p:nvPr/>
              </p:nvGrpSpPr>
              <p:grpSpPr bwMode="auto">
                <a:xfrm>
                  <a:off x="811" y="2130"/>
                  <a:ext cx="1377" cy="518"/>
                  <a:chOff x="811" y="2130"/>
                  <a:chExt cx="1377" cy="518"/>
                </a:xfrm>
              </p:grpSpPr>
              <p:sp>
                <p:nvSpPr>
                  <p:cNvPr id="18331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2130"/>
                    <a:ext cx="1321" cy="518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12.5%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18335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2130"/>
                    <a:ext cx="13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183360" name="Rectangle 64"/>
            <p:cNvSpPr>
              <a:spLocks noChangeArrowheads="1"/>
            </p:cNvSpPr>
            <p:nvPr/>
          </p:nvSpPr>
          <p:spPr bwMode="auto">
            <a:xfrm>
              <a:off x="-3" y="-3"/>
              <a:ext cx="2194" cy="265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</a:rPr>
              <a:t>Oferta Nacional</a:t>
            </a:r>
            <a:endParaRPr lang="es-ES"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es-ES" b="1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</a:t>
            </a:r>
            <a:r>
              <a:rPr lang="es-ES">
                <a:latin typeface="Arial" charset="0"/>
                <a:cs typeface="Arial" charset="0"/>
              </a:rPr>
              <a:t>La oferta que existe actualmente en el mercado ecuatoriano se estima que es alrededor de 830 TM.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Arial" charset="0"/>
              </a:rPr>
              <a:t>Tabla 4.3. Oferta Nacional de quinua del 2003</a:t>
            </a:r>
            <a:endParaRPr lang="es-ES" sz="3600">
              <a:latin typeface="Arial" charset="0"/>
            </a:endParaRPr>
          </a:p>
        </p:txBody>
      </p:sp>
      <p:grpSp>
        <p:nvGrpSpPr>
          <p:cNvPr id="71791" name="Group 111"/>
          <p:cNvGrpSpPr>
            <a:grpSpLocks/>
          </p:cNvGrpSpPr>
          <p:nvPr/>
        </p:nvGrpSpPr>
        <p:grpSpPr bwMode="auto">
          <a:xfrm>
            <a:off x="1600200" y="2743200"/>
            <a:ext cx="6781800" cy="2667000"/>
            <a:chOff x="-3" y="-3"/>
            <a:chExt cx="3130" cy="3278"/>
          </a:xfrm>
        </p:grpSpPr>
        <p:grpSp>
          <p:nvGrpSpPr>
            <p:cNvPr id="71789" name="Group 109"/>
            <p:cNvGrpSpPr>
              <a:grpSpLocks/>
            </p:cNvGrpSpPr>
            <p:nvPr/>
          </p:nvGrpSpPr>
          <p:grpSpPr bwMode="auto">
            <a:xfrm>
              <a:off x="0" y="0"/>
              <a:ext cx="3124" cy="3272"/>
              <a:chOff x="0" y="0"/>
              <a:chExt cx="3124" cy="3272"/>
            </a:xfrm>
          </p:grpSpPr>
          <p:grpSp>
            <p:nvGrpSpPr>
              <p:cNvPr id="71708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2196" cy="633"/>
                <a:chOff x="0" y="0"/>
                <a:chExt cx="2196" cy="633"/>
              </a:xfrm>
            </p:grpSpPr>
            <p:sp>
              <p:nvSpPr>
                <p:cNvPr id="71707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96" cy="633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06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196" cy="633"/>
                  <a:chOff x="0" y="0"/>
                  <a:chExt cx="2196" cy="633"/>
                </a:xfrm>
              </p:grpSpPr>
              <p:sp>
                <p:nvSpPr>
                  <p:cNvPr id="7168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2140" cy="633"/>
                  </a:xfrm>
                  <a:prstGeom prst="rect">
                    <a:avLst/>
                  </a:prstGeom>
                  <a:solidFill>
                    <a:srgbClr val="CC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PROCEDENCIA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0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196" cy="63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12" name="Group 32"/>
              <p:cNvGrpSpPr>
                <a:grpSpLocks/>
              </p:cNvGrpSpPr>
              <p:nvPr/>
            </p:nvGrpSpPr>
            <p:grpSpPr bwMode="auto">
              <a:xfrm>
                <a:off x="2196" y="0"/>
                <a:ext cx="536" cy="633"/>
                <a:chOff x="2196" y="0"/>
                <a:chExt cx="536" cy="633"/>
              </a:xfrm>
            </p:grpSpPr>
            <p:sp>
              <p:nvSpPr>
                <p:cNvPr id="71711" name="Rectangle 31"/>
                <p:cNvSpPr>
                  <a:spLocks noChangeArrowheads="1"/>
                </p:cNvSpPr>
                <p:nvPr/>
              </p:nvSpPr>
              <p:spPr bwMode="auto">
                <a:xfrm>
                  <a:off x="2196" y="0"/>
                  <a:ext cx="536" cy="633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10" name="Group 30"/>
                <p:cNvGrpSpPr>
                  <a:grpSpLocks/>
                </p:cNvGrpSpPr>
                <p:nvPr/>
              </p:nvGrpSpPr>
              <p:grpSpPr bwMode="auto">
                <a:xfrm>
                  <a:off x="2196" y="0"/>
                  <a:ext cx="536" cy="633"/>
                  <a:chOff x="2196" y="0"/>
                  <a:chExt cx="536" cy="633"/>
                </a:xfrm>
              </p:grpSpPr>
              <p:sp>
                <p:nvSpPr>
                  <p:cNvPr id="7168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0"/>
                    <a:ext cx="480" cy="633"/>
                  </a:xfrm>
                  <a:prstGeom prst="rect">
                    <a:avLst/>
                  </a:prstGeom>
                  <a:solidFill>
                    <a:srgbClr val="CC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OFERTA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s-ES" sz="12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TM/año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0"/>
                    <a:ext cx="536" cy="63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16" name="Group 36"/>
              <p:cNvGrpSpPr>
                <a:grpSpLocks/>
              </p:cNvGrpSpPr>
              <p:nvPr/>
            </p:nvGrpSpPr>
            <p:grpSpPr bwMode="auto">
              <a:xfrm>
                <a:off x="2732" y="0"/>
                <a:ext cx="392" cy="633"/>
                <a:chOff x="2732" y="0"/>
                <a:chExt cx="392" cy="633"/>
              </a:xfrm>
            </p:grpSpPr>
            <p:sp>
              <p:nvSpPr>
                <p:cNvPr id="71715" name="Rectangle 35"/>
                <p:cNvSpPr>
                  <a:spLocks noChangeArrowheads="1"/>
                </p:cNvSpPr>
                <p:nvPr/>
              </p:nvSpPr>
              <p:spPr bwMode="auto">
                <a:xfrm>
                  <a:off x="2732" y="0"/>
                  <a:ext cx="392" cy="633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14" name="Group 34"/>
                <p:cNvGrpSpPr>
                  <a:grpSpLocks/>
                </p:cNvGrpSpPr>
                <p:nvPr/>
              </p:nvGrpSpPr>
              <p:grpSpPr bwMode="auto">
                <a:xfrm>
                  <a:off x="2732" y="0"/>
                  <a:ext cx="392" cy="633"/>
                  <a:chOff x="2732" y="0"/>
                  <a:chExt cx="392" cy="633"/>
                </a:xfrm>
              </p:grpSpPr>
              <p:sp>
                <p:nvSpPr>
                  <p:cNvPr id="71686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0"/>
                    <a:ext cx="336" cy="633"/>
                  </a:xfrm>
                  <a:prstGeom prst="rect">
                    <a:avLst/>
                  </a:prstGeom>
                  <a:solidFill>
                    <a:srgbClr val="CC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%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0"/>
                    <a:ext cx="392" cy="63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20" name="Group 40"/>
              <p:cNvGrpSpPr>
                <a:grpSpLocks/>
              </p:cNvGrpSpPr>
              <p:nvPr/>
            </p:nvGrpSpPr>
            <p:grpSpPr bwMode="auto">
              <a:xfrm>
                <a:off x="0" y="633"/>
                <a:ext cx="2196" cy="518"/>
                <a:chOff x="0" y="633"/>
                <a:chExt cx="2196" cy="518"/>
              </a:xfrm>
            </p:grpSpPr>
            <p:sp>
              <p:nvSpPr>
                <p:cNvPr id="71719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2196" cy="518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18" name="Group 38"/>
                <p:cNvGrpSpPr>
                  <a:grpSpLocks/>
                </p:cNvGrpSpPr>
                <p:nvPr/>
              </p:nvGrpSpPr>
              <p:grpSpPr bwMode="auto">
                <a:xfrm>
                  <a:off x="0" y="633"/>
                  <a:ext cx="2196" cy="518"/>
                  <a:chOff x="0" y="633"/>
                  <a:chExt cx="2196" cy="518"/>
                </a:xfrm>
              </p:grpSpPr>
              <p:sp>
                <p:nvSpPr>
                  <p:cNvPr id="7168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633"/>
                    <a:ext cx="2140" cy="518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Quinua de productores integrados a INAGROFA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7171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33"/>
                    <a:ext cx="219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24" name="Group 44"/>
              <p:cNvGrpSpPr>
                <a:grpSpLocks/>
              </p:cNvGrpSpPr>
              <p:nvPr/>
            </p:nvGrpSpPr>
            <p:grpSpPr bwMode="auto">
              <a:xfrm>
                <a:off x="2196" y="633"/>
                <a:ext cx="536" cy="518"/>
                <a:chOff x="2196" y="633"/>
                <a:chExt cx="536" cy="518"/>
              </a:xfrm>
            </p:grpSpPr>
            <p:sp>
              <p:nvSpPr>
                <p:cNvPr id="71723" name="Rectangle 43"/>
                <p:cNvSpPr>
                  <a:spLocks noChangeArrowheads="1"/>
                </p:cNvSpPr>
                <p:nvPr/>
              </p:nvSpPr>
              <p:spPr bwMode="auto">
                <a:xfrm>
                  <a:off x="2196" y="633"/>
                  <a:ext cx="536" cy="518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22" name="Group 42"/>
                <p:cNvGrpSpPr>
                  <a:grpSpLocks/>
                </p:cNvGrpSpPr>
                <p:nvPr/>
              </p:nvGrpSpPr>
              <p:grpSpPr bwMode="auto">
                <a:xfrm>
                  <a:off x="2196" y="633"/>
                  <a:ext cx="536" cy="518"/>
                  <a:chOff x="2196" y="633"/>
                  <a:chExt cx="536" cy="518"/>
                </a:xfrm>
              </p:grpSpPr>
              <p:sp>
                <p:nvSpPr>
                  <p:cNvPr id="7168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633"/>
                    <a:ext cx="480" cy="518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300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2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633"/>
                    <a:ext cx="53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28" name="Group 48"/>
              <p:cNvGrpSpPr>
                <a:grpSpLocks/>
              </p:cNvGrpSpPr>
              <p:nvPr/>
            </p:nvGrpSpPr>
            <p:grpSpPr bwMode="auto">
              <a:xfrm>
                <a:off x="2732" y="633"/>
                <a:ext cx="392" cy="518"/>
                <a:chOff x="2732" y="633"/>
                <a:chExt cx="392" cy="518"/>
              </a:xfrm>
            </p:grpSpPr>
            <p:sp>
              <p:nvSpPr>
                <p:cNvPr id="71727" name="Rectangle 47"/>
                <p:cNvSpPr>
                  <a:spLocks noChangeArrowheads="1"/>
                </p:cNvSpPr>
                <p:nvPr/>
              </p:nvSpPr>
              <p:spPr bwMode="auto">
                <a:xfrm>
                  <a:off x="2732" y="633"/>
                  <a:ext cx="392" cy="518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26" name="Group 46"/>
                <p:cNvGrpSpPr>
                  <a:grpSpLocks/>
                </p:cNvGrpSpPr>
                <p:nvPr/>
              </p:nvGrpSpPr>
              <p:grpSpPr bwMode="auto">
                <a:xfrm>
                  <a:off x="2732" y="633"/>
                  <a:ext cx="392" cy="518"/>
                  <a:chOff x="2732" y="633"/>
                  <a:chExt cx="392" cy="518"/>
                </a:xfrm>
              </p:grpSpPr>
              <p:sp>
                <p:nvSpPr>
                  <p:cNvPr id="7168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633"/>
                    <a:ext cx="336" cy="518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36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2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633"/>
                    <a:ext cx="392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32" name="Group 52"/>
              <p:cNvGrpSpPr>
                <a:grpSpLocks/>
              </p:cNvGrpSpPr>
              <p:nvPr/>
            </p:nvGrpSpPr>
            <p:grpSpPr bwMode="auto">
              <a:xfrm>
                <a:off x="0" y="1151"/>
                <a:ext cx="2196" cy="403"/>
                <a:chOff x="0" y="1151"/>
                <a:chExt cx="2196" cy="403"/>
              </a:xfrm>
            </p:grpSpPr>
            <p:sp>
              <p:nvSpPr>
                <p:cNvPr id="71731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151"/>
                  <a:ext cx="2196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30" name="Group 50"/>
                <p:cNvGrpSpPr>
                  <a:grpSpLocks/>
                </p:cNvGrpSpPr>
                <p:nvPr/>
              </p:nvGrpSpPr>
              <p:grpSpPr bwMode="auto">
                <a:xfrm>
                  <a:off x="0" y="1151"/>
                  <a:ext cx="2196" cy="403"/>
                  <a:chOff x="0" y="1151"/>
                  <a:chExt cx="2196" cy="403"/>
                </a:xfrm>
              </p:grpSpPr>
              <p:sp>
                <p:nvSpPr>
                  <p:cNvPr id="7169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151"/>
                    <a:ext cx="2140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Pequeños productores organizados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7172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51"/>
                    <a:ext cx="219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36" name="Group 56"/>
              <p:cNvGrpSpPr>
                <a:grpSpLocks/>
              </p:cNvGrpSpPr>
              <p:nvPr/>
            </p:nvGrpSpPr>
            <p:grpSpPr bwMode="auto">
              <a:xfrm>
                <a:off x="2196" y="1151"/>
                <a:ext cx="536" cy="403"/>
                <a:chOff x="2196" y="1151"/>
                <a:chExt cx="536" cy="403"/>
              </a:xfrm>
            </p:grpSpPr>
            <p:sp>
              <p:nvSpPr>
                <p:cNvPr id="71735" name="Rectangle 55"/>
                <p:cNvSpPr>
                  <a:spLocks noChangeArrowheads="1"/>
                </p:cNvSpPr>
                <p:nvPr/>
              </p:nvSpPr>
              <p:spPr bwMode="auto">
                <a:xfrm>
                  <a:off x="2196" y="1151"/>
                  <a:ext cx="536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34" name="Group 54"/>
                <p:cNvGrpSpPr>
                  <a:grpSpLocks/>
                </p:cNvGrpSpPr>
                <p:nvPr/>
              </p:nvGrpSpPr>
              <p:grpSpPr bwMode="auto">
                <a:xfrm>
                  <a:off x="2196" y="1151"/>
                  <a:ext cx="536" cy="403"/>
                  <a:chOff x="2196" y="1151"/>
                  <a:chExt cx="536" cy="403"/>
                </a:xfrm>
              </p:grpSpPr>
              <p:sp>
                <p:nvSpPr>
                  <p:cNvPr id="7169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151"/>
                    <a:ext cx="480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74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3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151"/>
                    <a:ext cx="53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40" name="Group 60"/>
              <p:cNvGrpSpPr>
                <a:grpSpLocks/>
              </p:cNvGrpSpPr>
              <p:nvPr/>
            </p:nvGrpSpPr>
            <p:grpSpPr bwMode="auto">
              <a:xfrm>
                <a:off x="2732" y="1151"/>
                <a:ext cx="392" cy="403"/>
                <a:chOff x="2732" y="1151"/>
                <a:chExt cx="392" cy="403"/>
              </a:xfrm>
            </p:grpSpPr>
            <p:sp>
              <p:nvSpPr>
                <p:cNvPr id="71739" name="Rectangle 59"/>
                <p:cNvSpPr>
                  <a:spLocks noChangeArrowheads="1"/>
                </p:cNvSpPr>
                <p:nvPr/>
              </p:nvSpPr>
              <p:spPr bwMode="auto">
                <a:xfrm>
                  <a:off x="2732" y="1151"/>
                  <a:ext cx="392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38" name="Group 58"/>
                <p:cNvGrpSpPr>
                  <a:grpSpLocks/>
                </p:cNvGrpSpPr>
                <p:nvPr/>
              </p:nvGrpSpPr>
              <p:grpSpPr bwMode="auto">
                <a:xfrm>
                  <a:off x="2732" y="1151"/>
                  <a:ext cx="392" cy="403"/>
                  <a:chOff x="2732" y="1151"/>
                  <a:chExt cx="392" cy="403"/>
                </a:xfrm>
              </p:grpSpPr>
              <p:sp>
                <p:nvSpPr>
                  <p:cNvPr id="7169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1151"/>
                    <a:ext cx="336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9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3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1151"/>
                    <a:ext cx="39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44" name="Group 64"/>
              <p:cNvGrpSpPr>
                <a:grpSpLocks/>
              </p:cNvGrpSpPr>
              <p:nvPr/>
            </p:nvGrpSpPr>
            <p:grpSpPr bwMode="auto">
              <a:xfrm>
                <a:off x="0" y="1554"/>
                <a:ext cx="2196" cy="403"/>
                <a:chOff x="0" y="1554"/>
                <a:chExt cx="2196" cy="403"/>
              </a:xfrm>
            </p:grpSpPr>
            <p:sp>
              <p:nvSpPr>
                <p:cNvPr id="71743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1554"/>
                  <a:ext cx="2196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42" name="Group 62"/>
                <p:cNvGrpSpPr>
                  <a:grpSpLocks/>
                </p:cNvGrpSpPr>
                <p:nvPr/>
              </p:nvGrpSpPr>
              <p:grpSpPr bwMode="auto">
                <a:xfrm>
                  <a:off x="0" y="1554"/>
                  <a:ext cx="2196" cy="403"/>
                  <a:chOff x="0" y="1554"/>
                  <a:chExt cx="2196" cy="403"/>
                </a:xfrm>
              </p:grpSpPr>
              <p:sp>
                <p:nvSpPr>
                  <p:cNvPr id="7169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554"/>
                    <a:ext cx="2140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Quinua de productores asociados a ERPE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7174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54"/>
                    <a:ext cx="219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48" name="Group 68"/>
              <p:cNvGrpSpPr>
                <a:grpSpLocks/>
              </p:cNvGrpSpPr>
              <p:nvPr/>
            </p:nvGrpSpPr>
            <p:grpSpPr bwMode="auto">
              <a:xfrm>
                <a:off x="2196" y="1554"/>
                <a:ext cx="536" cy="403"/>
                <a:chOff x="2196" y="1554"/>
                <a:chExt cx="536" cy="403"/>
              </a:xfrm>
            </p:grpSpPr>
            <p:sp>
              <p:nvSpPr>
                <p:cNvPr id="71747" name="Rectangle 67"/>
                <p:cNvSpPr>
                  <a:spLocks noChangeArrowheads="1"/>
                </p:cNvSpPr>
                <p:nvPr/>
              </p:nvSpPr>
              <p:spPr bwMode="auto">
                <a:xfrm>
                  <a:off x="2196" y="1554"/>
                  <a:ext cx="536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46" name="Group 66"/>
                <p:cNvGrpSpPr>
                  <a:grpSpLocks/>
                </p:cNvGrpSpPr>
                <p:nvPr/>
              </p:nvGrpSpPr>
              <p:grpSpPr bwMode="auto">
                <a:xfrm>
                  <a:off x="2196" y="1554"/>
                  <a:ext cx="536" cy="403"/>
                  <a:chOff x="2196" y="1554"/>
                  <a:chExt cx="536" cy="403"/>
                </a:xfrm>
              </p:grpSpPr>
              <p:sp>
                <p:nvSpPr>
                  <p:cNvPr id="716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554"/>
                    <a:ext cx="480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450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45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554"/>
                    <a:ext cx="53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52" name="Group 72"/>
              <p:cNvGrpSpPr>
                <a:grpSpLocks/>
              </p:cNvGrpSpPr>
              <p:nvPr/>
            </p:nvGrpSpPr>
            <p:grpSpPr bwMode="auto">
              <a:xfrm>
                <a:off x="2732" y="1554"/>
                <a:ext cx="392" cy="403"/>
                <a:chOff x="2732" y="1554"/>
                <a:chExt cx="392" cy="403"/>
              </a:xfrm>
            </p:grpSpPr>
            <p:sp>
              <p:nvSpPr>
                <p:cNvPr id="71751" name="Rectangle 71"/>
                <p:cNvSpPr>
                  <a:spLocks noChangeArrowheads="1"/>
                </p:cNvSpPr>
                <p:nvPr/>
              </p:nvSpPr>
              <p:spPr bwMode="auto">
                <a:xfrm>
                  <a:off x="2732" y="1554"/>
                  <a:ext cx="392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50" name="Group 70"/>
                <p:cNvGrpSpPr>
                  <a:grpSpLocks/>
                </p:cNvGrpSpPr>
                <p:nvPr/>
              </p:nvGrpSpPr>
              <p:grpSpPr bwMode="auto">
                <a:xfrm>
                  <a:off x="2732" y="1554"/>
                  <a:ext cx="392" cy="403"/>
                  <a:chOff x="2732" y="1554"/>
                  <a:chExt cx="392" cy="403"/>
                </a:xfrm>
              </p:grpSpPr>
              <p:sp>
                <p:nvSpPr>
                  <p:cNvPr id="7169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1554"/>
                    <a:ext cx="336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54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4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1554"/>
                    <a:ext cx="39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56" name="Group 76"/>
              <p:cNvGrpSpPr>
                <a:grpSpLocks/>
              </p:cNvGrpSpPr>
              <p:nvPr/>
            </p:nvGrpSpPr>
            <p:grpSpPr bwMode="auto">
              <a:xfrm>
                <a:off x="0" y="1957"/>
                <a:ext cx="2196" cy="403"/>
                <a:chOff x="0" y="1957"/>
                <a:chExt cx="2196" cy="403"/>
              </a:xfrm>
            </p:grpSpPr>
            <p:sp>
              <p:nvSpPr>
                <p:cNvPr id="71755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2196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54" name="Group 74"/>
                <p:cNvGrpSpPr>
                  <a:grpSpLocks/>
                </p:cNvGrpSpPr>
                <p:nvPr/>
              </p:nvGrpSpPr>
              <p:grpSpPr bwMode="auto">
                <a:xfrm>
                  <a:off x="0" y="1957"/>
                  <a:ext cx="2196" cy="403"/>
                  <a:chOff x="0" y="1957"/>
                  <a:chExt cx="2196" cy="403"/>
                </a:xfrm>
              </p:grpSpPr>
              <p:sp>
                <p:nvSpPr>
                  <p:cNvPr id="716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957"/>
                    <a:ext cx="2140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Pequeños productores no organizados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7175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957"/>
                    <a:ext cx="219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60" name="Group 80"/>
              <p:cNvGrpSpPr>
                <a:grpSpLocks/>
              </p:cNvGrpSpPr>
              <p:nvPr/>
            </p:nvGrpSpPr>
            <p:grpSpPr bwMode="auto">
              <a:xfrm>
                <a:off x="2196" y="1957"/>
                <a:ext cx="536" cy="403"/>
                <a:chOff x="2196" y="1957"/>
                <a:chExt cx="536" cy="403"/>
              </a:xfrm>
            </p:grpSpPr>
            <p:sp>
              <p:nvSpPr>
                <p:cNvPr id="71759" name="Rectangle 79"/>
                <p:cNvSpPr>
                  <a:spLocks noChangeArrowheads="1"/>
                </p:cNvSpPr>
                <p:nvPr/>
              </p:nvSpPr>
              <p:spPr bwMode="auto">
                <a:xfrm>
                  <a:off x="2196" y="1957"/>
                  <a:ext cx="536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58" name="Group 78"/>
                <p:cNvGrpSpPr>
                  <a:grpSpLocks/>
                </p:cNvGrpSpPr>
                <p:nvPr/>
              </p:nvGrpSpPr>
              <p:grpSpPr bwMode="auto">
                <a:xfrm>
                  <a:off x="2196" y="1957"/>
                  <a:ext cx="536" cy="403"/>
                  <a:chOff x="2196" y="1957"/>
                  <a:chExt cx="536" cy="403"/>
                </a:xfrm>
              </p:grpSpPr>
              <p:sp>
                <p:nvSpPr>
                  <p:cNvPr id="7169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957"/>
                    <a:ext cx="480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6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57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957"/>
                    <a:ext cx="53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64" name="Group 84"/>
              <p:cNvGrpSpPr>
                <a:grpSpLocks/>
              </p:cNvGrpSpPr>
              <p:nvPr/>
            </p:nvGrpSpPr>
            <p:grpSpPr bwMode="auto">
              <a:xfrm>
                <a:off x="2732" y="1957"/>
                <a:ext cx="392" cy="403"/>
                <a:chOff x="2732" y="1957"/>
                <a:chExt cx="392" cy="403"/>
              </a:xfrm>
            </p:grpSpPr>
            <p:sp>
              <p:nvSpPr>
                <p:cNvPr id="71763" name="Rectangle 83"/>
                <p:cNvSpPr>
                  <a:spLocks noChangeArrowheads="1"/>
                </p:cNvSpPr>
                <p:nvPr/>
              </p:nvSpPr>
              <p:spPr bwMode="auto">
                <a:xfrm>
                  <a:off x="2732" y="1957"/>
                  <a:ext cx="392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62" name="Group 82"/>
                <p:cNvGrpSpPr>
                  <a:grpSpLocks/>
                </p:cNvGrpSpPr>
                <p:nvPr/>
              </p:nvGrpSpPr>
              <p:grpSpPr bwMode="auto">
                <a:xfrm>
                  <a:off x="2732" y="1957"/>
                  <a:ext cx="392" cy="403"/>
                  <a:chOff x="2732" y="1957"/>
                  <a:chExt cx="392" cy="403"/>
                </a:xfrm>
              </p:grpSpPr>
              <p:sp>
                <p:nvSpPr>
                  <p:cNvPr id="7169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1957"/>
                    <a:ext cx="336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0.72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61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1957"/>
                    <a:ext cx="39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68" name="Group 88"/>
              <p:cNvGrpSpPr>
                <a:grpSpLocks/>
              </p:cNvGrpSpPr>
              <p:nvPr/>
            </p:nvGrpSpPr>
            <p:grpSpPr bwMode="auto">
              <a:xfrm>
                <a:off x="0" y="2360"/>
                <a:ext cx="2196" cy="403"/>
                <a:chOff x="0" y="2360"/>
                <a:chExt cx="2196" cy="403"/>
              </a:xfrm>
            </p:grpSpPr>
            <p:sp>
              <p:nvSpPr>
                <p:cNvPr id="71767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2360"/>
                  <a:ext cx="2196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66" name="Group 86"/>
                <p:cNvGrpSpPr>
                  <a:grpSpLocks/>
                </p:cNvGrpSpPr>
                <p:nvPr/>
              </p:nvGrpSpPr>
              <p:grpSpPr bwMode="auto">
                <a:xfrm>
                  <a:off x="0" y="2360"/>
                  <a:ext cx="2196" cy="403"/>
                  <a:chOff x="0" y="2360"/>
                  <a:chExt cx="2196" cy="403"/>
                </a:xfrm>
              </p:grpSpPr>
              <p:sp>
                <p:nvSpPr>
                  <p:cNvPr id="7169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360"/>
                    <a:ext cx="2140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Agralec (Cotacachi-Imbabura)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just" eaLnBrk="0" hangingPunct="0"/>
                    <a:endParaRPr lang="es-ES"/>
                  </a:p>
                </p:txBody>
              </p:sp>
              <p:sp>
                <p:nvSpPr>
                  <p:cNvPr id="7176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60"/>
                    <a:ext cx="219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72" name="Group 92"/>
              <p:cNvGrpSpPr>
                <a:grpSpLocks/>
              </p:cNvGrpSpPr>
              <p:nvPr/>
            </p:nvGrpSpPr>
            <p:grpSpPr bwMode="auto">
              <a:xfrm>
                <a:off x="2196" y="2360"/>
                <a:ext cx="536" cy="403"/>
                <a:chOff x="2196" y="2360"/>
                <a:chExt cx="536" cy="403"/>
              </a:xfrm>
            </p:grpSpPr>
            <p:sp>
              <p:nvSpPr>
                <p:cNvPr id="71771" name="Rectangle 91"/>
                <p:cNvSpPr>
                  <a:spLocks noChangeArrowheads="1"/>
                </p:cNvSpPr>
                <p:nvPr/>
              </p:nvSpPr>
              <p:spPr bwMode="auto">
                <a:xfrm>
                  <a:off x="2196" y="2360"/>
                  <a:ext cx="536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70" name="Group 90"/>
                <p:cNvGrpSpPr>
                  <a:grpSpLocks/>
                </p:cNvGrpSpPr>
                <p:nvPr/>
              </p:nvGrpSpPr>
              <p:grpSpPr bwMode="auto">
                <a:xfrm>
                  <a:off x="2196" y="2360"/>
                  <a:ext cx="536" cy="403"/>
                  <a:chOff x="2196" y="2360"/>
                  <a:chExt cx="536" cy="403"/>
                </a:xfrm>
              </p:grpSpPr>
              <p:sp>
                <p:nvSpPr>
                  <p:cNvPr id="7170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360"/>
                    <a:ext cx="480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2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69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2360"/>
                    <a:ext cx="53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76" name="Group 96"/>
              <p:cNvGrpSpPr>
                <a:grpSpLocks/>
              </p:cNvGrpSpPr>
              <p:nvPr/>
            </p:nvGrpSpPr>
            <p:grpSpPr bwMode="auto">
              <a:xfrm>
                <a:off x="2732" y="2360"/>
                <a:ext cx="392" cy="403"/>
                <a:chOff x="2732" y="2360"/>
                <a:chExt cx="392" cy="403"/>
              </a:xfrm>
            </p:grpSpPr>
            <p:sp>
              <p:nvSpPr>
                <p:cNvPr id="71775" name="Rectangle 95"/>
                <p:cNvSpPr>
                  <a:spLocks noChangeArrowheads="1"/>
                </p:cNvSpPr>
                <p:nvPr/>
              </p:nvSpPr>
              <p:spPr bwMode="auto">
                <a:xfrm>
                  <a:off x="2732" y="2360"/>
                  <a:ext cx="392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74" name="Group 94"/>
                <p:cNvGrpSpPr>
                  <a:grpSpLocks/>
                </p:cNvGrpSpPr>
                <p:nvPr/>
              </p:nvGrpSpPr>
              <p:grpSpPr bwMode="auto">
                <a:xfrm>
                  <a:off x="2732" y="2360"/>
                  <a:ext cx="392" cy="403"/>
                  <a:chOff x="2732" y="2360"/>
                  <a:chExt cx="392" cy="403"/>
                </a:xfrm>
              </p:grpSpPr>
              <p:sp>
                <p:nvSpPr>
                  <p:cNvPr id="7170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2360"/>
                    <a:ext cx="336" cy="40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0.24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7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2360"/>
                    <a:ext cx="39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80" name="Group 100"/>
              <p:cNvGrpSpPr>
                <a:grpSpLocks/>
              </p:cNvGrpSpPr>
              <p:nvPr/>
            </p:nvGrpSpPr>
            <p:grpSpPr bwMode="auto">
              <a:xfrm>
                <a:off x="0" y="2763"/>
                <a:ext cx="2196" cy="509"/>
                <a:chOff x="0" y="2763"/>
                <a:chExt cx="2196" cy="509"/>
              </a:xfrm>
            </p:grpSpPr>
            <p:sp>
              <p:nvSpPr>
                <p:cNvPr id="71779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2763"/>
                  <a:ext cx="2196" cy="509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78" name="Group 98"/>
                <p:cNvGrpSpPr>
                  <a:grpSpLocks/>
                </p:cNvGrpSpPr>
                <p:nvPr/>
              </p:nvGrpSpPr>
              <p:grpSpPr bwMode="auto">
                <a:xfrm>
                  <a:off x="0" y="2763"/>
                  <a:ext cx="2196" cy="509"/>
                  <a:chOff x="0" y="2763"/>
                  <a:chExt cx="2196" cy="509"/>
                </a:xfrm>
              </p:grpSpPr>
              <p:sp>
                <p:nvSpPr>
                  <p:cNvPr id="7170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763"/>
                    <a:ext cx="2140" cy="509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/>
                    <a:r>
                      <a:rPr lang="es-ES" sz="26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TOTAL</a:t>
                    </a: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77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763"/>
                    <a:ext cx="2196" cy="50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84" name="Group 104"/>
              <p:cNvGrpSpPr>
                <a:grpSpLocks/>
              </p:cNvGrpSpPr>
              <p:nvPr/>
            </p:nvGrpSpPr>
            <p:grpSpPr bwMode="auto">
              <a:xfrm>
                <a:off x="2196" y="2763"/>
                <a:ext cx="536" cy="509"/>
                <a:chOff x="2196" y="2763"/>
                <a:chExt cx="536" cy="509"/>
              </a:xfrm>
            </p:grpSpPr>
            <p:sp>
              <p:nvSpPr>
                <p:cNvPr id="71783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96" y="2763"/>
                  <a:ext cx="536" cy="509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82" name="Group 102"/>
                <p:cNvGrpSpPr>
                  <a:grpSpLocks/>
                </p:cNvGrpSpPr>
                <p:nvPr/>
              </p:nvGrpSpPr>
              <p:grpSpPr bwMode="auto">
                <a:xfrm>
                  <a:off x="2196" y="2763"/>
                  <a:ext cx="536" cy="509"/>
                  <a:chOff x="2196" y="2763"/>
                  <a:chExt cx="536" cy="509"/>
                </a:xfrm>
              </p:grpSpPr>
              <p:sp>
                <p:nvSpPr>
                  <p:cNvPr id="7170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763"/>
                    <a:ext cx="480" cy="509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832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81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2763"/>
                    <a:ext cx="536" cy="50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788" name="Group 108"/>
              <p:cNvGrpSpPr>
                <a:grpSpLocks/>
              </p:cNvGrpSpPr>
              <p:nvPr/>
            </p:nvGrpSpPr>
            <p:grpSpPr bwMode="auto">
              <a:xfrm>
                <a:off x="2732" y="2763"/>
                <a:ext cx="392" cy="509"/>
                <a:chOff x="2732" y="2763"/>
                <a:chExt cx="392" cy="509"/>
              </a:xfrm>
            </p:grpSpPr>
            <p:sp>
              <p:nvSpPr>
                <p:cNvPr id="7178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732" y="2763"/>
                  <a:ext cx="392" cy="509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71786" name="Group 106"/>
                <p:cNvGrpSpPr>
                  <a:grpSpLocks/>
                </p:cNvGrpSpPr>
                <p:nvPr/>
              </p:nvGrpSpPr>
              <p:grpSpPr bwMode="auto">
                <a:xfrm>
                  <a:off x="2732" y="2763"/>
                  <a:ext cx="392" cy="509"/>
                  <a:chOff x="2732" y="2763"/>
                  <a:chExt cx="392" cy="509"/>
                </a:xfrm>
              </p:grpSpPr>
              <p:sp>
                <p:nvSpPr>
                  <p:cNvPr id="7170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2763"/>
                    <a:ext cx="336" cy="509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sz="12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100</a:t>
                    </a:r>
                    <a:endParaRPr lang="es-ES" sz="12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/>
                  </a:p>
                </p:txBody>
              </p:sp>
              <p:sp>
                <p:nvSpPr>
                  <p:cNvPr id="71785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2763"/>
                    <a:ext cx="392" cy="50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71790" name="Rectangle 110"/>
            <p:cNvSpPr>
              <a:spLocks noChangeArrowheads="1"/>
            </p:cNvSpPr>
            <p:nvPr/>
          </p:nvSpPr>
          <p:spPr bwMode="auto">
            <a:xfrm>
              <a:off x="-3" y="-3"/>
              <a:ext cx="3130" cy="327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>
              <a:latin typeface="Arial" charset="0"/>
            </a:endParaRPr>
          </a:p>
          <a:p>
            <a:r>
              <a:rPr lang="es-MX">
                <a:latin typeface="Arial" charset="0"/>
              </a:rPr>
              <a:t>ERPE: Exportó quinua orgánica a EEUU (INCAORGANICS) 129 TM. </a:t>
            </a:r>
          </a:p>
          <a:p>
            <a:r>
              <a:rPr lang="es-MX">
                <a:latin typeface="Arial" charset="0"/>
              </a:rPr>
              <a:t>INAGROFA: Dedica al mercado nacional. Exportó a Nestlé Colombia entre 6 y 8 TM.</a:t>
            </a:r>
            <a:r>
              <a:rPr lang="es-MX"/>
              <a:t>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>
                <a:latin typeface="Arial" charset="0"/>
                <a:cs typeface="Arial" charset="0"/>
              </a:rPr>
              <a:t/>
            </a:r>
            <a:br>
              <a:rPr lang="es-MX" sz="3600" b="1">
                <a:latin typeface="Arial" charset="0"/>
                <a:cs typeface="Arial" charset="0"/>
              </a:rPr>
            </a:br>
            <a:r>
              <a:rPr lang="es-ES" sz="3600" b="1">
                <a:latin typeface="Arial" charset="0"/>
                <a:cs typeface="Arial" charset="0"/>
              </a:rPr>
              <a:t>Demanda</a:t>
            </a:r>
            <a:r>
              <a:rPr lang="es-MX" sz="3600" b="1">
                <a:latin typeface="Arial" charset="0"/>
                <a:cs typeface="Arial" charset="0"/>
              </a:rPr>
              <a:t> Nacional</a:t>
            </a:r>
            <a:endParaRPr lang="es-ES"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MX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Se ha logrado cuantificar la demanda nacional de quinua desaponificada, está alrededor de 970 TM.</a:t>
            </a:r>
          </a:p>
          <a:p>
            <a:pPr>
              <a:buFont typeface="Wingdings" pitchFamily="2" charset="2"/>
              <a:buNone/>
            </a:pPr>
            <a:endParaRPr lang="es-E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>
              <a:latin typeface="Arial" charset="0"/>
            </a:endParaRPr>
          </a:p>
          <a:p>
            <a:r>
              <a:rPr lang="es-MX">
                <a:latin typeface="Arial" charset="0"/>
              </a:rPr>
              <a:t>INAGROFA: Demanda 300 TM</a:t>
            </a:r>
          </a:p>
          <a:p>
            <a:r>
              <a:rPr lang="es-MX">
                <a:latin typeface="Arial" charset="0"/>
              </a:rPr>
              <a:t>PMA (Programa Mundial de Alimentos): Demanda 1800 TM para el programa de almuerzos escolares.</a:t>
            </a:r>
          </a:p>
          <a:p>
            <a:r>
              <a:rPr lang="es-MX">
                <a:latin typeface="Arial" charset="0"/>
              </a:rPr>
              <a:t>NESTLE-COLOMBIA: Demanda 25 TM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Arial" charset="0"/>
              </a:rPr>
              <a:t>Tendencias de Consumo Alimenticio</a:t>
            </a:r>
            <a:endParaRPr lang="es-ES" sz="3600">
              <a:latin typeface="Arial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Actualmente la sociedad ecuatoriana demanda:</a:t>
            </a:r>
          </a:p>
          <a:p>
            <a:r>
              <a:rPr lang="es-MX">
                <a:latin typeface="Arial" charset="0"/>
              </a:rPr>
              <a:t>Alimentos de buena calidad.</a:t>
            </a:r>
          </a:p>
          <a:p>
            <a:r>
              <a:rPr lang="es-MX">
                <a:latin typeface="Arial" charset="0"/>
              </a:rPr>
              <a:t>Nutricionalmente integredos.</a:t>
            </a:r>
          </a:p>
          <a:p>
            <a:r>
              <a:rPr lang="es-MX">
                <a:latin typeface="Arial" charset="0"/>
              </a:rPr>
              <a:t>No contaminados con agrotóxicos.</a:t>
            </a:r>
          </a:p>
          <a:p>
            <a:r>
              <a:rPr lang="es-MX">
                <a:latin typeface="Arial" charset="0"/>
              </a:rPr>
              <a:t>Bien presentados.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>
                <a:latin typeface="Arial" charset="0"/>
                <a:cs typeface="Arial" charset="0"/>
              </a:rPr>
              <a:t>Estudio del Mercado Internacional</a:t>
            </a:r>
            <a:r>
              <a:rPr lang="es-ES"/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057400"/>
            <a:ext cx="7958138" cy="4038600"/>
          </a:xfrm>
        </p:spPr>
        <p:txBody>
          <a:bodyPr/>
          <a:lstStyle/>
          <a:p>
            <a:endParaRPr lang="es-MX">
              <a:latin typeface="Arial" charset="0"/>
            </a:endParaRPr>
          </a:p>
          <a:p>
            <a:r>
              <a:rPr lang="es-MX">
                <a:latin typeface="Arial" charset="0"/>
              </a:rPr>
              <a:t>Tamaño del Mercado de quinua orgánica en UE está entre 2.000 y 3.000 TM/año.</a:t>
            </a:r>
          </a:p>
          <a:p>
            <a:endParaRPr lang="es-MX">
              <a:latin typeface="Arial" charset="0"/>
            </a:endParaRPr>
          </a:p>
          <a:p>
            <a:r>
              <a:rPr lang="es-MX">
                <a:latin typeface="Arial" charset="0"/>
              </a:rPr>
              <a:t>El crecimiento esperado está entre el 15% y 30%.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sz="3600">
              <a:latin typeface="Arial" charset="0"/>
            </a:endParaRPr>
          </a:p>
          <a:p>
            <a:r>
              <a:rPr lang="es-MX" sz="3600">
                <a:latin typeface="Arial" charset="0"/>
              </a:rPr>
              <a:t>Francia: Markal y Euro Nat Primeal.</a:t>
            </a:r>
          </a:p>
          <a:p>
            <a:r>
              <a:rPr lang="es-MX" sz="3600">
                <a:latin typeface="Arial" charset="0"/>
              </a:rPr>
              <a:t>Alemania: Rapunzel, Davert.</a:t>
            </a:r>
          </a:p>
          <a:p>
            <a:r>
              <a:rPr lang="es-MX" sz="3600">
                <a:latin typeface="Arial" charset="0"/>
              </a:rPr>
              <a:t>Reino Unido: Queeswood Natural Foods.</a:t>
            </a:r>
          </a:p>
          <a:p>
            <a:r>
              <a:rPr lang="es-MX" sz="3600">
                <a:latin typeface="Arial" charset="0"/>
              </a:rPr>
              <a:t>Holanda: Traidin y Dones.</a:t>
            </a:r>
            <a:endParaRPr lang="es-ES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Arial" charset="0"/>
              </a:rPr>
              <a:t>Gráfico 4.2. Evolución de los precios de exportación</a:t>
            </a:r>
            <a:endParaRPr lang="es-ES" sz="3600">
              <a:latin typeface="Arial" charset="0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22336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1403350" y="2205038"/>
          <a:ext cx="7200900" cy="4248150"/>
        </p:xfrm>
        <a:graphic>
          <a:graphicData uri="http://schemas.openxmlformats.org/presentationml/2006/ole">
            <p:oleObj spid="_x0000_s189445" name="Gráfico" r:id="rId3" imgW="4591050" imgH="27146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234238" cy="1066800"/>
          </a:xfrm>
        </p:spPr>
        <p:txBody>
          <a:bodyPr/>
          <a:lstStyle/>
          <a:p>
            <a:r>
              <a:rPr lang="es-ES" sz="3600">
                <a:solidFill>
                  <a:schemeClr val="tx1"/>
                </a:solidFill>
                <a:latin typeface="Arial" charset="0"/>
                <a:cs typeface="Arial" charset="0"/>
              </a:rPr>
              <a:t>Principales países productores</a:t>
            </a:r>
            <a:endParaRPr lang="es-ES" sz="36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>
              <a:latin typeface="Arial" charset="0"/>
              <a:cs typeface="Arial" charset="0"/>
            </a:endParaRPr>
          </a:p>
          <a:p>
            <a:r>
              <a:rPr lang="es-ES">
                <a:latin typeface="Arial" charset="0"/>
                <a:cs typeface="Arial" charset="0"/>
              </a:rPr>
              <a:t>Perú</a:t>
            </a:r>
            <a:r>
              <a:rPr lang="es-MX">
                <a:latin typeface="Arial" charset="0"/>
                <a:cs typeface="Arial" charset="0"/>
              </a:rPr>
              <a:t>: Producción 28000 TM/año</a:t>
            </a:r>
            <a:r>
              <a:rPr lang="es-ES">
                <a:latin typeface="Arial" charset="0"/>
                <a:cs typeface="Arial" charset="0"/>
              </a:rPr>
              <a:t> </a:t>
            </a:r>
            <a:endParaRPr lang="es-MX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s-MX">
              <a:latin typeface="Arial" charset="0"/>
              <a:cs typeface="Arial" charset="0"/>
            </a:endParaRPr>
          </a:p>
          <a:p>
            <a:r>
              <a:rPr lang="es-ES">
                <a:latin typeface="Arial" charset="0"/>
                <a:cs typeface="Arial" charset="0"/>
              </a:rPr>
              <a:t>Bolivia</a:t>
            </a:r>
            <a:r>
              <a:rPr lang="es-MX">
                <a:latin typeface="Arial" charset="0"/>
                <a:cs typeface="Arial" charset="0"/>
              </a:rPr>
              <a:t>: </a:t>
            </a:r>
            <a:r>
              <a:rPr lang="es-ES"/>
              <a:t> </a:t>
            </a:r>
            <a:r>
              <a:rPr lang="es-MX">
                <a:latin typeface="Arial" charset="0"/>
              </a:rPr>
              <a:t>Producción 23000 TM/año</a:t>
            </a:r>
          </a:p>
          <a:p>
            <a:pPr>
              <a:buFont typeface="Wingdings" pitchFamily="2" charset="2"/>
              <a:buNone/>
            </a:pPr>
            <a:endParaRPr lang="es-MX">
              <a:latin typeface="Arial" charset="0"/>
            </a:endParaRPr>
          </a:p>
          <a:p>
            <a:r>
              <a:rPr lang="es-MX">
                <a:latin typeface="Arial" charset="0"/>
              </a:rPr>
              <a:t>Ecuador: Producción 1450 TM/año</a:t>
            </a:r>
          </a:p>
          <a:p>
            <a:endParaRPr lang="es-MX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Arial" charset="0"/>
              </a:rPr>
              <a:t>Gráfico 4.3. Volúmenes de las Exportaciones</a:t>
            </a:r>
            <a:endParaRPr lang="es-ES" sz="3600">
              <a:latin typeface="Arial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233613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1143000" y="2057400"/>
          <a:ext cx="7620000" cy="4343400"/>
        </p:xfrm>
        <a:graphic>
          <a:graphicData uri="http://schemas.openxmlformats.org/presentationml/2006/ole">
            <p:oleObj spid="_x0000_s95238" name="Gráfico" r:id="rId3" imgW="4334372" imgH="244840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Arial" charset="0"/>
              </a:rPr>
              <a:t>Gráfico 4.4. Exportaciones a países de destino 1993-2003</a:t>
            </a:r>
            <a:endParaRPr lang="es-ES" sz="3600">
              <a:latin typeface="Arial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233613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295400" y="2057400"/>
          <a:ext cx="7086600" cy="4419600"/>
        </p:xfrm>
        <a:graphic>
          <a:graphicData uri="http://schemas.openxmlformats.org/presentationml/2006/ole">
            <p:oleObj spid="_x0000_s100356" r:id="rId3" imgW="4676775" imgH="32004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690688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533400" y="381000"/>
          <a:ext cx="8229600" cy="6096000"/>
        </p:xfrm>
        <a:graphic>
          <a:graphicData uri="http://schemas.openxmlformats.org/presentationml/2006/ole">
            <p:oleObj spid="_x0000_s105476" r:id="rId3" imgW="5762625" imgH="504825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latin typeface="Arial" charset="0"/>
              </a:rPr>
              <a:t>ESTUDIO ECONÓMICO Y FINANCIERO</a:t>
            </a:r>
          </a:p>
        </p:txBody>
      </p:sp>
      <p:graphicFrame>
        <p:nvGraphicFramePr>
          <p:cNvPr id="217421" name="Group 333"/>
          <p:cNvGraphicFramePr>
            <a:graphicFrameLocks noGrp="1"/>
          </p:cNvGraphicFramePr>
          <p:nvPr>
            <p:ph type="tbl" idx="1"/>
          </p:nvPr>
        </p:nvGraphicFramePr>
        <p:xfrm>
          <a:off x="2195513" y="2276475"/>
          <a:ext cx="5491162" cy="3744913"/>
        </p:xfrm>
        <a:graphic>
          <a:graphicData uri="http://schemas.openxmlformats.org/drawingml/2006/table">
            <a:tbl>
              <a:tblPr/>
              <a:tblGrid>
                <a:gridCol w="3114675"/>
                <a:gridCol w="1493837"/>
                <a:gridCol w="882650"/>
              </a:tblGrid>
              <a:tr h="4746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INVERSION INICIAL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COMPONENTE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COSTO $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Caja-Bancos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40.388,00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39.21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Activos Fijos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57.065,00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55.40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Activos Intangibles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512,00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Otros Activos Diferidos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Imprevistos 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4904,75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4.76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DE INVERSION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$102.999,75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04" name="Rectangle 1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219323" name="Group 187"/>
          <p:cNvGraphicFramePr>
            <a:graphicFrameLocks noGrp="1"/>
          </p:cNvGraphicFramePr>
          <p:nvPr>
            <p:ph idx="1"/>
          </p:nvPr>
        </p:nvGraphicFramePr>
        <p:xfrm>
          <a:off x="1979613" y="2349500"/>
          <a:ext cx="6192837" cy="3600450"/>
        </p:xfrm>
        <a:graphic>
          <a:graphicData uri="http://schemas.openxmlformats.org/drawingml/2006/table">
            <a:tbl>
              <a:tblPr/>
              <a:tblGrid>
                <a:gridCol w="3230562"/>
                <a:gridCol w="1751013"/>
                <a:gridCol w="1211262"/>
              </a:tblGrid>
              <a:tr h="427038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ACTIVOS FIJOS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COMPONENTE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COSTO $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Terreno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24.99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Herramientas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Infraestructura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17.100,00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20.35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Muebles y Equipos de Oficina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3.010,00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Vehículos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15.000,00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17.85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ACTIVOS FIJOS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$57.065,00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67.90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19" name="Rectangle 1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223435" name="Group 203"/>
          <p:cNvGraphicFramePr>
            <a:graphicFrameLocks noGrp="1"/>
          </p:cNvGraphicFramePr>
          <p:nvPr>
            <p:ph idx="1"/>
          </p:nvPr>
        </p:nvGraphicFramePr>
        <p:xfrm>
          <a:off x="1908175" y="2276475"/>
          <a:ext cx="6119813" cy="3556000"/>
        </p:xfrm>
        <a:graphic>
          <a:graphicData uri="http://schemas.openxmlformats.org/drawingml/2006/table">
            <a:tbl>
              <a:tblPr/>
              <a:tblGrid>
                <a:gridCol w="3679825"/>
                <a:gridCol w="1447800"/>
                <a:gridCol w="992188"/>
              </a:tblGrid>
              <a:tr h="388938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CAPITAL DE TRABAJO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COMPONENTES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Mano de Obra Directa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6.300,00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15.60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Mano de Obra Indirecta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6.650,00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16.47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Materiales Directos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3.369,00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8.34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Materiales Indirectos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465,00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Otros costos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6.150,00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15.23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Gastos Administrativos y Ventas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17.454,00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43.22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40.388,00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3600">
                <a:latin typeface="Arial" charset="0"/>
              </a:rPr>
              <a:t>En Ecuador los cultivos orgánicos han cobrado una gran importancia.</a:t>
            </a:r>
          </a:p>
          <a:p>
            <a:endParaRPr lang="es-MX" sz="3600">
              <a:latin typeface="Arial" charset="0"/>
            </a:endParaRPr>
          </a:p>
          <a:p>
            <a:r>
              <a:rPr lang="es-MX" sz="3600">
                <a:latin typeface="Arial" charset="0"/>
              </a:rPr>
              <a:t>Principales provincias de producen quinua: Chimborazo, Imbabura y Cotopaxi</a:t>
            </a:r>
          </a:p>
          <a:p>
            <a:endParaRPr lang="es-MX" sz="36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>
              <a:latin typeface="Arial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MX" sz="280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8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MX" sz="2800">
                <a:latin typeface="Arial" charset="0"/>
              </a:rPr>
              <a:t>Capital Social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2800">
                <a:latin typeface="Arial" charset="0"/>
              </a:rPr>
              <a:t>	Accionistas proveerán el 50%.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2800">
                <a:latin typeface="Arial" charset="0"/>
              </a:rPr>
              <a:t>	El saldo un préstamo (CFN).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28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MX" sz="2800">
                <a:latin typeface="Arial" charset="0"/>
              </a:rPr>
              <a:t>Crédito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2800">
                <a:latin typeface="Arial" charset="0"/>
              </a:rPr>
              <a:t>	$51.499,88 al (12%) anual.</a:t>
            </a:r>
            <a:r>
              <a:rPr lang="es-MX" sz="240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2400">
                <a:latin typeface="Arial" charset="0"/>
              </a:rPr>
              <a:t>	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228600" y="0"/>
          <a:ext cx="8610600" cy="6553200"/>
        </p:xfrm>
        <a:graphic>
          <a:graphicData uri="http://schemas.openxmlformats.org/presentationml/2006/ole">
            <p:oleObj spid="_x0000_s160770" name="Hoja de cálculo" r:id="rId3" imgW="8296772" imgH="854428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323850" y="260350"/>
          <a:ext cx="8569325" cy="6264275"/>
        </p:xfrm>
        <a:graphic>
          <a:graphicData uri="http://schemas.openxmlformats.org/presentationml/2006/ole">
            <p:oleObj spid="_x0000_s165890" name="Hoja de cálculo" r:id="rId3" imgW="8553901" imgH="54104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>
                <a:latin typeface="Arial" charset="0"/>
              </a:rPr>
              <a:t>Producción 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	75 TM en un área de 30 Ha. </a:t>
            </a:r>
          </a:p>
          <a:p>
            <a:r>
              <a:rPr lang="es-MX">
                <a:latin typeface="Arial" charset="0"/>
              </a:rPr>
              <a:t>Ventas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	53,45 TM (Exportación) = $74.812,50 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	17,80 TM (M. Interno) = $19.593,75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	TOTAL VENTAS $94.406,25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8" name="Rectangle 4"/>
          <p:cNvGraphicFramePr>
            <a:graphicFrameLocks/>
          </p:cNvGraphicFramePr>
          <p:nvPr>
            <p:ph type="tbl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29028"/>
          </a:graphicData>
        </a:graphic>
      </p:graphicFrame>
      <p:graphicFrame>
        <p:nvGraphicFramePr>
          <p:cNvPr id="129040" name="Object 16"/>
          <p:cNvGraphicFramePr>
            <a:graphicFrameLocks noChangeAspect="1"/>
          </p:cNvGraphicFramePr>
          <p:nvPr/>
        </p:nvGraphicFramePr>
        <p:xfrm>
          <a:off x="228600" y="0"/>
          <a:ext cx="8686800" cy="6858000"/>
        </p:xfrm>
        <a:graphic>
          <a:graphicData uri="http://schemas.openxmlformats.org/presentationml/2006/ole">
            <p:oleObj spid="_x0000_s129040" name="Hoja de cálculo" r:id="rId3" imgW="8591821" imgH="79348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800">
                <a:latin typeface="Arial" charset="0"/>
              </a:rPr>
              <a:t>	Para la evaluación del proyecto utilizamos una tasa de descuento del 17%, el cual obtuvimos: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800">
                <a:latin typeface="Arial" charset="0"/>
              </a:rPr>
              <a:t>	VAN $74.026,07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800">
                <a:latin typeface="Arial" charset="0"/>
              </a:rPr>
              <a:t>	TIR 63,90%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800">
                <a:latin typeface="Arial" charset="0"/>
              </a:rPr>
              <a:t>	TIRM 51,48%  &gt; 17%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80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800">
                <a:latin typeface="Arial" charset="0"/>
              </a:rPr>
              <a:t>	Con estos indicadores se deduce que el proyecto es rentable para el inversionista.</a:t>
            </a:r>
            <a:endParaRPr lang="es-E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 </a:t>
            </a:r>
            <a:r>
              <a:rPr lang="es-MX">
                <a:latin typeface="Arial" charset="0"/>
              </a:rPr>
              <a:t>Análisis de Sensibilidad Respecto a la Producción</a:t>
            </a:r>
            <a:endParaRPr lang="es-ES">
              <a:latin typeface="Arial" charset="0"/>
            </a:endParaRPr>
          </a:p>
        </p:txBody>
      </p:sp>
      <p:graphicFrame>
        <p:nvGraphicFramePr>
          <p:cNvPr id="12335" name="Object 47"/>
          <p:cNvGraphicFramePr>
            <a:graphicFrameLocks noChangeAspect="1"/>
          </p:cNvGraphicFramePr>
          <p:nvPr>
            <p:ph sz="half" idx="1"/>
          </p:nvPr>
        </p:nvGraphicFramePr>
        <p:xfrm>
          <a:off x="809625" y="3201988"/>
          <a:ext cx="3902075" cy="1905000"/>
        </p:xfrm>
        <a:graphic>
          <a:graphicData uri="http://schemas.openxmlformats.org/presentationml/2006/ole">
            <p:oleObj spid="_x0000_s12335" name="Gráfico" r:id="rId3" imgW="7962900" imgH="3886200" progId="MSGraph.Chart.8">
              <p:embed followColorScheme="full"/>
            </p:oleObj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5863" y="2214563"/>
            <a:ext cx="7958137" cy="38814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s-ES"/>
          </a:p>
        </p:txBody>
      </p:sp>
      <p:graphicFrame>
        <p:nvGraphicFramePr>
          <p:cNvPr id="12336" name="Object 48"/>
          <p:cNvGraphicFramePr>
            <a:graphicFrameLocks noChangeAspect="1"/>
          </p:cNvGraphicFramePr>
          <p:nvPr>
            <p:ph sz="half" idx="2"/>
          </p:nvPr>
        </p:nvGraphicFramePr>
        <p:xfrm>
          <a:off x="1331913" y="2205038"/>
          <a:ext cx="6911975" cy="4103687"/>
        </p:xfrm>
        <a:graphic>
          <a:graphicData uri="http://schemas.openxmlformats.org/presentationml/2006/ole">
            <p:oleObj spid="_x0000_s12336" name="Gráfico" r:id="rId4" imgW="5038649" imgH="2628900" progId="Excel.Chart.8">
              <p:embed/>
            </p:oleObj>
          </a:graphicData>
        </a:graphic>
      </p:graphicFrame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4643438" y="4005263"/>
            <a:ext cx="3238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39" name="Text Box 51" descr="Papel reciclado"/>
          <p:cNvSpPr txBox="1">
            <a:spLocks noChangeArrowheads="1"/>
          </p:cNvSpPr>
          <p:nvPr/>
        </p:nvSpPr>
        <p:spPr bwMode="auto">
          <a:xfrm>
            <a:off x="3348038" y="3789363"/>
            <a:ext cx="1277937" cy="1444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200">
                <a:solidFill>
                  <a:srgbClr val="000000"/>
                </a:solidFill>
              </a:rPr>
              <a:t>Situación Actual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</a:rPr>
              <a:t>Análisis de Sensibilidad Respecto al Precio</a:t>
            </a:r>
            <a:endParaRPr lang="es-ES">
              <a:latin typeface="Arial" charset="0"/>
            </a:endParaRPr>
          </a:p>
        </p:txBody>
      </p:sp>
      <p:graphicFrame>
        <p:nvGraphicFramePr>
          <p:cNvPr id="202757" name="Object 5"/>
          <p:cNvGraphicFramePr>
            <a:graphicFrameLocks noChangeAspect="1"/>
          </p:cNvGraphicFramePr>
          <p:nvPr>
            <p:ph idx="1"/>
          </p:nvPr>
        </p:nvGraphicFramePr>
        <p:xfrm>
          <a:off x="1331913" y="2276475"/>
          <a:ext cx="6985000" cy="4103688"/>
        </p:xfrm>
        <a:graphic>
          <a:graphicData uri="http://schemas.openxmlformats.org/presentationml/2006/ole">
            <p:oleObj spid="_x0000_s202757" name="Gráfico" r:id="rId3" imgW="5105400" imgH="2705100" progId="Excel.Chart.8">
              <p:embed/>
            </p:oleObj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4787900" y="4292600"/>
            <a:ext cx="26670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02760" name="Text Box 8" descr="Papel reciclado"/>
          <p:cNvSpPr txBox="1">
            <a:spLocks noChangeArrowheads="1"/>
          </p:cNvSpPr>
          <p:nvPr/>
        </p:nvSpPr>
        <p:spPr bwMode="auto">
          <a:xfrm>
            <a:off x="3563938" y="4005263"/>
            <a:ext cx="1225550" cy="2873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200">
                <a:solidFill>
                  <a:srgbClr val="000000"/>
                </a:solidFill>
              </a:rPr>
              <a:t>Situación Actual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latin typeface="Arial" charset="0"/>
              </a:rPr>
              <a:t>Análisis de Sensibilidad Respecto a Costos Variables</a:t>
            </a:r>
          </a:p>
        </p:txBody>
      </p:sp>
      <p:graphicFrame>
        <p:nvGraphicFramePr>
          <p:cNvPr id="226316" name="Object 12"/>
          <p:cNvGraphicFramePr>
            <a:graphicFrameLocks noChangeAspect="1"/>
          </p:cNvGraphicFramePr>
          <p:nvPr>
            <p:ph idx="1"/>
          </p:nvPr>
        </p:nvGraphicFramePr>
        <p:xfrm>
          <a:off x="1258888" y="2420938"/>
          <a:ext cx="7345362" cy="3816350"/>
        </p:xfrm>
        <a:graphic>
          <a:graphicData uri="http://schemas.openxmlformats.org/presentationml/2006/ole">
            <p:oleObj spid="_x0000_s226316" name="Gráfico" r:id="rId3" imgW="5076749" imgH="3105302" progId="Excel.Chart.8">
              <p:embed/>
            </p:oleObj>
          </a:graphicData>
        </a:graphic>
      </p:graphicFrame>
      <p:sp>
        <p:nvSpPr>
          <p:cNvPr id="226318" name="Text Box 14" descr="Papel reciclado"/>
          <p:cNvSpPr txBox="1">
            <a:spLocks noChangeArrowheads="1"/>
          </p:cNvSpPr>
          <p:nvPr/>
        </p:nvSpPr>
        <p:spPr bwMode="auto">
          <a:xfrm>
            <a:off x="3635375" y="3933825"/>
            <a:ext cx="1223963" cy="1428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200">
                <a:solidFill>
                  <a:srgbClr val="000000"/>
                </a:solidFill>
              </a:rPr>
              <a:t>Situación Actual</a:t>
            </a:r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787900" y="4149725"/>
            <a:ext cx="2889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>
              <a:latin typeface="Arial" charset="0"/>
              <a:cs typeface="Arial" charset="0"/>
            </a:endParaRPr>
          </a:p>
          <a:p>
            <a:pPr algn="just"/>
            <a:r>
              <a:rPr lang="es-MX">
                <a:latin typeface="Arial" charset="0"/>
                <a:cs typeface="Arial" charset="0"/>
              </a:rPr>
              <a:t>La herramienta a utilizar para valorar el impacto ambiental será un método matricial, de mucha aceptación para este tipo de proyectos, la Matriz de Leopold.</a:t>
            </a:r>
            <a:endParaRPr lang="es-ES">
              <a:cs typeface="Times New Roman" pitchFamily="18" charset="0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</a:rPr>
              <a:t>ESTUDIO AMBIENTAL Y SOCIOECONOMICO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/>
            </a:r>
            <a:br>
              <a:rPr lang="es-MX"/>
            </a:br>
            <a:r>
              <a:rPr lang="es-MX">
                <a:latin typeface="Arial" charset="0"/>
              </a:rPr>
              <a:t>CARACTERISTICAS DEL PRODUCTO</a:t>
            </a:r>
            <a:r>
              <a:rPr lang="es-ES">
                <a:latin typeface="Arial" charset="0"/>
              </a:rPr>
              <a:t/>
            </a:r>
            <a:br>
              <a:rPr lang="es-ES">
                <a:latin typeface="Arial" charset="0"/>
              </a:rPr>
            </a:br>
            <a:endParaRPr lang="es-ES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latin typeface="Arial" charset="0"/>
                <a:cs typeface="Times New Roman" pitchFamily="18" charset="0"/>
              </a:rPr>
              <a:t>L</a:t>
            </a:r>
            <a:r>
              <a:rPr lang="es-MX">
                <a:latin typeface="Arial" charset="0"/>
                <a:cs typeface="Times New Roman" pitchFamily="18" charset="0"/>
              </a:rPr>
              <a:t>a quinua (Chenopodium quinoa wild) es originario de los Andes.</a:t>
            </a:r>
          </a:p>
          <a:p>
            <a:r>
              <a:rPr lang="es-MX">
                <a:latin typeface="Arial" charset="0"/>
                <a:cs typeface="Times New Roman" pitchFamily="18" charset="0"/>
              </a:rPr>
              <a:t>La quinua fue unos de los alimentos básicos de las poblaciones preincaicas.</a:t>
            </a:r>
          </a:p>
          <a:p>
            <a:pPr algn="just"/>
            <a:r>
              <a:rPr lang="es-MX">
                <a:latin typeface="Arial" charset="0"/>
                <a:cs typeface="Times New Roman" pitchFamily="18" charset="0"/>
              </a:rPr>
              <a:t>Con la llegada de la conquista de los españoles suprimieron el cultivo de la quinua.</a:t>
            </a:r>
          </a:p>
          <a:p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latin typeface="Arial" charset="0"/>
                <a:cs typeface="Arial" charset="0"/>
              </a:rPr>
              <a:t/>
            </a:r>
            <a:br>
              <a:rPr lang="es-MX" sz="3600">
                <a:latin typeface="Arial" charset="0"/>
                <a:cs typeface="Arial" charset="0"/>
              </a:rPr>
            </a:br>
            <a:r>
              <a:rPr lang="es-ES" sz="3600">
                <a:latin typeface="Arial" charset="0"/>
                <a:cs typeface="Arial" charset="0"/>
              </a:rPr>
              <a:t>DESCRIPCIÓN DE LA MATRIZ </a:t>
            </a:r>
            <a:r>
              <a:rPr lang="es-ES">
                <a:cs typeface="Times New Roman" pitchFamily="18" charset="0"/>
              </a:rPr>
              <a:t/>
            </a:r>
            <a:br>
              <a:rPr lang="es-ES">
                <a:cs typeface="Times New Roman" pitchFamily="18" charset="0"/>
              </a:rPr>
            </a:br>
            <a:endParaRPr lang="es-ES">
              <a:cs typeface="Times New Roman" pitchFamily="18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>
                <a:latin typeface="Arial" charset="0"/>
                <a:cs typeface="Arial" charset="0"/>
              </a:rPr>
              <a:t>El método de Leopold está basado en una Matriz</a:t>
            </a:r>
            <a:r>
              <a:rPr lang="es-MX">
                <a:latin typeface="Arial" charset="0"/>
                <a:cs typeface="Arial" charset="0"/>
              </a:rPr>
              <a:t>:</a:t>
            </a:r>
          </a:p>
          <a:p>
            <a:pPr algn="just"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1</a:t>
            </a:r>
            <a:r>
              <a:rPr lang="es-ES">
                <a:latin typeface="Arial" charset="0"/>
                <a:cs typeface="Arial" charset="0"/>
              </a:rPr>
              <a:t>00 acciones</a:t>
            </a:r>
            <a:r>
              <a:rPr lang="es-MX">
                <a:latin typeface="Arial" charset="0"/>
                <a:cs typeface="Arial" charset="0"/>
              </a:rPr>
              <a:t> </a:t>
            </a:r>
            <a:r>
              <a:rPr lang="es-ES">
                <a:latin typeface="Arial" charset="0"/>
                <a:cs typeface="Arial" charset="0"/>
              </a:rPr>
              <a:t>impacto al ambiente</a:t>
            </a:r>
            <a:r>
              <a:rPr lang="es-MX">
                <a:latin typeface="Arial" charset="0"/>
                <a:cs typeface="Arial" charset="0"/>
              </a:rPr>
              <a:t>  (columnas)</a:t>
            </a:r>
            <a:r>
              <a:rPr lang="es-ES">
                <a:latin typeface="Arial" charset="0"/>
                <a:cs typeface="Arial" charset="0"/>
              </a:rPr>
              <a:t> </a:t>
            </a:r>
            <a:endParaRPr lang="es-MX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</a:t>
            </a:r>
            <a:r>
              <a:rPr lang="es-ES">
                <a:latin typeface="Arial" charset="0"/>
                <a:cs typeface="Arial" charset="0"/>
              </a:rPr>
              <a:t>88 características y condiciones ambientales </a:t>
            </a:r>
            <a:r>
              <a:rPr lang="es-MX">
                <a:latin typeface="Arial" charset="0"/>
                <a:cs typeface="Arial" charset="0"/>
              </a:rPr>
              <a:t>(</a:t>
            </a:r>
            <a:r>
              <a:rPr lang="es-ES">
                <a:latin typeface="Arial" charset="0"/>
                <a:cs typeface="Arial" charset="0"/>
              </a:rPr>
              <a:t>filas</a:t>
            </a:r>
            <a:r>
              <a:rPr lang="es-MX">
                <a:latin typeface="Arial" charset="0"/>
                <a:cs typeface="Arial" charset="0"/>
              </a:rPr>
              <a:t>)</a:t>
            </a:r>
            <a:r>
              <a:rPr lang="es-ES">
                <a:latin typeface="Arial" charset="0"/>
                <a:cs typeface="Arial" charset="0"/>
              </a:rPr>
              <a:t>.</a:t>
            </a:r>
            <a:endParaRPr lang="es-ES">
              <a:cs typeface="Times New Roman" pitchFamily="18" charset="0"/>
            </a:endParaRP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>
              <a:latin typeface="Arial" charset="0"/>
              <a:cs typeface="Arial" charset="0"/>
            </a:endParaRPr>
          </a:p>
          <a:p>
            <a:pPr algn="just"/>
            <a:r>
              <a:rPr lang="es-ES">
                <a:latin typeface="Arial" charset="0"/>
                <a:cs typeface="Arial" charset="0"/>
              </a:rPr>
              <a:t>Las Entradas (columnas) son las actuaciones del hombre que pueden alterar el medio ambiente.</a:t>
            </a:r>
            <a:endParaRPr lang="es-ES">
              <a:cs typeface="Times New Roman" pitchFamily="18" charset="0"/>
            </a:endParaRPr>
          </a:p>
          <a:p>
            <a:r>
              <a:rPr lang="es-ES">
                <a:latin typeface="Arial" charset="0"/>
                <a:cs typeface="Arial" charset="0"/>
              </a:rPr>
              <a:t>Las Entradas (filas) son los elementos del medio o factores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S">
                <a:latin typeface="Arial" charset="0"/>
                <a:cs typeface="Arial" charset="0"/>
              </a:rPr>
              <a:t>VENTAJAS </a:t>
            </a:r>
          </a:p>
          <a:p>
            <a:pPr algn="just"/>
            <a:r>
              <a:rPr lang="es-ES">
                <a:cs typeface="Times New Roman" pitchFamily="18" charset="0"/>
              </a:rPr>
              <a:t> </a:t>
            </a:r>
            <a:r>
              <a:rPr lang="es-ES">
                <a:latin typeface="Arial" charset="0"/>
                <a:cs typeface="Arial" charset="0"/>
              </a:rPr>
              <a:t>Práctica</a:t>
            </a:r>
            <a:endParaRPr lang="es-ES">
              <a:cs typeface="Times New Roman" pitchFamily="18" charset="0"/>
            </a:endParaRPr>
          </a:p>
          <a:p>
            <a:pPr algn="just"/>
            <a:r>
              <a:rPr lang="es-ES">
                <a:latin typeface="Arial" charset="0"/>
                <a:cs typeface="Arial" charset="0"/>
              </a:rPr>
              <a:t>Susceptible de ser adaptado al caso concreto</a:t>
            </a:r>
            <a:endParaRPr lang="es-ES">
              <a:cs typeface="Times New Roman" pitchFamily="18" charset="0"/>
            </a:endParaRPr>
          </a:p>
          <a:p>
            <a:pPr algn="just"/>
            <a:r>
              <a:rPr lang="es-ES">
                <a:latin typeface="Arial" charset="0"/>
                <a:cs typeface="Arial" charset="0"/>
              </a:rPr>
              <a:t>Contempla numerosos factores en la lista de revisión , ayudando a identificar factores</a:t>
            </a:r>
            <a:endParaRPr lang="es-ES">
              <a:cs typeface="Times New Roman" pitchFamily="18" charset="0"/>
            </a:endParaRP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MX" sz="3600">
                <a:latin typeface="Arial" charset="0"/>
                <a:cs typeface="Arial" charset="0"/>
              </a:rPr>
              <a:t>	</a:t>
            </a:r>
            <a:r>
              <a:rPr lang="es-ES" sz="3600">
                <a:latin typeface="Arial" charset="0"/>
                <a:cs typeface="Arial" charset="0"/>
              </a:rPr>
              <a:t>DESVENTAJAS</a:t>
            </a:r>
          </a:p>
          <a:p>
            <a:pPr algn="just"/>
            <a:r>
              <a:rPr lang="es-ES">
                <a:latin typeface="Arial" charset="0"/>
                <a:cs typeface="Arial" charset="0"/>
              </a:rPr>
              <a:t>Falta de objetividad.</a:t>
            </a:r>
            <a:endParaRPr lang="es-ES">
              <a:cs typeface="Times New Roman" pitchFamily="18" charset="0"/>
            </a:endParaRPr>
          </a:p>
          <a:p>
            <a:pPr algn="just"/>
            <a:r>
              <a:rPr lang="es-ES">
                <a:latin typeface="Arial" charset="0"/>
                <a:cs typeface="Arial" charset="0"/>
              </a:rPr>
              <a:t>Tampoco se prevé la probabilidad de que ocurra el impacto.</a:t>
            </a:r>
            <a:r>
              <a:rPr lang="es-ES"/>
              <a:t> </a:t>
            </a:r>
          </a:p>
          <a:p>
            <a:pPr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>
                <a:latin typeface="Arial" charset="0"/>
                <a:cs typeface="Arial" charset="0"/>
              </a:rPr>
              <a:t>C</a:t>
            </a:r>
            <a:r>
              <a:rPr lang="es-ES">
                <a:latin typeface="Arial" charset="0"/>
                <a:cs typeface="Arial" charset="0"/>
              </a:rPr>
              <a:t>omponentes </a:t>
            </a:r>
            <a:r>
              <a:rPr lang="es-MX">
                <a:latin typeface="Arial" charset="0"/>
                <a:cs typeface="Arial" charset="0"/>
              </a:rPr>
              <a:t>A</a:t>
            </a:r>
            <a:r>
              <a:rPr lang="es-ES">
                <a:latin typeface="Arial" charset="0"/>
                <a:cs typeface="Arial" charset="0"/>
              </a:rPr>
              <a:t>mbientales afectados: </a:t>
            </a:r>
            <a:endParaRPr lang="es-MX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</a:t>
            </a:r>
            <a:r>
              <a:rPr lang="es-ES">
                <a:latin typeface="Arial" charset="0"/>
                <a:cs typeface="Arial" charset="0"/>
              </a:rPr>
              <a:t>Físicos y Químicos (agua y suelo)</a:t>
            </a:r>
            <a:endParaRPr lang="es-MX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</a:t>
            </a:r>
            <a:r>
              <a:rPr lang="es-ES">
                <a:latin typeface="Arial" charset="0"/>
                <a:cs typeface="Arial" charset="0"/>
              </a:rPr>
              <a:t>Condiciones Biológicas (flora)</a:t>
            </a:r>
            <a:endParaRPr lang="es-MX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</a:t>
            </a:r>
            <a:r>
              <a:rPr lang="es-ES">
                <a:latin typeface="Arial" charset="0"/>
                <a:cs typeface="Arial" charset="0"/>
              </a:rPr>
              <a:t>Factores Culturales (usos del suelo y Estatus cultural).</a:t>
            </a:r>
            <a:endParaRPr lang="es-E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latin typeface="Arial" charset="0"/>
                <a:cs typeface="Arial" charset="0"/>
              </a:rPr>
              <a:t> 2 alteraciones negativas</a:t>
            </a:r>
            <a:r>
              <a:rPr lang="es-MX">
                <a:latin typeface="Arial" charset="0"/>
                <a:cs typeface="Arial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R</a:t>
            </a:r>
            <a:r>
              <a:rPr lang="es-ES">
                <a:latin typeface="Arial" charset="0"/>
                <a:cs typeface="Arial" charset="0"/>
              </a:rPr>
              <a:t>uido. </a:t>
            </a:r>
            <a:endParaRPr lang="es-MX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s-MX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E</a:t>
            </a:r>
            <a:r>
              <a:rPr lang="es-ES">
                <a:latin typeface="Arial" charset="0"/>
                <a:cs typeface="Arial" charset="0"/>
              </a:rPr>
              <a:t>xcavación de un pozo</a:t>
            </a:r>
            <a:r>
              <a:rPr lang="es-MX">
                <a:latin typeface="Arial" charset="0"/>
                <a:cs typeface="Arial" charset="0"/>
              </a:rPr>
              <a:t>.</a:t>
            </a:r>
            <a:r>
              <a:rPr lang="es-E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>
              <a:latin typeface="Arial" charset="0"/>
              <a:cs typeface="Arial" charset="0"/>
            </a:endParaRPr>
          </a:p>
          <a:p>
            <a:r>
              <a:rPr lang="es-MX">
                <a:latin typeface="Arial" charset="0"/>
                <a:cs typeface="Arial" charset="0"/>
              </a:rPr>
              <a:t>4</a:t>
            </a:r>
            <a:r>
              <a:rPr lang="es-ES">
                <a:latin typeface="Arial" charset="0"/>
                <a:cs typeface="Arial" charset="0"/>
              </a:rPr>
              <a:t> alteraciones positivas</a:t>
            </a:r>
            <a:r>
              <a:rPr lang="es-MX">
                <a:latin typeface="Arial" charset="0"/>
                <a:cs typeface="Arial" charset="0"/>
              </a:rPr>
              <a:t>:</a:t>
            </a:r>
            <a:r>
              <a:rPr lang="es-ES">
                <a:latin typeface="Arial" charset="0"/>
                <a:cs typeface="Arial" charset="0"/>
              </a:rPr>
              <a:t> </a:t>
            </a:r>
            <a:endParaRPr lang="es-MX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M</a:t>
            </a:r>
            <a:r>
              <a:rPr lang="es-ES">
                <a:latin typeface="Arial" charset="0"/>
                <a:cs typeface="Arial" charset="0"/>
              </a:rPr>
              <a:t>ejoramiento </a:t>
            </a:r>
            <a:r>
              <a:rPr lang="es-MX">
                <a:latin typeface="Arial" charset="0"/>
                <a:cs typeface="Arial" charset="0"/>
              </a:rPr>
              <a:t>del </a:t>
            </a:r>
            <a:r>
              <a:rPr lang="es-ES">
                <a:latin typeface="Arial" charset="0"/>
                <a:cs typeface="Arial" charset="0"/>
              </a:rPr>
              <a:t>suelo</a:t>
            </a:r>
            <a:r>
              <a:rPr lang="es-MX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B</a:t>
            </a:r>
            <a:r>
              <a:rPr lang="es-ES">
                <a:latin typeface="Arial" charset="0"/>
                <a:cs typeface="Arial" charset="0"/>
              </a:rPr>
              <a:t>eneficios en el estilo de vida</a:t>
            </a:r>
            <a:r>
              <a:rPr lang="es-MX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C</a:t>
            </a:r>
            <a:r>
              <a:rPr lang="es-ES">
                <a:latin typeface="Arial" charset="0"/>
                <a:cs typeface="Arial" charset="0"/>
              </a:rPr>
              <a:t>ontribución a la salud</a:t>
            </a:r>
            <a:r>
              <a:rPr lang="es-MX">
                <a:latin typeface="Arial" charset="0"/>
                <a:cs typeface="Arial" charset="0"/>
              </a:rPr>
              <a:t>.</a:t>
            </a:r>
            <a:r>
              <a:rPr lang="es-ES">
                <a:latin typeface="Arial" charset="0"/>
                <a:cs typeface="Arial" charset="0"/>
              </a:rPr>
              <a:t> </a:t>
            </a:r>
            <a:endParaRPr lang="es-MX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C</a:t>
            </a:r>
            <a:r>
              <a:rPr lang="es-ES">
                <a:latin typeface="Arial" charset="0"/>
                <a:cs typeface="Arial" charset="0"/>
              </a:rPr>
              <a:t>ontratación de mano de obra</a:t>
            </a:r>
            <a:r>
              <a:rPr lang="es-MX">
                <a:latin typeface="Arial" charset="0"/>
                <a:cs typeface="Arial" charset="0"/>
              </a:rPr>
              <a:t>.</a:t>
            </a:r>
            <a:r>
              <a:rPr lang="es-E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MX">
              <a:latin typeface="Arial" charset="0"/>
            </a:endParaRPr>
          </a:p>
          <a:p>
            <a:r>
              <a:rPr lang="es-MX">
                <a:latin typeface="Arial" charset="0"/>
              </a:rPr>
              <a:t>Elementos afectados negativamente: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Ruido: 10%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Excavación de Pozos: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>
                <a:latin typeface="Arial" charset="0"/>
              </a:rPr>
              <a:t>Elementos afectados positivamente: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Suelo: 92%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Agua: 13%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Agricultura: 33%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Cultivos: 90%</a:t>
            </a:r>
          </a:p>
          <a:p>
            <a:pPr>
              <a:buFont typeface="Wingdings" pitchFamily="2" charset="2"/>
              <a:buNone/>
            </a:pPr>
            <a:r>
              <a:rPr lang="es-MX">
                <a:latin typeface="Arial" charset="0"/>
              </a:rPr>
              <a:t>Estilo de vida, salud y empleo: 53%</a:t>
            </a:r>
            <a:endParaRPr lang="es-ES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 charset="0"/>
                <a:cs typeface="Times New Roman" pitchFamily="18" charset="0"/>
              </a:rPr>
              <a:t>Externalidades Positivas</a:t>
            </a:r>
            <a:r>
              <a:rPr lang="es-ES"/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981200"/>
            <a:ext cx="7958138" cy="4114800"/>
          </a:xfrm>
        </p:spPr>
        <p:txBody>
          <a:bodyPr/>
          <a:lstStyle/>
          <a:p>
            <a:pPr algn="just"/>
            <a:endParaRPr lang="es-MX" sz="4000">
              <a:latin typeface="Arial" charset="0"/>
              <a:cs typeface="Arial" charset="0"/>
            </a:endParaRPr>
          </a:p>
          <a:p>
            <a:pPr algn="just"/>
            <a:r>
              <a:rPr lang="es-ES" sz="4000">
                <a:latin typeface="Arial" charset="0"/>
                <a:cs typeface="Arial" charset="0"/>
              </a:rPr>
              <a:t>Suelo  </a:t>
            </a:r>
            <a:endParaRPr lang="es-ES" sz="4000">
              <a:cs typeface="Times New Roman" pitchFamily="18" charset="0"/>
            </a:endParaRPr>
          </a:p>
          <a:p>
            <a:pPr algn="just"/>
            <a:r>
              <a:rPr lang="es-ES" sz="4000">
                <a:latin typeface="Arial" charset="0"/>
                <a:cs typeface="Arial" charset="0"/>
              </a:rPr>
              <a:t>Flora</a:t>
            </a:r>
            <a:endParaRPr lang="es-MX" sz="4000">
              <a:latin typeface="Arial" charset="0"/>
              <a:cs typeface="Arial" charset="0"/>
            </a:endParaRPr>
          </a:p>
          <a:p>
            <a:pPr algn="just"/>
            <a:r>
              <a:rPr lang="es-ES" sz="4000">
                <a:latin typeface="Arial" charset="0"/>
                <a:cs typeface="Arial" charset="0"/>
              </a:rPr>
              <a:t>Factor socio económico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981200"/>
            <a:ext cx="7958138" cy="4114800"/>
          </a:xfrm>
        </p:spPr>
        <p:txBody>
          <a:bodyPr/>
          <a:lstStyle/>
          <a:p>
            <a:pPr algn="just"/>
            <a:endParaRPr lang="es-MX">
              <a:latin typeface="Arial" charset="0"/>
              <a:cs typeface="Times New Roman" pitchFamily="18" charset="0"/>
            </a:endParaRPr>
          </a:p>
          <a:p>
            <a:pPr algn="just"/>
            <a:r>
              <a:rPr lang="es-MX">
                <a:latin typeface="Arial" charset="0"/>
                <a:cs typeface="Times New Roman" pitchFamily="18" charset="0"/>
              </a:rPr>
              <a:t>En los próximos 20 años se desarolló esfuerzos múltiples para convertir la quinua en un cultivo rentable, procesable, comerciable y exportable.</a:t>
            </a:r>
          </a:p>
          <a:p>
            <a:pPr algn="just"/>
            <a:endParaRPr lang="es-ES">
              <a:latin typeface="Arial" charset="0"/>
              <a:cs typeface="Times New Roman" pitchFamily="18" charset="0"/>
            </a:endParaRPr>
          </a:p>
          <a:p>
            <a:endParaRPr lang="es-ES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>
                <a:latin typeface="Arial" charset="0"/>
                <a:cs typeface="Arial" charset="0"/>
              </a:rPr>
              <a:t>ANÁLISIS ECONOMICO SOCIAL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>
                <a:latin typeface="Arial" charset="0"/>
              </a:rPr>
              <a:t>La tasa social de descuento es la tasa de rentabilidad promedio ponderada de los capitales invertidos en proyectos financieros por el BEDE (12.50%).</a:t>
            </a:r>
          </a:p>
          <a:p>
            <a:r>
              <a:rPr lang="es-MX">
                <a:latin typeface="Arial" charset="0"/>
              </a:rPr>
              <a:t>En el flujo social obtuvimos un VAN $ 35.929,45 y una TIR de 26,49%. Haciendo este proyecto atractivo.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</a:rPr>
              <a:t>CONCLUSIONES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>
                <a:latin typeface="Arial" charset="0"/>
              </a:rPr>
              <a:t>La quinua tiene un alto valor nutritivo.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>
                <a:latin typeface="Arial" charset="0"/>
              </a:rPr>
              <a:t>El mercado internacional muestra preferencia por la quinua orgánica.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>
                <a:latin typeface="Arial" charset="0"/>
              </a:rPr>
              <a:t>Ser competitivos en productividad y calidad.</a:t>
            </a:r>
          </a:p>
          <a:p>
            <a:pPr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  <a:cs typeface="Times New Roman" pitchFamily="18" charset="0"/>
              </a:rPr>
              <a:t> </a:t>
            </a:r>
            <a:r>
              <a:rPr lang="es-ES">
                <a:latin typeface="Arial" charset="0"/>
                <a:cs typeface="Times New Roman" pitchFamily="18" charset="0"/>
              </a:rPr>
              <a:t/>
            </a:r>
            <a:br>
              <a:rPr lang="es-ES">
                <a:latin typeface="Arial" charset="0"/>
                <a:cs typeface="Times New Roman" pitchFamily="18" charset="0"/>
              </a:rPr>
            </a:br>
            <a:r>
              <a:rPr lang="es-MX" sz="4000" b="1">
                <a:latin typeface="Arial" charset="0"/>
                <a:cs typeface="Times New Roman" pitchFamily="18" charset="0"/>
              </a:rPr>
              <a:t>RECOMENDACIONES</a:t>
            </a:r>
            <a:r>
              <a:rPr lang="es-MX" b="1">
                <a:latin typeface="Arial" charset="0"/>
                <a:cs typeface="Times New Roman" pitchFamily="18" charset="0"/>
              </a:rPr>
              <a:t/>
            </a:r>
            <a:br>
              <a:rPr lang="es-MX" b="1">
                <a:latin typeface="Arial" charset="0"/>
                <a:cs typeface="Times New Roman" pitchFamily="18" charset="0"/>
              </a:rPr>
            </a:br>
            <a:endParaRPr lang="es-ES" b="1">
              <a:latin typeface="Arial" charset="0"/>
              <a:cs typeface="Times New Roman" pitchFamily="18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>
              <a:latin typeface="Arial" charset="0"/>
              <a:cs typeface="Arial" charset="0"/>
            </a:endParaRPr>
          </a:p>
          <a:p>
            <a:r>
              <a:rPr lang="es-MX">
                <a:latin typeface="Arial" charset="0"/>
                <a:cs typeface="Arial" charset="0"/>
              </a:rPr>
              <a:t>Desarrollar nuevas variedades de quinua.</a:t>
            </a:r>
          </a:p>
          <a:p>
            <a:r>
              <a:rPr lang="es-MX">
                <a:latin typeface="Arial" charset="0"/>
                <a:cs typeface="Arial" charset="0"/>
              </a:rPr>
              <a:t>Incremento del consumo per cápita de quinua en el país.</a:t>
            </a:r>
            <a:r>
              <a:rPr lang="es-ES"/>
              <a:t> </a:t>
            </a:r>
            <a:endParaRPr lang="es-MX"/>
          </a:p>
          <a:p>
            <a:r>
              <a:rPr lang="es-MX">
                <a:latin typeface="Arial" charset="0"/>
                <a:cs typeface="Arial" charset="0"/>
              </a:rPr>
              <a:t>Cubrir el mercado externo.</a:t>
            </a:r>
          </a:p>
          <a:p>
            <a:endParaRPr lang="es-MX"/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>
              <a:latin typeface="Arial" charset="0"/>
              <a:cs typeface="Arial" charset="0"/>
            </a:endParaRPr>
          </a:p>
          <a:p>
            <a:r>
              <a:rPr lang="es-MX">
                <a:latin typeface="Arial" charset="0"/>
                <a:cs typeface="Arial" charset="0"/>
              </a:rPr>
              <a:t>Investigación y el desarrollo de nuevos productos agroindustriales.</a:t>
            </a:r>
          </a:p>
          <a:p>
            <a:r>
              <a:rPr lang="es-MX">
                <a:latin typeface="Arial" charset="0"/>
                <a:cs typeface="Arial" charset="0"/>
              </a:rPr>
              <a:t>Incrementar el consumo local por medio de proyectos realizados por el gobierno.</a:t>
            </a:r>
            <a:endParaRPr lang="es-E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 charset="0"/>
              </a:rPr>
              <a:t>Composición Química</a:t>
            </a:r>
            <a:r>
              <a:rPr lang="es-ES"/>
              <a:t> </a:t>
            </a:r>
          </a:p>
        </p:txBody>
      </p:sp>
      <p:graphicFrame>
        <p:nvGraphicFramePr>
          <p:cNvPr id="210988" name="Group 44"/>
          <p:cNvGraphicFramePr>
            <a:graphicFrameLocks noGrp="1"/>
          </p:cNvGraphicFramePr>
          <p:nvPr>
            <p:ph idx="1"/>
          </p:nvPr>
        </p:nvGraphicFramePr>
        <p:xfrm>
          <a:off x="1979613" y="2349500"/>
          <a:ext cx="4772025" cy="3682049"/>
        </p:xfrm>
        <a:graphic>
          <a:graphicData uri="http://schemas.openxmlformats.org/drawingml/2006/table">
            <a:tbl>
              <a:tblPr/>
              <a:tblGrid>
                <a:gridCol w="2736850"/>
                <a:gridCol w="2035175"/>
              </a:tblGrid>
              <a:tr h="576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GRANO DE LA QUINUA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Proteínas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Carbohidratos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Fibra Cruda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Cenizas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Figura 2.7. Quinua Variedad INIAP-Tunkahuan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MX" sz="36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ES" sz="4000">
                <a:solidFill>
                  <a:schemeClr val="tx1"/>
                </a:solidFill>
                <a:latin typeface="Arial" charset="0"/>
                <a:cs typeface="Arial" charset="0"/>
              </a:rPr>
              <a:t>Usos de la quinua</a:t>
            </a:r>
            <a:r>
              <a:rPr lang="es-ES">
                <a:solidFill>
                  <a:srgbClr val="643200"/>
                </a:solidFill>
                <a:latin typeface="Arial" charset="0"/>
                <a:cs typeface="Arial" charset="0"/>
              </a:rPr>
              <a:t/>
            </a:r>
            <a:br>
              <a:rPr lang="es-ES">
                <a:solidFill>
                  <a:srgbClr val="643200"/>
                </a:solidFill>
                <a:latin typeface="Arial" charset="0"/>
                <a:cs typeface="Arial" charset="0"/>
              </a:rPr>
            </a:br>
            <a:endParaRPr lang="es-ES">
              <a:solidFill>
                <a:srgbClr val="6432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E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">
                <a:latin typeface="Arial" charset="0"/>
                <a:cs typeface="Arial" charset="0"/>
              </a:rPr>
              <a:t>Alimento humano </a:t>
            </a:r>
          </a:p>
          <a:p>
            <a:pPr algn="just">
              <a:lnSpc>
                <a:spcPct val="90000"/>
              </a:lnSpc>
            </a:pPr>
            <a:r>
              <a:rPr lang="es-ES">
                <a:latin typeface="Arial" charset="0"/>
                <a:cs typeface="Arial" charset="0"/>
              </a:rPr>
              <a:t> Fines medicinales. </a:t>
            </a:r>
          </a:p>
          <a:p>
            <a:pPr algn="just">
              <a:lnSpc>
                <a:spcPct val="90000"/>
              </a:lnSpc>
            </a:pPr>
            <a:r>
              <a:rPr lang="es-MX">
                <a:latin typeface="Arial" charset="0"/>
                <a:cs typeface="Arial" charset="0"/>
              </a:rPr>
              <a:t>F</a:t>
            </a:r>
            <a:r>
              <a:rPr lang="es-ES">
                <a:latin typeface="Arial" charset="0"/>
                <a:cs typeface="Arial" charset="0"/>
              </a:rPr>
              <a:t>ormas de consumo </a:t>
            </a:r>
            <a:r>
              <a:rPr lang="es-MX">
                <a:latin typeface="Arial" charset="0"/>
                <a:cs typeface="Arial" charset="0"/>
              </a:rPr>
              <a:t>del</a:t>
            </a:r>
            <a:r>
              <a:rPr lang="es-ES">
                <a:latin typeface="Arial" charset="0"/>
                <a:cs typeface="Arial" charset="0"/>
              </a:rPr>
              <a:t> grano</a:t>
            </a:r>
            <a:r>
              <a:rPr lang="es-MX">
                <a:latin typeface="Arial" charset="0"/>
                <a:cs typeface="Arial" charset="0"/>
              </a:rPr>
              <a:t>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</a:t>
            </a:r>
            <a:r>
              <a:rPr lang="es-ES">
                <a:latin typeface="Arial" charset="0"/>
                <a:cs typeface="Arial" charset="0"/>
              </a:rPr>
              <a:t> Sopas y guisos</a:t>
            </a:r>
            <a:endParaRPr lang="es-MX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 Productos de pastelerìa (fideos)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 C</a:t>
            </a:r>
            <a:r>
              <a:rPr lang="es-ES">
                <a:latin typeface="Arial" charset="0"/>
                <a:cs typeface="Arial" charset="0"/>
              </a:rPr>
              <a:t>ereales</a:t>
            </a:r>
            <a:r>
              <a:rPr lang="es-MX">
                <a:latin typeface="Arial" charset="0"/>
                <a:cs typeface="Arial" charset="0"/>
              </a:rPr>
              <a:t> (crom flakes)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>
                <a:latin typeface="Arial" charset="0"/>
                <a:cs typeface="Arial" charset="0"/>
              </a:rPr>
              <a:t>	 B</a:t>
            </a:r>
            <a:r>
              <a:rPr lang="es-ES">
                <a:latin typeface="Arial" charset="0"/>
                <a:cs typeface="Arial" charset="0"/>
              </a:rPr>
              <a:t>arras de chocolate.</a:t>
            </a:r>
            <a:endParaRPr lang="es-ES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 charset="0"/>
                <a:cs typeface="Times New Roman" pitchFamily="18" charset="0"/>
              </a:rPr>
              <a:t>PROCESO DE PRODUCCION</a:t>
            </a:r>
            <a:r>
              <a:rPr lang="es-E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 sz="2800">
                <a:latin typeface="Arial" charset="0"/>
                <a:cs typeface="Arial" charset="0"/>
              </a:rPr>
              <a:t>El proyecto se desarrolló en la Provincia del Chimborazo en el cantón Riobamba</a:t>
            </a:r>
            <a:r>
              <a:rPr lang="es-ES_tradnl" sz="2800">
                <a:latin typeface="Arial" charset="0"/>
                <a:cs typeface="Times New Roman" pitchFamily="18" charset="0"/>
              </a:rPr>
              <a:t> </a:t>
            </a:r>
          </a:p>
          <a:p>
            <a:r>
              <a:rPr lang="es-ES_tradnl" sz="2800">
                <a:latin typeface="Arial" charset="0"/>
                <a:cs typeface="Times New Roman" pitchFamily="18" charset="0"/>
              </a:rPr>
              <a:t>Altitud entre 2200 a 3000 mt.</a:t>
            </a:r>
          </a:p>
          <a:p>
            <a:r>
              <a:rPr lang="es-ES_tradnl" sz="2800">
                <a:latin typeface="Arial" charset="0"/>
                <a:cs typeface="Times New Roman" pitchFamily="18" charset="0"/>
              </a:rPr>
              <a:t>Temperatura óptima 9 a 16° C.</a:t>
            </a:r>
            <a:endParaRPr lang="es-ES" sz="2800">
              <a:latin typeface="Arial" charset="0"/>
              <a:cs typeface="Times New Roman" pitchFamily="18" charset="0"/>
            </a:endParaRPr>
          </a:p>
          <a:p>
            <a:r>
              <a:rPr lang="es-MX" sz="2800">
                <a:latin typeface="Arial" charset="0"/>
                <a:cs typeface="Arial" charset="0"/>
              </a:rPr>
              <a:t>Siembra s</a:t>
            </a:r>
            <a:r>
              <a:rPr lang="es-ES" sz="2800">
                <a:latin typeface="Arial" charset="0"/>
                <a:cs typeface="Arial" charset="0"/>
              </a:rPr>
              <a:t>e efectúa entre </a:t>
            </a:r>
            <a:r>
              <a:rPr lang="es-MX" sz="2800">
                <a:latin typeface="Arial" charset="0"/>
                <a:cs typeface="Arial" charset="0"/>
              </a:rPr>
              <a:t>los meses de </a:t>
            </a:r>
            <a:r>
              <a:rPr lang="es-ES" sz="2800">
                <a:latin typeface="Arial" charset="0"/>
                <a:cs typeface="Arial" charset="0"/>
              </a:rPr>
              <a:t>octubre y enero</a:t>
            </a:r>
            <a:r>
              <a:rPr lang="es-MX" sz="2800">
                <a:latin typeface="Arial" charset="0"/>
                <a:cs typeface="Arial" charset="0"/>
              </a:rPr>
              <a:t>.</a:t>
            </a:r>
          </a:p>
          <a:p>
            <a:pPr algn="just"/>
            <a:r>
              <a:rPr lang="es-ES_tradnl" sz="2800">
                <a:latin typeface="Arial" charset="0"/>
                <a:cs typeface="Arial" charset="0"/>
              </a:rPr>
              <a:t>Cosecha</a:t>
            </a:r>
            <a:r>
              <a:rPr lang="es-ES_tradnl" sz="2800">
                <a:cs typeface="Times New Roman" pitchFamily="18" charset="0"/>
              </a:rPr>
              <a:t> </a:t>
            </a:r>
            <a:r>
              <a:rPr lang="es-EC" sz="2800">
                <a:latin typeface="Arial" charset="0"/>
                <a:cs typeface="Arial" charset="0"/>
              </a:rPr>
              <a:t>debe ser cosechada en los meses de junio hasta agosto.</a:t>
            </a:r>
          </a:p>
          <a:p>
            <a:endParaRPr lang="es-EC" sz="280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s-ES_tradnl" sz="2800" u="sng">
              <a:latin typeface="Arial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s-ES_tradnl" sz="2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endParaRPr lang="es-ES" sz="2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s rectos">
  <a:themeElements>
    <a:clrScheme name="Bordes rectos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Bordes recto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ordes rectos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s rectos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s recto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s rectos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presentaciones\Bordes rectos.pot</Template>
  <TotalTime>1432</TotalTime>
  <Words>991</Words>
  <Application>Microsoft PowerPoint</Application>
  <PresentationFormat>Presentación en pantalla (4:3)</PresentationFormat>
  <Paragraphs>302</Paragraphs>
  <Slides>53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53</vt:i4>
      </vt:variant>
    </vt:vector>
  </HeadingPairs>
  <TitlesOfParts>
    <vt:vector size="61" baseType="lpstr">
      <vt:lpstr>Times New Roman</vt:lpstr>
      <vt:lpstr>Wingdings</vt:lpstr>
      <vt:lpstr>Arial</vt:lpstr>
      <vt:lpstr>Symbol</vt:lpstr>
      <vt:lpstr>Bordes rectos</vt:lpstr>
      <vt:lpstr>Hoja de cálculo de Microsoft Excel</vt:lpstr>
      <vt:lpstr>Gráfico de Microsoft Excel</vt:lpstr>
      <vt:lpstr>Gráfico de Microsoft Graph</vt:lpstr>
      <vt:lpstr> “Proyecto de Producción de la Quinua con Métodos Orgánicos y su Exportación ” </vt:lpstr>
      <vt:lpstr>Tendencias de Consumo Alimenticio</vt:lpstr>
      <vt:lpstr>Diapositiva 3</vt:lpstr>
      <vt:lpstr> CARACTERISTICAS DEL PRODUCTO </vt:lpstr>
      <vt:lpstr>Diapositiva 5</vt:lpstr>
      <vt:lpstr>Composición Química </vt:lpstr>
      <vt:lpstr>Figura 2.7. Quinua Variedad INIAP-Tunkahuan</vt:lpstr>
      <vt:lpstr> Usos de la quinua </vt:lpstr>
      <vt:lpstr>PROCESO DE PRODUCCION </vt:lpstr>
      <vt:lpstr>ESTUDIO DE MERCADO </vt:lpstr>
      <vt:lpstr>Diapositiva 11</vt:lpstr>
      <vt:lpstr>Diapositiva 12</vt:lpstr>
      <vt:lpstr>Diapositiva 13</vt:lpstr>
      <vt:lpstr>Tabla 4.2. Porcentajes de venta más altos por ciudad</vt:lpstr>
      <vt:lpstr>Oferta Nacional</vt:lpstr>
      <vt:lpstr>Tabla 4.3. Oferta Nacional de quinua del 2003</vt:lpstr>
      <vt:lpstr>Diapositiva 17</vt:lpstr>
      <vt:lpstr> Demanda Nacional</vt:lpstr>
      <vt:lpstr>Diapositiva 19</vt:lpstr>
      <vt:lpstr>Estudio del Mercado Internacional </vt:lpstr>
      <vt:lpstr>Diapositiva 21</vt:lpstr>
      <vt:lpstr>Gráfico 4.2. Evolución de los precios de exportación</vt:lpstr>
      <vt:lpstr>Principales países productores</vt:lpstr>
      <vt:lpstr>Gráfico 4.3. Volúmenes de las Exportaciones</vt:lpstr>
      <vt:lpstr>Gráfico 4.4. Exportaciones a países de destino 1993-2003</vt:lpstr>
      <vt:lpstr>Diapositiva 26</vt:lpstr>
      <vt:lpstr>ESTUDIO ECONÓMICO Y FINANCIERO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 Análisis de Sensibilidad Respecto a la Producción</vt:lpstr>
      <vt:lpstr>Análisis de Sensibilidad Respecto al Precio</vt:lpstr>
      <vt:lpstr>Análisis de Sensibilidad Respecto a Costos Variables</vt:lpstr>
      <vt:lpstr>ESTUDIO AMBIENTAL Y SOCIOECONOMICO</vt:lpstr>
      <vt:lpstr> DESCRIPCIÓN DE LA MATRIZ  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Externalidades Positivas </vt:lpstr>
      <vt:lpstr>ANÁLISIS ECONOMICO SOCIAL</vt:lpstr>
      <vt:lpstr>CONCLUSIONES</vt:lpstr>
      <vt:lpstr>  RECOMENDACIONES </vt:lpstr>
      <vt:lpstr>Diapositiva 53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Origen Epoca Preincaica </dc:title>
  <dc:creator>Freddy</dc:creator>
  <cp:lastModifiedBy>Administrador</cp:lastModifiedBy>
  <cp:revision>58</cp:revision>
  <dcterms:created xsi:type="dcterms:W3CDTF">2004-11-21T08:26:59Z</dcterms:created>
  <dcterms:modified xsi:type="dcterms:W3CDTF">2009-12-16T16:57:11Z</dcterms:modified>
</cp:coreProperties>
</file>