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8" r:id="rId3"/>
    <p:sldId id="257" r:id="rId4"/>
    <p:sldId id="259" r:id="rId5"/>
    <p:sldId id="260" r:id="rId6"/>
    <p:sldId id="261" r:id="rId7"/>
    <p:sldId id="263" r:id="rId8"/>
    <p:sldId id="264" r:id="rId9"/>
    <p:sldId id="265" r:id="rId10"/>
    <p:sldId id="299" r:id="rId11"/>
    <p:sldId id="266" r:id="rId12"/>
    <p:sldId id="301" r:id="rId13"/>
    <p:sldId id="267" r:id="rId14"/>
    <p:sldId id="268" r:id="rId15"/>
    <p:sldId id="269" r:id="rId16"/>
    <p:sldId id="270" r:id="rId17"/>
    <p:sldId id="271" r:id="rId18"/>
    <p:sldId id="274" r:id="rId19"/>
    <p:sldId id="275" r:id="rId20"/>
    <p:sldId id="276" r:id="rId21"/>
    <p:sldId id="277" r:id="rId22"/>
    <p:sldId id="300" r:id="rId23"/>
    <p:sldId id="278" r:id="rId24"/>
    <p:sldId id="279" r:id="rId25"/>
    <p:sldId id="297" r:id="rId26"/>
    <p:sldId id="280" r:id="rId27"/>
    <p:sldId id="281" r:id="rId28"/>
    <p:sldId id="282" r:id="rId29"/>
    <p:sldId id="283" r:id="rId30"/>
    <p:sldId id="284" r:id="rId31"/>
    <p:sldId id="285" r:id="rId32"/>
    <p:sldId id="286" r:id="rId33"/>
    <p:sldId id="287" r:id="rId34"/>
    <p:sldId id="288" r:id="rId35"/>
    <p:sldId id="298" r:id="rId36"/>
    <p:sldId id="289" r:id="rId37"/>
    <p:sldId id="272" r:id="rId38"/>
    <p:sldId id="273" r:id="rId39"/>
    <p:sldId id="290" r:id="rId40"/>
    <p:sldId id="292" r:id="rId41"/>
    <p:sldId id="291" r:id="rId42"/>
    <p:sldId id="293" r:id="rId43"/>
    <p:sldId id="294" r:id="rId44"/>
    <p:sldId id="295" r:id="rId45"/>
    <p:sldId id="296" r:id="rId46"/>
  </p:sldIdLst>
  <p:sldSz cx="9144000" cy="6858000" type="screen4x3"/>
  <p:notesSz cx="7004050" cy="929005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99"/>
    <a:srgbClr val="800000"/>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103" autoAdjust="0"/>
  </p:normalViewPr>
  <p:slideViewPr>
    <p:cSldViewPr>
      <p:cViewPr varScale="1">
        <p:scale>
          <a:sx n="52" d="100"/>
          <a:sy n="52" d="100"/>
        </p:scale>
        <p:origin x="-90" y="-2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30353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132099" name="Rectangle 3"/>
          <p:cNvSpPr>
            <a:spLocks noGrp="1" noChangeArrowheads="1"/>
          </p:cNvSpPr>
          <p:nvPr>
            <p:ph type="dt" sz="quarter" idx="1"/>
          </p:nvPr>
        </p:nvSpPr>
        <p:spPr bwMode="auto">
          <a:xfrm>
            <a:off x="3967163" y="0"/>
            <a:ext cx="30353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132100" name="Rectangle 4"/>
          <p:cNvSpPr>
            <a:spLocks noGrp="1" noChangeArrowheads="1"/>
          </p:cNvSpPr>
          <p:nvPr>
            <p:ph type="ftr" sz="quarter" idx="2"/>
          </p:nvPr>
        </p:nvSpPr>
        <p:spPr bwMode="auto">
          <a:xfrm>
            <a:off x="0" y="8823325"/>
            <a:ext cx="30353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132101" name="Rectangle 5"/>
          <p:cNvSpPr>
            <a:spLocks noGrp="1" noChangeArrowheads="1"/>
          </p:cNvSpPr>
          <p:nvPr>
            <p:ph type="sldNum" sz="quarter" idx="3"/>
          </p:nvPr>
        </p:nvSpPr>
        <p:spPr bwMode="auto">
          <a:xfrm>
            <a:off x="3967163" y="8823325"/>
            <a:ext cx="30353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8766A19-C33E-4720-AAC5-25F790AE6685}" type="slidenum">
              <a:rPr lang="es-ES"/>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53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4099" name="Rectangle 3"/>
          <p:cNvSpPr>
            <a:spLocks noGrp="1" noChangeArrowheads="1"/>
          </p:cNvSpPr>
          <p:nvPr>
            <p:ph type="dt" idx="1"/>
          </p:nvPr>
        </p:nvSpPr>
        <p:spPr bwMode="auto">
          <a:xfrm>
            <a:off x="3967163" y="0"/>
            <a:ext cx="30353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4100" name="Rectangle 4"/>
          <p:cNvSpPr>
            <a:spLocks noRot="1" noChangeArrowheads="1" noTextEdit="1"/>
          </p:cNvSpPr>
          <p:nvPr>
            <p:ph type="sldImg" idx="2"/>
          </p:nvPr>
        </p:nvSpPr>
        <p:spPr bwMode="auto">
          <a:xfrm>
            <a:off x="1179513" y="696913"/>
            <a:ext cx="4646612" cy="3484562"/>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0088" y="4413250"/>
            <a:ext cx="5603875" cy="4179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02" name="Rectangle 6"/>
          <p:cNvSpPr>
            <a:spLocks noGrp="1" noChangeArrowheads="1"/>
          </p:cNvSpPr>
          <p:nvPr>
            <p:ph type="ftr" sz="quarter" idx="4"/>
          </p:nvPr>
        </p:nvSpPr>
        <p:spPr bwMode="auto">
          <a:xfrm>
            <a:off x="0" y="8823325"/>
            <a:ext cx="30353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4103" name="Rectangle 7"/>
          <p:cNvSpPr>
            <a:spLocks noGrp="1" noChangeArrowheads="1"/>
          </p:cNvSpPr>
          <p:nvPr>
            <p:ph type="sldNum" sz="quarter" idx="5"/>
          </p:nvPr>
        </p:nvSpPr>
        <p:spPr bwMode="auto">
          <a:xfrm>
            <a:off x="3967163" y="8823325"/>
            <a:ext cx="30353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9FBAD16-AAA5-4D1A-8B12-B33361287E7C}"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60F6481-C6F3-4B0F-B9FA-21AAB79BE934}"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91C935C9-1935-45C2-974A-F4C86E537462}"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DBA40B0F-0276-46BA-B6A8-CC37A931F97C}"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B36B37E1-EF73-46B2-AC24-4378EED35DF6}"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p:spPr>
        <p:txBody>
          <a:bodyPr/>
          <a:lstStyle/>
          <a:p>
            <a:endParaRPr lang="es-ES"/>
          </a:p>
        </p:txBody>
      </p:sp>
      <p:sp>
        <p:nvSpPr>
          <p:cNvPr id="4" name="3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fld id="{BEC7A3B5-0827-4B50-8551-BD488D902A68}"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A333406-6387-4580-8DDC-5A02DCD1F8E7}"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CBECF3CD-409A-4DE0-A533-7F8AAD18C7C4}"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2D48BC4E-C94A-40FC-9F83-9D155F800B08}"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03E5BB33-0D38-485B-B85E-7D6CB213B278}"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933B6D6B-BCA6-4859-B4B1-CC303A3E1ABE}"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2A1158FB-8C9F-4D19-B9D9-24FE27698AF9}"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E58E33F8-6E53-496E-8386-B45E125DF260}"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8D3D4DDC-C884-4CF7-8977-6432AF929023}"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393FC8D-59A5-4EA7-8100-742CE25863DB}"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Gr_fico_de_Microsoft_Office_Excel2.xls"/></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Gr_fico_de_Microsoft_Office_Excel1.xls"/></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Hoja_de_c_lculo_de_Microsoft_Office_Excel_97-20033.xls"/></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Hoja_de_c_lculo_de_Microsoft_Office_Excel_97-20034.xls"/></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Hoja_de_c_lculo_de_Microsoft_Office_Excel_97-20035.xls"/></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055" name="Rectangle 7"/>
          <p:cNvSpPr>
            <a:spLocks noGrp="1" noChangeArrowheads="1"/>
          </p:cNvSpPr>
          <p:nvPr>
            <p:ph type="ctrTitle"/>
          </p:nvPr>
        </p:nvSpPr>
        <p:spPr/>
        <p:txBody>
          <a:bodyPr/>
          <a:lstStyle/>
          <a:p>
            <a:r>
              <a:rPr lang="es-MX" sz="2000" b="1">
                <a:effectLst>
                  <a:outerShdw blurRad="38100" dist="38100" dir="2700000" algn="tl">
                    <a:srgbClr val="C0C0C0"/>
                  </a:outerShdw>
                </a:effectLst>
              </a:rPr>
              <a:t>“PROYECTO DE DESARROLLO DE UN PLAN DE MARKETING PARA MEJORAR EL INGRESO DE ESTUDIANTES EN EL AÑO LECTIVO 2007-2008 EN LAS CARRERAS DE ECONOMÍA, INGENIERÍA COMERCIAL Y EMPRESARIAL, INGENIERÍA EN GESTIÓN EMPRESARIAL INTERNACIONAL DEL ICHE”</a:t>
            </a:r>
            <a:r>
              <a:rPr lang="es-ES" sz="2400"/>
              <a:t> </a:t>
            </a:r>
          </a:p>
        </p:txBody>
      </p:sp>
      <p:sp>
        <p:nvSpPr>
          <p:cNvPr id="2057" name="Text Box 9"/>
          <p:cNvSpPr txBox="1">
            <a:spLocks noChangeArrowheads="1"/>
          </p:cNvSpPr>
          <p:nvPr/>
        </p:nvSpPr>
        <p:spPr bwMode="auto">
          <a:xfrm>
            <a:off x="2771775" y="6092825"/>
            <a:ext cx="1871663" cy="366713"/>
          </a:xfrm>
          <a:prstGeom prst="rect">
            <a:avLst/>
          </a:prstGeom>
          <a:noFill/>
          <a:ln w="9525">
            <a:noFill/>
            <a:miter lim="800000"/>
            <a:headEnd/>
            <a:tailEnd/>
          </a:ln>
          <a:effectLst/>
        </p:spPr>
        <p:txBody>
          <a:bodyPr>
            <a:spAutoFit/>
          </a:bodyPr>
          <a:lstStyle/>
          <a:p>
            <a:pPr>
              <a:spcBef>
                <a:spcPct val="50000"/>
              </a:spcBef>
            </a:pPr>
            <a:r>
              <a:rPr lang="es-ES"/>
              <a:t>Christian Calles</a:t>
            </a:r>
          </a:p>
        </p:txBody>
      </p:sp>
      <p:sp>
        <p:nvSpPr>
          <p:cNvPr id="2058" name="Text Box 10"/>
          <p:cNvSpPr txBox="1">
            <a:spLocks noChangeArrowheads="1"/>
          </p:cNvSpPr>
          <p:nvPr/>
        </p:nvSpPr>
        <p:spPr bwMode="auto">
          <a:xfrm>
            <a:off x="4643438" y="6092825"/>
            <a:ext cx="1871662" cy="366713"/>
          </a:xfrm>
          <a:prstGeom prst="rect">
            <a:avLst/>
          </a:prstGeom>
          <a:noFill/>
          <a:ln w="9525">
            <a:noFill/>
            <a:miter lim="800000"/>
            <a:headEnd/>
            <a:tailEnd/>
          </a:ln>
          <a:effectLst/>
        </p:spPr>
        <p:txBody>
          <a:bodyPr>
            <a:spAutoFit/>
          </a:bodyPr>
          <a:lstStyle/>
          <a:p>
            <a:pPr>
              <a:spcBef>
                <a:spcPct val="50000"/>
              </a:spcBef>
            </a:pPr>
            <a:r>
              <a:rPr lang="es-ES"/>
              <a:t>Johanna Mega</a:t>
            </a:r>
          </a:p>
        </p:txBody>
      </p:sp>
      <p:pic>
        <p:nvPicPr>
          <p:cNvPr id="2059" name="Picture 11" descr="iche"/>
          <p:cNvPicPr>
            <a:picLocks noChangeAspect="1" noChangeArrowheads="1"/>
          </p:cNvPicPr>
          <p:nvPr/>
        </p:nvPicPr>
        <p:blipFill>
          <a:blip r:embed="rId3" cstate="print"/>
          <a:srcRect/>
          <a:stretch>
            <a:fillRect/>
          </a:stretch>
        </p:blipFill>
        <p:spPr bwMode="auto">
          <a:xfrm>
            <a:off x="827088" y="4243388"/>
            <a:ext cx="3168650" cy="1465262"/>
          </a:xfrm>
          <a:prstGeom prst="rect">
            <a:avLst/>
          </a:prstGeom>
          <a:noFill/>
        </p:spPr>
      </p:pic>
      <p:pic>
        <p:nvPicPr>
          <p:cNvPr id="2060" name="Picture 12" descr="iche 5"/>
          <p:cNvPicPr>
            <a:picLocks noChangeAspect="1" noChangeArrowheads="1"/>
          </p:cNvPicPr>
          <p:nvPr/>
        </p:nvPicPr>
        <p:blipFill>
          <a:blip r:embed="rId4" cstate="print"/>
          <a:srcRect/>
          <a:stretch>
            <a:fillRect/>
          </a:stretch>
        </p:blipFill>
        <p:spPr bwMode="auto">
          <a:xfrm>
            <a:off x="5219700" y="4221163"/>
            <a:ext cx="3097213" cy="1530350"/>
          </a:xfrm>
          <a:prstGeom prst="rect">
            <a:avLst/>
          </a:prstGeom>
          <a:noFill/>
        </p:spPr>
      </p:pic>
      <p:pic>
        <p:nvPicPr>
          <p:cNvPr id="2061" name="Picture 13" descr="iche 3"/>
          <p:cNvPicPr>
            <a:picLocks noChangeAspect="1" noChangeArrowheads="1"/>
          </p:cNvPicPr>
          <p:nvPr/>
        </p:nvPicPr>
        <p:blipFill>
          <a:blip r:embed="rId5" cstate="print"/>
          <a:srcRect/>
          <a:stretch>
            <a:fillRect/>
          </a:stretch>
        </p:blipFill>
        <p:spPr bwMode="auto">
          <a:xfrm>
            <a:off x="2916238" y="404813"/>
            <a:ext cx="3024187" cy="15906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show 2"/>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31075" name="Rectangle 3"/>
          <p:cNvSpPr>
            <a:spLocks noGrp="1" noChangeArrowheads="1"/>
          </p:cNvSpPr>
          <p:nvPr>
            <p:ph type="title"/>
          </p:nvPr>
        </p:nvSpPr>
        <p:spPr>
          <a:xfrm>
            <a:off x="457200" y="0"/>
            <a:ext cx="8229600" cy="908050"/>
          </a:xfrm>
        </p:spPr>
        <p:txBody>
          <a:bodyPr/>
          <a:lstStyle/>
          <a:p>
            <a:r>
              <a:rPr lang="es-EC" sz="3600" b="1">
                <a:solidFill>
                  <a:schemeClr val="bg1"/>
                </a:solidFill>
              </a:rPr>
              <a:t>Ficha Técnica</a:t>
            </a:r>
            <a:endParaRPr lang="es-ES" sz="3600" b="1">
              <a:solidFill>
                <a:schemeClr val="bg1"/>
              </a:solidFill>
            </a:endParaRPr>
          </a:p>
        </p:txBody>
      </p:sp>
      <p:sp>
        <p:nvSpPr>
          <p:cNvPr id="131076" name="Rectangle 4"/>
          <p:cNvSpPr>
            <a:spLocks noGrp="1" noChangeArrowheads="1"/>
          </p:cNvSpPr>
          <p:nvPr>
            <p:ph type="body" idx="1"/>
          </p:nvPr>
        </p:nvSpPr>
        <p:spPr/>
        <p:txBody>
          <a:bodyPr/>
          <a:lstStyle/>
          <a:p>
            <a:endParaRPr lang="es-EC" sz="2800" b="1">
              <a:cs typeface="Arial" charset="0"/>
            </a:endParaRPr>
          </a:p>
          <a:p>
            <a:endParaRPr lang="es-EC" sz="2800" b="1">
              <a:cs typeface="Arial" charset="0"/>
            </a:endParaRPr>
          </a:p>
          <a:p>
            <a:endParaRPr lang="es-EC" sz="1800" b="1">
              <a:cs typeface="Arial" charset="0"/>
            </a:endParaRPr>
          </a:p>
          <a:p>
            <a:endParaRPr lang="es-EC" sz="1800" b="1">
              <a:cs typeface="Arial" charset="0"/>
            </a:endParaRPr>
          </a:p>
        </p:txBody>
      </p:sp>
      <p:sp>
        <p:nvSpPr>
          <p:cNvPr id="131077" name="Text Box 5"/>
          <p:cNvSpPr txBox="1">
            <a:spLocks noChangeArrowheads="1"/>
          </p:cNvSpPr>
          <p:nvPr/>
        </p:nvSpPr>
        <p:spPr bwMode="auto">
          <a:xfrm>
            <a:off x="900113" y="1341438"/>
            <a:ext cx="5472112" cy="1192212"/>
          </a:xfrm>
          <a:prstGeom prst="rect">
            <a:avLst/>
          </a:prstGeom>
          <a:noFill/>
          <a:ln w="9525">
            <a:noFill/>
            <a:miter lim="800000"/>
            <a:headEnd/>
            <a:tailEnd/>
          </a:ln>
          <a:effectLst/>
        </p:spPr>
        <p:txBody>
          <a:bodyPr>
            <a:spAutoFit/>
          </a:bodyPr>
          <a:lstStyle/>
          <a:p>
            <a:pPr>
              <a:spcBef>
                <a:spcPct val="50000"/>
              </a:spcBef>
            </a:pPr>
            <a:r>
              <a:rPr lang="es-EC" b="1"/>
              <a:t>Análisis de Estudiantes del Nivel Cero</a:t>
            </a:r>
            <a:r>
              <a:rPr lang="es-ES"/>
              <a:t> </a:t>
            </a:r>
          </a:p>
          <a:p>
            <a:pPr>
              <a:spcBef>
                <a:spcPct val="50000"/>
              </a:spcBef>
            </a:pPr>
            <a:r>
              <a:rPr lang="es-EC"/>
              <a:t>N = 564 estudiantes		 Error = 4%</a:t>
            </a:r>
            <a:r>
              <a:rPr lang="es-ES"/>
              <a:t> </a:t>
            </a:r>
          </a:p>
          <a:p>
            <a:pPr>
              <a:spcBef>
                <a:spcPct val="50000"/>
              </a:spcBef>
            </a:pPr>
            <a:r>
              <a:rPr lang="es-EC"/>
              <a:t>Intervalo de confianza del 95% 	 p=q=50%</a:t>
            </a:r>
            <a:endParaRPr lang="es-ES"/>
          </a:p>
        </p:txBody>
      </p:sp>
      <p:pic>
        <p:nvPicPr>
          <p:cNvPr id="131078" name="Picture 6"/>
          <p:cNvPicPr>
            <a:picLocks noChangeAspect="1" noChangeArrowheads="1"/>
          </p:cNvPicPr>
          <p:nvPr/>
        </p:nvPicPr>
        <p:blipFill>
          <a:blip r:embed="rId4"/>
          <a:srcRect/>
          <a:stretch>
            <a:fillRect/>
          </a:stretch>
        </p:blipFill>
        <p:spPr bwMode="auto">
          <a:xfrm>
            <a:off x="971550" y="2565400"/>
            <a:ext cx="2286000" cy="876300"/>
          </a:xfrm>
          <a:prstGeom prst="rect">
            <a:avLst/>
          </a:prstGeom>
          <a:noFill/>
          <a:ln w="9525">
            <a:noFill/>
            <a:miter lim="800000"/>
            <a:headEnd/>
            <a:tailEnd/>
          </a:ln>
        </p:spPr>
      </p:pic>
      <p:sp>
        <p:nvSpPr>
          <p:cNvPr id="131079" name="Text Box 7"/>
          <p:cNvSpPr txBox="1">
            <a:spLocks noChangeArrowheads="1"/>
          </p:cNvSpPr>
          <p:nvPr/>
        </p:nvSpPr>
        <p:spPr bwMode="auto">
          <a:xfrm>
            <a:off x="3851275" y="2636838"/>
            <a:ext cx="4105275" cy="779462"/>
          </a:xfrm>
          <a:prstGeom prst="rect">
            <a:avLst/>
          </a:prstGeom>
          <a:noFill/>
          <a:ln w="9525">
            <a:noFill/>
            <a:miter lim="800000"/>
            <a:headEnd/>
            <a:tailEnd/>
          </a:ln>
          <a:effectLst/>
        </p:spPr>
        <p:txBody>
          <a:bodyPr>
            <a:spAutoFit/>
          </a:bodyPr>
          <a:lstStyle/>
          <a:p>
            <a:pPr>
              <a:spcBef>
                <a:spcPct val="50000"/>
              </a:spcBef>
            </a:pPr>
            <a:r>
              <a:rPr lang="es-EC"/>
              <a:t>Resultado de la Muestra</a:t>
            </a:r>
          </a:p>
          <a:p>
            <a:pPr>
              <a:spcBef>
                <a:spcPct val="50000"/>
              </a:spcBef>
            </a:pPr>
            <a:r>
              <a:rPr lang="es-EC"/>
              <a:t>n = 291estudiantes, utilizamos 359  </a:t>
            </a:r>
            <a:endParaRPr lang="es-ES"/>
          </a:p>
        </p:txBody>
      </p:sp>
      <p:sp>
        <p:nvSpPr>
          <p:cNvPr id="131080" name="Rectangle 8"/>
          <p:cNvSpPr>
            <a:spLocks noChangeArrowheads="1"/>
          </p:cNvSpPr>
          <p:nvPr/>
        </p:nvSpPr>
        <p:spPr bwMode="auto">
          <a:xfrm>
            <a:off x="971550" y="3573463"/>
            <a:ext cx="5545138" cy="915987"/>
          </a:xfrm>
          <a:prstGeom prst="rect">
            <a:avLst/>
          </a:prstGeom>
          <a:noFill/>
          <a:ln w="9525">
            <a:noFill/>
            <a:miter lim="800000"/>
            <a:headEnd/>
            <a:tailEnd/>
          </a:ln>
          <a:effectLst/>
        </p:spPr>
        <p:txBody>
          <a:bodyPr>
            <a:spAutoFit/>
          </a:bodyPr>
          <a:lstStyle/>
          <a:p>
            <a:r>
              <a:rPr lang="es-EC" b="1"/>
              <a:t>Análisis de Estudiantes Colegios</a:t>
            </a:r>
            <a:endParaRPr lang="es-ES"/>
          </a:p>
          <a:p>
            <a:r>
              <a:rPr lang="es-EC"/>
              <a:t>N = desconocido			 Error = 5%</a:t>
            </a:r>
            <a:r>
              <a:rPr lang="es-ES"/>
              <a:t> </a:t>
            </a:r>
          </a:p>
          <a:p>
            <a:r>
              <a:rPr lang="es-EC"/>
              <a:t>Intervalo de confianza del 95% 	</a:t>
            </a:r>
            <a:endParaRPr lang="es-ES"/>
          </a:p>
        </p:txBody>
      </p:sp>
      <p:sp>
        <p:nvSpPr>
          <p:cNvPr id="131082" name="Rectangle 10"/>
          <p:cNvSpPr>
            <a:spLocks noChangeArrowheads="1"/>
          </p:cNvSpPr>
          <p:nvPr/>
        </p:nvSpPr>
        <p:spPr bwMode="auto">
          <a:xfrm>
            <a:off x="0" y="3109913"/>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131081" name="Object 9"/>
          <p:cNvGraphicFramePr>
            <a:graphicFrameLocks noChangeAspect="1"/>
          </p:cNvGraphicFramePr>
          <p:nvPr/>
        </p:nvGraphicFramePr>
        <p:xfrm>
          <a:off x="4067175" y="4581525"/>
          <a:ext cx="1971675" cy="638175"/>
        </p:xfrm>
        <a:graphic>
          <a:graphicData uri="http://schemas.openxmlformats.org/presentationml/2006/ole">
            <p:oleObj spid="_x0000_s131081" r:id="rId5" imgW="1371600" imgH="444500" progId="Equation.3">
              <p:embed/>
            </p:oleObj>
          </a:graphicData>
        </a:graphic>
      </p:graphicFrame>
      <p:sp>
        <p:nvSpPr>
          <p:cNvPr id="131084" name="Rectangle 12"/>
          <p:cNvSpPr>
            <a:spLocks noChangeArrowheads="1"/>
          </p:cNvSpPr>
          <p:nvPr/>
        </p:nvSpPr>
        <p:spPr bwMode="auto">
          <a:xfrm>
            <a:off x="0" y="3124200"/>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131083" name="Object 11"/>
          <p:cNvGraphicFramePr>
            <a:graphicFrameLocks noChangeAspect="1"/>
          </p:cNvGraphicFramePr>
          <p:nvPr/>
        </p:nvGraphicFramePr>
        <p:xfrm>
          <a:off x="1258888" y="4581525"/>
          <a:ext cx="1800225" cy="609600"/>
        </p:xfrm>
        <a:graphic>
          <a:graphicData uri="http://schemas.openxmlformats.org/presentationml/2006/ole">
            <p:oleObj spid="_x0000_s131083" r:id="rId6" imgW="1231366" imgH="418918" progId="Equation.2">
              <p:embed/>
            </p:oleObj>
          </a:graphicData>
        </a:graphic>
      </p:graphicFrame>
      <p:sp>
        <p:nvSpPr>
          <p:cNvPr id="131085" name="Text Box 13"/>
          <p:cNvSpPr txBox="1">
            <a:spLocks noChangeArrowheads="1"/>
          </p:cNvSpPr>
          <p:nvPr/>
        </p:nvSpPr>
        <p:spPr bwMode="auto">
          <a:xfrm>
            <a:off x="1763713" y="5445125"/>
            <a:ext cx="3816350" cy="779463"/>
          </a:xfrm>
          <a:prstGeom prst="rect">
            <a:avLst/>
          </a:prstGeom>
          <a:noFill/>
          <a:ln w="9525">
            <a:noFill/>
            <a:miter lim="800000"/>
            <a:headEnd/>
            <a:tailEnd/>
          </a:ln>
          <a:effectLst/>
        </p:spPr>
        <p:txBody>
          <a:bodyPr>
            <a:spAutoFit/>
          </a:bodyPr>
          <a:lstStyle/>
          <a:p>
            <a:pPr>
              <a:spcBef>
                <a:spcPct val="50000"/>
              </a:spcBef>
            </a:pPr>
            <a:r>
              <a:rPr lang="es-EC"/>
              <a:t>Resultado de la Muestra</a:t>
            </a:r>
          </a:p>
          <a:p>
            <a:pPr>
              <a:spcBef>
                <a:spcPct val="50000"/>
              </a:spcBef>
            </a:pPr>
            <a:r>
              <a:rPr lang="es-EC"/>
              <a:t>n = 358, utilizamos 418</a:t>
            </a:r>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3491" name="Rectangle 3"/>
          <p:cNvSpPr>
            <a:spLocks noGrp="1" noChangeArrowheads="1"/>
          </p:cNvSpPr>
          <p:nvPr>
            <p:ph type="title"/>
          </p:nvPr>
        </p:nvSpPr>
        <p:spPr>
          <a:xfrm>
            <a:off x="395288" y="2708275"/>
            <a:ext cx="8229600" cy="1143000"/>
          </a:xfrm>
        </p:spPr>
        <p:txBody>
          <a:bodyPr/>
          <a:lstStyle/>
          <a:p>
            <a:r>
              <a:rPr lang="es-EC" sz="3600" b="1">
                <a:solidFill>
                  <a:schemeClr val="accent2"/>
                </a:solidFill>
              </a:rPr>
              <a:t>DETERMINANTE DEL PROYECTO</a:t>
            </a:r>
            <a:endParaRPr lang="es-ES" sz="3600" b="1">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35171" name="Rectangle 3"/>
          <p:cNvSpPr>
            <a:spLocks noGrp="1" noChangeArrowheads="1"/>
          </p:cNvSpPr>
          <p:nvPr>
            <p:ph type="title"/>
          </p:nvPr>
        </p:nvSpPr>
        <p:spPr>
          <a:xfrm>
            <a:off x="468313" y="0"/>
            <a:ext cx="8229600" cy="1143000"/>
          </a:xfrm>
        </p:spPr>
        <p:txBody>
          <a:bodyPr/>
          <a:lstStyle/>
          <a:p>
            <a:r>
              <a:rPr lang="es-EC" sz="3200" b="1">
                <a:solidFill>
                  <a:schemeClr val="bg1"/>
                </a:solidFill>
              </a:rPr>
              <a:t>Determinante Consumidor (Estudiantes)</a:t>
            </a:r>
            <a:endParaRPr lang="es-ES" sz="3200" b="1">
              <a:solidFill>
                <a:schemeClr val="bg1"/>
              </a:solidFill>
            </a:endParaRPr>
          </a:p>
        </p:txBody>
      </p:sp>
      <p:sp>
        <p:nvSpPr>
          <p:cNvPr id="135172" name="Rectangle 4"/>
          <p:cNvSpPr>
            <a:spLocks noGrp="1" noChangeArrowheads="1"/>
          </p:cNvSpPr>
          <p:nvPr>
            <p:ph type="body" idx="1"/>
          </p:nvPr>
        </p:nvSpPr>
        <p:spPr/>
        <p:txBody>
          <a:bodyPr/>
          <a:lstStyle/>
          <a:p>
            <a:pPr algn="just">
              <a:lnSpc>
                <a:spcPct val="90000"/>
              </a:lnSpc>
            </a:pPr>
            <a:r>
              <a:rPr lang="es-EC" sz="2800"/>
              <a:t>La imagen que proyecta</a:t>
            </a:r>
            <a:r>
              <a:rPr lang="es-ES" sz="2800"/>
              <a:t> la ESPOL, es </a:t>
            </a:r>
            <a:r>
              <a:rPr lang="es-EC" sz="2800"/>
              <a:t>la principal fortaleza que tienen todas sus facultades</a:t>
            </a:r>
            <a:r>
              <a:rPr lang="es-ES" sz="2800"/>
              <a:t>.</a:t>
            </a:r>
          </a:p>
          <a:p>
            <a:pPr algn="just">
              <a:lnSpc>
                <a:spcPct val="90000"/>
              </a:lnSpc>
            </a:pPr>
            <a:r>
              <a:rPr lang="es-ES_tradnl" sz="2800"/>
              <a:t>Las charlas en los  colegios y las referencias de los amigos o familiares son los medios que generan mayor influencia</a:t>
            </a:r>
            <a:r>
              <a:rPr lang="es-ES" sz="2800"/>
              <a:t>.</a:t>
            </a:r>
          </a:p>
          <a:p>
            <a:pPr algn="just">
              <a:lnSpc>
                <a:spcPct val="90000"/>
              </a:lnSpc>
            </a:pPr>
            <a:r>
              <a:rPr lang="es-EC" sz="2800"/>
              <a:t>9%</a:t>
            </a:r>
            <a:r>
              <a:rPr lang="es-ES" sz="2800"/>
              <a:t> </a:t>
            </a:r>
            <a:r>
              <a:rPr lang="es-EC" sz="2800"/>
              <a:t>desea ingresar a  la Escuela Superior Politécnica del Litoral</a:t>
            </a:r>
            <a:r>
              <a:rPr lang="es-ES" sz="2800"/>
              <a:t>.</a:t>
            </a:r>
          </a:p>
          <a:p>
            <a:pPr algn="just">
              <a:lnSpc>
                <a:spcPct val="90000"/>
              </a:lnSpc>
            </a:pPr>
            <a:r>
              <a:rPr lang="es-EC" sz="2800"/>
              <a:t>26% ingresará a la Facultad de Ciencias Humanísticas y Económicas</a:t>
            </a:r>
            <a:endParaRPr lang="es-ES" sz="2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show 2"/>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4548" name="Rectangle 36"/>
          <p:cNvSpPr>
            <a:spLocks noGrp="1" noChangeArrowheads="1"/>
          </p:cNvSpPr>
          <p:nvPr>
            <p:ph type="title"/>
          </p:nvPr>
        </p:nvSpPr>
        <p:spPr>
          <a:xfrm>
            <a:off x="468313" y="0"/>
            <a:ext cx="8229600" cy="1143000"/>
          </a:xfrm>
        </p:spPr>
        <p:txBody>
          <a:bodyPr/>
          <a:lstStyle/>
          <a:p>
            <a:r>
              <a:rPr lang="es-EC" sz="3200" b="1">
                <a:solidFill>
                  <a:schemeClr val="bg1"/>
                </a:solidFill>
              </a:rPr>
              <a:t>Determinante Consumidor (Estudiantes)</a:t>
            </a:r>
            <a:endParaRPr lang="es-ES" sz="3200" b="1">
              <a:solidFill>
                <a:schemeClr val="bg1"/>
              </a:solidFill>
            </a:endParaRPr>
          </a:p>
        </p:txBody>
      </p:sp>
      <p:graphicFrame>
        <p:nvGraphicFramePr>
          <p:cNvPr id="64517" name="Picture 5"/>
          <p:cNvGraphicFramePr>
            <a:graphicFrameLocks noChangeAspect="1"/>
          </p:cNvGraphicFramePr>
          <p:nvPr>
            <p:ph sz="half" idx="1"/>
          </p:nvPr>
        </p:nvGraphicFramePr>
        <p:xfrm>
          <a:off x="107950" y="2708275"/>
          <a:ext cx="3648075" cy="1647825"/>
        </p:xfrm>
        <a:graphic>
          <a:graphicData uri="http://schemas.openxmlformats.org/presentationml/2006/ole">
            <p:oleObj spid="_x0000_s64517" r:id="rId4" imgW="3648151" imgH="1647749" progId="Excel.Chart.8">
              <p:embed followColorScheme="full"/>
            </p:oleObj>
          </a:graphicData>
        </a:graphic>
      </p:graphicFrame>
      <p:sp>
        <p:nvSpPr>
          <p:cNvPr id="64520" name="Text Box 8"/>
          <p:cNvSpPr txBox="1">
            <a:spLocks noChangeArrowheads="1"/>
          </p:cNvSpPr>
          <p:nvPr/>
        </p:nvSpPr>
        <p:spPr bwMode="auto">
          <a:xfrm>
            <a:off x="0" y="1989138"/>
            <a:ext cx="4319588" cy="336550"/>
          </a:xfrm>
          <a:prstGeom prst="rect">
            <a:avLst/>
          </a:prstGeom>
          <a:noFill/>
          <a:ln w="9525">
            <a:noFill/>
            <a:miter lim="800000"/>
            <a:headEnd/>
            <a:tailEnd/>
          </a:ln>
          <a:effectLst/>
        </p:spPr>
        <p:txBody>
          <a:bodyPr>
            <a:spAutoFit/>
          </a:bodyPr>
          <a:lstStyle/>
          <a:p>
            <a:r>
              <a:rPr lang="es-EC" sz="1600" b="1"/>
              <a:t>Universidad en la que piensan estudiar</a:t>
            </a:r>
            <a:endParaRPr lang="es-ES" sz="1600"/>
          </a:p>
        </p:txBody>
      </p:sp>
      <p:sp>
        <p:nvSpPr>
          <p:cNvPr id="64521" name="Text Box 9"/>
          <p:cNvSpPr txBox="1">
            <a:spLocks noChangeArrowheads="1"/>
          </p:cNvSpPr>
          <p:nvPr/>
        </p:nvSpPr>
        <p:spPr bwMode="auto">
          <a:xfrm>
            <a:off x="323850" y="4581525"/>
            <a:ext cx="2952750" cy="336550"/>
          </a:xfrm>
          <a:prstGeom prst="rect">
            <a:avLst/>
          </a:prstGeom>
          <a:noFill/>
          <a:ln w="9525">
            <a:noFill/>
            <a:miter lim="800000"/>
            <a:headEnd/>
            <a:tailEnd/>
          </a:ln>
          <a:effectLst/>
        </p:spPr>
        <p:txBody>
          <a:bodyPr>
            <a:spAutoFit/>
          </a:bodyPr>
          <a:lstStyle/>
          <a:p>
            <a:pPr>
              <a:spcBef>
                <a:spcPct val="50000"/>
              </a:spcBef>
            </a:pPr>
            <a:r>
              <a:rPr lang="es-EC" sz="1600" b="1"/>
              <a:t>Elaborado por: Los Autores</a:t>
            </a:r>
            <a:endParaRPr lang="es-ES" sz="1600" b="1"/>
          </a:p>
        </p:txBody>
      </p:sp>
      <p:graphicFrame>
        <p:nvGraphicFramePr>
          <p:cNvPr id="64554" name="Group 42"/>
          <p:cNvGraphicFramePr>
            <a:graphicFrameLocks noGrp="1"/>
          </p:cNvGraphicFramePr>
          <p:nvPr>
            <p:ph sz="half" idx="2"/>
          </p:nvPr>
        </p:nvGraphicFramePr>
        <p:xfrm>
          <a:off x="4140200" y="2420938"/>
          <a:ext cx="4752975" cy="2589213"/>
        </p:xfrm>
        <a:graphic>
          <a:graphicData uri="http://schemas.openxmlformats.org/drawingml/2006/table">
            <a:tbl>
              <a:tblPr/>
              <a:tblGrid>
                <a:gridCol w="2185988"/>
                <a:gridCol w="1522412"/>
                <a:gridCol w="1044575"/>
              </a:tblGrid>
              <a:tr h="409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charset="0"/>
                          <a:ea typeface="Times New Roman" pitchFamily="18" charset="0"/>
                          <a:cs typeface="Arial" charset="0"/>
                        </a:rPr>
                        <a:t>Carrera</a:t>
                      </a:r>
                      <a:endParaRPr kumimoji="0" lang="es-EC"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charset="0"/>
                          <a:ea typeface="Times New Roman" pitchFamily="18" charset="0"/>
                          <a:cs typeface="Arial" charset="0"/>
                        </a:rPr>
                        <a:t>Número de estudiantes</a:t>
                      </a:r>
                      <a:endParaRPr kumimoji="0" lang="es-EC"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charset="0"/>
                          <a:ea typeface="Times New Roman" pitchFamily="18" charset="0"/>
                          <a:cs typeface="Arial" charset="0"/>
                        </a:rPr>
                        <a:t>Porcentaje</a:t>
                      </a:r>
                      <a:endParaRPr kumimoji="0" lang="es-EC"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Economía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5.74%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6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Ingeniería Comercial y Empresarial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66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15.79%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6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Ingeniería en Gestión Empresarial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5.02%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Otra carrera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306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73.21%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4555" name="Text Box 43"/>
          <p:cNvSpPr txBox="1">
            <a:spLocks noChangeArrowheads="1"/>
          </p:cNvSpPr>
          <p:nvPr/>
        </p:nvSpPr>
        <p:spPr bwMode="auto">
          <a:xfrm>
            <a:off x="4572000" y="1844675"/>
            <a:ext cx="3816350" cy="336550"/>
          </a:xfrm>
          <a:prstGeom prst="rect">
            <a:avLst/>
          </a:prstGeom>
          <a:noFill/>
          <a:ln w="9525">
            <a:noFill/>
            <a:miter lim="800000"/>
            <a:headEnd/>
            <a:tailEnd/>
          </a:ln>
          <a:effectLst/>
        </p:spPr>
        <p:txBody>
          <a:bodyPr>
            <a:spAutoFit/>
          </a:bodyPr>
          <a:lstStyle/>
          <a:p>
            <a:pPr algn="ctr">
              <a:spcBef>
                <a:spcPct val="20000"/>
              </a:spcBef>
            </a:pPr>
            <a:r>
              <a:rPr lang="es-EC" sz="1600" b="1"/>
              <a:t>Carrera que piensan estudiar</a:t>
            </a:r>
            <a:endParaRPr lang="es-ES" sz="1600"/>
          </a:p>
        </p:txBody>
      </p:sp>
      <p:sp>
        <p:nvSpPr>
          <p:cNvPr id="64556" name="Text Box 44"/>
          <p:cNvSpPr txBox="1">
            <a:spLocks noChangeArrowheads="1"/>
          </p:cNvSpPr>
          <p:nvPr/>
        </p:nvSpPr>
        <p:spPr bwMode="auto">
          <a:xfrm>
            <a:off x="4716463" y="5229225"/>
            <a:ext cx="3455987" cy="336550"/>
          </a:xfrm>
          <a:prstGeom prst="rect">
            <a:avLst/>
          </a:prstGeom>
          <a:noFill/>
          <a:ln w="9525">
            <a:noFill/>
            <a:miter lim="800000"/>
            <a:headEnd/>
            <a:tailEnd/>
          </a:ln>
          <a:effectLst/>
        </p:spPr>
        <p:txBody>
          <a:bodyPr>
            <a:spAutoFit/>
          </a:bodyPr>
          <a:lstStyle/>
          <a:p>
            <a:pPr>
              <a:spcBef>
                <a:spcPct val="50000"/>
              </a:spcBef>
            </a:pPr>
            <a:r>
              <a:rPr lang="es-EC" sz="1600" b="1"/>
              <a:t>Elaborado por: Los Autores</a:t>
            </a:r>
            <a:endParaRPr lang="es-ES" sz="1600"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5746" name="Rectangle 210"/>
          <p:cNvSpPr>
            <a:spLocks noGrp="1" noChangeArrowheads="1"/>
          </p:cNvSpPr>
          <p:nvPr>
            <p:ph type="title"/>
          </p:nvPr>
        </p:nvSpPr>
        <p:spPr>
          <a:xfrm>
            <a:off x="468313" y="0"/>
            <a:ext cx="8229600" cy="1143000"/>
          </a:xfrm>
        </p:spPr>
        <p:txBody>
          <a:bodyPr/>
          <a:lstStyle/>
          <a:p>
            <a:r>
              <a:rPr lang="es-EC" sz="3200" b="1">
                <a:solidFill>
                  <a:schemeClr val="bg1"/>
                </a:solidFill>
              </a:rPr>
              <a:t>Determinante Consumidor (Estudiantes)</a:t>
            </a:r>
            <a:endParaRPr lang="es-ES" sz="3200" b="1">
              <a:solidFill>
                <a:schemeClr val="bg1"/>
              </a:solidFill>
            </a:endParaRPr>
          </a:p>
        </p:txBody>
      </p:sp>
      <p:graphicFrame>
        <p:nvGraphicFramePr>
          <p:cNvPr id="65543" name="Group 7"/>
          <p:cNvGraphicFramePr>
            <a:graphicFrameLocks noGrp="1"/>
          </p:cNvGraphicFramePr>
          <p:nvPr>
            <p:ph idx="1"/>
          </p:nvPr>
        </p:nvGraphicFramePr>
        <p:xfrm>
          <a:off x="457200" y="2133600"/>
          <a:ext cx="8291513" cy="3167063"/>
        </p:xfrm>
        <a:graphic>
          <a:graphicData uri="http://schemas.openxmlformats.org/drawingml/2006/table">
            <a:tbl>
              <a:tblPr/>
              <a:tblGrid>
                <a:gridCol w="2900363"/>
                <a:gridCol w="600075"/>
                <a:gridCol w="593725"/>
                <a:gridCol w="603250"/>
                <a:gridCol w="596900"/>
                <a:gridCol w="608012"/>
                <a:gridCol w="593725"/>
                <a:gridCol w="596900"/>
                <a:gridCol w="600075"/>
                <a:gridCol w="598488"/>
              </a:tblGrid>
              <a:tr h="295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charset="0"/>
                          <a:ea typeface="Times New Roman" pitchFamily="18" charset="0"/>
                          <a:cs typeface="Arial" charset="0"/>
                        </a:rPr>
                        <a:t>Aspectos</a:t>
                      </a:r>
                      <a:endParaRPr kumimoji="0" lang="es-EC"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s-EC"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es-EC"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es-EC"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es-EC"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charset="0"/>
                          <a:ea typeface="Times New Roman" pitchFamily="18" charset="0"/>
                          <a:cs typeface="Arial" charset="0"/>
                        </a:rPr>
                        <a:t>5</a:t>
                      </a:r>
                      <a:endParaRPr kumimoji="0" lang="es-EC"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charset="0"/>
                          <a:ea typeface="Times New Roman" pitchFamily="18" charset="0"/>
                          <a:cs typeface="Arial" charset="0"/>
                        </a:rPr>
                        <a:t>6</a:t>
                      </a:r>
                      <a:endParaRPr kumimoji="0" lang="es-EC"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charset="0"/>
                          <a:ea typeface="Times New Roman" pitchFamily="18" charset="0"/>
                          <a:cs typeface="Arial" charset="0"/>
                        </a:rPr>
                        <a:t>7</a:t>
                      </a:r>
                      <a:endParaRPr kumimoji="0" lang="es-EC"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charset="0"/>
                          <a:ea typeface="Times New Roman" pitchFamily="18" charset="0"/>
                          <a:cs typeface="Arial" charset="0"/>
                        </a:rPr>
                        <a:t>8</a:t>
                      </a:r>
                      <a:endParaRPr kumimoji="0" lang="es-EC"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charset="0"/>
                          <a:ea typeface="Times New Roman" pitchFamily="18" charset="0"/>
                          <a:cs typeface="Arial" charset="0"/>
                        </a:rPr>
                        <a:t>9</a:t>
                      </a:r>
                      <a:endParaRPr kumimoji="0" lang="es-EC"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Nivel Académico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64.8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19.4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2.9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0.7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3.3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Ambiente Estudiantil</a:t>
                      </a: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9.1</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14.4</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16.3</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18.0</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9.8</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11.5</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9.1</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7.0</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4.8</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Ubicación física del campus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9.1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12.2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9.6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15.1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14.1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r>
              <a:tr h="29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Estatus</a:t>
                      </a: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0.5</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6.7</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10.5</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6.9</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11.2</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11.7</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19.6</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15.8</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17.0</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r>
              <a:tr h="509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Preferencias en plazas laborales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2.6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6.5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7.9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14.6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12.2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13.2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15.1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13.2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r>
              <a:tr h="29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Convenios</a:t>
                      </a: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3.3</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8.6</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15.6</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13.9</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16.3</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14.6</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7.9</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14.1</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5.7</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Becas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6.9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12.2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8.4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12.7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Precio por Materia</a:t>
                      </a:r>
                    </a:p>
                  </a:txBody>
                  <a:tcPr anchor="b"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5.3</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15.1</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12.4</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13.6</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11.7</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14.1</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14.6</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9.6</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3.6</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Duración de la carrera</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3.6</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6.2</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10.3</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7.9</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8.6</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13.2</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8.1</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17.0</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25.1</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bl>
          </a:graphicData>
        </a:graphic>
      </p:graphicFrame>
      <p:sp>
        <p:nvSpPr>
          <p:cNvPr id="65748" name="Rectangle 212"/>
          <p:cNvSpPr>
            <a:spLocks noChangeArrowheads="1"/>
          </p:cNvSpPr>
          <p:nvPr/>
        </p:nvSpPr>
        <p:spPr bwMode="auto">
          <a:xfrm>
            <a:off x="1476375" y="5373688"/>
            <a:ext cx="5108575" cy="274637"/>
          </a:xfrm>
          <a:prstGeom prst="rect">
            <a:avLst/>
          </a:prstGeom>
          <a:noFill/>
          <a:ln w="9525">
            <a:noFill/>
            <a:miter lim="800000"/>
            <a:headEnd/>
            <a:tailEnd/>
          </a:ln>
          <a:effectLst/>
        </p:spPr>
        <p:txBody>
          <a:bodyPr wrap="none">
            <a:spAutoFit/>
          </a:bodyPr>
          <a:lstStyle/>
          <a:p>
            <a:r>
              <a:rPr lang="es-EC" sz="1200" b="1" i="1">
                <a:solidFill>
                  <a:srgbClr val="000000"/>
                </a:solidFill>
              </a:rPr>
              <a:t>(Entendiéndose 1 como lo más importante y9  lo menos importante)</a:t>
            </a:r>
            <a:endParaRPr lang="es-ES" sz="1200" b="1" i="1">
              <a:solidFill>
                <a:srgbClr val="000000"/>
              </a:solidFill>
            </a:endParaRPr>
          </a:p>
        </p:txBody>
      </p:sp>
      <p:sp>
        <p:nvSpPr>
          <p:cNvPr id="65750" name="Text Box 214"/>
          <p:cNvSpPr txBox="1">
            <a:spLocks noChangeArrowheads="1"/>
          </p:cNvSpPr>
          <p:nvPr/>
        </p:nvSpPr>
        <p:spPr bwMode="auto">
          <a:xfrm>
            <a:off x="1692275" y="6021388"/>
            <a:ext cx="3311525" cy="779462"/>
          </a:xfrm>
          <a:prstGeom prst="rect">
            <a:avLst/>
          </a:prstGeom>
          <a:noFill/>
          <a:ln w="9525">
            <a:noFill/>
            <a:miter lim="800000"/>
            <a:headEnd/>
            <a:tailEnd/>
          </a:ln>
          <a:effectLst/>
        </p:spPr>
        <p:txBody>
          <a:bodyPr>
            <a:spAutoFit/>
          </a:bodyPr>
          <a:lstStyle/>
          <a:p>
            <a:pPr eaLnBrk="0" hangingPunct="0"/>
            <a:r>
              <a:rPr lang="es-EC" sz="1400" b="1"/>
              <a:t>Elaborado por: Los Autores</a:t>
            </a:r>
            <a:r>
              <a:rPr lang="es-ES" b="1"/>
              <a:t> </a:t>
            </a:r>
          </a:p>
          <a:p>
            <a:pPr>
              <a:spcBef>
                <a:spcPct val="50000"/>
              </a:spcBef>
            </a:pPr>
            <a:endParaRPr lang="es-ES"/>
          </a:p>
        </p:txBody>
      </p:sp>
      <p:sp>
        <p:nvSpPr>
          <p:cNvPr id="65751" name="Rectangle 215"/>
          <p:cNvSpPr>
            <a:spLocks noChangeArrowheads="1"/>
          </p:cNvSpPr>
          <p:nvPr/>
        </p:nvSpPr>
        <p:spPr bwMode="auto">
          <a:xfrm>
            <a:off x="1908175" y="1628775"/>
            <a:ext cx="5616575" cy="366713"/>
          </a:xfrm>
          <a:prstGeom prst="rect">
            <a:avLst/>
          </a:prstGeom>
          <a:noFill/>
          <a:ln w="9525">
            <a:noFill/>
            <a:miter lim="800000"/>
            <a:headEnd/>
            <a:tailEnd/>
          </a:ln>
          <a:effectLst/>
        </p:spPr>
        <p:txBody>
          <a:bodyPr>
            <a:spAutoFit/>
          </a:bodyPr>
          <a:lstStyle/>
          <a:p>
            <a:pPr>
              <a:spcBef>
                <a:spcPct val="50000"/>
              </a:spcBef>
            </a:pPr>
            <a:r>
              <a:rPr lang="es-EC" b="1"/>
              <a:t>Razones para seleccionar la Universidad</a:t>
            </a:r>
            <a:endParaRPr lang="es-ES" sz="16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6563" name="Rectangle 3"/>
          <p:cNvSpPr>
            <a:spLocks noGrp="1" noChangeArrowheads="1"/>
          </p:cNvSpPr>
          <p:nvPr>
            <p:ph type="title"/>
          </p:nvPr>
        </p:nvSpPr>
        <p:spPr>
          <a:xfrm>
            <a:off x="539750" y="0"/>
            <a:ext cx="8229600" cy="868363"/>
          </a:xfrm>
        </p:spPr>
        <p:txBody>
          <a:bodyPr/>
          <a:lstStyle/>
          <a:p>
            <a:r>
              <a:rPr lang="es-EC" sz="3200" b="1">
                <a:solidFill>
                  <a:schemeClr val="bg1"/>
                </a:solidFill>
              </a:rPr>
              <a:t>Determinante Consumidor (Estudiantes)</a:t>
            </a:r>
            <a:endParaRPr lang="es-ES" sz="3200" b="1">
              <a:solidFill>
                <a:schemeClr val="bg1"/>
              </a:solidFill>
            </a:endParaRPr>
          </a:p>
        </p:txBody>
      </p:sp>
      <p:sp>
        <p:nvSpPr>
          <p:cNvPr id="66564" name="Rectangle 4"/>
          <p:cNvSpPr>
            <a:spLocks noGrp="1" noChangeArrowheads="1"/>
          </p:cNvSpPr>
          <p:nvPr>
            <p:ph type="body" idx="1"/>
          </p:nvPr>
        </p:nvSpPr>
        <p:spPr>
          <a:xfrm>
            <a:off x="468313" y="981075"/>
            <a:ext cx="8229600" cy="4525963"/>
          </a:xfrm>
        </p:spPr>
        <p:txBody>
          <a:bodyPr/>
          <a:lstStyle/>
          <a:p>
            <a:pPr>
              <a:lnSpc>
                <a:spcPct val="80000"/>
              </a:lnSpc>
              <a:buFontTx/>
              <a:buNone/>
            </a:pPr>
            <a:r>
              <a:rPr lang="es-EC" sz="2000" b="1"/>
              <a:t>DIARIO</a:t>
            </a:r>
            <a:endParaRPr lang="es-EC" sz="2000"/>
          </a:p>
          <a:p>
            <a:pPr>
              <a:lnSpc>
                <a:spcPct val="80000"/>
              </a:lnSpc>
            </a:pPr>
            <a:r>
              <a:rPr lang="es-EC" sz="2000"/>
              <a:t>78% afirma  leer el diario</a:t>
            </a:r>
            <a:r>
              <a:rPr lang="es-ES" sz="2000"/>
              <a:t> (</a:t>
            </a:r>
            <a:r>
              <a:rPr lang="es-EC" sz="2000"/>
              <a:t>72%</a:t>
            </a:r>
            <a:r>
              <a:rPr lang="es-ES" sz="2000"/>
              <a:t> El Universo)</a:t>
            </a:r>
          </a:p>
          <a:p>
            <a:pPr>
              <a:lnSpc>
                <a:spcPct val="80000"/>
              </a:lnSpc>
            </a:pPr>
            <a:r>
              <a:rPr lang="es-EC" sz="2000"/>
              <a:t>La mayoría de los estudiantes(55%) lee el diario los fines de semana</a:t>
            </a:r>
          </a:p>
          <a:p>
            <a:pPr>
              <a:lnSpc>
                <a:spcPct val="80000"/>
              </a:lnSpc>
            </a:pPr>
            <a:r>
              <a:rPr lang="es-EC" sz="2000"/>
              <a:t>55% lee las secciones de farándula</a:t>
            </a:r>
          </a:p>
          <a:p>
            <a:pPr>
              <a:lnSpc>
                <a:spcPct val="80000"/>
              </a:lnSpc>
              <a:buFontTx/>
              <a:buNone/>
            </a:pPr>
            <a:r>
              <a:rPr lang="es-EC" sz="2000" b="1"/>
              <a:t>RADIO</a:t>
            </a:r>
            <a:endParaRPr lang="es-EC" sz="2000"/>
          </a:p>
          <a:p>
            <a:pPr algn="just">
              <a:lnSpc>
                <a:spcPct val="80000"/>
              </a:lnSpc>
            </a:pPr>
            <a:r>
              <a:rPr lang="es-EC" sz="2000"/>
              <a:t>92% de estudiantes admite escuchar radio (72%</a:t>
            </a:r>
            <a:r>
              <a:rPr lang="es-ES" sz="2000"/>
              <a:t>  Onda Cero)</a:t>
            </a:r>
          </a:p>
          <a:p>
            <a:pPr algn="just">
              <a:lnSpc>
                <a:spcPct val="80000"/>
              </a:lnSpc>
            </a:pPr>
            <a:r>
              <a:rPr lang="es-EC" sz="2000"/>
              <a:t>52% escucha radio todos los días </a:t>
            </a:r>
          </a:p>
          <a:p>
            <a:pPr algn="just">
              <a:lnSpc>
                <a:spcPct val="80000"/>
              </a:lnSpc>
            </a:pPr>
            <a:r>
              <a:rPr lang="es-EC" sz="2000"/>
              <a:t>50% escucha radio en el horario de 4pm a 8pm</a:t>
            </a:r>
          </a:p>
          <a:p>
            <a:pPr algn="just">
              <a:lnSpc>
                <a:spcPct val="80000"/>
              </a:lnSpc>
            </a:pPr>
            <a:r>
              <a:rPr lang="es-EC" sz="2000"/>
              <a:t>Medio no muy costoso y de gran impacto positivo</a:t>
            </a:r>
          </a:p>
          <a:p>
            <a:pPr>
              <a:lnSpc>
                <a:spcPct val="80000"/>
              </a:lnSpc>
              <a:buFontTx/>
              <a:buNone/>
            </a:pPr>
            <a:r>
              <a:rPr lang="es-EC" sz="2000" b="1"/>
              <a:t>TELEVISION</a:t>
            </a:r>
            <a:r>
              <a:rPr lang="es-ES" sz="2000"/>
              <a:t> </a:t>
            </a:r>
          </a:p>
          <a:p>
            <a:pPr algn="just">
              <a:lnSpc>
                <a:spcPct val="80000"/>
              </a:lnSpc>
            </a:pPr>
            <a:r>
              <a:rPr lang="es-EC" sz="2000"/>
              <a:t>93% ven TV, 47%  canales de TV pagada (HBO, FOX, MTV y  WARNER)</a:t>
            </a:r>
          </a:p>
          <a:p>
            <a:pPr algn="just">
              <a:lnSpc>
                <a:spcPct val="80000"/>
              </a:lnSpc>
            </a:pPr>
            <a:r>
              <a:rPr lang="es-EC" sz="2000"/>
              <a:t>40% canales de TV local (ECUAVISA, GAMAVISION y TC)</a:t>
            </a:r>
            <a:r>
              <a:rPr lang="es-ES" sz="2000"/>
              <a:t> </a:t>
            </a:r>
          </a:p>
          <a:p>
            <a:pPr algn="just">
              <a:lnSpc>
                <a:spcPct val="80000"/>
              </a:lnSpc>
            </a:pPr>
            <a:r>
              <a:rPr lang="es-EC" sz="2000"/>
              <a:t>Viernes  85% de estudiantes,  70% el resto de la semana. (Horario de 8pm a 12pm)</a:t>
            </a:r>
            <a:endParaRPr lang="es-ES" sz="2000"/>
          </a:p>
          <a:p>
            <a:pPr algn="just">
              <a:lnSpc>
                <a:spcPct val="80000"/>
              </a:lnSpc>
            </a:pPr>
            <a:r>
              <a:rPr lang="es-EC" sz="2000"/>
              <a:t>Medio muy costoso en canales de TV local</a:t>
            </a:r>
            <a:endParaRPr lang="es-ES" sz="2000"/>
          </a:p>
          <a:p>
            <a:pPr algn="just">
              <a:lnSpc>
                <a:spcPct val="80000"/>
              </a:lnSpc>
            </a:pPr>
            <a:endParaRPr lang="es-ES" sz="2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7587" name="Rectangle 3"/>
          <p:cNvSpPr>
            <a:spLocks noGrp="1" noChangeArrowheads="1"/>
          </p:cNvSpPr>
          <p:nvPr>
            <p:ph type="title"/>
          </p:nvPr>
        </p:nvSpPr>
        <p:spPr>
          <a:xfrm>
            <a:off x="468313" y="188913"/>
            <a:ext cx="8229600" cy="796925"/>
          </a:xfrm>
        </p:spPr>
        <p:txBody>
          <a:bodyPr/>
          <a:lstStyle/>
          <a:p>
            <a:r>
              <a:rPr lang="es-EC" sz="3200" b="1">
                <a:solidFill>
                  <a:schemeClr val="bg1"/>
                </a:solidFill>
              </a:rPr>
              <a:t>Determinante Consumidor (Estudiantes)</a:t>
            </a:r>
            <a:endParaRPr lang="es-ES" sz="3200" b="1">
              <a:solidFill>
                <a:schemeClr val="bg1"/>
              </a:solidFill>
            </a:endParaRPr>
          </a:p>
        </p:txBody>
      </p:sp>
      <p:sp>
        <p:nvSpPr>
          <p:cNvPr id="67588" name="Rectangle 4"/>
          <p:cNvSpPr>
            <a:spLocks noGrp="1" noChangeArrowheads="1"/>
          </p:cNvSpPr>
          <p:nvPr>
            <p:ph type="body" idx="1"/>
          </p:nvPr>
        </p:nvSpPr>
        <p:spPr/>
        <p:txBody>
          <a:bodyPr/>
          <a:lstStyle/>
          <a:p>
            <a:pPr>
              <a:buFontTx/>
              <a:buNone/>
            </a:pPr>
            <a:r>
              <a:rPr lang="es-EC" sz="3600" b="1"/>
              <a:t>Perfil de Estudiante.  Identificación</a:t>
            </a:r>
          </a:p>
          <a:p>
            <a:r>
              <a:rPr lang="es-EC"/>
              <a:t>Edad:	Entre los 17 a 19 años.</a:t>
            </a:r>
          </a:p>
          <a:p>
            <a:r>
              <a:rPr lang="es-EC"/>
              <a:t>Sexo: 	Hombres o mujeres</a:t>
            </a:r>
          </a:p>
          <a:p>
            <a:r>
              <a:rPr lang="es-EC"/>
              <a:t>Habitad:  Urbano</a:t>
            </a:r>
          </a:p>
          <a:p>
            <a:r>
              <a:rPr lang="es-EC"/>
              <a:t>Nivel socioeconómico: Clase  Media, Media	alta y Alta</a:t>
            </a:r>
          </a:p>
          <a:p>
            <a:r>
              <a:rPr lang="es-EC"/>
              <a:t>Nivel Cultural: Alto</a:t>
            </a:r>
            <a:r>
              <a:rPr lang="es-ES" sz="3600"/>
              <a:t> </a:t>
            </a:r>
          </a:p>
          <a:p>
            <a:endParaRPr lang="es-ES"/>
          </a:p>
        </p:txBody>
      </p:sp>
      <p:pic>
        <p:nvPicPr>
          <p:cNvPr id="67589" name="Picture 5" descr="carrera_002"/>
          <p:cNvPicPr>
            <a:picLocks noChangeAspect="1" noChangeArrowheads="1"/>
          </p:cNvPicPr>
          <p:nvPr/>
        </p:nvPicPr>
        <p:blipFill>
          <a:blip r:embed="rId3"/>
          <a:srcRect/>
          <a:stretch>
            <a:fillRect/>
          </a:stretch>
        </p:blipFill>
        <p:spPr bwMode="auto">
          <a:xfrm>
            <a:off x="7132638" y="2133600"/>
            <a:ext cx="1868487" cy="20161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8613" name="Rectangle 5"/>
          <p:cNvSpPr>
            <a:spLocks noGrp="1" noChangeArrowheads="1"/>
          </p:cNvSpPr>
          <p:nvPr>
            <p:ph type="title"/>
          </p:nvPr>
        </p:nvSpPr>
        <p:spPr>
          <a:xfrm>
            <a:off x="468313" y="0"/>
            <a:ext cx="8229600" cy="868363"/>
          </a:xfrm>
        </p:spPr>
        <p:txBody>
          <a:bodyPr/>
          <a:lstStyle/>
          <a:p>
            <a:r>
              <a:rPr lang="es-EC" sz="3600" b="1">
                <a:solidFill>
                  <a:schemeClr val="bg1"/>
                </a:solidFill>
              </a:rPr>
              <a:t>Determinante Marco Económico</a:t>
            </a:r>
            <a:endParaRPr lang="es-ES" sz="3600" b="1">
              <a:solidFill>
                <a:schemeClr val="bg1"/>
              </a:solidFill>
            </a:endParaRPr>
          </a:p>
        </p:txBody>
      </p:sp>
      <p:sp>
        <p:nvSpPr>
          <p:cNvPr id="68614" name="Rectangle 6"/>
          <p:cNvSpPr>
            <a:spLocks noGrp="1" noChangeArrowheads="1"/>
          </p:cNvSpPr>
          <p:nvPr>
            <p:ph type="body" idx="1"/>
          </p:nvPr>
        </p:nvSpPr>
        <p:spPr/>
        <p:txBody>
          <a:bodyPr/>
          <a:lstStyle/>
          <a:p>
            <a:pPr algn="just">
              <a:lnSpc>
                <a:spcPct val="90000"/>
              </a:lnSpc>
            </a:pPr>
            <a:r>
              <a:rPr lang="es-EC" sz="2800"/>
              <a:t>El crecimiento económico del país se sustenta fundamentalmente en la expansión del PIB petrolero</a:t>
            </a:r>
            <a:r>
              <a:rPr lang="es-ES" sz="2800"/>
              <a:t> </a:t>
            </a:r>
            <a:endParaRPr lang="es-EC" sz="2800"/>
          </a:p>
          <a:p>
            <a:pPr algn="just">
              <a:lnSpc>
                <a:spcPct val="90000"/>
              </a:lnSpc>
            </a:pPr>
            <a:r>
              <a:rPr lang="es-EC" sz="2800"/>
              <a:t>La situación del desempleo se torna preocupante.</a:t>
            </a:r>
            <a:endParaRPr lang="es-ES" sz="2800"/>
          </a:p>
          <a:p>
            <a:pPr algn="just">
              <a:lnSpc>
                <a:spcPct val="90000"/>
              </a:lnSpc>
            </a:pPr>
            <a:r>
              <a:rPr lang="es-EC" sz="2800"/>
              <a:t>2006, crecimiento moderado de la actividad económica. </a:t>
            </a:r>
          </a:p>
          <a:p>
            <a:pPr algn="just">
              <a:lnSpc>
                <a:spcPct val="90000"/>
              </a:lnSpc>
            </a:pPr>
            <a:r>
              <a:rPr lang="es-EC" sz="2800"/>
              <a:t>En el mes de diciembre del 2005, de 4.36 puntos de inflación general, la educación y el alojamiento representaron 3.1 puntos.</a:t>
            </a:r>
            <a:r>
              <a:rPr lang="es-ES" sz="2800"/>
              <a:t> </a:t>
            </a:r>
          </a:p>
          <a:p>
            <a:pPr>
              <a:lnSpc>
                <a:spcPct val="90000"/>
              </a:lnSpc>
            </a:pPr>
            <a:endParaRPr lang="es-ES" sz="2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1685" name="Rectangle 5"/>
          <p:cNvSpPr>
            <a:spLocks noGrp="1" noChangeArrowheads="1"/>
          </p:cNvSpPr>
          <p:nvPr>
            <p:ph type="title"/>
          </p:nvPr>
        </p:nvSpPr>
        <p:spPr>
          <a:xfrm>
            <a:off x="539750" y="188913"/>
            <a:ext cx="8229600" cy="796925"/>
          </a:xfrm>
        </p:spPr>
        <p:txBody>
          <a:bodyPr/>
          <a:lstStyle/>
          <a:p>
            <a:r>
              <a:rPr lang="es-EC" sz="4000" b="1">
                <a:solidFill>
                  <a:schemeClr val="bg1"/>
                </a:solidFill>
              </a:rPr>
              <a:t>Determinante Mercado</a:t>
            </a:r>
            <a:endParaRPr lang="es-ES" sz="4000" b="1">
              <a:solidFill>
                <a:schemeClr val="bg1"/>
              </a:solidFill>
            </a:endParaRPr>
          </a:p>
        </p:txBody>
      </p:sp>
      <p:sp>
        <p:nvSpPr>
          <p:cNvPr id="71686" name="Rectangle 6"/>
          <p:cNvSpPr>
            <a:spLocks noGrp="1" noChangeArrowheads="1"/>
          </p:cNvSpPr>
          <p:nvPr>
            <p:ph type="body" idx="1"/>
          </p:nvPr>
        </p:nvSpPr>
        <p:spPr>
          <a:xfrm>
            <a:off x="468313" y="1196975"/>
            <a:ext cx="8229600" cy="4525963"/>
          </a:xfrm>
        </p:spPr>
        <p:txBody>
          <a:bodyPr/>
          <a:lstStyle/>
          <a:p>
            <a:pPr algn="just">
              <a:lnSpc>
                <a:spcPct val="90000"/>
              </a:lnSpc>
            </a:pPr>
            <a:r>
              <a:rPr lang="es-EC" sz="2800"/>
              <a:t>La Educación Universitaria Autofinanciada es tres veces mayor a la Cofinanciada.</a:t>
            </a:r>
          </a:p>
          <a:p>
            <a:pPr algn="just">
              <a:lnSpc>
                <a:spcPct val="90000"/>
              </a:lnSpc>
            </a:pPr>
            <a:r>
              <a:rPr lang="es-EC" sz="2800"/>
              <a:t>Tendencia hacia carreras humanísticas o carreras técnicas de corta duración.</a:t>
            </a:r>
          </a:p>
          <a:p>
            <a:pPr algn="just">
              <a:lnSpc>
                <a:spcPct val="90000"/>
              </a:lnSpc>
            </a:pPr>
            <a:r>
              <a:rPr lang="es-EC" sz="2800"/>
              <a:t>66 centros de educación superior legalmente aprobados</a:t>
            </a:r>
            <a:r>
              <a:rPr lang="es-ES" sz="2800"/>
              <a:t>(</a:t>
            </a:r>
            <a:r>
              <a:rPr lang="es-EC" sz="2800"/>
              <a:t>300 institutos técnicos calificados como de nivel superior)</a:t>
            </a:r>
          </a:p>
          <a:p>
            <a:pPr algn="just">
              <a:lnSpc>
                <a:spcPct val="90000"/>
              </a:lnSpc>
            </a:pPr>
            <a:r>
              <a:rPr lang="es-EC" sz="2800"/>
              <a:t>250 000 estudiantes en las universidades públicas.</a:t>
            </a:r>
            <a:r>
              <a:rPr lang="es-ES" sz="2800"/>
              <a:t> </a:t>
            </a:r>
          </a:p>
          <a:p>
            <a:pPr algn="just">
              <a:lnSpc>
                <a:spcPct val="90000"/>
              </a:lnSpc>
            </a:pPr>
            <a:r>
              <a:rPr lang="es-EC" sz="2800"/>
              <a:t>85 000 estudiantes en universidades privadas.</a:t>
            </a:r>
            <a:r>
              <a:rPr lang="es-ES" sz="2800"/>
              <a:t>  </a:t>
            </a:r>
          </a:p>
          <a:p>
            <a:pPr>
              <a:lnSpc>
                <a:spcPct val="90000"/>
              </a:lnSpc>
            </a:pPr>
            <a:endParaRPr lang="es-ES" sz="2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2707" name="Rectangle 3"/>
          <p:cNvSpPr>
            <a:spLocks noGrp="1" noChangeArrowheads="1"/>
          </p:cNvSpPr>
          <p:nvPr>
            <p:ph type="title"/>
          </p:nvPr>
        </p:nvSpPr>
        <p:spPr>
          <a:xfrm>
            <a:off x="468313" y="0"/>
            <a:ext cx="8229600" cy="1143000"/>
          </a:xfrm>
        </p:spPr>
        <p:txBody>
          <a:bodyPr/>
          <a:lstStyle/>
          <a:p>
            <a:r>
              <a:rPr lang="es-EC" sz="3600" b="1">
                <a:solidFill>
                  <a:schemeClr val="bg1"/>
                </a:solidFill>
              </a:rPr>
              <a:t>Determinante Competencia</a:t>
            </a:r>
            <a:endParaRPr lang="es-ES" sz="3600" b="1">
              <a:solidFill>
                <a:schemeClr val="bg1"/>
              </a:solidFill>
            </a:endParaRPr>
          </a:p>
        </p:txBody>
      </p:sp>
      <p:sp>
        <p:nvSpPr>
          <p:cNvPr id="72708" name="Rectangle 4"/>
          <p:cNvSpPr>
            <a:spLocks noGrp="1" noChangeArrowheads="1"/>
          </p:cNvSpPr>
          <p:nvPr>
            <p:ph type="body" idx="1"/>
          </p:nvPr>
        </p:nvSpPr>
        <p:spPr/>
        <p:txBody>
          <a:bodyPr/>
          <a:lstStyle/>
          <a:p>
            <a:r>
              <a:rPr lang="es-EC" sz="2800"/>
              <a:t>Católica Santiago de Guayaquil</a:t>
            </a:r>
          </a:p>
          <a:p>
            <a:r>
              <a:rPr lang="es-EC" sz="2800"/>
              <a:t>Santa Maria de Chile </a:t>
            </a:r>
            <a:endParaRPr lang="es-ES" sz="2800"/>
          </a:p>
          <a:p>
            <a:r>
              <a:rPr lang="es-EC" sz="2800"/>
              <a:t>Espíritu Santo</a:t>
            </a:r>
            <a:r>
              <a:rPr lang="es-ES" sz="2800"/>
              <a:t> </a:t>
            </a:r>
            <a:endParaRPr lang="es-EC" sz="2800"/>
          </a:p>
          <a:p>
            <a:pPr lvl="1" algn="just"/>
            <a:r>
              <a:rPr lang="es-EC" sz="2400"/>
              <a:t>Facultad ICHE ofrece  doble titulación.</a:t>
            </a:r>
            <a:r>
              <a:rPr lang="es-ES" sz="2400"/>
              <a:t> </a:t>
            </a:r>
          </a:p>
          <a:p>
            <a:pPr lvl="1" algn="just"/>
            <a:r>
              <a:rPr lang="es-EC" sz="2400"/>
              <a:t>ESPOL entre las 3000 mejores universidades del mundo (2594) y entre las 100 mejores de Latino América (98) a diciembre del 2005.</a:t>
            </a:r>
          </a:p>
          <a:p>
            <a:pPr lvl="1" algn="just"/>
            <a:r>
              <a:rPr lang="es-EC" sz="2400"/>
              <a:t>USM el costo de la carrera incluye el seminario de título.</a:t>
            </a:r>
          </a:p>
          <a:p>
            <a:pPr lvl="1" algn="just"/>
            <a:r>
              <a:rPr lang="es-ES" sz="2400"/>
              <a:t>USM y UEES no hay pago diferenciado. </a:t>
            </a:r>
          </a:p>
          <a:p>
            <a:endParaRPr lang="es-ES" sz="2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show 2"/>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5362" name="Rectangle 2"/>
          <p:cNvSpPr>
            <a:spLocks noGrp="1" noChangeArrowheads="1"/>
          </p:cNvSpPr>
          <p:nvPr>
            <p:ph type="title"/>
          </p:nvPr>
        </p:nvSpPr>
        <p:spPr>
          <a:xfrm>
            <a:off x="457200" y="0"/>
            <a:ext cx="8229600" cy="1196975"/>
          </a:xfrm>
        </p:spPr>
        <p:txBody>
          <a:bodyPr/>
          <a:lstStyle/>
          <a:p>
            <a:r>
              <a:rPr lang="es-ES_tradnl" sz="3600" b="1">
                <a:solidFill>
                  <a:schemeClr val="bg1"/>
                </a:solidFill>
              </a:rPr>
              <a:t>El Problema de Marketing.</a:t>
            </a:r>
            <a:r>
              <a:rPr lang="es-ES_tradnl" sz="3600" b="1">
                <a:solidFill>
                  <a:schemeClr val="accent2"/>
                </a:solidFill>
              </a:rPr>
              <a:t> </a:t>
            </a:r>
            <a:br>
              <a:rPr lang="es-ES_tradnl" sz="3600" b="1">
                <a:solidFill>
                  <a:schemeClr val="accent2"/>
                </a:solidFill>
              </a:rPr>
            </a:br>
            <a:r>
              <a:rPr lang="es-ES_tradnl" sz="3600" b="1">
                <a:solidFill>
                  <a:schemeClr val="accent2"/>
                </a:solidFill>
              </a:rPr>
              <a:t>Ámbito de Estudio</a:t>
            </a:r>
            <a:endParaRPr lang="es-ES" sz="3600" b="1">
              <a:solidFill>
                <a:schemeClr val="accent2"/>
              </a:solidFill>
            </a:endParaRPr>
          </a:p>
        </p:txBody>
      </p:sp>
      <p:sp>
        <p:nvSpPr>
          <p:cNvPr id="15363" name="Rectangle 3"/>
          <p:cNvSpPr>
            <a:spLocks noGrp="1" noChangeArrowheads="1"/>
          </p:cNvSpPr>
          <p:nvPr>
            <p:ph type="body" sz="half" idx="1"/>
          </p:nvPr>
        </p:nvSpPr>
        <p:spPr>
          <a:xfrm>
            <a:off x="457200" y="1341438"/>
            <a:ext cx="8218488" cy="2016125"/>
          </a:xfrm>
        </p:spPr>
        <p:txBody>
          <a:bodyPr/>
          <a:lstStyle/>
          <a:p>
            <a:pPr algn="just"/>
            <a:r>
              <a:rPr lang="es-EC" sz="1800"/>
              <a:t>Período 2000 - 2005</a:t>
            </a:r>
            <a:r>
              <a:rPr lang="es-ES" sz="1800"/>
              <a:t> </a:t>
            </a:r>
            <a:r>
              <a:rPr lang="es-EC" sz="1800"/>
              <a:t>,  considerable disminución en el número de alumnos registrados en el Nivel 0 de la Facultad.</a:t>
            </a:r>
          </a:p>
          <a:p>
            <a:pPr algn="just"/>
            <a:r>
              <a:rPr lang="es-EC" sz="1800"/>
              <a:t>Este proyecto permite que la Facultad  sea reconocida  en el mercado mediante la creación de un Plan de Marketing</a:t>
            </a:r>
            <a:r>
              <a:rPr lang="es-ES" sz="1800"/>
              <a:t>.</a:t>
            </a:r>
          </a:p>
          <a:p>
            <a:pPr algn="just"/>
            <a:r>
              <a:rPr lang="es-EC" sz="1800"/>
              <a:t>Captar  mayor número de estudiantes  que ingresen a realizar sus estudios en las carreras de la Facultad.</a:t>
            </a:r>
            <a:r>
              <a:rPr lang="es-EC" sz="2800"/>
              <a:t> </a:t>
            </a:r>
          </a:p>
          <a:p>
            <a:endParaRPr lang="es-ES" sz="2800"/>
          </a:p>
        </p:txBody>
      </p:sp>
      <p:graphicFrame>
        <p:nvGraphicFramePr>
          <p:cNvPr id="15366" name="Object 6"/>
          <p:cNvGraphicFramePr>
            <a:graphicFrameLocks noChangeAspect="1"/>
          </p:cNvGraphicFramePr>
          <p:nvPr>
            <p:ph sz="half" idx="2"/>
          </p:nvPr>
        </p:nvGraphicFramePr>
        <p:xfrm>
          <a:off x="1116013" y="3284538"/>
          <a:ext cx="7062787" cy="3313112"/>
        </p:xfrm>
        <a:graphic>
          <a:graphicData uri="http://schemas.openxmlformats.org/presentationml/2006/ole">
            <p:oleObj spid="_x0000_s15366" name="Gráfico" r:id="rId4" imgW="7248449" imgH="4848149" progId="Excel.Chart.8">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show 2"/>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73731" name="Rectangle 3"/>
          <p:cNvSpPr>
            <a:spLocks noGrp="1" noChangeArrowheads="1"/>
          </p:cNvSpPr>
          <p:nvPr>
            <p:ph type="title"/>
          </p:nvPr>
        </p:nvSpPr>
        <p:spPr>
          <a:xfrm>
            <a:off x="468313" y="0"/>
            <a:ext cx="8229600" cy="1143000"/>
          </a:xfrm>
        </p:spPr>
        <p:txBody>
          <a:bodyPr/>
          <a:lstStyle/>
          <a:p>
            <a:r>
              <a:rPr lang="es-EC" sz="3600" b="1">
                <a:solidFill>
                  <a:schemeClr val="bg1"/>
                </a:solidFill>
              </a:rPr>
              <a:t>Determinante Competencia</a:t>
            </a:r>
            <a:endParaRPr lang="es-ES" sz="3600" b="1">
              <a:solidFill>
                <a:schemeClr val="bg1"/>
              </a:solidFill>
            </a:endParaRPr>
          </a:p>
        </p:txBody>
      </p:sp>
      <p:sp>
        <p:nvSpPr>
          <p:cNvPr id="73733" name="Rectangle 5"/>
          <p:cNvSpPr>
            <a:spLocks noChangeArrowheads="1"/>
          </p:cNvSpPr>
          <p:nvPr/>
        </p:nvSpPr>
        <p:spPr bwMode="auto">
          <a:xfrm>
            <a:off x="2370138" y="1341438"/>
            <a:ext cx="3930650" cy="581025"/>
          </a:xfrm>
          <a:prstGeom prst="rect">
            <a:avLst/>
          </a:prstGeom>
          <a:noFill/>
          <a:ln w="9525">
            <a:noFill/>
            <a:miter lim="800000"/>
            <a:headEnd/>
            <a:tailEnd/>
          </a:ln>
          <a:effectLst/>
        </p:spPr>
        <p:txBody>
          <a:bodyPr wrap="none" anchor="ctr">
            <a:spAutoFit/>
          </a:bodyPr>
          <a:lstStyle/>
          <a:p>
            <a:pPr algn="ctr"/>
            <a:r>
              <a:rPr lang="es-EC" sz="1600" b="1">
                <a:ea typeface="Times New Roman" pitchFamily="18" charset="0"/>
                <a:cs typeface="Arial" charset="0"/>
              </a:rPr>
              <a:t>Cuadro Comparativo de Universidades</a:t>
            </a:r>
            <a:endParaRPr lang="es-ES" sz="1600">
              <a:ea typeface="Times New Roman" pitchFamily="18" charset="0"/>
              <a:cs typeface="Arial" charset="0"/>
            </a:endParaRPr>
          </a:p>
          <a:p>
            <a:pPr algn="ctr" eaLnBrk="0" hangingPunct="0"/>
            <a:endParaRPr lang="es-ES" sz="1600">
              <a:ea typeface="Times New Roman" pitchFamily="18" charset="0"/>
              <a:cs typeface="Arial" charset="0"/>
            </a:endParaRPr>
          </a:p>
        </p:txBody>
      </p:sp>
      <p:graphicFrame>
        <p:nvGraphicFramePr>
          <p:cNvPr id="73734" name="Object 6"/>
          <p:cNvGraphicFramePr>
            <a:graphicFrameLocks noChangeAspect="1"/>
          </p:cNvGraphicFramePr>
          <p:nvPr/>
        </p:nvGraphicFramePr>
        <p:xfrm>
          <a:off x="1258888" y="1905000"/>
          <a:ext cx="7200900" cy="3595688"/>
        </p:xfrm>
        <a:graphic>
          <a:graphicData uri="http://schemas.openxmlformats.org/presentationml/2006/ole">
            <p:oleObj spid="_x0000_s73734" r:id="rId4" imgW="4515002" imgH="2866949" progId="Excel.Sheet.8">
              <p:embed/>
            </p:oleObj>
          </a:graphicData>
        </a:graphic>
      </p:graphicFrame>
      <p:sp>
        <p:nvSpPr>
          <p:cNvPr id="73735" name="Rectangle 7"/>
          <p:cNvSpPr>
            <a:spLocks noChangeArrowheads="1"/>
          </p:cNvSpPr>
          <p:nvPr/>
        </p:nvSpPr>
        <p:spPr bwMode="auto">
          <a:xfrm>
            <a:off x="1692275" y="5622925"/>
            <a:ext cx="2927350" cy="336550"/>
          </a:xfrm>
          <a:prstGeom prst="rect">
            <a:avLst/>
          </a:prstGeom>
          <a:noFill/>
          <a:ln w="9525">
            <a:noFill/>
            <a:miter lim="800000"/>
            <a:headEnd/>
            <a:tailEnd/>
          </a:ln>
          <a:effectLst/>
        </p:spPr>
        <p:txBody>
          <a:bodyPr wrap="none" anchor="ctr">
            <a:spAutoFit/>
          </a:bodyPr>
          <a:lstStyle/>
          <a:p>
            <a:r>
              <a:rPr lang="es-EC" sz="1600" b="1">
                <a:cs typeface="Times New Roman" pitchFamily="18" charset="0"/>
              </a:rPr>
              <a:t>Elaborado por: Los Autores</a:t>
            </a:r>
            <a:r>
              <a:rPr lang="es-ES" sz="1600" b="1"/>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4757" name="Rectangle 5"/>
          <p:cNvSpPr>
            <a:spLocks noGrp="1" noChangeArrowheads="1"/>
          </p:cNvSpPr>
          <p:nvPr>
            <p:ph type="title"/>
          </p:nvPr>
        </p:nvSpPr>
        <p:spPr>
          <a:xfrm>
            <a:off x="468313" y="0"/>
            <a:ext cx="8229600" cy="1143000"/>
          </a:xfrm>
        </p:spPr>
        <p:txBody>
          <a:bodyPr/>
          <a:lstStyle/>
          <a:p>
            <a:r>
              <a:rPr lang="es-EC" sz="3600" b="1">
                <a:solidFill>
                  <a:schemeClr val="bg1"/>
                </a:solidFill>
              </a:rPr>
              <a:t>Determinante Legal</a:t>
            </a:r>
            <a:endParaRPr lang="es-ES" sz="3600" b="1">
              <a:solidFill>
                <a:schemeClr val="bg1"/>
              </a:solidFill>
            </a:endParaRPr>
          </a:p>
        </p:txBody>
      </p:sp>
      <p:sp>
        <p:nvSpPr>
          <p:cNvPr id="74758" name="Rectangle 6"/>
          <p:cNvSpPr>
            <a:spLocks noGrp="1" noChangeArrowheads="1"/>
          </p:cNvSpPr>
          <p:nvPr>
            <p:ph type="body" idx="1"/>
          </p:nvPr>
        </p:nvSpPr>
        <p:spPr/>
        <p:txBody>
          <a:bodyPr/>
          <a:lstStyle/>
          <a:p>
            <a:r>
              <a:rPr lang="es-EC" b="1"/>
              <a:t>CONESUP</a:t>
            </a:r>
            <a:endParaRPr lang="es-ES"/>
          </a:p>
          <a:p>
            <a:pPr algn="just">
              <a:buFontTx/>
              <a:buNone/>
            </a:pPr>
            <a:r>
              <a:rPr lang="es-EC"/>
              <a:t>	Definir la Política de Educación Superior del Ecuador y estructurar, planificar, dirigir, regular, coordinar, controlar y evaluar, el Sistema Nacional de Educación Superior</a:t>
            </a:r>
            <a:r>
              <a:rPr lang="es-ES"/>
              <a:t> </a:t>
            </a:r>
          </a:p>
          <a:p>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134200" name="Group 56"/>
          <p:cNvGraphicFramePr>
            <a:graphicFrameLocks noGrp="1"/>
          </p:cNvGraphicFramePr>
          <p:nvPr/>
        </p:nvGraphicFramePr>
        <p:xfrm>
          <a:off x="611188" y="2492375"/>
          <a:ext cx="8066087" cy="3022600"/>
        </p:xfrm>
        <a:graphic>
          <a:graphicData uri="http://schemas.openxmlformats.org/drawingml/2006/table">
            <a:tbl>
              <a:tblPr/>
              <a:tblGrid>
                <a:gridCol w="2359025"/>
                <a:gridCol w="2852737"/>
                <a:gridCol w="2854325"/>
              </a:tblGrid>
              <a:tr h="361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rgbClr val="FFFFFF"/>
                          </a:solidFill>
                          <a:effectLst/>
                          <a:latin typeface="Arial" charset="0"/>
                          <a:cs typeface="Arial" charset="0"/>
                        </a:rPr>
                        <a:t>OBJETIVO INICIAL CUANTIFICADO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rgbClr val="FFFFFF"/>
                          </a:solidFill>
                          <a:effectLst/>
                          <a:latin typeface="Arial" charset="0"/>
                          <a:cs typeface="Arial" charset="0"/>
                        </a:rPr>
                        <a:t>CAUSAS DEL SI/NO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rgbClr val="FFFFFF"/>
                          </a:solidFill>
                          <a:effectLst/>
                          <a:latin typeface="Arial" charset="0"/>
                          <a:cs typeface="Arial" charset="0"/>
                        </a:rPr>
                        <a:t>REDEFINICIÓN Y CUANTIFICACIÓN DEL NUEVO OBJETIVO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r>
              <a:tr h="1803400">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Incrementar el número de estudiantes aspirantes al Pre-Politécnico de la Facultad  de Ciencias Humanísticas y Económicas en un 25% con respecto al año 2005. </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El objetivo será redifinido considerando un cambio del 20% de incremento de estudiantes considerando que según el estudio de mercado realizado la ESPOL tiene una preferencia del 9% del mercado y de este porcentaje un 23% está interesado en seguir carreras de la Facultad de Ciencias Humnísticas y Económicas. Debido a que el proyecto no se pudo presentar en el año 2005 las estrategias del Plan de Marketing son direccionadas para ejecutarse en el 2006, incrementando el número de estudiantes aspirantes al Pre-Politécnico de la Facultad en 20% con respecto al estimado de estudiantes registrados del 2006.</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Arial" charset="0"/>
                        </a:rPr>
                        <a:t>Incrementar el número de estudiantes aspirantes al Pre-Politécnico de la Facultad de Ciencias Humanísticas y Económicas de la ESPOL del 2007 en 20% con respecto al año 2006. (1048-175)</a:t>
                      </a:r>
                      <a:r>
                        <a:rPr kumimoji="0" lang="es-ES" sz="1000" b="0" i="0" u="none" strike="noStrike" cap="none" normalizeH="0" baseline="0" smtClean="0">
                          <a:ln>
                            <a:noFill/>
                          </a:ln>
                          <a:solidFill>
                            <a:schemeClr val="tx1"/>
                          </a:solidFill>
                          <a:effectLst/>
                          <a:latin typeface="Arial" charset="0"/>
                          <a:cs typeface="Arial" charset="0"/>
                        </a:rPr>
                        <a:t>. Se estimará el total de estudiantes aspirantes al Pre-Politécnico del ICHE del año 2006 en base a la tasa promedio de crecimiento de aspirantes de los años 1999-2005.</a:t>
                      </a:r>
                      <a:endParaRPr kumimoji="0" lang="es-ES"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825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charset="0"/>
                          <a:cs typeface="Arial" charset="0"/>
                        </a:rPr>
                        <a:t>NO ALCANZABLE</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4201" name="Rectangle 57"/>
          <p:cNvSpPr>
            <a:spLocks noChangeArrowheads="1"/>
          </p:cNvSpPr>
          <p:nvPr/>
        </p:nvSpPr>
        <p:spPr bwMode="auto">
          <a:xfrm>
            <a:off x="1116013" y="0"/>
            <a:ext cx="6711950" cy="1190625"/>
          </a:xfrm>
          <a:prstGeom prst="rect">
            <a:avLst/>
          </a:prstGeom>
          <a:noFill/>
          <a:ln w="9525">
            <a:noFill/>
            <a:miter lim="800000"/>
            <a:headEnd/>
            <a:tailEnd/>
          </a:ln>
          <a:effectLst/>
        </p:spPr>
        <p:txBody>
          <a:bodyPr wrap="none" anchor="ctr">
            <a:spAutoFit/>
          </a:bodyPr>
          <a:lstStyle/>
          <a:p>
            <a:pPr algn="ctr"/>
            <a:r>
              <a:rPr lang="es-EC" sz="3600" b="1">
                <a:solidFill>
                  <a:schemeClr val="bg1"/>
                </a:solidFill>
              </a:rPr>
              <a:t>Redefinición de los Objetivos </a:t>
            </a:r>
          </a:p>
          <a:p>
            <a:pPr algn="ctr"/>
            <a:r>
              <a:rPr lang="es-EC" sz="3600" b="1">
                <a:solidFill>
                  <a:schemeClr val="accent2"/>
                </a:solidFill>
              </a:rPr>
              <a:t>Iniciales del Proyecto</a:t>
            </a:r>
            <a:r>
              <a:rPr lang="es-ES" sz="3600">
                <a:solidFill>
                  <a:schemeClr val="bg1"/>
                </a:solidFil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5781" name="Rectangle 5"/>
          <p:cNvSpPr>
            <a:spLocks noGrp="1" noChangeArrowheads="1"/>
          </p:cNvSpPr>
          <p:nvPr>
            <p:ph type="ctrTitle"/>
          </p:nvPr>
        </p:nvSpPr>
        <p:spPr/>
        <p:txBody>
          <a:bodyPr/>
          <a:lstStyle/>
          <a:p>
            <a:r>
              <a:rPr lang="es-EC" b="1"/>
              <a:t>MARKETING MIX</a:t>
            </a:r>
            <a:endParaRPr lang="es-ES" b="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show 2"/>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76803" name="Rectangle 3"/>
          <p:cNvSpPr>
            <a:spLocks noGrp="1" noChangeArrowheads="1"/>
          </p:cNvSpPr>
          <p:nvPr>
            <p:ph type="title"/>
          </p:nvPr>
        </p:nvSpPr>
        <p:spPr>
          <a:xfrm>
            <a:off x="468313" y="0"/>
            <a:ext cx="8229600" cy="1143000"/>
          </a:xfrm>
        </p:spPr>
        <p:txBody>
          <a:bodyPr/>
          <a:lstStyle/>
          <a:p>
            <a:r>
              <a:rPr lang="es-EC" b="1">
                <a:solidFill>
                  <a:schemeClr val="bg1"/>
                </a:solidFill>
              </a:rPr>
              <a:t>Producto</a:t>
            </a:r>
            <a:endParaRPr lang="es-ES" b="1">
              <a:solidFill>
                <a:schemeClr val="bg1"/>
              </a:solidFill>
            </a:endParaRPr>
          </a:p>
        </p:txBody>
      </p:sp>
      <p:sp>
        <p:nvSpPr>
          <p:cNvPr id="76805" name="Rectangle 5"/>
          <p:cNvSpPr>
            <a:spLocks noChangeArrowheads="1"/>
          </p:cNvSpPr>
          <p:nvPr/>
        </p:nvSpPr>
        <p:spPr bwMode="auto">
          <a:xfrm>
            <a:off x="611188" y="1603375"/>
            <a:ext cx="7273925" cy="336550"/>
          </a:xfrm>
          <a:prstGeom prst="rect">
            <a:avLst/>
          </a:prstGeom>
          <a:noFill/>
          <a:ln w="9525">
            <a:noFill/>
            <a:miter lim="800000"/>
            <a:headEnd/>
            <a:tailEnd/>
          </a:ln>
          <a:effectLst/>
        </p:spPr>
        <p:txBody>
          <a:bodyPr anchor="ctr">
            <a:spAutoFit/>
          </a:bodyPr>
          <a:lstStyle/>
          <a:p>
            <a:pPr algn="just"/>
            <a:r>
              <a:rPr lang="es-ES" sz="1600" b="1">
                <a:ea typeface="Times New Roman" pitchFamily="18" charset="0"/>
                <a:cs typeface="Arial" charset="0"/>
              </a:rPr>
              <a:t>Carreras del ICHE</a:t>
            </a:r>
            <a:endParaRPr lang="es-ES" sz="1600">
              <a:ea typeface="Times New Roman" pitchFamily="18" charset="0"/>
              <a:cs typeface="Arial" charset="0"/>
            </a:endParaRPr>
          </a:p>
        </p:txBody>
      </p:sp>
      <p:graphicFrame>
        <p:nvGraphicFramePr>
          <p:cNvPr id="76806" name="Object 6"/>
          <p:cNvGraphicFramePr>
            <a:graphicFrameLocks noChangeAspect="1"/>
          </p:cNvGraphicFramePr>
          <p:nvPr/>
        </p:nvGraphicFramePr>
        <p:xfrm>
          <a:off x="755650" y="2239963"/>
          <a:ext cx="7848600" cy="3414712"/>
        </p:xfrm>
        <a:graphic>
          <a:graphicData uri="http://schemas.openxmlformats.org/presentationml/2006/ole">
            <p:oleObj spid="_x0000_s76806" r:id="rId4" imgW="5753100" imgH="2705100" progId="Excel.Sheet.8">
              <p:embed/>
            </p:oleObj>
          </a:graphicData>
        </a:graphic>
      </p:graphicFrame>
      <p:sp>
        <p:nvSpPr>
          <p:cNvPr id="76807" name="Text Box 7"/>
          <p:cNvSpPr txBox="1">
            <a:spLocks noChangeArrowheads="1"/>
          </p:cNvSpPr>
          <p:nvPr/>
        </p:nvSpPr>
        <p:spPr bwMode="auto">
          <a:xfrm>
            <a:off x="1476375" y="5949950"/>
            <a:ext cx="5400675" cy="336550"/>
          </a:xfrm>
          <a:prstGeom prst="rect">
            <a:avLst/>
          </a:prstGeom>
          <a:noFill/>
          <a:ln w="9525">
            <a:noFill/>
            <a:miter lim="800000"/>
            <a:headEnd/>
            <a:tailEnd/>
          </a:ln>
          <a:effectLst/>
        </p:spPr>
        <p:txBody>
          <a:bodyPr>
            <a:spAutoFit/>
          </a:bodyPr>
          <a:lstStyle/>
          <a:p>
            <a:pPr>
              <a:spcBef>
                <a:spcPct val="50000"/>
              </a:spcBef>
            </a:pPr>
            <a:r>
              <a:rPr lang="es-EC" sz="1600" b="1"/>
              <a:t>Elaborado por: Los Autores</a:t>
            </a:r>
            <a:endParaRPr lang="es-ES" sz="1600"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show 2"/>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19811" name="Rectangle 3"/>
          <p:cNvSpPr>
            <a:spLocks noGrp="1" noChangeArrowheads="1"/>
          </p:cNvSpPr>
          <p:nvPr>
            <p:ph type="title"/>
          </p:nvPr>
        </p:nvSpPr>
        <p:spPr>
          <a:xfrm>
            <a:off x="457200" y="0"/>
            <a:ext cx="8229600" cy="1052513"/>
          </a:xfrm>
        </p:spPr>
        <p:txBody>
          <a:bodyPr/>
          <a:lstStyle/>
          <a:p>
            <a:r>
              <a:rPr lang="es-EC" sz="3600" b="1">
                <a:solidFill>
                  <a:schemeClr val="bg1"/>
                </a:solidFill>
              </a:rPr>
              <a:t>Producto</a:t>
            </a:r>
            <a:endParaRPr lang="es-ES" sz="3600" b="1">
              <a:solidFill>
                <a:schemeClr val="bg1"/>
              </a:solidFill>
            </a:endParaRPr>
          </a:p>
        </p:txBody>
      </p:sp>
      <p:sp>
        <p:nvSpPr>
          <p:cNvPr id="119814" name="Text Box 6"/>
          <p:cNvSpPr txBox="1">
            <a:spLocks noChangeArrowheads="1"/>
          </p:cNvSpPr>
          <p:nvPr/>
        </p:nvSpPr>
        <p:spPr bwMode="auto">
          <a:xfrm>
            <a:off x="1476375" y="5949950"/>
            <a:ext cx="5400675" cy="336550"/>
          </a:xfrm>
          <a:prstGeom prst="rect">
            <a:avLst/>
          </a:prstGeom>
          <a:noFill/>
          <a:ln w="9525">
            <a:noFill/>
            <a:miter lim="800000"/>
            <a:headEnd/>
            <a:tailEnd/>
          </a:ln>
          <a:effectLst/>
        </p:spPr>
        <p:txBody>
          <a:bodyPr>
            <a:spAutoFit/>
          </a:bodyPr>
          <a:lstStyle/>
          <a:p>
            <a:pPr>
              <a:spcBef>
                <a:spcPct val="50000"/>
              </a:spcBef>
            </a:pPr>
            <a:r>
              <a:rPr lang="es-EC" sz="1600" b="1"/>
              <a:t>Elaborado por: Los Autores</a:t>
            </a:r>
            <a:endParaRPr lang="es-ES" sz="1600" b="1"/>
          </a:p>
        </p:txBody>
      </p:sp>
      <p:graphicFrame>
        <p:nvGraphicFramePr>
          <p:cNvPr id="119824" name="Object 16"/>
          <p:cNvGraphicFramePr>
            <a:graphicFrameLocks noChangeAspect="1"/>
          </p:cNvGraphicFramePr>
          <p:nvPr>
            <p:ph idx="1"/>
          </p:nvPr>
        </p:nvGraphicFramePr>
        <p:xfrm>
          <a:off x="1835150" y="1831975"/>
          <a:ext cx="5257800" cy="3192463"/>
        </p:xfrm>
        <a:graphic>
          <a:graphicData uri="http://schemas.openxmlformats.org/presentationml/2006/ole">
            <p:oleObj spid="_x0000_s119824" name="Imagen de mapa de bits" r:id="rId4" imgW="3828571" imgH="2324424" progId="Paint.Picture">
              <p:embed/>
            </p:oleObj>
          </a:graphicData>
        </a:graphic>
      </p:graphicFrame>
      <p:sp>
        <p:nvSpPr>
          <p:cNvPr id="119826" name="Text Box 18"/>
          <p:cNvSpPr txBox="1">
            <a:spLocks noChangeArrowheads="1"/>
          </p:cNvSpPr>
          <p:nvPr/>
        </p:nvSpPr>
        <p:spPr bwMode="auto">
          <a:xfrm>
            <a:off x="684213" y="1125538"/>
            <a:ext cx="5327650" cy="366712"/>
          </a:xfrm>
          <a:prstGeom prst="rect">
            <a:avLst/>
          </a:prstGeom>
          <a:noFill/>
          <a:ln w="9525">
            <a:noFill/>
            <a:miter lim="800000"/>
            <a:headEnd/>
            <a:tailEnd/>
          </a:ln>
          <a:effectLst/>
        </p:spPr>
        <p:txBody>
          <a:bodyPr>
            <a:spAutoFit/>
          </a:bodyPr>
          <a:lstStyle/>
          <a:p>
            <a:pPr>
              <a:spcBef>
                <a:spcPct val="50000"/>
              </a:spcBef>
            </a:pPr>
            <a:r>
              <a:rPr lang="es-ES" b="1"/>
              <a:t>CICLO DE VIDA DE LAS CARRERAS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7829" name="Rectangle 5"/>
          <p:cNvSpPr>
            <a:spLocks noGrp="1" noChangeArrowheads="1"/>
          </p:cNvSpPr>
          <p:nvPr>
            <p:ph type="title"/>
          </p:nvPr>
        </p:nvSpPr>
        <p:spPr>
          <a:xfrm>
            <a:off x="468313" y="0"/>
            <a:ext cx="8229600" cy="836613"/>
          </a:xfrm>
        </p:spPr>
        <p:txBody>
          <a:bodyPr/>
          <a:lstStyle/>
          <a:p>
            <a:r>
              <a:rPr lang="es-EC" sz="3600" b="1">
                <a:solidFill>
                  <a:schemeClr val="bg1"/>
                </a:solidFill>
              </a:rPr>
              <a:t>Producto</a:t>
            </a:r>
            <a:endParaRPr lang="es-ES" sz="3600" b="1">
              <a:solidFill>
                <a:schemeClr val="bg1"/>
              </a:solidFill>
            </a:endParaRPr>
          </a:p>
        </p:txBody>
      </p:sp>
      <p:sp>
        <p:nvSpPr>
          <p:cNvPr id="77830" name="Rectangle 6"/>
          <p:cNvSpPr>
            <a:spLocks noGrp="1" noChangeArrowheads="1"/>
          </p:cNvSpPr>
          <p:nvPr>
            <p:ph type="body" idx="1"/>
          </p:nvPr>
        </p:nvSpPr>
        <p:spPr>
          <a:xfrm>
            <a:off x="179388" y="1125538"/>
            <a:ext cx="8785225" cy="1828800"/>
          </a:xfrm>
        </p:spPr>
        <p:txBody>
          <a:bodyPr/>
          <a:lstStyle/>
          <a:p>
            <a:pPr>
              <a:lnSpc>
                <a:spcPct val="90000"/>
              </a:lnSpc>
            </a:pPr>
            <a:r>
              <a:rPr lang="es-EC" sz="1800" b="1"/>
              <a:t>Estrategias de Producto</a:t>
            </a:r>
            <a:r>
              <a:rPr lang="es-ES" sz="1800"/>
              <a:t> </a:t>
            </a:r>
          </a:p>
          <a:p>
            <a:pPr>
              <a:lnSpc>
                <a:spcPct val="90000"/>
              </a:lnSpc>
              <a:buFontTx/>
              <a:buNone/>
            </a:pPr>
            <a:r>
              <a:rPr lang="es-ES_tradnl" sz="1800" b="1"/>
              <a:t>Objetivo</a:t>
            </a:r>
          </a:p>
          <a:p>
            <a:pPr>
              <a:lnSpc>
                <a:spcPct val="90000"/>
              </a:lnSpc>
              <a:buFontTx/>
              <a:buNone/>
            </a:pPr>
            <a:r>
              <a:rPr lang="es-EC" sz="1800"/>
              <a:t>Mejorar la imagen de la carrera de Economía</a:t>
            </a:r>
            <a:r>
              <a:rPr lang="es-ES" sz="1800"/>
              <a:t>  de la Facultad ICHE.</a:t>
            </a:r>
          </a:p>
          <a:p>
            <a:pPr>
              <a:lnSpc>
                <a:spcPct val="90000"/>
              </a:lnSpc>
              <a:buFontTx/>
              <a:buNone/>
            </a:pPr>
            <a:r>
              <a:rPr lang="es-ES_tradnl" sz="1800" b="1"/>
              <a:t>Descripción Estrategia </a:t>
            </a:r>
          </a:p>
          <a:p>
            <a:pPr>
              <a:lnSpc>
                <a:spcPct val="90000"/>
              </a:lnSpc>
              <a:buFontTx/>
              <a:buNone/>
            </a:pPr>
            <a:r>
              <a:rPr lang="es-EC" sz="1800"/>
              <a:t>Charlas a  15 de los colegios</a:t>
            </a:r>
            <a:r>
              <a:rPr lang="es-ES" sz="1800"/>
              <a:t> por Economistas de la Facultad (</a:t>
            </a:r>
            <a:r>
              <a:rPr lang="es-EC" sz="1800"/>
              <a:t>mayo y junio 2006).</a:t>
            </a:r>
            <a:endParaRPr lang="es-ES" sz="1800"/>
          </a:p>
        </p:txBody>
      </p:sp>
      <p:sp>
        <p:nvSpPr>
          <p:cNvPr id="77831" name="Rectangle 7"/>
          <p:cNvSpPr>
            <a:spLocks noChangeArrowheads="1"/>
          </p:cNvSpPr>
          <p:nvPr/>
        </p:nvSpPr>
        <p:spPr bwMode="auto">
          <a:xfrm>
            <a:off x="179388" y="2997200"/>
            <a:ext cx="4038600" cy="315913"/>
          </a:xfrm>
          <a:prstGeom prst="rect">
            <a:avLst/>
          </a:prstGeom>
          <a:noFill/>
          <a:ln w="9525">
            <a:noFill/>
            <a:miter lim="800000"/>
            <a:headEnd/>
            <a:tailEnd/>
          </a:ln>
          <a:effectLst/>
        </p:spPr>
        <p:txBody>
          <a:bodyPr/>
          <a:lstStyle/>
          <a:p>
            <a:pPr marL="342900" indent="-342900">
              <a:spcBef>
                <a:spcPct val="20000"/>
              </a:spcBef>
              <a:buFontTx/>
              <a:buChar char="•"/>
            </a:pPr>
            <a:r>
              <a:rPr lang="es-EC" b="1"/>
              <a:t>Coste Estrategias</a:t>
            </a:r>
            <a:r>
              <a:rPr lang="es-ES"/>
              <a:t> </a:t>
            </a:r>
          </a:p>
          <a:p>
            <a:pPr marL="342900" indent="-342900">
              <a:spcBef>
                <a:spcPct val="20000"/>
              </a:spcBef>
            </a:pPr>
            <a:endParaRPr lang="es-ES"/>
          </a:p>
        </p:txBody>
      </p:sp>
      <p:graphicFrame>
        <p:nvGraphicFramePr>
          <p:cNvPr id="77877" name="Group 53"/>
          <p:cNvGraphicFramePr>
            <a:graphicFrameLocks noGrp="1"/>
          </p:cNvGraphicFramePr>
          <p:nvPr/>
        </p:nvGraphicFramePr>
        <p:xfrm>
          <a:off x="0" y="3429000"/>
          <a:ext cx="9144000" cy="1730375"/>
        </p:xfrm>
        <a:graphic>
          <a:graphicData uri="http://schemas.openxmlformats.org/drawingml/2006/table">
            <a:tbl>
              <a:tblPr/>
              <a:tblGrid>
                <a:gridCol w="2979738"/>
                <a:gridCol w="1398587"/>
                <a:gridCol w="1317625"/>
                <a:gridCol w="1385888"/>
                <a:gridCol w="1038225"/>
                <a:gridCol w="1023937"/>
              </a:tblGrid>
              <a:tr h="4048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Acción Estrategia </a:t>
                      </a:r>
                      <a:endParaRPr kumimoji="0" lang="es-EC" sz="12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Precio Unitario</a:t>
                      </a:r>
                      <a:endParaRPr kumimoji="0" lang="es-E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 $</a:t>
                      </a:r>
                      <a:endParaRPr kumimoji="0" lang="es-EC" sz="12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bg1"/>
                          </a:solidFill>
                          <a:effectLst/>
                          <a:latin typeface="Arial" charset="0"/>
                        </a:rPr>
                        <a:t># expositores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Costo mensual </a:t>
                      </a:r>
                      <a:endParaRPr kumimoji="0" lang="es-E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a:t>
                      </a:r>
                      <a:endParaRPr kumimoji="0" lang="es-EC" sz="12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 veces al año</a:t>
                      </a:r>
                      <a:endParaRPr kumimoji="0" lang="es-EC" sz="12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Costo Anual </a:t>
                      </a:r>
                      <a:endParaRPr kumimoji="0" lang="es-E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a:t>
                      </a:r>
                      <a:endParaRPr kumimoji="0" lang="es-EC" sz="12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r>
              <a:tr h="2587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Charlas de Profesionales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Transporte expositores ida y vuelta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75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Bono x charla Expositores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80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600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$1200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charset="0"/>
                          <a:ea typeface="Times New Roman" pitchFamily="18" charset="0"/>
                          <a:cs typeface="Arial" charset="0"/>
                        </a:rPr>
                        <a:t>COSTO TOTAL ESTRATEGIA</a:t>
                      </a:r>
                      <a:endParaRPr kumimoji="0" lang="es-EC"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$1350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8851" name="Rectangle 3"/>
          <p:cNvSpPr>
            <a:spLocks noGrp="1" noChangeArrowheads="1"/>
          </p:cNvSpPr>
          <p:nvPr>
            <p:ph type="title"/>
          </p:nvPr>
        </p:nvSpPr>
        <p:spPr>
          <a:xfrm>
            <a:off x="457200" y="274638"/>
            <a:ext cx="8229600" cy="706437"/>
          </a:xfrm>
        </p:spPr>
        <p:txBody>
          <a:bodyPr/>
          <a:lstStyle/>
          <a:p>
            <a:r>
              <a:rPr lang="es-ES" sz="3600" b="1">
                <a:solidFill>
                  <a:schemeClr val="bg1"/>
                </a:solidFill>
              </a:rPr>
              <a:t>Precio y </a:t>
            </a:r>
            <a:r>
              <a:rPr lang="es-EC" sz="3600" b="1">
                <a:solidFill>
                  <a:schemeClr val="bg1"/>
                </a:solidFill>
              </a:rPr>
              <a:t>Distribución</a:t>
            </a:r>
            <a:endParaRPr lang="es-ES" sz="3600" b="1">
              <a:solidFill>
                <a:schemeClr val="bg1"/>
              </a:solidFill>
            </a:endParaRPr>
          </a:p>
        </p:txBody>
      </p:sp>
      <p:sp>
        <p:nvSpPr>
          <p:cNvPr id="78852" name="Rectangle 4"/>
          <p:cNvSpPr>
            <a:spLocks noGrp="1" noChangeArrowheads="1"/>
          </p:cNvSpPr>
          <p:nvPr>
            <p:ph type="body" idx="1"/>
          </p:nvPr>
        </p:nvSpPr>
        <p:spPr>
          <a:xfrm>
            <a:off x="468313" y="981075"/>
            <a:ext cx="8229600" cy="4525963"/>
          </a:xfrm>
        </p:spPr>
        <p:txBody>
          <a:bodyPr/>
          <a:lstStyle/>
          <a:p>
            <a:pPr algn="just">
              <a:lnSpc>
                <a:spcPct val="90000"/>
              </a:lnSpc>
              <a:buFontTx/>
              <a:buNone/>
            </a:pPr>
            <a:r>
              <a:rPr lang="es-EC" sz="2400" b="1"/>
              <a:t>PRECIO</a:t>
            </a:r>
          </a:p>
          <a:p>
            <a:pPr algn="just">
              <a:lnSpc>
                <a:spcPct val="90000"/>
              </a:lnSpc>
            </a:pPr>
            <a:r>
              <a:rPr lang="es-EC" sz="2400"/>
              <a:t>Costo examen de ingreso.- $10 por materia más $5 por la inscripción</a:t>
            </a:r>
          </a:p>
          <a:p>
            <a:pPr algn="just">
              <a:lnSpc>
                <a:spcPct val="90000"/>
              </a:lnSpc>
            </a:pPr>
            <a:r>
              <a:rPr lang="es-EC" sz="2400"/>
              <a:t>Costo del Nivel 0.- Desde $135 hasta $525 </a:t>
            </a:r>
            <a:r>
              <a:rPr lang="es-ES" sz="2400"/>
              <a:t> </a:t>
            </a:r>
          </a:p>
          <a:p>
            <a:pPr algn="just">
              <a:lnSpc>
                <a:spcPct val="90000"/>
              </a:lnSpc>
            </a:pPr>
            <a:r>
              <a:rPr lang="es-EC" sz="2400"/>
              <a:t>Costo Materia.-Desde $100 hasta $165</a:t>
            </a:r>
          </a:p>
          <a:p>
            <a:pPr algn="just">
              <a:lnSpc>
                <a:spcPct val="90000"/>
              </a:lnSpc>
            </a:pPr>
            <a:r>
              <a:rPr lang="es-EC" sz="2400"/>
              <a:t>No existen estrategias para el Plan de Marketing.</a:t>
            </a:r>
          </a:p>
          <a:p>
            <a:pPr algn="just">
              <a:lnSpc>
                <a:spcPct val="90000"/>
              </a:lnSpc>
              <a:buFontTx/>
              <a:buNone/>
            </a:pPr>
            <a:endParaRPr lang="es-EC" sz="2400"/>
          </a:p>
          <a:p>
            <a:pPr algn="just">
              <a:lnSpc>
                <a:spcPct val="90000"/>
              </a:lnSpc>
              <a:buFontTx/>
              <a:buNone/>
            </a:pPr>
            <a:r>
              <a:rPr lang="es-EC" sz="2400" b="1"/>
              <a:t>DISTRIBUCION</a:t>
            </a:r>
          </a:p>
          <a:p>
            <a:pPr algn="just">
              <a:lnSpc>
                <a:spcPct val="90000"/>
              </a:lnSpc>
            </a:pPr>
            <a:r>
              <a:rPr lang="es-EC" sz="2400"/>
              <a:t>Académico </a:t>
            </a:r>
          </a:p>
          <a:p>
            <a:pPr algn="just">
              <a:lnSpc>
                <a:spcPct val="90000"/>
              </a:lnSpc>
            </a:pPr>
            <a:r>
              <a:rPr lang="es-EC" sz="2400"/>
              <a:t>E thalent</a:t>
            </a:r>
          </a:p>
          <a:p>
            <a:pPr algn="just">
              <a:lnSpc>
                <a:spcPct val="90000"/>
              </a:lnSpc>
              <a:buFontTx/>
              <a:buNone/>
            </a:pPr>
            <a:r>
              <a:rPr lang="es-EC" sz="2400"/>
              <a:t>No existen estrategias para el Plan de Marketing</a:t>
            </a:r>
            <a:endParaRPr lang="es-ES" sz="2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9875" name="Rectangle 3"/>
          <p:cNvSpPr>
            <a:spLocks noGrp="1" noChangeArrowheads="1"/>
          </p:cNvSpPr>
          <p:nvPr>
            <p:ph type="title"/>
          </p:nvPr>
        </p:nvSpPr>
        <p:spPr>
          <a:xfrm>
            <a:off x="457200" y="274638"/>
            <a:ext cx="8229600" cy="633412"/>
          </a:xfrm>
        </p:spPr>
        <p:txBody>
          <a:bodyPr/>
          <a:lstStyle/>
          <a:p>
            <a:r>
              <a:rPr lang="es-ES" sz="3600" b="1">
                <a:solidFill>
                  <a:schemeClr val="bg1"/>
                </a:solidFill>
              </a:rPr>
              <a:t>Comunicación</a:t>
            </a:r>
          </a:p>
        </p:txBody>
      </p:sp>
      <p:sp>
        <p:nvSpPr>
          <p:cNvPr id="79877" name="Rectangle 5"/>
          <p:cNvSpPr>
            <a:spLocks noChangeArrowheads="1"/>
          </p:cNvSpPr>
          <p:nvPr/>
        </p:nvSpPr>
        <p:spPr bwMode="auto">
          <a:xfrm>
            <a:off x="539750" y="1606550"/>
            <a:ext cx="8135938" cy="581025"/>
          </a:xfrm>
          <a:prstGeom prst="rect">
            <a:avLst/>
          </a:prstGeom>
          <a:noFill/>
          <a:ln w="9525">
            <a:noFill/>
            <a:miter lim="800000"/>
            <a:headEnd/>
            <a:tailEnd/>
          </a:ln>
          <a:effectLst/>
        </p:spPr>
        <p:txBody>
          <a:bodyPr anchor="ctr">
            <a:spAutoFit/>
          </a:bodyPr>
          <a:lstStyle/>
          <a:p>
            <a:r>
              <a:rPr lang="es-ES" sz="1600" b="1">
                <a:solidFill>
                  <a:srgbClr val="333333"/>
                </a:solidFill>
                <a:ea typeface="Times New Roman" pitchFamily="18" charset="0"/>
                <a:cs typeface="Arial" charset="0"/>
              </a:rPr>
              <a:t>Sobre la cobertura de expectativas de información en la charla recibida</a:t>
            </a:r>
            <a:endParaRPr lang="es-ES_tradnl" sz="1600" b="1">
              <a:solidFill>
                <a:srgbClr val="333333"/>
              </a:solidFill>
              <a:ea typeface="Times New Roman" pitchFamily="18" charset="0"/>
              <a:cs typeface="Arial" charset="0"/>
            </a:endParaRPr>
          </a:p>
          <a:p>
            <a:pPr eaLnBrk="0" hangingPunct="0"/>
            <a:endParaRPr lang="es-ES_tradnl" sz="1600" b="1">
              <a:ea typeface="Times New Roman" pitchFamily="18" charset="0"/>
              <a:cs typeface="Arial" charset="0"/>
            </a:endParaRPr>
          </a:p>
        </p:txBody>
      </p:sp>
      <p:pic>
        <p:nvPicPr>
          <p:cNvPr id="79878" name="Picture 6"/>
          <p:cNvPicPr>
            <a:picLocks noChangeAspect="1" noChangeArrowheads="1"/>
          </p:cNvPicPr>
          <p:nvPr/>
        </p:nvPicPr>
        <p:blipFill>
          <a:blip r:embed="rId3"/>
          <a:srcRect l="10649" t="27571" r="13173" b="33086"/>
          <a:stretch>
            <a:fillRect/>
          </a:stretch>
        </p:blipFill>
        <p:spPr bwMode="auto">
          <a:xfrm>
            <a:off x="827088" y="2349500"/>
            <a:ext cx="7200900" cy="2303463"/>
          </a:xfrm>
          <a:prstGeom prst="rect">
            <a:avLst/>
          </a:prstGeom>
          <a:noFill/>
        </p:spPr>
      </p:pic>
      <p:sp>
        <p:nvSpPr>
          <p:cNvPr id="79879" name="Rectangle 7"/>
          <p:cNvSpPr>
            <a:spLocks noChangeArrowheads="1"/>
          </p:cNvSpPr>
          <p:nvPr/>
        </p:nvSpPr>
        <p:spPr bwMode="auto">
          <a:xfrm>
            <a:off x="971550" y="5373688"/>
            <a:ext cx="2870200" cy="336550"/>
          </a:xfrm>
          <a:prstGeom prst="rect">
            <a:avLst/>
          </a:prstGeom>
          <a:noFill/>
          <a:ln w="9525">
            <a:noFill/>
            <a:miter lim="800000"/>
            <a:headEnd/>
            <a:tailEnd/>
          </a:ln>
          <a:effectLst/>
        </p:spPr>
        <p:txBody>
          <a:bodyPr wrap="none" anchor="ctr">
            <a:spAutoFit/>
          </a:bodyPr>
          <a:lstStyle/>
          <a:p>
            <a:pPr algn="just"/>
            <a:r>
              <a:rPr lang="es-EC" sz="1600" b="1">
                <a:ea typeface="Times New Roman" pitchFamily="18" charset="0"/>
                <a:cs typeface="Arial" charset="0"/>
              </a:rPr>
              <a:t>Elaborado por: Los Autores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0901" name="Rectangle 5"/>
          <p:cNvSpPr>
            <a:spLocks noGrp="1" noChangeArrowheads="1"/>
          </p:cNvSpPr>
          <p:nvPr>
            <p:ph type="title"/>
          </p:nvPr>
        </p:nvSpPr>
        <p:spPr>
          <a:xfrm>
            <a:off x="468313" y="0"/>
            <a:ext cx="8229600" cy="868363"/>
          </a:xfrm>
        </p:spPr>
        <p:txBody>
          <a:bodyPr/>
          <a:lstStyle/>
          <a:p>
            <a:r>
              <a:rPr lang="es-ES" sz="3600" b="1">
                <a:solidFill>
                  <a:schemeClr val="bg1"/>
                </a:solidFill>
              </a:rPr>
              <a:t>Comunicación</a:t>
            </a:r>
          </a:p>
        </p:txBody>
      </p:sp>
      <p:sp>
        <p:nvSpPr>
          <p:cNvPr id="80902" name="Rectangle 6"/>
          <p:cNvSpPr>
            <a:spLocks noGrp="1" noChangeArrowheads="1"/>
          </p:cNvSpPr>
          <p:nvPr>
            <p:ph type="body" idx="1"/>
          </p:nvPr>
        </p:nvSpPr>
        <p:spPr/>
        <p:txBody>
          <a:bodyPr/>
          <a:lstStyle/>
          <a:p>
            <a:pPr>
              <a:buFontTx/>
              <a:buNone/>
            </a:pPr>
            <a:r>
              <a:rPr lang="es-ES" sz="2400" b="1"/>
              <a:t>Estrategias Comunicación</a:t>
            </a:r>
          </a:p>
          <a:p>
            <a:pPr>
              <a:buFontTx/>
              <a:buNone/>
            </a:pPr>
            <a:r>
              <a:rPr lang="es-ES" sz="2400" b="1"/>
              <a:t>1.- Marketing Directo</a:t>
            </a:r>
            <a:r>
              <a:rPr lang="es-EC" sz="2400"/>
              <a:t>  </a:t>
            </a:r>
          </a:p>
          <a:p>
            <a:pPr lvl="1"/>
            <a:r>
              <a:rPr lang="es-ES" sz="2400" b="1"/>
              <a:t>Objetivo: </a:t>
            </a:r>
            <a:r>
              <a:rPr lang="es-ES" sz="2400"/>
              <a:t>Mejorar calidad de información que reciben los estudiantes en sus colegios</a:t>
            </a:r>
            <a:endParaRPr lang="es-EC" sz="2400"/>
          </a:p>
          <a:p>
            <a:pPr lvl="1"/>
            <a:r>
              <a:rPr lang="es-EC" sz="2000" b="1"/>
              <a:t>Descripción Estrategia</a:t>
            </a:r>
            <a:r>
              <a:rPr lang="es-EC" sz="2000"/>
              <a:t>.- Charlas a</a:t>
            </a:r>
            <a:r>
              <a:rPr lang="es-MX" sz="2000"/>
              <a:t> 30 colegios (julio-septiembre)</a:t>
            </a:r>
            <a:r>
              <a:rPr lang="es-EC" sz="2000"/>
              <a:t> seleccionados basadas en</a:t>
            </a:r>
            <a:r>
              <a:rPr lang="en-US" sz="2000">
                <a:cs typeface="Arial" charset="0"/>
              </a:rPr>
              <a:t>:</a:t>
            </a:r>
            <a:r>
              <a:rPr lang="es-EC" sz="2000"/>
              <a:t> </a:t>
            </a:r>
            <a:endParaRPr lang="es-ES" sz="2000"/>
          </a:p>
          <a:p>
            <a:pPr lvl="2"/>
            <a:r>
              <a:rPr lang="es-MX" sz="2000"/>
              <a:t>Nivel Académico</a:t>
            </a:r>
          </a:p>
          <a:p>
            <a:pPr lvl="2"/>
            <a:r>
              <a:rPr lang="es-MX" sz="2000"/>
              <a:t>Ambiente Estudiantil</a:t>
            </a:r>
          </a:p>
          <a:p>
            <a:pPr lvl="2"/>
            <a:r>
              <a:rPr lang="es-MX" sz="2000"/>
              <a:t>Convenios </a:t>
            </a:r>
          </a:p>
          <a:p>
            <a:pPr lvl="2"/>
            <a:r>
              <a:rPr lang="es-MX" sz="2000"/>
              <a:t>Becas</a:t>
            </a:r>
          </a:p>
          <a:p>
            <a:pPr lvl="2"/>
            <a:r>
              <a:rPr lang="es-MX" sz="2000"/>
              <a:t>Precio para el Nivel 0 y precio por materia</a:t>
            </a:r>
          </a:p>
        </p:txBody>
      </p:sp>
      <p:pic>
        <p:nvPicPr>
          <p:cNvPr id="80903" name="Picture 7" descr="foto010"/>
          <p:cNvPicPr>
            <a:picLocks noChangeAspect="1" noChangeArrowheads="1"/>
          </p:cNvPicPr>
          <p:nvPr/>
        </p:nvPicPr>
        <p:blipFill>
          <a:blip r:embed="rId3"/>
          <a:srcRect/>
          <a:stretch>
            <a:fillRect/>
          </a:stretch>
        </p:blipFill>
        <p:spPr bwMode="auto">
          <a:xfrm>
            <a:off x="6443663" y="620713"/>
            <a:ext cx="2293937" cy="18510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4338" name="Rectangle 2"/>
          <p:cNvSpPr>
            <a:spLocks noGrp="1" noChangeArrowheads="1"/>
          </p:cNvSpPr>
          <p:nvPr>
            <p:ph type="title"/>
          </p:nvPr>
        </p:nvSpPr>
        <p:spPr>
          <a:xfrm>
            <a:off x="457200" y="188913"/>
            <a:ext cx="8229600" cy="863600"/>
          </a:xfrm>
        </p:spPr>
        <p:txBody>
          <a:bodyPr/>
          <a:lstStyle/>
          <a:p>
            <a:r>
              <a:rPr lang="es-ES_tradnl" sz="3600" b="1">
                <a:solidFill>
                  <a:schemeClr val="bg1"/>
                </a:solidFill>
              </a:rPr>
              <a:t>Justificación</a:t>
            </a:r>
            <a:endParaRPr lang="es-ES" sz="3600" b="1">
              <a:solidFill>
                <a:schemeClr val="bg1"/>
              </a:solidFill>
            </a:endParaRPr>
          </a:p>
        </p:txBody>
      </p:sp>
      <p:sp>
        <p:nvSpPr>
          <p:cNvPr id="14339" name="Rectangle 3"/>
          <p:cNvSpPr>
            <a:spLocks noGrp="1" noChangeArrowheads="1"/>
          </p:cNvSpPr>
          <p:nvPr>
            <p:ph type="body" idx="1"/>
          </p:nvPr>
        </p:nvSpPr>
        <p:spPr/>
        <p:txBody>
          <a:bodyPr/>
          <a:lstStyle/>
          <a:p>
            <a:pPr algn="just">
              <a:lnSpc>
                <a:spcPct val="90000"/>
              </a:lnSpc>
            </a:pPr>
            <a:r>
              <a:rPr lang="es-EC"/>
              <a:t>Evitar posibles alteraciones en la estabilidad económica de la Facultad.</a:t>
            </a:r>
          </a:p>
          <a:p>
            <a:pPr algn="just">
              <a:lnSpc>
                <a:spcPct val="90000"/>
              </a:lnSpc>
            </a:pPr>
            <a:r>
              <a:rPr lang="es-EC"/>
              <a:t>Evitar malas percepciones hacia la Facultad por parte de los alumnos.</a:t>
            </a:r>
          </a:p>
          <a:p>
            <a:pPr algn="just">
              <a:lnSpc>
                <a:spcPct val="90000"/>
              </a:lnSpc>
            </a:pPr>
            <a:r>
              <a:rPr lang="es-EC"/>
              <a:t>Facilitar información a los estudiantes con aspiraciones a realizar estudios superiores.</a:t>
            </a:r>
          </a:p>
          <a:p>
            <a:pPr algn="just">
              <a:lnSpc>
                <a:spcPct val="90000"/>
              </a:lnSpc>
            </a:pPr>
            <a:r>
              <a:rPr lang="es-EC"/>
              <a:t>Incrementar la notoriedad de la Facultad</a:t>
            </a:r>
            <a:r>
              <a:rPr lang="es-ES"/>
              <a:t> ICHE.</a:t>
            </a:r>
          </a:p>
          <a:p>
            <a:pPr algn="just">
              <a:lnSpc>
                <a:spcPct val="90000"/>
              </a:lnSpc>
            </a:pPr>
            <a:endParaRPr lang="es-ES"/>
          </a:p>
          <a:p>
            <a:pPr>
              <a:lnSpc>
                <a:spcPct val="90000"/>
              </a:lnSpc>
            </a:pPr>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1923" name="Rectangle 3"/>
          <p:cNvSpPr>
            <a:spLocks noGrp="1" noChangeArrowheads="1"/>
          </p:cNvSpPr>
          <p:nvPr>
            <p:ph type="title"/>
          </p:nvPr>
        </p:nvSpPr>
        <p:spPr>
          <a:xfrm>
            <a:off x="468313" y="188913"/>
            <a:ext cx="8229600" cy="868362"/>
          </a:xfrm>
        </p:spPr>
        <p:txBody>
          <a:bodyPr/>
          <a:lstStyle/>
          <a:p>
            <a:r>
              <a:rPr lang="es-ES" sz="3600" b="1">
                <a:solidFill>
                  <a:schemeClr val="bg1"/>
                </a:solidFill>
              </a:rPr>
              <a:t>Comunicación</a:t>
            </a:r>
          </a:p>
        </p:txBody>
      </p:sp>
      <p:sp>
        <p:nvSpPr>
          <p:cNvPr id="81925" name="Rectangle 5"/>
          <p:cNvSpPr>
            <a:spLocks noGrp="1" noChangeArrowheads="1"/>
          </p:cNvSpPr>
          <p:nvPr>
            <p:ph type="body" sz="half" idx="1"/>
          </p:nvPr>
        </p:nvSpPr>
        <p:spPr>
          <a:xfrm>
            <a:off x="457200" y="1600200"/>
            <a:ext cx="4038600" cy="676275"/>
          </a:xfrm>
          <a:noFill/>
          <a:ln/>
        </p:spPr>
        <p:txBody>
          <a:bodyPr/>
          <a:lstStyle/>
          <a:p>
            <a:r>
              <a:rPr lang="es-EC" sz="2800"/>
              <a:t>Coste Estrategia 1</a:t>
            </a:r>
          </a:p>
          <a:p>
            <a:endParaRPr lang="es-EC" sz="2800"/>
          </a:p>
        </p:txBody>
      </p:sp>
      <p:graphicFrame>
        <p:nvGraphicFramePr>
          <p:cNvPr id="81926" name="Group 6"/>
          <p:cNvGraphicFramePr>
            <a:graphicFrameLocks noGrp="1"/>
          </p:cNvGraphicFramePr>
          <p:nvPr/>
        </p:nvGraphicFramePr>
        <p:xfrm>
          <a:off x="0" y="2276475"/>
          <a:ext cx="9144000" cy="2841625"/>
        </p:xfrm>
        <a:graphic>
          <a:graphicData uri="http://schemas.openxmlformats.org/drawingml/2006/table">
            <a:tbl>
              <a:tblPr/>
              <a:tblGrid>
                <a:gridCol w="2487613"/>
                <a:gridCol w="787400"/>
                <a:gridCol w="923925"/>
                <a:gridCol w="950912"/>
                <a:gridCol w="1141413"/>
                <a:gridCol w="950912"/>
                <a:gridCol w="950913"/>
                <a:gridCol w="950912"/>
              </a:tblGrid>
              <a:tr h="915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Acción Estratégica </a:t>
                      </a:r>
                      <a:endParaRPr kumimoji="0" lang="es-EC" sz="12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Precio Unitario  $</a:t>
                      </a:r>
                      <a:endParaRPr kumimoji="0" lang="es-EC" sz="12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 charlas al mes</a:t>
                      </a:r>
                      <a:endParaRPr kumimoji="0" lang="es-EC" sz="12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 viajes al mes</a:t>
                      </a:r>
                      <a:endParaRPr kumimoji="0" lang="es-EC" sz="12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 de expositores</a:t>
                      </a:r>
                      <a:endParaRPr kumimoji="0" lang="es-EC" sz="12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Costo mensual $</a:t>
                      </a:r>
                      <a:endParaRPr kumimoji="0" lang="es-EC" sz="12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 meses al año</a:t>
                      </a:r>
                      <a:endParaRPr kumimoji="0" lang="es-EC" sz="12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Costo Anual</a:t>
                      </a:r>
                      <a:endParaRPr kumimoji="0" lang="es-E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 $</a:t>
                      </a:r>
                      <a:endParaRPr kumimoji="0" lang="es-EC" sz="12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r>
              <a:tr h="349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Marketing Directo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Transporte expositores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$300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Transporte Stand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$300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10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Bonificación Económica a los Estudiantes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800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$2400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charset="0"/>
                          <a:ea typeface="Times New Roman" pitchFamily="18" charset="0"/>
                          <a:cs typeface="Arial" charset="0"/>
                        </a:rPr>
                        <a:t>COSTO TOTAL ESTRATEGIA</a:t>
                      </a:r>
                      <a:endParaRPr kumimoji="0" lang="es-EC" sz="12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$3000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2947" name="Rectangle 3"/>
          <p:cNvSpPr>
            <a:spLocks noGrp="1" noChangeArrowheads="1"/>
          </p:cNvSpPr>
          <p:nvPr>
            <p:ph type="title"/>
          </p:nvPr>
        </p:nvSpPr>
        <p:spPr>
          <a:xfrm>
            <a:off x="468313" y="260350"/>
            <a:ext cx="8229600" cy="725488"/>
          </a:xfrm>
        </p:spPr>
        <p:txBody>
          <a:bodyPr/>
          <a:lstStyle/>
          <a:p>
            <a:r>
              <a:rPr lang="es-ES" sz="3600" b="1">
                <a:solidFill>
                  <a:schemeClr val="bg1"/>
                </a:solidFill>
              </a:rPr>
              <a:t>Comunicación</a:t>
            </a:r>
          </a:p>
        </p:txBody>
      </p:sp>
      <p:sp>
        <p:nvSpPr>
          <p:cNvPr id="82948" name="Rectangle 4"/>
          <p:cNvSpPr>
            <a:spLocks noGrp="1" noChangeArrowheads="1"/>
          </p:cNvSpPr>
          <p:nvPr>
            <p:ph type="body" idx="1"/>
          </p:nvPr>
        </p:nvSpPr>
        <p:spPr>
          <a:xfrm>
            <a:off x="395288" y="908050"/>
            <a:ext cx="8229600" cy="1800225"/>
          </a:xfrm>
        </p:spPr>
        <p:txBody>
          <a:bodyPr/>
          <a:lstStyle/>
          <a:p>
            <a:pPr>
              <a:lnSpc>
                <a:spcPct val="90000"/>
              </a:lnSpc>
              <a:buFontTx/>
              <a:buNone/>
            </a:pPr>
            <a:r>
              <a:rPr lang="es-EC" sz="1800" b="1"/>
              <a:t>2.- Promoción</a:t>
            </a:r>
            <a:r>
              <a:rPr lang="es-EC" sz="1800"/>
              <a:t> </a:t>
            </a:r>
          </a:p>
          <a:p>
            <a:pPr lvl="1" algn="just">
              <a:lnSpc>
                <a:spcPct val="90000"/>
              </a:lnSpc>
            </a:pPr>
            <a:r>
              <a:rPr lang="es-ES" sz="1800" b="1"/>
              <a:t>Objetivo:</a:t>
            </a:r>
            <a:r>
              <a:rPr lang="es-ES" sz="1800"/>
              <a:t> </a:t>
            </a:r>
            <a:r>
              <a:rPr lang="es-EC" sz="1800"/>
              <a:t>Incrementar  la notoriedad  de la imagen de la </a:t>
            </a:r>
            <a:r>
              <a:rPr lang="es-ES" sz="1800"/>
              <a:t> Facultad </a:t>
            </a:r>
            <a:r>
              <a:rPr lang="es-EC" sz="1800"/>
              <a:t>en la Ciudad de Guayaquil. Mejorar el posicionamiento de marca ICHE. </a:t>
            </a:r>
          </a:p>
          <a:p>
            <a:pPr lvl="1" algn="just">
              <a:lnSpc>
                <a:spcPct val="90000"/>
              </a:lnSpc>
            </a:pPr>
            <a:r>
              <a:rPr lang="es-EC" sz="1800" b="1"/>
              <a:t>Descripción Estrategias </a:t>
            </a:r>
            <a:r>
              <a:rPr lang="es-ES" sz="1800" b="1"/>
              <a:t>:</a:t>
            </a:r>
            <a:r>
              <a:rPr lang="es-ES" sz="1800"/>
              <a:t> Cuñas Publicitarias en la Estación Radial “Onda Cero”</a:t>
            </a:r>
            <a:r>
              <a:rPr lang="es-EC" sz="1800"/>
              <a:t> </a:t>
            </a:r>
            <a:r>
              <a:rPr lang="es-ES" sz="1800"/>
              <a:t>miércoles, jueves y viernes. 64 cuñas al mes en los horarios de 4pm a 8pm (enero, febrero, mayo, junio, julio y diciembre).</a:t>
            </a:r>
          </a:p>
        </p:txBody>
      </p:sp>
      <p:sp>
        <p:nvSpPr>
          <p:cNvPr id="82949" name="Rectangle 5"/>
          <p:cNvSpPr>
            <a:spLocks noChangeArrowheads="1"/>
          </p:cNvSpPr>
          <p:nvPr/>
        </p:nvSpPr>
        <p:spPr bwMode="auto">
          <a:xfrm>
            <a:off x="457200" y="2897188"/>
            <a:ext cx="4038600" cy="604837"/>
          </a:xfrm>
          <a:prstGeom prst="rect">
            <a:avLst/>
          </a:prstGeom>
          <a:noFill/>
          <a:ln w="9525">
            <a:noFill/>
            <a:miter lim="800000"/>
            <a:headEnd/>
            <a:tailEnd/>
          </a:ln>
          <a:effectLst/>
        </p:spPr>
        <p:txBody>
          <a:bodyPr/>
          <a:lstStyle/>
          <a:p>
            <a:pPr marL="342900" indent="-342900">
              <a:spcBef>
                <a:spcPct val="20000"/>
              </a:spcBef>
              <a:buFontTx/>
              <a:buChar char="•"/>
            </a:pPr>
            <a:r>
              <a:rPr lang="es-EC" sz="2000" b="1"/>
              <a:t>Coste Estrategia</a:t>
            </a:r>
          </a:p>
          <a:p>
            <a:pPr marL="342900" indent="-342900">
              <a:spcBef>
                <a:spcPct val="20000"/>
              </a:spcBef>
              <a:buFontTx/>
              <a:buChar char="•"/>
            </a:pPr>
            <a:endParaRPr lang="es-EC" sz="2000"/>
          </a:p>
        </p:txBody>
      </p:sp>
      <p:graphicFrame>
        <p:nvGraphicFramePr>
          <p:cNvPr id="82950" name="Group 6"/>
          <p:cNvGraphicFramePr>
            <a:graphicFrameLocks noGrp="1"/>
          </p:cNvGraphicFramePr>
          <p:nvPr/>
        </p:nvGraphicFramePr>
        <p:xfrm>
          <a:off x="0" y="3357563"/>
          <a:ext cx="9144000" cy="1944687"/>
        </p:xfrm>
        <a:graphic>
          <a:graphicData uri="http://schemas.openxmlformats.org/drawingml/2006/table">
            <a:tbl>
              <a:tblPr/>
              <a:tblGrid>
                <a:gridCol w="2979738"/>
                <a:gridCol w="1266825"/>
                <a:gridCol w="1446212"/>
                <a:gridCol w="1392238"/>
                <a:gridCol w="1038225"/>
                <a:gridCol w="1020762"/>
              </a:tblGrid>
              <a:tr h="2936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chemeClr val="bg1"/>
                          </a:solidFill>
                          <a:effectLst/>
                          <a:latin typeface="Arial" charset="0"/>
                          <a:ea typeface="Times New Roman" pitchFamily="18" charset="0"/>
                          <a:cs typeface="Arial" charset="0"/>
                        </a:rPr>
                        <a:t>Acción Estratégica </a:t>
                      </a:r>
                      <a:endParaRPr kumimoji="0" lang="es-EC" sz="1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chemeClr val="bg1"/>
                          </a:solidFill>
                          <a:effectLst/>
                          <a:latin typeface="Arial" charset="0"/>
                          <a:ea typeface="Times New Roman" pitchFamily="18" charset="0"/>
                          <a:cs typeface="Arial" charset="0"/>
                        </a:rPr>
                        <a:t>Precio Cuña</a:t>
                      </a:r>
                      <a:endParaRPr kumimoji="0" lang="es-ES" sz="14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smtClean="0">
                          <a:ln>
                            <a:noFill/>
                          </a:ln>
                          <a:solidFill>
                            <a:schemeClr val="bg1"/>
                          </a:solidFill>
                          <a:effectLst/>
                          <a:latin typeface="Arial" charset="0"/>
                          <a:ea typeface="Times New Roman" pitchFamily="18" charset="0"/>
                          <a:cs typeface="Arial" charset="0"/>
                        </a:rPr>
                        <a:t> $</a:t>
                      </a:r>
                      <a:endParaRPr kumimoji="0" lang="es-EC" sz="1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chemeClr val="bg1"/>
                          </a:solidFill>
                          <a:effectLst/>
                          <a:latin typeface="Arial" charset="0"/>
                          <a:ea typeface="Times New Roman" pitchFamily="18" charset="0"/>
                          <a:cs typeface="Arial" charset="0"/>
                        </a:rPr>
                        <a:t>#  cuñas por semana</a:t>
                      </a:r>
                      <a:endParaRPr kumimoji="0" lang="es-EC" sz="1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chemeClr val="bg1"/>
                          </a:solidFill>
                          <a:effectLst/>
                          <a:latin typeface="Arial" charset="0"/>
                          <a:ea typeface="Times New Roman" pitchFamily="18" charset="0"/>
                          <a:cs typeface="Arial" charset="0"/>
                        </a:rPr>
                        <a:t># cuñas por mes</a:t>
                      </a:r>
                      <a:endParaRPr kumimoji="0" lang="es-EC" sz="1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chemeClr val="bg1"/>
                          </a:solidFill>
                          <a:effectLst/>
                          <a:latin typeface="Arial" charset="0"/>
                          <a:ea typeface="Times New Roman" pitchFamily="18" charset="0"/>
                          <a:cs typeface="Arial" charset="0"/>
                        </a:rPr>
                        <a:t># meses al año</a:t>
                      </a:r>
                      <a:endParaRPr kumimoji="0" lang="es-EC" sz="1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chemeClr val="bg1"/>
                          </a:solidFill>
                          <a:effectLst/>
                          <a:latin typeface="Arial" charset="0"/>
                          <a:ea typeface="Times New Roman" pitchFamily="18" charset="0"/>
                          <a:cs typeface="Arial" charset="0"/>
                        </a:rPr>
                        <a:t>Costo Anual</a:t>
                      </a:r>
                      <a:endParaRPr kumimoji="0" lang="es-EC" sz="1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r>
              <a:tr h="4921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*Cuñas Radiales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64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$3840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33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Elaboración Cuña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C"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C"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C"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chemeClr val="tx1"/>
                          </a:solidFill>
                          <a:effectLst/>
                          <a:latin typeface="Arial" charset="0"/>
                          <a:ea typeface="Times New Roman" pitchFamily="18" charset="0"/>
                          <a:cs typeface="Arial" charset="0"/>
                        </a:rPr>
                        <a:t>COSTO TOTAL ESTRATEGIA</a:t>
                      </a:r>
                      <a:endParaRPr kumimoji="0" lang="es-EC"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C"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C"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C"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C"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$3840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3973" name="Rectangle 5"/>
          <p:cNvSpPr>
            <a:spLocks noGrp="1" noChangeArrowheads="1"/>
          </p:cNvSpPr>
          <p:nvPr>
            <p:ph type="title"/>
          </p:nvPr>
        </p:nvSpPr>
        <p:spPr>
          <a:xfrm>
            <a:off x="468313" y="0"/>
            <a:ext cx="8229600" cy="868363"/>
          </a:xfrm>
        </p:spPr>
        <p:txBody>
          <a:bodyPr/>
          <a:lstStyle/>
          <a:p>
            <a:r>
              <a:rPr lang="es-ES" sz="3600" b="1">
                <a:solidFill>
                  <a:schemeClr val="bg1"/>
                </a:solidFill>
              </a:rPr>
              <a:t>Comunicación</a:t>
            </a:r>
          </a:p>
        </p:txBody>
      </p:sp>
      <p:sp>
        <p:nvSpPr>
          <p:cNvPr id="83974" name="Rectangle 6"/>
          <p:cNvSpPr>
            <a:spLocks noGrp="1" noChangeArrowheads="1"/>
          </p:cNvSpPr>
          <p:nvPr>
            <p:ph type="body" idx="1"/>
          </p:nvPr>
        </p:nvSpPr>
        <p:spPr>
          <a:xfrm>
            <a:off x="468313" y="1052513"/>
            <a:ext cx="8229600" cy="1900237"/>
          </a:xfrm>
        </p:spPr>
        <p:txBody>
          <a:bodyPr/>
          <a:lstStyle/>
          <a:p>
            <a:pPr>
              <a:lnSpc>
                <a:spcPct val="90000"/>
              </a:lnSpc>
              <a:buFontTx/>
              <a:buNone/>
            </a:pPr>
            <a:r>
              <a:rPr lang="es-EC" sz="2000" b="1"/>
              <a:t>3.- Cuñas de Televisión Pagada</a:t>
            </a:r>
          </a:p>
          <a:p>
            <a:pPr lvl="1">
              <a:lnSpc>
                <a:spcPct val="90000"/>
              </a:lnSpc>
            </a:pPr>
            <a:r>
              <a:rPr lang="es-ES" sz="2000"/>
              <a:t>Objetivo.- Aumentar el número de estudiantes que conozcan la Facultad</a:t>
            </a:r>
            <a:r>
              <a:rPr lang="es-EC" sz="2000"/>
              <a:t>.</a:t>
            </a:r>
          </a:p>
          <a:p>
            <a:pPr lvl="1">
              <a:lnSpc>
                <a:spcPct val="90000"/>
              </a:lnSpc>
            </a:pPr>
            <a:r>
              <a:rPr lang="es-EC" sz="2000"/>
              <a:t>Descripción de Estrategias.- </a:t>
            </a:r>
            <a:r>
              <a:rPr lang="es-ES" sz="2000"/>
              <a:t>Cuñas Publicitarias en canales de  Cable (MTV, FOX, WARNER Y SONY)</a:t>
            </a:r>
            <a:r>
              <a:rPr lang="es-EC" sz="2000"/>
              <a:t>. M</a:t>
            </a:r>
            <a:r>
              <a:rPr lang="es-ES" sz="2000"/>
              <a:t>iércoles y viernes (enero, febrero, mayo, junio, julio y diciembre)</a:t>
            </a:r>
            <a:r>
              <a:rPr lang="es-EC" sz="2000"/>
              <a:t>.</a:t>
            </a:r>
            <a:endParaRPr lang="es-ES" sz="2000"/>
          </a:p>
        </p:txBody>
      </p:sp>
      <p:sp>
        <p:nvSpPr>
          <p:cNvPr id="83975" name="Rectangle 7"/>
          <p:cNvSpPr>
            <a:spLocks noChangeArrowheads="1"/>
          </p:cNvSpPr>
          <p:nvPr/>
        </p:nvSpPr>
        <p:spPr bwMode="auto">
          <a:xfrm>
            <a:off x="395288" y="2924175"/>
            <a:ext cx="4038600" cy="433388"/>
          </a:xfrm>
          <a:prstGeom prst="rect">
            <a:avLst/>
          </a:prstGeom>
          <a:noFill/>
          <a:ln w="9525">
            <a:noFill/>
            <a:miter lim="800000"/>
            <a:headEnd/>
            <a:tailEnd/>
          </a:ln>
          <a:effectLst/>
        </p:spPr>
        <p:txBody>
          <a:bodyPr/>
          <a:lstStyle/>
          <a:p>
            <a:pPr marL="342900" indent="-342900">
              <a:spcBef>
                <a:spcPct val="20000"/>
              </a:spcBef>
              <a:buFontTx/>
              <a:buChar char="•"/>
            </a:pPr>
            <a:r>
              <a:rPr lang="es-EC" sz="2000" b="1"/>
              <a:t>Coste Estrategia</a:t>
            </a:r>
          </a:p>
        </p:txBody>
      </p:sp>
      <p:graphicFrame>
        <p:nvGraphicFramePr>
          <p:cNvPr id="83976" name="Group 8"/>
          <p:cNvGraphicFramePr>
            <a:graphicFrameLocks noGrp="1"/>
          </p:cNvGraphicFramePr>
          <p:nvPr/>
        </p:nvGraphicFramePr>
        <p:xfrm>
          <a:off x="0" y="3357563"/>
          <a:ext cx="9144000" cy="1968500"/>
        </p:xfrm>
        <a:graphic>
          <a:graphicData uri="http://schemas.openxmlformats.org/drawingml/2006/table">
            <a:tbl>
              <a:tblPr/>
              <a:tblGrid>
                <a:gridCol w="2979738"/>
                <a:gridCol w="1265237"/>
                <a:gridCol w="1447800"/>
                <a:gridCol w="1387475"/>
                <a:gridCol w="1042988"/>
                <a:gridCol w="1020762"/>
              </a:tblGrid>
              <a:tr h="838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Acción Estratégica</a:t>
                      </a:r>
                      <a:endParaRPr kumimoji="0" lang="es-EC" sz="12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Precio Cuña $</a:t>
                      </a:r>
                      <a:endParaRPr kumimoji="0" lang="es-EC" sz="12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  cuñas por semana</a:t>
                      </a:r>
                      <a:endParaRPr kumimoji="0" lang="es-EC" sz="12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 cuñas por mes</a:t>
                      </a:r>
                      <a:endParaRPr kumimoji="0" lang="es-EC" sz="12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 meses al año</a:t>
                      </a:r>
                      <a:endParaRPr kumimoji="0" lang="es-EC" sz="12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Costo Anual $</a:t>
                      </a:r>
                      <a:endParaRPr kumimoji="0" lang="es-EC" sz="12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r>
              <a:tr h="376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Cuñas en cable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24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96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$11520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Elaboración Cuña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320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$320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chemeClr val="tx1"/>
                          </a:solidFill>
                          <a:effectLst/>
                          <a:latin typeface="Arial" charset="0"/>
                          <a:ea typeface="Times New Roman" pitchFamily="18" charset="0"/>
                          <a:cs typeface="Arial" charset="0"/>
                        </a:rPr>
                        <a:t>COSTO TOTAL ESTRATEGIA</a:t>
                      </a:r>
                      <a:endParaRPr kumimoji="0" lang="es-EC"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smtClean="0">
                          <a:ln>
                            <a:noFill/>
                          </a:ln>
                          <a:solidFill>
                            <a:schemeClr val="tx1"/>
                          </a:solidFill>
                          <a:effectLst/>
                          <a:latin typeface="Arial" charset="0"/>
                          <a:ea typeface="Times New Roman" pitchFamily="18" charset="0"/>
                          <a:cs typeface="Arial" charset="0"/>
                        </a:rPr>
                        <a:t>$11840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4995" name="Rectangle 3"/>
          <p:cNvSpPr>
            <a:spLocks noGrp="1" noChangeArrowheads="1"/>
          </p:cNvSpPr>
          <p:nvPr>
            <p:ph type="title"/>
          </p:nvPr>
        </p:nvSpPr>
        <p:spPr>
          <a:xfrm>
            <a:off x="468313" y="188913"/>
            <a:ext cx="8229600" cy="733425"/>
          </a:xfrm>
        </p:spPr>
        <p:txBody>
          <a:bodyPr/>
          <a:lstStyle/>
          <a:p>
            <a:r>
              <a:rPr lang="es-ES" sz="3600" b="1">
                <a:solidFill>
                  <a:schemeClr val="bg1"/>
                </a:solidFill>
              </a:rPr>
              <a:t>Comunicación</a:t>
            </a:r>
          </a:p>
        </p:txBody>
      </p:sp>
      <p:sp>
        <p:nvSpPr>
          <p:cNvPr id="84996" name="Rectangle 4"/>
          <p:cNvSpPr>
            <a:spLocks noGrp="1" noChangeArrowheads="1"/>
          </p:cNvSpPr>
          <p:nvPr>
            <p:ph type="body" idx="1"/>
          </p:nvPr>
        </p:nvSpPr>
        <p:spPr>
          <a:xfrm>
            <a:off x="395288" y="1052513"/>
            <a:ext cx="8229600" cy="2016125"/>
          </a:xfrm>
        </p:spPr>
        <p:txBody>
          <a:bodyPr/>
          <a:lstStyle/>
          <a:p>
            <a:pPr algn="just">
              <a:lnSpc>
                <a:spcPct val="90000"/>
              </a:lnSpc>
              <a:buFontTx/>
              <a:buNone/>
            </a:pPr>
            <a:r>
              <a:rPr lang="es-EC" sz="2000" b="1"/>
              <a:t>4.- Página de Internet</a:t>
            </a:r>
            <a:r>
              <a:rPr lang="es-EC" sz="2000"/>
              <a:t> </a:t>
            </a:r>
          </a:p>
          <a:p>
            <a:pPr lvl="1" algn="just">
              <a:lnSpc>
                <a:spcPct val="90000"/>
              </a:lnSpc>
            </a:pPr>
            <a:r>
              <a:rPr lang="es-EC" sz="2000"/>
              <a:t>O</a:t>
            </a:r>
            <a:r>
              <a:rPr lang="es-ES" sz="2000"/>
              <a:t>bjetivo.- Aprovechar la imagen que posee  la ESPOL para los interesados en conocer de la Facultad de Ciencias Humanísticas y Económicas</a:t>
            </a:r>
            <a:r>
              <a:rPr lang="es-EC" sz="2000"/>
              <a:t>.</a:t>
            </a:r>
          </a:p>
          <a:p>
            <a:pPr lvl="1" algn="just">
              <a:lnSpc>
                <a:spcPct val="90000"/>
              </a:lnSpc>
            </a:pPr>
            <a:r>
              <a:rPr lang="es-EC" sz="2000"/>
              <a:t>Descripción Estrategias.- </a:t>
            </a:r>
            <a:r>
              <a:rPr lang="es-ES" sz="2000"/>
              <a:t>Cambio en la pagina web del ICHE igualando el esquema de la página web de la ESPOL</a:t>
            </a:r>
            <a:r>
              <a:rPr lang="es-EC" sz="2000"/>
              <a:t> </a:t>
            </a:r>
            <a:endParaRPr lang="es-ES" sz="1800"/>
          </a:p>
        </p:txBody>
      </p:sp>
      <p:sp>
        <p:nvSpPr>
          <p:cNvPr id="84997" name="Rectangle 5"/>
          <p:cNvSpPr>
            <a:spLocks noChangeArrowheads="1"/>
          </p:cNvSpPr>
          <p:nvPr/>
        </p:nvSpPr>
        <p:spPr bwMode="auto">
          <a:xfrm>
            <a:off x="0" y="3068638"/>
            <a:ext cx="3827463" cy="460375"/>
          </a:xfrm>
          <a:prstGeom prst="rect">
            <a:avLst/>
          </a:prstGeom>
          <a:noFill/>
          <a:ln w="9525">
            <a:noFill/>
            <a:miter lim="800000"/>
            <a:headEnd/>
            <a:tailEnd/>
          </a:ln>
          <a:effectLst/>
        </p:spPr>
        <p:txBody>
          <a:bodyPr/>
          <a:lstStyle/>
          <a:p>
            <a:pPr marL="342900" indent="-342900">
              <a:spcBef>
                <a:spcPct val="20000"/>
              </a:spcBef>
              <a:buFontTx/>
              <a:buChar char="•"/>
            </a:pPr>
            <a:r>
              <a:rPr lang="es-EC" sz="2000" b="1"/>
              <a:t>Coste Estrategia</a:t>
            </a:r>
          </a:p>
        </p:txBody>
      </p:sp>
      <p:graphicFrame>
        <p:nvGraphicFramePr>
          <p:cNvPr id="84998" name="Group 6"/>
          <p:cNvGraphicFramePr>
            <a:graphicFrameLocks noGrp="1"/>
          </p:cNvGraphicFramePr>
          <p:nvPr/>
        </p:nvGraphicFramePr>
        <p:xfrm>
          <a:off x="468313" y="3500438"/>
          <a:ext cx="8388350" cy="1800225"/>
        </p:xfrm>
        <a:graphic>
          <a:graphicData uri="http://schemas.openxmlformats.org/drawingml/2006/table">
            <a:tbl>
              <a:tblPr/>
              <a:tblGrid>
                <a:gridCol w="4972050"/>
                <a:gridCol w="1858962"/>
                <a:gridCol w="1557338"/>
              </a:tblGrid>
              <a:tr h="798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chemeClr val="bg1"/>
                          </a:solidFill>
                          <a:effectLst/>
                          <a:latin typeface="Arial" charset="0"/>
                          <a:ea typeface="Times New Roman" pitchFamily="18" charset="0"/>
                          <a:cs typeface="Arial" charset="0"/>
                        </a:rPr>
                        <a:t>Acción Estratégica</a:t>
                      </a:r>
                      <a:endParaRPr kumimoji="0" lang="es-EC" sz="16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chemeClr val="bg1"/>
                          </a:solidFill>
                          <a:effectLst/>
                          <a:latin typeface="Arial" charset="0"/>
                          <a:ea typeface="Times New Roman" pitchFamily="18" charset="0"/>
                          <a:cs typeface="Arial" charset="0"/>
                        </a:rPr>
                        <a:t>Costo Unitario</a:t>
                      </a:r>
                      <a:endParaRPr kumimoji="0" lang="es-EC" sz="16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chemeClr val="bg1"/>
                          </a:solidFill>
                          <a:effectLst/>
                          <a:latin typeface="Arial" charset="0"/>
                          <a:ea typeface="Times New Roman" pitchFamily="18" charset="0"/>
                          <a:cs typeface="Arial" charset="0"/>
                        </a:rPr>
                        <a:t>Costo Total</a:t>
                      </a:r>
                      <a:endParaRPr kumimoji="0" lang="es-EC" sz="16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r>
              <a:tr h="468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ea typeface="Times New Roman" pitchFamily="18" charset="0"/>
                          <a:cs typeface="Arial" charset="0"/>
                        </a:rPr>
                        <a:t>Paquete de diseño web, dominio y hosting</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ea typeface="Times New Roman" pitchFamily="18" charset="0"/>
                          <a:cs typeface="Arial" charset="0"/>
                        </a:rPr>
                        <a:t>$1000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chemeClr val="tx1"/>
                          </a:solidFill>
                          <a:effectLst/>
                          <a:latin typeface="Arial" charset="0"/>
                          <a:ea typeface="Times New Roman" pitchFamily="18" charset="0"/>
                          <a:cs typeface="Arial" charset="0"/>
                        </a:rPr>
                        <a:t>COSTO TOTAL ESTRATEGIA</a:t>
                      </a:r>
                      <a:endParaRPr kumimoji="0" lang="es-EC"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ea typeface="Times New Roman" pitchFamily="18" charset="0"/>
                          <a:cs typeface="Arial" charset="0"/>
                        </a:rPr>
                        <a:t>$1000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5016" name="Rectangle 24"/>
          <p:cNvSpPr>
            <a:spLocks noChangeArrowheads="1"/>
          </p:cNvSpPr>
          <p:nvPr/>
        </p:nvSpPr>
        <p:spPr bwMode="auto">
          <a:xfrm>
            <a:off x="1258888" y="5403850"/>
            <a:ext cx="4211637" cy="274638"/>
          </a:xfrm>
          <a:prstGeom prst="rect">
            <a:avLst/>
          </a:prstGeom>
          <a:noFill/>
          <a:ln w="9525">
            <a:noFill/>
            <a:miter lim="800000"/>
            <a:headEnd/>
            <a:tailEnd/>
          </a:ln>
          <a:effectLst/>
        </p:spPr>
        <p:txBody>
          <a:bodyPr wrap="none" anchor="ctr">
            <a:spAutoFit/>
          </a:bodyPr>
          <a:lstStyle/>
          <a:p>
            <a:r>
              <a:rPr lang="es-ES" sz="1200" i="1">
                <a:cs typeface="Times New Roman" pitchFamily="18" charset="0"/>
              </a:rPr>
              <a:t> Precio de diseño, hosting y dominio no incluyen impuestos</a:t>
            </a:r>
            <a:r>
              <a:rPr lang="es-ES" sz="1200"/>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6019" name="Rectangle 3"/>
          <p:cNvSpPr>
            <a:spLocks noGrp="1" noChangeArrowheads="1"/>
          </p:cNvSpPr>
          <p:nvPr>
            <p:ph type="title"/>
          </p:nvPr>
        </p:nvSpPr>
        <p:spPr>
          <a:xfrm>
            <a:off x="468313" y="188913"/>
            <a:ext cx="8229600" cy="647700"/>
          </a:xfrm>
        </p:spPr>
        <p:txBody>
          <a:bodyPr/>
          <a:lstStyle/>
          <a:p>
            <a:r>
              <a:rPr lang="es-ES" sz="3600" b="1">
                <a:solidFill>
                  <a:schemeClr val="bg1"/>
                </a:solidFill>
              </a:rPr>
              <a:t>Comunicación</a:t>
            </a:r>
          </a:p>
        </p:txBody>
      </p:sp>
      <p:sp>
        <p:nvSpPr>
          <p:cNvPr id="86020" name="Rectangle 4"/>
          <p:cNvSpPr>
            <a:spLocks noGrp="1" noChangeArrowheads="1"/>
          </p:cNvSpPr>
          <p:nvPr>
            <p:ph type="body" idx="1"/>
          </p:nvPr>
        </p:nvSpPr>
        <p:spPr>
          <a:xfrm>
            <a:off x="468313" y="836613"/>
            <a:ext cx="8229600" cy="2044700"/>
          </a:xfrm>
        </p:spPr>
        <p:txBody>
          <a:bodyPr/>
          <a:lstStyle/>
          <a:p>
            <a:pPr>
              <a:buFontTx/>
              <a:buNone/>
            </a:pPr>
            <a:r>
              <a:rPr lang="es-EC" sz="2000" b="1"/>
              <a:t>5.- Merchandising</a:t>
            </a:r>
            <a:r>
              <a:rPr lang="es-EC" sz="2000"/>
              <a:t> </a:t>
            </a:r>
          </a:p>
          <a:p>
            <a:pPr lvl="1" algn="just"/>
            <a:r>
              <a:rPr lang="es-EC" sz="2000"/>
              <a:t>Objetivo.- Mejorar y posicionar la imagen actualmente proyectada por la Facultad ICHE e incrementar su notoriedad.</a:t>
            </a:r>
          </a:p>
          <a:p>
            <a:pPr lvl="1" algn="just"/>
            <a:r>
              <a:rPr lang="es-EC" sz="2000"/>
              <a:t>Descripción de Estrategias.-  Elaboración de productos tales como: plumas con logotipo ICHE, folletos informativos de la Facultad y sus tres carreras, carpetas y hojas membretadas.</a:t>
            </a:r>
            <a:endParaRPr lang="es-ES" sz="1800"/>
          </a:p>
        </p:txBody>
      </p:sp>
      <p:sp>
        <p:nvSpPr>
          <p:cNvPr id="86021" name="Rectangle 5"/>
          <p:cNvSpPr>
            <a:spLocks noChangeArrowheads="1"/>
          </p:cNvSpPr>
          <p:nvPr/>
        </p:nvSpPr>
        <p:spPr bwMode="auto">
          <a:xfrm>
            <a:off x="179388" y="2852738"/>
            <a:ext cx="4038600" cy="460375"/>
          </a:xfrm>
          <a:prstGeom prst="rect">
            <a:avLst/>
          </a:prstGeom>
          <a:noFill/>
          <a:ln w="9525">
            <a:noFill/>
            <a:miter lim="800000"/>
            <a:headEnd/>
            <a:tailEnd/>
          </a:ln>
          <a:effectLst/>
        </p:spPr>
        <p:txBody>
          <a:bodyPr/>
          <a:lstStyle/>
          <a:p>
            <a:pPr marL="342900" indent="-342900">
              <a:spcBef>
                <a:spcPct val="20000"/>
              </a:spcBef>
              <a:buFontTx/>
              <a:buChar char="•"/>
            </a:pPr>
            <a:r>
              <a:rPr lang="es-EC" sz="2000" b="1"/>
              <a:t>Coste Estrategia</a:t>
            </a:r>
          </a:p>
        </p:txBody>
      </p:sp>
      <p:graphicFrame>
        <p:nvGraphicFramePr>
          <p:cNvPr id="86067" name="Group 51"/>
          <p:cNvGraphicFramePr>
            <a:graphicFrameLocks noGrp="1"/>
          </p:cNvGraphicFramePr>
          <p:nvPr/>
        </p:nvGraphicFramePr>
        <p:xfrm>
          <a:off x="0" y="3213100"/>
          <a:ext cx="9144000" cy="2492375"/>
        </p:xfrm>
        <a:graphic>
          <a:graphicData uri="http://schemas.openxmlformats.org/drawingml/2006/table">
            <a:tbl>
              <a:tblPr/>
              <a:tblGrid>
                <a:gridCol w="5135563"/>
                <a:gridCol w="1150937"/>
                <a:gridCol w="1368425"/>
                <a:gridCol w="1489075"/>
              </a:tblGrid>
              <a:tr h="3222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chemeClr val="bg1"/>
                          </a:solidFill>
                          <a:effectLst/>
                          <a:latin typeface="Arial" charset="0"/>
                          <a:ea typeface="Times New Roman" pitchFamily="18" charset="0"/>
                          <a:cs typeface="Arial" charset="0"/>
                        </a:rPr>
                        <a:t>Acción Estratégica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chemeClr val="bg1"/>
                          </a:solidFill>
                          <a:effectLst/>
                          <a:latin typeface="Arial" charset="0"/>
                          <a:ea typeface="Times New Roman" pitchFamily="18" charset="0"/>
                          <a:cs typeface="Arial" charset="0"/>
                        </a:rPr>
                        <a:t>Cant.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chemeClr val="bg1"/>
                          </a:solidFill>
                          <a:effectLst/>
                          <a:latin typeface="Arial" charset="0"/>
                          <a:ea typeface="Times New Roman" pitchFamily="18" charset="0"/>
                          <a:cs typeface="Arial" charset="0"/>
                        </a:rPr>
                        <a:t>V. Unitario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chemeClr val="bg1"/>
                          </a:solidFill>
                          <a:effectLst/>
                          <a:latin typeface="Arial" charset="0"/>
                          <a:ea typeface="Times New Roman" pitchFamily="18" charset="0"/>
                          <a:cs typeface="Arial" charset="0"/>
                        </a:rPr>
                        <a:t>Costo Total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r>
              <a:tr h="2238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charset="0"/>
                          <a:ea typeface="Times New Roman" pitchFamily="18" charset="0"/>
                          <a:cs typeface="Arial" charset="0"/>
                        </a:rPr>
                        <a:t>* Folletos 4  caras tamaño (42*21) impresos 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charset="0"/>
                          <a:ea typeface="Times New Roman" pitchFamily="18" charset="0"/>
                          <a:cs typeface="Arial" charset="0"/>
                        </a:rPr>
                        <a:t>10000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charset="0"/>
                          <a:ea typeface="Times New Roman" pitchFamily="18" charset="0"/>
                          <a:cs typeface="Arial" charset="0"/>
                        </a:rPr>
                        <a:t>$ 0,078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charset="0"/>
                          <a:ea typeface="Times New Roman" pitchFamily="18" charset="0"/>
                          <a:cs typeface="Arial" charset="0"/>
                        </a:rPr>
                        <a:t>$ 780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charset="0"/>
                          <a:ea typeface="Times New Roman" pitchFamily="18" charset="0"/>
                          <a:cs typeface="Arial" charset="0"/>
                        </a:rPr>
                        <a:t>full color en ambos lados con recubrimiento en UV</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c vMerge="1">
                  <a:txBody>
                    <a:bodyPr/>
                    <a:lstStyle/>
                    <a:p>
                      <a:endParaRPr lang="es-ES"/>
                    </a:p>
                  </a:txBody>
                  <a:tcPr/>
                </a:tc>
              </a:tr>
              <a:tr h="327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charset="0"/>
                          <a:ea typeface="Times New Roman" pitchFamily="18" charset="0"/>
                          <a:cs typeface="Arial" charset="0"/>
                        </a:rPr>
                        <a:t>* Carpetas impresas a 3 colores en cartulina plegable 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charset="0"/>
                          <a:ea typeface="Times New Roman" pitchFamily="18" charset="0"/>
                          <a:cs typeface="Arial" charset="0"/>
                        </a:rPr>
                        <a:t>2000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charset="0"/>
                          <a:ea typeface="Times New Roman" pitchFamily="18" charset="0"/>
                          <a:cs typeface="Arial" charset="0"/>
                        </a:rPr>
                        <a:t>$ 0,29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charset="0"/>
                          <a:ea typeface="Times New Roman" pitchFamily="18" charset="0"/>
                          <a:cs typeface="Arial" charset="0"/>
                        </a:rPr>
                        <a:t>$ 580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charset="0"/>
                          <a:ea typeface="Times New Roman" pitchFamily="18" charset="0"/>
                          <a:cs typeface="Arial" charset="0"/>
                        </a:rPr>
                        <a:t>con bolsa interior y recubrimiento en UV en parte externa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c vMerge="1">
                  <a:txBody>
                    <a:bodyPr/>
                    <a:lstStyle/>
                    <a:p>
                      <a:endParaRPr lang="es-ES"/>
                    </a:p>
                  </a:txBody>
                  <a:tcPr/>
                </a:tc>
              </a:tr>
              <a:tr h="2238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charset="0"/>
                          <a:ea typeface="Times New Roman" pitchFamily="18" charset="0"/>
                          <a:cs typeface="Arial" charset="0"/>
                        </a:rPr>
                        <a:t>* Hojas membretadas impresas a 3 colores, en papel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charset="0"/>
                          <a:ea typeface="Times New Roman" pitchFamily="18" charset="0"/>
                          <a:cs typeface="Arial" charset="0"/>
                        </a:rPr>
                        <a:t>5000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charset="0"/>
                          <a:ea typeface="Times New Roman" pitchFamily="18" charset="0"/>
                          <a:cs typeface="Arial" charset="0"/>
                        </a:rPr>
                        <a:t>$ 0,029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charset="0"/>
                          <a:ea typeface="Times New Roman" pitchFamily="18" charset="0"/>
                          <a:cs typeface="Arial" charset="0"/>
                        </a:rPr>
                        <a:t>$ 145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charset="0"/>
                          <a:ea typeface="Times New Roman" pitchFamily="18" charset="0"/>
                          <a:cs typeface="Arial" charset="0"/>
                        </a:rPr>
                        <a:t>bond de 75 gr. Alta blancura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c vMerge="1">
                  <a:txBody>
                    <a:bodyPr/>
                    <a:lstStyle/>
                    <a:p>
                      <a:endParaRPr lang="es-ES"/>
                    </a:p>
                  </a:txBody>
                  <a:tcPr/>
                </a:tc>
              </a:tr>
              <a:tr h="279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charset="0"/>
                          <a:ea typeface="Times New Roman" pitchFamily="18" charset="0"/>
                          <a:cs typeface="Arial" charset="0"/>
                        </a:rPr>
                        <a:t>* Plumas con Logo ICHE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charset="0"/>
                          <a:ea typeface="Times New Roman" pitchFamily="18" charset="0"/>
                          <a:cs typeface="Arial" charset="0"/>
                        </a:rPr>
                        <a:t>10000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charset="0"/>
                          <a:ea typeface="Times New Roman" pitchFamily="18" charset="0"/>
                          <a:cs typeface="Arial" charset="0"/>
                        </a:rPr>
                        <a:t>$ 0,22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charset="0"/>
                          <a:ea typeface="Times New Roman" pitchFamily="18" charset="0"/>
                          <a:cs typeface="Arial" charset="0"/>
                        </a:rPr>
                        <a:t>$ 2.200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chemeClr val="tx1"/>
                          </a:solidFill>
                          <a:effectLst/>
                          <a:latin typeface="Arial" charset="0"/>
                          <a:ea typeface="Times New Roman" pitchFamily="18" charset="0"/>
                          <a:cs typeface="Arial" charset="0"/>
                        </a:rPr>
                        <a:t>COSTO TOTAL ESTRATEGIA</a:t>
                      </a:r>
                      <a:endParaRPr kumimoji="0" lang="es-EC" sz="10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charset="0"/>
                          <a:ea typeface="Times New Roman" pitchFamily="18" charset="0"/>
                          <a:cs typeface="Arial" charset="0"/>
                        </a:rPr>
                        <a:t>$ 3.705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24931" name="Rectangle 3"/>
          <p:cNvSpPr>
            <a:spLocks noGrp="1" noChangeArrowheads="1"/>
          </p:cNvSpPr>
          <p:nvPr>
            <p:ph type="title"/>
          </p:nvPr>
        </p:nvSpPr>
        <p:spPr>
          <a:xfrm>
            <a:off x="468313" y="188913"/>
            <a:ext cx="8229600" cy="647700"/>
          </a:xfrm>
        </p:spPr>
        <p:txBody>
          <a:bodyPr/>
          <a:lstStyle/>
          <a:p>
            <a:r>
              <a:rPr lang="es-ES" sz="3600" b="1">
                <a:solidFill>
                  <a:schemeClr val="bg1"/>
                </a:solidFill>
              </a:rPr>
              <a:t>Comunicación</a:t>
            </a:r>
          </a:p>
        </p:txBody>
      </p:sp>
      <p:pic>
        <p:nvPicPr>
          <p:cNvPr id="124976" name="Picture 48"/>
          <p:cNvPicPr>
            <a:picLocks noChangeAspect="1" noChangeArrowheads="1"/>
          </p:cNvPicPr>
          <p:nvPr/>
        </p:nvPicPr>
        <p:blipFill>
          <a:blip r:embed="rId3"/>
          <a:srcRect/>
          <a:stretch>
            <a:fillRect/>
          </a:stretch>
        </p:blipFill>
        <p:spPr bwMode="auto">
          <a:xfrm>
            <a:off x="468313" y="2276475"/>
            <a:ext cx="3527425" cy="2565400"/>
          </a:xfrm>
          <a:prstGeom prst="rect">
            <a:avLst/>
          </a:prstGeom>
          <a:noFill/>
          <a:ln w="9525">
            <a:noFill/>
            <a:miter lim="800000"/>
            <a:headEnd/>
            <a:tailEnd/>
          </a:ln>
        </p:spPr>
      </p:pic>
      <p:pic>
        <p:nvPicPr>
          <p:cNvPr id="124977" name="Picture 49"/>
          <p:cNvPicPr>
            <a:picLocks noChangeAspect="1" noChangeArrowheads="1"/>
          </p:cNvPicPr>
          <p:nvPr/>
        </p:nvPicPr>
        <p:blipFill>
          <a:blip r:embed="rId4"/>
          <a:srcRect/>
          <a:stretch>
            <a:fillRect/>
          </a:stretch>
        </p:blipFill>
        <p:spPr bwMode="auto">
          <a:xfrm>
            <a:off x="6011863" y="2492375"/>
            <a:ext cx="1630362" cy="2305050"/>
          </a:xfrm>
          <a:prstGeom prst="rect">
            <a:avLst/>
          </a:prstGeom>
          <a:noFill/>
          <a:ln w="9525">
            <a:noFill/>
            <a:miter lim="800000"/>
            <a:headEnd/>
            <a:tailEnd/>
          </a:ln>
        </p:spPr>
      </p:pic>
      <p:pic>
        <p:nvPicPr>
          <p:cNvPr id="124978" name="Picture 50"/>
          <p:cNvPicPr>
            <a:picLocks noChangeAspect="1" noChangeArrowheads="1"/>
          </p:cNvPicPr>
          <p:nvPr/>
        </p:nvPicPr>
        <p:blipFill>
          <a:blip r:embed="rId5"/>
          <a:srcRect/>
          <a:stretch>
            <a:fillRect/>
          </a:stretch>
        </p:blipFill>
        <p:spPr bwMode="auto">
          <a:xfrm>
            <a:off x="4211638" y="3213100"/>
            <a:ext cx="887412" cy="1106488"/>
          </a:xfrm>
          <a:prstGeom prst="rect">
            <a:avLst/>
          </a:prstGeom>
          <a:noFill/>
          <a:ln w="9525">
            <a:noFill/>
            <a:miter lim="800000"/>
            <a:headEnd/>
            <a:tailEnd/>
          </a:ln>
        </p:spPr>
      </p:pic>
      <p:sp>
        <p:nvSpPr>
          <p:cNvPr id="124979" name="Text Box 51"/>
          <p:cNvSpPr txBox="1">
            <a:spLocks noChangeArrowheads="1"/>
          </p:cNvSpPr>
          <p:nvPr/>
        </p:nvSpPr>
        <p:spPr bwMode="auto">
          <a:xfrm>
            <a:off x="539750" y="1268413"/>
            <a:ext cx="2879725" cy="366712"/>
          </a:xfrm>
          <a:prstGeom prst="rect">
            <a:avLst/>
          </a:prstGeom>
          <a:noFill/>
          <a:ln w="9525">
            <a:noFill/>
            <a:miter lim="800000"/>
            <a:headEnd/>
            <a:tailEnd/>
          </a:ln>
          <a:effectLst/>
        </p:spPr>
        <p:txBody>
          <a:bodyPr>
            <a:spAutoFit/>
          </a:bodyPr>
          <a:lstStyle/>
          <a:p>
            <a:pPr>
              <a:spcBef>
                <a:spcPct val="50000"/>
              </a:spcBef>
            </a:pPr>
            <a:r>
              <a:rPr lang="es-ES" b="1"/>
              <a:t>MERCHANDISING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7045" name="Rectangle 5"/>
          <p:cNvSpPr>
            <a:spLocks noGrp="1" noChangeArrowheads="1"/>
          </p:cNvSpPr>
          <p:nvPr>
            <p:ph type="title"/>
          </p:nvPr>
        </p:nvSpPr>
        <p:spPr>
          <a:xfrm>
            <a:off x="468313" y="260350"/>
            <a:ext cx="8229600" cy="652463"/>
          </a:xfrm>
        </p:spPr>
        <p:txBody>
          <a:bodyPr/>
          <a:lstStyle/>
          <a:p>
            <a:r>
              <a:rPr lang="es-EC" sz="3600">
                <a:solidFill>
                  <a:schemeClr val="bg1"/>
                </a:solidFill>
              </a:rPr>
              <a:t>IMPULSION</a:t>
            </a:r>
            <a:endParaRPr lang="es-ES" sz="3600">
              <a:solidFill>
                <a:schemeClr val="bg1"/>
              </a:solidFill>
            </a:endParaRPr>
          </a:p>
        </p:txBody>
      </p:sp>
      <p:sp>
        <p:nvSpPr>
          <p:cNvPr id="87046" name="Rectangle 6"/>
          <p:cNvSpPr>
            <a:spLocks noGrp="1" noChangeArrowheads="1"/>
          </p:cNvSpPr>
          <p:nvPr>
            <p:ph type="body" idx="1"/>
          </p:nvPr>
        </p:nvSpPr>
        <p:spPr>
          <a:xfrm>
            <a:off x="323850" y="908050"/>
            <a:ext cx="8229600" cy="2333625"/>
          </a:xfrm>
        </p:spPr>
        <p:txBody>
          <a:bodyPr/>
          <a:lstStyle/>
          <a:p>
            <a:pPr>
              <a:lnSpc>
                <a:spcPct val="90000"/>
              </a:lnSpc>
              <a:buFontTx/>
              <a:buNone/>
            </a:pPr>
            <a:r>
              <a:rPr lang="es-EC" sz="2000"/>
              <a:t>1.- </a:t>
            </a:r>
            <a:r>
              <a:rPr lang="es-ES_tradnl" sz="2000" b="1"/>
              <a:t>Promoción Casa Abierta ICHE y Charlas Estudiantiles</a:t>
            </a:r>
            <a:endParaRPr lang="es-EC" sz="2000"/>
          </a:p>
          <a:p>
            <a:pPr lvl="1">
              <a:lnSpc>
                <a:spcPct val="90000"/>
              </a:lnSpc>
            </a:pPr>
            <a:r>
              <a:rPr lang="es-EC" sz="2000"/>
              <a:t>Objetivo.- Incrementar el número de estudiantes que se registren en el Nivel 0  para el 2007 en las tres carreras que ofrece la Facultad.</a:t>
            </a:r>
          </a:p>
          <a:p>
            <a:pPr lvl="1">
              <a:lnSpc>
                <a:spcPct val="90000"/>
              </a:lnSpc>
            </a:pPr>
            <a:r>
              <a:rPr lang="es-EC" sz="2000"/>
              <a:t>Descripción Estrategias.- Visitas de estudiantes a la Facultad. </a:t>
            </a:r>
            <a:r>
              <a:rPr lang="es-ES" sz="2000"/>
              <a:t>20 visitas,  grupos de 35 estudiantes</a:t>
            </a:r>
            <a:r>
              <a:rPr lang="es-EC" sz="2000"/>
              <a:t> en el </a:t>
            </a:r>
            <a:r>
              <a:rPr lang="es-ES" sz="2000"/>
              <a:t>Campus ESPOL Prosperina, en la Facultad ICHE (octubre y noviembre)</a:t>
            </a:r>
          </a:p>
        </p:txBody>
      </p:sp>
      <p:sp>
        <p:nvSpPr>
          <p:cNvPr id="87047" name="Rectangle 7"/>
          <p:cNvSpPr>
            <a:spLocks noChangeArrowheads="1"/>
          </p:cNvSpPr>
          <p:nvPr/>
        </p:nvSpPr>
        <p:spPr bwMode="auto">
          <a:xfrm>
            <a:off x="0" y="3068638"/>
            <a:ext cx="3743325" cy="431800"/>
          </a:xfrm>
          <a:prstGeom prst="rect">
            <a:avLst/>
          </a:prstGeom>
          <a:noFill/>
          <a:ln w="9525">
            <a:noFill/>
            <a:miter lim="800000"/>
            <a:headEnd/>
            <a:tailEnd/>
          </a:ln>
          <a:effectLst/>
        </p:spPr>
        <p:txBody>
          <a:bodyPr/>
          <a:lstStyle/>
          <a:p>
            <a:pPr marL="342900" indent="-342900">
              <a:spcBef>
                <a:spcPct val="20000"/>
              </a:spcBef>
              <a:buFontTx/>
              <a:buChar char="•"/>
            </a:pPr>
            <a:r>
              <a:rPr lang="es-EC" sz="2000" b="1"/>
              <a:t>Coste Estrategia</a:t>
            </a:r>
          </a:p>
        </p:txBody>
      </p:sp>
      <p:graphicFrame>
        <p:nvGraphicFramePr>
          <p:cNvPr id="87048" name="Group 8"/>
          <p:cNvGraphicFramePr>
            <a:graphicFrameLocks noGrp="1"/>
          </p:cNvGraphicFramePr>
          <p:nvPr/>
        </p:nvGraphicFramePr>
        <p:xfrm>
          <a:off x="0" y="3573463"/>
          <a:ext cx="9144000" cy="1439862"/>
        </p:xfrm>
        <a:graphic>
          <a:graphicData uri="http://schemas.openxmlformats.org/drawingml/2006/table">
            <a:tbl>
              <a:tblPr/>
              <a:tblGrid>
                <a:gridCol w="1565275"/>
                <a:gridCol w="1576388"/>
                <a:gridCol w="1206500"/>
                <a:gridCol w="1057275"/>
                <a:gridCol w="887412"/>
                <a:gridCol w="719138"/>
                <a:gridCol w="768350"/>
                <a:gridCol w="1363662"/>
              </a:tblGrid>
              <a:tr h="909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Acción Estratégica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Costo unitario Transporte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 estudiantes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costo unitario bocaditos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costo bebidas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Costo cada visita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 visitas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bg1"/>
                          </a:solidFill>
                          <a:effectLst/>
                          <a:latin typeface="Arial" charset="0"/>
                          <a:ea typeface="Times New Roman" pitchFamily="18" charset="0"/>
                          <a:cs typeface="Arial" charset="0"/>
                        </a:rPr>
                        <a:t>COSTO TOTAL ESTRATEGIA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r>
              <a:tr h="530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*Casa Abierta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35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0,35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89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charset="0"/>
                          <a:ea typeface="Times New Roman" pitchFamily="18" charset="0"/>
                          <a:cs typeface="Arial" charset="0"/>
                        </a:rPr>
                        <a:t>$1780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7077" name="Rectangle 37"/>
          <p:cNvSpPr>
            <a:spLocks noChangeArrowheads="1"/>
          </p:cNvSpPr>
          <p:nvPr/>
        </p:nvSpPr>
        <p:spPr bwMode="auto">
          <a:xfrm>
            <a:off x="539750" y="5373688"/>
            <a:ext cx="7356475" cy="304800"/>
          </a:xfrm>
          <a:prstGeom prst="rect">
            <a:avLst/>
          </a:prstGeom>
          <a:noFill/>
          <a:ln w="9525">
            <a:noFill/>
            <a:miter lim="800000"/>
            <a:headEnd/>
            <a:tailEnd/>
          </a:ln>
          <a:effectLst/>
        </p:spPr>
        <p:txBody>
          <a:bodyPr wrap="none" anchor="ctr">
            <a:spAutoFit/>
          </a:bodyPr>
          <a:lstStyle/>
          <a:p>
            <a:pPr algn="just"/>
            <a:r>
              <a:rPr lang="es-ES" sz="1400" i="1">
                <a:ea typeface="Times New Roman" pitchFamily="18" charset="0"/>
                <a:cs typeface="Arial" charset="0"/>
              </a:rPr>
              <a:t>* Se consideran 20 visitas anuales, grupos de 35 personas. Cuatro bocaditos por asistente.</a:t>
            </a:r>
            <a:endParaRPr lang="es-ES" sz="14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9635" name="Rectangle 3"/>
          <p:cNvSpPr>
            <a:spLocks noGrp="1" noChangeArrowheads="1"/>
          </p:cNvSpPr>
          <p:nvPr>
            <p:ph type="title"/>
          </p:nvPr>
        </p:nvSpPr>
        <p:spPr>
          <a:xfrm>
            <a:off x="457200" y="274638"/>
            <a:ext cx="8229600" cy="561975"/>
          </a:xfrm>
        </p:spPr>
        <p:txBody>
          <a:bodyPr/>
          <a:lstStyle/>
          <a:p>
            <a:r>
              <a:rPr lang="es-EC" sz="3600">
                <a:solidFill>
                  <a:schemeClr val="bg1"/>
                </a:solidFill>
              </a:rPr>
              <a:t>IMPULSION</a:t>
            </a:r>
            <a:endParaRPr lang="es-ES" sz="3600">
              <a:solidFill>
                <a:schemeClr val="bg1"/>
              </a:solidFill>
            </a:endParaRPr>
          </a:p>
        </p:txBody>
      </p:sp>
      <p:sp>
        <p:nvSpPr>
          <p:cNvPr id="69636" name="Rectangle 4"/>
          <p:cNvSpPr>
            <a:spLocks noGrp="1" noChangeArrowheads="1"/>
          </p:cNvSpPr>
          <p:nvPr>
            <p:ph type="body" idx="1"/>
          </p:nvPr>
        </p:nvSpPr>
        <p:spPr>
          <a:xfrm>
            <a:off x="468313" y="981075"/>
            <a:ext cx="8229600" cy="2189163"/>
          </a:xfrm>
        </p:spPr>
        <p:txBody>
          <a:bodyPr/>
          <a:lstStyle/>
          <a:p>
            <a:pPr>
              <a:buFontTx/>
              <a:buNone/>
            </a:pPr>
            <a:r>
              <a:rPr lang="es-EC" sz="2000" b="1"/>
              <a:t>2.- Feria EXPOPLAZA</a:t>
            </a:r>
            <a:r>
              <a:rPr lang="es-EC" sz="2000"/>
              <a:t> </a:t>
            </a:r>
          </a:p>
          <a:p>
            <a:pPr lvl="1"/>
            <a:r>
              <a:rPr lang="es-ES" sz="2000"/>
              <a:t>Objetivo.- Brindar a los asistentes información de las carreras de la Facultad con el fin de hacerla conocer y despertar el interés en los potenciales clientes (estudiantes).</a:t>
            </a:r>
          </a:p>
          <a:p>
            <a:pPr lvl="1"/>
            <a:r>
              <a:rPr lang="es-ES" sz="2000"/>
              <a:t>Descripción Estrategia.- Charlas explicativas y entrega de material POP de la Facultad. Solución de interrogantes.</a:t>
            </a:r>
          </a:p>
        </p:txBody>
      </p:sp>
      <p:sp>
        <p:nvSpPr>
          <p:cNvPr id="69637" name="Rectangle 5"/>
          <p:cNvSpPr>
            <a:spLocks noChangeArrowheads="1"/>
          </p:cNvSpPr>
          <p:nvPr/>
        </p:nvSpPr>
        <p:spPr bwMode="auto">
          <a:xfrm>
            <a:off x="250825" y="3213100"/>
            <a:ext cx="4038600" cy="604838"/>
          </a:xfrm>
          <a:prstGeom prst="rect">
            <a:avLst/>
          </a:prstGeom>
          <a:noFill/>
          <a:ln w="9525">
            <a:noFill/>
            <a:miter lim="800000"/>
            <a:headEnd/>
            <a:tailEnd/>
          </a:ln>
          <a:effectLst/>
        </p:spPr>
        <p:txBody>
          <a:bodyPr/>
          <a:lstStyle/>
          <a:p>
            <a:pPr marL="342900" indent="-342900">
              <a:spcBef>
                <a:spcPct val="20000"/>
              </a:spcBef>
              <a:buFontTx/>
              <a:buChar char="•"/>
            </a:pPr>
            <a:r>
              <a:rPr lang="es-EC" sz="2000" b="1"/>
              <a:t>Coste Estrategia</a:t>
            </a:r>
          </a:p>
        </p:txBody>
      </p:sp>
      <p:graphicFrame>
        <p:nvGraphicFramePr>
          <p:cNvPr id="69638" name="Group 6"/>
          <p:cNvGraphicFramePr>
            <a:graphicFrameLocks noGrp="1"/>
          </p:cNvGraphicFramePr>
          <p:nvPr/>
        </p:nvGraphicFramePr>
        <p:xfrm>
          <a:off x="0" y="3716338"/>
          <a:ext cx="9144000" cy="1655762"/>
        </p:xfrm>
        <a:graphic>
          <a:graphicData uri="http://schemas.openxmlformats.org/drawingml/2006/table">
            <a:tbl>
              <a:tblPr/>
              <a:tblGrid>
                <a:gridCol w="4989513"/>
                <a:gridCol w="1936750"/>
                <a:gridCol w="2217737"/>
              </a:tblGrid>
              <a:tr h="6175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chemeClr val="bg1"/>
                          </a:solidFill>
                          <a:effectLst/>
                          <a:latin typeface="Arial" charset="0"/>
                          <a:ea typeface="Times New Roman" pitchFamily="18" charset="0"/>
                          <a:cs typeface="Arial" charset="0"/>
                        </a:rPr>
                        <a:t>Acción Estratégica</a:t>
                      </a:r>
                      <a:endParaRPr kumimoji="0" lang="es-EC" sz="16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chemeClr val="bg1"/>
                          </a:solidFill>
                          <a:effectLst/>
                          <a:latin typeface="Arial" charset="0"/>
                          <a:ea typeface="Times New Roman" pitchFamily="18" charset="0"/>
                          <a:cs typeface="Arial" charset="0"/>
                        </a:rPr>
                        <a:t>Precio Unitario $</a:t>
                      </a:r>
                      <a:endParaRPr kumimoji="0" lang="es-EC" sz="16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chemeClr val="bg1"/>
                          </a:solidFill>
                          <a:effectLst/>
                          <a:latin typeface="Arial" charset="0"/>
                          <a:ea typeface="Times New Roman" pitchFamily="18" charset="0"/>
                          <a:cs typeface="Arial" charset="0"/>
                        </a:rPr>
                        <a:t># de expositores</a:t>
                      </a:r>
                      <a:endParaRPr kumimoji="0" lang="es-EC" sz="16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r>
              <a:tr h="6778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ea typeface="Times New Roman" pitchFamily="18" charset="0"/>
                          <a:cs typeface="Arial" charset="0"/>
                        </a:rPr>
                        <a:t>* Feria de Estudios Superiores EXPOPLAZA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ea typeface="Times New Roman" pitchFamily="18" charset="0"/>
                          <a:cs typeface="Arial" charset="0"/>
                        </a:rPr>
                        <a:t>$5000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ea typeface="Times New Roman" pitchFamily="18" charset="0"/>
                          <a:cs typeface="Arial" charset="0"/>
                        </a:rPr>
                        <a:t>$5000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chemeClr val="tx1"/>
                          </a:solidFill>
                          <a:effectLst/>
                          <a:latin typeface="Arial" charset="0"/>
                          <a:ea typeface="Times New Roman" pitchFamily="18" charset="0"/>
                          <a:cs typeface="Arial" charset="0"/>
                        </a:rPr>
                        <a:t>COSTO TOTAL ESTRATEGIA</a:t>
                      </a:r>
                      <a:endParaRPr kumimoji="0" lang="es-EC"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chemeClr val="tx1"/>
                          </a:solidFill>
                          <a:effectLst/>
                          <a:latin typeface="Arial" charset="0"/>
                          <a:ea typeface="Times New Roman" pitchFamily="18" charset="0"/>
                          <a:cs typeface="Arial" charset="0"/>
                        </a:rPr>
                        <a:t>$5000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show 2"/>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70659" name="Rectangle 3"/>
          <p:cNvSpPr>
            <a:spLocks noGrp="1" noChangeArrowheads="1"/>
          </p:cNvSpPr>
          <p:nvPr>
            <p:ph type="title"/>
          </p:nvPr>
        </p:nvSpPr>
        <p:spPr>
          <a:xfrm>
            <a:off x="457200" y="274638"/>
            <a:ext cx="8229600" cy="777875"/>
          </a:xfrm>
        </p:spPr>
        <p:txBody>
          <a:bodyPr/>
          <a:lstStyle/>
          <a:p>
            <a:r>
              <a:rPr lang="es-ES" sz="3600" b="1">
                <a:solidFill>
                  <a:schemeClr val="bg1"/>
                </a:solidFill>
              </a:rPr>
              <a:t>CALENDARIO OPERATIVO ANUAL</a:t>
            </a:r>
          </a:p>
        </p:txBody>
      </p:sp>
      <p:graphicFrame>
        <p:nvGraphicFramePr>
          <p:cNvPr id="70661" name="Object 5"/>
          <p:cNvGraphicFramePr>
            <a:graphicFrameLocks noChangeAspect="1"/>
          </p:cNvGraphicFramePr>
          <p:nvPr>
            <p:ph idx="1"/>
          </p:nvPr>
        </p:nvGraphicFramePr>
        <p:xfrm>
          <a:off x="250825" y="2033588"/>
          <a:ext cx="8713788" cy="3465512"/>
        </p:xfrm>
        <a:graphic>
          <a:graphicData uri="http://schemas.openxmlformats.org/presentationml/2006/ole">
            <p:oleObj spid="_x0000_s70661" name="Hoja de cálculo" r:id="rId4" imgW="8886825" imgH="3533775" progId="Excel.Sheet.8">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8067" name="Rectangle 3"/>
          <p:cNvSpPr>
            <a:spLocks noGrp="1" noChangeArrowheads="1"/>
          </p:cNvSpPr>
          <p:nvPr>
            <p:ph type="title"/>
          </p:nvPr>
        </p:nvSpPr>
        <p:spPr>
          <a:xfrm>
            <a:off x="457200" y="274638"/>
            <a:ext cx="8507413" cy="1143000"/>
          </a:xfrm>
        </p:spPr>
        <p:txBody>
          <a:bodyPr/>
          <a:lstStyle/>
          <a:p>
            <a:r>
              <a:rPr lang="es-ES" sz="3600" b="1">
                <a:solidFill>
                  <a:schemeClr val="bg1"/>
                </a:solidFill>
              </a:rPr>
              <a:t>ANALISIS ECONÓMICO DEL PLAN DE </a:t>
            </a:r>
            <a:r>
              <a:rPr lang="es-ES" sz="3600" b="1">
                <a:solidFill>
                  <a:srgbClr val="003399"/>
                </a:solidFill>
              </a:rPr>
              <a:t>MARKETING</a:t>
            </a:r>
            <a:r>
              <a:rPr lang="es-ES" sz="3600">
                <a:solidFill>
                  <a:schemeClr val="bg1"/>
                </a:solidFill>
              </a:rPr>
              <a:t> </a:t>
            </a:r>
          </a:p>
        </p:txBody>
      </p:sp>
      <p:graphicFrame>
        <p:nvGraphicFramePr>
          <p:cNvPr id="88305" name="Group 241"/>
          <p:cNvGraphicFramePr>
            <a:graphicFrameLocks noGrp="1"/>
          </p:cNvGraphicFramePr>
          <p:nvPr>
            <p:ph sz="half" idx="2"/>
          </p:nvPr>
        </p:nvGraphicFramePr>
        <p:xfrm>
          <a:off x="2555875" y="3789363"/>
          <a:ext cx="3811588" cy="1041400"/>
        </p:xfrm>
        <a:graphic>
          <a:graphicData uri="http://schemas.openxmlformats.org/drawingml/2006/table">
            <a:tbl>
              <a:tblPr/>
              <a:tblGrid>
                <a:gridCol w="3811588"/>
              </a:tblGrid>
              <a:tr h="5524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bg1"/>
                          </a:solidFill>
                          <a:effectLst/>
                          <a:latin typeface="Arial" charset="0"/>
                          <a:ea typeface="Times New Roman" pitchFamily="18" charset="0"/>
                          <a:cs typeface="Arial" charset="0"/>
                        </a:rPr>
                        <a:t>CANTIDAD  DE ESTUDIANTES A REGISTRARSE EN EL NIVEL 100 DEL ICHE CON EL PLAN DE MARKETING (60%)</a:t>
                      </a:r>
                      <a:endParaRPr kumimoji="0" lang="es-EC" sz="18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r>
              <a:tr h="244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chemeClr val="tx1"/>
                          </a:solidFill>
                          <a:effectLst/>
                          <a:latin typeface="Arial" charset="0"/>
                          <a:ea typeface="Times New Roman" pitchFamily="18" charset="0"/>
                          <a:cs typeface="Arial" charset="0"/>
                        </a:rPr>
                        <a:t>105</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8504" name="Group 440"/>
          <p:cNvGraphicFramePr>
            <a:graphicFrameLocks noGrp="1"/>
          </p:cNvGraphicFramePr>
          <p:nvPr>
            <p:ph sz="half" idx="1"/>
          </p:nvPr>
        </p:nvGraphicFramePr>
        <p:xfrm>
          <a:off x="395288" y="1844675"/>
          <a:ext cx="8208962" cy="1752600"/>
        </p:xfrm>
        <a:graphic>
          <a:graphicData uri="http://schemas.openxmlformats.org/drawingml/2006/table">
            <a:tbl>
              <a:tblPr/>
              <a:tblGrid>
                <a:gridCol w="1022350"/>
                <a:gridCol w="492125"/>
                <a:gridCol w="574675"/>
                <a:gridCol w="506412"/>
                <a:gridCol w="501650"/>
                <a:gridCol w="649288"/>
                <a:gridCol w="577850"/>
                <a:gridCol w="577850"/>
                <a:gridCol w="503237"/>
                <a:gridCol w="503238"/>
                <a:gridCol w="577850"/>
                <a:gridCol w="501650"/>
                <a:gridCol w="577850"/>
                <a:gridCol w="642937"/>
              </a:tblGrid>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FFFFFF"/>
                          </a:solidFill>
                          <a:effectLst/>
                          <a:latin typeface="Book Antiqua" pitchFamily="18" charset="0"/>
                          <a:ea typeface="Times New Roman" pitchFamily="18" charset="0"/>
                          <a:cs typeface="Arial" charset="0"/>
                        </a:rPr>
                        <a:t>1994</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FFFFFF"/>
                          </a:solidFill>
                          <a:effectLst/>
                          <a:latin typeface="Book Antiqua" pitchFamily="18" charset="0"/>
                          <a:ea typeface="Times New Roman" pitchFamily="18" charset="0"/>
                          <a:cs typeface="Arial" charset="0"/>
                        </a:rPr>
                        <a:t>1995</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FFFFFF"/>
                          </a:solidFill>
                          <a:effectLst/>
                          <a:latin typeface="Book Antiqua" pitchFamily="18" charset="0"/>
                          <a:ea typeface="Times New Roman" pitchFamily="18" charset="0"/>
                          <a:cs typeface="Arial" charset="0"/>
                        </a:rPr>
                        <a:t>1996</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FFFFFF"/>
                          </a:solidFill>
                          <a:effectLst/>
                          <a:latin typeface="Book Antiqua" pitchFamily="18" charset="0"/>
                          <a:ea typeface="Times New Roman" pitchFamily="18" charset="0"/>
                          <a:cs typeface="Arial" charset="0"/>
                        </a:rPr>
                        <a:t>1997</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FFFFFF"/>
                          </a:solidFill>
                          <a:effectLst/>
                          <a:latin typeface="Book Antiqua" pitchFamily="18" charset="0"/>
                          <a:ea typeface="Times New Roman" pitchFamily="18" charset="0"/>
                          <a:cs typeface="Arial" charset="0"/>
                        </a:rPr>
                        <a:t>1998</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FFFFFF"/>
                          </a:solidFill>
                          <a:effectLst/>
                          <a:latin typeface="Book Antiqua" pitchFamily="18" charset="0"/>
                          <a:ea typeface="Times New Roman" pitchFamily="18" charset="0"/>
                          <a:cs typeface="Arial" charset="0"/>
                        </a:rPr>
                        <a:t>1999</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FFFFFF"/>
                          </a:solidFill>
                          <a:effectLst/>
                          <a:latin typeface="Book Antiqua" pitchFamily="18" charset="0"/>
                          <a:ea typeface="Times New Roman" pitchFamily="18" charset="0"/>
                          <a:cs typeface="Arial" charset="0"/>
                        </a:rPr>
                        <a:t>2000</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FFFFFF"/>
                          </a:solidFill>
                          <a:effectLst/>
                          <a:latin typeface="Book Antiqua" pitchFamily="18" charset="0"/>
                          <a:ea typeface="Times New Roman" pitchFamily="18" charset="0"/>
                          <a:cs typeface="Arial" charset="0"/>
                        </a:rPr>
                        <a:t>2001</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FFFFFF"/>
                          </a:solidFill>
                          <a:effectLst/>
                          <a:latin typeface="Book Antiqua" pitchFamily="18" charset="0"/>
                          <a:ea typeface="Times New Roman" pitchFamily="18" charset="0"/>
                          <a:cs typeface="Arial" charset="0"/>
                        </a:rPr>
                        <a:t>2002</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FFFFFF"/>
                          </a:solidFill>
                          <a:effectLst/>
                          <a:latin typeface="Book Antiqua" pitchFamily="18" charset="0"/>
                          <a:ea typeface="Times New Roman" pitchFamily="18" charset="0"/>
                          <a:cs typeface="Arial" charset="0"/>
                        </a:rPr>
                        <a:t>2003</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FFFFFF"/>
                          </a:solidFill>
                          <a:effectLst/>
                          <a:latin typeface="Book Antiqua" pitchFamily="18" charset="0"/>
                          <a:ea typeface="Times New Roman" pitchFamily="18" charset="0"/>
                          <a:cs typeface="Arial" charset="0"/>
                        </a:rPr>
                        <a:t>2004</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FFFFFF"/>
                          </a:solidFill>
                          <a:effectLst/>
                          <a:latin typeface="Book Antiqua" pitchFamily="18" charset="0"/>
                          <a:ea typeface="Times New Roman" pitchFamily="18" charset="0"/>
                          <a:cs typeface="Arial" charset="0"/>
                        </a:rPr>
                        <a:t>2005</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600" b="1" i="0" u="none" strike="noStrike" cap="none" normalizeH="0" baseline="0" smtClean="0">
                          <a:ln>
                            <a:noFill/>
                          </a:ln>
                          <a:solidFill>
                            <a:srgbClr val="FFFFFF"/>
                          </a:solidFill>
                          <a:effectLst/>
                          <a:latin typeface="Book Antiqua" pitchFamily="18" charset="0"/>
                          <a:ea typeface="Times New Roman" pitchFamily="18" charset="0"/>
                          <a:cs typeface="Arial" charset="0"/>
                        </a:rPr>
                        <a:t>2006-ESTIMADO</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r>
              <a:tr h="514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FFFFFF"/>
                          </a:solidFill>
                          <a:effectLst/>
                          <a:latin typeface="Book Antiqua" pitchFamily="18" charset="0"/>
                          <a:ea typeface="Times New Roman" pitchFamily="18" charset="0"/>
                          <a:cs typeface="Arial" charset="0"/>
                        </a:rPr>
                        <a:t>Estudiantes Registrados</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494</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679</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640</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589</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1211</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1045</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702</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638</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634</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506</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522</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737</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802</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2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rgbClr val="FFFFFF"/>
                          </a:solidFill>
                          <a:effectLst/>
                          <a:latin typeface="Book Antiqua" pitchFamily="18" charset="0"/>
                          <a:ea typeface="Times New Roman" pitchFamily="18" charset="0"/>
                          <a:cs typeface="Arial" charset="0"/>
                        </a:rPr>
                        <a:t>Tasa de Estudiantes Registrados</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 </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37.4%</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-5.7%</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-8.0%</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105.6%</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-13.7%</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-32.8%</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-9.1%</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-0.6%</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-20.2%</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3.2%</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41.2%</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Book Antiqua" pitchFamily="18" charset="0"/>
                          <a:ea typeface="Times New Roman" pitchFamily="18" charset="0"/>
                          <a:cs typeface="Arial" charset="0"/>
                        </a:rPr>
                        <a:t>8.8%</a:t>
                      </a:r>
                      <a:endParaRPr kumimoji="0" lang="es-EC"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6325" name="Rectangle 5"/>
          <p:cNvSpPr>
            <a:spLocks noGrp="1" noChangeArrowheads="1"/>
          </p:cNvSpPr>
          <p:nvPr>
            <p:ph type="title"/>
          </p:nvPr>
        </p:nvSpPr>
        <p:spPr>
          <a:xfrm>
            <a:off x="457200" y="0"/>
            <a:ext cx="8229600" cy="908050"/>
          </a:xfrm>
        </p:spPr>
        <p:txBody>
          <a:bodyPr/>
          <a:lstStyle/>
          <a:p>
            <a:r>
              <a:rPr lang="es-ES_tradnl" sz="3600" b="1">
                <a:solidFill>
                  <a:schemeClr val="bg1"/>
                </a:solidFill>
              </a:rPr>
              <a:t>Objetivos</a:t>
            </a:r>
            <a:endParaRPr lang="es-ES" sz="3600" b="1">
              <a:solidFill>
                <a:schemeClr val="bg1"/>
              </a:solidFill>
            </a:endParaRPr>
          </a:p>
        </p:txBody>
      </p:sp>
      <p:sp>
        <p:nvSpPr>
          <p:cNvPr id="56326" name="Rectangle 6"/>
          <p:cNvSpPr>
            <a:spLocks noGrp="1" noChangeArrowheads="1"/>
          </p:cNvSpPr>
          <p:nvPr>
            <p:ph type="body" idx="1"/>
          </p:nvPr>
        </p:nvSpPr>
        <p:spPr/>
        <p:txBody>
          <a:bodyPr/>
          <a:lstStyle/>
          <a:p>
            <a:r>
              <a:rPr lang="es-ES_tradnl" sz="2800" b="1"/>
              <a:t>General</a:t>
            </a:r>
            <a:r>
              <a:rPr lang="es-ES" sz="2800"/>
              <a:t> </a:t>
            </a:r>
          </a:p>
          <a:p>
            <a:pPr algn="just">
              <a:buFontTx/>
              <a:buNone/>
            </a:pPr>
            <a:r>
              <a:rPr lang="es-EC" sz="2800"/>
              <a:t>	Para el año lectivo 2006-2007 mostrar a la Facultad de Ciencias Humanísticas y Económicas como un mercado más atractivo para los bachilleres con aspiraciones de realizar sus estudios superiores en las carreras de Economía, Ingeniería Comercial y Empresarial e Ingeniería en Gestión Empresarial Internacional</a:t>
            </a:r>
            <a:r>
              <a:rPr lang="es-ES" sz="2800"/>
              <a:t> </a:t>
            </a:r>
          </a:p>
          <a:p>
            <a:endParaRPr lang="es-ES" sz="28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90115" name="Rectangle 3"/>
          <p:cNvSpPr>
            <a:spLocks noGrp="1" noChangeArrowheads="1"/>
          </p:cNvSpPr>
          <p:nvPr>
            <p:ph type="title"/>
          </p:nvPr>
        </p:nvSpPr>
        <p:spPr/>
        <p:txBody>
          <a:bodyPr/>
          <a:lstStyle/>
          <a:p>
            <a:r>
              <a:rPr lang="es-ES" sz="3600" b="1">
                <a:solidFill>
                  <a:schemeClr val="bg1"/>
                </a:solidFill>
              </a:rPr>
              <a:t>ANALISIS ECONÓMICO DEL PLAN </a:t>
            </a:r>
            <a:r>
              <a:rPr lang="es-ES" sz="3600" b="1">
                <a:solidFill>
                  <a:srgbClr val="003399"/>
                </a:solidFill>
              </a:rPr>
              <a:t>DE</a:t>
            </a:r>
            <a:r>
              <a:rPr lang="es-ES" sz="3600" b="1">
                <a:solidFill>
                  <a:schemeClr val="bg1"/>
                </a:solidFill>
              </a:rPr>
              <a:t> </a:t>
            </a:r>
            <a:r>
              <a:rPr lang="es-ES" sz="3600" b="1">
                <a:solidFill>
                  <a:srgbClr val="003399"/>
                </a:solidFill>
              </a:rPr>
              <a:t>MARKETING</a:t>
            </a:r>
          </a:p>
        </p:txBody>
      </p:sp>
      <p:sp>
        <p:nvSpPr>
          <p:cNvPr id="90116" name="Rectangle 4"/>
          <p:cNvSpPr>
            <a:spLocks noGrp="1" noChangeArrowheads="1"/>
          </p:cNvSpPr>
          <p:nvPr>
            <p:ph type="body" idx="1"/>
          </p:nvPr>
        </p:nvSpPr>
        <p:spPr>
          <a:xfrm>
            <a:off x="395288" y="1484313"/>
            <a:ext cx="8229600" cy="4525962"/>
          </a:xfrm>
        </p:spPr>
        <p:txBody>
          <a:bodyPr/>
          <a:lstStyle/>
          <a:p>
            <a:pPr>
              <a:lnSpc>
                <a:spcPct val="90000"/>
              </a:lnSpc>
              <a:buFontTx/>
              <a:buNone/>
            </a:pPr>
            <a:r>
              <a:rPr lang="es-EC" sz="2800" b="1"/>
              <a:t>Ingresos</a:t>
            </a:r>
            <a:endParaRPr lang="es-ES" sz="2800" b="1"/>
          </a:p>
          <a:p>
            <a:pPr>
              <a:lnSpc>
                <a:spcPct val="90000"/>
              </a:lnSpc>
            </a:pPr>
            <a:r>
              <a:rPr lang="es-ES" sz="2800"/>
              <a:t>Costo promedio por materia $115</a:t>
            </a:r>
          </a:p>
          <a:p>
            <a:pPr>
              <a:lnSpc>
                <a:spcPct val="90000"/>
              </a:lnSpc>
            </a:pPr>
            <a:r>
              <a:rPr lang="es-ES" sz="2800"/>
              <a:t>10 materias por año</a:t>
            </a:r>
          </a:p>
          <a:p>
            <a:pPr>
              <a:lnSpc>
                <a:spcPct val="90000"/>
              </a:lnSpc>
              <a:buFontTx/>
              <a:buNone/>
            </a:pPr>
            <a:r>
              <a:rPr lang="es-EC" sz="2800" b="1"/>
              <a:t>Gastos</a:t>
            </a:r>
          </a:p>
          <a:p>
            <a:pPr algn="just">
              <a:lnSpc>
                <a:spcPct val="90000"/>
              </a:lnSpc>
              <a:buFont typeface="Symbol" pitchFamily="18" charset="2"/>
              <a:buChar char=""/>
            </a:pPr>
            <a:r>
              <a:rPr lang="es-ES" sz="2800"/>
              <a:t>$25 por hora profesor</a:t>
            </a:r>
          </a:p>
          <a:p>
            <a:pPr>
              <a:lnSpc>
                <a:spcPct val="90000"/>
              </a:lnSpc>
            </a:pPr>
            <a:r>
              <a:rPr lang="es-ES" sz="2800"/>
              <a:t>56 horas por materia, 10 materias al año</a:t>
            </a:r>
          </a:p>
          <a:p>
            <a:pPr>
              <a:lnSpc>
                <a:spcPct val="90000"/>
              </a:lnSpc>
            </a:pPr>
            <a:r>
              <a:rPr lang="es-ES" sz="2800"/>
              <a:t>Gasto varios  2% del ingreso bruto</a:t>
            </a:r>
          </a:p>
          <a:p>
            <a:pPr>
              <a:lnSpc>
                <a:spcPct val="90000"/>
              </a:lnSpc>
            </a:pPr>
            <a:r>
              <a:rPr lang="es-EC" sz="2800"/>
              <a:t>10% contribución ESPOL</a:t>
            </a:r>
          </a:p>
          <a:p>
            <a:pPr>
              <a:lnSpc>
                <a:spcPct val="90000"/>
              </a:lnSpc>
            </a:pPr>
            <a:r>
              <a:rPr lang="es-EC" sz="2800"/>
              <a:t>10% becas</a:t>
            </a:r>
            <a:endParaRPr lang="es-ES" sz="28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9093" name="Rectangle 5"/>
          <p:cNvSpPr>
            <a:spLocks noGrp="1" noChangeArrowheads="1"/>
          </p:cNvSpPr>
          <p:nvPr>
            <p:ph type="title"/>
          </p:nvPr>
        </p:nvSpPr>
        <p:spPr/>
        <p:txBody>
          <a:bodyPr/>
          <a:lstStyle/>
          <a:p>
            <a:r>
              <a:rPr lang="es-ES" sz="3600" b="1">
                <a:solidFill>
                  <a:schemeClr val="bg1"/>
                </a:solidFill>
              </a:rPr>
              <a:t>ANALISIS ECONÓMICO DEL PLAN </a:t>
            </a:r>
            <a:r>
              <a:rPr lang="es-ES" sz="3600" b="1">
                <a:solidFill>
                  <a:srgbClr val="003399"/>
                </a:solidFill>
              </a:rPr>
              <a:t>DE</a:t>
            </a:r>
            <a:r>
              <a:rPr lang="es-ES" sz="3600" b="1">
                <a:solidFill>
                  <a:schemeClr val="bg1"/>
                </a:solidFill>
              </a:rPr>
              <a:t> </a:t>
            </a:r>
            <a:r>
              <a:rPr lang="es-ES" sz="3600" b="1">
                <a:solidFill>
                  <a:srgbClr val="003399"/>
                </a:solidFill>
              </a:rPr>
              <a:t>MARKETING</a:t>
            </a:r>
          </a:p>
        </p:txBody>
      </p:sp>
      <p:pic>
        <p:nvPicPr>
          <p:cNvPr id="89494" name="Picture 406"/>
          <p:cNvPicPr>
            <a:picLocks noChangeAspect="1" noChangeArrowheads="1"/>
          </p:cNvPicPr>
          <p:nvPr/>
        </p:nvPicPr>
        <p:blipFill>
          <a:blip r:embed="rId3"/>
          <a:srcRect/>
          <a:stretch>
            <a:fillRect/>
          </a:stretch>
        </p:blipFill>
        <p:spPr bwMode="auto">
          <a:xfrm>
            <a:off x="395288" y="2060575"/>
            <a:ext cx="8280400" cy="2570163"/>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91139" name="Rectangle 3"/>
          <p:cNvSpPr>
            <a:spLocks noGrp="1" noChangeArrowheads="1"/>
          </p:cNvSpPr>
          <p:nvPr>
            <p:ph type="title"/>
          </p:nvPr>
        </p:nvSpPr>
        <p:spPr/>
        <p:txBody>
          <a:bodyPr/>
          <a:lstStyle/>
          <a:p>
            <a:r>
              <a:rPr lang="es-ES" sz="3600" b="1">
                <a:solidFill>
                  <a:schemeClr val="bg1"/>
                </a:solidFill>
              </a:rPr>
              <a:t>ANALISIS ECONÓMICO DEL PLAN </a:t>
            </a:r>
            <a:r>
              <a:rPr lang="es-ES" sz="3600" b="1">
                <a:solidFill>
                  <a:srgbClr val="003399"/>
                </a:solidFill>
              </a:rPr>
              <a:t>DE</a:t>
            </a:r>
            <a:r>
              <a:rPr lang="es-ES" sz="3600" b="1">
                <a:solidFill>
                  <a:schemeClr val="bg1"/>
                </a:solidFill>
              </a:rPr>
              <a:t> </a:t>
            </a:r>
            <a:r>
              <a:rPr lang="es-ES" sz="3600" b="1">
                <a:solidFill>
                  <a:srgbClr val="003399"/>
                </a:solidFill>
              </a:rPr>
              <a:t>MARKETING</a:t>
            </a:r>
          </a:p>
        </p:txBody>
      </p:sp>
      <p:sp>
        <p:nvSpPr>
          <p:cNvPr id="91140" name="Rectangle 4"/>
          <p:cNvSpPr>
            <a:spLocks noGrp="1" noChangeArrowheads="1"/>
          </p:cNvSpPr>
          <p:nvPr>
            <p:ph type="body" idx="1"/>
          </p:nvPr>
        </p:nvSpPr>
        <p:spPr/>
        <p:txBody>
          <a:bodyPr/>
          <a:lstStyle/>
          <a:p>
            <a:pPr algn="just"/>
            <a:r>
              <a:rPr lang="es-EC" sz="2400"/>
              <a:t>Utilidad Marginal.- </a:t>
            </a:r>
            <a:r>
              <a:rPr lang="es-ES" sz="2400" b="1"/>
              <a:t>$41879</a:t>
            </a:r>
            <a:r>
              <a:rPr lang="es-ES" sz="2400"/>
              <a:t> al final del periodo lectivo 2007 -2008. </a:t>
            </a:r>
          </a:p>
          <a:p>
            <a:pPr algn="just"/>
            <a:r>
              <a:rPr lang="es-EC" sz="2400"/>
              <a:t>Punto Muerto.-</a:t>
            </a:r>
            <a:r>
              <a:rPr lang="es-ES" sz="2400"/>
              <a:t> </a:t>
            </a:r>
            <a:r>
              <a:rPr lang="es-EC" sz="2400"/>
              <a:t>37 estudiantes registrados en el Nivel 100 de la Facultad, ingresos netos de $33.420.</a:t>
            </a:r>
          </a:p>
          <a:p>
            <a:pPr algn="just"/>
            <a:r>
              <a:rPr lang="es-ES" sz="2400"/>
              <a:t>Rentabilidad del Plan de Marketing.- TIR 30%.</a:t>
            </a:r>
          </a:p>
          <a:p>
            <a:pPr algn="just"/>
            <a:r>
              <a:rPr lang="es-EC" sz="2400"/>
              <a:t>Utilidad/Inversión.- $1.86 de utilidad.</a:t>
            </a:r>
          </a:p>
          <a:p>
            <a:pPr algn="just"/>
            <a:r>
              <a:rPr lang="es-EC" sz="2400"/>
              <a:t>Ingresos/inversión</a:t>
            </a:r>
            <a:r>
              <a:rPr lang="es-ES" sz="2400"/>
              <a:t>.- </a:t>
            </a:r>
            <a:r>
              <a:rPr lang="es-EC" sz="2400"/>
              <a:t>$4.25 de ingresos.</a:t>
            </a:r>
            <a:r>
              <a:rPr lang="es-ES" sz="2400"/>
              <a:t> </a:t>
            </a:r>
          </a:p>
          <a:p>
            <a:pPr algn="just"/>
            <a:r>
              <a:rPr lang="es-EC" sz="2400"/>
              <a:t>Utilidad/Ingreso.- $0.44 de utilidad.</a:t>
            </a:r>
          </a:p>
          <a:p>
            <a:pPr algn="just"/>
            <a:r>
              <a:rPr lang="es-EC" sz="2400"/>
              <a:t>Recuperación del capital invertido en octubre del 2007.</a:t>
            </a:r>
            <a:r>
              <a:rPr lang="es-ES" sz="240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92165" name="Rectangle 5"/>
          <p:cNvSpPr>
            <a:spLocks noGrp="1" noChangeArrowheads="1"/>
          </p:cNvSpPr>
          <p:nvPr>
            <p:ph type="title"/>
          </p:nvPr>
        </p:nvSpPr>
        <p:spPr>
          <a:xfrm>
            <a:off x="457200" y="0"/>
            <a:ext cx="8229600" cy="1052513"/>
          </a:xfrm>
        </p:spPr>
        <p:txBody>
          <a:bodyPr/>
          <a:lstStyle/>
          <a:p>
            <a:r>
              <a:rPr lang="es-ES" sz="3600" b="1">
                <a:solidFill>
                  <a:schemeClr val="bg1"/>
                </a:solidFill>
              </a:rPr>
              <a:t>CONCLUSIONES</a:t>
            </a:r>
            <a:endParaRPr lang="es-ES" sz="3600" b="1">
              <a:solidFill>
                <a:srgbClr val="003399"/>
              </a:solidFill>
            </a:endParaRPr>
          </a:p>
        </p:txBody>
      </p:sp>
      <p:sp>
        <p:nvSpPr>
          <p:cNvPr id="92166" name="Rectangle 6"/>
          <p:cNvSpPr>
            <a:spLocks noGrp="1" noChangeArrowheads="1"/>
          </p:cNvSpPr>
          <p:nvPr>
            <p:ph type="body" idx="1"/>
          </p:nvPr>
        </p:nvSpPr>
        <p:spPr>
          <a:xfrm>
            <a:off x="457200" y="1125538"/>
            <a:ext cx="8229600" cy="5000625"/>
          </a:xfrm>
        </p:spPr>
        <p:txBody>
          <a:bodyPr/>
          <a:lstStyle/>
          <a:p>
            <a:r>
              <a:rPr lang="es-ES" sz="2000"/>
              <a:t>A partir de un aumento del 5.75% en la cantidad de estudiantes  ya obtenemos beneficios de nuestro Plan de Marketing</a:t>
            </a:r>
          </a:p>
          <a:p>
            <a:r>
              <a:rPr lang="es-ES" sz="2000"/>
              <a:t>Los costes en los que  ha incurrido la Facultad no han variado significativamente </a:t>
            </a:r>
          </a:p>
          <a:p>
            <a:r>
              <a:rPr lang="es-ES" sz="2000"/>
              <a:t>La imagen y publicidad positiva que ejerce la Escuela Superior Politécnica del Litoral beneficia a todas sus Facultades. </a:t>
            </a:r>
          </a:p>
          <a:p>
            <a:r>
              <a:rPr lang="es-ES" sz="2000"/>
              <a:t>La Facultad no genera gastos de inversión que representen un riesgo financiero, la rentabilidad del capital que invierte siempre ha sido superior.</a:t>
            </a:r>
          </a:p>
          <a:p>
            <a:r>
              <a:rPr lang="es-ES" sz="2000"/>
              <a:t> Los estudiantes muestran alto interés por el nivel académico, el ambiente estudiantil, las becas y los convenios con universidades del exterior,  en las estrategias se ve reflejado como  principal característica de la Facultad ICHE y de la ESPOL.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93187" name="Rectangle 3"/>
          <p:cNvSpPr>
            <a:spLocks noGrp="1" noChangeArrowheads="1"/>
          </p:cNvSpPr>
          <p:nvPr>
            <p:ph type="title"/>
          </p:nvPr>
        </p:nvSpPr>
        <p:spPr>
          <a:xfrm>
            <a:off x="457200" y="0"/>
            <a:ext cx="8229600" cy="1052513"/>
          </a:xfrm>
        </p:spPr>
        <p:txBody>
          <a:bodyPr/>
          <a:lstStyle/>
          <a:p>
            <a:r>
              <a:rPr lang="es-ES" sz="3600" b="1">
                <a:solidFill>
                  <a:schemeClr val="bg1"/>
                </a:solidFill>
              </a:rPr>
              <a:t>RECOMENDACIONES Y/O  </a:t>
            </a:r>
            <a:r>
              <a:rPr lang="es-ES" sz="3600" b="1">
                <a:solidFill>
                  <a:schemeClr val="accent2"/>
                </a:solidFill>
              </a:rPr>
              <a:t>SUGERENCIAS</a:t>
            </a:r>
          </a:p>
        </p:txBody>
      </p:sp>
      <p:sp>
        <p:nvSpPr>
          <p:cNvPr id="93188" name="Rectangle 4"/>
          <p:cNvSpPr>
            <a:spLocks noGrp="1" noChangeArrowheads="1"/>
          </p:cNvSpPr>
          <p:nvPr>
            <p:ph type="body" idx="1"/>
          </p:nvPr>
        </p:nvSpPr>
        <p:spPr>
          <a:xfrm>
            <a:off x="457200" y="1844675"/>
            <a:ext cx="8229600" cy="2520950"/>
          </a:xfrm>
        </p:spPr>
        <p:txBody>
          <a:bodyPr/>
          <a:lstStyle/>
          <a:p>
            <a:pPr algn="just">
              <a:lnSpc>
                <a:spcPct val="90000"/>
              </a:lnSpc>
            </a:pPr>
            <a:r>
              <a:rPr lang="es-ES"/>
              <a:t>Sugerimos un cambio en la imagen de la Facultad para incrementar su notoriedad.</a:t>
            </a:r>
          </a:p>
          <a:p>
            <a:pPr algn="just">
              <a:lnSpc>
                <a:spcPct val="90000"/>
              </a:lnSpc>
            </a:pPr>
            <a:r>
              <a:rPr lang="es-ES"/>
              <a:t>Mejora de las instalaciones de la Facultad.</a:t>
            </a:r>
          </a:p>
          <a:p>
            <a:pPr algn="just">
              <a:lnSpc>
                <a:spcPct val="90000"/>
              </a:lnSpc>
            </a:pPr>
            <a:r>
              <a:rPr lang="es-ES"/>
              <a:t>La Facultad debe continuar con las estrategias de marketing.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94211" name="Rectangle 3"/>
          <p:cNvSpPr>
            <a:spLocks noGrp="1" noChangeArrowheads="1"/>
          </p:cNvSpPr>
          <p:nvPr>
            <p:ph type="title"/>
          </p:nvPr>
        </p:nvSpPr>
        <p:spPr/>
        <p:txBody>
          <a:bodyPr/>
          <a:lstStyle/>
          <a:p>
            <a:endParaRPr lang="es-ES"/>
          </a:p>
        </p:txBody>
      </p:sp>
      <p:sp>
        <p:nvSpPr>
          <p:cNvPr id="94212" name="Rectangle 4"/>
          <p:cNvSpPr>
            <a:spLocks noGrp="1" noChangeArrowheads="1"/>
          </p:cNvSpPr>
          <p:nvPr>
            <p:ph type="body" idx="1"/>
          </p:nvPr>
        </p:nvSpPr>
        <p:spPr/>
        <p:txBody>
          <a:bodyPr/>
          <a:lstStyle/>
          <a:p>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7347" name="Rectangle 3"/>
          <p:cNvSpPr>
            <a:spLocks noGrp="1" noChangeArrowheads="1"/>
          </p:cNvSpPr>
          <p:nvPr>
            <p:ph type="title"/>
          </p:nvPr>
        </p:nvSpPr>
        <p:spPr>
          <a:xfrm>
            <a:off x="457200" y="0"/>
            <a:ext cx="8229600" cy="1125538"/>
          </a:xfrm>
        </p:spPr>
        <p:txBody>
          <a:bodyPr/>
          <a:lstStyle/>
          <a:p>
            <a:r>
              <a:rPr lang="es-ES_tradnl" sz="3600" b="1">
                <a:solidFill>
                  <a:schemeClr val="bg1"/>
                </a:solidFill>
              </a:rPr>
              <a:t>Objetivos</a:t>
            </a:r>
            <a:endParaRPr lang="es-ES" sz="3600" b="1">
              <a:solidFill>
                <a:schemeClr val="bg1"/>
              </a:solidFill>
            </a:endParaRPr>
          </a:p>
        </p:txBody>
      </p:sp>
      <p:sp>
        <p:nvSpPr>
          <p:cNvPr id="57348" name="Rectangle 4"/>
          <p:cNvSpPr>
            <a:spLocks noGrp="1" noChangeArrowheads="1"/>
          </p:cNvSpPr>
          <p:nvPr>
            <p:ph type="body" idx="1"/>
          </p:nvPr>
        </p:nvSpPr>
        <p:spPr/>
        <p:txBody>
          <a:bodyPr/>
          <a:lstStyle/>
          <a:p>
            <a:pPr algn="just">
              <a:lnSpc>
                <a:spcPct val="90000"/>
              </a:lnSpc>
              <a:buFontTx/>
              <a:buNone/>
            </a:pPr>
            <a:r>
              <a:rPr lang="es-EC" sz="2800" b="1"/>
              <a:t>Específicos</a:t>
            </a:r>
            <a:r>
              <a:rPr lang="es-ES" sz="2800"/>
              <a:t> </a:t>
            </a:r>
          </a:p>
          <a:p>
            <a:pPr algn="just">
              <a:lnSpc>
                <a:spcPct val="90000"/>
              </a:lnSpc>
            </a:pPr>
            <a:r>
              <a:rPr lang="es-EC" sz="2800"/>
              <a:t>Incrementar el número de estudiantes aspirantes al Nivel 0 de la Facultad  en 25% con respecto al año 2006.</a:t>
            </a:r>
          </a:p>
          <a:p>
            <a:pPr algn="just">
              <a:lnSpc>
                <a:spcPct val="90000"/>
              </a:lnSpc>
            </a:pPr>
            <a:r>
              <a:rPr lang="es-EC" sz="2800"/>
              <a:t>Alcanzar una rentabilidad del 8% del capital invertido.</a:t>
            </a:r>
            <a:r>
              <a:rPr lang="es-ES" sz="2800"/>
              <a:t> </a:t>
            </a:r>
          </a:p>
          <a:p>
            <a:pPr algn="just">
              <a:lnSpc>
                <a:spcPct val="90000"/>
              </a:lnSpc>
            </a:pPr>
            <a:r>
              <a:rPr lang="es-EC" sz="2800"/>
              <a:t>Incrementar la notoriedad de la imagen de la Facultad , con respecto a las demás Universidades en las carreras afines</a:t>
            </a:r>
            <a:r>
              <a:rPr lang="es-ES" sz="2800"/>
              <a:t> .</a:t>
            </a:r>
          </a:p>
          <a:p>
            <a:pPr algn="just">
              <a:lnSpc>
                <a:spcPct val="90000"/>
              </a:lnSpc>
            </a:pPr>
            <a:r>
              <a:rPr lang="es-EC" sz="2800"/>
              <a:t>Mejorar el posicionamiento de la Facultad. </a:t>
            </a:r>
            <a:endParaRPr lang="es-ES" sz="2800"/>
          </a:p>
          <a:p>
            <a:pPr>
              <a:lnSpc>
                <a:spcPct val="90000"/>
              </a:lnSpc>
            </a:pPr>
            <a:endParaRPr lang="es-ES" sz="2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8371" name="Rectangle 3"/>
          <p:cNvSpPr>
            <a:spLocks noGrp="1" noChangeArrowheads="1"/>
          </p:cNvSpPr>
          <p:nvPr>
            <p:ph type="title"/>
          </p:nvPr>
        </p:nvSpPr>
        <p:spPr/>
        <p:txBody>
          <a:bodyPr/>
          <a:lstStyle/>
          <a:p>
            <a:r>
              <a:rPr lang="es-ES_tradnl" sz="3600" b="1">
                <a:solidFill>
                  <a:schemeClr val="bg1"/>
                </a:solidFill>
              </a:rPr>
              <a:t>FACULTAD DE CIENCIAS </a:t>
            </a:r>
            <a:r>
              <a:rPr lang="es-ES_tradnl" sz="3600" b="1">
                <a:solidFill>
                  <a:srgbClr val="003399"/>
                </a:solidFill>
              </a:rPr>
              <a:t>HUMANISTICAS Y ECONOMICAS</a:t>
            </a:r>
            <a:endParaRPr lang="es-ES" sz="3600" b="1">
              <a:solidFill>
                <a:srgbClr val="003399"/>
              </a:solidFill>
            </a:endParaRPr>
          </a:p>
        </p:txBody>
      </p:sp>
      <p:pic>
        <p:nvPicPr>
          <p:cNvPr id="58373" name="Picture 5" descr="espol1"/>
          <p:cNvPicPr>
            <a:picLocks noChangeAspect="1" noChangeArrowheads="1"/>
          </p:cNvPicPr>
          <p:nvPr>
            <p:ph sz="half" idx="2"/>
          </p:nvPr>
        </p:nvPicPr>
        <p:blipFill>
          <a:blip r:embed="rId3"/>
          <a:srcRect/>
          <a:stretch>
            <a:fillRect/>
          </a:stretch>
        </p:blipFill>
        <p:spPr>
          <a:xfrm>
            <a:off x="5940425" y="1568450"/>
            <a:ext cx="2232025" cy="2232025"/>
          </a:xfrm>
          <a:noFill/>
          <a:ln/>
        </p:spPr>
      </p:pic>
      <p:sp>
        <p:nvSpPr>
          <p:cNvPr id="58372" name="Rectangle 4"/>
          <p:cNvSpPr>
            <a:spLocks noGrp="1" noChangeArrowheads="1"/>
          </p:cNvSpPr>
          <p:nvPr>
            <p:ph type="body" sz="half" idx="1"/>
          </p:nvPr>
        </p:nvSpPr>
        <p:spPr>
          <a:xfrm>
            <a:off x="457200" y="1600200"/>
            <a:ext cx="7859713" cy="4525963"/>
          </a:xfrm>
        </p:spPr>
        <p:txBody>
          <a:bodyPr/>
          <a:lstStyle/>
          <a:p>
            <a:r>
              <a:rPr lang="es-ES_tradnl" sz="2800" b="1"/>
              <a:t>Historia</a:t>
            </a:r>
          </a:p>
          <a:p>
            <a:pPr lvl="1"/>
            <a:r>
              <a:rPr lang="es-EC" sz="2400"/>
              <a:t>Diciembre-1993</a:t>
            </a:r>
          </a:p>
          <a:p>
            <a:pPr lvl="1"/>
            <a:r>
              <a:rPr lang="es-EC" sz="2400"/>
              <a:t>Enero-1994</a:t>
            </a:r>
          </a:p>
          <a:p>
            <a:pPr lvl="1"/>
            <a:r>
              <a:rPr lang="es-ES_tradnl" sz="2400"/>
              <a:t>1998</a:t>
            </a:r>
          </a:p>
          <a:p>
            <a:pPr lvl="1"/>
            <a:r>
              <a:rPr lang="es-EC" sz="2400"/>
              <a:t>Septiembre-2003</a:t>
            </a:r>
          </a:p>
          <a:p>
            <a:pPr lvl="1"/>
            <a:r>
              <a:rPr lang="es-EC" sz="2400"/>
              <a:t>Enero-2005</a:t>
            </a:r>
          </a:p>
          <a:p>
            <a:pPr lvl="1" algn="just">
              <a:buFontTx/>
              <a:buNone/>
            </a:pPr>
            <a:r>
              <a:rPr lang="es-EC" sz="2400"/>
              <a:t>Actualmente se han modificado las especializaciones en las carreras de Economía e Ingeniería Comercial.</a:t>
            </a:r>
            <a:endParaRPr lang="es-ES" sz="2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0419" name="Rectangle 3"/>
          <p:cNvSpPr>
            <a:spLocks noGrp="1" noChangeArrowheads="1"/>
          </p:cNvSpPr>
          <p:nvPr>
            <p:ph type="title"/>
          </p:nvPr>
        </p:nvSpPr>
        <p:spPr>
          <a:xfrm>
            <a:off x="457200" y="0"/>
            <a:ext cx="8229600" cy="1125538"/>
          </a:xfrm>
        </p:spPr>
        <p:txBody>
          <a:bodyPr/>
          <a:lstStyle/>
          <a:p>
            <a:r>
              <a:rPr lang="es-ES_tradnl" sz="3600" b="1">
                <a:solidFill>
                  <a:schemeClr val="bg1"/>
                </a:solidFill>
              </a:rPr>
              <a:t>Infraestructura</a:t>
            </a:r>
            <a:endParaRPr lang="es-ES" sz="3600" b="1">
              <a:solidFill>
                <a:schemeClr val="bg1"/>
              </a:solidFill>
            </a:endParaRPr>
          </a:p>
        </p:txBody>
      </p:sp>
      <p:sp>
        <p:nvSpPr>
          <p:cNvPr id="60420" name="Rectangle 4"/>
          <p:cNvSpPr>
            <a:spLocks noGrp="1" noChangeArrowheads="1"/>
          </p:cNvSpPr>
          <p:nvPr>
            <p:ph type="body" idx="1"/>
          </p:nvPr>
        </p:nvSpPr>
        <p:spPr/>
        <p:txBody>
          <a:bodyPr/>
          <a:lstStyle/>
          <a:p>
            <a:pPr>
              <a:lnSpc>
                <a:spcPct val="90000"/>
              </a:lnSpc>
            </a:pPr>
            <a:r>
              <a:rPr lang="es-EC"/>
              <a:t>Campus Prosperina "Gustavo Galindo</a:t>
            </a:r>
          </a:p>
          <a:p>
            <a:pPr>
              <a:lnSpc>
                <a:spcPct val="90000"/>
              </a:lnSpc>
            </a:pPr>
            <a:r>
              <a:rPr lang="es-EC"/>
              <a:t>Tres bloques de aulas B, C y E. </a:t>
            </a:r>
          </a:p>
          <a:p>
            <a:pPr>
              <a:lnSpc>
                <a:spcPct val="90000"/>
              </a:lnSpc>
            </a:pPr>
            <a:r>
              <a:rPr lang="es-EC"/>
              <a:t>Cuatro laboratorios con equipos de computación. </a:t>
            </a:r>
            <a:r>
              <a:rPr lang="es-ES"/>
              <a:t> </a:t>
            </a:r>
          </a:p>
          <a:p>
            <a:pPr>
              <a:lnSpc>
                <a:spcPct val="90000"/>
              </a:lnSpc>
            </a:pPr>
            <a:r>
              <a:rPr lang="es-EC"/>
              <a:t>Base de Datos </a:t>
            </a:r>
          </a:p>
          <a:p>
            <a:pPr>
              <a:lnSpc>
                <a:spcPct val="90000"/>
              </a:lnSpc>
            </a:pPr>
            <a:r>
              <a:rPr lang="es-EC"/>
              <a:t>Biblioteca propia</a:t>
            </a:r>
            <a:r>
              <a:rPr lang="es-ES"/>
              <a:t> </a:t>
            </a:r>
          </a:p>
          <a:p>
            <a:pPr>
              <a:lnSpc>
                <a:spcPct val="90000"/>
              </a:lnSpc>
            </a:pPr>
            <a:r>
              <a:rPr lang="es-EC"/>
              <a:t>Sistema Académico</a:t>
            </a:r>
          </a:p>
          <a:p>
            <a:pPr>
              <a:lnSpc>
                <a:spcPct val="90000"/>
              </a:lnSpc>
            </a:pPr>
            <a:r>
              <a:rPr lang="es-EC"/>
              <a:t>E-thalent</a:t>
            </a:r>
            <a:endParaRPr lang="es-ES"/>
          </a:p>
          <a:p>
            <a:pPr>
              <a:lnSpc>
                <a:spcPct val="90000"/>
              </a:lnSpc>
            </a:pPr>
            <a:endParaRPr lang="es-ES"/>
          </a:p>
        </p:txBody>
      </p:sp>
      <p:pic>
        <p:nvPicPr>
          <p:cNvPr id="60421" name="Picture 5" descr="index_r10_c7"/>
          <p:cNvPicPr>
            <a:picLocks noChangeAspect="1" noChangeArrowheads="1"/>
          </p:cNvPicPr>
          <p:nvPr/>
        </p:nvPicPr>
        <p:blipFill>
          <a:blip r:embed="rId3"/>
          <a:srcRect/>
          <a:stretch>
            <a:fillRect/>
          </a:stretch>
        </p:blipFill>
        <p:spPr bwMode="auto">
          <a:xfrm>
            <a:off x="7277100" y="2060575"/>
            <a:ext cx="1866900" cy="3028950"/>
          </a:xfrm>
          <a:prstGeom prst="rect">
            <a:avLst/>
          </a:prstGeom>
          <a:noFill/>
        </p:spPr>
      </p:pic>
      <p:pic>
        <p:nvPicPr>
          <p:cNvPr id="60422" name="Picture 6" descr="infraestruc_02"/>
          <p:cNvPicPr>
            <a:picLocks noChangeAspect="1" noChangeArrowheads="1"/>
          </p:cNvPicPr>
          <p:nvPr/>
        </p:nvPicPr>
        <p:blipFill>
          <a:blip r:embed="rId4"/>
          <a:srcRect/>
          <a:stretch>
            <a:fillRect/>
          </a:stretch>
        </p:blipFill>
        <p:spPr bwMode="auto">
          <a:xfrm>
            <a:off x="4500563" y="4437063"/>
            <a:ext cx="2814637" cy="22510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1443" name="Rectangle 3"/>
          <p:cNvSpPr>
            <a:spLocks noGrp="1" noChangeArrowheads="1"/>
          </p:cNvSpPr>
          <p:nvPr>
            <p:ph type="title"/>
          </p:nvPr>
        </p:nvSpPr>
        <p:spPr>
          <a:xfrm>
            <a:off x="457200" y="0"/>
            <a:ext cx="8229600" cy="1125538"/>
          </a:xfrm>
        </p:spPr>
        <p:txBody>
          <a:bodyPr/>
          <a:lstStyle/>
          <a:p>
            <a:r>
              <a:rPr lang="es-ES_tradnl" sz="3600" b="1">
                <a:solidFill>
                  <a:schemeClr val="bg1"/>
                </a:solidFill>
              </a:rPr>
              <a:t>Departamento de Relaciones Públicas</a:t>
            </a:r>
            <a:endParaRPr lang="es-ES" sz="3600" b="1">
              <a:solidFill>
                <a:schemeClr val="bg1"/>
              </a:solidFill>
            </a:endParaRPr>
          </a:p>
        </p:txBody>
      </p:sp>
      <p:sp>
        <p:nvSpPr>
          <p:cNvPr id="61444" name="Rectangle 4"/>
          <p:cNvSpPr>
            <a:spLocks noGrp="1" noChangeArrowheads="1"/>
          </p:cNvSpPr>
          <p:nvPr>
            <p:ph type="body" idx="1"/>
          </p:nvPr>
        </p:nvSpPr>
        <p:spPr/>
        <p:txBody>
          <a:bodyPr/>
          <a:lstStyle/>
          <a:p>
            <a:pPr>
              <a:lnSpc>
                <a:spcPct val="90000"/>
              </a:lnSpc>
            </a:pPr>
            <a:r>
              <a:rPr lang="es-ES_tradnl"/>
              <a:t>Organización de eventos</a:t>
            </a:r>
            <a:r>
              <a:rPr lang="es-ES"/>
              <a:t> </a:t>
            </a:r>
          </a:p>
          <a:p>
            <a:pPr>
              <a:lnSpc>
                <a:spcPct val="90000"/>
              </a:lnSpc>
            </a:pPr>
            <a:r>
              <a:rPr lang="es-ES_tradnl"/>
              <a:t>Publicaciones en prensa</a:t>
            </a:r>
            <a:r>
              <a:rPr lang="es-ES"/>
              <a:t> </a:t>
            </a:r>
          </a:p>
          <a:p>
            <a:pPr>
              <a:lnSpc>
                <a:spcPct val="90000"/>
              </a:lnSpc>
            </a:pPr>
            <a:r>
              <a:rPr lang="es-ES_tradnl"/>
              <a:t>Participación en ferias colegiales y kermés</a:t>
            </a:r>
            <a:r>
              <a:rPr lang="es-ES"/>
              <a:t> </a:t>
            </a:r>
          </a:p>
          <a:p>
            <a:pPr>
              <a:lnSpc>
                <a:spcPct val="90000"/>
              </a:lnSpc>
            </a:pPr>
            <a:r>
              <a:rPr lang="es-ES_tradnl"/>
              <a:t>Colegios brindando charlas de interés  juvenil</a:t>
            </a:r>
            <a:r>
              <a:rPr lang="es-ES"/>
              <a:t> </a:t>
            </a:r>
          </a:p>
          <a:p>
            <a:pPr>
              <a:lnSpc>
                <a:spcPct val="90000"/>
              </a:lnSpc>
              <a:buFontTx/>
              <a:buNone/>
            </a:pPr>
            <a:r>
              <a:rPr lang="es-EC"/>
              <a:t>En publicaciones en medios de prensa escrita la Facultad gastó $ 48.000 y $68.818,10 en los años 2004 y 2005 respectivamente.</a:t>
            </a:r>
            <a:endParaRPr lang="es-ES"/>
          </a:p>
          <a:p>
            <a:pPr>
              <a:lnSpc>
                <a:spcPct val="90000"/>
              </a:lnSpc>
            </a:pPr>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show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2469" name="Rectangle 5"/>
          <p:cNvSpPr>
            <a:spLocks noGrp="1" noChangeArrowheads="1"/>
          </p:cNvSpPr>
          <p:nvPr>
            <p:ph type="title"/>
          </p:nvPr>
        </p:nvSpPr>
        <p:spPr>
          <a:xfrm>
            <a:off x="457200" y="0"/>
            <a:ext cx="8229600" cy="908050"/>
          </a:xfrm>
        </p:spPr>
        <p:txBody>
          <a:bodyPr/>
          <a:lstStyle/>
          <a:p>
            <a:r>
              <a:rPr lang="es-ES_tradnl" sz="3600" b="1">
                <a:solidFill>
                  <a:schemeClr val="bg1"/>
                </a:solidFill>
              </a:rPr>
              <a:t>Portafolio de Servicios</a:t>
            </a:r>
            <a:endParaRPr lang="es-ES" sz="3600" b="1">
              <a:solidFill>
                <a:schemeClr val="bg1"/>
              </a:solidFill>
            </a:endParaRPr>
          </a:p>
        </p:txBody>
      </p:sp>
      <p:sp>
        <p:nvSpPr>
          <p:cNvPr id="62470" name="Rectangle 6"/>
          <p:cNvSpPr>
            <a:spLocks noGrp="1" noChangeArrowheads="1"/>
          </p:cNvSpPr>
          <p:nvPr>
            <p:ph type="body" idx="1"/>
          </p:nvPr>
        </p:nvSpPr>
        <p:spPr>
          <a:xfrm>
            <a:off x="914400" y="1052513"/>
            <a:ext cx="8229600" cy="4525962"/>
          </a:xfrm>
        </p:spPr>
        <p:txBody>
          <a:bodyPr/>
          <a:lstStyle/>
          <a:p>
            <a:pPr>
              <a:lnSpc>
                <a:spcPct val="80000"/>
              </a:lnSpc>
            </a:pPr>
            <a:r>
              <a:rPr lang="es-EC" sz="1600" b="1"/>
              <a:t>Carreras Pre-Grado</a:t>
            </a:r>
            <a:r>
              <a:rPr lang="es-EC" sz="1600" b="1">
                <a:cs typeface="Arial" charset="0"/>
              </a:rPr>
              <a:t>:</a:t>
            </a:r>
            <a:r>
              <a:rPr lang="es-EC" sz="1600">
                <a:cs typeface="Arial" charset="0"/>
              </a:rPr>
              <a:t> </a:t>
            </a:r>
          </a:p>
          <a:p>
            <a:pPr lvl="1">
              <a:lnSpc>
                <a:spcPct val="80000"/>
              </a:lnSpc>
            </a:pPr>
            <a:r>
              <a:rPr lang="es-EC" sz="1600">
                <a:cs typeface="Arial" charset="0"/>
              </a:rPr>
              <a:t>Economía con Mención en Gestión Empresarial</a:t>
            </a:r>
          </a:p>
          <a:p>
            <a:pPr lvl="1">
              <a:lnSpc>
                <a:spcPct val="80000"/>
              </a:lnSpc>
            </a:pPr>
            <a:r>
              <a:rPr lang="es-EC" sz="1600">
                <a:cs typeface="Arial" charset="0"/>
              </a:rPr>
              <a:t>Ingeniería Comercial y Empresarial</a:t>
            </a:r>
          </a:p>
          <a:p>
            <a:pPr lvl="1">
              <a:lnSpc>
                <a:spcPct val="80000"/>
              </a:lnSpc>
            </a:pPr>
            <a:r>
              <a:rPr lang="es-EC" sz="1600">
                <a:cs typeface="Arial" charset="0"/>
              </a:rPr>
              <a:t>Ingeniería en Gestión Empresarial Internacional</a:t>
            </a:r>
          </a:p>
          <a:p>
            <a:pPr>
              <a:lnSpc>
                <a:spcPct val="80000"/>
              </a:lnSpc>
            </a:pPr>
            <a:r>
              <a:rPr lang="es-EC" sz="1600" b="1">
                <a:cs typeface="Arial" charset="0"/>
              </a:rPr>
              <a:t>Convenios</a:t>
            </a:r>
            <a:r>
              <a:rPr lang="en-US" sz="1600" b="1">
                <a:cs typeface="Arial" charset="0"/>
              </a:rPr>
              <a:t>:</a:t>
            </a:r>
          </a:p>
          <a:p>
            <a:pPr lvl="1">
              <a:lnSpc>
                <a:spcPct val="80000"/>
              </a:lnSpc>
            </a:pPr>
            <a:r>
              <a:rPr lang="es-EC" sz="1600"/>
              <a:t>Univer</a:t>
            </a:r>
            <a:r>
              <a:rPr lang="en-US" sz="1600"/>
              <a:t>sity of New Orleans (EE.UU.)</a:t>
            </a:r>
            <a:r>
              <a:rPr lang="es-EC" sz="1600"/>
              <a:t> </a:t>
            </a:r>
          </a:p>
          <a:p>
            <a:pPr lvl="1">
              <a:lnSpc>
                <a:spcPct val="80000"/>
              </a:lnSpc>
            </a:pPr>
            <a:r>
              <a:rPr lang="en-GB" sz="1600"/>
              <a:t>The London School of Economics and Political Science (LSE)(Inglaterra)</a:t>
            </a:r>
            <a:r>
              <a:rPr lang="es-EC" sz="1600"/>
              <a:t> </a:t>
            </a:r>
          </a:p>
          <a:p>
            <a:pPr lvl="1">
              <a:lnSpc>
                <a:spcPct val="80000"/>
              </a:lnSpc>
            </a:pPr>
            <a:r>
              <a:rPr lang="es-EC" sz="1600"/>
              <a:t>Convenio ICHE-ESPOL vs University of Florida (Gainsville) </a:t>
            </a:r>
          </a:p>
          <a:p>
            <a:pPr lvl="1">
              <a:lnSpc>
                <a:spcPct val="80000"/>
              </a:lnSpc>
            </a:pPr>
            <a:r>
              <a:rPr lang="es-EC" sz="1600"/>
              <a:t>University of Alberta </a:t>
            </a:r>
          </a:p>
          <a:p>
            <a:pPr lvl="1">
              <a:lnSpc>
                <a:spcPct val="80000"/>
              </a:lnSpc>
            </a:pPr>
            <a:r>
              <a:rPr lang="es-ES_tradnl" sz="1600"/>
              <a:t>Universidad de Chile</a:t>
            </a:r>
            <a:r>
              <a:rPr lang="es-EC" sz="1600"/>
              <a:t> </a:t>
            </a:r>
          </a:p>
          <a:p>
            <a:pPr lvl="1">
              <a:lnSpc>
                <a:spcPct val="80000"/>
              </a:lnSpc>
            </a:pPr>
            <a:r>
              <a:rPr lang="es-EC" sz="1600"/>
              <a:t>Convenio ICHE-ESPOL vs Worcester Polythecnic Institute (w.P.I.)</a:t>
            </a:r>
            <a:endParaRPr lang="es-ES" sz="1600"/>
          </a:p>
          <a:p>
            <a:pPr>
              <a:lnSpc>
                <a:spcPct val="80000"/>
              </a:lnSpc>
            </a:pPr>
            <a:r>
              <a:rPr lang="es-EC" sz="1600" b="1"/>
              <a:t>Becas</a:t>
            </a:r>
            <a:r>
              <a:rPr lang="es-EC" sz="1600"/>
              <a:t> </a:t>
            </a:r>
          </a:p>
          <a:p>
            <a:pPr lvl="1">
              <a:lnSpc>
                <a:spcPct val="80000"/>
              </a:lnSpc>
            </a:pPr>
            <a:r>
              <a:rPr lang="es-EC" sz="1600"/>
              <a:t>Exoneraciones del 25% y 30%</a:t>
            </a:r>
          </a:p>
          <a:p>
            <a:pPr lvl="1">
              <a:lnSpc>
                <a:spcPct val="80000"/>
              </a:lnSpc>
            </a:pPr>
            <a:r>
              <a:rPr lang="es-EC" sz="1600"/>
              <a:t> Exoneraciones del 50%, 75% y 100% </a:t>
            </a:r>
          </a:p>
          <a:p>
            <a:pPr lvl="1">
              <a:lnSpc>
                <a:spcPct val="80000"/>
              </a:lnSpc>
            </a:pPr>
            <a:r>
              <a:rPr lang="es-EC" sz="1600"/>
              <a:t>Becas de "Equidad y Excelencia“.</a:t>
            </a:r>
            <a:r>
              <a:rPr lang="es-ES" sz="1600"/>
              <a:t> </a:t>
            </a:r>
            <a:endParaRPr lang="es-EC" sz="1600"/>
          </a:p>
          <a:p>
            <a:pPr>
              <a:lnSpc>
                <a:spcPct val="80000"/>
              </a:lnSpc>
            </a:pPr>
            <a:r>
              <a:rPr lang="es-EC" sz="1600" b="1"/>
              <a:t>Postgrados</a:t>
            </a:r>
            <a:r>
              <a:rPr lang="es-EC" sz="1600"/>
              <a:t> </a:t>
            </a:r>
          </a:p>
          <a:p>
            <a:pPr lvl="1">
              <a:lnSpc>
                <a:spcPct val="80000"/>
              </a:lnSpc>
            </a:pPr>
            <a:r>
              <a:rPr lang="es-EC" sz="1600"/>
              <a:t>Maestría en Marketing y Comercio Internacional</a:t>
            </a:r>
          </a:p>
          <a:p>
            <a:pPr lvl="1">
              <a:lnSpc>
                <a:spcPct val="80000"/>
              </a:lnSpc>
            </a:pPr>
            <a:r>
              <a:rPr lang="es-EC" sz="1600"/>
              <a:t>Maestría en Economía y Dirección de Empresas</a:t>
            </a:r>
          </a:p>
          <a:p>
            <a:pPr lvl="1">
              <a:lnSpc>
                <a:spcPct val="80000"/>
              </a:lnSpc>
            </a:pPr>
            <a:r>
              <a:rPr lang="es-EC" sz="1600"/>
              <a:t>Maestría en Docencia e Investigación Educativa </a:t>
            </a:r>
          </a:p>
          <a:p>
            <a:pPr>
              <a:lnSpc>
                <a:spcPct val="80000"/>
              </a:lnSpc>
            </a:pPr>
            <a:endParaRPr lang="es-EC" sz="1600" b="1">
              <a:cs typeface="Arial" charset="0"/>
            </a:endParaRPr>
          </a:p>
          <a:p>
            <a:pPr>
              <a:lnSpc>
                <a:spcPct val="80000"/>
              </a:lnSpc>
            </a:pPr>
            <a:endParaRPr lang="es-EC" sz="1600" b="1">
              <a:cs typeface="Arial" charset="0"/>
            </a:endParaRPr>
          </a:p>
          <a:p>
            <a:pPr>
              <a:lnSpc>
                <a:spcPct val="80000"/>
              </a:lnSpc>
            </a:pPr>
            <a:endParaRPr lang="es-EC" sz="1600" b="1">
              <a:cs typeface="Arial" charset="0"/>
            </a:endParaRPr>
          </a:p>
          <a:p>
            <a:pPr>
              <a:lnSpc>
                <a:spcPct val="80000"/>
              </a:lnSpc>
            </a:pPr>
            <a:endParaRPr lang="es-EC" sz="1600" b="1">
              <a:cs typeface="Arial" charset="0"/>
            </a:endParaRPr>
          </a:p>
          <a:p>
            <a:pPr>
              <a:lnSpc>
                <a:spcPct val="80000"/>
              </a:lnSpc>
            </a:pPr>
            <a:endParaRPr lang="es-EC" sz="1600" b="1">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2627</Words>
  <Application>Microsoft Office PowerPoint</Application>
  <PresentationFormat>Presentación en pantalla (4:3)</PresentationFormat>
  <Paragraphs>601</Paragraphs>
  <Slides>45</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5</vt:i4>
      </vt:variant>
      <vt:variant>
        <vt:lpstr>Títulos de diapositiva</vt:lpstr>
      </vt:variant>
      <vt:variant>
        <vt:i4>45</vt:i4>
      </vt:variant>
    </vt:vector>
  </HeadingPairs>
  <TitlesOfParts>
    <vt:vector size="55" baseType="lpstr">
      <vt:lpstr>Arial</vt:lpstr>
      <vt:lpstr>Times New Roman</vt:lpstr>
      <vt:lpstr>Book Antiqua</vt:lpstr>
      <vt:lpstr>Symbol</vt:lpstr>
      <vt:lpstr>Diseño predeterminado</vt:lpstr>
      <vt:lpstr>Gráfico de Microsoft Excel</vt:lpstr>
      <vt:lpstr>Hoja de cálculo de Microsoft Excel</vt:lpstr>
      <vt:lpstr>Imagen de mapa de bits</vt:lpstr>
      <vt:lpstr>Microsoft Editor de ecuaciones 3.0</vt:lpstr>
      <vt:lpstr>Equation.2</vt:lpstr>
      <vt:lpstr>“PROYECTO DE DESARROLLO DE UN PLAN DE MARKETING PARA MEJORAR EL INGRESO DE ESTUDIANTES EN EL AÑO LECTIVO 2007-2008 EN LAS CARRERAS DE ECONOMÍA, INGENIERÍA COMERCIAL Y EMPRESARIAL, INGENIERÍA EN GESTIÓN EMPRESARIAL INTERNACIONAL DEL ICHE” </vt:lpstr>
      <vt:lpstr>El Problema de Marketing.  Ámbito de Estudio</vt:lpstr>
      <vt:lpstr>Justificación</vt:lpstr>
      <vt:lpstr>Objetivos</vt:lpstr>
      <vt:lpstr>Objetivos</vt:lpstr>
      <vt:lpstr>FACULTAD DE CIENCIAS HUMANISTICAS Y ECONOMICAS</vt:lpstr>
      <vt:lpstr>Infraestructura</vt:lpstr>
      <vt:lpstr>Departamento de Relaciones Públicas</vt:lpstr>
      <vt:lpstr>Portafolio de Servicios</vt:lpstr>
      <vt:lpstr>Ficha Técnica</vt:lpstr>
      <vt:lpstr>DETERMINANTE DEL PROYECTO</vt:lpstr>
      <vt:lpstr>Determinante Consumidor (Estudiantes)</vt:lpstr>
      <vt:lpstr>Determinante Consumidor (Estudiantes)</vt:lpstr>
      <vt:lpstr>Determinante Consumidor (Estudiantes)</vt:lpstr>
      <vt:lpstr>Determinante Consumidor (Estudiantes)</vt:lpstr>
      <vt:lpstr>Determinante Consumidor (Estudiantes)</vt:lpstr>
      <vt:lpstr>Determinante Marco Económico</vt:lpstr>
      <vt:lpstr>Determinante Mercado</vt:lpstr>
      <vt:lpstr>Determinante Competencia</vt:lpstr>
      <vt:lpstr>Determinante Competencia</vt:lpstr>
      <vt:lpstr>Determinante Legal</vt:lpstr>
      <vt:lpstr>Diapositiva 22</vt:lpstr>
      <vt:lpstr>MARKETING MIX</vt:lpstr>
      <vt:lpstr>Producto</vt:lpstr>
      <vt:lpstr>Producto</vt:lpstr>
      <vt:lpstr>Producto</vt:lpstr>
      <vt:lpstr>Precio y Distribución</vt:lpstr>
      <vt:lpstr>Comunicación</vt:lpstr>
      <vt:lpstr>Comunicación</vt:lpstr>
      <vt:lpstr>Comunicación</vt:lpstr>
      <vt:lpstr>Comunicación</vt:lpstr>
      <vt:lpstr>Comunicación</vt:lpstr>
      <vt:lpstr>Comunicación</vt:lpstr>
      <vt:lpstr>Comunicación</vt:lpstr>
      <vt:lpstr>Comunicación</vt:lpstr>
      <vt:lpstr>IMPULSION</vt:lpstr>
      <vt:lpstr>IMPULSION</vt:lpstr>
      <vt:lpstr>CALENDARIO OPERATIVO ANUAL</vt:lpstr>
      <vt:lpstr>ANALISIS ECONÓMICO DEL PLAN DE MARKETING </vt:lpstr>
      <vt:lpstr>ANALISIS ECONÓMICO DEL PLAN DE MARKETING</vt:lpstr>
      <vt:lpstr>ANALISIS ECONÓMICO DEL PLAN DE MARKETING</vt:lpstr>
      <vt:lpstr>ANALISIS ECONÓMICO DEL PLAN DE MARKETING</vt:lpstr>
      <vt:lpstr>CONCLUSIONES</vt:lpstr>
      <vt:lpstr>RECOMENDACIONES Y/O  SUGERENCIAS</vt:lpstr>
      <vt:lpstr>Diapositiva 45</vt:lpstr>
    </vt:vector>
  </TitlesOfParts>
  <Company>Equipo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GENERALIDADES</dc:title>
  <dc:creator>Usuario Windows</dc:creator>
  <cp:lastModifiedBy>Administrador</cp:lastModifiedBy>
  <cp:revision>11</cp:revision>
  <dcterms:created xsi:type="dcterms:W3CDTF">2006-03-07T16:09:20Z</dcterms:created>
  <dcterms:modified xsi:type="dcterms:W3CDTF">2009-12-14T18:49:57Z</dcterms:modified>
</cp:coreProperties>
</file>