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6"/>
  </p:notesMasterIdLst>
  <p:handoutMasterIdLst>
    <p:handoutMasterId r:id="rId37"/>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2" d="100"/>
          <a:sy n="52" d="100"/>
        </p:scale>
        <p:origin x="-90"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s-ES"/>
          </a:p>
        </p:txBody>
      </p:sp>
      <p:sp>
        <p:nvSpPr>
          <p:cNvPr id="399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s-ES"/>
          </a:p>
        </p:txBody>
      </p:sp>
      <p:sp>
        <p:nvSpPr>
          <p:cNvPr id="399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s-E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28D8E61-176C-467D-B2C3-E915EB840D68}" type="slidenum">
              <a:rPr lang="es-ES"/>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s-E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s-ES"/>
          </a:p>
        </p:txBody>
      </p:sp>
      <p:sp>
        <p:nvSpPr>
          <p:cNvPr id="41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s-E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3D485A0F-4306-40E0-9AC0-FF8D76F4FB35}"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A4B4A5-01FC-4C93-A58F-721C4B3D1AFE}" type="slidenum">
              <a:rPr lang="es-ES"/>
              <a:pPr/>
              <a:t>1</a:t>
            </a:fld>
            <a:endParaRPr lang="es-ES"/>
          </a:p>
        </p:txBody>
      </p:sp>
      <p:sp>
        <p:nvSpPr>
          <p:cNvPr id="5122" name="Rectangle 2"/>
          <p:cNvSpPr>
            <a:spLocks noRot="1" noChangeArrowheads="1" noTextEdit="1"/>
          </p:cNvSpPr>
          <p:nvPr>
            <p:ph type="sldImg"/>
          </p:nvPr>
        </p:nvSpPr>
        <p:spPr>
          <a:ln/>
        </p:spPr>
      </p:sp>
      <p:sp>
        <p:nvSpPr>
          <p:cNvPr id="5123" name="Rectangle 3"/>
          <p:cNvSpPr>
            <a:spLocks noGrp="1" noChangeArrowheads="1"/>
          </p:cNvSpPr>
          <p:nvPr>
            <p:ph type="body" idx="1"/>
          </p:nvPr>
        </p:nvSpPr>
        <p:spPr>
          <a:xfrm>
            <a:off x="914400" y="4343400"/>
            <a:ext cx="5029200" cy="4114800"/>
          </a:xfrm>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5058" name="Group 2"/>
          <p:cNvGrpSpPr>
            <a:grpSpLocks/>
          </p:cNvGrpSpPr>
          <p:nvPr/>
        </p:nvGrpSpPr>
        <p:grpSpPr bwMode="auto">
          <a:xfrm>
            <a:off x="4716463" y="5345113"/>
            <a:ext cx="4427537" cy="1512887"/>
            <a:chOff x="2971" y="3367"/>
            <a:chExt cx="2789" cy="953"/>
          </a:xfrm>
        </p:grpSpPr>
        <p:sp>
          <p:nvSpPr>
            <p:cNvPr id="45059"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es-ES"/>
            </a:p>
          </p:txBody>
        </p:sp>
        <p:sp>
          <p:nvSpPr>
            <p:cNvPr id="45060"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5061"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5062"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5063"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5064"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5065"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5066"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5067"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5068"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5069"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5070"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5071"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5072"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5073"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grpSp>
      <p:sp>
        <p:nvSpPr>
          <p:cNvPr id="45074"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es-ES"/>
              <a:t>Haga clic para cambiar el estilo de título	</a:t>
            </a:r>
          </a:p>
        </p:txBody>
      </p:sp>
      <p:sp>
        <p:nvSpPr>
          <p:cNvPr id="45075"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es-ES"/>
              <a:t>Haga clic para modificar el estilo de subtítulo del patrón</a:t>
            </a:r>
          </a:p>
        </p:txBody>
      </p:sp>
      <p:sp>
        <p:nvSpPr>
          <p:cNvPr id="45076" name="Rectangle 20"/>
          <p:cNvSpPr>
            <a:spLocks noGrp="1" noChangeArrowheads="1"/>
          </p:cNvSpPr>
          <p:nvPr>
            <p:ph type="dt" sz="quarter" idx="2"/>
          </p:nvPr>
        </p:nvSpPr>
        <p:spPr/>
        <p:txBody>
          <a:bodyPr/>
          <a:lstStyle>
            <a:lvl1pPr>
              <a:defRPr/>
            </a:lvl1pPr>
          </a:lstStyle>
          <a:p>
            <a:endParaRPr lang="es-ES"/>
          </a:p>
        </p:txBody>
      </p:sp>
      <p:sp>
        <p:nvSpPr>
          <p:cNvPr id="45077" name="Rectangle 21"/>
          <p:cNvSpPr>
            <a:spLocks noGrp="1" noChangeArrowheads="1"/>
          </p:cNvSpPr>
          <p:nvPr>
            <p:ph type="ftr" sz="quarter" idx="3"/>
          </p:nvPr>
        </p:nvSpPr>
        <p:spPr/>
        <p:txBody>
          <a:bodyPr/>
          <a:lstStyle>
            <a:lvl1pPr>
              <a:defRPr/>
            </a:lvl1pPr>
          </a:lstStyle>
          <a:p>
            <a:endParaRPr lang="es-ES"/>
          </a:p>
        </p:txBody>
      </p:sp>
      <p:sp>
        <p:nvSpPr>
          <p:cNvPr id="45078" name="Rectangle 22"/>
          <p:cNvSpPr>
            <a:spLocks noGrp="1" noChangeArrowheads="1"/>
          </p:cNvSpPr>
          <p:nvPr>
            <p:ph type="sldNum" sz="quarter" idx="4"/>
          </p:nvPr>
        </p:nvSpPr>
        <p:spPr/>
        <p:txBody>
          <a:bodyPr/>
          <a:lstStyle>
            <a:lvl1pPr>
              <a:defRPr/>
            </a:lvl1pPr>
          </a:lstStyle>
          <a:p>
            <a:fld id="{52EDAD05-5B9C-4948-A5D4-23489CCAAD49}"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79A4CF4B-3406-4F59-959C-F99C56A3E31D}"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53112"/>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7813"/>
            <a:ext cx="60198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93B7A813-177A-4DEC-9F31-CC24EE8C64B8}" type="slidenum">
              <a:rPr lang="es-ES"/>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457200" y="1600200"/>
            <a:ext cx="8229600" cy="4530725"/>
          </a:xfrm>
        </p:spPr>
        <p:txBody>
          <a:bodyPr/>
          <a:lstStyle/>
          <a:p>
            <a:endParaRPr lang="es-ES"/>
          </a:p>
        </p:txBody>
      </p:sp>
      <p:sp>
        <p:nvSpPr>
          <p:cNvPr id="4" name="3 Marcador de fecha"/>
          <p:cNvSpPr>
            <a:spLocks noGrp="1"/>
          </p:cNvSpPr>
          <p:nvPr>
            <p:ph type="dt" sz="half" idx="10"/>
          </p:nvPr>
        </p:nvSpPr>
        <p:spPr>
          <a:xfrm>
            <a:off x="457200" y="6243638"/>
            <a:ext cx="2133600" cy="457200"/>
          </a:xfrm>
        </p:spPr>
        <p:txBody>
          <a:bodyPr/>
          <a:lstStyle>
            <a:lvl1pPr>
              <a:defRPr/>
            </a:lvl1pPr>
          </a:lstStyle>
          <a:p>
            <a:endParaRPr lang="es-ES"/>
          </a:p>
        </p:txBody>
      </p:sp>
      <p:sp>
        <p:nvSpPr>
          <p:cNvPr id="5" name="4 Marcador de pie de página"/>
          <p:cNvSpPr>
            <a:spLocks noGrp="1"/>
          </p:cNvSpPr>
          <p:nvPr>
            <p:ph type="ftr" sz="quarter" idx="11"/>
          </p:nvPr>
        </p:nvSpPr>
        <p:spPr>
          <a:xfrm>
            <a:off x="3124200" y="6248400"/>
            <a:ext cx="2895600" cy="457200"/>
          </a:xfrm>
        </p:spPr>
        <p:txBody>
          <a:bodyPr/>
          <a:lstStyle>
            <a:lvl1pPr>
              <a:defRPr/>
            </a:lvl1pPr>
          </a:lstStyle>
          <a:p>
            <a:endParaRPr lang="es-ES"/>
          </a:p>
        </p:txBody>
      </p:sp>
      <p:sp>
        <p:nvSpPr>
          <p:cNvPr id="6" name="5 Marcador de número de diapositiva"/>
          <p:cNvSpPr>
            <a:spLocks noGrp="1"/>
          </p:cNvSpPr>
          <p:nvPr>
            <p:ph type="sldNum" sz="quarter" idx="12"/>
          </p:nvPr>
        </p:nvSpPr>
        <p:spPr>
          <a:xfrm>
            <a:off x="6553200" y="6243638"/>
            <a:ext cx="2133600" cy="457200"/>
          </a:xfrm>
        </p:spPr>
        <p:txBody>
          <a:bodyPr/>
          <a:lstStyle>
            <a:lvl1pPr>
              <a:defRPr/>
            </a:lvl1pPr>
          </a:lstStyle>
          <a:p>
            <a:fld id="{1A043683-39C1-4025-AAC4-B3FBA5A87087}" type="slidenum">
              <a:rPr lang="es-ES"/>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7813"/>
            <a:ext cx="8229600" cy="58531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2 Marcador de fecha"/>
          <p:cNvSpPr>
            <a:spLocks noGrp="1"/>
          </p:cNvSpPr>
          <p:nvPr>
            <p:ph type="dt" sz="half" idx="10"/>
          </p:nvPr>
        </p:nvSpPr>
        <p:spPr>
          <a:xfrm>
            <a:off x="457200" y="6243638"/>
            <a:ext cx="2133600" cy="457200"/>
          </a:xfrm>
        </p:spPr>
        <p:txBody>
          <a:bodyPr/>
          <a:lstStyle>
            <a:lvl1pPr>
              <a:defRPr/>
            </a:lvl1pPr>
          </a:lstStyle>
          <a:p>
            <a:endParaRPr lang="es-ES"/>
          </a:p>
        </p:txBody>
      </p:sp>
      <p:sp>
        <p:nvSpPr>
          <p:cNvPr id="4" name="3 Marcador de pie de página"/>
          <p:cNvSpPr>
            <a:spLocks noGrp="1"/>
          </p:cNvSpPr>
          <p:nvPr>
            <p:ph type="ftr" sz="quarter" idx="11"/>
          </p:nvPr>
        </p:nvSpPr>
        <p:spPr>
          <a:xfrm>
            <a:off x="3124200" y="6248400"/>
            <a:ext cx="2895600" cy="457200"/>
          </a:xfrm>
        </p:spPr>
        <p:txBody>
          <a:bodyPr/>
          <a:lstStyle>
            <a:lvl1pPr>
              <a:defRPr/>
            </a:lvl1pPr>
          </a:lstStyle>
          <a:p>
            <a:endParaRPr lang="es-ES"/>
          </a:p>
        </p:txBody>
      </p:sp>
      <p:sp>
        <p:nvSpPr>
          <p:cNvPr id="5" name="4 Marcador de número de diapositiva"/>
          <p:cNvSpPr>
            <a:spLocks noGrp="1"/>
          </p:cNvSpPr>
          <p:nvPr>
            <p:ph type="sldNum" sz="quarter" idx="12"/>
          </p:nvPr>
        </p:nvSpPr>
        <p:spPr>
          <a:xfrm>
            <a:off x="6553200" y="6243638"/>
            <a:ext cx="2133600" cy="457200"/>
          </a:xfrm>
        </p:spPr>
        <p:txBody>
          <a:bodyPr/>
          <a:lstStyle>
            <a:lvl1pPr>
              <a:defRPr/>
            </a:lvl1pPr>
          </a:lstStyle>
          <a:p>
            <a:fld id="{E2904D1F-1440-4897-B632-5D770D132A5F}" type="slidenum">
              <a:rPr lang="es-ES"/>
              <a:pPr/>
              <a:t>‹Nº›</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243638"/>
            <a:ext cx="2133600" cy="457200"/>
          </a:xfrm>
        </p:spPr>
        <p:txBody>
          <a:bodyPr/>
          <a:lstStyle>
            <a:lvl1pPr>
              <a:defRPr/>
            </a:lvl1pPr>
          </a:lstStyle>
          <a:p>
            <a:endParaRPr lang="es-E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endParaRPr lang="es-ES"/>
          </a:p>
        </p:txBody>
      </p:sp>
      <p:sp>
        <p:nvSpPr>
          <p:cNvPr id="7" name="6 Marcador de número de diapositiva"/>
          <p:cNvSpPr>
            <a:spLocks noGrp="1"/>
          </p:cNvSpPr>
          <p:nvPr>
            <p:ph type="sldNum" sz="quarter" idx="12"/>
          </p:nvPr>
        </p:nvSpPr>
        <p:spPr>
          <a:xfrm>
            <a:off x="6553200" y="6243638"/>
            <a:ext cx="2133600" cy="457200"/>
          </a:xfrm>
        </p:spPr>
        <p:txBody>
          <a:bodyPr/>
          <a:lstStyle>
            <a:lvl1pPr>
              <a:defRPr/>
            </a:lvl1pPr>
          </a:lstStyle>
          <a:p>
            <a:fld id="{9E176BCC-D5AA-4E8E-8123-24F13269B7E8}" type="slidenum">
              <a:rPr lang="es-ES"/>
              <a:pPr/>
              <a:t>‹Nº›</a:t>
            </a:fld>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600200"/>
            <a:ext cx="40386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3941763"/>
            <a:ext cx="40386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fecha"/>
          <p:cNvSpPr>
            <a:spLocks noGrp="1"/>
          </p:cNvSpPr>
          <p:nvPr>
            <p:ph type="dt" sz="half" idx="10"/>
          </p:nvPr>
        </p:nvSpPr>
        <p:spPr>
          <a:xfrm>
            <a:off x="457200" y="6243638"/>
            <a:ext cx="2133600" cy="457200"/>
          </a:xfrm>
        </p:spPr>
        <p:txBody>
          <a:bodyPr/>
          <a:lstStyle>
            <a:lvl1pPr>
              <a:defRPr/>
            </a:lvl1pPr>
          </a:lstStyle>
          <a:p>
            <a:endParaRPr lang="es-ES"/>
          </a:p>
        </p:txBody>
      </p:sp>
      <p:sp>
        <p:nvSpPr>
          <p:cNvPr id="7" name="6 Marcador de pie de página"/>
          <p:cNvSpPr>
            <a:spLocks noGrp="1"/>
          </p:cNvSpPr>
          <p:nvPr>
            <p:ph type="ftr" sz="quarter" idx="11"/>
          </p:nvPr>
        </p:nvSpPr>
        <p:spPr>
          <a:xfrm>
            <a:off x="3124200" y="6248400"/>
            <a:ext cx="2895600" cy="457200"/>
          </a:xfrm>
        </p:spPr>
        <p:txBody>
          <a:bodyPr/>
          <a:lstStyle>
            <a:lvl1pPr>
              <a:defRPr/>
            </a:lvl1pPr>
          </a:lstStyle>
          <a:p>
            <a:endParaRPr lang="es-ES"/>
          </a:p>
        </p:txBody>
      </p:sp>
      <p:sp>
        <p:nvSpPr>
          <p:cNvPr id="8" name="7 Marcador de número de diapositiva"/>
          <p:cNvSpPr>
            <a:spLocks noGrp="1"/>
          </p:cNvSpPr>
          <p:nvPr>
            <p:ph type="sldNum" sz="quarter" idx="12"/>
          </p:nvPr>
        </p:nvSpPr>
        <p:spPr>
          <a:xfrm>
            <a:off x="6553200" y="6243638"/>
            <a:ext cx="2133600" cy="457200"/>
          </a:xfrm>
        </p:spPr>
        <p:txBody>
          <a:bodyPr/>
          <a:lstStyle>
            <a:lvl1pPr>
              <a:defRPr/>
            </a:lvl1pPr>
          </a:lstStyle>
          <a:p>
            <a:fld id="{511B8FEE-DED2-40E6-A48D-04DA13E3FC52}"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989C2F54-89BC-42C1-AD23-5AFBA8A2C54D}"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2FEDF761-EAE1-4300-8B37-8048EE08B9A5}"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27ECF7ED-51B4-402C-9639-1FEE5C3F9568}"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CCC2212A-83D7-4FFD-A3EB-24B126336DAF}"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B4BA805B-2F9D-4701-91FF-5D2EA88FBEEE}"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76D622FB-D81E-45ED-A8EB-A492D82BFA3C}"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8D465052-7BBC-4A92-BE84-3A7A63661D6E}"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DB064DDA-D9E3-4E23-A006-566C1DCC2F1E}"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44034" name="Group 2"/>
          <p:cNvGrpSpPr>
            <a:grpSpLocks/>
          </p:cNvGrpSpPr>
          <p:nvPr/>
        </p:nvGrpSpPr>
        <p:grpSpPr bwMode="auto">
          <a:xfrm>
            <a:off x="4716463" y="5345113"/>
            <a:ext cx="4427537" cy="1512887"/>
            <a:chOff x="2971" y="3367"/>
            <a:chExt cx="2789" cy="953"/>
          </a:xfrm>
        </p:grpSpPr>
        <p:sp>
          <p:nvSpPr>
            <p:cNvPr id="4403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es-ES"/>
            </a:p>
          </p:txBody>
        </p:sp>
        <p:sp>
          <p:nvSpPr>
            <p:cNvPr id="4403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403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403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403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404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404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404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404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404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404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404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404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404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sp>
          <p:nvSpPr>
            <p:cNvPr id="4404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ES"/>
            </a:p>
          </p:txBody>
        </p:sp>
      </p:grpSp>
      <p:sp>
        <p:nvSpPr>
          <p:cNvPr id="44050"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s-ES" smtClean="0"/>
              <a:t>Haga clic para cambiar el estilo de título	</a:t>
            </a:r>
          </a:p>
        </p:txBody>
      </p:sp>
      <p:sp>
        <p:nvSpPr>
          <p:cNvPr id="44051"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es-ES"/>
          </a:p>
        </p:txBody>
      </p:sp>
      <p:sp>
        <p:nvSpPr>
          <p:cNvPr id="44052"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es-ES"/>
          </a:p>
        </p:txBody>
      </p:sp>
      <p:sp>
        <p:nvSpPr>
          <p:cNvPr id="44053"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A5485620-DF6C-46E3-B69C-694BB4FBF712}" type="slidenum">
              <a:rPr lang="es-ES"/>
              <a:pPr/>
              <a:t>‹Nº›</a:t>
            </a:fld>
            <a:endParaRPr lang="es-ES"/>
          </a:p>
        </p:txBody>
      </p:sp>
      <p:sp>
        <p:nvSpPr>
          <p:cNvPr id="44054"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188913"/>
            <a:ext cx="8166100" cy="1944687"/>
          </a:xfrm>
          <a:noFill/>
        </p:spPr>
        <p:txBody>
          <a:bodyPr/>
          <a:lstStyle/>
          <a:p>
            <a:r>
              <a:rPr lang="es-ES" sz="3000" b="1" i="1">
                <a:solidFill>
                  <a:srgbClr val="FFFFFF"/>
                </a:solidFill>
              </a:rPr>
              <a:t>ESTUDIO DE FACTIBILIDAD PARA PRODUCIR JARABES A PARTIR DEL BANANO RECHAZADO COMO MATERIA PRIMA PARA EL SECTOR FARMACÉUTICO</a:t>
            </a:r>
            <a:r>
              <a:rPr lang="es-ES" sz="3000">
                <a:solidFill>
                  <a:srgbClr val="FFFFFF"/>
                </a:solidFill>
              </a:rPr>
              <a:t> </a:t>
            </a:r>
          </a:p>
        </p:txBody>
      </p:sp>
      <p:pic>
        <p:nvPicPr>
          <p:cNvPr id="3075" name="Picture 3" descr="10204a1"/>
          <p:cNvPicPr>
            <a:picLocks noChangeAspect="1" noChangeArrowheads="1"/>
          </p:cNvPicPr>
          <p:nvPr/>
        </p:nvPicPr>
        <p:blipFill>
          <a:blip r:embed="rId3"/>
          <a:srcRect/>
          <a:stretch>
            <a:fillRect/>
          </a:stretch>
        </p:blipFill>
        <p:spPr bwMode="auto">
          <a:xfrm>
            <a:off x="4643438" y="2492375"/>
            <a:ext cx="4105275" cy="3960813"/>
          </a:xfrm>
          <a:prstGeom prst="rect">
            <a:avLst/>
          </a:prstGeom>
          <a:noFill/>
        </p:spPr>
      </p:pic>
      <p:pic>
        <p:nvPicPr>
          <p:cNvPr id="3076" name="Picture 4" descr="banano"/>
          <p:cNvPicPr>
            <a:picLocks noChangeAspect="1" noChangeArrowheads="1"/>
          </p:cNvPicPr>
          <p:nvPr/>
        </p:nvPicPr>
        <p:blipFill>
          <a:blip r:embed="rId4"/>
          <a:srcRect/>
          <a:stretch>
            <a:fillRect/>
          </a:stretch>
        </p:blipFill>
        <p:spPr bwMode="auto">
          <a:xfrm>
            <a:off x="611188" y="2492375"/>
            <a:ext cx="4032250" cy="395922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up)">
                                      <p:cBhvr>
                                        <p:cTn id="7" dur="500"/>
                                        <p:tgtEl>
                                          <p:spTgt spid="3074"/>
                                        </p:tgtEl>
                                      </p:cBhvr>
                                    </p:animEffect>
                                  </p:childTnLst>
                                </p:cTn>
                              </p:par>
                              <p:par>
                                <p:cTn id="8" presetID="22" presetClass="entr" presetSubtype="8" fill="hold" nodeType="withEffect">
                                  <p:stCondLst>
                                    <p:cond delay="0"/>
                                  </p:stCondLst>
                                  <p:childTnLst>
                                    <p:set>
                                      <p:cBhvr>
                                        <p:cTn id="9" dur="1" fill="hold">
                                          <p:stCondLst>
                                            <p:cond delay="0"/>
                                          </p:stCondLst>
                                        </p:cTn>
                                        <p:tgtEl>
                                          <p:spTgt spid="3075"/>
                                        </p:tgtEl>
                                        <p:attrNameLst>
                                          <p:attrName>style.visibility</p:attrName>
                                        </p:attrNameLst>
                                      </p:cBhvr>
                                      <p:to>
                                        <p:strVal val="visible"/>
                                      </p:to>
                                    </p:set>
                                    <p:animEffect transition="in" filter="wipe(left)">
                                      <p:cBhvr>
                                        <p:cTn id="10" dur="500"/>
                                        <p:tgtEl>
                                          <p:spTgt spid="3075"/>
                                        </p:tgtEl>
                                      </p:cBhvr>
                                    </p:animEffect>
                                  </p:childTnLst>
                                </p:cTn>
                              </p:par>
                              <p:par>
                                <p:cTn id="11" presetID="22" presetClass="entr" presetSubtype="8" fill="hold" nodeType="withEffect">
                                  <p:stCondLst>
                                    <p:cond delay="0"/>
                                  </p:stCondLst>
                                  <p:childTnLst>
                                    <p:set>
                                      <p:cBhvr>
                                        <p:cTn id="12" dur="1" fill="hold">
                                          <p:stCondLst>
                                            <p:cond delay="0"/>
                                          </p:stCondLst>
                                        </p:cTn>
                                        <p:tgtEl>
                                          <p:spTgt spid="3076"/>
                                        </p:tgtEl>
                                        <p:attrNameLst>
                                          <p:attrName>style.visibility</p:attrName>
                                        </p:attrNameLst>
                                      </p:cBhvr>
                                      <p:to>
                                        <p:strVal val="visible"/>
                                      </p:to>
                                    </p:set>
                                    <p:animEffect transition="in" filter="wipe(left)">
                                      <p:cBhvr>
                                        <p:cTn id="13" dur="5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ChangeArrowheads="1"/>
          </p:cNvSpPr>
          <p:nvPr/>
        </p:nvSpPr>
        <p:spPr bwMode="auto">
          <a:xfrm>
            <a:off x="250825" y="188913"/>
            <a:ext cx="8642350" cy="865187"/>
          </a:xfrm>
          <a:prstGeom prst="octagon">
            <a:avLst>
              <a:gd name="adj" fmla="val 29287"/>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12700" cap="sq">
            <a:noFill/>
            <a:miter lim="800000"/>
            <a:headEnd type="none" w="sm" len="sm"/>
            <a:tailEnd type="none" w="sm" len="sm"/>
          </a:ln>
          <a:effectLst>
            <a:prstShdw prst="shdw13" dist="53882" dir="13500000">
              <a:schemeClr val="bg2">
                <a:alpha val="50000"/>
              </a:schemeClr>
            </a:prstShdw>
          </a:effectLst>
        </p:spPr>
        <p:txBody>
          <a:bodyPr wrap="none" anchor="ctr"/>
          <a:lstStyle/>
          <a:p>
            <a:pPr algn="ctr"/>
            <a:r>
              <a:rPr lang="es-ES" sz="2800" b="1">
                <a:solidFill>
                  <a:srgbClr val="FF0066"/>
                </a:solidFill>
                <a:latin typeface="Arial" charset="0"/>
              </a:rPr>
              <a:t>ANALISIS COMPARATIVO DE LOS DIFERENTES</a:t>
            </a:r>
          </a:p>
          <a:p>
            <a:pPr algn="ctr"/>
            <a:r>
              <a:rPr lang="es-ES" sz="2800" b="1">
                <a:solidFill>
                  <a:srgbClr val="FF0066"/>
                </a:solidFill>
                <a:latin typeface="Arial" charset="0"/>
              </a:rPr>
              <a:t> TIPOS DE JARABES</a:t>
            </a:r>
          </a:p>
        </p:txBody>
      </p:sp>
      <p:graphicFrame>
        <p:nvGraphicFramePr>
          <p:cNvPr id="14339" name="Group 3"/>
          <p:cNvGraphicFramePr>
            <a:graphicFrameLocks noGrp="1"/>
          </p:cNvGraphicFramePr>
          <p:nvPr>
            <p:ph/>
          </p:nvPr>
        </p:nvGraphicFramePr>
        <p:xfrm>
          <a:off x="395288" y="1268413"/>
          <a:ext cx="8362950" cy="5392104"/>
        </p:xfrm>
        <a:graphic>
          <a:graphicData uri="http://schemas.openxmlformats.org/drawingml/2006/table">
            <a:tbl>
              <a:tblPr/>
              <a:tblGrid>
                <a:gridCol w="4105275"/>
                <a:gridCol w="4257675"/>
              </a:tblGrid>
              <a:tr h="6762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sz="2300" b="1" i="0" u="none" strike="noStrike" cap="none" normalizeH="0" baseline="0" smtClean="0">
                          <a:ln>
                            <a:noFill/>
                          </a:ln>
                          <a:solidFill>
                            <a:schemeClr val="tx1"/>
                          </a:solidFill>
                          <a:effectLst/>
                          <a:latin typeface="Trebuchet MS" pitchFamily="34" charset="0"/>
                          <a:ea typeface="Times New Roman" pitchFamily="18" charset="0"/>
                          <a:cs typeface="Tahoma" charset="0"/>
                        </a:rPr>
                        <a:t>JARABE DE BANANO</a:t>
                      </a:r>
                      <a:endParaRPr kumimoji="1" lang="en-US" sz="23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95250" marR="0" lvl="0" indent="0" algn="just" defTabSz="914400" rtl="0" eaLnBrk="1" fontAlgn="base" latinLnBrk="0" hangingPunct="1">
                        <a:lnSpc>
                          <a:spcPct val="100000"/>
                        </a:lnSpc>
                        <a:spcBef>
                          <a:spcPct val="0"/>
                        </a:spcBef>
                        <a:spcAft>
                          <a:spcPct val="0"/>
                        </a:spcAft>
                        <a:buClrTx/>
                        <a:buSzTx/>
                        <a:buFontTx/>
                        <a:buNone/>
                        <a:tabLst/>
                      </a:pPr>
                      <a:r>
                        <a:rPr kumimoji="1" lang="en-US" sz="2300" b="1" i="0" u="none" strike="noStrike" cap="none" normalizeH="0" baseline="0" smtClean="0">
                          <a:ln>
                            <a:noFill/>
                          </a:ln>
                          <a:solidFill>
                            <a:schemeClr val="tx1"/>
                          </a:solidFill>
                          <a:effectLst/>
                          <a:latin typeface="Trebuchet MS" pitchFamily="34" charset="0"/>
                          <a:ea typeface="Times New Roman" pitchFamily="18" charset="0"/>
                          <a:cs typeface="Tahoma" charset="0"/>
                        </a:rPr>
                        <a:t>JARABE DE ORIGEN ANIMAL O VEGETAL </a:t>
                      </a:r>
                      <a:endParaRPr kumimoji="1" lang="en-US" sz="23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952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sz="2300" b="1" i="0" u="none" strike="noStrike" cap="none" normalizeH="0" baseline="0" smtClean="0">
                          <a:ln>
                            <a:noFill/>
                          </a:ln>
                          <a:solidFill>
                            <a:schemeClr val="tx1"/>
                          </a:solidFill>
                          <a:effectLst/>
                          <a:latin typeface="Trebuchet MS" pitchFamily="34" charset="0"/>
                          <a:ea typeface="Times New Roman" pitchFamily="18" charset="0"/>
                          <a:cs typeface="Tahoma" charset="0"/>
                        </a:rPr>
                        <a:t>Producción nacional</a:t>
                      </a:r>
                      <a:endParaRPr kumimoji="1" lang="en-US" sz="23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95250" marR="0" lvl="0" indent="0" algn="just" defTabSz="914400" rtl="0" eaLnBrk="1" fontAlgn="base" latinLnBrk="0" hangingPunct="1">
                        <a:lnSpc>
                          <a:spcPct val="100000"/>
                        </a:lnSpc>
                        <a:spcBef>
                          <a:spcPct val="0"/>
                        </a:spcBef>
                        <a:spcAft>
                          <a:spcPct val="0"/>
                        </a:spcAft>
                        <a:buClrTx/>
                        <a:buSzTx/>
                        <a:buFontTx/>
                        <a:buNone/>
                        <a:tabLst/>
                      </a:pPr>
                      <a:r>
                        <a:rPr kumimoji="1" lang="en-US" sz="2300" b="1" i="0" u="none" strike="noStrike" cap="none" normalizeH="0" baseline="0" smtClean="0">
                          <a:ln>
                            <a:noFill/>
                          </a:ln>
                          <a:solidFill>
                            <a:schemeClr val="tx1"/>
                          </a:solidFill>
                          <a:effectLst/>
                          <a:latin typeface="Trebuchet MS" pitchFamily="34" charset="0"/>
                          <a:ea typeface="Times New Roman" pitchFamily="18" charset="0"/>
                          <a:cs typeface="Tahoma" charset="0"/>
                        </a:rPr>
                        <a:t>Origen nacional e importado </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6540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sz="2300" b="1" i="0" u="none" strike="noStrike" cap="none" normalizeH="0" baseline="0" smtClean="0">
                          <a:ln>
                            <a:noFill/>
                          </a:ln>
                          <a:solidFill>
                            <a:schemeClr val="tx1"/>
                          </a:solidFill>
                          <a:effectLst/>
                          <a:latin typeface="Trebuchet MS" pitchFamily="34" charset="0"/>
                          <a:ea typeface="Times New Roman" pitchFamily="18" charset="0"/>
                          <a:cs typeface="Tahoma" charset="0"/>
                        </a:rPr>
                        <a:t>Excedente de materia prima (banano de rechazo ecuatoriano)</a:t>
                      </a:r>
                      <a:endParaRPr kumimoji="1" lang="en-US" sz="23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95250" marR="0" lvl="0" indent="0" algn="just" defTabSz="914400" rtl="0" eaLnBrk="1" fontAlgn="base" latinLnBrk="0" hangingPunct="1">
                        <a:lnSpc>
                          <a:spcPct val="100000"/>
                        </a:lnSpc>
                        <a:spcBef>
                          <a:spcPct val="0"/>
                        </a:spcBef>
                        <a:spcAft>
                          <a:spcPct val="0"/>
                        </a:spcAft>
                        <a:buClrTx/>
                        <a:buSzTx/>
                        <a:buFontTx/>
                        <a:buNone/>
                        <a:tabLst/>
                      </a:pPr>
                      <a:r>
                        <a:rPr kumimoji="1" lang="en-US" sz="2300" b="1" i="0" u="none" strike="noStrike" cap="none" normalizeH="0" baseline="0" smtClean="0">
                          <a:ln>
                            <a:noFill/>
                          </a:ln>
                          <a:solidFill>
                            <a:schemeClr val="tx1"/>
                          </a:solidFill>
                          <a:effectLst/>
                          <a:latin typeface="Trebuchet MS" pitchFamily="34" charset="0"/>
                          <a:ea typeface="Times New Roman" pitchFamily="18" charset="0"/>
                          <a:cs typeface="Tahoma" charset="0"/>
                        </a:rPr>
                        <a:t>Materia prima deficitaria (sacarosa)</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952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sz="2300" b="1" i="0" u="none" strike="noStrike" cap="none" normalizeH="0" baseline="0" smtClean="0">
                          <a:ln>
                            <a:noFill/>
                          </a:ln>
                          <a:solidFill>
                            <a:schemeClr val="tx1"/>
                          </a:solidFill>
                          <a:effectLst/>
                          <a:latin typeface="Trebuchet MS" pitchFamily="34" charset="0"/>
                          <a:ea typeface="Times New Roman" pitchFamily="18" charset="0"/>
                          <a:cs typeface="Tahoma" charset="0"/>
                        </a:rPr>
                        <a:t>635 dólares la tonelada </a:t>
                      </a:r>
                      <a:endParaRPr kumimoji="1" lang="en-US" sz="23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95250" marR="0" lvl="0" indent="0" algn="just" defTabSz="914400" rtl="0" eaLnBrk="1" fontAlgn="base" latinLnBrk="0" hangingPunct="1">
                        <a:lnSpc>
                          <a:spcPct val="100000"/>
                        </a:lnSpc>
                        <a:spcBef>
                          <a:spcPct val="0"/>
                        </a:spcBef>
                        <a:spcAft>
                          <a:spcPct val="0"/>
                        </a:spcAft>
                        <a:buClrTx/>
                        <a:buSzTx/>
                        <a:buFontTx/>
                        <a:buNone/>
                        <a:tabLst/>
                      </a:pPr>
                      <a:r>
                        <a:rPr kumimoji="1" lang="en-US" sz="2300" b="1" i="0" u="none" strike="noStrike" cap="none" normalizeH="0" baseline="0" smtClean="0">
                          <a:ln>
                            <a:noFill/>
                          </a:ln>
                          <a:solidFill>
                            <a:schemeClr val="tx1"/>
                          </a:solidFill>
                          <a:effectLst/>
                          <a:latin typeface="Trebuchet MS" pitchFamily="34" charset="0"/>
                          <a:ea typeface="Times New Roman" pitchFamily="18" charset="0"/>
                          <a:cs typeface="Tahoma" charset="0"/>
                        </a:rPr>
                        <a:t>1.472 dólares  la tonelada</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6540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sz="2300" b="1" i="0" u="none" strike="noStrike" cap="none" normalizeH="0" baseline="0" smtClean="0">
                          <a:ln>
                            <a:noFill/>
                          </a:ln>
                          <a:solidFill>
                            <a:schemeClr val="tx1"/>
                          </a:solidFill>
                          <a:effectLst/>
                          <a:latin typeface="Trebuchet MS" pitchFamily="34" charset="0"/>
                          <a:ea typeface="Times New Roman" pitchFamily="18" charset="0"/>
                          <a:cs typeface="Tahoma" charset="0"/>
                        </a:rPr>
                        <a:t>Fácil proceso productivo de obtención</a:t>
                      </a:r>
                      <a:endParaRPr kumimoji="1" lang="en-US" sz="23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95250" marR="0" lvl="0" indent="0" algn="just" defTabSz="914400" rtl="0" eaLnBrk="1" fontAlgn="base" latinLnBrk="0" hangingPunct="1">
                        <a:lnSpc>
                          <a:spcPct val="100000"/>
                        </a:lnSpc>
                        <a:spcBef>
                          <a:spcPct val="0"/>
                        </a:spcBef>
                        <a:spcAft>
                          <a:spcPct val="0"/>
                        </a:spcAft>
                        <a:buClrTx/>
                        <a:buSzTx/>
                        <a:buFontTx/>
                        <a:buNone/>
                        <a:tabLst/>
                      </a:pPr>
                      <a:r>
                        <a:rPr kumimoji="1" lang="en-US" sz="2300" b="1" i="0" u="none" strike="noStrike" cap="none" normalizeH="0" baseline="0" smtClean="0">
                          <a:ln>
                            <a:noFill/>
                          </a:ln>
                          <a:solidFill>
                            <a:schemeClr val="tx1"/>
                          </a:solidFill>
                          <a:effectLst/>
                          <a:latin typeface="Trebuchet MS" pitchFamily="34" charset="0"/>
                          <a:ea typeface="Times New Roman" pitchFamily="18" charset="0"/>
                          <a:cs typeface="Tahoma" charset="0"/>
                        </a:rPr>
                        <a:t>Complicado proceso productivo de obtención</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9159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sz="2300" b="1" i="0" u="none" strike="noStrike" cap="none" normalizeH="0" baseline="0" smtClean="0">
                          <a:ln>
                            <a:noFill/>
                          </a:ln>
                          <a:solidFill>
                            <a:schemeClr val="tx1"/>
                          </a:solidFill>
                          <a:effectLst/>
                          <a:latin typeface="Trebuchet MS" pitchFamily="34" charset="0"/>
                          <a:ea typeface="Times New Roman" pitchFamily="18" charset="0"/>
                          <a:cs typeface="Tahoma" charset="0"/>
                        </a:rPr>
                        <a:t>Producción de materia prima durante los 12 meses del año</a:t>
                      </a:r>
                      <a:endParaRPr kumimoji="1" lang="en-US" sz="23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95250" marR="0" lvl="0" indent="0" algn="just" defTabSz="914400" rtl="0" eaLnBrk="1" fontAlgn="base" latinLnBrk="0" hangingPunct="1">
                        <a:lnSpc>
                          <a:spcPct val="100000"/>
                        </a:lnSpc>
                        <a:spcBef>
                          <a:spcPct val="0"/>
                        </a:spcBef>
                        <a:spcAft>
                          <a:spcPct val="0"/>
                        </a:spcAft>
                        <a:buClrTx/>
                        <a:buSzTx/>
                        <a:buFontTx/>
                        <a:buNone/>
                        <a:tabLst/>
                      </a:pPr>
                      <a:r>
                        <a:rPr kumimoji="1" lang="en-US" sz="2300" b="1" i="0" u="none" strike="noStrike" cap="none" normalizeH="0" baseline="0" smtClean="0">
                          <a:ln>
                            <a:noFill/>
                          </a:ln>
                          <a:solidFill>
                            <a:schemeClr val="tx1"/>
                          </a:solidFill>
                          <a:effectLst/>
                          <a:latin typeface="Trebuchet MS" pitchFamily="34" charset="0"/>
                          <a:ea typeface="Times New Roman" pitchFamily="18" charset="0"/>
                          <a:cs typeface="Tahoma" charset="0"/>
                        </a:rPr>
                        <a:t>Las zafras de sacarosa  promedialmente duran 5 meses al año</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952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sz="2300" b="1" i="0" u="none" strike="noStrike" cap="none" normalizeH="0" baseline="0" smtClean="0">
                          <a:ln>
                            <a:noFill/>
                          </a:ln>
                          <a:solidFill>
                            <a:schemeClr val="tx1"/>
                          </a:solidFill>
                          <a:effectLst/>
                          <a:latin typeface="Trebuchet MS" pitchFamily="34" charset="0"/>
                          <a:ea typeface="Times New Roman" pitchFamily="18" charset="0"/>
                          <a:cs typeface="Tahoma" charset="0"/>
                        </a:rPr>
                        <a:t>Se suman divisas al país</a:t>
                      </a:r>
                      <a:endParaRPr kumimoji="1" lang="en-US" sz="23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95250" marR="0" lvl="0" indent="0" algn="just" defTabSz="914400" rtl="0" eaLnBrk="1" fontAlgn="base" latinLnBrk="0" hangingPunct="1">
                        <a:lnSpc>
                          <a:spcPct val="100000"/>
                        </a:lnSpc>
                        <a:spcBef>
                          <a:spcPct val="0"/>
                        </a:spcBef>
                        <a:spcAft>
                          <a:spcPct val="0"/>
                        </a:spcAft>
                        <a:buClrTx/>
                        <a:buSzTx/>
                        <a:buFontTx/>
                        <a:buNone/>
                        <a:tabLst/>
                      </a:pPr>
                      <a:r>
                        <a:rPr kumimoji="1" lang="en-US" sz="2300" b="1" i="0" u="none" strike="noStrike" cap="none" normalizeH="0" baseline="0" smtClean="0">
                          <a:ln>
                            <a:noFill/>
                          </a:ln>
                          <a:solidFill>
                            <a:schemeClr val="tx1"/>
                          </a:solidFill>
                          <a:effectLst/>
                          <a:latin typeface="Trebuchet MS" pitchFamily="34" charset="0"/>
                          <a:ea typeface="Times New Roman" pitchFamily="18" charset="0"/>
                          <a:cs typeface="Tahoma" charset="0"/>
                        </a:rPr>
                        <a:t>Se restan divisas al país</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6540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sz="2300" b="1" i="0" u="none" strike="noStrike" cap="none" normalizeH="0" baseline="0" smtClean="0">
                          <a:ln>
                            <a:noFill/>
                          </a:ln>
                          <a:solidFill>
                            <a:schemeClr val="tx1"/>
                          </a:solidFill>
                          <a:effectLst/>
                          <a:latin typeface="Trebuchet MS" pitchFamily="34" charset="0"/>
                          <a:ea typeface="Times New Roman" pitchFamily="18" charset="0"/>
                          <a:cs typeface="Tahoma" charset="0"/>
                        </a:rPr>
                        <a:t>Generación de empleo interno</a:t>
                      </a:r>
                      <a:endParaRPr kumimoji="1" lang="en-US" sz="23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95250" marR="0" lvl="0" indent="0" algn="just" defTabSz="914400" rtl="0" eaLnBrk="1" fontAlgn="base" latinLnBrk="0" hangingPunct="1">
                        <a:lnSpc>
                          <a:spcPct val="100000"/>
                        </a:lnSpc>
                        <a:spcBef>
                          <a:spcPct val="0"/>
                        </a:spcBef>
                        <a:spcAft>
                          <a:spcPct val="0"/>
                        </a:spcAft>
                        <a:buClrTx/>
                        <a:buSzTx/>
                        <a:buFontTx/>
                        <a:buNone/>
                        <a:tabLst/>
                      </a:pPr>
                      <a:r>
                        <a:rPr kumimoji="1" lang="en-US" sz="2300" b="1" i="0" u="none" strike="noStrike" cap="none" normalizeH="0" baseline="0" smtClean="0">
                          <a:ln>
                            <a:noFill/>
                          </a:ln>
                          <a:solidFill>
                            <a:schemeClr val="tx1"/>
                          </a:solidFill>
                          <a:effectLst/>
                          <a:latin typeface="Trebuchet MS" pitchFamily="34" charset="0"/>
                          <a:ea typeface="Times New Roman" pitchFamily="18" charset="0"/>
                          <a:cs typeface="Tahoma" charset="0"/>
                        </a:rPr>
                        <a:t>No se genera empleo en la producción de estos jarabes</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plus(in)">
                                      <p:cBhvr>
                                        <p:cTn id="7" dur="500"/>
                                        <p:tgtEl>
                                          <p:spTgt spid="14338"/>
                                        </p:tgtEl>
                                      </p:cBhvr>
                                    </p:animEffect>
                                  </p:childTnLst>
                                </p:cTn>
                              </p:par>
                              <p:par>
                                <p:cTn id="8" presetID="8" presetClass="entr" presetSubtype="16" fill="hold" nodeType="withEffect">
                                  <p:stCondLst>
                                    <p:cond delay="0"/>
                                  </p:stCondLst>
                                  <p:childTnLst>
                                    <p:set>
                                      <p:cBhvr>
                                        <p:cTn id="9" dur="1" fill="hold">
                                          <p:stCondLst>
                                            <p:cond delay="0"/>
                                          </p:stCondLst>
                                        </p:cTn>
                                        <p:tgtEl>
                                          <p:spTgt spid="14339"/>
                                        </p:tgtEl>
                                        <p:attrNameLst>
                                          <p:attrName>style.visibility</p:attrName>
                                        </p:attrNameLst>
                                      </p:cBhvr>
                                      <p:to>
                                        <p:strVal val="visible"/>
                                      </p:to>
                                    </p:set>
                                    <p:animEffect transition="in" filter="diamond(in)">
                                      <p:cBhvr>
                                        <p:cTn id="10" dur="500"/>
                                        <p:tgtEl>
                                          <p:spTgt spid="14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3019425"/>
            <a:ext cx="9144000" cy="0"/>
          </a:xfrm>
          <a:prstGeom prst="rect">
            <a:avLst/>
          </a:prstGeom>
          <a:solidFill>
            <a:srgbClr val="E6E6E6"/>
          </a:solidFill>
          <a:ln w="12700" cap="sq">
            <a:noFill/>
            <a:miter lim="800000"/>
            <a:headEnd type="none" w="sm" len="sm"/>
            <a:tailEnd type="none" w="sm" len="sm"/>
          </a:ln>
          <a:effectLst/>
        </p:spPr>
        <p:txBody>
          <a:bodyPr wrap="none" anchor="ctr">
            <a:spAutoFit/>
          </a:bodyPr>
          <a:lstStyle/>
          <a:p>
            <a:endParaRPr lang="es-ES"/>
          </a:p>
        </p:txBody>
      </p:sp>
      <p:sp>
        <p:nvSpPr>
          <p:cNvPr id="15363" name="Text Box 3"/>
          <p:cNvSpPr txBox="1">
            <a:spLocks noChangeArrowheads="1"/>
          </p:cNvSpPr>
          <p:nvPr/>
        </p:nvSpPr>
        <p:spPr bwMode="auto">
          <a:xfrm>
            <a:off x="323850" y="260350"/>
            <a:ext cx="8496300" cy="1363663"/>
          </a:xfrm>
          <a:prstGeom prst="rect">
            <a:avLst/>
          </a:prstGeom>
          <a:gradFill rotWithShape="1">
            <a:gsLst>
              <a:gs pos="0">
                <a:schemeClr val="tx1">
                  <a:gamma/>
                  <a:shade val="46275"/>
                  <a:invGamma/>
                </a:schemeClr>
              </a:gs>
              <a:gs pos="50000">
                <a:schemeClr val="tx1"/>
              </a:gs>
              <a:gs pos="100000">
                <a:schemeClr val="tx1">
                  <a:gamma/>
                  <a:shade val="46275"/>
                  <a:invGamma/>
                </a:schemeClr>
              </a:gs>
            </a:gsLst>
            <a:lin ang="18900000" scaled="1"/>
          </a:gradFill>
          <a:ln w="9525">
            <a:miter lim="800000"/>
            <a:headEnd/>
            <a:tailEnd/>
          </a:ln>
          <a:effectLst/>
          <a:scene3d>
            <a:camera prst="legacyObliqueTopRight"/>
            <a:lightRig rig="legacyFlat3" dir="b"/>
          </a:scene3d>
          <a:sp3d extrusionH="227000" prstMaterial="legacyMatte">
            <a:bevelT w="13500" h="13500" prst="angle"/>
            <a:bevelB w="13500" h="13500" prst="angle"/>
            <a:extrusionClr>
              <a:schemeClr val="tx1"/>
            </a:extrusionClr>
          </a:sp3d>
        </p:spPr>
        <p:txBody>
          <a:bodyPr lIns="198000" tIns="190800" rIns="198000" bIns="190800">
            <a:spAutoFit/>
            <a:flatTx/>
          </a:bodyPr>
          <a:lstStyle/>
          <a:p>
            <a:pPr algn="ctr" eaLnBrk="0" hangingPunct="0">
              <a:lnSpc>
                <a:spcPct val="80000"/>
              </a:lnSpc>
              <a:spcBef>
                <a:spcPct val="50000"/>
              </a:spcBef>
            </a:pPr>
            <a:r>
              <a:rPr lang="es-ES" sz="2200" b="1" i="1">
                <a:solidFill>
                  <a:srgbClr val="FF0000"/>
                </a:solidFill>
                <a:effectLst>
                  <a:outerShdw blurRad="38100" dist="38100" dir="2700000" algn="tl">
                    <a:srgbClr val="000000"/>
                  </a:outerShdw>
                </a:effectLst>
              </a:rPr>
              <a:t>DEMANDA DE JARABES PARA EL SECTOR FARMACÉUTICOS Y BEBIDAS GASEOSAS</a:t>
            </a:r>
            <a:r>
              <a:rPr lang="es-ES" sz="2200">
                <a:solidFill>
                  <a:srgbClr val="FF0000"/>
                </a:solidFill>
              </a:rPr>
              <a:t>  </a:t>
            </a:r>
          </a:p>
          <a:p>
            <a:pPr algn="ctr" eaLnBrk="0" hangingPunct="0">
              <a:lnSpc>
                <a:spcPct val="80000"/>
              </a:lnSpc>
              <a:spcBef>
                <a:spcPct val="50000"/>
              </a:spcBef>
            </a:pPr>
            <a:r>
              <a:rPr lang="es-ES" sz="2200" b="1" i="1">
                <a:solidFill>
                  <a:srgbClr val="FF0000"/>
                </a:solidFill>
                <a:effectLst>
                  <a:outerShdw blurRad="38100" dist="38100" dir="2700000" algn="tl">
                    <a:srgbClr val="000000"/>
                  </a:outerShdw>
                </a:effectLst>
              </a:rPr>
              <a:t>(En TM)</a:t>
            </a:r>
          </a:p>
        </p:txBody>
      </p:sp>
      <p:sp>
        <p:nvSpPr>
          <p:cNvPr id="15364" name="Rectangle 4"/>
          <p:cNvSpPr>
            <a:spLocks noChangeArrowheads="1"/>
          </p:cNvSpPr>
          <p:nvPr/>
        </p:nvSpPr>
        <p:spPr bwMode="auto">
          <a:xfrm>
            <a:off x="0" y="4452938"/>
            <a:ext cx="9144000" cy="0"/>
          </a:xfrm>
          <a:prstGeom prst="rect">
            <a:avLst/>
          </a:prstGeom>
          <a:noFill/>
          <a:ln w="12700" cap="sq">
            <a:noFill/>
            <a:miter lim="800000"/>
            <a:headEnd type="none" w="sm" len="sm"/>
            <a:tailEnd type="none" w="sm" len="sm"/>
          </a:ln>
          <a:effectLst/>
        </p:spPr>
        <p:txBody>
          <a:bodyPr wrap="none" anchor="ctr">
            <a:spAutoFit/>
          </a:bodyPr>
          <a:lstStyle/>
          <a:p>
            <a:endParaRPr lang="es-ES"/>
          </a:p>
        </p:txBody>
      </p:sp>
      <p:graphicFrame>
        <p:nvGraphicFramePr>
          <p:cNvPr id="15365" name="Group 5"/>
          <p:cNvGraphicFramePr>
            <a:graphicFrameLocks noGrp="1"/>
          </p:cNvGraphicFramePr>
          <p:nvPr>
            <p:ph/>
          </p:nvPr>
        </p:nvGraphicFramePr>
        <p:xfrm>
          <a:off x="323850" y="1492250"/>
          <a:ext cx="8496300" cy="5120640"/>
        </p:xfrm>
        <a:graphic>
          <a:graphicData uri="http://schemas.openxmlformats.org/drawingml/2006/table">
            <a:tbl>
              <a:tblPr/>
              <a:tblGrid>
                <a:gridCol w="1276350"/>
                <a:gridCol w="2795588"/>
                <a:gridCol w="2447925"/>
                <a:gridCol w="1976437"/>
              </a:tblGrid>
              <a:tr h="1303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ea typeface="Times New Roman" pitchFamily="18" charset="0"/>
                          <a:cs typeface="Tahoma" charset="0"/>
                        </a:rPr>
                        <a:t>AÑOS</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ea typeface="Times New Roman" pitchFamily="18" charset="0"/>
                          <a:cs typeface="Tahoma" charset="0"/>
                        </a:rPr>
                        <a:t>DEMANDA DE JARABES</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ea typeface="Times New Roman" pitchFamily="18" charset="0"/>
                          <a:cs typeface="Tahoma" charset="0"/>
                        </a:rPr>
                        <a:t>(SECTOR FARMACÉUTICOS)</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ea typeface="Times New Roman" pitchFamily="18" charset="0"/>
                          <a:cs typeface="Tahoma" charset="0"/>
                        </a:rPr>
                        <a:t>DEMANDA DE JARABES</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ea typeface="Times New Roman" pitchFamily="18" charset="0"/>
                          <a:cs typeface="Tahoma" charset="0"/>
                        </a:rPr>
                        <a:t>(SECTOR DE BEBIDAS DE GASEOSAS)</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ea typeface="Times New Roman" pitchFamily="18" charset="0"/>
                          <a:cs typeface="Tahoma" charset="0"/>
                        </a:rPr>
                        <a:t>TOTAL DE JARABE</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436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1998</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174,2</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822,2</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996,4</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436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1999</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225,2</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1.061,5</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1.286,7</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436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2000</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182,9</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862,5</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1.045,4</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436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2001</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202,0</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952,4</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1.154,4</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434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2002</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221,0</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1.042,4</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1.263,4</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436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2003</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240,1</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1.132,3</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1.372,4</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436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2004</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259,2</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1.222,2</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FF"/>
                          </a:solidFill>
                          <a:effectLst/>
                          <a:latin typeface="Trebuchet MS" pitchFamily="34" charset="0"/>
                          <a:ea typeface="Times New Roman" pitchFamily="18" charset="0"/>
                          <a:cs typeface="Tahoma" charset="0"/>
                        </a:rPr>
                        <a:t>1.481,4</a:t>
                      </a:r>
                      <a:endParaRPr kumimoji="1" lang="en-US" sz="2400" b="1" i="0" u="none" strike="noStrike" cap="none" normalizeH="0" baseline="0" smtClean="0">
                        <a:ln>
                          <a:noFill/>
                        </a:ln>
                        <a:solidFill>
                          <a:srgbClr val="0000FF"/>
                        </a:solidFill>
                        <a:effectLst/>
                        <a:latin typeface="Times New Roman" pitchFamily="18" charset="0"/>
                        <a:ea typeface="Times New Roman" pitchFamily="18" charset="0"/>
                        <a:cs typeface="Tahoma"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p:cTn id="7" dur="500" fill="hold"/>
                                        <p:tgtEl>
                                          <p:spTgt spid="15363"/>
                                        </p:tgtEl>
                                        <p:attrNameLst>
                                          <p:attrName>ppt_w</p:attrName>
                                        </p:attrNameLst>
                                      </p:cBhvr>
                                      <p:tavLst>
                                        <p:tav tm="0">
                                          <p:val>
                                            <p:strVal val="#ppt_w*0.05"/>
                                          </p:val>
                                        </p:tav>
                                        <p:tav tm="100000">
                                          <p:val>
                                            <p:strVal val="#ppt_w"/>
                                          </p:val>
                                        </p:tav>
                                      </p:tavLst>
                                    </p:anim>
                                    <p:anim calcmode="lin" valueType="num">
                                      <p:cBhvr>
                                        <p:cTn id="8" dur="500" fill="hold"/>
                                        <p:tgtEl>
                                          <p:spTgt spid="15363"/>
                                        </p:tgtEl>
                                        <p:attrNameLst>
                                          <p:attrName>ppt_h</p:attrName>
                                        </p:attrNameLst>
                                      </p:cBhvr>
                                      <p:tavLst>
                                        <p:tav tm="0">
                                          <p:val>
                                            <p:strVal val="#ppt_h"/>
                                          </p:val>
                                        </p:tav>
                                        <p:tav tm="100000">
                                          <p:val>
                                            <p:strVal val="#ppt_h"/>
                                          </p:val>
                                        </p:tav>
                                      </p:tavLst>
                                    </p:anim>
                                    <p:anim calcmode="lin" valueType="num">
                                      <p:cBhvr>
                                        <p:cTn id="9" dur="500" fill="hold"/>
                                        <p:tgtEl>
                                          <p:spTgt spid="15363"/>
                                        </p:tgtEl>
                                        <p:attrNameLst>
                                          <p:attrName>ppt_x</p:attrName>
                                        </p:attrNameLst>
                                      </p:cBhvr>
                                      <p:tavLst>
                                        <p:tav tm="0">
                                          <p:val>
                                            <p:strVal val="#ppt_x-.2"/>
                                          </p:val>
                                        </p:tav>
                                        <p:tav tm="100000">
                                          <p:val>
                                            <p:strVal val="#ppt_x"/>
                                          </p:val>
                                        </p:tav>
                                      </p:tavLst>
                                    </p:anim>
                                    <p:anim calcmode="lin" valueType="num">
                                      <p:cBhvr>
                                        <p:cTn id="10" dur="500" fill="hold"/>
                                        <p:tgtEl>
                                          <p:spTgt spid="15363"/>
                                        </p:tgtEl>
                                        <p:attrNameLst>
                                          <p:attrName>ppt_y</p:attrName>
                                        </p:attrNameLst>
                                      </p:cBhvr>
                                      <p:tavLst>
                                        <p:tav tm="0">
                                          <p:val>
                                            <p:strVal val="#ppt_y"/>
                                          </p:val>
                                        </p:tav>
                                        <p:tav tm="100000">
                                          <p:val>
                                            <p:strVal val="#ppt_y"/>
                                          </p:val>
                                        </p:tav>
                                      </p:tavLst>
                                    </p:anim>
                                    <p:animEffect transition="in" filter="fade">
                                      <p:cBhvr>
                                        <p:cTn id="11" dur="500"/>
                                        <p:tgtEl>
                                          <p:spTgt spid="15363"/>
                                        </p:tgtEl>
                                      </p:cBhvr>
                                    </p:animEffect>
                                  </p:childTnLst>
                                </p:cTn>
                              </p:par>
                              <p:par>
                                <p:cTn id="12" presetID="23" presetClass="entr" presetSubtype="16" fill="hold" nodeType="withEffect">
                                  <p:stCondLst>
                                    <p:cond delay="0"/>
                                  </p:stCondLst>
                                  <p:childTnLst>
                                    <p:set>
                                      <p:cBhvr>
                                        <p:cTn id="13" dur="1" fill="hold">
                                          <p:stCondLst>
                                            <p:cond delay="0"/>
                                          </p:stCondLst>
                                        </p:cTn>
                                        <p:tgtEl>
                                          <p:spTgt spid="15365"/>
                                        </p:tgtEl>
                                        <p:attrNameLst>
                                          <p:attrName>style.visibility</p:attrName>
                                        </p:attrNameLst>
                                      </p:cBhvr>
                                      <p:to>
                                        <p:strVal val="visible"/>
                                      </p:to>
                                    </p:set>
                                    <p:anim calcmode="lin" valueType="num">
                                      <p:cBhvr>
                                        <p:cTn id="14" dur="500" fill="hold"/>
                                        <p:tgtEl>
                                          <p:spTgt spid="15365"/>
                                        </p:tgtEl>
                                        <p:attrNameLst>
                                          <p:attrName>ppt_w</p:attrName>
                                        </p:attrNameLst>
                                      </p:cBhvr>
                                      <p:tavLst>
                                        <p:tav tm="0">
                                          <p:val>
                                            <p:fltVal val="0"/>
                                          </p:val>
                                        </p:tav>
                                        <p:tav tm="100000">
                                          <p:val>
                                            <p:strVal val="#ppt_w"/>
                                          </p:val>
                                        </p:tav>
                                      </p:tavLst>
                                    </p:anim>
                                    <p:anim calcmode="lin" valueType="num">
                                      <p:cBhvr>
                                        <p:cTn id="15" dur="500" fill="hold"/>
                                        <p:tgtEl>
                                          <p:spTgt spid="1536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AutoShape 2"/>
          <p:cNvSpPr>
            <a:spLocks noChangeArrowheads="1"/>
          </p:cNvSpPr>
          <p:nvPr/>
        </p:nvSpPr>
        <p:spPr bwMode="auto">
          <a:xfrm rot="12638075">
            <a:off x="2771775" y="3784600"/>
            <a:ext cx="863600" cy="723900"/>
          </a:xfrm>
          <a:prstGeom prst="leftArrow">
            <a:avLst>
              <a:gd name="adj1" fmla="val 34750"/>
              <a:gd name="adj2" fmla="val 41163"/>
            </a:avLst>
          </a:prstGeom>
          <a:solidFill>
            <a:srgbClr val="FF0000"/>
          </a:solidFill>
          <a:ln w="12700" cap="sq">
            <a:noFill/>
            <a:miter lim="800000"/>
            <a:headEnd type="none" w="sm" len="sm"/>
            <a:tailEnd type="none" w="sm" len="sm"/>
          </a:ln>
          <a:effectLst/>
        </p:spPr>
        <p:txBody>
          <a:bodyPr rot="10800000" wrap="none" anchor="ctr"/>
          <a:lstStyle/>
          <a:p>
            <a:pPr algn="ctr"/>
            <a:endParaRPr lang="es-ES">
              <a:latin typeface="Arial" charset="0"/>
            </a:endParaRPr>
          </a:p>
        </p:txBody>
      </p:sp>
      <p:sp>
        <p:nvSpPr>
          <p:cNvPr id="16387" name="Rectangle 3"/>
          <p:cNvSpPr>
            <a:spLocks noChangeArrowheads="1"/>
          </p:cNvSpPr>
          <p:nvPr/>
        </p:nvSpPr>
        <p:spPr bwMode="auto">
          <a:xfrm>
            <a:off x="0" y="3019425"/>
            <a:ext cx="9144000" cy="0"/>
          </a:xfrm>
          <a:prstGeom prst="rect">
            <a:avLst/>
          </a:prstGeom>
          <a:solidFill>
            <a:srgbClr val="E6E6E6"/>
          </a:solidFill>
          <a:ln w="12700" cap="sq">
            <a:noFill/>
            <a:miter lim="800000"/>
            <a:headEnd type="none" w="sm" len="sm"/>
            <a:tailEnd type="none" w="sm" len="sm"/>
          </a:ln>
          <a:effectLst/>
        </p:spPr>
        <p:txBody>
          <a:bodyPr wrap="none" anchor="ctr">
            <a:spAutoFit/>
          </a:bodyPr>
          <a:lstStyle/>
          <a:p>
            <a:endParaRPr lang="es-ES"/>
          </a:p>
        </p:txBody>
      </p:sp>
      <p:sp>
        <p:nvSpPr>
          <p:cNvPr id="16388" name="Rectangle 4"/>
          <p:cNvSpPr>
            <a:spLocks noChangeArrowheads="1"/>
          </p:cNvSpPr>
          <p:nvPr/>
        </p:nvSpPr>
        <p:spPr bwMode="auto">
          <a:xfrm>
            <a:off x="3635375" y="260350"/>
            <a:ext cx="5221288" cy="2428875"/>
          </a:xfrm>
          <a:prstGeom prst="rect">
            <a:avLst/>
          </a:prstGeom>
          <a:solidFill>
            <a:schemeClr val="tx2"/>
          </a:solidFill>
          <a:ln w="12700" cap="sq">
            <a:noFill/>
            <a:miter lim="800000"/>
            <a:headEnd type="none" w="sm" len="sm"/>
            <a:tailEnd type="none" w="sm" len="sm"/>
          </a:ln>
          <a:effectLst/>
        </p:spPr>
        <p:txBody>
          <a:bodyPr anchor="ctr">
            <a:spAutoFit/>
          </a:bodyPr>
          <a:lstStyle/>
          <a:p>
            <a:pPr algn="just">
              <a:lnSpc>
                <a:spcPct val="80000"/>
              </a:lnSpc>
            </a:pPr>
            <a:r>
              <a:rPr kumimoji="1" lang="es-ES" sz="2400" b="1">
                <a:solidFill>
                  <a:srgbClr val="000000"/>
                </a:solidFill>
                <a:latin typeface="Arial" charset="0"/>
              </a:rPr>
              <a:t>Para el año 2005 se demandará la cantidad de 1.492,1 TM de jarabes tanto para el sector farmacéutico como el de bebidas gaseosas, incrementándose a una tasa promedio del 3.4% anual para llegar al año 2014 con 2.084,9 TM del producto</a:t>
            </a:r>
            <a:r>
              <a:rPr kumimoji="1" lang="es-ES" sz="2400" u="sng">
                <a:solidFill>
                  <a:srgbClr val="000000"/>
                </a:solidFill>
                <a:latin typeface="Arial" charset="0"/>
              </a:rPr>
              <a:t> </a:t>
            </a:r>
            <a:endParaRPr kumimoji="1" lang="en-US" sz="2400" u="sng">
              <a:solidFill>
                <a:srgbClr val="000000"/>
              </a:solidFill>
              <a:latin typeface="Arial" charset="0"/>
            </a:endParaRPr>
          </a:p>
        </p:txBody>
      </p:sp>
      <p:sp>
        <p:nvSpPr>
          <p:cNvPr id="16389" name="AutoShape 5"/>
          <p:cNvSpPr>
            <a:spLocks noChangeArrowheads="1"/>
          </p:cNvSpPr>
          <p:nvPr/>
        </p:nvSpPr>
        <p:spPr bwMode="auto">
          <a:xfrm rot="8483297">
            <a:off x="2692400" y="2039938"/>
            <a:ext cx="1004888" cy="723900"/>
          </a:xfrm>
          <a:prstGeom prst="leftArrow">
            <a:avLst>
              <a:gd name="adj1" fmla="val 34750"/>
              <a:gd name="adj2" fmla="val 47898"/>
            </a:avLst>
          </a:prstGeom>
          <a:solidFill>
            <a:srgbClr val="FF0000"/>
          </a:solidFill>
          <a:ln w="12700" cap="sq">
            <a:noFill/>
            <a:miter lim="800000"/>
            <a:headEnd type="none" w="sm" len="sm"/>
            <a:tailEnd type="none" w="sm" len="sm"/>
          </a:ln>
          <a:effectLst/>
        </p:spPr>
        <p:txBody>
          <a:bodyPr rot="10800000" wrap="none" anchor="ctr"/>
          <a:lstStyle/>
          <a:p>
            <a:pPr algn="ctr"/>
            <a:endParaRPr lang="es-ES">
              <a:latin typeface="Arial" charset="0"/>
            </a:endParaRPr>
          </a:p>
        </p:txBody>
      </p:sp>
      <p:sp>
        <p:nvSpPr>
          <p:cNvPr id="16390" name="Text Box 6"/>
          <p:cNvSpPr txBox="1">
            <a:spLocks noChangeArrowheads="1"/>
          </p:cNvSpPr>
          <p:nvPr/>
        </p:nvSpPr>
        <p:spPr bwMode="auto">
          <a:xfrm>
            <a:off x="250825" y="2781300"/>
            <a:ext cx="2592388" cy="1244600"/>
          </a:xfrm>
          <a:prstGeom prst="rect">
            <a:avLst/>
          </a:prstGeom>
          <a:gradFill rotWithShape="1">
            <a:gsLst>
              <a:gs pos="0">
                <a:srgbClr val="FFFFFF">
                  <a:gamma/>
                  <a:shade val="46275"/>
                  <a:invGamma/>
                </a:srgbClr>
              </a:gs>
              <a:gs pos="100000">
                <a:srgbClr val="FFFFFF"/>
              </a:gs>
            </a:gsLst>
            <a:path path="shape">
              <a:fillToRect l="50000" t="50000" r="50000" b="50000"/>
            </a:path>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FF"/>
            </a:extrusionClr>
          </a:sp3d>
        </p:spPr>
        <p:txBody>
          <a:bodyPr lIns="198000" tIns="190800" rIns="198000" bIns="190800">
            <a:spAutoFit/>
            <a:flatTx/>
          </a:bodyPr>
          <a:lstStyle/>
          <a:p>
            <a:pPr algn="ctr"/>
            <a:r>
              <a:rPr lang="es-ES" sz="2800" b="1" i="1">
                <a:solidFill>
                  <a:srgbClr val="FF0000"/>
                </a:solidFill>
                <a:effectLst>
                  <a:outerShdw blurRad="38100" dist="38100" dir="2700000" algn="tl">
                    <a:srgbClr val="C0C0C0"/>
                  </a:outerShdw>
                </a:effectLst>
                <a:latin typeface="Trebuchet MS" pitchFamily="34" charset="0"/>
              </a:rPr>
              <a:t>DEMANDA</a:t>
            </a:r>
            <a:r>
              <a:rPr lang="es-ES" sz="2800">
                <a:solidFill>
                  <a:srgbClr val="FF0000"/>
                </a:solidFill>
                <a:latin typeface="Trebuchet MS" pitchFamily="34" charset="0"/>
              </a:rPr>
              <a:t> </a:t>
            </a:r>
            <a:r>
              <a:rPr lang="es-ES" sz="2800" b="1" i="1">
                <a:solidFill>
                  <a:srgbClr val="FF0000"/>
                </a:solidFill>
                <a:effectLst>
                  <a:outerShdw blurRad="38100" dist="38100" dir="2700000" algn="tl">
                    <a:srgbClr val="C0C0C0"/>
                  </a:outerShdw>
                </a:effectLst>
                <a:latin typeface="Trebuchet MS" pitchFamily="34" charset="0"/>
              </a:rPr>
              <a:t>FUTURA</a:t>
            </a:r>
          </a:p>
        </p:txBody>
      </p:sp>
      <p:sp>
        <p:nvSpPr>
          <p:cNvPr id="16391" name="Rectangle 7"/>
          <p:cNvSpPr>
            <a:spLocks noChangeArrowheads="1"/>
          </p:cNvSpPr>
          <p:nvPr/>
        </p:nvSpPr>
        <p:spPr bwMode="auto">
          <a:xfrm>
            <a:off x="3492500" y="2852738"/>
            <a:ext cx="5651500" cy="1314450"/>
          </a:xfrm>
          <a:prstGeom prst="rect">
            <a:avLst/>
          </a:prstGeom>
          <a:noFill/>
          <a:ln w="12700" cap="sq">
            <a:noFill/>
            <a:miter lim="800000"/>
            <a:headEnd type="none" w="sm" len="sm"/>
            <a:tailEnd type="none" w="sm" len="sm"/>
          </a:ln>
          <a:effectLst/>
        </p:spPr>
        <p:txBody>
          <a:bodyPr>
            <a:spAutoFit/>
          </a:bodyPr>
          <a:lstStyle/>
          <a:p>
            <a:pPr algn="ctr"/>
            <a:r>
              <a:rPr kumimoji="1" lang="es-ES" sz="1600" b="1">
                <a:solidFill>
                  <a:srgbClr val="0000FF"/>
                </a:solidFill>
                <a:latin typeface="Arial" charset="0"/>
              </a:rPr>
              <a:t>PROYECCIÓN ESTIMADA DE LA DEMANDA DE JARABES DEL SECTOR FARMACÉUTICO - BEBIDAS GASEOSAS Y ESTRUCTURACIÓN DEL 15% PARA JARABES DE PROCEDENCIA DE BANANO DESECHADO </a:t>
            </a:r>
          </a:p>
        </p:txBody>
      </p:sp>
      <p:graphicFrame>
        <p:nvGraphicFramePr>
          <p:cNvPr id="16392" name="Group 8"/>
          <p:cNvGraphicFramePr>
            <a:graphicFrameLocks noGrp="1"/>
          </p:cNvGraphicFramePr>
          <p:nvPr>
            <p:ph/>
          </p:nvPr>
        </p:nvGraphicFramePr>
        <p:xfrm>
          <a:off x="3635375" y="4292600"/>
          <a:ext cx="5257800" cy="2438400"/>
        </p:xfrm>
        <a:graphic>
          <a:graphicData uri="http://schemas.openxmlformats.org/drawingml/2006/table">
            <a:tbl>
              <a:tblPr/>
              <a:tblGrid>
                <a:gridCol w="1314450"/>
                <a:gridCol w="1927225"/>
                <a:gridCol w="2016125"/>
              </a:tblGrid>
              <a:tr h="512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1" i="0" u="none" strike="noStrike" cap="none" normalizeH="0" baseline="0" smtClean="0">
                          <a:ln>
                            <a:noFill/>
                          </a:ln>
                          <a:solidFill>
                            <a:srgbClr val="000000"/>
                          </a:solidFill>
                          <a:effectLst/>
                          <a:latin typeface="Trebuchet MS" pitchFamily="34" charset="0"/>
                          <a:ea typeface="Times New Roman" pitchFamily="18" charset="0"/>
                          <a:cs typeface="Tahoma" charset="0"/>
                        </a:rPr>
                        <a:t>AÑOS</a:t>
                      </a:r>
                      <a:endParaRPr kumimoji="1" lang="en-US" sz="1600" b="0"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1" i="0" u="none" strike="noStrike" cap="none" normalizeH="0" baseline="0" smtClean="0">
                          <a:ln>
                            <a:noFill/>
                          </a:ln>
                          <a:solidFill>
                            <a:srgbClr val="000000"/>
                          </a:solidFill>
                          <a:effectLst/>
                          <a:latin typeface="Trebuchet MS" pitchFamily="34" charset="0"/>
                          <a:ea typeface="Times New Roman" pitchFamily="18" charset="0"/>
                          <a:cs typeface="Tahoma" charset="0"/>
                        </a:rPr>
                        <a:t>JARABES </a:t>
                      </a:r>
                      <a:endParaRPr kumimoji="1" lang="en-US" sz="1600" b="0"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smtClean="0">
                          <a:ln>
                            <a:noFill/>
                          </a:ln>
                          <a:solidFill>
                            <a:srgbClr val="000000"/>
                          </a:solidFill>
                          <a:effectLst/>
                          <a:latin typeface="Trebuchet MS" pitchFamily="34" charset="0"/>
                          <a:ea typeface="Times New Roman" pitchFamily="18" charset="0"/>
                          <a:cs typeface="Tahoma" charset="0"/>
                        </a:rPr>
                        <a:t>(Sector farmacéutico y bebidas gaseosas)</a:t>
                      </a:r>
                      <a:endParaRPr kumimoji="1" lang="en-US" sz="1600" b="0"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1" i="0" u="none" strike="noStrike" cap="none" normalizeH="0" baseline="0" smtClean="0">
                          <a:ln>
                            <a:noFill/>
                          </a:ln>
                          <a:solidFill>
                            <a:srgbClr val="000000"/>
                          </a:solidFill>
                          <a:effectLst/>
                          <a:latin typeface="Trebuchet MS" pitchFamily="34" charset="0"/>
                          <a:ea typeface="Times New Roman" pitchFamily="18" charset="0"/>
                          <a:cs typeface="Tahoma" charset="0"/>
                        </a:rPr>
                        <a:t>JARABE A PARTIR DEL BANANO DESECHADO (15%)</a:t>
                      </a:r>
                      <a:endParaRPr kumimoji="1" lang="en-US" sz="1600" b="0"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220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rgbClr val="000000"/>
                          </a:solidFill>
                          <a:effectLst/>
                          <a:latin typeface="Trebuchet MS" pitchFamily="34" charset="0"/>
                          <a:ea typeface="Times New Roman" pitchFamily="18" charset="0"/>
                          <a:cs typeface="Tahoma" charset="0"/>
                        </a:rPr>
                        <a:t>2005</a:t>
                      </a:r>
                      <a:endParaRPr kumimoji="1" lang="en-US" sz="1600" b="0"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rgbClr val="000000"/>
                          </a:solidFill>
                          <a:effectLst/>
                          <a:latin typeface="Trebuchet MS" pitchFamily="34" charset="0"/>
                          <a:ea typeface="Times New Roman" pitchFamily="18" charset="0"/>
                          <a:cs typeface="Tahoma" charset="0"/>
                        </a:rPr>
                        <a:t>            1.492,1 </a:t>
                      </a:r>
                      <a:endParaRPr kumimoji="1" lang="en-US" sz="1600" b="0"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rgbClr val="000000"/>
                          </a:solidFill>
                          <a:effectLst/>
                          <a:latin typeface="Trebuchet MS" pitchFamily="34" charset="0"/>
                          <a:ea typeface="Times New Roman" pitchFamily="18" charset="0"/>
                          <a:cs typeface="Tahoma" charset="0"/>
                        </a:rPr>
                        <a:t>223,8</a:t>
                      </a:r>
                      <a:endParaRPr kumimoji="1" lang="en-US" sz="1600" b="0"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222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rgbClr val="000000"/>
                          </a:solidFill>
                          <a:effectLst/>
                          <a:latin typeface="Trebuchet MS" pitchFamily="34" charset="0"/>
                          <a:ea typeface="Times New Roman" pitchFamily="18" charset="0"/>
                          <a:cs typeface="Tahoma" charset="0"/>
                        </a:rPr>
                        <a:t>2006</a:t>
                      </a:r>
                      <a:endParaRPr kumimoji="1" lang="en-US" sz="1600" b="0"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rgbClr val="000000"/>
                          </a:solidFill>
                          <a:effectLst/>
                          <a:latin typeface="Trebuchet MS" pitchFamily="34" charset="0"/>
                          <a:ea typeface="Times New Roman" pitchFamily="18" charset="0"/>
                          <a:cs typeface="Tahoma" charset="0"/>
                        </a:rPr>
                        <a:t>            1.557,9 </a:t>
                      </a:r>
                      <a:endParaRPr kumimoji="1" lang="en-US" sz="1600" b="0"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rgbClr val="000000"/>
                          </a:solidFill>
                          <a:effectLst/>
                          <a:latin typeface="Trebuchet MS" pitchFamily="34" charset="0"/>
                          <a:ea typeface="Times New Roman" pitchFamily="18" charset="0"/>
                          <a:cs typeface="Tahoma" charset="0"/>
                        </a:rPr>
                        <a:t>233,7</a:t>
                      </a:r>
                      <a:endParaRPr kumimoji="1" lang="en-US" sz="1600" b="0"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220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rgbClr val="000000"/>
                          </a:solidFill>
                          <a:effectLst/>
                          <a:latin typeface="Trebuchet MS" pitchFamily="34" charset="0"/>
                          <a:ea typeface="Times New Roman" pitchFamily="18" charset="0"/>
                          <a:cs typeface="Tahoma" charset="0"/>
                        </a:rPr>
                        <a:t>2007</a:t>
                      </a:r>
                      <a:endParaRPr kumimoji="1" lang="en-US" sz="1600" b="0"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rgbClr val="000000"/>
                          </a:solidFill>
                          <a:effectLst/>
                          <a:latin typeface="Trebuchet MS" pitchFamily="34" charset="0"/>
                          <a:ea typeface="Times New Roman" pitchFamily="18" charset="0"/>
                          <a:cs typeface="Tahoma" charset="0"/>
                        </a:rPr>
                        <a:t>            1.623,8 </a:t>
                      </a:r>
                      <a:endParaRPr kumimoji="1" lang="en-US" sz="1600" b="0"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rgbClr val="000000"/>
                          </a:solidFill>
                          <a:effectLst/>
                          <a:latin typeface="Trebuchet MS" pitchFamily="34" charset="0"/>
                          <a:ea typeface="Times New Roman" pitchFamily="18" charset="0"/>
                          <a:cs typeface="Tahoma" charset="0"/>
                        </a:rPr>
                        <a:t>243,6</a:t>
                      </a:r>
                      <a:endParaRPr kumimoji="1" lang="en-US" sz="1600" b="0"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220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rgbClr val="000000"/>
                          </a:solidFill>
                          <a:effectLst/>
                          <a:latin typeface="Trebuchet MS" pitchFamily="34" charset="0"/>
                          <a:ea typeface="Times New Roman" pitchFamily="18" charset="0"/>
                          <a:cs typeface="Tahoma" charset="0"/>
                        </a:rPr>
                        <a:t>2008</a:t>
                      </a:r>
                      <a:endParaRPr kumimoji="1" lang="en-US" sz="1600" b="0"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rgbClr val="000000"/>
                          </a:solidFill>
                          <a:effectLst/>
                          <a:latin typeface="Trebuchet MS" pitchFamily="34" charset="0"/>
                          <a:ea typeface="Times New Roman" pitchFamily="18" charset="0"/>
                          <a:cs typeface="Tahoma" charset="0"/>
                        </a:rPr>
                        <a:t>            1.689,7 </a:t>
                      </a:r>
                      <a:endParaRPr kumimoji="1" lang="en-US" sz="1600" b="0"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rgbClr val="000000"/>
                          </a:solidFill>
                          <a:effectLst/>
                          <a:latin typeface="Trebuchet MS" pitchFamily="34" charset="0"/>
                          <a:ea typeface="Times New Roman" pitchFamily="18" charset="0"/>
                          <a:cs typeface="Tahoma" charset="0"/>
                        </a:rPr>
                        <a:t>253,5</a:t>
                      </a:r>
                      <a:endParaRPr kumimoji="1" lang="en-US" sz="1600" b="0"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220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rgbClr val="000000"/>
                          </a:solidFill>
                          <a:effectLst/>
                          <a:latin typeface="Trebuchet MS" pitchFamily="34" charset="0"/>
                          <a:ea typeface="Times New Roman" pitchFamily="18" charset="0"/>
                          <a:cs typeface="Tahoma" charset="0"/>
                        </a:rPr>
                        <a:t>2009</a:t>
                      </a:r>
                      <a:endParaRPr kumimoji="1" lang="en-US" sz="1600" b="0"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rgbClr val="000000"/>
                          </a:solidFill>
                          <a:effectLst/>
                          <a:latin typeface="Trebuchet MS" pitchFamily="34" charset="0"/>
                          <a:ea typeface="Times New Roman" pitchFamily="18" charset="0"/>
                          <a:cs typeface="Tahoma" charset="0"/>
                        </a:rPr>
                        <a:t>            1.755,6 </a:t>
                      </a:r>
                      <a:endParaRPr kumimoji="1" lang="en-US" sz="1600" b="0"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rgbClr val="000000"/>
                          </a:solidFill>
                          <a:effectLst/>
                          <a:latin typeface="Trebuchet MS" pitchFamily="34" charset="0"/>
                          <a:ea typeface="Times New Roman" pitchFamily="18" charset="0"/>
                          <a:cs typeface="Tahoma" charset="0"/>
                        </a:rPr>
                        <a:t>263,3</a:t>
                      </a:r>
                      <a:endParaRPr kumimoji="1" lang="en-US" sz="1600" b="0"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220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rgbClr val="000000"/>
                          </a:solidFill>
                          <a:effectLst/>
                          <a:latin typeface="Trebuchet MS" pitchFamily="34" charset="0"/>
                          <a:ea typeface="Times New Roman" pitchFamily="18" charset="0"/>
                          <a:cs typeface="Tahoma" charset="0"/>
                        </a:rPr>
                        <a:t>2010</a:t>
                      </a:r>
                      <a:endParaRPr kumimoji="1" lang="en-US" sz="1600" b="0"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rgbClr val="000000"/>
                          </a:solidFill>
                          <a:effectLst/>
                          <a:latin typeface="Trebuchet MS" pitchFamily="34" charset="0"/>
                          <a:ea typeface="Times New Roman" pitchFamily="18" charset="0"/>
                          <a:cs typeface="Tahoma" charset="0"/>
                        </a:rPr>
                        <a:t>            1.821,4 </a:t>
                      </a:r>
                      <a:endParaRPr kumimoji="1" lang="en-US" sz="1600" b="0"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rgbClr val="000000"/>
                          </a:solidFill>
                          <a:effectLst/>
                          <a:latin typeface="Trebuchet MS" pitchFamily="34" charset="0"/>
                          <a:ea typeface="Times New Roman" pitchFamily="18" charset="0"/>
                          <a:cs typeface="Tahoma" charset="0"/>
                        </a:rPr>
                        <a:t>273,2</a:t>
                      </a:r>
                      <a:endParaRPr kumimoji="1" lang="en-US" sz="1600" b="0"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6390"/>
                                        </p:tgtEl>
                                        <p:attrNameLst>
                                          <p:attrName>style.visibility</p:attrName>
                                        </p:attrNameLst>
                                      </p:cBhvr>
                                      <p:to>
                                        <p:strVal val="visible"/>
                                      </p:to>
                                    </p:set>
                                    <p:animEffect transition="in" filter="wipe(left)">
                                      <p:cBhvr>
                                        <p:cTn id="7" dur="500"/>
                                        <p:tgtEl>
                                          <p:spTgt spid="16390"/>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6389"/>
                                        </p:tgtEl>
                                        <p:attrNameLst>
                                          <p:attrName>style.visibility</p:attrName>
                                        </p:attrNameLst>
                                      </p:cBhvr>
                                      <p:to>
                                        <p:strVal val="visible"/>
                                      </p:to>
                                    </p:set>
                                    <p:animEffect transition="in" filter="wipe(up)">
                                      <p:cBhvr>
                                        <p:cTn id="10" dur="500"/>
                                        <p:tgtEl>
                                          <p:spTgt spid="16389"/>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6386"/>
                                        </p:tgtEl>
                                        <p:attrNameLst>
                                          <p:attrName>style.visibility</p:attrName>
                                        </p:attrNameLst>
                                      </p:cBhvr>
                                      <p:to>
                                        <p:strVal val="visible"/>
                                      </p:to>
                                    </p:set>
                                    <p:animEffect transition="in" filter="wipe(up)">
                                      <p:cBhvr>
                                        <p:cTn id="13" dur="500"/>
                                        <p:tgtEl>
                                          <p:spTgt spid="16386"/>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6388"/>
                                        </p:tgtEl>
                                        <p:attrNameLst>
                                          <p:attrName>style.visibility</p:attrName>
                                        </p:attrNameLst>
                                      </p:cBhvr>
                                      <p:to>
                                        <p:strVal val="visible"/>
                                      </p:to>
                                    </p:set>
                                    <p:animEffect transition="in" filter="wipe(left)">
                                      <p:cBhvr>
                                        <p:cTn id="16" dur="500"/>
                                        <p:tgtEl>
                                          <p:spTgt spid="16388"/>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6391"/>
                                        </p:tgtEl>
                                        <p:attrNameLst>
                                          <p:attrName>style.visibility</p:attrName>
                                        </p:attrNameLst>
                                      </p:cBhvr>
                                      <p:to>
                                        <p:strVal val="visible"/>
                                      </p:to>
                                    </p:set>
                                    <p:animEffect transition="in" filter="blinds(horizontal)">
                                      <p:cBhvr>
                                        <p:cTn id="19" dur="500"/>
                                        <p:tgtEl>
                                          <p:spTgt spid="16391"/>
                                        </p:tgtEl>
                                      </p:cBhvr>
                                    </p:animEffect>
                                  </p:childTnLst>
                                </p:cTn>
                              </p:par>
                              <p:par>
                                <p:cTn id="20" presetID="5" presetClass="entr" presetSubtype="10" fill="hold" nodeType="withEffect">
                                  <p:stCondLst>
                                    <p:cond delay="0"/>
                                  </p:stCondLst>
                                  <p:childTnLst>
                                    <p:set>
                                      <p:cBhvr>
                                        <p:cTn id="21" dur="1" fill="hold">
                                          <p:stCondLst>
                                            <p:cond delay="0"/>
                                          </p:stCondLst>
                                        </p:cTn>
                                        <p:tgtEl>
                                          <p:spTgt spid="16392"/>
                                        </p:tgtEl>
                                        <p:attrNameLst>
                                          <p:attrName>style.visibility</p:attrName>
                                        </p:attrNameLst>
                                      </p:cBhvr>
                                      <p:to>
                                        <p:strVal val="visible"/>
                                      </p:to>
                                    </p:set>
                                    <p:animEffect transition="in" filter="checkerboard(across)">
                                      <p:cBhvr>
                                        <p:cTn id="22" dur="500"/>
                                        <p:tgtEl>
                                          <p:spTgt spid="16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P spid="16388" grpId="0" animBg="1"/>
      <p:bldP spid="16389" grpId="0" animBg="1"/>
      <p:bldP spid="16390" grpId="0" animBg="1"/>
      <p:bldP spid="16391"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3019425"/>
            <a:ext cx="9144000" cy="0"/>
          </a:xfrm>
          <a:prstGeom prst="rect">
            <a:avLst/>
          </a:prstGeom>
          <a:solidFill>
            <a:srgbClr val="E6E6E6"/>
          </a:solidFill>
          <a:ln w="12700" cap="sq">
            <a:noFill/>
            <a:miter lim="800000"/>
            <a:headEnd type="none" w="sm" len="sm"/>
            <a:tailEnd type="none" w="sm" len="sm"/>
          </a:ln>
          <a:effectLst/>
        </p:spPr>
        <p:txBody>
          <a:bodyPr wrap="none" anchor="ctr">
            <a:spAutoFit/>
          </a:bodyPr>
          <a:lstStyle/>
          <a:p>
            <a:endParaRPr lang="es-ES"/>
          </a:p>
        </p:txBody>
      </p:sp>
      <p:sp>
        <p:nvSpPr>
          <p:cNvPr id="17411" name="Text Box 3"/>
          <p:cNvSpPr txBox="1">
            <a:spLocks noChangeArrowheads="1"/>
          </p:cNvSpPr>
          <p:nvPr/>
        </p:nvSpPr>
        <p:spPr bwMode="auto">
          <a:xfrm>
            <a:off x="395288" y="260350"/>
            <a:ext cx="8280400" cy="755650"/>
          </a:xfrm>
          <a:prstGeom prst="rect">
            <a:avLst/>
          </a:prstGeom>
          <a:gradFill rotWithShape="1">
            <a:gsLst>
              <a:gs pos="0">
                <a:srgbClr val="FFFFFF">
                  <a:gamma/>
                  <a:shade val="46275"/>
                  <a:invGamma/>
                </a:srgbClr>
              </a:gs>
              <a:gs pos="100000">
                <a:srgbClr val="FFFFFF"/>
              </a:gs>
            </a:gsLst>
            <a:path path="shape">
              <a:fillToRect l="50000" t="50000" r="50000" b="50000"/>
            </a:path>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FF"/>
            </a:extrusionClr>
          </a:sp3d>
        </p:spPr>
        <p:txBody>
          <a:bodyPr lIns="198000" tIns="190800" rIns="198000" bIns="190800">
            <a:spAutoFit/>
            <a:flatTx/>
          </a:bodyPr>
          <a:lstStyle/>
          <a:p>
            <a:pPr algn="ctr" eaLnBrk="0" hangingPunct="0">
              <a:spcBef>
                <a:spcPct val="50000"/>
              </a:spcBef>
            </a:pPr>
            <a:r>
              <a:rPr lang="es-ES" sz="2400" b="1">
                <a:solidFill>
                  <a:srgbClr val="FF0000"/>
                </a:solidFill>
                <a:latin typeface="Arial" charset="0"/>
              </a:rPr>
              <a:t>OFERTA: PRODUCCIÓN NACIONAL DE JARABES</a:t>
            </a:r>
            <a:r>
              <a:rPr lang="es-ES" sz="2400" u="sng">
                <a:solidFill>
                  <a:srgbClr val="FF0000"/>
                </a:solidFill>
                <a:latin typeface="Arial" charset="0"/>
              </a:rPr>
              <a:t> </a:t>
            </a:r>
          </a:p>
        </p:txBody>
      </p:sp>
      <p:sp>
        <p:nvSpPr>
          <p:cNvPr id="17412" name="Rectangle 4"/>
          <p:cNvSpPr>
            <a:spLocks noChangeArrowheads="1"/>
          </p:cNvSpPr>
          <p:nvPr/>
        </p:nvSpPr>
        <p:spPr bwMode="auto">
          <a:xfrm>
            <a:off x="323850" y="1341438"/>
            <a:ext cx="8497888" cy="5111750"/>
          </a:xfrm>
          <a:prstGeom prst="rect">
            <a:avLst/>
          </a:prstGeom>
          <a:solidFill>
            <a:schemeClr val="bg1"/>
          </a:solidFill>
          <a:ln w="57150">
            <a:miter lim="800000"/>
            <a:headEnd/>
            <a:tailEnd/>
          </a:ln>
          <a:effectLst/>
          <a:scene3d>
            <a:camera prst="legacyObliqueTopRight"/>
            <a:lightRig rig="legacyFlat3" dir="b"/>
          </a:scene3d>
          <a:sp3d extrusionH="430200" prstMaterial="legacyPlastic">
            <a:bevelT w="13500" h="13500" prst="angle"/>
            <a:bevelB w="13500" h="13500" prst="angle"/>
            <a:extrusionClr>
              <a:schemeClr val="bg1"/>
            </a:extrusionClr>
          </a:sp3d>
        </p:spPr>
        <p:txBody>
          <a:bodyPr anchor="ctr">
            <a:flatTx/>
          </a:bodyPr>
          <a:lstStyle/>
          <a:p>
            <a:pPr algn="just">
              <a:lnSpc>
                <a:spcPct val="80000"/>
              </a:lnSpc>
            </a:pPr>
            <a:r>
              <a:rPr lang="es-EC" sz="2700" b="1">
                <a:solidFill>
                  <a:schemeClr val="tx2"/>
                </a:solidFill>
                <a:latin typeface="Arial" charset="0"/>
              </a:rPr>
              <a:t>La oferta de jarabes en general en el Ecuador está conformada por las importaciones que la ejercen los laboratorios farmacéuticos instalados en las principales ciudades del país, en la actualidad entre las más importantes totalizan unas 15 empresas químicas de este género.</a:t>
            </a:r>
            <a:br>
              <a:rPr lang="es-EC" sz="2700" b="1">
                <a:solidFill>
                  <a:schemeClr val="tx2"/>
                </a:solidFill>
                <a:latin typeface="Arial" charset="0"/>
              </a:rPr>
            </a:br>
            <a:r>
              <a:rPr lang="es-EC" sz="2700" b="1">
                <a:solidFill>
                  <a:schemeClr val="tx2"/>
                </a:solidFill>
                <a:latin typeface="Arial" charset="0"/>
              </a:rPr>
              <a:t> </a:t>
            </a:r>
            <a:br>
              <a:rPr lang="es-EC" sz="2700" b="1">
                <a:solidFill>
                  <a:schemeClr val="tx2"/>
                </a:solidFill>
                <a:latin typeface="Arial" charset="0"/>
              </a:rPr>
            </a:br>
            <a:r>
              <a:rPr lang="es-EC" sz="2700" b="1">
                <a:solidFill>
                  <a:schemeClr val="tx2"/>
                </a:solidFill>
                <a:latin typeface="Arial" charset="0"/>
              </a:rPr>
              <a:t/>
            </a:r>
            <a:br>
              <a:rPr lang="es-EC" sz="2700" b="1">
                <a:solidFill>
                  <a:schemeClr val="tx2"/>
                </a:solidFill>
                <a:latin typeface="Arial" charset="0"/>
              </a:rPr>
            </a:br>
            <a:r>
              <a:rPr lang="es-EC" sz="2700" b="1">
                <a:solidFill>
                  <a:schemeClr val="tx2"/>
                </a:solidFill>
                <a:latin typeface="Arial" charset="0"/>
              </a:rPr>
              <a:t>De las 15 empresas, que en la actualidad están importando jarabe para sus productos farmacéuticos de uso humano las más  representativas son laboratorios Acromax, H.G., Laboratorios  Chefar, Dr. A. Bjarner C.A, y Kronos.</a:t>
            </a:r>
            <a:endParaRPr lang="es-ES" sz="2700" b="1">
              <a:solidFill>
                <a:schemeClr val="tx2"/>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barn(inHorizontal)">
                                      <p:cBhvr>
                                        <p:cTn id="7" dur="500"/>
                                        <p:tgtEl>
                                          <p:spTgt spid="17411"/>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7412"/>
                                        </p:tgtEl>
                                        <p:attrNameLst>
                                          <p:attrName>style.visibility</p:attrName>
                                        </p:attrNameLst>
                                      </p:cBhvr>
                                      <p:to>
                                        <p:strVal val="visible"/>
                                      </p:to>
                                    </p:set>
                                    <p:animEffect transition="in" filter="box(in)">
                                      <p:cBhvr>
                                        <p:cTn id="10" dur="500"/>
                                        <p:tgtEl>
                                          <p:spTgt spid="1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animBg="1"/>
      <p:bldP spid="174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ChangeArrowheads="1"/>
          </p:cNvSpPr>
          <p:nvPr/>
        </p:nvSpPr>
        <p:spPr bwMode="auto">
          <a:xfrm>
            <a:off x="395288" y="260350"/>
            <a:ext cx="8353425" cy="647700"/>
          </a:xfrm>
          <a:prstGeom prst="octagon">
            <a:avLst>
              <a:gd name="adj" fmla="val 29287"/>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12700" cap="sq">
            <a:noFill/>
            <a:miter lim="800000"/>
            <a:headEnd type="none" w="sm" len="sm"/>
            <a:tailEnd type="none" w="sm" len="sm"/>
          </a:ln>
          <a:effectLst>
            <a:prstShdw prst="shdw13" dist="53882" dir="13500000">
              <a:schemeClr val="bg2">
                <a:alpha val="50000"/>
              </a:schemeClr>
            </a:prstShdw>
          </a:effectLst>
        </p:spPr>
        <p:txBody>
          <a:bodyPr wrap="none" anchor="ctr"/>
          <a:lstStyle/>
          <a:p>
            <a:pPr algn="ctr"/>
            <a:r>
              <a:rPr lang="es-ES" sz="2000" b="1">
                <a:solidFill>
                  <a:srgbClr val="FF0000"/>
                </a:solidFill>
                <a:effectLst>
                  <a:outerShdw blurRad="38100" dist="38100" dir="2700000" algn="tl">
                    <a:srgbClr val="C0C0C0"/>
                  </a:outerShdw>
                </a:effectLst>
                <a:latin typeface="Arial" charset="0"/>
              </a:rPr>
              <a:t>ANÁLISIS DE OFERTA Y DEMANDA DEL MERCADO EXTERNO</a:t>
            </a:r>
            <a:r>
              <a:rPr lang="es-ES" sz="2000" u="sng">
                <a:solidFill>
                  <a:srgbClr val="FF0000"/>
                </a:solidFill>
                <a:latin typeface="Arial" charset="0"/>
              </a:rPr>
              <a:t> </a:t>
            </a:r>
          </a:p>
        </p:txBody>
      </p:sp>
      <p:sp>
        <p:nvSpPr>
          <p:cNvPr id="18435" name="Rectangle 3"/>
          <p:cNvSpPr>
            <a:spLocks noChangeArrowheads="1"/>
          </p:cNvSpPr>
          <p:nvPr/>
        </p:nvSpPr>
        <p:spPr bwMode="auto">
          <a:xfrm>
            <a:off x="323850" y="1700213"/>
            <a:ext cx="2160588" cy="1584325"/>
          </a:xfrm>
          <a:prstGeom prst="rect">
            <a:avLst/>
          </a:prstGeom>
          <a:solidFill>
            <a:srgbClr val="99FFCC"/>
          </a:solidFill>
          <a:ln w="9525">
            <a:noFill/>
            <a:miter lim="800000"/>
            <a:headEnd/>
            <a:tailEnd/>
          </a:ln>
          <a:effectLst>
            <a:outerShdw dist="107763" dir="18900000" algn="ctr" rotWithShape="0">
              <a:srgbClr val="99FFCC">
                <a:alpha val="50000"/>
              </a:srgbClr>
            </a:outerShdw>
          </a:effectLst>
        </p:spPr>
        <p:txBody>
          <a:bodyPr anchor="ctr"/>
          <a:lstStyle/>
          <a:p>
            <a:pPr algn="ctr"/>
            <a:r>
              <a:rPr lang="es-ES" sz="3200" b="1">
                <a:solidFill>
                  <a:srgbClr val="000000"/>
                </a:solidFill>
                <a:effectLst>
                  <a:outerShdw blurRad="38100" dist="38100" dir="2700000" algn="tl">
                    <a:srgbClr val="FFFFFF"/>
                  </a:outerShdw>
                </a:effectLst>
                <a:latin typeface="Arial" charset="0"/>
              </a:rPr>
              <a:t>Importaciones de jarabes</a:t>
            </a:r>
            <a:r>
              <a:rPr lang="es-ES" sz="3200">
                <a:solidFill>
                  <a:srgbClr val="000000"/>
                </a:solidFill>
                <a:effectLst>
                  <a:outerShdw blurRad="38100" dist="38100" dir="2700000" algn="tl">
                    <a:srgbClr val="FFFFFF"/>
                  </a:outerShdw>
                </a:effectLst>
                <a:latin typeface="Arial" charset="0"/>
              </a:rPr>
              <a:t> </a:t>
            </a:r>
          </a:p>
        </p:txBody>
      </p:sp>
      <p:sp>
        <p:nvSpPr>
          <p:cNvPr id="18436" name="AutoShape 4"/>
          <p:cNvSpPr>
            <a:spLocks noChangeArrowheads="1"/>
          </p:cNvSpPr>
          <p:nvPr/>
        </p:nvSpPr>
        <p:spPr bwMode="auto">
          <a:xfrm>
            <a:off x="2484438" y="2420938"/>
            <a:ext cx="863600" cy="35877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CC"/>
          </a:solidFill>
          <a:ln w="12700" cap="sq">
            <a:solidFill>
              <a:schemeClr val="tx1"/>
            </a:solidFill>
            <a:miter lim="800000"/>
            <a:headEnd type="none" w="sm" len="sm"/>
            <a:tailEnd type="none" w="sm" len="sm"/>
          </a:ln>
          <a:effectLst/>
        </p:spPr>
        <p:txBody>
          <a:bodyPr wrap="none" anchor="ctr"/>
          <a:lstStyle/>
          <a:p>
            <a:endParaRPr lang="es-ES"/>
          </a:p>
        </p:txBody>
      </p:sp>
      <p:sp>
        <p:nvSpPr>
          <p:cNvPr id="18437" name="Text Box 5"/>
          <p:cNvSpPr txBox="1">
            <a:spLocks noChangeArrowheads="1"/>
          </p:cNvSpPr>
          <p:nvPr/>
        </p:nvSpPr>
        <p:spPr bwMode="auto">
          <a:xfrm>
            <a:off x="3348038" y="1125538"/>
            <a:ext cx="5545137" cy="2860675"/>
          </a:xfrm>
          <a:prstGeom prst="rect">
            <a:avLst/>
          </a:prstGeom>
          <a:solidFill>
            <a:schemeClr val="tx1"/>
          </a:solidFill>
          <a:ln w="12700" cap="sq">
            <a:noFill/>
            <a:miter lim="800000"/>
            <a:headEnd type="none" w="sm" len="sm"/>
            <a:tailEnd type="none" w="sm" len="sm"/>
          </a:ln>
          <a:effectLst/>
        </p:spPr>
        <p:txBody>
          <a:bodyPr>
            <a:spAutoFit/>
          </a:bodyPr>
          <a:lstStyle/>
          <a:p>
            <a:pPr algn="just">
              <a:lnSpc>
                <a:spcPct val="80000"/>
              </a:lnSpc>
              <a:spcBef>
                <a:spcPct val="30000"/>
              </a:spcBef>
            </a:pPr>
            <a:r>
              <a:rPr lang="es-ES" b="1" i="1">
                <a:solidFill>
                  <a:srgbClr val="0000FF"/>
                </a:solidFill>
              </a:rPr>
              <a:t>Debido a la insuficiente producción nacional de jarabes se ha tenido que recurrir a las importaciones</a:t>
            </a:r>
            <a:endParaRPr lang="es-ES" u="sng">
              <a:solidFill>
                <a:srgbClr val="0000FF"/>
              </a:solidFill>
              <a:latin typeface="Trebuchet MS" pitchFamily="34" charset="0"/>
            </a:endParaRPr>
          </a:p>
          <a:p>
            <a:pPr algn="ctr">
              <a:lnSpc>
                <a:spcPct val="80000"/>
              </a:lnSpc>
              <a:spcBef>
                <a:spcPct val="30000"/>
              </a:spcBef>
            </a:pPr>
            <a:endParaRPr lang="es-ES" u="sng">
              <a:solidFill>
                <a:srgbClr val="0000FF"/>
              </a:solidFill>
              <a:latin typeface="Trebuchet MS" pitchFamily="34" charset="0"/>
            </a:endParaRPr>
          </a:p>
          <a:p>
            <a:pPr algn="ctr">
              <a:lnSpc>
                <a:spcPct val="80000"/>
              </a:lnSpc>
              <a:spcBef>
                <a:spcPct val="30000"/>
              </a:spcBef>
            </a:pPr>
            <a:endParaRPr lang="es-ES" u="sng">
              <a:solidFill>
                <a:srgbClr val="0000FF"/>
              </a:solidFill>
              <a:latin typeface="Trebuchet MS" pitchFamily="34" charset="0"/>
            </a:endParaRPr>
          </a:p>
          <a:p>
            <a:pPr algn="ctr">
              <a:lnSpc>
                <a:spcPct val="80000"/>
              </a:lnSpc>
              <a:spcBef>
                <a:spcPct val="30000"/>
              </a:spcBef>
            </a:pPr>
            <a:endParaRPr lang="es-ES" u="sng">
              <a:solidFill>
                <a:srgbClr val="0000FF"/>
              </a:solidFill>
              <a:latin typeface="Trebuchet MS" pitchFamily="34" charset="0"/>
            </a:endParaRPr>
          </a:p>
          <a:p>
            <a:pPr algn="ctr">
              <a:lnSpc>
                <a:spcPct val="80000"/>
              </a:lnSpc>
              <a:spcBef>
                <a:spcPct val="30000"/>
              </a:spcBef>
            </a:pPr>
            <a:endParaRPr lang="es-ES" u="sng">
              <a:solidFill>
                <a:srgbClr val="0000FF"/>
              </a:solidFill>
              <a:latin typeface="Trebuchet MS" pitchFamily="34" charset="0"/>
            </a:endParaRPr>
          </a:p>
          <a:p>
            <a:pPr algn="ctr">
              <a:lnSpc>
                <a:spcPct val="80000"/>
              </a:lnSpc>
              <a:spcBef>
                <a:spcPct val="30000"/>
              </a:spcBef>
            </a:pPr>
            <a:endParaRPr lang="es-ES" u="sng">
              <a:solidFill>
                <a:srgbClr val="0000FF"/>
              </a:solidFill>
              <a:latin typeface="Trebuchet MS" pitchFamily="34" charset="0"/>
            </a:endParaRPr>
          </a:p>
          <a:p>
            <a:pPr algn="ctr">
              <a:lnSpc>
                <a:spcPct val="80000"/>
              </a:lnSpc>
              <a:spcBef>
                <a:spcPct val="30000"/>
              </a:spcBef>
            </a:pPr>
            <a:endParaRPr lang="es-ES" u="sng">
              <a:solidFill>
                <a:srgbClr val="0000FF"/>
              </a:solidFill>
              <a:latin typeface="Trebuchet MS" pitchFamily="34" charset="0"/>
            </a:endParaRPr>
          </a:p>
          <a:p>
            <a:pPr algn="just">
              <a:lnSpc>
                <a:spcPct val="80000"/>
              </a:lnSpc>
              <a:spcBef>
                <a:spcPct val="30000"/>
              </a:spcBef>
            </a:pPr>
            <a:endParaRPr lang="es-ES" u="sng">
              <a:solidFill>
                <a:srgbClr val="0000FF"/>
              </a:solidFill>
              <a:latin typeface="Trebuchet MS" pitchFamily="34" charset="0"/>
            </a:endParaRPr>
          </a:p>
        </p:txBody>
      </p:sp>
      <p:sp>
        <p:nvSpPr>
          <p:cNvPr id="18438" name="Rectangle 6"/>
          <p:cNvSpPr>
            <a:spLocks noChangeArrowheads="1"/>
          </p:cNvSpPr>
          <p:nvPr/>
        </p:nvSpPr>
        <p:spPr bwMode="auto">
          <a:xfrm>
            <a:off x="395288" y="4437063"/>
            <a:ext cx="2160587" cy="1655762"/>
          </a:xfrm>
          <a:prstGeom prst="rect">
            <a:avLst/>
          </a:prstGeom>
          <a:solidFill>
            <a:srgbClr val="99FFCC"/>
          </a:solidFill>
          <a:ln w="9525">
            <a:noFill/>
            <a:miter lim="800000"/>
            <a:headEnd/>
            <a:tailEnd/>
          </a:ln>
          <a:effectLst>
            <a:outerShdw dist="107763" dir="18900000" algn="ctr" rotWithShape="0">
              <a:srgbClr val="99FFCC">
                <a:alpha val="50000"/>
              </a:srgbClr>
            </a:outerShdw>
          </a:effectLst>
        </p:spPr>
        <p:txBody>
          <a:bodyPr anchor="ctr"/>
          <a:lstStyle/>
          <a:p>
            <a:pPr algn="ctr"/>
            <a:r>
              <a:rPr lang="es-ES" sz="2800" b="1">
                <a:solidFill>
                  <a:srgbClr val="000000"/>
                </a:solidFill>
                <a:effectLst>
                  <a:outerShdw blurRad="38100" dist="38100" dir="2700000" algn="tl">
                    <a:srgbClr val="FFFFFF"/>
                  </a:outerShdw>
                </a:effectLst>
                <a:latin typeface="Arial" charset="0"/>
              </a:rPr>
              <a:t>Oferta general de jarabes</a:t>
            </a:r>
            <a:r>
              <a:rPr lang="es-ES" sz="2800">
                <a:solidFill>
                  <a:srgbClr val="000000"/>
                </a:solidFill>
                <a:effectLst>
                  <a:outerShdw blurRad="38100" dist="38100" dir="2700000" algn="tl">
                    <a:srgbClr val="FFFFFF"/>
                  </a:outerShdw>
                </a:effectLst>
                <a:latin typeface="Arial" charset="0"/>
              </a:rPr>
              <a:t> </a:t>
            </a:r>
            <a:br>
              <a:rPr lang="es-ES" sz="2800">
                <a:solidFill>
                  <a:srgbClr val="000000"/>
                </a:solidFill>
                <a:effectLst>
                  <a:outerShdw blurRad="38100" dist="38100" dir="2700000" algn="tl">
                    <a:srgbClr val="FFFFFF"/>
                  </a:outerShdw>
                </a:effectLst>
                <a:latin typeface="Arial" charset="0"/>
              </a:rPr>
            </a:br>
            <a:r>
              <a:rPr lang="es-ES" sz="2800" b="1">
                <a:solidFill>
                  <a:srgbClr val="000000"/>
                </a:solidFill>
                <a:effectLst>
                  <a:outerShdw blurRad="38100" dist="38100" dir="2700000" algn="tl">
                    <a:srgbClr val="FFFFFF"/>
                  </a:outerShdw>
                </a:effectLst>
                <a:latin typeface="Arial" charset="0"/>
              </a:rPr>
              <a:t>(En TM)</a:t>
            </a:r>
          </a:p>
        </p:txBody>
      </p:sp>
      <p:sp>
        <p:nvSpPr>
          <p:cNvPr id="18439" name="AutoShape 7"/>
          <p:cNvSpPr>
            <a:spLocks noChangeArrowheads="1"/>
          </p:cNvSpPr>
          <p:nvPr/>
        </p:nvSpPr>
        <p:spPr bwMode="auto">
          <a:xfrm>
            <a:off x="2555875" y="5157788"/>
            <a:ext cx="792163" cy="35877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CC"/>
          </a:solidFill>
          <a:ln w="12700" cap="sq">
            <a:solidFill>
              <a:schemeClr val="tx1"/>
            </a:solidFill>
            <a:miter lim="800000"/>
            <a:headEnd type="none" w="sm" len="sm"/>
            <a:tailEnd type="none" w="sm" len="sm"/>
          </a:ln>
          <a:effectLst/>
        </p:spPr>
        <p:txBody>
          <a:bodyPr wrap="none" anchor="ctr"/>
          <a:lstStyle/>
          <a:p>
            <a:endParaRPr lang="es-ES"/>
          </a:p>
        </p:txBody>
      </p:sp>
      <p:graphicFrame>
        <p:nvGraphicFramePr>
          <p:cNvPr id="18440" name="Group 8"/>
          <p:cNvGraphicFramePr>
            <a:graphicFrameLocks noGrp="1"/>
          </p:cNvGraphicFramePr>
          <p:nvPr>
            <p:ph sz="half" idx="1"/>
          </p:nvPr>
        </p:nvGraphicFramePr>
        <p:xfrm>
          <a:off x="3419475" y="1989138"/>
          <a:ext cx="5329238" cy="1920240"/>
        </p:xfrm>
        <a:graphic>
          <a:graphicData uri="http://schemas.openxmlformats.org/drawingml/2006/table">
            <a:tbl>
              <a:tblPr/>
              <a:tblGrid>
                <a:gridCol w="1697038"/>
                <a:gridCol w="1506537"/>
                <a:gridCol w="2125663"/>
              </a:tblGrid>
              <a:tr h="536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1" i="0" u="none" strike="noStrike" cap="none" normalizeH="0" baseline="0" smtClean="0">
                          <a:ln>
                            <a:noFill/>
                          </a:ln>
                          <a:solidFill>
                            <a:srgbClr val="000000"/>
                          </a:solidFill>
                          <a:effectLst/>
                          <a:latin typeface="Trebuchet MS" pitchFamily="34" charset="0"/>
                          <a:ea typeface="Times New Roman" pitchFamily="18" charset="0"/>
                          <a:cs typeface="Tahoma" charset="0"/>
                        </a:rPr>
                        <a:t>AÑOS</a:t>
                      </a:r>
                      <a:endParaRPr kumimoji="1" lang="en-US" sz="16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1" i="0" u="none" strike="noStrike" cap="none" normalizeH="0" baseline="0" smtClean="0">
                          <a:ln>
                            <a:noFill/>
                          </a:ln>
                          <a:solidFill>
                            <a:srgbClr val="000000"/>
                          </a:solidFill>
                          <a:effectLst/>
                          <a:latin typeface="Trebuchet MS" pitchFamily="34" charset="0"/>
                          <a:ea typeface="Times New Roman" pitchFamily="18" charset="0"/>
                          <a:cs typeface="Tahoma" charset="0"/>
                        </a:rPr>
                        <a:t>En kg.</a:t>
                      </a:r>
                      <a:endParaRPr kumimoji="1" lang="en-US" sz="16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1" i="0" u="none" strike="noStrike" cap="none" normalizeH="0" baseline="0" smtClean="0">
                          <a:ln>
                            <a:noFill/>
                          </a:ln>
                          <a:solidFill>
                            <a:srgbClr val="000000"/>
                          </a:solidFill>
                          <a:effectLst/>
                          <a:latin typeface="Trebuchet MS" pitchFamily="34" charset="0"/>
                          <a:ea typeface="Times New Roman" pitchFamily="18" charset="0"/>
                          <a:cs typeface="Tahoma" charset="0"/>
                        </a:rPr>
                        <a:t>US $ FOB</a:t>
                      </a:r>
                      <a:endParaRPr kumimoji="1" lang="en-US" sz="16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smtClean="0">
                          <a:ln>
                            <a:noFill/>
                          </a:ln>
                          <a:solidFill>
                            <a:srgbClr val="000000"/>
                          </a:solidFill>
                          <a:effectLst/>
                          <a:latin typeface="Trebuchet MS" pitchFamily="34" charset="0"/>
                          <a:ea typeface="Times New Roman" pitchFamily="18" charset="0"/>
                          <a:cs typeface="Tahoma" charset="0"/>
                        </a:rPr>
                        <a:t>(Miles de dólares)</a:t>
                      </a:r>
                      <a:endParaRPr kumimoji="1" lang="en-US" sz="16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1" i="0" u="none" strike="noStrike" cap="none" normalizeH="0" baseline="0" smtClean="0">
                          <a:ln>
                            <a:noFill/>
                          </a:ln>
                          <a:solidFill>
                            <a:srgbClr val="000000"/>
                          </a:solidFill>
                          <a:effectLst/>
                          <a:latin typeface="Trebuchet MS" pitchFamily="34" charset="0"/>
                          <a:ea typeface="Times New Roman" pitchFamily="18" charset="0"/>
                          <a:cs typeface="Tahoma" charset="0"/>
                        </a:rPr>
                        <a:t>2001</a:t>
                      </a:r>
                      <a:endParaRPr kumimoji="1" lang="en-US" sz="16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1189038" algn="l"/>
                        </a:tabLst>
                      </a:pPr>
                      <a:r>
                        <a:rPr kumimoji="1" lang="en-US" sz="1600" b="1" i="0" u="none" strike="noStrike" cap="none" normalizeH="0" baseline="0" smtClean="0">
                          <a:ln>
                            <a:noFill/>
                          </a:ln>
                          <a:solidFill>
                            <a:srgbClr val="000000"/>
                          </a:solidFill>
                          <a:effectLst/>
                          <a:latin typeface="Trebuchet MS" pitchFamily="34" charset="0"/>
                          <a:ea typeface="Times New Roman" pitchFamily="18" charset="0"/>
                          <a:cs typeface="Tahoma" charset="0"/>
                        </a:rPr>
                        <a:t>2.500</a:t>
                      </a:r>
                      <a:endParaRPr kumimoji="1" lang="en-US" sz="16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1125538" algn="l"/>
                        </a:tabLst>
                      </a:pPr>
                      <a:r>
                        <a:rPr kumimoji="1" lang="en-US" sz="1600" b="1" i="0" u="none" strike="noStrike" cap="none" normalizeH="0" baseline="0" smtClean="0">
                          <a:ln>
                            <a:noFill/>
                          </a:ln>
                          <a:solidFill>
                            <a:srgbClr val="000000"/>
                          </a:solidFill>
                          <a:effectLst/>
                          <a:latin typeface="Trebuchet MS" pitchFamily="34" charset="0"/>
                          <a:ea typeface="Times New Roman" pitchFamily="18" charset="0"/>
                          <a:cs typeface="Tahoma" charset="0"/>
                        </a:rPr>
                        <a:t>3.07</a:t>
                      </a:r>
                      <a:endParaRPr kumimoji="1" lang="en-US" sz="16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1" i="0" u="none" strike="noStrike" cap="none" normalizeH="0" baseline="0" smtClean="0">
                          <a:ln>
                            <a:noFill/>
                          </a:ln>
                          <a:solidFill>
                            <a:srgbClr val="000000"/>
                          </a:solidFill>
                          <a:effectLst/>
                          <a:latin typeface="Trebuchet MS" pitchFamily="34" charset="0"/>
                          <a:ea typeface="Times New Roman" pitchFamily="18" charset="0"/>
                          <a:cs typeface="Tahoma" charset="0"/>
                        </a:rPr>
                        <a:t>2002</a:t>
                      </a:r>
                      <a:endParaRPr kumimoji="1" lang="en-US" sz="16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1189038" algn="l"/>
                        </a:tabLst>
                      </a:pPr>
                      <a:r>
                        <a:rPr kumimoji="1" lang="en-US" sz="1600" b="1" i="0" u="none" strike="noStrike" cap="none" normalizeH="0" baseline="0" smtClean="0">
                          <a:ln>
                            <a:noFill/>
                          </a:ln>
                          <a:solidFill>
                            <a:srgbClr val="000000"/>
                          </a:solidFill>
                          <a:effectLst/>
                          <a:latin typeface="Trebuchet MS" pitchFamily="34" charset="0"/>
                          <a:ea typeface="Times New Roman" pitchFamily="18" charset="0"/>
                          <a:cs typeface="Tahoma" charset="0"/>
                        </a:rPr>
                        <a:t>2.310</a:t>
                      </a:r>
                      <a:endParaRPr kumimoji="1" lang="en-US" sz="16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1125538" algn="l"/>
                        </a:tabLst>
                      </a:pPr>
                      <a:r>
                        <a:rPr kumimoji="1" lang="en-US" sz="1600" b="1" i="0" u="none" strike="noStrike" cap="none" normalizeH="0" baseline="0" smtClean="0">
                          <a:ln>
                            <a:noFill/>
                          </a:ln>
                          <a:solidFill>
                            <a:srgbClr val="000000"/>
                          </a:solidFill>
                          <a:effectLst/>
                          <a:latin typeface="Trebuchet MS" pitchFamily="34" charset="0"/>
                          <a:ea typeface="Times New Roman" pitchFamily="18" charset="0"/>
                          <a:cs typeface="Tahoma" charset="0"/>
                        </a:rPr>
                        <a:t>2.70</a:t>
                      </a:r>
                      <a:endParaRPr kumimoji="1" lang="en-US" sz="16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1" i="0" u="none" strike="noStrike" cap="none" normalizeH="0" baseline="0" smtClean="0">
                          <a:ln>
                            <a:noFill/>
                          </a:ln>
                          <a:solidFill>
                            <a:srgbClr val="000000"/>
                          </a:solidFill>
                          <a:effectLst/>
                          <a:latin typeface="Trebuchet MS" pitchFamily="34" charset="0"/>
                          <a:ea typeface="Times New Roman" pitchFamily="18" charset="0"/>
                          <a:cs typeface="Tahoma" charset="0"/>
                        </a:rPr>
                        <a:t>2003</a:t>
                      </a:r>
                      <a:endParaRPr kumimoji="1" lang="en-US" sz="16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1189038" algn="l"/>
                        </a:tabLst>
                      </a:pPr>
                      <a:r>
                        <a:rPr kumimoji="1" lang="en-US" sz="1600" b="1" i="0" u="none" strike="noStrike" cap="none" normalizeH="0" baseline="0" smtClean="0">
                          <a:ln>
                            <a:noFill/>
                          </a:ln>
                          <a:solidFill>
                            <a:srgbClr val="000000"/>
                          </a:solidFill>
                          <a:effectLst/>
                          <a:latin typeface="Trebuchet MS" pitchFamily="34" charset="0"/>
                          <a:ea typeface="Times New Roman" pitchFamily="18" charset="0"/>
                          <a:cs typeface="Tahoma" charset="0"/>
                        </a:rPr>
                        <a:t>32.130</a:t>
                      </a:r>
                      <a:endParaRPr kumimoji="1" lang="en-US" sz="16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1125538" algn="l"/>
                        </a:tabLst>
                      </a:pPr>
                      <a:r>
                        <a:rPr kumimoji="1" lang="en-US" sz="1600" b="1" i="0" u="none" strike="noStrike" cap="none" normalizeH="0" baseline="0" smtClean="0">
                          <a:ln>
                            <a:noFill/>
                          </a:ln>
                          <a:solidFill>
                            <a:srgbClr val="000000"/>
                          </a:solidFill>
                          <a:effectLst/>
                          <a:latin typeface="Trebuchet MS" pitchFamily="34" charset="0"/>
                          <a:ea typeface="Times New Roman" pitchFamily="18" charset="0"/>
                          <a:cs typeface="Tahoma" charset="0"/>
                        </a:rPr>
                        <a:t>29.08</a:t>
                      </a:r>
                      <a:endParaRPr kumimoji="1" lang="en-US" sz="16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1" i="0" u="none" strike="noStrike" cap="none" normalizeH="0" baseline="0" smtClean="0">
                          <a:ln>
                            <a:noFill/>
                          </a:ln>
                          <a:solidFill>
                            <a:srgbClr val="000000"/>
                          </a:solidFill>
                          <a:effectLst/>
                          <a:latin typeface="Trebuchet MS" pitchFamily="34" charset="0"/>
                          <a:ea typeface="Times New Roman" pitchFamily="18" charset="0"/>
                          <a:cs typeface="Tahoma" charset="0"/>
                        </a:rPr>
                        <a:t>2004</a:t>
                      </a:r>
                      <a:endParaRPr kumimoji="1" lang="en-US" sz="16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1189038" algn="l"/>
                        </a:tabLst>
                      </a:pPr>
                      <a:r>
                        <a:rPr kumimoji="1" lang="en-US" sz="1600" b="1" i="0" u="none" strike="noStrike" cap="none" normalizeH="0" baseline="0" smtClean="0">
                          <a:ln>
                            <a:noFill/>
                          </a:ln>
                          <a:solidFill>
                            <a:srgbClr val="000000"/>
                          </a:solidFill>
                          <a:effectLst/>
                          <a:latin typeface="Trebuchet MS" pitchFamily="34" charset="0"/>
                          <a:ea typeface="Times New Roman" pitchFamily="18" charset="0"/>
                          <a:cs typeface="Tahoma" charset="0"/>
                        </a:rPr>
                        <a:t>10.650</a:t>
                      </a:r>
                      <a:endParaRPr kumimoji="1" lang="en-US" sz="16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1125538" algn="l"/>
                        </a:tabLst>
                      </a:pPr>
                      <a:r>
                        <a:rPr kumimoji="1" lang="en-US" sz="1600" b="1" i="0" u="none" strike="noStrike" cap="none" normalizeH="0" baseline="0" smtClean="0">
                          <a:ln>
                            <a:noFill/>
                          </a:ln>
                          <a:solidFill>
                            <a:srgbClr val="000000"/>
                          </a:solidFill>
                          <a:effectLst/>
                          <a:latin typeface="Trebuchet MS" pitchFamily="34" charset="0"/>
                          <a:ea typeface="Times New Roman" pitchFamily="18" charset="0"/>
                          <a:cs typeface="Tahoma" charset="0"/>
                        </a:rPr>
                        <a:t>16.81</a:t>
                      </a:r>
                      <a:endParaRPr kumimoji="1" lang="en-US" sz="16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graphicFrame>
        <p:nvGraphicFramePr>
          <p:cNvPr id="18466" name="Group 34"/>
          <p:cNvGraphicFramePr>
            <a:graphicFrameLocks noGrp="1"/>
          </p:cNvGraphicFramePr>
          <p:nvPr>
            <p:ph sz="half" idx="2"/>
          </p:nvPr>
        </p:nvGraphicFramePr>
        <p:xfrm>
          <a:off x="3419475" y="4292600"/>
          <a:ext cx="5400675" cy="2244726"/>
        </p:xfrm>
        <a:graphic>
          <a:graphicData uri="http://schemas.openxmlformats.org/drawingml/2006/table">
            <a:tbl>
              <a:tblPr/>
              <a:tblGrid>
                <a:gridCol w="1090613"/>
                <a:gridCol w="1609725"/>
                <a:gridCol w="1539875"/>
                <a:gridCol w="1160462"/>
              </a:tblGrid>
              <a:tr h="684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rgbClr val="CC0099"/>
                          </a:solidFill>
                          <a:effectLst/>
                          <a:latin typeface="Trebuchet MS" pitchFamily="34" charset="0"/>
                          <a:ea typeface="Times New Roman" pitchFamily="18" charset="0"/>
                          <a:cs typeface="Tahoma" charset="0"/>
                        </a:rPr>
                        <a:t>AÑO</a:t>
                      </a:r>
                      <a:endParaRPr kumimoji="1" lang="en-US" sz="1800" b="1" i="0" u="none" strike="noStrike" cap="none" normalizeH="0" baseline="0" smtClean="0">
                        <a:ln>
                          <a:noFill/>
                        </a:ln>
                        <a:solidFill>
                          <a:srgbClr val="CC0099"/>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rgbClr val="CC0099"/>
                          </a:solidFill>
                          <a:effectLst/>
                          <a:latin typeface="Trebuchet MS" pitchFamily="34" charset="0"/>
                          <a:ea typeface="Times New Roman" pitchFamily="18" charset="0"/>
                          <a:cs typeface="Tahoma" charset="0"/>
                        </a:rPr>
                        <a:t>PRODUCCIÓN NACIONAL</a:t>
                      </a:r>
                      <a:endParaRPr kumimoji="1" lang="en-US" sz="1800" b="1" i="0" u="none" strike="noStrike" cap="none" normalizeH="0" baseline="0" smtClean="0">
                        <a:ln>
                          <a:noFill/>
                        </a:ln>
                        <a:solidFill>
                          <a:srgbClr val="CC0099"/>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rgbClr val="CC0099"/>
                          </a:solidFill>
                          <a:effectLst/>
                          <a:latin typeface="Trebuchet MS" pitchFamily="34" charset="0"/>
                          <a:ea typeface="Times New Roman" pitchFamily="18" charset="0"/>
                          <a:cs typeface="Tahoma" charset="0"/>
                        </a:rPr>
                        <a:t>IMPORTACIONES</a:t>
                      </a:r>
                      <a:endParaRPr kumimoji="1" lang="en-US" sz="1800" b="1" i="0" u="none" strike="noStrike" cap="none" normalizeH="0" baseline="0" smtClean="0">
                        <a:ln>
                          <a:noFill/>
                        </a:ln>
                        <a:solidFill>
                          <a:srgbClr val="CC0099"/>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rgbClr val="CC0099"/>
                          </a:solidFill>
                          <a:effectLst/>
                          <a:latin typeface="Trebuchet MS" pitchFamily="34" charset="0"/>
                          <a:ea typeface="Times New Roman" pitchFamily="18" charset="0"/>
                          <a:cs typeface="Tahoma" charset="0"/>
                        </a:rPr>
                        <a:t>OFERTA TOTAL</a:t>
                      </a:r>
                      <a:endParaRPr kumimoji="1" lang="en-US" sz="1800" b="1" i="0" u="none" strike="noStrike" cap="none" normalizeH="0" baseline="0" smtClean="0">
                        <a:ln>
                          <a:noFill/>
                        </a:ln>
                        <a:solidFill>
                          <a:srgbClr val="CC0099"/>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3905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rgbClr val="000000"/>
                          </a:solidFill>
                          <a:effectLst/>
                          <a:latin typeface="Trebuchet MS" pitchFamily="34" charset="0"/>
                          <a:ea typeface="Times New Roman" pitchFamily="18" charset="0"/>
                          <a:cs typeface="Tahoma" charset="0"/>
                        </a:rPr>
                        <a:t>2001</a:t>
                      </a:r>
                      <a:endParaRPr kumimoji="1" lang="en-US" sz="18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rgbClr val="000000"/>
                          </a:solidFill>
                          <a:effectLst/>
                          <a:latin typeface="Trebuchet MS" pitchFamily="34" charset="0"/>
                          <a:ea typeface="Times New Roman" pitchFamily="18" charset="0"/>
                          <a:cs typeface="Tahoma" charset="0"/>
                        </a:rPr>
                        <a:t>-</a:t>
                      </a:r>
                      <a:endParaRPr kumimoji="1" lang="en-US" sz="18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1189038" algn="l"/>
                        </a:tabLst>
                      </a:pPr>
                      <a:r>
                        <a:rPr kumimoji="1" lang="en-US" sz="1800" b="1" i="0" u="none" strike="noStrike" cap="none" normalizeH="0" baseline="0" smtClean="0">
                          <a:ln>
                            <a:noFill/>
                          </a:ln>
                          <a:solidFill>
                            <a:srgbClr val="000000"/>
                          </a:solidFill>
                          <a:effectLst/>
                          <a:latin typeface="Trebuchet MS" pitchFamily="34" charset="0"/>
                          <a:ea typeface="Times New Roman" pitchFamily="18" charset="0"/>
                          <a:cs typeface="Tahoma" charset="0"/>
                        </a:rPr>
                        <a:t>2.50</a:t>
                      </a:r>
                      <a:endParaRPr kumimoji="1" lang="en-US" sz="18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1189038" algn="l"/>
                        </a:tabLst>
                      </a:pPr>
                      <a:r>
                        <a:rPr kumimoji="1" lang="en-US" sz="1800" b="1" i="0" u="none" strike="noStrike" cap="none" normalizeH="0" baseline="0" smtClean="0">
                          <a:ln>
                            <a:noFill/>
                          </a:ln>
                          <a:solidFill>
                            <a:srgbClr val="000000"/>
                          </a:solidFill>
                          <a:effectLst/>
                          <a:latin typeface="Trebuchet MS" pitchFamily="34" charset="0"/>
                          <a:ea typeface="Times New Roman" pitchFamily="18" charset="0"/>
                          <a:cs typeface="Tahoma" charset="0"/>
                        </a:rPr>
                        <a:t>2.50</a:t>
                      </a:r>
                      <a:endParaRPr kumimoji="1" lang="en-US" sz="18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388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rgbClr val="000000"/>
                          </a:solidFill>
                          <a:effectLst/>
                          <a:latin typeface="Trebuchet MS" pitchFamily="34" charset="0"/>
                          <a:ea typeface="Times New Roman" pitchFamily="18" charset="0"/>
                          <a:cs typeface="Tahoma" charset="0"/>
                        </a:rPr>
                        <a:t>2002</a:t>
                      </a:r>
                      <a:endParaRPr kumimoji="1" lang="en-US" sz="18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rgbClr val="000000"/>
                          </a:solidFill>
                          <a:effectLst/>
                          <a:latin typeface="Trebuchet MS" pitchFamily="34" charset="0"/>
                          <a:ea typeface="Times New Roman" pitchFamily="18" charset="0"/>
                          <a:cs typeface="Tahoma" charset="0"/>
                        </a:rPr>
                        <a:t>-</a:t>
                      </a:r>
                      <a:endParaRPr kumimoji="1" lang="en-US" sz="18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1189038" algn="l"/>
                        </a:tabLst>
                      </a:pPr>
                      <a:r>
                        <a:rPr kumimoji="1" lang="en-US" sz="1800" b="1" i="0" u="none" strike="noStrike" cap="none" normalizeH="0" baseline="0" smtClean="0">
                          <a:ln>
                            <a:noFill/>
                          </a:ln>
                          <a:solidFill>
                            <a:srgbClr val="000000"/>
                          </a:solidFill>
                          <a:effectLst/>
                          <a:latin typeface="Trebuchet MS" pitchFamily="34" charset="0"/>
                          <a:ea typeface="Times New Roman" pitchFamily="18" charset="0"/>
                          <a:cs typeface="Tahoma" charset="0"/>
                        </a:rPr>
                        <a:t>2.31</a:t>
                      </a:r>
                      <a:endParaRPr kumimoji="1" lang="en-US" sz="18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1189038" algn="l"/>
                        </a:tabLst>
                      </a:pPr>
                      <a:r>
                        <a:rPr kumimoji="1" lang="en-US" sz="1800" b="1" i="0" u="none" strike="noStrike" cap="none" normalizeH="0" baseline="0" smtClean="0">
                          <a:ln>
                            <a:noFill/>
                          </a:ln>
                          <a:solidFill>
                            <a:srgbClr val="000000"/>
                          </a:solidFill>
                          <a:effectLst/>
                          <a:latin typeface="Trebuchet MS" pitchFamily="34" charset="0"/>
                          <a:ea typeface="Times New Roman" pitchFamily="18" charset="0"/>
                          <a:cs typeface="Tahoma" charset="0"/>
                        </a:rPr>
                        <a:t>2.31</a:t>
                      </a:r>
                      <a:endParaRPr kumimoji="1" lang="en-US" sz="18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3905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rgbClr val="000000"/>
                          </a:solidFill>
                          <a:effectLst/>
                          <a:latin typeface="Trebuchet MS" pitchFamily="34" charset="0"/>
                          <a:ea typeface="Times New Roman" pitchFamily="18" charset="0"/>
                          <a:cs typeface="Tahoma" charset="0"/>
                        </a:rPr>
                        <a:t>2003</a:t>
                      </a:r>
                      <a:endParaRPr kumimoji="1" lang="en-US" sz="18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rgbClr val="000000"/>
                          </a:solidFill>
                          <a:effectLst/>
                          <a:latin typeface="Trebuchet MS" pitchFamily="34" charset="0"/>
                          <a:ea typeface="Times New Roman" pitchFamily="18" charset="0"/>
                          <a:cs typeface="Tahoma" charset="0"/>
                        </a:rPr>
                        <a:t>-</a:t>
                      </a:r>
                      <a:endParaRPr kumimoji="1" lang="en-US" sz="18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1189038" algn="l"/>
                        </a:tabLst>
                      </a:pPr>
                      <a:r>
                        <a:rPr kumimoji="1" lang="en-US" sz="1800" b="1" i="0" u="none" strike="noStrike" cap="none" normalizeH="0" baseline="0" smtClean="0">
                          <a:ln>
                            <a:noFill/>
                          </a:ln>
                          <a:solidFill>
                            <a:srgbClr val="000000"/>
                          </a:solidFill>
                          <a:effectLst/>
                          <a:latin typeface="Trebuchet MS" pitchFamily="34" charset="0"/>
                          <a:ea typeface="Times New Roman" pitchFamily="18" charset="0"/>
                          <a:cs typeface="Tahoma" charset="0"/>
                        </a:rPr>
                        <a:t>32.13</a:t>
                      </a:r>
                      <a:endParaRPr kumimoji="1" lang="en-US" sz="18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1189038" algn="l"/>
                        </a:tabLst>
                      </a:pPr>
                      <a:r>
                        <a:rPr kumimoji="1" lang="en-US" sz="1800" b="1" i="0" u="none" strike="noStrike" cap="none" normalizeH="0" baseline="0" smtClean="0">
                          <a:ln>
                            <a:noFill/>
                          </a:ln>
                          <a:solidFill>
                            <a:srgbClr val="000000"/>
                          </a:solidFill>
                          <a:effectLst/>
                          <a:latin typeface="Trebuchet MS" pitchFamily="34" charset="0"/>
                          <a:ea typeface="Times New Roman" pitchFamily="18" charset="0"/>
                          <a:cs typeface="Tahoma" charset="0"/>
                        </a:rPr>
                        <a:t>32.13</a:t>
                      </a:r>
                      <a:endParaRPr kumimoji="1" lang="en-US" sz="18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3905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rgbClr val="000000"/>
                          </a:solidFill>
                          <a:effectLst/>
                          <a:latin typeface="Trebuchet MS" pitchFamily="34" charset="0"/>
                          <a:ea typeface="Times New Roman" pitchFamily="18" charset="0"/>
                          <a:cs typeface="Tahoma" charset="0"/>
                        </a:rPr>
                        <a:t>2004</a:t>
                      </a:r>
                      <a:endParaRPr kumimoji="1" lang="en-US" sz="18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1189038" algn="l"/>
                        </a:tabLst>
                      </a:pPr>
                      <a:r>
                        <a:rPr kumimoji="1" lang="en-US" sz="1800" b="1" i="0" u="none" strike="noStrike" cap="none" normalizeH="0" baseline="0" smtClean="0">
                          <a:ln>
                            <a:noFill/>
                          </a:ln>
                          <a:solidFill>
                            <a:srgbClr val="000000"/>
                          </a:solidFill>
                          <a:effectLst/>
                          <a:latin typeface="Trebuchet MS" pitchFamily="34" charset="0"/>
                          <a:ea typeface="Times New Roman" pitchFamily="18" charset="0"/>
                          <a:cs typeface="Tahoma" charset="0"/>
                        </a:rPr>
                        <a:t>10.65</a:t>
                      </a:r>
                      <a:endParaRPr kumimoji="1" lang="en-US" sz="18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1189038" algn="l"/>
                        </a:tabLst>
                      </a:pPr>
                      <a:r>
                        <a:rPr kumimoji="1" lang="en-US" sz="1800" b="1" i="0" u="none" strike="noStrike" cap="none" normalizeH="0" baseline="0" smtClean="0">
                          <a:ln>
                            <a:noFill/>
                          </a:ln>
                          <a:solidFill>
                            <a:srgbClr val="000000"/>
                          </a:solidFill>
                          <a:effectLst/>
                          <a:latin typeface="Trebuchet MS" pitchFamily="34" charset="0"/>
                          <a:ea typeface="Times New Roman" pitchFamily="18" charset="0"/>
                          <a:cs typeface="Tahoma" charset="0"/>
                        </a:rPr>
                        <a:t>10.65</a:t>
                      </a:r>
                      <a:endParaRPr kumimoji="1" lang="en-US" sz="18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plus(in)">
                                      <p:cBhvr>
                                        <p:cTn id="7" dur="500"/>
                                        <p:tgtEl>
                                          <p:spTgt spid="1843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8435"/>
                                        </p:tgtEl>
                                        <p:attrNameLst>
                                          <p:attrName>style.visibility</p:attrName>
                                        </p:attrNameLst>
                                      </p:cBhvr>
                                      <p:to>
                                        <p:strVal val="visible"/>
                                      </p:to>
                                    </p:set>
                                    <p:animEffect transition="in" filter="wipe(up)">
                                      <p:cBhvr>
                                        <p:cTn id="11" dur="500"/>
                                        <p:tgtEl>
                                          <p:spTgt spid="18435"/>
                                        </p:tgtEl>
                                      </p:cBhvr>
                                    </p:animEffect>
                                  </p:childTnLst>
                                </p:cTn>
                              </p:par>
                              <p:par>
                                <p:cTn id="12" presetID="18" presetClass="entr" presetSubtype="9" fill="hold" grpId="0" nodeType="withEffect">
                                  <p:stCondLst>
                                    <p:cond delay="0"/>
                                  </p:stCondLst>
                                  <p:childTnLst>
                                    <p:set>
                                      <p:cBhvr>
                                        <p:cTn id="13" dur="1" fill="hold">
                                          <p:stCondLst>
                                            <p:cond delay="0"/>
                                          </p:stCondLst>
                                        </p:cTn>
                                        <p:tgtEl>
                                          <p:spTgt spid="18436"/>
                                        </p:tgtEl>
                                        <p:attrNameLst>
                                          <p:attrName>style.visibility</p:attrName>
                                        </p:attrNameLst>
                                      </p:cBhvr>
                                      <p:to>
                                        <p:strVal val="visible"/>
                                      </p:to>
                                    </p:set>
                                    <p:animEffect transition="in" filter="strips(upLeft)">
                                      <p:cBhvr>
                                        <p:cTn id="14" dur="500"/>
                                        <p:tgtEl>
                                          <p:spTgt spid="18436"/>
                                        </p:tgtEl>
                                      </p:cBhvr>
                                    </p:animEffect>
                                  </p:childTnLst>
                                </p:cTn>
                              </p:par>
                              <p:par>
                                <p:cTn id="15" presetID="39" presetClass="entr" presetSubtype="0" accel="100000" fill="hold" grpId="0" nodeType="withEffect">
                                  <p:stCondLst>
                                    <p:cond delay="0"/>
                                  </p:stCondLst>
                                  <p:childTnLst>
                                    <p:set>
                                      <p:cBhvr>
                                        <p:cTn id="16" dur="1" fill="hold">
                                          <p:stCondLst>
                                            <p:cond delay="0"/>
                                          </p:stCondLst>
                                        </p:cTn>
                                        <p:tgtEl>
                                          <p:spTgt spid="18437"/>
                                        </p:tgtEl>
                                        <p:attrNameLst>
                                          <p:attrName>style.visibility</p:attrName>
                                        </p:attrNameLst>
                                      </p:cBhvr>
                                      <p:to>
                                        <p:strVal val="visible"/>
                                      </p:to>
                                    </p:set>
                                    <p:anim calcmode="lin" valueType="num">
                                      <p:cBhvr>
                                        <p:cTn id="17" dur="500" fill="hold"/>
                                        <p:tgtEl>
                                          <p:spTgt spid="18437"/>
                                        </p:tgtEl>
                                        <p:attrNameLst>
                                          <p:attrName>ppt_h</p:attrName>
                                        </p:attrNameLst>
                                      </p:cBhvr>
                                      <p:tavLst>
                                        <p:tav tm="0">
                                          <p:val>
                                            <p:strVal val="#ppt_h/20"/>
                                          </p:val>
                                        </p:tav>
                                        <p:tav tm="50000">
                                          <p:val>
                                            <p:strVal val="#ppt_h/20"/>
                                          </p:val>
                                        </p:tav>
                                        <p:tav tm="100000">
                                          <p:val>
                                            <p:strVal val="#ppt_h"/>
                                          </p:val>
                                        </p:tav>
                                      </p:tavLst>
                                    </p:anim>
                                    <p:anim calcmode="lin" valueType="num">
                                      <p:cBhvr>
                                        <p:cTn id="18" dur="500" fill="hold"/>
                                        <p:tgtEl>
                                          <p:spTgt spid="18437"/>
                                        </p:tgtEl>
                                        <p:attrNameLst>
                                          <p:attrName>ppt_w</p:attrName>
                                        </p:attrNameLst>
                                      </p:cBhvr>
                                      <p:tavLst>
                                        <p:tav tm="0">
                                          <p:val>
                                            <p:strVal val="#ppt_w+.3"/>
                                          </p:val>
                                        </p:tav>
                                        <p:tav tm="50000">
                                          <p:val>
                                            <p:strVal val="#ppt_w+.3"/>
                                          </p:val>
                                        </p:tav>
                                        <p:tav tm="100000">
                                          <p:val>
                                            <p:strVal val="#ppt_w"/>
                                          </p:val>
                                        </p:tav>
                                      </p:tavLst>
                                    </p:anim>
                                    <p:anim calcmode="lin" valueType="num">
                                      <p:cBhvr>
                                        <p:cTn id="19" dur="500" fill="hold"/>
                                        <p:tgtEl>
                                          <p:spTgt spid="18437"/>
                                        </p:tgtEl>
                                        <p:attrNameLst>
                                          <p:attrName>ppt_x</p:attrName>
                                        </p:attrNameLst>
                                      </p:cBhvr>
                                      <p:tavLst>
                                        <p:tav tm="0">
                                          <p:val>
                                            <p:strVal val="#ppt_x-.3"/>
                                          </p:val>
                                        </p:tav>
                                        <p:tav tm="50000">
                                          <p:val>
                                            <p:strVal val="#ppt_x"/>
                                          </p:val>
                                        </p:tav>
                                        <p:tav tm="100000">
                                          <p:val>
                                            <p:strVal val="#ppt_x"/>
                                          </p:val>
                                        </p:tav>
                                      </p:tavLst>
                                    </p:anim>
                                    <p:anim calcmode="lin" valueType="num">
                                      <p:cBhvr>
                                        <p:cTn id="20" dur="500" fill="hold"/>
                                        <p:tgtEl>
                                          <p:spTgt spid="18437"/>
                                        </p:tgtEl>
                                        <p:attrNameLst>
                                          <p:attrName>ppt_y</p:attrName>
                                        </p:attrNameLst>
                                      </p:cBhvr>
                                      <p:tavLst>
                                        <p:tav tm="0">
                                          <p:val>
                                            <p:strVal val="#ppt_y"/>
                                          </p:val>
                                        </p:tav>
                                        <p:tav tm="100000">
                                          <p:val>
                                            <p:strVal val="#ppt_y"/>
                                          </p:val>
                                        </p:tav>
                                      </p:tavLst>
                                    </p:anim>
                                  </p:childTnLst>
                                </p:cTn>
                              </p:par>
                              <p:par>
                                <p:cTn id="21" presetID="8" presetClass="entr" presetSubtype="32" fill="hold" grpId="0" nodeType="withEffect">
                                  <p:stCondLst>
                                    <p:cond delay="0"/>
                                  </p:stCondLst>
                                  <p:childTnLst>
                                    <p:set>
                                      <p:cBhvr>
                                        <p:cTn id="22" dur="1" fill="hold">
                                          <p:stCondLst>
                                            <p:cond delay="0"/>
                                          </p:stCondLst>
                                        </p:cTn>
                                        <p:tgtEl>
                                          <p:spTgt spid="18438"/>
                                        </p:tgtEl>
                                        <p:attrNameLst>
                                          <p:attrName>style.visibility</p:attrName>
                                        </p:attrNameLst>
                                      </p:cBhvr>
                                      <p:to>
                                        <p:strVal val="visible"/>
                                      </p:to>
                                    </p:set>
                                    <p:animEffect transition="in" filter="diamond(out)">
                                      <p:cBhvr>
                                        <p:cTn id="23" dur="500"/>
                                        <p:tgtEl>
                                          <p:spTgt spid="18438"/>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8439"/>
                                        </p:tgtEl>
                                        <p:attrNameLst>
                                          <p:attrName>style.visibility</p:attrName>
                                        </p:attrNameLst>
                                      </p:cBhvr>
                                      <p:to>
                                        <p:strVal val="visible"/>
                                      </p:to>
                                    </p:set>
                                    <p:animEffect transition="in" filter="wipe(left)">
                                      <p:cBhvr>
                                        <p:cTn id="26" dur="500"/>
                                        <p:tgtEl>
                                          <p:spTgt spid="18439"/>
                                        </p:tgtEl>
                                      </p:cBhvr>
                                    </p:animEffect>
                                  </p:childTnLst>
                                </p:cTn>
                              </p:par>
                              <p:par>
                                <p:cTn id="27" presetID="9" presetClass="entr" presetSubtype="0" fill="hold" nodeType="withEffect">
                                  <p:stCondLst>
                                    <p:cond delay="0"/>
                                  </p:stCondLst>
                                  <p:childTnLst>
                                    <p:set>
                                      <p:cBhvr>
                                        <p:cTn id="28" dur="1" fill="hold">
                                          <p:stCondLst>
                                            <p:cond delay="0"/>
                                          </p:stCondLst>
                                        </p:cTn>
                                        <p:tgtEl>
                                          <p:spTgt spid="18440"/>
                                        </p:tgtEl>
                                        <p:attrNameLst>
                                          <p:attrName>style.visibility</p:attrName>
                                        </p:attrNameLst>
                                      </p:cBhvr>
                                      <p:to>
                                        <p:strVal val="visible"/>
                                      </p:to>
                                    </p:set>
                                    <p:animEffect transition="in" filter="dissolve">
                                      <p:cBhvr>
                                        <p:cTn id="29" dur="500"/>
                                        <p:tgtEl>
                                          <p:spTgt spid="18440"/>
                                        </p:tgtEl>
                                      </p:cBhvr>
                                    </p:animEffect>
                                  </p:childTnLst>
                                </p:cTn>
                              </p:par>
                              <p:par>
                                <p:cTn id="30" presetID="23" presetClass="entr" presetSubtype="16" fill="hold" nodeType="withEffect">
                                  <p:stCondLst>
                                    <p:cond delay="0"/>
                                  </p:stCondLst>
                                  <p:childTnLst>
                                    <p:set>
                                      <p:cBhvr>
                                        <p:cTn id="31" dur="1" fill="hold">
                                          <p:stCondLst>
                                            <p:cond delay="0"/>
                                          </p:stCondLst>
                                        </p:cTn>
                                        <p:tgtEl>
                                          <p:spTgt spid="18466"/>
                                        </p:tgtEl>
                                        <p:attrNameLst>
                                          <p:attrName>style.visibility</p:attrName>
                                        </p:attrNameLst>
                                      </p:cBhvr>
                                      <p:to>
                                        <p:strVal val="visible"/>
                                      </p:to>
                                    </p:set>
                                    <p:anim calcmode="lin" valueType="num">
                                      <p:cBhvr>
                                        <p:cTn id="32" dur="500" fill="hold"/>
                                        <p:tgtEl>
                                          <p:spTgt spid="18466"/>
                                        </p:tgtEl>
                                        <p:attrNameLst>
                                          <p:attrName>ppt_w</p:attrName>
                                        </p:attrNameLst>
                                      </p:cBhvr>
                                      <p:tavLst>
                                        <p:tav tm="0">
                                          <p:val>
                                            <p:fltVal val="0"/>
                                          </p:val>
                                        </p:tav>
                                        <p:tav tm="100000">
                                          <p:val>
                                            <p:strVal val="#ppt_w"/>
                                          </p:val>
                                        </p:tav>
                                      </p:tavLst>
                                    </p:anim>
                                    <p:anim calcmode="lin" valueType="num">
                                      <p:cBhvr>
                                        <p:cTn id="33" dur="500" fill="hold"/>
                                        <p:tgtEl>
                                          <p:spTgt spid="1846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p:bldP spid="18435" grpId="0" animBg="1"/>
      <p:bldP spid="18436" grpId="0" animBg="1"/>
      <p:bldP spid="18437" grpId="0" animBg="1"/>
      <p:bldP spid="18438" grpId="0" animBg="1"/>
      <p:bldP spid="18439"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187450" y="333375"/>
            <a:ext cx="7058025" cy="719138"/>
          </a:xfrm>
          <a:prstGeom prst="rect">
            <a:avLst/>
          </a:prstGeom>
          <a:gradFill rotWithShape="1">
            <a:gsLst>
              <a:gs pos="0">
                <a:srgbClr val="FFFFFF">
                  <a:gamma/>
                  <a:shade val="46275"/>
                  <a:invGamma/>
                </a:srgbClr>
              </a:gs>
              <a:gs pos="100000">
                <a:srgbClr val="FFFFFF"/>
              </a:gs>
            </a:gsLst>
            <a:path path="shape">
              <a:fillToRect l="50000" t="50000" r="50000" b="50000"/>
            </a:path>
          </a:gradFill>
          <a:ln w="76200" cmpd="tri">
            <a:noFill/>
            <a:miter lim="800000"/>
            <a:headEnd/>
            <a:tailEnd/>
          </a:ln>
          <a:effectLst>
            <a:outerShdw dist="107763" dir="13500000" algn="ctr" rotWithShape="0">
              <a:srgbClr val="000000"/>
            </a:outerShdw>
          </a:effectLst>
        </p:spPr>
        <p:txBody>
          <a:bodyPr wrap="none" anchor="ctr"/>
          <a:lstStyle/>
          <a:p>
            <a:pPr algn="ctr" eaLnBrk="0" hangingPunct="0"/>
            <a:r>
              <a:rPr lang="es-ES" sz="3200" b="1">
                <a:solidFill>
                  <a:srgbClr val="FF0000"/>
                </a:solidFill>
                <a:effectLst>
                  <a:outerShdw blurRad="38100" dist="38100" dir="2700000" algn="tl">
                    <a:srgbClr val="C0C0C0"/>
                  </a:outerShdw>
                </a:effectLst>
                <a:latin typeface="Arial Narrow" pitchFamily="34" charset="0"/>
              </a:rPr>
              <a:t>PROYECCION DE LA OFERTA</a:t>
            </a:r>
          </a:p>
        </p:txBody>
      </p:sp>
      <p:sp>
        <p:nvSpPr>
          <p:cNvPr id="19459" name="Rectangle 3"/>
          <p:cNvSpPr>
            <a:spLocks noChangeArrowheads="1"/>
          </p:cNvSpPr>
          <p:nvPr/>
        </p:nvSpPr>
        <p:spPr bwMode="auto">
          <a:xfrm>
            <a:off x="611188" y="2565400"/>
            <a:ext cx="8137525" cy="822325"/>
          </a:xfrm>
          <a:prstGeom prst="rect">
            <a:avLst/>
          </a:prstGeom>
          <a:noFill/>
          <a:ln w="12700" cap="sq">
            <a:noFill/>
            <a:miter lim="800000"/>
            <a:headEnd type="none" w="sm" len="sm"/>
            <a:tailEnd type="none" w="sm" len="sm"/>
          </a:ln>
          <a:effectLst/>
        </p:spPr>
        <p:txBody>
          <a:bodyPr anchor="ctr">
            <a:spAutoFit/>
          </a:bodyPr>
          <a:lstStyle/>
          <a:p>
            <a:pPr algn="ctr"/>
            <a:r>
              <a:rPr kumimoji="1" lang="es-ES" sz="2400" b="1">
                <a:solidFill>
                  <a:srgbClr val="0000CC"/>
                </a:solidFill>
                <a:effectLst>
                  <a:outerShdw blurRad="38100" dist="38100" dir="2700000" algn="tl">
                    <a:srgbClr val="000000"/>
                  </a:outerShdw>
                </a:effectLst>
                <a:latin typeface="Arial" charset="0"/>
              </a:rPr>
              <a:t>PROYECCIÓN DE LA OFERTA FUTURA DE JARABES</a:t>
            </a:r>
          </a:p>
          <a:p>
            <a:pPr algn="ctr"/>
            <a:r>
              <a:rPr kumimoji="1" lang="es-ES" sz="2400" b="1">
                <a:solidFill>
                  <a:srgbClr val="0000CC"/>
                </a:solidFill>
                <a:effectLst>
                  <a:outerShdw blurRad="38100" dist="38100" dir="2700000" algn="tl">
                    <a:srgbClr val="000000"/>
                  </a:outerShdw>
                </a:effectLst>
                <a:latin typeface="Arial" charset="0"/>
              </a:rPr>
              <a:t> (En toneladas Métricas)</a:t>
            </a:r>
            <a:r>
              <a:rPr kumimoji="1" lang="es-ES" sz="2400">
                <a:solidFill>
                  <a:srgbClr val="0000CC"/>
                </a:solidFill>
                <a:effectLst>
                  <a:outerShdw blurRad="38100" dist="38100" dir="2700000" algn="tl">
                    <a:srgbClr val="000000"/>
                  </a:outerShdw>
                </a:effectLst>
                <a:latin typeface="Arial" charset="0"/>
              </a:rPr>
              <a:t> </a:t>
            </a:r>
            <a:endParaRPr kumimoji="1" lang="en-US" sz="2400">
              <a:solidFill>
                <a:srgbClr val="0000CC"/>
              </a:solidFill>
              <a:effectLst>
                <a:outerShdw blurRad="38100" dist="38100" dir="2700000" algn="tl">
                  <a:srgbClr val="000000"/>
                </a:outerShdw>
              </a:effectLst>
              <a:latin typeface="Arial" charset="0"/>
            </a:endParaRPr>
          </a:p>
        </p:txBody>
      </p:sp>
      <p:sp>
        <p:nvSpPr>
          <p:cNvPr id="19460" name="Rectangle 4"/>
          <p:cNvSpPr>
            <a:spLocks noChangeArrowheads="1"/>
          </p:cNvSpPr>
          <p:nvPr/>
        </p:nvSpPr>
        <p:spPr bwMode="auto">
          <a:xfrm>
            <a:off x="611188" y="1196975"/>
            <a:ext cx="8137525" cy="1187450"/>
          </a:xfrm>
          <a:prstGeom prst="rect">
            <a:avLst/>
          </a:prstGeom>
          <a:noFill/>
          <a:ln w="12700" cap="sq">
            <a:noFill/>
            <a:miter lim="800000"/>
            <a:headEnd type="none" w="sm" len="sm"/>
            <a:tailEnd type="none" w="sm" len="sm"/>
          </a:ln>
          <a:effectLst/>
        </p:spPr>
        <p:txBody>
          <a:bodyPr anchor="ctr">
            <a:spAutoFit/>
          </a:bodyPr>
          <a:lstStyle/>
          <a:p>
            <a:pPr algn="just"/>
            <a:r>
              <a:rPr kumimoji="1" lang="es-ES" sz="2400" b="1">
                <a:effectLst>
                  <a:outerShdw blurRad="38100" dist="38100" dir="2700000" algn="tl">
                    <a:srgbClr val="000000"/>
                  </a:outerShdw>
                </a:effectLst>
                <a:latin typeface="Arial" charset="0"/>
              </a:rPr>
              <a:t>Los resultados de las Ofertas futuras para el año 2005 llegará a los 10,13 TM., y en el año de 2014 existirá una oferta de jarabes en el orden de 26,76 TM.</a:t>
            </a:r>
            <a:r>
              <a:rPr kumimoji="1" lang="es-ES" sz="2400">
                <a:effectLst>
                  <a:outerShdw blurRad="38100" dist="38100" dir="2700000" algn="tl">
                    <a:srgbClr val="000000"/>
                  </a:outerShdw>
                </a:effectLst>
                <a:latin typeface="Arial" charset="0"/>
              </a:rPr>
              <a:t> </a:t>
            </a:r>
            <a:endParaRPr kumimoji="1" lang="en-US" sz="2400">
              <a:effectLst>
                <a:outerShdw blurRad="38100" dist="38100" dir="2700000" algn="tl">
                  <a:srgbClr val="000000"/>
                </a:outerShdw>
              </a:effectLst>
              <a:latin typeface="Arial" charset="0"/>
            </a:endParaRPr>
          </a:p>
        </p:txBody>
      </p:sp>
      <p:graphicFrame>
        <p:nvGraphicFramePr>
          <p:cNvPr id="19461" name="Group 5"/>
          <p:cNvGraphicFramePr>
            <a:graphicFrameLocks noGrp="1"/>
          </p:cNvGraphicFramePr>
          <p:nvPr>
            <p:ph/>
          </p:nvPr>
        </p:nvGraphicFramePr>
        <p:xfrm>
          <a:off x="1619250" y="3573463"/>
          <a:ext cx="6192838" cy="2926080"/>
        </p:xfrm>
        <a:graphic>
          <a:graphicData uri="http://schemas.openxmlformats.org/drawingml/2006/table">
            <a:tbl>
              <a:tblPr/>
              <a:tblGrid>
                <a:gridCol w="2719388"/>
                <a:gridCol w="3473450"/>
              </a:tblGrid>
              <a:tr h="719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ea typeface="Times New Roman" pitchFamily="18" charset="0"/>
                          <a:cs typeface="Tahoma" charset="0"/>
                        </a:rPr>
                        <a:t>AÑOS</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ea typeface="Times New Roman" pitchFamily="18" charset="0"/>
                          <a:cs typeface="Tahoma" charset="0"/>
                        </a:rPr>
                        <a:t>PRODUCCIÓN DE JARABES </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293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ea typeface="Times New Roman" pitchFamily="18" charset="0"/>
                          <a:cs typeface="Tahoma" charset="0"/>
                        </a:rPr>
                        <a:t>2005</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ea typeface="Times New Roman" pitchFamily="18" charset="0"/>
                          <a:cs typeface="Tahoma" charset="0"/>
                        </a:rPr>
                        <a:t>10,13</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293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ea typeface="Times New Roman" pitchFamily="18" charset="0"/>
                          <a:cs typeface="Tahoma" charset="0"/>
                        </a:rPr>
                        <a:t>2006</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ea typeface="Times New Roman" pitchFamily="18" charset="0"/>
                          <a:cs typeface="Tahoma" charset="0"/>
                        </a:rPr>
                        <a:t>11,28</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2921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ea typeface="Times New Roman" pitchFamily="18" charset="0"/>
                          <a:cs typeface="Tahoma" charset="0"/>
                        </a:rPr>
                        <a:t>2007</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ea typeface="Times New Roman" pitchFamily="18" charset="0"/>
                          <a:cs typeface="Tahoma" charset="0"/>
                        </a:rPr>
                        <a:t>12,57</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293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ea typeface="Times New Roman" pitchFamily="18" charset="0"/>
                          <a:cs typeface="Tahoma" charset="0"/>
                        </a:rPr>
                        <a:t>2008</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ea typeface="Times New Roman" pitchFamily="18" charset="0"/>
                          <a:cs typeface="Tahoma" charset="0"/>
                        </a:rPr>
                        <a:t>14,00</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293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ea typeface="Times New Roman" pitchFamily="18" charset="0"/>
                          <a:cs typeface="Tahoma" charset="0"/>
                        </a:rPr>
                        <a:t>2009</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ea typeface="Times New Roman" pitchFamily="18" charset="0"/>
                          <a:cs typeface="Tahoma" charset="0"/>
                        </a:rPr>
                        <a:t>15,60</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293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ea typeface="Times New Roman" pitchFamily="18" charset="0"/>
                          <a:cs typeface="Tahoma" charset="0"/>
                        </a:rPr>
                        <a:t>2010</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ea typeface="Times New Roman" pitchFamily="18" charset="0"/>
                          <a:cs typeface="Tahoma" charset="0"/>
                        </a:rPr>
                        <a:t>17,38</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Tahoma"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wheel(4)">
                                      <p:cBhvr>
                                        <p:cTn id="7" dur="500"/>
                                        <p:tgtEl>
                                          <p:spTgt spid="1945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460"/>
                                        </p:tgtEl>
                                        <p:attrNameLst>
                                          <p:attrName>style.visibility</p:attrName>
                                        </p:attrNameLst>
                                      </p:cBhvr>
                                      <p:to>
                                        <p:strVal val="visible"/>
                                      </p:to>
                                    </p:set>
                                    <p:animEffect transition="in" filter="wipe(left)">
                                      <p:cBhvr>
                                        <p:cTn id="10" dur="500"/>
                                        <p:tgtEl>
                                          <p:spTgt spid="19460"/>
                                        </p:tgtEl>
                                      </p:cBhvr>
                                    </p:animEffect>
                                  </p:childTnLst>
                                </p:cTn>
                              </p:par>
                            </p:childTnLst>
                          </p:cTn>
                        </p:par>
                        <p:par>
                          <p:cTn id="11" fill="hold">
                            <p:stCondLst>
                              <p:cond delay="500"/>
                            </p:stCondLst>
                            <p:childTnLst>
                              <p:par>
                                <p:cTn id="12" presetID="16" presetClass="entr" presetSubtype="26" fill="hold" grpId="0" nodeType="afterEffect">
                                  <p:stCondLst>
                                    <p:cond delay="0"/>
                                  </p:stCondLst>
                                  <p:childTnLst>
                                    <p:set>
                                      <p:cBhvr>
                                        <p:cTn id="13" dur="1" fill="hold">
                                          <p:stCondLst>
                                            <p:cond delay="0"/>
                                          </p:stCondLst>
                                        </p:cTn>
                                        <p:tgtEl>
                                          <p:spTgt spid="19459"/>
                                        </p:tgtEl>
                                        <p:attrNameLst>
                                          <p:attrName>style.visibility</p:attrName>
                                        </p:attrNameLst>
                                      </p:cBhvr>
                                      <p:to>
                                        <p:strVal val="visible"/>
                                      </p:to>
                                    </p:set>
                                    <p:animEffect transition="in" filter="barn(inHorizontal)">
                                      <p:cBhvr>
                                        <p:cTn id="14" dur="500"/>
                                        <p:tgtEl>
                                          <p:spTgt spid="19459"/>
                                        </p:tgtEl>
                                      </p:cBhvr>
                                    </p:animEffect>
                                  </p:childTnLst>
                                </p:cTn>
                              </p:par>
                              <p:par>
                                <p:cTn id="15" presetID="20" presetClass="entr" presetSubtype="0" fill="hold" nodeType="withEffect">
                                  <p:stCondLst>
                                    <p:cond delay="0"/>
                                  </p:stCondLst>
                                  <p:childTnLst>
                                    <p:set>
                                      <p:cBhvr>
                                        <p:cTn id="16" dur="1" fill="hold">
                                          <p:stCondLst>
                                            <p:cond delay="0"/>
                                          </p:stCondLst>
                                        </p:cTn>
                                        <p:tgtEl>
                                          <p:spTgt spid="19461"/>
                                        </p:tgtEl>
                                        <p:attrNameLst>
                                          <p:attrName>style.visibility</p:attrName>
                                        </p:attrNameLst>
                                      </p:cBhvr>
                                      <p:to>
                                        <p:strVal val="visible"/>
                                      </p:to>
                                    </p:set>
                                    <p:animEffect transition="in" filter="wedge">
                                      <p:cBhvr>
                                        <p:cTn id="17" dur="500"/>
                                        <p:tgtEl>
                                          <p:spTgt spid="194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nimBg="1" autoUpdateAnimBg="0"/>
      <p:bldP spid="19459" grpId="0" autoUpdateAnimBg="0"/>
      <p:bldP spid="19460"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55650" y="404813"/>
            <a:ext cx="7634288" cy="865187"/>
          </a:xfrm>
          <a:gradFill rotWithShape="1">
            <a:gsLst>
              <a:gs pos="0">
                <a:srgbClr val="FF0066">
                  <a:gamma/>
                  <a:shade val="46275"/>
                  <a:invGamma/>
                </a:srgbClr>
              </a:gs>
              <a:gs pos="100000">
                <a:srgbClr val="FF0066"/>
              </a:gs>
            </a:gsLst>
            <a:path path="shape">
              <a:fillToRect l="50000" t="50000" r="50000" b="50000"/>
            </a:path>
          </a:gradFill>
        </p:spPr>
        <p:txBody>
          <a:bodyPr/>
          <a:lstStyle/>
          <a:p>
            <a:r>
              <a:rPr lang="es-ES" sz="3200" b="1" i="1"/>
              <a:t>RELACIÓN OFERTA-DEMANDA</a:t>
            </a:r>
            <a:r>
              <a:rPr lang="es-ES" sz="3200"/>
              <a:t> </a:t>
            </a:r>
          </a:p>
        </p:txBody>
      </p:sp>
      <p:sp>
        <p:nvSpPr>
          <p:cNvPr id="20483" name="Rectangle 3"/>
          <p:cNvSpPr>
            <a:spLocks noChangeArrowheads="1"/>
          </p:cNvSpPr>
          <p:nvPr/>
        </p:nvSpPr>
        <p:spPr bwMode="auto">
          <a:xfrm>
            <a:off x="0" y="3019425"/>
            <a:ext cx="9144000" cy="0"/>
          </a:xfrm>
          <a:prstGeom prst="rect">
            <a:avLst/>
          </a:prstGeom>
          <a:solidFill>
            <a:srgbClr val="E6E6E6"/>
          </a:solidFill>
          <a:ln w="12700" cap="sq">
            <a:noFill/>
            <a:miter lim="800000"/>
            <a:headEnd type="none" w="sm" len="sm"/>
            <a:tailEnd type="none" w="sm" len="sm"/>
          </a:ln>
          <a:effectLst/>
        </p:spPr>
        <p:txBody>
          <a:bodyPr wrap="none" anchor="ctr">
            <a:spAutoFit/>
          </a:bodyPr>
          <a:lstStyle/>
          <a:p>
            <a:endParaRPr lang="es-ES"/>
          </a:p>
        </p:txBody>
      </p:sp>
      <p:graphicFrame>
        <p:nvGraphicFramePr>
          <p:cNvPr id="20484" name="Group 4"/>
          <p:cNvGraphicFramePr>
            <a:graphicFrameLocks noGrp="1"/>
          </p:cNvGraphicFramePr>
          <p:nvPr>
            <p:ph idx="1"/>
          </p:nvPr>
        </p:nvGraphicFramePr>
        <p:xfrm>
          <a:off x="250825" y="1628775"/>
          <a:ext cx="8642350" cy="4728530"/>
        </p:xfrm>
        <a:graphic>
          <a:graphicData uri="http://schemas.openxmlformats.org/drawingml/2006/table">
            <a:tbl>
              <a:tblPr/>
              <a:tblGrid>
                <a:gridCol w="938213"/>
                <a:gridCol w="1503362"/>
                <a:gridCol w="1504950"/>
                <a:gridCol w="2190750"/>
                <a:gridCol w="2505075"/>
              </a:tblGrid>
              <a:tr h="1236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99"/>
                          </a:solidFill>
                          <a:effectLst/>
                          <a:latin typeface="Trebuchet MS" pitchFamily="34" charset="0"/>
                          <a:ea typeface="Times New Roman" pitchFamily="18" charset="0"/>
                          <a:cs typeface="Tahoma" charset="0"/>
                        </a:rPr>
                        <a:t>AÑOS</a:t>
                      </a:r>
                      <a:endParaRPr kumimoji="1" lang="en-US"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99"/>
                          </a:solidFill>
                          <a:effectLst/>
                          <a:latin typeface="Trebuchet MS" pitchFamily="34" charset="0"/>
                          <a:ea typeface="Times New Roman" pitchFamily="18" charset="0"/>
                          <a:cs typeface="Tahoma" charset="0"/>
                        </a:rPr>
                        <a:t>DEMANDA FUTURA</a:t>
                      </a:r>
                      <a:endParaRPr kumimoji="1" lang="en-US"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99"/>
                          </a:solidFill>
                          <a:effectLst/>
                          <a:latin typeface="Trebuchet MS" pitchFamily="34" charset="0"/>
                          <a:ea typeface="Times New Roman" pitchFamily="18" charset="0"/>
                          <a:cs typeface="Tahoma" charset="0"/>
                        </a:rPr>
                        <a:t>OFERTA FUTURA</a:t>
                      </a:r>
                      <a:endParaRPr kumimoji="1" lang="en-US"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99"/>
                          </a:solidFill>
                          <a:effectLst/>
                          <a:latin typeface="Trebuchet MS" pitchFamily="34" charset="0"/>
                          <a:ea typeface="Times New Roman" pitchFamily="18" charset="0"/>
                          <a:cs typeface="Tahoma" charset="0"/>
                        </a:rPr>
                        <a:t>DEMANDA INSATISFECHA</a:t>
                      </a:r>
                      <a:endParaRPr kumimoji="1" lang="en-US"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99"/>
                          </a:solidFill>
                          <a:effectLst/>
                          <a:latin typeface="Trebuchet MS" pitchFamily="34" charset="0"/>
                          <a:ea typeface="Times New Roman" pitchFamily="18" charset="0"/>
                          <a:cs typeface="Tahoma" charset="0"/>
                        </a:rPr>
                        <a:t>JARABE A PARTIR DEL BANANO DESECHADO (15%)*</a:t>
                      </a:r>
                      <a:endParaRPr kumimoji="1" lang="en-US"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r>
              <a:tr h="544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Tahoma" charset="0"/>
                        </a:rPr>
                        <a:t>2005</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Tahoma" charset="0"/>
                        </a:rPr>
                        <a:t>1.492,1</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Tahoma" charset="0"/>
                        </a:rPr>
                        <a:t>10,13</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Arial" charset="0"/>
                        </a:rPr>
                        <a:t>1.482,0</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Tahoma" charset="0"/>
                        </a:rPr>
                        <a:t>223,8</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542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Tahoma" charset="0"/>
                        </a:rPr>
                        <a:t>2006</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Tahoma" charset="0"/>
                        </a:rPr>
                        <a:t>1.557,9</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Tahoma" charset="0"/>
                        </a:rPr>
                        <a:t>11,28</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Arial" charset="0"/>
                        </a:rPr>
                        <a:t>1.546,6</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Tahoma" charset="0"/>
                        </a:rPr>
                        <a:t>233,7</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544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Tahoma" charset="0"/>
                        </a:rPr>
                        <a:t>2007</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Tahoma" charset="0"/>
                        </a:rPr>
                        <a:t>1.623,8</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Tahoma" charset="0"/>
                        </a:rPr>
                        <a:t>12,57</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Arial" charset="0"/>
                        </a:rPr>
                        <a:t>1.611,2</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Tahoma" charset="0"/>
                        </a:rPr>
                        <a:t>243,6</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544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Tahoma" charset="0"/>
                        </a:rPr>
                        <a:t>2008</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Tahoma" charset="0"/>
                        </a:rPr>
                        <a:t>1.689,7</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Tahoma" charset="0"/>
                        </a:rPr>
                        <a:t>14,00</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Arial" charset="0"/>
                        </a:rPr>
                        <a:t>1.675,7</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Tahoma" charset="0"/>
                        </a:rPr>
                        <a:t>253,5</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544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Tahoma" charset="0"/>
                        </a:rPr>
                        <a:t>2009</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Tahoma" charset="0"/>
                        </a:rPr>
                        <a:t>1.755,6</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Tahoma" charset="0"/>
                        </a:rPr>
                        <a:t>15,60</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Arial" charset="0"/>
                        </a:rPr>
                        <a:t>1.740,0</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Tahoma" charset="0"/>
                        </a:rPr>
                        <a:t>263,3</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544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Tahoma" charset="0"/>
                        </a:rPr>
                        <a:t>2010</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Tahoma" charset="0"/>
                        </a:rPr>
                        <a:t>1.821,4</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Tahoma" charset="0"/>
                        </a:rPr>
                        <a:t>17,38</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Arial" charset="0"/>
                        </a:rPr>
                        <a:t>1.804,0</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ea typeface="Times New Roman" pitchFamily="18" charset="0"/>
                          <a:cs typeface="Tahoma" charset="0"/>
                        </a:rPr>
                        <a:t>273,2</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marL="0" marR="0" marT="0" marB="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strips(upRight)">
                                      <p:cBhvr>
                                        <p:cTn id="7" dur="500"/>
                                        <p:tgtEl>
                                          <p:spTgt spid="20482"/>
                                        </p:tgtEl>
                                      </p:cBhvr>
                                    </p:animEffect>
                                  </p:childTnLst>
                                </p:cTn>
                              </p:par>
                              <p:par>
                                <p:cTn id="8" presetID="22" presetClass="entr" presetSubtype="8" fill="hold" nodeType="withEffect">
                                  <p:stCondLst>
                                    <p:cond delay="0"/>
                                  </p:stCondLst>
                                  <p:childTnLst>
                                    <p:set>
                                      <p:cBhvr>
                                        <p:cTn id="9" dur="1" fill="hold">
                                          <p:stCondLst>
                                            <p:cond delay="0"/>
                                          </p:stCondLst>
                                        </p:cTn>
                                        <p:tgtEl>
                                          <p:spTgt spid="20484"/>
                                        </p:tgtEl>
                                        <p:attrNameLst>
                                          <p:attrName>style.visibility</p:attrName>
                                        </p:attrNameLst>
                                      </p:cBhvr>
                                      <p:to>
                                        <p:strVal val="visible"/>
                                      </p:to>
                                    </p:set>
                                    <p:animEffect transition="in" filter="wipe(left)">
                                      <p:cBhvr>
                                        <p:cTn id="10" dur="500"/>
                                        <p:tgtEl>
                                          <p:spTgt spid="20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395288" y="1628775"/>
            <a:ext cx="2160587" cy="503238"/>
          </a:xfrm>
          <a:prstGeom prst="rect">
            <a:avLst/>
          </a:prstGeom>
          <a:solidFill>
            <a:schemeClr val="tx1"/>
          </a:solidFill>
          <a:ln w="9525">
            <a:noFill/>
            <a:miter lim="800000"/>
            <a:headEnd/>
            <a:tailEnd/>
          </a:ln>
          <a:effectLst/>
        </p:spPr>
        <p:txBody>
          <a:bodyPr anchor="ctr"/>
          <a:lstStyle/>
          <a:p>
            <a:pPr algn="ctr"/>
            <a:r>
              <a:rPr lang="es-ES" sz="2400" b="1">
                <a:solidFill>
                  <a:srgbClr val="FF0066"/>
                </a:solidFill>
                <a:effectLst>
                  <a:outerShdw blurRad="38100" dist="38100" dir="2700000" algn="tl">
                    <a:srgbClr val="000000"/>
                  </a:outerShdw>
                </a:effectLst>
                <a:latin typeface="Arial" charset="0"/>
              </a:rPr>
              <a:t>TAMAÑO</a:t>
            </a:r>
          </a:p>
        </p:txBody>
      </p:sp>
      <p:sp>
        <p:nvSpPr>
          <p:cNvPr id="21507" name="Rectangle 3"/>
          <p:cNvSpPr>
            <a:spLocks noChangeArrowheads="1"/>
          </p:cNvSpPr>
          <p:nvPr/>
        </p:nvSpPr>
        <p:spPr bwMode="auto">
          <a:xfrm>
            <a:off x="395288" y="4221163"/>
            <a:ext cx="2232025" cy="2160587"/>
          </a:xfrm>
          <a:prstGeom prst="rect">
            <a:avLst/>
          </a:prstGeom>
          <a:solidFill>
            <a:schemeClr val="tx1"/>
          </a:solidFill>
          <a:ln w="9525">
            <a:noFill/>
            <a:miter lim="800000"/>
            <a:headEnd/>
            <a:tailEnd/>
          </a:ln>
          <a:effectLst/>
        </p:spPr>
        <p:txBody>
          <a:bodyPr anchor="ctr"/>
          <a:lstStyle/>
          <a:p>
            <a:pPr algn="ctr">
              <a:lnSpc>
                <a:spcPct val="70000"/>
              </a:lnSpc>
            </a:pPr>
            <a:r>
              <a:rPr lang="es-ES" sz="2400" b="1">
                <a:solidFill>
                  <a:srgbClr val="FF0066"/>
                </a:solidFill>
                <a:effectLst>
                  <a:outerShdw blurRad="38100" dist="38100" dir="2700000" algn="tl">
                    <a:srgbClr val="000000"/>
                  </a:outerShdw>
                </a:effectLst>
                <a:latin typeface="Arial" charset="0"/>
              </a:rPr>
              <a:t>Se puede diseñar el tamaño de la planta basado en las siguientes consideraciones</a:t>
            </a:r>
            <a:r>
              <a:rPr lang="es-ES" sz="1600">
                <a:solidFill>
                  <a:srgbClr val="CC0099"/>
                </a:solidFill>
                <a:effectLst>
                  <a:outerShdw blurRad="38100" dist="38100" dir="2700000" algn="tl">
                    <a:srgbClr val="000000"/>
                  </a:outerShdw>
                </a:effectLst>
                <a:latin typeface="Arial" charset="0"/>
              </a:rPr>
              <a:t> </a:t>
            </a:r>
          </a:p>
        </p:txBody>
      </p:sp>
      <p:sp>
        <p:nvSpPr>
          <p:cNvPr id="21508" name="Line 4"/>
          <p:cNvSpPr>
            <a:spLocks noChangeShapeType="1"/>
          </p:cNvSpPr>
          <p:nvPr/>
        </p:nvSpPr>
        <p:spPr bwMode="auto">
          <a:xfrm flipV="1">
            <a:off x="2627313" y="4437063"/>
            <a:ext cx="865187" cy="865187"/>
          </a:xfrm>
          <a:prstGeom prst="line">
            <a:avLst/>
          </a:prstGeom>
          <a:noFill/>
          <a:ln w="38100" cap="sq">
            <a:solidFill>
              <a:schemeClr val="tx1"/>
            </a:solidFill>
            <a:round/>
            <a:headEnd type="none" w="sm" len="sm"/>
            <a:tailEnd type="triangle" w="lg" len="med"/>
          </a:ln>
          <a:effectLst/>
        </p:spPr>
        <p:txBody>
          <a:bodyPr/>
          <a:lstStyle/>
          <a:p>
            <a:endParaRPr lang="es-ES"/>
          </a:p>
        </p:txBody>
      </p:sp>
      <p:sp>
        <p:nvSpPr>
          <p:cNvPr id="21509" name="Line 5"/>
          <p:cNvSpPr>
            <a:spLocks noChangeShapeType="1"/>
          </p:cNvSpPr>
          <p:nvPr/>
        </p:nvSpPr>
        <p:spPr bwMode="auto">
          <a:xfrm>
            <a:off x="2627313" y="5373688"/>
            <a:ext cx="936625" cy="360362"/>
          </a:xfrm>
          <a:prstGeom prst="line">
            <a:avLst/>
          </a:prstGeom>
          <a:noFill/>
          <a:ln w="38100" cap="sq">
            <a:solidFill>
              <a:schemeClr val="tx1"/>
            </a:solidFill>
            <a:round/>
            <a:headEnd type="none" w="sm" len="sm"/>
            <a:tailEnd type="triangle" w="lg" len="med"/>
          </a:ln>
          <a:effectLst/>
        </p:spPr>
        <p:txBody>
          <a:bodyPr/>
          <a:lstStyle/>
          <a:p>
            <a:endParaRPr lang="es-ES"/>
          </a:p>
        </p:txBody>
      </p:sp>
      <p:sp>
        <p:nvSpPr>
          <p:cNvPr id="21510" name="Line 6"/>
          <p:cNvSpPr>
            <a:spLocks noChangeShapeType="1"/>
          </p:cNvSpPr>
          <p:nvPr/>
        </p:nvSpPr>
        <p:spPr bwMode="auto">
          <a:xfrm flipV="1">
            <a:off x="2627313" y="5084763"/>
            <a:ext cx="936625" cy="215900"/>
          </a:xfrm>
          <a:prstGeom prst="line">
            <a:avLst/>
          </a:prstGeom>
          <a:noFill/>
          <a:ln w="38100" cap="sq">
            <a:solidFill>
              <a:schemeClr val="tx1"/>
            </a:solidFill>
            <a:round/>
            <a:headEnd type="none" w="sm" len="sm"/>
            <a:tailEnd type="triangle" w="lg" len="med"/>
          </a:ln>
          <a:effectLst/>
        </p:spPr>
        <p:txBody>
          <a:bodyPr/>
          <a:lstStyle/>
          <a:p>
            <a:endParaRPr lang="es-ES"/>
          </a:p>
        </p:txBody>
      </p:sp>
      <p:sp>
        <p:nvSpPr>
          <p:cNvPr id="21511" name="AutoShape 7"/>
          <p:cNvSpPr>
            <a:spLocks noChangeArrowheads="1"/>
          </p:cNvSpPr>
          <p:nvPr/>
        </p:nvSpPr>
        <p:spPr bwMode="auto">
          <a:xfrm>
            <a:off x="3563938" y="4149725"/>
            <a:ext cx="5040312" cy="431800"/>
          </a:xfrm>
          <a:prstGeom prst="plaque">
            <a:avLst>
              <a:gd name="adj" fmla="val 16667"/>
            </a:avLst>
          </a:prstGeom>
          <a:solidFill>
            <a:schemeClr val="tx2"/>
          </a:solidFill>
          <a:ln w="12700" cap="sq">
            <a:solidFill>
              <a:srgbClr val="000000"/>
            </a:solidFill>
            <a:miter lim="800000"/>
            <a:headEnd type="none" w="sm" len="sm"/>
            <a:tailEnd type="none" w="sm" len="sm"/>
          </a:ln>
          <a:effectLst/>
        </p:spPr>
        <p:txBody>
          <a:bodyPr wrap="none" anchor="ctr"/>
          <a:lstStyle/>
          <a:p>
            <a:pPr algn="ctr"/>
            <a:r>
              <a:rPr kumimoji="1" lang="es-ES" sz="2200" b="1">
                <a:solidFill>
                  <a:srgbClr val="000000"/>
                </a:solidFill>
                <a:latin typeface="Trebuchet MS" pitchFamily="34" charset="0"/>
              </a:rPr>
              <a:t>Producto </a:t>
            </a:r>
          </a:p>
        </p:txBody>
      </p:sp>
      <p:sp>
        <p:nvSpPr>
          <p:cNvPr id="21512" name="AutoShape 8"/>
          <p:cNvSpPr>
            <a:spLocks noChangeArrowheads="1"/>
          </p:cNvSpPr>
          <p:nvPr/>
        </p:nvSpPr>
        <p:spPr bwMode="auto">
          <a:xfrm>
            <a:off x="3563938" y="4797425"/>
            <a:ext cx="5111750" cy="431800"/>
          </a:xfrm>
          <a:prstGeom prst="plaque">
            <a:avLst>
              <a:gd name="adj" fmla="val 16667"/>
            </a:avLst>
          </a:prstGeom>
          <a:solidFill>
            <a:schemeClr val="tx2"/>
          </a:solidFill>
          <a:ln w="12700" cap="sq">
            <a:solidFill>
              <a:srgbClr val="000000"/>
            </a:solidFill>
            <a:miter lim="800000"/>
            <a:headEnd type="none" w="sm" len="sm"/>
            <a:tailEnd type="none" w="sm" len="sm"/>
          </a:ln>
          <a:effectLst/>
        </p:spPr>
        <p:txBody>
          <a:bodyPr wrap="none" anchor="ctr"/>
          <a:lstStyle/>
          <a:p>
            <a:pPr algn="ctr"/>
            <a:r>
              <a:rPr kumimoji="1" lang="es-ES" sz="2200" b="1">
                <a:solidFill>
                  <a:srgbClr val="000000"/>
                </a:solidFill>
                <a:latin typeface="Trebuchet MS" pitchFamily="34" charset="0"/>
              </a:rPr>
              <a:t>Estrategias de inversión </a:t>
            </a:r>
          </a:p>
        </p:txBody>
      </p:sp>
      <p:sp>
        <p:nvSpPr>
          <p:cNvPr id="21513" name="AutoShape 9"/>
          <p:cNvSpPr>
            <a:spLocks noChangeArrowheads="1"/>
          </p:cNvSpPr>
          <p:nvPr/>
        </p:nvSpPr>
        <p:spPr bwMode="auto">
          <a:xfrm>
            <a:off x="3563938" y="5445125"/>
            <a:ext cx="5040312" cy="431800"/>
          </a:xfrm>
          <a:prstGeom prst="plaque">
            <a:avLst>
              <a:gd name="adj" fmla="val 16667"/>
            </a:avLst>
          </a:prstGeom>
          <a:solidFill>
            <a:schemeClr val="tx2"/>
          </a:solidFill>
          <a:ln w="12700" cap="sq">
            <a:solidFill>
              <a:srgbClr val="000000"/>
            </a:solidFill>
            <a:miter lim="800000"/>
            <a:headEnd type="none" w="sm" len="sm"/>
            <a:tailEnd type="none" w="sm" len="sm"/>
          </a:ln>
          <a:effectLst/>
        </p:spPr>
        <p:txBody>
          <a:bodyPr wrap="none" anchor="ctr"/>
          <a:lstStyle/>
          <a:p>
            <a:pPr algn="ctr"/>
            <a:r>
              <a:rPr kumimoji="1" lang="es-ES" sz="2200" b="1">
                <a:solidFill>
                  <a:srgbClr val="000000"/>
                </a:solidFill>
                <a:latin typeface="Trebuchet MS" pitchFamily="34" charset="0"/>
              </a:rPr>
              <a:t>Periodo de tiempo   </a:t>
            </a:r>
          </a:p>
        </p:txBody>
      </p:sp>
      <p:sp>
        <p:nvSpPr>
          <p:cNvPr id="21514" name="Text Box 10"/>
          <p:cNvSpPr txBox="1">
            <a:spLocks noChangeArrowheads="1"/>
          </p:cNvSpPr>
          <p:nvPr/>
        </p:nvSpPr>
        <p:spPr bwMode="auto">
          <a:xfrm>
            <a:off x="395288" y="2997200"/>
            <a:ext cx="2160587" cy="701675"/>
          </a:xfrm>
          <a:prstGeom prst="rect">
            <a:avLst/>
          </a:prstGeom>
          <a:solidFill>
            <a:schemeClr val="tx1"/>
          </a:solidFill>
          <a:ln w="12700" cap="sq">
            <a:noFill/>
            <a:miter lim="800000"/>
            <a:headEnd type="none" w="sm" len="sm"/>
            <a:tailEnd type="none" w="sm" len="sm"/>
          </a:ln>
          <a:effectLst/>
        </p:spPr>
        <p:txBody>
          <a:bodyPr>
            <a:spAutoFit/>
          </a:bodyPr>
          <a:lstStyle/>
          <a:p>
            <a:pPr algn="ctr">
              <a:spcBef>
                <a:spcPct val="50000"/>
              </a:spcBef>
            </a:pPr>
            <a:r>
              <a:rPr lang="es-ES" sz="2000" b="1">
                <a:solidFill>
                  <a:srgbClr val="FF0066"/>
                </a:solidFill>
                <a:effectLst>
                  <a:outerShdw blurRad="38100" dist="38100" dir="2700000" algn="tl">
                    <a:srgbClr val="000000"/>
                  </a:outerShdw>
                </a:effectLst>
                <a:latin typeface="Arial" charset="0"/>
              </a:rPr>
              <a:t>CAPACIDAD DE LA EMPRESA</a:t>
            </a:r>
          </a:p>
        </p:txBody>
      </p:sp>
      <p:sp>
        <p:nvSpPr>
          <p:cNvPr id="21515" name="Rectangle 11"/>
          <p:cNvSpPr>
            <a:spLocks noChangeArrowheads="1"/>
          </p:cNvSpPr>
          <p:nvPr/>
        </p:nvSpPr>
        <p:spPr bwMode="auto">
          <a:xfrm>
            <a:off x="2916238" y="1393825"/>
            <a:ext cx="5976937" cy="844550"/>
          </a:xfrm>
          <a:prstGeom prst="rect">
            <a:avLst/>
          </a:prstGeom>
          <a:solidFill>
            <a:schemeClr val="tx2"/>
          </a:solidFill>
          <a:ln w="12700" cap="sq">
            <a:noFill/>
            <a:miter lim="800000"/>
            <a:headEnd type="none" w="sm" len="sm"/>
            <a:tailEnd type="none" w="sm" len="sm"/>
          </a:ln>
          <a:effectLst/>
        </p:spPr>
        <p:txBody>
          <a:bodyPr anchor="ctr">
            <a:spAutoFit/>
          </a:bodyPr>
          <a:lstStyle/>
          <a:p>
            <a:pPr algn="just">
              <a:lnSpc>
                <a:spcPct val="75000"/>
              </a:lnSpc>
            </a:pPr>
            <a:r>
              <a:rPr kumimoji="1" lang="es-ES" sz="2200" b="1">
                <a:solidFill>
                  <a:srgbClr val="000000"/>
                </a:solidFill>
                <a:latin typeface="Trebuchet MS" pitchFamily="34" charset="0"/>
              </a:rPr>
              <a:t>Se seleccionó el tamaño para el presente proyecto, dando por resultado un tamaño óptimo de 1.633 TM.</a:t>
            </a:r>
            <a:endParaRPr kumimoji="1" lang="en-US" sz="2200" b="1" u="sng">
              <a:solidFill>
                <a:srgbClr val="000000"/>
              </a:solidFill>
              <a:latin typeface="Trebuchet MS" pitchFamily="34" charset="0"/>
            </a:endParaRPr>
          </a:p>
        </p:txBody>
      </p:sp>
      <p:sp>
        <p:nvSpPr>
          <p:cNvPr id="21516" name="Rectangle 12"/>
          <p:cNvSpPr>
            <a:spLocks noChangeArrowheads="1"/>
          </p:cNvSpPr>
          <p:nvPr/>
        </p:nvSpPr>
        <p:spPr bwMode="auto">
          <a:xfrm>
            <a:off x="2916238" y="2636838"/>
            <a:ext cx="5976937" cy="1346200"/>
          </a:xfrm>
          <a:prstGeom prst="rect">
            <a:avLst/>
          </a:prstGeom>
          <a:solidFill>
            <a:schemeClr val="tx2"/>
          </a:solidFill>
          <a:ln w="12700" cap="sq">
            <a:noFill/>
            <a:miter lim="800000"/>
            <a:headEnd type="none" w="sm" len="sm"/>
            <a:tailEnd type="none" w="sm" len="sm"/>
          </a:ln>
          <a:effectLst/>
        </p:spPr>
        <p:txBody>
          <a:bodyPr anchor="ctr">
            <a:spAutoFit/>
          </a:bodyPr>
          <a:lstStyle/>
          <a:p>
            <a:pPr algn="just">
              <a:lnSpc>
                <a:spcPct val="75000"/>
              </a:lnSpc>
            </a:pPr>
            <a:r>
              <a:rPr kumimoji="1" lang="es-ES" sz="2200" b="1">
                <a:solidFill>
                  <a:srgbClr val="000000"/>
                </a:solidFill>
                <a:latin typeface="Trebuchet MS" pitchFamily="34" charset="0"/>
              </a:rPr>
              <a:t>Se ha seleccionado una capacidad máxima de producción a instalarse referente a jarabe a partir de banano desechado de 362 TM al año, lo cual representa alrededor del 22% del tamaño optimo de planta.</a:t>
            </a:r>
            <a:endParaRPr kumimoji="1" lang="en-US" sz="2200" b="1">
              <a:solidFill>
                <a:srgbClr val="000000"/>
              </a:solidFill>
              <a:latin typeface="Trebuchet MS" pitchFamily="34" charset="0"/>
            </a:endParaRPr>
          </a:p>
        </p:txBody>
      </p:sp>
      <p:sp>
        <p:nvSpPr>
          <p:cNvPr id="21517" name="Rectangle 13"/>
          <p:cNvSpPr>
            <a:spLocks noChangeArrowheads="1"/>
          </p:cNvSpPr>
          <p:nvPr/>
        </p:nvSpPr>
        <p:spPr bwMode="auto">
          <a:xfrm>
            <a:off x="2339975" y="260350"/>
            <a:ext cx="4608513" cy="720725"/>
          </a:xfrm>
          <a:prstGeom prst="rect">
            <a:avLst/>
          </a:prstGeom>
          <a:solidFill>
            <a:srgbClr val="FFFFFF"/>
          </a:solidFill>
          <a:ln w="9525">
            <a:noFill/>
            <a:miter lim="800000"/>
            <a:headEnd/>
            <a:tailEnd/>
          </a:ln>
          <a:effectLst>
            <a:outerShdw dist="107763" dir="18900000" algn="ctr" rotWithShape="0">
              <a:schemeClr val="tx1">
                <a:alpha val="50000"/>
              </a:schemeClr>
            </a:outerShdw>
          </a:effectLst>
        </p:spPr>
        <p:txBody>
          <a:bodyPr anchor="ctr"/>
          <a:lstStyle/>
          <a:p>
            <a:pPr algn="ctr"/>
            <a:r>
              <a:rPr lang="es-ES" sz="3200" b="1">
                <a:solidFill>
                  <a:srgbClr val="0000FF"/>
                </a:solidFill>
                <a:effectLst>
                  <a:outerShdw blurRad="38100" dist="38100" dir="2700000" algn="tl">
                    <a:srgbClr val="C0C0C0"/>
                  </a:outerShdw>
                </a:effectLst>
                <a:latin typeface="Arial" charset="0"/>
              </a:rPr>
              <a:t>ESTUDIO TECNICO</a:t>
            </a:r>
          </a:p>
        </p:txBody>
      </p:sp>
      <p:sp>
        <p:nvSpPr>
          <p:cNvPr id="21518" name="AutoShape 14"/>
          <p:cNvSpPr>
            <a:spLocks noChangeArrowheads="1"/>
          </p:cNvSpPr>
          <p:nvPr/>
        </p:nvSpPr>
        <p:spPr bwMode="auto">
          <a:xfrm>
            <a:off x="3563938" y="6021388"/>
            <a:ext cx="5040312" cy="431800"/>
          </a:xfrm>
          <a:prstGeom prst="plaque">
            <a:avLst>
              <a:gd name="adj" fmla="val 16667"/>
            </a:avLst>
          </a:prstGeom>
          <a:solidFill>
            <a:schemeClr val="tx2"/>
          </a:solidFill>
          <a:ln w="12700" cap="sq">
            <a:solidFill>
              <a:srgbClr val="000000"/>
            </a:solidFill>
            <a:miter lim="800000"/>
            <a:headEnd type="none" w="sm" len="sm"/>
            <a:tailEnd type="none" w="sm" len="sm"/>
          </a:ln>
          <a:effectLst/>
        </p:spPr>
        <p:txBody>
          <a:bodyPr wrap="none" anchor="ctr"/>
          <a:lstStyle/>
          <a:p>
            <a:pPr algn="ctr"/>
            <a:r>
              <a:rPr kumimoji="1" lang="es-ES" sz="2200" b="1">
                <a:solidFill>
                  <a:srgbClr val="000000"/>
                </a:solidFill>
                <a:latin typeface="Trebuchet MS" pitchFamily="34" charset="0"/>
              </a:rPr>
              <a:t>Ambiente de mercado  </a:t>
            </a:r>
          </a:p>
        </p:txBody>
      </p:sp>
      <p:sp>
        <p:nvSpPr>
          <p:cNvPr id="21519" name="Line 15"/>
          <p:cNvSpPr>
            <a:spLocks noChangeShapeType="1"/>
          </p:cNvSpPr>
          <p:nvPr/>
        </p:nvSpPr>
        <p:spPr bwMode="auto">
          <a:xfrm>
            <a:off x="2627313" y="5373688"/>
            <a:ext cx="936625" cy="935037"/>
          </a:xfrm>
          <a:prstGeom prst="line">
            <a:avLst/>
          </a:prstGeom>
          <a:noFill/>
          <a:ln w="38100" cap="sq">
            <a:solidFill>
              <a:schemeClr val="tx1"/>
            </a:solidFill>
            <a:round/>
            <a:headEnd type="none" w="sm" len="sm"/>
            <a:tailEnd type="triangle" w="lg" len="med"/>
          </a:ln>
          <a:effectLst/>
        </p:spPr>
        <p:txBody>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32" fill="hold" grpId="0" nodeType="withEffect">
                                  <p:stCondLst>
                                    <p:cond delay="0"/>
                                  </p:stCondLst>
                                  <p:childTnLst>
                                    <p:set>
                                      <p:cBhvr>
                                        <p:cTn id="6" dur="1" fill="hold">
                                          <p:stCondLst>
                                            <p:cond delay="0"/>
                                          </p:stCondLst>
                                        </p:cTn>
                                        <p:tgtEl>
                                          <p:spTgt spid="21517"/>
                                        </p:tgtEl>
                                        <p:attrNameLst>
                                          <p:attrName>style.visibility</p:attrName>
                                        </p:attrNameLst>
                                      </p:cBhvr>
                                      <p:to>
                                        <p:strVal val="visible"/>
                                      </p:to>
                                    </p:set>
                                    <p:animEffect transition="in" filter="plus(out)">
                                      <p:cBhvr>
                                        <p:cTn id="7" dur="500"/>
                                        <p:tgtEl>
                                          <p:spTgt spid="21517"/>
                                        </p:tgtEl>
                                      </p:cBhvr>
                                    </p:animEffect>
                                  </p:childTnLst>
                                </p:cTn>
                              </p:par>
                            </p:childTnLst>
                          </p:cTn>
                        </p:par>
                        <p:par>
                          <p:cTn id="8" fill="hold">
                            <p:stCondLst>
                              <p:cond delay="500"/>
                            </p:stCondLst>
                            <p:childTnLst>
                              <p:par>
                                <p:cTn id="9" presetID="13" presetClass="entr" presetSubtype="32" fill="hold" grpId="0" nodeType="afterEffect">
                                  <p:stCondLst>
                                    <p:cond delay="0"/>
                                  </p:stCondLst>
                                  <p:childTnLst>
                                    <p:set>
                                      <p:cBhvr>
                                        <p:cTn id="10" dur="1" fill="hold">
                                          <p:stCondLst>
                                            <p:cond delay="0"/>
                                          </p:stCondLst>
                                        </p:cTn>
                                        <p:tgtEl>
                                          <p:spTgt spid="21506"/>
                                        </p:tgtEl>
                                        <p:attrNameLst>
                                          <p:attrName>style.visibility</p:attrName>
                                        </p:attrNameLst>
                                      </p:cBhvr>
                                      <p:to>
                                        <p:strVal val="visible"/>
                                      </p:to>
                                    </p:set>
                                    <p:animEffect transition="in" filter="plus(out)">
                                      <p:cBhvr>
                                        <p:cTn id="11" dur="500"/>
                                        <p:tgtEl>
                                          <p:spTgt spid="21506"/>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21515"/>
                                        </p:tgtEl>
                                        <p:attrNameLst>
                                          <p:attrName>style.visibility</p:attrName>
                                        </p:attrNameLst>
                                      </p:cBhvr>
                                      <p:to>
                                        <p:strVal val="visible"/>
                                      </p:to>
                                    </p:set>
                                    <p:animEffect transition="in" filter="dissolve">
                                      <p:cBhvr>
                                        <p:cTn id="14" dur="500"/>
                                        <p:tgtEl>
                                          <p:spTgt spid="21515"/>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21516"/>
                                        </p:tgtEl>
                                        <p:attrNameLst>
                                          <p:attrName>style.visibility</p:attrName>
                                        </p:attrNameLst>
                                      </p:cBhvr>
                                      <p:to>
                                        <p:strVal val="visible"/>
                                      </p:to>
                                    </p:set>
                                    <p:animEffect transition="in" filter="dissolve">
                                      <p:cBhvr>
                                        <p:cTn id="17" dur="500"/>
                                        <p:tgtEl>
                                          <p:spTgt spid="21516"/>
                                        </p:tgtEl>
                                      </p:cBhvr>
                                    </p:animEffect>
                                  </p:childTnLst>
                                </p:cTn>
                              </p:par>
                              <p:par>
                                <p:cTn id="18" presetID="34" presetClass="entr" presetSubtype="0" fill="hold" grpId="0" nodeType="withEffect">
                                  <p:stCondLst>
                                    <p:cond delay="0"/>
                                  </p:stCondLst>
                                  <p:childTnLst>
                                    <p:set>
                                      <p:cBhvr>
                                        <p:cTn id="19" dur="1" fill="hold">
                                          <p:stCondLst>
                                            <p:cond delay="0"/>
                                          </p:stCondLst>
                                        </p:cTn>
                                        <p:tgtEl>
                                          <p:spTgt spid="21507"/>
                                        </p:tgtEl>
                                        <p:attrNameLst>
                                          <p:attrName>style.visibility</p:attrName>
                                        </p:attrNameLst>
                                      </p:cBhvr>
                                      <p:to>
                                        <p:strVal val="visible"/>
                                      </p:to>
                                    </p:set>
                                    <p:anim from="(-#ppt_w/2)" to="(#ppt_x)" calcmode="lin" valueType="num">
                                      <p:cBhvr>
                                        <p:cTn id="20" dur="300" fill="hold">
                                          <p:stCondLst>
                                            <p:cond delay="0"/>
                                          </p:stCondLst>
                                        </p:cTn>
                                        <p:tgtEl>
                                          <p:spTgt spid="21507"/>
                                        </p:tgtEl>
                                        <p:attrNameLst>
                                          <p:attrName>ppt_x</p:attrName>
                                        </p:attrNameLst>
                                      </p:cBhvr>
                                    </p:anim>
                                    <p:anim from="0" to="-1.0" calcmode="lin" valueType="num">
                                      <p:cBhvr>
                                        <p:cTn id="21" dur="100" decel="50000" autoRev="1" fill="hold">
                                          <p:stCondLst>
                                            <p:cond delay="300"/>
                                          </p:stCondLst>
                                        </p:cTn>
                                        <p:tgtEl>
                                          <p:spTgt spid="21507"/>
                                        </p:tgtEl>
                                        <p:attrNameLst>
                                          <p:attrName>xshear</p:attrName>
                                        </p:attrNameLst>
                                      </p:cBhvr>
                                    </p:anim>
                                    <p:animScale>
                                      <p:cBhvr>
                                        <p:cTn id="22" dur="100" decel="100000" autoRev="1" fill="hold">
                                          <p:stCondLst>
                                            <p:cond delay="300"/>
                                          </p:stCondLst>
                                        </p:cTn>
                                        <p:tgtEl>
                                          <p:spTgt spid="21507"/>
                                        </p:tgtEl>
                                      </p:cBhvr>
                                      <p:from x="100000" y="100000"/>
                                      <p:to x="80000" y="100000"/>
                                    </p:animScale>
                                    <p:anim by="(#ppt_h/3+#ppt_w*0.1)" calcmode="lin" valueType="num">
                                      <p:cBhvr additive="sum">
                                        <p:cTn id="23" dur="100" decel="100000" autoRev="1" fill="hold">
                                          <p:stCondLst>
                                            <p:cond delay="300"/>
                                          </p:stCondLst>
                                        </p:cTn>
                                        <p:tgtEl>
                                          <p:spTgt spid="21507"/>
                                        </p:tgtEl>
                                        <p:attrNameLst>
                                          <p:attrName>ppt_x</p:attrName>
                                        </p:attrNameLst>
                                      </p:cBhvr>
                                    </p:anim>
                                  </p:childTnLst>
                                </p:cTn>
                              </p:par>
                              <p:par>
                                <p:cTn id="24" presetID="9" presetClass="entr" presetSubtype="0" fill="hold" grpId="0" nodeType="withEffect">
                                  <p:stCondLst>
                                    <p:cond delay="0"/>
                                  </p:stCondLst>
                                  <p:childTnLst>
                                    <p:set>
                                      <p:cBhvr>
                                        <p:cTn id="25" dur="1" fill="hold">
                                          <p:stCondLst>
                                            <p:cond delay="0"/>
                                          </p:stCondLst>
                                        </p:cTn>
                                        <p:tgtEl>
                                          <p:spTgt spid="21508"/>
                                        </p:tgtEl>
                                        <p:attrNameLst>
                                          <p:attrName>style.visibility</p:attrName>
                                        </p:attrNameLst>
                                      </p:cBhvr>
                                      <p:to>
                                        <p:strVal val="visible"/>
                                      </p:to>
                                    </p:set>
                                    <p:animEffect transition="in" filter="dissolve">
                                      <p:cBhvr>
                                        <p:cTn id="26" dur="500"/>
                                        <p:tgtEl>
                                          <p:spTgt spid="21508"/>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21510"/>
                                        </p:tgtEl>
                                        <p:attrNameLst>
                                          <p:attrName>style.visibility</p:attrName>
                                        </p:attrNameLst>
                                      </p:cBhvr>
                                      <p:to>
                                        <p:strVal val="visible"/>
                                      </p:to>
                                    </p:set>
                                    <p:animEffect transition="in" filter="dissolve">
                                      <p:cBhvr>
                                        <p:cTn id="29" dur="500"/>
                                        <p:tgtEl>
                                          <p:spTgt spid="21510"/>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21509"/>
                                        </p:tgtEl>
                                        <p:attrNameLst>
                                          <p:attrName>style.visibility</p:attrName>
                                        </p:attrNameLst>
                                      </p:cBhvr>
                                      <p:to>
                                        <p:strVal val="visible"/>
                                      </p:to>
                                    </p:set>
                                    <p:animEffect transition="in" filter="dissolve">
                                      <p:cBhvr>
                                        <p:cTn id="32" dur="500"/>
                                        <p:tgtEl>
                                          <p:spTgt spid="21509"/>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21511"/>
                                        </p:tgtEl>
                                        <p:attrNameLst>
                                          <p:attrName>style.visibility</p:attrName>
                                        </p:attrNameLst>
                                      </p:cBhvr>
                                      <p:to>
                                        <p:strVal val="visible"/>
                                      </p:to>
                                    </p:set>
                                    <p:animEffect transition="in" filter="wipe(up)">
                                      <p:cBhvr>
                                        <p:cTn id="35" dur="500"/>
                                        <p:tgtEl>
                                          <p:spTgt spid="21511"/>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21512"/>
                                        </p:tgtEl>
                                        <p:attrNameLst>
                                          <p:attrName>style.visibility</p:attrName>
                                        </p:attrNameLst>
                                      </p:cBhvr>
                                      <p:to>
                                        <p:strVal val="visible"/>
                                      </p:to>
                                    </p:set>
                                    <p:animEffect transition="in" filter="wipe(up)">
                                      <p:cBhvr>
                                        <p:cTn id="38" dur="500"/>
                                        <p:tgtEl>
                                          <p:spTgt spid="21512"/>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21513"/>
                                        </p:tgtEl>
                                        <p:attrNameLst>
                                          <p:attrName>style.visibility</p:attrName>
                                        </p:attrNameLst>
                                      </p:cBhvr>
                                      <p:to>
                                        <p:strVal val="visible"/>
                                      </p:to>
                                    </p:set>
                                    <p:animEffect transition="in" filter="wipe(up)">
                                      <p:cBhvr>
                                        <p:cTn id="41" dur="500"/>
                                        <p:tgtEl>
                                          <p:spTgt spid="21513"/>
                                        </p:tgtEl>
                                      </p:cBhvr>
                                    </p:animEffect>
                                  </p:childTnLst>
                                </p:cTn>
                              </p:par>
                              <p:par>
                                <p:cTn id="42" presetID="3" presetClass="entr" presetSubtype="5" fill="hold" grpId="0" nodeType="withEffect">
                                  <p:stCondLst>
                                    <p:cond delay="0"/>
                                  </p:stCondLst>
                                  <p:childTnLst>
                                    <p:set>
                                      <p:cBhvr>
                                        <p:cTn id="43" dur="1" fill="hold">
                                          <p:stCondLst>
                                            <p:cond delay="0"/>
                                          </p:stCondLst>
                                        </p:cTn>
                                        <p:tgtEl>
                                          <p:spTgt spid="21514"/>
                                        </p:tgtEl>
                                        <p:attrNameLst>
                                          <p:attrName>style.visibility</p:attrName>
                                        </p:attrNameLst>
                                      </p:cBhvr>
                                      <p:to>
                                        <p:strVal val="visible"/>
                                      </p:to>
                                    </p:set>
                                    <p:animEffect transition="in" filter="blinds(vertical)">
                                      <p:cBhvr>
                                        <p:cTn id="44" dur="500"/>
                                        <p:tgtEl>
                                          <p:spTgt spid="21514"/>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21518"/>
                                        </p:tgtEl>
                                        <p:attrNameLst>
                                          <p:attrName>style.visibility</p:attrName>
                                        </p:attrNameLst>
                                      </p:cBhvr>
                                      <p:to>
                                        <p:strVal val="visible"/>
                                      </p:to>
                                    </p:set>
                                    <p:animEffect transition="in" filter="wipe(up)">
                                      <p:cBhvr>
                                        <p:cTn id="47" dur="500"/>
                                        <p:tgtEl>
                                          <p:spTgt spid="21518"/>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21519"/>
                                        </p:tgtEl>
                                        <p:attrNameLst>
                                          <p:attrName>style.visibility</p:attrName>
                                        </p:attrNameLst>
                                      </p:cBhvr>
                                      <p:to>
                                        <p:strVal val="visible"/>
                                      </p:to>
                                    </p:set>
                                    <p:animEffect transition="in" filter="dissolve">
                                      <p:cBhvr>
                                        <p:cTn id="50" dur="500"/>
                                        <p:tgtEl>
                                          <p:spTgt spid="21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P spid="21507" grpId="0" animBg="1"/>
      <p:bldP spid="21508" grpId="0" animBg="1"/>
      <p:bldP spid="21509" grpId="0" animBg="1"/>
      <p:bldP spid="21510" grpId="0" animBg="1"/>
      <p:bldP spid="21511" grpId="0" animBg="1"/>
      <p:bldP spid="21512" grpId="0" animBg="1"/>
      <p:bldP spid="21513" grpId="0" animBg="1"/>
      <p:bldP spid="21514" grpId="0" animBg="1"/>
      <p:bldP spid="21515" grpId="0" animBg="1"/>
      <p:bldP spid="21516" grpId="0" animBg="1"/>
      <p:bldP spid="21517" grpId="0" animBg="1"/>
      <p:bldP spid="21518" grpId="0" animBg="1"/>
      <p:bldP spid="2151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539750" y="549275"/>
            <a:ext cx="8137525" cy="576263"/>
          </a:xfrm>
          <a:prstGeom prst="rect">
            <a:avLst/>
          </a:prstGeom>
          <a:gradFill rotWithShape="1">
            <a:gsLst>
              <a:gs pos="0">
                <a:srgbClr val="FFFFFF"/>
              </a:gs>
              <a:gs pos="100000">
                <a:srgbClr val="FFFFFF">
                  <a:gamma/>
                  <a:shade val="46275"/>
                  <a:invGamma/>
                </a:srgbClr>
              </a:gs>
            </a:gsLst>
            <a:path path="shape">
              <a:fillToRect l="50000" t="50000" r="50000" b="50000"/>
            </a:path>
          </a:gradFill>
          <a:ln w="9525">
            <a:noFill/>
            <a:miter lim="800000"/>
            <a:headEnd/>
            <a:tailEnd/>
          </a:ln>
          <a:effectLst/>
        </p:spPr>
        <p:txBody>
          <a:bodyPr anchor="ctr"/>
          <a:lstStyle/>
          <a:p>
            <a:pPr algn="ctr"/>
            <a:r>
              <a:rPr lang="es-ES" sz="2800" b="1">
                <a:solidFill>
                  <a:srgbClr val="000099"/>
                </a:solidFill>
                <a:latin typeface="Arial" charset="0"/>
              </a:rPr>
              <a:t>DESCRIPCIÓN DEL PROCESO PRODUCTIVO</a:t>
            </a:r>
            <a:r>
              <a:rPr lang="es-ES" sz="2800">
                <a:solidFill>
                  <a:srgbClr val="000099"/>
                </a:solidFill>
                <a:effectLst>
                  <a:outerShdw blurRad="38100" dist="38100" dir="2700000" algn="tl">
                    <a:srgbClr val="C0C0C0"/>
                  </a:outerShdw>
                </a:effectLst>
                <a:latin typeface="Arial" charset="0"/>
              </a:rPr>
              <a:t> </a:t>
            </a:r>
          </a:p>
        </p:txBody>
      </p:sp>
      <p:sp>
        <p:nvSpPr>
          <p:cNvPr id="22531" name="Text Box 3"/>
          <p:cNvSpPr txBox="1">
            <a:spLocks noChangeArrowheads="1"/>
          </p:cNvSpPr>
          <p:nvPr/>
        </p:nvSpPr>
        <p:spPr bwMode="auto">
          <a:xfrm>
            <a:off x="468313" y="1412875"/>
            <a:ext cx="8280400" cy="4568825"/>
          </a:xfrm>
          <a:prstGeom prst="rect">
            <a:avLst/>
          </a:prstGeom>
          <a:solidFill>
            <a:schemeClr val="bg1"/>
          </a:solidFill>
          <a:ln w="12700" cap="sq">
            <a:noFill/>
            <a:miter lim="800000"/>
            <a:headEnd type="none" w="sm" len="sm"/>
            <a:tailEnd type="none" w="sm" len="sm"/>
          </a:ln>
          <a:effectLst/>
        </p:spPr>
        <p:txBody>
          <a:bodyPr>
            <a:spAutoFit/>
          </a:bodyPr>
          <a:lstStyle/>
          <a:p>
            <a:pPr algn="just">
              <a:lnSpc>
                <a:spcPct val="75000"/>
              </a:lnSpc>
              <a:tabLst>
                <a:tab pos="0" algn="l"/>
              </a:tabLst>
            </a:pPr>
            <a:r>
              <a:rPr lang="es-ES" sz="2600" b="1">
                <a:solidFill>
                  <a:srgbClr val="000000"/>
                </a:solidFill>
                <a:latin typeface="Arial" charset="0"/>
              </a:rPr>
              <a:t>Primer paso:</a:t>
            </a:r>
          </a:p>
          <a:p>
            <a:pPr algn="just">
              <a:lnSpc>
                <a:spcPct val="75000"/>
              </a:lnSpc>
              <a:tabLst>
                <a:tab pos="0" algn="l"/>
              </a:tabLst>
            </a:pPr>
            <a:r>
              <a:rPr lang="es-ES" sz="2600" b="1">
                <a:latin typeface="Arial" charset="0"/>
              </a:rPr>
              <a:t>El agua tratada pasa a un tanque de 2.150 para proceder a mezclase con las 832 toneladas métricas de manos de banano, que es el tonelaje de desperdicio que se ocupará para producir el jarabe en la operación inicial de puesta en marcha.</a:t>
            </a:r>
          </a:p>
          <a:p>
            <a:pPr algn="just">
              <a:lnSpc>
                <a:spcPct val="75000"/>
              </a:lnSpc>
              <a:tabLst>
                <a:tab pos="0" algn="l"/>
              </a:tabLst>
            </a:pPr>
            <a:endParaRPr lang="es-ES" sz="2600" b="1">
              <a:latin typeface="Arial" charset="0"/>
            </a:endParaRPr>
          </a:p>
          <a:p>
            <a:pPr algn="just">
              <a:lnSpc>
                <a:spcPct val="75000"/>
              </a:lnSpc>
              <a:tabLst>
                <a:tab pos="0" algn="l"/>
              </a:tabLst>
            </a:pPr>
            <a:r>
              <a:rPr lang="es-ES" sz="2600" b="1">
                <a:solidFill>
                  <a:srgbClr val="000000"/>
                </a:solidFill>
                <a:latin typeface="Arial" charset="0"/>
              </a:rPr>
              <a:t>Segundo paso:</a:t>
            </a:r>
          </a:p>
          <a:p>
            <a:pPr algn="just">
              <a:lnSpc>
                <a:spcPct val="75000"/>
              </a:lnSpc>
              <a:tabLst>
                <a:tab pos="0" algn="l"/>
              </a:tabLst>
            </a:pPr>
            <a:r>
              <a:rPr lang="es-ES" sz="2600" b="1">
                <a:latin typeface="Arial" charset="0"/>
              </a:rPr>
              <a:t>La mezcla ingresa al Dosificador-enfriador en cuyo interior el CO2 se encuentra a una presión controlada y registrada automáticamente, la mezcla así enfriada y carbonada, pasa a la llenadora para ser ensacada.  Para verificar el CO2 en las mismas, el producto ya ensacado en fundas de 20 kilos es encajonado y después almacenado.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wheel(4)">
                                      <p:cBhvr>
                                        <p:cTn id="7" dur="500"/>
                                        <p:tgtEl>
                                          <p:spTgt spid="22530"/>
                                        </p:tgtEl>
                                      </p:cBhvr>
                                    </p:animEffect>
                                  </p:childTnLst>
                                </p:cTn>
                              </p:par>
                              <p:par>
                                <p:cTn id="8" presetID="3" presetClass="entr" presetSubtype="5" fill="hold" grpId="0" nodeType="withEffect">
                                  <p:stCondLst>
                                    <p:cond delay="0"/>
                                  </p:stCondLst>
                                  <p:childTnLst>
                                    <p:set>
                                      <p:cBhvr>
                                        <p:cTn id="9" dur="1" fill="hold">
                                          <p:stCondLst>
                                            <p:cond delay="0"/>
                                          </p:stCondLst>
                                        </p:cTn>
                                        <p:tgtEl>
                                          <p:spTgt spid="22531"/>
                                        </p:tgtEl>
                                        <p:attrNameLst>
                                          <p:attrName>style.visibility</p:attrName>
                                        </p:attrNameLst>
                                      </p:cBhvr>
                                      <p:to>
                                        <p:strVal val="visible"/>
                                      </p:to>
                                    </p:set>
                                    <p:animEffect transition="in" filter="blinds(vertical)">
                                      <p:cBhvr>
                                        <p:cTn id="10" dur="500"/>
                                        <p:tgtEl>
                                          <p:spTgt spid="2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nimBg="1"/>
      <p:bldP spid="2253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684213" y="109538"/>
            <a:ext cx="7343775" cy="366712"/>
          </a:xfrm>
          <a:prstGeom prst="rect">
            <a:avLst/>
          </a:prstGeom>
          <a:solidFill>
            <a:srgbClr val="FF0066"/>
          </a:solidFill>
          <a:ln w="12700" cap="sq">
            <a:noFill/>
            <a:miter lim="800000"/>
            <a:headEnd type="none" w="sm" len="sm"/>
            <a:tailEnd type="none" w="sm" len="sm"/>
          </a:ln>
          <a:effectLst/>
          <a:scene3d>
            <a:camera prst="legacyObliqueTopRight"/>
            <a:lightRig rig="legacyFlat3" dir="b"/>
          </a:scene3d>
          <a:sp3d extrusionH="201600" prstMaterial="legacyMatte">
            <a:bevelT w="13500" h="13500" prst="angle"/>
            <a:bevelB w="13500" h="13500" prst="angle"/>
            <a:extrusionClr>
              <a:srgbClr val="FF0066"/>
            </a:extrusionClr>
          </a:sp3d>
        </p:spPr>
        <p:txBody>
          <a:bodyPr>
            <a:spAutoFit/>
            <a:flatTx/>
          </a:bodyPr>
          <a:lstStyle/>
          <a:p>
            <a:pPr algn="ctr">
              <a:spcBef>
                <a:spcPct val="50000"/>
              </a:spcBef>
            </a:pPr>
            <a:r>
              <a:rPr lang="es-ES" b="1"/>
              <a:t>DIAGRAMA DE OPERACIONES DEL PROCESO</a:t>
            </a:r>
          </a:p>
        </p:txBody>
      </p:sp>
      <p:sp>
        <p:nvSpPr>
          <p:cNvPr id="23555" name="Rectangle 3"/>
          <p:cNvSpPr>
            <a:spLocks noChangeArrowheads="1"/>
          </p:cNvSpPr>
          <p:nvPr/>
        </p:nvSpPr>
        <p:spPr bwMode="auto">
          <a:xfrm>
            <a:off x="4479925" y="3271838"/>
            <a:ext cx="184150" cy="639762"/>
          </a:xfrm>
          <a:prstGeom prst="rect">
            <a:avLst/>
          </a:prstGeom>
          <a:noFill/>
          <a:ln w="12700" cap="sq">
            <a:noFill/>
            <a:miter lim="800000"/>
            <a:headEnd type="none" w="sm" len="sm"/>
            <a:tailEnd type="none" w="sm" len="sm"/>
          </a:ln>
          <a:effectLst/>
        </p:spPr>
        <p:txBody>
          <a:bodyPr wrap="none" anchor="ctr">
            <a:spAutoFit/>
          </a:bodyPr>
          <a:lstStyle/>
          <a:p>
            <a:pPr algn="ctr"/>
            <a:r>
              <a:rPr kumimoji="1" lang="en-US" sz="1200">
                <a:latin typeface="Times New Roman" pitchFamily="18" charset="0"/>
                <a:cs typeface="Times New Roman" pitchFamily="18" charset="0"/>
              </a:rPr>
              <a:t/>
            </a:r>
            <a:br>
              <a:rPr kumimoji="1" lang="en-US" sz="1200">
                <a:latin typeface="Times New Roman" pitchFamily="18" charset="0"/>
                <a:cs typeface="Times New Roman" pitchFamily="18" charset="0"/>
              </a:rPr>
            </a:br>
            <a:endParaRPr kumimoji="1" lang="en-US" sz="2400">
              <a:latin typeface="Times New Roman" pitchFamily="18" charset="0"/>
            </a:endParaRPr>
          </a:p>
        </p:txBody>
      </p:sp>
      <p:sp>
        <p:nvSpPr>
          <p:cNvPr id="23556" name="Rectangle 4"/>
          <p:cNvSpPr>
            <a:spLocks noChangeArrowheads="1"/>
          </p:cNvSpPr>
          <p:nvPr/>
        </p:nvSpPr>
        <p:spPr bwMode="auto">
          <a:xfrm>
            <a:off x="742950" y="2805113"/>
            <a:ext cx="6172200" cy="0"/>
          </a:xfrm>
          <a:prstGeom prst="rect">
            <a:avLst/>
          </a:prstGeom>
          <a:noFill/>
          <a:ln w="12700" cap="sq">
            <a:noFill/>
            <a:miter lim="800000"/>
            <a:headEnd type="none" w="sm" len="sm"/>
            <a:tailEnd type="none" w="sm" len="sm"/>
          </a:ln>
          <a:effectLst/>
        </p:spPr>
        <p:txBody>
          <a:bodyPr wrap="none" anchor="ctr">
            <a:spAutoFit/>
          </a:bodyPr>
          <a:lstStyle/>
          <a:p>
            <a:endParaRPr lang="es-ES"/>
          </a:p>
        </p:txBody>
      </p:sp>
      <p:sp>
        <p:nvSpPr>
          <p:cNvPr id="23557" name="Rectangle 5"/>
          <p:cNvSpPr>
            <a:spLocks noChangeArrowheads="1"/>
          </p:cNvSpPr>
          <p:nvPr/>
        </p:nvSpPr>
        <p:spPr bwMode="auto">
          <a:xfrm>
            <a:off x="742950" y="2805113"/>
            <a:ext cx="6172200" cy="0"/>
          </a:xfrm>
          <a:prstGeom prst="rect">
            <a:avLst/>
          </a:prstGeom>
          <a:noFill/>
          <a:ln w="12700" cap="sq">
            <a:noFill/>
            <a:miter lim="800000"/>
            <a:headEnd type="none" w="sm" len="sm"/>
            <a:tailEnd type="none" w="sm" len="sm"/>
          </a:ln>
          <a:effectLst/>
        </p:spPr>
        <p:txBody>
          <a:bodyPr wrap="none" anchor="ctr">
            <a:spAutoFit/>
          </a:bodyPr>
          <a:lstStyle/>
          <a:p>
            <a:r>
              <a:rPr kumimoji="1" lang="en-US" sz="1200">
                <a:latin typeface="Times New Roman" pitchFamily="18" charset="0"/>
                <a:cs typeface="Times New Roman" pitchFamily="18" charset="0"/>
              </a:rPr>
              <a:t/>
            </a:r>
            <a:br>
              <a:rPr kumimoji="1" lang="en-US" sz="1200">
                <a:latin typeface="Times New Roman" pitchFamily="18" charset="0"/>
                <a:cs typeface="Times New Roman" pitchFamily="18" charset="0"/>
              </a:rPr>
            </a:br>
            <a:endParaRPr kumimoji="1" lang="en-US" sz="2400">
              <a:latin typeface="Times New Roman" pitchFamily="18" charset="0"/>
            </a:endParaRPr>
          </a:p>
        </p:txBody>
      </p:sp>
      <p:pic>
        <p:nvPicPr>
          <p:cNvPr id="23558" name="Picture 6"/>
          <p:cNvPicPr>
            <a:picLocks noChangeAspect="1" noChangeArrowheads="1"/>
          </p:cNvPicPr>
          <p:nvPr>
            <p:ph/>
          </p:nvPr>
        </p:nvPicPr>
        <p:blipFill>
          <a:blip r:embed="rId2"/>
          <a:srcRect/>
          <a:stretch>
            <a:fillRect/>
          </a:stretch>
        </p:blipFill>
        <p:spPr>
          <a:xfrm>
            <a:off x="1476375" y="549275"/>
            <a:ext cx="5903913" cy="6308725"/>
          </a:xfrm>
          <a:solidFill>
            <a:srgbClr val="FFFFFF"/>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strips(downRight)">
                                      <p:cBhvr>
                                        <p:cTn id="7" dur="500"/>
                                        <p:tgtEl>
                                          <p:spTgt spid="23554"/>
                                        </p:tgtEl>
                                      </p:cBhvr>
                                    </p:animEffect>
                                  </p:childTnLst>
                                </p:cTn>
                              </p:par>
                              <p:par>
                                <p:cTn id="8" presetID="5" presetClass="entr" presetSubtype="10" fill="hold" nodeType="withEffect">
                                  <p:stCondLst>
                                    <p:cond delay="0"/>
                                  </p:stCondLst>
                                  <p:childTnLst>
                                    <p:set>
                                      <p:cBhvr>
                                        <p:cTn id="9" dur="1" fill="hold">
                                          <p:stCondLst>
                                            <p:cond delay="0"/>
                                          </p:stCondLst>
                                        </p:cTn>
                                        <p:tgtEl>
                                          <p:spTgt spid="23558"/>
                                        </p:tgtEl>
                                        <p:attrNameLst>
                                          <p:attrName>style.visibility</p:attrName>
                                        </p:attrNameLst>
                                      </p:cBhvr>
                                      <p:to>
                                        <p:strVal val="visible"/>
                                      </p:to>
                                    </p:set>
                                    <p:animEffect transition="in" filter="checkerboard(across)">
                                      <p:cBhvr>
                                        <p:cTn id="10" dur="500"/>
                                        <p:tgtEl>
                                          <p:spTgt spid="235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547813" y="908050"/>
            <a:ext cx="6192837" cy="720725"/>
          </a:xfrm>
          <a:gradFill rotWithShape="1">
            <a:gsLst>
              <a:gs pos="0">
                <a:srgbClr val="99FFCC">
                  <a:gamma/>
                  <a:shade val="46275"/>
                  <a:invGamma/>
                </a:srgbClr>
              </a:gs>
              <a:gs pos="50000">
                <a:srgbClr val="99FFCC"/>
              </a:gs>
              <a:gs pos="100000">
                <a:srgbClr val="99FFCC">
                  <a:gamma/>
                  <a:shade val="46275"/>
                  <a:invGamma/>
                </a:srgbClr>
              </a:gs>
            </a:gsLst>
            <a:lin ang="5400000" scaled="1"/>
          </a:gradFill>
        </p:spPr>
        <p:txBody>
          <a:bodyPr/>
          <a:lstStyle/>
          <a:p>
            <a:r>
              <a:rPr lang="es-ES" sz="3600" b="1">
                <a:solidFill>
                  <a:srgbClr val="FF0000"/>
                </a:solidFill>
              </a:rPr>
              <a:t>OBJETIVO GENERAL</a:t>
            </a:r>
          </a:p>
        </p:txBody>
      </p:sp>
      <p:sp>
        <p:nvSpPr>
          <p:cNvPr id="6147" name="Rectangle 3"/>
          <p:cNvSpPr>
            <a:spLocks noGrp="1" noChangeArrowheads="1"/>
          </p:cNvSpPr>
          <p:nvPr>
            <p:ph type="body" idx="1"/>
          </p:nvPr>
        </p:nvSpPr>
        <p:spPr>
          <a:xfrm>
            <a:off x="468313" y="2276475"/>
            <a:ext cx="8229600" cy="3384550"/>
          </a:xfrm>
          <a:solidFill>
            <a:schemeClr val="bg1"/>
          </a:solidFill>
        </p:spPr>
        <p:txBody>
          <a:bodyPr/>
          <a:lstStyle/>
          <a:p>
            <a:pPr algn="just"/>
            <a:r>
              <a:rPr lang="es-ES" sz="3600" b="1">
                <a:solidFill>
                  <a:srgbClr val="000000"/>
                </a:solidFill>
                <a:effectLst/>
                <a:latin typeface="Trebuchet MS" pitchFamily="34" charset="0"/>
              </a:rPr>
              <a:t>REALIZAR,</a:t>
            </a:r>
            <a:r>
              <a:rPr lang="es-ES" sz="3600" b="1">
                <a:effectLst/>
                <a:latin typeface="Trebuchet MS" pitchFamily="34" charset="0"/>
              </a:rPr>
              <a:t> </a:t>
            </a:r>
            <a:r>
              <a:rPr lang="es-ES_tradnl" sz="3600" b="1">
                <a:effectLst/>
              </a:rPr>
              <a:t>la viabilidad técnica y económica para instalar una fábrica que produzca jarabes de banano rechazado para otros procesos farmacéuticos</a:t>
            </a:r>
            <a:r>
              <a:rPr lang="es-ES" sz="3600" b="1">
                <a:effectLs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dissolve">
                                      <p:cBhvr>
                                        <p:cTn id="7" dur="500"/>
                                        <p:tgtEl>
                                          <p:spTgt spid="614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147">
                                            <p:bg/>
                                          </p:spTgt>
                                        </p:tgtEl>
                                        <p:attrNameLst>
                                          <p:attrName>style.visibility</p:attrName>
                                        </p:attrNameLst>
                                      </p:cBhvr>
                                      <p:to>
                                        <p:strVal val="visible"/>
                                      </p:to>
                                    </p:set>
                                    <p:animEffect transition="in" filter="barn(inVertical)">
                                      <p:cBhvr>
                                        <p:cTn id="10" dur="500"/>
                                        <p:tgtEl>
                                          <p:spTgt spid="6147">
                                            <p:bg/>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Effect transition="in" filter="barn(inVertical)">
                                      <p:cBhvr>
                                        <p:cTn id="13"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P spid="6147"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3019425"/>
            <a:ext cx="9144000" cy="0"/>
          </a:xfrm>
          <a:prstGeom prst="rect">
            <a:avLst/>
          </a:prstGeom>
          <a:solidFill>
            <a:srgbClr val="E6E6E6"/>
          </a:solidFill>
          <a:ln w="12700" cap="sq">
            <a:noFill/>
            <a:miter lim="800000"/>
            <a:headEnd type="none" w="sm" len="sm"/>
            <a:tailEnd type="none" w="sm" len="sm"/>
          </a:ln>
          <a:effectLst/>
        </p:spPr>
        <p:txBody>
          <a:bodyPr wrap="none" anchor="ctr">
            <a:spAutoFit/>
          </a:bodyPr>
          <a:lstStyle/>
          <a:p>
            <a:endParaRPr lang="es-ES"/>
          </a:p>
        </p:txBody>
      </p:sp>
      <p:sp>
        <p:nvSpPr>
          <p:cNvPr id="24579" name="Text Box 3"/>
          <p:cNvSpPr txBox="1">
            <a:spLocks noChangeArrowheads="1"/>
          </p:cNvSpPr>
          <p:nvPr/>
        </p:nvSpPr>
        <p:spPr bwMode="auto">
          <a:xfrm>
            <a:off x="827088" y="333375"/>
            <a:ext cx="7705725" cy="731838"/>
          </a:xfrm>
          <a:prstGeom prst="rect">
            <a:avLst/>
          </a:prstGeom>
          <a:gradFill rotWithShape="1">
            <a:gsLst>
              <a:gs pos="0">
                <a:srgbClr val="FFFFFF">
                  <a:gamma/>
                  <a:shade val="46275"/>
                  <a:invGamma/>
                </a:srgbClr>
              </a:gs>
              <a:gs pos="100000">
                <a:srgbClr val="FFFFFF"/>
              </a:gs>
            </a:gsLst>
            <a:path path="shape">
              <a:fillToRect l="50000" t="50000" r="50000" b="50000"/>
            </a:path>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FF"/>
            </a:extrusionClr>
          </a:sp3d>
        </p:spPr>
        <p:txBody>
          <a:bodyPr lIns="198000" tIns="190800" rIns="198000" bIns="190800">
            <a:spAutoFit/>
            <a:flatTx/>
          </a:bodyPr>
          <a:lstStyle/>
          <a:p>
            <a:pPr algn="ctr" eaLnBrk="0" hangingPunct="0">
              <a:lnSpc>
                <a:spcPct val="80000"/>
              </a:lnSpc>
              <a:spcBef>
                <a:spcPct val="50000"/>
              </a:spcBef>
            </a:pPr>
            <a:r>
              <a:rPr lang="es-ES" sz="2800" b="1">
                <a:solidFill>
                  <a:srgbClr val="FF0000"/>
                </a:solidFill>
                <a:effectLst>
                  <a:outerShdw blurRad="38100" dist="38100" dir="2700000" algn="tl">
                    <a:srgbClr val="C0C0C0"/>
                  </a:outerShdw>
                </a:effectLst>
                <a:latin typeface="Arial" charset="0"/>
              </a:rPr>
              <a:t>CAPACIDAD DE PRODUCCIÓN</a:t>
            </a:r>
            <a:r>
              <a:rPr lang="es-ES" sz="2800" u="sng">
                <a:solidFill>
                  <a:srgbClr val="FF0000"/>
                </a:solidFill>
                <a:latin typeface="Arial" charset="0"/>
              </a:rPr>
              <a:t> </a:t>
            </a:r>
          </a:p>
        </p:txBody>
      </p:sp>
      <p:sp>
        <p:nvSpPr>
          <p:cNvPr id="24580" name="Rectangle 4"/>
          <p:cNvSpPr>
            <a:spLocks noChangeArrowheads="1"/>
          </p:cNvSpPr>
          <p:nvPr/>
        </p:nvSpPr>
        <p:spPr bwMode="auto">
          <a:xfrm>
            <a:off x="0" y="2062163"/>
            <a:ext cx="9144000" cy="0"/>
          </a:xfrm>
          <a:prstGeom prst="rect">
            <a:avLst/>
          </a:prstGeom>
          <a:noFill/>
          <a:ln w="12700" cap="sq">
            <a:noFill/>
            <a:miter lim="800000"/>
            <a:headEnd type="none" w="sm" len="sm"/>
            <a:tailEnd type="none" w="sm" len="sm"/>
          </a:ln>
          <a:effectLst/>
        </p:spPr>
        <p:txBody>
          <a:bodyPr wrap="none" anchor="ctr">
            <a:spAutoFit/>
          </a:bodyPr>
          <a:lstStyle/>
          <a:p>
            <a:endParaRPr lang="es-ES"/>
          </a:p>
        </p:txBody>
      </p:sp>
      <p:sp>
        <p:nvSpPr>
          <p:cNvPr id="24581" name="Rectangle 5"/>
          <p:cNvSpPr>
            <a:spLocks noChangeArrowheads="1"/>
          </p:cNvSpPr>
          <p:nvPr/>
        </p:nvSpPr>
        <p:spPr bwMode="auto">
          <a:xfrm>
            <a:off x="395288" y="1282700"/>
            <a:ext cx="8497887" cy="1958975"/>
          </a:xfrm>
          <a:prstGeom prst="rect">
            <a:avLst/>
          </a:prstGeom>
          <a:solidFill>
            <a:schemeClr val="bg1"/>
          </a:solidFill>
          <a:ln w="12700" cap="sq">
            <a:noFill/>
            <a:miter lim="800000"/>
            <a:headEnd type="none" w="sm" len="sm"/>
            <a:tailEnd type="none" w="sm" len="sm"/>
          </a:ln>
          <a:effectLst/>
        </p:spPr>
        <p:txBody>
          <a:bodyPr anchor="ctr">
            <a:spAutoFit/>
          </a:bodyPr>
          <a:lstStyle/>
          <a:p>
            <a:pPr algn="just">
              <a:lnSpc>
                <a:spcPct val="85000"/>
              </a:lnSpc>
            </a:pPr>
            <a:r>
              <a:rPr kumimoji="1" lang="es-ES" sz="2400" b="1">
                <a:latin typeface="Arial" charset="0"/>
              </a:rPr>
              <a:t>El tamaño de la planta ha sido fijado tomando en consideración la demanda futura de jarabes en general y su potencial aceptación como nuevo jarabe a partir de banano desechado.  Con tal hipótesis, la capacidad máxima de producción sería de 362 TM. trabajando 8 horas diarias durante 250 días al año.</a:t>
            </a:r>
            <a:endParaRPr kumimoji="1" lang="en-US" sz="2400" b="1">
              <a:latin typeface="Arial" charset="0"/>
            </a:endParaRPr>
          </a:p>
        </p:txBody>
      </p:sp>
      <p:sp>
        <p:nvSpPr>
          <p:cNvPr id="24582" name="Rectangle 6"/>
          <p:cNvSpPr>
            <a:spLocks noChangeArrowheads="1"/>
          </p:cNvSpPr>
          <p:nvPr/>
        </p:nvSpPr>
        <p:spPr bwMode="auto">
          <a:xfrm>
            <a:off x="1476375" y="3284538"/>
            <a:ext cx="6408738" cy="946150"/>
          </a:xfrm>
          <a:prstGeom prst="rect">
            <a:avLst/>
          </a:prstGeom>
          <a:noFill/>
          <a:ln w="12700" cap="sq">
            <a:noFill/>
            <a:miter lim="800000"/>
            <a:headEnd type="none" w="sm" len="sm"/>
            <a:tailEnd type="none" w="sm" len="sm"/>
          </a:ln>
          <a:effectLst/>
        </p:spPr>
        <p:txBody>
          <a:bodyPr anchor="ctr">
            <a:spAutoFit/>
          </a:bodyPr>
          <a:lstStyle/>
          <a:p>
            <a:pPr algn="ctr"/>
            <a:r>
              <a:rPr kumimoji="1" lang="es-ES" sz="2800" b="1">
                <a:solidFill>
                  <a:srgbClr val="000099"/>
                </a:solidFill>
                <a:latin typeface="Arial" charset="0"/>
              </a:rPr>
              <a:t>DESARROLLO DE LA CAPACIDAD DEL PROYECTO</a:t>
            </a:r>
            <a:endParaRPr kumimoji="1" lang="en-US" sz="2800" b="1">
              <a:solidFill>
                <a:srgbClr val="000099"/>
              </a:solidFill>
              <a:latin typeface="Arial" charset="0"/>
            </a:endParaRPr>
          </a:p>
        </p:txBody>
      </p:sp>
      <p:graphicFrame>
        <p:nvGraphicFramePr>
          <p:cNvPr id="24583" name="Group 7"/>
          <p:cNvGraphicFramePr>
            <a:graphicFrameLocks noGrp="1"/>
          </p:cNvGraphicFramePr>
          <p:nvPr>
            <p:ph/>
          </p:nvPr>
        </p:nvGraphicFramePr>
        <p:xfrm>
          <a:off x="250825" y="4221163"/>
          <a:ext cx="8642350" cy="2555875"/>
        </p:xfrm>
        <a:graphic>
          <a:graphicData uri="http://schemas.openxmlformats.org/drawingml/2006/table">
            <a:tbl>
              <a:tblPr/>
              <a:tblGrid>
                <a:gridCol w="1970088"/>
                <a:gridCol w="1063625"/>
                <a:gridCol w="2565400"/>
                <a:gridCol w="3043237"/>
              </a:tblGrid>
              <a:tr h="657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Times New Roman" pitchFamily="18" charset="0"/>
                        </a:rPr>
                        <a:t>PERIODO EN TIEMPO</a:t>
                      </a:r>
                      <a:endParaRPr kumimoji="1" lang="en-US" sz="2400" b="1" i="0" u="none" strike="noStrike" cap="none" normalizeH="0" baseline="0" smtClean="0">
                        <a:ln>
                          <a:noFill/>
                        </a:ln>
                        <a:solidFill>
                          <a:srgbClr val="000000"/>
                        </a:solidFill>
                        <a:effectLst/>
                        <a:latin typeface="Times New Roman" pitchFamily="18"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Times New Roman" pitchFamily="18" charset="0"/>
                        </a:rPr>
                        <a:t>AÑOS</a:t>
                      </a:r>
                      <a:endParaRPr kumimoji="1" lang="en-US" sz="2400" b="1" i="0" u="none" strike="noStrike" cap="none" normalizeH="0" baseline="0" smtClean="0">
                        <a:ln>
                          <a:noFill/>
                        </a:ln>
                        <a:solidFill>
                          <a:srgbClr val="000000"/>
                        </a:solidFill>
                        <a:effectLst/>
                        <a:latin typeface="Times New Roman" pitchFamily="18"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Times New Roman" pitchFamily="18" charset="0"/>
                        </a:rPr>
                        <a:t>PORCENTAJE DE PRODUCCIÓN  (%) </a:t>
                      </a:r>
                      <a:endParaRPr kumimoji="1" lang="en-US" sz="2400" b="1" i="0" u="none" strike="noStrike" cap="none" normalizeH="0" baseline="0" smtClean="0">
                        <a:ln>
                          <a:noFill/>
                        </a:ln>
                        <a:solidFill>
                          <a:srgbClr val="000000"/>
                        </a:solidFill>
                        <a:effectLst/>
                        <a:latin typeface="Times New Roman" pitchFamily="18"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Times New Roman" pitchFamily="18" charset="0"/>
                        </a:rPr>
                        <a:t>PRODUCCIÓN DE JARABE DE BANANO (TON)</a:t>
                      </a:r>
                      <a:endParaRPr kumimoji="1" lang="en-US" sz="2400" b="1" i="0" u="none" strike="noStrike" cap="none" normalizeH="0" baseline="0" smtClean="0">
                        <a:ln>
                          <a:noFill/>
                        </a:ln>
                        <a:solidFill>
                          <a:srgbClr val="000000"/>
                        </a:solidFill>
                        <a:effectLst/>
                        <a:latin typeface="Times New Roman" pitchFamily="18"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28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Times New Roman" pitchFamily="18" charset="0"/>
                        </a:rPr>
                        <a:t>1</a:t>
                      </a:r>
                      <a:r>
                        <a:rPr kumimoji="1" lang="en-US" sz="2400" b="1" i="0" u="none" strike="noStrike" cap="none" normalizeH="0" baseline="30000" smtClean="0">
                          <a:ln>
                            <a:noFill/>
                          </a:ln>
                          <a:solidFill>
                            <a:srgbClr val="000000"/>
                          </a:solidFill>
                          <a:effectLst/>
                          <a:latin typeface="Trebuchet MS" pitchFamily="34" charset="0"/>
                          <a:cs typeface="Times New Roman" pitchFamily="18" charset="0"/>
                        </a:rPr>
                        <a:t>er.</a:t>
                      </a:r>
                      <a:r>
                        <a:rPr kumimoji="1" lang="en-US" sz="2400" b="1" i="0" u="none" strike="noStrike" cap="none" normalizeH="0" baseline="0" smtClean="0">
                          <a:ln>
                            <a:noFill/>
                          </a:ln>
                          <a:solidFill>
                            <a:srgbClr val="000000"/>
                          </a:solidFill>
                          <a:effectLst/>
                          <a:latin typeface="Trebuchet MS" pitchFamily="34" charset="0"/>
                          <a:cs typeface="Times New Roman" pitchFamily="18" charset="0"/>
                        </a:rPr>
                        <a:t> año</a:t>
                      </a:r>
                      <a:endParaRPr kumimoji="1" lang="en-US" sz="2400" b="1" i="0" u="none" strike="noStrike" cap="none" normalizeH="0" baseline="0" smtClean="0">
                        <a:ln>
                          <a:noFill/>
                        </a:ln>
                        <a:solidFill>
                          <a:srgbClr val="000000"/>
                        </a:solidFill>
                        <a:effectLst/>
                        <a:latin typeface="Times New Roman" pitchFamily="18"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Times New Roman" pitchFamily="18" charset="0"/>
                        </a:rPr>
                        <a:t>2006</a:t>
                      </a:r>
                      <a:endParaRPr kumimoji="1" lang="en-US" sz="2400" b="1" i="0" u="none" strike="noStrike" cap="none" normalizeH="0" baseline="0" smtClean="0">
                        <a:ln>
                          <a:noFill/>
                        </a:ln>
                        <a:solidFill>
                          <a:srgbClr val="000000"/>
                        </a:solidFill>
                        <a:effectLst/>
                        <a:latin typeface="Times New Roman" pitchFamily="18"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Times New Roman" pitchFamily="18" charset="0"/>
                        </a:rPr>
                        <a:t>75</a:t>
                      </a:r>
                      <a:endParaRPr kumimoji="1" lang="en-US" sz="2400" b="1" i="0" u="none" strike="noStrike" cap="none" normalizeH="0" baseline="0" smtClean="0">
                        <a:ln>
                          <a:noFill/>
                        </a:ln>
                        <a:solidFill>
                          <a:srgbClr val="000000"/>
                        </a:solidFill>
                        <a:effectLst/>
                        <a:latin typeface="Times New Roman" pitchFamily="18"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Times New Roman" pitchFamily="18" charset="0"/>
                        </a:rPr>
                        <a:t>362</a:t>
                      </a:r>
                      <a:endParaRPr kumimoji="1" lang="en-US" sz="2400" b="1" i="0" u="none" strike="noStrike" cap="none" normalizeH="0" baseline="0" smtClean="0">
                        <a:ln>
                          <a:noFill/>
                        </a:ln>
                        <a:solidFill>
                          <a:srgbClr val="000000"/>
                        </a:solidFill>
                        <a:effectLst/>
                        <a:latin typeface="Times New Roman" pitchFamily="18"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282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Times New Roman" pitchFamily="18" charset="0"/>
                        </a:rPr>
                        <a:t>2</a:t>
                      </a:r>
                      <a:r>
                        <a:rPr kumimoji="1" lang="en-US" sz="2400" b="1" i="0" u="none" strike="noStrike" cap="none" normalizeH="0" baseline="30000" smtClean="0">
                          <a:ln>
                            <a:noFill/>
                          </a:ln>
                          <a:solidFill>
                            <a:srgbClr val="000000"/>
                          </a:solidFill>
                          <a:effectLst/>
                          <a:latin typeface="Trebuchet MS" pitchFamily="34" charset="0"/>
                          <a:cs typeface="Times New Roman" pitchFamily="18" charset="0"/>
                        </a:rPr>
                        <a:t>do.</a:t>
                      </a:r>
                      <a:r>
                        <a:rPr kumimoji="1" lang="en-US" sz="2400" b="1" i="0" u="none" strike="noStrike" cap="none" normalizeH="0" baseline="0" smtClean="0">
                          <a:ln>
                            <a:noFill/>
                          </a:ln>
                          <a:solidFill>
                            <a:srgbClr val="000000"/>
                          </a:solidFill>
                          <a:effectLst/>
                          <a:latin typeface="Trebuchet MS" pitchFamily="34" charset="0"/>
                          <a:cs typeface="Times New Roman" pitchFamily="18" charset="0"/>
                        </a:rPr>
                        <a:t> Año</a:t>
                      </a:r>
                      <a:endParaRPr kumimoji="1" lang="en-US" sz="2400" b="1" i="0" u="none" strike="noStrike" cap="none" normalizeH="0" baseline="0" smtClean="0">
                        <a:ln>
                          <a:noFill/>
                        </a:ln>
                        <a:solidFill>
                          <a:srgbClr val="000000"/>
                        </a:solidFill>
                        <a:effectLst/>
                        <a:latin typeface="Times New Roman" pitchFamily="18"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Times New Roman" pitchFamily="18" charset="0"/>
                        </a:rPr>
                        <a:t>2007</a:t>
                      </a:r>
                      <a:endParaRPr kumimoji="1" lang="en-US" sz="2400" b="1" i="0" u="none" strike="noStrike" cap="none" normalizeH="0" baseline="0" smtClean="0">
                        <a:ln>
                          <a:noFill/>
                        </a:ln>
                        <a:solidFill>
                          <a:srgbClr val="000000"/>
                        </a:solidFill>
                        <a:effectLst/>
                        <a:latin typeface="Times New Roman" pitchFamily="18"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Times New Roman" pitchFamily="18" charset="0"/>
                        </a:rPr>
                        <a:t>90</a:t>
                      </a:r>
                      <a:endParaRPr kumimoji="1" lang="en-US" sz="2400" b="1" i="0" u="none" strike="noStrike" cap="none" normalizeH="0" baseline="0" smtClean="0">
                        <a:ln>
                          <a:noFill/>
                        </a:ln>
                        <a:solidFill>
                          <a:srgbClr val="000000"/>
                        </a:solidFill>
                        <a:effectLst/>
                        <a:latin typeface="Times New Roman" pitchFamily="18"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Times New Roman" pitchFamily="18" charset="0"/>
                        </a:rPr>
                        <a:t>434</a:t>
                      </a:r>
                      <a:endParaRPr kumimoji="1" lang="en-US" sz="2400" b="1" i="0" u="none" strike="noStrike" cap="none" normalizeH="0" baseline="0" smtClean="0">
                        <a:ln>
                          <a:noFill/>
                        </a:ln>
                        <a:solidFill>
                          <a:srgbClr val="000000"/>
                        </a:solidFill>
                        <a:effectLst/>
                        <a:latin typeface="Times New Roman" pitchFamily="18"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469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Times New Roman" pitchFamily="18" charset="0"/>
                        </a:rPr>
                        <a:t>3</a:t>
                      </a:r>
                      <a:r>
                        <a:rPr kumimoji="1" lang="en-US" sz="2400" b="1" i="0" u="none" strike="noStrike" cap="none" normalizeH="0" baseline="30000" smtClean="0">
                          <a:ln>
                            <a:noFill/>
                          </a:ln>
                          <a:solidFill>
                            <a:srgbClr val="000000"/>
                          </a:solidFill>
                          <a:effectLst/>
                          <a:latin typeface="Trebuchet MS" pitchFamily="34" charset="0"/>
                          <a:cs typeface="Times New Roman" pitchFamily="18" charset="0"/>
                        </a:rPr>
                        <a:t>er.</a:t>
                      </a:r>
                      <a:r>
                        <a:rPr kumimoji="1" lang="en-US" sz="2400" b="1" i="0" u="none" strike="noStrike" cap="none" normalizeH="0" baseline="0" smtClean="0">
                          <a:ln>
                            <a:noFill/>
                          </a:ln>
                          <a:solidFill>
                            <a:srgbClr val="000000"/>
                          </a:solidFill>
                          <a:effectLst/>
                          <a:latin typeface="Trebuchet MS" pitchFamily="34" charset="0"/>
                          <a:cs typeface="Times New Roman" pitchFamily="18" charset="0"/>
                        </a:rPr>
                        <a:t> al 10</a:t>
                      </a:r>
                      <a:r>
                        <a:rPr kumimoji="1" lang="en-US" sz="2400" b="1" i="0" u="none" strike="noStrike" cap="none" normalizeH="0" baseline="30000" smtClean="0">
                          <a:ln>
                            <a:noFill/>
                          </a:ln>
                          <a:solidFill>
                            <a:srgbClr val="000000"/>
                          </a:solidFill>
                          <a:effectLst/>
                          <a:latin typeface="Trebuchet MS" pitchFamily="34" charset="0"/>
                          <a:cs typeface="Times New Roman" pitchFamily="18" charset="0"/>
                        </a:rPr>
                        <a:t>mo</a:t>
                      </a:r>
                      <a:r>
                        <a:rPr kumimoji="1" lang="en-US" sz="2400" b="1" i="0" u="none" strike="noStrike" cap="none" normalizeH="0" baseline="0" smtClean="0">
                          <a:ln>
                            <a:noFill/>
                          </a:ln>
                          <a:solidFill>
                            <a:srgbClr val="000000"/>
                          </a:solidFill>
                          <a:effectLst/>
                          <a:latin typeface="Trebuchet MS" pitchFamily="34" charset="0"/>
                          <a:cs typeface="Times New Roman" pitchFamily="18" charset="0"/>
                        </a:rPr>
                        <a:t>. año</a:t>
                      </a:r>
                      <a:endParaRPr kumimoji="1" lang="en-US" sz="2400" b="1" i="0" u="none" strike="noStrike" cap="none" normalizeH="0" baseline="0" smtClean="0">
                        <a:ln>
                          <a:noFill/>
                        </a:ln>
                        <a:solidFill>
                          <a:srgbClr val="000000"/>
                        </a:solidFill>
                        <a:effectLst/>
                        <a:latin typeface="Times New Roman" pitchFamily="18"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Times New Roman" pitchFamily="18" charset="0"/>
                        </a:rPr>
                        <a:t>2008</a:t>
                      </a:r>
                      <a:endParaRPr kumimoji="1" lang="en-US" sz="2400" b="1" i="0" u="none" strike="noStrike" cap="none" normalizeH="0" baseline="0" smtClean="0">
                        <a:ln>
                          <a:noFill/>
                        </a:ln>
                        <a:solidFill>
                          <a:srgbClr val="000000"/>
                        </a:solidFill>
                        <a:effectLst/>
                        <a:latin typeface="Times New Roman" pitchFamily="18"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Times New Roman" pitchFamily="18" charset="0"/>
                        </a:rPr>
                        <a:t>100</a:t>
                      </a:r>
                      <a:endParaRPr kumimoji="1" lang="en-US" sz="2400" b="1" i="0" u="none" strike="noStrike" cap="none" normalizeH="0" baseline="0" smtClean="0">
                        <a:ln>
                          <a:noFill/>
                        </a:ln>
                        <a:solidFill>
                          <a:srgbClr val="000000"/>
                        </a:solidFill>
                        <a:effectLst/>
                        <a:latin typeface="Times New Roman" pitchFamily="18"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Times New Roman" pitchFamily="18" charset="0"/>
                        </a:rPr>
                        <a:t>482</a:t>
                      </a:r>
                      <a:endParaRPr kumimoji="1" lang="en-US" sz="2400" b="1" i="0" u="none" strike="noStrike" cap="none" normalizeH="0" baseline="0" smtClean="0">
                        <a:ln>
                          <a:noFill/>
                        </a:ln>
                        <a:solidFill>
                          <a:srgbClr val="000000"/>
                        </a:solidFill>
                        <a:effectLst/>
                        <a:latin typeface="Times New Roman" pitchFamily="18" charset="0"/>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dissolve">
                                      <p:cBhvr>
                                        <p:cTn id="7" dur="500"/>
                                        <p:tgtEl>
                                          <p:spTgt spid="2457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4581"/>
                                        </p:tgtEl>
                                        <p:attrNameLst>
                                          <p:attrName>style.visibility</p:attrName>
                                        </p:attrNameLst>
                                      </p:cBhvr>
                                      <p:to>
                                        <p:strVal val="visible"/>
                                      </p:to>
                                    </p:set>
                                    <p:animEffect transition="in" filter="wipe(up)">
                                      <p:cBhvr>
                                        <p:cTn id="10" dur="500"/>
                                        <p:tgtEl>
                                          <p:spTgt spid="24581"/>
                                        </p:tgtEl>
                                      </p:cBhvr>
                                    </p:animEffect>
                                  </p:childTnLst>
                                </p:cTn>
                              </p:par>
                              <p:par>
                                <p:cTn id="11" presetID="53" presetClass="entr" presetSubtype="0" fill="hold" grpId="0" nodeType="withEffect">
                                  <p:stCondLst>
                                    <p:cond delay="0"/>
                                  </p:stCondLst>
                                  <p:childTnLst>
                                    <p:set>
                                      <p:cBhvr>
                                        <p:cTn id="12" dur="1" fill="hold">
                                          <p:stCondLst>
                                            <p:cond delay="0"/>
                                          </p:stCondLst>
                                        </p:cTn>
                                        <p:tgtEl>
                                          <p:spTgt spid="24582"/>
                                        </p:tgtEl>
                                        <p:attrNameLst>
                                          <p:attrName>style.visibility</p:attrName>
                                        </p:attrNameLst>
                                      </p:cBhvr>
                                      <p:to>
                                        <p:strVal val="visible"/>
                                      </p:to>
                                    </p:set>
                                    <p:anim calcmode="lin" valueType="num">
                                      <p:cBhvr>
                                        <p:cTn id="13" dur="500" fill="hold"/>
                                        <p:tgtEl>
                                          <p:spTgt spid="24582"/>
                                        </p:tgtEl>
                                        <p:attrNameLst>
                                          <p:attrName>ppt_w</p:attrName>
                                        </p:attrNameLst>
                                      </p:cBhvr>
                                      <p:tavLst>
                                        <p:tav tm="0">
                                          <p:val>
                                            <p:fltVal val="0"/>
                                          </p:val>
                                        </p:tav>
                                        <p:tav tm="100000">
                                          <p:val>
                                            <p:strVal val="#ppt_w"/>
                                          </p:val>
                                        </p:tav>
                                      </p:tavLst>
                                    </p:anim>
                                    <p:anim calcmode="lin" valueType="num">
                                      <p:cBhvr>
                                        <p:cTn id="14" dur="500" fill="hold"/>
                                        <p:tgtEl>
                                          <p:spTgt spid="24582"/>
                                        </p:tgtEl>
                                        <p:attrNameLst>
                                          <p:attrName>ppt_h</p:attrName>
                                        </p:attrNameLst>
                                      </p:cBhvr>
                                      <p:tavLst>
                                        <p:tav tm="0">
                                          <p:val>
                                            <p:fltVal val="0"/>
                                          </p:val>
                                        </p:tav>
                                        <p:tav tm="100000">
                                          <p:val>
                                            <p:strVal val="#ppt_h"/>
                                          </p:val>
                                        </p:tav>
                                      </p:tavLst>
                                    </p:anim>
                                    <p:animEffect transition="in" filter="fade">
                                      <p:cBhvr>
                                        <p:cTn id="15" dur="500"/>
                                        <p:tgtEl>
                                          <p:spTgt spid="24582"/>
                                        </p:tgtEl>
                                      </p:cBhvr>
                                    </p:animEffect>
                                  </p:childTnLst>
                                </p:cTn>
                              </p:par>
                              <p:par>
                                <p:cTn id="16" presetID="22" presetClass="entr" presetSubtype="1" fill="hold" nodeType="withEffect">
                                  <p:stCondLst>
                                    <p:cond delay="0"/>
                                  </p:stCondLst>
                                  <p:childTnLst>
                                    <p:set>
                                      <p:cBhvr>
                                        <p:cTn id="17" dur="1" fill="hold">
                                          <p:stCondLst>
                                            <p:cond delay="0"/>
                                          </p:stCondLst>
                                        </p:cTn>
                                        <p:tgtEl>
                                          <p:spTgt spid="24583"/>
                                        </p:tgtEl>
                                        <p:attrNameLst>
                                          <p:attrName>style.visibility</p:attrName>
                                        </p:attrNameLst>
                                      </p:cBhvr>
                                      <p:to>
                                        <p:strVal val="visible"/>
                                      </p:to>
                                    </p:set>
                                    <p:animEffect transition="in" filter="wipe(up)">
                                      <p:cBhvr>
                                        <p:cTn id="18" dur="500"/>
                                        <p:tgtEl>
                                          <p:spTgt spid="245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nimBg="1"/>
      <p:bldP spid="24581" grpId="0" animBg="1"/>
      <p:bldP spid="2458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ChangeArrowheads="1"/>
          </p:cNvSpPr>
          <p:nvPr/>
        </p:nvSpPr>
        <p:spPr bwMode="auto">
          <a:xfrm>
            <a:off x="2411413" y="1125538"/>
            <a:ext cx="504825" cy="504825"/>
          </a:xfrm>
          <a:prstGeom prst="rightArrow">
            <a:avLst>
              <a:gd name="adj1" fmla="val 50000"/>
              <a:gd name="adj2" fmla="val 25000"/>
            </a:avLst>
          </a:prstGeom>
          <a:solidFill>
            <a:srgbClr val="FF9900"/>
          </a:solidFill>
          <a:ln w="12700" cap="sq">
            <a:solidFill>
              <a:schemeClr val="tx1"/>
            </a:solidFill>
            <a:miter lim="800000"/>
            <a:headEnd type="none" w="sm" len="sm"/>
            <a:tailEnd type="none" w="sm" len="sm"/>
          </a:ln>
          <a:effectLst/>
        </p:spPr>
        <p:txBody>
          <a:bodyPr wrap="none" anchor="ctr"/>
          <a:lstStyle/>
          <a:p>
            <a:endParaRPr lang="es-ES"/>
          </a:p>
        </p:txBody>
      </p:sp>
      <p:sp>
        <p:nvSpPr>
          <p:cNvPr id="25603" name="Rectangle 3"/>
          <p:cNvSpPr>
            <a:spLocks noChangeArrowheads="1"/>
          </p:cNvSpPr>
          <p:nvPr/>
        </p:nvSpPr>
        <p:spPr bwMode="auto">
          <a:xfrm>
            <a:off x="250825" y="693738"/>
            <a:ext cx="2087563" cy="1296987"/>
          </a:xfrm>
          <a:prstGeom prst="rect">
            <a:avLst/>
          </a:prstGeom>
          <a:solidFill>
            <a:schemeClr val="tx2"/>
          </a:solidFill>
          <a:ln w="9525">
            <a:noFill/>
            <a:miter lim="800000"/>
            <a:headEnd/>
            <a:tailEnd/>
          </a:ln>
          <a:effectLst/>
          <a:scene3d>
            <a:camera prst="legacyObliqueTopRight"/>
            <a:lightRig rig="legacyFlat3" dir="b"/>
          </a:scene3d>
          <a:sp3d extrusionH="430200" prstMaterial="legacyPlastic">
            <a:bevelT w="13500" h="13500" prst="angle"/>
            <a:bevelB w="13500" h="13500" prst="angle"/>
            <a:extrusionClr>
              <a:schemeClr val="tx2"/>
            </a:extrusionClr>
          </a:sp3d>
        </p:spPr>
        <p:txBody>
          <a:bodyPr anchor="ctr">
            <a:flatTx/>
          </a:bodyPr>
          <a:lstStyle/>
          <a:p>
            <a:pPr algn="ctr"/>
            <a:r>
              <a:rPr lang="es-ES" sz="2100" b="1" i="1">
                <a:solidFill>
                  <a:srgbClr val="0000CC"/>
                </a:solidFill>
                <a:effectLst>
                  <a:outerShdw blurRad="38100" dist="38100" dir="2700000" algn="tl">
                    <a:srgbClr val="000000"/>
                  </a:outerShdw>
                </a:effectLst>
                <a:latin typeface="Arial" charset="0"/>
              </a:rPr>
              <a:t>Materias primas</a:t>
            </a:r>
          </a:p>
        </p:txBody>
      </p:sp>
      <p:sp>
        <p:nvSpPr>
          <p:cNvPr id="25604" name="Rectangle 4"/>
          <p:cNvSpPr>
            <a:spLocks noChangeArrowheads="1"/>
          </p:cNvSpPr>
          <p:nvPr/>
        </p:nvSpPr>
        <p:spPr bwMode="auto">
          <a:xfrm>
            <a:off x="179388" y="5157788"/>
            <a:ext cx="2160587" cy="1079500"/>
          </a:xfrm>
          <a:prstGeom prst="rect">
            <a:avLst/>
          </a:prstGeom>
          <a:solidFill>
            <a:schemeClr val="tx2"/>
          </a:solidFill>
          <a:ln w="9525">
            <a:noFill/>
            <a:miter lim="800000"/>
            <a:headEnd/>
            <a:tailEnd/>
          </a:ln>
          <a:effectLst/>
          <a:scene3d>
            <a:camera prst="legacyObliqueTopRight"/>
            <a:lightRig rig="legacyFlat3" dir="b"/>
          </a:scene3d>
          <a:sp3d extrusionH="430200" prstMaterial="legacyPlastic">
            <a:bevelT w="13500" h="13500" prst="angle"/>
            <a:bevelB w="13500" h="13500" prst="angle"/>
            <a:extrusionClr>
              <a:schemeClr val="tx2"/>
            </a:extrusionClr>
          </a:sp3d>
        </p:spPr>
        <p:txBody>
          <a:bodyPr anchor="ctr">
            <a:flatTx/>
          </a:bodyPr>
          <a:lstStyle/>
          <a:p>
            <a:pPr algn="ctr"/>
            <a:r>
              <a:rPr lang="es-ES" sz="2800" b="1" i="1">
                <a:solidFill>
                  <a:srgbClr val="0000CC"/>
                </a:solidFill>
                <a:effectLst>
                  <a:outerShdw blurRad="38100" dist="38100" dir="2700000" algn="tl">
                    <a:srgbClr val="000000"/>
                  </a:outerShdw>
                </a:effectLst>
                <a:latin typeface="Arial" charset="0"/>
              </a:rPr>
              <a:t>Maquinaria y equipo</a:t>
            </a:r>
            <a:r>
              <a:rPr lang="es-ES" sz="2800">
                <a:solidFill>
                  <a:srgbClr val="0000CC"/>
                </a:solidFill>
                <a:effectLst>
                  <a:outerShdw blurRad="38100" dist="38100" dir="2700000" algn="tl">
                    <a:srgbClr val="000000"/>
                  </a:outerShdw>
                </a:effectLst>
                <a:latin typeface="Arial" charset="0"/>
              </a:rPr>
              <a:t> </a:t>
            </a:r>
          </a:p>
        </p:txBody>
      </p:sp>
      <p:sp>
        <p:nvSpPr>
          <p:cNvPr id="25605" name="AutoShape 5"/>
          <p:cNvSpPr>
            <a:spLocks noChangeArrowheads="1"/>
          </p:cNvSpPr>
          <p:nvPr/>
        </p:nvSpPr>
        <p:spPr bwMode="auto">
          <a:xfrm>
            <a:off x="2484438" y="5445125"/>
            <a:ext cx="503237" cy="504825"/>
          </a:xfrm>
          <a:prstGeom prst="rightArrow">
            <a:avLst>
              <a:gd name="adj1" fmla="val 50000"/>
              <a:gd name="adj2" fmla="val 25000"/>
            </a:avLst>
          </a:prstGeom>
          <a:solidFill>
            <a:srgbClr val="FF9900"/>
          </a:solidFill>
          <a:ln w="12700" cap="sq">
            <a:solidFill>
              <a:schemeClr val="tx1"/>
            </a:solidFill>
            <a:miter lim="800000"/>
            <a:headEnd type="none" w="sm" len="sm"/>
            <a:tailEnd type="none" w="sm" len="sm"/>
          </a:ln>
          <a:effectLst/>
        </p:spPr>
        <p:txBody>
          <a:bodyPr wrap="none" anchor="ctr"/>
          <a:lstStyle/>
          <a:p>
            <a:endParaRPr lang="es-ES"/>
          </a:p>
        </p:txBody>
      </p:sp>
      <p:sp>
        <p:nvSpPr>
          <p:cNvPr id="25606" name="AutoShape 6"/>
          <p:cNvSpPr>
            <a:spLocks noChangeArrowheads="1"/>
          </p:cNvSpPr>
          <p:nvPr/>
        </p:nvSpPr>
        <p:spPr bwMode="auto">
          <a:xfrm>
            <a:off x="2987675" y="411163"/>
            <a:ext cx="5826125" cy="1997075"/>
          </a:xfrm>
          <a:prstGeom prst="bevel">
            <a:avLst>
              <a:gd name="adj" fmla="val 6421"/>
            </a:avLst>
          </a:prstGeom>
          <a:solidFill>
            <a:srgbClr val="FFFFFF"/>
          </a:solidFill>
          <a:ln w="12700" cap="sq">
            <a:solidFill>
              <a:schemeClr val="tx1"/>
            </a:solidFill>
            <a:miter lim="800000"/>
            <a:headEnd type="none" w="sm" len="sm"/>
            <a:tailEnd type="none" w="sm" len="sm"/>
          </a:ln>
          <a:effectLst/>
        </p:spPr>
        <p:txBody>
          <a:bodyPr anchor="ctr">
            <a:spAutoFit/>
          </a:bodyPr>
          <a:lstStyle/>
          <a:p>
            <a:pPr algn="ctr"/>
            <a:r>
              <a:rPr lang="es-ES" b="1">
                <a:solidFill>
                  <a:srgbClr val="000000"/>
                </a:solidFill>
                <a:latin typeface="Arial" charset="0"/>
              </a:rPr>
              <a:t>Se requerirán 831 toneladas métricas de banano desechado. Unos 30.000 kilos de nylon para la costura de las fundas y 13.068 fundas de 20 kilos, como materiales indirectos además de unos 5.000 galones de diesel para mover ciertas maquinarias que ingresan al proceso productivo</a:t>
            </a:r>
            <a:r>
              <a:rPr lang="es-ES" u="sng">
                <a:solidFill>
                  <a:srgbClr val="000000"/>
                </a:solidFill>
                <a:latin typeface="Arial" charset="0"/>
              </a:rPr>
              <a:t> </a:t>
            </a:r>
          </a:p>
        </p:txBody>
      </p:sp>
      <p:sp>
        <p:nvSpPr>
          <p:cNvPr id="25607" name="AutoShape 7"/>
          <p:cNvSpPr>
            <a:spLocks noChangeArrowheads="1"/>
          </p:cNvSpPr>
          <p:nvPr/>
        </p:nvSpPr>
        <p:spPr bwMode="auto">
          <a:xfrm>
            <a:off x="2987675" y="4941888"/>
            <a:ext cx="5832475" cy="1582737"/>
          </a:xfrm>
          <a:prstGeom prst="bevel">
            <a:avLst>
              <a:gd name="adj" fmla="val 5856"/>
            </a:avLst>
          </a:prstGeom>
          <a:solidFill>
            <a:srgbClr val="FFFFFF"/>
          </a:solidFill>
          <a:ln w="12700" cap="sq">
            <a:solidFill>
              <a:schemeClr val="tx1"/>
            </a:solidFill>
            <a:miter lim="800000"/>
            <a:headEnd type="none" w="sm" len="sm"/>
            <a:tailEnd type="none" w="sm" len="sm"/>
          </a:ln>
          <a:effectLst/>
        </p:spPr>
        <p:txBody>
          <a:bodyPr anchor="ctr"/>
          <a:lstStyle/>
          <a:p>
            <a:pPr algn="ctr"/>
            <a:r>
              <a:rPr lang="es-ES" b="1">
                <a:solidFill>
                  <a:srgbClr val="000000"/>
                </a:solidFill>
                <a:latin typeface="Arial" charset="0"/>
              </a:rPr>
              <a:t>CALDERO</a:t>
            </a:r>
          </a:p>
          <a:p>
            <a:pPr algn="ctr"/>
            <a:r>
              <a:rPr lang="es-ES" b="1">
                <a:solidFill>
                  <a:srgbClr val="000000"/>
                </a:solidFill>
                <a:latin typeface="Arial" charset="0"/>
              </a:rPr>
              <a:t>BÁSCULA MÓVIL</a:t>
            </a:r>
          </a:p>
          <a:p>
            <a:pPr algn="ctr"/>
            <a:r>
              <a:rPr lang="es-ES" b="1">
                <a:solidFill>
                  <a:srgbClr val="000000"/>
                </a:solidFill>
                <a:latin typeface="Arial" charset="0"/>
              </a:rPr>
              <a:t>SECADOR DE LA MATERIA PRIMA</a:t>
            </a:r>
          </a:p>
          <a:p>
            <a:pPr algn="ctr"/>
            <a:r>
              <a:rPr lang="es-ES" b="1">
                <a:solidFill>
                  <a:srgbClr val="000000"/>
                </a:solidFill>
                <a:latin typeface="Arial" charset="0"/>
              </a:rPr>
              <a:t>ENVASADORA VERTICAL </a:t>
            </a:r>
          </a:p>
        </p:txBody>
      </p:sp>
      <p:sp>
        <p:nvSpPr>
          <p:cNvPr id="25608" name="AutoShape 8"/>
          <p:cNvSpPr>
            <a:spLocks noChangeArrowheads="1"/>
          </p:cNvSpPr>
          <p:nvPr/>
        </p:nvSpPr>
        <p:spPr bwMode="auto">
          <a:xfrm>
            <a:off x="2339975" y="3284538"/>
            <a:ext cx="649288" cy="504825"/>
          </a:xfrm>
          <a:prstGeom prst="rightArrow">
            <a:avLst>
              <a:gd name="adj1" fmla="val 50000"/>
              <a:gd name="adj2" fmla="val 32154"/>
            </a:avLst>
          </a:prstGeom>
          <a:solidFill>
            <a:srgbClr val="FF9900"/>
          </a:solidFill>
          <a:ln w="12700" cap="sq">
            <a:solidFill>
              <a:schemeClr val="tx1"/>
            </a:solidFill>
            <a:miter lim="800000"/>
            <a:headEnd type="none" w="sm" len="sm"/>
            <a:tailEnd type="none" w="sm" len="sm"/>
          </a:ln>
          <a:effectLst/>
        </p:spPr>
        <p:txBody>
          <a:bodyPr wrap="none" anchor="ctr"/>
          <a:lstStyle/>
          <a:p>
            <a:endParaRPr lang="es-ES"/>
          </a:p>
        </p:txBody>
      </p:sp>
      <p:sp>
        <p:nvSpPr>
          <p:cNvPr id="25609" name="Rectangle 9"/>
          <p:cNvSpPr>
            <a:spLocks noChangeArrowheads="1"/>
          </p:cNvSpPr>
          <p:nvPr/>
        </p:nvSpPr>
        <p:spPr bwMode="auto">
          <a:xfrm>
            <a:off x="252413" y="2997200"/>
            <a:ext cx="2087562" cy="1296988"/>
          </a:xfrm>
          <a:prstGeom prst="rect">
            <a:avLst/>
          </a:prstGeom>
          <a:solidFill>
            <a:schemeClr val="tx2"/>
          </a:solidFill>
          <a:ln w="9525">
            <a:noFill/>
            <a:miter lim="800000"/>
            <a:headEnd/>
            <a:tailEnd/>
          </a:ln>
          <a:effectLst/>
          <a:scene3d>
            <a:camera prst="legacyObliqueTopRight"/>
            <a:lightRig rig="legacyFlat3" dir="b"/>
          </a:scene3d>
          <a:sp3d extrusionH="430200" prstMaterial="legacyPlastic">
            <a:bevelT w="13500" h="13500" prst="angle"/>
            <a:bevelB w="13500" h="13500" prst="angle"/>
            <a:extrusionClr>
              <a:schemeClr val="tx2"/>
            </a:extrusionClr>
          </a:sp3d>
        </p:spPr>
        <p:txBody>
          <a:bodyPr anchor="ctr">
            <a:flatTx/>
          </a:bodyPr>
          <a:lstStyle/>
          <a:p>
            <a:pPr algn="ctr">
              <a:lnSpc>
                <a:spcPct val="80000"/>
              </a:lnSpc>
            </a:pPr>
            <a:r>
              <a:rPr lang="es-ES" sz="2500" b="1" i="1">
                <a:solidFill>
                  <a:srgbClr val="0000CC"/>
                </a:solidFill>
                <a:effectLst>
                  <a:outerShdw blurRad="38100" dist="38100" dir="2700000" algn="tl">
                    <a:srgbClr val="000000"/>
                  </a:outerShdw>
                </a:effectLst>
                <a:latin typeface="Arial" charset="0"/>
              </a:rPr>
              <a:t>Mano de obra requerida</a:t>
            </a:r>
            <a:r>
              <a:rPr lang="es-ES" sz="4800">
                <a:solidFill>
                  <a:srgbClr val="0000CC"/>
                </a:solidFill>
                <a:effectLst>
                  <a:outerShdw blurRad="38100" dist="38100" dir="2700000" algn="tl">
                    <a:srgbClr val="000000"/>
                  </a:outerShdw>
                </a:effectLst>
                <a:latin typeface="Arial" charset="0"/>
              </a:rPr>
              <a:t> </a:t>
            </a:r>
          </a:p>
        </p:txBody>
      </p:sp>
      <p:sp>
        <p:nvSpPr>
          <p:cNvPr id="25610" name="AutoShape 10"/>
          <p:cNvSpPr>
            <a:spLocks noChangeArrowheads="1"/>
          </p:cNvSpPr>
          <p:nvPr/>
        </p:nvSpPr>
        <p:spPr bwMode="auto">
          <a:xfrm>
            <a:off x="2987675" y="2636838"/>
            <a:ext cx="5834063" cy="2160587"/>
          </a:xfrm>
          <a:prstGeom prst="bevel">
            <a:avLst>
              <a:gd name="adj" fmla="val 6421"/>
            </a:avLst>
          </a:prstGeom>
          <a:solidFill>
            <a:srgbClr val="FFFFFF"/>
          </a:solidFill>
          <a:ln w="12700" cap="sq">
            <a:solidFill>
              <a:schemeClr val="tx1"/>
            </a:solidFill>
            <a:miter lim="800000"/>
            <a:headEnd type="none" w="sm" len="sm"/>
            <a:tailEnd type="none" w="sm" len="sm"/>
          </a:ln>
          <a:effectLst/>
        </p:spPr>
        <p:txBody>
          <a:bodyPr anchor="ctr"/>
          <a:lstStyle/>
          <a:p>
            <a:pPr algn="ctr"/>
            <a:r>
              <a:rPr lang="es-ES" b="1">
                <a:solidFill>
                  <a:srgbClr val="000000"/>
                </a:solidFill>
                <a:latin typeface="Arial" charset="0"/>
              </a:rPr>
              <a:t>La mano de obra directa alcanza los 15 obreros, entre clasificadores y personal encargados de las diferentes maquinarias, volantes, bodegueros, ayudantes, etc. En lo que respecta a mano de obra indirecta, personal administrativo y ventas, se precisan de 11 personas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blinds(horizontal)">
                                      <p:cBhvr>
                                        <p:cTn id="7" dur="500"/>
                                        <p:tgtEl>
                                          <p:spTgt spid="2560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5602"/>
                                        </p:tgtEl>
                                        <p:attrNameLst>
                                          <p:attrName>style.visibility</p:attrName>
                                        </p:attrNameLst>
                                      </p:cBhvr>
                                      <p:to>
                                        <p:strVal val="visible"/>
                                      </p:to>
                                    </p:set>
                                    <p:animEffect transition="in" filter="checkerboard(across)">
                                      <p:cBhvr>
                                        <p:cTn id="10" dur="500"/>
                                        <p:tgtEl>
                                          <p:spTgt spid="25602"/>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606"/>
                                        </p:tgtEl>
                                        <p:attrNameLst>
                                          <p:attrName>style.visibility</p:attrName>
                                        </p:attrNameLst>
                                      </p:cBhvr>
                                      <p:to>
                                        <p:strVal val="visible"/>
                                      </p:to>
                                    </p:set>
                                    <p:animEffect transition="in" filter="strips(downLeft)">
                                      <p:cBhvr>
                                        <p:cTn id="13" dur="500"/>
                                        <p:tgtEl>
                                          <p:spTgt spid="25606"/>
                                        </p:tgtEl>
                                      </p:cBhvr>
                                    </p:animEffect>
                                  </p:childTnLst>
                                </p:cTn>
                              </p:par>
                              <p:par>
                                <p:cTn id="14" presetID="3" presetClass="entr" presetSubtype="5" fill="hold" grpId="0" nodeType="withEffect">
                                  <p:stCondLst>
                                    <p:cond delay="0"/>
                                  </p:stCondLst>
                                  <p:childTnLst>
                                    <p:set>
                                      <p:cBhvr>
                                        <p:cTn id="15" dur="1" fill="hold">
                                          <p:stCondLst>
                                            <p:cond delay="0"/>
                                          </p:stCondLst>
                                        </p:cTn>
                                        <p:tgtEl>
                                          <p:spTgt spid="25604"/>
                                        </p:tgtEl>
                                        <p:attrNameLst>
                                          <p:attrName>style.visibility</p:attrName>
                                        </p:attrNameLst>
                                      </p:cBhvr>
                                      <p:to>
                                        <p:strVal val="visible"/>
                                      </p:to>
                                    </p:set>
                                    <p:animEffect transition="in" filter="blinds(vertical)">
                                      <p:cBhvr>
                                        <p:cTn id="16" dur="500"/>
                                        <p:tgtEl>
                                          <p:spTgt spid="25604"/>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25605"/>
                                        </p:tgtEl>
                                        <p:attrNameLst>
                                          <p:attrName>style.visibility</p:attrName>
                                        </p:attrNameLst>
                                      </p:cBhvr>
                                      <p:to>
                                        <p:strVal val="visible"/>
                                      </p:to>
                                    </p:set>
                                    <p:animEffect transition="in" filter="checkerboard(across)">
                                      <p:cBhvr>
                                        <p:cTn id="19" dur="500"/>
                                        <p:tgtEl>
                                          <p:spTgt spid="25605"/>
                                        </p:tgtEl>
                                      </p:cBhvr>
                                    </p:animEffect>
                                  </p:childTnLst>
                                </p:cTn>
                              </p:par>
                              <p:par>
                                <p:cTn id="20" presetID="16" presetClass="entr" presetSubtype="42" fill="hold" grpId="0" nodeType="withEffect">
                                  <p:stCondLst>
                                    <p:cond delay="0"/>
                                  </p:stCondLst>
                                  <p:childTnLst>
                                    <p:set>
                                      <p:cBhvr>
                                        <p:cTn id="21" dur="1" fill="hold">
                                          <p:stCondLst>
                                            <p:cond delay="0"/>
                                          </p:stCondLst>
                                        </p:cTn>
                                        <p:tgtEl>
                                          <p:spTgt spid="25607"/>
                                        </p:tgtEl>
                                        <p:attrNameLst>
                                          <p:attrName>style.visibility</p:attrName>
                                        </p:attrNameLst>
                                      </p:cBhvr>
                                      <p:to>
                                        <p:strVal val="visible"/>
                                      </p:to>
                                    </p:set>
                                    <p:animEffect transition="in" filter="barn(outHorizontal)">
                                      <p:cBhvr>
                                        <p:cTn id="22" dur="500"/>
                                        <p:tgtEl>
                                          <p:spTgt spid="25607"/>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25608"/>
                                        </p:tgtEl>
                                        <p:attrNameLst>
                                          <p:attrName>style.visibility</p:attrName>
                                        </p:attrNameLst>
                                      </p:cBhvr>
                                      <p:to>
                                        <p:strVal val="visible"/>
                                      </p:to>
                                    </p:set>
                                    <p:animEffect transition="in" filter="checkerboard(across)">
                                      <p:cBhvr>
                                        <p:cTn id="25" dur="500"/>
                                        <p:tgtEl>
                                          <p:spTgt spid="25608"/>
                                        </p:tgtEl>
                                      </p:cBhvr>
                                    </p:animEffect>
                                  </p:childTnLst>
                                </p:cTn>
                              </p:par>
                              <p:par>
                                <p:cTn id="26" presetID="3" presetClass="entr" presetSubtype="5" fill="hold" grpId="0" nodeType="withEffect">
                                  <p:stCondLst>
                                    <p:cond delay="0"/>
                                  </p:stCondLst>
                                  <p:childTnLst>
                                    <p:set>
                                      <p:cBhvr>
                                        <p:cTn id="27" dur="1" fill="hold">
                                          <p:stCondLst>
                                            <p:cond delay="0"/>
                                          </p:stCondLst>
                                        </p:cTn>
                                        <p:tgtEl>
                                          <p:spTgt spid="25610"/>
                                        </p:tgtEl>
                                        <p:attrNameLst>
                                          <p:attrName>style.visibility</p:attrName>
                                        </p:attrNameLst>
                                      </p:cBhvr>
                                      <p:to>
                                        <p:strVal val="visible"/>
                                      </p:to>
                                    </p:set>
                                    <p:animEffect transition="in" filter="blinds(vertical)">
                                      <p:cBhvr>
                                        <p:cTn id="28" dur="500"/>
                                        <p:tgtEl>
                                          <p:spTgt spid="25610"/>
                                        </p:tgtEl>
                                      </p:cBhvr>
                                    </p:animEffect>
                                  </p:childTnLst>
                                </p:cTn>
                              </p:par>
                              <p:par>
                                <p:cTn id="29" presetID="4" presetClass="entr" presetSubtype="32" fill="hold" grpId="0" nodeType="withEffect">
                                  <p:stCondLst>
                                    <p:cond delay="0"/>
                                  </p:stCondLst>
                                  <p:childTnLst>
                                    <p:set>
                                      <p:cBhvr>
                                        <p:cTn id="30" dur="1" fill="hold">
                                          <p:stCondLst>
                                            <p:cond delay="0"/>
                                          </p:stCondLst>
                                        </p:cTn>
                                        <p:tgtEl>
                                          <p:spTgt spid="25609"/>
                                        </p:tgtEl>
                                        <p:attrNameLst>
                                          <p:attrName>style.visibility</p:attrName>
                                        </p:attrNameLst>
                                      </p:cBhvr>
                                      <p:to>
                                        <p:strVal val="visible"/>
                                      </p:to>
                                    </p:set>
                                    <p:animEffect transition="in" filter="box(out)">
                                      <p:cBhvr>
                                        <p:cTn id="31" dur="500"/>
                                        <p:tgtEl>
                                          <p:spTgt spid="256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nimBg="1"/>
      <p:bldP spid="25603" grpId="0" animBg="1"/>
      <p:bldP spid="25604" grpId="0" animBg="1"/>
      <p:bldP spid="25605" grpId="0" animBg="1"/>
      <p:bldP spid="25606" grpId="0" animBg="1"/>
      <p:bldP spid="25607" grpId="0" animBg="1"/>
      <p:bldP spid="25608" grpId="0" animBg="1"/>
      <p:bldP spid="25609" grpId="0" animBg="1"/>
      <p:bldP spid="256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solidFill>
            <a:schemeClr val="tx2"/>
          </a:solidFill>
          <a:ln/>
        </p:spPr>
        <p:txBody>
          <a:bodyPr anchorCtr="0"/>
          <a:lstStyle/>
          <a:p>
            <a:r>
              <a:rPr lang="es-ES" sz="3200" b="1">
                <a:solidFill>
                  <a:srgbClr val="0000CC"/>
                </a:solidFill>
              </a:rPr>
              <a:t>MAQUINARIA Y EQUIPO PARA PRODUCCIÓN</a:t>
            </a:r>
          </a:p>
        </p:txBody>
      </p:sp>
      <p:graphicFrame>
        <p:nvGraphicFramePr>
          <p:cNvPr id="26627" name="Group 3"/>
          <p:cNvGraphicFramePr>
            <a:graphicFrameLocks noGrp="1"/>
          </p:cNvGraphicFramePr>
          <p:nvPr>
            <p:ph idx="1"/>
          </p:nvPr>
        </p:nvGraphicFramePr>
        <p:xfrm>
          <a:off x="457200" y="1600200"/>
          <a:ext cx="8229600" cy="5138738"/>
        </p:xfrm>
        <a:graphic>
          <a:graphicData uri="http://schemas.openxmlformats.org/drawingml/2006/table">
            <a:tbl>
              <a:tblPr/>
              <a:tblGrid>
                <a:gridCol w="2665413"/>
                <a:gridCol w="5564187"/>
              </a:tblGrid>
              <a:tr h="349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cs typeface="Times New Roman" pitchFamily="18" charset="0"/>
                        </a:rPr>
                        <a:t>CANTIDAD</a:t>
                      </a:r>
                      <a:endParaRPr kumimoji="1" lang="en-US" sz="2000" b="1"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cs typeface="Times New Roman" pitchFamily="18" charset="0"/>
                        </a:rPr>
                        <a:t>DENOMINACIÓN</a:t>
                      </a:r>
                      <a:endParaRPr kumimoji="1" lang="en-US" sz="2000" b="1"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cs typeface="Times New Roman" pitchFamily="18" charset="0"/>
                        </a:rPr>
                        <a:t>1 </a:t>
                      </a:r>
                      <a:endParaRPr kumimoji="1" lang="en-US" sz="2000" b="1"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ea typeface="Times New Roman" pitchFamily="18" charset="0"/>
                          <a:cs typeface="Arial" charset="0"/>
                        </a:rPr>
                        <a:t>Bascula</a:t>
                      </a:r>
                      <a:endParaRPr kumimoji="1" lang="en-US" sz="2000" b="1" i="0" u="none" strike="noStrike" cap="none" normalizeH="0" baseline="0" smtClean="0">
                        <a:ln>
                          <a:noFill/>
                        </a:ln>
                        <a:solidFill>
                          <a:srgbClr val="000000"/>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solidFill>
                      <a:srgbClr val="FFFFFF"/>
                    </a:solidFill>
                  </a:tcPr>
                </a:tc>
              </a:tr>
              <a:tr h="349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cs typeface="Times New Roman" pitchFamily="18" charset="0"/>
                        </a:rPr>
                        <a:t>1</a:t>
                      </a:r>
                      <a:endParaRPr kumimoji="1" lang="en-US" sz="2000" b="1"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FFFFF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ea typeface="Times New Roman" pitchFamily="18" charset="0"/>
                          <a:cs typeface="Arial" charset="0"/>
                        </a:rPr>
                        <a:t>Tanque disolvente del gel de banano</a:t>
                      </a:r>
                      <a:endParaRPr kumimoji="1" lang="en-US" sz="2000" b="1" i="0" u="none" strike="noStrike" cap="none" normalizeH="0" baseline="0" smtClean="0">
                        <a:ln>
                          <a:noFill/>
                        </a:ln>
                        <a:solidFill>
                          <a:srgbClr val="000000"/>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FFFFFF"/>
                    </a:solid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cs typeface="Times New Roman" pitchFamily="18" charset="0"/>
                        </a:rPr>
                        <a:t>1</a:t>
                      </a:r>
                      <a:endParaRPr kumimoji="1" lang="en-US" sz="2000" b="1"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FFFFF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ea typeface="Times New Roman" pitchFamily="18" charset="0"/>
                          <a:cs typeface="Arial" charset="0"/>
                        </a:rPr>
                        <a:t>Equipo para la primera licuación</a:t>
                      </a:r>
                      <a:endParaRPr kumimoji="1" lang="en-US" sz="2000" b="1" i="0" u="none" strike="noStrike" cap="none" normalizeH="0" baseline="0" smtClean="0">
                        <a:ln>
                          <a:noFill/>
                        </a:ln>
                        <a:solidFill>
                          <a:srgbClr val="000000"/>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FFFFFF"/>
                    </a:solidFill>
                  </a:tcPr>
                </a:tc>
              </a:tr>
              <a:tr h="349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cs typeface="Times New Roman" pitchFamily="18" charset="0"/>
                        </a:rPr>
                        <a:t>1</a:t>
                      </a:r>
                      <a:endParaRPr kumimoji="1" lang="en-US" sz="2000" b="1"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FFFFF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ea typeface="Times New Roman" pitchFamily="18" charset="0"/>
                          <a:cs typeface="Arial" charset="0"/>
                        </a:rPr>
                        <a:t>Torre para la segunda licuación</a:t>
                      </a:r>
                      <a:endParaRPr kumimoji="1" lang="en-US" sz="2000" b="1" i="0" u="none" strike="noStrike" cap="none" normalizeH="0" baseline="0" smtClean="0">
                        <a:ln>
                          <a:noFill/>
                        </a:ln>
                        <a:solidFill>
                          <a:srgbClr val="000000"/>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FFFFFF"/>
                    </a:solid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cs typeface="Times New Roman" pitchFamily="18" charset="0"/>
                        </a:rPr>
                        <a:t>1</a:t>
                      </a:r>
                      <a:endParaRPr kumimoji="1" lang="en-US" sz="2000" b="1"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FFFFF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ea typeface="Times New Roman" pitchFamily="18" charset="0"/>
                          <a:cs typeface="Arial" charset="0"/>
                        </a:rPr>
                        <a:t>Calentador o estufa</a:t>
                      </a:r>
                      <a:endParaRPr kumimoji="1" lang="en-US" sz="2000" b="1" i="0" u="none" strike="noStrike" cap="none" normalizeH="0" baseline="0" smtClean="0">
                        <a:ln>
                          <a:noFill/>
                        </a:ln>
                        <a:solidFill>
                          <a:srgbClr val="000000"/>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FFFFFF"/>
                    </a:solidFill>
                  </a:tcPr>
                </a:tc>
              </a:tr>
              <a:tr h="349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cs typeface="Times New Roman" pitchFamily="18" charset="0"/>
                        </a:rPr>
                        <a:t>1</a:t>
                      </a:r>
                      <a:endParaRPr kumimoji="1" lang="en-US" sz="2000" b="1"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FFFFF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ea typeface="Times New Roman" pitchFamily="18" charset="0"/>
                          <a:cs typeface="Arial" charset="0"/>
                        </a:rPr>
                        <a:t>Tanque para la sacarización</a:t>
                      </a:r>
                      <a:endParaRPr kumimoji="1" lang="en-US" sz="2000" b="1" i="0" u="none" strike="noStrike" cap="none" normalizeH="0" baseline="0" smtClean="0">
                        <a:ln>
                          <a:noFill/>
                        </a:ln>
                        <a:solidFill>
                          <a:srgbClr val="000000"/>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FFFFFF"/>
                    </a:solid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cs typeface="Times New Roman" pitchFamily="18" charset="0"/>
                        </a:rPr>
                        <a:t>1</a:t>
                      </a:r>
                      <a:endParaRPr kumimoji="1" lang="en-US" sz="2000" b="1"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FFFFF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ea typeface="Times New Roman" pitchFamily="18" charset="0"/>
                          <a:cs typeface="Arial" charset="0"/>
                        </a:rPr>
                        <a:t>Tanque para la primera decoloración</a:t>
                      </a:r>
                      <a:endParaRPr kumimoji="1" lang="en-US" sz="2000" b="1" i="0" u="none" strike="noStrike" cap="none" normalizeH="0" baseline="0" smtClean="0">
                        <a:ln>
                          <a:noFill/>
                        </a:ln>
                        <a:solidFill>
                          <a:srgbClr val="000000"/>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FFFFFF"/>
                    </a:solidFill>
                  </a:tcPr>
                </a:tc>
              </a:tr>
              <a:tr h="349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cs typeface="Times New Roman" pitchFamily="18" charset="0"/>
                        </a:rPr>
                        <a:t>1</a:t>
                      </a:r>
                      <a:endParaRPr kumimoji="1" lang="en-US" sz="2000" b="1"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FFFFF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ea typeface="Times New Roman" pitchFamily="18" charset="0"/>
                          <a:cs typeface="Arial" charset="0"/>
                        </a:rPr>
                        <a:t>Equipo de filtración</a:t>
                      </a:r>
                      <a:endParaRPr kumimoji="1" lang="en-US" sz="2000" b="1" i="0" u="none" strike="noStrike" cap="none" normalizeH="0" baseline="0" smtClean="0">
                        <a:ln>
                          <a:noFill/>
                        </a:ln>
                        <a:solidFill>
                          <a:srgbClr val="000000"/>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FFFFFF"/>
                    </a:solid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cs typeface="Times New Roman" pitchFamily="18" charset="0"/>
                        </a:rPr>
                        <a:t>1</a:t>
                      </a:r>
                      <a:endParaRPr kumimoji="1" lang="en-US" sz="2000" b="1"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FFFFF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ea typeface="Times New Roman" pitchFamily="18" charset="0"/>
                          <a:cs typeface="Arial" charset="0"/>
                        </a:rPr>
                        <a:t>Equipo para la primera decoloración</a:t>
                      </a:r>
                      <a:endParaRPr kumimoji="1" lang="en-US" sz="2000" b="1" i="0" u="none" strike="noStrike" cap="none" normalizeH="0" baseline="0" smtClean="0">
                        <a:ln>
                          <a:noFill/>
                        </a:ln>
                        <a:solidFill>
                          <a:srgbClr val="000000"/>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FFFFFF"/>
                    </a:solidFill>
                  </a:tcPr>
                </a:tc>
              </a:tr>
              <a:tr h="349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cs typeface="Times New Roman" pitchFamily="18" charset="0"/>
                        </a:rPr>
                        <a:t>1</a:t>
                      </a:r>
                      <a:endParaRPr kumimoji="1" lang="en-US" sz="2000" b="1"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FFFFF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ea typeface="Times New Roman" pitchFamily="18" charset="0"/>
                          <a:cs typeface="Arial" charset="0"/>
                        </a:rPr>
                        <a:t>Equipo de isomerización y separación</a:t>
                      </a:r>
                      <a:endParaRPr kumimoji="1" lang="en-US" sz="2000" b="1" i="0" u="none" strike="noStrike" cap="none" normalizeH="0" baseline="0" smtClean="0">
                        <a:ln>
                          <a:noFill/>
                        </a:ln>
                        <a:solidFill>
                          <a:srgbClr val="000000"/>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FFFFFF"/>
                    </a:solid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cs typeface="Times New Roman" pitchFamily="18" charset="0"/>
                        </a:rPr>
                        <a:t>1</a:t>
                      </a:r>
                      <a:endParaRPr kumimoji="1" lang="en-US" sz="2000" b="1"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FFFFF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ea typeface="Times New Roman" pitchFamily="18" charset="0"/>
                          <a:cs typeface="Arial" charset="0"/>
                        </a:rPr>
                        <a:t>Tanque para la segunda decoloración</a:t>
                      </a:r>
                      <a:endParaRPr kumimoji="1" lang="en-US" sz="2000" b="1" i="0" u="none" strike="noStrike" cap="none" normalizeH="0" baseline="0" smtClean="0">
                        <a:ln>
                          <a:noFill/>
                        </a:ln>
                        <a:solidFill>
                          <a:srgbClr val="000000"/>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FFFFFF"/>
                    </a:solidFill>
                  </a:tcPr>
                </a:tc>
              </a:tr>
              <a:tr h="349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cs typeface="Times New Roman" pitchFamily="18" charset="0"/>
                        </a:rPr>
                        <a:t>1</a:t>
                      </a:r>
                      <a:endParaRPr kumimoji="1" lang="en-US" sz="2000" b="1"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rgbClr val="000000"/>
                          </a:solidFill>
                          <a:effectLst/>
                          <a:latin typeface="Trebuchet MS" pitchFamily="34" charset="0"/>
                          <a:ea typeface="Times New Roman" pitchFamily="18" charset="0"/>
                          <a:cs typeface="Arial" charset="0"/>
                        </a:rPr>
                        <a:t>Concentrador</a:t>
                      </a:r>
                      <a:endParaRPr kumimoji="1" lang="en-US" sz="2000" b="1" i="0" u="none" strike="noStrike" cap="none" normalizeH="0" baseline="0" smtClean="0">
                        <a:ln>
                          <a:noFill/>
                        </a:ln>
                        <a:solidFill>
                          <a:srgbClr val="000000"/>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checkerboard(down)">
                                      <p:cBhvr>
                                        <p:cTn id="7" dur="500"/>
                                        <p:tgtEl>
                                          <p:spTgt spid="26626"/>
                                        </p:tgtEl>
                                      </p:cBhvr>
                                    </p:animEffect>
                                  </p:childTnLst>
                                </p:cTn>
                              </p:par>
                              <p:par>
                                <p:cTn id="8" presetID="9" presetClass="entr" presetSubtype="0" fill="hold" nodeType="withEffect">
                                  <p:stCondLst>
                                    <p:cond delay="0"/>
                                  </p:stCondLst>
                                  <p:childTnLst>
                                    <p:set>
                                      <p:cBhvr>
                                        <p:cTn id="9" dur="1" fill="hold">
                                          <p:stCondLst>
                                            <p:cond delay="0"/>
                                          </p:stCondLst>
                                        </p:cTn>
                                        <p:tgtEl>
                                          <p:spTgt spid="26627"/>
                                        </p:tgtEl>
                                        <p:attrNameLst>
                                          <p:attrName>style.visibility</p:attrName>
                                        </p:attrNameLst>
                                      </p:cBhvr>
                                      <p:to>
                                        <p:strVal val="visible"/>
                                      </p:to>
                                    </p:set>
                                    <p:animEffect transition="in" filter="dissolve">
                                      <p:cBhvr>
                                        <p:cTn id="10" dur="500"/>
                                        <p:tgtEl>
                                          <p:spTgt spid="26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23900" y="2420938"/>
            <a:ext cx="7808913" cy="1614487"/>
          </a:xfrm>
          <a:gradFill rotWithShape="1">
            <a:gsLst>
              <a:gs pos="0">
                <a:srgbClr val="FFFFFF">
                  <a:gamma/>
                  <a:shade val="46275"/>
                  <a:invGamma/>
                </a:srgbClr>
              </a:gs>
              <a:gs pos="100000">
                <a:srgbClr val="FFFFFF"/>
              </a:gs>
            </a:gsLst>
            <a:path path="shape">
              <a:fillToRect l="50000" t="50000" r="50000" b="50000"/>
            </a:path>
          </a:gradFill>
          <a:ln/>
        </p:spPr>
        <p:txBody>
          <a:bodyPr anchorCtr="0"/>
          <a:lstStyle/>
          <a:p>
            <a:r>
              <a:rPr lang="es-ES" sz="4800" b="1">
                <a:solidFill>
                  <a:srgbClr val="FF0000"/>
                </a:solidFill>
                <a:effectLst>
                  <a:outerShdw blurRad="38100" dist="38100" dir="2700000" algn="tl">
                    <a:srgbClr val="C0C0C0"/>
                  </a:outerShdw>
                </a:effectLst>
              </a:rPr>
              <a:t>ANÁLISIS ECONÓMICO Y FINANCIERO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checkerboard(down)">
                                      <p:cBhvr>
                                        <p:cTn id="7" dur="500"/>
                                        <p:tgtEl>
                                          <p:spTgt spid="27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2124075" y="333375"/>
            <a:ext cx="5041900" cy="579438"/>
          </a:xfrm>
          <a:prstGeom prst="rect">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12700" cap="sq">
            <a:noFill/>
            <a:miter lim="800000"/>
            <a:headEnd type="none" w="sm" len="sm"/>
            <a:tailEnd type="none" w="sm" len="sm"/>
          </a:ln>
          <a:effectLst/>
        </p:spPr>
        <p:txBody>
          <a:bodyPr anchor="ctr">
            <a:spAutoFit/>
          </a:bodyPr>
          <a:lstStyle/>
          <a:p>
            <a:pPr algn="ctr"/>
            <a:r>
              <a:rPr kumimoji="1" lang="es-ES" sz="3200" b="1">
                <a:solidFill>
                  <a:srgbClr val="0000FF"/>
                </a:solidFill>
                <a:latin typeface="Tahoma" charset="0"/>
              </a:rPr>
              <a:t>INVERSIONES</a:t>
            </a:r>
            <a:r>
              <a:rPr kumimoji="1" lang="en-US" sz="3200" b="1">
                <a:solidFill>
                  <a:srgbClr val="0000FF"/>
                </a:solidFill>
                <a:latin typeface="Tahoma" charset="0"/>
              </a:rPr>
              <a:t> </a:t>
            </a:r>
          </a:p>
        </p:txBody>
      </p:sp>
      <p:graphicFrame>
        <p:nvGraphicFramePr>
          <p:cNvPr id="28675" name="Group 3"/>
          <p:cNvGraphicFramePr>
            <a:graphicFrameLocks noGrp="1"/>
          </p:cNvGraphicFramePr>
          <p:nvPr>
            <p:ph/>
          </p:nvPr>
        </p:nvGraphicFramePr>
        <p:xfrm>
          <a:off x="468313" y="1125538"/>
          <a:ext cx="8351837" cy="4852987"/>
        </p:xfrm>
        <a:graphic>
          <a:graphicData uri="http://schemas.openxmlformats.org/drawingml/2006/table">
            <a:tbl>
              <a:tblPr/>
              <a:tblGrid>
                <a:gridCol w="3598862"/>
                <a:gridCol w="2089150"/>
                <a:gridCol w="2663825"/>
              </a:tblGrid>
              <a:tr h="45720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Century Gothic" pitchFamily="34" charset="0"/>
                          <a:ea typeface="Times New Roman" pitchFamily="18" charset="0"/>
                          <a:cs typeface="Arial" charset="0"/>
                        </a:rPr>
                        <a:t>DESCRIPCION</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Century Gothic" pitchFamily="34" charset="0"/>
                          <a:ea typeface="Times New Roman" pitchFamily="18" charset="0"/>
                          <a:cs typeface="Arial" charset="0"/>
                        </a:rPr>
                        <a:t> </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Century Gothic" pitchFamily="34" charset="0"/>
                          <a:ea typeface="Times New Roman" pitchFamily="18" charset="0"/>
                          <a:cs typeface="Arial" charset="0"/>
                        </a:rPr>
                        <a:t>VALOR</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Century Gothic" pitchFamily="34" charset="0"/>
                          <a:ea typeface="Times New Roman" pitchFamily="18" charset="0"/>
                          <a:cs typeface="Arial" charset="0"/>
                        </a:rPr>
                        <a:t>PARTICIPACION</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solidFill>
                      <a:srgbClr val="FFFFFF"/>
                    </a:solidFill>
                  </a:tcPr>
                </a:tc>
              </a:tr>
              <a:tr h="457200">
                <a:tc vMerge="1">
                  <a:txBody>
                    <a:bodyPr/>
                    <a:lstStyle/>
                    <a:p>
                      <a:endParaRPr lang="es-E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Century Gothic" pitchFamily="34" charset="0"/>
                          <a:ea typeface="Times New Roman" pitchFamily="18" charset="0"/>
                          <a:cs typeface="Arial" charset="0"/>
                        </a:rPr>
                        <a:t>(en dólares)</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Century Gothic" pitchFamily="34" charset="0"/>
                          <a:ea typeface="Times New Roman" pitchFamily="18" charset="0"/>
                          <a:cs typeface="Arial" charset="0"/>
                        </a:rPr>
                        <a:t>(%)</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Century Gothic" pitchFamily="34" charset="0"/>
                          <a:ea typeface="Times New Roman" pitchFamily="18" charset="0"/>
                          <a:cs typeface="Arial" charset="0"/>
                        </a:rPr>
                        <a:t>I.- INVERSION FIJA</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Century Gothic" pitchFamily="34" charset="0"/>
                          <a:ea typeface="Times New Roman" pitchFamily="18" charset="0"/>
                          <a:cs typeface="Arial" charset="0"/>
                        </a:rPr>
                        <a:t>               623.241     </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Century Gothic" pitchFamily="34" charset="0"/>
                          <a:ea typeface="Times New Roman" pitchFamily="18" charset="0"/>
                          <a:cs typeface="Arial" charset="0"/>
                        </a:rPr>
                        <a:t>94,27</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Century Gothic" pitchFamily="34" charset="0"/>
                          <a:ea typeface="Times New Roman" pitchFamily="18" charset="0"/>
                          <a:cs typeface="Arial" charset="0"/>
                        </a:rPr>
                        <a:t>II.- CAPITAL DE OPERACION</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Century Gothic" pitchFamily="34" charset="0"/>
                          <a:ea typeface="Times New Roman" pitchFamily="18" charset="0"/>
                          <a:cs typeface="Arial" charset="0"/>
                        </a:rPr>
                        <a:t>            37.896     </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Century Gothic" pitchFamily="34" charset="0"/>
                          <a:ea typeface="Times New Roman" pitchFamily="18" charset="0"/>
                          <a:cs typeface="Arial" charset="0"/>
                        </a:rPr>
                        <a:t>5,73</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468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Century Gothic" pitchFamily="34" charset="0"/>
                          <a:ea typeface="Times New Roman" pitchFamily="18" charset="0"/>
                          <a:cs typeface="Arial" charset="0"/>
                        </a:rPr>
                        <a:t>TOTAL</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Century Gothic" pitchFamily="34" charset="0"/>
                          <a:ea typeface="Times New Roman" pitchFamily="18" charset="0"/>
                          <a:cs typeface="Arial" charset="0"/>
                        </a:rPr>
                        <a:t>   661.136    </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Century Gothic" pitchFamily="34" charset="0"/>
                          <a:ea typeface="Times New Roman" pitchFamily="18" charset="0"/>
                          <a:cs typeface="Arial" charset="0"/>
                        </a:rPr>
                        <a:t>100,00</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Century Gothic" pitchFamily="34" charset="0"/>
                          <a:ea typeface="Times New Roman" pitchFamily="18" charset="0"/>
                          <a:cs typeface="Arial" charset="0"/>
                        </a:rPr>
                        <a:t>III.- FINANCIAMIENTO</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Century Gothic" pitchFamily="34" charset="0"/>
                          <a:ea typeface="Times New Roman" pitchFamily="18" charset="0"/>
                          <a:cs typeface="Arial" charset="0"/>
                        </a:rPr>
                        <a:t> </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Century Gothic" pitchFamily="34" charset="0"/>
                          <a:ea typeface="Times New Roman" pitchFamily="18" charset="0"/>
                          <a:cs typeface="Arial" charset="0"/>
                        </a:rPr>
                        <a:t> </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Century Gothic" pitchFamily="34" charset="0"/>
                          <a:ea typeface="Times New Roman" pitchFamily="18" charset="0"/>
                          <a:cs typeface="Arial" charset="0"/>
                        </a:rPr>
                        <a:t>RECURSOS PROPIOS</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Century Gothic" pitchFamily="34" charset="0"/>
                          <a:ea typeface="Times New Roman" pitchFamily="18" charset="0"/>
                          <a:cs typeface="Arial" charset="0"/>
                        </a:rPr>
                        <a:t>311.136     </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Century Gothic" pitchFamily="34" charset="0"/>
                          <a:ea typeface="Times New Roman" pitchFamily="18" charset="0"/>
                          <a:cs typeface="Arial" charset="0"/>
                        </a:rPr>
                        <a:t>47,06</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Century Gothic" pitchFamily="34" charset="0"/>
                          <a:ea typeface="Times New Roman" pitchFamily="18" charset="0"/>
                          <a:cs typeface="Arial" charset="0"/>
                        </a:rPr>
                        <a:t>PRESTAMOS</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Century Gothic" pitchFamily="34" charset="0"/>
                          <a:ea typeface="Times New Roman" pitchFamily="18" charset="0"/>
                          <a:cs typeface="Arial" charset="0"/>
                        </a:rPr>
                        <a:t> 350.000     </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Century Gothic" pitchFamily="34" charset="0"/>
                          <a:ea typeface="Times New Roman" pitchFamily="18" charset="0"/>
                          <a:cs typeface="Arial" charset="0"/>
                        </a:rPr>
                        <a:t>52,94</a:t>
                      </a:r>
                      <a:endParaRPr kumimoji="1" lang="en-US" sz="24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Century Gothic" pitchFamily="34" charset="0"/>
                          <a:ea typeface="Times New Roman" pitchFamily="18" charset="0"/>
                          <a:cs typeface="Arial" charset="0"/>
                        </a:rPr>
                        <a:t>TOTAL</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Century Gothic" pitchFamily="34" charset="0"/>
                          <a:ea typeface="Times New Roman" pitchFamily="18" charset="0"/>
                          <a:cs typeface="Arial" charset="0"/>
                        </a:rPr>
                        <a:t>661.136 </a:t>
                      </a: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Century Gothic" pitchFamily="34" charset="0"/>
                          <a:ea typeface="Times New Roman" pitchFamily="18" charset="0"/>
                          <a:cs typeface="Arial" charset="0"/>
                        </a:rPr>
                        <a:t>100,00</a:t>
                      </a:r>
                      <a:endParaRPr kumimoji="1" lang="en-US" sz="2400" b="1" i="0" u="none" strike="noStrike" cap="none" normalizeH="0" baseline="0" smtClean="0">
                        <a:ln>
                          <a:noFill/>
                        </a:ln>
                        <a:solidFill>
                          <a:srgbClr val="000000"/>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8674">
                                            <p:txEl>
                                              <p:charRg st="4294967295" end="4294967295"/>
                                            </p:txEl>
                                          </p:spTgt>
                                        </p:tgtEl>
                                        <p:attrNameLst>
                                          <p:attrName>style.visibility</p:attrName>
                                        </p:attrNameLst>
                                      </p:cBhvr>
                                      <p:to>
                                        <p:strVal val="visible"/>
                                      </p:to>
                                    </p:set>
                                    <p:anim calcmode="lin" valueType="num">
                                      <p:cBhvr>
                                        <p:cTn id="7" dur="500" fill="hold"/>
                                        <p:tgtEl>
                                          <p:spTgt spid="28674">
                                            <p:txEl>
                                              <p:charRg st="4294967295" end="4294967295"/>
                                            </p:txEl>
                                          </p:spTgt>
                                        </p:tgtEl>
                                        <p:attrNameLst>
                                          <p:attrName>ppt_w</p:attrName>
                                        </p:attrNameLst>
                                      </p:cBhvr>
                                      <p:tavLst>
                                        <p:tav tm="0">
                                          <p:val>
                                            <p:fltVal val="0"/>
                                          </p:val>
                                        </p:tav>
                                        <p:tav tm="100000">
                                          <p:val>
                                            <p:strVal val="#ppt_w"/>
                                          </p:val>
                                        </p:tav>
                                      </p:tavLst>
                                    </p:anim>
                                    <p:anim calcmode="lin" valueType="num">
                                      <p:cBhvr>
                                        <p:cTn id="8" dur="500" fill="hold"/>
                                        <p:tgtEl>
                                          <p:spTgt spid="28674">
                                            <p:txEl>
                                              <p:charRg st="4294967295" end="4294967295"/>
                                            </p:txEl>
                                          </p:spTgt>
                                        </p:tgtEl>
                                        <p:attrNameLst>
                                          <p:attrName>ppt_h</p:attrName>
                                        </p:attrNameLst>
                                      </p:cBhvr>
                                      <p:tavLst>
                                        <p:tav tm="0">
                                          <p:val>
                                            <p:strVal val="#ppt_h"/>
                                          </p:val>
                                        </p:tav>
                                        <p:tav tm="100000">
                                          <p:val>
                                            <p:strVal val="#ppt_h"/>
                                          </p:val>
                                        </p:tav>
                                      </p:tavLst>
                                    </p:anim>
                                  </p:childTnLst>
                                </p:cTn>
                              </p:par>
                              <p:par>
                                <p:cTn id="9" presetID="54" presetClass="entr" presetSubtype="0" accel="100000" fill="hold" nodeType="withEffect">
                                  <p:stCondLst>
                                    <p:cond delay="0"/>
                                  </p:stCondLst>
                                  <p:childTnLst>
                                    <p:set>
                                      <p:cBhvr>
                                        <p:cTn id="10" dur="1" fill="hold">
                                          <p:stCondLst>
                                            <p:cond delay="0"/>
                                          </p:stCondLst>
                                        </p:cTn>
                                        <p:tgtEl>
                                          <p:spTgt spid="28675"/>
                                        </p:tgtEl>
                                        <p:attrNameLst>
                                          <p:attrName>style.visibility</p:attrName>
                                        </p:attrNameLst>
                                      </p:cBhvr>
                                      <p:to>
                                        <p:strVal val="visible"/>
                                      </p:to>
                                    </p:set>
                                    <p:anim calcmode="lin" valueType="num">
                                      <p:cBhvr>
                                        <p:cTn id="11" dur="500" fill="hold"/>
                                        <p:tgtEl>
                                          <p:spTgt spid="28675"/>
                                        </p:tgtEl>
                                        <p:attrNameLst>
                                          <p:attrName>ppt_w</p:attrName>
                                        </p:attrNameLst>
                                      </p:cBhvr>
                                      <p:tavLst>
                                        <p:tav tm="0">
                                          <p:val>
                                            <p:strVal val="#ppt_w*0.05"/>
                                          </p:val>
                                        </p:tav>
                                        <p:tav tm="100000">
                                          <p:val>
                                            <p:strVal val="#ppt_w"/>
                                          </p:val>
                                        </p:tav>
                                      </p:tavLst>
                                    </p:anim>
                                    <p:anim calcmode="lin" valueType="num">
                                      <p:cBhvr>
                                        <p:cTn id="12" dur="500" fill="hold"/>
                                        <p:tgtEl>
                                          <p:spTgt spid="28675"/>
                                        </p:tgtEl>
                                        <p:attrNameLst>
                                          <p:attrName>ppt_h</p:attrName>
                                        </p:attrNameLst>
                                      </p:cBhvr>
                                      <p:tavLst>
                                        <p:tav tm="0">
                                          <p:val>
                                            <p:strVal val="#ppt_h"/>
                                          </p:val>
                                        </p:tav>
                                        <p:tav tm="100000">
                                          <p:val>
                                            <p:strVal val="#ppt_h"/>
                                          </p:val>
                                        </p:tav>
                                      </p:tavLst>
                                    </p:anim>
                                    <p:anim calcmode="lin" valueType="num">
                                      <p:cBhvr>
                                        <p:cTn id="13" dur="500" fill="hold"/>
                                        <p:tgtEl>
                                          <p:spTgt spid="28675"/>
                                        </p:tgtEl>
                                        <p:attrNameLst>
                                          <p:attrName>ppt_x</p:attrName>
                                        </p:attrNameLst>
                                      </p:cBhvr>
                                      <p:tavLst>
                                        <p:tav tm="0">
                                          <p:val>
                                            <p:strVal val="#ppt_x-.2"/>
                                          </p:val>
                                        </p:tav>
                                        <p:tav tm="100000">
                                          <p:val>
                                            <p:strVal val="#ppt_x"/>
                                          </p:val>
                                        </p:tav>
                                      </p:tavLst>
                                    </p:anim>
                                    <p:anim calcmode="lin" valueType="num">
                                      <p:cBhvr>
                                        <p:cTn id="14" dur="500" fill="hold"/>
                                        <p:tgtEl>
                                          <p:spTgt spid="28675"/>
                                        </p:tgtEl>
                                        <p:attrNameLst>
                                          <p:attrName>ppt_y</p:attrName>
                                        </p:attrNameLst>
                                      </p:cBhvr>
                                      <p:tavLst>
                                        <p:tav tm="0">
                                          <p:val>
                                            <p:strVal val="#ppt_y"/>
                                          </p:val>
                                        </p:tav>
                                        <p:tav tm="100000">
                                          <p:val>
                                            <p:strVal val="#ppt_y"/>
                                          </p:val>
                                        </p:tav>
                                      </p:tavLst>
                                    </p:anim>
                                    <p:animEffect transition="in" filter="fade">
                                      <p:cBhvr>
                                        <p:cTn id="15" dur="500"/>
                                        <p:tgtEl>
                                          <p:spTgt spid="28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76263" y="287338"/>
            <a:ext cx="7993062" cy="865187"/>
          </a:xfrm>
          <a:gradFill rotWithShape="1">
            <a:gsLst>
              <a:gs pos="0">
                <a:srgbClr val="FFFFFF">
                  <a:gamma/>
                  <a:shade val="46275"/>
                  <a:invGamma/>
                </a:srgbClr>
              </a:gs>
              <a:gs pos="50000">
                <a:srgbClr val="FFFFFF"/>
              </a:gs>
              <a:gs pos="100000">
                <a:srgbClr val="FFFFFF">
                  <a:gamma/>
                  <a:shade val="46275"/>
                  <a:invGamma/>
                </a:srgbClr>
              </a:gs>
            </a:gsLst>
            <a:lin ang="5400000" scaled="1"/>
          </a:gradFill>
        </p:spPr>
        <p:txBody>
          <a:bodyPr/>
          <a:lstStyle/>
          <a:p>
            <a:r>
              <a:rPr lang="es-ES" sz="3000" b="1">
                <a:solidFill>
                  <a:srgbClr val="0000FF"/>
                </a:solidFill>
                <a:effectLst>
                  <a:outerShdw blurRad="38100" dist="38100" dir="2700000" algn="tl">
                    <a:srgbClr val="C0C0C0"/>
                  </a:outerShdw>
                </a:effectLst>
              </a:rPr>
              <a:t>ESTADO DE PERDIDAS Y GANANCIAS PROYECTADO</a:t>
            </a:r>
          </a:p>
        </p:txBody>
      </p:sp>
      <p:graphicFrame>
        <p:nvGraphicFramePr>
          <p:cNvPr id="29699" name="Group 3"/>
          <p:cNvGraphicFramePr>
            <a:graphicFrameLocks noGrp="1"/>
          </p:cNvGraphicFramePr>
          <p:nvPr>
            <p:ph idx="1"/>
          </p:nvPr>
        </p:nvGraphicFramePr>
        <p:xfrm>
          <a:off x="539750" y="1196975"/>
          <a:ext cx="8229600" cy="5440363"/>
        </p:xfrm>
        <a:graphic>
          <a:graphicData uri="http://schemas.openxmlformats.org/drawingml/2006/table">
            <a:tbl>
              <a:tblPr/>
              <a:tblGrid>
                <a:gridCol w="3379788"/>
                <a:gridCol w="1616075"/>
                <a:gridCol w="1617662"/>
                <a:gridCol w="1616075"/>
              </a:tblGrid>
              <a:tr h="2016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rgbClr val="000000"/>
                          </a:solidFill>
                          <a:effectLst/>
                          <a:latin typeface="Trebuchet MS" pitchFamily="34" charset="0"/>
                          <a:cs typeface="Arial" charset="0"/>
                        </a:rPr>
                        <a:t>RUBRO/AÑO</a:t>
                      </a:r>
                      <a:endParaRPr kumimoji="1" lang="en-US" sz="2200" b="1" i="0" u="none" strike="noStrike" cap="none" normalizeH="0" baseline="0" smtClean="0">
                        <a:ln>
                          <a:noFill/>
                        </a:ln>
                        <a:solidFill>
                          <a:srgbClr val="000000"/>
                        </a:solidFill>
                        <a:effectLst/>
                        <a:latin typeface="Times New Roman" pitchFamily="18" charset="0"/>
                      </a:endParaRPr>
                    </a:p>
                  </a:txBody>
                  <a:tcPr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28575"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rgbClr val="000000"/>
                          </a:solidFill>
                          <a:effectLst/>
                          <a:latin typeface="Trebuchet MS" pitchFamily="34" charset="0"/>
                          <a:cs typeface="Arial" charset="0"/>
                        </a:rPr>
                        <a:t>1</a:t>
                      </a:r>
                      <a:endParaRPr kumimoji="1" lang="en-US" sz="2200" b="1" i="0" u="none" strike="noStrike" cap="none" normalizeH="0" baseline="0" smtClean="0">
                        <a:ln>
                          <a:noFill/>
                        </a:ln>
                        <a:solidFill>
                          <a:srgbClr val="000000"/>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a:noFill/>
                    </a:lnR>
                    <a:lnT w="28575"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rgbClr val="000000"/>
                          </a:solidFill>
                          <a:effectLst/>
                          <a:latin typeface="Trebuchet MS" pitchFamily="34" charset="0"/>
                          <a:cs typeface="Arial" charset="0"/>
                        </a:rPr>
                        <a:t>2</a:t>
                      </a:r>
                      <a:endParaRPr kumimoji="1" lang="en-US" sz="2200" b="1" i="0" u="none" strike="noStrike" cap="none" normalizeH="0" baseline="0" smtClean="0">
                        <a:ln>
                          <a:noFill/>
                        </a:ln>
                        <a:solidFill>
                          <a:srgbClr val="000000"/>
                        </a:solidFill>
                        <a:effectLst/>
                        <a:latin typeface="Times New Roman" pitchFamily="18" charset="0"/>
                      </a:endParaRPr>
                    </a:p>
                  </a:txBody>
                  <a:tcPr anchor="b" horzOverflow="overflow">
                    <a:lnL>
                      <a:noFill/>
                    </a:lnL>
                    <a:lnR>
                      <a:noFill/>
                    </a:lnR>
                    <a:lnT w="28575"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rgbClr val="000000"/>
                          </a:solidFill>
                          <a:effectLst/>
                          <a:latin typeface="Trebuchet MS" pitchFamily="34" charset="0"/>
                          <a:cs typeface="Arial" charset="0"/>
                        </a:rPr>
                        <a:t>3</a:t>
                      </a:r>
                      <a:endParaRPr kumimoji="1" lang="en-US" sz="2200" b="1" i="0" u="none" strike="noStrike" cap="none" normalizeH="0" baseline="0" smtClean="0">
                        <a:ln>
                          <a:noFill/>
                        </a:ln>
                        <a:solidFill>
                          <a:srgbClr val="000000"/>
                        </a:solidFill>
                        <a:effectLst/>
                        <a:latin typeface="Times New Roman" pitchFamily="18" charset="0"/>
                      </a:endParaRPr>
                    </a:p>
                  </a:txBody>
                  <a:tcPr anchor="b" horzOverflow="overflow">
                    <a:lnL>
                      <a:noFill/>
                    </a:lnL>
                    <a:lnR w="12700" cap="flat" cmpd="sng" algn="ctr">
                      <a:solidFill>
                        <a:srgbClr val="000000"/>
                      </a:solidFill>
                      <a:prstDash val="solid"/>
                      <a:round/>
                      <a:headEnd type="none" w="sm" len="sm"/>
                      <a:tailEnd type="none" w="sm" len="sm"/>
                    </a:lnR>
                    <a:lnT w="28575"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solidFill>
                      <a:srgbClr val="FFFFFF"/>
                    </a:solidFill>
                  </a:tcPr>
                </a:tc>
              </a:tr>
              <a:tr h="2016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VENTAS NETAS</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543.450</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a:noFill/>
                    </a:lnR>
                    <a:lnT w="254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680.400</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254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854.064</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a:noFill/>
                    </a:lnL>
                    <a:lnR w="127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a:noFill/>
                    </a:lnB>
                    <a:lnTlToBr>
                      <a:noFill/>
                    </a:lnTlToBr>
                    <a:lnBlToTr>
                      <a:noFill/>
                    </a:lnBlToTr>
                    <a:noFill/>
                  </a:tcPr>
                </a:tc>
              </a:tr>
              <a:tr h="2032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COSTOS DE PRODUCCION</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271.008</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311.187</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407.181</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2016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MARGEN BRUTO</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272.442</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369.213</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446.883</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2016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GASTOS ADMINT.Y.VTAS</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156.811</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169.356</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182.904</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2016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UTILIDAD OPERACIONAL</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115.631</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199.857</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263.979</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2032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GASTOS FINANCIEROS</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40.407</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33.646</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26.049</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2032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UTILIDAD LIQUIDA</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75.224</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166.212</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237.930</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2016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UTILIDAD 15% TRABAJ.</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11.284</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24.932</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35.689</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2016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UTILIDAD ANTES IMP.</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63.940</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141.280</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202.240</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2016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IMP. A LA RENTA  25%</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15.985</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35.320</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chemeClr val="tx1"/>
                          </a:solidFill>
                          <a:effectLst/>
                          <a:latin typeface="Trebuchet MS" pitchFamily="34" charset="0"/>
                          <a:cs typeface="Arial" charset="0"/>
                        </a:rPr>
                        <a:t>50.560</a:t>
                      </a:r>
                      <a:endParaRPr kumimoji="1" lang="en-US" sz="2200" b="1" i="0" u="none" strike="noStrike" cap="none" normalizeH="0" baseline="0" smtClean="0">
                        <a:ln>
                          <a:noFill/>
                        </a:ln>
                        <a:solidFill>
                          <a:schemeClr val="tx1"/>
                        </a:solidFill>
                        <a:effectLst/>
                        <a:latin typeface="Times New Roman" pitchFamily="18" charset="0"/>
                      </a:endParaRPr>
                    </a:p>
                  </a:txBody>
                  <a:tcPr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2016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rgbClr val="000000"/>
                          </a:solidFill>
                          <a:effectLst/>
                          <a:latin typeface="Trebuchet MS" pitchFamily="34" charset="0"/>
                          <a:cs typeface="Arial" charset="0"/>
                        </a:rPr>
                        <a:t>UTILIDAD A REPARTIRSE</a:t>
                      </a:r>
                      <a:endParaRPr kumimoji="1" lang="en-US" sz="2200" b="1" i="0" u="none" strike="noStrike" cap="none" normalizeH="0" baseline="0" smtClean="0">
                        <a:ln>
                          <a:noFill/>
                        </a:ln>
                        <a:solidFill>
                          <a:srgbClr val="000000"/>
                        </a:solidFill>
                        <a:effectLst/>
                        <a:latin typeface="Times New Roman" pitchFamily="18" charset="0"/>
                      </a:endParaRPr>
                    </a:p>
                  </a:txBody>
                  <a:tcPr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28575"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rgbClr val="000000"/>
                          </a:solidFill>
                          <a:effectLst/>
                          <a:latin typeface="Trebuchet MS" pitchFamily="34" charset="0"/>
                          <a:cs typeface="Arial" charset="0"/>
                        </a:rPr>
                        <a:t>47.955</a:t>
                      </a:r>
                      <a:endParaRPr kumimoji="1" lang="en-US" sz="2200" b="1" i="0" u="none" strike="noStrike" cap="none" normalizeH="0" baseline="0" smtClean="0">
                        <a:ln>
                          <a:noFill/>
                        </a:ln>
                        <a:solidFill>
                          <a:srgbClr val="000000"/>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a:noFill/>
                    </a:lnR>
                    <a:lnT>
                      <a:noFill/>
                    </a:lnT>
                    <a:lnB w="28575"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rgbClr val="000000"/>
                          </a:solidFill>
                          <a:effectLst/>
                          <a:latin typeface="Trebuchet MS" pitchFamily="34" charset="0"/>
                          <a:cs typeface="Arial" charset="0"/>
                        </a:rPr>
                        <a:t>105.960</a:t>
                      </a:r>
                      <a:endParaRPr kumimoji="1" lang="en-US" sz="2200" b="1" i="0" u="none" strike="noStrike" cap="none" normalizeH="0" baseline="0" smtClean="0">
                        <a:ln>
                          <a:noFill/>
                        </a:ln>
                        <a:solidFill>
                          <a:srgbClr val="000000"/>
                        </a:solidFill>
                        <a:effectLst/>
                        <a:latin typeface="Times New Roman" pitchFamily="18" charset="0"/>
                      </a:endParaRPr>
                    </a:p>
                  </a:txBody>
                  <a:tcPr anchor="b" horzOverflow="overflow">
                    <a:lnL>
                      <a:noFill/>
                    </a:lnL>
                    <a:lnR>
                      <a:noFill/>
                    </a:lnR>
                    <a:lnT>
                      <a:noFill/>
                    </a:lnT>
                    <a:lnB w="28575"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200" b="1" i="0" u="none" strike="noStrike" cap="none" normalizeH="0" baseline="0" smtClean="0">
                          <a:ln>
                            <a:noFill/>
                          </a:ln>
                          <a:solidFill>
                            <a:srgbClr val="000000"/>
                          </a:solidFill>
                          <a:effectLst/>
                          <a:latin typeface="Trebuchet MS" pitchFamily="34" charset="0"/>
                          <a:cs typeface="Arial" charset="0"/>
                        </a:rPr>
                        <a:t>151.680</a:t>
                      </a:r>
                      <a:endParaRPr kumimoji="1" lang="en-US" sz="2200" b="1" i="0" u="none" strike="noStrike" cap="none" normalizeH="0" baseline="0" smtClean="0">
                        <a:ln>
                          <a:noFill/>
                        </a:ln>
                        <a:solidFill>
                          <a:srgbClr val="000000"/>
                        </a:solidFill>
                        <a:effectLst/>
                        <a:latin typeface="Times New Roman" pitchFamily="18" charset="0"/>
                      </a:endParaRPr>
                    </a:p>
                  </a:txBody>
                  <a:tcPr anchor="b" horzOverflow="overflow">
                    <a:lnL>
                      <a:noFill/>
                    </a:lnL>
                    <a:lnR w="12700" cap="flat" cmpd="sng" algn="ctr">
                      <a:solidFill>
                        <a:srgbClr val="000000"/>
                      </a:solidFill>
                      <a:prstDash val="solid"/>
                      <a:round/>
                      <a:headEnd type="none" w="sm" len="sm"/>
                      <a:tailEnd type="none" w="sm" len="sm"/>
                    </a:lnR>
                    <a:lnT>
                      <a:noFill/>
                    </a:lnT>
                    <a:lnB w="28575" cap="flat" cmpd="sng" algn="ctr">
                      <a:solidFill>
                        <a:srgbClr val="000000"/>
                      </a:solidFill>
                      <a:prstDash val="solid"/>
                      <a:round/>
                      <a:headEnd type="none" w="sm" len="sm"/>
                      <a:tailEnd type="none" w="sm" len="sm"/>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p:cTn id="7" dur="500" fill="hold"/>
                                        <p:tgtEl>
                                          <p:spTgt spid="29698"/>
                                        </p:tgtEl>
                                        <p:attrNameLst>
                                          <p:attrName>ppt_w</p:attrName>
                                        </p:attrNameLst>
                                      </p:cBhvr>
                                      <p:tavLst>
                                        <p:tav tm="0">
                                          <p:val>
                                            <p:strVal val="#ppt_w+.3"/>
                                          </p:val>
                                        </p:tav>
                                        <p:tav tm="100000">
                                          <p:val>
                                            <p:strVal val="#ppt_w"/>
                                          </p:val>
                                        </p:tav>
                                      </p:tavLst>
                                    </p:anim>
                                    <p:anim calcmode="lin" valueType="num">
                                      <p:cBhvr>
                                        <p:cTn id="8" dur="500" fill="hold"/>
                                        <p:tgtEl>
                                          <p:spTgt spid="29698"/>
                                        </p:tgtEl>
                                        <p:attrNameLst>
                                          <p:attrName>ppt_h</p:attrName>
                                        </p:attrNameLst>
                                      </p:cBhvr>
                                      <p:tavLst>
                                        <p:tav tm="0">
                                          <p:val>
                                            <p:strVal val="#ppt_h"/>
                                          </p:val>
                                        </p:tav>
                                        <p:tav tm="100000">
                                          <p:val>
                                            <p:strVal val="#ppt_h"/>
                                          </p:val>
                                        </p:tav>
                                      </p:tavLst>
                                    </p:anim>
                                    <p:animEffect transition="in" filter="fade">
                                      <p:cBhvr>
                                        <p:cTn id="9" dur="500"/>
                                        <p:tgtEl>
                                          <p:spTgt spid="29698"/>
                                        </p:tgtEl>
                                      </p:cBhvr>
                                    </p:animEffect>
                                  </p:childTnLst>
                                </p:cTn>
                              </p:par>
                              <p:par>
                                <p:cTn id="10" presetID="8" presetClass="entr" presetSubtype="16" fill="hold" nodeType="withEffect">
                                  <p:stCondLst>
                                    <p:cond delay="0"/>
                                  </p:stCondLst>
                                  <p:childTnLst>
                                    <p:set>
                                      <p:cBhvr>
                                        <p:cTn id="11" dur="1" fill="hold">
                                          <p:stCondLst>
                                            <p:cond delay="0"/>
                                          </p:stCondLst>
                                        </p:cTn>
                                        <p:tgtEl>
                                          <p:spTgt spid="29699"/>
                                        </p:tgtEl>
                                        <p:attrNameLst>
                                          <p:attrName>style.visibility</p:attrName>
                                        </p:attrNameLst>
                                      </p:cBhvr>
                                      <p:to>
                                        <p:strVal val="visible"/>
                                      </p:to>
                                    </p:set>
                                    <p:animEffect transition="in" filter="diamond(in)">
                                      <p:cBhvr>
                                        <p:cTn id="12" dur="500"/>
                                        <p:tgtEl>
                                          <p:spTgt spid="29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68313" y="476250"/>
            <a:ext cx="8229600" cy="1223963"/>
          </a:xfrm>
          <a:gradFill rotWithShape="1">
            <a:gsLst>
              <a:gs pos="0">
                <a:schemeClr val="tx1">
                  <a:gamma/>
                  <a:shade val="46275"/>
                  <a:invGamma/>
                </a:schemeClr>
              </a:gs>
              <a:gs pos="50000">
                <a:schemeClr val="tx1"/>
              </a:gs>
              <a:gs pos="100000">
                <a:schemeClr val="tx1">
                  <a:gamma/>
                  <a:shade val="46275"/>
                  <a:invGamma/>
                </a:schemeClr>
              </a:gs>
            </a:gsLst>
            <a:lin ang="5400000" scaled="1"/>
          </a:gradFill>
        </p:spPr>
        <p:txBody>
          <a:bodyPr/>
          <a:lstStyle/>
          <a:p>
            <a:r>
              <a:rPr lang="es-ES" sz="3700" b="1">
                <a:solidFill>
                  <a:srgbClr val="0000FF"/>
                </a:solidFill>
              </a:rPr>
              <a:t>RENTABILIDAD ANTES DEL IMPUESTO A  LA RENTA</a:t>
            </a:r>
          </a:p>
        </p:txBody>
      </p:sp>
      <p:graphicFrame>
        <p:nvGraphicFramePr>
          <p:cNvPr id="30723" name="Group 3"/>
          <p:cNvGraphicFramePr>
            <a:graphicFrameLocks noGrp="1"/>
          </p:cNvGraphicFramePr>
          <p:nvPr>
            <p:ph idx="1"/>
          </p:nvPr>
        </p:nvGraphicFramePr>
        <p:xfrm>
          <a:off x="457200" y="2133600"/>
          <a:ext cx="8229600" cy="3917950"/>
        </p:xfrm>
        <a:graphic>
          <a:graphicData uri="http://schemas.openxmlformats.org/drawingml/2006/table">
            <a:tbl>
              <a:tblPr/>
              <a:tblGrid>
                <a:gridCol w="3394075"/>
                <a:gridCol w="1504950"/>
                <a:gridCol w="1665288"/>
                <a:gridCol w="1665287"/>
              </a:tblGrid>
              <a:tr h="7016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600" b="1" i="0" u="none" strike="noStrike" cap="none" normalizeH="0" baseline="0" smtClean="0">
                          <a:ln>
                            <a:noFill/>
                          </a:ln>
                          <a:solidFill>
                            <a:srgbClr val="000000"/>
                          </a:solidFill>
                          <a:effectLst/>
                          <a:latin typeface="Trebuchet MS" pitchFamily="34" charset="0"/>
                          <a:ea typeface="Times New Roman" pitchFamily="18" charset="0"/>
                          <a:cs typeface="Arial" charset="0"/>
                        </a:rPr>
                        <a:t>RUBRO</a:t>
                      </a:r>
                      <a:endParaRPr kumimoji="1" lang="en-US" sz="2600" b="0" i="0" u="none" strike="noStrike" cap="none" normalizeH="0" baseline="0" smtClean="0">
                        <a:ln>
                          <a:noFill/>
                        </a:ln>
                        <a:solidFill>
                          <a:srgbClr val="000000"/>
                        </a:solidFill>
                        <a:effectLst/>
                        <a:latin typeface="Trebuchet MS" pitchFamily="34" charset="0"/>
                        <a:ea typeface="Times New Roman" pitchFamily="18" charset="0"/>
                        <a:cs typeface="Arial"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600" b="1" i="0" u="none" strike="noStrike" cap="none" normalizeH="0" baseline="0" smtClean="0">
                          <a:ln>
                            <a:noFill/>
                          </a:ln>
                          <a:solidFill>
                            <a:srgbClr val="000000"/>
                          </a:solidFill>
                          <a:effectLst/>
                          <a:latin typeface="Trebuchet MS" pitchFamily="34" charset="0"/>
                          <a:ea typeface="Times New Roman" pitchFamily="18" charset="0"/>
                          <a:cs typeface="Arial" charset="0"/>
                        </a:rPr>
                        <a:t>AÑO 1</a:t>
                      </a:r>
                      <a:endParaRPr kumimoji="1" lang="en-US" sz="2600" b="0" i="0" u="none" strike="noStrike" cap="none" normalizeH="0" baseline="0" smtClean="0">
                        <a:ln>
                          <a:noFill/>
                        </a:ln>
                        <a:solidFill>
                          <a:srgbClr val="000000"/>
                        </a:solidFill>
                        <a:effectLst/>
                        <a:latin typeface="Trebuchet MS" pitchFamily="34" charset="0"/>
                        <a:ea typeface="Times New Roman" pitchFamily="18" charset="0"/>
                        <a:cs typeface="Arial"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600" b="1" i="0" u="none" strike="noStrike" cap="none" normalizeH="0" baseline="0" smtClean="0">
                          <a:ln>
                            <a:noFill/>
                          </a:ln>
                          <a:solidFill>
                            <a:srgbClr val="000000"/>
                          </a:solidFill>
                          <a:effectLst/>
                          <a:latin typeface="Trebuchet MS" pitchFamily="34" charset="0"/>
                          <a:ea typeface="Times New Roman" pitchFamily="18" charset="0"/>
                          <a:cs typeface="Arial" charset="0"/>
                        </a:rPr>
                        <a:t>AÑO 2</a:t>
                      </a:r>
                      <a:endParaRPr kumimoji="1" lang="en-US" sz="2600" b="0" i="0" u="none" strike="noStrike" cap="none" normalizeH="0" baseline="0" smtClean="0">
                        <a:ln>
                          <a:noFill/>
                        </a:ln>
                        <a:solidFill>
                          <a:srgbClr val="000000"/>
                        </a:solidFill>
                        <a:effectLst/>
                        <a:latin typeface="Trebuchet MS" pitchFamily="34" charset="0"/>
                        <a:ea typeface="Times New Roman" pitchFamily="18" charset="0"/>
                        <a:cs typeface="Arial"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600" b="1" i="0" u="none" strike="noStrike" cap="none" normalizeH="0" baseline="0" smtClean="0">
                          <a:ln>
                            <a:noFill/>
                          </a:ln>
                          <a:solidFill>
                            <a:srgbClr val="000000"/>
                          </a:solidFill>
                          <a:effectLst/>
                          <a:latin typeface="Trebuchet MS" pitchFamily="34" charset="0"/>
                          <a:ea typeface="Times New Roman" pitchFamily="18" charset="0"/>
                          <a:cs typeface="Arial" charset="0"/>
                        </a:rPr>
                        <a:t>AÑO 3</a:t>
                      </a:r>
                      <a:endParaRPr kumimoji="1" lang="en-US" sz="2600" b="0" i="0" u="none" strike="noStrike" cap="none" normalizeH="0" baseline="0" smtClean="0">
                        <a:ln>
                          <a:noFill/>
                        </a:ln>
                        <a:solidFill>
                          <a:srgbClr val="000000"/>
                        </a:solidFill>
                        <a:effectLst/>
                        <a:latin typeface="Trebuchet MS" pitchFamily="34" charset="0"/>
                        <a:ea typeface="Times New Roman" pitchFamily="18" charset="0"/>
                        <a:cs typeface="Arial"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r>
              <a:tr h="1171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600" b="1" i="0" u="none" strike="noStrike" cap="none" normalizeH="0" baseline="0" smtClean="0">
                          <a:ln>
                            <a:noFill/>
                          </a:ln>
                          <a:solidFill>
                            <a:schemeClr val="tx1"/>
                          </a:solidFill>
                          <a:effectLst/>
                          <a:latin typeface="Trebuchet MS" pitchFamily="34" charset="0"/>
                          <a:ea typeface="Times New Roman" pitchFamily="18" charset="0"/>
                          <a:cs typeface="Arial" charset="0"/>
                        </a:rPr>
                        <a:t>SOBRE LA INVERSION </a:t>
                      </a:r>
                      <a:endParaRPr kumimoji="1" lang="en-US" sz="2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2600" b="1" i="0" u="none" strike="noStrike" cap="none" normalizeH="0" baseline="0" smtClean="0">
                          <a:ln>
                            <a:noFill/>
                          </a:ln>
                          <a:solidFill>
                            <a:schemeClr val="tx1"/>
                          </a:solidFill>
                          <a:effectLst/>
                          <a:latin typeface="Trebuchet MS" pitchFamily="34" charset="0"/>
                          <a:ea typeface="Times New Roman" pitchFamily="18" charset="0"/>
                          <a:cs typeface="Arial" charset="0"/>
                        </a:rPr>
                        <a:t>TOTAL (%)</a:t>
                      </a:r>
                      <a:endParaRPr kumimoji="1" lang="en-US" sz="2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rebuchet MS" pitchFamily="34" charset="0"/>
                        </a:rPr>
                        <a:t>9,67</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rebuchet MS" pitchFamily="34" charset="0"/>
                        </a:rPr>
                        <a:t>21,37</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rebuchet MS" pitchFamily="34" charset="0"/>
                        </a:rPr>
                        <a:t>30,59</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95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600" b="1" i="0" u="none" strike="noStrike" cap="none" normalizeH="0" baseline="0" smtClean="0">
                          <a:ln>
                            <a:noFill/>
                          </a:ln>
                          <a:solidFill>
                            <a:schemeClr val="tx1"/>
                          </a:solidFill>
                          <a:effectLst/>
                          <a:latin typeface="Trebuchet MS" pitchFamily="34" charset="0"/>
                          <a:ea typeface="Times New Roman" pitchFamily="18" charset="0"/>
                          <a:cs typeface="Arial" charset="0"/>
                        </a:rPr>
                        <a:t>SOBRE LAS VENTAS (%)</a:t>
                      </a:r>
                      <a:endParaRPr kumimoji="1" lang="en-US" sz="2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rebuchet MS" pitchFamily="34" charset="0"/>
                        </a:rPr>
                        <a:t>11,77</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rebuchet MS" pitchFamily="34" charset="0"/>
                        </a:rPr>
                        <a:t>20,76</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rebuchet MS" pitchFamily="34" charset="0"/>
                        </a:rPr>
                        <a:t>23,68</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60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2600" b="1" i="0" u="none" strike="noStrike" cap="none" normalizeH="0" baseline="0" smtClean="0">
                          <a:ln>
                            <a:noFill/>
                          </a:ln>
                          <a:solidFill>
                            <a:schemeClr val="tx1"/>
                          </a:solidFill>
                          <a:effectLst/>
                          <a:latin typeface="Trebuchet MS" pitchFamily="34" charset="0"/>
                          <a:ea typeface="Times New Roman" pitchFamily="18" charset="0"/>
                          <a:cs typeface="Arial" charset="0"/>
                        </a:rPr>
                        <a:t>SOBRE EL CAPITAL </a:t>
                      </a:r>
                      <a:endParaRPr kumimoji="1" lang="en-US" sz="2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2600" b="1" i="0" u="none" strike="noStrike" cap="none" normalizeH="0" baseline="0" smtClean="0">
                          <a:ln>
                            <a:noFill/>
                          </a:ln>
                          <a:solidFill>
                            <a:schemeClr val="tx1"/>
                          </a:solidFill>
                          <a:effectLst/>
                          <a:latin typeface="Trebuchet MS" pitchFamily="34" charset="0"/>
                          <a:ea typeface="Times New Roman" pitchFamily="18" charset="0"/>
                          <a:cs typeface="Arial" charset="0"/>
                        </a:rPr>
                        <a:t>SOCIAL (%)</a:t>
                      </a:r>
                      <a:endParaRPr kumimoji="1" lang="en-US" sz="2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rebuchet MS" pitchFamily="34" charset="0"/>
                        </a:rPr>
                        <a:t>20,55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rebuchet MS" pitchFamily="34" charset="0"/>
                        </a:rPr>
                        <a:t>45,41</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rebuchet MS" pitchFamily="34" charset="0"/>
                        </a:rPr>
                        <a:t>65,00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p:cTn id="7" dur="500" fill="hold"/>
                                        <p:tgtEl>
                                          <p:spTgt spid="30722"/>
                                        </p:tgtEl>
                                        <p:attrNameLst>
                                          <p:attrName>ppt_w</p:attrName>
                                        </p:attrNameLst>
                                      </p:cBhvr>
                                      <p:tavLst>
                                        <p:tav tm="0">
                                          <p:val>
                                            <p:strVal val="2/3*#ppt_w"/>
                                          </p:val>
                                        </p:tav>
                                        <p:tav tm="100000">
                                          <p:val>
                                            <p:strVal val="#ppt_w"/>
                                          </p:val>
                                        </p:tav>
                                      </p:tavLst>
                                    </p:anim>
                                    <p:anim calcmode="lin" valueType="num">
                                      <p:cBhvr>
                                        <p:cTn id="8" dur="500" fill="hold"/>
                                        <p:tgtEl>
                                          <p:spTgt spid="30722"/>
                                        </p:tgtEl>
                                        <p:attrNameLst>
                                          <p:attrName>ppt_h</p:attrName>
                                        </p:attrNameLst>
                                      </p:cBhvr>
                                      <p:tavLst>
                                        <p:tav tm="0">
                                          <p:val>
                                            <p:strVal val="2/3*#ppt_h"/>
                                          </p:val>
                                        </p:tav>
                                        <p:tav tm="100000">
                                          <p:val>
                                            <p:strVal val="#ppt_h"/>
                                          </p:val>
                                        </p:tav>
                                      </p:tavLst>
                                    </p:anim>
                                  </p:childTnLst>
                                </p:cTn>
                              </p:par>
                              <p:par>
                                <p:cTn id="9" presetID="21" presetClass="entr" presetSubtype="4" fill="hold" nodeType="withEffect">
                                  <p:stCondLst>
                                    <p:cond delay="0"/>
                                  </p:stCondLst>
                                  <p:childTnLst>
                                    <p:set>
                                      <p:cBhvr>
                                        <p:cTn id="10" dur="1" fill="hold">
                                          <p:stCondLst>
                                            <p:cond delay="0"/>
                                          </p:stCondLst>
                                        </p:cTn>
                                        <p:tgtEl>
                                          <p:spTgt spid="30723"/>
                                        </p:tgtEl>
                                        <p:attrNameLst>
                                          <p:attrName>style.visibility</p:attrName>
                                        </p:attrNameLst>
                                      </p:cBhvr>
                                      <p:to>
                                        <p:strVal val="visible"/>
                                      </p:to>
                                    </p:set>
                                    <p:animEffect transition="in" filter="wheel(4)">
                                      <p:cBhvr>
                                        <p:cTn id="11" dur="5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016125" y="287338"/>
            <a:ext cx="5113338" cy="433387"/>
          </a:xfrm>
          <a:gradFill rotWithShape="1">
            <a:gsLst>
              <a:gs pos="0">
                <a:schemeClr val="tx1">
                  <a:gamma/>
                  <a:shade val="46275"/>
                  <a:invGamma/>
                </a:schemeClr>
              </a:gs>
              <a:gs pos="50000">
                <a:schemeClr val="tx1"/>
              </a:gs>
              <a:gs pos="100000">
                <a:schemeClr val="tx1">
                  <a:gamma/>
                  <a:shade val="46275"/>
                  <a:invGamma/>
                </a:schemeClr>
              </a:gs>
            </a:gsLst>
            <a:lin ang="5400000" scaled="1"/>
          </a:gradFill>
        </p:spPr>
        <p:txBody>
          <a:bodyPr/>
          <a:lstStyle/>
          <a:p>
            <a:r>
              <a:rPr lang="es-ES" sz="2800" b="1">
                <a:solidFill>
                  <a:srgbClr val="0000FF"/>
                </a:solidFill>
              </a:rPr>
              <a:t>FLUJO DE CAJA</a:t>
            </a:r>
          </a:p>
        </p:txBody>
      </p:sp>
      <p:graphicFrame>
        <p:nvGraphicFramePr>
          <p:cNvPr id="31747" name="Group 3"/>
          <p:cNvGraphicFramePr>
            <a:graphicFrameLocks noGrp="1"/>
          </p:cNvGraphicFramePr>
          <p:nvPr>
            <p:ph idx="1"/>
          </p:nvPr>
        </p:nvGraphicFramePr>
        <p:xfrm>
          <a:off x="395288" y="765175"/>
          <a:ext cx="8424862" cy="6042025"/>
        </p:xfrm>
        <a:graphic>
          <a:graphicData uri="http://schemas.openxmlformats.org/drawingml/2006/table">
            <a:tbl>
              <a:tblPr/>
              <a:tblGrid>
                <a:gridCol w="3535362"/>
                <a:gridCol w="1628775"/>
                <a:gridCol w="1630363"/>
                <a:gridCol w="1630362"/>
              </a:tblGrid>
              <a:tr h="1254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rgbClr val="000000"/>
                          </a:solidFill>
                          <a:effectLst/>
                          <a:latin typeface="Trebuchet MS" pitchFamily="34" charset="0"/>
                          <a:cs typeface="Arial" charset="0"/>
                        </a:rPr>
                        <a:t>CONCEPTO</a:t>
                      </a:r>
                      <a:endParaRPr kumimoji="1" lang="en-US" sz="1800" b="1" i="0" u="none" strike="noStrike" cap="none" normalizeH="0" baseline="0" smtClean="0">
                        <a:ln>
                          <a:noFill/>
                        </a:ln>
                        <a:solidFill>
                          <a:srgbClr val="000000"/>
                        </a:solidFill>
                        <a:effectLst/>
                        <a:latin typeface="Times New Roman" pitchFamily="18" charset="0"/>
                      </a:endParaRPr>
                    </a:p>
                  </a:txBody>
                  <a:tcPr marL="0" marR="0" marT="0" marB="0"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28575"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rgbClr val="000000"/>
                          </a:solidFill>
                          <a:effectLst/>
                          <a:latin typeface="Trebuchet MS" pitchFamily="34" charset="0"/>
                          <a:cs typeface="Arial" charset="0"/>
                        </a:rPr>
                        <a:t>0</a:t>
                      </a:r>
                      <a:endParaRPr kumimoji="1" lang="en-US" sz="1800" b="1" i="0" u="none" strike="noStrike" cap="none" normalizeH="0" baseline="0" smtClean="0">
                        <a:ln>
                          <a:noFill/>
                        </a:ln>
                        <a:solidFill>
                          <a:srgbClr val="000000"/>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a:noFill/>
                    </a:lnR>
                    <a:lnT w="28575"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rgbClr val="000000"/>
                          </a:solidFill>
                          <a:effectLst/>
                          <a:latin typeface="Trebuchet MS" pitchFamily="34" charset="0"/>
                          <a:cs typeface="Arial" charset="0"/>
                        </a:rPr>
                        <a:t>1</a:t>
                      </a:r>
                      <a:endParaRPr kumimoji="1" lang="en-US" sz="1800" b="1" i="0" u="none" strike="noStrike" cap="none" normalizeH="0" baseline="0" smtClean="0">
                        <a:ln>
                          <a:noFill/>
                        </a:ln>
                        <a:solidFill>
                          <a:srgbClr val="000000"/>
                        </a:solidFill>
                        <a:effectLst/>
                        <a:latin typeface="Times New Roman" pitchFamily="18" charset="0"/>
                      </a:endParaRPr>
                    </a:p>
                  </a:txBody>
                  <a:tcPr marL="0" marR="0" marT="0" marB="0" anchor="b" horzOverflow="overflow">
                    <a:lnL>
                      <a:noFill/>
                    </a:lnL>
                    <a:lnR>
                      <a:noFill/>
                    </a:lnR>
                    <a:lnT w="28575"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rgbClr val="000000"/>
                          </a:solidFill>
                          <a:effectLst/>
                          <a:latin typeface="Trebuchet MS" pitchFamily="34" charset="0"/>
                          <a:cs typeface="Arial" charset="0"/>
                        </a:rPr>
                        <a:t>2</a:t>
                      </a:r>
                      <a:endParaRPr kumimoji="1" lang="en-US" sz="1800" b="1" i="0" u="none" strike="noStrike" cap="none" normalizeH="0" baseline="0" smtClean="0">
                        <a:ln>
                          <a:noFill/>
                        </a:ln>
                        <a:solidFill>
                          <a:srgbClr val="000000"/>
                        </a:solidFill>
                        <a:effectLst/>
                        <a:latin typeface="Times New Roman" pitchFamily="18" charset="0"/>
                      </a:endParaRPr>
                    </a:p>
                  </a:txBody>
                  <a:tcPr marL="0" marR="0" marT="0" marB="0" anchor="b" horzOverflow="overflow">
                    <a:lnL>
                      <a:noFill/>
                    </a:lnL>
                    <a:lnR w="12700" cap="flat" cmpd="sng" algn="ctr">
                      <a:solidFill>
                        <a:srgbClr val="000000"/>
                      </a:solidFill>
                      <a:prstDash val="solid"/>
                      <a:round/>
                      <a:headEnd type="none" w="sm" len="sm"/>
                      <a:tailEnd type="none" w="sm" len="sm"/>
                    </a:lnR>
                    <a:lnT w="28575"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solidFill>
                      <a:srgbClr val="FFFFFF"/>
                    </a:solidFill>
                  </a:tcPr>
                </a:tc>
              </a:tr>
              <a:tr h="1254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A. FUENTES</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661.136</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a:noFill/>
                    </a:lnR>
                    <a:lnT w="254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543.450</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a:noFill/>
                    </a:lnR>
                    <a:lnT w="254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658.138</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w="127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a:noFill/>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1. EXTERNAS</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234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RECURSOS PROPIOS</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311.136</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236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PRESTAMOS</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350.000</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2. INGRESOS</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236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VENTAS</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543.450</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680.400</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1254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SALDO AÑO ANTERIOR</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a:noFill/>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a:noFill/>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-22.262</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rgbClr val="000000"/>
                      </a:solidFill>
                      <a:prstDash val="solid"/>
                      <a:round/>
                      <a:headEnd type="none" w="sm" len="sm"/>
                      <a:tailEnd type="none" w="sm" len="sm"/>
                    </a:lnL>
                    <a:lnR>
                      <a:noFill/>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r>
              <a:tr h="1254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B. USOS</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623.241</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565.712</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657.671</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236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INVERSION FIJA(1)</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623.241</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236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CAPITAL DE OPERACION</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37.896</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44.149</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236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COSTOS DE PRODUCCION(2)</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248.629</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288.807</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234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COSTOS DE ADM. Y VENTAS</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156.811</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169.356</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SERVICIO DEUDA</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236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INTERESES </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40.407</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33.646</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236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AMORTIZ. DEL PRESTAMO</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54.701</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61.462</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234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REPART. UTILIDAD (15%)</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11.284</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24.932</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236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IMP. A LA RENTA  25%</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15.985</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35.320</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1254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a:noFill/>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a:noFill/>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a:t>
                      </a:r>
                      <a:endParaRPr kumimoji="1" lang="en-US" sz="1800" b="1"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noFill/>
                  </a:tcPr>
                </a:tc>
              </a:tr>
              <a:tr h="1254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rgbClr val="000000"/>
                          </a:solidFill>
                          <a:effectLst/>
                          <a:latin typeface="Trebuchet MS" pitchFamily="34" charset="0"/>
                          <a:cs typeface="Arial" charset="0"/>
                        </a:rPr>
                        <a:t>C. FLUJO DE CAJA (A-B)</a:t>
                      </a:r>
                      <a:endParaRPr kumimoji="1" lang="en-US" sz="1800" b="1" i="0" u="none" strike="noStrike" cap="none" normalizeH="0" baseline="0" smtClean="0">
                        <a:ln>
                          <a:noFill/>
                        </a:ln>
                        <a:solidFill>
                          <a:srgbClr val="000000"/>
                        </a:solidFill>
                        <a:effectLst/>
                        <a:latin typeface="Times New Roman" pitchFamily="18" charset="0"/>
                      </a:endParaRPr>
                    </a:p>
                  </a:txBody>
                  <a:tcPr marL="0" marR="0" marT="0" marB="0" anchor="b"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28575"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rgbClr val="000000"/>
                          </a:solidFill>
                          <a:effectLst/>
                          <a:latin typeface="Trebuchet MS" pitchFamily="34" charset="0"/>
                          <a:cs typeface="Arial" charset="0"/>
                        </a:rPr>
                        <a:t> </a:t>
                      </a:r>
                      <a:endParaRPr kumimoji="1" lang="en-US" sz="1800" b="1" i="0" u="none" strike="noStrike" cap="none" normalizeH="0" baseline="0" smtClean="0">
                        <a:ln>
                          <a:noFill/>
                        </a:ln>
                        <a:solidFill>
                          <a:srgbClr val="000000"/>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a:noFill/>
                    </a:lnR>
                    <a:lnT w="12700" cap="flat" cmpd="sng" algn="ctr">
                      <a:solidFill>
                        <a:srgbClr val="000000"/>
                      </a:solidFill>
                      <a:prstDash val="solid"/>
                      <a:round/>
                      <a:headEnd type="none" w="sm" len="sm"/>
                      <a:tailEnd type="none" w="sm" len="sm"/>
                    </a:lnT>
                    <a:lnB w="28575"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rgbClr val="000000"/>
                          </a:solidFill>
                          <a:effectLst/>
                          <a:latin typeface="Trebuchet MS" pitchFamily="34" charset="0"/>
                          <a:cs typeface="Arial" charset="0"/>
                        </a:rPr>
                        <a:t>-22.262</a:t>
                      </a:r>
                      <a:endParaRPr kumimoji="1" lang="en-US" sz="1800" b="1" i="0" u="none" strike="noStrike" cap="none" normalizeH="0" baseline="0" smtClean="0">
                        <a:ln>
                          <a:noFill/>
                        </a:ln>
                        <a:solidFill>
                          <a:srgbClr val="000000"/>
                        </a:solidFill>
                        <a:effectLst/>
                        <a:latin typeface="Times New Roman" pitchFamily="18" charset="0"/>
                      </a:endParaRPr>
                    </a:p>
                  </a:txBody>
                  <a:tcPr marL="0" marR="0" marT="0" marB="0" anchor="b" horzOverflow="overflow">
                    <a:lnL>
                      <a:noFill/>
                    </a:lnL>
                    <a:lnR>
                      <a:noFill/>
                    </a:lnR>
                    <a:lnT w="12700" cap="flat" cmpd="sng" algn="ctr">
                      <a:solidFill>
                        <a:srgbClr val="000000"/>
                      </a:solidFill>
                      <a:prstDash val="solid"/>
                      <a:round/>
                      <a:headEnd type="none" w="sm" len="sm"/>
                      <a:tailEnd type="none" w="sm" len="sm"/>
                    </a:lnT>
                    <a:lnB w="28575"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rgbClr val="000000"/>
                          </a:solidFill>
                          <a:effectLst/>
                          <a:latin typeface="Trebuchet MS" pitchFamily="34" charset="0"/>
                          <a:cs typeface="Arial" charset="0"/>
                        </a:rPr>
                        <a:t>467</a:t>
                      </a:r>
                      <a:endParaRPr kumimoji="1" lang="en-US" sz="1800" b="1" i="0" u="none" strike="noStrike" cap="none" normalizeH="0" baseline="0" smtClean="0">
                        <a:ln>
                          <a:noFill/>
                        </a:ln>
                        <a:solidFill>
                          <a:srgbClr val="000000"/>
                        </a:solidFill>
                        <a:effectLst/>
                        <a:latin typeface="Times New Roman" pitchFamily="18" charset="0"/>
                      </a:endParaRPr>
                    </a:p>
                  </a:txBody>
                  <a:tcPr marL="0" marR="0" marT="0" marB="0" anchor="b" horzOverflow="overflow">
                    <a:lnL>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28575" cap="flat" cmpd="sng" algn="ctr">
                      <a:solidFill>
                        <a:srgbClr val="000000"/>
                      </a:solidFill>
                      <a:prstDash val="solid"/>
                      <a:round/>
                      <a:headEnd type="none" w="sm" len="sm"/>
                      <a:tailEnd type="none" w="sm" len="sm"/>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31746"/>
                                        </p:tgtEl>
                                        <p:attrNameLst>
                                          <p:attrName>style.visibility</p:attrName>
                                        </p:attrNameLst>
                                      </p:cBhvr>
                                      <p:to>
                                        <p:strVal val="visible"/>
                                      </p:to>
                                    </p:set>
                                  </p:childTnLst>
                                </p:cTn>
                              </p:par>
                              <p:par>
                                <p:cTn id="7" presetID="18" presetClass="entr" presetSubtype="12" fill="hold" nodeType="withEffect">
                                  <p:stCondLst>
                                    <p:cond delay="0"/>
                                  </p:stCondLst>
                                  <p:childTnLst>
                                    <p:set>
                                      <p:cBhvr>
                                        <p:cTn id="8" dur="1" fill="hold">
                                          <p:stCondLst>
                                            <p:cond delay="0"/>
                                          </p:stCondLst>
                                        </p:cTn>
                                        <p:tgtEl>
                                          <p:spTgt spid="31747"/>
                                        </p:tgtEl>
                                        <p:attrNameLst>
                                          <p:attrName>style.visibility</p:attrName>
                                        </p:attrNameLst>
                                      </p:cBhvr>
                                      <p:to>
                                        <p:strVal val="visible"/>
                                      </p:to>
                                    </p:set>
                                    <p:animEffect transition="in" filter="strips(downLeft)">
                                      <p:cBhvr>
                                        <p:cTn id="9" dur="5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124075" y="404813"/>
            <a:ext cx="4895850" cy="504825"/>
          </a:xfrm>
          <a:gradFill rotWithShape="1">
            <a:gsLst>
              <a:gs pos="0">
                <a:schemeClr val="tx1">
                  <a:gamma/>
                  <a:shade val="46275"/>
                  <a:invGamma/>
                </a:schemeClr>
              </a:gs>
              <a:gs pos="50000">
                <a:schemeClr val="tx1"/>
              </a:gs>
              <a:gs pos="100000">
                <a:schemeClr val="tx1">
                  <a:gamma/>
                  <a:shade val="46275"/>
                  <a:invGamma/>
                </a:schemeClr>
              </a:gs>
            </a:gsLst>
            <a:lin ang="5400000" scaled="1"/>
          </a:gradFill>
        </p:spPr>
        <p:txBody>
          <a:bodyPr/>
          <a:lstStyle/>
          <a:p>
            <a:r>
              <a:rPr lang="es-ES" sz="3400" b="1">
                <a:solidFill>
                  <a:srgbClr val="0000FF"/>
                </a:solidFill>
              </a:rPr>
              <a:t>VENTAS NETAS</a:t>
            </a:r>
          </a:p>
        </p:txBody>
      </p:sp>
      <p:graphicFrame>
        <p:nvGraphicFramePr>
          <p:cNvPr id="32771" name="Group 3"/>
          <p:cNvGraphicFramePr>
            <a:graphicFrameLocks noGrp="1"/>
          </p:cNvGraphicFramePr>
          <p:nvPr>
            <p:ph idx="1"/>
          </p:nvPr>
        </p:nvGraphicFramePr>
        <p:xfrm>
          <a:off x="323850" y="1052513"/>
          <a:ext cx="8675688" cy="5440362"/>
        </p:xfrm>
        <a:graphic>
          <a:graphicData uri="http://schemas.openxmlformats.org/drawingml/2006/table">
            <a:tbl>
              <a:tblPr/>
              <a:tblGrid>
                <a:gridCol w="2422525"/>
                <a:gridCol w="2751138"/>
                <a:gridCol w="1689100"/>
                <a:gridCol w="1812925"/>
              </a:tblGrid>
              <a:tr h="3603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Arial" charset="0"/>
                        </a:rPr>
                        <a:t>DESCRIPCION</a:t>
                      </a:r>
                      <a:endParaRPr kumimoji="1" lang="en-US" sz="4400" b="1" i="0" u="none" strike="noStrike" cap="none" normalizeH="0" baseline="0" smtClean="0">
                        <a:ln>
                          <a:noFill/>
                        </a:ln>
                        <a:solidFill>
                          <a:srgbClr val="000000"/>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Arial" charset="0"/>
                        </a:rPr>
                        <a:t>CANTIDAD</a:t>
                      </a:r>
                      <a:endParaRPr kumimoji="1" lang="en-US" sz="4400" b="1" i="0" u="none" strike="noStrike" cap="none" normalizeH="0" baseline="0" smtClean="0">
                        <a:ln>
                          <a:noFill/>
                        </a:ln>
                        <a:solidFill>
                          <a:srgbClr val="000000"/>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Arial" charset="0"/>
                        </a:rPr>
                        <a:t>V.Unitario</a:t>
                      </a:r>
                      <a:endParaRPr kumimoji="1" lang="en-US" sz="4400" b="1" i="0" u="none" strike="noStrike" cap="none" normalizeH="0" baseline="0" smtClean="0">
                        <a:ln>
                          <a:noFill/>
                        </a:ln>
                        <a:solidFill>
                          <a:srgbClr val="000000"/>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Arial" charset="0"/>
                        </a:rPr>
                        <a:t>V. Total</a:t>
                      </a:r>
                      <a:endParaRPr kumimoji="1" lang="en-US" sz="4400" b="1" i="0" u="none" strike="noStrike" cap="none" normalizeH="0" baseline="0" smtClean="0">
                        <a:ln>
                          <a:noFill/>
                        </a:ln>
                        <a:solidFill>
                          <a:srgbClr val="000000"/>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solidFill>
                      <a:srgbClr val="FFFFFF"/>
                    </a:solidFill>
                  </a:tcPr>
                </a:tc>
              </a:tr>
              <a:tr h="4127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Arial" charset="0"/>
                        </a:rPr>
                        <a:t> </a:t>
                      </a:r>
                      <a:endParaRPr kumimoji="1" lang="en-US" sz="4400" b="1" i="0" u="none" strike="noStrike" cap="none" normalizeH="0" baseline="0" smtClean="0">
                        <a:ln>
                          <a:noFill/>
                        </a:ln>
                        <a:solidFill>
                          <a:srgbClr val="000000"/>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Arial" charset="0"/>
                        </a:rPr>
                        <a:t>(funda de 20 kilos)</a:t>
                      </a:r>
                      <a:endParaRPr kumimoji="1" lang="en-US" sz="4400" b="1" i="0" u="none" strike="noStrike" cap="none" normalizeH="0" baseline="0" smtClean="0">
                        <a:ln>
                          <a:noFill/>
                        </a:ln>
                        <a:solidFill>
                          <a:srgbClr val="000000"/>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Arial" charset="0"/>
                        </a:rPr>
                        <a:t>(Dólares)</a:t>
                      </a:r>
                      <a:endParaRPr kumimoji="1" lang="en-US" sz="4400" b="1" i="0" u="none" strike="noStrike" cap="none" normalizeH="0" baseline="0" smtClean="0">
                        <a:ln>
                          <a:noFill/>
                        </a:ln>
                        <a:solidFill>
                          <a:srgbClr val="000000"/>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Arial" charset="0"/>
                        </a:rPr>
                        <a:t>(Dólares)</a:t>
                      </a:r>
                      <a:endParaRPr kumimoji="1" lang="en-US" sz="4400" b="1" i="0" u="none" strike="noStrike" cap="none" normalizeH="0" baseline="0" smtClean="0">
                        <a:ln>
                          <a:noFill/>
                        </a:ln>
                        <a:solidFill>
                          <a:srgbClr val="000000"/>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411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r>
              <a:tr h="4127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Primer año 75%</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411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Jarabe de banano</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18.115</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30</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543.450</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4127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411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Segundo año 90% </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4127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Jarabe de banano</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18.900</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36</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680.400</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411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4127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Tercer año 100% </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411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Jarabe de banano</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19.770</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43</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854.064</a:t>
                      </a:r>
                      <a:endParaRPr kumimoji="1" lang="en-US" sz="4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p:cTn id="7" dur="500" fill="hold"/>
                                        <p:tgtEl>
                                          <p:spTgt spid="32770"/>
                                        </p:tgtEl>
                                        <p:attrNameLst>
                                          <p:attrName>ppt_w</p:attrName>
                                        </p:attrNameLst>
                                      </p:cBhvr>
                                      <p:tavLst>
                                        <p:tav tm="0">
                                          <p:val>
                                            <p:fltVal val="0"/>
                                          </p:val>
                                        </p:tav>
                                        <p:tav tm="100000">
                                          <p:val>
                                            <p:strVal val="#ppt_w"/>
                                          </p:val>
                                        </p:tav>
                                      </p:tavLst>
                                    </p:anim>
                                    <p:anim calcmode="lin" valueType="num">
                                      <p:cBhvr>
                                        <p:cTn id="8" dur="500" fill="hold"/>
                                        <p:tgtEl>
                                          <p:spTgt spid="32770"/>
                                        </p:tgtEl>
                                        <p:attrNameLst>
                                          <p:attrName>ppt_h</p:attrName>
                                        </p:attrNameLst>
                                      </p:cBhvr>
                                      <p:tavLst>
                                        <p:tav tm="0">
                                          <p:val>
                                            <p:strVal val="#ppt_h"/>
                                          </p:val>
                                        </p:tav>
                                        <p:tav tm="100000">
                                          <p:val>
                                            <p:strVal val="#ppt_h"/>
                                          </p:val>
                                        </p:tav>
                                      </p:tavLst>
                                    </p:anim>
                                  </p:childTnLst>
                                </p:cTn>
                              </p:par>
                              <p:par>
                                <p:cTn id="9" presetID="3" presetClass="entr" presetSubtype="10" fill="hold" nodeType="withEffect">
                                  <p:stCondLst>
                                    <p:cond delay="0"/>
                                  </p:stCondLst>
                                  <p:childTnLst>
                                    <p:set>
                                      <p:cBhvr>
                                        <p:cTn id="10" dur="1" fill="hold">
                                          <p:stCondLst>
                                            <p:cond delay="0"/>
                                          </p:stCondLst>
                                        </p:cTn>
                                        <p:tgtEl>
                                          <p:spTgt spid="32771"/>
                                        </p:tgtEl>
                                        <p:attrNameLst>
                                          <p:attrName>style.visibility</p:attrName>
                                        </p:attrNameLst>
                                      </p:cBhvr>
                                      <p:to>
                                        <p:strVal val="visible"/>
                                      </p:to>
                                    </p:set>
                                    <p:animEffect transition="in" filter="blinds(horizontal)">
                                      <p:cBhvr>
                                        <p:cTn id="11" dur="500"/>
                                        <p:tgtEl>
                                          <p:spTgt spid="32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68538" y="476250"/>
            <a:ext cx="4897437" cy="792163"/>
          </a:xfrm>
          <a:gradFill rotWithShape="1">
            <a:gsLst>
              <a:gs pos="0">
                <a:schemeClr val="tx1">
                  <a:gamma/>
                  <a:shade val="46275"/>
                  <a:invGamma/>
                </a:schemeClr>
              </a:gs>
              <a:gs pos="50000">
                <a:schemeClr val="tx1"/>
              </a:gs>
              <a:gs pos="100000">
                <a:schemeClr val="tx1">
                  <a:gamma/>
                  <a:shade val="46275"/>
                  <a:invGamma/>
                </a:schemeClr>
              </a:gs>
            </a:gsLst>
            <a:lin ang="5400000" scaled="1"/>
          </a:gradFill>
        </p:spPr>
        <p:txBody>
          <a:bodyPr/>
          <a:lstStyle/>
          <a:p>
            <a:r>
              <a:rPr lang="es-ES" sz="3000" b="1">
                <a:solidFill>
                  <a:srgbClr val="0000FF"/>
                </a:solidFill>
              </a:rPr>
              <a:t>COSTOS DE </a:t>
            </a:r>
            <a:br>
              <a:rPr lang="es-ES" sz="3000" b="1">
                <a:solidFill>
                  <a:srgbClr val="0000FF"/>
                </a:solidFill>
              </a:rPr>
            </a:br>
            <a:r>
              <a:rPr lang="es-ES" sz="3000" b="1">
                <a:solidFill>
                  <a:srgbClr val="0000FF"/>
                </a:solidFill>
              </a:rPr>
              <a:t>PRODUCCION</a:t>
            </a:r>
          </a:p>
        </p:txBody>
      </p:sp>
      <p:graphicFrame>
        <p:nvGraphicFramePr>
          <p:cNvPr id="33795" name="Group 3"/>
          <p:cNvGraphicFramePr>
            <a:graphicFrameLocks noGrp="1"/>
          </p:cNvGraphicFramePr>
          <p:nvPr>
            <p:ph idx="1"/>
          </p:nvPr>
        </p:nvGraphicFramePr>
        <p:xfrm>
          <a:off x="395288" y="1557338"/>
          <a:ext cx="8424862" cy="4746625"/>
        </p:xfrm>
        <a:graphic>
          <a:graphicData uri="http://schemas.openxmlformats.org/drawingml/2006/table">
            <a:tbl>
              <a:tblPr/>
              <a:tblGrid>
                <a:gridCol w="5957887"/>
                <a:gridCol w="2466975"/>
              </a:tblGrid>
              <a:tr h="3016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Arial" charset="0"/>
                        </a:rPr>
                        <a:t>RUBRO</a:t>
                      </a:r>
                      <a:endParaRPr kumimoji="1" lang="en-US" sz="2400" b="1" i="0" u="none" strike="noStrike" cap="none" normalizeH="0" baseline="0" smtClean="0">
                        <a:ln>
                          <a:noFill/>
                        </a:ln>
                        <a:solidFill>
                          <a:srgbClr val="000000"/>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Arial" charset="0"/>
                        </a:rPr>
                        <a:t>PRIMER AÑO</a:t>
                      </a:r>
                      <a:endParaRPr kumimoji="1" lang="en-US" sz="2400" b="1" i="0" u="none" strike="noStrike" cap="none" normalizeH="0" baseline="0" smtClean="0">
                        <a:ln>
                          <a:noFill/>
                        </a:ln>
                        <a:solidFill>
                          <a:srgbClr val="000000"/>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solidFill>
                      <a:srgbClr val="FFFFFF"/>
                    </a:solidFill>
                  </a:tcPr>
                </a:tc>
              </a:tr>
              <a:tr h="3032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Arial" charset="0"/>
                        </a:rPr>
                        <a:t> </a:t>
                      </a:r>
                      <a:endParaRPr kumimoji="1" lang="en-US" sz="2400" b="1" i="0" u="none" strike="noStrike" cap="none" normalizeH="0" baseline="0" smtClean="0">
                        <a:ln>
                          <a:noFill/>
                        </a:ln>
                        <a:solidFill>
                          <a:srgbClr val="000000"/>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Arial" charset="0"/>
                        </a:rPr>
                        <a:t>(Dólares)</a:t>
                      </a:r>
                      <a:endParaRPr kumimoji="1" lang="en-US" sz="2400" b="1" i="0" u="none" strike="noStrike" cap="none" normalizeH="0" baseline="0" smtClean="0">
                        <a:ln>
                          <a:noFill/>
                        </a:ln>
                        <a:solidFill>
                          <a:srgbClr val="000000"/>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3016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MATERIALES DIRECTOS</a:t>
                      </a:r>
                      <a:endParaRPr kumimoji="1" lang="en-US" sz="2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49.311</a:t>
                      </a:r>
                      <a:endParaRPr kumimoji="1" lang="en-US" sz="2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r>
              <a:tr h="3016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MANO DE OBRA DIRECTA</a:t>
                      </a:r>
                      <a:endParaRPr kumimoji="1" lang="en-US" sz="2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68.960</a:t>
                      </a:r>
                      <a:endParaRPr kumimoji="1" lang="en-US" sz="2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3032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CARGA FABRIL</a:t>
                      </a:r>
                      <a:endParaRPr kumimoji="1" lang="en-US" sz="2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2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3016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a) Mano de obra indirecta</a:t>
                      </a:r>
                      <a:endParaRPr kumimoji="1" lang="en-US" sz="2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47.348</a:t>
                      </a:r>
                      <a:endParaRPr kumimoji="1" lang="en-US" sz="2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3016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b) Materiales indirectos</a:t>
                      </a:r>
                      <a:endParaRPr kumimoji="1" lang="en-US" sz="2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9.653</a:t>
                      </a:r>
                      <a:endParaRPr kumimoji="1" lang="en-US" sz="2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3016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c) Depreciación y amortización</a:t>
                      </a:r>
                      <a:endParaRPr kumimoji="1" lang="en-US" sz="2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22.379</a:t>
                      </a:r>
                      <a:endParaRPr kumimoji="1" lang="en-US" sz="2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3032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d) Suministros</a:t>
                      </a:r>
                      <a:endParaRPr kumimoji="1" lang="en-US" sz="2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54.347</a:t>
                      </a:r>
                      <a:endParaRPr kumimoji="1" lang="en-US" sz="2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3016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e) Reparación y Mantenimiento</a:t>
                      </a:r>
                      <a:endParaRPr kumimoji="1" lang="en-US" sz="2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6.416</a:t>
                      </a:r>
                      <a:endParaRPr kumimoji="1" lang="en-US" sz="2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3016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f) Seguros</a:t>
                      </a:r>
                      <a:endParaRPr kumimoji="1" lang="en-US" sz="2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5.320</a:t>
                      </a:r>
                      <a:endParaRPr kumimoji="1" lang="en-US" sz="2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3016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g) Imprevistos</a:t>
                      </a:r>
                      <a:endParaRPr kumimoji="1" lang="en-US" sz="2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7.273</a:t>
                      </a:r>
                      <a:endParaRPr kumimoji="1" lang="en-US" sz="2400" b="1" i="0" u="none" strike="noStrike" cap="none" normalizeH="0" baseline="0" smtClean="0">
                        <a:ln>
                          <a:noFill/>
                        </a:ln>
                        <a:solidFill>
                          <a:schemeClr val="tx1"/>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3016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Arial" charset="0"/>
                        </a:rPr>
                        <a:t>TOTALES</a:t>
                      </a:r>
                      <a:endParaRPr kumimoji="1" lang="en-US" sz="2400" b="1" i="0" u="none" strike="noStrike" cap="none" normalizeH="0" baseline="0" smtClean="0">
                        <a:ln>
                          <a:noFill/>
                        </a:ln>
                        <a:solidFill>
                          <a:srgbClr val="000000"/>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Arial" charset="0"/>
                        </a:rPr>
                        <a:t>271.008</a:t>
                      </a:r>
                      <a:endParaRPr kumimoji="1" lang="en-US" sz="2400" b="1" i="0" u="none" strike="noStrike" cap="none" normalizeH="0" baseline="0" smtClean="0">
                        <a:ln>
                          <a:noFill/>
                        </a:ln>
                        <a:solidFill>
                          <a:srgbClr val="000000"/>
                        </a:solidFill>
                        <a:effectLst/>
                        <a:latin typeface="Times New Roman" pitchFamily="18" charset="0"/>
                      </a:endParaRPr>
                    </a:p>
                  </a:txBody>
                  <a:tcPr marL="0" marR="0" marT="0" marB="0"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500" fill="hold"/>
                                        <p:tgtEl>
                                          <p:spTgt spid="33794"/>
                                        </p:tgtEl>
                                        <p:attrNameLst>
                                          <p:attrName>ppt_w</p:attrName>
                                        </p:attrNameLst>
                                      </p:cBhvr>
                                      <p:tavLst>
                                        <p:tav tm="0">
                                          <p:val>
                                            <p:strVal val="#ppt_w+.3"/>
                                          </p:val>
                                        </p:tav>
                                        <p:tav tm="100000">
                                          <p:val>
                                            <p:strVal val="#ppt_w"/>
                                          </p:val>
                                        </p:tav>
                                      </p:tavLst>
                                    </p:anim>
                                    <p:anim calcmode="lin" valueType="num">
                                      <p:cBhvr>
                                        <p:cTn id="8" dur="500" fill="hold"/>
                                        <p:tgtEl>
                                          <p:spTgt spid="33794"/>
                                        </p:tgtEl>
                                        <p:attrNameLst>
                                          <p:attrName>ppt_h</p:attrName>
                                        </p:attrNameLst>
                                      </p:cBhvr>
                                      <p:tavLst>
                                        <p:tav tm="0">
                                          <p:val>
                                            <p:strVal val="#ppt_h"/>
                                          </p:val>
                                        </p:tav>
                                        <p:tav tm="100000">
                                          <p:val>
                                            <p:strVal val="#ppt_h"/>
                                          </p:val>
                                        </p:tav>
                                      </p:tavLst>
                                    </p:anim>
                                    <p:animEffect transition="in" filter="fade">
                                      <p:cBhvr>
                                        <p:cTn id="9" dur="500"/>
                                        <p:tgtEl>
                                          <p:spTgt spid="33794"/>
                                        </p:tgtEl>
                                      </p:cBhvr>
                                    </p:animEffect>
                                  </p:childTnLst>
                                </p:cTn>
                              </p:par>
                              <p:par>
                                <p:cTn id="10" presetID="4" presetClass="entr" presetSubtype="16" fill="hold" nodeType="withEffect">
                                  <p:stCondLst>
                                    <p:cond delay="0"/>
                                  </p:stCondLst>
                                  <p:childTnLst>
                                    <p:set>
                                      <p:cBhvr>
                                        <p:cTn id="11" dur="1" fill="hold">
                                          <p:stCondLst>
                                            <p:cond delay="0"/>
                                          </p:stCondLst>
                                        </p:cTn>
                                        <p:tgtEl>
                                          <p:spTgt spid="33795"/>
                                        </p:tgtEl>
                                        <p:attrNameLst>
                                          <p:attrName>style.visibility</p:attrName>
                                        </p:attrNameLst>
                                      </p:cBhvr>
                                      <p:to>
                                        <p:strVal val="visible"/>
                                      </p:to>
                                    </p:set>
                                    <p:animEffect transition="in" filter="box(in)">
                                      <p:cBhvr>
                                        <p:cTn id="12" dur="500"/>
                                        <p:tgtEl>
                                          <p:spTgt spid="3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3019425"/>
            <a:ext cx="9144000" cy="0"/>
          </a:xfrm>
          <a:prstGeom prst="rect">
            <a:avLst/>
          </a:prstGeom>
          <a:solidFill>
            <a:srgbClr val="E6E6E6"/>
          </a:solidFill>
          <a:ln w="12700" cap="sq">
            <a:noFill/>
            <a:miter lim="800000"/>
            <a:headEnd type="none" w="sm" len="sm"/>
            <a:tailEnd type="none" w="sm" len="sm"/>
          </a:ln>
          <a:effectLst/>
        </p:spPr>
        <p:txBody>
          <a:bodyPr wrap="none" anchor="ctr">
            <a:spAutoFit/>
          </a:bodyPr>
          <a:lstStyle/>
          <a:p>
            <a:endParaRPr lang="es-ES"/>
          </a:p>
        </p:txBody>
      </p:sp>
      <p:sp>
        <p:nvSpPr>
          <p:cNvPr id="7171" name="Text Box 3"/>
          <p:cNvSpPr txBox="1">
            <a:spLocks noChangeArrowheads="1"/>
          </p:cNvSpPr>
          <p:nvPr/>
        </p:nvSpPr>
        <p:spPr bwMode="auto">
          <a:xfrm>
            <a:off x="323850" y="260350"/>
            <a:ext cx="8569325" cy="1108075"/>
          </a:xfrm>
          <a:prstGeom prst="rect">
            <a:avLst/>
          </a:prstGeom>
          <a:noFill/>
          <a:ln w="9525">
            <a:noFill/>
            <a:miter lim="800000"/>
            <a:headEnd/>
            <a:tailEnd/>
          </a:ln>
          <a:effectLst/>
        </p:spPr>
        <p:txBody>
          <a:bodyPr lIns="198000" tIns="190800" rIns="198000" bIns="190800">
            <a:spAutoFit/>
          </a:bodyPr>
          <a:lstStyle/>
          <a:p>
            <a:pPr algn="ctr" eaLnBrk="0" hangingPunct="0">
              <a:lnSpc>
                <a:spcPct val="85000"/>
              </a:lnSpc>
              <a:spcBef>
                <a:spcPct val="50000"/>
              </a:spcBef>
            </a:pPr>
            <a:r>
              <a:rPr lang="es-ES_tradnl" sz="2800" b="1">
                <a:solidFill>
                  <a:schemeClr val="tx2"/>
                </a:solidFill>
              </a:rPr>
              <a:t>HISTORIA Y SECTORES DE APLICACIÓN DEL JARABE DE FRUCTUOSA</a:t>
            </a:r>
            <a:r>
              <a:rPr lang="es-ES" sz="2800" u="sng">
                <a:solidFill>
                  <a:schemeClr val="tx2"/>
                </a:solidFill>
              </a:rPr>
              <a:t> </a:t>
            </a:r>
          </a:p>
        </p:txBody>
      </p:sp>
      <p:sp>
        <p:nvSpPr>
          <p:cNvPr id="7172" name="Rectangle 4"/>
          <p:cNvSpPr>
            <a:spLocks noChangeArrowheads="1"/>
          </p:cNvSpPr>
          <p:nvPr/>
        </p:nvSpPr>
        <p:spPr bwMode="auto">
          <a:xfrm>
            <a:off x="0" y="2062163"/>
            <a:ext cx="9144000" cy="0"/>
          </a:xfrm>
          <a:prstGeom prst="rect">
            <a:avLst/>
          </a:prstGeom>
          <a:noFill/>
          <a:ln w="12700" cap="sq">
            <a:noFill/>
            <a:miter lim="800000"/>
            <a:headEnd type="none" w="sm" len="sm"/>
            <a:tailEnd type="none" w="sm" len="sm"/>
          </a:ln>
          <a:effectLst/>
        </p:spPr>
        <p:txBody>
          <a:bodyPr wrap="none" anchor="ctr">
            <a:spAutoFit/>
          </a:bodyPr>
          <a:lstStyle/>
          <a:p>
            <a:endParaRPr lang="es-ES"/>
          </a:p>
        </p:txBody>
      </p:sp>
      <p:sp>
        <p:nvSpPr>
          <p:cNvPr id="7173" name="Rectangle 5"/>
          <p:cNvSpPr>
            <a:spLocks noChangeArrowheads="1"/>
          </p:cNvSpPr>
          <p:nvPr/>
        </p:nvSpPr>
        <p:spPr bwMode="auto">
          <a:xfrm>
            <a:off x="468313" y="1320800"/>
            <a:ext cx="8353425" cy="5016500"/>
          </a:xfrm>
          <a:prstGeom prst="rect">
            <a:avLst/>
          </a:prstGeom>
          <a:solidFill>
            <a:schemeClr val="bg1"/>
          </a:solidFill>
          <a:ln w="57150" cap="sq">
            <a:solidFill>
              <a:schemeClr val="tx1"/>
            </a:solidFill>
            <a:miter lim="800000"/>
            <a:headEnd type="none" w="sm" len="sm"/>
            <a:tailEnd type="none" w="sm" len="sm"/>
          </a:ln>
          <a:effectLst/>
        </p:spPr>
        <p:txBody>
          <a:bodyPr anchor="ctr">
            <a:spAutoFit/>
          </a:bodyPr>
          <a:lstStyle/>
          <a:p>
            <a:pPr algn="just">
              <a:lnSpc>
                <a:spcPct val="75000"/>
              </a:lnSpc>
            </a:pPr>
            <a:r>
              <a:rPr kumimoji="1" lang="es-ES_tradnl" sz="2600" b="1"/>
              <a:t>Fue el 5 de Mayo de 1886 cuando un veterano farmacéutico de 54 años llamado John Pemberton creó la fórmula del jarabe básico de fructuosa basado en frutas tales como uva y mora, basándose en el éxito del famoso Vino Mariani.</a:t>
            </a:r>
          </a:p>
          <a:p>
            <a:pPr algn="just">
              <a:lnSpc>
                <a:spcPct val="75000"/>
              </a:lnSpc>
            </a:pPr>
            <a:endParaRPr kumimoji="1" lang="es-ES" sz="2600" b="1"/>
          </a:p>
          <a:p>
            <a:r>
              <a:rPr kumimoji="1" lang="es-ES_tradnl" sz="2600" b="1"/>
              <a:t>Propiedades Funcionales:</a:t>
            </a:r>
          </a:p>
          <a:p>
            <a:endParaRPr kumimoji="1" lang="es-ES_tradnl" sz="2600" b="1"/>
          </a:p>
          <a:p>
            <a:pPr>
              <a:buFontTx/>
              <a:buChar char="•"/>
            </a:pPr>
            <a:r>
              <a:rPr kumimoji="1" lang="es-ES_tradnl" sz="2600" b="1"/>
              <a:t>Alto dulzor</a:t>
            </a:r>
          </a:p>
          <a:p>
            <a:pPr>
              <a:buFontTx/>
              <a:buChar char="•"/>
            </a:pPr>
            <a:r>
              <a:rPr kumimoji="1" lang="es-ES_tradnl" sz="2600" b="1"/>
              <a:t>Higroscopicidad</a:t>
            </a:r>
          </a:p>
          <a:p>
            <a:pPr>
              <a:buFontTx/>
              <a:buChar char="•"/>
            </a:pPr>
            <a:r>
              <a:rPr kumimoji="1" lang="es-ES_tradnl" sz="2600" b="1"/>
              <a:t>Alta fermentabilidad</a:t>
            </a:r>
          </a:p>
          <a:p>
            <a:pPr>
              <a:buFontTx/>
              <a:buChar char="•"/>
            </a:pPr>
            <a:r>
              <a:rPr kumimoji="1" lang="es-ES_tradnl" sz="2600" b="1"/>
              <a:t>Presión osmótica</a:t>
            </a:r>
          </a:p>
          <a:p>
            <a:pPr>
              <a:buFontTx/>
              <a:buChar char="•"/>
            </a:pPr>
            <a:r>
              <a:rPr kumimoji="1" lang="es-ES_tradnl" sz="2600" b="1"/>
              <a:t>Potenciación del sabor</a:t>
            </a:r>
            <a:endParaRPr kumimoji="1" lang="en-US" sz="2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dissolve">
                                      <p:cBhvr>
                                        <p:cTn id="7" dur="500"/>
                                        <p:tgtEl>
                                          <p:spTgt spid="7171"/>
                                        </p:tgtEl>
                                      </p:cBhvr>
                                    </p:animEffect>
                                  </p:childTnLst>
                                </p:cTn>
                              </p:par>
                              <p:par>
                                <p:cTn id="8" presetID="55" presetClass="entr" presetSubtype="0" fill="hold" grpId="0" nodeType="withEffect">
                                  <p:stCondLst>
                                    <p:cond delay="0"/>
                                  </p:stCondLst>
                                  <p:childTnLst>
                                    <p:set>
                                      <p:cBhvr>
                                        <p:cTn id="9" dur="1" fill="hold">
                                          <p:stCondLst>
                                            <p:cond delay="0"/>
                                          </p:stCondLst>
                                        </p:cTn>
                                        <p:tgtEl>
                                          <p:spTgt spid="7173"/>
                                        </p:tgtEl>
                                        <p:attrNameLst>
                                          <p:attrName>style.visibility</p:attrName>
                                        </p:attrNameLst>
                                      </p:cBhvr>
                                      <p:to>
                                        <p:strVal val="visible"/>
                                      </p:to>
                                    </p:set>
                                    <p:anim calcmode="lin" valueType="num">
                                      <p:cBhvr>
                                        <p:cTn id="10" dur="500" fill="hold"/>
                                        <p:tgtEl>
                                          <p:spTgt spid="7173"/>
                                        </p:tgtEl>
                                        <p:attrNameLst>
                                          <p:attrName>ppt_w</p:attrName>
                                        </p:attrNameLst>
                                      </p:cBhvr>
                                      <p:tavLst>
                                        <p:tav tm="0">
                                          <p:val>
                                            <p:strVal val="#ppt_w*0.70"/>
                                          </p:val>
                                        </p:tav>
                                        <p:tav tm="100000">
                                          <p:val>
                                            <p:strVal val="#ppt_w"/>
                                          </p:val>
                                        </p:tav>
                                      </p:tavLst>
                                    </p:anim>
                                    <p:anim calcmode="lin" valueType="num">
                                      <p:cBhvr>
                                        <p:cTn id="11" dur="500" fill="hold"/>
                                        <p:tgtEl>
                                          <p:spTgt spid="7173"/>
                                        </p:tgtEl>
                                        <p:attrNameLst>
                                          <p:attrName>ppt_h</p:attrName>
                                        </p:attrNameLst>
                                      </p:cBhvr>
                                      <p:tavLst>
                                        <p:tav tm="0">
                                          <p:val>
                                            <p:strVal val="#ppt_h"/>
                                          </p:val>
                                        </p:tav>
                                        <p:tav tm="100000">
                                          <p:val>
                                            <p:strVal val="#ppt_h"/>
                                          </p:val>
                                        </p:tav>
                                      </p:tavLst>
                                    </p:anim>
                                    <p:animEffect transition="in" filter="fade">
                                      <p:cBhvr>
                                        <p:cTn id="12" dur="5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P spid="7173"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404813"/>
            <a:ext cx="8229600" cy="792162"/>
          </a:xfrm>
          <a:gradFill rotWithShape="1">
            <a:gsLst>
              <a:gs pos="0">
                <a:schemeClr val="tx1">
                  <a:gamma/>
                  <a:shade val="46275"/>
                  <a:invGamma/>
                </a:schemeClr>
              </a:gs>
              <a:gs pos="50000">
                <a:schemeClr val="tx1"/>
              </a:gs>
              <a:gs pos="100000">
                <a:schemeClr val="tx1">
                  <a:gamma/>
                  <a:shade val="46275"/>
                  <a:invGamma/>
                </a:schemeClr>
              </a:gs>
            </a:gsLst>
            <a:lin ang="5400000" scaled="1"/>
          </a:gradFill>
        </p:spPr>
        <p:txBody>
          <a:bodyPr/>
          <a:lstStyle/>
          <a:p>
            <a:r>
              <a:rPr lang="es-ES" sz="3000" b="1">
                <a:solidFill>
                  <a:srgbClr val="FF0000"/>
                </a:solidFill>
              </a:rPr>
              <a:t>CALCULO DEL PUNTO EQUILIBRIO</a:t>
            </a:r>
          </a:p>
        </p:txBody>
      </p:sp>
      <p:graphicFrame>
        <p:nvGraphicFramePr>
          <p:cNvPr id="34819" name="Group 3"/>
          <p:cNvGraphicFramePr>
            <a:graphicFrameLocks noGrp="1"/>
          </p:cNvGraphicFramePr>
          <p:nvPr>
            <p:ph sz="half" idx="1"/>
          </p:nvPr>
        </p:nvGraphicFramePr>
        <p:xfrm>
          <a:off x="323850" y="1600200"/>
          <a:ext cx="8569325" cy="3916363"/>
        </p:xfrm>
        <a:graphic>
          <a:graphicData uri="http://schemas.openxmlformats.org/drawingml/2006/table">
            <a:tbl>
              <a:tblPr/>
              <a:tblGrid>
                <a:gridCol w="4086225"/>
                <a:gridCol w="2233613"/>
                <a:gridCol w="2249487"/>
              </a:tblGrid>
              <a:tr h="404813">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600" b="1" i="0" u="none" strike="noStrike" cap="none" normalizeH="0" baseline="0" smtClean="0">
                          <a:ln>
                            <a:noFill/>
                          </a:ln>
                          <a:solidFill>
                            <a:schemeClr val="tx1"/>
                          </a:solidFill>
                          <a:effectLst/>
                          <a:latin typeface="Trebuchet MS" pitchFamily="34" charset="0"/>
                          <a:cs typeface="Arial" charset="0"/>
                        </a:rPr>
                        <a:t>                                 COSTO FIJO</a:t>
                      </a:r>
                      <a:endParaRPr kumimoji="1" lang="en-US" sz="2600" b="1" i="0" u="none" strike="noStrike" cap="none" normalizeH="0" baseline="0" smtClean="0">
                        <a:ln>
                          <a:noFill/>
                        </a:ln>
                        <a:solidFill>
                          <a:schemeClr val="tx1"/>
                        </a:solidFill>
                        <a:effectLst/>
                        <a:latin typeface="Trebuchet MS" pitchFamily="34" charset="0"/>
                      </a:endParaRPr>
                    </a:p>
                  </a:txBody>
                  <a:tcPr marL="0" marR="0" marT="0" marB="0" anchor="b" horzOverflow="overflow">
                    <a:lnL cap="flat">
                      <a:noFill/>
                    </a:lnL>
                    <a:lnR cap="flat">
                      <a:noFill/>
                    </a:lnR>
                    <a:lnT cap="flat">
                      <a:noFill/>
                    </a:lnT>
                    <a:lnB>
                      <a:noFill/>
                    </a:lnB>
                    <a:lnTlToBr>
                      <a:noFill/>
                    </a:lnTlToBr>
                    <a:lnBlToTr>
                      <a:noFill/>
                    </a:lnBlToTr>
                    <a:noFill/>
                  </a:tcPr>
                </a:tc>
                <a:tc hMerge="1">
                  <a:txBody>
                    <a:bodyPr/>
                    <a:lstStyle/>
                    <a:p>
                      <a:endParaRPr lang="es-ES"/>
                    </a:p>
                  </a:txBody>
                  <a:tcPr/>
                </a:tc>
                <a:tc hMerge="1">
                  <a:txBody>
                    <a:bodyPr/>
                    <a:lstStyle/>
                    <a:p>
                      <a:endParaRPr lang="es-ES"/>
                    </a:p>
                  </a:txBody>
                  <a:tcPr/>
                </a:tc>
              </a:tr>
              <a:tr h="646113">
                <a:tc gridSpan="3">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600" b="1" i="0" u="none" strike="noStrike" cap="none" normalizeH="0" baseline="0" smtClean="0">
                          <a:ln>
                            <a:noFill/>
                          </a:ln>
                          <a:solidFill>
                            <a:schemeClr val="tx1"/>
                          </a:solidFill>
                          <a:effectLst/>
                          <a:latin typeface="Trebuchet MS" pitchFamily="34" charset="0"/>
                          <a:cs typeface="Arial" charset="0"/>
                        </a:rPr>
                        <a:t>PUNTO DE EQUILIBRIO =  ---------------------------------- </a:t>
                      </a:r>
                      <a:endParaRPr kumimoji="1" lang="en-US" sz="2600" b="1" i="0" u="none" strike="noStrike" cap="none" normalizeH="0" baseline="0" smtClean="0">
                        <a:ln>
                          <a:noFill/>
                        </a:ln>
                        <a:solidFill>
                          <a:schemeClr val="tx1"/>
                        </a:solidFill>
                        <a:effectLst/>
                        <a:latin typeface="Trebuchet MS" pitchFamily="34" charset="0"/>
                      </a:endParaRPr>
                    </a:p>
                  </a:txBody>
                  <a:tcPr marL="0" marR="0" marT="0" marB="0" anchor="b" horzOverflow="overflow">
                    <a:lnL cap="flat">
                      <a:noFill/>
                    </a:lnL>
                    <a:lnR cap="flat">
                      <a:noFill/>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r>
              <a:tr h="404813">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600" b="1" i="0" u="none" strike="noStrike" cap="none" normalizeH="0" baseline="0" smtClean="0">
                          <a:ln>
                            <a:noFill/>
                          </a:ln>
                          <a:solidFill>
                            <a:schemeClr val="tx1"/>
                          </a:solidFill>
                          <a:effectLst/>
                          <a:latin typeface="Trebuchet MS" pitchFamily="34" charset="0"/>
                          <a:cs typeface="Arial" charset="0"/>
                        </a:rPr>
                        <a:t>                                      VENTAS - COSTO VARIABLE</a:t>
                      </a:r>
                      <a:endParaRPr kumimoji="1" lang="en-US" sz="2600" b="1" i="0" u="none" strike="noStrike" cap="none" normalizeH="0" baseline="0" smtClean="0">
                        <a:ln>
                          <a:noFill/>
                        </a:ln>
                        <a:solidFill>
                          <a:schemeClr val="tx1"/>
                        </a:solidFill>
                        <a:effectLst/>
                        <a:latin typeface="Trebuchet MS" pitchFamily="34" charset="0"/>
                      </a:endParaRPr>
                    </a:p>
                  </a:txBody>
                  <a:tcPr marL="0" marR="0" marT="0" marB="0" anchor="b" horzOverflow="overflow">
                    <a:lnL cap="flat">
                      <a:noFill/>
                    </a:lnL>
                    <a:lnR cap="flat">
                      <a:noFill/>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r>
              <a:tr h="403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600" b="1" i="0" u="none" strike="noStrike" cap="none" normalizeH="0" baseline="0" smtClean="0">
                        <a:ln>
                          <a:noFill/>
                        </a:ln>
                        <a:solidFill>
                          <a:schemeClr val="tx1"/>
                        </a:solidFill>
                        <a:effectLst/>
                        <a:latin typeface="Trebuchet MS" pitchFamily="34" charset="0"/>
                      </a:endParaRPr>
                    </a:p>
                  </a:txBody>
                  <a:tcPr marL="0" marR="0" marT="0" marB="0"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600" b="1" i="0" u="none" strike="noStrike" cap="none" normalizeH="0" baseline="0" smtClean="0">
                        <a:ln>
                          <a:noFill/>
                        </a:ln>
                        <a:solidFill>
                          <a:schemeClr val="tx1"/>
                        </a:solidFill>
                        <a:effectLst/>
                        <a:latin typeface="Trebuchet MS"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600" b="1" i="0" u="none" strike="noStrike" cap="none" normalizeH="0" baseline="0" smtClean="0">
                        <a:ln>
                          <a:noFill/>
                        </a:ln>
                        <a:solidFill>
                          <a:schemeClr val="tx1"/>
                        </a:solidFill>
                        <a:effectLst/>
                        <a:latin typeface="Trebuchet MS" pitchFamily="34" charset="0"/>
                      </a:endParaRPr>
                    </a:p>
                  </a:txBody>
                  <a:tcPr marL="0" marR="0" marT="0" marB="0" anchor="b" horzOverflow="overflow">
                    <a:lnL>
                      <a:noFill/>
                    </a:lnL>
                    <a:lnR cap="flat">
                      <a:noFill/>
                    </a:lnR>
                    <a:lnT>
                      <a:noFill/>
                    </a:lnT>
                    <a:lnB>
                      <a:noFill/>
                    </a:lnB>
                    <a:lnTlToBr>
                      <a:noFill/>
                    </a:lnTlToBr>
                    <a:lnBlToTr>
                      <a:noFill/>
                    </a:lnBlToTr>
                    <a:noFill/>
                  </a:tcPr>
                </a:tc>
              </a:tr>
              <a:tr h="404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600" b="1" i="0" u="none" strike="noStrike" cap="none" normalizeH="0" baseline="0" smtClean="0">
                        <a:ln>
                          <a:noFill/>
                        </a:ln>
                        <a:solidFill>
                          <a:schemeClr val="tx1"/>
                        </a:solidFill>
                        <a:effectLst/>
                        <a:latin typeface="Trebuchet MS" pitchFamily="34" charset="0"/>
                      </a:endParaRPr>
                    </a:p>
                  </a:txBody>
                  <a:tcPr marL="0" marR="0" marT="0" marB="0"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s-ES" sz="2600" b="1" i="0" u="none" strike="noStrike" cap="none" normalizeH="0" baseline="0" smtClean="0">
                          <a:ln>
                            <a:noFill/>
                          </a:ln>
                          <a:solidFill>
                            <a:schemeClr val="tx1"/>
                          </a:solidFill>
                          <a:effectLst/>
                          <a:latin typeface="Trebuchet MS" pitchFamily="34" charset="0"/>
                        </a:rPr>
                        <a:t>314.233</a:t>
                      </a:r>
                      <a:r>
                        <a:rPr kumimoji="1" lang="es-ES" sz="2600" b="0" i="0" u="none" strike="noStrike" cap="none" normalizeH="0" baseline="0" smtClean="0">
                          <a:ln>
                            <a:noFill/>
                          </a:ln>
                          <a:solidFill>
                            <a:schemeClr val="tx1"/>
                          </a:solidFill>
                          <a:effectLst/>
                          <a:latin typeface="Trebuchet MS" pitchFamily="34" charset="0"/>
                        </a:rPr>
                        <a:t> </a:t>
                      </a:r>
                      <a:endParaRPr kumimoji="1" lang="en-US" sz="2600" b="0" i="0" u="none" strike="noStrike" cap="none" normalizeH="0" baseline="0" smtClean="0">
                        <a:ln>
                          <a:noFill/>
                        </a:ln>
                        <a:solidFill>
                          <a:schemeClr val="tx1"/>
                        </a:solidFill>
                        <a:effectLst/>
                        <a:latin typeface="Trebuchet MS"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600" b="1" i="0" u="none" strike="noStrike" cap="none" normalizeH="0" baseline="0" smtClean="0">
                        <a:ln>
                          <a:noFill/>
                        </a:ln>
                        <a:solidFill>
                          <a:schemeClr val="tx1"/>
                        </a:solidFill>
                        <a:effectLst/>
                        <a:latin typeface="Trebuchet MS" pitchFamily="34" charset="0"/>
                      </a:endParaRPr>
                    </a:p>
                  </a:txBody>
                  <a:tcPr marL="0" marR="0" marT="0" marB="0" anchor="b" horzOverflow="overflow">
                    <a:lnL>
                      <a:noFill/>
                    </a:lnL>
                    <a:lnR cap="flat">
                      <a:noFill/>
                    </a:lnR>
                    <a:lnT>
                      <a:noFill/>
                    </a:lnT>
                    <a:lnB>
                      <a:noFill/>
                    </a:lnB>
                    <a:lnTlToBr>
                      <a:noFill/>
                    </a:lnTlToBr>
                    <a:lnBlToTr>
                      <a:noFill/>
                    </a:lnBlToTr>
                    <a:noFill/>
                  </a:tcPr>
                </a:tc>
              </a:tr>
              <a:tr h="404813">
                <a:tc gridSpan="3">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600" b="1" i="0" u="none" strike="noStrike" cap="none" normalizeH="0" baseline="0" smtClean="0">
                          <a:ln>
                            <a:noFill/>
                          </a:ln>
                          <a:solidFill>
                            <a:schemeClr val="tx1"/>
                          </a:solidFill>
                          <a:effectLst/>
                          <a:latin typeface="Trebuchet MS" pitchFamily="34" charset="0"/>
                          <a:cs typeface="Arial" charset="0"/>
                        </a:rPr>
                        <a:t>PUNTO DE EQUILIBRIO =   ---------------------------- </a:t>
                      </a:r>
                      <a:endParaRPr kumimoji="1" lang="en-US" sz="2600" b="1" i="0" u="none" strike="noStrike" cap="none" normalizeH="0" baseline="0" smtClean="0">
                        <a:ln>
                          <a:noFill/>
                        </a:ln>
                        <a:solidFill>
                          <a:schemeClr val="tx1"/>
                        </a:solidFill>
                        <a:effectLst/>
                        <a:latin typeface="Trebuchet MS" pitchFamily="34" charset="0"/>
                      </a:endParaRPr>
                    </a:p>
                  </a:txBody>
                  <a:tcPr marL="0" marR="0" marT="0" marB="0" anchor="b" horzOverflow="overflow">
                    <a:lnL cap="flat">
                      <a:noFill/>
                    </a:lnL>
                    <a:lnR cap="flat">
                      <a:noFill/>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r>
              <a:tr h="403225">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600" b="1" i="0" u="none" strike="noStrike" cap="none" normalizeH="0" baseline="0" smtClean="0">
                          <a:ln>
                            <a:noFill/>
                          </a:ln>
                          <a:solidFill>
                            <a:schemeClr val="tx1"/>
                          </a:solidFill>
                          <a:effectLst/>
                          <a:latin typeface="Trebuchet MS" pitchFamily="34" charset="0"/>
                        </a:rPr>
                        <a:t>                    </a:t>
                      </a:r>
                      <a:r>
                        <a:rPr kumimoji="1" lang="es-ES" sz="2600" b="1" i="0" u="none" strike="noStrike" cap="none" normalizeH="0" baseline="0" smtClean="0">
                          <a:ln>
                            <a:noFill/>
                          </a:ln>
                          <a:solidFill>
                            <a:schemeClr val="tx1"/>
                          </a:solidFill>
                          <a:effectLst/>
                          <a:latin typeface="Trebuchet MS" pitchFamily="34" charset="0"/>
                        </a:rPr>
                        <a:t>543.450 – 113.586</a:t>
                      </a:r>
                      <a:endParaRPr kumimoji="1" lang="en-US" sz="2600" b="0" i="0" u="none" strike="noStrike" cap="none" normalizeH="0" baseline="0" smtClean="0">
                        <a:ln>
                          <a:noFill/>
                        </a:ln>
                        <a:solidFill>
                          <a:schemeClr val="tx1"/>
                        </a:solidFill>
                        <a:effectLst/>
                        <a:latin typeface="Trebuchet MS" pitchFamily="34" charset="0"/>
                      </a:endParaRPr>
                    </a:p>
                  </a:txBody>
                  <a:tcPr marL="0" marR="0" marT="0" marB="0" anchor="b" horzOverflow="overflow">
                    <a:lnL cap="flat">
                      <a:noFill/>
                    </a:lnL>
                    <a:lnR cap="flat">
                      <a:noFill/>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r>
              <a:tr h="404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600" b="1" i="0" u="none" strike="noStrike" cap="none" normalizeH="0" baseline="0" smtClean="0">
                        <a:ln>
                          <a:noFill/>
                        </a:ln>
                        <a:solidFill>
                          <a:schemeClr val="tx1"/>
                        </a:solidFill>
                        <a:effectLst/>
                        <a:latin typeface="Trebuchet MS" pitchFamily="34" charset="0"/>
                      </a:endParaRPr>
                    </a:p>
                  </a:txBody>
                  <a:tcPr marL="0" marR="0" marT="0" marB="0"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600" b="1" i="0" u="none" strike="noStrike" cap="none" normalizeH="0" baseline="0" smtClean="0">
                        <a:ln>
                          <a:noFill/>
                        </a:ln>
                        <a:solidFill>
                          <a:schemeClr val="tx1"/>
                        </a:solidFill>
                        <a:effectLst/>
                        <a:latin typeface="Trebuchet MS"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600" b="1" i="0" u="none" strike="noStrike" cap="none" normalizeH="0" baseline="0" smtClean="0">
                        <a:ln>
                          <a:noFill/>
                        </a:ln>
                        <a:solidFill>
                          <a:schemeClr val="tx1"/>
                        </a:solidFill>
                        <a:effectLst/>
                        <a:latin typeface="Trebuchet MS" pitchFamily="34" charset="0"/>
                      </a:endParaRPr>
                    </a:p>
                  </a:txBody>
                  <a:tcPr marL="0" marR="0" marT="0" marB="0" anchor="b" horzOverflow="overflow">
                    <a:lnL>
                      <a:noFill/>
                    </a:lnL>
                    <a:lnR cap="flat">
                      <a:noFill/>
                    </a:lnR>
                    <a:lnT>
                      <a:noFill/>
                    </a:lnT>
                    <a:lnB>
                      <a:noFill/>
                    </a:lnB>
                    <a:lnTlToBr>
                      <a:noFill/>
                    </a:lnTlToBr>
                    <a:lnBlToTr>
                      <a:noFill/>
                    </a:lnBlToTr>
                    <a:noFill/>
                  </a:tcPr>
                </a:tc>
              </a:tr>
              <a:tr h="439738">
                <a:tc gridSpan="3">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600" b="1" i="0" u="none" strike="noStrike" cap="none" normalizeH="0" baseline="0" smtClean="0">
                          <a:ln>
                            <a:noFill/>
                          </a:ln>
                          <a:solidFill>
                            <a:srgbClr val="0000FF"/>
                          </a:solidFill>
                          <a:effectLst/>
                          <a:latin typeface="Trebuchet MS" pitchFamily="34" charset="0"/>
                          <a:cs typeface="Arial" charset="0"/>
                        </a:rPr>
                        <a:t>PUNTO DE EQUILIBRIO EN PORCENTAJE =      73,10</a:t>
                      </a:r>
                      <a:endParaRPr kumimoji="1" lang="en-US" sz="2600" b="1" i="0" u="none" strike="noStrike" cap="none" normalizeH="0" baseline="0" smtClean="0">
                        <a:ln>
                          <a:noFill/>
                        </a:ln>
                        <a:solidFill>
                          <a:srgbClr val="0000FF"/>
                        </a:solidFill>
                        <a:effectLst/>
                        <a:latin typeface="Trebuchet MS" pitchFamily="34" charset="0"/>
                      </a:endParaRPr>
                    </a:p>
                  </a:txBody>
                  <a:tcPr marL="0" marR="0" marT="0" marB="0" anchor="b" horzOverflow="overflow">
                    <a:lnL cap="flat">
                      <a:noFill/>
                    </a:lnL>
                    <a:lnR cap="flat">
                      <a:noFill/>
                    </a:lnR>
                    <a:lnT>
                      <a:noFill/>
                    </a:lnT>
                    <a:lnB cap="flat">
                      <a:noFill/>
                    </a:lnB>
                    <a:lnTlToBr>
                      <a:noFill/>
                    </a:lnTlToBr>
                    <a:lnBlToTr>
                      <a:noFill/>
                    </a:lnBlToTr>
                    <a:solidFill>
                      <a:srgbClr val="FFFFFF"/>
                    </a:solidFill>
                  </a:tcPr>
                </a:tc>
                <a:tc hMerge="1">
                  <a:txBody>
                    <a:bodyPr/>
                    <a:lstStyle/>
                    <a:p>
                      <a:endParaRPr lang="es-ES"/>
                    </a:p>
                  </a:txBody>
                  <a:tcPr/>
                </a:tc>
                <a:tc hMerge="1">
                  <a:txBody>
                    <a:bodyPr/>
                    <a:lstStyle/>
                    <a:p>
                      <a:endParaRPr lang="es-ES"/>
                    </a:p>
                  </a:txBody>
                  <a:tcPr/>
                </a:tc>
              </a:tr>
            </a:tbl>
          </a:graphicData>
        </a:graphic>
      </p:graphicFrame>
      <p:graphicFrame>
        <p:nvGraphicFramePr>
          <p:cNvPr id="34839" name="Group 23"/>
          <p:cNvGraphicFramePr>
            <a:graphicFrameLocks noGrp="1"/>
          </p:cNvGraphicFramePr>
          <p:nvPr>
            <p:ph sz="half" idx="2"/>
          </p:nvPr>
        </p:nvGraphicFramePr>
        <p:xfrm>
          <a:off x="323850" y="5516563"/>
          <a:ext cx="8569325" cy="793750"/>
        </p:xfrm>
        <a:graphic>
          <a:graphicData uri="http://schemas.openxmlformats.org/drawingml/2006/table">
            <a:tbl>
              <a:tblPr/>
              <a:tblGrid>
                <a:gridCol w="6408738"/>
                <a:gridCol w="2160587"/>
              </a:tblGrid>
              <a:tr h="3603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600" b="1" i="0" u="none" strike="noStrike" cap="none" normalizeH="0" baseline="0" smtClean="0">
                          <a:ln>
                            <a:noFill/>
                          </a:ln>
                          <a:solidFill>
                            <a:srgbClr val="0000FF"/>
                          </a:solidFill>
                          <a:effectLst/>
                          <a:latin typeface="Trebuchet MS" pitchFamily="34" charset="0"/>
                          <a:cs typeface="Arial" charset="0"/>
                        </a:rPr>
                        <a:t>PUNTO DE EQUILIBRIO EN DOLARES       =</a:t>
                      </a:r>
                      <a:endParaRPr kumimoji="1" lang="en-US" sz="2600" b="0" i="0" u="none" strike="noStrike" cap="none" normalizeH="0" baseline="0" smtClean="0">
                        <a:ln>
                          <a:noFill/>
                        </a:ln>
                        <a:solidFill>
                          <a:srgbClr val="0000FF"/>
                        </a:solidFill>
                        <a:effectLst/>
                        <a:latin typeface="Trebuchet MS" pitchFamily="34" charset="0"/>
                      </a:endParaRPr>
                    </a:p>
                  </a:txBody>
                  <a:tcPr marL="36000" marR="36000" marT="0" marB="0" anchor="b" horzOverflow="overflow">
                    <a:lnL cap="flat">
                      <a:noFill/>
                    </a:lnL>
                    <a:lnR>
                      <a:noFill/>
                    </a:lnR>
                    <a:lnT cap="fla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s-ES" sz="2600" b="1" i="0" u="none" strike="noStrike" cap="none" normalizeH="0" baseline="0" smtClean="0">
                          <a:ln>
                            <a:noFill/>
                          </a:ln>
                          <a:solidFill>
                            <a:srgbClr val="0000FF"/>
                          </a:solidFill>
                          <a:effectLst/>
                          <a:latin typeface="Trebuchet MS" pitchFamily="34" charset="0"/>
                        </a:rPr>
                        <a:t>340.712</a:t>
                      </a:r>
                      <a:r>
                        <a:rPr kumimoji="1" lang="es-ES" sz="2600" b="0" i="0" u="none" strike="noStrike" cap="none" normalizeH="0" baseline="0" smtClean="0">
                          <a:ln>
                            <a:noFill/>
                          </a:ln>
                          <a:solidFill>
                            <a:srgbClr val="0000FF"/>
                          </a:solidFill>
                          <a:effectLst/>
                          <a:latin typeface="Trebuchet MS" pitchFamily="34" charset="0"/>
                        </a:rPr>
                        <a:t> </a:t>
                      </a:r>
                      <a:endParaRPr kumimoji="1" lang="en-US" sz="2600" b="0" i="0" u="none" strike="noStrike" cap="none" normalizeH="0" baseline="0" smtClean="0">
                        <a:ln>
                          <a:noFill/>
                        </a:ln>
                        <a:solidFill>
                          <a:srgbClr val="0000FF"/>
                        </a:solidFill>
                        <a:effectLst/>
                        <a:latin typeface="Trebuchet MS" pitchFamily="34" charset="0"/>
                      </a:endParaRPr>
                    </a:p>
                  </a:txBody>
                  <a:tcPr marL="36000" marR="36000" marT="0" marB="0" anchor="b" horzOverflow="overflow">
                    <a:lnL>
                      <a:noFill/>
                    </a:lnL>
                    <a:lnR cap="flat">
                      <a:noFill/>
                    </a:lnR>
                    <a:lnT cap="flat">
                      <a:noFill/>
                    </a:lnT>
                    <a:lnB>
                      <a:noFill/>
                    </a:lnB>
                    <a:lnTlToBr>
                      <a:noFill/>
                    </a:lnTlToBr>
                    <a:lnBlToTr>
                      <a:noFill/>
                    </a:lnBlToTr>
                    <a:solidFill>
                      <a:srgbClr val="FFFFFF"/>
                    </a:solidFill>
                  </a:tcPr>
                </a:tc>
              </a:tr>
              <a:tr h="873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sz="2600" b="1" i="0" u="none" strike="noStrike" cap="none" normalizeH="0" baseline="0" smtClean="0">
                          <a:ln>
                            <a:noFill/>
                          </a:ln>
                          <a:solidFill>
                            <a:srgbClr val="0000FF"/>
                          </a:solidFill>
                          <a:effectLst/>
                          <a:latin typeface="Trebuchet MS" pitchFamily="34" charset="0"/>
                          <a:cs typeface="Arial" charset="0"/>
                        </a:rPr>
                        <a:t>PUNTO DE EQUILIBRIO EN UNIDADES      =</a:t>
                      </a:r>
                      <a:endParaRPr kumimoji="1" lang="en-US" sz="2600" b="0" i="0" u="none" strike="noStrike" cap="none" normalizeH="0" baseline="0" smtClean="0">
                        <a:ln>
                          <a:noFill/>
                        </a:ln>
                        <a:solidFill>
                          <a:srgbClr val="0000FF"/>
                        </a:solidFill>
                        <a:effectLst/>
                        <a:latin typeface="Trebuchet MS" pitchFamily="34" charset="0"/>
                      </a:endParaRPr>
                    </a:p>
                  </a:txBody>
                  <a:tcPr marL="36000" marR="36000" marT="0" marB="0" anchor="b" horzOverflow="overflow">
                    <a:lnL cap="flat">
                      <a:noFill/>
                    </a:lnL>
                    <a:lnR>
                      <a:noFill/>
                    </a:lnR>
                    <a:lnT>
                      <a:noFill/>
                    </a:lnT>
                    <a:lnB cap="flat">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s-ES" sz="2600" b="1" i="0" u="none" strike="noStrike" cap="none" normalizeH="0" baseline="0" smtClean="0">
                          <a:ln>
                            <a:noFill/>
                          </a:ln>
                          <a:solidFill>
                            <a:srgbClr val="0000FF"/>
                          </a:solidFill>
                          <a:effectLst/>
                          <a:latin typeface="Trebuchet MS" pitchFamily="34" charset="0"/>
                        </a:rPr>
                        <a:t>11.356</a:t>
                      </a:r>
                      <a:r>
                        <a:rPr kumimoji="1" lang="es-ES" sz="2600" b="0" i="0" u="none" strike="noStrike" cap="none" normalizeH="0" baseline="0" smtClean="0">
                          <a:ln>
                            <a:noFill/>
                          </a:ln>
                          <a:solidFill>
                            <a:srgbClr val="0000FF"/>
                          </a:solidFill>
                          <a:effectLst/>
                          <a:latin typeface="Trebuchet MS" pitchFamily="34" charset="0"/>
                        </a:rPr>
                        <a:t> </a:t>
                      </a:r>
                      <a:endParaRPr kumimoji="1" lang="en-US" sz="2600" b="0" i="0" u="none" strike="noStrike" cap="none" normalizeH="0" baseline="0" smtClean="0">
                        <a:ln>
                          <a:noFill/>
                        </a:ln>
                        <a:solidFill>
                          <a:srgbClr val="0000FF"/>
                        </a:solidFill>
                        <a:effectLst/>
                        <a:latin typeface="Trebuchet MS" pitchFamily="34" charset="0"/>
                      </a:endParaRPr>
                    </a:p>
                  </a:txBody>
                  <a:tcPr marL="36000" marR="36000" marT="0" marB="0" anchor="b" horzOverflow="overflow">
                    <a:lnL>
                      <a:noFill/>
                    </a:lnL>
                    <a:lnR cap="flat">
                      <a:noFill/>
                    </a:lnR>
                    <a:lnT>
                      <a:noFill/>
                    </a:lnT>
                    <a:lnB cap="flat">
                      <a:noFill/>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wipe(left)">
                                      <p:cBhvr>
                                        <p:cTn id="7" dur="500"/>
                                        <p:tgtEl>
                                          <p:spTgt spid="34818"/>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4819"/>
                                        </p:tgtEl>
                                        <p:attrNameLst>
                                          <p:attrName>style.visibility</p:attrName>
                                        </p:attrNameLst>
                                      </p:cBhvr>
                                      <p:to>
                                        <p:strVal val="visible"/>
                                      </p:to>
                                    </p:set>
                                    <p:animEffect transition="in" filter="dissolve">
                                      <p:cBhvr>
                                        <p:cTn id="11" dur="500"/>
                                        <p:tgtEl>
                                          <p:spTgt spid="34819"/>
                                        </p:tgtEl>
                                      </p:cBhvr>
                                    </p:animEffect>
                                  </p:childTnLst>
                                </p:cTn>
                              </p:par>
                            </p:childTnLst>
                          </p:cTn>
                        </p:par>
                        <p:par>
                          <p:cTn id="12" fill="hold">
                            <p:stCondLst>
                              <p:cond delay="1000"/>
                            </p:stCondLst>
                            <p:childTnLst>
                              <p:par>
                                <p:cTn id="13" presetID="5" presetClass="entr" presetSubtype="10" fill="hold" nodeType="afterEffect">
                                  <p:stCondLst>
                                    <p:cond delay="0"/>
                                  </p:stCondLst>
                                  <p:childTnLst>
                                    <p:set>
                                      <p:cBhvr>
                                        <p:cTn id="14" dur="1" fill="hold">
                                          <p:stCondLst>
                                            <p:cond delay="0"/>
                                          </p:stCondLst>
                                        </p:cTn>
                                        <p:tgtEl>
                                          <p:spTgt spid="34839"/>
                                        </p:tgtEl>
                                        <p:attrNameLst>
                                          <p:attrName>style.visibility</p:attrName>
                                        </p:attrNameLst>
                                      </p:cBhvr>
                                      <p:to>
                                        <p:strVal val="visible"/>
                                      </p:to>
                                    </p:set>
                                    <p:animEffect transition="in" filter="checkerboard(across)">
                                      <p:cBhvr>
                                        <p:cTn id="15" dur="500"/>
                                        <p:tgtEl>
                                          <p:spTgt spid="348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gradFill rotWithShape="1">
            <a:gsLst>
              <a:gs pos="0">
                <a:schemeClr val="tx1">
                  <a:gamma/>
                  <a:shade val="46275"/>
                  <a:invGamma/>
                </a:schemeClr>
              </a:gs>
              <a:gs pos="50000">
                <a:schemeClr val="tx1"/>
              </a:gs>
              <a:gs pos="100000">
                <a:schemeClr val="tx1">
                  <a:gamma/>
                  <a:shade val="46275"/>
                  <a:invGamma/>
                </a:schemeClr>
              </a:gs>
            </a:gsLst>
            <a:lin ang="5400000" scaled="1"/>
          </a:gradFill>
        </p:spPr>
        <p:txBody>
          <a:bodyPr/>
          <a:lstStyle/>
          <a:p>
            <a:r>
              <a:rPr lang="es-ES" sz="3600" b="1">
                <a:solidFill>
                  <a:srgbClr val="0000FF"/>
                </a:solidFill>
                <a:latin typeface="Trebuchet MS" pitchFamily="34" charset="0"/>
              </a:rPr>
              <a:t>TASA INTERNA DE RETORNO</a:t>
            </a:r>
          </a:p>
        </p:txBody>
      </p:sp>
      <p:graphicFrame>
        <p:nvGraphicFramePr>
          <p:cNvPr id="35843" name="Group 3"/>
          <p:cNvGraphicFramePr>
            <a:graphicFrameLocks noGrp="1"/>
          </p:cNvGraphicFramePr>
          <p:nvPr>
            <p:ph sz="half" idx="1"/>
          </p:nvPr>
        </p:nvGraphicFramePr>
        <p:xfrm>
          <a:off x="1258888" y="1600200"/>
          <a:ext cx="6985000" cy="1371600"/>
        </p:xfrm>
        <a:graphic>
          <a:graphicData uri="http://schemas.openxmlformats.org/drawingml/2006/table">
            <a:tbl>
              <a:tblPr/>
              <a:tblGrid>
                <a:gridCol w="6985000"/>
              </a:tblGrid>
              <a:tr h="13049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VAN 1</a:t>
                      </a:r>
                      <a:endParaRPr kumimoji="1" lang="en-US" sz="1800" b="1" i="0" u="none" strike="noStrike" cap="none" normalizeH="0" baseline="0" smtClean="0">
                        <a:ln>
                          <a:noFill/>
                        </a:ln>
                        <a:solidFill>
                          <a:schemeClr val="tx1"/>
                        </a:solidFill>
                        <a:effectLst/>
                        <a:latin typeface="Times New Roman" pitchFamily="18"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TIR = R1+(R2-R1) -------------------------</a:t>
                      </a:r>
                      <a:endParaRPr kumimoji="1" lang="en-US" sz="1800" b="1"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VAN 1 - VAN 2</a:t>
                      </a:r>
                      <a:endParaRPr kumimoji="1" lang="en-US" sz="1800" b="1" i="0" u="none" strike="noStrike" cap="none" normalizeH="0" baseline="0" smtClean="0">
                        <a:ln>
                          <a:noFill/>
                        </a:ln>
                        <a:solidFill>
                          <a:schemeClr val="tx1"/>
                        </a:solidFill>
                        <a:effectLst/>
                        <a:latin typeface="Times New Roman" pitchFamily="18" charset="0"/>
                      </a:endParaRPr>
                    </a:p>
                  </a:txBody>
                  <a:tcPr anchor="b"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35849" name="Group 9"/>
          <p:cNvGraphicFramePr>
            <a:graphicFrameLocks noGrp="1"/>
          </p:cNvGraphicFramePr>
          <p:nvPr>
            <p:ph sz="quarter" idx="2"/>
          </p:nvPr>
        </p:nvGraphicFramePr>
        <p:xfrm>
          <a:off x="1116013" y="3359150"/>
          <a:ext cx="7343775" cy="1470025"/>
        </p:xfrm>
        <a:graphic>
          <a:graphicData uri="http://schemas.openxmlformats.org/drawingml/2006/table">
            <a:tbl>
              <a:tblPr/>
              <a:tblGrid>
                <a:gridCol w="7343775"/>
              </a:tblGrid>
              <a:tr h="14700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3.150</a:t>
                      </a:r>
                      <a:endParaRPr kumimoji="1" lang="en-US" sz="1800" b="1" i="0" u="none" strike="noStrike" cap="none" normalizeH="0" baseline="0" smtClean="0">
                        <a:ln>
                          <a:noFill/>
                        </a:ln>
                        <a:solidFill>
                          <a:schemeClr val="tx1"/>
                        </a:solidFill>
                        <a:effectLst/>
                        <a:latin typeface="Times New Roman" pitchFamily="18"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TIR = 19+(21-19) ---------------------------</a:t>
                      </a:r>
                      <a:endParaRPr kumimoji="1" lang="en-US" sz="1800" b="1"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rebuchet MS" pitchFamily="34" charset="0"/>
                          <a:cs typeface="Arial" charset="0"/>
                        </a:rPr>
                        <a:t>                         3.150  - (- 13.903)</a:t>
                      </a:r>
                      <a:endParaRPr kumimoji="1" lang="en-US" sz="1800" b="1" i="0" u="none" strike="noStrike" cap="none" normalizeH="0" baseline="0" smtClean="0">
                        <a:ln>
                          <a:noFill/>
                        </a:ln>
                        <a:solidFill>
                          <a:schemeClr val="tx1"/>
                        </a:solidFill>
                        <a:effectLst/>
                        <a:latin typeface="Times New Roman" pitchFamily="18" charset="0"/>
                      </a:endParaRPr>
                    </a:p>
                  </a:txBody>
                  <a:tcPr anchor="b"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35855" name="Group 15"/>
          <p:cNvGraphicFramePr>
            <a:graphicFrameLocks noGrp="1"/>
          </p:cNvGraphicFramePr>
          <p:nvPr>
            <p:ph sz="quarter" idx="3"/>
          </p:nvPr>
        </p:nvGraphicFramePr>
        <p:xfrm>
          <a:off x="2916238" y="5516563"/>
          <a:ext cx="3679825" cy="700087"/>
        </p:xfrm>
        <a:graphic>
          <a:graphicData uri="http://schemas.openxmlformats.org/drawingml/2006/table">
            <a:tbl>
              <a:tblPr/>
              <a:tblGrid>
                <a:gridCol w="3679825"/>
              </a:tblGrid>
              <a:tr h="3968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4000" b="1" i="0" u="none" strike="noStrike" cap="none" normalizeH="0" baseline="0" smtClean="0">
                          <a:ln>
                            <a:noFill/>
                          </a:ln>
                          <a:solidFill>
                            <a:srgbClr val="0000FF"/>
                          </a:solidFill>
                          <a:effectLst/>
                          <a:latin typeface="Dutch801 Rm BT" pitchFamily="18" charset="0"/>
                          <a:cs typeface="Arial" charset="0"/>
                        </a:rPr>
                        <a:t>TIR =19,36%</a:t>
                      </a:r>
                      <a:endParaRPr kumimoji="1" lang="en-US" sz="4000" b="1" i="0" u="none" strike="noStrike" cap="none" normalizeH="0" baseline="0" smtClean="0">
                        <a:ln>
                          <a:noFill/>
                        </a:ln>
                        <a:solidFill>
                          <a:srgbClr val="0000FF"/>
                        </a:solidFill>
                        <a:effectLst/>
                        <a:latin typeface="Dutch801 Rm BT" pitchFamily="18" charset="0"/>
                      </a:endParaRPr>
                    </a:p>
                  </a:txBody>
                  <a:tcPr anchor="b" horzOverflow="overflow">
                    <a:lnL cap="flat">
                      <a:noFill/>
                    </a:lnL>
                    <a:lnR cap="flat">
                      <a:noFill/>
                    </a:lnR>
                    <a:lnT cap="flat">
                      <a:noFill/>
                    </a:lnT>
                    <a:lnB cap="flat">
                      <a:noFill/>
                    </a:lnB>
                    <a:lnTlToBr>
                      <a:noFill/>
                    </a:lnTlToBr>
                    <a:lnBlToTr>
                      <a:noFill/>
                    </a:lnBlToTr>
                    <a:solidFill>
                      <a:srgbClr val="FFFF00"/>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32"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plus(out)">
                                      <p:cBhvr>
                                        <p:cTn id="7" dur="500"/>
                                        <p:tgtEl>
                                          <p:spTgt spid="35842"/>
                                        </p:tgtEl>
                                      </p:cBhvr>
                                    </p:animEffect>
                                  </p:childTnLst>
                                </p:cTn>
                              </p:par>
                              <p:par>
                                <p:cTn id="8" presetID="54" presetClass="entr" presetSubtype="0" accel="100000" fill="hold" nodeType="withEffect">
                                  <p:stCondLst>
                                    <p:cond delay="0"/>
                                  </p:stCondLst>
                                  <p:childTnLst>
                                    <p:set>
                                      <p:cBhvr>
                                        <p:cTn id="9" dur="1" fill="hold">
                                          <p:stCondLst>
                                            <p:cond delay="0"/>
                                          </p:stCondLst>
                                        </p:cTn>
                                        <p:tgtEl>
                                          <p:spTgt spid="35843"/>
                                        </p:tgtEl>
                                        <p:attrNameLst>
                                          <p:attrName>style.visibility</p:attrName>
                                        </p:attrNameLst>
                                      </p:cBhvr>
                                      <p:to>
                                        <p:strVal val="visible"/>
                                      </p:to>
                                    </p:set>
                                    <p:anim calcmode="lin" valueType="num">
                                      <p:cBhvr>
                                        <p:cTn id="10" dur="500" fill="hold"/>
                                        <p:tgtEl>
                                          <p:spTgt spid="35843"/>
                                        </p:tgtEl>
                                        <p:attrNameLst>
                                          <p:attrName>ppt_w</p:attrName>
                                        </p:attrNameLst>
                                      </p:cBhvr>
                                      <p:tavLst>
                                        <p:tav tm="0">
                                          <p:val>
                                            <p:strVal val="#ppt_w*0.05"/>
                                          </p:val>
                                        </p:tav>
                                        <p:tav tm="100000">
                                          <p:val>
                                            <p:strVal val="#ppt_w"/>
                                          </p:val>
                                        </p:tav>
                                      </p:tavLst>
                                    </p:anim>
                                    <p:anim calcmode="lin" valueType="num">
                                      <p:cBhvr>
                                        <p:cTn id="11" dur="500" fill="hold"/>
                                        <p:tgtEl>
                                          <p:spTgt spid="35843"/>
                                        </p:tgtEl>
                                        <p:attrNameLst>
                                          <p:attrName>ppt_h</p:attrName>
                                        </p:attrNameLst>
                                      </p:cBhvr>
                                      <p:tavLst>
                                        <p:tav tm="0">
                                          <p:val>
                                            <p:strVal val="#ppt_h"/>
                                          </p:val>
                                        </p:tav>
                                        <p:tav tm="100000">
                                          <p:val>
                                            <p:strVal val="#ppt_h"/>
                                          </p:val>
                                        </p:tav>
                                      </p:tavLst>
                                    </p:anim>
                                    <p:anim calcmode="lin" valueType="num">
                                      <p:cBhvr>
                                        <p:cTn id="12" dur="500" fill="hold"/>
                                        <p:tgtEl>
                                          <p:spTgt spid="35843"/>
                                        </p:tgtEl>
                                        <p:attrNameLst>
                                          <p:attrName>ppt_x</p:attrName>
                                        </p:attrNameLst>
                                      </p:cBhvr>
                                      <p:tavLst>
                                        <p:tav tm="0">
                                          <p:val>
                                            <p:strVal val="#ppt_x-.2"/>
                                          </p:val>
                                        </p:tav>
                                        <p:tav tm="100000">
                                          <p:val>
                                            <p:strVal val="#ppt_x"/>
                                          </p:val>
                                        </p:tav>
                                      </p:tavLst>
                                    </p:anim>
                                    <p:anim calcmode="lin" valueType="num">
                                      <p:cBhvr>
                                        <p:cTn id="13" dur="500" fill="hold"/>
                                        <p:tgtEl>
                                          <p:spTgt spid="35843"/>
                                        </p:tgtEl>
                                        <p:attrNameLst>
                                          <p:attrName>ppt_y</p:attrName>
                                        </p:attrNameLst>
                                      </p:cBhvr>
                                      <p:tavLst>
                                        <p:tav tm="0">
                                          <p:val>
                                            <p:strVal val="#ppt_y"/>
                                          </p:val>
                                        </p:tav>
                                        <p:tav tm="100000">
                                          <p:val>
                                            <p:strVal val="#ppt_y"/>
                                          </p:val>
                                        </p:tav>
                                      </p:tavLst>
                                    </p:anim>
                                    <p:animEffect transition="in" filter="fade">
                                      <p:cBhvr>
                                        <p:cTn id="14" dur="500"/>
                                        <p:tgtEl>
                                          <p:spTgt spid="35843"/>
                                        </p:tgtEl>
                                      </p:cBhvr>
                                    </p:animEffect>
                                  </p:childTnLst>
                                </p:cTn>
                              </p:par>
                              <p:par>
                                <p:cTn id="15" presetID="54" presetClass="entr" presetSubtype="0" accel="100000" fill="hold" nodeType="withEffect">
                                  <p:stCondLst>
                                    <p:cond delay="0"/>
                                  </p:stCondLst>
                                  <p:childTnLst>
                                    <p:set>
                                      <p:cBhvr>
                                        <p:cTn id="16" dur="1" fill="hold">
                                          <p:stCondLst>
                                            <p:cond delay="0"/>
                                          </p:stCondLst>
                                        </p:cTn>
                                        <p:tgtEl>
                                          <p:spTgt spid="35849"/>
                                        </p:tgtEl>
                                        <p:attrNameLst>
                                          <p:attrName>style.visibility</p:attrName>
                                        </p:attrNameLst>
                                      </p:cBhvr>
                                      <p:to>
                                        <p:strVal val="visible"/>
                                      </p:to>
                                    </p:set>
                                    <p:anim calcmode="lin" valueType="num">
                                      <p:cBhvr>
                                        <p:cTn id="17" dur="500" fill="hold"/>
                                        <p:tgtEl>
                                          <p:spTgt spid="35849"/>
                                        </p:tgtEl>
                                        <p:attrNameLst>
                                          <p:attrName>ppt_w</p:attrName>
                                        </p:attrNameLst>
                                      </p:cBhvr>
                                      <p:tavLst>
                                        <p:tav tm="0">
                                          <p:val>
                                            <p:strVal val="#ppt_w*0.05"/>
                                          </p:val>
                                        </p:tav>
                                        <p:tav tm="100000">
                                          <p:val>
                                            <p:strVal val="#ppt_w"/>
                                          </p:val>
                                        </p:tav>
                                      </p:tavLst>
                                    </p:anim>
                                    <p:anim calcmode="lin" valueType="num">
                                      <p:cBhvr>
                                        <p:cTn id="18" dur="500" fill="hold"/>
                                        <p:tgtEl>
                                          <p:spTgt spid="35849"/>
                                        </p:tgtEl>
                                        <p:attrNameLst>
                                          <p:attrName>ppt_h</p:attrName>
                                        </p:attrNameLst>
                                      </p:cBhvr>
                                      <p:tavLst>
                                        <p:tav tm="0">
                                          <p:val>
                                            <p:strVal val="#ppt_h"/>
                                          </p:val>
                                        </p:tav>
                                        <p:tav tm="100000">
                                          <p:val>
                                            <p:strVal val="#ppt_h"/>
                                          </p:val>
                                        </p:tav>
                                      </p:tavLst>
                                    </p:anim>
                                    <p:anim calcmode="lin" valueType="num">
                                      <p:cBhvr>
                                        <p:cTn id="19" dur="500" fill="hold"/>
                                        <p:tgtEl>
                                          <p:spTgt spid="35849"/>
                                        </p:tgtEl>
                                        <p:attrNameLst>
                                          <p:attrName>ppt_x</p:attrName>
                                        </p:attrNameLst>
                                      </p:cBhvr>
                                      <p:tavLst>
                                        <p:tav tm="0">
                                          <p:val>
                                            <p:strVal val="#ppt_x-.2"/>
                                          </p:val>
                                        </p:tav>
                                        <p:tav tm="100000">
                                          <p:val>
                                            <p:strVal val="#ppt_x"/>
                                          </p:val>
                                        </p:tav>
                                      </p:tavLst>
                                    </p:anim>
                                    <p:anim calcmode="lin" valueType="num">
                                      <p:cBhvr>
                                        <p:cTn id="20" dur="500" fill="hold"/>
                                        <p:tgtEl>
                                          <p:spTgt spid="35849"/>
                                        </p:tgtEl>
                                        <p:attrNameLst>
                                          <p:attrName>ppt_y</p:attrName>
                                        </p:attrNameLst>
                                      </p:cBhvr>
                                      <p:tavLst>
                                        <p:tav tm="0">
                                          <p:val>
                                            <p:strVal val="#ppt_y"/>
                                          </p:val>
                                        </p:tav>
                                        <p:tav tm="100000">
                                          <p:val>
                                            <p:strVal val="#ppt_y"/>
                                          </p:val>
                                        </p:tav>
                                      </p:tavLst>
                                    </p:anim>
                                    <p:animEffect transition="in" filter="fade">
                                      <p:cBhvr>
                                        <p:cTn id="21" dur="500"/>
                                        <p:tgtEl>
                                          <p:spTgt spid="35849"/>
                                        </p:tgtEl>
                                      </p:cBhvr>
                                    </p:animEffect>
                                  </p:childTnLst>
                                </p:cTn>
                              </p:par>
                              <p:par>
                                <p:cTn id="22" presetID="9" presetClass="entr" presetSubtype="0" fill="hold" nodeType="withEffect">
                                  <p:stCondLst>
                                    <p:cond delay="0"/>
                                  </p:stCondLst>
                                  <p:childTnLst>
                                    <p:set>
                                      <p:cBhvr>
                                        <p:cTn id="23" dur="1" fill="hold">
                                          <p:stCondLst>
                                            <p:cond delay="0"/>
                                          </p:stCondLst>
                                        </p:cTn>
                                        <p:tgtEl>
                                          <p:spTgt spid="35855"/>
                                        </p:tgtEl>
                                        <p:attrNameLst>
                                          <p:attrName>style.visibility</p:attrName>
                                        </p:attrNameLst>
                                      </p:cBhvr>
                                      <p:to>
                                        <p:strVal val="visible"/>
                                      </p:to>
                                    </p:set>
                                    <p:animEffect transition="in" filter="dissolve">
                                      <p:cBhvr>
                                        <p:cTn id="24" dur="1000"/>
                                        <p:tgtEl>
                                          <p:spTgt spid="358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68313" y="404813"/>
            <a:ext cx="8424862" cy="889000"/>
          </a:xfrm>
          <a:gradFill rotWithShape="1">
            <a:gsLst>
              <a:gs pos="0">
                <a:schemeClr val="tx1">
                  <a:gamma/>
                  <a:shade val="46275"/>
                  <a:invGamma/>
                </a:schemeClr>
              </a:gs>
              <a:gs pos="50000">
                <a:schemeClr val="tx1"/>
              </a:gs>
              <a:gs pos="100000">
                <a:schemeClr val="tx1">
                  <a:gamma/>
                  <a:shade val="46275"/>
                  <a:invGamma/>
                </a:schemeClr>
              </a:gs>
            </a:gsLst>
            <a:lin ang="5400000" scaled="1"/>
          </a:gradFill>
          <a:ln/>
        </p:spPr>
        <p:txBody>
          <a:bodyPr anchorCtr="0"/>
          <a:lstStyle/>
          <a:p>
            <a:r>
              <a:rPr lang="es-ES" sz="3200" b="1">
                <a:solidFill>
                  <a:srgbClr val="0000FF"/>
                </a:solidFill>
              </a:rPr>
              <a:t>PERIODO DE RECUPERACION DEL CAPITAL</a:t>
            </a:r>
          </a:p>
        </p:txBody>
      </p:sp>
      <p:graphicFrame>
        <p:nvGraphicFramePr>
          <p:cNvPr id="36867" name="Group 3"/>
          <p:cNvGraphicFramePr>
            <a:graphicFrameLocks noGrp="1"/>
          </p:cNvGraphicFramePr>
          <p:nvPr>
            <p:ph idx="1"/>
          </p:nvPr>
        </p:nvGraphicFramePr>
        <p:xfrm>
          <a:off x="468313" y="1484313"/>
          <a:ext cx="8351837" cy="5076825"/>
        </p:xfrm>
        <a:graphic>
          <a:graphicData uri="http://schemas.openxmlformats.org/drawingml/2006/table">
            <a:tbl>
              <a:tblPr/>
              <a:tblGrid>
                <a:gridCol w="1055687"/>
                <a:gridCol w="1512888"/>
                <a:gridCol w="2046287"/>
                <a:gridCol w="1825625"/>
                <a:gridCol w="1911350"/>
              </a:tblGrid>
              <a:tr h="1006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Arial" charset="0"/>
                        </a:rPr>
                        <a:t>AÑOS</a:t>
                      </a:r>
                      <a:endParaRPr kumimoji="1" lang="en-US" sz="2400" b="1" i="0" u="none" strike="noStrike" cap="none" normalizeH="0" baseline="0" smtClean="0">
                        <a:ln>
                          <a:noFill/>
                        </a:ln>
                        <a:solidFill>
                          <a:srgbClr val="000000"/>
                        </a:solidFill>
                        <a:effectLst/>
                        <a:latin typeface="Times New Roman"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Arial" charset="0"/>
                        </a:rPr>
                        <a:t> </a:t>
                      </a:r>
                      <a:endParaRPr kumimoji="1" lang="en-US" sz="2400" b="1" i="0" u="none" strike="noStrike" cap="none" normalizeH="0" baseline="0" smtClean="0">
                        <a:ln>
                          <a:noFill/>
                        </a:ln>
                        <a:solidFill>
                          <a:srgbClr val="000000"/>
                        </a:solidFill>
                        <a:effectLst/>
                        <a:latin typeface="Times New Roman" pitchFamily="18" charset="0"/>
                      </a:endParaRPr>
                    </a:p>
                  </a:txBody>
                  <a:tcPr marL="90000" marR="90000" marT="46800" marB="4680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Arial" charset="0"/>
                        </a:rPr>
                        <a:t>FLUJO NETO</a:t>
                      </a:r>
                      <a:endParaRPr kumimoji="1" lang="en-US" sz="2400" b="1" i="0" u="none" strike="noStrike" cap="none" normalizeH="0" baseline="0" smtClean="0">
                        <a:ln>
                          <a:noFill/>
                        </a:ln>
                        <a:solidFill>
                          <a:srgbClr val="000000"/>
                        </a:solidFill>
                        <a:effectLst/>
                        <a:latin typeface="Times New Roman"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Arial" charset="0"/>
                        </a:rPr>
                        <a:t> </a:t>
                      </a:r>
                      <a:endParaRPr kumimoji="1" lang="en-US" sz="2400" b="1" i="0" u="none" strike="noStrike" cap="none" normalizeH="0" baseline="0" smtClean="0">
                        <a:ln>
                          <a:noFill/>
                        </a:ln>
                        <a:solidFill>
                          <a:srgbClr val="000000"/>
                        </a:solidFill>
                        <a:effectLst/>
                        <a:latin typeface="Times New Roman" pitchFamily="18" charset="0"/>
                      </a:endParaRPr>
                    </a:p>
                  </a:txBody>
                  <a:tcPr marL="90000" marR="90000" marT="46800" marB="4680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Arial" charset="0"/>
                        </a:rPr>
                        <a:t>FLUJO NETO</a:t>
                      </a:r>
                      <a:endParaRPr kumimoji="1" lang="en-US" sz="2400" b="1" i="0" u="none" strike="noStrike" cap="none" normalizeH="0" baseline="0" smtClean="0">
                        <a:ln>
                          <a:noFill/>
                        </a:ln>
                        <a:solidFill>
                          <a:srgbClr val="000000"/>
                        </a:solidFill>
                        <a:effectLst/>
                        <a:latin typeface="Times New Roman"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Arial" charset="0"/>
                        </a:rPr>
                        <a:t>ACUMULADO</a:t>
                      </a:r>
                      <a:endParaRPr kumimoji="1" lang="en-US" sz="2400" b="1" i="0" u="none" strike="noStrike" cap="none" normalizeH="0" baseline="0" smtClean="0">
                        <a:ln>
                          <a:noFill/>
                        </a:ln>
                        <a:solidFill>
                          <a:srgbClr val="000000"/>
                        </a:solidFill>
                        <a:effectLst/>
                        <a:latin typeface="Times New Roman" pitchFamily="18" charset="0"/>
                      </a:endParaRPr>
                    </a:p>
                  </a:txBody>
                  <a:tcPr marL="90000" marR="90000" marT="46800" marB="4680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Arial" charset="0"/>
                        </a:rPr>
                        <a:t>INVERSION</a:t>
                      </a:r>
                      <a:endParaRPr kumimoji="1" lang="en-US" sz="2400" b="1" i="0" u="none" strike="noStrike" cap="none" normalizeH="0" baseline="0" smtClean="0">
                        <a:ln>
                          <a:noFill/>
                        </a:ln>
                        <a:solidFill>
                          <a:srgbClr val="000000"/>
                        </a:solidFill>
                        <a:effectLst/>
                        <a:latin typeface="Times New Roman"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Arial" charset="0"/>
                        </a:rPr>
                        <a:t>GENERAL</a:t>
                      </a:r>
                      <a:endParaRPr kumimoji="1" lang="en-US" sz="2400" b="1" i="0" u="none" strike="noStrike" cap="none" normalizeH="0" baseline="0" smtClean="0">
                        <a:ln>
                          <a:noFill/>
                        </a:ln>
                        <a:solidFill>
                          <a:srgbClr val="000000"/>
                        </a:solidFill>
                        <a:effectLst/>
                        <a:latin typeface="Times New Roman" pitchFamily="18" charset="0"/>
                      </a:endParaRPr>
                    </a:p>
                  </a:txBody>
                  <a:tcPr marL="90000" marR="90000" marT="46800" marB="4680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Arial" charset="0"/>
                        </a:rPr>
                        <a:t>%</a:t>
                      </a:r>
                      <a:endParaRPr kumimoji="1" lang="en-US" sz="2400" b="1" i="0" u="none" strike="noStrike" cap="none" normalizeH="0" baseline="0" smtClean="0">
                        <a:ln>
                          <a:noFill/>
                        </a:ln>
                        <a:solidFill>
                          <a:srgbClr val="000000"/>
                        </a:solidFill>
                        <a:effectLst/>
                        <a:latin typeface="Times New Roman"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rgbClr val="000000"/>
                          </a:solidFill>
                          <a:effectLst/>
                          <a:latin typeface="Trebuchet MS" pitchFamily="34" charset="0"/>
                          <a:cs typeface="Arial" charset="0"/>
                        </a:rPr>
                        <a:t>DE RECUPERA-CION</a:t>
                      </a:r>
                      <a:endParaRPr kumimoji="1" lang="en-US" sz="2400" b="1" i="0" u="none" strike="noStrike" cap="none" normalizeH="0" baseline="0" smtClean="0">
                        <a:ln>
                          <a:noFill/>
                        </a:ln>
                        <a:solidFill>
                          <a:srgbClr val="000000"/>
                        </a:solidFill>
                        <a:effectLst/>
                        <a:latin typeface="Times New Roman" pitchFamily="18" charset="0"/>
                      </a:endParaRPr>
                    </a:p>
                  </a:txBody>
                  <a:tcPr marL="90000" marR="90000" marT="46800" marB="46800"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solidFill>
                      <a:srgbClr val="FFFFFF"/>
                    </a:solidFill>
                  </a:tcPr>
                </a:tc>
              </a:tr>
              <a:tr h="5032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1</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47.955</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47.955</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661.136</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7,25</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a:noFill/>
                    </a:lnB>
                    <a:lnTlToBr>
                      <a:noFill/>
                    </a:lnTlToBr>
                    <a:lnBlToTr>
                      <a:noFill/>
                    </a:lnBlToTr>
                    <a:noFill/>
                  </a:tcPr>
                </a:tc>
              </a:tr>
              <a:tr h="5032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2</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105.960</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153.915</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23,28</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5048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3</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151.680</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305.595</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46,22</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5032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4</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152.414</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458.009</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69,28</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5032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5</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150.718</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608.728</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92,07</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5032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6</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144.200</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704.973</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106,63</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r>
              <a:tr h="5032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7</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192.084</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791.097</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2400" b="1" i="0" u="none" strike="noStrike" cap="none" normalizeH="0" baseline="0" smtClean="0">
                          <a:ln>
                            <a:noFill/>
                          </a:ln>
                          <a:solidFill>
                            <a:schemeClr val="tx1"/>
                          </a:solidFill>
                          <a:effectLst/>
                          <a:latin typeface="Trebuchet MS" pitchFamily="34" charset="0"/>
                          <a:cs typeface="Arial" charset="0"/>
                        </a:rPr>
                        <a:t> </a:t>
                      </a:r>
                      <a:endParaRPr kumimoji="1" lang="en-US"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dissolve">
                                      <p:cBhvr>
                                        <p:cTn id="7" dur="500"/>
                                        <p:tgtEl>
                                          <p:spTgt spid="36866"/>
                                        </p:tgtEl>
                                      </p:cBhvr>
                                    </p:animEffect>
                                  </p:childTnLst>
                                </p:cTn>
                              </p:par>
                              <p:par>
                                <p:cTn id="8" presetID="23" presetClass="entr" presetSubtype="16" fill="hold" nodeType="withEffect">
                                  <p:stCondLst>
                                    <p:cond delay="0"/>
                                  </p:stCondLst>
                                  <p:childTnLst>
                                    <p:set>
                                      <p:cBhvr>
                                        <p:cTn id="9" dur="1" fill="hold">
                                          <p:stCondLst>
                                            <p:cond delay="0"/>
                                          </p:stCondLst>
                                        </p:cTn>
                                        <p:tgtEl>
                                          <p:spTgt spid="36867"/>
                                        </p:tgtEl>
                                        <p:attrNameLst>
                                          <p:attrName>style.visibility</p:attrName>
                                        </p:attrNameLst>
                                      </p:cBhvr>
                                      <p:to>
                                        <p:strVal val="visible"/>
                                      </p:to>
                                    </p:set>
                                    <p:anim calcmode="lin" valueType="num">
                                      <p:cBhvr>
                                        <p:cTn id="10" dur="500" fill="hold"/>
                                        <p:tgtEl>
                                          <p:spTgt spid="36867"/>
                                        </p:tgtEl>
                                        <p:attrNameLst>
                                          <p:attrName>ppt_w</p:attrName>
                                        </p:attrNameLst>
                                      </p:cBhvr>
                                      <p:tavLst>
                                        <p:tav tm="0">
                                          <p:val>
                                            <p:fltVal val="0"/>
                                          </p:val>
                                        </p:tav>
                                        <p:tav tm="100000">
                                          <p:val>
                                            <p:strVal val="#ppt_w"/>
                                          </p:val>
                                        </p:tav>
                                      </p:tavLst>
                                    </p:anim>
                                    <p:anim calcmode="lin" valueType="num">
                                      <p:cBhvr>
                                        <p:cTn id="11" dur="500" fill="hold"/>
                                        <p:tgtEl>
                                          <p:spTgt spid="3686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971550" y="188913"/>
            <a:ext cx="7416800" cy="719137"/>
          </a:xfrm>
          <a:gradFill rotWithShape="1">
            <a:gsLst>
              <a:gs pos="0">
                <a:srgbClr val="FFFFFF"/>
              </a:gs>
              <a:gs pos="100000">
                <a:srgbClr val="FFFFFF">
                  <a:gamma/>
                  <a:shade val="46275"/>
                  <a:invGamma/>
                </a:srgbClr>
              </a:gs>
            </a:gsLst>
            <a:path path="shape">
              <a:fillToRect l="50000" t="50000" r="50000" b="50000"/>
            </a:path>
          </a:gradFill>
        </p:spPr>
        <p:txBody>
          <a:bodyPr/>
          <a:lstStyle/>
          <a:p>
            <a:r>
              <a:rPr lang="es-ES" sz="4000" b="1">
                <a:solidFill>
                  <a:srgbClr val="FF0000"/>
                </a:solidFill>
                <a:effectLst>
                  <a:outerShdw blurRad="38100" dist="38100" dir="2700000" algn="tl">
                    <a:srgbClr val="C0C0C0"/>
                  </a:outerShdw>
                </a:effectLst>
              </a:rPr>
              <a:t>CONCLUSIONES</a:t>
            </a:r>
          </a:p>
        </p:txBody>
      </p:sp>
      <p:sp>
        <p:nvSpPr>
          <p:cNvPr id="37891" name="Text Box 3"/>
          <p:cNvSpPr txBox="1">
            <a:spLocks noChangeArrowheads="1"/>
          </p:cNvSpPr>
          <p:nvPr/>
        </p:nvSpPr>
        <p:spPr bwMode="auto">
          <a:xfrm>
            <a:off x="395288" y="1268413"/>
            <a:ext cx="8424862" cy="5087937"/>
          </a:xfrm>
          <a:prstGeom prst="rect">
            <a:avLst/>
          </a:prstGeom>
          <a:solidFill>
            <a:schemeClr val="bg1"/>
          </a:solidFill>
          <a:ln w="12700" cap="sq" algn="ctr">
            <a:noFill/>
            <a:miter lim="800000"/>
            <a:headEnd type="none" w="sm" len="sm"/>
            <a:tailEnd type="none" w="sm" len="sm"/>
          </a:ln>
          <a:effectLst/>
        </p:spPr>
        <p:txBody>
          <a:bodyPr>
            <a:spAutoFit/>
          </a:bodyPr>
          <a:lstStyle/>
          <a:p>
            <a:pPr algn="just">
              <a:lnSpc>
                <a:spcPct val="75000"/>
              </a:lnSpc>
              <a:spcBef>
                <a:spcPct val="110000"/>
              </a:spcBef>
              <a:spcAft>
                <a:spcPct val="10000"/>
              </a:spcAft>
              <a:buClr>
                <a:srgbClr val="FF0066"/>
              </a:buClr>
              <a:buFont typeface="Wingdings" pitchFamily="2" charset="2"/>
              <a:buNone/>
            </a:pPr>
            <a:r>
              <a:rPr lang="es-ES" sz="2400" b="1">
                <a:latin typeface="Arial" charset="0"/>
              </a:rPr>
              <a:t>Si bien la producción establecida para el proyecto no está destinada a la exportación de bienes, ésta sustituiría importaciones realizadas por la masa consumidora, importaciones que generan fugas de divisas  para el país, lo que incidía negativamente sobre el balance de pagos.</a:t>
            </a:r>
            <a:r>
              <a:rPr lang="es-ES" sz="2400" u="sng">
                <a:latin typeface="Arial" charset="0"/>
              </a:rPr>
              <a:t> </a:t>
            </a:r>
          </a:p>
          <a:p>
            <a:pPr algn="just">
              <a:lnSpc>
                <a:spcPct val="75000"/>
              </a:lnSpc>
              <a:spcBef>
                <a:spcPct val="110000"/>
              </a:spcBef>
              <a:spcAft>
                <a:spcPct val="10000"/>
              </a:spcAft>
              <a:buClr>
                <a:srgbClr val="FF0066"/>
              </a:buClr>
              <a:buFont typeface="Wingdings" pitchFamily="2" charset="2"/>
              <a:buNone/>
            </a:pPr>
            <a:r>
              <a:rPr lang="es-ES" sz="2400" b="1">
                <a:latin typeface="Arial" charset="0"/>
              </a:rPr>
              <a:t>El proyecto en mención posee una influencia socio-económica de gran importancia, según lo establecido en el estudio de mercado y financiero respectivamente.</a:t>
            </a:r>
          </a:p>
          <a:p>
            <a:pPr algn="just">
              <a:lnSpc>
                <a:spcPct val="75000"/>
              </a:lnSpc>
              <a:spcBef>
                <a:spcPct val="110000"/>
              </a:spcBef>
              <a:spcAft>
                <a:spcPct val="10000"/>
              </a:spcAft>
              <a:buClr>
                <a:srgbClr val="FF0066"/>
              </a:buClr>
              <a:buFont typeface="Wingdings" pitchFamily="2" charset="2"/>
              <a:buNone/>
            </a:pPr>
            <a:r>
              <a:rPr lang="es-ES" sz="2400" b="1">
                <a:latin typeface="Arial" charset="0"/>
              </a:rPr>
              <a:t>Otra influencia dentro de la economía que presenta el proyecto, es la relacionada con las fuentes de trabajo que se originan a partir de su implantación, ayuda además a la economía del estado participando en su desarrollo industrial y frenando la fuga de divisas por concepto de importación de jarabes.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p:cTn id="7" dur="500" fill="hold"/>
                                        <p:tgtEl>
                                          <p:spTgt spid="37890"/>
                                        </p:tgtEl>
                                        <p:attrNameLst>
                                          <p:attrName>ppt_w</p:attrName>
                                        </p:attrNameLst>
                                      </p:cBhvr>
                                      <p:tavLst>
                                        <p:tav tm="0">
                                          <p:val>
                                            <p:strVal val="#ppt_w+.3"/>
                                          </p:val>
                                        </p:tav>
                                        <p:tav tm="100000">
                                          <p:val>
                                            <p:strVal val="#ppt_w"/>
                                          </p:val>
                                        </p:tav>
                                      </p:tavLst>
                                    </p:anim>
                                    <p:anim calcmode="lin" valueType="num">
                                      <p:cBhvr>
                                        <p:cTn id="8" dur="500" fill="hold"/>
                                        <p:tgtEl>
                                          <p:spTgt spid="37890"/>
                                        </p:tgtEl>
                                        <p:attrNameLst>
                                          <p:attrName>ppt_h</p:attrName>
                                        </p:attrNameLst>
                                      </p:cBhvr>
                                      <p:tavLst>
                                        <p:tav tm="0">
                                          <p:val>
                                            <p:strVal val="#ppt_h"/>
                                          </p:val>
                                        </p:tav>
                                        <p:tav tm="100000">
                                          <p:val>
                                            <p:strVal val="#ppt_h"/>
                                          </p:val>
                                        </p:tav>
                                      </p:tavLst>
                                    </p:anim>
                                    <p:animEffect transition="in" filter="fade">
                                      <p:cBhvr>
                                        <p:cTn id="9" dur="500"/>
                                        <p:tgtEl>
                                          <p:spTgt spid="37890"/>
                                        </p:tgtEl>
                                      </p:cBhvr>
                                    </p:animEffect>
                                  </p:childTnLst>
                                </p:cTn>
                              </p:par>
                            </p:childTnLst>
                          </p:cTn>
                        </p:par>
                        <p:par>
                          <p:cTn id="10" fill="hold">
                            <p:stCondLst>
                              <p:cond delay="500"/>
                            </p:stCondLst>
                            <p:childTnLst>
                              <p:par>
                                <p:cTn id="11" presetID="9" presetClass="entr" presetSubtype="0" fill="hold" grpId="0" nodeType="afterEffect">
                                  <p:stCondLst>
                                    <p:cond delay="0"/>
                                  </p:stCondLst>
                                  <p:childTnLst>
                                    <p:set>
                                      <p:cBhvr>
                                        <p:cTn id="12" dur="1" fill="hold">
                                          <p:stCondLst>
                                            <p:cond delay="0"/>
                                          </p:stCondLst>
                                        </p:cTn>
                                        <p:tgtEl>
                                          <p:spTgt spid="37891"/>
                                        </p:tgtEl>
                                        <p:attrNameLst>
                                          <p:attrName>style.visibility</p:attrName>
                                        </p:attrNameLst>
                                      </p:cBhvr>
                                      <p:to>
                                        <p:strVal val="visible"/>
                                      </p:to>
                                    </p:set>
                                    <p:animEffect transition="in" filter="dissolve">
                                      <p:cBhvr>
                                        <p:cTn id="13" dur="500"/>
                                        <p:tgtEl>
                                          <p:spTgt spid="37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nimBg="1"/>
      <p:bldP spid="3789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008063" y="287338"/>
            <a:ext cx="7345362" cy="649287"/>
          </a:xfrm>
          <a:gradFill rotWithShape="1">
            <a:gsLst>
              <a:gs pos="0">
                <a:srgbClr val="FFFFFF"/>
              </a:gs>
              <a:gs pos="100000">
                <a:srgbClr val="FFFFFF">
                  <a:gamma/>
                  <a:shade val="46275"/>
                  <a:invGamma/>
                </a:srgbClr>
              </a:gs>
            </a:gsLst>
            <a:path path="shape">
              <a:fillToRect l="50000" t="50000" r="50000" b="50000"/>
            </a:path>
          </a:gradFill>
        </p:spPr>
        <p:txBody>
          <a:bodyPr/>
          <a:lstStyle/>
          <a:p>
            <a:r>
              <a:rPr lang="es-ES" sz="3800" b="1">
                <a:solidFill>
                  <a:srgbClr val="FF0000"/>
                </a:solidFill>
                <a:effectLst>
                  <a:outerShdw blurRad="38100" dist="38100" dir="2700000" algn="tl">
                    <a:srgbClr val="C0C0C0"/>
                  </a:outerShdw>
                </a:effectLst>
              </a:rPr>
              <a:t>RECOMENDACIONES</a:t>
            </a:r>
          </a:p>
        </p:txBody>
      </p:sp>
      <p:sp>
        <p:nvSpPr>
          <p:cNvPr id="38915" name="Text Box 3"/>
          <p:cNvSpPr txBox="1">
            <a:spLocks noChangeArrowheads="1"/>
          </p:cNvSpPr>
          <p:nvPr/>
        </p:nvSpPr>
        <p:spPr bwMode="auto">
          <a:xfrm>
            <a:off x="395288" y="1268413"/>
            <a:ext cx="8424862" cy="5275262"/>
          </a:xfrm>
          <a:prstGeom prst="rect">
            <a:avLst/>
          </a:prstGeom>
          <a:solidFill>
            <a:schemeClr val="bg1"/>
          </a:solidFill>
          <a:ln w="12700" cap="sq" algn="ctr">
            <a:noFill/>
            <a:miter lim="800000"/>
            <a:headEnd type="none" w="sm" len="sm"/>
            <a:tailEnd type="none" w="sm" len="sm"/>
          </a:ln>
          <a:effectLst/>
        </p:spPr>
        <p:txBody>
          <a:bodyPr>
            <a:spAutoFit/>
          </a:bodyPr>
          <a:lstStyle/>
          <a:p>
            <a:pPr marL="179388" lvl="1" algn="just">
              <a:lnSpc>
                <a:spcPct val="75000"/>
              </a:lnSpc>
              <a:spcBef>
                <a:spcPct val="35000"/>
              </a:spcBef>
            </a:pPr>
            <a:r>
              <a:rPr lang="es-ES" sz="2400" b="1">
                <a:latin typeface="Arial" charset="0"/>
              </a:rPr>
              <a:t>En lo referente a las inversiones con un total de $ 661.136, correspondiéndole a la inversión fija $623.241 y al capital de operación $37.896 del total para un mes.   El proyecto considera el empleo de equipos adecuados de acorde a las técnicas modernas para el procesamiento del jarabe.</a:t>
            </a:r>
          </a:p>
          <a:p>
            <a:pPr marL="179388" lvl="1" algn="just">
              <a:lnSpc>
                <a:spcPct val="75000"/>
              </a:lnSpc>
              <a:spcBef>
                <a:spcPct val="35000"/>
              </a:spcBef>
            </a:pPr>
            <a:endParaRPr lang="es-ES" sz="2400" b="1">
              <a:latin typeface="Arial" charset="0"/>
            </a:endParaRPr>
          </a:p>
          <a:p>
            <a:pPr marL="179388" lvl="1" algn="just">
              <a:lnSpc>
                <a:spcPct val="75000"/>
              </a:lnSpc>
              <a:spcBef>
                <a:spcPct val="35000"/>
              </a:spcBef>
            </a:pPr>
            <a:r>
              <a:rPr lang="es-ES" sz="2400" b="1">
                <a:latin typeface="Arial" charset="0"/>
              </a:rPr>
              <a:t>De acuerdo a los cálculos efectuados en el estado de pérdidas y ganancias se estima una utilidad antes del impuesto a la renta en el primer año de $63.940 y una utilidad a repartirse de $47.955. </a:t>
            </a:r>
          </a:p>
          <a:p>
            <a:pPr marL="179388" lvl="1" algn="just">
              <a:lnSpc>
                <a:spcPct val="75000"/>
              </a:lnSpc>
              <a:spcBef>
                <a:spcPct val="35000"/>
              </a:spcBef>
            </a:pPr>
            <a:endParaRPr lang="es-ES" sz="2400" b="1">
              <a:latin typeface="Arial" charset="0"/>
            </a:endParaRPr>
          </a:p>
          <a:p>
            <a:pPr marL="179388" lvl="1" algn="just">
              <a:lnSpc>
                <a:spcPct val="75000"/>
              </a:lnSpc>
              <a:spcBef>
                <a:spcPct val="35000"/>
              </a:spcBef>
            </a:pPr>
            <a:r>
              <a:rPr lang="es-ES" sz="2400" b="1">
                <a:latin typeface="Arial" charset="0"/>
              </a:rPr>
              <a:t>El punto de nivelación o punto de equilibrio económico trabajando al 75% de la capacidad instalada, alcanzará el 73.10% de la producción, Calculando la Tasa Interna de Retorno (TIR) para la vida útil del proyecto, para el presente estudio indica un TIR del 19.3%.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wipe(left)">
                                      <p:cBhvr>
                                        <p:cTn id="7" dur="500"/>
                                        <p:tgtEl>
                                          <p:spTgt spid="38914"/>
                                        </p:tgtEl>
                                      </p:cBhvr>
                                    </p:animEffect>
                                  </p:childTnLst>
                                </p:cTn>
                              </p:par>
                            </p:childTnLst>
                          </p:cTn>
                        </p:par>
                        <p:par>
                          <p:cTn id="8" fill="hold">
                            <p:stCondLst>
                              <p:cond delay="500"/>
                            </p:stCondLst>
                            <p:childTnLst>
                              <p:par>
                                <p:cTn id="9" presetID="2" presetClass="entr" presetSubtype="9" fill="hold" grpId="0" nodeType="afterEffect">
                                  <p:stCondLst>
                                    <p:cond delay="0"/>
                                  </p:stCondLst>
                                  <p:childTnLst>
                                    <p:set>
                                      <p:cBhvr>
                                        <p:cTn id="10" dur="1" fill="hold">
                                          <p:stCondLst>
                                            <p:cond delay="0"/>
                                          </p:stCondLst>
                                        </p:cTn>
                                        <p:tgtEl>
                                          <p:spTgt spid="38915"/>
                                        </p:tgtEl>
                                        <p:attrNameLst>
                                          <p:attrName>style.visibility</p:attrName>
                                        </p:attrNameLst>
                                      </p:cBhvr>
                                      <p:to>
                                        <p:strVal val="visible"/>
                                      </p:to>
                                    </p:set>
                                    <p:anim calcmode="lin" valueType="num">
                                      <p:cBhvr additive="base">
                                        <p:cTn id="11" dur="500" fill="hold"/>
                                        <p:tgtEl>
                                          <p:spTgt spid="38915"/>
                                        </p:tgtEl>
                                        <p:attrNameLst>
                                          <p:attrName>ppt_x</p:attrName>
                                        </p:attrNameLst>
                                      </p:cBhvr>
                                      <p:tavLst>
                                        <p:tav tm="0">
                                          <p:val>
                                            <p:strVal val="0-#ppt_w/2"/>
                                          </p:val>
                                        </p:tav>
                                        <p:tav tm="100000">
                                          <p:val>
                                            <p:strVal val="#ppt_x"/>
                                          </p:val>
                                        </p:tav>
                                      </p:tavLst>
                                    </p:anim>
                                    <p:anim calcmode="lin" valueType="num">
                                      <p:cBhvr additive="base">
                                        <p:cTn id="12" dur="500" fill="hold"/>
                                        <p:tgtEl>
                                          <p:spTgt spid="3891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nimBg="1"/>
      <p:bldP spid="38915"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3019425"/>
            <a:ext cx="9144000" cy="0"/>
          </a:xfrm>
          <a:prstGeom prst="rect">
            <a:avLst/>
          </a:prstGeom>
          <a:solidFill>
            <a:srgbClr val="E6E6E6"/>
          </a:solidFill>
          <a:ln w="12700" cap="sq">
            <a:noFill/>
            <a:miter lim="800000"/>
            <a:headEnd type="none" w="sm" len="sm"/>
            <a:tailEnd type="none" w="sm" len="sm"/>
          </a:ln>
          <a:effectLst/>
        </p:spPr>
        <p:txBody>
          <a:bodyPr wrap="none" anchor="ctr">
            <a:spAutoFit/>
          </a:bodyPr>
          <a:lstStyle/>
          <a:p>
            <a:endParaRPr lang="es-ES"/>
          </a:p>
        </p:txBody>
      </p:sp>
      <p:sp>
        <p:nvSpPr>
          <p:cNvPr id="8195" name="Text Box 3"/>
          <p:cNvSpPr txBox="1">
            <a:spLocks noChangeArrowheads="1"/>
          </p:cNvSpPr>
          <p:nvPr/>
        </p:nvSpPr>
        <p:spPr bwMode="auto">
          <a:xfrm>
            <a:off x="323850" y="404813"/>
            <a:ext cx="8569325" cy="1416050"/>
          </a:xfrm>
          <a:prstGeom prst="rect">
            <a:avLst/>
          </a:prstGeom>
          <a:noFill/>
          <a:ln w="9525">
            <a:noFill/>
            <a:miter lim="800000"/>
            <a:headEnd/>
            <a:tailEnd/>
          </a:ln>
          <a:effectLst/>
        </p:spPr>
        <p:txBody>
          <a:bodyPr lIns="198000" tIns="190800" rIns="198000" bIns="190800">
            <a:spAutoFit/>
          </a:bodyPr>
          <a:lstStyle/>
          <a:p>
            <a:pPr algn="ctr" eaLnBrk="0" hangingPunct="0">
              <a:lnSpc>
                <a:spcPct val="85000"/>
              </a:lnSpc>
              <a:spcBef>
                <a:spcPct val="50000"/>
              </a:spcBef>
            </a:pPr>
            <a:r>
              <a:rPr lang="es-ES" sz="4000" b="1">
                <a:solidFill>
                  <a:schemeClr val="tx2"/>
                </a:solidFill>
                <a:latin typeface="Arial" charset="0"/>
              </a:rPr>
              <a:t>Usos y aplicación del jarabe de fructuosa</a:t>
            </a:r>
          </a:p>
        </p:txBody>
      </p:sp>
      <p:sp>
        <p:nvSpPr>
          <p:cNvPr id="8196" name="Rectangle 4"/>
          <p:cNvSpPr>
            <a:spLocks noChangeArrowheads="1"/>
          </p:cNvSpPr>
          <p:nvPr/>
        </p:nvSpPr>
        <p:spPr bwMode="auto">
          <a:xfrm>
            <a:off x="0" y="2062163"/>
            <a:ext cx="9144000" cy="0"/>
          </a:xfrm>
          <a:prstGeom prst="rect">
            <a:avLst/>
          </a:prstGeom>
          <a:noFill/>
          <a:ln w="12700" cap="sq">
            <a:noFill/>
            <a:miter lim="800000"/>
            <a:headEnd type="none" w="sm" len="sm"/>
            <a:tailEnd type="none" w="sm" len="sm"/>
          </a:ln>
          <a:effectLst/>
        </p:spPr>
        <p:txBody>
          <a:bodyPr wrap="none" anchor="ctr">
            <a:spAutoFit/>
          </a:bodyPr>
          <a:lstStyle/>
          <a:p>
            <a:endParaRPr lang="es-ES"/>
          </a:p>
        </p:txBody>
      </p:sp>
      <p:sp>
        <p:nvSpPr>
          <p:cNvPr id="8197" name="Rectangle 5"/>
          <p:cNvSpPr>
            <a:spLocks noChangeArrowheads="1"/>
          </p:cNvSpPr>
          <p:nvPr/>
        </p:nvSpPr>
        <p:spPr bwMode="auto">
          <a:xfrm>
            <a:off x="468313" y="2051050"/>
            <a:ext cx="8353425" cy="3560763"/>
          </a:xfrm>
          <a:prstGeom prst="rect">
            <a:avLst/>
          </a:prstGeom>
          <a:solidFill>
            <a:schemeClr val="bg1"/>
          </a:solidFill>
          <a:ln w="57150" cap="sq">
            <a:solidFill>
              <a:schemeClr val="tx1"/>
            </a:solidFill>
            <a:miter lim="800000"/>
            <a:headEnd type="none" w="sm" len="sm"/>
            <a:tailEnd type="none" w="sm" len="sm"/>
          </a:ln>
          <a:effectLst/>
        </p:spPr>
        <p:txBody>
          <a:bodyPr anchor="ctr">
            <a:spAutoFit/>
          </a:bodyPr>
          <a:lstStyle/>
          <a:p>
            <a:pPr marL="533400" indent="-533400">
              <a:buFontTx/>
              <a:buChar char="•"/>
            </a:pPr>
            <a:r>
              <a:rPr kumimoji="1" lang="es-ES" sz="3200" b="1"/>
              <a:t>Panificación </a:t>
            </a:r>
          </a:p>
          <a:p>
            <a:pPr marL="533400" indent="-533400">
              <a:buFontTx/>
              <a:buChar char="•"/>
            </a:pPr>
            <a:r>
              <a:rPr kumimoji="1" lang="es-ES" sz="3200" b="1"/>
              <a:t>Lácteos</a:t>
            </a:r>
          </a:p>
          <a:p>
            <a:pPr marL="533400" indent="-533400">
              <a:buFontTx/>
              <a:buChar char="•"/>
            </a:pPr>
            <a:r>
              <a:rPr kumimoji="1" lang="es-ES" sz="3200" b="1"/>
              <a:t>Confitería</a:t>
            </a:r>
          </a:p>
          <a:p>
            <a:pPr marL="533400" indent="-533400">
              <a:buFontTx/>
              <a:buChar char="•"/>
            </a:pPr>
            <a:r>
              <a:rPr kumimoji="1" lang="es-ES" sz="3200" b="1"/>
              <a:t>Productos Frutales </a:t>
            </a:r>
          </a:p>
          <a:p>
            <a:pPr marL="533400" indent="-533400">
              <a:buFontTx/>
              <a:buChar char="•"/>
            </a:pPr>
            <a:r>
              <a:rPr kumimoji="1" lang="es-ES" sz="3200" b="1"/>
              <a:t>Bebidas</a:t>
            </a:r>
          </a:p>
          <a:p>
            <a:pPr marL="533400" indent="-533400">
              <a:buFontTx/>
              <a:buChar char="•"/>
            </a:pPr>
            <a:r>
              <a:rPr kumimoji="1" lang="es-ES" sz="3200" b="1"/>
              <a:t>Vegetales Procesados </a:t>
            </a:r>
          </a:p>
          <a:p>
            <a:pPr marL="533400" indent="-533400">
              <a:buFontTx/>
              <a:buChar char="•"/>
            </a:pPr>
            <a:r>
              <a:rPr kumimoji="1" lang="es-ES" sz="3200" b="1"/>
              <a:t>Otros Usos</a:t>
            </a:r>
            <a:r>
              <a:rPr kumimoji="1" lang="es-ES" sz="3200" u="sng"/>
              <a:t> </a:t>
            </a:r>
            <a:endParaRPr kumimoji="1" lang="en-US" sz="3200" u="sng"/>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dissolve">
                                      <p:cBhvr>
                                        <p:cTn id="7" dur="500"/>
                                        <p:tgtEl>
                                          <p:spTgt spid="8195"/>
                                        </p:tgtEl>
                                      </p:cBhvr>
                                    </p:animEffect>
                                  </p:childTnLst>
                                </p:cTn>
                              </p:par>
                              <p:par>
                                <p:cTn id="8" presetID="55" presetClass="entr" presetSubtype="0" fill="hold" grpId="0" nodeType="withEffect">
                                  <p:stCondLst>
                                    <p:cond delay="0"/>
                                  </p:stCondLst>
                                  <p:childTnLst>
                                    <p:set>
                                      <p:cBhvr>
                                        <p:cTn id="9" dur="1" fill="hold">
                                          <p:stCondLst>
                                            <p:cond delay="0"/>
                                          </p:stCondLst>
                                        </p:cTn>
                                        <p:tgtEl>
                                          <p:spTgt spid="8197"/>
                                        </p:tgtEl>
                                        <p:attrNameLst>
                                          <p:attrName>style.visibility</p:attrName>
                                        </p:attrNameLst>
                                      </p:cBhvr>
                                      <p:to>
                                        <p:strVal val="visible"/>
                                      </p:to>
                                    </p:set>
                                    <p:anim calcmode="lin" valueType="num">
                                      <p:cBhvr>
                                        <p:cTn id="10" dur="500" fill="hold"/>
                                        <p:tgtEl>
                                          <p:spTgt spid="8197"/>
                                        </p:tgtEl>
                                        <p:attrNameLst>
                                          <p:attrName>ppt_w</p:attrName>
                                        </p:attrNameLst>
                                      </p:cBhvr>
                                      <p:tavLst>
                                        <p:tav tm="0">
                                          <p:val>
                                            <p:strVal val="#ppt_w*0.70"/>
                                          </p:val>
                                        </p:tav>
                                        <p:tav tm="100000">
                                          <p:val>
                                            <p:strVal val="#ppt_w"/>
                                          </p:val>
                                        </p:tav>
                                      </p:tavLst>
                                    </p:anim>
                                    <p:anim calcmode="lin" valueType="num">
                                      <p:cBhvr>
                                        <p:cTn id="11" dur="500" fill="hold"/>
                                        <p:tgtEl>
                                          <p:spTgt spid="8197"/>
                                        </p:tgtEl>
                                        <p:attrNameLst>
                                          <p:attrName>ppt_h</p:attrName>
                                        </p:attrNameLst>
                                      </p:cBhvr>
                                      <p:tavLst>
                                        <p:tav tm="0">
                                          <p:val>
                                            <p:strVal val="#ppt_h"/>
                                          </p:val>
                                        </p:tav>
                                        <p:tav tm="100000">
                                          <p:val>
                                            <p:strVal val="#ppt_h"/>
                                          </p:val>
                                        </p:tav>
                                      </p:tavLst>
                                    </p:anim>
                                    <p:animEffect transition="in" filter="fade">
                                      <p:cBhvr>
                                        <p:cTn id="12" dur="5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P spid="819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395288" y="260350"/>
            <a:ext cx="8497887" cy="792163"/>
          </a:xfrm>
          <a:prstGeom prst="rect">
            <a:avLst/>
          </a:prstGeom>
          <a:solidFill>
            <a:schemeClr val="tx2"/>
          </a:solidFill>
          <a:ln w="9525">
            <a:noFill/>
            <a:miter lim="800000"/>
            <a:headEnd/>
            <a:tailEnd/>
          </a:ln>
          <a:effectLst>
            <a:outerShdw dist="107763" dir="18900000" algn="ctr" rotWithShape="0">
              <a:schemeClr val="tx1">
                <a:alpha val="50000"/>
              </a:schemeClr>
            </a:outerShdw>
          </a:effectLst>
        </p:spPr>
        <p:txBody>
          <a:bodyPr anchor="ctr"/>
          <a:lstStyle/>
          <a:p>
            <a:pPr algn="ctr"/>
            <a:r>
              <a:rPr lang="es-ES" sz="2000" b="1">
                <a:solidFill>
                  <a:srgbClr val="CC0099"/>
                </a:solidFill>
                <a:effectLst>
                  <a:outerShdw blurRad="38100" dist="38100" dir="2700000" algn="tl">
                    <a:srgbClr val="000000"/>
                  </a:outerShdw>
                </a:effectLst>
                <a:latin typeface="Arial" charset="0"/>
              </a:rPr>
              <a:t>ORGANIGRAMA GENERAL PROPUESTO PARA LA EMPRESA PRODUCTORA DE JARABES A PARTIR DE RECHAZO DE BANANO</a:t>
            </a:r>
            <a:r>
              <a:rPr lang="es-ES" sz="2000">
                <a:solidFill>
                  <a:srgbClr val="CC0099"/>
                </a:solidFill>
                <a:effectLst>
                  <a:outerShdw blurRad="38100" dist="38100" dir="2700000" algn="tl">
                    <a:srgbClr val="000000"/>
                  </a:outerShdw>
                </a:effectLst>
                <a:latin typeface="Arial" charset="0"/>
              </a:rPr>
              <a:t> </a:t>
            </a:r>
          </a:p>
        </p:txBody>
      </p:sp>
      <p:pic>
        <p:nvPicPr>
          <p:cNvPr id="9219" name="Picture 3"/>
          <p:cNvPicPr>
            <a:picLocks noChangeAspect="1" noChangeArrowheads="1"/>
          </p:cNvPicPr>
          <p:nvPr>
            <p:ph/>
          </p:nvPr>
        </p:nvPicPr>
        <p:blipFill>
          <a:blip r:embed="rId2"/>
          <a:srcRect/>
          <a:stretch>
            <a:fillRect/>
          </a:stretch>
        </p:blipFill>
        <p:spPr>
          <a:xfrm>
            <a:off x="250825" y="982663"/>
            <a:ext cx="8642350" cy="5399087"/>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32"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plus(out)">
                                      <p:cBhvr>
                                        <p:cTn id="7" dur="500"/>
                                        <p:tgtEl>
                                          <p:spTgt spid="9218"/>
                                        </p:tgtEl>
                                      </p:cBhvr>
                                    </p:animEffect>
                                  </p:childTnLst>
                                </p:cTn>
                              </p:par>
                              <p:par>
                                <p:cTn id="8" presetID="20" presetClass="entr" presetSubtype="0" fill="hold" nodeType="withEffect">
                                  <p:stCondLst>
                                    <p:cond delay="0"/>
                                  </p:stCondLst>
                                  <p:childTnLst>
                                    <p:set>
                                      <p:cBhvr>
                                        <p:cTn id="9" dur="1" fill="hold">
                                          <p:stCondLst>
                                            <p:cond delay="0"/>
                                          </p:stCondLst>
                                        </p:cTn>
                                        <p:tgtEl>
                                          <p:spTgt spid="9219"/>
                                        </p:tgtEl>
                                        <p:attrNameLst>
                                          <p:attrName>style.visibility</p:attrName>
                                        </p:attrNameLst>
                                      </p:cBhvr>
                                      <p:to>
                                        <p:strVal val="visible"/>
                                      </p:to>
                                    </p:set>
                                    <p:animEffect transition="in" filter="wedge">
                                      <p:cBhvr>
                                        <p:cTn id="10" dur="500"/>
                                        <p:tgtEl>
                                          <p:spTgt spid="9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23850" y="908050"/>
            <a:ext cx="8569325" cy="646113"/>
          </a:xfrm>
          <a:solidFill>
            <a:srgbClr val="FFFFFF"/>
          </a:solidFill>
          <a:ln cap="flat">
            <a:solidFill>
              <a:srgbClr val="080808"/>
            </a:solidFill>
          </a:ln>
        </p:spPr>
        <p:txBody>
          <a:bodyPr anchorCtr="0"/>
          <a:lstStyle/>
          <a:p>
            <a:r>
              <a:rPr lang="es-ES" sz="2000" b="1">
                <a:solidFill>
                  <a:srgbClr val="FF0000"/>
                </a:solidFill>
                <a:effectLst>
                  <a:outerShdw blurRad="38100" dist="38100" dir="2700000" algn="tl">
                    <a:srgbClr val="C0C0C0"/>
                  </a:outerShdw>
                </a:effectLst>
              </a:rPr>
              <a:t>GENERALIDADES DEL CULTIVO DE BANANO EN EL PAÍS</a:t>
            </a:r>
            <a:r>
              <a:rPr lang="es-ES" sz="2000">
                <a:solidFill>
                  <a:srgbClr val="FF0000"/>
                </a:solidFill>
                <a:effectLst>
                  <a:outerShdw blurRad="38100" dist="38100" dir="2700000" algn="tl">
                    <a:srgbClr val="C0C0C0"/>
                  </a:outerShdw>
                </a:effectLst>
              </a:rPr>
              <a:t> </a:t>
            </a:r>
          </a:p>
        </p:txBody>
      </p:sp>
      <p:sp>
        <p:nvSpPr>
          <p:cNvPr id="10243" name="Rectangle 3"/>
          <p:cNvSpPr>
            <a:spLocks noGrp="1" noChangeArrowheads="1"/>
          </p:cNvSpPr>
          <p:nvPr>
            <p:ph type="body" idx="1"/>
          </p:nvPr>
        </p:nvSpPr>
        <p:spPr>
          <a:xfrm>
            <a:off x="395288" y="1773238"/>
            <a:ext cx="8497887" cy="4824412"/>
          </a:xfrm>
          <a:solidFill>
            <a:schemeClr val="bg1"/>
          </a:solidFill>
          <a:ln/>
          <a:scene3d>
            <a:camera prst="legacyObliqueTopRight"/>
            <a:lightRig rig="legacyFlat4" dir="b"/>
          </a:scene3d>
          <a:sp3d extrusionH="227000" prstMaterial="legacyMatte">
            <a:bevelT w="13500" h="13500" prst="angle"/>
            <a:bevelB w="13500" h="13500" prst="angle"/>
            <a:extrusionClr>
              <a:schemeClr val="tx1"/>
            </a:extrusionClr>
          </a:sp3d>
        </p:spPr>
        <p:txBody>
          <a:bodyPr>
            <a:flatTx/>
          </a:bodyPr>
          <a:lstStyle/>
          <a:p>
            <a:pPr marL="0" indent="0" algn="just">
              <a:lnSpc>
                <a:spcPct val="70000"/>
              </a:lnSpc>
              <a:spcBef>
                <a:spcPct val="30000"/>
              </a:spcBef>
              <a:buFont typeface="Wingdings" pitchFamily="2" charset="2"/>
              <a:buNone/>
              <a:tabLst>
                <a:tab pos="6667500" algn="l"/>
              </a:tabLst>
            </a:pPr>
            <a:r>
              <a:rPr lang="es-ES" sz="2800" b="1">
                <a:latin typeface="Trebuchet MS" pitchFamily="34" charset="0"/>
              </a:rPr>
              <a:t>El banano puede ser cultivado en las vastas llanuras del Litoral, en los valles subtropicales de la Región Interandina, en las selvas del Oriente y en pequeños sectores aptos de las Islas Galápagos.</a:t>
            </a:r>
          </a:p>
          <a:p>
            <a:pPr marL="0" indent="0" algn="just">
              <a:lnSpc>
                <a:spcPct val="70000"/>
              </a:lnSpc>
              <a:spcBef>
                <a:spcPct val="30000"/>
              </a:spcBef>
              <a:buFont typeface="Wingdings" pitchFamily="2" charset="2"/>
              <a:buNone/>
              <a:tabLst>
                <a:tab pos="6667500" algn="l"/>
              </a:tabLst>
            </a:pPr>
            <a:endParaRPr lang="es-ES" sz="2800" b="1">
              <a:latin typeface="Trebuchet MS" pitchFamily="34" charset="0"/>
            </a:endParaRPr>
          </a:p>
          <a:p>
            <a:pPr marL="0" indent="0" algn="just">
              <a:lnSpc>
                <a:spcPct val="70000"/>
              </a:lnSpc>
              <a:spcBef>
                <a:spcPct val="30000"/>
              </a:spcBef>
              <a:buFont typeface="Wingdings" pitchFamily="2" charset="2"/>
              <a:buNone/>
              <a:tabLst>
                <a:tab pos="6667500" algn="l"/>
              </a:tabLst>
            </a:pPr>
            <a:r>
              <a:rPr lang="es-ES" sz="2800" b="1">
                <a:latin typeface="Trebuchet MS" pitchFamily="34" charset="0"/>
              </a:rPr>
              <a:t>Miles de hectáreas se han dedicado al cultivo de este producto que prospera desde el nivel del mar hasta 1500 m de altura.  </a:t>
            </a:r>
          </a:p>
          <a:p>
            <a:pPr marL="0" indent="0" algn="just">
              <a:lnSpc>
                <a:spcPct val="70000"/>
              </a:lnSpc>
              <a:spcBef>
                <a:spcPct val="30000"/>
              </a:spcBef>
              <a:buFont typeface="Wingdings" pitchFamily="2" charset="2"/>
              <a:buNone/>
              <a:tabLst>
                <a:tab pos="6667500" algn="l"/>
              </a:tabLst>
            </a:pPr>
            <a:r>
              <a:rPr lang="es-ES" sz="2800" b="1">
                <a:latin typeface="Trebuchet MS" pitchFamily="34" charset="0"/>
              </a:rPr>
              <a:t>	Las zonas de mayor producción se hallan en las provincias de El Oro, Guayas, Los Ríos, Manabí, Esmeraldas  y la región subtropical de la provincia de Pichincha (Sto. Domingo de los Colorados). </a:t>
            </a:r>
          </a:p>
        </p:txBody>
      </p:sp>
      <p:sp>
        <p:nvSpPr>
          <p:cNvPr id="10244" name="AutoShape 4"/>
          <p:cNvSpPr>
            <a:spLocks noChangeArrowheads="1"/>
          </p:cNvSpPr>
          <p:nvPr/>
        </p:nvSpPr>
        <p:spPr bwMode="auto">
          <a:xfrm>
            <a:off x="1908175" y="260350"/>
            <a:ext cx="5256213" cy="576263"/>
          </a:xfrm>
          <a:prstGeom prst="octagon">
            <a:avLst>
              <a:gd name="adj" fmla="val 29287"/>
            </a:avLst>
          </a:prstGeom>
          <a:gradFill rotWithShape="1">
            <a:gsLst>
              <a:gs pos="0">
                <a:srgbClr val="99FFCC"/>
              </a:gs>
              <a:gs pos="100000">
                <a:srgbClr val="99FFCC">
                  <a:gamma/>
                  <a:shade val="46275"/>
                  <a:invGamma/>
                </a:srgbClr>
              </a:gs>
            </a:gsLst>
            <a:lin ang="5400000" scaled="1"/>
          </a:gradFill>
          <a:ln w="12700" cap="sq">
            <a:noFill/>
            <a:miter lim="800000"/>
            <a:headEnd type="none" w="sm" len="sm"/>
            <a:tailEnd type="none" w="sm" len="sm"/>
          </a:ln>
          <a:effectLst/>
          <a:scene3d>
            <a:camera prst="legacyObliqueTopRight"/>
            <a:lightRig rig="legacyFlat3" dir="b"/>
          </a:scene3d>
          <a:sp3d extrusionH="227000" prstMaterial="legacyMatte">
            <a:bevelT w="13500" h="13500" prst="angle"/>
            <a:bevelB w="13500" h="13500" prst="angle"/>
            <a:extrusionClr>
              <a:srgbClr val="99FFCC"/>
            </a:extrusionClr>
          </a:sp3d>
        </p:spPr>
        <p:txBody>
          <a:bodyPr wrap="none" anchor="ctr">
            <a:flatTx/>
          </a:bodyPr>
          <a:lstStyle/>
          <a:p>
            <a:pPr algn="ctr"/>
            <a:r>
              <a:rPr lang="es-ES" sz="3200" b="1">
                <a:solidFill>
                  <a:srgbClr val="0000FF"/>
                </a:solidFill>
                <a:effectLst>
                  <a:outerShdw blurRad="38100" dist="38100" dir="2700000" algn="tl">
                    <a:srgbClr val="000000"/>
                  </a:outerShdw>
                </a:effectLst>
                <a:latin typeface="Arial" charset="0"/>
              </a:rPr>
              <a:t>ESTUDIO DE MERCADO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barn(inHorizontal)">
                                      <p:cBhvr>
                                        <p:cTn id="7" dur="500"/>
                                        <p:tgtEl>
                                          <p:spTgt spid="10244"/>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10242"/>
                                        </p:tgtEl>
                                        <p:attrNameLst>
                                          <p:attrName>style.visibility</p:attrName>
                                        </p:attrNameLst>
                                      </p:cBhvr>
                                      <p:to>
                                        <p:strVal val="visible"/>
                                      </p:to>
                                    </p:set>
                                    <p:animEffect transition="in" filter="fade">
                                      <p:cBhvr>
                                        <p:cTn id="11" dur="500"/>
                                        <p:tgtEl>
                                          <p:spTgt spid="10242"/>
                                        </p:tgtEl>
                                      </p:cBhvr>
                                    </p:animEffect>
                                    <p:anim calcmode="lin" valueType="num">
                                      <p:cBhvr>
                                        <p:cTn id="12" dur="500" fill="hold"/>
                                        <p:tgtEl>
                                          <p:spTgt spid="10242"/>
                                        </p:tgtEl>
                                        <p:attrNameLst>
                                          <p:attrName>ppt_x</p:attrName>
                                        </p:attrNameLst>
                                      </p:cBhvr>
                                      <p:tavLst>
                                        <p:tav tm="0">
                                          <p:val>
                                            <p:strVal val="#ppt_x"/>
                                          </p:val>
                                        </p:tav>
                                        <p:tav tm="100000">
                                          <p:val>
                                            <p:strVal val="#ppt_x"/>
                                          </p:val>
                                        </p:tav>
                                      </p:tavLst>
                                    </p:anim>
                                    <p:anim calcmode="lin" valueType="num">
                                      <p:cBhvr>
                                        <p:cTn id="13" dur="500" fill="hold"/>
                                        <p:tgtEl>
                                          <p:spTgt spid="10242"/>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10243"/>
                                        </p:tgtEl>
                                        <p:attrNameLst>
                                          <p:attrName>style.visibility</p:attrName>
                                        </p:attrNameLst>
                                      </p:cBhvr>
                                      <p:to>
                                        <p:strVal val="visible"/>
                                      </p:to>
                                    </p:set>
                                    <p:animEffect transition="in" filter="dissolve">
                                      <p:cBhvr>
                                        <p:cTn id="17" dur="5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p:bldP spid="10243" grpId="0" animBg="1"/>
      <p:bldP spid="1024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1139825"/>
          </a:xfrm>
          <a:gradFill rotWithShape="1">
            <a:gsLst>
              <a:gs pos="0">
                <a:srgbClr val="FFFFFF">
                  <a:gamma/>
                  <a:shade val="46275"/>
                  <a:invGamma/>
                </a:srgbClr>
              </a:gs>
              <a:gs pos="50000">
                <a:srgbClr val="FFFFFF"/>
              </a:gs>
              <a:gs pos="100000">
                <a:srgbClr val="FFFFFF">
                  <a:gamma/>
                  <a:shade val="46275"/>
                  <a:invGamma/>
                </a:srgbClr>
              </a:gs>
            </a:gsLst>
            <a:lin ang="5400000" scaled="1"/>
          </a:gradFill>
          <a:ln/>
        </p:spPr>
        <p:txBody>
          <a:bodyPr anchorCtr="0"/>
          <a:lstStyle/>
          <a:p>
            <a:pPr>
              <a:lnSpc>
                <a:spcPct val="80000"/>
              </a:lnSpc>
            </a:pPr>
            <a:r>
              <a:rPr lang="es-ES_tradnl" sz="3200" b="1" i="1">
                <a:solidFill>
                  <a:srgbClr val="FF0000"/>
                </a:solidFill>
                <a:effectLst>
                  <a:outerShdw blurRad="38100" dist="38100" dir="2700000" algn="tl">
                    <a:srgbClr val="C0C0C0"/>
                  </a:outerShdw>
                </a:effectLst>
              </a:rPr>
              <a:t>SUPERFICIE Y PRODUCCIÓN DE BANANO</a:t>
            </a:r>
            <a:r>
              <a:rPr lang="es-ES" sz="3200">
                <a:solidFill>
                  <a:srgbClr val="FF0000"/>
                </a:solidFill>
                <a:effectLst>
                  <a:outerShdw blurRad="38100" dist="38100" dir="2700000" algn="tl">
                    <a:srgbClr val="C0C0C0"/>
                  </a:outerShdw>
                </a:effectLst>
              </a:rPr>
              <a:t> </a:t>
            </a:r>
          </a:p>
        </p:txBody>
      </p:sp>
      <p:graphicFrame>
        <p:nvGraphicFramePr>
          <p:cNvPr id="11267" name="Group 3"/>
          <p:cNvGraphicFramePr>
            <a:graphicFrameLocks noGrp="1"/>
          </p:cNvGraphicFramePr>
          <p:nvPr>
            <p:ph idx="1"/>
          </p:nvPr>
        </p:nvGraphicFramePr>
        <p:xfrm>
          <a:off x="539750" y="1844675"/>
          <a:ext cx="8229600" cy="3931920"/>
        </p:xfrm>
        <a:graphic>
          <a:graphicData uri="http://schemas.openxmlformats.org/drawingml/2006/table">
            <a:tbl>
              <a:tblPr/>
              <a:tblGrid>
                <a:gridCol w="2092325"/>
                <a:gridCol w="3068638"/>
                <a:gridCol w="3068637"/>
              </a:tblGrid>
              <a:tr h="639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_tradnl" sz="2400" b="1" i="0" u="none" strike="noStrike" cap="none" normalizeH="0" baseline="0" smtClean="0">
                          <a:ln>
                            <a:noFill/>
                          </a:ln>
                          <a:solidFill>
                            <a:srgbClr val="000099"/>
                          </a:solidFill>
                          <a:effectLst/>
                          <a:latin typeface="Century Gothic" pitchFamily="34" charset="0"/>
                          <a:ea typeface="Times New Roman" pitchFamily="18" charset="0"/>
                          <a:cs typeface="Tahoma" charset="0"/>
                        </a:rPr>
                        <a:t>AÑO</a:t>
                      </a:r>
                      <a:endParaRPr kumimoji="1" lang="es-ES_tradnl"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_tradnl" sz="2400" b="1" i="0" u="none" strike="noStrike" cap="none" normalizeH="0" baseline="0" smtClean="0">
                          <a:ln>
                            <a:noFill/>
                          </a:ln>
                          <a:solidFill>
                            <a:srgbClr val="000099"/>
                          </a:solidFill>
                          <a:effectLst/>
                          <a:latin typeface="Century Gothic" pitchFamily="34" charset="0"/>
                          <a:ea typeface="Times New Roman" pitchFamily="18" charset="0"/>
                          <a:cs typeface="Tahoma" charset="0"/>
                        </a:rPr>
                        <a:t>SUPERFICIE</a:t>
                      </a:r>
                      <a:endParaRPr kumimoji="1" lang="en-US"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s-ES_tradnl" sz="2400" b="1" i="0" u="none" strike="noStrike" cap="none" normalizeH="0" baseline="0" smtClean="0">
                          <a:ln>
                            <a:noFill/>
                          </a:ln>
                          <a:solidFill>
                            <a:srgbClr val="000099"/>
                          </a:solidFill>
                          <a:effectLst/>
                          <a:latin typeface="Century Gothic" pitchFamily="34" charset="0"/>
                          <a:ea typeface="Times New Roman" pitchFamily="18" charset="0"/>
                          <a:cs typeface="Tahoma" charset="0"/>
                        </a:rPr>
                        <a:t>(En Has)</a:t>
                      </a:r>
                      <a:endParaRPr kumimoji="1" lang="es-ES_tradnl"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_tradnl" sz="2400" b="1" i="0" u="none" strike="noStrike" cap="none" normalizeH="0" baseline="0" smtClean="0">
                          <a:ln>
                            <a:noFill/>
                          </a:ln>
                          <a:solidFill>
                            <a:srgbClr val="000099"/>
                          </a:solidFill>
                          <a:effectLst/>
                          <a:latin typeface="Century Gothic" pitchFamily="34" charset="0"/>
                          <a:ea typeface="Times New Roman" pitchFamily="18" charset="0"/>
                          <a:cs typeface="Tahoma" charset="0"/>
                        </a:rPr>
                        <a:t>PRODUCCIÓN NACIONAL  </a:t>
                      </a:r>
                      <a:endParaRPr kumimoji="1" lang="en-US"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s-ES_tradnl" sz="2400" b="1" i="0" u="none" strike="noStrike" cap="none" normalizeH="0" baseline="0" smtClean="0">
                          <a:ln>
                            <a:noFill/>
                          </a:ln>
                          <a:solidFill>
                            <a:srgbClr val="000099"/>
                          </a:solidFill>
                          <a:effectLst/>
                          <a:latin typeface="Century Gothic" pitchFamily="34" charset="0"/>
                          <a:ea typeface="Times New Roman" pitchFamily="18" charset="0"/>
                          <a:cs typeface="Tahoma" charset="0"/>
                        </a:rPr>
                        <a:t>(En TM)</a:t>
                      </a:r>
                      <a:endParaRPr kumimoji="1" lang="es-ES_tradnl"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r>
              <a:tr h="388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_tradnl" sz="2400" b="1" i="0" u="none" strike="noStrike" cap="none" normalizeH="0" baseline="0" smtClean="0">
                          <a:ln>
                            <a:noFill/>
                          </a:ln>
                          <a:solidFill>
                            <a:srgbClr val="000099"/>
                          </a:solidFill>
                          <a:effectLst/>
                          <a:latin typeface="Century Gothic" pitchFamily="34" charset="0"/>
                          <a:ea typeface="Times New Roman" pitchFamily="18" charset="0"/>
                          <a:cs typeface="Tahoma" charset="0"/>
                        </a:rPr>
                        <a:t>1999</a:t>
                      </a:r>
                      <a:endParaRPr kumimoji="1" lang="es-ES_tradnl"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_tradnl" sz="2400" b="1" i="0" u="none" strike="noStrike" cap="none" normalizeH="0" baseline="0" smtClean="0">
                          <a:ln>
                            <a:noFill/>
                          </a:ln>
                          <a:solidFill>
                            <a:srgbClr val="000099"/>
                          </a:solidFill>
                          <a:effectLst/>
                          <a:latin typeface="Century Gothic" pitchFamily="34" charset="0"/>
                          <a:ea typeface="Times New Roman" pitchFamily="18" charset="0"/>
                          <a:cs typeface="Tahoma" charset="0"/>
                        </a:rPr>
                        <a:t>138,230</a:t>
                      </a:r>
                      <a:endParaRPr kumimoji="1" lang="es-ES_tradnl"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_tradnl" sz="2400" b="1" i="0" u="none" strike="noStrike" cap="none" normalizeH="0" baseline="0" smtClean="0">
                          <a:ln>
                            <a:noFill/>
                          </a:ln>
                          <a:solidFill>
                            <a:srgbClr val="000099"/>
                          </a:solidFill>
                          <a:effectLst/>
                          <a:latin typeface="Century Gothic" pitchFamily="34" charset="0"/>
                          <a:ea typeface="Times New Roman" pitchFamily="18" charset="0"/>
                          <a:cs typeface="Tahoma" charset="0"/>
                        </a:rPr>
                        <a:t> 4.686.328</a:t>
                      </a:r>
                      <a:endParaRPr kumimoji="1" lang="es-ES_tradnl"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r>
              <a:tr h="388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_tradnl" sz="2400" b="1" i="0" u="none" strike="noStrike" cap="none" normalizeH="0" baseline="0" smtClean="0">
                          <a:ln>
                            <a:noFill/>
                          </a:ln>
                          <a:solidFill>
                            <a:srgbClr val="000099"/>
                          </a:solidFill>
                          <a:effectLst/>
                          <a:latin typeface="Century Gothic" pitchFamily="34" charset="0"/>
                          <a:ea typeface="Times New Roman" pitchFamily="18" charset="0"/>
                          <a:cs typeface="Tahoma" charset="0"/>
                        </a:rPr>
                        <a:t>2000</a:t>
                      </a:r>
                      <a:endParaRPr kumimoji="1" lang="es-ES_tradnl"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_tradnl" sz="2400" b="1" i="0" u="none" strike="noStrike" cap="none" normalizeH="0" baseline="0" smtClean="0">
                          <a:ln>
                            <a:noFill/>
                          </a:ln>
                          <a:solidFill>
                            <a:srgbClr val="000099"/>
                          </a:solidFill>
                          <a:effectLst/>
                          <a:latin typeface="Century Gothic" pitchFamily="34" charset="0"/>
                          <a:ea typeface="Times New Roman" pitchFamily="18" charset="0"/>
                          <a:cs typeface="Tahoma" charset="0"/>
                        </a:rPr>
                        <a:t>143,961</a:t>
                      </a:r>
                      <a:endParaRPr kumimoji="1" lang="es-ES_tradnl"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_tradnl" sz="2400" b="1" i="0" u="none" strike="noStrike" cap="none" normalizeH="0" baseline="0" smtClean="0">
                          <a:ln>
                            <a:noFill/>
                          </a:ln>
                          <a:solidFill>
                            <a:srgbClr val="000099"/>
                          </a:solidFill>
                          <a:effectLst/>
                          <a:latin typeface="Century Gothic" pitchFamily="34" charset="0"/>
                          <a:ea typeface="Times New Roman" pitchFamily="18" charset="0"/>
                          <a:cs typeface="Tahoma" charset="0"/>
                        </a:rPr>
                        <a:t> 4.992.967 </a:t>
                      </a:r>
                      <a:endParaRPr kumimoji="1" lang="es-ES_tradnl"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r>
              <a:tr h="388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_tradnl" sz="2400" b="1" i="0" u="none" strike="noStrike" cap="none" normalizeH="0" baseline="0" smtClean="0">
                          <a:ln>
                            <a:noFill/>
                          </a:ln>
                          <a:solidFill>
                            <a:srgbClr val="000099"/>
                          </a:solidFill>
                          <a:effectLst/>
                          <a:latin typeface="Century Gothic" pitchFamily="34" charset="0"/>
                          <a:ea typeface="Times New Roman" pitchFamily="18" charset="0"/>
                          <a:cs typeface="Tahoma" charset="0"/>
                        </a:rPr>
                        <a:t>2001</a:t>
                      </a:r>
                      <a:endParaRPr kumimoji="1" lang="es-ES_tradnl"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_tradnl" sz="2400" b="1" i="0" u="none" strike="noStrike" cap="none" normalizeH="0" baseline="0" smtClean="0">
                          <a:ln>
                            <a:noFill/>
                          </a:ln>
                          <a:solidFill>
                            <a:srgbClr val="000099"/>
                          </a:solidFill>
                          <a:effectLst/>
                          <a:latin typeface="Century Gothic" pitchFamily="34" charset="0"/>
                          <a:ea typeface="Times New Roman" pitchFamily="18" charset="0"/>
                          <a:cs typeface="Tahoma" charset="0"/>
                        </a:rPr>
                        <a:t>145.554</a:t>
                      </a:r>
                      <a:endParaRPr kumimoji="1" lang="es-ES_tradnl"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_tradnl" sz="2400" b="1" i="0" u="none" strike="noStrike" cap="none" normalizeH="0" baseline="0" smtClean="0">
                          <a:ln>
                            <a:noFill/>
                          </a:ln>
                          <a:solidFill>
                            <a:srgbClr val="000099"/>
                          </a:solidFill>
                          <a:effectLst/>
                          <a:latin typeface="Century Gothic" pitchFamily="34" charset="0"/>
                          <a:ea typeface="Times New Roman" pitchFamily="18" charset="0"/>
                          <a:cs typeface="Tahoma" charset="0"/>
                        </a:rPr>
                        <a:t> 5.299.606 </a:t>
                      </a:r>
                      <a:endParaRPr kumimoji="1" lang="es-ES_tradnl"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r>
              <a:tr h="388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_tradnl" sz="2400" b="1" i="0" u="none" strike="noStrike" cap="none" normalizeH="0" baseline="0" smtClean="0">
                          <a:ln>
                            <a:noFill/>
                          </a:ln>
                          <a:solidFill>
                            <a:srgbClr val="000099"/>
                          </a:solidFill>
                          <a:effectLst/>
                          <a:latin typeface="Century Gothic" pitchFamily="34" charset="0"/>
                          <a:ea typeface="Times New Roman" pitchFamily="18" charset="0"/>
                          <a:cs typeface="Tahoma" charset="0"/>
                        </a:rPr>
                        <a:t>2002</a:t>
                      </a:r>
                      <a:endParaRPr kumimoji="1" lang="es-ES_tradnl"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_tradnl" sz="2400" b="1" i="0" u="none" strike="noStrike" cap="none" normalizeH="0" baseline="0" smtClean="0">
                          <a:ln>
                            <a:noFill/>
                          </a:ln>
                          <a:solidFill>
                            <a:srgbClr val="000099"/>
                          </a:solidFill>
                          <a:effectLst/>
                          <a:latin typeface="Century Gothic" pitchFamily="34" charset="0"/>
                          <a:ea typeface="Times New Roman" pitchFamily="18" charset="0"/>
                          <a:cs typeface="Tahoma" charset="0"/>
                        </a:rPr>
                        <a:t>148.786</a:t>
                      </a:r>
                      <a:endParaRPr kumimoji="1" lang="es-ES_tradnl"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_tradnl" sz="2400" b="1" i="0" u="none" strike="noStrike" cap="none" normalizeH="0" baseline="0" smtClean="0">
                          <a:ln>
                            <a:noFill/>
                          </a:ln>
                          <a:solidFill>
                            <a:srgbClr val="000099"/>
                          </a:solidFill>
                          <a:effectLst/>
                          <a:latin typeface="Century Gothic" pitchFamily="34" charset="0"/>
                          <a:ea typeface="Times New Roman" pitchFamily="18" charset="0"/>
                          <a:cs typeface="Tahoma" charset="0"/>
                        </a:rPr>
                        <a:t> 5.606.246</a:t>
                      </a:r>
                      <a:endParaRPr kumimoji="1" lang="es-ES_tradnl"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r>
              <a:tr h="388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_tradnl" sz="2400" b="1" i="0" u="none" strike="noStrike" cap="none" normalizeH="0" baseline="0" smtClean="0">
                          <a:ln>
                            <a:noFill/>
                          </a:ln>
                          <a:solidFill>
                            <a:srgbClr val="000099"/>
                          </a:solidFill>
                          <a:effectLst/>
                          <a:latin typeface="Century Gothic" pitchFamily="34" charset="0"/>
                          <a:ea typeface="Times New Roman" pitchFamily="18" charset="0"/>
                          <a:cs typeface="Tahoma" charset="0"/>
                        </a:rPr>
                        <a:t>2003</a:t>
                      </a:r>
                      <a:endParaRPr kumimoji="1" lang="es-ES_tradnl"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_tradnl" sz="2400" b="1" i="0" u="none" strike="noStrike" cap="none" normalizeH="0" baseline="0" smtClean="0">
                          <a:ln>
                            <a:noFill/>
                          </a:ln>
                          <a:solidFill>
                            <a:srgbClr val="000099"/>
                          </a:solidFill>
                          <a:effectLst/>
                          <a:latin typeface="Century Gothic" pitchFamily="34" charset="0"/>
                          <a:ea typeface="Times New Roman" pitchFamily="18" charset="0"/>
                          <a:cs typeface="Tahoma" charset="0"/>
                        </a:rPr>
                        <a:t>152.019</a:t>
                      </a:r>
                      <a:endParaRPr kumimoji="1" lang="es-ES_tradnl"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_tradnl" sz="2400" b="1" i="0" u="none" strike="noStrike" cap="none" normalizeH="0" baseline="0" smtClean="0">
                          <a:ln>
                            <a:noFill/>
                          </a:ln>
                          <a:solidFill>
                            <a:srgbClr val="000099"/>
                          </a:solidFill>
                          <a:effectLst/>
                          <a:latin typeface="Century Gothic" pitchFamily="34" charset="0"/>
                          <a:ea typeface="Times New Roman" pitchFamily="18" charset="0"/>
                          <a:cs typeface="Tahoma" charset="0"/>
                        </a:rPr>
                        <a:t> 5.912.885</a:t>
                      </a:r>
                      <a:endParaRPr kumimoji="1" lang="es-ES_tradnl"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r>
              <a:tr h="388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_tradnl" sz="2400" b="1" i="0" u="none" strike="noStrike" cap="none" normalizeH="0" baseline="0" smtClean="0">
                          <a:ln>
                            <a:noFill/>
                          </a:ln>
                          <a:solidFill>
                            <a:srgbClr val="000099"/>
                          </a:solidFill>
                          <a:effectLst/>
                          <a:latin typeface="Century Gothic" pitchFamily="34" charset="0"/>
                          <a:ea typeface="Times New Roman" pitchFamily="18" charset="0"/>
                          <a:cs typeface="Tahoma" charset="0"/>
                        </a:rPr>
                        <a:t>2004</a:t>
                      </a:r>
                      <a:endParaRPr kumimoji="1" lang="es-ES_tradnl"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_tradnl" sz="2400" b="1" i="0" u="none" strike="noStrike" cap="none" normalizeH="0" baseline="0" smtClean="0">
                          <a:ln>
                            <a:noFill/>
                          </a:ln>
                          <a:solidFill>
                            <a:srgbClr val="000099"/>
                          </a:solidFill>
                          <a:effectLst/>
                          <a:latin typeface="Century Gothic" pitchFamily="34" charset="0"/>
                          <a:ea typeface="Times New Roman" pitchFamily="18" charset="0"/>
                          <a:cs typeface="Tahoma" charset="0"/>
                        </a:rPr>
                        <a:t>176.029</a:t>
                      </a:r>
                      <a:endParaRPr kumimoji="1" lang="es-ES_tradnl"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_tradnl" sz="2400" b="1" i="0" u="none" strike="noStrike" cap="none" normalizeH="0" baseline="0" smtClean="0">
                          <a:ln>
                            <a:noFill/>
                          </a:ln>
                          <a:solidFill>
                            <a:srgbClr val="000099"/>
                          </a:solidFill>
                          <a:effectLst/>
                          <a:latin typeface="Century Gothic" pitchFamily="34" charset="0"/>
                          <a:ea typeface="Times New Roman" pitchFamily="18" charset="0"/>
                          <a:cs typeface="Tahoma" charset="0"/>
                        </a:rPr>
                        <a:t> 6.219.525</a:t>
                      </a:r>
                      <a:endParaRPr kumimoji="1" lang="es-ES_tradnl" sz="2400" b="1" i="0" u="none" strike="noStrike" cap="none" normalizeH="0" baseline="0" smtClean="0">
                        <a:ln>
                          <a:noFill/>
                        </a:ln>
                        <a:solidFill>
                          <a:srgbClr val="000099"/>
                        </a:solidFill>
                        <a:effectLst/>
                        <a:latin typeface="Times New Roman" pitchFamily="18" charset="0"/>
                        <a:ea typeface="Times New Roman" pitchFamily="18" charset="0"/>
                        <a:cs typeface="Tahoma"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arn(inVertical)">
                                      <p:cBhvr>
                                        <p:cTn id="7"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23850" y="404813"/>
            <a:ext cx="8569325" cy="720725"/>
          </a:xfrm>
          <a:solidFill>
            <a:srgbClr val="FFFFFF"/>
          </a:solidFill>
          <a:ln cap="flat">
            <a:solidFill>
              <a:srgbClr val="080808"/>
            </a:solidFill>
          </a:ln>
        </p:spPr>
        <p:txBody>
          <a:bodyPr anchorCtr="0"/>
          <a:lstStyle/>
          <a:p>
            <a:r>
              <a:rPr lang="es-ES" sz="2000" b="1">
                <a:solidFill>
                  <a:srgbClr val="FF0066"/>
                </a:solidFill>
                <a:effectLst>
                  <a:outerShdw blurRad="38100" dist="38100" dir="2700000" algn="tl">
                    <a:srgbClr val="C0C0C0"/>
                  </a:outerShdw>
                </a:effectLst>
              </a:rPr>
              <a:t>ANÁLISIS DEL JARABE DE BANANO Y LA DETERMINACIÓN DE SU MERCADO</a:t>
            </a:r>
            <a:r>
              <a:rPr lang="es-ES" sz="2000">
                <a:solidFill>
                  <a:srgbClr val="FF0066"/>
                </a:solidFill>
                <a:effectLst>
                  <a:outerShdw blurRad="38100" dist="38100" dir="2700000" algn="tl">
                    <a:srgbClr val="C0C0C0"/>
                  </a:outerShdw>
                </a:effectLst>
              </a:rPr>
              <a:t> </a:t>
            </a:r>
          </a:p>
        </p:txBody>
      </p:sp>
      <p:sp>
        <p:nvSpPr>
          <p:cNvPr id="12291" name="Rectangle 3"/>
          <p:cNvSpPr>
            <a:spLocks noGrp="1" noChangeArrowheads="1"/>
          </p:cNvSpPr>
          <p:nvPr>
            <p:ph type="body" idx="1"/>
          </p:nvPr>
        </p:nvSpPr>
        <p:spPr>
          <a:xfrm>
            <a:off x="395288" y="1341438"/>
            <a:ext cx="8497887" cy="5256212"/>
          </a:xfrm>
          <a:solidFill>
            <a:schemeClr val="bg1"/>
          </a:solidFill>
          <a:ln/>
          <a:scene3d>
            <a:camera prst="legacyObliqueTopRight"/>
            <a:lightRig rig="legacyFlat4" dir="b"/>
          </a:scene3d>
          <a:sp3d extrusionH="227000" prstMaterial="legacyMatte">
            <a:bevelT w="13500" h="13500" prst="angle"/>
            <a:bevelB w="13500" h="13500" prst="angle"/>
            <a:extrusionClr>
              <a:schemeClr val="tx1"/>
            </a:extrusionClr>
          </a:sp3d>
        </p:spPr>
        <p:txBody>
          <a:bodyPr>
            <a:flatTx/>
          </a:bodyPr>
          <a:lstStyle/>
          <a:p>
            <a:pPr marL="0" indent="0" algn="just">
              <a:lnSpc>
                <a:spcPct val="70000"/>
              </a:lnSpc>
              <a:spcBef>
                <a:spcPct val="30000"/>
              </a:spcBef>
              <a:buFont typeface="Wingdings" pitchFamily="2" charset="2"/>
              <a:buNone/>
              <a:tabLst>
                <a:tab pos="6667500" algn="l"/>
              </a:tabLst>
            </a:pPr>
            <a:endParaRPr lang="es-ES" sz="2800" b="1">
              <a:latin typeface="Trebuchet MS" pitchFamily="34" charset="0"/>
            </a:endParaRPr>
          </a:p>
          <a:p>
            <a:pPr marL="0" indent="0" algn="just">
              <a:lnSpc>
                <a:spcPct val="70000"/>
              </a:lnSpc>
              <a:spcBef>
                <a:spcPct val="30000"/>
              </a:spcBef>
              <a:buFont typeface="Wingdings" pitchFamily="2" charset="2"/>
              <a:buNone/>
              <a:tabLst>
                <a:tab pos="6667500" algn="l"/>
              </a:tabLst>
            </a:pPr>
            <a:r>
              <a:rPr lang="es-ES" sz="2800" b="1">
                <a:latin typeface="Trebuchet MS" pitchFamily="34" charset="0"/>
              </a:rPr>
              <a:t>El jarabe tradicionalmente es una bebida compuesta de azúcar cocida en agua a  la que se añaden zumos refrescantes o sustancias medicinales. </a:t>
            </a:r>
          </a:p>
          <a:p>
            <a:pPr marL="0" indent="0" algn="just">
              <a:lnSpc>
                <a:spcPct val="70000"/>
              </a:lnSpc>
              <a:spcBef>
                <a:spcPct val="30000"/>
              </a:spcBef>
              <a:buFont typeface="Wingdings" pitchFamily="2" charset="2"/>
              <a:buNone/>
              <a:tabLst>
                <a:tab pos="6667500" algn="l"/>
              </a:tabLst>
            </a:pPr>
            <a:endParaRPr lang="es-ES" sz="2800" b="1">
              <a:latin typeface="Trebuchet MS" pitchFamily="34" charset="0"/>
            </a:endParaRPr>
          </a:p>
          <a:p>
            <a:pPr marL="0" indent="0" algn="just">
              <a:lnSpc>
                <a:spcPct val="70000"/>
              </a:lnSpc>
              <a:spcBef>
                <a:spcPct val="30000"/>
              </a:spcBef>
              <a:buFont typeface="Wingdings" pitchFamily="2" charset="2"/>
              <a:buNone/>
              <a:tabLst>
                <a:tab pos="6667500" algn="l"/>
              </a:tabLst>
            </a:pPr>
            <a:r>
              <a:rPr lang="es-ES" sz="2800" b="1">
                <a:latin typeface="Trebuchet MS" pitchFamily="34" charset="0"/>
              </a:rPr>
              <a:t>Las expectativas que genera el jarabe de alta concentración, en nuestro medio, es positivo debido a que el Ecuador es un país productor de banano en el mundo, con un 2% de banano desechado, el cual puede ser utilizado bajo un proceso de secado térmico, para obtener la glucosa que puede ser usada como edulcorante para dulces, jarabes medicinales, bebidas cítricas y gaseosas.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500"/>
                                        <p:tgtEl>
                                          <p:spTgt spid="12290"/>
                                        </p:tgtEl>
                                      </p:cBhvr>
                                    </p:animEffect>
                                    <p:anim calcmode="lin" valueType="num">
                                      <p:cBhvr>
                                        <p:cTn id="8" dur="500" fill="hold"/>
                                        <p:tgtEl>
                                          <p:spTgt spid="12290"/>
                                        </p:tgtEl>
                                        <p:attrNameLst>
                                          <p:attrName>ppt_x</p:attrName>
                                        </p:attrNameLst>
                                      </p:cBhvr>
                                      <p:tavLst>
                                        <p:tav tm="0">
                                          <p:val>
                                            <p:strVal val="#ppt_x"/>
                                          </p:val>
                                        </p:tav>
                                        <p:tav tm="100000">
                                          <p:val>
                                            <p:strVal val="#ppt_x"/>
                                          </p:val>
                                        </p:tav>
                                      </p:tavLst>
                                    </p:anim>
                                    <p:anim calcmode="lin" valueType="num">
                                      <p:cBhvr>
                                        <p:cTn id="9" dur="500" fill="hold"/>
                                        <p:tgtEl>
                                          <p:spTgt spid="12290"/>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9" presetClass="entr" presetSubtype="0" fill="hold" grpId="0" nodeType="afterEffect">
                                  <p:stCondLst>
                                    <p:cond delay="0"/>
                                  </p:stCondLst>
                                  <p:childTnLst>
                                    <p:set>
                                      <p:cBhvr>
                                        <p:cTn id="12" dur="1" fill="hold">
                                          <p:stCondLst>
                                            <p:cond delay="0"/>
                                          </p:stCondLst>
                                        </p:cTn>
                                        <p:tgtEl>
                                          <p:spTgt spid="12291"/>
                                        </p:tgtEl>
                                        <p:attrNameLst>
                                          <p:attrName>style.visibility</p:attrName>
                                        </p:attrNameLst>
                                      </p:cBhvr>
                                      <p:to>
                                        <p:strVal val="visible"/>
                                      </p:to>
                                    </p:set>
                                    <p:animEffect transition="in" filter="dissolve">
                                      <p:cBhvr>
                                        <p:cTn id="13" dur="500"/>
                                        <p:tgtEl>
                                          <p:spTgt spid="12291"/>
                                        </p:tgtEl>
                                      </p:cBhvr>
                                    </p:animEffect>
                                  </p:childTnLst>
                                </p:cTn>
                              </p:par>
                              <p:par>
                                <p:cTn id="14" presetID="3" presetClass="entr" presetSubtype="10" fill="hold" grpId="1" nodeType="withEffect">
                                  <p:stCondLst>
                                    <p:cond delay="0"/>
                                  </p:stCondLst>
                                  <p:childTnLst>
                                    <p:set>
                                      <p:cBhvr>
                                        <p:cTn id="15" dur="1" fill="hold">
                                          <p:stCondLst>
                                            <p:cond delay="0"/>
                                          </p:stCondLst>
                                        </p:cTn>
                                        <p:tgtEl>
                                          <p:spTgt spid="12290"/>
                                        </p:tgtEl>
                                        <p:attrNameLst>
                                          <p:attrName>style.visibility</p:attrName>
                                        </p:attrNameLst>
                                      </p:cBhvr>
                                      <p:to>
                                        <p:strVal val="visible"/>
                                      </p:to>
                                    </p:set>
                                    <p:animEffect transition="in" filter="blinds(horizontal)">
                                      <p:cBhvr>
                                        <p:cTn id="16"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p:bldP spid="12290" grpId="1" animBg="1"/>
      <p:bldP spid="1229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gradFill rotWithShape="1">
            <a:gsLst>
              <a:gs pos="0">
                <a:srgbClr val="FFFFFF">
                  <a:gamma/>
                  <a:shade val="46275"/>
                  <a:invGamma/>
                </a:srgbClr>
              </a:gs>
              <a:gs pos="50000">
                <a:srgbClr val="FFFFFF"/>
              </a:gs>
              <a:gs pos="100000">
                <a:srgbClr val="FFFFFF">
                  <a:gamma/>
                  <a:shade val="46275"/>
                  <a:invGamma/>
                </a:srgbClr>
              </a:gs>
            </a:gsLst>
            <a:lin ang="5400000" scaled="1"/>
          </a:gradFill>
          <a:ln/>
        </p:spPr>
        <p:txBody>
          <a:bodyPr anchorCtr="0"/>
          <a:lstStyle/>
          <a:p>
            <a:pPr>
              <a:lnSpc>
                <a:spcPct val="80000"/>
              </a:lnSpc>
            </a:pPr>
            <a:r>
              <a:rPr lang="es-ES" sz="3200" b="1" i="1">
                <a:solidFill>
                  <a:srgbClr val="FF0066"/>
                </a:solidFill>
                <a:effectLst>
                  <a:outerShdw blurRad="38100" dist="38100" dir="2700000" algn="tl">
                    <a:srgbClr val="C0C0C0"/>
                  </a:outerShdw>
                </a:effectLst>
              </a:rPr>
              <a:t>DEMANDA POTENCIAL DE JARABE DE BANANO EN EL MERCADO INTERNO</a:t>
            </a:r>
            <a:r>
              <a:rPr lang="es-ES" sz="3200">
                <a:solidFill>
                  <a:srgbClr val="FF0066"/>
                </a:solidFill>
                <a:effectLst>
                  <a:outerShdw blurRad="38100" dist="38100" dir="2700000" algn="tl">
                    <a:srgbClr val="C0C0C0"/>
                  </a:outerShdw>
                </a:effectLst>
              </a:rPr>
              <a:t> </a:t>
            </a:r>
          </a:p>
        </p:txBody>
      </p:sp>
      <p:sp>
        <p:nvSpPr>
          <p:cNvPr id="13315" name="Rectangle 3"/>
          <p:cNvSpPr>
            <a:spLocks noGrp="1" noChangeArrowheads="1"/>
          </p:cNvSpPr>
          <p:nvPr>
            <p:ph type="body" sz="half" idx="1"/>
          </p:nvPr>
        </p:nvSpPr>
        <p:spPr>
          <a:xfrm>
            <a:off x="250825" y="1600200"/>
            <a:ext cx="8642350" cy="4924425"/>
          </a:xfrm>
          <a:solidFill>
            <a:schemeClr val="bg1"/>
          </a:solidFill>
          <a:ln/>
          <a:scene3d>
            <a:camera prst="legacyObliqueTopRight"/>
            <a:lightRig rig="legacyFlat4" dir="b"/>
          </a:scene3d>
          <a:sp3d extrusionH="227000" prstMaterial="legacyMatte">
            <a:bevelT w="13500" h="13500" prst="angle"/>
            <a:bevelB w="13500" h="13500" prst="angle"/>
            <a:extrusionClr>
              <a:schemeClr val="tx1"/>
            </a:extrusionClr>
          </a:sp3d>
        </p:spPr>
        <p:txBody>
          <a:bodyPr>
            <a:flatTx/>
          </a:bodyPr>
          <a:lstStyle/>
          <a:p>
            <a:pPr marL="0" indent="0" algn="just">
              <a:lnSpc>
                <a:spcPct val="70000"/>
              </a:lnSpc>
              <a:spcBef>
                <a:spcPct val="30000"/>
              </a:spcBef>
              <a:buFont typeface="Wingdings" pitchFamily="2" charset="2"/>
              <a:buNone/>
              <a:tabLst>
                <a:tab pos="6667500" algn="l"/>
              </a:tabLst>
            </a:pPr>
            <a:endParaRPr lang="es-ES" sz="3000" b="1">
              <a:latin typeface="Trebuchet MS" pitchFamily="34" charset="0"/>
            </a:endParaRPr>
          </a:p>
          <a:p>
            <a:pPr marL="0" indent="0" algn="just">
              <a:lnSpc>
                <a:spcPct val="70000"/>
              </a:lnSpc>
              <a:spcBef>
                <a:spcPct val="30000"/>
              </a:spcBef>
              <a:buFont typeface="Wingdings" pitchFamily="2" charset="2"/>
              <a:buNone/>
              <a:tabLst>
                <a:tab pos="6667500" algn="l"/>
              </a:tabLst>
            </a:pPr>
            <a:r>
              <a:rPr lang="es-ES" sz="3000" b="1">
                <a:latin typeface="Trebuchet MS" pitchFamily="34" charset="0"/>
              </a:rPr>
              <a:t>Es innegable que el sector industrial con sus dos grandes divisiones que es el sector farmacéutico y la industria alimenticia se proveen para sus respectivos procesos de jarabes de sacarosa (caña de azúcar).</a:t>
            </a:r>
          </a:p>
          <a:p>
            <a:pPr marL="0" indent="0" algn="just">
              <a:lnSpc>
                <a:spcPct val="70000"/>
              </a:lnSpc>
              <a:spcBef>
                <a:spcPct val="30000"/>
              </a:spcBef>
              <a:buFont typeface="Wingdings" pitchFamily="2" charset="2"/>
              <a:buNone/>
              <a:tabLst>
                <a:tab pos="6667500" algn="l"/>
              </a:tabLst>
            </a:pPr>
            <a:endParaRPr lang="es-ES" sz="3000" b="1">
              <a:latin typeface="Trebuchet MS" pitchFamily="34" charset="0"/>
            </a:endParaRPr>
          </a:p>
          <a:p>
            <a:pPr marL="0" indent="0" algn="just">
              <a:lnSpc>
                <a:spcPct val="70000"/>
              </a:lnSpc>
              <a:spcBef>
                <a:spcPct val="30000"/>
              </a:spcBef>
              <a:buFont typeface="Wingdings" pitchFamily="2" charset="2"/>
              <a:buNone/>
              <a:tabLst>
                <a:tab pos="6667500" algn="l"/>
              </a:tabLst>
            </a:pPr>
            <a:r>
              <a:rPr lang="es-ES" sz="3000" b="1">
                <a:latin typeface="Trebuchet MS" pitchFamily="34" charset="0"/>
              </a:rPr>
              <a:t>Es importante recalcar que el grupo objetivo al que está direccionado este proyecto es el sector farmacéutico (producción de medicinas), el cual no utiliza para sus procesos industriales la sacarosa como caña de azúcar, sino como jarabe ya preparado.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13315"/>
                                        </p:tgtEl>
                                        <p:attrNameLst>
                                          <p:attrName>style.visibility</p:attrName>
                                        </p:attrNameLst>
                                      </p:cBhvr>
                                      <p:to>
                                        <p:strVal val="visible"/>
                                      </p:to>
                                    </p:set>
                                    <p:anim calcmode="lin" valueType="num">
                                      <p:cBhvr>
                                        <p:cTn id="7" dur="500" fill="hold"/>
                                        <p:tgtEl>
                                          <p:spTgt spid="13315"/>
                                        </p:tgtEl>
                                        <p:attrNameLst>
                                          <p:attrName>ppt_w</p:attrName>
                                        </p:attrNameLst>
                                      </p:cBhvr>
                                      <p:tavLst>
                                        <p:tav tm="0">
                                          <p:val>
                                            <p:strVal val="#ppt_w*0.05"/>
                                          </p:val>
                                        </p:tav>
                                        <p:tav tm="100000">
                                          <p:val>
                                            <p:strVal val="#ppt_w"/>
                                          </p:val>
                                        </p:tav>
                                      </p:tavLst>
                                    </p:anim>
                                    <p:anim calcmode="lin" valueType="num">
                                      <p:cBhvr>
                                        <p:cTn id="8" dur="500" fill="hold"/>
                                        <p:tgtEl>
                                          <p:spTgt spid="13315"/>
                                        </p:tgtEl>
                                        <p:attrNameLst>
                                          <p:attrName>ppt_h</p:attrName>
                                        </p:attrNameLst>
                                      </p:cBhvr>
                                      <p:tavLst>
                                        <p:tav tm="0">
                                          <p:val>
                                            <p:strVal val="#ppt_h"/>
                                          </p:val>
                                        </p:tav>
                                        <p:tav tm="100000">
                                          <p:val>
                                            <p:strVal val="#ppt_h"/>
                                          </p:val>
                                        </p:tav>
                                      </p:tavLst>
                                    </p:anim>
                                    <p:anim calcmode="lin" valueType="num">
                                      <p:cBhvr>
                                        <p:cTn id="9" dur="500" fill="hold"/>
                                        <p:tgtEl>
                                          <p:spTgt spid="13315"/>
                                        </p:tgtEl>
                                        <p:attrNameLst>
                                          <p:attrName>ppt_x</p:attrName>
                                        </p:attrNameLst>
                                      </p:cBhvr>
                                      <p:tavLst>
                                        <p:tav tm="0">
                                          <p:val>
                                            <p:strVal val="#ppt_x-.2"/>
                                          </p:val>
                                        </p:tav>
                                        <p:tav tm="100000">
                                          <p:val>
                                            <p:strVal val="#ppt_x"/>
                                          </p:val>
                                        </p:tav>
                                      </p:tavLst>
                                    </p:anim>
                                    <p:anim calcmode="lin" valueType="num">
                                      <p:cBhvr>
                                        <p:cTn id="10" dur="500" fill="hold"/>
                                        <p:tgtEl>
                                          <p:spTgt spid="13315"/>
                                        </p:tgtEl>
                                        <p:attrNameLst>
                                          <p:attrName>ppt_y</p:attrName>
                                        </p:attrNameLst>
                                      </p:cBhvr>
                                      <p:tavLst>
                                        <p:tav tm="0">
                                          <p:val>
                                            <p:strVal val="#ppt_y"/>
                                          </p:val>
                                        </p:tav>
                                        <p:tav tm="100000">
                                          <p:val>
                                            <p:strVal val="#ppt_y"/>
                                          </p:val>
                                        </p:tav>
                                      </p:tavLst>
                                    </p:anim>
                                    <p:animEffect transition="in" filter="fade">
                                      <p:cBhvr>
                                        <p:cTn id="11" dur="500"/>
                                        <p:tgtEl>
                                          <p:spTgt spid="13315"/>
                                        </p:tgtEl>
                                      </p:cBhvr>
                                    </p:animEffect>
                                  </p:childTnLst>
                                </p:cTn>
                              </p:par>
                              <p:par>
                                <p:cTn id="12" presetID="5" presetClass="entr" presetSubtype="10" fill="hold" grpId="0" nodeType="withEffect">
                                  <p:stCondLst>
                                    <p:cond delay="0"/>
                                  </p:stCondLst>
                                  <p:childTnLst>
                                    <p:set>
                                      <p:cBhvr>
                                        <p:cTn id="13" dur="1" fill="hold">
                                          <p:stCondLst>
                                            <p:cond delay="0"/>
                                          </p:stCondLst>
                                        </p:cTn>
                                        <p:tgtEl>
                                          <p:spTgt spid="13314"/>
                                        </p:tgtEl>
                                        <p:attrNameLst>
                                          <p:attrName>style.visibility</p:attrName>
                                        </p:attrNameLst>
                                      </p:cBhvr>
                                      <p:to>
                                        <p:strVal val="visible"/>
                                      </p:to>
                                    </p:set>
                                    <p:animEffect transition="in" filter="checkerboard(across)">
                                      <p:cBhvr>
                                        <p:cTn id="14"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nimBg="1"/>
      <p:bldP spid="13315" grpId="0" animBg="1"/>
    </p:bldLst>
  </p:timing>
</p:sld>
</file>

<file path=ppt/theme/theme1.xml><?xml version="1.0" encoding="utf-8"?>
<a:theme xmlns:a="http://schemas.openxmlformats.org/drawingml/2006/main" name="Acantilado">
  <a:themeElements>
    <a:clrScheme name="Acantilado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Acantilado">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cantilado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Acantilado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Acantilado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Acantilado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Acantilado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Acantilado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Acantilado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Cliff</Template>
  <TotalTime>0</TotalTime>
  <Words>2234</Words>
  <Application>Microsoft PowerPoint</Application>
  <PresentationFormat>Presentación en pantalla (4:3)</PresentationFormat>
  <Paragraphs>621</Paragraphs>
  <Slides>34</Slides>
  <Notes>1</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34</vt:i4>
      </vt:variant>
    </vt:vector>
  </HeadingPairs>
  <TitlesOfParts>
    <vt:vector size="44" baseType="lpstr">
      <vt:lpstr>Arial</vt:lpstr>
      <vt:lpstr>Times New Roman</vt:lpstr>
      <vt:lpstr>Verdana</vt:lpstr>
      <vt:lpstr>Wingdings</vt:lpstr>
      <vt:lpstr>Trebuchet MS</vt:lpstr>
      <vt:lpstr>Century Gothic</vt:lpstr>
      <vt:lpstr>Tahoma</vt:lpstr>
      <vt:lpstr>Arial Narrow</vt:lpstr>
      <vt:lpstr>Dutch801 Rm BT</vt:lpstr>
      <vt:lpstr>Acantilado</vt:lpstr>
      <vt:lpstr>ESTUDIO DE FACTIBILIDAD PARA PRODUCIR JARABES A PARTIR DEL BANANO RECHAZADO COMO MATERIA PRIMA PARA EL SECTOR FARMACÉUTICO </vt:lpstr>
      <vt:lpstr>OBJETIVO GENERAL</vt:lpstr>
      <vt:lpstr>Diapositiva 3</vt:lpstr>
      <vt:lpstr>Diapositiva 4</vt:lpstr>
      <vt:lpstr>Diapositiva 5</vt:lpstr>
      <vt:lpstr>GENERALIDADES DEL CULTIVO DE BANANO EN EL PAÍS </vt:lpstr>
      <vt:lpstr>SUPERFICIE Y PRODUCCIÓN DE BANANO </vt:lpstr>
      <vt:lpstr>ANÁLISIS DEL JARABE DE BANANO Y LA DETERMINACIÓN DE SU MERCADO </vt:lpstr>
      <vt:lpstr>DEMANDA POTENCIAL DE JARABE DE BANANO EN EL MERCADO INTERNO </vt:lpstr>
      <vt:lpstr>Diapositiva 10</vt:lpstr>
      <vt:lpstr>Diapositiva 11</vt:lpstr>
      <vt:lpstr>Diapositiva 12</vt:lpstr>
      <vt:lpstr>Diapositiva 13</vt:lpstr>
      <vt:lpstr>Diapositiva 14</vt:lpstr>
      <vt:lpstr>Diapositiva 15</vt:lpstr>
      <vt:lpstr>RELACIÓN OFERTA-DEMANDA </vt:lpstr>
      <vt:lpstr>Diapositiva 17</vt:lpstr>
      <vt:lpstr>Diapositiva 18</vt:lpstr>
      <vt:lpstr>Diapositiva 19</vt:lpstr>
      <vt:lpstr>Diapositiva 20</vt:lpstr>
      <vt:lpstr>Diapositiva 21</vt:lpstr>
      <vt:lpstr>MAQUINARIA Y EQUIPO PARA PRODUCCIÓN</vt:lpstr>
      <vt:lpstr>ANÁLISIS ECONÓMICO Y FINANCIERO</vt:lpstr>
      <vt:lpstr>Diapositiva 24</vt:lpstr>
      <vt:lpstr>ESTADO DE PERDIDAS Y GANANCIAS PROYECTADO</vt:lpstr>
      <vt:lpstr>RENTABILIDAD ANTES DEL IMPUESTO A  LA RENTA</vt:lpstr>
      <vt:lpstr>FLUJO DE CAJA</vt:lpstr>
      <vt:lpstr>VENTAS NETAS</vt:lpstr>
      <vt:lpstr>COSTOS DE  PRODUCCION</vt:lpstr>
      <vt:lpstr>CALCULO DEL PUNTO EQUILIBRIO</vt:lpstr>
      <vt:lpstr>TASA INTERNA DE RETORNO</vt:lpstr>
      <vt:lpstr>PERIODO DE RECUPERACION DEL CAPITAL</vt:lpstr>
      <vt:lpstr>CONCLUSIONES</vt:lpstr>
      <vt:lpstr>RECOMENDACIONES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ESTUDIO DE FACTIBILIDAD PARA PRODUCIR JARABES A PARTIR DEL BANANO RECHAZADO COMO MATERIA PRIMA PARA EL SECTOR FARMACÉUTICO </dc:title>
  <dc:creator>Enrique</dc:creator>
  <cp:lastModifiedBy>Administrador</cp:lastModifiedBy>
  <cp:revision>1</cp:revision>
  <dcterms:created xsi:type="dcterms:W3CDTF">2006-11-08T20:00:58Z</dcterms:created>
  <dcterms:modified xsi:type="dcterms:W3CDTF">2009-12-11T16:17:03Z</dcterms:modified>
</cp:coreProperties>
</file>