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24" r:id="rId2"/>
    <p:sldId id="313" r:id="rId3"/>
    <p:sldId id="258" r:id="rId4"/>
    <p:sldId id="259" r:id="rId5"/>
    <p:sldId id="328" r:id="rId6"/>
    <p:sldId id="329" r:id="rId7"/>
    <p:sldId id="260" r:id="rId8"/>
    <p:sldId id="330" r:id="rId9"/>
    <p:sldId id="261" r:id="rId10"/>
    <p:sldId id="262" r:id="rId11"/>
    <p:sldId id="263" r:id="rId12"/>
    <p:sldId id="264" r:id="rId13"/>
    <p:sldId id="265" r:id="rId14"/>
    <p:sldId id="327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331" r:id="rId24"/>
    <p:sldId id="274" r:id="rId25"/>
    <p:sldId id="276" r:id="rId26"/>
    <p:sldId id="275" r:id="rId27"/>
    <p:sldId id="277" r:id="rId28"/>
    <p:sldId id="278" r:id="rId29"/>
    <p:sldId id="298" r:id="rId30"/>
    <p:sldId id="299" r:id="rId31"/>
    <p:sldId id="300" r:id="rId32"/>
    <p:sldId id="301" r:id="rId33"/>
    <p:sldId id="302" r:id="rId34"/>
    <p:sldId id="303" r:id="rId35"/>
    <p:sldId id="332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33" r:id="rId44"/>
    <p:sldId id="334" r:id="rId45"/>
    <p:sldId id="335" r:id="rId46"/>
    <p:sldId id="336" r:id="rId47"/>
    <p:sldId id="311" r:id="rId48"/>
    <p:sldId id="281" r:id="rId49"/>
    <p:sldId id="326" r:id="rId50"/>
    <p:sldId id="282" r:id="rId51"/>
    <p:sldId id="283" r:id="rId52"/>
    <p:sldId id="288" r:id="rId53"/>
    <p:sldId id="284" r:id="rId54"/>
    <p:sldId id="287" r:id="rId55"/>
    <p:sldId id="286" r:id="rId56"/>
    <p:sldId id="289" r:id="rId57"/>
    <p:sldId id="290" r:id="rId58"/>
    <p:sldId id="291" r:id="rId59"/>
    <p:sldId id="292" r:id="rId60"/>
    <p:sldId id="293" r:id="rId61"/>
    <p:sldId id="294" r:id="rId62"/>
    <p:sldId id="296" r:id="rId63"/>
    <p:sldId id="314" r:id="rId64"/>
    <p:sldId id="297" r:id="rId65"/>
    <p:sldId id="337" r:id="rId66"/>
    <p:sldId id="338" r:id="rId67"/>
    <p:sldId id="339" r:id="rId68"/>
    <p:sldId id="340" r:id="rId69"/>
    <p:sldId id="315" r:id="rId70"/>
    <p:sldId id="316" r:id="rId71"/>
    <p:sldId id="317" r:id="rId72"/>
    <p:sldId id="318" r:id="rId73"/>
    <p:sldId id="319" r:id="rId74"/>
    <p:sldId id="320" r:id="rId75"/>
    <p:sldId id="321" r:id="rId76"/>
    <p:sldId id="322" r:id="rId77"/>
    <p:sldId id="323" r:id="rId7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00CC"/>
    <a:srgbClr val="FFFF00"/>
    <a:srgbClr val="000099"/>
    <a:srgbClr val="3333FF"/>
    <a:srgbClr val="336600"/>
    <a:srgbClr val="CC00CC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3460" autoAdjust="0"/>
  </p:normalViewPr>
  <p:slideViewPr>
    <p:cSldViewPr>
      <p:cViewPr varScale="1">
        <p:scale>
          <a:sx n="52" d="100"/>
          <a:sy n="52" d="100"/>
        </p:scale>
        <p:origin x="-9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5.bin"/><Relationship Id="rId3" Type="http://schemas.microsoft.com/office/2006/relationships/legacyDiagramText" Target="legacyDiagramText10.bin"/><Relationship Id="rId7" Type="http://schemas.microsoft.com/office/2006/relationships/legacyDiagramText" Target="legacyDiagramText14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6" Type="http://schemas.microsoft.com/office/2006/relationships/legacyDiagramText" Target="legacyDiagramText13.bin"/><Relationship Id="rId5" Type="http://schemas.microsoft.com/office/2006/relationships/legacyDiagramText" Target="legacyDiagramText12.bin"/><Relationship Id="rId4" Type="http://schemas.microsoft.com/office/2006/relationships/legacyDiagramText" Target="legacyDiagramText1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2867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2867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67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67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67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68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68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68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868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8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8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8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8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68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2868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2869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69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69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869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2869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69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69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869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2869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69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70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870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870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70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70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870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870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70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70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870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1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1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1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1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1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71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871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871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871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3228A1-5E05-412A-824C-C76EFD2EF56D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2871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2872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181F9-6F00-498F-9A92-434924491C9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45104-98A1-44A5-8A8A-55B3244EDD1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180A5-E703-4C2C-872A-39780FF7FEE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37669-1910-4F85-8855-A8B6D49C672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B0146-525F-4A92-82A4-B76A4090306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3C29-3895-482B-962A-07D1CE72E8F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81FEF-E87E-418C-AF1B-CE75039473D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57DBE-E504-45EE-B932-DEDA0543BAD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1C3BC-8F60-451E-B8B4-AFAE369CBD3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C0A6E-CCF9-4736-A763-0E33E6A9F72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765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grpSp>
          <p:nvGrpSpPr>
            <p:cNvPr id="2765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765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65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65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765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grpSp>
          <p:nvGrpSpPr>
            <p:cNvPr id="2765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765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65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66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66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66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2766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766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66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66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grpSp>
          <p:nvGrpSpPr>
            <p:cNvPr id="2766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766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66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67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767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767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67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67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767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767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67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67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767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768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8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9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9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69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769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769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76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276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276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2BDD7F-0E6F-432A-BFF9-CAFFCC86E3A6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pull dir="r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3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6.e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hyperlink" Target="Base%20de%20encuestas%20SALLY'S.xls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9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1.e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3.e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7.e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9.e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31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42.e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46.emf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48.em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636838"/>
            <a:ext cx="8640762" cy="1439862"/>
          </a:xfrm>
        </p:spPr>
        <p:txBody>
          <a:bodyPr/>
          <a:lstStyle/>
          <a:p>
            <a:r>
              <a:rPr lang="es-ES_tradnl" altLang="zh-CN" sz="3000">
                <a:latin typeface="Tahoma" pitchFamily="34" charset="0"/>
                <a:ea typeface="宋体" charset="-122"/>
              </a:rPr>
              <a:t>“PROYECTO PARA LA IMPLEMENTACIÓN DEL MARKETING EN BASE DE DATOS PARA LA COMPAÑÍA SALLYS”</a:t>
            </a:r>
            <a:endParaRPr lang="es-ES" sz="3000">
              <a:latin typeface="Tahoma" pitchFamily="34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4941888"/>
            <a:ext cx="6146800" cy="1081087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es-ES_tradnl" sz="2000">
                <a:latin typeface="Tahoma" pitchFamily="34" charset="0"/>
              </a:rPr>
              <a:t>MaryCruz Caicedo García</a:t>
            </a:r>
          </a:p>
          <a:p>
            <a:pPr algn="r">
              <a:lnSpc>
                <a:spcPct val="80000"/>
              </a:lnSpc>
            </a:pPr>
            <a:r>
              <a:rPr lang="es-ES_tradnl" sz="2000">
                <a:latin typeface="Tahoma" pitchFamily="34" charset="0"/>
              </a:rPr>
              <a:t>Martha Aracely Cáceres Monserrate </a:t>
            </a:r>
          </a:p>
          <a:p>
            <a:pPr algn="r">
              <a:lnSpc>
                <a:spcPct val="80000"/>
              </a:lnSpc>
            </a:pPr>
            <a:r>
              <a:rPr lang="es-ES_tradnl" sz="2000">
                <a:latin typeface="Tahoma" pitchFamily="34" charset="0"/>
              </a:rPr>
              <a:t>Juan Carlos Moscoso Manjarréz</a:t>
            </a:r>
          </a:p>
        </p:txBody>
      </p:sp>
      <p:pic>
        <p:nvPicPr>
          <p:cNvPr id="101380" name="Picture 4" descr="carit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196975"/>
            <a:ext cx="1323975" cy="790575"/>
          </a:xfrm>
          <a:prstGeom prst="rect">
            <a:avLst/>
          </a:prstGeom>
          <a:noFill/>
        </p:spPr>
      </p:pic>
      <p:pic>
        <p:nvPicPr>
          <p:cNvPr id="101381" name="Picture 5" descr="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01382" name="Picture 6" descr="k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01383" name="Picture 7" descr="mik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01384" name="Picture 8" descr="pa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01385" name="Picture 9" descr="po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01387" name="Picture 11" descr="pok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Planteamiento Problema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3384550"/>
          </a:xfrm>
        </p:spPr>
        <p:txBody>
          <a:bodyPr/>
          <a:lstStyle/>
          <a:p>
            <a:pPr algn="l">
              <a:buFontTx/>
              <a:buBlip>
                <a:blip r:embed="rId3"/>
              </a:buBlip>
            </a:pPr>
            <a:r>
              <a:rPr lang="es-ES" sz="3000" b="0">
                <a:latin typeface="Tahoma" pitchFamily="34" charset="0"/>
              </a:rPr>
              <a:t>Incremento de la competencia por parte de  mercados informales.</a:t>
            </a:r>
            <a:endParaRPr lang="es-ES_tradnl" sz="3000">
              <a:latin typeface="Tahoma" pitchFamily="34" charset="0"/>
            </a:endParaRPr>
          </a:p>
          <a:p>
            <a:pPr algn="l"/>
            <a:endParaRPr lang="es-ES_tradnl" sz="3000">
              <a:latin typeface="Tahoma" pitchFamily="34" charset="0"/>
            </a:endParaRPr>
          </a:p>
          <a:p>
            <a:pPr algn="l">
              <a:buFontTx/>
              <a:buBlip>
                <a:blip r:embed="rId3"/>
              </a:buBlip>
            </a:pPr>
            <a:r>
              <a:rPr lang="es-ES_tradnl" sz="3000" b="0">
                <a:latin typeface="Tahoma" pitchFamily="34" charset="0"/>
              </a:rPr>
              <a:t>Demanda de productos sustitutos como Play Zone, Mac Donnald´s, River Park, etc.</a:t>
            </a:r>
            <a:endParaRPr lang="es-ES" sz="3000" b="0">
              <a:latin typeface="Tahoma" pitchFamily="34" charset="0"/>
            </a:endParaRPr>
          </a:p>
        </p:txBody>
      </p:sp>
      <p:pic>
        <p:nvPicPr>
          <p:cNvPr id="32772" name="Picture 4" descr="b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32773" name="Picture 5" descr="kit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32774" name="Picture 6" descr="mik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32775" name="Picture 7" descr="pa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32776" name="Picture 8" descr="poh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32777" name="Picture 9" descr="poke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  <p:custDataLst>
      <p:tags r:id="rId1"/>
    </p:custData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 </a:t>
            </a:r>
            <a:r>
              <a:rPr lang="es-ES_tradnl" sz="4000" b="0">
                <a:latin typeface="Tahoma" pitchFamily="34" charset="0"/>
              </a:rPr>
              <a:t>PLAN DE MARKETING</a:t>
            </a:r>
            <a:r>
              <a:rPr lang="es-ES_tradnl" sz="4100" b="0">
                <a:latin typeface="Tahoma" pitchFamily="34" charset="0"/>
              </a:rPr>
              <a:t> </a:t>
            </a:r>
            <a:endParaRPr lang="es-ES" sz="4100" b="0">
              <a:latin typeface="Tahoma" pitchFamily="34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buFontTx/>
              <a:buBlip>
                <a:blip r:embed="rId2"/>
              </a:buBlip>
            </a:pPr>
            <a:endParaRPr lang="es-ES_tradnl" sz="3000" b="0">
              <a:latin typeface="Tahoma" pitchFamily="34" charset="0"/>
            </a:endParaRPr>
          </a:p>
          <a:p>
            <a:pPr algn="l">
              <a:buFontTx/>
              <a:buBlip>
                <a:blip r:embed="rId2"/>
              </a:buBlip>
            </a:pPr>
            <a:r>
              <a:rPr lang="es-ES_tradnl" sz="3000" b="0">
                <a:latin typeface="Tahoma" pitchFamily="34" charset="0"/>
              </a:rPr>
              <a:t>MISIÓN: Establecerse como empresa líder en la venta de artículos para la organización de fiestas infantiles en la ciudad de Guayaquil, enfocado a la satisfacción del cliente.</a:t>
            </a:r>
          </a:p>
          <a:p>
            <a:pPr algn="just"/>
            <a:endParaRPr lang="es-ES_tradnl" sz="3000" b="0">
              <a:latin typeface="Tahoma" pitchFamily="34" charset="0"/>
            </a:endParaRPr>
          </a:p>
        </p:txBody>
      </p:sp>
      <p:pic>
        <p:nvPicPr>
          <p:cNvPr id="33796" name="Picture 4" descr="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33797" name="Picture 5" descr="k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33798" name="Picture 6" descr="mik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33799" name="Picture 7" descr="pa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33800" name="Picture 8" descr="po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33801" name="Picture 9" descr="pok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PLAN DE MARKETING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buFontTx/>
              <a:buBlip>
                <a:blip r:embed="rId2"/>
              </a:buBlip>
            </a:pPr>
            <a:endParaRPr lang="es-ES_tradnl" sz="3000" b="0">
              <a:latin typeface="Tahoma" pitchFamily="34" charset="0"/>
            </a:endParaRPr>
          </a:p>
          <a:p>
            <a:pPr algn="just">
              <a:buFontTx/>
              <a:buBlip>
                <a:blip r:embed="rId2"/>
              </a:buBlip>
            </a:pPr>
            <a:r>
              <a:rPr lang="es-ES_tradnl" sz="3000" b="0">
                <a:latin typeface="Tahoma" pitchFamily="34" charset="0"/>
              </a:rPr>
              <a:t>VISIÓN: Incrementar su nivel de ventas mediante la implementación de un sistema de  Marketing en  Base de Datos (CRM o Marketing Relacional); para la fidelización, recuperación y captación de nuevos clientes.</a:t>
            </a:r>
          </a:p>
        </p:txBody>
      </p:sp>
      <p:pic>
        <p:nvPicPr>
          <p:cNvPr id="34820" name="Picture 4" descr="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34821" name="Picture 5" descr="k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34822" name="Picture 6" descr="mik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34823" name="Picture 7" descr="pa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34824" name="Picture 8" descr="po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34825" name="Picture 9" descr="pok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MERCADO META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_tradnl" sz="3000">
                <a:latin typeface="Tahoma" pitchFamily="34" charset="0"/>
              </a:rPr>
              <a:t>MACRO-SEGMENTACIÓN: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Padres de familia que invierten en la celebración de los cumpleaños de sus hijos.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sz="3000">
                <a:latin typeface="Tahoma" pitchFamily="34" charset="0"/>
              </a:rPr>
              <a:t>MICRO-SEGMENTACIÓN: </a:t>
            </a:r>
          </a:p>
          <a:p>
            <a:pPr algn="just"/>
            <a:r>
              <a:rPr lang="es-ES_tradnl" sz="3000" b="0">
                <a:latin typeface="Tahoma" pitchFamily="34" charset="0"/>
              </a:rPr>
              <a:t>Demográfica: Padres/niños edad (0 a 10 años)</a:t>
            </a:r>
          </a:p>
          <a:p>
            <a:pPr algn="just"/>
            <a:r>
              <a:rPr lang="es-ES_tradnl" sz="3000" b="0">
                <a:latin typeface="Tahoma" pitchFamily="34" charset="0"/>
              </a:rPr>
              <a:t>Geográfica: Guayaquil</a:t>
            </a:r>
          </a:p>
          <a:p>
            <a:pPr algn="just"/>
            <a:r>
              <a:rPr lang="es-ES_tradnl" sz="3000" b="0">
                <a:latin typeface="Tahoma" pitchFamily="34" charset="0"/>
              </a:rPr>
              <a:t>Psicográfica: Estilo de vida</a:t>
            </a:r>
          </a:p>
        </p:txBody>
      </p:sp>
      <p:pic>
        <p:nvPicPr>
          <p:cNvPr id="35844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35845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35846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35847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35848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35849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ANÁLISIS PORTER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pic>
        <p:nvPicPr>
          <p:cNvPr id="104452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04453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04454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04455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04456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04457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104458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104460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01850" y="1700213"/>
            <a:ext cx="46307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ANÁLISIS PORTER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_tradnl" sz="3000">
                <a:latin typeface="Tahoma" pitchFamily="34" charset="0"/>
              </a:rPr>
              <a:t>COMPETIDORES POTENCIALES: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Libre entrada, no existe barreras para el ingreso de nuevos competidores al mercado</a:t>
            </a:r>
          </a:p>
          <a:p>
            <a:pPr algn="just">
              <a:buFont typeface="Wingdings" pitchFamily="2" charset="2"/>
              <a:buNone/>
            </a:pPr>
            <a:endParaRPr lang="es-ES_tradnl" sz="3000" b="0">
              <a:latin typeface="Tahom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_tradnl" sz="3000">
                <a:latin typeface="Tahoma" pitchFamily="34" charset="0"/>
              </a:rPr>
              <a:t>COMPETIDORES DEL SECTOR:</a:t>
            </a:r>
          </a:p>
          <a:p>
            <a:pPr algn="just"/>
            <a:r>
              <a:rPr lang="es-ES_tradnl" sz="3000" b="0">
                <a:latin typeface="Tahoma" pitchFamily="34" charset="0"/>
              </a:rPr>
              <a:t>La competencia es agresiva y segmentada, no existe un líder en el mercado.</a:t>
            </a:r>
          </a:p>
        </p:txBody>
      </p:sp>
      <p:pic>
        <p:nvPicPr>
          <p:cNvPr id="36868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36869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36870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36871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36872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36873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ANÁLISIS PORTER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_tradnl" sz="3000">
                <a:latin typeface="Tahoma" pitchFamily="34" charset="0"/>
              </a:rPr>
              <a:t>PROVEEDORES: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El poder de negociación la tienen los proveedores, fijan precios de mayoristas.</a:t>
            </a:r>
          </a:p>
          <a:p>
            <a:pPr algn="just">
              <a:buFont typeface="Wingdings" pitchFamily="2" charset="2"/>
              <a:buNone/>
            </a:pPr>
            <a:endParaRPr lang="es-ES_tradnl" sz="3000" b="0">
              <a:latin typeface="Tahom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_tradnl" sz="3000">
                <a:latin typeface="Tahoma" pitchFamily="34" charset="0"/>
              </a:rPr>
              <a:t>CLIENTES:</a:t>
            </a:r>
          </a:p>
          <a:p>
            <a:pPr algn="just"/>
            <a:r>
              <a:rPr lang="es-ES_tradnl" sz="3000" b="0">
                <a:latin typeface="Tahoma" pitchFamily="34" charset="0"/>
              </a:rPr>
              <a:t>Los clientes tienen poder de negociación, ya que ellos eligen donde comprar, según su poder adquisitivo.</a:t>
            </a:r>
          </a:p>
        </p:txBody>
      </p:sp>
      <p:pic>
        <p:nvPicPr>
          <p:cNvPr id="37892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37893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37894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37895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37896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37897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ANÁLISIS PORTER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_tradnl" sz="3000">
                <a:latin typeface="Tahoma" pitchFamily="34" charset="0"/>
              </a:rPr>
              <a:t>PRODUCTOS SUSTITUTOS: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Existen amenaza de productos sustitutos, debido a que estos presentan otras opciones de diversión para fiestas infantiles.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Ejemplo: Play Zone, Mac Donnald´s, Cinemark, River Park, etc.</a:t>
            </a:r>
          </a:p>
        </p:txBody>
      </p:sp>
      <p:pic>
        <p:nvPicPr>
          <p:cNvPr id="38916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38917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38918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38919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38920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38921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MARKETING MIX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773238"/>
            <a:ext cx="8496300" cy="410368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ES_tradnl" sz="3000">
                <a:latin typeface="Tahoma" pitchFamily="34" charset="0"/>
              </a:rPr>
              <a:t>PRODUCTO:</a:t>
            </a:r>
          </a:p>
          <a:p>
            <a:pPr algn="just">
              <a:buFont typeface="Wingdings" pitchFamily="2" charset="2"/>
              <a:buNone/>
            </a:pPr>
            <a:endParaRPr lang="es-ES_tradnl" sz="3000">
              <a:latin typeface="Tahom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_tradnl" sz="3000" b="0">
                <a:latin typeface="Tahoma" pitchFamily="34" charset="0"/>
              </a:rPr>
              <a:t>Ciclo de vida del producto en etapa de madurez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sz="3000" b="0">
                <a:latin typeface="Tahoma" pitchFamily="34" charset="0"/>
              </a:rPr>
              <a:t>No crece el mercado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sz="3000" b="0">
                <a:latin typeface="Tahoma" pitchFamily="34" charset="0"/>
              </a:rPr>
              <a:t>Alta calidad-duración productos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sz="3000" b="0">
                <a:latin typeface="Tahoma" pitchFamily="34" charset="0"/>
              </a:rPr>
              <a:t>Variedad de diseños.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sz="3000" b="0">
                <a:latin typeface="Tahoma" pitchFamily="34" charset="0"/>
              </a:rPr>
              <a:t>Financiamiento de compra.</a:t>
            </a:r>
          </a:p>
        </p:txBody>
      </p:sp>
      <p:pic>
        <p:nvPicPr>
          <p:cNvPr id="39940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39941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39942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39943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39944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39945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MARKETING MIX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ES_tradnl" sz="3000">
                <a:latin typeface="Tahoma" pitchFamily="34" charset="0"/>
              </a:rPr>
              <a:t>PRECIO:</a:t>
            </a:r>
          </a:p>
          <a:p>
            <a:pPr algn="just">
              <a:buFont typeface="Wingdings" pitchFamily="2" charset="2"/>
              <a:buNone/>
            </a:pPr>
            <a:endParaRPr lang="es-ES_tradnl" sz="3000">
              <a:latin typeface="Tahom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_tradnl" sz="3000" b="0">
                <a:latin typeface="Tahoma" pitchFamily="34" charset="0"/>
              </a:rPr>
              <a:t>Bajos precios en relación a la competencia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sz="3000" b="0">
                <a:latin typeface="Tahoma" pitchFamily="34" charset="0"/>
              </a:rPr>
              <a:t>Combos a la medida del poder adquisitivo del cliente.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sz="3000" b="0">
                <a:latin typeface="Tahoma" pitchFamily="34" charset="0"/>
              </a:rPr>
              <a:t>Precios acorde a los productos de calidad que se comercializa en los almacenes</a:t>
            </a:r>
          </a:p>
          <a:p>
            <a:pPr algn="just">
              <a:buFont typeface="Wingdings" pitchFamily="2" charset="2"/>
              <a:buNone/>
            </a:pPr>
            <a:endParaRPr lang="es-ES_tradnl" sz="3000" b="0">
              <a:latin typeface="Tahoma" pitchFamily="34" charset="0"/>
            </a:endParaRPr>
          </a:p>
          <a:p>
            <a:pPr algn="just">
              <a:buFont typeface="Wingdings" pitchFamily="2" charset="2"/>
              <a:buNone/>
            </a:pPr>
            <a:endParaRPr lang="es-ES_tradnl" sz="3000" b="0">
              <a:latin typeface="Tahoma" pitchFamily="34" charset="0"/>
            </a:endParaRPr>
          </a:p>
        </p:txBody>
      </p:sp>
      <p:pic>
        <p:nvPicPr>
          <p:cNvPr id="40964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40965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40966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40967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40968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40969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9" name="Picture 5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88070" name="Picture 6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88071" name="Picture 7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88072" name="Picture 8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88073" name="Picture 9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88074" name="Picture 10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468313" y="549275"/>
            <a:ext cx="8424862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s-ES_tradnl" sz="3200" b="1"/>
              <a:t>ESQUEMA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200" b="1"/>
              <a:t> Introducción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200" b="1"/>
              <a:t> Plan Estratégico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200" b="1"/>
              <a:t> Plan de Mercadeo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200" b="1"/>
              <a:t> Estudio Técnico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200" b="1"/>
              <a:t> Estudio Organizacional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200" b="1"/>
              <a:t> Estudio Financiero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200" b="1"/>
              <a:t> Conclusiones y Recomendaciones</a:t>
            </a:r>
            <a:endParaRPr lang="es-ES" sz="3200" b="1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MARKETING MIX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ES_tradnl" sz="3000">
                <a:latin typeface="Tahoma" pitchFamily="34" charset="0"/>
              </a:rPr>
              <a:t>PLAZA</a:t>
            </a:r>
          </a:p>
          <a:p>
            <a:pPr algn="just">
              <a:buFont typeface="Wingdings" pitchFamily="2" charset="2"/>
              <a:buNone/>
            </a:pPr>
            <a:endParaRPr lang="es-ES_tradnl" sz="3000">
              <a:latin typeface="Tahom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_tradnl" sz="3000" b="0">
                <a:latin typeface="Tahoma" pitchFamily="34" charset="0"/>
              </a:rPr>
              <a:t>Canal de distribución largo.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sz="3000" b="0">
                <a:latin typeface="Tahoma" pitchFamily="34" charset="0"/>
              </a:rPr>
              <a:t>Ubicación de locales: Centro y Sur de la ciudad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sz="3000" b="0">
                <a:latin typeface="Tahoma" pitchFamily="34" charset="0"/>
              </a:rPr>
              <a:t>Ambientación y dimensión de los almacenes en relación a los productos que se comercializan.</a:t>
            </a:r>
          </a:p>
        </p:txBody>
      </p:sp>
      <p:pic>
        <p:nvPicPr>
          <p:cNvPr id="41988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41989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41990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41991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41992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41993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MARKETING MIX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ES_tradnl" sz="3000">
                <a:latin typeface="Tahoma" pitchFamily="34" charset="0"/>
              </a:rPr>
              <a:t>PROMOCIÓN</a:t>
            </a:r>
          </a:p>
          <a:p>
            <a:pPr algn="just">
              <a:buFont typeface="Wingdings" pitchFamily="2" charset="2"/>
              <a:buNone/>
            </a:pPr>
            <a:endParaRPr lang="es-ES_tradnl" sz="3000">
              <a:latin typeface="Tahom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_tradnl" sz="3000" b="0">
                <a:latin typeface="Tahoma" pitchFamily="34" charset="0"/>
              </a:rPr>
              <a:t>Deficiente canales de comunicación a clientes.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sz="3000" b="0">
                <a:latin typeface="Tahoma" pitchFamily="34" charset="0"/>
              </a:rPr>
              <a:t>No se han realizado promociones ni publicidad impresa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sz="3000" b="0">
                <a:latin typeface="Tahoma" pitchFamily="34" charset="0"/>
              </a:rPr>
              <a:t>Publicación dos veces al año en “La Revista” del Universo</a:t>
            </a:r>
          </a:p>
        </p:txBody>
      </p:sp>
      <p:pic>
        <p:nvPicPr>
          <p:cNvPr id="43012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43013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43014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43015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43016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43017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8353425" cy="11731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MATRIZ BCG</a:t>
            </a:r>
            <a:r>
              <a:rPr lang="es-ES_tradnl" sz="4100" b="0">
                <a:latin typeface="Tahoma" pitchFamily="34" charset="0"/>
              </a:rPr>
              <a:t/>
            </a:r>
            <a:br>
              <a:rPr lang="es-ES_tradnl" sz="4100" b="0">
                <a:latin typeface="Tahoma" pitchFamily="34" charset="0"/>
              </a:rPr>
            </a:br>
            <a:r>
              <a:rPr lang="es-ES_tradnl" sz="4800"/>
              <a:t> </a:t>
            </a:r>
            <a:r>
              <a:rPr lang="es-ES_tradnl" sz="3600" b="0"/>
              <a:t>(</a:t>
            </a:r>
            <a:r>
              <a:rPr lang="en-US" sz="3600" b="0"/>
              <a:t>Boston Consulting Group)</a:t>
            </a:r>
            <a:r>
              <a:rPr lang="es-ES"/>
              <a:t> </a:t>
            </a:r>
          </a:p>
        </p:txBody>
      </p:sp>
      <p:pic>
        <p:nvPicPr>
          <p:cNvPr id="44036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44037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44038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44039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44040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44041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44045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42988" y="1851025"/>
            <a:ext cx="6481762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8353425" cy="11731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MATRIZ BCG</a:t>
            </a:r>
            <a:r>
              <a:rPr lang="es-ES_tradnl" sz="4100" b="0">
                <a:latin typeface="Tahoma" pitchFamily="34" charset="0"/>
              </a:rPr>
              <a:t/>
            </a:r>
            <a:br>
              <a:rPr lang="es-ES_tradnl" sz="4100" b="0">
                <a:latin typeface="Tahoma" pitchFamily="34" charset="0"/>
              </a:rPr>
            </a:br>
            <a:r>
              <a:rPr lang="es-ES_tradnl" sz="4800"/>
              <a:t> </a:t>
            </a:r>
            <a:r>
              <a:rPr lang="es-ES_tradnl" sz="3600" b="0"/>
              <a:t>(</a:t>
            </a:r>
            <a:r>
              <a:rPr lang="en-US" sz="3600" b="0"/>
              <a:t>Boston Consulting Group)</a:t>
            </a:r>
            <a:r>
              <a:rPr lang="es-ES"/>
              <a:t>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_tradnl" sz="3000">
                <a:latin typeface="Tahoma" pitchFamily="34" charset="0"/>
              </a:rPr>
              <a:t>ACTUALIDAD :CUADRANTE PERRO</a:t>
            </a:r>
          </a:p>
          <a:p>
            <a:pPr algn="just">
              <a:buFont typeface="Wingdings" pitchFamily="2" charset="2"/>
              <a:buNone/>
            </a:pPr>
            <a:endParaRPr lang="es-ES_tradnl" sz="3000">
              <a:latin typeface="Tahoma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- Baja participación en el mercado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- Mercado de crecimiento lento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- Generan pocas utilidades 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- Generalmente deben ser reestructuradas</a:t>
            </a:r>
          </a:p>
        </p:txBody>
      </p:sp>
      <p:pic>
        <p:nvPicPr>
          <p:cNvPr id="108548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08549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08550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08551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08552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08553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MATRIZ BCG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_tradnl" sz="3000">
                <a:latin typeface="Tahoma" pitchFamily="34" charset="0"/>
              </a:rPr>
              <a:t>OBJETIVO : CUADRANTE VACA LECHERA</a:t>
            </a:r>
          </a:p>
          <a:p>
            <a:pPr algn="just">
              <a:buFont typeface="Wingdings" pitchFamily="2" charset="2"/>
              <a:buNone/>
            </a:pPr>
            <a:endParaRPr lang="es-ES_tradnl" sz="1600">
              <a:latin typeface="Tahoma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- Alta participación en el mercado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- Mercado de crecimiento lento.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- Generan más efectivo.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- Pueden usarse para crear o desarrollar otros negocios.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- Márgenes de utilidades altos.</a:t>
            </a:r>
          </a:p>
        </p:txBody>
      </p:sp>
      <p:pic>
        <p:nvPicPr>
          <p:cNvPr id="45060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45061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45062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45063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45064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45065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ANÁLISIS FODA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ES_tradnl" sz="3400">
                <a:latin typeface="Tahoma" pitchFamily="34" charset="0"/>
              </a:rPr>
              <a:t>FORTALEZAS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_tradnl" sz="1600">
              <a:latin typeface="Tahom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sz="3400" b="0">
                <a:latin typeface="Tahoma" pitchFamily="34" charset="0"/>
              </a:rPr>
              <a:t>- Administración realizada por sus propietarios, lo cual implica dedicación y compromiso.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sz="3400" b="0">
                <a:latin typeface="Tahoma" pitchFamily="34" charset="0"/>
              </a:rPr>
              <a:t>- Precios bajos.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sz="3400" b="0">
                <a:latin typeface="Tahoma" pitchFamily="34" charset="0"/>
              </a:rPr>
              <a:t>- Experiencia en ventas.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sz="3400" b="0">
                <a:latin typeface="Tahoma" pitchFamily="34" charset="0"/>
              </a:rPr>
              <a:t>- Productos de calidad.</a:t>
            </a:r>
          </a:p>
        </p:txBody>
      </p:sp>
      <p:pic>
        <p:nvPicPr>
          <p:cNvPr id="49156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49157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49158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49159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49160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49161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ANÁLISIS FODA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_tradnl" sz="3400">
                <a:latin typeface="Tahoma" pitchFamily="34" charset="0"/>
              </a:rPr>
              <a:t>DEBILIDADES</a:t>
            </a:r>
          </a:p>
          <a:p>
            <a:pPr algn="just">
              <a:buFont typeface="Wingdings" pitchFamily="2" charset="2"/>
              <a:buNone/>
            </a:pPr>
            <a:endParaRPr lang="es-ES_tradnl" sz="3400">
              <a:latin typeface="Tahoma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- Organización deficiente de manejo de información.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- Centralización informativa y de gestión.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- Control de inventarios manual.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- Existe mercadería sin rotar.</a:t>
            </a:r>
          </a:p>
        </p:txBody>
      </p:sp>
      <p:pic>
        <p:nvPicPr>
          <p:cNvPr id="46084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46085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46086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46087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46088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46089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ANÁLISIS FODA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ES_tradnl" sz="3400">
                <a:latin typeface="Tahoma" pitchFamily="34" charset="0"/>
              </a:rPr>
              <a:t>OPORTUNIDADES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_tradnl" sz="1600">
              <a:latin typeface="Tahom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sz="3400" b="0">
                <a:latin typeface="Tahoma" pitchFamily="34" charset="0"/>
              </a:rPr>
              <a:t>- Implementación de Marketing de base de datos.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sz="3400" b="0">
                <a:latin typeface="Tahoma" pitchFamily="34" charset="0"/>
              </a:rPr>
              <a:t>- Potenciar las capacidades del personal.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sz="3400" b="0">
                <a:latin typeface="Tahoma" pitchFamily="34" charset="0"/>
              </a:rPr>
              <a:t>- Contacto con nuevos proveedores.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sz="3400" b="0">
                <a:latin typeface="Tahoma" pitchFamily="34" charset="0"/>
              </a:rPr>
              <a:t>- Alianza estratégicas, con empresas de servicios de animación de eventos.</a:t>
            </a:r>
          </a:p>
        </p:txBody>
      </p:sp>
      <p:pic>
        <p:nvPicPr>
          <p:cNvPr id="50180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50181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50182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50183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50184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50185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8353425" cy="741363"/>
          </a:xfrm>
        </p:spPr>
        <p:txBody>
          <a:bodyPr/>
          <a:lstStyle/>
          <a:p>
            <a:pPr algn="l"/>
            <a:r>
              <a:rPr lang="es-ES_tradnl" sz="36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6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6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6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6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600" b="0">
                <a:solidFill>
                  <a:srgbClr val="3333FF"/>
                </a:solidFill>
                <a:latin typeface="Ravie" pitchFamily="82" charset="0"/>
              </a:rPr>
              <a:t>´S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ANALISIS FODA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844675"/>
            <a:ext cx="8496300" cy="4321175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_tradnl" sz="3400">
                <a:latin typeface="Tahoma" pitchFamily="34" charset="0"/>
              </a:rPr>
              <a:t>AMENAZAS</a:t>
            </a:r>
          </a:p>
          <a:p>
            <a:pPr algn="just">
              <a:buFont typeface="Wingdings" pitchFamily="2" charset="2"/>
              <a:buNone/>
            </a:pPr>
            <a:endParaRPr lang="es-ES_tradnl" sz="3400">
              <a:latin typeface="Tahoma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- Productos sustitutos en el mercado: Play Zone, Mac Donnald´s, etc.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- Competencia de mercados informales (bahía).</a:t>
            </a:r>
          </a:p>
          <a:p>
            <a:pPr algn="just"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- Competencia local, mejor posesionada a nivel de mercados formales: La Raspa; El Conquistador, etc.</a:t>
            </a:r>
          </a:p>
        </p:txBody>
      </p:sp>
      <p:pic>
        <p:nvPicPr>
          <p:cNvPr id="51204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51205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51206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51207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51208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51209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765175"/>
            <a:ext cx="8497888" cy="741363"/>
          </a:xfrm>
        </p:spPr>
        <p:txBody>
          <a:bodyPr/>
          <a:lstStyle/>
          <a:p>
            <a:r>
              <a:rPr lang="es-ES_tradnl" sz="36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6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6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6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6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6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600">
                <a:latin typeface="Tahoma" pitchFamily="34" charset="0"/>
              </a:rPr>
              <a:t>:</a:t>
            </a:r>
            <a:r>
              <a:rPr lang="es-ES_tradnl" sz="4500" b="0">
                <a:latin typeface="Tahoma" pitchFamily="34" charset="0"/>
              </a:rPr>
              <a:t> Estrategias de MKT</a:t>
            </a:r>
            <a:r>
              <a:rPr lang="es-ES_tradnl" sz="5500"/>
              <a:t> </a:t>
            </a:r>
            <a:endParaRPr lang="es-ES" sz="550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3384550"/>
          </a:xfrm>
        </p:spPr>
        <p:txBody>
          <a:bodyPr/>
          <a:lstStyle/>
          <a:p>
            <a:pPr algn="l"/>
            <a:r>
              <a:rPr lang="es-EC" sz="3400">
                <a:latin typeface="Tahoma" pitchFamily="34" charset="0"/>
              </a:rPr>
              <a:t>OBJETIVO GENERAL:</a:t>
            </a:r>
          </a:p>
          <a:p>
            <a:pPr algn="l"/>
            <a:r>
              <a:rPr lang="es-EC" sz="3400" b="0">
                <a:latin typeface="Tahoma" pitchFamily="34" charset="0"/>
              </a:rPr>
              <a:t>Implementar el marketing relacional creando una base de datos que nos permita conocer las características comunes  de los clientes, para satisfacer sus necesidades y poder mantenerlos; así como también captar  clientes potenciales.</a:t>
            </a:r>
            <a:endParaRPr lang="es-ES" sz="3400" b="0">
              <a:latin typeface="Tahoma" pitchFamily="34" charset="0"/>
            </a:endParaRPr>
          </a:p>
        </p:txBody>
      </p:sp>
      <p:pic>
        <p:nvPicPr>
          <p:cNvPr id="72708" name="Picture 4" descr="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72709" name="Picture 5" descr="k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72710" name="Picture 6" descr="mik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72711" name="Picture 7" descr="pa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72712" name="Picture 8" descr="po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72713" name="Picture 9" descr="pok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  <p:custDataLst>
      <p:tags r:id="rId1"/>
    </p:custData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765175"/>
            <a:ext cx="6265862" cy="741363"/>
          </a:xfrm>
        </p:spPr>
        <p:txBody>
          <a:bodyPr/>
          <a:lstStyle/>
          <a:p>
            <a:r>
              <a:rPr lang="es-ES_tradnl" sz="4100" b="0">
                <a:latin typeface="Tahoma" pitchFamily="34" charset="0"/>
              </a:rPr>
              <a:t>Introducción </a:t>
            </a:r>
            <a:r>
              <a:rPr lang="es-ES_tradnl" sz="4900"/>
              <a:t>  </a:t>
            </a:r>
            <a:endParaRPr lang="es-ES" sz="49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3384550"/>
          </a:xfrm>
        </p:spPr>
        <p:txBody>
          <a:bodyPr/>
          <a:lstStyle/>
          <a:p>
            <a:pPr algn="l"/>
            <a:r>
              <a:rPr lang="es-ES" sz="3000" b="0">
                <a:latin typeface="Tahoma" pitchFamily="34" charset="0"/>
              </a:rPr>
              <a:t>En un mundo globalizado, donde los productos son cada vez más iguales, la estrategia de negocios, que triunfe será la que comprenda que la atención que proporciona a sus clientes, es el factor decisivo para atraerlos y mantenerlos.</a:t>
            </a:r>
          </a:p>
        </p:txBody>
      </p:sp>
      <p:pic>
        <p:nvPicPr>
          <p:cNvPr id="21509" name="Picture 5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21510" name="Picture 6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21511" name="Picture 7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21512" name="Picture 8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21513" name="Picture 9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21514" name="Picture 10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765175"/>
            <a:ext cx="8497888" cy="741363"/>
          </a:xfrm>
        </p:spPr>
        <p:txBody>
          <a:bodyPr/>
          <a:lstStyle/>
          <a:p>
            <a:r>
              <a:rPr lang="es-ES_tradnl" sz="36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6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6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6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6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6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400">
                <a:latin typeface="Tahoma" pitchFamily="34" charset="0"/>
              </a:rPr>
              <a:t>:</a:t>
            </a:r>
            <a:r>
              <a:rPr lang="es-ES_tradnl" sz="3400" b="0">
                <a:latin typeface="Tahoma" pitchFamily="34" charset="0"/>
              </a:rPr>
              <a:t> </a:t>
            </a:r>
            <a:r>
              <a:rPr lang="es-ES_tradnl" sz="4500" b="0">
                <a:latin typeface="Tahoma" pitchFamily="34" charset="0"/>
              </a:rPr>
              <a:t>Estrategias de MKT</a:t>
            </a:r>
            <a:r>
              <a:rPr lang="es-ES_tradnl" sz="5500"/>
              <a:t> </a:t>
            </a:r>
            <a:endParaRPr lang="es-ES" sz="550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396081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s-EC" sz="3000">
                <a:latin typeface="Tahoma" pitchFamily="34" charset="0"/>
              </a:rPr>
              <a:t>OBJETIVOS ESPECÍFICOS:</a:t>
            </a:r>
          </a:p>
          <a:p>
            <a:pPr algn="l">
              <a:lnSpc>
                <a:spcPct val="80000"/>
              </a:lnSpc>
            </a:pPr>
            <a:endParaRPr lang="es-EC" sz="3000">
              <a:latin typeface="Tahoma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3000" b="0">
                <a:latin typeface="Tahoma" pitchFamily="34" charset="0"/>
              </a:rPr>
              <a:t>Incremento en ventas del 20%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3000" b="0">
                <a:latin typeface="Tahoma" pitchFamily="34" charset="0"/>
              </a:rPr>
              <a:t>Reducción del 10%, en el índice de recencia.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3000" b="0">
                <a:latin typeface="Tahoma" pitchFamily="34" charset="0"/>
              </a:rPr>
              <a:t>Crecimiento del 5% de nuevos clientes.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3000" b="0">
                <a:latin typeface="Tahoma" pitchFamily="34" charset="0"/>
              </a:rPr>
              <a:t>Incremento del promedio de compra por cliente   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s-ES_tradnl" sz="3000" b="0">
                <a:latin typeface="Tahoma" pitchFamily="34" charset="0"/>
              </a:rPr>
              <a:t>  en un 25%.</a:t>
            </a:r>
            <a:endParaRPr lang="es-ES" sz="3000" b="0">
              <a:latin typeface="Tahoma" pitchFamily="34" charset="0"/>
            </a:endParaRPr>
          </a:p>
        </p:txBody>
      </p:sp>
      <p:pic>
        <p:nvPicPr>
          <p:cNvPr id="73732" name="Picture 4" descr="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73733" name="Picture 5" descr="k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73734" name="Picture 6" descr="mik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73735" name="Picture 7" descr="pa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73736" name="Picture 8" descr="po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73737" name="Picture 9" descr="pok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  <p:custDataLst>
      <p:tags r:id="rId1"/>
    </p:custData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08050"/>
            <a:ext cx="7634287" cy="525463"/>
          </a:xfrm>
        </p:spPr>
        <p:txBody>
          <a:bodyPr/>
          <a:lstStyle/>
          <a:p>
            <a:pPr algn="l">
              <a:lnSpc>
                <a:spcPct val="60000"/>
              </a:lnSpc>
            </a:pPr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100" b="0">
                <a:latin typeface="Tahoma" pitchFamily="34" charset="0"/>
              </a:rPr>
              <a:t> </a:t>
            </a:r>
            <a:br>
              <a:rPr lang="es-ES_tradnl" sz="4100" b="0">
                <a:latin typeface="Tahoma" pitchFamily="34" charset="0"/>
              </a:rPr>
            </a:br>
            <a:r>
              <a:rPr lang="es-ES_tradnl" sz="2500" b="0">
                <a:latin typeface="Tahoma" pitchFamily="34" charset="0"/>
              </a:rPr>
              <a:t>MATRIZ DE EXPANSIÓN PRODUCTO/MERCADO</a:t>
            </a:r>
            <a:r>
              <a:rPr lang="es-ES_tradnl" sz="4800"/>
              <a:t> </a:t>
            </a:r>
            <a:endParaRPr lang="es-ES" sz="4800"/>
          </a:p>
        </p:txBody>
      </p:sp>
      <p:pic>
        <p:nvPicPr>
          <p:cNvPr id="74755" name="Picture 3" descr="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74756" name="Picture 4" descr="k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74757" name="Picture 5" descr="mik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74758" name="Picture 6" descr="pa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74759" name="Picture 7" descr="po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74760" name="Picture 8" descr="pok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74762" name="Picture 10"/>
          <p:cNvPicPr>
            <a:picLocks noChangeAspect="1" noChangeArrowheads="1"/>
          </p:cNvPicPr>
          <p:nvPr>
            <p:ph type="subTitle" idx="1"/>
          </p:nvPr>
        </p:nvPicPr>
        <p:blipFill>
          <a:blip r:embed="rId9"/>
          <a:srcRect/>
          <a:stretch>
            <a:fillRect/>
          </a:stretch>
        </p:blipFill>
        <p:spPr>
          <a:xfrm>
            <a:off x="1978025" y="2008188"/>
            <a:ext cx="5618163" cy="3775075"/>
          </a:xfrm>
          <a:ln/>
        </p:spPr>
      </p:pic>
    </p:spTree>
    <p:custDataLst>
      <p:tags r:id="rId1"/>
    </p:custData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765175"/>
            <a:ext cx="8642350" cy="741363"/>
          </a:xfrm>
        </p:spPr>
        <p:txBody>
          <a:bodyPr/>
          <a:lstStyle/>
          <a:p>
            <a:pPr algn="l">
              <a:lnSpc>
                <a:spcPct val="60000"/>
              </a:lnSpc>
            </a:pPr>
            <a:r>
              <a:rPr lang="es-ES_tradnl" sz="35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5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5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5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500">
                <a:latin typeface="Tahoma" pitchFamily="34" charset="0"/>
              </a:rPr>
              <a:t>:</a:t>
            </a:r>
            <a:r>
              <a:rPr lang="es-ES_tradnl" sz="4500" b="0">
                <a:latin typeface="Tahoma" pitchFamily="34" charset="0"/>
              </a:rPr>
              <a:t> </a:t>
            </a:r>
            <a:r>
              <a:rPr lang="es-ES_tradnl" sz="2200" b="0">
                <a:latin typeface="Tahoma" pitchFamily="34" charset="0"/>
              </a:rPr>
              <a:t/>
            </a:r>
            <a:br>
              <a:rPr lang="es-ES_tradnl" sz="2200" b="0">
                <a:latin typeface="Tahoma" pitchFamily="34" charset="0"/>
              </a:rPr>
            </a:br>
            <a:r>
              <a:rPr lang="es-ES_tradnl" sz="2200" b="0">
                <a:latin typeface="Tahoma" pitchFamily="34" charset="0"/>
              </a:rPr>
              <a:t> </a:t>
            </a:r>
            <a:r>
              <a:rPr lang="es-ES_tradnl" sz="2600" b="0"/>
              <a:t>Estrategias Competitivas Genéricas según Porter</a:t>
            </a:r>
            <a:r>
              <a:rPr lang="es-ES_tradnl" sz="4800"/>
              <a:t> </a:t>
            </a:r>
            <a:endParaRPr lang="es-ES" sz="4800"/>
          </a:p>
        </p:txBody>
      </p:sp>
      <p:pic>
        <p:nvPicPr>
          <p:cNvPr id="75779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75780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75781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75782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75783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75784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75786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92275" y="2133600"/>
            <a:ext cx="5978525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260350"/>
            <a:ext cx="8642350" cy="1296988"/>
          </a:xfrm>
        </p:spPr>
        <p:txBody>
          <a:bodyPr/>
          <a:lstStyle/>
          <a:p>
            <a:pPr algn="l"/>
            <a:r>
              <a:rPr lang="es-ES_tradnl" sz="35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5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5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5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500">
                <a:latin typeface="Tahoma" pitchFamily="34" charset="0"/>
              </a:rPr>
              <a:t>:</a:t>
            </a:r>
            <a:r>
              <a:rPr lang="es-ES_tradnl" sz="4900" b="0">
                <a:latin typeface="Tahoma" pitchFamily="34" charset="0"/>
              </a:rPr>
              <a:t> </a:t>
            </a:r>
            <a:r>
              <a:rPr lang="es-ES_tradnl" sz="2200" b="0">
                <a:latin typeface="Tahoma" pitchFamily="34" charset="0"/>
              </a:rPr>
              <a:t/>
            </a:r>
            <a:br>
              <a:rPr lang="es-ES_tradnl" sz="2200" b="0">
                <a:latin typeface="Tahoma" pitchFamily="34" charset="0"/>
              </a:rPr>
            </a:br>
            <a:r>
              <a:rPr lang="es-ES_tradnl" sz="2200" b="0">
                <a:latin typeface="Tahoma" pitchFamily="34" charset="0"/>
              </a:rPr>
              <a:t> </a:t>
            </a:r>
            <a:r>
              <a:rPr lang="es-ES_tradnl" sz="2200" b="0"/>
              <a:t>CREACIÓN Y GESTIÓN DE UN SISTEMA DE INFORMACIÓN</a:t>
            </a:r>
            <a:endParaRPr lang="es-ES" sz="2200" b="0"/>
          </a:p>
        </p:txBody>
      </p:sp>
      <p:pic>
        <p:nvPicPr>
          <p:cNvPr id="76803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76804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76805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76806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76807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76808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16113"/>
            <a:ext cx="8496300" cy="4608512"/>
          </a:xfrm>
          <a:noFill/>
          <a:ln/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_tradnl" sz="3000">
                <a:latin typeface="Tahoma" pitchFamily="34" charset="0"/>
              </a:rPr>
              <a:t>MÉTODO CUALITATIVO</a:t>
            </a:r>
          </a:p>
          <a:p>
            <a:pPr algn="just">
              <a:buFont typeface="Wingdings" pitchFamily="2" charset="2"/>
              <a:buChar char="§"/>
            </a:pPr>
            <a:r>
              <a:rPr lang="es-ES_tradnl" sz="3000" b="0">
                <a:latin typeface="Tahoma" pitchFamily="34" charset="0"/>
              </a:rPr>
              <a:t>Entrevista al dueño y personal de la empresa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sz="3000">
                <a:latin typeface="Tahoma" pitchFamily="34" charset="0"/>
              </a:rPr>
              <a:t>MÉTODO CUANTITATIVO</a:t>
            </a:r>
          </a:p>
          <a:p>
            <a:pPr algn="just">
              <a:buFont typeface="Wingdings" pitchFamily="2" charset="2"/>
              <a:buChar char="§"/>
            </a:pPr>
            <a:r>
              <a:rPr lang="es-ES_tradnl" sz="3000" b="0">
                <a:latin typeface="Tahoma" pitchFamily="34" charset="0"/>
              </a:rPr>
              <a:t>Diseño Encuesta</a:t>
            </a:r>
          </a:p>
          <a:p>
            <a:pPr algn="l">
              <a:buFont typeface="Wingdings" pitchFamily="2" charset="2"/>
              <a:buChar char="§"/>
            </a:pPr>
            <a:r>
              <a:rPr lang="es-ES_tradnl" sz="3000" b="0">
                <a:latin typeface="Tahoma" pitchFamily="34" charset="0"/>
              </a:rPr>
              <a:t>Tipo de Muestreo: Probabilística, Estratificado                     Proporcional.</a:t>
            </a:r>
          </a:p>
          <a:p>
            <a:pPr algn="just">
              <a:buFont typeface="Wingdings" pitchFamily="2" charset="2"/>
              <a:buChar char="§"/>
            </a:pPr>
            <a:r>
              <a:rPr lang="es-ES_tradnl" sz="3000" b="0">
                <a:latin typeface="Tahoma" pitchFamily="34" charset="0"/>
              </a:rPr>
              <a:t>Fórmula: Población Finita</a:t>
            </a:r>
          </a:p>
          <a:p>
            <a:pPr algn="just">
              <a:buFont typeface="Wingdings" pitchFamily="2" charset="2"/>
              <a:buChar char="§"/>
            </a:pPr>
            <a:r>
              <a:rPr lang="es-ES_tradnl" sz="3000" b="0">
                <a:latin typeface="Tahoma" pitchFamily="34" charset="0"/>
              </a:rPr>
              <a:t>Alcance: Centro y Sur Guayaquil</a:t>
            </a:r>
            <a:endParaRPr lang="es-ES" sz="3000" b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692150"/>
            <a:ext cx="8642350" cy="741363"/>
          </a:xfrm>
        </p:spPr>
        <p:txBody>
          <a:bodyPr/>
          <a:lstStyle/>
          <a:p>
            <a:pPr algn="l"/>
            <a:r>
              <a:rPr lang="es-ES_tradnl" sz="35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5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5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5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500">
                <a:latin typeface="Tahoma" pitchFamily="34" charset="0"/>
              </a:rPr>
              <a:t>:</a:t>
            </a:r>
            <a:r>
              <a:rPr lang="es-ES_tradnl" sz="4900" b="0">
                <a:latin typeface="Tahoma" pitchFamily="34" charset="0"/>
              </a:rPr>
              <a:t> </a:t>
            </a:r>
            <a:r>
              <a:rPr lang="es-ES_tradnl" sz="2000" b="0">
                <a:latin typeface="Tahoma" pitchFamily="34" charset="0"/>
              </a:rPr>
              <a:t/>
            </a:r>
            <a:br>
              <a:rPr lang="es-ES_tradnl" sz="2000" b="0">
                <a:latin typeface="Tahoma" pitchFamily="34" charset="0"/>
              </a:rPr>
            </a:br>
            <a:r>
              <a:rPr lang="es-ES_tradnl" sz="2000" b="0">
                <a:latin typeface="Tahoma" pitchFamily="34" charset="0"/>
              </a:rPr>
              <a:t> </a:t>
            </a:r>
            <a:r>
              <a:rPr lang="es-ES_tradnl" sz="2000"/>
              <a:t>CREACIÓN Y GESTIÓN DE UN SISTEMA DE INFORMACIÓN</a:t>
            </a:r>
            <a:endParaRPr lang="es-ES" sz="2000"/>
          </a:p>
        </p:txBody>
      </p:sp>
      <p:pic>
        <p:nvPicPr>
          <p:cNvPr id="77827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77828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77829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77830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77831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77832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77833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77834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63938" y="1557338"/>
            <a:ext cx="54006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5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19588" y="3198813"/>
            <a:ext cx="4500562" cy="33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395288" y="2133600"/>
            <a:ext cx="352901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/>
              <a:t>Clientes según facturas</a:t>
            </a:r>
          </a:p>
          <a:p>
            <a:pPr algn="ctr">
              <a:spcBef>
                <a:spcPct val="50000"/>
              </a:spcBef>
            </a:pPr>
            <a:r>
              <a:rPr lang="es-ES_tradnl" sz="2000"/>
              <a:t>835</a:t>
            </a:r>
          </a:p>
          <a:p>
            <a:pPr>
              <a:spcBef>
                <a:spcPct val="50000"/>
              </a:spcBef>
            </a:pPr>
            <a:r>
              <a:rPr lang="es-ES_tradnl" sz="2000"/>
              <a:t>Clientes superiores a $30</a:t>
            </a:r>
          </a:p>
          <a:p>
            <a:pPr algn="ctr">
              <a:spcBef>
                <a:spcPct val="50000"/>
              </a:spcBef>
            </a:pPr>
            <a:r>
              <a:rPr lang="es-ES_tradnl" sz="2000"/>
              <a:t>243</a:t>
            </a:r>
            <a:endParaRPr lang="es-ES" sz="2000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5003800" y="2565400"/>
            <a:ext cx="1444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5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10596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10597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10598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10599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10600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pic>
        <p:nvPicPr>
          <p:cNvPr id="110605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03350" y="0"/>
            <a:ext cx="6192838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0607" name="AutoShape 15">
            <a:hlinkClick r:id="rId9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316913" y="5661025"/>
            <a:ext cx="431800" cy="647700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333375"/>
            <a:ext cx="8642350" cy="1150938"/>
          </a:xfrm>
        </p:spPr>
        <p:txBody>
          <a:bodyPr/>
          <a:lstStyle/>
          <a:p>
            <a:pPr algn="l"/>
            <a:r>
              <a:rPr lang="es-ES_tradnl" sz="35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5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5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5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500">
                <a:latin typeface="Tahoma" pitchFamily="34" charset="0"/>
              </a:rPr>
              <a:t>:</a:t>
            </a:r>
            <a:r>
              <a:rPr lang="es-ES_tradnl" sz="4900" b="0">
                <a:latin typeface="Tahoma" pitchFamily="34" charset="0"/>
              </a:rPr>
              <a:t> </a:t>
            </a:r>
            <a:r>
              <a:rPr lang="es-ES_tradnl" sz="2000" b="0">
                <a:latin typeface="Tahoma" pitchFamily="34" charset="0"/>
              </a:rPr>
              <a:t/>
            </a:r>
            <a:br>
              <a:rPr lang="es-ES_tradnl" sz="2000" b="0">
                <a:latin typeface="Tahoma" pitchFamily="34" charset="0"/>
              </a:rPr>
            </a:br>
            <a:r>
              <a:rPr lang="es-ES_tradnl" sz="2000" b="0">
                <a:latin typeface="Tahoma" pitchFamily="34" charset="0"/>
              </a:rPr>
              <a:t> </a:t>
            </a:r>
            <a:r>
              <a:rPr lang="es-ES_tradnl" sz="2000"/>
              <a:t>CREACIÓN Y GESTIÓN DE UN SISTEMA DE INFORMACIÓN</a:t>
            </a:r>
            <a:endParaRPr lang="es-ES" sz="2000"/>
          </a:p>
        </p:txBody>
      </p:sp>
      <p:pic>
        <p:nvPicPr>
          <p:cNvPr id="78851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78852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78853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78854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78855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78856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78858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2708275"/>
            <a:ext cx="61722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9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24525" y="3573463"/>
            <a:ext cx="3167063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250825" y="1860550"/>
            <a:ext cx="8713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/>
              <a:t>1.- Información general del cliente</a:t>
            </a:r>
            <a:r>
              <a:rPr lang="es-ES"/>
              <a:t>: Dirección Domicilio-Sector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692150"/>
            <a:ext cx="8642350" cy="741363"/>
          </a:xfrm>
        </p:spPr>
        <p:txBody>
          <a:bodyPr/>
          <a:lstStyle/>
          <a:p>
            <a:pPr algn="l"/>
            <a:r>
              <a:rPr lang="es-ES_tradnl" sz="35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5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5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5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500">
                <a:latin typeface="Tahoma" pitchFamily="34" charset="0"/>
              </a:rPr>
              <a:t>:</a:t>
            </a:r>
            <a:r>
              <a:rPr lang="es-ES_tradnl" sz="4900" b="0">
                <a:latin typeface="Tahoma" pitchFamily="34" charset="0"/>
              </a:rPr>
              <a:t> </a:t>
            </a:r>
            <a:r>
              <a:rPr lang="es-ES_tradnl" sz="2000" b="0">
                <a:latin typeface="Tahoma" pitchFamily="34" charset="0"/>
              </a:rPr>
              <a:t/>
            </a:r>
            <a:br>
              <a:rPr lang="es-ES_tradnl" sz="2000" b="0">
                <a:latin typeface="Tahoma" pitchFamily="34" charset="0"/>
              </a:rPr>
            </a:br>
            <a:r>
              <a:rPr lang="es-ES_tradnl" sz="2000" b="0">
                <a:latin typeface="Tahoma" pitchFamily="34" charset="0"/>
              </a:rPr>
              <a:t> </a:t>
            </a:r>
            <a:r>
              <a:rPr lang="es-ES_tradnl" sz="2000"/>
              <a:t>CREACIÓN Y GESTIÓN DE UN SISTEMA DE INFORMACIÓN</a:t>
            </a:r>
            <a:endParaRPr lang="es-ES" sz="2000"/>
          </a:p>
        </p:txBody>
      </p:sp>
      <p:pic>
        <p:nvPicPr>
          <p:cNvPr id="79875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79876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79877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79878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79879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79880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250825" y="1860550"/>
            <a:ext cx="87137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s-ES" b="1"/>
              <a:t>2a.- Información de los hijos: </a:t>
            </a:r>
            <a:r>
              <a:rPr lang="es-ES"/>
              <a:t>Nombre y Apellidos de los hijos/as</a:t>
            </a:r>
          </a:p>
          <a:p>
            <a:pPr>
              <a:spcBef>
                <a:spcPct val="20000"/>
              </a:spcBef>
            </a:pPr>
            <a:endParaRPr lang="es-ES"/>
          </a:p>
        </p:txBody>
      </p:sp>
      <p:pic>
        <p:nvPicPr>
          <p:cNvPr id="79883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48263" y="3213100"/>
            <a:ext cx="438785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4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252413" y="2589213"/>
            <a:ext cx="6697663" cy="379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692150"/>
            <a:ext cx="8642350" cy="741363"/>
          </a:xfrm>
        </p:spPr>
        <p:txBody>
          <a:bodyPr/>
          <a:lstStyle/>
          <a:p>
            <a:pPr algn="l"/>
            <a:r>
              <a:rPr lang="es-ES_tradnl" sz="35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5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5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5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500">
                <a:latin typeface="Tahoma" pitchFamily="34" charset="0"/>
              </a:rPr>
              <a:t>:</a:t>
            </a:r>
            <a:r>
              <a:rPr lang="es-ES_tradnl" sz="4900" b="0">
                <a:latin typeface="Tahoma" pitchFamily="34" charset="0"/>
              </a:rPr>
              <a:t> </a:t>
            </a:r>
            <a:r>
              <a:rPr lang="es-ES_tradnl" sz="2000" b="0">
                <a:latin typeface="Tahoma" pitchFamily="34" charset="0"/>
              </a:rPr>
              <a:t/>
            </a:r>
            <a:br>
              <a:rPr lang="es-ES_tradnl" sz="2000" b="0">
                <a:latin typeface="Tahoma" pitchFamily="34" charset="0"/>
              </a:rPr>
            </a:br>
            <a:r>
              <a:rPr lang="es-ES_tradnl" sz="2000" b="0">
                <a:latin typeface="Tahoma" pitchFamily="34" charset="0"/>
              </a:rPr>
              <a:t> </a:t>
            </a:r>
            <a:r>
              <a:rPr lang="es-ES_tradnl" sz="2000"/>
              <a:t>CREACIÓN Y GESTIÓN DE UN SISTEMA DE INFORMACIÓN</a:t>
            </a:r>
            <a:endParaRPr lang="es-ES" sz="2000"/>
          </a:p>
        </p:txBody>
      </p:sp>
      <p:pic>
        <p:nvPicPr>
          <p:cNvPr id="80899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80900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80901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80902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80903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80904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250825" y="1860550"/>
            <a:ext cx="87137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s-ES" b="1"/>
              <a:t>2b.- Información de los hijos: </a:t>
            </a:r>
            <a:r>
              <a:rPr lang="es-ES"/>
              <a:t>Nombre y Apellidos de los hijos/as</a:t>
            </a:r>
          </a:p>
          <a:p>
            <a:pPr>
              <a:spcBef>
                <a:spcPct val="20000"/>
              </a:spcBef>
            </a:pPr>
            <a:r>
              <a:rPr lang="es-ES" b="1"/>
              <a:t> </a:t>
            </a:r>
          </a:p>
        </p:txBody>
      </p:sp>
      <p:pic>
        <p:nvPicPr>
          <p:cNvPr id="80907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9388" y="2305050"/>
            <a:ext cx="6121400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8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87900" y="3357563"/>
            <a:ext cx="51117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692150"/>
            <a:ext cx="8642350" cy="741363"/>
          </a:xfrm>
        </p:spPr>
        <p:txBody>
          <a:bodyPr/>
          <a:lstStyle/>
          <a:p>
            <a:pPr algn="l"/>
            <a:r>
              <a:rPr lang="es-ES_tradnl" sz="35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5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5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5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500">
                <a:latin typeface="Tahoma" pitchFamily="34" charset="0"/>
              </a:rPr>
              <a:t>:</a:t>
            </a:r>
            <a:r>
              <a:rPr lang="es-ES_tradnl" sz="4900" b="0">
                <a:latin typeface="Tahoma" pitchFamily="34" charset="0"/>
              </a:rPr>
              <a:t> </a:t>
            </a:r>
            <a:r>
              <a:rPr lang="es-ES_tradnl" sz="2000" b="0">
                <a:latin typeface="Tahoma" pitchFamily="34" charset="0"/>
              </a:rPr>
              <a:t/>
            </a:r>
            <a:br>
              <a:rPr lang="es-ES_tradnl" sz="2000" b="0">
                <a:latin typeface="Tahoma" pitchFamily="34" charset="0"/>
              </a:rPr>
            </a:br>
            <a:r>
              <a:rPr lang="es-ES_tradnl" sz="2000" b="0">
                <a:latin typeface="Tahoma" pitchFamily="34" charset="0"/>
              </a:rPr>
              <a:t> </a:t>
            </a:r>
            <a:r>
              <a:rPr lang="es-ES_tradnl" sz="2000"/>
              <a:t>CREACIÓN Y GESTIÓN DE UN SISTEMA DE INFORMACIÓN</a:t>
            </a:r>
            <a:endParaRPr lang="es-ES" sz="2000"/>
          </a:p>
        </p:txBody>
      </p:sp>
      <p:pic>
        <p:nvPicPr>
          <p:cNvPr id="81923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81924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81925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81926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81927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81928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250825" y="1860550"/>
            <a:ext cx="8713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s-ES" b="1"/>
              <a:t>2c.- Información de los hijos: </a:t>
            </a:r>
            <a:r>
              <a:rPr lang="es-ES"/>
              <a:t>Fecha de Nacimiento</a:t>
            </a:r>
          </a:p>
        </p:txBody>
      </p:sp>
      <p:pic>
        <p:nvPicPr>
          <p:cNvPr id="81931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396875" y="2492375"/>
            <a:ext cx="6156325" cy="334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2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59338" y="3068638"/>
            <a:ext cx="49688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765175"/>
            <a:ext cx="6265862" cy="741363"/>
          </a:xfrm>
        </p:spPr>
        <p:txBody>
          <a:bodyPr/>
          <a:lstStyle/>
          <a:p>
            <a:r>
              <a:rPr lang="es-ES_tradnl" sz="4100" b="0">
                <a:latin typeface="Tahoma" pitchFamily="34" charset="0"/>
              </a:rPr>
              <a:t>Introducción </a:t>
            </a:r>
            <a:r>
              <a:rPr lang="es-ES_tradnl" sz="4900"/>
              <a:t>  </a:t>
            </a:r>
            <a:endParaRPr lang="es-ES" sz="49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7887" cy="3384550"/>
          </a:xfrm>
        </p:spPr>
        <p:txBody>
          <a:bodyPr/>
          <a:lstStyle/>
          <a:p>
            <a:pPr algn="l"/>
            <a:r>
              <a:rPr lang="es-ES_tradnl" sz="3000" b="0">
                <a:latin typeface="Tahoma" pitchFamily="34" charset="0"/>
              </a:rPr>
              <a:t>El Marketing en  Base de Datos (CRM) o Marketing Relacional, es una estrategia de negocio, que tiene como  objetivo el manejo adecuado de las relaciones  con el cliente,  permitiendo a las  empresas: identificar, atraer e incrementar  la fidelidad de los clientes más rentables.</a:t>
            </a:r>
            <a:endParaRPr lang="es-ES" sz="3000" b="0">
              <a:latin typeface="Tahoma" pitchFamily="34" charset="0"/>
            </a:endParaRPr>
          </a:p>
        </p:txBody>
      </p:sp>
      <p:pic>
        <p:nvPicPr>
          <p:cNvPr id="22532" name="Picture 4" descr="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22533" name="Picture 5" descr="k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22534" name="Picture 6" descr="mik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22535" name="Picture 7" descr="pa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22536" name="Picture 8" descr="po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22537" name="Picture 9" descr="pok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  <p:custDataLst>
      <p:tags r:id="rId1"/>
    </p:custData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692150"/>
            <a:ext cx="8642350" cy="741363"/>
          </a:xfrm>
        </p:spPr>
        <p:txBody>
          <a:bodyPr/>
          <a:lstStyle/>
          <a:p>
            <a:pPr algn="l"/>
            <a:r>
              <a:rPr lang="es-ES_tradnl" sz="35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5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5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5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500">
                <a:latin typeface="Tahoma" pitchFamily="34" charset="0"/>
              </a:rPr>
              <a:t>:</a:t>
            </a:r>
            <a:r>
              <a:rPr lang="es-ES_tradnl" sz="4900" b="0">
                <a:latin typeface="Tahoma" pitchFamily="34" charset="0"/>
              </a:rPr>
              <a:t> </a:t>
            </a:r>
            <a:r>
              <a:rPr lang="es-ES_tradnl" sz="2000" b="0">
                <a:latin typeface="Tahoma" pitchFamily="34" charset="0"/>
              </a:rPr>
              <a:t/>
            </a:r>
            <a:br>
              <a:rPr lang="es-ES_tradnl" sz="2000" b="0">
                <a:latin typeface="Tahoma" pitchFamily="34" charset="0"/>
              </a:rPr>
            </a:br>
            <a:r>
              <a:rPr lang="es-ES_tradnl" sz="2000" b="0">
                <a:latin typeface="Tahoma" pitchFamily="34" charset="0"/>
              </a:rPr>
              <a:t> </a:t>
            </a:r>
            <a:r>
              <a:rPr lang="es-ES_tradnl" sz="2000"/>
              <a:t>CREACIÓN Y GESTIÓN DE UN SISTEMA DE INFORMACIÓN</a:t>
            </a:r>
            <a:endParaRPr lang="es-ES" sz="2000"/>
          </a:p>
        </p:txBody>
      </p:sp>
      <p:pic>
        <p:nvPicPr>
          <p:cNvPr id="82947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82948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82949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82950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82951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82952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250825" y="1860550"/>
            <a:ext cx="8713788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ES" b="1"/>
              <a:t>3.-</a:t>
            </a:r>
            <a:r>
              <a:rPr lang="es-ES"/>
              <a:t> </a:t>
            </a:r>
            <a:r>
              <a:rPr lang="es-ES" b="1"/>
              <a:t>¿Qué incluye usted cuando organiza las fiestas de cumpleaños de sus hijos?</a:t>
            </a:r>
            <a:endParaRPr lang="es-ES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s-ES"/>
          </a:p>
        </p:txBody>
      </p:sp>
      <p:pic>
        <p:nvPicPr>
          <p:cNvPr id="82955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9388" y="2474913"/>
            <a:ext cx="5761037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56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91250" y="3141663"/>
            <a:ext cx="29527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692150"/>
            <a:ext cx="8642350" cy="741363"/>
          </a:xfrm>
        </p:spPr>
        <p:txBody>
          <a:bodyPr/>
          <a:lstStyle/>
          <a:p>
            <a:pPr algn="l"/>
            <a:r>
              <a:rPr lang="es-ES_tradnl" sz="35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5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5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5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500">
                <a:latin typeface="Tahoma" pitchFamily="34" charset="0"/>
              </a:rPr>
              <a:t>:</a:t>
            </a:r>
            <a:r>
              <a:rPr lang="es-ES_tradnl" sz="4900" b="0">
                <a:latin typeface="Tahoma" pitchFamily="34" charset="0"/>
              </a:rPr>
              <a:t> </a:t>
            </a:r>
            <a:r>
              <a:rPr lang="es-ES_tradnl" sz="2000" b="0">
                <a:latin typeface="Tahoma" pitchFamily="34" charset="0"/>
              </a:rPr>
              <a:t/>
            </a:r>
            <a:br>
              <a:rPr lang="es-ES_tradnl" sz="2000" b="0">
                <a:latin typeface="Tahoma" pitchFamily="34" charset="0"/>
              </a:rPr>
            </a:br>
            <a:r>
              <a:rPr lang="es-ES_tradnl" sz="2000" b="0">
                <a:latin typeface="Tahoma" pitchFamily="34" charset="0"/>
              </a:rPr>
              <a:t> </a:t>
            </a:r>
            <a:r>
              <a:rPr lang="es-ES_tradnl" sz="2000"/>
              <a:t>CREACIÓN Y GESTIÓN DE UN SISTEMA DE INFORMACIÓN</a:t>
            </a:r>
            <a:endParaRPr lang="es-ES" sz="2000"/>
          </a:p>
        </p:txBody>
      </p:sp>
      <p:pic>
        <p:nvPicPr>
          <p:cNvPr id="83971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83972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83973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83974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83975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83976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83977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250825" y="1860550"/>
            <a:ext cx="8713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s-ES" b="1"/>
              <a:t>4.- ¿Cuánto usted invierte en las fiestas de cumpleaños de sus hijos?</a:t>
            </a:r>
          </a:p>
        </p:txBody>
      </p:sp>
      <p:pic>
        <p:nvPicPr>
          <p:cNvPr id="83979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9388" y="2090738"/>
            <a:ext cx="5545137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80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87900" y="2781300"/>
            <a:ext cx="48228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692150"/>
            <a:ext cx="8642350" cy="741363"/>
          </a:xfrm>
        </p:spPr>
        <p:txBody>
          <a:bodyPr/>
          <a:lstStyle/>
          <a:p>
            <a:pPr algn="l"/>
            <a:r>
              <a:rPr lang="es-ES_tradnl" sz="35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5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5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5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500">
                <a:latin typeface="Tahoma" pitchFamily="34" charset="0"/>
              </a:rPr>
              <a:t>:</a:t>
            </a:r>
            <a:r>
              <a:rPr lang="es-ES_tradnl" sz="4900" b="0">
                <a:latin typeface="Tahoma" pitchFamily="34" charset="0"/>
              </a:rPr>
              <a:t> </a:t>
            </a:r>
            <a:r>
              <a:rPr lang="es-ES_tradnl" sz="2000" b="0">
                <a:latin typeface="Tahoma" pitchFamily="34" charset="0"/>
              </a:rPr>
              <a:t/>
            </a:r>
            <a:br>
              <a:rPr lang="es-ES_tradnl" sz="2000" b="0">
                <a:latin typeface="Tahoma" pitchFamily="34" charset="0"/>
              </a:rPr>
            </a:br>
            <a:r>
              <a:rPr lang="es-ES_tradnl" sz="2000" b="0">
                <a:latin typeface="Tahoma" pitchFamily="34" charset="0"/>
              </a:rPr>
              <a:t> </a:t>
            </a:r>
            <a:r>
              <a:rPr lang="es-ES_tradnl" sz="2000"/>
              <a:t>CREACIÓN Y GESTIÓN DE UN SISTEMA DE INFORMACIÓN</a:t>
            </a:r>
            <a:endParaRPr lang="es-ES" sz="2000"/>
          </a:p>
        </p:txBody>
      </p:sp>
      <p:pic>
        <p:nvPicPr>
          <p:cNvPr id="84995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84996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84997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84998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84999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85000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250825" y="1860550"/>
            <a:ext cx="8713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s-ES" b="1"/>
              <a:t>5.- ¿Qué promoción le gustaría más?</a:t>
            </a:r>
          </a:p>
        </p:txBody>
      </p:sp>
      <p:pic>
        <p:nvPicPr>
          <p:cNvPr id="85003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0825" y="2341563"/>
            <a:ext cx="5761038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04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80063" y="2997200"/>
            <a:ext cx="3167062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692150"/>
            <a:ext cx="8642350" cy="741363"/>
          </a:xfrm>
        </p:spPr>
        <p:txBody>
          <a:bodyPr/>
          <a:lstStyle/>
          <a:p>
            <a:pPr algn="l"/>
            <a:r>
              <a:rPr lang="es-ES_tradnl" sz="35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5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5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5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500">
                <a:latin typeface="Tahoma" pitchFamily="34" charset="0"/>
              </a:rPr>
              <a:t>:</a:t>
            </a:r>
            <a:r>
              <a:rPr lang="es-ES_tradnl" sz="4900" b="0">
                <a:latin typeface="Tahoma" pitchFamily="34" charset="0"/>
              </a:rPr>
              <a:t> </a:t>
            </a:r>
            <a:r>
              <a:rPr lang="es-ES_tradnl" sz="3200" b="0">
                <a:latin typeface="Tahoma" pitchFamily="34" charset="0"/>
              </a:rPr>
              <a:t>RESULTADOS</a:t>
            </a:r>
            <a:endParaRPr lang="es-ES" sz="3200"/>
          </a:p>
        </p:txBody>
      </p:sp>
      <p:pic>
        <p:nvPicPr>
          <p:cNvPr id="111619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11620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11621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11622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11623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11624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111625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611188" y="1703388"/>
            <a:ext cx="7632700" cy="465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2400"/>
              <a:t>CLASIFICACIÓN DE CLIENTES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es-ES_tradnl" sz="2400"/>
              <a:t>Clientes VIP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es-ES_tradnl" sz="2400"/>
              <a:t>Clientes Eventuales</a:t>
            </a:r>
          </a:p>
          <a:p>
            <a:pPr marL="800100" lvl="1" indent="-342900">
              <a:spcBef>
                <a:spcPct val="50000"/>
              </a:spcBef>
              <a:buFontTx/>
              <a:buChar char="•"/>
            </a:pPr>
            <a:r>
              <a:rPr lang="es-ES_tradnl" sz="2400"/>
              <a:t>Clientes Frecuentes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2400"/>
              <a:t>ÍNDICES DE RECENCIA, FRECUENCIA Y MONTO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2400"/>
              <a:t>PREFERENCIAS DE LOS CLIENTES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2400"/>
              <a:t>VIDA ÚTIL DE CLIENTES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2400"/>
              <a:t>CAPACIDAD DE COMPRA 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692150"/>
            <a:ext cx="8642350" cy="741363"/>
          </a:xfrm>
        </p:spPr>
        <p:txBody>
          <a:bodyPr/>
          <a:lstStyle/>
          <a:p>
            <a:pPr algn="l"/>
            <a:r>
              <a:rPr lang="es-ES_tradnl" sz="35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5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5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5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500">
                <a:latin typeface="Tahoma" pitchFamily="34" charset="0"/>
              </a:rPr>
              <a:t>:</a:t>
            </a:r>
            <a:r>
              <a:rPr lang="es-ES_tradnl" sz="4900" b="0">
                <a:latin typeface="Tahoma" pitchFamily="34" charset="0"/>
              </a:rPr>
              <a:t> </a:t>
            </a:r>
            <a:r>
              <a:rPr lang="es-ES_tradnl" sz="3200" b="0">
                <a:latin typeface="Tahoma" pitchFamily="34" charset="0"/>
              </a:rPr>
              <a:t>PROGRAMA PARA RECUPERACIÓN DE CLIENTES</a:t>
            </a:r>
            <a:endParaRPr lang="es-ES" sz="2800"/>
          </a:p>
        </p:txBody>
      </p:sp>
      <p:pic>
        <p:nvPicPr>
          <p:cNvPr id="112643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12644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12645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12646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12647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12648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112649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611188" y="1703388"/>
            <a:ext cx="763270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600"/>
              <a:t>Descuentos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600"/>
              <a:t>Llamadas telefónicas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600"/>
              <a:t>Envío de trípticos y publicidad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600"/>
              <a:t>Envío de obsequio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692150"/>
            <a:ext cx="8642350" cy="741363"/>
          </a:xfrm>
        </p:spPr>
        <p:txBody>
          <a:bodyPr/>
          <a:lstStyle/>
          <a:p>
            <a:pPr algn="l"/>
            <a:r>
              <a:rPr lang="es-ES_tradnl" sz="35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5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5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5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500">
                <a:latin typeface="Tahoma" pitchFamily="34" charset="0"/>
              </a:rPr>
              <a:t>:</a:t>
            </a:r>
            <a:r>
              <a:rPr lang="es-ES_tradnl" sz="4900" b="0">
                <a:latin typeface="Tahoma" pitchFamily="34" charset="0"/>
              </a:rPr>
              <a:t> </a:t>
            </a:r>
            <a:r>
              <a:rPr lang="es-ES_tradnl" sz="3200" b="0">
                <a:latin typeface="Tahoma" pitchFamily="34" charset="0"/>
              </a:rPr>
              <a:t>PROGRAMA PARA FIDELIZACIÓN DE CLIENTES</a:t>
            </a:r>
            <a:endParaRPr lang="es-ES" sz="2800"/>
          </a:p>
        </p:txBody>
      </p:sp>
      <p:pic>
        <p:nvPicPr>
          <p:cNvPr id="113667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13668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13669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13670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13671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13672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611188" y="1703388"/>
            <a:ext cx="76327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600"/>
              <a:t> Cuponera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600"/>
              <a:t> Página WEB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600"/>
              <a:t> Club de Cumpleaños de SALLY´S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600"/>
              <a:t> Tarjetas electrónicas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692150"/>
            <a:ext cx="8642350" cy="741363"/>
          </a:xfrm>
        </p:spPr>
        <p:txBody>
          <a:bodyPr/>
          <a:lstStyle/>
          <a:p>
            <a:pPr algn="l"/>
            <a:r>
              <a:rPr lang="es-ES_tradnl" sz="35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5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5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5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500">
                <a:latin typeface="Tahoma" pitchFamily="34" charset="0"/>
              </a:rPr>
              <a:t>:</a:t>
            </a:r>
            <a:r>
              <a:rPr lang="es-ES_tradnl" sz="4900" b="0">
                <a:latin typeface="Tahoma" pitchFamily="34" charset="0"/>
              </a:rPr>
              <a:t> </a:t>
            </a:r>
            <a:r>
              <a:rPr lang="es-ES_tradnl" sz="3200" b="0">
                <a:latin typeface="Tahoma" pitchFamily="34" charset="0"/>
              </a:rPr>
              <a:t>PROGRAMA PARA PROMOCIONES GENERALES</a:t>
            </a:r>
            <a:endParaRPr lang="es-ES" sz="2800"/>
          </a:p>
        </p:txBody>
      </p:sp>
      <p:pic>
        <p:nvPicPr>
          <p:cNvPr id="114691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14692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14693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14694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14695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14696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114697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468313" y="1916113"/>
            <a:ext cx="763270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600"/>
              <a:t> Camisetas Zodiacales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600"/>
              <a:t> Fiestas Kinder-Escuelas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600"/>
              <a:t> Promoción Combos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s-ES_tradnl" sz="3600"/>
              <a:t> Tarjetas de Invitación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692150"/>
            <a:ext cx="6878638" cy="741363"/>
          </a:xfrm>
        </p:spPr>
        <p:txBody>
          <a:bodyPr/>
          <a:lstStyle/>
          <a:p>
            <a:pPr algn="l"/>
            <a:r>
              <a:rPr lang="es-ES_tradnl" sz="35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5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5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5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5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500">
                <a:latin typeface="Tahoma" pitchFamily="34" charset="0"/>
              </a:rPr>
              <a:t>:</a:t>
            </a:r>
            <a:r>
              <a:rPr lang="es-ES_tradnl" sz="4900" b="0">
                <a:latin typeface="Tahoma" pitchFamily="34" charset="0"/>
              </a:rPr>
              <a:t> </a:t>
            </a:r>
            <a:r>
              <a:rPr lang="es-ES_tradnl" sz="3000" b="0">
                <a:latin typeface="Tahoma" pitchFamily="34" charset="0"/>
              </a:rPr>
              <a:t>ESTUDIO TÉCNICO</a:t>
            </a:r>
            <a:endParaRPr lang="es-ES" sz="3000"/>
          </a:p>
        </p:txBody>
      </p:sp>
      <p:pic>
        <p:nvPicPr>
          <p:cNvPr id="86019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86020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86021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86022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86023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86024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86026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5650" y="2276475"/>
            <a:ext cx="7534275" cy="40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2843213" y="1773238"/>
            <a:ext cx="345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>
                <a:solidFill>
                  <a:srgbClr val="000000"/>
                </a:solidFill>
              </a:rPr>
              <a:t>CADENA DE VALOR</a:t>
            </a:r>
            <a:endParaRPr lang="es-E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693738"/>
            <a:ext cx="8640763" cy="647700"/>
          </a:xfrm>
        </p:spPr>
        <p:txBody>
          <a:bodyPr/>
          <a:lstStyle/>
          <a:p>
            <a:pPr algn="l"/>
            <a:r>
              <a:rPr lang="es-ES_tradnl" sz="33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3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3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3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3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3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300">
                <a:latin typeface="Tahoma" pitchFamily="34" charset="0"/>
              </a:rPr>
              <a:t>: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3000" b="0">
                <a:latin typeface="Tahoma" pitchFamily="34" charset="0"/>
              </a:rPr>
              <a:t>ESTUDIO ORGANIZACIONAL</a:t>
            </a:r>
            <a:r>
              <a:rPr lang="es-ES_tradnl" sz="4200" b="0">
                <a:latin typeface="Tahoma" pitchFamily="34" charset="0"/>
              </a:rPr>
              <a:t> </a:t>
            </a:r>
            <a:r>
              <a:rPr lang="es-ES_tradnl" sz="5000"/>
              <a:t> </a:t>
            </a:r>
            <a:endParaRPr lang="es-ES" sz="50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_tradnl" sz="3000">
                <a:latin typeface="Tahoma" pitchFamily="34" charset="0"/>
              </a:rPr>
              <a:t> </a:t>
            </a:r>
            <a:r>
              <a:rPr lang="es-ES_tradnl" sz="3600" b="0">
                <a:latin typeface="Tahoma" pitchFamily="34" charset="0"/>
              </a:rPr>
              <a:t>Análisis y d</a:t>
            </a:r>
            <a:r>
              <a:rPr lang="es-ES_tradnl" sz="3600" b="0"/>
              <a:t>istribución de las diferentes áreas de la empresa, con sus directivos y cargos relacionados a partir de la división del trabajo y la distinción de rangos y jerarquías.</a:t>
            </a:r>
            <a:endParaRPr lang="es-ES_tradnl" sz="3600" b="0">
              <a:latin typeface="Tahoma" pitchFamily="34" charset="0"/>
            </a:endParaRPr>
          </a:p>
        </p:txBody>
      </p:sp>
      <p:pic>
        <p:nvPicPr>
          <p:cNvPr id="54276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54277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54278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54279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54280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54281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693738"/>
            <a:ext cx="8640763" cy="647700"/>
          </a:xfrm>
        </p:spPr>
        <p:txBody>
          <a:bodyPr/>
          <a:lstStyle/>
          <a:p>
            <a:pPr algn="l"/>
            <a:r>
              <a:rPr lang="es-ES_tradnl" sz="33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3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3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3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3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3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300">
                <a:latin typeface="Tahoma" pitchFamily="34" charset="0"/>
              </a:rPr>
              <a:t>: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3000" b="0">
                <a:latin typeface="Tahoma" pitchFamily="34" charset="0"/>
              </a:rPr>
              <a:t>ESTUDIO ORGANIZACIONAL</a:t>
            </a:r>
            <a:r>
              <a:rPr lang="es-ES_tradnl" sz="4200" b="0">
                <a:latin typeface="Tahoma" pitchFamily="34" charset="0"/>
              </a:rPr>
              <a:t> </a:t>
            </a:r>
            <a:r>
              <a:rPr lang="es-ES_tradnl" sz="5000"/>
              <a:t> </a:t>
            </a:r>
            <a:endParaRPr lang="es-ES" sz="500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buFontTx/>
              <a:buChar char="•"/>
            </a:pPr>
            <a:r>
              <a:rPr lang="es-ES_tradnl" sz="3000">
                <a:latin typeface="Tahoma" pitchFamily="34" charset="0"/>
              </a:rPr>
              <a:t> </a:t>
            </a:r>
            <a:r>
              <a:rPr lang="es-ES_tradnl" sz="3800">
                <a:latin typeface="Tahoma" pitchFamily="34" charset="0"/>
              </a:rPr>
              <a:t>Estructura Organizacional</a:t>
            </a:r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ES_tradnl" sz="3400">
                <a:latin typeface="Tahoma" pitchFamily="34" charset="0"/>
              </a:rPr>
              <a:t>Funciones Directivas</a:t>
            </a:r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ES_tradnl" sz="3400">
                <a:latin typeface="Tahoma" pitchFamily="34" charset="0"/>
              </a:rPr>
              <a:t>Funciones Mecánicas o Corrientes</a:t>
            </a:r>
          </a:p>
          <a:p>
            <a:pPr marL="457200" lvl="1" indent="0" algn="just">
              <a:buFont typeface="Wingdings" pitchFamily="2" charset="2"/>
              <a:buNone/>
            </a:pPr>
            <a:endParaRPr lang="es-ES_tradnl" sz="3400">
              <a:latin typeface="Tahoma" pitchFamily="34" charset="0"/>
            </a:endParaRPr>
          </a:p>
          <a:p>
            <a:pPr algn="just">
              <a:buFontTx/>
              <a:buChar char="•"/>
            </a:pPr>
            <a:r>
              <a:rPr lang="es-ES_tradnl" sz="3800">
                <a:latin typeface="Tahoma" pitchFamily="34" charset="0"/>
              </a:rPr>
              <a:t> Estructura Informal</a:t>
            </a:r>
          </a:p>
        </p:txBody>
      </p:sp>
      <p:pic>
        <p:nvPicPr>
          <p:cNvPr id="103428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03429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03430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03431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03432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03433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103434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765175"/>
            <a:ext cx="6265862" cy="741363"/>
          </a:xfrm>
        </p:spPr>
        <p:txBody>
          <a:bodyPr/>
          <a:lstStyle/>
          <a:p>
            <a:r>
              <a:rPr lang="es-ES_tradnl" sz="4100" b="0">
                <a:latin typeface="Tahoma" pitchFamily="34" charset="0"/>
              </a:rPr>
              <a:t>Introducción </a:t>
            </a:r>
            <a:r>
              <a:rPr lang="es-ES_tradnl" sz="4900"/>
              <a:t>  </a:t>
            </a:r>
            <a:endParaRPr lang="es-ES" sz="490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7887" cy="3384550"/>
          </a:xfrm>
        </p:spPr>
        <p:txBody>
          <a:bodyPr/>
          <a:lstStyle/>
          <a:p>
            <a:pPr algn="l"/>
            <a:r>
              <a:rPr lang="es-ES_tradnl" sz="3400" b="0">
                <a:latin typeface="Tahoma" pitchFamily="34" charset="0"/>
              </a:rPr>
              <a:t>Fundamentos de CRM:</a:t>
            </a:r>
          </a:p>
          <a:p>
            <a:pPr algn="l">
              <a:buFontTx/>
              <a:buChar char="•"/>
            </a:pPr>
            <a:r>
              <a:rPr lang="es-ES_tradnl" sz="3400" b="0">
                <a:latin typeface="Tahoma" pitchFamily="34" charset="0"/>
              </a:rPr>
              <a:t>Tratar a los clientes adecuadamente</a:t>
            </a:r>
          </a:p>
          <a:p>
            <a:pPr algn="l">
              <a:buFontTx/>
              <a:buChar char="•"/>
            </a:pPr>
            <a:r>
              <a:rPr lang="es-ES_tradnl" sz="3400" b="0">
                <a:latin typeface="Tahoma" pitchFamily="34" charset="0"/>
              </a:rPr>
              <a:t>Reconocer su individualidad</a:t>
            </a:r>
          </a:p>
          <a:p>
            <a:pPr algn="l">
              <a:buFontTx/>
              <a:buChar char="•"/>
            </a:pPr>
            <a:r>
              <a:rPr lang="es-ES_tradnl" sz="3400" b="0">
                <a:latin typeface="Tahoma" pitchFamily="34" charset="0"/>
              </a:rPr>
              <a:t>Satisfacer sus necesidades particulares</a:t>
            </a:r>
            <a:endParaRPr lang="es-ES" sz="3400" b="0">
              <a:latin typeface="Tahoma" pitchFamily="34" charset="0"/>
            </a:endParaRPr>
          </a:p>
        </p:txBody>
      </p:sp>
      <p:pic>
        <p:nvPicPr>
          <p:cNvPr id="105476" name="Picture 4" descr="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05477" name="Picture 5" descr="k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05478" name="Picture 6" descr="mik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05479" name="Picture 7" descr="pa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05480" name="Picture 8" descr="po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05481" name="Picture 9" descr="pok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  <p:custDataLst>
      <p:tags r:id="rId1"/>
    </p:custData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88913"/>
            <a:ext cx="8569325" cy="1079500"/>
          </a:xfrm>
        </p:spPr>
        <p:txBody>
          <a:bodyPr/>
          <a:lstStyle/>
          <a:p>
            <a:pPr algn="l"/>
            <a:r>
              <a:rPr lang="es-ES_tradnl" sz="33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3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3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3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3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300" b="0">
                <a:solidFill>
                  <a:srgbClr val="3333FF"/>
                </a:solidFill>
                <a:latin typeface="Ravie" pitchFamily="82" charset="0"/>
              </a:rPr>
              <a:t>´S</a:t>
            </a:r>
            <a:r>
              <a:rPr lang="es-ES_tradnl" sz="3600" b="0">
                <a:solidFill>
                  <a:srgbClr val="3333FF"/>
                </a:solidFill>
                <a:latin typeface="Ravie" pitchFamily="82" charset="0"/>
              </a:rPr>
              <a:t> </a:t>
            </a:r>
            <a:r>
              <a:rPr lang="es-ES_tradnl" sz="3600">
                <a:latin typeface="Tahoma" pitchFamily="34" charset="0"/>
              </a:rPr>
              <a:t>:</a:t>
            </a:r>
            <a:r>
              <a:rPr lang="es-ES_tradnl" sz="4400" b="0">
                <a:latin typeface="Tahoma" pitchFamily="34" charset="0"/>
              </a:rPr>
              <a:t> </a:t>
            </a:r>
            <a:r>
              <a:rPr lang="es-ES_tradnl" sz="3000" b="0">
                <a:latin typeface="Tahoma" pitchFamily="34" charset="0"/>
              </a:rPr>
              <a:t>ESTUDIO ORGANIZACIONAL</a:t>
            </a:r>
            <a:r>
              <a:rPr lang="es-ES_tradnl" sz="4500" b="0">
                <a:latin typeface="Tahoma" pitchFamily="34" charset="0"/>
              </a:rPr>
              <a:t> </a:t>
            </a:r>
            <a:r>
              <a:rPr lang="es-ES_tradnl" sz="5400"/>
              <a:t> </a:t>
            </a:r>
            <a:endParaRPr lang="es-ES" sz="54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buFontTx/>
              <a:buChar char="•"/>
            </a:pPr>
            <a:r>
              <a:rPr lang="es-ES_tradnl" sz="3000">
                <a:latin typeface="Tahoma" pitchFamily="34" charset="0"/>
              </a:rPr>
              <a:t> </a:t>
            </a:r>
            <a:r>
              <a:rPr lang="es-ES_tradnl" sz="3600" b="0">
                <a:latin typeface="Tahoma" pitchFamily="34" charset="0"/>
              </a:rPr>
              <a:t>Análisis de la estructura organizacional actual: 9 cargos</a:t>
            </a:r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ES_tradnl" sz="3200" b="1">
                <a:latin typeface="Tahoma" pitchFamily="34" charset="0"/>
              </a:rPr>
              <a:t>Adminis. Locales - Propietarios</a:t>
            </a:r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ES_tradnl" sz="3200" b="1">
                <a:latin typeface="Tahoma" pitchFamily="34" charset="0"/>
              </a:rPr>
              <a:t>2 Supervisoras (1 c/lc)- Cajera</a:t>
            </a:r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ES_tradnl" sz="3200" b="1">
                <a:latin typeface="Tahoma" pitchFamily="34" charset="0"/>
              </a:rPr>
              <a:t>4 Ventas (2 c/lc)- Vendedoras</a:t>
            </a:r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ES_tradnl" sz="3200" b="1">
                <a:latin typeface="Tahoma" pitchFamily="34" charset="0"/>
              </a:rPr>
              <a:t>2 Inventario (1 c/ lc)- Bodega</a:t>
            </a:r>
          </a:p>
          <a:p>
            <a:pPr marL="457200" lvl="1" indent="0" algn="just">
              <a:buFont typeface="Wingdings" pitchFamily="2" charset="2"/>
              <a:buChar char="ü"/>
            </a:pPr>
            <a:endParaRPr lang="es-ES_tradnl" sz="3200" b="1">
              <a:latin typeface="Tahoma" pitchFamily="34" charset="0"/>
            </a:endParaRPr>
          </a:p>
        </p:txBody>
      </p:sp>
      <p:pic>
        <p:nvPicPr>
          <p:cNvPr id="55300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55301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55302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55303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55304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55305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60350"/>
            <a:ext cx="8353425" cy="1008063"/>
          </a:xfrm>
        </p:spPr>
        <p:txBody>
          <a:bodyPr/>
          <a:lstStyle/>
          <a:p>
            <a:pPr algn="l"/>
            <a:r>
              <a:rPr lang="es-ES_tradnl" sz="36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6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6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6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6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6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600">
                <a:latin typeface="Tahoma" pitchFamily="34" charset="0"/>
              </a:rPr>
              <a:t>:</a:t>
            </a:r>
            <a:r>
              <a:rPr lang="es-ES_tradnl" sz="4400" b="0">
                <a:latin typeface="Tahoma" pitchFamily="34" charset="0"/>
              </a:rPr>
              <a:t> </a:t>
            </a:r>
            <a:r>
              <a:rPr lang="es-ES_tradnl" sz="3000" b="0">
                <a:latin typeface="Tahoma" pitchFamily="34" charset="0"/>
              </a:rPr>
              <a:t>ESTUDIO ORGANIZACIONAL</a:t>
            </a:r>
            <a:r>
              <a:rPr lang="es-ES_tradnl" sz="4500" b="0">
                <a:latin typeface="Tahoma" pitchFamily="34" charset="0"/>
              </a:rPr>
              <a:t> </a:t>
            </a:r>
            <a:r>
              <a:rPr lang="es-ES_tradnl" sz="5400"/>
              <a:t> </a:t>
            </a:r>
            <a:endParaRPr lang="es-ES" sz="5400"/>
          </a:p>
        </p:txBody>
      </p:sp>
      <p:pic>
        <p:nvPicPr>
          <p:cNvPr id="56324" name="Picture 4" descr="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56325" name="Picture 5" descr="k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56326" name="Picture 6" descr="mik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56327" name="Picture 7" descr="pa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56328" name="Picture 8" descr="po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56329" name="Picture 9" descr="pok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graphicFrame>
        <p:nvGraphicFramePr>
          <p:cNvPr id="56333" name="Organization Chart 13"/>
          <p:cNvGraphicFramePr>
            <a:graphicFrameLocks/>
          </p:cNvGraphicFramePr>
          <p:nvPr/>
        </p:nvGraphicFramePr>
        <p:xfrm>
          <a:off x="1116013" y="1773238"/>
          <a:ext cx="7343775" cy="4319587"/>
        </p:xfrm>
        <a:graphic>
          <a:graphicData uri="http://schemas.openxmlformats.org/drawingml/2006/compatibility">
            <com:legacyDrawing xmlns:com="http://schemas.openxmlformats.org/drawingml/2006/compatibility" spid="_x0000_s56333"/>
          </a:graphicData>
        </a:graphic>
      </p:graphicFrame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755650" y="1844675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/>
              <a:t>ORG. ACTUAL</a:t>
            </a:r>
            <a:endParaRPr lang="es-ES" sz="2400" b="1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8496300" cy="11525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400" b="0">
                <a:latin typeface="Tahoma" pitchFamily="34" charset="0"/>
              </a:rPr>
              <a:t> </a:t>
            </a:r>
            <a:r>
              <a:rPr lang="es-ES_tradnl" sz="3000" b="0">
                <a:latin typeface="Tahoma" pitchFamily="34" charset="0"/>
              </a:rPr>
              <a:t>ESTUDIO ORGANIZACIONAL</a:t>
            </a:r>
            <a:r>
              <a:rPr lang="es-ES_tradnl" sz="4500" b="0">
                <a:latin typeface="Tahoma" pitchFamily="34" charset="0"/>
              </a:rPr>
              <a:t> </a:t>
            </a:r>
            <a:r>
              <a:rPr lang="es-ES_tradnl" sz="5400"/>
              <a:t> </a:t>
            </a:r>
            <a:endParaRPr lang="es-ES" sz="540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4103687"/>
          </a:xfrm>
        </p:spPr>
        <p:txBody>
          <a:bodyPr/>
          <a:lstStyle/>
          <a:p>
            <a:pPr algn="just">
              <a:buFontTx/>
              <a:buChar char="•"/>
            </a:pPr>
            <a:r>
              <a:rPr lang="es-ES_tradnl" sz="3000">
                <a:latin typeface="Tahoma" pitchFamily="34" charset="0"/>
              </a:rPr>
              <a:t> </a:t>
            </a:r>
            <a:r>
              <a:rPr lang="es-ES_tradnl" sz="3600" b="0">
                <a:latin typeface="Tahoma" pitchFamily="34" charset="0"/>
              </a:rPr>
              <a:t>Estructura organizacional sugerida: 10 cargos</a:t>
            </a:r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ES_tradnl" sz="3200" b="1">
                <a:latin typeface="Tahoma" pitchFamily="34" charset="0"/>
              </a:rPr>
              <a:t>Adminis. Locales – Propietario</a:t>
            </a:r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ES_tradnl" sz="3200" b="1">
                <a:latin typeface="Tahoma" pitchFamily="34" charset="0"/>
              </a:rPr>
              <a:t>Jefe Comercial y MKT - Propietario</a:t>
            </a:r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ES_tradnl" sz="3200" b="1">
                <a:latin typeface="Tahoma" pitchFamily="34" charset="0"/>
              </a:rPr>
              <a:t>2 Supervisoras (1 c/lc)- Cajera</a:t>
            </a:r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ES_tradnl" sz="3200" b="1">
                <a:latin typeface="Tahoma" pitchFamily="34" charset="0"/>
              </a:rPr>
              <a:t>4 Ventas (2 c/lc)- Vendedoras</a:t>
            </a:r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ES_tradnl" sz="3200" b="1">
                <a:latin typeface="Tahoma" pitchFamily="34" charset="0"/>
              </a:rPr>
              <a:t>2 Inventario (1 c/ lc)- Bodega</a:t>
            </a:r>
          </a:p>
        </p:txBody>
      </p:sp>
      <p:pic>
        <p:nvPicPr>
          <p:cNvPr id="62468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62469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62470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62471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62472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62473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8353425" cy="1079500"/>
          </a:xfrm>
        </p:spPr>
        <p:txBody>
          <a:bodyPr/>
          <a:lstStyle/>
          <a:p>
            <a:pPr algn="l"/>
            <a:r>
              <a:rPr lang="es-ES_tradnl" sz="36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6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6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6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6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6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600">
                <a:latin typeface="Tahoma" pitchFamily="34" charset="0"/>
              </a:rPr>
              <a:t>:</a:t>
            </a:r>
            <a:r>
              <a:rPr lang="es-ES_tradnl" sz="4400" b="0">
                <a:latin typeface="Tahoma" pitchFamily="34" charset="0"/>
              </a:rPr>
              <a:t> </a:t>
            </a:r>
            <a:r>
              <a:rPr lang="es-ES_tradnl" sz="3000" b="0">
                <a:latin typeface="Tahoma" pitchFamily="34" charset="0"/>
              </a:rPr>
              <a:t>ESTUDIO ORGANIZACIONAL</a:t>
            </a:r>
            <a:r>
              <a:rPr lang="es-ES_tradnl" sz="4500" b="0">
                <a:latin typeface="Tahoma" pitchFamily="34" charset="0"/>
              </a:rPr>
              <a:t> </a:t>
            </a:r>
            <a:r>
              <a:rPr lang="es-ES_tradnl" sz="5400"/>
              <a:t> </a:t>
            </a:r>
            <a:endParaRPr lang="es-ES" sz="5400"/>
          </a:p>
        </p:txBody>
      </p:sp>
      <p:pic>
        <p:nvPicPr>
          <p:cNvPr id="57347" name="Picture 3" descr="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57348" name="Picture 4" descr="k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57349" name="Picture 5" descr="mik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57350" name="Picture 6" descr="pa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57351" name="Picture 7" descr="po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57352" name="Picture 8" descr="pok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539750" y="1916113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/>
              <a:t>ORG. SUGERIDO</a:t>
            </a:r>
            <a:endParaRPr lang="es-ES" b="1"/>
          </a:p>
        </p:txBody>
      </p:sp>
      <p:graphicFrame>
        <p:nvGraphicFramePr>
          <p:cNvPr id="57405" name="Organization Chart 61"/>
          <p:cNvGraphicFramePr>
            <a:graphicFrameLocks/>
          </p:cNvGraphicFramePr>
          <p:nvPr/>
        </p:nvGraphicFramePr>
        <p:xfrm>
          <a:off x="1116013" y="2019300"/>
          <a:ext cx="7343775" cy="4073525"/>
        </p:xfrm>
        <a:graphic>
          <a:graphicData uri="http://schemas.openxmlformats.org/drawingml/2006/compatibility">
            <com:legacyDrawing xmlns:com="http://schemas.openxmlformats.org/drawingml/2006/compatibility" spid="_x0000_s57405"/>
          </a:graphicData>
        </a:graphic>
      </p:graphicFrame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628775"/>
            <a:ext cx="8423275" cy="4824413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es-ES_tradnl" sz="2600">
                <a:latin typeface="Tahoma" pitchFamily="34" charset="0"/>
              </a:rPr>
              <a:t> </a:t>
            </a:r>
            <a:r>
              <a:rPr lang="es-ES_tradnl" b="0">
                <a:latin typeface="Tahoma" pitchFamily="34" charset="0"/>
              </a:rPr>
              <a:t>Funciones:</a:t>
            </a:r>
          </a:p>
          <a:p>
            <a:pPr marL="457200" lvl="1" indent="0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ES_tradnl" b="1">
                <a:latin typeface="Tahoma" pitchFamily="34" charset="0"/>
              </a:rPr>
              <a:t>Gerente - Administrador:</a:t>
            </a:r>
          </a:p>
          <a:p>
            <a:pPr marL="914400" lvl="2" indent="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>
                <a:latin typeface="Tahoma" pitchFamily="34" charset="0"/>
              </a:rPr>
              <a:t>Negociaciones</a:t>
            </a:r>
          </a:p>
          <a:p>
            <a:pPr marL="914400" lvl="2" indent="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>
                <a:latin typeface="Tahoma" pitchFamily="34" charset="0"/>
              </a:rPr>
              <a:t>Análisis Financiero</a:t>
            </a:r>
          </a:p>
          <a:p>
            <a:pPr marL="457200" lvl="1" indent="0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ES_tradnl" b="1">
                <a:latin typeface="Tahoma" pitchFamily="34" charset="0"/>
              </a:rPr>
              <a:t>Jefe Comercial y MKT:</a:t>
            </a:r>
          </a:p>
          <a:p>
            <a:pPr marL="914400" lvl="2" indent="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>
                <a:latin typeface="Tahoma" pitchFamily="34" charset="0"/>
              </a:rPr>
              <a:t>Consolidación de información de clientes</a:t>
            </a:r>
          </a:p>
          <a:p>
            <a:pPr marL="914400" lvl="2" indent="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>
                <a:latin typeface="Tahoma" pitchFamily="34" charset="0"/>
              </a:rPr>
              <a:t>Estrategias Comerciales</a:t>
            </a:r>
          </a:p>
          <a:p>
            <a:pPr marL="457200" lvl="1" indent="0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ES_tradnl" b="1">
                <a:latin typeface="Tahoma" pitchFamily="34" charset="0"/>
              </a:rPr>
              <a:t>Supervisoras:</a:t>
            </a:r>
          </a:p>
          <a:p>
            <a:pPr marL="914400" lvl="2" indent="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>
                <a:latin typeface="Tahoma" pitchFamily="34" charset="0"/>
              </a:rPr>
              <a:t>Actualización de Base de Datos</a:t>
            </a:r>
            <a:endParaRPr lang="es-ES_tradnl" b="1">
              <a:latin typeface="Tahoma" pitchFamily="34" charset="0"/>
            </a:endParaRPr>
          </a:p>
          <a:p>
            <a:pPr marL="457200" lvl="1" indent="0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ES_tradnl" b="1">
                <a:latin typeface="Tahoma" pitchFamily="34" charset="0"/>
              </a:rPr>
              <a:t>Vendedores y Bodeguero</a:t>
            </a:r>
          </a:p>
          <a:p>
            <a:pPr marL="914400" lvl="2" indent="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s-ES_tradnl">
                <a:latin typeface="Tahoma" pitchFamily="34" charset="0"/>
              </a:rPr>
              <a:t>Atención al público</a:t>
            </a:r>
            <a:endParaRPr lang="es-ES_tradnl" b="1">
              <a:latin typeface="Tahoma" pitchFamily="34" charset="0"/>
            </a:endParaRPr>
          </a:p>
        </p:txBody>
      </p:sp>
      <p:pic>
        <p:nvPicPr>
          <p:cNvPr id="61444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61445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61446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61447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61448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61449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539750" y="1557338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61454" name="Picture 1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2588" y="260350"/>
            <a:ext cx="83661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9366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ESTUDIO FINANCIERO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700213"/>
            <a:ext cx="8496300" cy="4752975"/>
          </a:xfrm>
        </p:spPr>
        <p:txBody>
          <a:bodyPr/>
          <a:lstStyle/>
          <a:p>
            <a:pPr algn="just">
              <a:buFontTx/>
              <a:buChar char="•"/>
            </a:pPr>
            <a:r>
              <a:rPr lang="es-ES_tradnl" sz="3400">
                <a:latin typeface="Tahoma" pitchFamily="34" charset="0"/>
              </a:rPr>
              <a:t> Datos Históricos</a:t>
            </a:r>
            <a:endParaRPr lang="es-ES_tradnl" sz="4000">
              <a:latin typeface="Tahoma" pitchFamily="34" charset="0"/>
            </a:endParaRPr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ES_tradnl" sz="3600">
                <a:latin typeface="Tahoma" pitchFamily="34" charset="0"/>
              </a:rPr>
              <a:t>Facturas con Nombres de Clientes</a:t>
            </a:r>
          </a:p>
          <a:p>
            <a:pPr marL="914400" lvl="2" indent="0" algn="just">
              <a:buFont typeface="Wingdings" pitchFamily="2" charset="2"/>
              <a:buChar char="ü"/>
            </a:pPr>
            <a:r>
              <a:rPr lang="es-ES_tradnl" sz="3200">
                <a:latin typeface="Tahoma" pitchFamily="34" charset="0"/>
              </a:rPr>
              <a:t>2005</a:t>
            </a:r>
          </a:p>
          <a:p>
            <a:pPr marL="914400" lvl="2" indent="0" algn="just">
              <a:buFont typeface="Wingdings" pitchFamily="2" charset="2"/>
              <a:buChar char="ü"/>
            </a:pPr>
            <a:r>
              <a:rPr lang="es-ES_tradnl" sz="3200">
                <a:latin typeface="Tahoma" pitchFamily="34" charset="0"/>
              </a:rPr>
              <a:t>2006</a:t>
            </a:r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ES_tradnl" sz="3600">
                <a:latin typeface="Tahoma" pitchFamily="34" charset="0"/>
              </a:rPr>
              <a:t>Ventas cíclicas (</a:t>
            </a:r>
            <a:r>
              <a:rPr lang="es-ES_tradnl" sz="2400">
                <a:latin typeface="Tahoma" pitchFamily="34" charset="0"/>
              </a:rPr>
              <a:t>Abr, Jun, Ago, Sep, Oct y Nov</a:t>
            </a:r>
            <a:r>
              <a:rPr lang="es-ES_tradnl" sz="3600">
                <a:latin typeface="Tahoma" pitchFamily="34" charset="0"/>
              </a:rPr>
              <a:t>) </a:t>
            </a:r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ES_tradnl" sz="3600">
                <a:latin typeface="Tahoma" pitchFamily="34" charset="0"/>
              </a:rPr>
              <a:t>Crecimiento del 2% mensual</a:t>
            </a:r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ES_tradnl" sz="3600">
                <a:latin typeface="Tahoma" pitchFamily="34" charset="0"/>
              </a:rPr>
              <a:t>Costos cíclicos (</a:t>
            </a:r>
            <a:r>
              <a:rPr lang="es-ES_tradnl">
                <a:latin typeface="Tahoma" pitchFamily="34" charset="0"/>
              </a:rPr>
              <a:t>Jun y Oct</a:t>
            </a:r>
            <a:r>
              <a:rPr lang="es-ES_tradnl" sz="3600">
                <a:latin typeface="Tahoma" pitchFamily="34" charset="0"/>
              </a:rPr>
              <a:t>)</a:t>
            </a:r>
          </a:p>
        </p:txBody>
      </p:sp>
      <p:pic>
        <p:nvPicPr>
          <p:cNvPr id="60420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60421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60422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60423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60424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60425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9366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ESTUDIO FINANCIERO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484313"/>
            <a:ext cx="8496300" cy="72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 b="0"/>
              <a:t>Ventas, Costos y Utilidad Año 2005</a:t>
            </a:r>
            <a:r>
              <a:rPr lang="es-ES"/>
              <a:t> </a:t>
            </a:r>
            <a:endParaRPr lang="es-ES_tradnl"/>
          </a:p>
        </p:txBody>
      </p:sp>
      <p:pic>
        <p:nvPicPr>
          <p:cNvPr id="63492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63493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63494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63495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63496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63497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539750" y="14843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63499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1188" y="2060575"/>
            <a:ext cx="7921625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6516688" y="6165850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Beneficio 13,3%</a:t>
            </a:r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8353425" cy="9366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ESTUDIO FINANCIERO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484313"/>
            <a:ext cx="8496300" cy="72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 b="0"/>
              <a:t>Ventas, Costos y Utilidad AÑO 2006</a:t>
            </a:r>
            <a:r>
              <a:rPr lang="es-ES"/>
              <a:t> </a:t>
            </a:r>
            <a:endParaRPr lang="es-ES_tradnl"/>
          </a:p>
        </p:txBody>
      </p:sp>
      <p:pic>
        <p:nvPicPr>
          <p:cNvPr id="64516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64517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64518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64519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64520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64521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539750" y="14843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64524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5288" y="2060575"/>
            <a:ext cx="8208962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6516688" y="6092825"/>
            <a:ext cx="2087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Beneficio 13,3%</a:t>
            </a:r>
            <a:endParaRPr lang="es-ES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9366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ESTUDIO FINANCIERO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700213"/>
            <a:ext cx="8496300" cy="72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 sz="2800" b="0"/>
              <a:t>INVERSIÓN INICIAL POR APLICACIÓN CRM</a:t>
            </a:r>
            <a:r>
              <a:rPr lang="es-ES" sz="2800"/>
              <a:t> </a:t>
            </a:r>
            <a:endParaRPr lang="es-ES_tradnl" sz="2800"/>
          </a:p>
        </p:txBody>
      </p:sp>
      <p:pic>
        <p:nvPicPr>
          <p:cNvPr id="65540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65541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65542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65543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65544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65545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65549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5650" y="2205038"/>
            <a:ext cx="7704138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9366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ESTUDIO FINANCIERO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700213"/>
            <a:ext cx="8496300" cy="5048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0"/>
              <a:t>Presupuesto Fidelización de clientes</a:t>
            </a:r>
            <a:r>
              <a:rPr lang="es-ES" sz="2800"/>
              <a:t> </a:t>
            </a:r>
            <a:endParaRPr lang="es-ES_tradnl" sz="2800"/>
          </a:p>
        </p:txBody>
      </p:sp>
      <p:pic>
        <p:nvPicPr>
          <p:cNvPr id="66564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66565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66566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66567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66568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66569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66572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16013" y="2205038"/>
            <a:ext cx="7056437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549275"/>
            <a:ext cx="6265862" cy="741363"/>
          </a:xfrm>
        </p:spPr>
        <p:txBody>
          <a:bodyPr/>
          <a:lstStyle/>
          <a:p>
            <a:r>
              <a:rPr lang="es-ES_tradnl" sz="4100" b="0">
                <a:latin typeface="Tahoma" pitchFamily="34" charset="0"/>
              </a:rPr>
              <a:t>Introducción </a:t>
            </a:r>
            <a:r>
              <a:rPr lang="es-ES_tradnl" sz="4900"/>
              <a:t>  </a:t>
            </a:r>
            <a:endParaRPr lang="es-ES" sz="490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412875"/>
            <a:ext cx="8497887" cy="4752975"/>
          </a:xfrm>
        </p:spPr>
        <p:txBody>
          <a:bodyPr/>
          <a:lstStyle/>
          <a:p>
            <a:r>
              <a:rPr lang="es-ES_tradnl" sz="3400" b="0" u="sng">
                <a:latin typeface="Tahoma" pitchFamily="34" charset="0"/>
              </a:rPr>
              <a:t>Objetivo General del Proyecto</a:t>
            </a:r>
          </a:p>
          <a:p>
            <a:pPr algn="l"/>
            <a:r>
              <a:rPr lang="es-ES_tradnl" sz="3400" b="0">
                <a:latin typeface="Tahoma" pitchFamily="34" charset="0"/>
              </a:rPr>
              <a:t>Evaluar la factibilidad de la implementación de un sistema de marketing relacional para fidelizar y recuperar clientes identificándolos y conociendo sus necesidades individuales, con el fin de maximizar sus ingresos y obtener una mayor participación en el mercado. </a:t>
            </a:r>
            <a:endParaRPr lang="es-ES" sz="3400" b="0">
              <a:latin typeface="Tahoma" pitchFamily="34" charset="0"/>
            </a:endParaRPr>
          </a:p>
        </p:txBody>
      </p:sp>
      <p:pic>
        <p:nvPicPr>
          <p:cNvPr id="106500" name="Picture 4" descr="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06501" name="Picture 5" descr="k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06502" name="Picture 6" descr="mik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06503" name="Picture 7" descr="pa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06504" name="Picture 8" descr="po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06505" name="Picture 9" descr="pok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106506" name="Line 10"/>
          <p:cNvSpPr>
            <a:spLocks noChangeShapeType="1"/>
          </p:cNvSpPr>
          <p:nvPr/>
        </p:nvSpPr>
        <p:spPr bwMode="auto">
          <a:xfrm>
            <a:off x="539750" y="1412875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  <p:custDataLst>
      <p:tags r:id="rId1"/>
    </p:custData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9366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ESTUDIO FINANCIERO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700213"/>
            <a:ext cx="8496300" cy="5048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0"/>
              <a:t>Presupuesto Recuperación de clientes</a:t>
            </a:r>
            <a:r>
              <a:rPr lang="es-ES" sz="2800"/>
              <a:t> </a:t>
            </a:r>
            <a:endParaRPr lang="es-ES_tradnl" sz="2800"/>
          </a:p>
        </p:txBody>
      </p:sp>
      <p:pic>
        <p:nvPicPr>
          <p:cNvPr id="67588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67589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67590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67591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67592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67593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67596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00113" y="2276475"/>
            <a:ext cx="7272337" cy="412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9366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ESTUDIO FINANCIERO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700213"/>
            <a:ext cx="8496300" cy="5048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0"/>
              <a:t>Presupuesto Promociones en General</a:t>
            </a:r>
            <a:r>
              <a:rPr lang="es-ES" sz="2800"/>
              <a:t> </a:t>
            </a:r>
            <a:endParaRPr lang="es-ES_tradnl" sz="2800"/>
          </a:p>
        </p:txBody>
      </p:sp>
      <p:pic>
        <p:nvPicPr>
          <p:cNvPr id="68612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68613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68614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68615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68616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68617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68620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5650" y="2276475"/>
            <a:ext cx="7416800" cy="40513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7207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ESTUDIO FINANCIERO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96975"/>
            <a:ext cx="8496300" cy="5048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0"/>
              <a:t>Flujo de Caja Incremental</a:t>
            </a:r>
            <a:r>
              <a:rPr lang="es-ES" sz="2800"/>
              <a:t> </a:t>
            </a:r>
            <a:endParaRPr lang="es-ES_tradnl" sz="2800"/>
          </a:p>
        </p:txBody>
      </p:sp>
      <p:pic>
        <p:nvPicPr>
          <p:cNvPr id="70660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70661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70662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70663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70664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70665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70670" name="Picture 1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1844675"/>
            <a:ext cx="9144000" cy="461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7207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ESTUDIO FINANCIERO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96975"/>
            <a:ext cx="8496300" cy="5048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0"/>
              <a:t>Flujo de Caja Incremental</a:t>
            </a:r>
            <a:r>
              <a:rPr lang="es-ES" sz="2800"/>
              <a:t> </a:t>
            </a:r>
            <a:endParaRPr lang="es-ES_tradnl" sz="2800"/>
          </a:p>
        </p:txBody>
      </p:sp>
      <p:pic>
        <p:nvPicPr>
          <p:cNvPr id="90116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90117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90118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90119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90120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90121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90122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90125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0338" y="2205038"/>
            <a:ext cx="8875712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126" name="Picture 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39975" y="5734050"/>
            <a:ext cx="18542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7207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ESTUDIO FINANCIERO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96975"/>
            <a:ext cx="8496300" cy="5048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0"/>
              <a:t>Evaluación de Factibilidad y Rentabilidad</a:t>
            </a:r>
            <a:r>
              <a:rPr lang="es-ES" sz="2800"/>
              <a:t> </a:t>
            </a:r>
            <a:endParaRPr lang="es-ES_tradnl" sz="2800"/>
          </a:p>
        </p:txBody>
      </p:sp>
      <p:pic>
        <p:nvPicPr>
          <p:cNvPr id="71684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71685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71686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71687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71688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71689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684213" y="1989138"/>
            <a:ext cx="7632700" cy="372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/>
              <a:t>Tasa de Descuento (TMAR)</a:t>
            </a:r>
            <a:endParaRPr lang="es-ES" sz="2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/>
              <a:t> TMAR = 15%</a:t>
            </a:r>
          </a:p>
          <a:p>
            <a:pPr>
              <a:spcBef>
                <a:spcPct val="50000"/>
              </a:spcBef>
            </a:pPr>
            <a:r>
              <a:rPr lang="es-ES_tradnl" sz="2800"/>
              <a:t>Valor Actual Neto (VAN)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/>
              <a:t> $ 7.935,43 dólares</a:t>
            </a:r>
          </a:p>
          <a:p>
            <a:pPr>
              <a:spcBef>
                <a:spcPct val="50000"/>
              </a:spcBef>
            </a:pPr>
            <a:r>
              <a:rPr lang="es-ES_tradnl" sz="2800"/>
              <a:t>Tasa Interna de Retorno (TIR)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800"/>
              <a:t> TIR = 20,7 %</a:t>
            </a:r>
            <a:endParaRPr lang="es-ES" sz="280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7207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ESTUDIO FINANCIERO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96975"/>
            <a:ext cx="8496300" cy="5048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0"/>
              <a:t>Período de Recuperación Simple</a:t>
            </a:r>
            <a:r>
              <a:rPr lang="es-ES" sz="2800"/>
              <a:t> </a:t>
            </a:r>
            <a:endParaRPr lang="es-ES_tradnl" sz="2800"/>
          </a:p>
        </p:txBody>
      </p:sp>
      <p:pic>
        <p:nvPicPr>
          <p:cNvPr id="115716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15717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15718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15719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15720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15721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115722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15725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9750" y="1844675"/>
            <a:ext cx="8353425" cy="34559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7207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ESTUDIO FINANCIERO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96975"/>
            <a:ext cx="8496300" cy="5048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0"/>
              <a:t>Período de Recuperación Descontado</a:t>
            </a:r>
            <a:r>
              <a:rPr lang="es-ES" sz="2800"/>
              <a:t> </a:t>
            </a:r>
            <a:endParaRPr lang="es-ES_tradnl" sz="2800"/>
          </a:p>
        </p:txBody>
      </p:sp>
      <p:pic>
        <p:nvPicPr>
          <p:cNvPr id="116740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16741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16742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16743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16744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16745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116746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16749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0825" y="1844675"/>
            <a:ext cx="8497888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7207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ESTUDIO FINANCIERO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96975"/>
            <a:ext cx="8496300" cy="5048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0"/>
              <a:t>Análisis de Sensibilidad</a:t>
            </a:r>
            <a:r>
              <a:rPr lang="es-ES" sz="2800"/>
              <a:t> </a:t>
            </a:r>
            <a:endParaRPr lang="es-ES_tradnl" sz="2800"/>
          </a:p>
        </p:txBody>
      </p:sp>
      <p:pic>
        <p:nvPicPr>
          <p:cNvPr id="117764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17765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17766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17767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17768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17769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117770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17773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9750" y="1773238"/>
            <a:ext cx="792003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75" name="Picture 1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4213" y="5214938"/>
            <a:ext cx="76327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7207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ESTUDIO FINANCIERO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96975"/>
            <a:ext cx="8496300" cy="5048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0"/>
              <a:t>Análisis de Sensibilidad</a:t>
            </a:r>
            <a:r>
              <a:rPr lang="es-ES" sz="2800"/>
              <a:t> </a:t>
            </a:r>
            <a:endParaRPr lang="es-ES_tradnl" sz="2800"/>
          </a:p>
        </p:txBody>
      </p:sp>
      <p:pic>
        <p:nvPicPr>
          <p:cNvPr id="118788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18789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18790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18791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18792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18793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118794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18797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9750" y="1700213"/>
            <a:ext cx="80645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98" name="Picture 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1188" y="4976813"/>
            <a:ext cx="7777162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7207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CONCLUSIONES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pic>
        <p:nvPicPr>
          <p:cNvPr id="91140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91141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91142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91143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91144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91145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91146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395288" y="1925638"/>
            <a:ext cx="82804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EC" sz="3200"/>
              <a:t>1.	Análisis situacional actual de SALLY´S, observamos que tienen un índice Costo-Beneficio del 13.2%, lo cual es aceptable en el mercado, pero con la implementación del CRM, el índice se incrementa a 31%.</a:t>
            </a:r>
            <a:endParaRPr lang="es-ES_tradnl" sz="440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765175"/>
            <a:ext cx="7632700" cy="741363"/>
          </a:xfrm>
        </p:spPr>
        <p:txBody>
          <a:bodyPr/>
          <a:lstStyle/>
          <a:p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100" b="0">
                <a:latin typeface="Tahoma" pitchFamily="34" charset="0"/>
              </a:rPr>
              <a:t> Actividad y Filosofía </a:t>
            </a:r>
            <a:r>
              <a:rPr lang="es-ES_tradnl" sz="4800"/>
              <a:t> </a:t>
            </a:r>
            <a:endParaRPr lang="es-ES" sz="48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496300" cy="3384550"/>
          </a:xfrm>
        </p:spPr>
        <p:txBody>
          <a:bodyPr/>
          <a:lstStyle/>
          <a:p>
            <a:pPr algn="l"/>
            <a:r>
              <a:rPr lang="es-ES" sz="3000" b="0">
                <a:latin typeface="Tahoma" pitchFamily="34" charset="0"/>
              </a:rPr>
              <a:t>SALLY´S</a:t>
            </a:r>
            <a:r>
              <a:rPr lang="es-ES_tradnl" sz="3000" b="0">
                <a:latin typeface="Tahoma" pitchFamily="34" charset="0"/>
              </a:rPr>
              <a:t>, es una empresa familiar, cuya actividad comercial es la venta de artículos para la organización de fiestas infantiles.</a:t>
            </a:r>
            <a:r>
              <a:rPr lang="es-ES_tradnl" sz="3000">
                <a:latin typeface="Tahoma" pitchFamily="34" charset="0"/>
              </a:rPr>
              <a:t> </a:t>
            </a:r>
          </a:p>
          <a:p>
            <a:pPr algn="l"/>
            <a:endParaRPr lang="es-ES_tradnl" sz="3000">
              <a:latin typeface="Tahoma" pitchFamily="34" charset="0"/>
            </a:endParaRPr>
          </a:p>
          <a:p>
            <a:pPr algn="l"/>
            <a:r>
              <a:rPr lang="es-ES_tradnl" sz="3000" b="0">
                <a:latin typeface="Tahoma" pitchFamily="34" charset="0"/>
              </a:rPr>
              <a:t>Su filosofía, es satisfacer las necesidades de sus clientes, concentrándose en ofrecer nuevos productos a bajos precios.</a:t>
            </a:r>
            <a:endParaRPr lang="es-ES" sz="3000" b="0">
              <a:latin typeface="Tahoma" pitchFamily="34" charset="0"/>
            </a:endParaRPr>
          </a:p>
        </p:txBody>
      </p:sp>
      <p:pic>
        <p:nvPicPr>
          <p:cNvPr id="29700" name="Picture 4" descr="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29701" name="Picture 5" descr="k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29702" name="Picture 6" descr="mik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29703" name="Picture 7" descr="pa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29704" name="Picture 8" descr="po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29705" name="Picture 9" descr="pok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  <p:custDataLst>
      <p:tags r:id="rId1"/>
    </p:custData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7207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CONCLUSIONES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pic>
        <p:nvPicPr>
          <p:cNvPr id="92163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92164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92165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92166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92167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92168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395288" y="1844675"/>
            <a:ext cx="8280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C" sz="3600"/>
              <a:t>2. Con la encuesta se determinó un 85% de clientes con promedios de compra atractivos para SALLY´S, que van de $ 50 hasta más de $100 dólares.</a:t>
            </a:r>
            <a:endParaRPr lang="es-ES_tradnl" sz="720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7207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CONCLUSIONES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pic>
        <p:nvPicPr>
          <p:cNvPr id="93187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93188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93189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93190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93191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93192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395288" y="1700213"/>
            <a:ext cx="82804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S_tradnl" sz="3200"/>
              <a:t>3. </a:t>
            </a:r>
            <a:r>
              <a:rPr lang="es-EC" sz="3200"/>
              <a:t>En función de la segmentación, se propuso tres diferentes estrategias, para lograr una fidelización y recuperación de los clientes altamente rentables para la empresa y que son un 8% de clientes VIP y un 39% de clientes eventuales.</a:t>
            </a:r>
            <a:endParaRPr lang="es-ES_tradnl" sz="480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7207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CONCLUSIONES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pic>
        <p:nvPicPr>
          <p:cNvPr id="94211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94212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94213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94214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94215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94216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4218" name="Rectangle 10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395288" y="1700213"/>
            <a:ext cx="82804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C" sz="3200"/>
              <a:t>4. Los costos incrementales proyectados para la implementación del CRM, en dos años tiene un promedio de $18.994, los cuales  se prorratearán dependiendo de la evolución en las promociones y se acoplarán a las nuevas necesidades de los clientes.</a:t>
            </a:r>
            <a:endParaRPr lang="es-ES_tradnl" sz="720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7207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CONCLUSIONES</a:t>
            </a:r>
            <a:r>
              <a:rPr lang="es-ES_tradnl" sz="4100" b="0">
                <a:latin typeface="Tahoma" pitchFamily="34" charset="0"/>
              </a:rPr>
              <a:t> </a:t>
            </a:r>
            <a:r>
              <a:rPr lang="es-ES_tradnl" sz="4800"/>
              <a:t> </a:t>
            </a:r>
            <a:endParaRPr lang="es-ES" sz="4800"/>
          </a:p>
        </p:txBody>
      </p:sp>
      <p:pic>
        <p:nvPicPr>
          <p:cNvPr id="95235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95236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95237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95238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95239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95240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395288" y="1700213"/>
            <a:ext cx="82804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EC" sz="3200"/>
              <a:t>5. Los beneficios del proyecto,  no solo permitirán recuperar la inversión, sino también que generar una tasa de retorno más atractiva que la TMAR exigida por el propietario o de cualquier inversión en alguna institución financiera. La TIR es del 20.7% y el VAN de $7.935,43.</a:t>
            </a:r>
            <a:endParaRPr lang="es-ES_tradnl" sz="400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7207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RECOMENDACIONES</a:t>
            </a:r>
            <a:endParaRPr lang="es-ES" sz="4800"/>
          </a:p>
        </p:txBody>
      </p:sp>
      <p:pic>
        <p:nvPicPr>
          <p:cNvPr id="96259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96260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96261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96262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96263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96264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395288" y="1700213"/>
            <a:ext cx="828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endParaRPr lang="es-ES_tradnl" sz="4000"/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755650" y="1955800"/>
            <a:ext cx="7704138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s-ES"/>
          </a:p>
          <a:p>
            <a:r>
              <a:rPr lang="es-EC" sz="3200"/>
              <a:t>1.</a:t>
            </a:r>
            <a:r>
              <a:rPr lang="es-EC"/>
              <a:t> </a:t>
            </a:r>
            <a:r>
              <a:rPr lang="es-EC" sz="3200"/>
              <a:t>Cambio en la Organización actual de la empresa, que permita un mejor manejo de la información y toma de decisiones acertadas, dependiendo de los cambios en el entorno del mercado.</a:t>
            </a:r>
            <a:endParaRPr lang="es-ES" sz="3200"/>
          </a:p>
          <a:p>
            <a:pPr algn="ctr" eaLnBrk="0" hangingPunct="0"/>
            <a:endParaRPr lang="es-ES" sz="3200">
              <a:latin typeface="Arial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7207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RECOMENDACIONES</a:t>
            </a:r>
            <a:endParaRPr lang="es-ES" sz="4800"/>
          </a:p>
        </p:txBody>
      </p:sp>
      <p:pic>
        <p:nvPicPr>
          <p:cNvPr id="98307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98308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98309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98310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98311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98312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98313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395288" y="1700213"/>
            <a:ext cx="828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endParaRPr lang="es-ES_tradnl" sz="4000"/>
          </a:p>
        </p:txBody>
      </p:sp>
      <p:sp>
        <p:nvSpPr>
          <p:cNvPr id="98316" name="Rectangle 12"/>
          <p:cNvSpPr>
            <a:spLocks noChangeArrowheads="1"/>
          </p:cNvSpPr>
          <p:nvPr/>
        </p:nvSpPr>
        <p:spPr bwMode="auto">
          <a:xfrm>
            <a:off x="755650" y="1763713"/>
            <a:ext cx="7704138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/>
            <a:endParaRPr lang="es-ES"/>
          </a:p>
          <a:p>
            <a:pPr marL="342900" indent="-342900" algn="just" eaLnBrk="0" hangingPunct="0"/>
            <a:r>
              <a:rPr lang="es-EC" sz="3200"/>
              <a:t>2. Delegaciones de funciones para optimizar la estructura organizacional.</a:t>
            </a:r>
          </a:p>
          <a:p>
            <a:pPr marL="342900" indent="-342900" algn="just" eaLnBrk="0" hangingPunct="0"/>
            <a:endParaRPr lang="es-EC" sz="3200"/>
          </a:p>
          <a:p>
            <a:pPr marL="342900" indent="-342900" algn="just" eaLnBrk="0" hangingPunct="0"/>
            <a:r>
              <a:rPr lang="es-EC" sz="3200"/>
              <a:t>3. Capacitación del talento humano, para mejorar la relación empresa-cliente, y que los clientes perciban alta calidad en el servicio.</a:t>
            </a:r>
            <a:endParaRPr lang="es-ES" sz="3200">
              <a:latin typeface="Arial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720725"/>
          </a:xfrm>
        </p:spPr>
        <p:txBody>
          <a:bodyPr/>
          <a:lstStyle/>
          <a:p>
            <a:pPr algn="l"/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000" b="0">
                <a:latin typeface="Tahoma" pitchFamily="34" charset="0"/>
              </a:rPr>
              <a:t> RECOMENDACIONES</a:t>
            </a:r>
            <a:endParaRPr lang="es-ES" sz="4800"/>
          </a:p>
        </p:txBody>
      </p:sp>
      <p:pic>
        <p:nvPicPr>
          <p:cNvPr id="99331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99332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99333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99334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99335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99336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99337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395288" y="1700213"/>
            <a:ext cx="828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endParaRPr lang="es-ES_tradnl" sz="4000"/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755650" y="1608138"/>
            <a:ext cx="7704138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/>
            <a:endParaRPr lang="es-ES"/>
          </a:p>
          <a:p>
            <a:pPr marL="342900" indent="-342900" algn="just" eaLnBrk="0" hangingPunct="0"/>
            <a:r>
              <a:rPr lang="es-EC" sz="3600"/>
              <a:t>4. Actualización continua, de la base de datos a implementarse para contar con información real, oportuna, clara y precisa de todos los clientes.</a:t>
            </a:r>
            <a:endParaRPr lang="es-ES" sz="3600"/>
          </a:p>
          <a:p>
            <a:pPr marL="342900" indent="-342900" algn="just" eaLnBrk="0" hangingPunct="0"/>
            <a:endParaRPr lang="es-EC" sz="540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53425" cy="720725"/>
          </a:xfrm>
        </p:spPr>
        <p:txBody>
          <a:bodyPr/>
          <a:lstStyle/>
          <a:p>
            <a:r>
              <a:rPr lang="es-ES_tradnl" sz="48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48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48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48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48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4800" b="0">
                <a:solidFill>
                  <a:srgbClr val="3333FF"/>
                </a:solidFill>
                <a:latin typeface="Ravie" pitchFamily="82" charset="0"/>
              </a:rPr>
              <a:t>´S</a:t>
            </a:r>
            <a:endParaRPr lang="es-ES" sz="7200"/>
          </a:p>
        </p:txBody>
      </p:sp>
      <p:pic>
        <p:nvPicPr>
          <p:cNvPr id="100355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00356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00357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00358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00359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00360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100361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395288" y="1700213"/>
            <a:ext cx="828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endParaRPr lang="es-ES_tradnl" sz="4000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755650" y="2295525"/>
            <a:ext cx="7704138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/>
            <a:r>
              <a:rPr lang="es-EC" sz="6600"/>
              <a:t>FIN</a:t>
            </a:r>
          </a:p>
          <a:p>
            <a:pPr marL="342900" indent="-342900" algn="ctr"/>
            <a:r>
              <a:rPr lang="es-EC" sz="6600"/>
              <a:t>DE LA PRESENTACIÓN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765175"/>
            <a:ext cx="7632700" cy="741363"/>
          </a:xfrm>
        </p:spPr>
        <p:txBody>
          <a:bodyPr/>
          <a:lstStyle/>
          <a:p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100" b="0">
                <a:latin typeface="Tahoma" pitchFamily="34" charset="0"/>
              </a:rPr>
              <a:t> Análisis Situacional </a:t>
            </a:r>
            <a:r>
              <a:rPr lang="es-ES_tradnl" sz="4800"/>
              <a:t> </a:t>
            </a:r>
            <a:endParaRPr lang="es-ES" sz="4800"/>
          </a:p>
        </p:txBody>
      </p:sp>
      <p:pic>
        <p:nvPicPr>
          <p:cNvPr id="107523" name="Picture 3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107524" name="Picture 4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107525" name="Picture 5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107526" name="Picture 6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107527" name="Picture 7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107528" name="Picture 8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107529" name="Line 9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107531" name="Picture 11" descr="GDSC000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58888" y="1700213"/>
            <a:ext cx="6192837" cy="46307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765175"/>
            <a:ext cx="7632700" cy="741363"/>
          </a:xfrm>
        </p:spPr>
        <p:txBody>
          <a:bodyPr/>
          <a:lstStyle/>
          <a:p>
            <a:r>
              <a:rPr lang="es-ES_tradnl" sz="3200" b="0">
                <a:solidFill>
                  <a:srgbClr val="0000CC"/>
                </a:solidFill>
                <a:latin typeface="Ravie" pitchFamily="82" charset="0"/>
              </a:rPr>
              <a:t>S</a:t>
            </a:r>
            <a:r>
              <a:rPr lang="es-ES_tradnl" sz="3200" b="0">
                <a:solidFill>
                  <a:srgbClr val="FF0000"/>
                </a:solidFill>
                <a:latin typeface="Ravie" pitchFamily="82" charset="0"/>
              </a:rPr>
              <a:t>A</a:t>
            </a:r>
            <a:r>
              <a:rPr lang="es-ES_tradnl" sz="3200" b="0">
                <a:solidFill>
                  <a:srgbClr val="00FF00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CC00CC"/>
                </a:solidFill>
                <a:latin typeface="Ravie" pitchFamily="82" charset="0"/>
              </a:rPr>
              <a:t>L</a:t>
            </a:r>
            <a:r>
              <a:rPr lang="es-ES_tradnl" sz="3200" b="0">
                <a:solidFill>
                  <a:srgbClr val="336600"/>
                </a:solidFill>
                <a:latin typeface="Ravie" pitchFamily="82" charset="0"/>
              </a:rPr>
              <a:t>Y</a:t>
            </a:r>
            <a:r>
              <a:rPr lang="es-ES_tradnl" sz="3200" b="0">
                <a:solidFill>
                  <a:srgbClr val="3333FF"/>
                </a:solidFill>
                <a:latin typeface="Ravie" pitchFamily="82" charset="0"/>
              </a:rPr>
              <a:t>´S </a:t>
            </a:r>
            <a:r>
              <a:rPr lang="es-ES_tradnl" sz="3200">
                <a:latin typeface="Tahoma" pitchFamily="34" charset="0"/>
              </a:rPr>
              <a:t>:</a:t>
            </a:r>
            <a:r>
              <a:rPr lang="es-ES_tradnl" sz="4100" b="0">
                <a:latin typeface="Tahoma" pitchFamily="34" charset="0"/>
              </a:rPr>
              <a:t> Análisis Situacional </a:t>
            </a:r>
            <a:r>
              <a:rPr lang="es-ES_tradnl" sz="4800"/>
              <a:t> </a:t>
            </a:r>
            <a:endParaRPr lang="es-ES" sz="4800"/>
          </a:p>
        </p:txBody>
      </p:sp>
      <p:pic>
        <p:nvPicPr>
          <p:cNvPr id="31748" name="Picture 4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81775"/>
            <a:ext cx="1266825" cy="276225"/>
          </a:xfrm>
          <a:prstGeom prst="rect">
            <a:avLst/>
          </a:prstGeom>
          <a:noFill/>
        </p:spPr>
      </p:pic>
      <p:pic>
        <p:nvPicPr>
          <p:cNvPr id="31749" name="Picture 5" descr="k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6597650"/>
            <a:ext cx="1266825" cy="260350"/>
          </a:xfrm>
          <a:prstGeom prst="rect">
            <a:avLst/>
          </a:prstGeom>
          <a:noFill/>
        </p:spPr>
      </p:pic>
      <p:pic>
        <p:nvPicPr>
          <p:cNvPr id="31750" name="Picture 6" descr="mi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6597650"/>
            <a:ext cx="1266825" cy="260350"/>
          </a:xfrm>
          <a:prstGeom prst="rect">
            <a:avLst/>
          </a:prstGeom>
          <a:noFill/>
        </p:spPr>
      </p:pic>
      <p:pic>
        <p:nvPicPr>
          <p:cNvPr id="31751" name="Picture 7" descr="p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6597650"/>
            <a:ext cx="1266825" cy="260350"/>
          </a:xfrm>
          <a:prstGeom prst="rect">
            <a:avLst/>
          </a:prstGeom>
          <a:noFill/>
        </p:spPr>
      </p:pic>
      <p:pic>
        <p:nvPicPr>
          <p:cNvPr id="31752" name="Picture 8" descr="po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6597650"/>
            <a:ext cx="1266825" cy="260350"/>
          </a:xfrm>
          <a:prstGeom prst="rect">
            <a:avLst/>
          </a:prstGeom>
          <a:noFill/>
        </p:spPr>
      </p:pic>
      <p:pic>
        <p:nvPicPr>
          <p:cNvPr id="31753" name="Picture 9" descr="pok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6225" y="6581775"/>
            <a:ext cx="1247775" cy="276225"/>
          </a:xfrm>
          <a:prstGeom prst="rect">
            <a:avLst/>
          </a:prstGeom>
          <a:noFill/>
        </p:spPr>
      </p:pic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31758" name="Picture 1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9750" y="2781300"/>
            <a:ext cx="7704138" cy="21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"/>
</p:tagLst>
</file>

<file path=ppt/theme/theme1.xml><?xml version="1.0" encoding="utf-8"?>
<a:theme xmlns:a="http://schemas.openxmlformats.org/drawingml/2006/main" name="Globos">
  <a:themeElements>
    <a:clrScheme name="Globo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Globo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o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o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o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1342</TotalTime>
  <Words>1979</Words>
  <Application>Microsoft Office PowerPoint</Application>
  <PresentationFormat>Presentación en pantalla (4:3)</PresentationFormat>
  <Paragraphs>324</Paragraphs>
  <Slides>77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77</vt:i4>
      </vt:variant>
    </vt:vector>
  </HeadingPairs>
  <TitlesOfParts>
    <vt:vector size="84" baseType="lpstr">
      <vt:lpstr>Arial</vt:lpstr>
      <vt:lpstr>Verdana</vt:lpstr>
      <vt:lpstr>Tahoma</vt:lpstr>
      <vt:lpstr>宋体</vt:lpstr>
      <vt:lpstr>Ravie</vt:lpstr>
      <vt:lpstr>Wingdings</vt:lpstr>
      <vt:lpstr>Globos</vt:lpstr>
      <vt:lpstr>“PROYECTO PARA LA IMPLEMENTACIÓN DEL MARKETING EN BASE DE DATOS PARA LA COMPAÑÍA SALLYS”</vt:lpstr>
      <vt:lpstr>Diapositiva 2</vt:lpstr>
      <vt:lpstr>Introducción   </vt:lpstr>
      <vt:lpstr>Introducción   </vt:lpstr>
      <vt:lpstr>Introducción   </vt:lpstr>
      <vt:lpstr>Introducción   </vt:lpstr>
      <vt:lpstr>SALLY´S : Actividad y Filosofía  </vt:lpstr>
      <vt:lpstr>SALLY´S : Análisis Situacional  </vt:lpstr>
      <vt:lpstr>SALLY´S : Análisis Situacional  </vt:lpstr>
      <vt:lpstr>SALLY´S :Planteamiento Problema  </vt:lpstr>
      <vt:lpstr>SALLY´S : PLAN DE MARKETING </vt:lpstr>
      <vt:lpstr>SALLY´S : PLAN DE MARKETING  </vt:lpstr>
      <vt:lpstr>SALLY´S : MERCADO META  </vt:lpstr>
      <vt:lpstr>SALLY´S : ANÁLISIS PORTER  </vt:lpstr>
      <vt:lpstr>SALLY´S : ANÁLISIS PORTER  </vt:lpstr>
      <vt:lpstr>SALLY´S : ANÁLISIS PORTER  </vt:lpstr>
      <vt:lpstr>SALLY´S : ANÁLISIS PORTER  </vt:lpstr>
      <vt:lpstr>SALLY´S : MARKETING MIX  </vt:lpstr>
      <vt:lpstr>SALLY´S : MARKETING MIX  </vt:lpstr>
      <vt:lpstr>SALLY´S : MARKETING MIX  </vt:lpstr>
      <vt:lpstr>SALLY´S : MARKETING MIX  </vt:lpstr>
      <vt:lpstr>SALLY´S : MATRIZ BCG  (Boston Consulting Group) </vt:lpstr>
      <vt:lpstr>SALLY´S : MATRIZ BCG  (Boston Consulting Group) </vt:lpstr>
      <vt:lpstr>SALLY´S : MATRIZ BCG  </vt:lpstr>
      <vt:lpstr>SALLY´S : ANÁLISIS FODA  </vt:lpstr>
      <vt:lpstr>SALLY´S : ANÁLISIS FODA  </vt:lpstr>
      <vt:lpstr>SALLY´S : ANÁLISIS FODA  </vt:lpstr>
      <vt:lpstr>SALLY´S : ANALISIS FODA  </vt:lpstr>
      <vt:lpstr>SALLY´S : Estrategias de MKT </vt:lpstr>
      <vt:lpstr>SALLY´S : Estrategias de MKT </vt:lpstr>
      <vt:lpstr>SALLY´S:  MATRIZ DE EXPANSIÓN PRODUCTO/MERCADO </vt:lpstr>
      <vt:lpstr>SALLY´S :   Estrategias Competitivas Genéricas según Porter </vt:lpstr>
      <vt:lpstr>SALLY´S :   CREACIÓN Y GESTIÓN DE UN SISTEMA DE INFORMACIÓN</vt:lpstr>
      <vt:lpstr>SALLY´S :   CREACIÓN Y GESTIÓN DE UN SISTEMA DE INFORMACIÓN</vt:lpstr>
      <vt:lpstr>Diapositiva 35</vt:lpstr>
      <vt:lpstr>SALLY´S :   CREACIÓN Y GESTIÓN DE UN SISTEMA DE INFORMACIÓN</vt:lpstr>
      <vt:lpstr>SALLY´S :   CREACIÓN Y GESTIÓN DE UN SISTEMA DE INFORMACIÓN</vt:lpstr>
      <vt:lpstr>SALLY´S :   CREACIÓN Y GESTIÓN DE UN SISTEMA DE INFORMACIÓN</vt:lpstr>
      <vt:lpstr>SALLY´S :   CREACIÓN Y GESTIÓN DE UN SISTEMA DE INFORMACIÓN</vt:lpstr>
      <vt:lpstr>SALLY´S :   CREACIÓN Y GESTIÓN DE UN SISTEMA DE INFORMACIÓN</vt:lpstr>
      <vt:lpstr>SALLY´S :   CREACIÓN Y GESTIÓN DE UN SISTEMA DE INFORMACIÓN</vt:lpstr>
      <vt:lpstr>SALLY´S :   CREACIÓN Y GESTIÓN DE UN SISTEMA DE INFORMACIÓN</vt:lpstr>
      <vt:lpstr>SALLY´S : RESULTADOS</vt:lpstr>
      <vt:lpstr>SALLY´S : PROGRAMA PARA RECUPERACIÓN DE CLIENTES</vt:lpstr>
      <vt:lpstr>SALLY´S : PROGRAMA PARA FIDELIZACIÓN DE CLIENTES</vt:lpstr>
      <vt:lpstr>SALLY´S : PROGRAMA PARA PROMOCIONES GENERALES</vt:lpstr>
      <vt:lpstr>SALLY´S : ESTUDIO TÉCNICO</vt:lpstr>
      <vt:lpstr>SALLY´S : ESTUDIO ORGANIZACIONAL  </vt:lpstr>
      <vt:lpstr>SALLY´S : ESTUDIO ORGANIZACIONAL  </vt:lpstr>
      <vt:lpstr>SALLY´S : ESTUDIO ORGANIZACIONAL  </vt:lpstr>
      <vt:lpstr>SALLY´S : ESTUDIO ORGANIZACIONAL  </vt:lpstr>
      <vt:lpstr>SALLY´S : ESTUDIO ORGANIZACIONAL  </vt:lpstr>
      <vt:lpstr>SALLY´S : ESTUDIO ORGANIZACIONAL  </vt:lpstr>
      <vt:lpstr>Diapositiva 54</vt:lpstr>
      <vt:lpstr>SALLY´S : ESTUDIO FINANCIERO  </vt:lpstr>
      <vt:lpstr>SALLY´S : ESTUDIO FINANCIERO  </vt:lpstr>
      <vt:lpstr>SALLY´S : ESTUDIO FINANCIERO  </vt:lpstr>
      <vt:lpstr>SALLY´S : ESTUDIO FINANCIERO  </vt:lpstr>
      <vt:lpstr>SALLY´S : ESTUDIO FINANCIERO  </vt:lpstr>
      <vt:lpstr>SALLY´S : ESTUDIO FINANCIERO  </vt:lpstr>
      <vt:lpstr>SALLY´S : ESTUDIO FINANCIERO  </vt:lpstr>
      <vt:lpstr>SALLY´S : ESTUDIO FINANCIERO  </vt:lpstr>
      <vt:lpstr>SALLY´S : ESTUDIO FINANCIERO  </vt:lpstr>
      <vt:lpstr>SALLY´S : ESTUDIO FINANCIERO  </vt:lpstr>
      <vt:lpstr>SALLY´S : ESTUDIO FINANCIERO  </vt:lpstr>
      <vt:lpstr>SALLY´S : ESTUDIO FINANCIERO  </vt:lpstr>
      <vt:lpstr>SALLY´S : ESTUDIO FINANCIERO  </vt:lpstr>
      <vt:lpstr>SALLY´S : ESTUDIO FINANCIERO  </vt:lpstr>
      <vt:lpstr>SALLY´S : CONCLUSIONES  </vt:lpstr>
      <vt:lpstr>SALLY´S : CONCLUSIONES  </vt:lpstr>
      <vt:lpstr>SALLY´S : CONCLUSIONES  </vt:lpstr>
      <vt:lpstr>SALLY´S : CONCLUSIONES  </vt:lpstr>
      <vt:lpstr>SALLY´S : CONCLUSIONES  </vt:lpstr>
      <vt:lpstr>SALLY´S : RECOMENDACIONES</vt:lpstr>
      <vt:lpstr>SALLY´S : RECOMENDACIONES</vt:lpstr>
      <vt:lpstr>SALLY´S : RECOMENDACIONES</vt:lpstr>
      <vt:lpstr>SALLY´S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COMPURAM</dc:creator>
  <cp:lastModifiedBy>Administrador</cp:lastModifiedBy>
  <cp:revision>46</cp:revision>
  <dcterms:created xsi:type="dcterms:W3CDTF">2006-12-07T05:00:11Z</dcterms:created>
  <dcterms:modified xsi:type="dcterms:W3CDTF">2009-12-17T14:26:08Z</dcterms:modified>
</cp:coreProperties>
</file>