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handoutMasterIdLst>
    <p:handoutMasterId r:id="rId72"/>
  </p:handoutMasterIdLst>
  <p:sldIdLst>
    <p:sldId id="256" r:id="rId2"/>
    <p:sldId id="257" r:id="rId3"/>
    <p:sldId id="260" r:id="rId4"/>
    <p:sldId id="258" r:id="rId5"/>
    <p:sldId id="259" r:id="rId6"/>
    <p:sldId id="261" r:id="rId7"/>
    <p:sldId id="262" r:id="rId8"/>
    <p:sldId id="263" r:id="rId9"/>
    <p:sldId id="264" r:id="rId10"/>
    <p:sldId id="265" r:id="rId11"/>
    <p:sldId id="266" r:id="rId12"/>
    <p:sldId id="268" r:id="rId13"/>
    <p:sldId id="269" r:id="rId14"/>
    <p:sldId id="270" r:id="rId15"/>
    <p:sldId id="271" r:id="rId16"/>
    <p:sldId id="272" r:id="rId17"/>
    <p:sldId id="274" r:id="rId18"/>
    <p:sldId id="273"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Lst>
  <p:sldSz cx="9144000" cy="6858000" type="screen4x3"/>
  <p:notesSz cx="6858000" cy="9144000"/>
  <p:defaultTextStyle>
    <a:defPPr>
      <a:defRPr lang="en-US"/>
    </a:defPPr>
    <a:lvl1pPr algn="ctr" rtl="0" fontAlgn="base">
      <a:spcBef>
        <a:spcPct val="0"/>
      </a:spcBef>
      <a:spcAft>
        <a:spcPct val="0"/>
      </a:spcAft>
      <a:defRPr sz="2800" kern="1200">
        <a:solidFill>
          <a:schemeClr val="tx1"/>
        </a:solidFill>
        <a:latin typeface="Tahoma" pitchFamily="34" charset="0"/>
        <a:ea typeface="+mn-ea"/>
        <a:cs typeface="+mn-cs"/>
      </a:defRPr>
    </a:lvl1pPr>
    <a:lvl2pPr marL="457200" algn="ctr" rtl="0" fontAlgn="base">
      <a:spcBef>
        <a:spcPct val="0"/>
      </a:spcBef>
      <a:spcAft>
        <a:spcPct val="0"/>
      </a:spcAft>
      <a:defRPr sz="2800" kern="1200">
        <a:solidFill>
          <a:schemeClr val="tx1"/>
        </a:solidFill>
        <a:latin typeface="Tahoma" pitchFamily="34" charset="0"/>
        <a:ea typeface="+mn-ea"/>
        <a:cs typeface="+mn-cs"/>
      </a:defRPr>
    </a:lvl2pPr>
    <a:lvl3pPr marL="914400" algn="ctr" rtl="0" fontAlgn="base">
      <a:spcBef>
        <a:spcPct val="0"/>
      </a:spcBef>
      <a:spcAft>
        <a:spcPct val="0"/>
      </a:spcAft>
      <a:defRPr sz="2800" kern="1200">
        <a:solidFill>
          <a:schemeClr val="tx1"/>
        </a:solidFill>
        <a:latin typeface="Tahoma" pitchFamily="34" charset="0"/>
        <a:ea typeface="+mn-ea"/>
        <a:cs typeface="+mn-cs"/>
      </a:defRPr>
    </a:lvl3pPr>
    <a:lvl4pPr marL="1371600" algn="ctr" rtl="0" fontAlgn="base">
      <a:spcBef>
        <a:spcPct val="0"/>
      </a:spcBef>
      <a:spcAft>
        <a:spcPct val="0"/>
      </a:spcAft>
      <a:defRPr sz="2800" kern="1200">
        <a:solidFill>
          <a:schemeClr val="tx1"/>
        </a:solidFill>
        <a:latin typeface="Tahoma" pitchFamily="34" charset="0"/>
        <a:ea typeface="+mn-ea"/>
        <a:cs typeface="+mn-cs"/>
      </a:defRPr>
    </a:lvl4pPr>
    <a:lvl5pPr marL="1828800" algn="ctr" rtl="0" fontAlgn="base">
      <a:spcBef>
        <a:spcPct val="0"/>
      </a:spcBef>
      <a:spcAft>
        <a:spcPct val="0"/>
      </a:spcAft>
      <a:defRPr sz="2800" kern="1200">
        <a:solidFill>
          <a:schemeClr val="tx1"/>
        </a:solidFill>
        <a:latin typeface="Tahoma" pitchFamily="34" charset="0"/>
        <a:ea typeface="+mn-ea"/>
        <a:cs typeface="+mn-cs"/>
      </a:defRPr>
    </a:lvl5pPr>
    <a:lvl6pPr marL="2286000" algn="l" defTabSz="914400" rtl="0" eaLnBrk="1" latinLnBrk="0" hangingPunct="1">
      <a:defRPr sz="2800" kern="1200">
        <a:solidFill>
          <a:schemeClr val="tx1"/>
        </a:solidFill>
        <a:latin typeface="Tahoma" pitchFamily="34" charset="0"/>
        <a:ea typeface="+mn-ea"/>
        <a:cs typeface="+mn-cs"/>
      </a:defRPr>
    </a:lvl6pPr>
    <a:lvl7pPr marL="2743200" algn="l" defTabSz="914400" rtl="0" eaLnBrk="1" latinLnBrk="0" hangingPunct="1">
      <a:defRPr sz="2800" kern="1200">
        <a:solidFill>
          <a:schemeClr val="tx1"/>
        </a:solidFill>
        <a:latin typeface="Tahoma" pitchFamily="34" charset="0"/>
        <a:ea typeface="+mn-ea"/>
        <a:cs typeface="+mn-cs"/>
      </a:defRPr>
    </a:lvl7pPr>
    <a:lvl8pPr marL="3200400" algn="l" defTabSz="914400" rtl="0" eaLnBrk="1" latinLnBrk="0" hangingPunct="1">
      <a:defRPr sz="2800" kern="1200">
        <a:solidFill>
          <a:schemeClr val="tx1"/>
        </a:solidFill>
        <a:latin typeface="Tahoma" pitchFamily="34" charset="0"/>
        <a:ea typeface="+mn-ea"/>
        <a:cs typeface="+mn-cs"/>
      </a:defRPr>
    </a:lvl8pPr>
    <a:lvl9pPr marL="3657600" algn="l" defTabSz="914400" rtl="0" eaLnBrk="1" latinLnBrk="0" hangingPunct="1">
      <a:defRPr sz="28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vertBarState="minimized" horzBarState="maximized">
    <p:restoredLeft sz="32787"/>
    <p:restoredTop sz="90929"/>
  </p:normalViewPr>
  <p:slideViewPr>
    <p:cSldViewPr>
      <p:cViewPr>
        <p:scale>
          <a:sx n="50" d="100"/>
          <a:sy n="50" d="100"/>
        </p:scale>
        <p:origin x="-636" y="-10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Lst>
  </p:outlineViewPr>
  <p:notesTextViewPr>
    <p:cViewPr>
      <p:scale>
        <a:sx n="100" d="100"/>
        <a:sy n="100"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8.xml"/><Relationship Id="rId13" Type="http://schemas.openxmlformats.org/officeDocument/2006/relationships/slide" Target="slides/slide44.xml"/><Relationship Id="rId18" Type="http://schemas.openxmlformats.org/officeDocument/2006/relationships/slide" Target="slides/slide57.xml"/><Relationship Id="rId3" Type="http://schemas.openxmlformats.org/officeDocument/2006/relationships/slide" Target="slides/slide6.xml"/><Relationship Id="rId21" Type="http://schemas.openxmlformats.org/officeDocument/2006/relationships/slide" Target="slides/slide65.xml"/><Relationship Id="rId7" Type="http://schemas.openxmlformats.org/officeDocument/2006/relationships/slide" Target="slides/slide17.xml"/><Relationship Id="rId12" Type="http://schemas.openxmlformats.org/officeDocument/2006/relationships/slide" Target="slides/slide39.xml"/><Relationship Id="rId17" Type="http://schemas.openxmlformats.org/officeDocument/2006/relationships/slide" Target="slides/slide52.xml"/><Relationship Id="rId2" Type="http://schemas.openxmlformats.org/officeDocument/2006/relationships/slide" Target="slides/slide3.xml"/><Relationship Id="rId16" Type="http://schemas.openxmlformats.org/officeDocument/2006/relationships/slide" Target="slides/slide50.xml"/><Relationship Id="rId20" Type="http://schemas.openxmlformats.org/officeDocument/2006/relationships/slide" Target="slides/slide64.xml"/><Relationship Id="rId1" Type="http://schemas.openxmlformats.org/officeDocument/2006/relationships/slide" Target="slides/slide1.xml"/><Relationship Id="rId6" Type="http://schemas.openxmlformats.org/officeDocument/2006/relationships/slide" Target="slides/slide15.xml"/><Relationship Id="rId11" Type="http://schemas.openxmlformats.org/officeDocument/2006/relationships/slide" Target="slides/slide31.xml"/><Relationship Id="rId5" Type="http://schemas.openxmlformats.org/officeDocument/2006/relationships/slide" Target="slides/slide12.xml"/><Relationship Id="rId15" Type="http://schemas.openxmlformats.org/officeDocument/2006/relationships/slide" Target="slides/slide48.xml"/><Relationship Id="rId10" Type="http://schemas.openxmlformats.org/officeDocument/2006/relationships/slide" Target="slides/slide20.xml"/><Relationship Id="rId19" Type="http://schemas.openxmlformats.org/officeDocument/2006/relationships/slide" Target="slides/slide63.xml"/><Relationship Id="rId4" Type="http://schemas.openxmlformats.org/officeDocument/2006/relationships/slide" Target="slides/slide8.xml"/><Relationship Id="rId9" Type="http://schemas.openxmlformats.org/officeDocument/2006/relationships/slide" Target="slides/slide19.xml"/><Relationship Id="rId14"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s-ES"/>
          </a:p>
        </p:txBody>
      </p:sp>
      <p:sp>
        <p:nvSpPr>
          <p:cNvPr id="19763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s-ES"/>
          </a:p>
        </p:txBody>
      </p:sp>
      <p:sp>
        <p:nvSpPr>
          <p:cNvPr id="19763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endParaRPr lang="es-ES"/>
          </a:p>
        </p:txBody>
      </p:sp>
      <p:sp>
        <p:nvSpPr>
          <p:cNvPr id="19763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5F2E106-9D7C-4124-B8D7-7052C29C834D}" type="slidenum">
              <a:rPr lang="es-ES"/>
              <a:pPr/>
              <a:t>‹Nº›</a:t>
            </a:fld>
            <a:endParaRPr lang="es-E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65538" name="Group 2"/>
          <p:cNvGrpSpPr>
            <a:grpSpLocks/>
          </p:cNvGrpSpPr>
          <p:nvPr/>
        </p:nvGrpSpPr>
        <p:grpSpPr bwMode="auto">
          <a:xfrm>
            <a:off x="0" y="2438400"/>
            <a:ext cx="9009063" cy="1052513"/>
            <a:chOff x="0" y="1536"/>
            <a:chExt cx="5675" cy="663"/>
          </a:xfrm>
        </p:grpSpPr>
        <p:grpSp>
          <p:nvGrpSpPr>
            <p:cNvPr id="65539" name="Group 3"/>
            <p:cNvGrpSpPr>
              <a:grpSpLocks/>
            </p:cNvGrpSpPr>
            <p:nvPr/>
          </p:nvGrpSpPr>
          <p:grpSpPr bwMode="auto">
            <a:xfrm>
              <a:off x="183" y="1604"/>
              <a:ext cx="448" cy="299"/>
              <a:chOff x="720" y="336"/>
              <a:chExt cx="624" cy="432"/>
            </a:xfrm>
          </p:grpSpPr>
          <p:sp>
            <p:nvSpPr>
              <p:cNvPr id="65540"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es-ES"/>
              </a:p>
            </p:txBody>
          </p:sp>
          <p:sp>
            <p:nvSpPr>
              <p:cNvPr id="65541"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es-ES"/>
              </a:p>
            </p:txBody>
          </p:sp>
        </p:grpSp>
        <p:grpSp>
          <p:nvGrpSpPr>
            <p:cNvPr id="65542" name="Group 6"/>
            <p:cNvGrpSpPr>
              <a:grpSpLocks/>
            </p:cNvGrpSpPr>
            <p:nvPr/>
          </p:nvGrpSpPr>
          <p:grpSpPr bwMode="auto">
            <a:xfrm>
              <a:off x="261" y="1870"/>
              <a:ext cx="465" cy="299"/>
              <a:chOff x="912" y="2640"/>
              <a:chExt cx="672" cy="432"/>
            </a:xfrm>
          </p:grpSpPr>
          <p:sp>
            <p:nvSpPr>
              <p:cNvPr id="65543"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es-ES"/>
              </a:p>
            </p:txBody>
          </p:sp>
          <p:sp>
            <p:nvSpPr>
              <p:cNvPr id="65544"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es-ES"/>
              </a:p>
            </p:txBody>
          </p:sp>
        </p:grpSp>
        <p:sp>
          <p:nvSpPr>
            <p:cNvPr id="65545"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es-ES"/>
            </a:p>
          </p:txBody>
        </p:sp>
        <p:sp>
          <p:nvSpPr>
            <p:cNvPr id="65546"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es-ES"/>
            </a:p>
          </p:txBody>
        </p:sp>
        <p:sp>
          <p:nvSpPr>
            <p:cNvPr id="65547"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es-E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s-ES"/>
              <a:t>Haga clic para modificar el estilo de título del patrón</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s-E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s-E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5D12B12A-DE39-4AA4-ADDF-C312284C0320}"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C2A5061A-3905-4453-8BD9-3ECA8600505E}"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04050" y="617538"/>
            <a:ext cx="1951038" cy="55149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150938" y="617538"/>
            <a:ext cx="5700712" cy="55149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5986BB7-5948-45E4-9264-A8A9F96C791F}"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69BB16B9-962E-4817-A880-5BF3C6C5403B}"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2CD2FFDE-3FE5-42FB-AC05-711F5296D401}"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086F24AB-F4B0-42BA-8732-C0872C20E67C}"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63914D27-78C5-4F53-BCF1-74F6176E903B}"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BE10FC10-6B8D-4DDB-8AD0-066C13E0802A}"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5419CF2C-DECE-4987-8E87-B5855ADCE4BB}"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7886746B-9573-4AF8-8D51-BE9D349F2A70}"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48228216-F962-407C-819F-DD4F4C13DE84}"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endParaRPr kumimoji="1" lang="es-ES" sz="2400"/>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kumimoji="1" lang="es-ES" sz="2400"/>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endParaRPr kumimoji="1" lang="es-ES" sz="2400"/>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kumimoji="1" lang="es-ES" sz="2400"/>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kumimoji="1" lang="es-ES" sz="2400"/>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endParaRPr kumimoji="1" lang="es-ES" sz="2400"/>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kumimoji="1" lang="es-ES" sz="2400"/>
          </a:p>
        </p:txBody>
      </p:sp>
      <p:sp>
        <p:nvSpPr>
          <p:cNvPr id="6452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s-ES" smtClean="0"/>
              <a:t>Haga clic para modificar el estilo de título del patrón</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endParaRPr lang="es-E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s-E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E13BFDE5-714D-42CE-83DA-8332C38ACD66}"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ahoma" pitchFamily="34" charset="0"/>
        </a:defRPr>
      </a:lvl2pPr>
      <a:lvl3pPr algn="l" rtl="0" fontAlgn="base">
        <a:spcBef>
          <a:spcPct val="0"/>
        </a:spcBef>
        <a:spcAft>
          <a:spcPct val="0"/>
        </a:spcAft>
        <a:defRPr sz="4400">
          <a:solidFill>
            <a:schemeClr val="tx2"/>
          </a:solidFill>
          <a:latin typeface="Tahoma" pitchFamily="34" charset="0"/>
        </a:defRPr>
      </a:lvl3pPr>
      <a:lvl4pPr algn="l" rtl="0" fontAlgn="base">
        <a:spcBef>
          <a:spcPct val="0"/>
        </a:spcBef>
        <a:spcAft>
          <a:spcPct val="0"/>
        </a:spcAft>
        <a:defRPr sz="4400">
          <a:solidFill>
            <a:schemeClr val="tx2"/>
          </a:solidFill>
          <a:latin typeface="Tahoma" pitchFamily="34" charset="0"/>
        </a:defRPr>
      </a:lvl4pPr>
      <a:lvl5pPr algn="l" rtl="0" fontAlgn="base">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Hoja_de_c_lculo_de_Microsoft_Office_Excel_97-2003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3" Type="http://schemas.openxmlformats.org/officeDocument/2006/relationships/oleObject" Target="../embeddings/Hoja_de_c_lculo_de_Microsoft_Office_Excel_97-20033.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2.xml.rels><?xml version="1.0" encoding="UTF-8" standalone="yes"?>
<Relationships xmlns="http://schemas.openxmlformats.org/package/2006/relationships"><Relationship Id="rId3" Type="http://schemas.openxmlformats.org/officeDocument/2006/relationships/oleObject" Target="../embeddings/Hoja_de_c_lculo_de_Microsoft_Office_Excel_97-2003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3" Type="http://schemas.openxmlformats.org/officeDocument/2006/relationships/oleObject" Target="../embeddings/Hoja_de_c_lculo_de_Microsoft_Office_Excel_97-2003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Hoja_de_c_lculo_de_Microsoft_Office_Excel_97-20035.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34.xml.rels><?xml version="1.0" encoding="UTF-8" standalone="yes"?>
<Relationships xmlns="http://schemas.openxmlformats.org/package/2006/relationships"><Relationship Id="rId3" Type="http://schemas.openxmlformats.org/officeDocument/2006/relationships/oleObject" Target="../embeddings/Hoja_de_c_lculo_de_Microsoft_Office_Excel_97-20036.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35.xml.rels><?xml version="1.0" encoding="UTF-8" standalone="yes"?>
<Relationships xmlns="http://schemas.openxmlformats.org/package/2006/relationships"><Relationship Id="rId3" Type="http://schemas.openxmlformats.org/officeDocument/2006/relationships/oleObject" Target="../embeddings/Hoja_de_c_lculo_de_Microsoft_Office_Excel_97-20037.xls"/><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36.xml.rels><?xml version="1.0" encoding="UTF-8" standalone="yes"?>
<Relationships xmlns="http://schemas.openxmlformats.org/package/2006/relationships"><Relationship Id="rId3" Type="http://schemas.openxmlformats.org/officeDocument/2006/relationships/oleObject" Target="../embeddings/Hoja_de_c_lculo_de_Microsoft_Office_Excel_97-20038.xls"/><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37.xml.rels><?xml version="1.0" encoding="UTF-8" standalone="yes"?>
<Relationships xmlns="http://schemas.openxmlformats.org/package/2006/relationships"><Relationship Id="rId3" Type="http://schemas.openxmlformats.org/officeDocument/2006/relationships/oleObject" Target="../embeddings/Hoja_de_c_lculo_de_Microsoft_Office_Excel_97-20039.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8.xml.rels><?xml version="1.0" encoding="UTF-8" standalone="yes"?>
<Relationships xmlns="http://schemas.openxmlformats.org/package/2006/relationships"><Relationship Id="rId3" Type="http://schemas.openxmlformats.org/officeDocument/2006/relationships/oleObject" Target="../embeddings/Hoja_de_c_lculo_de_Microsoft_Office_Excel_97-200310.xls"/><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Hoja_de_c_lculo_de_Microsoft_Office_Excel_97-200311.xls"/><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41.xml.rels><?xml version="1.0" encoding="UTF-8" standalone="yes"?>
<Relationships xmlns="http://schemas.openxmlformats.org/package/2006/relationships"><Relationship Id="rId3" Type="http://schemas.openxmlformats.org/officeDocument/2006/relationships/oleObject" Target="../embeddings/Hoja_de_c_lculo_de_Microsoft_Office_Excel_97-200312.xls"/><Relationship Id="rId2" Type="http://schemas.openxmlformats.org/officeDocument/2006/relationships/slideLayout" Target="../slideLayouts/slideLayout2.xml"/><Relationship Id="rId1" Type="http://schemas.openxmlformats.org/officeDocument/2006/relationships/vmlDrawing" Target="../drawings/vmlDrawing13.vml"/></Relationships>
</file>

<file path=ppt/slides/_rels/slide42.xml.rels><?xml version="1.0" encoding="UTF-8" standalone="yes"?>
<Relationships xmlns="http://schemas.openxmlformats.org/package/2006/relationships"><Relationship Id="rId3" Type="http://schemas.openxmlformats.org/officeDocument/2006/relationships/oleObject" Target="../embeddings/Hoja_de_c_lculo_de_Microsoft_Office_Excel_97-200313.xls"/><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43.xml.rels><?xml version="1.0" encoding="UTF-8" standalone="yes"?>
<Relationships xmlns="http://schemas.openxmlformats.org/package/2006/relationships"><Relationship Id="rId3" Type="http://schemas.openxmlformats.org/officeDocument/2006/relationships/oleObject" Target="../embeddings/Hoja_de_c_lculo_de_Microsoft_Office_Excel_97-200314.xls"/><Relationship Id="rId2" Type="http://schemas.openxmlformats.org/officeDocument/2006/relationships/slideLayout" Target="../slideLayouts/slideLayout2.xml"/><Relationship Id="rId1" Type="http://schemas.openxmlformats.org/officeDocument/2006/relationships/vmlDrawing" Target="../drawings/vmlDrawing15.v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Hoja_de_c_lculo_de_Microsoft_Office_Excel_97-200315.xls"/><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Hoja_de_c_lculo_de_Microsoft_Office_Excel_97-200316.xls"/><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Hoja_de_c_lculo_de_Microsoft_Office_Excel_97-200317.xls"/><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Hoja_de_c_lculo_de_Microsoft_Office_Excel_97-200318.xls"/><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Hoja_de_c_lculo_de_Microsoft_Office_Excel_97-200319.xl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Hoja_de_c_lculo_de_Microsoft_Office_Excel_97-200320.xls"/><Relationship Id="rId2" Type="http://schemas.openxmlformats.org/officeDocument/2006/relationships/slideLayout" Target="../slideLayouts/slideLayout2.xml"/><Relationship Id="rId1" Type="http://schemas.openxmlformats.org/officeDocument/2006/relationships/vmlDrawing" Target="../drawings/vmlDrawing21.vml"/></Relationships>
</file>

<file path=ppt/slides/_rels/slide55.xml.rels><?xml version="1.0" encoding="UTF-8" standalone="yes"?>
<Relationships xmlns="http://schemas.openxmlformats.org/package/2006/relationships"><Relationship Id="rId3" Type="http://schemas.openxmlformats.org/officeDocument/2006/relationships/oleObject" Target="../embeddings/Hoja_de_c_lculo_de_Microsoft_Office_Excel_97-200321.xls"/><Relationship Id="rId2" Type="http://schemas.openxmlformats.org/officeDocument/2006/relationships/slideLayout" Target="../slideLayouts/slideLayout2.xml"/><Relationship Id="rId1" Type="http://schemas.openxmlformats.org/officeDocument/2006/relationships/vmlDrawing" Target="../drawings/vmlDrawing22.vml"/></Relationships>
</file>

<file path=ppt/slides/_rels/slide56.xml.rels><?xml version="1.0" encoding="UTF-8" standalone="yes"?>
<Relationships xmlns="http://schemas.openxmlformats.org/package/2006/relationships"><Relationship Id="rId3" Type="http://schemas.openxmlformats.org/officeDocument/2006/relationships/oleObject" Target="../embeddings/Hoja_de_c_lculo_de_Microsoft_Office_Excel_97-200322.xls"/><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Hoja_de_c_lculo_de_Microsoft_Office_Excel_97-200323.xls"/><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61.xml.rels><?xml version="1.0" encoding="UTF-8" standalone="yes"?>
<Relationships xmlns="http://schemas.openxmlformats.org/package/2006/relationships"><Relationship Id="rId3" Type="http://schemas.openxmlformats.org/officeDocument/2006/relationships/oleObject" Target="../embeddings/Hoja_de_c_lculo_de_Microsoft_Office_Excel_97-200324.xls"/><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oleObject" Target="../embeddings/Hoja_de_c_lculo_de_Microsoft_Office_Excel_97-200325.xls"/></Relationships>
</file>

<file path=ppt/slides/_rels/slide62.xml.rels><?xml version="1.0" encoding="UTF-8" standalone="yes"?>
<Relationships xmlns="http://schemas.openxmlformats.org/package/2006/relationships"><Relationship Id="rId3" Type="http://schemas.openxmlformats.org/officeDocument/2006/relationships/oleObject" Target="../embeddings/Hoja_de_c_lculo_de_Microsoft_Office_Excel_97-200326.xls"/><Relationship Id="rId2" Type="http://schemas.openxmlformats.org/officeDocument/2006/relationships/slideLayout" Target="../slideLayouts/slideLayout2.xml"/><Relationship Id="rId1" Type="http://schemas.openxmlformats.org/officeDocument/2006/relationships/vmlDrawing" Target="../drawings/vmlDrawing26.vml"/></Relationships>
</file>

<file path=ppt/slides/_rels/slide63.xml.rels><?xml version="1.0" encoding="UTF-8" standalone="yes"?>
<Relationships xmlns="http://schemas.openxmlformats.org/package/2006/relationships"><Relationship Id="rId3" Type="http://schemas.openxmlformats.org/officeDocument/2006/relationships/oleObject" Target="../embeddings/Hoja_de_c_lculo_de_Microsoft_Office_Excel_97-200327.xls"/><Relationship Id="rId2" Type="http://schemas.openxmlformats.org/officeDocument/2006/relationships/slideLayout" Target="../slideLayouts/slideLayout2.xml"/><Relationship Id="rId1" Type="http://schemas.openxmlformats.org/officeDocument/2006/relationships/vmlDrawing" Target="../drawings/vmlDrawing27.vml"/></Relationships>
</file>

<file path=ppt/slides/_rels/slide64.xml.rels><?xml version="1.0" encoding="UTF-8" standalone="yes"?>
<Relationships xmlns="http://schemas.openxmlformats.org/package/2006/relationships"><Relationship Id="rId3" Type="http://schemas.openxmlformats.org/officeDocument/2006/relationships/oleObject" Target="../embeddings/Hoja_de_c_lculo_de_Microsoft_Office_Excel_97-200328.xls"/><Relationship Id="rId2" Type="http://schemas.openxmlformats.org/officeDocument/2006/relationships/slideLayout" Target="../slideLayouts/slideLayout2.xml"/><Relationship Id="rId1" Type="http://schemas.openxmlformats.org/officeDocument/2006/relationships/vmlDrawing" Target="../drawings/vmlDrawing28.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subTitle" idx="1"/>
          </p:nvPr>
        </p:nvSpPr>
        <p:spPr>
          <a:xfrm>
            <a:off x="1524000" y="990600"/>
            <a:ext cx="6400800" cy="1752600"/>
          </a:xfrm>
        </p:spPr>
        <p:txBody>
          <a:bodyPr/>
          <a:lstStyle/>
          <a:p>
            <a:r>
              <a:rPr lang="es-MX" b="1"/>
              <a:t>Creación de una empresa Mejoramiento Organizacional para el sector Educativo de la ciudad de Guayaquil.</a:t>
            </a:r>
          </a:p>
          <a:p>
            <a:endParaRPr lang="es-MX" sz="3600" b="1">
              <a:solidFill>
                <a:schemeClr val="folHlink"/>
              </a:solidFill>
            </a:endParaRPr>
          </a:p>
          <a:p>
            <a:r>
              <a:rPr lang="es-MX" sz="3600" b="1">
                <a:solidFill>
                  <a:schemeClr val="folHlink"/>
                </a:solidFill>
              </a:rPr>
              <a:t>CAPDE Internacional S.A.</a:t>
            </a:r>
            <a:endParaRPr lang="es-ES" sz="3600" b="1">
              <a:solidFill>
                <a:schemeClr val="folHlink"/>
              </a:solidFill>
            </a:endParaRPr>
          </a:p>
        </p:txBody>
      </p:sp>
      <p:sp>
        <p:nvSpPr>
          <p:cNvPr id="95239" name="Text Box 7"/>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95240" name="Text Box 8"/>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066800" y="0"/>
            <a:ext cx="7793038" cy="1143000"/>
          </a:xfrm>
        </p:spPr>
        <p:txBody>
          <a:bodyPr/>
          <a:lstStyle/>
          <a:p>
            <a:r>
              <a:rPr lang="es-MX" sz="3200" b="1"/>
              <a:t>Organigrama funcional :</a:t>
            </a:r>
            <a:endParaRPr lang="es-ES" sz="3200" b="1"/>
          </a:p>
        </p:txBody>
      </p:sp>
      <p:sp>
        <p:nvSpPr>
          <p:cNvPr id="104451"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04452"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0445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grpSp>
        <p:nvGrpSpPr>
          <p:cNvPr id="104611" name="Group 163"/>
          <p:cNvGrpSpPr>
            <a:grpSpLocks/>
          </p:cNvGrpSpPr>
          <p:nvPr/>
        </p:nvGrpSpPr>
        <p:grpSpPr bwMode="auto">
          <a:xfrm>
            <a:off x="2819400" y="1143000"/>
            <a:ext cx="4648200" cy="5181600"/>
            <a:chOff x="1776" y="912"/>
            <a:chExt cx="2698" cy="3072"/>
          </a:xfrm>
        </p:grpSpPr>
        <p:sp>
          <p:nvSpPr>
            <p:cNvPr id="104545" name="Text Box 97"/>
            <p:cNvSpPr txBox="1">
              <a:spLocks noChangeArrowheads="1"/>
            </p:cNvSpPr>
            <p:nvPr/>
          </p:nvSpPr>
          <p:spPr bwMode="auto">
            <a:xfrm>
              <a:off x="2544" y="912"/>
              <a:ext cx="1087" cy="113"/>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Junta General de Accionistas</a:t>
              </a:r>
            </a:p>
          </p:txBody>
        </p:sp>
        <p:sp>
          <p:nvSpPr>
            <p:cNvPr id="104546" name="Text Box 98"/>
            <p:cNvSpPr txBox="1">
              <a:spLocks noChangeArrowheads="1"/>
            </p:cNvSpPr>
            <p:nvPr/>
          </p:nvSpPr>
          <p:spPr bwMode="auto">
            <a:xfrm>
              <a:off x="2541" y="1112"/>
              <a:ext cx="1087"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Presidente Ejecutivo</a:t>
              </a:r>
            </a:p>
            <a:p>
              <a:pPr eaLnBrk="0" hangingPunct="0"/>
              <a:r>
                <a:rPr lang="es-ES" sz="600" b="1">
                  <a:latin typeface="Arial" charset="0"/>
                </a:rPr>
                <a:t>(Eco. Luis Lara Delgado) (1)</a:t>
              </a:r>
            </a:p>
          </p:txBody>
        </p:sp>
        <p:sp>
          <p:nvSpPr>
            <p:cNvPr id="104547" name="Text Box 99"/>
            <p:cNvSpPr txBox="1">
              <a:spLocks noChangeArrowheads="1"/>
            </p:cNvSpPr>
            <p:nvPr/>
          </p:nvSpPr>
          <p:spPr bwMode="auto">
            <a:xfrm>
              <a:off x="2340" y="1338"/>
              <a:ext cx="1530"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Gerente General de Mejoramiento Organizacional</a:t>
              </a:r>
            </a:p>
            <a:p>
              <a:pPr eaLnBrk="0" hangingPunct="0"/>
              <a:r>
                <a:rPr lang="es-ES" sz="600" b="1">
                  <a:latin typeface="Arial" charset="0"/>
                </a:rPr>
                <a:t>(Mrs. Martha Delgado de Lara)  (1)</a:t>
              </a:r>
            </a:p>
          </p:txBody>
        </p:sp>
        <p:sp>
          <p:nvSpPr>
            <p:cNvPr id="104548" name="Text Box 100"/>
            <p:cNvSpPr txBox="1">
              <a:spLocks noChangeArrowheads="1"/>
            </p:cNvSpPr>
            <p:nvPr/>
          </p:nvSpPr>
          <p:spPr bwMode="auto">
            <a:xfrm>
              <a:off x="2098" y="1580"/>
              <a:ext cx="524" cy="188"/>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Administración Contable y Facturación (7)</a:t>
              </a:r>
            </a:p>
          </p:txBody>
        </p:sp>
        <p:sp>
          <p:nvSpPr>
            <p:cNvPr id="104549" name="Text Box 101"/>
            <p:cNvSpPr txBox="1">
              <a:spLocks noChangeArrowheads="1"/>
            </p:cNvSpPr>
            <p:nvPr/>
          </p:nvSpPr>
          <p:spPr bwMode="auto">
            <a:xfrm>
              <a:off x="3789" y="1618"/>
              <a:ext cx="524" cy="13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Dpto. Legal y de Contratación (4)</a:t>
              </a:r>
            </a:p>
          </p:txBody>
        </p:sp>
        <p:sp>
          <p:nvSpPr>
            <p:cNvPr id="104550" name="Line 102"/>
            <p:cNvSpPr>
              <a:spLocks noChangeShapeType="1"/>
            </p:cNvSpPr>
            <p:nvPr/>
          </p:nvSpPr>
          <p:spPr bwMode="auto">
            <a:xfrm>
              <a:off x="2622" y="1676"/>
              <a:ext cx="1167" cy="0"/>
            </a:xfrm>
            <a:prstGeom prst="line">
              <a:avLst/>
            </a:prstGeom>
            <a:noFill/>
            <a:ln w="9525">
              <a:solidFill>
                <a:srgbClr val="000000"/>
              </a:solidFill>
              <a:round/>
              <a:headEnd/>
              <a:tailEnd/>
            </a:ln>
          </p:spPr>
          <p:txBody>
            <a:bodyPr/>
            <a:lstStyle/>
            <a:p>
              <a:endParaRPr lang="es-ES"/>
            </a:p>
          </p:txBody>
        </p:sp>
        <p:sp>
          <p:nvSpPr>
            <p:cNvPr id="104551" name="Line 103"/>
            <p:cNvSpPr>
              <a:spLocks noChangeShapeType="1"/>
            </p:cNvSpPr>
            <p:nvPr/>
          </p:nvSpPr>
          <p:spPr bwMode="auto">
            <a:xfrm>
              <a:off x="3185" y="1505"/>
              <a:ext cx="0" cy="356"/>
            </a:xfrm>
            <a:prstGeom prst="line">
              <a:avLst/>
            </a:prstGeom>
            <a:noFill/>
            <a:ln w="9525">
              <a:solidFill>
                <a:srgbClr val="000000"/>
              </a:solidFill>
              <a:round/>
              <a:headEnd/>
              <a:tailEnd/>
            </a:ln>
          </p:spPr>
          <p:txBody>
            <a:bodyPr/>
            <a:lstStyle/>
            <a:p>
              <a:endParaRPr lang="es-ES"/>
            </a:p>
          </p:txBody>
        </p:sp>
        <p:sp>
          <p:nvSpPr>
            <p:cNvPr id="104552" name="Line 104"/>
            <p:cNvSpPr>
              <a:spLocks noChangeShapeType="1"/>
            </p:cNvSpPr>
            <p:nvPr/>
          </p:nvSpPr>
          <p:spPr bwMode="auto">
            <a:xfrm>
              <a:off x="3145" y="1037"/>
              <a:ext cx="0" cy="75"/>
            </a:xfrm>
            <a:prstGeom prst="line">
              <a:avLst/>
            </a:prstGeom>
            <a:noFill/>
            <a:ln w="9525">
              <a:solidFill>
                <a:srgbClr val="000000"/>
              </a:solidFill>
              <a:round/>
              <a:headEnd/>
              <a:tailEnd/>
            </a:ln>
          </p:spPr>
          <p:txBody>
            <a:bodyPr/>
            <a:lstStyle/>
            <a:p>
              <a:endParaRPr lang="es-ES"/>
            </a:p>
          </p:txBody>
        </p:sp>
        <p:sp>
          <p:nvSpPr>
            <p:cNvPr id="104553" name="Line 105"/>
            <p:cNvSpPr>
              <a:spLocks noChangeShapeType="1"/>
            </p:cNvSpPr>
            <p:nvPr/>
          </p:nvSpPr>
          <p:spPr bwMode="auto">
            <a:xfrm>
              <a:off x="3185" y="1243"/>
              <a:ext cx="0" cy="112"/>
            </a:xfrm>
            <a:prstGeom prst="line">
              <a:avLst/>
            </a:prstGeom>
            <a:noFill/>
            <a:ln w="9525">
              <a:solidFill>
                <a:srgbClr val="000000"/>
              </a:solidFill>
              <a:round/>
              <a:headEnd/>
              <a:tailEnd/>
            </a:ln>
          </p:spPr>
          <p:txBody>
            <a:bodyPr/>
            <a:lstStyle/>
            <a:p>
              <a:endParaRPr lang="es-ES"/>
            </a:p>
          </p:txBody>
        </p:sp>
        <p:sp>
          <p:nvSpPr>
            <p:cNvPr id="104554" name="Line 106"/>
            <p:cNvSpPr>
              <a:spLocks noChangeShapeType="1"/>
            </p:cNvSpPr>
            <p:nvPr/>
          </p:nvSpPr>
          <p:spPr bwMode="auto">
            <a:xfrm>
              <a:off x="1977" y="1843"/>
              <a:ext cx="0" cy="113"/>
            </a:xfrm>
            <a:prstGeom prst="line">
              <a:avLst/>
            </a:prstGeom>
            <a:noFill/>
            <a:ln w="9525">
              <a:solidFill>
                <a:srgbClr val="000000"/>
              </a:solidFill>
              <a:round/>
              <a:headEnd/>
              <a:tailEnd/>
            </a:ln>
          </p:spPr>
          <p:txBody>
            <a:bodyPr/>
            <a:lstStyle/>
            <a:p>
              <a:endParaRPr lang="es-ES"/>
            </a:p>
          </p:txBody>
        </p:sp>
        <p:sp>
          <p:nvSpPr>
            <p:cNvPr id="104555" name="Line 107"/>
            <p:cNvSpPr>
              <a:spLocks noChangeShapeType="1"/>
            </p:cNvSpPr>
            <p:nvPr/>
          </p:nvSpPr>
          <p:spPr bwMode="auto">
            <a:xfrm>
              <a:off x="1977" y="1843"/>
              <a:ext cx="2094" cy="0"/>
            </a:xfrm>
            <a:prstGeom prst="line">
              <a:avLst/>
            </a:prstGeom>
            <a:noFill/>
            <a:ln w="9525">
              <a:solidFill>
                <a:srgbClr val="000000"/>
              </a:solidFill>
              <a:round/>
              <a:headEnd/>
              <a:tailEnd/>
            </a:ln>
          </p:spPr>
          <p:txBody>
            <a:bodyPr/>
            <a:lstStyle/>
            <a:p>
              <a:endParaRPr lang="es-ES"/>
            </a:p>
          </p:txBody>
        </p:sp>
        <p:sp>
          <p:nvSpPr>
            <p:cNvPr id="104556" name="Line 108"/>
            <p:cNvSpPr>
              <a:spLocks noChangeShapeType="1"/>
            </p:cNvSpPr>
            <p:nvPr/>
          </p:nvSpPr>
          <p:spPr bwMode="auto">
            <a:xfrm>
              <a:off x="2501" y="1843"/>
              <a:ext cx="0" cy="113"/>
            </a:xfrm>
            <a:prstGeom prst="line">
              <a:avLst/>
            </a:prstGeom>
            <a:noFill/>
            <a:ln w="9525">
              <a:solidFill>
                <a:srgbClr val="000000"/>
              </a:solidFill>
              <a:round/>
              <a:headEnd/>
              <a:tailEnd/>
            </a:ln>
          </p:spPr>
          <p:txBody>
            <a:bodyPr/>
            <a:lstStyle/>
            <a:p>
              <a:endParaRPr lang="es-ES"/>
            </a:p>
          </p:txBody>
        </p:sp>
        <p:sp>
          <p:nvSpPr>
            <p:cNvPr id="104557" name="Line 109"/>
            <p:cNvSpPr>
              <a:spLocks noChangeShapeType="1"/>
            </p:cNvSpPr>
            <p:nvPr/>
          </p:nvSpPr>
          <p:spPr bwMode="auto">
            <a:xfrm>
              <a:off x="3185" y="1843"/>
              <a:ext cx="0" cy="113"/>
            </a:xfrm>
            <a:prstGeom prst="line">
              <a:avLst/>
            </a:prstGeom>
            <a:noFill/>
            <a:ln w="9525">
              <a:solidFill>
                <a:srgbClr val="000000"/>
              </a:solidFill>
              <a:round/>
              <a:headEnd/>
              <a:tailEnd/>
            </a:ln>
          </p:spPr>
          <p:txBody>
            <a:bodyPr/>
            <a:lstStyle/>
            <a:p>
              <a:endParaRPr lang="es-ES"/>
            </a:p>
          </p:txBody>
        </p:sp>
        <p:sp>
          <p:nvSpPr>
            <p:cNvPr id="104558" name="Line 110"/>
            <p:cNvSpPr>
              <a:spLocks noChangeShapeType="1"/>
            </p:cNvSpPr>
            <p:nvPr/>
          </p:nvSpPr>
          <p:spPr bwMode="auto">
            <a:xfrm>
              <a:off x="3669" y="1843"/>
              <a:ext cx="0" cy="113"/>
            </a:xfrm>
            <a:prstGeom prst="line">
              <a:avLst/>
            </a:prstGeom>
            <a:noFill/>
            <a:ln w="9525">
              <a:solidFill>
                <a:srgbClr val="000000"/>
              </a:solidFill>
              <a:round/>
              <a:headEnd/>
              <a:tailEnd/>
            </a:ln>
          </p:spPr>
          <p:txBody>
            <a:bodyPr/>
            <a:lstStyle/>
            <a:p>
              <a:endParaRPr lang="es-ES"/>
            </a:p>
          </p:txBody>
        </p:sp>
        <p:sp>
          <p:nvSpPr>
            <p:cNvPr id="104559" name="Line 111"/>
            <p:cNvSpPr>
              <a:spLocks noChangeShapeType="1"/>
            </p:cNvSpPr>
            <p:nvPr/>
          </p:nvSpPr>
          <p:spPr bwMode="auto">
            <a:xfrm>
              <a:off x="4071" y="1843"/>
              <a:ext cx="0" cy="113"/>
            </a:xfrm>
            <a:prstGeom prst="line">
              <a:avLst/>
            </a:prstGeom>
            <a:noFill/>
            <a:ln w="9525">
              <a:solidFill>
                <a:srgbClr val="000000"/>
              </a:solidFill>
              <a:round/>
              <a:headEnd/>
              <a:tailEnd/>
            </a:ln>
          </p:spPr>
          <p:txBody>
            <a:bodyPr/>
            <a:lstStyle/>
            <a:p>
              <a:endParaRPr lang="es-ES"/>
            </a:p>
          </p:txBody>
        </p:sp>
        <p:sp>
          <p:nvSpPr>
            <p:cNvPr id="104560" name="Rectangle 112"/>
            <p:cNvSpPr>
              <a:spLocks noChangeArrowheads="1"/>
            </p:cNvSpPr>
            <p:nvPr/>
          </p:nvSpPr>
          <p:spPr bwMode="auto">
            <a:xfrm>
              <a:off x="1776" y="1806"/>
              <a:ext cx="2698" cy="2178"/>
            </a:xfrm>
            <a:prstGeom prst="rect">
              <a:avLst/>
            </a:prstGeom>
            <a:noFill/>
            <a:ln w="9525" cap="rnd">
              <a:solidFill>
                <a:srgbClr val="000000"/>
              </a:solidFill>
              <a:prstDash val="sysDot"/>
              <a:miter lim="800000"/>
              <a:headEnd/>
              <a:tailEnd/>
            </a:ln>
          </p:spPr>
          <p:txBody>
            <a:bodyPr/>
            <a:lstStyle/>
            <a:p>
              <a:endParaRPr lang="es-ES"/>
            </a:p>
          </p:txBody>
        </p:sp>
        <p:grpSp>
          <p:nvGrpSpPr>
            <p:cNvPr id="104610" name="Group 162"/>
            <p:cNvGrpSpPr>
              <a:grpSpLocks/>
            </p:cNvGrpSpPr>
            <p:nvPr/>
          </p:nvGrpSpPr>
          <p:grpSpPr bwMode="auto">
            <a:xfrm>
              <a:off x="1776" y="1956"/>
              <a:ext cx="2698" cy="1989"/>
              <a:chOff x="1776" y="1956"/>
              <a:chExt cx="2698" cy="1989"/>
            </a:xfrm>
          </p:grpSpPr>
          <p:sp>
            <p:nvSpPr>
              <p:cNvPr id="104562" name="Text Box 114"/>
              <p:cNvSpPr txBox="1">
                <a:spLocks noChangeArrowheads="1"/>
              </p:cNvSpPr>
              <p:nvPr/>
            </p:nvSpPr>
            <p:spPr bwMode="auto">
              <a:xfrm>
                <a:off x="1857" y="1956"/>
                <a:ext cx="362" cy="225"/>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Dpto. de Selección y Valoración de cargos (8)</a:t>
                </a:r>
              </a:p>
            </p:txBody>
          </p:sp>
          <p:sp>
            <p:nvSpPr>
              <p:cNvPr id="104563" name="Text Box 115"/>
              <p:cNvSpPr txBox="1">
                <a:spLocks noChangeArrowheads="1"/>
              </p:cNvSpPr>
              <p:nvPr/>
            </p:nvSpPr>
            <p:spPr bwMode="auto">
              <a:xfrm>
                <a:off x="1857" y="2256"/>
                <a:ext cx="402"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Preselección y Base de datos</a:t>
                </a:r>
              </a:p>
            </p:txBody>
          </p:sp>
          <p:sp>
            <p:nvSpPr>
              <p:cNvPr id="104564" name="Text Box 116"/>
              <p:cNvSpPr txBox="1">
                <a:spLocks noChangeArrowheads="1"/>
              </p:cNvSpPr>
              <p:nvPr/>
            </p:nvSpPr>
            <p:spPr bwMode="auto">
              <a:xfrm>
                <a:off x="1897" y="2481"/>
                <a:ext cx="362"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Programas de Inducción</a:t>
                </a:r>
              </a:p>
            </p:txBody>
          </p:sp>
          <p:sp>
            <p:nvSpPr>
              <p:cNvPr id="104565" name="Line 117"/>
              <p:cNvSpPr>
                <a:spLocks noChangeShapeType="1"/>
              </p:cNvSpPr>
              <p:nvPr/>
            </p:nvSpPr>
            <p:spPr bwMode="auto">
              <a:xfrm>
                <a:off x="1977" y="2181"/>
                <a:ext cx="0" cy="75"/>
              </a:xfrm>
              <a:prstGeom prst="line">
                <a:avLst/>
              </a:prstGeom>
              <a:noFill/>
              <a:ln w="9525">
                <a:solidFill>
                  <a:srgbClr val="000000"/>
                </a:solidFill>
                <a:round/>
                <a:headEnd/>
                <a:tailEnd/>
              </a:ln>
            </p:spPr>
            <p:txBody>
              <a:bodyPr/>
              <a:lstStyle/>
              <a:p>
                <a:endParaRPr lang="es-ES"/>
              </a:p>
            </p:txBody>
          </p:sp>
          <p:sp>
            <p:nvSpPr>
              <p:cNvPr id="104566" name="Line 118"/>
              <p:cNvSpPr>
                <a:spLocks noChangeShapeType="1"/>
              </p:cNvSpPr>
              <p:nvPr/>
            </p:nvSpPr>
            <p:spPr bwMode="auto">
              <a:xfrm>
                <a:off x="1977" y="2406"/>
                <a:ext cx="0" cy="75"/>
              </a:xfrm>
              <a:prstGeom prst="line">
                <a:avLst/>
              </a:prstGeom>
              <a:noFill/>
              <a:ln w="9525">
                <a:solidFill>
                  <a:srgbClr val="000000"/>
                </a:solidFill>
                <a:round/>
                <a:headEnd/>
                <a:tailEnd/>
              </a:ln>
            </p:spPr>
            <p:txBody>
              <a:bodyPr/>
              <a:lstStyle/>
              <a:p>
                <a:endParaRPr lang="es-ES"/>
              </a:p>
            </p:txBody>
          </p:sp>
          <p:sp>
            <p:nvSpPr>
              <p:cNvPr id="104567" name="Line 119"/>
              <p:cNvSpPr>
                <a:spLocks noChangeShapeType="1"/>
              </p:cNvSpPr>
              <p:nvPr/>
            </p:nvSpPr>
            <p:spPr bwMode="auto">
              <a:xfrm>
                <a:off x="2380" y="2331"/>
                <a:ext cx="0" cy="263"/>
              </a:xfrm>
              <a:prstGeom prst="line">
                <a:avLst/>
              </a:prstGeom>
              <a:noFill/>
              <a:ln w="9525">
                <a:solidFill>
                  <a:srgbClr val="000000"/>
                </a:solidFill>
                <a:prstDash val="sysDot"/>
                <a:round/>
                <a:headEnd/>
                <a:tailEnd/>
              </a:ln>
            </p:spPr>
            <p:txBody>
              <a:bodyPr/>
              <a:lstStyle/>
              <a:p>
                <a:endParaRPr lang="es-ES"/>
              </a:p>
            </p:txBody>
          </p:sp>
          <p:sp>
            <p:nvSpPr>
              <p:cNvPr id="104568" name="Line 120"/>
              <p:cNvSpPr>
                <a:spLocks noChangeShapeType="1"/>
              </p:cNvSpPr>
              <p:nvPr/>
            </p:nvSpPr>
            <p:spPr bwMode="auto">
              <a:xfrm>
                <a:off x="2259" y="2594"/>
                <a:ext cx="121" cy="0"/>
              </a:xfrm>
              <a:prstGeom prst="line">
                <a:avLst/>
              </a:prstGeom>
              <a:noFill/>
              <a:ln w="9525">
                <a:solidFill>
                  <a:srgbClr val="000000"/>
                </a:solidFill>
                <a:prstDash val="sysDot"/>
                <a:round/>
                <a:headEnd/>
                <a:tailEnd/>
              </a:ln>
            </p:spPr>
            <p:txBody>
              <a:bodyPr/>
              <a:lstStyle/>
              <a:p>
                <a:endParaRPr lang="es-ES"/>
              </a:p>
            </p:txBody>
          </p:sp>
          <p:sp>
            <p:nvSpPr>
              <p:cNvPr id="104569" name="Text Box 121"/>
              <p:cNvSpPr txBox="1">
                <a:spLocks noChangeArrowheads="1"/>
              </p:cNvSpPr>
              <p:nvPr/>
            </p:nvSpPr>
            <p:spPr bwMode="auto">
              <a:xfrm>
                <a:off x="2299" y="1956"/>
                <a:ext cx="443" cy="188"/>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Dpto. de Bienestar Social y Médico (4)</a:t>
                </a:r>
              </a:p>
            </p:txBody>
          </p:sp>
          <p:sp>
            <p:nvSpPr>
              <p:cNvPr id="104570" name="Text Box 122"/>
              <p:cNvSpPr txBox="1">
                <a:spLocks noChangeArrowheads="1"/>
              </p:cNvSpPr>
              <p:nvPr/>
            </p:nvSpPr>
            <p:spPr bwMode="auto">
              <a:xfrm>
                <a:off x="2904" y="1956"/>
                <a:ext cx="442" cy="188"/>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Dpto. Nóminas y Roles de Pagos (4)</a:t>
                </a:r>
              </a:p>
            </p:txBody>
          </p:sp>
          <p:sp>
            <p:nvSpPr>
              <p:cNvPr id="104571" name="Text Box 123"/>
              <p:cNvSpPr txBox="1">
                <a:spLocks noChangeArrowheads="1"/>
              </p:cNvSpPr>
              <p:nvPr/>
            </p:nvSpPr>
            <p:spPr bwMode="auto">
              <a:xfrm>
                <a:off x="3427" y="1956"/>
                <a:ext cx="443" cy="263"/>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Dpto. de Capacitación y Desarrollo Humano (4)</a:t>
                </a:r>
              </a:p>
            </p:txBody>
          </p:sp>
          <p:sp>
            <p:nvSpPr>
              <p:cNvPr id="104572" name="Text Box 124"/>
              <p:cNvSpPr txBox="1">
                <a:spLocks noChangeArrowheads="1"/>
              </p:cNvSpPr>
              <p:nvPr/>
            </p:nvSpPr>
            <p:spPr bwMode="auto">
              <a:xfrm>
                <a:off x="3467" y="2294"/>
                <a:ext cx="363"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Planificación académica</a:t>
                </a:r>
              </a:p>
            </p:txBody>
          </p:sp>
          <p:sp>
            <p:nvSpPr>
              <p:cNvPr id="104573" name="Text Box 125"/>
              <p:cNvSpPr txBox="1">
                <a:spLocks noChangeArrowheads="1"/>
              </p:cNvSpPr>
              <p:nvPr/>
            </p:nvSpPr>
            <p:spPr bwMode="auto">
              <a:xfrm>
                <a:off x="3467" y="2519"/>
                <a:ext cx="403"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Apoyo Logístico</a:t>
                </a:r>
              </a:p>
            </p:txBody>
          </p:sp>
          <p:sp>
            <p:nvSpPr>
              <p:cNvPr id="104574" name="Line 126"/>
              <p:cNvSpPr>
                <a:spLocks noChangeShapeType="1"/>
              </p:cNvSpPr>
              <p:nvPr/>
            </p:nvSpPr>
            <p:spPr bwMode="auto">
              <a:xfrm>
                <a:off x="3669" y="2444"/>
                <a:ext cx="0" cy="75"/>
              </a:xfrm>
              <a:prstGeom prst="line">
                <a:avLst/>
              </a:prstGeom>
              <a:noFill/>
              <a:ln w="9525">
                <a:solidFill>
                  <a:srgbClr val="000000"/>
                </a:solidFill>
                <a:round/>
                <a:headEnd/>
                <a:tailEnd/>
              </a:ln>
            </p:spPr>
            <p:txBody>
              <a:bodyPr/>
              <a:lstStyle/>
              <a:p>
                <a:endParaRPr lang="es-ES"/>
              </a:p>
            </p:txBody>
          </p:sp>
          <p:sp>
            <p:nvSpPr>
              <p:cNvPr id="104575" name="Line 127"/>
              <p:cNvSpPr>
                <a:spLocks noChangeShapeType="1"/>
              </p:cNvSpPr>
              <p:nvPr/>
            </p:nvSpPr>
            <p:spPr bwMode="auto">
              <a:xfrm>
                <a:off x="2380" y="2331"/>
                <a:ext cx="1087" cy="0"/>
              </a:xfrm>
              <a:prstGeom prst="line">
                <a:avLst/>
              </a:prstGeom>
              <a:noFill/>
              <a:ln w="9525">
                <a:solidFill>
                  <a:srgbClr val="000000"/>
                </a:solidFill>
                <a:prstDash val="sysDot"/>
                <a:round/>
                <a:headEnd/>
                <a:tailEnd/>
              </a:ln>
            </p:spPr>
            <p:txBody>
              <a:bodyPr/>
              <a:lstStyle/>
              <a:p>
                <a:endParaRPr lang="es-ES"/>
              </a:p>
            </p:txBody>
          </p:sp>
          <p:sp>
            <p:nvSpPr>
              <p:cNvPr id="104576" name="Line 128"/>
              <p:cNvSpPr>
                <a:spLocks noChangeShapeType="1"/>
              </p:cNvSpPr>
              <p:nvPr/>
            </p:nvSpPr>
            <p:spPr bwMode="auto">
              <a:xfrm>
                <a:off x="2501" y="2181"/>
                <a:ext cx="0" cy="150"/>
              </a:xfrm>
              <a:prstGeom prst="line">
                <a:avLst/>
              </a:prstGeom>
              <a:noFill/>
              <a:ln w="9525">
                <a:solidFill>
                  <a:srgbClr val="000000"/>
                </a:solidFill>
                <a:prstDash val="sysDot"/>
                <a:round/>
                <a:headEnd/>
                <a:tailEnd/>
              </a:ln>
            </p:spPr>
            <p:txBody>
              <a:bodyPr/>
              <a:lstStyle/>
              <a:p>
                <a:endParaRPr lang="es-ES"/>
              </a:p>
            </p:txBody>
          </p:sp>
          <p:sp>
            <p:nvSpPr>
              <p:cNvPr id="104577" name="Line 129"/>
              <p:cNvSpPr>
                <a:spLocks noChangeShapeType="1"/>
              </p:cNvSpPr>
              <p:nvPr/>
            </p:nvSpPr>
            <p:spPr bwMode="auto">
              <a:xfrm>
                <a:off x="3185" y="2144"/>
                <a:ext cx="0" cy="187"/>
              </a:xfrm>
              <a:prstGeom prst="line">
                <a:avLst/>
              </a:prstGeom>
              <a:noFill/>
              <a:ln w="9525">
                <a:solidFill>
                  <a:srgbClr val="000000"/>
                </a:solidFill>
                <a:prstDash val="sysDot"/>
                <a:round/>
                <a:headEnd/>
                <a:tailEnd/>
              </a:ln>
            </p:spPr>
            <p:txBody>
              <a:bodyPr/>
              <a:lstStyle/>
              <a:p>
                <a:endParaRPr lang="es-ES"/>
              </a:p>
            </p:txBody>
          </p:sp>
          <p:sp>
            <p:nvSpPr>
              <p:cNvPr id="104578" name="Text Box 130"/>
              <p:cNvSpPr txBox="1">
                <a:spLocks noChangeArrowheads="1"/>
              </p:cNvSpPr>
              <p:nvPr/>
            </p:nvSpPr>
            <p:spPr bwMode="auto">
              <a:xfrm>
                <a:off x="3951" y="1956"/>
                <a:ext cx="442" cy="188"/>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Departamento de Sistemas y Redes (5)</a:t>
                </a:r>
              </a:p>
            </p:txBody>
          </p:sp>
          <p:sp>
            <p:nvSpPr>
              <p:cNvPr id="104579" name="Line 131"/>
              <p:cNvSpPr>
                <a:spLocks noChangeShapeType="1"/>
              </p:cNvSpPr>
              <p:nvPr/>
            </p:nvSpPr>
            <p:spPr bwMode="auto">
              <a:xfrm>
                <a:off x="1977" y="2632"/>
                <a:ext cx="0" cy="75"/>
              </a:xfrm>
              <a:prstGeom prst="line">
                <a:avLst/>
              </a:prstGeom>
              <a:noFill/>
              <a:ln w="9525">
                <a:solidFill>
                  <a:srgbClr val="000000"/>
                </a:solidFill>
                <a:round/>
                <a:headEnd/>
                <a:tailEnd/>
              </a:ln>
            </p:spPr>
            <p:txBody>
              <a:bodyPr/>
              <a:lstStyle/>
              <a:p>
                <a:endParaRPr lang="es-ES"/>
              </a:p>
            </p:txBody>
          </p:sp>
          <p:sp>
            <p:nvSpPr>
              <p:cNvPr id="104580" name="Line 132"/>
              <p:cNvSpPr>
                <a:spLocks noChangeShapeType="1"/>
              </p:cNvSpPr>
              <p:nvPr/>
            </p:nvSpPr>
            <p:spPr bwMode="auto">
              <a:xfrm>
                <a:off x="1977" y="2707"/>
                <a:ext cx="1692" cy="0"/>
              </a:xfrm>
              <a:prstGeom prst="line">
                <a:avLst/>
              </a:prstGeom>
              <a:noFill/>
              <a:ln w="9525">
                <a:solidFill>
                  <a:srgbClr val="000000"/>
                </a:solidFill>
                <a:round/>
                <a:headEnd/>
                <a:tailEnd/>
              </a:ln>
            </p:spPr>
            <p:txBody>
              <a:bodyPr/>
              <a:lstStyle/>
              <a:p>
                <a:endParaRPr lang="es-ES"/>
              </a:p>
            </p:txBody>
          </p:sp>
          <p:sp>
            <p:nvSpPr>
              <p:cNvPr id="104581" name="Line 133"/>
              <p:cNvSpPr>
                <a:spLocks noChangeShapeType="1"/>
              </p:cNvSpPr>
              <p:nvPr/>
            </p:nvSpPr>
            <p:spPr bwMode="auto">
              <a:xfrm flipV="1">
                <a:off x="3669" y="2669"/>
                <a:ext cx="0" cy="38"/>
              </a:xfrm>
              <a:prstGeom prst="line">
                <a:avLst/>
              </a:prstGeom>
              <a:noFill/>
              <a:ln w="9525">
                <a:solidFill>
                  <a:srgbClr val="000000"/>
                </a:solidFill>
                <a:round/>
                <a:headEnd/>
                <a:tailEnd/>
              </a:ln>
            </p:spPr>
            <p:txBody>
              <a:bodyPr/>
              <a:lstStyle/>
              <a:p>
                <a:endParaRPr lang="es-ES"/>
              </a:p>
            </p:txBody>
          </p:sp>
          <p:sp>
            <p:nvSpPr>
              <p:cNvPr id="104582" name="Line 134"/>
              <p:cNvSpPr>
                <a:spLocks noChangeShapeType="1"/>
              </p:cNvSpPr>
              <p:nvPr/>
            </p:nvSpPr>
            <p:spPr bwMode="auto">
              <a:xfrm>
                <a:off x="2742" y="2707"/>
                <a:ext cx="0" cy="112"/>
              </a:xfrm>
              <a:prstGeom prst="line">
                <a:avLst/>
              </a:prstGeom>
              <a:noFill/>
              <a:ln w="9525">
                <a:solidFill>
                  <a:srgbClr val="000000"/>
                </a:solidFill>
                <a:round/>
                <a:headEnd/>
                <a:tailEnd/>
              </a:ln>
            </p:spPr>
            <p:txBody>
              <a:bodyPr/>
              <a:lstStyle/>
              <a:p>
                <a:endParaRPr lang="es-ES"/>
              </a:p>
            </p:txBody>
          </p:sp>
          <p:grpSp>
            <p:nvGrpSpPr>
              <p:cNvPr id="104609" name="Group 161"/>
              <p:cNvGrpSpPr>
                <a:grpSpLocks/>
              </p:cNvGrpSpPr>
              <p:nvPr/>
            </p:nvGrpSpPr>
            <p:grpSpPr bwMode="auto">
              <a:xfrm>
                <a:off x="1897" y="2144"/>
                <a:ext cx="2496" cy="1801"/>
                <a:chOff x="1897" y="2144"/>
                <a:chExt cx="2496" cy="1801"/>
              </a:xfrm>
            </p:grpSpPr>
            <p:sp>
              <p:nvSpPr>
                <p:cNvPr id="104584" name="Line 136"/>
                <p:cNvSpPr>
                  <a:spLocks noChangeShapeType="1"/>
                </p:cNvSpPr>
                <p:nvPr/>
              </p:nvSpPr>
              <p:spPr bwMode="auto">
                <a:xfrm>
                  <a:off x="4111" y="2144"/>
                  <a:ext cx="0" cy="675"/>
                </a:xfrm>
                <a:prstGeom prst="line">
                  <a:avLst/>
                </a:prstGeom>
                <a:noFill/>
                <a:ln w="9525">
                  <a:solidFill>
                    <a:srgbClr val="000000"/>
                  </a:solidFill>
                  <a:round/>
                  <a:headEnd/>
                  <a:tailEnd/>
                </a:ln>
              </p:spPr>
              <p:txBody>
                <a:bodyPr/>
                <a:lstStyle/>
                <a:p>
                  <a:endParaRPr lang="es-ES"/>
                </a:p>
              </p:txBody>
            </p:sp>
            <p:sp>
              <p:nvSpPr>
                <p:cNvPr id="104585" name="Text Box 137"/>
                <p:cNvSpPr txBox="1">
                  <a:spLocks noChangeArrowheads="1"/>
                </p:cNvSpPr>
                <p:nvPr/>
              </p:nvSpPr>
              <p:spPr bwMode="auto">
                <a:xfrm>
                  <a:off x="3829" y="2819"/>
                  <a:ext cx="524"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Gerente de Sistemas y Redes (1)</a:t>
                  </a:r>
                </a:p>
              </p:txBody>
            </p:sp>
            <p:grpSp>
              <p:nvGrpSpPr>
                <p:cNvPr id="104608" name="Group 160"/>
                <p:cNvGrpSpPr>
                  <a:grpSpLocks/>
                </p:cNvGrpSpPr>
                <p:nvPr/>
              </p:nvGrpSpPr>
              <p:grpSpPr bwMode="auto">
                <a:xfrm>
                  <a:off x="1897" y="2819"/>
                  <a:ext cx="1812" cy="1126"/>
                  <a:chOff x="1897" y="2819"/>
                  <a:chExt cx="1812" cy="1126"/>
                </a:xfrm>
              </p:grpSpPr>
              <p:sp>
                <p:nvSpPr>
                  <p:cNvPr id="104587" name="Text Box 139"/>
                  <p:cNvSpPr txBox="1">
                    <a:spLocks noChangeArrowheads="1"/>
                  </p:cNvSpPr>
                  <p:nvPr/>
                </p:nvSpPr>
                <p:spPr bwMode="auto">
                  <a:xfrm>
                    <a:off x="2501" y="2819"/>
                    <a:ext cx="523" cy="188"/>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Gerente de Seguridad y Control (1)</a:t>
                    </a:r>
                  </a:p>
                </p:txBody>
              </p:sp>
              <p:sp>
                <p:nvSpPr>
                  <p:cNvPr id="104588" name="Line 140"/>
                  <p:cNvSpPr>
                    <a:spLocks noChangeShapeType="1"/>
                  </p:cNvSpPr>
                  <p:nvPr/>
                </p:nvSpPr>
                <p:spPr bwMode="auto">
                  <a:xfrm>
                    <a:off x="2743" y="3007"/>
                    <a:ext cx="0" cy="75"/>
                  </a:xfrm>
                  <a:prstGeom prst="line">
                    <a:avLst/>
                  </a:prstGeom>
                  <a:noFill/>
                  <a:ln w="9525">
                    <a:solidFill>
                      <a:srgbClr val="000000"/>
                    </a:solidFill>
                    <a:round/>
                    <a:headEnd/>
                    <a:tailEnd/>
                  </a:ln>
                </p:spPr>
                <p:txBody>
                  <a:bodyPr/>
                  <a:lstStyle/>
                  <a:p>
                    <a:endParaRPr lang="es-ES"/>
                  </a:p>
                </p:txBody>
              </p:sp>
              <p:sp>
                <p:nvSpPr>
                  <p:cNvPr id="104589" name="Text Box 141"/>
                  <p:cNvSpPr txBox="1">
                    <a:spLocks noChangeArrowheads="1"/>
                  </p:cNvSpPr>
                  <p:nvPr/>
                </p:nvSpPr>
                <p:spPr bwMode="auto">
                  <a:xfrm>
                    <a:off x="2501" y="3082"/>
                    <a:ext cx="523"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Supervisores de cuenta x sector (4)</a:t>
                    </a:r>
                  </a:p>
                </p:txBody>
              </p:sp>
              <p:sp>
                <p:nvSpPr>
                  <p:cNvPr id="104590" name="Line 142"/>
                  <p:cNvSpPr>
                    <a:spLocks noChangeShapeType="1"/>
                  </p:cNvSpPr>
                  <p:nvPr/>
                </p:nvSpPr>
                <p:spPr bwMode="auto">
                  <a:xfrm>
                    <a:off x="2743" y="3232"/>
                    <a:ext cx="0" cy="112"/>
                  </a:xfrm>
                  <a:prstGeom prst="line">
                    <a:avLst/>
                  </a:prstGeom>
                  <a:noFill/>
                  <a:ln w="9525">
                    <a:solidFill>
                      <a:srgbClr val="000000"/>
                    </a:solidFill>
                    <a:round/>
                    <a:headEnd/>
                    <a:tailEnd/>
                  </a:ln>
                </p:spPr>
                <p:txBody>
                  <a:bodyPr/>
                  <a:lstStyle/>
                  <a:p>
                    <a:endParaRPr lang="es-ES"/>
                  </a:p>
                </p:txBody>
              </p:sp>
              <p:sp>
                <p:nvSpPr>
                  <p:cNvPr id="104591" name="Text Box 143"/>
                  <p:cNvSpPr txBox="1">
                    <a:spLocks noChangeArrowheads="1"/>
                  </p:cNvSpPr>
                  <p:nvPr/>
                </p:nvSpPr>
                <p:spPr bwMode="auto">
                  <a:xfrm>
                    <a:off x="2501" y="3344"/>
                    <a:ext cx="523" cy="113"/>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Ejecutivos de cuenta</a:t>
                    </a:r>
                  </a:p>
                </p:txBody>
              </p:sp>
              <p:sp>
                <p:nvSpPr>
                  <p:cNvPr id="104592" name="Line 144"/>
                  <p:cNvSpPr>
                    <a:spLocks noChangeShapeType="1"/>
                  </p:cNvSpPr>
                  <p:nvPr/>
                </p:nvSpPr>
                <p:spPr bwMode="auto">
                  <a:xfrm>
                    <a:off x="2743" y="3457"/>
                    <a:ext cx="0" cy="75"/>
                  </a:xfrm>
                  <a:prstGeom prst="line">
                    <a:avLst/>
                  </a:prstGeom>
                  <a:noFill/>
                  <a:ln w="9525">
                    <a:solidFill>
                      <a:srgbClr val="000000"/>
                    </a:solidFill>
                    <a:round/>
                    <a:headEnd/>
                    <a:tailEnd/>
                  </a:ln>
                </p:spPr>
                <p:txBody>
                  <a:bodyPr/>
                  <a:lstStyle/>
                  <a:p>
                    <a:endParaRPr lang="es-ES"/>
                  </a:p>
                </p:txBody>
              </p:sp>
              <p:sp>
                <p:nvSpPr>
                  <p:cNvPr id="104593" name="Line 145"/>
                  <p:cNvSpPr>
                    <a:spLocks noChangeShapeType="1"/>
                  </p:cNvSpPr>
                  <p:nvPr/>
                </p:nvSpPr>
                <p:spPr bwMode="auto">
                  <a:xfrm>
                    <a:off x="2098" y="3532"/>
                    <a:ext cx="1369" cy="0"/>
                  </a:xfrm>
                  <a:prstGeom prst="line">
                    <a:avLst/>
                  </a:prstGeom>
                  <a:noFill/>
                  <a:ln w="9525">
                    <a:solidFill>
                      <a:srgbClr val="000000"/>
                    </a:solidFill>
                    <a:round/>
                    <a:headEnd/>
                    <a:tailEnd/>
                  </a:ln>
                </p:spPr>
                <p:txBody>
                  <a:bodyPr/>
                  <a:lstStyle/>
                  <a:p>
                    <a:endParaRPr lang="es-ES"/>
                  </a:p>
                </p:txBody>
              </p:sp>
              <p:sp>
                <p:nvSpPr>
                  <p:cNvPr id="104594" name="Line 146"/>
                  <p:cNvSpPr>
                    <a:spLocks noChangeShapeType="1"/>
                  </p:cNvSpPr>
                  <p:nvPr/>
                </p:nvSpPr>
                <p:spPr bwMode="auto">
                  <a:xfrm>
                    <a:off x="2098" y="3532"/>
                    <a:ext cx="0" cy="75"/>
                  </a:xfrm>
                  <a:prstGeom prst="line">
                    <a:avLst/>
                  </a:prstGeom>
                  <a:noFill/>
                  <a:ln w="9525">
                    <a:solidFill>
                      <a:srgbClr val="000000"/>
                    </a:solidFill>
                    <a:round/>
                    <a:headEnd/>
                    <a:tailEnd/>
                  </a:ln>
                </p:spPr>
                <p:txBody>
                  <a:bodyPr/>
                  <a:lstStyle/>
                  <a:p>
                    <a:endParaRPr lang="es-ES"/>
                  </a:p>
                </p:txBody>
              </p:sp>
              <p:sp>
                <p:nvSpPr>
                  <p:cNvPr id="104595" name="Line 147"/>
                  <p:cNvSpPr>
                    <a:spLocks noChangeShapeType="1"/>
                  </p:cNvSpPr>
                  <p:nvPr/>
                </p:nvSpPr>
                <p:spPr bwMode="auto">
                  <a:xfrm>
                    <a:off x="3467" y="3532"/>
                    <a:ext cx="0" cy="75"/>
                  </a:xfrm>
                  <a:prstGeom prst="line">
                    <a:avLst/>
                  </a:prstGeom>
                  <a:noFill/>
                  <a:ln w="9525">
                    <a:solidFill>
                      <a:srgbClr val="000000"/>
                    </a:solidFill>
                    <a:round/>
                    <a:headEnd/>
                    <a:tailEnd/>
                  </a:ln>
                </p:spPr>
                <p:txBody>
                  <a:bodyPr/>
                  <a:lstStyle/>
                  <a:p>
                    <a:endParaRPr lang="es-ES"/>
                  </a:p>
                </p:txBody>
              </p:sp>
              <p:sp>
                <p:nvSpPr>
                  <p:cNvPr id="104596" name="Text Box 148"/>
                  <p:cNvSpPr txBox="1">
                    <a:spLocks noChangeArrowheads="1"/>
                  </p:cNvSpPr>
                  <p:nvPr/>
                </p:nvSpPr>
                <p:spPr bwMode="auto">
                  <a:xfrm>
                    <a:off x="1897" y="3607"/>
                    <a:ext cx="523"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Supervisores de Limpieza</a:t>
                    </a:r>
                  </a:p>
                </p:txBody>
              </p:sp>
              <p:sp>
                <p:nvSpPr>
                  <p:cNvPr id="104597" name="Text Box 149"/>
                  <p:cNvSpPr txBox="1">
                    <a:spLocks noChangeArrowheads="1"/>
                  </p:cNvSpPr>
                  <p:nvPr/>
                </p:nvSpPr>
                <p:spPr bwMode="auto">
                  <a:xfrm>
                    <a:off x="3186" y="3607"/>
                    <a:ext cx="523" cy="15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Supervisores de Seguridad</a:t>
                    </a:r>
                  </a:p>
                </p:txBody>
              </p:sp>
              <p:sp>
                <p:nvSpPr>
                  <p:cNvPr id="104598" name="Line 150"/>
                  <p:cNvSpPr>
                    <a:spLocks noChangeShapeType="1"/>
                  </p:cNvSpPr>
                  <p:nvPr/>
                </p:nvSpPr>
                <p:spPr bwMode="auto">
                  <a:xfrm>
                    <a:off x="2098" y="3757"/>
                    <a:ext cx="0" cy="75"/>
                  </a:xfrm>
                  <a:prstGeom prst="line">
                    <a:avLst/>
                  </a:prstGeom>
                  <a:noFill/>
                  <a:ln w="9525">
                    <a:solidFill>
                      <a:srgbClr val="000000"/>
                    </a:solidFill>
                    <a:round/>
                    <a:headEnd/>
                    <a:tailEnd/>
                  </a:ln>
                </p:spPr>
                <p:txBody>
                  <a:bodyPr/>
                  <a:lstStyle/>
                  <a:p>
                    <a:endParaRPr lang="es-ES"/>
                  </a:p>
                </p:txBody>
              </p:sp>
              <p:sp>
                <p:nvSpPr>
                  <p:cNvPr id="104599" name="Line 151"/>
                  <p:cNvSpPr>
                    <a:spLocks noChangeShapeType="1"/>
                  </p:cNvSpPr>
                  <p:nvPr/>
                </p:nvSpPr>
                <p:spPr bwMode="auto">
                  <a:xfrm>
                    <a:off x="3467" y="3757"/>
                    <a:ext cx="0" cy="75"/>
                  </a:xfrm>
                  <a:prstGeom prst="line">
                    <a:avLst/>
                  </a:prstGeom>
                  <a:noFill/>
                  <a:ln w="9525">
                    <a:solidFill>
                      <a:srgbClr val="000000"/>
                    </a:solidFill>
                    <a:round/>
                    <a:headEnd/>
                    <a:tailEnd/>
                  </a:ln>
                </p:spPr>
                <p:txBody>
                  <a:bodyPr/>
                  <a:lstStyle/>
                  <a:p>
                    <a:endParaRPr lang="es-ES"/>
                  </a:p>
                </p:txBody>
              </p:sp>
              <p:sp>
                <p:nvSpPr>
                  <p:cNvPr id="104600" name="Text Box 152"/>
                  <p:cNvSpPr txBox="1">
                    <a:spLocks noChangeArrowheads="1"/>
                  </p:cNvSpPr>
                  <p:nvPr/>
                </p:nvSpPr>
                <p:spPr bwMode="auto">
                  <a:xfrm>
                    <a:off x="1897" y="3832"/>
                    <a:ext cx="523" cy="113"/>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Personal Operativo</a:t>
                    </a:r>
                  </a:p>
                </p:txBody>
              </p:sp>
              <p:sp>
                <p:nvSpPr>
                  <p:cNvPr id="104601" name="Text Box 153"/>
                  <p:cNvSpPr txBox="1">
                    <a:spLocks noChangeArrowheads="1"/>
                  </p:cNvSpPr>
                  <p:nvPr/>
                </p:nvSpPr>
                <p:spPr bwMode="auto">
                  <a:xfrm>
                    <a:off x="3186" y="3832"/>
                    <a:ext cx="523" cy="113"/>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Personal Operativo</a:t>
                    </a:r>
                  </a:p>
                </p:txBody>
              </p:sp>
            </p:grpSp>
            <p:grpSp>
              <p:nvGrpSpPr>
                <p:cNvPr id="104602" name="Group 154"/>
                <p:cNvGrpSpPr>
                  <a:grpSpLocks/>
                </p:cNvGrpSpPr>
                <p:nvPr/>
              </p:nvGrpSpPr>
              <p:grpSpPr bwMode="auto">
                <a:xfrm>
                  <a:off x="3870" y="2969"/>
                  <a:ext cx="523" cy="526"/>
                  <a:chOff x="8784" y="10512"/>
                  <a:chExt cx="1872" cy="2016"/>
                </a:xfrm>
              </p:grpSpPr>
              <p:sp>
                <p:nvSpPr>
                  <p:cNvPr id="104603" name="Line 155"/>
                  <p:cNvSpPr>
                    <a:spLocks noChangeShapeType="1"/>
                  </p:cNvSpPr>
                  <p:nvPr/>
                </p:nvSpPr>
                <p:spPr bwMode="auto">
                  <a:xfrm>
                    <a:off x="9648" y="10512"/>
                    <a:ext cx="0" cy="432"/>
                  </a:xfrm>
                  <a:prstGeom prst="line">
                    <a:avLst/>
                  </a:prstGeom>
                  <a:noFill/>
                  <a:ln w="9525">
                    <a:solidFill>
                      <a:srgbClr val="000000"/>
                    </a:solidFill>
                    <a:round/>
                    <a:headEnd/>
                    <a:tailEnd/>
                  </a:ln>
                </p:spPr>
                <p:txBody>
                  <a:bodyPr/>
                  <a:lstStyle/>
                  <a:p>
                    <a:endParaRPr lang="es-ES"/>
                  </a:p>
                </p:txBody>
              </p:sp>
              <p:sp>
                <p:nvSpPr>
                  <p:cNvPr id="104604" name="Text Box 156"/>
                  <p:cNvSpPr txBox="1">
                    <a:spLocks noChangeArrowheads="1"/>
                  </p:cNvSpPr>
                  <p:nvPr/>
                </p:nvSpPr>
                <p:spPr bwMode="auto">
                  <a:xfrm>
                    <a:off x="8784" y="10944"/>
                    <a:ext cx="1872" cy="720"/>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Supervisores de Sistemas y redes x sector (4)</a:t>
                    </a:r>
                  </a:p>
                </p:txBody>
              </p:sp>
              <p:sp>
                <p:nvSpPr>
                  <p:cNvPr id="104605" name="Line 157"/>
                  <p:cNvSpPr>
                    <a:spLocks noChangeShapeType="1"/>
                  </p:cNvSpPr>
                  <p:nvPr/>
                </p:nvSpPr>
                <p:spPr bwMode="auto">
                  <a:xfrm>
                    <a:off x="9648" y="11664"/>
                    <a:ext cx="0" cy="432"/>
                  </a:xfrm>
                  <a:prstGeom prst="line">
                    <a:avLst/>
                  </a:prstGeom>
                  <a:noFill/>
                  <a:ln w="9525">
                    <a:solidFill>
                      <a:srgbClr val="000000"/>
                    </a:solidFill>
                    <a:round/>
                    <a:headEnd/>
                    <a:tailEnd/>
                  </a:ln>
                </p:spPr>
                <p:txBody>
                  <a:bodyPr/>
                  <a:lstStyle/>
                  <a:p>
                    <a:endParaRPr lang="es-ES"/>
                  </a:p>
                </p:txBody>
              </p:sp>
              <p:sp>
                <p:nvSpPr>
                  <p:cNvPr id="104606" name="Text Box 158"/>
                  <p:cNvSpPr txBox="1">
                    <a:spLocks noChangeArrowheads="1"/>
                  </p:cNvSpPr>
                  <p:nvPr/>
                </p:nvSpPr>
                <p:spPr bwMode="auto">
                  <a:xfrm>
                    <a:off x="8784" y="12096"/>
                    <a:ext cx="1872" cy="432"/>
                  </a:xfrm>
                  <a:prstGeom prst="rect">
                    <a:avLst/>
                  </a:prstGeom>
                  <a:solidFill>
                    <a:srgbClr val="FFFFFF"/>
                  </a:solidFill>
                  <a:ln w="9525">
                    <a:solidFill>
                      <a:srgbClr val="000000"/>
                    </a:solidFill>
                    <a:miter lim="800000"/>
                    <a:headEnd/>
                    <a:tailEnd/>
                  </a:ln>
                </p:spPr>
                <p:txBody>
                  <a:bodyPr/>
                  <a:lstStyle/>
                  <a:p>
                    <a:pPr eaLnBrk="0" hangingPunct="0"/>
                    <a:r>
                      <a:rPr lang="es-ES" sz="600" b="1">
                        <a:latin typeface="Arial" charset="0"/>
                      </a:rPr>
                      <a:t>Asesores de redes</a:t>
                    </a:r>
                  </a:p>
                </p:txBody>
              </p:sp>
            </p:grpSp>
          </p:grpSp>
          <p:sp>
            <p:nvSpPr>
              <p:cNvPr id="104607" name="Line 159"/>
              <p:cNvSpPr>
                <a:spLocks noChangeShapeType="1"/>
              </p:cNvSpPr>
              <p:nvPr/>
            </p:nvSpPr>
            <p:spPr bwMode="auto">
              <a:xfrm>
                <a:off x="1776" y="2782"/>
                <a:ext cx="2698" cy="0"/>
              </a:xfrm>
              <a:prstGeom prst="line">
                <a:avLst/>
              </a:prstGeom>
              <a:noFill/>
              <a:ln w="9525" cap="rnd">
                <a:solidFill>
                  <a:srgbClr val="000000"/>
                </a:solidFill>
                <a:prstDash val="sysDot"/>
                <a:round/>
                <a:headEnd/>
                <a:tailEnd/>
              </a:ln>
            </p:spPr>
            <p:txBody>
              <a:bodyPr/>
              <a:lstStyle/>
              <a:p>
                <a:endParaRPr lang="es-ES"/>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s-MX" sz="3200" b="1"/>
              <a:t>Servicios que brinda CAPDE Internacional S.A. :</a:t>
            </a:r>
            <a:endParaRPr lang="es-ES" sz="3200" b="1"/>
          </a:p>
        </p:txBody>
      </p:sp>
      <p:sp>
        <p:nvSpPr>
          <p:cNvPr id="105475"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05476"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0547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05478" name="Rectangle 6"/>
          <p:cNvSpPr>
            <a:spLocks noChangeArrowheads="1"/>
          </p:cNvSpPr>
          <p:nvPr/>
        </p:nvSpPr>
        <p:spPr bwMode="auto">
          <a:xfrm>
            <a:off x="914400" y="2057400"/>
            <a:ext cx="8229600" cy="4248150"/>
          </a:xfrm>
          <a:prstGeom prst="rect">
            <a:avLst/>
          </a:prstGeom>
          <a:noFill/>
          <a:ln w="9525">
            <a:noFill/>
            <a:miter lim="800000"/>
            <a:headEnd/>
            <a:tailEnd/>
          </a:ln>
          <a:effectLst/>
        </p:spPr>
        <p:txBody>
          <a:bodyPr>
            <a:spAutoFit/>
          </a:bodyPr>
          <a:lstStyle/>
          <a:p>
            <a:pPr indent="-228600" algn="l">
              <a:tabLst>
                <a:tab pos="228600" algn="l"/>
              </a:tabLst>
            </a:pPr>
            <a:r>
              <a:rPr lang="es-MX" sz="1600">
                <a:latin typeface="Arial" charset="0"/>
                <a:cs typeface="Arial" charset="0"/>
              </a:rPr>
              <a:t>1.</a:t>
            </a:r>
            <a:r>
              <a:rPr lang="es-MX" sz="1600">
                <a:latin typeface="Times New Roman" pitchFamily="18" charset="0"/>
                <a:cs typeface="Times New Roman" pitchFamily="18" charset="0"/>
              </a:rPr>
              <a:t>       </a:t>
            </a:r>
            <a:r>
              <a:rPr lang="es-MX" sz="1600">
                <a:latin typeface="Arial" charset="0"/>
                <a:cs typeface="Arial" charset="0"/>
              </a:rPr>
              <a:t>Programa de Preselección</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2.</a:t>
            </a:r>
            <a:r>
              <a:rPr lang="es-MX" sz="1600">
                <a:latin typeface="Times New Roman" pitchFamily="18" charset="0"/>
                <a:cs typeface="Times New Roman" pitchFamily="18" charset="0"/>
              </a:rPr>
              <a:t>       </a:t>
            </a:r>
            <a:r>
              <a:rPr lang="es-MX" sz="1600">
                <a:latin typeface="Arial" charset="0"/>
                <a:cs typeface="Arial" charset="0"/>
              </a:rPr>
              <a:t>Programa de Inducción al Personal</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3.</a:t>
            </a:r>
            <a:r>
              <a:rPr lang="es-MX" sz="1600">
                <a:latin typeface="Times New Roman" pitchFamily="18" charset="0"/>
                <a:cs typeface="Times New Roman" pitchFamily="18" charset="0"/>
              </a:rPr>
              <a:t>       </a:t>
            </a:r>
            <a:r>
              <a:rPr lang="es-MX" sz="1600">
                <a:latin typeface="Arial" charset="0"/>
                <a:cs typeface="Arial" charset="0"/>
              </a:rPr>
              <a:t>Programa de Selección del personal</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4.</a:t>
            </a:r>
            <a:r>
              <a:rPr lang="es-MX" sz="1600">
                <a:latin typeface="Times New Roman" pitchFamily="18" charset="0"/>
                <a:cs typeface="Times New Roman" pitchFamily="18" charset="0"/>
              </a:rPr>
              <a:t>       </a:t>
            </a:r>
            <a:r>
              <a:rPr lang="es-MX" sz="1600">
                <a:latin typeface="Arial" charset="0"/>
                <a:cs typeface="Arial" charset="0"/>
              </a:rPr>
              <a:t>Programa de Contratación del personal</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5.</a:t>
            </a:r>
            <a:r>
              <a:rPr lang="es-MX" sz="1600">
                <a:latin typeface="Times New Roman" pitchFamily="18" charset="0"/>
                <a:cs typeface="Times New Roman" pitchFamily="18" charset="0"/>
              </a:rPr>
              <a:t>       </a:t>
            </a:r>
            <a:r>
              <a:rPr lang="es-MX" sz="1600">
                <a:latin typeface="Arial" charset="0"/>
                <a:cs typeface="Arial" charset="0"/>
              </a:rPr>
              <a:t>Tercerización</a:t>
            </a:r>
            <a:endParaRPr lang="es-MX" sz="1600" b="1">
              <a:latin typeface="Arial" charset="0"/>
              <a:cs typeface="Arial" charset="0"/>
            </a:endParaRPr>
          </a:p>
          <a:p>
            <a:pPr indent="-228600" algn="l" eaLnBrk="0" hangingPunct="0">
              <a:tabLst>
                <a:tab pos="228600" algn="l"/>
              </a:tabLst>
            </a:pPr>
            <a:r>
              <a:rPr lang="en-US" sz="1600">
                <a:latin typeface="Arial" charset="0"/>
                <a:cs typeface="Arial" charset="0"/>
              </a:rPr>
              <a:t>6.</a:t>
            </a:r>
            <a:r>
              <a:rPr lang="en-US" sz="1600">
                <a:latin typeface="Times New Roman" pitchFamily="18" charset="0"/>
                <a:cs typeface="Times New Roman" pitchFamily="18" charset="0"/>
              </a:rPr>
              <a:t>       </a:t>
            </a:r>
            <a:r>
              <a:rPr lang="es-MX" sz="1600">
                <a:latin typeface="Arial" charset="0"/>
                <a:cs typeface="Arial" charset="0"/>
              </a:rPr>
              <a:t>Bolsa de trabajo: Pág. </a:t>
            </a:r>
            <a:r>
              <a:rPr lang="en-US" sz="1600">
                <a:latin typeface="Arial" charset="0"/>
                <a:cs typeface="Arial" charset="0"/>
              </a:rPr>
              <a:t>Web (Internet) (Outplacement)</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7.</a:t>
            </a:r>
            <a:r>
              <a:rPr lang="es-MX" sz="1600">
                <a:latin typeface="Times New Roman" pitchFamily="18" charset="0"/>
                <a:cs typeface="Times New Roman" pitchFamily="18" charset="0"/>
              </a:rPr>
              <a:t>       </a:t>
            </a:r>
            <a:r>
              <a:rPr lang="es-MX" sz="1600">
                <a:latin typeface="Arial" charset="0"/>
                <a:cs typeface="Arial" charset="0"/>
              </a:rPr>
              <a:t>Círculos de Calidad</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8.</a:t>
            </a:r>
            <a:r>
              <a:rPr lang="es-MX" sz="1600">
                <a:latin typeface="Times New Roman" pitchFamily="18" charset="0"/>
                <a:cs typeface="Times New Roman" pitchFamily="18" charset="0"/>
              </a:rPr>
              <a:t>       </a:t>
            </a:r>
            <a:r>
              <a:rPr lang="es-MX" sz="1600">
                <a:latin typeface="Arial" charset="0"/>
                <a:cs typeface="Arial" charset="0"/>
              </a:rPr>
              <a:t>Programa de Capacitación, Desarrollo y Desempeño  del Personal </a:t>
            </a:r>
          </a:p>
          <a:p>
            <a:pPr indent="-228600" algn="l" eaLnBrk="0" hangingPunct="0">
              <a:tabLst>
                <a:tab pos="228600" algn="l"/>
              </a:tabLst>
            </a:pPr>
            <a:r>
              <a:rPr lang="es-MX" sz="1600">
                <a:latin typeface="Arial" charset="0"/>
                <a:cs typeface="Arial" charset="0"/>
              </a:rPr>
              <a:t>          (Sistema de Compensaciones)</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9.</a:t>
            </a:r>
            <a:r>
              <a:rPr lang="es-MX" sz="1600">
                <a:latin typeface="Times New Roman" pitchFamily="18" charset="0"/>
                <a:cs typeface="Times New Roman" pitchFamily="18" charset="0"/>
              </a:rPr>
              <a:t>       </a:t>
            </a:r>
            <a:r>
              <a:rPr lang="es-MX" sz="1600">
                <a:latin typeface="Arial" charset="0"/>
                <a:cs typeface="Arial" charset="0"/>
              </a:rPr>
              <a:t>Programa de Distribución, Control y Supervisión de campo </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10.</a:t>
            </a:r>
            <a:r>
              <a:rPr lang="es-MX" sz="1600">
                <a:latin typeface="Times New Roman" pitchFamily="18" charset="0"/>
                <a:cs typeface="Times New Roman" pitchFamily="18" charset="0"/>
              </a:rPr>
              <a:t>     </a:t>
            </a:r>
            <a:r>
              <a:rPr lang="es-MX" sz="1600">
                <a:latin typeface="Arial" charset="0"/>
                <a:cs typeface="Arial" charset="0"/>
              </a:rPr>
              <a:t>Programa de Sueldos, Valoración, Evaluación y Prestaciones</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11.</a:t>
            </a:r>
            <a:r>
              <a:rPr lang="es-MX" sz="1600">
                <a:latin typeface="Times New Roman" pitchFamily="18" charset="0"/>
                <a:cs typeface="Times New Roman" pitchFamily="18" charset="0"/>
              </a:rPr>
              <a:t>     </a:t>
            </a:r>
            <a:r>
              <a:rPr lang="es-MX" sz="1600">
                <a:latin typeface="Arial" charset="0"/>
                <a:cs typeface="Arial" charset="0"/>
              </a:rPr>
              <a:t>Programa de Asistencia Social</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12.</a:t>
            </a:r>
            <a:r>
              <a:rPr lang="es-MX" sz="1600">
                <a:latin typeface="Times New Roman" pitchFamily="18" charset="0"/>
                <a:cs typeface="Times New Roman" pitchFamily="18" charset="0"/>
              </a:rPr>
              <a:t>     </a:t>
            </a:r>
            <a:r>
              <a:rPr lang="es-MX" sz="1600">
                <a:latin typeface="Arial" charset="0"/>
                <a:cs typeface="Arial" charset="0"/>
              </a:rPr>
              <a:t>Programa de Sanidad y Asistencia Médica</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13.</a:t>
            </a:r>
            <a:r>
              <a:rPr lang="es-MX" sz="1600">
                <a:latin typeface="Times New Roman" pitchFamily="18" charset="0"/>
                <a:cs typeface="Times New Roman" pitchFamily="18" charset="0"/>
              </a:rPr>
              <a:t>     </a:t>
            </a:r>
            <a:r>
              <a:rPr lang="es-MX" sz="1600">
                <a:latin typeface="Arial" charset="0"/>
                <a:cs typeface="Arial" charset="0"/>
              </a:rPr>
              <a:t>Programa de Relaciones Laborales</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14.</a:t>
            </a:r>
            <a:r>
              <a:rPr lang="es-MX" sz="1600">
                <a:latin typeface="Times New Roman" pitchFamily="18" charset="0"/>
                <a:cs typeface="Times New Roman" pitchFamily="18" charset="0"/>
              </a:rPr>
              <a:t>     </a:t>
            </a:r>
            <a:r>
              <a:rPr lang="es-MX" sz="1600">
                <a:latin typeface="Arial" charset="0"/>
                <a:cs typeface="Arial" charset="0"/>
              </a:rPr>
              <a:t>Programa de Productividad, Calidad, Seguridad Industrial, y Salud Ocupacional.</a:t>
            </a:r>
            <a:endParaRPr lang="es-MX" sz="1600" b="1">
              <a:latin typeface="Arial" charset="0"/>
              <a:cs typeface="Arial" charset="0"/>
            </a:endParaRPr>
          </a:p>
          <a:p>
            <a:pPr indent="-228600" algn="l" eaLnBrk="0" hangingPunct="0">
              <a:tabLst>
                <a:tab pos="228600" algn="l"/>
              </a:tabLst>
            </a:pPr>
            <a:r>
              <a:rPr lang="es-MX" sz="1600">
                <a:latin typeface="Arial" charset="0"/>
                <a:cs typeface="Arial" charset="0"/>
              </a:rPr>
              <a:t>15.</a:t>
            </a:r>
            <a:r>
              <a:rPr lang="es-MX" sz="1600">
                <a:latin typeface="Times New Roman" pitchFamily="18" charset="0"/>
                <a:cs typeface="Times New Roman" pitchFamily="18" charset="0"/>
              </a:rPr>
              <a:t>     </a:t>
            </a:r>
            <a:r>
              <a:rPr lang="es-MX" sz="1600">
                <a:latin typeface="Arial" charset="0"/>
                <a:cs typeface="Arial" charset="0"/>
              </a:rPr>
              <a:t>Análisis estructural y Organizacional</a:t>
            </a:r>
            <a:endParaRPr lang="es-MX" sz="1600" b="1">
              <a:latin typeface="Arial" charset="0"/>
              <a:cs typeface="Arial" charset="0"/>
            </a:endParaRPr>
          </a:p>
          <a:p>
            <a:pPr indent="-228600" algn="l" eaLnBrk="0" hangingPunct="0">
              <a:tabLst>
                <a:tab pos="228600" algn="l"/>
              </a:tabLst>
            </a:pPr>
            <a:endParaRPr lang="es-MX" sz="1600">
              <a:latin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07523"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07524"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3600" b="1">
                <a:solidFill>
                  <a:schemeClr val="folHlink"/>
                </a:solidFill>
              </a:rPr>
              <a:t>Situación actual y posibilidades</a:t>
            </a:r>
            <a:endParaRPr lang="es-ES" sz="3600" b="1">
              <a:solidFill>
                <a:schemeClr val="folHlink"/>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r>
              <a:rPr lang="es-MX" sz="3200" b="1"/>
              <a:t>Captación de nichos de mercado :</a:t>
            </a:r>
            <a:endParaRPr lang="es-ES" sz="3200" b="1"/>
          </a:p>
        </p:txBody>
      </p:sp>
      <p:sp>
        <p:nvSpPr>
          <p:cNvPr id="108547"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08548"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0854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08550" name="Rectangle 6"/>
          <p:cNvSpPr>
            <a:spLocks noChangeArrowheads="1"/>
          </p:cNvSpPr>
          <p:nvPr/>
        </p:nvSpPr>
        <p:spPr bwMode="auto">
          <a:xfrm>
            <a:off x="990600" y="1752600"/>
            <a:ext cx="7620000" cy="641350"/>
          </a:xfrm>
          <a:prstGeom prst="rect">
            <a:avLst/>
          </a:prstGeom>
          <a:noFill/>
          <a:ln w="9525">
            <a:noFill/>
            <a:miter lim="800000"/>
            <a:headEnd/>
            <a:tailEnd/>
          </a:ln>
          <a:effectLst/>
        </p:spPr>
        <p:txBody>
          <a:bodyPr>
            <a:spAutoFit/>
          </a:bodyPr>
          <a:lstStyle/>
          <a:p>
            <a:pPr algn="just"/>
            <a:r>
              <a:rPr lang="es-MX" sz="1800">
                <a:latin typeface="Arial" charset="0"/>
                <a:cs typeface="Times New Roman" pitchFamily="18" charset="0"/>
              </a:rPr>
              <a:t>En el servicio de Capacitación hay las siguientes posibilidades de captación:</a:t>
            </a:r>
          </a:p>
        </p:txBody>
      </p:sp>
      <p:grpSp>
        <p:nvGrpSpPr>
          <p:cNvPr id="108643" name="Group 99"/>
          <p:cNvGrpSpPr>
            <a:grpSpLocks/>
          </p:cNvGrpSpPr>
          <p:nvPr/>
        </p:nvGrpSpPr>
        <p:grpSpPr bwMode="auto">
          <a:xfrm>
            <a:off x="2438400" y="2362200"/>
            <a:ext cx="4719638" cy="1143000"/>
            <a:chOff x="-3" y="-3"/>
            <a:chExt cx="2970" cy="2598"/>
          </a:xfrm>
        </p:grpSpPr>
        <p:grpSp>
          <p:nvGrpSpPr>
            <p:cNvPr id="108641" name="Group 97"/>
            <p:cNvGrpSpPr>
              <a:grpSpLocks/>
            </p:cNvGrpSpPr>
            <p:nvPr/>
          </p:nvGrpSpPr>
          <p:grpSpPr bwMode="auto">
            <a:xfrm>
              <a:off x="0" y="0"/>
              <a:ext cx="2964" cy="2592"/>
              <a:chOff x="0" y="0"/>
              <a:chExt cx="2964" cy="2592"/>
            </a:xfrm>
          </p:grpSpPr>
          <p:grpSp>
            <p:nvGrpSpPr>
              <p:cNvPr id="108578" name="Group 34"/>
              <p:cNvGrpSpPr>
                <a:grpSpLocks/>
              </p:cNvGrpSpPr>
              <p:nvPr/>
            </p:nvGrpSpPr>
            <p:grpSpPr bwMode="auto">
              <a:xfrm>
                <a:off x="0" y="0"/>
                <a:ext cx="1051" cy="480"/>
                <a:chOff x="0" y="0"/>
                <a:chExt cx="1051" cy="480"/>
              </a:xfrm>
            </p:grpSpPr>
            <p:sp>
              <p:nvSpPr>
                <p:cNvPr id="108577" name="Rectangle 33"/>
                <p:cNvSpPr>
                  <a:spLocks noChangeArrowheads="1"/>
                </p:cNvSpPr>
                <p:nvPr/>
              </p:nvSpPr>
              <p:spPr bwMode="auto">
                <a:xfrm>
                  <a:off x="0" y="0"/>
                  <a:ext cx="1051" cy="480"/>
                </a:xfrm>
                <a:prstGeom prst="rect">
                  <a:avLst/>
                </a:prstGeom>
                <a:solidFill>
                  <a:srgbClr val="800080"/>
                </a:solidFill>
                <a:ln w="9525">
                  <a:noFill/>
                  <a:miter lim="800000"/>
                  <a:headEnd/>
                  <a:tailEnd/>
                </a:ln>
                <a:effectLst/>
              </p:spPr>
              <p:txBody>
                <a:bodyPr wrap="none"/>
                <a:lstStyle/>
                <a:p>
                  <a:endParaRPr lang="es-ES"/>
                </a:p>
              </p:txBody>
            </p:sp>
            <p:grpSp>
              <p:nvGrpSpPr>
                <p:cNvPr id="108576" name="Group 32"/>
                <p:cNvGrpSpPr>
                  <a:grpSpLocks/>
                </p:cNvGrpSpPr>
                <p:nvPr/>
              </p:nvGrpSpPr>
              <p:grpSpPr bwMode="auto">
                <a:xfrm>
                  <a:off x="0" y="0"/>
                  <a:ext cx="1051" cy="480"/>
                  <a:chOff x="0" y="0"/>
                  <a:chExt cx="1051" cy="480"/>
                </a:xfrm>
              </p:grpSpPr>
              <p:sp>
                <p:nvSpPr>
                  <p:cNvPr id="108551" name="Rectangle 7"/>
                  <p:cNvSpPr>
                    <a:spLocks noChangeArrowheads="1"/>
                  </p:cNvSpPr>
                  <p:nvPr/>
                </p:nvSpPr>
                <p:spPr bwMode="auto">
                  <a:xfrm>
                    <a:off x="28" y="0"/>
                    <a:ext cx="995" cy="480"/>
                  </a:xfrm>
                  <a:prstGeom prst="rect">
                    <a:avLst/>
                  </a:prstGeom>
                  <a:solidFill>
                    <a:srgbClr val="800080"/>
                  </a:solidFill>
                  <a:ln w="9525">
                    <a:noFill/>
                    <a:miter lim="800000"/>
                    <a:headEnd/>
                    <a:tailEnd/>
                  </a:ln>
                  <a:effectLst/>
                </p:spPr>
                <p:txBody>
                  <a:bodyPr/>
                  <a:lstStyle/>
                  <a:p>
                    <a:r>
                      <a:rPr lang="es-MX" sz="800" b="1">
                        <a:solidFill>
                          <a:srgbClr val="FFFFFF"/>
                        </a:solidFill>
                        <a:latin typeface="Arial" charset="0"/>
                        <a:cs typeface="Arial" charset="0"/>
                      </a:rPr>
                      <a:t>Servicios</a:t>
                    </a:r>
                    <a:endParaRPr lang="en-US" sz="800">
                      <a:cs typeface="Times New Roman" pitchFamily="18" charset="0"/>
                    </a:endParaRPr>
                  </a:p>
                  <a:p>
                    <a:pPr eaLnBrk="0" hangingPunct="0"/>
                    <a:endParaRPr lang="en-US" sz="800">
                      <a:latin typeface="Arial" charset="0"/>
                    </a:endParaRPr>
                  </a:p>
                </p:txBody>
              </p:sp>
              <p:sp>
                <p:nvSpPr>
                  <p:cNvPr id="108575" name="Rectangle 31"/>
                  <p:cNvSpPr>
                    <a:spLocks noChangeArrowheads="1"/>
                  </p:cNvSpPr>
                  <p:nvPr/>
                </p:nvSpPr>
                <p:spPr bwMode="auto">
                  <a:xfrm>
                    <a:off x="0" y="0"/>
                    <a:ext cx="1051" cy="480"/>
                  </a:xfrm>
                  <a:prstGeom prst="rect">
                    <a:avLst/>
                  </a:prstGeom>
                  <a:noFill/>
                  <a:ln w="7">
                    <a:solidFill>
                      <a:srgbClr val="A0A0A0"/>
                    </a:solidFill>
                    <a:miter lim="800000"/>
                    <a:headEnd/>
                    <a:tailEnd/>
                  </a:ln>
                  <a:effectLst/>
                </p:spPr>
                <p:txBody>
                  <a:bodyPr wrap="none"/>
                  <a:lstStyle/>
                  <a:p>
                    <a:endParaRPr lang="es-ES"/>
                  </a:p>
                </p:txBody>
              </p:sp>
            </p:grpSp>
          </p:grpSp>
          <p:grpSp>
            <p:nvGrpSpPr>
              <p:cNvPr id="108582" name="Group 38"/>
              <p:cNvGrpSpPr>
                <a:grpSpLocks/>
              </p:cNvGrpSpPr>
              <p:nvPr/>
            </p:nvGrpSpPr>
            <p:grpSpPr bwMode="auto">
              <a:xfrm>
                <a:off x="1051" y="0"/>
                <a:ext cx="694" cy="480"/>
                <a:chOff x="1051" y="0"/>
                <a:chExt cx="694" cy="480"/>
              </a:xfrm>
            </p:grpSpPr>
            <p:sp>
              <p:nvSpPr>
                <p:cNvPr id="108581" name="Rectangle 37"/>
                <p:cNvSpPr>
                  <a:spLocks noChangeArrowheads="1"/>
                </p:cNvSpPr>
                <p:nvPr/>
              </p:nvSpPr>
              <p:spPr bwMode="auto">
                <a:xfrm>
                  <a:off x="1051" y="0"/>
                  <a:ext cx="694" cy="480"/>
                </a:xfrm>
                <a:prstGeom prst="rect">
                  <a:avLst/>
                </a:prstGeom>
                <a:solidFill>
                  <a:srgbClr val="800080"/>
                </a:solidFill>
                <a:ln w="9525">
                  <a:noFill/>
                  <a:miter lim="800000"/>
                  <a:headEnd/>
                  <a:tailEnd/>
                </a:ln>
                <a:effectLst/>
              </p:spPr>
              <p:txBody>
                <a:bodyPr wrap="none"/>
                <a:lstStyle/>
                <a:p>
                  <a:endParaRPr lang="es-ES"/>
                </a:p>
              </p:txBody>
            </p:sp>
            <p:grpSp>
              <p:nvGrpSpPr>
                <p:cNvPr id="108580" name="Group 36"/>
                <p:cNvGrpSpPr>
                  <a:grpSpLocks/>
                </p:cNvGrpSpPr>
                <p:nvPr/>
              </p:nvGrpSpPr>
              <p:grpSpPr bwMode="auto">
                <a:xfrm>
                  <a:off x="1051" y="0"/>
                  <a:ext cx="694" cy="480"/>
                  <a:chOff x="1051" y="0"/>
                  <a:chExt cx="694" cy="480"/>
                </a:xfrm>
              </p:grpSpPr>
              <p:sp>
                <p:nvSpPr>
                  <p:cNvPr id="108552" name="Rectangle 8"/>
                  <p:cNvSpPr>
                    <a:spLocks noChangeArrowheads="1"/>
                  </p:cNvSpPr>
                  <p:nvPr/>
                </p:nvSpPr>
                <p:spPr bwMode="auto">
                  <a:xfrm>
                    <a:off x="1079" y="0"/>
                    <a:ext cx="638" cy="480"/>
                  </a:xfrm>
                  <a:prstGeom prst="rect">
                    <a:avLst/>
                  </a:prstGeom>
                  <a:solidFill>
                    <a:srgbClr val="800080"/>
                  </a:solidFill>
                  <a:ln w="9525">
                    <a:noFill/>
                    <a:miter lim="800000"/>
                    <a:headEnd/>
                    <a:tailEnd/>
                  </a:ln>
                  <a:effectLst/>
                </p:spPr>
                <p:txBody>
                  <a:bodyPr/>
                  <a:lstStyle/>
                  <a:p>
                    <a:r>
                      <a:rPr lang="es-MX" sz="800">
                        <a:solidFill>
                          <a:srgbClr val="FFFFFF"/>
                        </a:solidFill>
                        <a:latin typeface="Arial" charset="0"/>
                        <a:cs typeface="Arial" charset="0"/>
                      </a:rPr>
                      <a:t>Porcentaje (%)</a:t>
                    </a:r>
                    <a:endParaRPr lang="en-US" sz="800">
                      <a:cs typeface="Times New Roman" pitchFamily="18" charset="0"/>
                    </a:endParaRPr>
                  </a:p>
                  <a:p>
                    <a:pPr eaLnBrk="0" hangingPunct="0"/>
                    <a:endParaRPr lang="en-US" sz="800">
                      <a:latin typeface="Arial" charset="0"/>
                    </a:endParaRPr>
                  </a:p>
                </p:txBody>
              </p:sp>
              <p:sp>
                <p:nvSpPr>
                  <p:cNvPr id="108579" name="Rectangle 35"/>
                  <p:cNvSpPr>
                    <a:spLocks noChangeArrowheads="1"/>
                  </p:cNvSpPr>
                  <p:nvPr/>
                </p:nvSpPr>
                <p:spPr bwMode="auto">
                  <a:xfrm>
                    <a:off x="1051" y="0"/>
                    <a:ext cx="694" cy="480"/>
                  </a:xfrm>
                  <a:prstGeom prst="rect">
                    <a:avLst/>
                  </a:prstGeom>
                  <a:noFill/>
                  <a:ln w="7">
                    <a:solidFill>
                      <a:srgbClr val="A0A0A0"/>
                    </a:solidFill>
                    <a:miter lim="800000"/>
                    <a:headEnd/>
                    <a:tailEnd/>
                  </a:ln>
                  <a:effectLst/>
                </p:spPr>
                <p:txBody>
                  <a:bodyPr wrap="none"/>
                  <a:lstStyle/>
                  <a:p>
                    <a:endParaRPr lang="es-ES"/>
                  </a:p>
                </p:txBody>
              </p:sp>
            </p:grpSp>
          </p:grpSp>
          <p:grpSp>
            <p:nvGrpSpPr>
              <p:cNvPr id="108586" name="Group 42"/>
              <p:cNvGrpSpPr>
                <a:grpSpLocks/>
              </p:cNvGrpSpPr>
              <p:nvPr/>
            </p:nvGrpSpPr>
            <p:grpSpPr bwMode="auto">
              <a:xfrm>
                <a:off x="1745" y="0"/>
                <a:ext cx="716" cy="480"/>
                <a:chOff x="1745" y="0"/>
                <a:chExt cx="716" cy="480"/>
              </a:xfrm>
            </p:grpSpPr>
            <p:sp>
              <p:nvSpPr>
                <p:cNvPr id="108585" name="Rectangle 41"/>
                <p:cNvSpPr>
                  <a:spLocks noChangeArrowheads="1"/>
                </p:cNvSpPr>
                <p:nvPr/>
              </p:nvSpPr>
              <p:spPr bwMode="auto">
                <a:xfrm>
                  <a:off x="1745" y="0"/>
                  <a:ext cx="716" cy="480"/>
                </a:xfrm>
                <a:prstGeom prst="rect">
                  <a:avLst/>
                </a:prstGeom>
                <a:solidFill>
                  <a:srgbClr val="800080"/>
                </a:solidFill>
                <a:ln w="9525">
                  <a:noFill/>
                  <a:miter lim="800000"/>
                  <a:headEnd/>
                  <a:tailEnd/>
                </a:ln>
                <a:effectLst/>
              </p:spPr>
              <p:txBody>
                <a:bodyPr wrap="none"/>
                <a:lstStyle/>
                <a:p>
                  <a:endParaRPr lang="es-ES"/>
                </a:p>
              </p:txBody>
            </p:sp>
            <p:grpSp>
              <p:nvGrpSpPr>
                <p:cNvPr id="108584" name="Group 40"/>
                <p:cNvGrpSpPr>
                  <a:grpSpLocks/>
                </p:cNvGrpSpPr>
                <p:nvPr/>
              </p:nvGrpSpPr>
              <p:grpSpPr bwMode="auto">
                <a:xfrm>
                  <a:off x="1745" y="0"/>
                  <a:ext cx="716" cy="480"/>
                  <a:chOff x="1745" y="0"/>
                  <a:chExt cx="716" cy="480"/>
                </a:xfrm>
              </p:grpSpPr>
              <p:sp>
                <p:nvSpPr>
                  <p:cNvPr id="108553" name="Rectangle 9"/>
                  <p:cNvSpPr>
                    <a:spLocks noChangeArrowheads="1"/>
                  </p:cNvSpPr>
                  <p:nvPr/>
                </p:nvSpPr>
                <p:spPr bwMode="auto">
                  <a:xfrm>
                    <a:off x="1773" y="0"/>
                    <a:ext cx="660" cy="480"/>
                  </a:xfrm>
                  <a:prstGeom prst="rect">
                    <a:avLst/>
                  </a:prstGeom>
                  <a:solidFill>
                    <a:srgbClr val="800080"/>
                  </a:solidFill>
                  <a:ln w="9525">
                    <a:noFill/>
                    <a:miter lim="800000"/>
                    <a:headEnd/>
                    <a:tailEnd/>
                  </a:ln>
                  <a:effectLst/>
                </p:spPr>
                <p:txBody>
                  <a:bodyPr/>
                  <a:lstStyle/>
                  <a:p>
                    <a:r>
                      <a:rPr lang="es-MX" sz="800">
                        <a:solidFill>
                          <a:srgbClr val="FFFFFF"/>
                        </a:solidFill>
                        <a:latin typeface="Arial" charset="0"/>
                        <a:cs typeface="Arial" charset="0"/>
                      </a:rPr>
                      <a:t>Capital Humano</a:t>
                    </a:r>
                    <a:endParaRPr lang="en-US" sz="800">
                      <a:cs typeface="Times New Roman" pitchFamily="18" charset="0"/>
                    </a:endParaRPr>
                  </a:p>
                  <a:p>
                    <a:pPr eaLnBrk="0" hangingPunct="0"/>
                    <a:endParaRPr lang="en-US" sz="800">
                      <a:latin typeface="Arial" charset="0"/>
                    </a:endParaRPr>
                  </a:p>
                </p:txBody>
              </p:sp>
              <p:sp>
                <p:nvSpPr>
                  <p:cNvPr id="108583" name="Rectangle 39"/>
                  <p:cNvSpPr>
                    <a:spLocks noChangeArrowheads="1"/>
                  </p:cNvSpPr>
                  <p:nvPr/>
                </p:nvSpPr>
                <p:spPr bwMode="auto">
                  <a:xfrm>
                    <a:off x="1745" y="0"/>
                    <a:ext cx="716" cy="480"/>
                  </a:xfrm>
                  <a:prstGeom prst="rect">
                    <a:avLst/>
                  </a:prstGeom>
                  <a:noFill/>
                  <a:ln w="7">
                    <a:solidFill>
                      <a:srgbClr val="A0A0A0"/>
                    </a:solidFill>
                    <a:miter lim="800000"/>
                    <a:headEnd/>
                    <a:tailEnd/>
                  </a:ln>
                  <a:effectLst/>
                </p:spPr>
                <p:txBody>
                  <a:bodyPr wrap="none"/>
                  <a:lstStyle/>
                  <a:p>
                    <a:endParaRPr lang="es-ES"/>
                  </a:p>
                </p:txBody>
              </p:sp>
            </p:grpSp>
          </p:grpSp>
          <p:grpSp>
            <p:nvGrpSpPr>
              <p:cNvPr id="108590" name="Group 46"/>
              <p:cNvGrpSpPr>
                <a:grpSpLocks/>
              </p:cNvGrpSpPr>
              <p:nvPr/>
            </p:nvGrpSpPr>
            <p:grpSpPr bwMode="auto">
              <a:xfrm>
                <a:off x="2461" y="0"/>
                <a:ext cx="503" cy="480"/>
                <a:chOff x="2461" y="0"/>
                <a:chExt cx="503" cy="480"/>
              </a:xfrm>
            </p:grpSpPr>
            <p:sp>
              <p:nvSpPr>
                <p:cNvPr id="108589" name="Rectangle 45"/>
                <p:cNvSpPr>
                  <a:spLocks noChangeArrowheads="1"/>
                </p:cNvSpPr>
                <p:nvPr/>
              </p:nvSpPr>
              <p:spPr bwMode="auto">
                <a:xfrm>
                  <a:off x="2461" y="0"/>
                  <a:ext cx="503" cy="480"/>
                </a:xfrm>
                <a:prstGeom prst="rect">
                  <a:avLst/>
                </a:prstGeom>
                <a:solidFill>
                  <a:srgbClr val="800080"/>
                </a:solidFill>
                <a:ln w="9525">
                  <a:noFill/>
                  <a:miter lim="800000"/>
                  <a:headEnd/>
                  <a:tailEnd/>
                </a:ln>
                <a:effectLst/>
              </p:spPr>
              <p:txBody>
                <a:bodyPr wrap="none"/>
                <a:lstStyle/>
                <a:p>
                  <a:endParaRPr lang="es-ES"/>
                </a:p>
              </p:txBody>
            </p:sp>
            <p:grpSp>
              <p:nvGrpSpPr>
                <p:cNvPr id="108588" name="Group 44"/>
                <p:cNvGrpSpPr>
                  <a:grpSpLocks/>
                </p:cNvGrpSpPr>
                <p:nvPr/>
              </p:nvGrpSpPr>
              <p:grpSpPr bwMode="auto">
                <a:xfrm>
                  <a:off x="2461" y="0"/>
                  <a:ext cx="503" cy="480"/>
                  <a:chOff x="2461" y="0"/>
                  <a:chExt cx="503" cy="480"/>
                </a:xfrm>
              </p:grpSpPr>
              <p:sp>
                <p:nvSpPr>
                  <p:cNvPr id="108554" name="Rectangle 10"/>
                  <p:cNvSpPr>
                    <a:spLocks noChangeArrowheads="1"/>
                  </p:cNvSpPr>
                  <p:nvPr/>
                </p:nvSpPr>
                <p:spPr bwMode="auto">
                  <a:xfrm>
                    <a:off x="2489" y="0"/>
                    <a:ext cx="447" cy="480"/>
                  </a:xfrm>
                  <a:prstGeom prst="rect">
                    <a:avLst/>
                  </a:prstGeom>
                  <a:solidFill>
                    <a:srgbClr val="800080"/>
                  </a:solidFill>
                  <a:ln w="9525">
                    <a:noFill/>
                    <a:miter lim="800000"/>
                    <a:headEnd/>
                    <a:tailEnd/>
                  </a:ln>
                  <a:effectLst/>
                </p:spPr>
                <p:txBody>
                  <a:bodyPr/>
                  <a:lstStyle/>
                  <a:p>
                    <a:r>
                      <a:rPr lang="es-MX" sz="800">
                        <a:solidFill>
                          <a:srgbClr val="FFFFFF"/>
                        </a:solidFill>
                        <a:latin typeface="Arial" charset="0"/>
                        <a:cs typeface="Arial" charset="0"/>
                      </a:rPr>
                      <a:t>Nivel</a:t>
                    </a:r>
                    <a:endParaRPr lang="en-US" sz="800">
                      <a:cs typeface="Times New Roman" pitchFamily="18" charset="0"/>
                    </a:endParaRPr>
                  </a:p>
                  <a:p>
                    <a:pPr eaLnBrk="0" hangingPunct="0"/>
                    <a:endParaRPr lang="en-US" sz="800">
                      <a:latin typeface="Arial" charset="0"/>
                    </a:endParaRPr>
                  </a:p>
                </p:txBody>
              </p:sp>
              <p:sp>
                <p:nvSpPr>
                  <p:cNvPr id="108587" name="Rectangle 43"/>
                  <p:cNvSpPr>
                    <a:spLocks noChangeArrowheads="1"/>
                  </p:cNvSpPr>
                  <p:nvPr/>
                </p:nvSpPr>
                <p:spPr bwMode="auto">
                  <a:xfrm>
                    <a:off x="2461" y="0"/>
                    <a:ext cx="503" cy="480"/>
                  </a:xfrm>
                  <a:prstGeom prst="rect">
                    <a:avLst/>
                  </a:prstGeom>
                  <a:noFill/>
                  <a:ln w="7">
                    <a:solidFill>
                      <a:srgbClr val="A0A0A0"/>
                    </a:solidFill>
                    <a:miter lim="800000"/>
                    <a:headEnd/>
                    <a:tailEnd/>
                  </a:ln>
                  <a:effectLst/>
                </p:spPr>
                <p:txBody>
                  <a:bodyPr wrap="none"/>
                  <a:lstStyle/>
                  <a:p>
                    <a:endParaRPr lang="es-ES"/>
                  </a:p>
                </p:txBody>
              </p:sp>
            </p:grpSp>
          </p:grpSp>
          <p:grpSp>
            <p:nvGrpSpPr>
              <p:cNvPr id="108594" name="Group 50"/>
              <p:cNvGrpSpPr>
                <a:grpSpLocks/>
              </p:cNvGrpSpPr>
              <p:nvPr/>
            </p:nvGrpSpPr>
            <p:grpSpPr bwMode="auto">
              <a:xfrm>
                <a:off x="0" y="480"/>
                <a:ext cx="1051" cy="384"/>
                <a:chOff x="0" y="480"/>
                <a:chExt cx="1051" cy="384"/>
              </a:xfrm>
            </p:grpSpPr>
            <p:sp>
              <p:nvSpPr>
                <p:cNvPr id="108593" name="Rectangle 49"/>
                <p:cNvSpPr>
                  <a:spLocks noChangeArrowheads="1"/>
                </p:cNvSpPr>
                <p:nvPr/>
              </p:nvSpPr>
              <p:spPr bwMode="auto">
                <a:xfrm>
                  <a:off x="0" y="480"/>
                  <a:ext cx="1051" cy="384"/>
                </a:xfrm>
                <a:prstGeom prst="rect">
                  <a:avLst/>
                </a:prstGeom>
                <a:solidFill>
                  <a:srgbClr val="C0C0C0"/>
                </a:solidFill>
                <a:ln w="9525">
                  <a:noFill/>
                  <a:miter lim="800000"/>
                  <a:headEnd/>
                  <a:tailEnd/>
                </a:ln>
                <a:effectLst/>
              </p:spPr>
              <p:txBody>
                <a:bodyPr wrap="none"/>
                <a:lstStyle/>
                <a:p>
                  <a:endParaRPr lang="es-ES"/>
                </a:p>
              </p:txBody>
            </p:sp>
            <p:grpSp>
              <p:nvGrpSpPr>
                <p:cNvPr id="108592" name="Group 48"/>
                <p:cNvGrpSpPr>
                  <a:grpSpLocks/>
                </p:cNvGrpSpPr>
                <p:nvPr/>
              </p:nvGrpSpPr>
              <p:grpSpPr bwMode="auto">
                <a:xfrm>
                  <a:off x="0" y="480"/>
                  <a:ext cx="1051" cy="384"/>
                  <a:chOff x="0" y="480"/>
                  <a:chExt cx="1051" cy="384"/>
                </a:xfrm>
              </p:grpSpPr>
              <p:sp>
                <p:nvSpPr>
                  <p:cNvPr id="108555" name="Rectangle 11"/>
                  <p:cNvSpPr>
                    <a:spLocks noChangeArrowheads="1"/>
                  </p:cNvSpPr>
                  <p:nvPr/>
                </p:nvSpPr>
                <p:spPr bwMode="auto">
                  <a:xfrm>
                    <a:off x="28" y="480"/>
                    <a:ext cx="995" cy="384"/>
                  </a:xfrm>
                  <a:prstGeom prst="rect">
                    <a:avLst/>
                  </a:prstGeom>
                  <a:solidFill>
                    <a:srgbClr val="C0C0C0"/>
                  </a:solidFill>
                  <a:ln w="9525">
                    <a:noFill/>
                    <a:miter lim="800000"/>
                    <a:headEnd/>
                    <a:tailEnd/>
                  </a:ln>
                  <a:effectLst/>
                </p:spPr>
                <p:txBody>
                  <a:bodyPr/>
                  <a:lstStyle/>
                  <a:p>
                    <a:r>
                      <a:rPr lang="es-MX" sz="800" b="1">
                        <a:latin typeface="Arial" charset="0"/>
                        <a:cs typeface="Arial" charset="0"/>
                      </a:rPr>
                      <a:t>Médico (F.M.E.)</a:t>
                    </a:r>
                    <a:endParaRPr lang="en-US" sz="800">
                      <a:cs typeface="Times New Roman" pitchFamily="18" charset="0"/>
                    </a:endParaRPr>
                  </a:p>
                  <a:p>
                    <a:pPr eaLnBrk="0" hangingPunct="0"/>
                    <a:endParaRPr lang="en-US" sz="800">
                      <a:latin typeface="Arial" charset="0"/>
                    </a:endParaRPr>
                  </a:p>
                </p:txBody>
              </p:sp>
              <p:sp>
                <p:nvSpPr>
                  <p:cNvPr id="108591" name="Rectangle 47"/>
                  <p:cNvSpPr>
                    <a:spLocks noChangeArrowheads="1"/>
                  </p:cNvSpPr>
                  <p:nvPr/>
                </p:nvSpPr>
                <p:spPr bwMode="auto">
                  <a:xfrm>
                    <a:off x="0" y="480"/>
                    <a:ext cx="1051" cy="384"/>
                  </a:xfrm>
                  <a:prstGeom prst="rect">
                    <a:avLst/>
                  </a:prstGeom>
                  <a:noFill/>
                  <a:ln w="7">
                    <a:solidFill>
                      <a:srgbClr val="A0A0A0"/>
                    </a:solidFill>
                    <a:miter lim="800000"/>
                    <a:headEnd/>
                    <a:tailEnd/>
                  </a:ln>
                  <a:effectLst/>
                </p:spPr>
                <p:txBody>
                  <a:bodyPr wrap="none"/>
                  <a:lstStyle/>
                  <a:p>
                    <a:endParaRPr lang="es-ES"/>
                  </a:p>
                </p:txBody>
              </p:sp>
            </p:grpSp>
          </p:grpSp>
          <p:grpSp>
            <p:nvGrpSpPr>
              <p:cNvPr id="108596" name="Group 52"/>
              <p:cNvGrpSpPr>
                <a:grpSpLocks/>
              </p:cNvGrpSpPr>
              <p:nvPr/>
            </p:nvGrpSpPr>
            <p:grpSpPr bwMode="auto">
              <a:xfrm>
                <a:off x="1051" y="480"/>
                <a:ext cx="694" cy="384"/>
                <a:chOff x="1051" y="480"/>
                <a:chExt cx="694" cy="384"/>
              </a:xfrm>
            </p:grpSpPr>
            <p:sp>
              <p:nvSpPr>
                <p:cNvPr id="108556" name="Rectangle 12"/>
                <p:cNvSpPr>
                  <a:spLocks noChangeArrowheads="1"/>
                </p:cNvSpPr>
                <p:nvPr/>
              </p:nvSpPr>
              <p:spPr bwMode="auto">
                <a:xfrm>
                  <a:off x="1079" y="480"/>
                  <a:ext cx="638" cy="384"/>
                </a:xfrm>
                <a:prstGeom prst="rect">
                  <a:avLst/>
                </a:prstGeom>
                <a:noFill/>
                <a:ln w="9525">
                  <a:noFill/>
                  <a:miter lim="800000"/>
                  <a:headEnd/>
                  <a:tailEnd/>
                </a:ln>
                <a:effectLst/>
              </p:spPr>
              <p:txBody>
                <a:bodyPr/>
                <a:lstStyle/>
                <a:p>
                  <a:r>
                    <a:rPr lang="es-MX" sz="800">
                      <a:latin typeface="Arial" charset="0"/>
                      <a:cs typeface="Arial" charset="0"/>
                    </a:rPr>
                    <a:t>50%</a:t>
                  </a:r>
                  <a:endParaRPr lang="en-US" sz="800">
                    <a:cs typeface="Times New Roman" pitchFamily="18" charset="0"/>
                  </a:endParaRPr>
                </a:p>
                <a:p>
                  <a:pPr eaLnBrk="0" hangingPunct="0"/>
                  <a:endParaRPr lang="en-US" sz="800">
                    <a:latin typeface="Arial" charset="0"/>
                  </a:endParaRPr>
                </a:p>
              </p:txBody>
            </p:sp>
            <p:sp>
              <p:nvSpPr>
                <p:cNvPr id="108595" name="Rectangle 51"/>
                <p:cNvSpPr>
                  <a:spLocks noChangeArrowheads="1"/>
                </p:cNvSpPr>
                <p:nvPr/>
              </p:nvSpPr>
              <p:spPr bwMode="auto">
                <a:xfrm>
                  <a:off x="1051" y="480"/>
                  <a:ext cx="694" cy="384"/>
                </a:xfrm>
                <a:prstGeom prst="rect">
                  <a:avLst/>
                </a:prstGeom>
                <a:noFill/>
                <a:ln w="7">
                  <a:solidFill>
                    <a:srgbClr val="A0A0A0"/>
                  </a:solidFill>
                  <a:miter lim="800000"/>
                  <a:headEnd/>
                  <a:tailEnd/>
                </a:ln>
                <a:effectLst/>
              </p:spPr>
              <p:txBody>
                <a:bodyPr wrap="none"/>
                <a:lstStyle/>
                <a:p>
                  <a:endParaRPr lang="es-ES"/>
                </a:p>
              </p:txBody>
            </p:sp>
          </p:grpSp>
          <p:grpSp>
            <p:nvGrpSpPr>
              <p:cNvPr id="108598" name="Group 54"/>
              <p:cNvGrpSpPr>
                <a:grpSpLocks/>
              </p:cNvGrpSpPr>
              <p:nvPr/>
            </p:nvGrpSpPr>
            <p:grpSpPr bwMode="auto">
              <a:xfrm>
                <a:off x="1745" y="480"/>
                <a:ext cx="716" cy="384"/>
                <a:chOff x="1745" y="480"/>
                <a:chExt cx="716" cy="384"/>
              </a:xfrm>
            </p:grpSpPr>
            <p:sp>
              <p:nvSpPr>
                <p:cNvPr id="108557" name="Rectangle 13"/>
                <p:cNvSpPr>
                  <a:spLocks noChangeArrowheads="1"/>
                </p:cNvSpPr>
                <p:nvPr/>
              </p:nvSpPr>
              <p:spPr bwMode="auto">
                <a:xfrm>
                  <a:off x="1773" y="480"/>
                  <a:ext cx="660" cy="384"/>
                </a:xfrm>
                <a:prstGeom prst="rect">
                  <a:avLst/>
                </a:prstGeom>
                <a:noFill/>
                <a:ln w="9525">
                  <a:noFill/>
                  <a:miter lim="800000"/>
                  <a:headEnd/>
                  <a:tailEnd/>
                </a:ln>
                <a:effectLst/>
              </p:spPr>
              <p:txBody>
                <a:bodyPr/>
                <a:lstStyle/>
                <a:p>
                  <a:r>
                    <a:rPr lang="es-MX" sz="800">
                      <a:latin typeface="Arial" charset="0"/>
                      <a:cs typeface="Arial" charset="0"/>
                    </a:rPr>
                    <a:t>2000</a:t>
                  </a:r>
                  <a:endParaRPr lang="en-US" sz="800">
                    <a:cs typeface="Times New Roman" pitchFamily="18" charset="0"/>
                  </a:endParaRPr>
                </a:p>
                <a:p>
                  <a:pPr eaLnBrk="0" hangingPunct="0"/>
                  <a:endParaRPr lang="en-US" sz="800">
                    <a:latin typeface="Arial" charset="0"/>
                  </a:endParaRPr>
                </a:p>
              </p:txBody>
            </p:sp>
            <p:sp>
              <p:nvSpPr>
                <p:cNvPr id="108597" name="Rectangle 53"/>
                <p:cNvSpPr>
                  <a:spLocks noChangeArrowheads="1"/>
                </p:cNvSpPr>
                <p:nvPr/>
              </p:nvSpPr>
              <p:spPr bwMode="auto">
                <a:xfrm>
                  <a:off x="1745" y="480"/>
                  <a:ext cx="716" cy="384"/>
                </a:xfrm>
                <a:prstGeom prst="rect">
                  <a:avLst/>
                </a:prstGeom>
                <a:noFill/>
                <a:ln w="7">
                  <a:solidFill>
                    <a:srgbClr val="A0A0A0"/>
                  </a:solidFill>
                  <a:miter lim="800000"/>
                  <a:headEnd/>
                  <a:tailEnd/>
                </a:ln>
                <a:effectLst/>
              </p:spPr>
              <p:txBody>
                <a:bodyPr wrap="none"/>
                <a:lstStyle/>
                <a:p>
                  <a:endParaRPr lang="es-ES"/>
                </a:p>
              </p:txBody>
            </p:sp>
          </p:grpSp>
          <p:grpSp>
            <p:nvGrpSpPr>
              <p:cNvPr id="108600" name="Group 56"/>
              <p:cNvGrpSpPr>
                <a:grpSpLocks/>
              </p:cNvGrpSpPr>
              <p:nvPr/>
            </p:nvGrpSpPr>
            <p:grpSpPr bwMode="auto">
              <a:xfrm>
                <a:off x="2461" y="480"/>
                <a:ext cx="503" cy="384"/>
                <a:chOff x="2461" y="480"/>
                <a:chExt cx="503" cy="384"/>
              </a:xfrm>
            </p:grpSpPr>
            <p:sp>
              <p:nvSpPr>
                <p:cNvPr id="108558" name="Rectangle 14"/>
                <p:cNvSpPr>
                  <a:spLocks noChangeArrowheads="1"/>
                </p:cNvSpPr>
                <p:nvPr/>
              </p:nvSpPr>
              <p:spPr bwMode="auto">
                <a:xfrm>
                  <a:off x="2489" y="480"/>
                  <a:ext cx="447" cy="384"/>
                </a:xfrm>
                <a:prstGeom prst="rect">
                  <a:avLst/>
                </a:prstGeom>
                <a:noFill/>
                <a:ln w="9525">
                  <a:noFill/>
                  <a:miter lim="800000"/>
                  <a:headEnd/>
                  <a:tailEnd/>
                </a:ln>
                <a:effectLst/>
              </p:spPr>
              <p:txBody>
                <a:bodyPr/>
                <a:lstStyle/>
                <a:p>
                  <a:r>
                    <a:rPr lang="es-MX" sz="800">
                      <a:latin typeface="Arial" charset="0"/>
                      <a:cs typeface="Arial" charset="0"/>
                    </a:rPr>
                    <a:t>Nacional</a:t>
                  </a:r>
                  <a:endParaRPr lang="en-US" sz="800">
                    <a:cs typeface="Times New Roman" pitchFamily="18" charset="0"/>
                  </a:endParaRPr>
                </a:p>
                <a:p>
                  <a:pPr eaLnBrk="0" hangingPunct="0"/>
                  <a:endParaRPr lang="en-US" sz="800">
                    <a:latin typeface="Arial" charset="0"/>
                  </a:endParaRPr>
                </a:p>
              </p:txBody>
            </p:sp>
            <p:sp>
              <p:nvSpPr>
                <p:cNvPr id="108599" name="Rectangle 55"/>
                <p:cNvSpPr>
                  <a:spLocks noChangeArrowheads="1"/>
                </p:cNvSpPr>
                <p:nvPr/>
              </p:nvSpPr>
              <p:spPr bwMode="auto">
                <a:xfrm>
                  <a:off x="2461" y="480"/>
                  <a:ext cx="503" cy="384"/>
                </a:xfrm>
                <a:prstGeom prst="rect">
                  <a:avLst/>
                </a:prstGeom>
                <a:noFill/>
                <a:ln w="7">
                  <a:solidFill>
                    <a:srgbClr val="A0A0A0"/>
                  </a:solidFill>
                  <a:miter lim="800000"/>
                  <a:headEnd/>
                  <a:tailEnd/>
                </a:ln>
                <a:effectLst/>
              </p:spPr>
              <p:txBody>
                <a:bodyPr wrap="none"/>
                <a:lstStyle/>
                <a:p>
                  <a:endParaRPr lang="es-ES"/>
                </a:p>
              </p:txBody>
            </p:sp>
          </p:grpSp>
          <p:grpSp>
            <p:nvGrpSpPr>
              <p:cNvPr id="108604" name="Group 60"/>
              <p:cNvGrpSpPr>
                <a:grpSpLocks/>
              </p:cNvGrpSpPr>
              <p:nvPr/>
            </p:nvGrpSpPr>
            <p:grpSpPr bwMode="auto">
              <a:xfrm>
                <a:off x="0" y="864"/>
                <a:ext cx="1051" cy="480"/>
                <a:chOff x="0" y="864"/>
                <a:chExt cx="1051" cy="480"/>
              </a:xfrm>
            </p:grpSpPr>
            <p:sp>
              <p:nvSpPr>
                <p:cNvPr id="108603" name="Rectangle 59"/>
                <p:cNvSpPr>
                  <a:spLocks noChangeArrowheads="1"/>
                </p:cNvSpPr>
                <p:nvPr/>
              </p:nvSpPr>
              <p:spPr bwMode="auto">
                <a:xfrm>
                  <a:off x="0" y="864"/>
                  <a:ext cx="1051" cy="480"/>
                </a:xfrm>
                <a:prstGeom prst="rect">
                  <a:avLst/>
                </a:prstGeom>
                <a:solidFill>
                  <a:srgbClr val="C0C0C0"/>
                </a:solidFill>
                <a:ln w="9525">
                  <a:noFill/>
                  <a:miter lim="800000"/>
                  <a:headEnd/>
                  <a:tailEnd/>
                </a:ln>
                <a:effectLst/>
              </p:spPr>
              <p:txBody>
                <a:bodyPr wrap="none"/>
                <a:lstStyle/>
                <a:p>
                  <a:endParaRPr lang="es-ES"/>
                </a:p>
              </p:txBody>
            </p:sp>
            <p:grpSp>
              <p:nvGrpSpPr>
                <p:cNvPr id="108602" name="Group 58"/>
                <p:cNvGrpSpPr>
                  <a:grpSpLocks/>
                </p:cNvGrpSpPr>
                <p:nvPr/>
              </p:nvGrpSpPr>
              <p:grpSpPr bwMode="auto">
                <a:xfrm>
                  <a:off x="0" y="864"/>
                  <a:ext cx="1051" cy="480"/>
                  <a:chOff x="0" y="864"/>
                  <a:chExt cx="1051" cy="480"/>
                </a:xfrm>
              </p:grpSpPr>
              <p:sp>
                <p:nvSpPr>
                  <p:cNvPr id="108559" name="Rectangle 15"/>
                  <p:cNvSpPr>
                    <a:spLocks noChangeArrowheads="1"/>
                  </p:cNvSpPr>
                  <p:nvPr/>
                </p:nvSpPr>
                <p:spPr bwMode="auto">
                  <a:xfrm>
                    <a:off x="28" y="864"/>
                    <a:ext cx="995" cy="480"/>
                  </a:xfrm>
                  <a:prstGeom prst="rect">
                    <a:avLst/>
                  </a:prstGeom>
                  <a:solidFill>
                    <a:srgbClr val="C0C0C0"/>
                  </a:solidFill>
                  <a:ln w="9525">
                    <a:noFill/>
                    <a:miter lim="800000"/>
                    <a:headEnd/>
                    <a:tailEnd/>
                  </a:ln>
                  <a:effectLst/>
                </p:spPr>
                <p:txBody>
                  <a:bodyPr/>
                  <a:lstStyle/>
                  <a:p>
                    <a:r>
                      <a:rPr lang="es-MX" sz="800" b="1">
                        <a:latin typeface="Arial" charset="0"/>
                        <a:cs typeface="Arial" charset="0"/>
                      </a:rPr>
                      <a:t>Educación (F.E.D.E.C.)</a:t>
                    </a:r>
                    <a:endParaRPr lang="en-US" sz="800">
                      <a:cs typeface="Times New Roman" pitchFamily="18" charset="0"/>
                    </a:endParaRPr>
                  </a:p>
                  <a:p>
                    <a:pPr eaLnBrk="0" hangingPunct="0"/>
                    <a:endParaRPr lang="en-US" sz="800">
                      <a:latin typeface="Arial" charset="0"/>
                    </a:endParaRPr>
                  </a:p>
                </p:txBody>
              </p:sp>
              <p:sp>
                <p:nvSpPr>
                  <p:cNvPr id="108601" name="Rectangle 57"/>
                  <p:cNvSpPr>
                    <a:spLocks noChangeArrowheads="1"/>
                  </p:cNvSpPr>
                  <p:nvPr/>
                </p:nvSpPr>
                <p:spPr bwMode="auto">
                  <a:xfrm>
                    <a:off x="0" y="864"/>
                    <a:ext cx="1051" cy="480"/>
                  </a:xfrm>
                  <a:prstGeom prst="rect">
                    <a:avLst/>
                  </a:prstGeom>
                  <a:noFill/>
                  <a:ln w="7">
                    <a:solidFill>
                      <a:srgbClr val="A0A0A0"/>
                    </a:solidFill>
                    <a:miter lim="800000"/>
                    <a:headEnd/>
                    <a:tailEnd/>
                  </a:ln>
                  <a:effectLst/>
                </p:spPr>
                <p:txBody>
                  <a:bodyPr wrap="none"/>
                  <a:lstStyle/>
                  <a:p>
                    <a:endParaRPr lang="es-ES"/>
                  </a:p>
                </p:txBody>
              </p:sp>
            </p:grpSp>
          </p:grpSp>
          <p:grpSp>
            <p:nvGrpSpPr>
              <p:cNvPr id="108606" name="Group 62"/>
              <p:cNvGrpSpPr>
                <a:grpSpLocks/>
              </p:cNvGrpSpPr>
              <p:nvPr/>
            </p:nvGrpSpPr>
            <p:grpSpPr bwMode="auto">
              <a:xfrm>
                <a:off x="1051" y="864"/>
                <a:ext cx="694" cy="480"/>
                <a:chOff x="1051" y="864"/>
                <a:chExt cx="694" cy="480"/>
              </a:xfrm>
            </p:grpSpPr>
            <p:sp>
              <p:nvSpPr>
                <p:cNvPr id="108560" name="Rectangle 16"/>
                <p:cNvSpPr>
                  <a:spLocks noChangeArrowheads="1"/>
                </p:cNvSpPr>
                <p:nvPr/>
              </p:nvSpPr>
              <p:spPr bwMode="auto">
                <a:xfrm>
                  <a:off x="1079" y="864"/>
                  <a:ext cx="638" cy="480"/>
                </a:xfrm>
                <a:prstGeom prst="rect">
                  <a:avLst/>
                </a:prstGeom>
                <a:noFill/>
                <a:ln w="9525">
                  <a:noFill/>
                  <a:miter lim="800000"/>
                  <a:headEnd/>
                  <a:tailEnd/>
                </a:ln>
                <a:effectLst/>
              </p:spPr>
              <p:txBody>
                <a:bodyPr/>
                <a:lstStyle/>
                <a:p>
                  <a:r>
                    <a:rPr lang="es-MX" sz="800">
                      <a:latin typeface="Arial" charset="0"/>
                      <a:cs typeface="Arial" charset="0"/>
                    </a:rPr>
                    <a:t>15%</a:t>
                  </a:r>
                  <a:endParaRPr lang="en-US" sz="800">
                    <a:cs typeface="Times New Roman" pitchFamily="18" charset="0"/>
                  </a:endParaRPr>
                </a:p>
                <a:p>
                  <a:pPr eaLnBrk="0" hangingPunct="0"/>
                  <a:endParaRPr lang="en-US" sz="800">
                    <a:latin typeface="Arial" charset="0"/>
                  </a:endParaRPr>
                </a:p>
              </p:txBody>
            </p:sp>
            <p:sp>
              <p:nvSpPr>
                <p:cNvPr id="108605" name="Rectangle 61"/>
                <p:cNvSpPr>
                  <a:spLocks noChangeArrowheads="1"/>
                </p:cNvSpPr>
                <p:nvPr/>
              </p:nvSpPr>
              <p:spPr bwMode="auto">
                <a:xfrm>
                  <a:off x="1051" y="864"/>
                  <a:ext cx="694" cy="480"/>
                </a:xfrm>
                <a:prstGeom prst="rect">
                  <a:avLst/>
                </a:prstGeom>
                <a:noFill/>
                <a:ln w="7">
                  <a:solidFill>
                    <a:srgbClr val="A0A0A0"/>
                  </a:solidFill>
                  <a:miter lim="800000"/>
                  <a:headEnd/>
                  <a:tailEnd/>
                </a:ln>
                <a:effectLst/>
              </p:spPr>
              <p:txBody>
                <a:bodyPr wrap="none"/>
                <a:lstStyle/>
                <a:p>
                  <a:endParaRPr lang="es-ES"/>
                </a:p>
              </p:txBody>
            </p:sp>
          </p:grpSp>
          <p:grpSp>
            <p:nvGrpSpPr>
              <p:cNvPr id="108608" name="Group 64"/>
              <p:cNvGrpSpPr>
                <a:grpSpLocks/>
              </p:cNvGrpSpPr>
              <p:nvPr/>
            </p:nvGrpSpPr>
            <p:grpSpPr bwMode="auto">
              <a:xfrm>
                <a:off x="1745" y="864"/>
                <a:ext cx="716" cy="480"/>
                <a:chOff x="1745" y="864"/>
                <a:chExt cx="716" cy="480"/>
              </a:xfrm>
            </p:grpSpPr>
            <p:sp>
              <p:nvSpPr>
                <p:cNvPr id="108561" name="Rectangle 17"/>
                <p:cNvSpPr>
                  <a:spLocks noChangeArrowheads="1"/>
                </p:cNvSpPr>
                <p:nvPr/>
              </p:nvSpPr>
              <p:spPr bwMode="auto">
                <a:xfrm>
                  <a:off x="1773" y="864"/>
                  <a:ext cx="660" cy="480"/>
                </a:xfrm>
                <a:prstGeom prst="rect">
                  <a:avLst/>
                </a:prstGeom>
                <a:noFill/>
                <a:ln w="9525">
                  <a:noFill/>
                  <a:miter lim="800000"/>
                  <a:headEnd/>
                  <a:tailEnd/>
                </a:ln>
                <a:effectLst/>
              </p:spPr>
              <p:txBody>
                <a:bodyPr/>
                <a:lstStyle/>
                <a:p>
                  <a:r>
                    <a:rPr lang="es-MX" sz="800">
                      <a:latin typeface="Arial" charset="0"/>
                      <a:cs typeface="Arial" charset="0"/>
                    </a:rPr>
                    <a:t>1250</a:t>
                  </a:r>
                  <a:endParaRPr lang="en-US" sz="800">
                    <a:cs typeface="Times New Roman" pitchFamily="18" charset="0"/>
                  </a:endParaRPr>
                </a:p>
                <a:p>
                  <a:pPr eaLnBrk="0" hangingPunct="0"/>
                  <a:endParaRPr lang="en-US" sz="800">
                    <a:latin typeface="Arial" charset="0"/>
                  </a:endParaRPr>
                </a:p>
              </p:txBody>
            </p:sp>
            <p:sp>
              <p:nvSpPr>
                <p:cNvPr id="108607" name="Rectangle 63"/>
                <p:cNvSpPr>
                  <a:spLocks noChangeArrowheads="1"/>
                </p:cNvSpPr>
                <p:nvPr/>
              </p:nvSpPr>
              <p:spPr bwMode="auto">
                <a:xfrm>
                  <a:off x="1745" y="864"/>
                  <a:ext cx="716" cy="480"/>
                </a:xfrm>
                <a:prstGeom prst="rect">
                  <a:avLst/>
                </a:prstGeom>
                <a:noFill/>
                <a:ln w="7">
                  <a:solidFill>
                    <a:srgbClr val="A0A0A0"/>
                  </a:solidFill>
                  <a:miter lim="800000"/>
                  <a:headEnd/>
                  <a:tailEnd/>
                </a:ln>
                <a:effectLst/>
              </p:spPr>
              <p:txBody>
                <a:bodyPr wrap="none"/>
                <a:lstStyle/>
                <a:p>
                  <a:endParaRPr lang="es-ES"/>
                </a:p>
              </p:txBody>
            </p:sp>
          </p:grpSp>
          <p:grpSp>
            <p:nvGrpSpPr>
              <p:cNvPr id="108610" name="Group 66"/>
              <p:cNvGrpSpPr>
                <a:grpSpLocks/>
              </p:cNvGrpSpPr>
              <p:nvPr/>
            </p:nvGrpSpPr>
            <p:grpSpPr bwMode="auto">
              <a:xfrm>
                <a:off x="2461" y="864"/>
                <a:ext cx="503" cy="480"/>
                <a:chOff x="2461" y="864"/>
                <a:chExt cx="503" cy="480"/>
              </a:xfrm>
            </p:grpSpPr>
            <p:sp>
              <p:nvSpPr>
                <p:cNvPr id="108562" name="Rectangle 18"/>
                <p:cNvSpPr>
                  <a:spLocks noChangeArrowheads="1"/>
                </p:cNvSpPr>
                <p:nvPr/>
              </p:nvSpPr>
              <p:spPr bwMode="auto">
                <a:xfrm>
                  <a:off x="2489" y="864"/>
                  <a:ext cx="447" cy="480"/>
                </a:xfrm>
                <a:prstGeom prst="rect">
                  <a:avLst/>
                </a:prstGeom>
                <a:noFill/>
                <a:ln w="9525">
                  <a:noFill/>
                  <a:miter lim="800000"/>
                  <a:headEnd/>
                  <a:tailEnd/>
                </a:ln>
                <a:effectLst/>
              </p:spPr>
              <p:txBody>
                <a:bodyPr/>
                <a:lstStyle/>
                <a:p>
                  <a:r>
                    <a:rPr lang="es-MX" sz="800">
                      <a:latin typeface="Arial" charset="0"/>
                      <a:cs typeface="Arial" charset="0"/>
                    </a:rPr>
                    <a:t>Guayaquil</a:t>
                  </a:r>
                  <a:endParaRPr lang="en-US" sz="800">
                    <a:cs typeface="Times New Roman" pitchFamily="18" charset="0"/>
                  </a:endParaRPr>
                </a:p>
                <a:p>
                  <a:pPr eaLnBrk="0" hangingPunct="0"/>
                  <a:endParaRPr lang="en-US" sz="800">
                    <a:latin typeface="Arial" charset="0"/>
                  </a:endParaRPr>
                </a:p>
              </p:txBody>
            </p:sp>
            <p:sp>
              <p:nvSpPr>
                <p:cNvPr id="108609" name="Rectangle 65"/>
                <p:cNvSpPr>
                  <a:spLocks noChangeArrowheads="1"/>
                </p:cNvSpPr>
                <p:nvPr/>
              </p:nvSpPr>
              <p:spPr bwMode="auto">
                <a:xfrm>
                  <a:off x="2461" y="864"/>
                  <a:ext cx="503" cy="480"/>
                </a:xfrm>
                <a:prstGeom prst="rect">
                  <a:avLst/>
                </a:prstGeom>
                <a:noFill/>
                <a:ln w="7">
                  <a:solidFill>
                    <a:srgbClr val="A0A0A0"/>
                  </a:solidFill>
                  <a:miter lim="800000"/>
                  <a:headEnd/>
                  <a:tailEnd/>
                </a:ln>
                <a:effectLst/>
              </p:spPr>
              <p:txBody>
                <a:bodyPr wrap="none"/>
                <a:lstStyle/>
                <a:p>
                  <a:endParaRPr lang="es-ES"/>
                </a:p>
              </p:txBody>
            </p:sp>
          </p:grpSp>
          <p:grpSp>
            <p:nvGrpSpPr>
              <p:cNvPr id="108614" name="Group 70"/>
              <p:cNvGrpSpPr>
                <a:grpSpLocks/>
              </p:cNvGrpSpPr>
              <p:nvPr/>
            </p:nvGrpSpPr>
            <p:grpSpPr bwMode="auto">
              <a:xfrm>
                <a:off x="0" y="1344"/>
                <a:ext cx="1051" cy="384"/>
                <a:chOff x="0" y="1344"/>
                <a:chExt cx="1051" cy="384"/>
              </a:xfrm>
            </p:grpSpPr>
            <p:sp>
              <p:nvSpPr>
                <p:cNvPr id="108613" name="Rectangle 69"/>
                <p:cNvSpPr>
                  <a:spLocks noChangeArrowheads="1"/>
                </p:cNvSpPr>
                <p:nvPr/>
              </p:nvSpPr>
              <p:spPr bwMode="auto">
                <a:xfrm>
                  <a:off x="0" y="1344"/>
                  <a:ext cx="1051" cy="384"/>
                </a:xfrm>
                <a:prstGeom prst="rect">
                  <a:avLst/>
                </a:prstGeom>
                <a:solidFill>
                  <a:srgbClr val="C0C0C0"/>
                </a:solidFill>
                <a:ln w="9525">
                  <a:noFill/>
                  <a:miter lim="800000"/>
                  <a:headEnd/>
                  <a:tailEnd/>
                </a:ln>
                <a:effectLst/>
              </p:spPr>
              <p:txBody>
                <a:bodyPr wrap="none"/>
                <a:lstStyle/>
                <a:p>
                  <a:endParaRPr lang="es-ES"/>
                </a:p>
              </p:txBody>
            </p:sp>
            <p:grpSp>
              <p:nvGrpSpPr>
                <p:cNvPr id="108612" name="Group 68"/>
                <p:cNvGrpSpPr>
                  <a:grpSpLocks/>
                </p:cNvGrpSpPr>
                <p:nvPr/>
              </p:nvGrpSpPr>
              <p:grpSpPr bwMode="auto">
                <a:xfrm>
                  <a:off x="0" y="1344"/>
                  <a:ext cx="1051" cy="384"/>
                  <a:chOff x="0" y="1344"/>
                  <a:chExt cx="1051" cy="384"/>
                </a:xfrm>
              </p:grpSpPr>
              <p:sp>
                <p:nvSpPr>
                  <p:cNvPr id="108563" name="Rectangle 19"/>
                  <p:cNvSpPr>
                    <a:spLocks noChangeArrowheads="1"/>
                  </p:cNvSpPr>
                  <p:nvPr/>
                </p:nvSpPr>
                <p:spPr bwMode="auto">
                  <a:xfrm>
                    <a:off x="28" y="1344"/>
                    <a:ext cx="995" cy="384"/>
                  </a:xfrm>
                  <a:prstGeom prst="rect">
                    <a:avLst/>
                  </a:prstGeom>
                  <a:solidFill>
                    <a:srgbClr val="C0C0C0"/>
                  </a:solidFill>
                  <a:ln w="9525">
                    <a:noFill/>
                    <a:miter lim="800000"/>
                    <a:headEnd/>
                    <a:tailEnd/>
                  </a:ln>
                  <a:effectLst/>
                </p:spPr>
                <p:txBody>
                  <a:bodyPr/>
                  <a:lstStyle/>
                  <a:p>
                    <a:r>
                      <a:rPr lang="es-MX" sz="800" b="1">
                        <a:latin typeface="Arial" charset="0"/>
                        <a:cs typeface="Arial" charset="0"/>
                      </a:rPr>
                      <a:t>Seguridad (A.N.E.S.I.)</a:t>
                    </a:r>
                    <a:endParaRPr lang="en-US" sz="800">
                      <a:cs typeface="Times New Roman" pitchFamily="18" charset="0"/>
                    </a:endParaRPr>
                  </a:p>
                  <a:p>
                    <a:pPr eaLnBrk="0" hangingPunct="0"/>
                    <a:endParaRPr lang="en-US" sz="800">
                      <a:latin typeface="Arial" charset="0"/>
                    </a:endParaRPr>
                  </a:p>
                </p:txBody>
              </p:sp>
              <p:sp>
                <p:nvSpPr>
                  <p:cNvPr id="108611" name="Rectangle 67"/>
                  <p:cNvSpPr>
                    <a:spLocks noChangeArrowheads="1"/>
                  </p:cNvSpPr>
                  <p:nvPr/>
                </p:nvSpPr>
                <p:spPr bwMode="auto">
                  <a:xfrm>
                    <a:off x="0" y="1344"/>
                    <a:ext cx="1051" cy="384"/>
                  </a:xfrm>
                  <a:prstGeom prst="rect">
                    <a:avLst/>
                  </a:prstGeom>
                  <a:noFill/>
                  <a:ln w="7">
                    <a:solidFill>
                      <a:srgbClr val="A0A0A0"/>
                    </a:solidFill>
                    <a:miter lim="800000"/>
                    <a:headEnd/>
                    <a:tailEnd/>
                  </a:ln>
                  <a:effectLst/>
                </p:spPr>
                <p:txBody>
                  <a:bodyPr wrap="none"/>
                  <a:lstStyle/>
                  <a:p>
                    <a:endParaRPr lang="es-ES"/>
                  </a:p>
                </p:txBody>
              </p:sp>
            </p:grpSp>
          </p:grpSp>
          <p:grpSp>
            <p:nvGrpSpPr>
              <p:cNvPr id="108616" name="Group 72"/>
              <p:cNvGrpSpPr>
                <a:grpSpLocks/>
              </p:cNvGrpSpPr>
              <p:nvPr/>
            </p:nvGrpSpPr>
            <p:grpSpPr bwMode="auto">
              <a:xfrm>
                <a:off x="1051" y="1344"/>
                <a:ext cx="694" cy="384"/>
                <a:chOff x="1051" y="1344"/>
                <a:chExt cx="694" cy="384"/>
              </a:xfrm>
            </p:grpSpPr>
            <p:sp>
              <p:nvSpPr>
                <p:cNvPr id="108564" name="Rectangle 20"/>
                <p:cNvSpPr>
                  <a:spLocks noChangeArrowheads="1"/>
                </p:cNvSpPr>
                <p:nvPr/>
              </p:nvSpPr>
              <p:spPr bwMode="auto">
                <a:xfrm>
                  <a:off x="1079" y="1344"/>
                  <a:ext cx="638" cy="384"/>
                </a:xfrm>
                <a:prstGeom prst="rect">
                  <a:avLst/>
                </a:prstGeom>
                <a:noFill/>
                <a:ln w="9525">
                  <a:noFill/>
                  <a:miter lim="800000"/>
                  <a:headEnd/>
                  <a:tailEnd/>
                </a:ln>
                <a:effectLst/>
              </p:spPr>
              <p:txBody>
                <a:bodyPr/>
                <a:lstStyle/>
                <a:p>
                  <a:r>
                    <a:rPr lang="es-MX" sz="800">
                      <a:latin typeface="Arial" charset="0"/>
                      <a:cs typeface="Arial" charset="0"/>
                    </a:rPr>
                    <a:t>10%</a:t>
                  </a:r>
                  <a:endParaRPr lang="en-US" sz="800">
                    <a:cs typeface="Times New Roman" pitchFamily="18" charset="0"/>
                  </a:endParaRPr>
                </a:p>
                <a:p>
                  <a:pPr eaLnBrk="0" hangingPunct="0"/>
                  <a:endParaRPr lang="en-US" sz="800">
                    <a:latin typeface="Arial" charset="0"/>
                  </a:endParaRPr>
                </a:p>
              </p:txBody>
            </p:sp>
            <p:sp>
              <p:nvSpPr>
                <p:cNvPr id="108615" name="Rectangle 71"/>
                <p:cNvSpPr>
                  <a:spLocks noChangeArrowheads="1"/>
                </p:cNvSpPr>
                <p:nvPr/>
              </p:nvSpPr>
              <p:spPr bwMode="auto">
                <a:xfrm>
                  <a:off x="1051" y="1344"/>
                  <a:ext cx="694" cy="384"/>
                </a:xfrm>
                <a:prstGeom prst="rect">
                  <a:avLst/>
                </a:prstGeom>
                <a:noFill/>
                <a:ln w="7">
                  <a:solidFill>
                    <a:srgbClr val="A0A0A0"/>
                  </a:solidFill>
                  <a:miter lim="800000"/>
                  <a:headEnd/>
                  <a:tailEnd/>
                </a:ln>
                <a:effectLst/>
              </p:spPr>
              <p:txBody>
                <a:bodyPr wrap="none"/>
                <a:lstStyle/>
                <a:p>
                  <a:endParaRPr lang="es-ES"/>
                </a:p>
              </p:txBody>
            </p:sp>
          </p:grpSp>
          <p:grpSp>
            <p:nvGrpSpPr>
              <p:cNvPr id="108618" name="Group 74"/>
              <p:cNvGrpSpPr>
                <a:grpSpLocks/>
              </p:cNvGrpSpPr>
              <p:nvPr/>
            </p:nvGrpSpPr>
            <p:grpSpPr bwMode="auto">
              <a:xfrm>
                <a:off x="1745" y="1344"/>
                <a:ext cx="716" cy="384"/>
                <a:chOff x="1745" y="1344"/>
                <a:chExt cx="716" cy="384"/>
              </a:xfrm>
            </p:grpSpPr>
            <p:sp>
              <p:nvSpPr>
                <p:cNvPr id="108565" name="Rectangle 21"/>
                <p:cNvSpPr>
                  <a:spLocks noChangeArrowheads="1"/>
                </p:cNvSpPr>
                <p:nvPr/>
              </p:nvSpPr>
              <p:spPr bwMode="auto">
                <a:xfrm>
                  <a:off x="1773" y="1344"/>
                  <a:ext cx="660" cy="384"/>
                </a:xfrm>
                <a:prstGeom prst="rect">
                  <a:avLst/>
                </a:prstGeom>
                <a:noFill/>
                <a:ln w="9525">
                  <a:noFill/>
                  <a:miter lim="800000"/>
                  <a:headEnd/>
                  <a:tailEnd/>
                </a:ln>
                <a:effectLst/>
              </p:spPr>
              <p:txBody>
                <a:bodyPr/>
                <a:lstStyle/>
                <a:p>
                  <a:r>
                    <a:rPr lang="es-MX" sz="800">
                      <a:latin typeface="Arial" charset="0"/>
                      <a:cs typeface="Arial" charset="0"/>
                    </a:rPr>
                    <a:t>800</a:t>
                  </a:r>
                  <a:endParaRPr lang="en-US" sz="800">
                    <a:cs typeface="Times New Roman" pitchFamily="18" charset="0"/>
                  </a:endParaRPr>
                </a:p>
                <a:p>
                  <a:pPr eaLnBrk="0" hangingPunct="0"/>
                  <a:endParaRPr lang="en-US" sz="800">
                    <a:latin typeface="Arial" charset="0"/>
                  </a:endParaRPr>
                </a:p>
              </p:txBody>
            </p:sp>
            <p:sp>
              <p:nvSpPr>
                <p:cNvPr id="108617" name="Rectangle 73"/>
                <p:cNvSpPr>
                  <a:spLocks noChangeArrowheads="1"/>
                </p:cNvSpPr>
                <p:nvPr/>
              </p:nvSpPr>
              <p:spPr bwMode="auto">
                <a:xfrm>
                  <a:off x="1745" y="1344"/>
                  <a:ext cx="716" cy="384"/>
                </a:xfrm>
                <a:prstGeom prst="rect">
                  <a:avLst/>
                </a:prstGeom>
                <a:noFill/>
                <a:ln w="7">
                  <a:solidFill>
                    <a:srgbClr val="A0A0A0"/>
                  </a:solidFill>
                  <a:miter lim="800000"/>
                  <a:headEnd/>
                  <a:tailEnd/>
                </a:ln>
                <a:effectLst/>
              </p:spPr>
              <p:txBody>
                <a:bodyPr wrap="none"/>
                <a:lstStyle/>
                <a:p>
                  <a:endParaRPr lang="es-ES"/>
                </a:p>
              </p:txBody>
            </p:sp>
          </p:grpSp>
          <p:grpSp>
            <p:nvGrpSpPr>
              <p:cNvPr id="108620" name="Group 76"/>
              <p:cNvGrpSpPr>
                <a:grpSpLocks/>
              </p:cNvGrpSpPr>
              <p:nvPr/>
            </p:nvGrpSpPr>
            <p:grpSpPr bwMode="auto">
              <a:xfrm>
                <a:off x="2461" y="1344"/>
                <a:ext cx="503" cy="384"/>
                <a:chOff x="2461" y="1344"/>
                <a:chExt cx="503" cy="384"/>
              </a:xfrm>
            </p:grpSpPr>
            <p:sp>
              <p:nvSpPr>
                <p:cNvPr id="108566" name="Rectangle 22"/>
                <p:cNvSpPr>
                  <a:spLocks noChangeArrowheads="1"/>
                </p:cNvSpPr>
                <p:nvPr/>
              </p:nvSpPr>
              <p:spPr bwMode="auto">
                <a:xfrm>
                  <a:off x="2489" y="1344"/>
                  <a:ext cx="447" cy="384"/>
                </a:xfrm>
                <a:prstGeom prst="rect">
                  <a:avLst/>
                </a:prstGeom>
                <a:noFill/>
                <a:ln w="9525">
                  <a:noFill/>
                  <a:miter lim="800000"/>
                  <a:headEnd/>
                  <a:tailEnd/>
                </a:ln>
                <a:effectLst/>
              </p:spPr>
              <p:txBody>
                <a:bodyPr/>
                <a:lstStyle/>
                <a:p>
                  <a:r>
                    <a:rPr lang="es-MX" sz="800">
                      <a:latin typeface="Arial" charset="0"/>
                      <a:cs typeface="Arial" charset="0"/>
                    </a:rPr>
                    <a:t>Nacional</a:t>
                  </a:r>
                  <a:endParaRPr lang="en-US" sz="800">
                    <a:cs typeface="Times New Roman" pitchFamily="18" charset="0"/>
                  </a:endParaRPr>
                </a:p>
                <a:p>
                  <a:pPr eaLnBrk="0" hangingPunct="0"/>
                  <a:endParaRPr lang="en-US" sz="800">
                    <a:latin typeface="Arial" charset="0"/>
                  </a:endParaRPr>
                </a:p>
              </p:txBody>
            </p:sp>
            <p:sp>
              <p:nvSpPr>
                <p:cNvPr id="108619" name="Rectangle 75"/>
                <p:cNvSpPr>
                  <a:spLocks noChangeArrowheads="1"/>
                </p:cNvSpPr>
                <p:nvPr/>
              </p:nvSpPr>
              <p:spPr bwMode="auto">
                <a:xfrm>
                  <a:off x="2461" y="1344"/>
                  <a:ext cx="503" cy="384"/>
                </a:xfrm>
                <a:prstGeom prst="rect">
                  <a:avLst/>
                </a:prstGeom>
                <a:noFill/>
                <a:ln w="7">
                  <a:solidFill>
                    <a:srgbClr val="A0A0A0"/>
                  </a:solidFill>
                  <a:miter lim="800000"/>
                  <a:headEnd/>
                  <a:tailEnd/>
                </a:ln>
                <a:effectLst/>
              </p:spPr>
              <p:txBody>
                <a:bodyPr wrap="none"/>
                <a:lstStyle/>
                <a:p>
                  <a:endParaRPr lang="es-ES"/>
                </a:p>
              </p:txBody>
            </p:sp>
          </p:grpSp>
          <p:grpSp>
            <p:nvGrpSpPr>
              <p:cNvPr id="108624" name="Group 80"/>
              <p:cNvGrpSpPr>
                <a:grpSpLocks/>
              </p:cNvGrpSpPr>
              <p:nvPr/>
            </p:nvGrpSpPr>
            <p:grpSpPr bwMode="auto">
              <a:xfrm>
                <a:off x="0" y="1728"/>
                <a:ext cx="1051" cy="480"/>
                <a:chOff x="0" y="1728"/>
                <a:chExt cx="1051" cy="480"/>
              </a:xfrm>
            </p:grpSpPr>
            <p:sp>
              <p:nvSpPr>
                <p:cNvPr id="108623" name="Rectangle 79"/>
                <p:cNvSpPr>
                  <a:spLocks noChangeArrowheads="1"/>
                </p:cNvSpPr>
                <p:nvPr/>
              </p:nvSpPr>
              <p:spPr bwMode="auto">
                <a:xfrm>
                  <a:off x="0" y="1728"/>
                  <a:ext cx="1051" cy="480"/>
                </a:xfrm>
                <a:prstGeom prst="rect">
                  <a:avLst/>
                </a:prstGeom>
                <a:solidFill>
                  <a:srgbClr val="C0C0C0"/>
                </a:solidFill>
                <a:ln w="9525">
                  <a:noFill/>
                  <a:miter lim="800000"/>
                  <a:headEnd/>
                  <a:tailEnd/>
                </a:ln>
                <a:effectLst/>
              </p:spPr>
              <p:txBody>
                <a:bodyPr wrap="none"/>
                <a:lstStyle/>
                <a:p>
                  <a:endParaRPr lang="es-ES"/>
                </a:p>
              </p:txBody>
            </p:sp>
            <p:grpSp>
              <p:nvGrpSpPr>
                <p:cNvPr id="108622" name="Group 78"/>
                <p:cNvGrpSpPr>
                  <a:grpSpLocks/>
                </p:cNvGrpSpPr>
                <p:nvPr/>
              </p:nvGrpSpPr>
              <p:grpSpPr bwMode="auto">
                <a:xfrm>
                  <a:off x="0" y="1728"/>
                  <a:ext cx="1051" cy="480"/>
                  <a:chOff x="0" y="1728"/>
                  <a:chExt cx="1051" cy="480"/>
                </a:xfrm>
              </p:grpSpPr>
              <p:sp>
                <p:nvSpPr>
                  <p:cNvPr id="108567" name="Rectangle 23"/>
                  <p:cNvSpPr>
                    <a:spLocks noChangeArrowheads="1"/>
                  </p:cNvSpPr>
                  <p:nvPr/>
                </p:nvSpPr>
                <p:spPr bwMode="auto">
                  <a:xfrm>
                    <a:off x="28" y="1728"/>
                    <a:ext cx="995" cy="480"/>
                  </a:xfrm>
                  <a:prstGeom prst="rect">
                    <a:avLst/>
                  </a:prstGeom>
                  <a:solidFill>
                    <a:srgbClr val="C0C0C0"/>
                  </a:solidFill>
                  <a:ln w="9525">
                    <a:noFill/>
                    <a:miter lim="800000"/>
                    <a:headEnd/>
                    <a:tailEnd/>
                  </a:ln>
                  <a:effectLst/>
                </p:spPr>
                <p:txBody>
                  <a:bodyPr/>
                  <a:lstStyle/>
                  <a:p>
                    <a:r>
                      <a:rPr lang="es-MX" sz="800" b="1">
                        <a:latin typeface="Arial" charset="0"/>
                        <a:cs typeface="Arial" charset="0"/>
                      </a:rPr>
                      <a:t>Limpieza (KALINA)</a:t>
                    </a:r>
                    <a:endParaRPr lang="en-US" sz="800">
                      <a:cs typeface="Times New Roman" pitchFamily="18" charset="0"/>
                    </a:endParaRPr>
                  </a:p>
                  <a:p>
                    <a:pPr eaLnBrk="0" hangingPunct="0"/>
                    <a:endParaRPr lang="en-US" sz="800">
                      <a:latin typeface="Arial" charset="0"/>
                    </a:endParaRPr>
                  </a:p>
                </p:txBody>
              </p:sp>
              <p:sp>
                <p:nvSpPr>
                  <p:cNvPr id="108621" name="Rectangle 77"/>
                  <p:cNvSpPr>
                    <a:spLocks noChangeArrowheads="1"/>
                  </p:cNvSpPr>
                  <p:nvPr/>
                </p:nvSpPr>
                <p:spPr bwMode="auto">
                  <a:xfrm>
                    <a:off x="0" y="1728"/>
                    <a:ext cx="1051" cy="480"/>
                  </a:xfrm>
                  <a:prstGeom prst="rect">
                    <a:avLst/>
                  </a:prstGeom>
                  <a:noFill/>
                  <a:ln w="7">
                    <a:solidFill>
                      <a:srgbClr val="A0A0A0"/>
                    </a:solidFill>
                    <a:miter lim="800000"/>
                    <a:headEnd/>
                    <a:tailEnd/>
                  </a:ln>
                  <a:effectLst/>
                </p:spPr>
                <p:txBody>
                  <a:bodyPr wrap="none"/>
                  <a:lstStyle/>
                  <a:p>
                    <a:endParaRPr lang="es-ES"/>
                  </a:p>
                </p:txBody>
              </p:sp>
            </p:grpSp>
          </p:grpSp>
          <p:grpSp>
            <p:nvGrpSpPr>
              <p:cNvPr id="108626" name="Group 82"/>
              <p:cNvGrpSpPr>
                <a:grpSpLocks/>
              </p:cNvGrpSpPr>
              <p:nvPr/>
            </p:nvGrpSpPr>
            <p:grpSpPr bwMode="auto">
              <a:xfrm>
                <a:off x="1051" y="1728"/>
                <a:ext cx="694" cy="480"/>
                <a:chOff x="1051" y="1728"/>
                <a:chExt cx="694" cy="480"/>
              </a:xfrm>
            </p:grpSpPr>
            <p:sp>
              <p:nvSpPr>
                <p:cNvPr id="108568" name="Rectangle 24"/>
                <p:cNvSpPr>
                  <a:spLocks noChangeArrowheads="1"/>
                </p:cNvSpPr>
                <p:nvPr/>
              </p:nvSpPr>
              <p:spPr bwMode="auto">
                <a:xfrm>
                  <a:off x="1079" y="1728"/>
                  <a:ext cx="638" cy="480"/>
                </a:xfrm>
                <a:prstGeom prst="rect">
                  <a:avLst/>
                </a:prstGeom>
                <a:noFill/>
                <a:ln w="9525">
                  <a:noFill/>
                  <a:miter lim="800000"/>
                  <a:headEnd/>
                  <a:tailEnd/>
                </a:ln>
                <a:effectLst/>
              </p:spPr>
              <p:txBody>
                <a:bodyPr/>
                <a:lstStyle/>
                <a:p>
                  <a:r>
                    <a:rPr lang="es-MX" sz="800">
                      <a:latin typeface="Arial" charset="0"/>
                      <a:cs typeface="Arial" charset="0"/>
                    </a:rPr>
                    <a:t>15%</a:t>
                  </a:r>
                  <a:endParaRPr lang="en-US" sz="800">
                    <a:cs typeface="Times New Roman" pitchFamily="18" charset="0"/>
                  </a:endParaRPr>
                </a:p>
                <a:p>
                  <a:pPr eaLnBrk="0" hangingPunct="0"/>
                  <a:endParaRPr lang="en-US" sz="800">
                    <a:latin typeface="Arial" charset="0"/>
                  </a:endParaRPr>
                </a:p>
              </p:txBody>
            </p:sp>
            <p:sp>
              <p:nvSpPr>
                <p:cNvPr id="108625" name="Rectangle 81"/>
                <p:cNvSpPr>
                  <a:spLocks noChangeArrowheads="1"/>
                </p:cNvSpPr>
                <p:nvPr/>
              </p:nvSpPr>
              <p:spPr bwMode="auto">
                <a:xfrm>
                  <a:off x="1051" y="1728"/>
                  <a:ext cx="694" cy="480"/>
                </a:xfrm>
                <a:prstGeom prst="rect">
                  <a:avLst/>
                </a:prstGeom>
                <a:noFill/>
                <a:ln w="7">
                  <a:solidFill>
                    <a:srgbClr val="A0A0A0"/>
                  </a:solidFill>
                  <a:miter lim="800000"/>
                  <a:headEnd/>
                  <a:tailEnd/>
                </a:ln>
                <a:effectLst/>
              </p:spPr>
              <p:txBody>
                <a:bodyPr wrap="none"/>
                <a:lstStyle/>
                <a:p>
                  <a:endParaRPr lang="es-ES"/>
                </a:p>
              </p:txBody>
            </p:sp>
          </p:grpSp>
          <p:grpSp>
            <p:nvGrpSpPr>
              <p:cNvPr id="108628" name="Group 84"/>
              <p:cNvGrpSpPr>
                <a:grpSpLocks/>
              </p:cNvGrpSpPr>
              <p:nvPr/>
            </p:nvGrpSpPr>
            <p:grpSpPr bwMode="auto">
              <a:xfrm>
                <a:off x="1745" y="1728"/>
                <a:ext cx="716" cy="480"/>
                <a:chOff x="1745" y="1728"/>
                <a:chExt cx="716" cy="480"/>
              </a:xfrm>
            </p:grpSpPr>
            <p:sp>
              <p:nvSpPr>
                <p:cNvPr id="108569" name="Rectangle 25"/>
                <p:cNvSpPr>
                  <a:spLocks noChangeArrowheads="1"/>
                </p:cNvSpPr>
                <p:nvPr/>
              </p:nvSpPr>
              <p:spPr bwMode="auto">
                <a:xfrm>
                  <a:off x="1773" y="1728"/>
                  <a:ext cx="660" cy="480"/>
                </a:xfrm>
                <a:prstGeom prst="rect">
                  <a:avLst/>
                </a:prstGeom>
                <a:noFill/>
                <a:ln w="9525">
                  <a:noFill/>
                  <a:miter lim="800000"/>
                  <a:headEnd/>
                  <a:tailEnd/>
                </a:ln>
                <a:effectLst/>
              </p:spPr>
              <p:txBody>
                <a:bodyPr/>
                <a:lstStyle/>
                <a:p>
                  <a:r>
                    <a:rPr lang="es-MX" sz="800">
                      <a:latin typeface="Arial" charset="0"/>
                      <a:cs typeface="Arial" charset="0"/>
                    </a:rPr>
                    <a:t>1250</a:t>
                  </a:r>
                  <a:endParaRPr lang="en-US" sz="800">
                    <a:cs typeface="Times New Roman" pitchFamily="18" charset="0"/>
                  </a:endParaRPr>
                </a:p>
                <a:p>
                  <a:pPr eaLnBrk="0" hangingPunct="0"/>
                  <a:endParaRPr lang="en-US" sz="800">
                    <a:latin typeface="Arial" charset="0"/>
                  </a:endParaRPr>
                </a:p>
              </p:txBody>
            </p:sp>
            <p:sp>
              <p:nvSpPr>
                <p:cNvPr id="108627" name="Rectangle 83"/>
                <p:cNvSpPr>
                  <a:spLocks noChangeArrowheads="1"/>
                </p:cNvSpPr>
                <p:nvPr/>
              </p:nvSpPr>
              <p:spPr bwMode="auto">
                <a:xfrm>
                  <a:off x="1745" y="1728"/>
                  <a:ext cx="716" cy="480"/>
                </a:xfrm>
                <a:prstGeom prst="rect">
                  <a:avLst/>
                </a:prstGeom>
                <a:noFill/>
                <a:ln w="7">
                  <a:solidFill>
                    <a:srgbClr val="A0A0A0"/>
                  </a:solidFill>
                  <a:miter lim="800000"/>
                  <a:headEnd/>
                  <a:tailEnd/>
                </a:ln>
                <a:effectLst/>
              </p:spPr>
              <p:txBody>
                <a:bodyPr wrap="none"/>
                <a:lstStyle/>
                <a:p>
                  <a:endParaRPr lang="es-ES"/>
                </a:p>
              </p:txBody>
            </p:sp>
          </p:grpSp>
          <p:grpSp>
            <p:nvGrpSpPr>
              <p:cNvPr id="108630" name="Group 86"/>
              <p:cNvGrpSpPr>
                <a:grpSpLocks/>
              </p:cNvGrpSpPr>
              <p:nvPr/>
            </p:nvGrpSpPr>
            <p:grpSpPr bwMode="auto">
              <a:xfrm>
                <a:off x="2461" y="1728"/>
                <a:ext cx="503" cy="480"/>
                <a:chOff x="2461" y="1728"/>
                <a:chExt cx="503" cy="480"/>
              </a:xfrm>
            </p:grpSpPr>
            <p:sp>
              <p:nvSpPr>
                <p:cNvPr id="108570" name="Rectangle 26"/>
                <p:cNvSpPr>
                  <a:spLocks noChangeArrowheads="1"/>
                </p:cNvSpPr>
                <p:nvPr/>
              </p:nvSpPr>
              <p:spPr bwMode="auto">
                <a:xfrm>
                  <a:off x="2489" y="1728"/>
                  <a:ext cx="447" cy="480"/>
                </a:xfrm>
                <a:prstGeom prst="rect">
                  <a:avLst/>
                </a:prstGeom>
                <a:noFill/>
                <a:ln w="9525">
                  <a:noFill/>
                  <a:miter lim="800000"/>
                  <a:headEnd/>
                  <a:tailEnd/>
                </a:ln>
                <a:effectLst/>
              </p:spPr>
              <p:txBody>
                <a:bodyPr/>
                <a:lstStyle/>
                <a:p>
                  <a:r>
                    <a:rPr lang="es-MX" sz="800">
                      <a:latin typeface="Arial" charset="0"/>
                      <a:cs typeface="Arial" charset="0"/>
                    </a:rPr>
                    <a:t>Guayaquil</a:t>
                  </a:r>
                  <a:endParaRPr lang="en-US" sz="800">
                    <a:cs typeface="Times New Roman" pitchFamily="18" charset="0"/>
                  </a:endParaRPr>
                </a:p>
                <a:p>
                  <a:pPr eaLnBrk="0" hangingPunct="0"/>
                  <a:endParaRPr lang="en-US" sz="800">
                    <a:latin typeface="Arial" charset="0"/>
                  </a:endParaRPr>
                </a:p>
              </p:txBody>
            </p:sp>
            <p:sp>
              <p:nvSpPr>
                <p:cNvPr id="108629" name="Rectangle 85"/>
                <p:cNvSpPr>
                  <a:spLocks noChangeArrowheads="1"/>
                </p:cNvSpPr>
                <p:nvPr/>
              </p:nvSpPr>
              <p:spPr bwMode="auto">
                <a:xfrm>
                  <a:off x="2461" y="1728"/>
                  <a:ext cx="503" cy="480"/>
                </a:xfrm>
                <a:prstGeom prst="rect">
                  <a:avLst/>
                </a:prstGeom>
                <a:noFill/>
                <a:ln w="7">
                  <a:solidFill>
                    <a:srgbClr val="A0A0A0"/>
                  </a:solidFill>
                  <a:miter lim="800000"/>
                  <a:headEnd/>
                  <a:tailEnd/>
                </a:ln>
                <a:effectLst/>
              </p:spPr>
              <p:txBody>
                <a:bodyPr wrap="none"/>
                <a:lstStyle/>
                <a:p>
                  <a:endParaRPr lang="es-ES"/>
                </a:p>
              </p:txBody>
            </p:sp>
          </p:grpSp>
          <p:grpSp>
            <p:nvGrpSpPr>
              <p:cNvPr id="108634" name="Group 90"/>
              <p:cNvGrpSpPr>
                <a:grpSpLocks/>
              </p:cNvGrpSpPr>
              <p:nvPr/>
            </p:nvGrpSpPr>
            <p:grpSpPr bwMode="auto">
              <a:xfrm>
                <a:off x="0" y="2208"/>
                <a:ext cx="1051" cy="384"/>
                <a:chOff x="0" y="2208"/>
                <a:chExt cx="1051" cy="384"/>
              </a:xfrm>
            </p:grpSpPr>
            <p:sp>
              <p:nvSpPr>
                <p:cNvPr id="108633" name="Rectangle 89"/>
                <p:cNvSpPr>
                  <a:spLocks noChangeArrowheads="1"/>
                </p:cNvSpPr>
                <p:nvPr/>
              </p:nvSpPr>
              <p:spPr bwMode="auto">
                <a:xfrm>
                  <a:off x="0" y="2208"/>
                  <a:ext cx="1051" cy="384"/>
                </a:xfrm>
                <a:prstGeom prst="rect">
                  <a:avLst/>
                </a:prstGeom>
                <a:solidFill>
                  <a:srgbClr val="C0C0C0"/>
                </a:solidFill>
                <a:ln w="9525">
                  <a:noFill/>
                  <a:miter lim="800000"/>
                  <a:headEnd/>
                  <a:tailEnd/>
                </a:ln>
                <a:effectLst/>
              </p:spPr>
              <p:txBody>
                <a:bodyPr wrap="none"/>
                <a:lstStyle/>
                <a:p>
                  <a:endParaRPr lang="es-ES"/>
                </a:p>
              </p:txBody>
            </p:sp>
            <p:grpSp>
              <p:nvGrpSpPr>
                <p:cNvPr id="108632" name="Group 88"/>
                <p:cNvGrpSpPr>
                  <a:grpSpLocks/>
                </p:cNvGrpSpPr>
                <p:nvPr/>
              </p:nvGrpSpPr>
              <p:grpSpPr bwMode="auto">
                <a:xfrm>
                  <a:off x="0" y="2208"/>
                  <a:ext cx="1051" cy="384"/>
                  <a:chOff x="0" y="2208"/>
                  <a:chExt cx="1051" cy="384"/>
                </a:xfrm>
              </p:grpSpPr>
              <p:sp>
                <p:nvSpPr>
                  <p:cNvPr id="108571" name="Rectangle 27"/>
                  <p:cNvSpPr>
                    <a:spLocks noChangeArrowheads="1"/>
                  </p:cNvSpPr>
                  <p:nvPr/>
                </p:nvSpPr>
                <p:spPr bwMode="auto">
                  <a:xfrm>
                    <a:off x="28" y="2208"/>
                    <a:ext cx="995" cy="384"/>
                  </a:xfrm>
                  <a:prstGeom prst="rect">
                    <a:avLst/>
                  </a:prstGeom>
                  <a:solidFill>
                    <a:srgbClr val="C0C0C0"/>
                  </a:solidFill>
                  <a:ln w="9525">
                    <a:noFill/>
                    <a:miter lim="800000"/>
                    <a:headEnd/>
                    <a:tailEnd/>
                  </a:ln>
                  <a:effectLst/>
                </p:spPr>
                <p:txBody>
                  <a:bodyPr/>
                  <a:lstStyle/>
                  <a:p>
                    <a:r>
                      <a:rPr lang="es-MX" sz="800" b="1">
                        <a:latin typeface="Arial" charset="0"/>
                        <a:cs typeface="Arial" charset="0"/>
                      </a:rPr>
                      <a:t>Construcción</a:t>
                    </a:r>
                    <a:endParaRPr lang="en-US" sz="800">
                      <a:cs typeface="Times New Roman" pitchFamily="18" charset="0"/>
                    </a:endParaRPr>
                  </a:p>
                  <a:p>
                    <a:pPr eaLnBrk="0" hangingPunct="0"/>
                    <a:endParaRPr lang="en-US" sz="800">
                      <a:latin typeface="Arial" charset="0"/>
                    </a:endParaRPr>
                  </a:p>
                </p:txBody>
              </p:sp>
              <p:sp>
                <p:nvSpPr>
                  <p:cNvPr id="108631" name="Rectangle 87"/>
                  <p:cNvSpPr>
                    <a:spLocks noChangeArrowheads="1"/>
                  </p:cNvSpPr>
                  <p:nvPr/>
                </p:nvSpPr>
                <p:spPr bwMode="auto">
                  <a:xfrm>
                    <a:off x="0" y="2208"/>
                    <a:ext cx="1051" cy="384"/>
                  </a:xfrm>
                  <a:prstGeom prst="rect">
                    <a:avLst/>
                  </a:prstGeom>
                  <a:noFill/>
                  <a:ln w="7">
                    <a:solidFill>
                      <a:srgbClr val="A0A0A0"/>
                    </a:solidFill>
                    <a:miter lim="800000"/>
                    <a:headEnd/>
                    <a:tailEnd/>
                  </a:ln>
                  <a:effectLst/>
                </p:spPr>
                <p:txBody>
                  <a:bodyPr wrap="none"/>
                  <a:lstStyle/>
                  <a:p>
                    <a:endParaRPr lang="es-ES"/>
                  </a:p>
                </p:txBody>
              </p:sp>
            </p:grpSp>
          </p:grpSp>
          <p:grpSp>
            <p:nvGrpSpPr>
              <p:cNvPr id="108636" name="Group 92"/>
              <p:cNvGrpSpPr>
                <a:grpSpLocks/>
              </p:cNvGrpSpPr>
              <p:nvPr/>
            </p:nvGrpSpPr>
            <p:grpSpPr bwMode="auto">
              <a:xfrm>
                <a:off x="1051" y="2208"/>
                <a:ext cx="694" cy="384"/>
                <a:chOff x="1051" y="2208"/>
                <a:chExt cx="694" cy="384"/>
              </a:xfrm>
            </p:grpSpPr>
            <p:sp>
              <p:nvSpPr>
                <p:cNvPr id="108572" name="Rectangle 28"/>
                <p:cNvSpPr>
                  <a:spLocks noChangeArrowheads="1"/>
                </p:cNvSpPr>
                <p:nvPr/>
              </p:nvSpPr>
              <p:spPr bwMode="auto">
                <a:xfrm>
                  <a:off x="1079" y="2208"/>
                  <a:ext cx="638" cy="384"/>
                </a:xfrm>
                <a:prstGeom prst="rect">
                  <a:avLst/>
                </a:prstGeom>
                <a:noFill/>
                <a:ln w="9525">
                  <a:noFill/>
                  <a:miter lim="800000"/>
                  <a:headEnd/>
                  <a:tailEnd/>
                </a:ln>
                <a:effectLst/>
              </p:spPr>
              <p:txBody>
                <a:bodyPr/>
                <a:lstStyle/>
                <a:p>
                  <a:r>
                    <a:rPr lang="es-MX" sz="800">
                      <a:latin typeface="Arial" charset="0"/>
                      <a:cs typeface="Arial" charset="0"/>
                    </a:rPr>
                    <a:t>10%</a:t>
                  </a:r>
                  <a:endParaRPr lang="en-US" sz="800">
                    <a:cs typeface="Times New Roman" pitchFamily="18" charset="0"/>
                  </a:endParaRPr>
                </a:p>
                <a:p>
                  <a:pPr eaLnBrk="0" hangingPunct="0"/>
                  <a:endParaRPr lang="en-US" sz="800">
                    <a:latin typeface="Arial" charset="0"/>
                  </a:endParaRPr>
                </a:p>
              </p:txBody>
            </p:sp>
            <p:sp>
              <p:nvSpPr>
                <p:cNvPr id="108635" name="Rectangle 91"/>
                <p:cNvSpPr>
                  <a:spLocks noChangeArrowheads="1"/>
                </p:cNvSpPr>
                <p:nvPr/>
              </p:nvSpPr>
              <p:spPr bwMode="auto">
                <a:xfrm>
                  <a:off x="1051" y="2208"/>
                  <a:ext cx="694" cy="384"/>
                </a:xfrm>
                <a:prstGeom prst="rect">
                  <a:avLst/>
                </a:prstGeom>
                <a:noFill/>
                <a:ln w="7">
                  <a:solidFill>
                    <a:srgbClr val="A0A0A0"/>
                  </a:solidFill>
                  <a:miter lim="800000"/>
                  <a:headEnd/>
                  <a:tailEnd/>
                </a:ln>
                <a:effectLst/>
              </p:spPr>
              <p:txBody>
                <a:bodyPr wrap="none"/>
                <a:lstStyle/>
                <a:p>
                  <a:endParaRPr lang="es-ES"/>
                </a:p>
              </p:txBody>
            </p:sp>
          </p:grpSp>
          <p:grpSp>
            <p:nvGrpSpPr>
              <p:cNvPr id="108638" name="Group 94"/>
              <p:cNvGrpSpPr>
                <a:grpSpLocks/>
              </p:cNvGrpSpPr>
              <p:nvPr/>
            </p:nvGrpSpPr>
            <p:grpSpPr bwMode="auto">
              <a:xfrm>
                <a:off x="1745" y="2208"/>
                <a:ext cx="716" cy="384"/>
                <a:chOff x="1745" y="2208"/>
                <a:chExt cx="716" cy="384"/>
              </a:xfrm>
            </p:grpSpPr>
            <p:sp>
              <p:nvSpPr>
                <p:cNvPr id="108573" name="Rectangle 29"/>
                <p:cNvSpPr>
                  <a:spLocks noChangeArrowheads="1"/>
                </p:cNvSpPr>
                <p:nvPr/>
              </p:nvSpPr>
              <p:spPr bwMode="auto">
                <a:xfrm>
                  <a:off x="1773" y="2208"/>
                  <a:ext cx="660" cy="384"/>
                </a:xfrm>
                <a:prstGeom prst="rect">
                  <a:avLst/>
                </a:prstGeom>
                <a:noFill/>
                <a:ln w="9525">
                  <a:noFill/>
                  <a:miter lim="800000"/>
                  <a:headEnd/>
                  <a:tailEnd/>
                </a:ln>
                <a:effectLst/>
              </p:spPr>
              <p:txBody>
                <a:bodyPr/>
                <a:lstStyle/>
                <a:p>
                  <a:r>
                    <a:rPr lang="es-MX" sz="800">
                      <a:latin typeface="Arial" charset="0"/>
                      <a:cs typeface="Arial" charset="0"/>
                    </a:rPr>
                    <a:t>800</a:t>
                  </a:r>
                  <a:endParaRPr lang="en-US" sz="800">
                    <a:cs typeface="Times New Roman" pitchFamily="18" charset="0"/>
                  </a:endParaRPr>
                </a:p>
                <a:p>
                  <a:pPr eaLnBrk="0" hangingPunct="0"/>
                  <a:endParaRPr lang="en-US" sz="800">
                    <a:latin typeface="Arial" charset="0"/>
                  </a:endParaRPr>
                </a:p>
              </p:txBody>
            </p:sp>
            <p:sp>
              <p:nvSpPr>
                <p:cNvPr id="108637" name="Rectangle 93"/>
                <p:cNvSpPr>
                  <a:spLocks noChangeArrowheads="1"/>
                </p:cNvSpPr>
                <p:nvPr/>
              </p:nvSpPr>
              <p:spPr bwMode="auto">
                <a:xfrm>
                  <a:off x="1745" y="2208"/>
                  <a:ext cx="716" cy="384"/>
                </a:xfrm>
                <a:prstGeom prst="rect">
                  <a:avLst/>
                </a:prstGeom>
                <a:noFill/>
                <a:ln w="7">
                  <a:solidFill>
                    <a:srgbClr val="A0A0A0"/>
                  </a:solidFill>
                  <a:miter lim="800000"/>
                  <a:headEnd/>
                  <a:tailEnd/>
                </a:ln>
                <a:effectLst/>
              </p:spPr>
              <p:txBody>
                <a:bodyPr wrap="none"/>
                <a:lstStyle/>
                <a:p>
                  <a:endParaRPr lang="es-ES"/>
                </a:p>
              </p:txBody>
            </p:sp>
          </p:grpSp>
          <p:grpSp>
            <p:nvGrpSpPr>
              <p:cNvPr id="108640" name="Group 96"/>
              <p:cNvGrpSpPr>
                <a:grpSpLocks/>
              </p:cNvGrpSpPr>
              <p:nvPr/>
            </p:nvGrpSpPr>
            <p:grpSpPr bwMode="auto">
              <a:xfrm>
                <a:off x="2461" y="2208"/>
                <a:ext cx="503" cy="384"/>
                <a:chOff x="2461" y="2208"/>
                <a:chExt cx="503" cy="384"/>
              </a:xfrm>
            </p:grpSpPr>
            <p:sp>
              <p:nvSpPr>
                <p:cNvPr id="108574" name="Rectangle 30"/>
                <p:cNvSpPr>
                  <a:spLocks noChangeArrowheads="1"/>
                </p:cNvSpPr>
                <p:nvPr/>
              </p:nvSpPr>
              <p:spPr bwMode="auto">
                <a:xfrm>
                  <a:off x="2489" y="2208"/>
                  <a:ext cx="447" cy="384"/>
                </a:xfrm>
                <a:prstGeom prst="rect">
                  <a:avLst/>
                </a:prstGeom>
                <a:noFill/>
                <a:ln w="9525">
                  <a:noFill/>
                  <a:miter lim="800000"/>
                  <a:headEnd/>
                  <a:tailEnd/>
                </a:ln>
                <a:effectLst/>
              </p:spPr>
              <p:txBody>
                <a:bodyPr/>
                <a:lstStyle/>
                <a:p>
                  <a:r>
                    <a:rPr lang="es-MX" sz="800">
                      <a:latin typeface="Arial" charset="0"/>
                      <a:cs typeface="Arial" charset="0"/>
                    </a:rPr>
                    <a:t>Nacional</a:t>
                  </a:r>
                  <a:endParaRPr lang="en-US" sz="800">
                    <a:cs typeface="Times New Roman" pitchFamily="18" charset="0"/>
                  </a:endParaRPr>
                </a:p>
                <a:p>
                  <a:pPr eaLnBrk="0" hangingPunct="0"/>
                  <a:endParaRPr lang="en-US" sz="800">
                    <a:latin typeface="Arial" charset="0"/>
                  </a:endParaRPr>
                </a:p>
              </p:txBody>
            </p:sp>
            <p:sp>
              <p:nvSpPr>
                <p:cNvPr id="108639" name="Rectangle 95"/>
                <p:cNvSpPr>
                  <a:spLocks noChangeArrowheads="1"/>
                </p:cNvSpPr>
                <p:nvPr/>
              </p:nvSpPr>
              <p:spPr bwMode="auto">
                <a:xfrm>
                  <a:off x="2461" y="2208"/>
                  <a:ext cx="503" cy="384"/>
                </a:xfrm>
                <a:prstGeom prst="rect">
                  <a:avLst/>
                </a:prstGeom>
                <a:noFill/>
                <a:ln w="7">
                  <a:solidFill>
                    <a:srgbClr val="A0A0A0"/>
                  </a:solidFill>
                  <a:miter lim="800000"/>
                  <a:headEnd/>
                  <a:tailEnd/>
                </a:ln>
                <a:effectLst/>
              </p:spPr>
              <p:txBody>
                <a:bodyPr wrap="none"/>
                <a:lstStyle/>
                <a:p>
                  <a:endParaRPr lang="es-ES"/>
                </a:p>
              </p:txBody>
            </p:sp>
          </p:grpSp>
        </p:grpSp>
        <p:sp>
          <p:nvSpPr>
            <p:cNvPr id="108642" name="Rectangle 98"/>
            <p:cNvSpPr>
              <a:spLocks noChangeArrowheads="1"/>
            </p:cNvSpPr>
            <p:nvPr/>
          </p:nvSpPr>
          <p:spPr bwMode="auto">
            <a:xfrm>
              <a:off x="-3" y="-3"/>
              <a:ext cx="2970" cy="2598"/>
            </a:xfrm>
            <a:prstGeom prst="rect">
              <a:avLst/>
            </a:prstGeom>
            <a:noFill/>
            <a:ln w="11112">
              <a:solidFill>
                <a:srgbClr val="A0A0A0"/>
              </a:solidFill>
              <a:miter lim="800000"/>
              <a:headEnd/>
              <a:tailEnd/>
            </a:ln>
            <a:effectLst/>
          </p:spPr>
          <p:txBody>
            <a:bodyPr wrap="none"/>
            <a:lstStyle/>
            <a:p>
              <a:endParaRPr lang="es-ES"/>
            </a:p>
          </p:txBody>
        </p:sp>
      </p:grpSp>
      <p:sp>
        <p:nvSpPr>
          <p:cNvPr id="108645" name="Rectangle 101"/>
          <p:cNvSpPr>
            <a:spLocks noChangeArrowheads="1"/>
          </p:cNvSpPr>
          <p:nvPr/>
        </p:nvSpPr>
        <p:spPr bwMode="auto">
          <a:xfrm>
            <a:off x="990600" y="3581400"/>
            <a:ext cx="7620000" cy="366713"/>
          </a:xfrm>
          <a:prstGeom prst="rect">
            <a:avLst/>
          </a:prstGeom>
          <a:noFill/>
          <a:ln w="9525">
            <a:noFill/>
            <a:miter lim="800000"/>
            <a:headEnd/>
            <a:tailEnd/>
          </a:ln>
          <a:effectLst/>
        </p:spPr>
        <p:txBody>
          <a:bodyPr>
            <a:spAutoFit/>
          </a:bodyPr>
          <a:lstStyle/>
          <a:p>
            <a:pPr algn="just"/>
            <a:r>
              <a:rPr lang="es-MX" sz="1800">
                <a:latin typeface="Arial" charset="0"/>
                <a:cs typeface="Times New Roman" pitchFamily="18" charset="0"/>
              </a:rPr>
              <a:t>Se armarían escuelas a largo plazo con lo que asegurariamos ingresos:</a:t>
            </a:r>
          </a:p>
        </p:txBody>
      </p:sp>
      <p:grpSp>
        <p:nvGrpSpPr>
          <p:cNvPr id="108752" name="Group 208"/>
          <p:cNvGrpSpPr>
            <a:grpSpLocks/>
          </p:cNvGrpSpPr>
          <p:nvPr/>
        </p:nvGrpSpPr>
        <p:grpSpPr bwMode="auto">
          <a:xfrm>
            <a:off x="2057400" y="4114800"/>
            <a:ext cx="5938838" cy="1447800"/>
            <a:chOff x="-3" y="-3"/>
            <a:chExt cx="2970" cy="3078"/>
          </a:xfrm>
        </p:grpSpPr>
        <p:grpSp>
          <p:nvGrpSpPr>
            <p:cNvPr id="108750" name="Group 206"/>
            <p:cNvGrpSpPr>
              <a:grpSpLocks/>
            </p:cNvGrpSpPr>
            <p:nvPr/>
          </p:nvGrpSpPr>
          <p:grpSpPr bwMode="auto">
            <a:xfrm>
              <a:off x="0" y="0"/>
              <a:ext cx="2964" cy="3072"/>
              <a:chOff x="0" y="0"/>
              <a:chExt cx="2964" cy="3072"/>
            </a:xfrm>
          </p:grpSpPr>
          <p:grpSp>
            <p:nvGrpSpPr>
              <p:cNvPr id="108677" name="Group 133"/>
              <p:cNvGrpSpPr>
                <a:grpSpLocks/>
              </p:cNvGrpSpPr>
              <p:nvPr/>
            </p:nvGrpSpPr>
            <p:grpSpPr bwMode="auto">
              <a:xfrm>
                <a:off x="0" y="0"/>
                <a:ext cx="1143" cy="480"/>
                <a:chOff x="0" y="0"/>
                <a:chExt cx="1143" cy="480"/>
              </a:xfrm>
            </p:grpSpPr>
            <p:sp>
              <p:nvSpPr>
                <p:cNvPr id="108676" name="Rectangle 132"/>
                <p:cNvSpPr>
                  <a:spLocks noChangeArrowheads="1"/>
                </p:cNvSpPr>
                <p:nvPr/>
              </p:nvSpPr>
              <p:spPr bwMode="auto">
                <a:xfrm>
                  <a:off x="0" y="0"/>
                  <a:ext cx="1143" cy="480"/>
                </a:xfrm>
                <a:prstGeom prst="rect">
                  <a:avLst/>
                </a:prstGeom>
                <a:solidFill>
                  <a:srgbClr val="800080"/>
                </a:solidFill>
                <a:ln w="9525">
                  <a:noFill/>
                  <a:miter lim="800000"/>
                  <a:headEnd/>
                  <a:tailEnd/>
                </a:ln>
                <a:effectLst/>
              </p:spPr>
              <p:txBody>
                <a:bodyPr wrap="none"/>
                <a:lstStyle/>
                <a:p>
                  <a:endParaRPr lang="es-ES"/>
                </a:p>
              </p:txBody>
            </p:sp>
            <p:grpSp>
              <p:nvGrpSpPr>
                <p:cNvPr id="108675" name="Group 131"/>
                <p:cNvGrpSpPr>
                  <a:grpSpLocks/>
                </p:cNvGrpSpPr>
                <p:nvPr/>
              </p:nvGrpSpPr>
              <p:grpSpPr bwMode="auto">
                <a:xfrm>
                  <a:off x="0" y="0"/>
                  <a:ext cx="1143" cy="480"/>
                  <a:chOff x="0" y="0"/>
                  <a:chExt cx="1143" cy="480"/>
                </a:xfrm>
              </p:grpSpPr>
              <p:sp>
                <p:nvSpPr>
                  <p:cNvPr id="108646" name="Rectangle 102"/>
                  <p:cNvSpPr>
                    <a:spLocks noChangeArrowheads="1"/>
                  </p:cNvSpPr>
                  <p:nvPr/>
                </p:nvSpPr>
                <p:spPr bwMode="auto">
                  <a:xfrm>
                    <a:off x="28" y="0"/>
                    <a:ext cx="1087" cy="480"/>
                  </a:xfrm>
                  <a:prstGeom prst="rect">
                    <a:avLst/>
                  </a:prstGeom>
                  <a:solidFill>
                    <a:srgbClr val="800080"/>
                  </a:solidFill>
                  <a:ln w="9525">
                    <a:noFill/>
                    <a:miter lim="800000"/>
                    <a:headEnd/>
                    <a:tailEnd/>
                  </a:ln>
                  <a:effectLst/>
                </p:spPr>
                <p:txBody>
                  <a:bodyPr/>
                  <a:lstStyle/>
                  <a:p>
                    <a:r>
                      <a:rPr lang="es-MX" sz="800" b="1">
                        <a:solidFill>
                          <a:srgbClr val="FFFFFF"/>
                        </a:solidFill>
                        <a:latin typeface="Arial" charset="0"/>
                        <a:cs typeface="Arial" charset="0"/>
                      </a:rPr>
                      <a:t>Escuelas</a:t>
                    </a:r>
                    <a:endParaRPr lang="en-US" sz="800">
                      <a:cs typeface="Times New Roman" pitchFamily="18" charset="0"/>
                    </a:endParaRPr>
                  </a:p>
                  <a:p>
                    <a:pPr eaLnBrk="0" hangingPunct="0"/>
                    <a:endParaRPr lang="en-US" sz="800">
                      <a:latin typeface="Arial" charset="0"/>
                    </a:endParaRPr>
                  </a:p>
                </p:txBody>
              </p:sp>
              <p:sp>
                <p:nvSpPr>
                  <p:cNvPr id="108674" name="Rectangle 130"/>
                  <p:cNvSpPr>
                    <a:spLocks noChangeArrowheads="1"/>
                  </p:cNvSpPr>
                  <p:nvPr/>
                </p:nvSpPr>
                <p:spPr bwMode="auto">
                  <a:xfrm>
                    <a:off x="0" y="0"/>
                    <a:ext cx="1143" cy="480"/>
                  </a:xfrm>
                  <a:prstGeom prst="rect">
                    <a:avLst/>
                  </a:prstGeom>
                  <a:noFill/>
                  <a:ln w="7">
                    <a:solidFill>
                      <a:srgbClr val="A0A0A0"/>
                    </a:solidFill>
                    <a:miter lim="800000"/>
                    <a:headEnd/>
                    <a:tailEnd/>
                  </a:ln>
                  <a:effectLst/>
                </p:spPr>
                <p:txBody>
                  <a:bodyPr wrap="none"/>
                  <a:lstStyle/>
                  <a:p>
                    <a:endParaRPr lang="es-ES"/>
                  </a:p>
                </p:txBody>
              </p:sp>
            </p:grpSp>
          </p:grpSp>
          <p:grpSp>
            <p:nvGrpSpPr>
              <p:cNvPr id="108681" name="Group 137"/>
              <p:cNvGrpSpPr>
                <a:grpSpLocks/>
              </p:cNvGrpSpPr>
              <p:nvPr/>
            </p:nvGrpSpPr>
            <p:grpSpPr bwMode="auto">
              <a:xfrm>
                <a:off x="1143" y="0"/>
                <a:ext cx="602" cy="480"/>
                <a:chOff x="1143" y="0"/>
                <a:chExt cx="602" cy="480"/>
              </a:xfrm>
            </p:grpSpPr>
            <p:sp>
              <p:nvSpPr>
                <p:cNvPr id="108680" name="Rectangle 136"/>
                <p:cNvSpPr>
                  <a:spLocks noChangeArrowheads="1"/>
                </p:cNvSpPr>
                <p:nvPr/>
              </p:nvSpPr>
              <p:spPr bwMode="auto">
                <a:xfrm>
                  <a:off x="1143" y="0"/>
                  <a:ext cx="602" cy="480"/>
                </a:xfrm>
                <a:prstGeom prst="rect">
                  <a:avLst/>
                </a:prstGeom>
                <a:solidFill>
                  <a:srgbClr val="800080"/>
                </a:solidFill>
                <a:ln w="9525">
                  <a:noFill/>
                  <a:miter lim="800000"/>
                  <a:headEnd/>
                  <a:tailEnd/>
                </a:ln>
                <a:effectLst/>
              </p:spPr>
              <p:txBody>
                <a:bodyPr wrap="none"/>
                <a:lstStyle/>
                <a:p>
                  <a:endParaRPr lang="es-ES"/>
                </a:p>
              </p:txBody>
            </p:sp>
            <p:grpSp>
              <p:nvGrpSpPr>
                <p:cNvPr id="108679" name="Group 135"/>
                <p:cNvGrpSpPr>
                  <a:grpSpLocks/>
                </p:cNvGrpSpPr>
                <p:nvPr/>
              </p:nvGrpSpPr>
              <p:grpSpPr bwMode="auto">
                <a:xfrm>
                  <a:off x="1143" y="0"/>
                  <a:ext cx="602" cy="480"/>
                  <a:chOff x="1143" y="0"/>
                  <a:chExt cx="602" cy="480"/>
                </a:xfrm>
              </p:grpSpPr>
              <p:sp>
                <p:nvSpPr>
                  <p:cNvPr id="108647" name="Rectangle 103"/>
                  <p:cNvSpPr>
                    <a:spLocks noChangeArrowheads="1"/>
                  </p:cNvSpPr>
                  <p:nvPr/>
                </p:nvSpPr>
                <p:spPr bwMode="auto">
                  <a:xfrm>
                    <a:off x="1171" y="0"/>
                    <a:ext cx="546" cy="480"/>
                  </a:xfrm>
                  <a:prstGeom prst="rect">
                    <a:avLst/>
                  </a:prstGeom>
                  <a:solidFill>
                    <a:srgbClr val="800080"/>
                  </a:solidFill>
                  <a:ln w="9525">
                    <a:noFill/>
                    <a:miter lim="800000"/>
                    <a:headEnd/>
                    <a:tailEnd/>
                  </a:ln>
                  <a:effectLst/>
                </p:spPr>
                <p:txBody>
                  <a:bodyPr/>
                  <a:lstStyle/>
                  <a:p>
                    <a:r>
                      <a:rPr lang="es-MX" sz="800">
                        <a:solidFill>
                          <a:srgbClr val="FFFFFF"/>
                        </a:solidFill>
                        <a:latin typeface="Arial" charset="0"/>
                        <a:cs typeface="Arial" charset="0"/>
                      </a:rPr>
                      <a:t>Porcentaje (%)</a:t>
                    </a:r>
                    <a:endParaRPr lang="en-US" sz="800">
                      <a:cs typeface="Times New Roman" pitchFamily="18" charset="0"/>
                    </a:endParaRPr>
                  </a:p>
                  <a:p>
                    <a:pPr eaLnBrk="0" hangingPunct="0"/>
                    <a:endParaRPr lang="en-US" sz="800">
                      <a:latin typeface="Arial" charset="0"/>
                    </a:endParaRPr>
                  </a:p>
                </p:txBody>
              </p:sp>
              <p:sp>
                <p:nvSpPr>
                  <p:cNvPr id="108678" name="Rectangle 134"/>
                  <p:cNvSpPr>
                    <a:spLocks noChangeArrowheads="1"/>
                  </p:cNvSpPr>
                  <p:nvPr/>
                </p:nvSpPr>
                <p:spPr bwMode="auto">
                  <a:xfrm>
                    <a:off x="1143" y="0"/>
                    <a:ext cx="602" cy="480"/>
                  </a:xfrm>
                  <a:prstGeom prst="rect">
                    <a:avLst/>
                  </a:prstGeom>
                  <a:noFill/>
                  <a:ln w="7">
                    <a:solidFill>
                      <a:srgbClr val="A0A0A0"/>
                    </a:solidFill>
                    <a:miter lim="800000"/>
                    <a:headEnd/>
                    <a:tailEnd/>
                  </a:ln>
                  <a:effectLst/>
                </p:spPr>
                <p:txBody>
                  <a:bodyPr wrap="none"/>
                  <a:lstStyle/>
                  <a:p>
                    <a:endParaRPr lang="es-ES"/>
                  </a:p>
                </p:txBody>
              </p:sp>
            </p:grpSp>
          </p:grpSp>
          <p:grpSp>
            <p:nvGrpSpPr>
              <p:cNvPr id="108685" name="Group 141"/>
              <p:cNvGrpSpPr>
                <a:grpSpLocks/>
              </p:cNvGrpSpPr>
              <p:nvPr/>
            </p:nvGrpSpPr>
            <p:grpSpPr bwMode="auto">
              <a:xfrm>
                <a:off x="1745" y="0"/>
                <a:ext cx="716" cy="480"/>
                <a:chOff x="1745" y="0"/>
                <a:chExt cx="716" cy="480"/>
              </a:xfrm>
            </p:grpSpPr>
            <p:sp>
              <p:nvSpPr>
                <p:cNvPr id="108684" name="Rectangle 140"/>
                <p:cNvSpPr>
                  <a:spLocks noChangeArrowheads="1"/>
                </p:cNvSpPr>
                <p:nvPr/>
              </p:nvSpPr>
              <p:spPr bwMode="auto">
                <a:xfrm>
                  <a:off x="1745" y="0"/>
                  <a:ext cx="716" cy="480"/>
                </a:xfrm>
                <a:prstGeom prst="rect">
                  <a:avLst/>
                </a:prstGeom>
                <a:solidFill>
                  <a:srgbClr val="800080"/>
                </a:solidFill>
                <a:ln w="9525">
                  <a:noFill/>
                  <a:miter lim="800000"/>
                  <a:headEnd/>
                  <a:tailEnd/>
                </a:ln>
                <a:effectLst/>
              </p:spPr>
              <p:txBody>
                <a:bodyPr wrap="none"/>
                <a:lstStyle/>
                <a:p>
                  <a:endParaRPr lang="es-ES"/>
                </a:p>
              </p:txBody>
            </p:sp>
            <p:grpSp>
              <p:nvGrpSpPr>
                <p:cNvPr id="108683" name="Group 139"/>
                <p:cNvGrpSpPr>
                  <a:grpSpLocks/>
                </p:cNvGrpSpPr>
                <p:nvPr/>
              </p:nvGrpSpPr>
              <p:grpSpPr bwMode="auto">
                <a:xfrm>
                  <a:off x="1745" y="0"/>
                  <a:ext cx="716" cy="480"/>
                  <a:chOff x="1745" y="0"/>
                  <a:chExt cx="716" cy="480"/>
                </a:xfrm>
              </p:grpSpPr>
              <p:sp>
                <p:nvSpPr>
                  <p:cNvPr id="108648" name="Rectangle 104"/>
                  <p:cNvSpPr>
                    <a:spLocks noChangeArrowheads="1"/>
                  </p:cNvSpPr>
                  <p:nvPr/>
                </p:nvSpPr>
                <p:spPr bwMode="auto">
                  <a:xfrm>
                    <a:off x="1773" y="0"/>
                    <a:ext cx="660" cy="480"/>
                  </a:xfrm>
                  <a:prstGeom prst="rect">
                    <a:avLst/>
                  </a:prstGeom>
                  <a:solidFill>
                    <a:srgbClr val="800080"/>
                  </a:solidFill>
                  <a:ln w="9525">
                    <a:noFill/>
                    <a:miter lim="800000"/>
                    <a:headEnd/>
                    <a:tailEnd/>
                  </a:ln>
                  <a:effectLst/>
                </p:spPr>
                <p:txBody>
                  <a:bodyPr/>
                  <a:lstStyle/>
                  <a:p>
                    <a:r>
                      <a:rPr lang="es-MX" sz="800">
                        <a:solidFill>
                          <a:srgbClr val="FFFFFF"/>
                        </a:solidFill>
                        <a:latin typeface="Arial" charset="0"/>
                        <a:cs typeface="Arial" charset="0"/>
                      </a:rPr>
                      <a:t>Capital Humano</a:t>
                    </a:r>
                    <a:endParaRPr lang="en-US" sz="800">
                      <a:cs typeface="Times New Roman" pitchFamily="18" charset="0"/>
                    </a:endParaRPr>
                  </a:p>
                  <a:p>
                    <a:pPr eaLnBrk="0" hangingPunct="0"/>
                    <a:endParaRPr lang="en-US" sz="800">
                      <a:latin typeface="Arial" charset="0"/>
                    </a:endParaRPr>
                  </a:p>
                </p:txBody>
              </p:sp>
              <p:sp>
                <p:nvSpPr>
                  <p:cNvPr id="108682" name="Rectangle 138"/>
                  <p:cNvSpPr>
                    <a:spLocks noChangeArrowheads="1"/>
                  </p:cNvSpPr>
                  <p:nvPr/>
                </p:nvSpPr>
                <p:spPr bwMode="auto">
                  <a:xfrm>
                    <a:off x="1745" y="0"/>
                    <a:ext cx="716" cy="480"/>
                  </a:xfrm>
                  <a:prstGeom prst="rect">
                    <a:avLst/>
                  </a:prstGeom>
                  <a:noFill/>
                  <a:ln w="7">
                    <a:solidFill>
                      <a:srgbClr val="A0A0A0"/>
                    </a:solidFill>
                    <a:miter lim="800000"/>
                    <a:headEnd/>
                    <a:tailEnd/>
                  </a:ln>
                  <a:effectLst/>
                </p:spPr>
                <p:txBody>
                  <a:bodyPr wrap="none"/>
                  <a:lstStyle/>
                  <a:p>
                    <a:endParaRPr lang="es-ES"/>
                  </a:p>
                </p:txBody>
              </p:sp>
            </p:grpSp>
          </p:grpSp>
          <p:grpSp>
            <p:nvGrpSpPr>
              <p:cNvPr id="108689" name="Group 145"/>
              <p:cNvGrpSpPr>
                <a:grpSpLocks/>
              </p:cNvGrpSpPr>
              <p:nvPr/>
            </p:nvGrpSpPr>
            <p:grpSpPr bwMode="auto">
              <a:xfrm>
                <a:off x="2461" y="0"/>
                <a:ext cx="503" cy="480"/>
                <a:chOff x="2461" y="0"/>
                <a:chExt cx="503" cy="480"/>
              </a:xfrm>
            </p:grpSpPr>
            <p:sp>
              <p:nvSpPr>
                <p:cNvPr id="108688" name="Rectangle 144"/>
                <p:cNvSpPr>
                  <a:spLocks noChangeArrowheads="1"/>
                </p:cNvSpPr>
                <p:nvPr/>
              </p:nvSpPr>
              <p:spPr bwMode="auto">
                <a:xfrm>
                  <a:off x="2461" y="0"/>
                  <a:ext cx="503" cy="480"/>
                </a:xfrm>
                <a:prstGeom prst="rect">
                  <a:avLst/>
                </a:prstGeom>
                <a:solidFill>
                  <a:srgbClr val="800080"/>
                </a:solidFill>
                <a:ln w="9525">
                  <a:noFill/>
                  <a:miter lim="800000"/>
                  <a:headEnd/>
                  <a:tailEnd/>
                </a:ln>
                <a:effectLst/>
              </p:spPr>
              <p:txBody>
                <a:bodyPr wrap="none"/>
                <a:lstStyle/>
                <a:p>
                  <a:endParaRPr lang="es-ES"/>
                </a:p>
              </p:txBody>
            </p:sp>
            <p:grpSp>
              <p:nvGrpSpPr>
                <p:cNvPr id="108687" name="Group 143"/>
                <p:cNvGrpSpPr>
                  <a:grpSpLocks/>
                </p:cNvGrpSpPr>
                <p:nvPr/>
              </p:nvGrpSpPr>
              <p:grpSpPr bwMode="auto">
                <a:xfrm>
                  <a:off x="2461" y="0"/>
                  <a:ext cx="503" cy="480"/>
                  <a:chOff x="2461" y="0"/>
                  <a:chExt cx="503" cy="480"/>
                </a:xfrm>
              </p:grpSpPr>
              <p:sp>
                <p:nvSpPr>
                  <p:cNvPr id="108649" name="Rectangle 105"/>
                  <p:cNvSpPr>
                    <a:spLocks noChangeArrowheads="1"/>
                  </p:cNvSpPr>
                  <p:nvPr/>
                </p:nvSpPr>
                <p:spPr bwMode="auto">
                  <a:xfrm>
                    <a:off x="2489" y="0"/>
                    <a:ext cx="447" cy="480"/>
                  </a:xfrm>
                  <a:prstGeom prst="rect">
                    <a:avLst/>
                  </a:prstGeom>
                  <a:solidFill>
                    <a:srgbClr val="800080"/>
                  </a:solidFill>
                  <a:ln w="9525">
                    <a:noFill/>
                    <a:miter lim="800000"/>
                    <a:headEnd/>
                    <a:tailEnd/>
                  </a:ln>
                  <a:effectLst/>
                </p:spPr>
                <p:txBody>
                  <a:bodyPr/>
                  <a:lstStyle/>
                  <a:p>
                    <a:r>
                      <a:rPr lang="es-MX" sz="800">
                        <a:solidFill>
                          <a:srgbClr val="FFFFFF"/>
                        </a:solidFill>
                        <a:latin typeface="Arial" charset="0"/>
                        <a:cs typeface="Arial" charset="0"/>
                      </a:rPr>
                      <a:t>Nivel</a:t>
                    </a:r>
                    <a:endParaRPr lang="en-US" sz="800">
                      <a:cs typeface="Times New Roman" pitchFamily="18" charset="0"/>
                    </a:endParaRPr>
                  </a:p>
                  <a:p>
                    <a:pPr eaLnBrk="0" hangingPunct="0"/>
                    <a:endParaRPr lang="en-US" sz="800">
                      <a:latin typeface="Arial" charset="0"/>
                    </a:endParaRPr>
                  </a:p>
                </p:txBody>
              </p:sp>
              <p:sp>
                <p:nvSpPr>
                  <p:cNvPr id="108686" name="Rectangle 142"/>
                  <p:cNvSpPr>
                    <a:spLocks noChangeArrowheads="1"/>
                  </p:cNvSpPr>
                  <p:nvPr/>
                </p:nvSpPr>
                <p:spPr bwMode="auto">
                  <a:xfrm>
                    <a:off x="2461" y="0"/>
                    <a:ext cx="503" cy="480"/>
                  </a:xfrm>
                  <a:prstGeom prst="rect">
                    <a:avLst/>
                  </a:prstGeom>
                  <a:noFill/>
                  <a:ln w="7">
                    <a:solidFill>
                      <a:srgbClr val="A0A0A0"/>
                    </a:solidFill>
                    <a:miter lim="800000"/>
                    <a:headEnd/>
                    <a:tailEnd/>
                  </a:ln>
                  <a:effectLst/>
                </p:spPr>
                <p:txBody>
                  <a:bodyPr wrap="none"/>
                  <a:lstStyle/>
                  <a:p>
                    <a:endParaRPr lang="es-ES"/>
                  </a:p>
                </p:txBody>
              </p:sp>
            </p:grpSp>
          </p:grpSp>
          <p:grpSp>
            <p:nvGrpSpPr>
              <p:cNvPr id="108693" name="Group 149"/>
              <p:cNvGrpSpPr>
                <a:grpSpLocks/>
              </p:cNvGrpSpPr>
              <p:nvPr/>
            </p:nvGrpSpPr>
            <p:grpSpPr bwMode="auto">
              <a:xfrm>
                <a:off x="0" y="480"/>
                <a:ext cx="1143" cy="384"/>
                <a:chOff x="0" y="480"/>
                <a:chExt cx="1143" cy="384"/>
              </a:xfrm>
            </p:grpSpPr>
            <p:sp>
              <p:nvSpPr>
                <p:cNvPr id="108692" name="Rectangle 148"/>
                <p:cNvSpPr>
                  <a:spLocks noChangeArrowheads="1"/>
                </p:cNvSpPr>
                <p:nvPr/>
              </p:nvSpPr>
              <p:spPr bwMode="auto">
                <a:xfrm>
                  <a:off x="0" y="480"/>
                  <a:ext cx="1143" cy="384"/>
                </a:xfrm>
                <a:prstGeom prst="rect">
                  <a:avLst/>
                </a:prstGeom>
                <a:solidFill>
                  <a:srgbClr val="C0C0C0"/>
                </a:solidFill>
                <a:ln w="9525">
                  <a:noFill/>
                  <a:miter lim="800000"/>
                  <a:headEnd/>
                  <a:tailEnd/>
                </a:ln>
                <a:effectLst/>
              </p:spPr>
              <p:txBody>
                <a:bodyPr wrap="none"/>
                <a:lstStyle/>
                <a:p>
                  <a:endParaRPr lang="es-ES"/>
                </a:p>
              </p:txBody>
            </p:sp>
            <p:grpSp>
              <p:nvGrpSpPr>
                <p:cNvPr id="108691" name="Group 147"/>
                <p:cNvGrpSpPr>
                  <a:grpSpLocks/>
                </p:cNvGrpSpPr>
                <p:nvPr/>
              </p:nvGrpSpPr>
              <p:grpSpPr bwMode="auto">
                <a:xfrm>
                  <a:off x="0" y="480"/>
                  <a:ext cx="1143" cy="384"/>
                  <a:chOff x="0" y="480"/>
                  <a:chExt cx="1143" cy="384"/>
                </a:xfrm>
              </p:grpSpPr>
              <p:sp>
                <p:nvSpPr>
                  <p:cNvPr id="108650" name="Rectangle 106"/>
                  <p:cNvSpPr>
                    <a:spLocks noChangeArrowheads="1"/>
                  </p:cNvSpPr>
                  <p:nvPr/>
                </p:nvSpPr>
                <p:spPr bwMode="auto">
                  <a:xfrm>
                    <a:off x="28" y="480"/>
                    <a:ext cx="1087" cy="384"/>
                  </a:xfrm>
                  <a:prstGeom prst="rect">
                    <a:avLst/>
                  </a:prstGeom>
                  <a:solidFill>
                    <a:srgbClr val="C0C0C0"/>
                  </a:solidFill>
                  <a:ln w="9525">
                    <a:noFill/>
                    <a:miter lim="800000"/>
                    <a:headEnd/>
                    <a:tailEnd/>
                  </a:ln>
                  <a:effectLst/>
                </p:spPr>
                <p:txBody>
                  <a:bodyPr/>
                  <a:lstStyle/>
                  <a:p>
                    <a:r>
                      <a:rPr lang="es-MX" sz="800" b="1">
                        <a:latin typeface="Arial" charset="0"/>
                        <a:cs typeface="Arial" charset="0"/>
                      </a:rPr>
                      <a:t>Marketing y Ventas</a:t>
                    </a:r>
                    <a:endParaRPr lang="en-US" sz="800">
                      <a:cs typeface="Times New Roman" pitchFamily="18" charset="0"/>
                    </a:endParaRPr>
                  </a:p>
                  <a:p>
                    <a:pPr eaLnBrk="0" hangingPunct="0"/>
                    <a:endParaRPr lang="en-US" sz="800">
                      <a:latin typeface="Arial" charset="0"/>
                    </a:endParaRPr>
                  </a:p>
                </p:txBody>
              </p:sp>
              <p:sp>
                <p:nvSpPr>
                  <p:cNvPr id="108690" name="Rectangle 146"/>
                  <p:cNvSpPr>
                    <a:spLocks noChangeArrowheads="1"/>
                  </p:cNvSpPr>
                  <p:nvPr/>
                </p:nvSpPr>
                <p:spPr bwMode="auto">
                  <a:xfrm>
                    <a:off x="0" y="480"/>
                    <a:ext cx="1143" cy="384"/>
                  </a:xfrm>
                  <a:prstGeom prst="rect">
                    <a:avLst/>
                  </a:prstGeom>
                  <a:noFill/>
                  <a:ln w="7">
                    <a:solidFill>
                      <a:srgbClr val="A0A0A0"/>
                    </a:solidFill>
                    <a:miter lim="800000"/>
                    <a:headEnd/>
                    <a:tailEnd/>
                  </a:ln>
                  <a:effectLst/>
                </p:spPr>
                <p:txBody>
                  <a:bodyPr wrap="none"/>
                  <a:lstStyle/>
                  <a:p>
                    <a:endParaRPr lang="es-ES"/>
                  </a:p>
                </p:txBody>
              </p:sp>
            </p:grpSp>
          </p:grpSp>
          <p:grpSp>
            <p:nvGrpSpPr>
              <p:cNvPr id="108695" name="Group 151"/>
              <p:cNvGrpSpPr>
                <a:grpSpLocks/>
              </p:cNvGrpSpPr>
              <p:nvPr/>
            </p:nvGrpSpPr>
            <p:grpSpPr bwMode="auto">
              <a:xfrm>
                <a:off x="1143" y="480"/>
                <a:ext cx="602" cy="384"/>
                <a:chOff x="1143" y="480"/>
                <a:chExt cx="602" cy="384"/>
              </a:xfrm>
            </p:grpSpPr>
            <p:sp>
              <p:nvSpPr>
                <p:cNvPr id="108651" name="Rectangle 107"/>
                <p:cNvSpPr>
                  <a:spLocks noChangeArrowheads="1"/>
                </p:cNvSpPr>
                <p:nvPr/>
              </p:nvSpPr>
              <p:spPr bwMode="auto">
                <a:xfrm>
                  <a:off x="1171" y="480"/>
                  <a:ext cx="546" cy="384"/>
                </a:xfrm>
                <a:prstGeom prst="rect">
                  <a:avLst/>
                </a:prstGeom>
                <a:noFill/>
                <a:ln w="9525">
                  <a:noFill/>
                  <a:miter lim="800000"/>
                  <a:headEnd/>
                  <a:tailEnd/>
                </a:ln>
                <a:effectLst/>
              </p:spPr>
              <p:txBody>
                <a:bodyPr/>
                <a:lstStyle/>
                <a:p>
                  <a:r>
                    <a:rPr lang="es-MX" sz="800">
                      <a:latin typeface="Arial" charset="0"/>
                      <a:cs typeface="Arial" charset="0"/>
                    </a:rPr>
                    <a:t>25%</a:t>
                  </a:r>
                  <a:endParaRPr lang="en-US" sz="800">
                    <a:cs typeface="Times New Roman" pitchFamily="18" charset="0"/>
                  </a:endParaRPr>
                </a:p>
                <a:p>
                  <a:pPr eaLnBrk="0" hangingPunct="0"/>
                  <a:endParaRPr lang="en-US" sz="800">
                    <a:latin typeface="Arial" charset="0"/>
                  </a:endParaRPr>
                </a:p>
              </p:txBody>
            </p:sp>
            <p:sp>
              <p:nvSpPr>
                <p:cNvPr id="108694" name="Rectangle 150"/>
                <p:cNvSpPr>
                  <a:spLocks noChangeArrowheads="1"/>
                </p:cNvSpPr>
                <p:nvPr/>
              </p:nvSpPr>
              <p:spPr bwMode="auto">
                <a:xfrm>
                  <a:off x="1143" y="480"/>
                  <a:ext cx="602" cy="384"/>
                </a:xfrm>
                <a:prstGeom prst="rect">
                  <a:avLst/>
                </a:prstGeom>
                <a:noFill/>
                <a:ln w="7">
                  <a:solidFill>
                    <a:srgbClr val="A0A0A0"/>
                  </a:solidFill>
                  <a:miter lim="800000"/>
                  <a:headEnd/>
                  <a:tailEnd/>
                </a:ln>
                <a:effectLst/>
              </p:spPr>
              <p:txBody>
                <a:bodyPr wrap="none"/>
                <a:lstStyle/>
                <a:p>
                  <a:endParaRPr lang="es-ES"/>
                </a:p>
              </p:txBody>
            </p:sp>
          </p:grpSp>
          <p:grpSp>
            <p:nvGrpSpPr>
              <p:cNvPr id="108697" name="Group 153"/>
              <p:cNvGrpSpPr>
                <a:grpSpLocks/>
              </p:cNvGrpSpPr>
              <p:nvPr/>
            </p:nvGrpSpPr>
            <p:grpSpPr bwMode="auto">
              <a:xfrm>
                <a:off x="1745" y="480"/>
                <a:ext cx="716" cy="384"/>
                <a:chOff x="1745" y="480"/>
                <a:chExt cx="716" cy="384"/>
              </a:xfrm>
            </p:grpSpPr>
            <p:sp>
              <p:nvSpPr>
                <p:cNvPr id="108652" name="Rectangle 108"/>
                <p:cNvSpPr>
                  <a:spLocks noChangeArrowheads="1"/>
                </p:cNvSpPr>
                <p:nvPr/>
              </p:nvSpPr>
              <p:spPr bwMode="auto">
                <a:xfrm>
                  <a:off x="1773" y="480"/>
                  <a:ext cx="660" cy="384"/>
                </a:xfrm>
                <a:prstGeom prst="rect">
                  <a:avLst/>
                </a:prstGeom>
                <a:noFill/>
                <a:ln w="9525">
                  <a:noFill/>
                  <a:miter lim="800000"/>
                  <a:headEnd/>
                  <a:tailEnd/>
                </a:ln>
                <a:effectLst/>
              </p:spPr>
              <p:txBody>
                <a:bodyPr/>
                <a:lstStyle/>
                <a:p>
                  <a:r>
                    <a:rPr lang="es-MX" sz="800">
                      <a:latin typeface="Arial" charset="0"/>
                      <a:cs typeface="Arial" charset="0"/>
                    </a:rPr>
                    <a:t>200</a:t>
                  </a:r>
                  <a:endParaRPr lang="en-US" sz="800">
                    <a:cs typeface="Times New Roman" pitchFamily="18" charset="0"/>
                  </a:endParaRPr>
                </a:p>
                <a:p>
                  <a:pPr eaLnBrk="0" hangingPunct="0"/>
                  <a:endParaRPr lang="en-US" sz="800">
                    <a:latin typeface="Arial" charset="0"/>
                  </a:endParaRPr>
                </a:p>
              </p:txBody>
            </p:sp>
            <p:sp>
              <p:nvSpPr>
                <p:cNvPr id="108696" name="Rectangle 152"/>
                <p:cNvSpPr>
                  <a:spLocks noChangeArrowheads="1"/>
                </p:cNvSpPr>
                <p:nvPr/>
              </p:nvSpPr>
              <p:spPr bwMode="auto">
                <a:xfrm>
                  <a:off x="1745" y="480"/>
                  <a:ext cx="716" cy="384"/>
                </a:xfrm>
                <a:prstGeom prst="rect">
                  <a:avLst/>
                </a:prstGeom>
                <a:noFill/>
                <a:ln w="7">
                  <a:solidFill>
                    <a:srgbClr val="A0A0A0"/>
                  </a:solidFill>
                  <a:miter lim="800000"/>
                  <a:headEnd/>
                  <a:tailEnd/>
                </a:ln>
                <a:effectLst/>
              </p:spPr>
              <p:txBody>
                <a:bodyPr wrap="none"/>
                <a:lstStyle/>
                <a:p>
                  <a:endParaRPr lang="es-ES"/>
                </a:p>
              </p:txBody>
            </p:sp>
          </p:grpSp>
          <p:grpSp>
            <p:nvGrpSpPr>
              <p:cNvPr id="108699" name="Group 155"/>
              <p:cNvGrpSpPr>
                <a:grpSpLocks/>
              </p:cNvGrpSpPr>
              <p:nvPr/>
            </p:nvGrpSpPr>
            <p:grpSpPr bwMode="auto">
              <a:xfrm>
                <a:off x="2461" y="480"/>
                <a:ext cx="503" cy="384"/>
                <a:chOff x="2461" y="480"/>
                <a:chExt cx="503" cy="384"/>
              </a:xfrm>
            </p:grpSpPr>
            <p:sp>
              <p:nvSpPr>
                <p:cNvPr id="108653" name="Rectangle 109"/>
                <p:cNvSpPr>
                  <a:spLocks noChangeArrowheads="1"/>
                </p:cNvSpPr>
                <p:nvPr/>
              </p:nvSpPr>
              <p:spPr bwMode="auto">
                <a:xfrm>
                  <a:off x="2489" y="480"/>
                  <a:ext cx="447" cy="384"/>
                </a:xfrm>
                <a:prstGeom prst="rect">
                  <a:avLst/>
                </a:prstGeom>
                <a:noFill/>
                <a:ln w="9525">
                  <a:noFill/>
                  <a:miter lim="800000"/>
                  <a:headEnd/>
                  <a:tailEnd/>
                </a:ln>
                <a:effectLst/>
              </p:spPr>
              <p:txBody>
                <a:bodyPr/>
                <a:lstStyle/>
                <a:p>
                  <a:r>
                    <a:rPr lang="es-MX" sz="800">
                      <a:latin typeface="Arial" charset="0"/>
                      <a:cs typeface="Arial" charset="0"/>
                    </a:rPr>
                    <a:t>Nacional</a:t>
                  </a:r>
                  <a:endParaRPr lang="en-US" sz="800">
                    <a:cs typeface="Times New Roman" pitchFamily="18" charset="0"/>
                  </a:endParaRPr>
                </a:p>
                <a:p>
                  <a:pPr eaLnBrk="0" hangingPunct="0"/>
                  <a:endParaRPr lang="en-US" sz="800">
                    <a:latin typeface="Arial" charset="0"/>
                  </a:endParaRPr>
                </a:p>
              </p:txBody>
            </p:sp>
            <p:sp>
              <p:nvSpPr>
                <p:cNvPr id="108698" name="Rectangle 154"/>
                <p:cNvSpPr>
                  <a:spLocks noChangeArrowheads="1"/>
                </p:cNvSpPr>
                <p:nvPr/>
              </p:nvSpPr>
              <p:spPr bwMode="auto">
                <a:xfrm>
                  <a:off x="2461" y="480"/>
                  <a:ext cx="503" cy="384"/>
                </a:xfrm>
                <a:prstGeom prst="rect">
                  <a:avLst/>
                </a:prstGeom>
                <a:noFill/>
                <a:ln w="7">
                  <a:solidFill>
                    <a:srgbClr val="A0A0A0"/>
                  </a:solidFill>
                  <a:miter lim="800000"/>
                  <a:headEnd/>
                  <a:tailEnd/>
                </a:ln>
                <a:effectLst/>
              </p:spPr>
              <p:txBody>
                <a:bodyPr wrap="none"/>
                <a:lstStyle/>
                <a:p>
                  <a:endParaRPr lang="es-ES"/>
                </a:p>
              </p:txBody>
            </p:sp>
          </p:grpSp>
          <p:grpSp>
            <p:nvGrpSpPr>
              <p:cNvPr id="108703" name="Group 159"/>
              <p:cNvGrpSpPr>
                <a:grpSpLocks/>
              </p:cNvGrpSpPr>
              <p:nvPr/>
            </p:nvGrpSpPr>
            <p:grpSpPr bwMode="auto">
              <a:xfrm>
                <a:off x="0" y="864"/>
                <a:ext cx="1143" cy="480"/>
                <a:chOff x="0" y="864"/>
                <a:chExt cx="1143" cy="480"/>
              </a:xfrm>
            </p:grpSpPr>
            <p:sp>
              <p:nvSpPr>
                <p:cNvPr id="108702" name="Rectangle 158"/>
                <p:cNvSpPr>
                  <a:spLocks noChangeArrowheads="1"/>
                </p:cNvSpPr>
                <p:nvPr/>
              </p:nvSpPr>
              <p:spPr bwMode="auto">
                <a:xfrm>
                  <a:off x="0" y="864"/>
                  <a:ext cx="1143" cy="480"/>
                </a:xfrm>
                <a:prstGeom prst="rect">
                  <a:avLst/>
                </a:prstGeom>
                <a:solidFill>
                  <a:srgbClr val="C0C0C0"/>
                </a:solidFill>
                <a:ln w="9525">
                  <a:noFill/>
                  <a:miter lim="800000"/>
                  <a:headEnd/>
                  <a:tailEnd/>
                </a:ln>
                <a:effectLst/>
              </p:spPr>
              <p:txBody>
                <a:bodyPr wrap="none"/>
                <a:lstStyle/>
                <a:p>
                  <a:endParaRPr lang="es-ES"/>
                </a:p>
              </p:txBody>
            </p:sp>
            <p:grpSp>
              <p:nvGrpSpPr>
                <p:cNvPr id="108701" name="Group 157"/>
                <p:cNvGrpSpPr>
                  <a:grpSpLocks/>
                </p:cNvGrpSpPr>
                <p:nvPr/>
              </p:nvGrpSpPr>
              <p:grpSpPr bwMode="auto">
                <a:xfrm>
                  <a:off x="0" y="864"/>
                  <a:ext cx="1143" cy="480"/>
                  <a:chOff x="0" y="864"/>
                  <a:chExt cx="1143" cy="480"/>
                </a:xfrm>
              </p:grpSpPr>
              <p:sp>
                <p:nvSpPr>
                  <p:cNvPr id="108654" name="Rectangle 110"/>
                  <p:cNvSpPr>
                    <a:spLocks noChangeArrowheads="1"/>
                  </p:cNvSpPr>
                  <p:nvPr/>
                </p:nvSpPr>
                <p:spPr bwMode="auto">
                  <a:xfrm>
                    <a:off x="28" y="864"/>
                    <a:ext cx="1087" cy="480"/>
                  </a:xfrm>
                  <a:prstGeom prst="rect">
                    <a:avLst/>
                  </a:prstGeom>
                  <a:solidFill>
                    <a:srgbClr val="C0C0C0"/>
                  </a:solidFill>
                  <a:ln w="9525">
                    <a:noFill/>
                    <a:miter lim="800000"/>
                    <a:headEnd/>
                    <a:tailEnd/>
                  </a:ln>
                  <a:effectLst/>
                </p:spPr>
                <p:txBody>
                  <a:bodyPr/>
                  <a:lstStyle/>
                  <a:p>
                    <a:r>
                      <a:rPr lang="es-MX" sz="800" b="1">
                        <a:latin typeface="Arial" charset="0"/>
                        <a:cs typeface="Arial" charset="0"/>
                      </a:rPr>
                      <a:t>Finanzas y Contabilidad</a:t>
                    </a:r>
                    <a:endParaRPr lang="en-US" sz="800">
                      <a:cs typeface="Times New Roman" pitchFamily="18" charset="0"/>
                    </a:endParaRPr>
                  </a:p>
                  <a:p>
                    <a:pPr eaLnBrk="0" hangingPunct="0"/>
                    <a:endParaRPr lang="en-US" sz="800">
                      <a:latin typeface="Arial" charset="0"/>
                    </a:endParaRPr>
                  </a:p>
                </p:txBody>
              </p:sp>
              <p:sp>
                <p:nvSpPr>
                  <p:cNvPr id="108700" name="Rectangle 156"/>
                  <p:cNvSpPr>
                    <a:spLocks noChangeArrowheads="1"/>
                  </p:cNvSpPr>
                  <p:nvPr/>
                </p:nvSpPr>
                <p:spPr bwMode="auto">
                  <a:xfrm>
                    <a:off x="0" y="864"/>
                    <a:ext cx="1143" cy="480"/>
                  </a:xfrm>
                  <a:prstGeom prst="rect">
                    <a:avLst/>
                  </a:prstGeom>
                  <a:noFill/>
                  <a:ln w="7">
                    <a:solidFill>
                      <a:srgbClr val="A0A0A0"/>
                    </a:solidFill>
                    <a:miter lim="800000"/>
                    <a:headEnd/>
                    <a:tailEnd/>
                  </a:ln>
                  <a:effectLst/>
                </p:spPr>
                <p:txBody>
                  <a:bodyPr wrap="none"/>
                  <a:lstStyle/>
                  <a:p>
                    <a:endParaRPr lang="es-ES"/>
                  </a:p>
                </p:txBody>
              </p:sp>
            </p:grpSp>
          </p:grpSp>
          <p:grpSp>
            <p:nvGrpSpPr>
              <p:cNvPr id="108705" name="Group 161"/>
              <p:cNvGrpSpPr>
                <a:grpSpLocks/>
              </p:cNvGrpSpPr>
              <p:nvPr/>
            </p:nvGrpSpPr>
            <p:grpSpPr bwMode="auto">
              <a:xfrm>
                <a:off x="1143" y="864"/>
                <a:ext cx="602" cy="480"/>
                <a:chOff x="1143" y="864"/>
                <a:chExt cx="602" cy="480"/>
              </a:xfrm>
            </p:grpSpPr>
            <p:sp>
              <p:nvSpPr>
                <p:cNvPr id="108655" name="Rectangle 111"/>
                <p:cNvSpPr>
                  <a:spLocks noChangeArrowheads="1"/>
                </p:cNvSpPr>
                <p:nvPr/>
              </p:nvSpPr>
              <p:spPr bwMode="auto">
                <a:xfrm>
                  <a:off x="1171" y="864"/>
                  <a:ext cx="546" cy="480"/>
                </a:xfrm>
                <a:prstGeom prst="rect">
                  <a:avLst/>
                </a:prstGeom>
                <a:noFill/>
                <a:ln w="9525">
                  <a:noFill/>
                  <a:miter lim="800000"/>
                  <a:headEnd/>
                  <a:tailEnd/>
                </a:ln>
                <a:effectLst/>
              </p:spPr>
              <p:txBody>
                <a:bodyPr/>
                <a:lstStyle/>
                <a:p>
                  <a:r>
                    <a:rPr lang="es-MX" sz="800">
                      <a:latin typeface="Arial" charset="0"/>
                      <a:cs typeface="Arial" charset="0"/>
                    </a:rPr>
                    <a:t>15%</a:t>
                  </a:r>
                  <a:endParaRPr lang="en-US" sz="800">
                    <a:cs typeface="Times New Roman" pitchFamily="18" charset="0"/>
                  </a:endParaRPr>
                </a:p>
                <a:p>
                  <a:pPr eaLnBrk="0" hangingPunct="0"/>
                  <a:endParaRPr lang="en-US" sz="800">
                    <a:latin typeface="Arial" charset="0"/>
                  </a:endParaRPr>
                </a:p>
              </p:txBody>
            </p:sp>
            <p:sp>
              <p:nvSpPr>
                <p:cNvPr id="108704" name="Rectangle 160"/>
                <p:cNvSpPr>
                  <a:spLocks noChangeArrowheads="1"/>
                </p:cNvSpPr>
                <p:nvPr/>
              </p:nvSpPr>
              <p:spPr bwMode="auto">
                <a:xfrm>
                  <a:off x="1143" y="864"/>
                  <a:ext cx="602" cy="480"/>
                </a:xfrm>
                <a:prstGeom prst="rect">
                  <a:avLst/>
                </a:prstGeom>
                <a:noFill/>
                <a:ln w="7">
                  <a:solidFill>
                    <a:srgbClr val="A0A0A0"/>
                  </a:solidFill>
                  <a:miter lim="800000"/>
                  <a:headEnd/>
                  <a:tailEnd/>
                </a:ln>
                <a:effectLst/>
              </p:spPr>
              <p:txBody>
                <a:bodyPr wrap="none"/>
                <a:lstStyle/>
                <a:p>
                  <a:endParaRPr lang="es-ES"/>
                </a:p>
              </p:txBody>
            </p:sp>
          </p:grpSp>
          <p:grpSp>
            <p:nvGrpSpPr>
              <p:cNvPr id="108707" name="Group 163"/>
              <p:cNvGrpSpPr>
                <a:grpSpLocks/>
              </p:cNvGrpSpPr>
              <p:nvPr/>
            </p:nvGrpSpPr>
            <p:grpSpPr bwMode="auto">
              <a:xfrm>
                <a:off x="1745" y="864"/>
                <a:ext cx="716" cy="480"/>
                <a:chOff x="1745" y="864"/>
                <a:chExt cx="716" cy="480"/>
              </a:xfrm>
            </p:grpSpPr>
            <p:sp>
              <p:nvSpPr>
                <p:cNvPr id="108656" name="Rectangle 112"/>
                <p:cNvSpPr>
                  <a:spLocks noChangeArrowheads="1"/>
                </p:cNvSpPr>
                <p:nvPr/>
              </p:nvSpPr>
              <p:spPr bwMode="auto">
                <a:xfrm>
                  <a:off x="1773" y="864"/>
                  <a:ext cx="660" cy="480"/>
                </a:xfrm>
                <a:prstGeom prst="rect">
                  <a:avLst/>
                </a:prstGeom>
                <a:noFill/>
                <a:ln w="9525">
                  <a:noFill/>
                  <a:miter lim="800000"/>
                  <a:headEnd/>
                  <a:tailEnd/>
                </a:ln>
                <a:effectLst/>
              </p:spPr>
              <p:txBody>
                <a:bodyPr/>
                <a:lstStyle/>
                <a:p>
                  <a:r>
                    <a:rPr lang="es-MX" sz="800">
                      <a:latin typeface="Arial" charset="0"/>
                      <a:cs typeface="Arial" charset="0"/>
                    </a:rPr>
                    <a:t>80</a:t>
                  </a:r>
                  <a:endParaRPr lang="en-US" sz="800">
                    <a:cs typeface="Times New Roman" pitchFamily="18" charset="0"/>
                  </a:endParaRPr>
                </a:p>
                <a:p>
                  <a:pPr eaLnBrk="0" hangingPunct="0"/>
                  <a:endParaRPr lang="en-US" sz="800">
                    <a:latin typeface="Arial" charset="0"/>
                  </a:endParaRPr>
                </a:p>
              </p:txBody>
            </p:sp>
            <p:sp>
              <p:nvSpPr>
                <p:cNvPr id="108706" name="Rectangle 162"/>
                <p:cNvSpPr>
                  <a:spLocks noChangeArrowheads="1"/>
                </p:cNvSpPr>
                <p:nvPr/>
              </p:nvSpPr>
              <p:spPr bwMode="auto">
                <a:xfrm>
                  <a:off x="1745" y="864"/>
                  <a:ext cx="716" cy="480"/>
                </a:xfrm>
                <a:prstGeom prst="rect">
                  <a:avLst/>
                </a:prstGeom>
                <a:noFill/>
                <a:ln w="7">
                  <a:solidFill>
                    <a:srgbClr val="A0A0A0"/>
                  </a:solidFill>
                  <a:miter lim="800000"/>
                  <a:headEnd/>
                  <a:tailEnd/>
                </a:ln>
                <a:effectLst/>
              </p:spPr>
              <p:txBody>
                <a:bodyPr wrap="none"/>
                <a:lstStyle/>
                <a:p>
                  <a:endParaRPr lang="es-ES"/>
                </a:p>
              </p:txBody>
            </p:sp>
          </p:grpSp>
          <p:grpSp>
            <p:nvGrpSpPr>
              <p:cNvPr id="108709" name="Group 165"/>
              <p:cNvGrpSpPr>
                <a:grpSpLocks/>
              </p:cNvGrpSpPr>
              <p:nvPr/>
            </p:nvGrpSpPr>
            <p:grpSpPr bwMode="auto">
              <a:xfrm>
                <a:off x="2461" y="864"/>
                <a:ext cx="503" cy="480"/>
                <a:chOff x="2461" y="864"/>
                <a:chExt cx="503" cy="480"/>
              </a:xfrm>
            </p:grpSpPr>
            <p:sp>
              <p:nvSpPr>
                <p:cNvPr id="108657" name="Rectangle 113"/>
                <p:cNvSpPr>
                  <a:spLocks noChangeArrowheads="1"/>
                </p:cNvSpPr>
                <p:nvPr/>
              </p:nvSpPr>
              <p:spPr bwMode="auto">
                <a:xfrm>
                  <a:off x="2489" y="864"/>
                  <a:ext cx="447" cy="480"/>
                </a:xfrm>
                <a:prstGeom prst="rect">
                  <a:avLst/>
                </a:prstGeom>
                <a:noFill/>
                <a:ln w="9525">
                  <a:noFill/>
                  <a:miter lim="800000"/>
                  <a:headEnd/>
                  <a:tailEnd/>
                </a:ln>
                <a:effectLst/>
              </p:spPr>
              <p:txBody>
                <a:bodyPr/>
                <a:lstStyle/>
                <a:p>
                  <a:r>
                    <a:rPr lang="es-MX" sz="800">
                      <a:latin typeface="Arial" charset="0"/>
                      <a:cs typeface="Arial" charset="0"/>
                    </a:rPr>
                    <a:t>Guayaquil</a:t>
                  </a:r>
                  <a:endParaRPr lang="en-US" sz="800">
                    <a:cs typeface="Times New Roman" pitchFamily="18" charset="0"/>
                  </a:endParaRPr>
                </a:p>
                <a:p>
                  <a:pPr eaLnBrk="0" hangingPunct="0"/>
                  <a:endParaRPr lang="en-US" sz="800">
                    <a:latin typeface="Arial" charset="0"/>
                  </a:endParaRPr>
                </a:p>
              </p:txBody>
            </p:sp>
            <p:sp>
              <p:nvSpPr>
                <p:cNvPr id="108708" name="Rectangle 164"/>
                <p:cNvSpPr>
                  <a:spLocks noChangeArrowheads="1"/>
                </p:cNvSpPr>
                <p:nvPr/>
              </p:nvSpPr>
              <p:spPr bwMode="auto">
                <a:xfrm>
                  <a:off x="2461" y="864"/>
                  <a:ext cx="503" cy="480"/>
                </a:xfrm>
                <a:prstGeom prst="rect">
                  <a:avLst/>
                </a:prstGeom>
                <a:noFill/>
                <a:ln w="7">
                  <a:solidFill>
                    <a:srgbClr val="A0A0A0"/>
                  </a:solidFill>
                  <a:miter lim="800000"/>
                  <a:headEnd/>
                  <a:tailEnd/>
                </a:ln>
                <a:effectLst/>
              </p:spPr>
              <p:txBody>
                <a:bodyPr wrap="none"/>
                <a:lstStyle/>
                <a:p>
                  <a:endParaRPr lang="es-ES"/>
                </a:p>
              </p:txBody>
            </p:sp>
          </p:grpSp>
          <p:grpSp>
            <p:nvGrpSpPr>
              <p:cNvPr id="108713" name="Group 169"/>
              <p:cNvGrpSpPr>
                <a:grpSpLocks/>
              </p:cNvGrpSpPr>
              <p:nvPr/>
            </p:nvGrpSpPr>
            <p:grpSpPr bwMode="auto">
              <a:xfrm>
                <a:off x="0" y="1344"/>
                <a:ext cx="1143" cy="384"/>
                <a:chOff x="0" y="1344"/>
                <a:chExt cx="1143" cy="384"/>
              </a:xfrm>
            </p:grpSpPr>
            <p:sp>
              <p:nvSpPr>
                <p:cNvPr id="108712" name="Rectangle 168"/>
                <p:cNvSpPr>
                  <a:spLocks noChangeArrowheads="1"/>
                </p:cNvSpPr>
                <p:nvPr/>
              </p:nvSpPr>
              <p:spPr bwMode="auto">
                <a:xfrm>
                  <a:off x="0" y="1344"/>
                  <a:ext cx="1143" cy="384"/>
                </a:xfrm>
                <a:prstGeom prst="rect">
                  <a:avLst/>
                </a:prstGeom>
                <a:solidFill>
                  <a:srgbClr val="C0C0C0"/>
                </a:solidFill>
                <a:ln w="9525">
                  <a:noFill/>
                  <a:miter lim="800000"/>
                  <a:headEnd/>
                  <a:tailEnd/>
                </a:ln>
                <a:effectLst/>
              </p:spPr>
              <p:txBody>
                <a:bodyPr wrap="none"/>
                <a:lstStyle/>
                <a:p>
                  <a:endParaRPr lang="es-ES"/>
                </a:p>
              </p:txBody>
            </p:sp>
            <p:grpSp>
              <p:nvGrpSpPr>
                <p:cNvPr id="108711" name="Group 167"/>
                <p:cNvGrpSpPr>
                  <a:grpSpLocks/>
                </p:cNvGrpSpPr>
                <p:nvPr/>
              </p:nvGrpSpPr>
              <p:grpSpPr bwMode="auto">
                <a:xfrm>
                  <a:off x="0" y="1344"/>
                  <a:ext cx="1143" cy="384"/>
                  <a:chOff x="0" y="1344"/>
                  <a:chExt cx="1143" cy="384"/>
                </a:xfrm>
              </p:grpSpPr>
              <p:sp>
                <p:nvSpPr>
                  <p:cNvPr id="108658" name="Rectangle 114"/>
                  <p:cNvSpPr>
                    <a:spLocks noChangeArrowheads="1"/>
                  </p:cNvSpPr>
                  <p:nvPr/>
                </p:nvSpPr>
                <p:spPr bwMode="auto">
                  <a:xfrm>
                    <a:off x="28" y="1344"/>
                    <a:ext cx="1087" cy="384"/>
                  </a:xfrm>
                  <a:prstGeom prst="rect">
                    <a:avLst/>
                  </a:prstGeom>
                  <a:solidFill>
                    <a:srgbClr val="C0C0C0"/>
                  </a:solidFill>
                  <a:ln w="9525">
                    <a:noFill/>
                    <a:miter lim="800000"/>
                    <a:headEnd/>
                    <a:tailEnd/>
                  </a:ln>
                  <a:effectLst/>
                </p:spPr>
                <p:txBody>
                  <a:bodyPr/>
                  <a:lstStyle/>
                  <a:p>
                    <a:r>
                      <a:rPr lang="es-MX" sz="800" b="1">
                        <a:latin typeface="Arial" charset="0"/>
                        <a:cs typeface="Arial" charset="0"/>
                      </a:rPr>
                      <a:t>Recursos Humanos</a:t>
                    </a:r>
                    <a:endParaRPr lang="en-US" sz="800">
                      <a:cs typeface="Times New Roman" pitchFamily="18" charset="0"/>
                    </a:endParaRPr>
                  </a:p>
                  <a:p>
                    <a:pPr eaLnBrk="0" hangingPunct="0"/>
                    <a:endParaRPr lang="en-US" sz="800">
                      <a:latin typeface="Arial" charset="0"/>
                    </a:endParaRPr>
                  </a:p>
                </p:txBody>
              </p:sp>
              <p:sp>
                <p:nvSpPr>
                  <p:cNvPr id="108710" name="Rectangle 166"/>
                  <p:cNvSpPr>
                    <a:spLocks noChangeArrowheads="1"/>
                  </p:cNvSpPr>
                  <p:nvPr/>
                </p:nvSpPr>
                <p:spPr bwMode="auto">
                  <a:xfrm>
                    <a:off x="0" y="1344"/>
                    <a:ext cx="1143" cy="384"/>
                  </a:xfrm>
                  <a:prstGeom prst="rect">
                    <a:avLst/>
                  </a:prstGeom>
                  <a:noFill/>
                  <a:ln w="7">
                    <a:solidFill>
                      <a:srgbClr val="A0A0A0"/>
                    </a:solidFill>
                    <a:miter lim="800000"/>
                    <a:headEnd/>
                    <a:tailEnd/>
                  </a:ln>
                  <a:effectLst/>
                </p:spPr>
                <p:txBody>
                  <a:bodyPr wrap="none"/>
                  <a:lstStyle/>
                  <a:p>
                    <a:endParaRPr lang="es-ES"/>
                  </a:p>
                </p:txBody>
              </p:sp>
            </p:grpSp>
          </p:grpSp>
          <p:grpSp>
            <p:nvGrpSpPr>
              <p:cNvPr id="108715" name="Group 171"/>
              <p:cNvGrpSpPr>
                <a:grpSpLocks/>
              </p:cNvGrpSpPr>
              <p:nvPr/>
            </p:nvGrpSpPr>
            <p:grpSpPr bwMode="auto">
              <a:xfrm>
                <a:off x="1143" y="1344"/>
                <a:ext cx="602" cy="384"/>
                <a:chOff x="1143" y="1344"/>
                <a:chExt cx="602" cy="384"/>
              </a:xfrm>
            </p:grpSpPr>
            <p:sp>
              <p:nvSpPr>
                <p:cNvPr id="108659" name="Rectangle 115"/>
                <p:cNvSpPr>
                  <a:spLocks noChangeArrowheads="1"/>
                </p:cNvSpPr>
                <p:nvPr/>
              </p:nvSpPr>
              <p:spPr bwMode="auto">
                <a:xfrm>
                  <a:off x="1171" y="1344"/>
                  <a:ext cx="546" cy="384"/>
                </a:xfrm>
                <a:prstGeom prst="rect">
                  <a:avLst/>
                </a:prstGeom>
                <a:noFill/>
                <a:ln w="9525">
                  <a:noFill/>
                  <a:miter lim="800000"/>
                  <a:headEnd/>
                  <a:tailEnd/>
                </a:ln>
                <a:effectLst/>
              </p:spPr>
              <p:txBody>
                <a:bodyPr/>
                <a:lstStyle/>
                <a:p>
                  <a:r>
                    <a:rPr lang="es-MX" sz="800">
                      <a:latin typeface="Arial" charset="0"/>
                      <a:cs typeface="Arial" charset="0"/>
                    </a:rPr>
                    <a:t>15%</a:t>
                  </a:r>
                  <a:endParaRPr lang="en-US" sz="800">
                    <a:cs typeface="Times New Roman" pitchFamily="18" charset="0"/>
                  </a:endParaRPr>
                </a:p>
                <a:p>
                  <a:pPr eaLnBrk="0" hangingPunct="0"/>
                  <a:endParaRPr lang="en-US" sz="800">
                    <a:latin typeface="Arial" charset="0"/>
                  </a:endParaRPr>
                </a:p>
              </p:txBody>
            </p:sp>
            <p:sp>
              <p:nvSpPr>
                <p:cNvPr id="108714" name="Rectangle 170"/>
                <p:cNvSpPr>
                  <a:spLocks noChangeArrowheads="1"/>
                </p:cNvSpPr>
                <p:nvPr/>
              </p:nvSpPr>
              <p:spPr bwMode="auto">
                <a:xfrm>
                  <a:off x="1143" y="1344"/>
                  <a:ext cx="602" cy="384"/>
                </a:xfrm>
                <a:prstGeom prst="rect">
                  <a:avLst/>
                </a:prstGeom>
                <a:noFill/>
                <a:ln w="7">
                  <a:solidFill>
                    <a:srgbClr val="A0A0A0"/>
                  </a:solidFill>
                  <a:miter lim="800000"/>
                  <a:headEnd/>
                  <a:tailEnd/>
                </a:ln>
                <a:effectLst/>
              </p:spPr>
              <p:txBody>
                <a:bodyPr wrap="none"/>
                <a:lstStyle/>
                <a:p>
                  <a:endParaRPr lang="es-ES"/>
                </a:p>
              </p:txBody>
            </p:sp>
          </p:grpSp>
          <p:grpSp>
            <p:nvGrpSpPr>
              <p:cNvPr id="108717" name="Group 173"/>
              <p:cNvGrpSpPr>
                <a:grpSpLocks/>
              </p:cNvGrpSpPr>
              <p:nvPr/>
            </p:nvGrpSpPr>
            <p:grpSpPr bwMode="auto">
              <a:xfrm>
                <a:off x="1745" y="1344"/>
                <a:ext cx="716" cy="384"/>
                <a:chOff x="1745" y="1344"/>
                <a:chExt cx="716" cy="384"/>
              </a:xfrm>
            </p:grpSpPr>
            <p:sp>
              <p:nvSpPr>
                <p:cNvPr id="108660" name="Rectangle 116"/>
                <p:cNvSpPr>
                  <a:spLocks noChangeArrowheads="1"/>
                </p:cNvSpPr>
                <p:nvPr/>
              </p:nvSpPr>
              <p:spPr bwMode="auto">
                <a:xfrm>
                  <a:off x="1773" y="1344"/>
                  <a:ext cx="660" cy="384"/>
                </a:xfrm>
                <a:prstGeom prst="rect">
                  <a:avLst/>
                </a:prstGeom>
                <a:noFill/>
                <a:ln w="9525">
                  <a:noFill/>
                  <a:miter lim="800000"/>
                  <a:headEnd/>
                  <a:tailEnd/>
                </a:ln>
                <a:effectLst/>
              </p:spPr>
              <p:txBody>
                <a:bodyPr/>
                <a:lstStyle/>
                <a:p>
                  <a:r>
                    <a:rPr lang="es-MX" sz="800">
                      <a:latin typeface="Arial" charset="0"/>
                      <a:cs typeface="Arial" charset="0"/>
                    </a:rPr>
                    <a:t>120</a:t>
                  </a:r>
                  <a:endParaRPr lang="en-US" sz="800">
                    <a:cs typeface="Times New Roman" pitchFamily="18" charset="0"/>
                  </a:endParaRPr>
                </a:p>
                <a:p>
                  <a:pPr eaLnBrk="0" hangingPunct="0"/>
                  <a:endParaRPr lang="en-US" sz="800">
                    <a:latin typeface="Arial" charset="0"/>
                  </a:endParaRPr>
                </a:p>
              </p:txBody>
            </p:sp>
            <p:sp>
              <p:nvSpPr>
                <p:cNvPr id="108716" name="Rectangle 172"/>
                <p:cNvSpPr>
                  <a:spLocks noChangeArrowheads="1"/>
                </p:cNvSpPr>
                <p:nvPr/>
              </p:nvSpPr>
              <p:spPr bwMode="auto">
                <a:xfrm>
                  <a:off x="1745" y="1344"/>
                  <a:ext cx="716" cy="384"/>
                </a:xfrm>
                <a:prstGeom prst="rect">
                  <a:avLst/>
                </a:prstGeom>
                <a:noFill/>
                <a:ln w="7">
                  <a:solidFill>
                    <a:srgbClr val="A0A0A0"/>
                  </a:solidFill>
                  <a:miter lim="800000"/>
                  <a:headEnd/>
                  <a:tailEnd/>
                </a:ln>
                <a:effectLst/>
              </p:spPr>
              <p:txBody>
                <a:bodyPr wrap="none"/>
                <a:lstStyle/>
                <a:p>
                  <a:endParaRPr lang="es-ES"/>
                </a:p>
              </p:txBody>
            </p:sp>
          </p:grpSp>
          <p:grpSp>
            <p:nvGrpSpPr>
              <p:cNvPr id="108719" name="Group 175"/>
              <p:cNvGrpSpPr>
                <a:grpSpLocks/>
              </p:cNvGrpSpPr>
              <p:nvPr/>
            </p:nvGrpSpPr>
            <p:grpSpPr bwMode="auto">
              <a:xfrm>
                <a:off x="2461" y="1344"/>
                <a:ext cx="503" cy="384"/>
                <a:chOff x="2461" y="1344"/>
                <a:chExt cx="503" cy="384"/>
              </a:xfrm>
            </p:grpSpPr>
            <p:sp>
              <p:nvSpPr>
                <p:cNvPr id="108661" name="Rectangle 117"/>
                <p:cNvSpPr>
                  <a:spLocks noChangeArrowheads="1"/>
                </p:cNvSpPr>
                <p:nvPr/>
              </p:nvSpPr>
              <p:spPr bwMode="auto">
                <a:xfrm>
                  <a:off x="2489" y="1344"/>
                  <a:ext cx="447" cy="384"/>
                </a:xfrm>
                <a:prstGeom prst="rect">
                  <a:avLst/>
                </a:prstGeom>
                <a:noFill/>
                <a:ln w="9525">
                  <a:noFill/>
                  <a:miter lim="800000"/>
                  <a:headEnd/>
                  <a:tailEnd/>
                </a:ln>
                <a:effectLst/>
              </p:spPr>
              <p:txBody>
                <a:bodyPr/>
                <a:lstStyle/>
                <a:p>
                  <a:r>
                    <a:rPr lang="es-MX" sz="800">
                      <a:latin typeface="Arial" charset="0"/>
                      <a:cs typeface="Arial" charset="0"/>
                    </a:rPr>
                    <a:t>Nacional</a:t>
                  </a:r>
                  <a:endParaRPr lang="en-US" sz="800">
                    <a:cs typeface="Times New Roman" pitchFamily="18" charset="0"/>
                  </a:endParaRPr>
                </a:p>
                <a:p>
                  <a:pPr eaLnBrk="0" hangingPunct="0"/>
                  <a:endParaRPr lang="en-US" sz="800">
                    <a:latin typeface="Arial" charset="0"/>
                  </a:endParaRPr>
                </a:p>
              </p:txBody>
            </p:sp>
            <p:sp>
              <p:nvSpPr>
                <p:cNvPr id="108718" name="Rectangle 174"/>
                <p:cNvSpPr>
                  <a:spLocks noChangeArrowheads="1"/>
                </p:cNvSpPr>
                <p:nvPr/>
              </p:nvSpPr>
              <p:spPr bwMode="auto">
                <a:xfrm>
                  <a:off x="2461" y="1344"/>
                  <a:ext cx="503" cy="384"/>
                </a:xfrm>
                <a:prstGeom prst="rect">
                  <a:avLst/>
                </a:prstGeom>
                <a:noFill/>
                <a:ln w="7">
                  <a:solidFill>
                    <a:srgbClr val="A0A0A0"/>
                  </a:solidFill>
                  <a:miter lim="800000"/>
                  <a:headEnd/>
                  <a:tailEnd/>
                </a:ln>
                <a:effectLst/>
              </p:spPr>
              <p:txBody>
                <a:bodyPr wrap="none"/>
                <a:lstStyle/>
                <a:p>
                  <a:endParaRPr lang="es-ES"/>
                </a:p>
              </p:txBody>
            </p:sp>
          </p:grpSp>
          <p:grpSp>
            <p:nvGrpSpPr>
              <p:cNvPr id="108723" name="Group 179"/>
              <p:cNvGrpSpPr>
                <a:grpSpLocks/>
              </p:cNvGrpSpPr>
              <p:nvPr/>
            </p:nvGrpSpPr>
            <p:grpSpPr bwMode="auto">
              <a:xfrm>
                <a:off x="0" y="1728"/>
                <a:ext cx="1143" cy="480"/>
                <a:chOff x="0" y="1728"/>
                <a:chExt cx="1143" cy="480"/>
              </a:xfrm>
            </p:grpSpPr>
            <p:sp>
              <p:nvSpPr>
                <p:cNvPr id="108722" name="Rectangle 178"/>
                <p:cNvSpPr>
                  <a:spLocks noChangeArrowheads="1"/>
                </p:cNvSpPr>
                <p:nvPr/>
              </p:nvSpPr>
              <p:spPr bwMode="auto">
                <a:xfrm>
                  <a:off x="0" y="1728"/>
                  <a:ext cx="1143" cy="480"/>
                </a:xfrm>
                <a:prstGeom prst="rect">
                  <a:avLst/>
                </a:prstGeom>
                <a:solidFill>
                  <a:srgbClr val="C0C0C0"/>
                </a:solidFill>
                <a:ln w="9525">
                  <a:noFill/>
                  <a:miter lim="800000"/>
                  <a:headEnd/>
                  <a:tailEnd/>
                </a:ln>
                <a:effectLst/>
              </p:spPr>
              <p:txBody>
                <a:bodyPr wrap="none"/>
                <a:lstStyle/>
                <a:p>
                  <a:endParaRPr lang="es-ES"/>
                </a:p>
              </p:txBody>
            </p:sp>
            <p:grpSp>
              <p:nvGrpSpPr>
                <p:cNvPr id="108721" name="Group 177"/>
                <p:cNvGrpSpPr>
                  <a:grpSpLocks/>
                </p:cNvGrpSpPr>
                <p:nvPr/>
              </p:nvGrpSpPr>
              <p:grpSpPr bwMode="auto">
                <a:xfrm>
                  <a:off x="0" y="1728"/>
                  <a:ext cx="1143" cy="480"/>
                  <a:chOff x="0" y="1728"/>
                  <a:chExt cx="1143" cy="480"/>
                </a:xfrm>
              </p:grpSpPr>
              <p:sp>
                <p:nvSpPr>
                  <p:cNvPr id="108662" name="Rectangle 118"/>
                  <p:cNvSpPr>
                    <a:spLocks noChangeArrowheads="1"/>
                  </p:cNvSpPr>
                  <p:nvPr/>
                </p:nvSpPr>
                <p:spPr bwMode="auto">
                  <a:xfrm>
                    <a:off x="28" y="1728"/>
                    <a:ext cx="1087" cy="480"/>
                  </a:xfrm>
                  <a:prstGeom prst="rect">
                    <a:avLst/>
                  </a:prstGeom>
                  <a:solidFill>
                    <a:srgbClr val="C0C0C0"/>
                  </a:solidFill>
                  <a:ln w="9525">
                    <a:noFill/>
                    <a:miter lim="800000"/>
                    <a:headEnd/>
                    <a:tailEnd/>
                  </a:ln>
                  <a:effectLst/>
                </p:spPr>
                <p:txBody>
                  <a:bodyPr/>
                  <a:lstStyle/>
                  <a:p>
                    <a:r>
                      <a:rPr lang="es-MX" sz="800" b="1">
                        <a:latin typeface="Arial" charset="0"/>
                        <a:cs typeface="Arial" charset="0"/>
                      </a:rPr>
                      <a:t>Administración Pública</a:t>
                    </a:r>
                    <a:endParaRPr lang="en-US" sz="800">
                      <a:cs typeface="Times New Roman" pitchFamily="18" charset="0"/>
                    </a:endParaRPr>
                  </a:p>
                  <a:p>
                    <a:pPr eaLnBrk="0" hangingPunct="0"/>
                    <a:endParaRPr lang="en-US" sz="800">
                      <a:latin typeface="Arial" charset="0"/>
                    </a:endParaRPr>
                  </a:p>
                </p:txBody>
              </p:sp>
              <p:sp>
                <p:nvSpPr>
                  <p:cNvPr id="108720" name="Rectangle 176"/>
                  <p:cNvSpPr>
                    <a:spLocks noChangeArrowheads="1"/>
                  </p:cNvSpPr>
                  <p:nvPr/>
                </p:nvSpPr>
                <p:spPr bwMode="auto">
                  <a:xfrm>
                    <a:off x="0" y="1728"/>
                    <a:ext cx="1143" cy="480"/>
                  </a:xfrm>
                  <a:prstGeom prst="rect">
                    <a:avLst/>
                  </a:prstGeom>
                  <a:noFill/>
                  <a:ln w="7">
                    <a:solidFill>
                      <a:srgbClr val="A0A0A0"/>
                    </a:solidFill>
                    <a:miter lim="800000"/>
                    <a:headEnd/>
                    <a:tailEnd/>
                  </a:ln>
                  <a:effectLst/>
                </p:spPr>
                <p:txBody>
                  <a:bodyPr wrap="none"/>
                  <a:lstStyle/>
                  <a:p>
                    <a:endParaRPr lang="es-ES"/>
                  </a:p>
                </p:txBody>
              </p:sp>
            </p:grpSp>
          </p:grpSp>
          <p:grpSp>
            <p:nvGrpSpPr>
              <p:cNvPr id="108725" name="Group 181"/>
              <p:cNvGrpSpPr>
                <a:grpSpLocks/>
              </p:cNvGrpSpPr>
              <p:nvPr/>
            </p:nvGrpSpPr>
            <p:grpSpPr bwMode="auto">
              <a:xfrm>
                <a:off x="1143" y="1728"/>
                <a:ext cx="602" cy="480"/>
                <a:chOff x="1143" y="1728"/>
                <a:chExt cx="602" cy="480"/>
              </a:xfrm>
            </p:grpSpPr>
            <p:sp>
              <p:nvSpPr>
                <p:cNvPr id="108663" name="Rectangle 119"/>
                <p:cNvSpPr>
                  <a:spLocks noChangeArrowheads="1"/>
                </p:cNvSpPr>
                <p:nvPr/>
              </p:nvSpPr>
              <p:spPr bwMode="auto">
                <a:xfrm>
                  <a:off x="1171" y="1728"/>
                  <a:ext cx="546" cy="480"/>
                </a:xfrm>
                <a:prstGeom prst="rect">
                  <a:avLst/>
                </a:prstGeom>
                <a:noFill/>
                <a:ln w="9525">
                  <a:noFill/>
                  <a:miter lim="800000"/>
                  <a:headEnd/>
                  <a:tailEnd/>
                </a:ln>
                <a:effectLst/>
              </p:spPr>
              <p:txBody>
                <a:bodyPr/>
                <a:lstStyle/>
                <a:p>
                  <a:r>
                    <a:rPr lang="es-MX" sz="800">
                      <a:latin typeface="Arial" charset="0"/>
                      <a:cs typeface="Arial" charset="0"/>
                    </a:rPr>
                    <a:t>10%</a:t>
                  </a:r>
                  <a:endParaRPr lang="en-US" sz="800">
                    <a:cs typeface="Times New Roman" pitchFamily="18" charset="0"/>
                  </a:endParaRPr>
                </a:p>
                <a:p>
                  <a:pPr eaLnBrk="0" hangingPunct="0"/>
                  <a:endParaRPr lang="en-US" sz="800">
                    <a:latin typeface="Arial" charset="0"/>
                  </a:endParaRPr>
                </a:p>
              </p:txBody>
            </p:sp>
            <p:sp>
              <p:nvSpPr>
                <p:cNvPr id="108724" name="Rectangle 180"/>
                <p:cNvSpPr>
                  <a:spLocks noChangeArrowheads="1"/>
                </p:cNvSpPr>
                <p:nvPr/>
              </p:nvSpPr>
              <p:spPr bwMode="auto">
                <a:xfrm>
                  <a:off x="1143" y="1728"/>
                  <a:ext cx="602" cy="480"/>
                </a:xfrm>
                <a:prstGeom prst="rect">
                  <a:avLst/>
                </a:prstGeom>
                <a:noFill/>
                <a:ln w="7">
                  <a:solidFill>
                    <a:srgbClr val="A0A0A0"/>
                  </a:solidFill>
                  <a:miter lim="800000"/>
                  <a:headEnd/>
                  <a:tailEnd/>
                </a:ln>
                <a:effectLst/>
              </p:spPr>
              <p:txBody>
                <a:bodyPr wrap="none"/>
                <a:lstStyle/>
                <a:p>
                  <a:endParaRPr lang="es-ES"/>
                </a:p>
              </p:txBody>
            </p:sp>
          </p:grpSp>
          <p:grpSp>
            <p:nvGrpSpPr>
              <p:cNvPr id="108727" name="Group 183"/>
              <p:cNvGrpSpPr>
                <a:grpSpLocks/>
              </p:cNvGrpSpPr>
              <p:nvPr/>
            </p:nvGrpSpPr>
            <p:grpSpPr bwMode="auto">
              <a:xfrm>
                <a:off x="1745" y="1728"/>
                <a:ext cx="716" cy="480"/>
                <a:chOff x="1745" y="1728"/>
                <a:chExt cx="716" cy="480"/>
              </a:xfrm>
            </p:grpSpPr>
            <p:sp>
              <p:nvSpPr>
                <p:cNvPr id="108664" name="Rectangle 120"/>
                <p:cNvSpPr>
                  <a:spLocks noChangeArrowheads="1"/>
                </p:cNvSpPr>
                <p:nvPr/>
              </p:nvSpPr>
              <p:spPr bwMode="auto">
                <a:xfrm>
                  <a:off x="1773" y="1728"/>
                  <a:ext cx="660" cy="480"/>
                </a:xfrm>
                <a:prstGeom prst="rect">
                  <a:avLst/>
                </a:prstGeom>
                <a:noFill/>
                <a:ln w="9525">
                  <a:noFill/>
                  <a:miter lim="800000"/>
                  <a:headEnd/>
                  <a:tailEnd/>
                </a:ln>
                <a:effectLst/>
              </p:spPr>
              <p:txBody>
                <a:bodyPr/>
                <a:lstStyle/>
                <a:p>
                  <a:r>
                    <a:rPr lang="es-MX" sz="800">
                      <a:latin typeface="Arial" charset="0"/>
                      <a:cs typeface="Arial" charset="0"/>
                    </a:rPr>
                    <a:t>60</a:t>
                  </a:r>
                  <a:endParaRPr lang="en-US" sz="800">
                    <a:cs typeface="Times New Roman" pitchFamily="18" charset="0"/>
                  </a:endParaRPr>
                </a:p>
                <a:p>
                  <a:pPr eaLnBrk="0" hangingPunct="0"/>
                  <a:endParaRPr lang="en-US" sz="800">
                    <a:latin typeface="Arial" charset="0"/>
                  </a:endParaRPr>
                </a:p>
              </p:txBody>
            </p:sp>
            <p:sp>
              <p:nvSpPr>
                <p:cNvPr id="108726" name="Rectangle 182"/>
                <p:cNvSpPr>
                  <a:spLocks noChangeArrowheads="1"/>
                </p:cNvSpPr>
                <p:nvPr/>
              </p:nvSpPr>
              <p:spPr bwMode="auto">
                <a:xfrm>
                  <a:off x="1745" y="1728"/>
                  <a:ext cx="716" cy="480"/>
                </a:xfrm>
                <a:prstGeom prst="rect">
                  <a:avLst/>
                </a:prstGeom>
                <a:noFill/>
                <a:ln w="7">
                  <a:solidFill>
                    <a:srgbClr val="A0A0A0"/>
                  </a:solidFill>
                  <a:miter lim="800000"/>
                  <a:headEnd/>
                  <a:tailEnd/>
                </a:ln>
                <a:effectLst/>
              </p:spPr>
              <p:txBody>
                <a:bodyPr wrap="none"/>
                <a:lstStyle/>
                <a:p>
                  <a:endParaRPr lang="es-ES"/>
                </a:p>
              </p:txBody>
            </p:sp>
          </p:grpSp>
          <p:grpSp>
            <p:nvGrpSpPr>
              <p:cNvPr id="108729" name="Group 185"/>
              <p:cNvGrpSpPr>
                <a:grpSpLocks/>
              </p:cNvGrpSpPr>
              <p:nvPr/>
            </p:nvGrpSpPr>
            <p:grpSpPr bwMode="auto">
              <a:xfrm>
                <a:off x="2461" y="1728"/>
                <a:ext cx="503" cy="480"/>
                <a:chOff x="2461" y="1728"/>
                <a:chExt cx="503" cy="480"/>
              </a:xfrm>
            </p:grpSpPr>
            <p:sp>
              <p:nvSpPr>
                <p:cNvPr id="108665" name="Rectangle 121"/>
                <p:cNvSpPr>
                  <a:spLocks noChangeArrowheads="1"/>
                </p:cNvSpPr>
                <p:nvPr/>
              </p:nvSpPr>
              <p:spPr bwMode="auto">
                <a:xfrm>
                  <a:off x="2489" y="1728"/>
                  <a:ext cx="447" cy="480"/>
                </a:xfrm>
                <a:prstGeom prst="rect">
                  <a:avLst/>
                </a:prstGeom>
                <a:noFill/>
                <a:ln w="9525">
                  <a:noFill/>
                  <a:miter lim="800000"/>
                  <a:headEnd/>
                  <a:tailEnd/>
                </a:ln>
                <a:effectLst/>
              </p:spPr>
              <p:txBody>
                <a:bodyPr/>
                <a:lstStyle/>
                <a:p>
                  <a:r>
                    <a:rPr lang="es-MX" sz="800">
                      <a:latin typeface="Arial" charset="0"/>
                      <a:cs typeface="Arial" charset="0"/>
                    </a:rPr>
                    <a:t>Guayaquil</a:t>
                  </a:r>
                  <a:endParaRPr lang="en-US" sz="800">
                    <a:cs typeface="Times New Roman" pitchFamily="18" charset="0"/>
                  </a:endParaRPr>
                </a:p>
                <a:p>
                  <a:pPr eaLnBrk="0" hangingPunct="0"/>
                  <a:endParaRPr lang="en-US" sz="800">
                    <a:latin typeface="Arial" charset="0"/>
                  </a:endParaRPr>
                </a:p>
              </p:txBody>
            </p:sp>
            <p:sp>
              <p:nvSpPr>
                <p:cNvPr id="108728" name="Rectangle 184"/>
                <p:cNvSpPr>
                  <a:spLocks noChangeArrowheads="1"/>
                </p:cNvSpPr>
                <p:nvPr/>
              </p:nvSpPr>
              <p:spPr bwMode="auto">
                <a:xfrm>
                  <a:off x="2461" y="1728"/>
                  <a:ext cx="503" cy="480"/>
                </a:xfrm>
                <a:prstGeom prst="rect">
                  <a:avLst/>
                </a:prstGeom>
                <a:noFill/>
                <a:ln w="7">
                  <a:solidFill>
                    <a:srgbClr val="A0A0A0"/>
                  </a:solidFill>
                  <a:miter lim="800000"/>
                  <a:headEnd/>
                  <a:tailEnd/>
                </a:ln>
                <a:effectLst/>
              </p:spPr>
              <p:txBody>
                <a:bodyPr wrap="none"/>
                <a:lstStyle/>
                <a:p>
                  <a:endParaRPr lang="es-ES"/>
                </a:p>
              </p:txBody>
            </p:sp>
          </p:grpSp>
          <p:grpSp>
            <p:nvGrpSpPr>
              <p:cNvPr id="108733" name="Group 189"/>
              <p:cNvGrpSpPr>
                <a:grpSpLocks/>
              </p:cNvGrpSpPr>
              <p:nvPr/>
            </p:nvGrpSpPr>
            <p:grpSpPr bwMode="auto">
              <a:xfrm>
                <a:off x="0" y="2208"/>
                <a:ext cx="1143" cy="480"/>
                <a:chOff x="0" y="2208"/>
                <a:chExt cx="1143" cy="480"/>
              </a:xfrm>
            </p:grpSpPr>
            <p:sp>
              <p:nvSpPr>
                <p:cNvPr id="108732" name="Rectangle 188"/>
                <p:cNvSpPr>
                  <a:spLocks noChangeArrowheads="1"/>
                </p:cNvSpPr>
                <p:nvPr/>
              </p:nvSpPr>
              <p:spPr bwMode="auto">
                <a:xfrm>
                  <a:off x="0" y="2208"/>
                  <a:ext cx="1143" cy="480"/>
                </a:xfrm>
                <a:prstGeom prst="rect">
                  <a:avLst/>
                </a:prstGeom>
                <a:solidFill>
                  <a:srgbClr val="C0C0C0"/>
                </a:solidFill>
                <a:ln w="9525">
                  <a:noFill/>
                  <a:miter lim="800000"/>
                  <a:headEnd/>
                  <a:tailEnd/>
                </a:ln>
                <a:effectLst/>
              </p:spPr>
              <p:txBody>
                <a:bodyPr wrap="none"/>
                <a:lstStyle/>
                <a:p>
                  <a:endParaRPr lang="es-ES"/>
                </a:p>
              </p:txBody>
            </p:sp>
            <p:grpSp>
              <p:nvGrpSpPr>
                <p:cNvPr id="108731" name="Group 187"/>
                <p:cNvGrpSpPr>
                  <a:grpSpLocks/>
                </p:cNvGrpSpPr>
                <p:nvPr/>
              </p:nvGrpSpPr>
              <p:grpSpPr bwMode="auto">
                <a:xfrm>
                  <a:off x="0" y="2208"/>
                  <a:ext cx="1143" cy="480"/>
                  <a:chOff x="0" y="2208"/>
                  <a:chExt cx="1143" cy="480"/>
                </a:xfrm>
              </p:grpSpPr>
              <p:sp>
                <p:nvSpPr>
                  <p:cNvPr id="108666" name="Rectangle 122"/>
                  <p:cNvSpPr>
                    <a:spLocks noChangeArrowheads="1"/>
                  </p:cNvSpPr>
                  <p:nvPr/>
                </p:nvSpPr>
                <p:spPr bwMode="auto">
                  <a:xfrm>
                    <a:off x="28" y="2208"/>
                    <a:ext cx="1087" cy="480"/>
                  </a:xfrm>
                  <a:prstGeom prst="rect">
                    <a:avLst/>
                  </a:prstGeom>
                  <a:solidFill>
                    <a:srgbClr val="C0C0C0"/>
                  </a:solidFill>
                  <a:ln w="9525">
                    <a:noFill/>
                    <a:miter lim="800000"/>
                    <a:headEnd/>
                    <a:tailEnd/>
                  </a:ln>
                  <a:effectLst/>
                </p:spPr>
                <p:txBody>
                  <a:bodyPr/>
                  <a:lstStyle/>
                  <a:p>
                    <a:r>
                      <a:rPr lang="es-MX" sz="800" b="1">
                        <a:latin typeface="Arial" charset="0"/>
                        <a:cs typeface="Arial" charset="0"/>
                      </a:rPr>
                      <a:t>Liderazgo y Motivación</a:t>
                    </a:r>
                    <a:endParaRPr lang="en-US" sz="800">
                      <a:cs typeface="Times New Roman" pitchFamily="18" charset="0"/>
                    </a:endParaRPr>
                  </a:p>
                  <a:p>
                    <a:pPr eaLnBrk="0" hangingPunct="0"/>
                    <a:endParaRPr lang="en-US" sz="800">
                      <a:latin typeface="Arial" charset="0"/>
                    </a:endParaRPr>
                  </a:p>
                </p:txBody>
              </p:sp>
              <p:sp>
                <p:nvSpPr>
                  <p:cNvPr id="108730" name="Rectangle 186"/>
                  <p:cNvSpPr>
                    <a:spLocks noChangeArrowheads="1"/>
                  </p:cNvSpPr>
                  <p:nvPr/>
                </p:nvSpPr>
                <p:spPr bwMode="auto">
                  <a:xfrm>
                    <a:off x="0" y="2208"/>
                    <a:ext cx="1143" cy="480"/>
                  </a:xfrm>
                  <a:prstGeom prst="rect">
                    <a:avLst/>
                  </a:prstGeom>
                  <a:noFill/>
                  <a:ln w="7">
                    <a:solidFill>
                      <a:srgbClr val="A0A0A0"/>
                    </a:solidFill>
                    <a:miter lim="800000"/>
                    <a:headEnd/>
                    <a:tailEnd/>
                  </a:ln>
                  <a:effectLst/>
                </p:spPr>
                <p:txBody>
                  <a:bodyPr wrap="none"/>
                  <a:lstStyle/>
                  <a:p>
                    <a:endParaRPr lang="es-ES"/>
                  </a:p>
                </p:txBody>
              </p:sp>
            </p:grpSp>
          </p:grpSp>
          <p:grpSp>
            <p:nvGrpSpPr>
              <p:cNvPr id="108735" name="Group 191"/>
              <p:cNvGrpSpPr>
                <a:grpSpLocks/>
              </p:cNvGrpSpPr>
              <p:nvPr/>
            </p:nvGrpSpPr>
            <p:grpSpPr bwMode="auto">
              <a:xfrm>
                <a:off x="1143" y="2208"/>
                <a:ext cx="602" cy="480"/>
                <a:chOff x="1143" y="2208"/>
                <a:chExt cx="602" cy="480"/>
              </a:xfrm>
            </p:grpSpPr>
            <p:sp>
              <p:nvSpPr>
                <p:cNvPr id="108667" name="Rectangle 123"/>
                <p:cNvSpPr>
                  <a:spLocks noChangeArrowheads="1"/>
                </p:cNvSpPr>
                <p:nvPr/>
              </p:nvSpPr>
              <p:spPr bwMode="auto">
                <a:xfrm>
                  <a:off x="1171" y="2208"/>
                  <a:ext cx="546" cy="480"/>
                </a:xfrm>
                <a:prstGeom prst="rect">
                  <a:avLst/>
                </a:prstGeom>
                <a:noFill/>
                <a:ln w="9525">
                  <a:noFill/>
                  <a:miter lim="800000"/>
                  <a:headEnd/>
                  <a:tailEnd/>
                </a:ln>
                <a:effectLst/>
              </p:spPr>
              <p:txBody>
                <a:bodyPr/>
                <a:lstStyle/>
                <a:p>
                  <a:r>
                    <a:rPr lang="es-MX" sz="800">
                      <a:latin typeface="Arial" charset="0"/>
                      <a:cs typeface="Arial" charset="0"/>
                    </a:rPr>
                    <a:t>25%</a:t>
                  </a:r>
                  <a:endParaRPr lang="en-US" sz="800">
                    <a:cs typeface="Times New Roman" pitchFamily="18" charset="0"/>
                  </a:endParaRPr>
                </a:p>
                <a:p>
                  <a:pPr eaLnBrk="0" hangingPunct="0"/>
                  <a:endParaRPr lang="en-US" sz="800">
                    <a:latin typeface="Arial" charset="0"/>
                  </a:endParaRPr>
                </a:p>
              </p:txBody>
            </p:sp>
            <p:sp>
              <p:nvSpPr>
                <p:cNvPr id="108734" name="Rectangle 190"/>
                <p:cNvSpPr>
                  <a:spLocks noChangeArrowheads="1"/>
                </p:cNvSpPr>
                <p:nvPr/>
              </p:nvSpPr>
              <p:spPr bwMode="auto">
                <a:xfrm>
                  <a:off x="1143" y="2208"/>
                  <a:ext cx="602" cy="480"/>
                </a:xfrm>
                <a:prstGeom prst="rect">
                  <a:avLst/>
                </a:prstGeom>
                <a:noFill/>
                <a:ln w="7">
                  <a:solidFill>
                    <a:srgbClr val="A0A0A0"/>
                  </a:solidFill>
                  <a:miter lim="800000"/>
                  <a:headEnd/>
                  <a:tailEnd/>
                </a:ln>
                <a:effectLst/>
              </p:spPr>
              <p:txBody>
                <a:bodyPr wrap="none"/>
                <a:lstStyle/>
                <a:p>
                  <a:endParaRPr lang="es-ES"/>
                </a:p>
              </p:txBody>
            </p:sp>
          </p:grpSp>
          <p:grpSp>
            <p:nvGrpSpPr>
              <p:cNvPr id="108737" name="Group 193"/>
              <p:cNvGrpSpPr>
                <a:grpSpLocks/>
              </p:cNvGrpSpPr>
              <p:nvPr/>
            </p:nvGrpSpPr>
            <p:grpSpPr bwMode="auto">
              <a:xfrm>
                <a:off x="1745" y="2208"/>
                <a:ext cx="716" cy="480"/>
                <a:chOff x="1745" y="2208"/>
                <a:chExt cx="716" cy="480"/>
              </a:xfrm>
            </p:grpSpPr>
            <p:sp>
              <p:nvSpPr>
                <p:cNvPr id="108668" name="Rectangle 124"/>
                <p:cNvSpPr>
                  <a:spLocks noChangeArrowheads="1"/>
                </p:cNvSpPr>
                <p:nvPr/>
              </p:nvSpPr>
              <p:spPr bwMode="auto">
                <a:xfrm>
                  <a:off x="1773" y="2208"/>
                  <a:ext cx="660" cy="480"/>
                </a:xfrm>
                <a:prstGeom prst="rect">
                  <a:avLst/>
                </a:prstGeom>
                <a:noFill/>
                <a:ln w="9525">
                  <a:noFill/>
                  <a:miter lim="800000"/>
                  <a:headEnd/>
                  <a:tailEnd/>
                </a:ln>
                <a:effectLst/>
              </p:spPr>
              <p:txBody>
                <a:bodyPr/>
                <a:lstStyle/>
                <a:p>
                  <a:r>
                    <a:rPr lang="es-MX" sz="800">
                      <a:latin typeface="Arial" charset="0"/>
                      <a:cs typeface="Arial" charset="0"/>
                    </a:rPr>
                    <a:t>200</a:t>
                  </a:r>
                  <a:endParaRPr lang="en-US" sz="800">
                    <a:cs typeface="Times New Roman" pitchFamily="18" charset="0"/>
                  </a:endParaRPr>
                </a:p>
                <a:p>
                  <a:pPr eaLnBrk="0" hangingPunct="0"/>
                  <a:endParaRPr lang="en-US" sz="800">
                    <a:latin typeface="Arial" charset="0"/>
                  </a:endParaRPr>
                </a:p>
              </p:txBody>
            </p:sp>
            <p:sp>
              <p:nvSpPr>
                <p:cNvPr id="108736" name="Rectangle 192"/>
                <p:cNvSpPr>
                  <a:spLocks noChangeArrowheads="1"/>
                </p:cNvSpPr>
                <p:nvPr/>
              </p:nvSpPr>
              <p:spPr bwMode="auto">
                <a:xfrm>
                  <a:off x="1745" y="2208"/>
                  <a:ext cx="716" cy="480"/>
                </a:xfrm>
                <a:prstGeom prst="rect">
                  <a:avLst/>
                </a:prstGeom>
                <a:noFill/>
                <a:ln w="7">
                  <a:solidFill>
                    <a:srgbClr val="A0A0A0"/>
                  </a:solidFill>
                  <a:miter lim="800000"/>
                  <a:headEnd/>
                  <a:tailEnd/>
                </a:ln>
                <a:effectLst/>
              </p:spPr>
              <p:txBody>
                <a:bodyPr wrap="none"/>
                <a:lstStyle/>
                <a:p>
                  <a:endParaRPr lang="es-ES"/>
                </a:p>
              </p:txBody>
            </p:sp>
          </p:grpSp>
          <p:grpSp>
            <p:nvGrpSpPr>
              <p:cNvPr id="108739" name="Group 195"/>
              <p:cNvGrpSpPr>
                <a:grpSpLocks/>
              </p:cNvGrpSpPr>
              <p:nvPr/>
            </p:nvGrpSpPr>
            <p:grpSpPr bwMode="auto">
              <a:xfrm>
                <a:off x="2461" y="2208"/>
                <a:ext cx="503" cy="480"/>
                <a:chOff x="2461" y="2208"/>
                <a:chExt cx="503" cy="480"/>
              </a:xfrm>
            </p:grpSpPr>
            <p:sp>
              <p:nvSpPr>
                <p:cNvPr id="108669" name="Rectangle 125"/>
                <p:cNvSpPr>
                  <a:spLocks noChangeArrowheads="1"/>
                </p:cNvSpPr>
                <p:nvPr/>
              </p:nvSpPr>
              <p:spPr bwMode="auto">
                <a:xfrm>
                  <a:off x="2489" y="2208"/>
                  <a:ext cx="447" cy="480"/>
                </a:xfrm>
                <a:prstGeom prst="rect">
                  <a:avLst/>
                </a:prstGeom>
                <a:noFill/>
                <a:ln w="9525">
                  <a:noFill/>
                  <a:miter lim="800000"/>
                  <a:headEnd/>
                  <a:tailEnd/>
                </a:ln>
                <a:effectLst/>
              </p:spPr>
              <p:txBody>
                <a:bodyPr/>
                <a:lstStyle/>
                <a:p>
                  <a:r>
                    <a:rPr lang="es-MX" sz="800">
                      <a:latin typeface="Arial" charset="0"/>
                      <a:cs typeface="Arial" charset="0"/>
                    </a:rPr>
                    <a:t>Guayaquil</a:t>
                  </a:r>
                  <a:endParaRPr lang="en-US" sz="800">
                    <a:cs typeface="Times New Roman" pitchFamily="18" charset="0"/>
                  </a:endParaRPr>
                </a:p>
                <a:p>
                  <a:pPr eaLnBrk="0" hangingPunct="0"/>
                  <a:endParaRPr lang="en-US" sz="800">
                    <a:latin typeface="Arial" charset="0"/>
                  </a:endParaRPr>
                </a:p>
              </p:txBody>
            </p:sp>
            <p:sp>
              <p:nvSpPr>
                <p:cNvPr id="108738" name="Rectangle 194"/>
                <p:cNvSpPr>
                  <a:spLocks noChangeArrowheads="1"/>
                </p:cNvSpPr>
                <p:nvPr/>
              </p:nvSpPr>
              <p:spPr bwMode="auto">
                <a:xfrm>
                  <a:off x="2461" y="2208"/>
                  <a:ext cx="503" cy="480"/>
                </a:xfrm>
                <a:prstGeom prst="rect">
                  <a:avLst/>
                </a:prstGeom>
                <a:noFill/>
                <a:ln w="7">
                  <a:solidFill>
                    <a:srgbClr val="A0A0A0"/>
                  </a:solidFill>
                  <a:miter lim="800000"/>
                  <a:headEnd/>
                  <a:tailEnd/>
                </a:ln>
                <a:effectLst/>
              </p:spPr>
              <p:txBody>
                <a:bodyPr wrap="none"/>
                <a:lstStyle/>
                <a:p>
                  <a:endParaRPr lang="es-ES"/>
                </a:p>
              </p:txBody>
            </p:sp>
          </p:grpSp>
          <p:grpSp>
            <p:nvGrpSpPr>
              <p:cNvPr id="108743" name="Group 199"/>
              <p:cNvGrpSpPr>
                <a:grpSpLocks/>
              </p:cNvGrpSpPr>
              <p:nvPr/>
            </p:nvGrpSpPr>
            <p:grpSpPr bwMode="auto">
              <a:xfrm>
                <a:off x="0" y="2688"/>
                <a:ext cx="1143" cy="384"/>
                <a:chOff x="0" y="2688"/>
                <a:chExt cx="1143" cy="384"/>
              </a:xfrm>
            </p:grpSpPr>
            <p:sp>
              <p:nvSpPr>
                <p:cNvPr id="108742" name="Rectangle 198"/>
                <p:cNvSpPr>
                  <a:spLocks noChangeArrowheads="1"/>
                </p:cNvSpPr>
                <p:nvPr/>
              </p:nvSpPr>
              <p:spPr bwMode="auto">
                <a:xfrm>
                  <a:off x="0" y="2688"/>
                  <a:ext cx="1143" cy="384"/>
                </a:xfrm>
                <a:prstGeom prst="rect">
                  <a:avLst/>
                </a:prstGeom>
                <a:solidFill>
                  <a:srgbClr val="C0C0C0"/>
                </a:solidFill>
                <a:ln w="9525">
                  <a:noFill/>
                  <a:miter lim="800000"/>
                  <a:headEnd/>
                  <a:tailEnd/>
                </a:ln>
                <a:effectLst/>
              </p:spPr>
              <p:txBody>
                <a:bodyPr wrap="none"/>
                <a:lstStyle/>
                <a:p>
                  <a:endParaRPr lang="es-ES"/>
                </a:p>
              </p:txBody>
            </p:sp>
            <p:grpSp>
              <p:nvGrpSpPr>
                <p:cNvPr id="108741" name="Group 197"/>
                <p:cNvGrpSpPr>
                  <a:grpSpLocks/>
                </p:cNvGrpSpPr>
                <p:nvPr/>
              </p:nvGrpSpPr>
              <p:grpSpPr bwMode="auto">
                <a:xfrm>
                  <a:off x="0" y="2688"/>
                  <a:ext cx="1143" cy="384"/>
                  <a:chOff x="0" y="2688"/>
                  <a:chExt cx="1143" cy="384"/>
                </a:xfrm>
              </p:grpSpPr>
              <p:sp>
                <p:nvSpPr>
                  <p:cNvPr id="108670" name="Rectangle 126"/>
                  <p:cNvSpPr>
                    <a:spLocks noChangeArrowheads="1"/>
                  </p:cNvSpPr>
                  <p:nvPr/>
                </p:nvSpPr>
                <p:spPr bwMode="auto">
                  <a:xfrm>
                    <a:off x="28" y="2688"/>
                    <a:ext cx="1087" cy="384"/>
                  </a:xfrm>
                  <a:prstGeom prst="rect">
                    <a:avLst/>
                  </a:prstGeom>
                  <a:solidFill>
                    <a:srgbClr val="C0C0C0"/>
                  </a:solidFill>
                  <a:ln w="9525">
                    <a:noFill/>
                    <a:miter lim="800000"/>
                    <a:headEnd/>
                    <a:tailEnd/>
                  </a:ln>
                  <a:effectLst/>
                </p:spPr>
                <p:txBody>
                  <a:bodyPr/>
                  <a:lstStyle/>
                  <a:p>
                    <a:r>
                      <a:rPr lang="es-MX" sz="800" b="1">
                        <a:latin typeface="Arial" charset="0"/>
                        <a:cs typeface="Arial" charset="0"/>
                      </a:rPr>
                      <a:t>Asesoría Legal</a:t>
                    </a:r>
                    <a:endParaRPr lang="en-US" sz="800">
                      <a:cs typeface="Times New Roman" pitchFamily="18" charset="0"/>
                    </a:endParaRPr>
                  </a:p>
                  <a:p>
                    <a:pPr eaLnBrk="0" hangingPunct="0"/>
                    <a:endParaRPr lang="en-US" sz="800">
                      <a:latin typeface="Arial" charset="0"/>
                    </a:endParaRPr>
                  </a:p>
                </p:txBody>
              </p:sp>
              <p:sp>
                <p:nvSpPr>
                  <p:cNvPr id="108740" name="Rectangle 196"/>
                  <p:cNvSpPr>
                    <a:spLocks noChangeArrowheads="1"/>
                  </p:cNvSpPr>
                  <p:nvPr/>
                </p:nvSpPr>
                <p:spPr bwMode="auto">
                  <a:xfrm>
                    <a:off x="0" y="2688"/>
                    <a:ext cx="1143" cy="384"/>
                  </a:xfrm>
                  <a:prstGeom prst="rect">
                    <a:avLst/>
                  </a:prstGeom>
                  <a:noFill/>
                  <a:ln w="7">
                    <a:solidFill>
                      <a:srgbClr val="A0A0A0"/>
                    </a:solidFill>
                    <a:miter lim="800000"/>
                    <a:headEnd/>
                    <a:tailEnd/>
                  </a:ln>
                  <a:effectLst/>
                </p:spPr>
                <p:txBody>
                  <a:bodyPr wrap="none"/>
                  <a:lstStyle/>
                  <a:p>
                    <a:endParaRPr lang="es-ES"/>
                  </a:p>
                </p:txBody>
              </p:sp>
            </p:grpSp>
          </p:grpSp>
          <p:grpSp>
            <p:nvGrpSpPr>
              <p:cNvPr id="108745" name="Group 201"/>
              <p:cNvGrpSpPr>
                <a:grpSpLocks/>
              </p:cNvGrpSpPr>
              <p:nvPr/>
            </p:nvGrpSpPr>
            <p:grpSpPr bwMode="auto">
              <a:xfrm>
                <a:off x="1143" y="2688"/>
                <a:ext cx="602" cy="384"/>
                <a:chOff x="1143" y="2688"/>
                <a:chExt cx="602" cy="384"/>
              </a:xfrm>
            </p:grpSpPr>
            <p:sp>
              <p:nvSpPr>
                <p:cNvPr id="108671" name="Rectangle 127"/>
                <p:cNvSpPr>
                  <a:spLocks noChangeArrowheads="1"/>
                </p:cNvSpPr>
                <p:nvPr/>
              </p:nvSpPr>
              <p:spPr bwMode="auto">
                <a:xfrm>
                  <a:off x="1171" y="2688"/>
                  <a:ext cx="546" cy="384"/>
                </a:xfrm>
                <a:prstGeom prst="rect">
                  <a:avLst/>
                </a:prstGeom>
                <a:noFill/>
                <a:ln w="9525">
                  <a:noFill/>
                  <a:miter lim="800000"/>
                  <a:headEnd/>
                  <a:tailEnd/>
                </a:ln>
                <a:effectLst/>
              </p:spPr>
              <p:txBody>
                <a:bodyPr/>
                <a:lstStyle/>
                <a:p>
                  <a:r>
                    <a:rPr lang="es-MX" sz="800">
                      <a:latin typeface="Arial" charset="0"/>
                      <a:cs typeface="Arial" charset="0"/>
                    </a:rPr>
                    <a:t>10%</a:t>
                  </a:r>
                  <a:endParaRPr lang="en-US" sz="800">
                    <a:cs typeface="Times New Roman" pitchFamily="18" charset="0"/>
                  </a:endParaRPr>
                </a:p>
                <a:p>
                  <a:pPr eaLnBrk="0" hangingPunct="0"/>
                  <a:endParaRPr lang="en-US" sz="800">
                    <a:latin typeface="Arial" charset="0"/>
                  </a:endParaRPr>
                </a:p>
              </p:txBody>
            </p:sp>
            <p:sp>
              <p:nvSpPr>
                <p:cNvPr id="108744" name="Rectangle 200"/>
                <p:cNvSpPr>
                  <a:spLocks noChangeArrowheads="1"/>
                </p:cNvSpPr>
                <p:nvPr/>
              </p:nvSpPr>
              <p:spPr bwMode="auto">
                <a:xfrm>
                  <a:off x="1143" y="2688"/>
                  <a:ext cx="602" cy="384"/>
                </a:xfrm>
                <a:prstGeom prst="rect">
                  <a:avLst/>
                </a:prstGeom>
                <a:noFill/>
                <a:ln w="7">
                  <a:solidFill>
                    <a:srgbClr val="A0A0A0"/>
                  </a:solidFill>
                  <a:miter lim="800000"/>
                  <a:headEnd/>
                  <a:tailEnd/>
                </a:ln>
                <a:effectLst/>
              </p:spPr>
              <p:txBody>
                <a:bodyPr wrap="none"/>
                <a:lstStyle/>
                <a:p>
                  <a:endParaRPr lang="es-ES"/>
                </a:p>
              </p:txBody>
            </p:sp>
          </p:grpSp>
          <p:grpSp>
            <p:nvGrpSpPr>
              <p:cNvPr id="108747" name="Group 203"/>
              <p:cNvGrpSpPr>
                <a:grpSpLocks/>
              </p:cNvGrpSpPr>
              <p:nvPr/>
            </p:nvGrpSpPr>
            <p:grpSpPr bwMode="auto">
              <a:xfrm>
                <a:off x="1745" y="2688"/>
                <a:ext cx="716" cy="384"/>
                <a:chOff x="1745" y="2688"/>
                <a:chExt cx="716" cy="384"/>
              </a:xfrm>
            </p:grpSpPr>
            <p:sp>
              <p:nvSpPr>
                <p:cNvPr id="108672" name="Rectangle 128"/>
                <p:cNvSpPr>
                  <a:spLocks noChangeArrowheads="1"/>
                </p:cNvSpPr>
                <p:nvPr/>
              </p:nvSpPr>
              <p:spPr bwMode="auto">
                <a:xfrm>
                  <a:off x="1773" y="2688"/>
                  <a:ext cx="660" cy="384"/>
                </a:xfrm>
                <a:prstGeom prst="rect">
                  <a:avLst/>
                </a:prstGeom>
                <a:noFill/>
                <a:ln w="9525">
                  <a:noFill/>
                  <a:miter lim="800000"/>
                  <a:headEnd/>
                  <a:tailEnd/>
                </a:ln>
                <a:effectLst/>
              </p:spPr>
              <p:txBody>
                <a:bodyPr/>
                <a:lstStyle/>
                <a:p>
                  <a:r>
                    <a:rPr lang="es-MX" sz="800">
                      <a:latin typeface="Arial" charset="0"/>
                      <a:cs typeface="Arial" charset="0"/>
                    </a:rPr>
                    <a:t>60</a:t>
                  </a:r>
                  <a:endParaRPr lang="en-US" sz="800">
                    <a:cs typeface="Times New Roman" pitchFamily="18" charset="0"/>
                  </a:endParaRPr>
                </a:p>
                <a:p>
                  <a:pPr eaLnBrk="0" hangingPunct="0"/>
                  <a:endParaRPr lang="en-US" sz="800">
                    <a:latin typeface="Arial" charset="0"/>
                  </a:endParaRPr>
                </a:p>
              </p:txBody>
            </p:sp>
            <p:sp>
              <p:nvSpPr>
                <p:cNvPr id="108746" name="Rectangle 202"/>
                <p:cNvSpPr>
                  <a:spLocks noChangeArrowheads="1"/>
                </p:cNvSpPr>
                <p:nvPr/>
              </p:nvSpPr>
              <p:spPr bwMode="auto">
                <a:xfrm>
                  <a:off x="1745" y="2688"/>
                  <a:ext cx="716" cy="384"/>
                </a:xfrm>
                <a:prstGeom prst="rect">
                  <a:avLst/>
                </a:prstGeom>
                <a:noFill/>
                <a:ln w="7">
                  <a:solidFill>
                    <a:srgbClr val="A0A0A0"/>
                  </a:solidFill>
                  <a:miter lim="800000"/>
                  <a:headEnd/>
                  <a:tailEnd/>
                </a:ln>
                <a:effectLst/>
              </p:spPr>
              <p:txBody>
                <a:bodyPr wrap="none"/>
                <a:lstStyle/>
                <a:p>
                  <a:endParaRPr lang="es-ES"/>
                </a:p>
              </p:txBody>
            </p:sp>
          </p:grpSp>
          <p:grpSp>
            <p:nvGrpSpPr>
              <p:cNvPr id="108749" name="Group 205"/>
              <p:cNvGrpSpPr>
                <a:grpSpLocks/>
              </p:cNvGrpSpPr>
              <p:nvPr/>
            </p:nvGrpSpPr>
            <p:grpSpPr bwMode="auto">
              <a:xfrm>
                <a:off x="2461" y="2688"/>
                <a:ext cx="503" cy="384"/>
                <a:chOff x="2461" y="2688"/>
                <a:chExt cx="503" cy="384"/>
              </a:xfrm>
            </p:grpSpPr>
            <p:sp>
              <p:nvSpPr>
                <p:cNvPr id="108673" name="Rectangle 129"/>
                <p:cNvSpPr>
                  <a:spLocks noChangeArrowheads="1"/>
                </p:cNvSpPr>
                <p:nvPr/>
              </p:nvSpPr>
              <p:spPr bwMode="auto">
                <a:xfrm>
                  <a:off x="2489" y="2688"/>
                  <a:ext cx="447" cy="384"/>
                </a:xfrm>
                <a:prstGeom prst="rect">
                  <a:avLst/>
                </a:prstGeom>
                <a:noFill/>
                <a:ln w="9525">
                  <a:noFill/>
                  <a:miter lim="800000"/>
                  <a:headEnd/>
                  <a:tailEnd/>
                </a:ln>
                <a:effectLst/>
              </p:spPr>
              <p:txBody>
                <a:bodyPr/>
                <a:lstStyle/>
                <a:p>
                  <a:r>
                    <a:rPr lang="es-MX" sz="800">
                      <a:latin typeface="Arial" charset="0"/>
                      <a:cs typeface="Arial" charset="0"/>
                    </a:rPr>
                    <a:t>Nacional</a:t>
                  </a:r>
                  <a:endParaRPr lang="en-US" sz="800">
                    <a:cs typeface="Times New Roman" pitchFamily="18" charset="0"/>
                  </a:endParaRPr>
                </a:p>
                <a:p>
                  <a:pPr eaLnBrk="0" hangingPunct="0"/>
                  <a:endParaRPr lang="en-US" sz="800">
                    <a:latin typeface="Arial" charset="0"/>
                  </a:endParaRPr>
                </a:p>
              </p:txBody>
            </p:sp>
            <p:sp>
              <p:nvSpPr>
                <p:cNvPr id="108748" name="Rectangle 204"/>
                <p:cNvSpPr>
                  <a:spLocks noChangeArrowheads="1"/>
                </p:cNvSpPr>
                <p:nvPr/>
              </p:nvSpPr>
              <p:spPr bwMode="auto">
                <a:xfrm>
                  <a:off x="2461" y="2688"/>
                  <a:ext cx="503" cy="384"/>
                </a:xfrm>
                <a:prstGeom prst="rect">
                  <a:avLst/>
                </a:prstGeom>
                <a:noFill/>
                <a:ln w="7">
                  <a:solidFill>
                    <a:srgbClr val="A0A0A0"/>
                  </a:solidFill>
                  <a:miter lim="800000"/>
                  <a:headEnd/>
                  <a:tailEnd/>
                </a:ln>
                <a:effectLst/>
              </p:spPr>
              <p:txBody>
                <a:bodyPr wrap="none"/>
                <a:lstStyle/>
                <a:p>
                  <a:endParaRPr lang="es-ES"/>
                </a:p>
              </p:txBody>
            </p:sp>
          </p:grpSp>
        </p:grpSp>
        <p:sp>
          <p:nvSpPr>
            <p:cNvPr id="108751" name="Rectangle 207"/>
            <p:cNvSpPr>
              <a:spLocks noChangeArrowheads="1"/>
            </p:cNvSpPr>
            <p:nvPr/>
          </p:nvSpPr>
          <p:spPr bwMode="auto">
            <a:xfrm>
              <a:off x="-3" y="-3"/>
              <a:ext cx="2970" cy="3078"/>
            </a:xfrm>
            <a:prstGeom prst="rect">
              <a:avLst/>
            </a:prstGeom>
            <a:noFill/>
            <a:ln w="11112">
              <a:solidFill>
                <a:srgbClr val="A0A0A0"/>
              </a:solidFill>
              <a:miter lim="800000"/>
              <a:headEnd/>
              <a:tailEnd/>
            </a:ln>
            <a:effectLst/>
          </p:spPr>
          <p:txBody>
            <a:bodyPr wrap="none"/>
            <a:lstStyle/>
            <a:p>
              <a:endParaRPr lang="es-ES"/>
            </a:p>
          </p:txBody>
        </p:sp>
      </p:grpSp>
      <p:sp>
        <p:nvSpPr>
          <p:cNvPr id="108753" name="Rectangle 209"/>
          <p:cNvSpPr>
            <a:spLocks noChangeArrowheads="1"/>
          </p:cNvSpPr>
          <p:nvPr/>
        </p:nvSpPr>
        <p:spPr bwMode="auto">
          <a:xfrm>
            <a:off x="1066800" y="5715000"/>
            <a:ext cx="7620000" cy="641350"/>
          </a:xfrm>
          <a:prstGeom prst="rect">
            <a:avLst/>
          </a:prstGeom>
          <a:noFill/>
          <a:ln w="9525">
            <a:noFill/>
            <a:miter lim="800000"/>
            <a:headEnd/>
            <a:tailEnd/>
          </a:ln>
          <a:effectLst/>
        </p:spPr>
        <p:txBody>
          <a:bodyPr>
            <a:spAutoFit/>
          </a:bodyPr>
          <a:lstStyle/>
          <a:p>
            <a:pPr algn="just"/>
            <a:r>
              <a:rPr lang="es-MX" sz="1800">
                <a:latin typeface="Arial" charset="0"/>
                <a:cs typeface="Times New Roman" pitchFamily="18" charset="0"/>
              </a:rPr>
              <a:t>Ellos serían actualmente nuestros proveedores de los servicios para las Instituciones educativas.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r>
              <a:rPr lang="es-MX" sz="3200" b="1"/>
              <a:t>Análisis F.O.D.A. :</a:t>
            </a:r>
            <a:endParaRPr lang="es-ES" sz="3200" b="1"/>
          </a:p>
        </p:txBody>
      </p:sp>
      <p:sp>
        <p:nvSpPr>
          <p:cNvPr id="109571" name="Rectangle 3"/>
          <p:cNvSpPr>
            <a:spLocks noGrp="1" noChangeArrowheads="1"/>
          </p:cNvSpPr>
          <p:nvPr>
            <p:ph type="body" idx="1"/>
          </p:nvPr>
        </p:nvSpPr>
        <p:spPr>
          <a:xfrm>
            <a:off x="914400" y="1981200"/>
            <a:ext cx="7772400" cy="4114800"/>
          </a:xfrm>
          <a:solidFill>
            <a:schemeClr val="bg1"/>
          </a:solidFill>
        </p:spPr>
        <p:txBody>
          <a:bodyPr/>
          <a:lstStyle/>
          <a:p>
            <a:pPr algn="just">
              <a:buFont typeface="Wingdings" pitchFamily="2" charset="2"/>
              <a:buNone/>
            </a:pPr>
            <a:endParaRPr lang="es-MX" sz="1800"/>
          </a:p>
          <a:p>
            <a:pPr algn="just">
              <a:buFont typeface="Wingdings" pitchFamily="2" charset="2"/>
              <a:buNone/>
            </a:pPr>
            <a:endParaRPr lang="es-MX" sz="1800"/>
          </a:p>
          <a:p>
            <a:pPr algn="just"/>
            <a:endParaRPr lang="es-ES" sz="1800"/>
          </a:p>
        </p:txBody>
      </p:sp>
      <p:sp>
        <p:nvSpPr>
          <p:cNvPr id="109572"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0957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09580" name="Rectangle 12"/>
          <p:cNvSpPr>
            <a:spLocks noChangeArrowheads="1"/>
          </p:cNvSpPr>
          <p:nvPr/>
        </p:nvSpPr>
        <p:spPr bwMode="auto">
          <a:xfrm>
            <a:off x="0" y="774700"/>
            <a:ext cx="9144000" cy="3898900"/>
          </a:xfrm>
          <a:prstGeom prst="rect">
            <a:avLst/>
          </a:prstGeom>
          <a:noFill/>
          <a:ln w="9525">
            <a:noFill/>
            <a:miter lim="800000"/>
            <a:headEnd/>
            <a:tailEnd/>
          </a:ln>
          <a:effectLst/>
        </p:spPr>
        <p:txBody>
          <a:bodyPr>
            <a:spAutoFit/>
          </a:bodyPr>
          <a:lstStyle/>
          <a:p>
            <a:pPr algn="l"/>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09579" name="Text Box 11"/>
          <p:cNvSpPr txBox="1">
            <a:spLocks noChangeArrowheads="1"/>
          </p:cNvSpPr>
          <p:nvPr/>
        </p:nvSpPr>
        <p:spPr bwMode="auto">
          <a:xfrm>
            <a:off x="1411288" y="2057400"/>
            <a:ext cx="2627312" cy="2011363"/>
          </a:xfrm>
          <a:prstGeom prst="rect">
            <a:avLst/>
          </a:prstGeom>
          <a:solidFill>
            <a:srgbClr val="FFFFFF"/>
          </a:solidFill>
          <a:ln w="9525">
            <a:solidFill>
              <a:srgbClr val="000000"/>
            </a:solidFill>
            <a:miter lim="800000"/>
            <a:headEnd/>
            <a:tailEnd/>
          </a:ln>
        </p:spPr>
        <p:txBody>
          <a:bodyPr/>
          <a:lstStyle/>
          <a:p>
            <a:pPr indent="-228600">
              <a:tabLst>
                <a:tab pos="228600" algn="l"/>
              </a:tabLst>
            </a:pPr>
            <a:r>
              <a:rPr lang="es-MX" sz="1000" b="1" u="sng">
                <a:latin typeface="Arial" charset="0"/>
                <a:cs typeface="Arial" charset="0"/>
              </a:rPr>
              <a:t>Fortalezas:</a:t>
            </a:r>
            <a:endParaRPr lang="en-US" sz="1000">
              <a:cs typeface="Times New Roman" pitchFamily="18" charset="0"/>
            </a:endParaRPr>
          </a:p>
          <a:p>
            <a:pPr indent="-228600" algn="l" eaLnBrk="0" hangingPunct="0">
              <a:tabLst>
                <a:tab pos="228600" algn="l"/>
              </a:tabLst>
            </a:pPr>
            <a:r>
              <a:rPr lang="es-MX" sz="1000" b="1" u="sng">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Control sectorizado y sistemático de</a:t>
            </a:r>
          </a:p>
          <a:p>
            <a:pPr indent="-228600" algn="l" eaLnBrk="0" hangingPunct="0">
              <a:buFontTx/>
              <a:buChar char="•"/>
              <a:tabLst>
                <a:tab pos="228600" algn="l"/>
              </a:tabLst>
            </a:pPr>
            <a:r>
              <a:rPr lang="es-MX" sz="800">
                <a:latin typeface="Arial" charset="0"/>
                <a:cs typeface="Arial" charset="0"/>
              </a:rPr>
              <a:t>          todas las Instituciones educativas en la</a:t>
            </a:r>
          </a:p>
          <a:p>
            <a:pPr indent="-228600" algn="l" eaLnBrk="0" hangingPunct="0">
              <a:buFontTx/>
              <a:buChar char="•"/>
              <a:tabLst>
                <a:tab pos="228600" algn="l"/>
              </a:tabLst>
            </a:pPr>
            <a:r>
              <a:rPr lang="es-MX" sz="800">
                <a:latin typeface="Arial" charset="0"/>
                <a:cs typeface="Arial" charset="0"/>
              </a:rPr>
              <a:t>          ciudad de Guayaquil.</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Correcta canalización de la información y</a:t>
            </a:r>
          </a:p>
          <a:p>
            <a:pPr indent="-228600" algn="l" eaLnBrk="0" hangingPunct="0">
              <a:buFontTx/>
              <a:buChar char="•"/>
              <a:tabLst>
                <a:tab pos="228600" algn="l"/>
              </a:tabLst>
            </a:pPr>
            <a:r>
              <a:rPr lang="es-MX" sz="800">
                <a:latin typeface="Arial" charset="0"/>
                <a:cs typeface="Arial" charset="0"/>
              </a:rPr>
              <a:t>          evaluación de los resultados de cada uno</a:t>
            </a:r>
          </a:p>
          <a:p>
            <a:pPr indent="-228600" algn="l" eaLnBrk="0" hangingPunct="0">
              <a:buFontTx/>
              <a:buChar char="•"/>
              <a:tabLst>
                <a:tab pos="228600" algn="l"/>
              </a:tabLst>
            </a:pPr>
            <a:r>
              <a:rPr lang="es-MX" sz="800">
                <a:latin typeface="Arial" charset="0"/>
                <a:cs typeface="Arial" charset="0"/>
              </a:rPr>
              <a:t>          de nuestros Clientes.</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Con un seguimiento correcto se corregirá </a:t>
            </a:r>
          </a:p>
          <a:p>
            <a:pPr indent="-228600" algn="l" eaLnBrk="0" hangingPunct="0">
              <a:buFontTx/>
              <a:buChar char="•"/>
              <a:tabLst>
                <a:tab pos="228600" algn="l"/>
              </a:tabLst>
            </a:pPr>
            <a:r>
              <a:rPr lang="es-MX" sz="800">
                <a:latin typeface="Arial" charset="0"/>
                <a:cs typeface="Arial" charset="0"/>
              </a:rPr>
              <a:t>          todo lo que tiene que ver con beneficios</a:t>
            </a:r>
          </a:p>
          <a:p>
            <a:pPr indent="-228600" algn="l" eaLnBrk="0" hangingPunct="0">
              <a:buFontTx/>
              <a:buChar char="•"/>
              <a:tabLst>
                <a:tab pos="228600" algn="l"/>
              </a:tabLst>
            </a:pPr>
            <a:r>
              <a:rPr lang="es-MX" sz="800">
                <a:latin typeface="Arial" charset="0"/>
                <a:cs typeface="Arial" charset="0"/>
              </a:rPr>
              <a:t>          tanto como maestros como al personal </a:t>
            </a:r>
          </a:p>
          <a:p>
            <a:pPr indent="-228600" algn="l" eaLnBrk="0" hangingPunct="0">
              <a:buFontTx/>
              <a:buChar char="•"/>
              <a:tabLst>
                <a:tab pos="228600" algn="l"/>
              </a:tabLst>
            </a:pPr>
            <a:r>
              <a:rPr lang="es-MX" sz="800">
                <a:latin typeface="Arial" charset="0"/>
                <a:cs typeface="Arial" charset="0"/>
              </a:rPr>
              <a:t>          operativo administrativo y Operativo de </a:t>
            </a:r>
          </a:p>
          <a:p>
            <a:pPr indent="-228600" algn="l" eaLnBrk="0" hangingPunct="0">
              <a:buFontTx/>
              <a:buChar char="•"/>
              <a:tabLst>
                <a:tab pos="228600" algn="l"/>
              </a:tabLst>
            </a:pPr>
            <a:r>
              <a:rPr lang="es-MX" sz="800">
                <a:latin typeface="Arial" charset="0"/>
                <a:cs typeface="Arial" charset="0"/>
              </a:rPr>
              <a:t>          Servicio.</a:t>
            </a:r>
            <a:endParaRPr lang="en-US" sz="1000">
              <a:cs typeface="Times New Roman" pitchFamily="18" charset="0"/>
            </a:endParaRPr>
          </a:p>
          <a:p>
            <a:pPr indent="-228600" algn="l" eaLnBrk="0" hangingPunct="0">
              <a:tabLst>
                <a:tab pos="228600" algn="l"/>
              </a:tabLst>
            </a:pPr>
            <a:endParaRPr lang="en-US" sz="2400">
              <a:latin typeface="Arial" charset="0"/>
            </a:endParaRPr>
          </a:p>
        </p:txBody>
      </p:sp>
      <p:sp>
        <p:nvSpPr>
          <p:cNvPr id="109578" name="Text Box 10"/>
          <p:cNvSpPr txBox="1">
            <a:spLocks noChangeArrowheads="1"/>
          </p:cNvSpPr>
          <p:nvPr/>
        </p:nvSpPr>
        <p:spPr bwMode="auto">
          <a:xfrm>
            <a:off x="4038600" y="2057400"/>
            <a:ext cx="2625725" cy="2011363"/>
          </a:xfrm>
          <a:prstGeom prst="rect">
            <a:avLst/>
          </a:prstGeom>
          <a:solidFill>
            <a:srgbClr val="FFFFFF"/>
          </a:solidFill>
          <a:ln w="9525">
            <a:solidFill>
              <a:srgbClr val="000000"/>
            </a:solidFill>
            <a:miter lim="800000"/>
            <a:headEnd/>
            <a:tailEnd/>
          </a:ln>
        </p:spPr>
        <p:txBody>
          <a:bodyPr/>
          <a:lstStyle/>
          <a:p>
            <a:pPr indent="-228600">
              <a:tabLst>
                <a:tab pos="228600" algn="l"/>
              </a:tabLst>
            </a:pPr>
            <a:r>
              <a:rPr lang="es-MX" sz="1000" b="1" u="sng">
                <a:latin typeface="Arial" charset="0"/>
                <a:cs typeface="Arial" charset="0"/>
              </a:rPr>
              <a:t>Oportunidades:</a:t>
            </a:r>
            <a:endParaRPr lang="en-US" sz="1000">
              <a:cs typeface="Times New Roman" pitchFamily="18" charset="0"/>
            </a:endParaRPr>
          </a:p>
          <a:p>
            <a:pPr indent="-228600" algn="l" eaLnBrk="0" hangingPunct="0">
              <a:tabLst>
                <a:tab pos="228600" algn="l"/>
              </a:tabLst>
            </a:pPr>
            <a:r>
              <a:rPr lang="es-MX" sz="1000" b="1" u="sng">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Mejoramiento total y sistemático de la </a:t>
            </a:r>
          </a:p>
          <a:p>
            <a:pPr indent="-228600" algn="l" eaLnBrk="0" hangingPunct="0">
              <a:buFontTx/>
              <a:buChar char="•"/>
              <a:tabLst>
                <a:tab pos="228600" algn="l"/>
              </a:tabLst>
            </a:pPr>
            <a:r>
              <a:rPr lang="es-MX" sz="800">
                <a:latin typeface="Arial" charset="0"/>
                <a:cs typeface="Arial" charset="0"/>
              </a:rPr>
              <a:t>         educación del País.</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Se podrá diversificar el servicio y </a:t>
            </a:r>
          </a:p>
          <a:p>
            <a:pPr indent="-228600" algn="l" eaLnBrk="0" hangingPunct="0">
              <a:buFontTx/>
              <a:buChar char="•"/>
              <a:tabLst>
                <a:tab pos="228600" algn="l"/>
              </a:tabLst>
            </a:pPr>
            <a:r>
              <a:rPr lang="es-MX" sz="800">
                <a:latin typeface="Arial" charset="0"/>
                <a:cs typeface="Arial" charset="0"/>
              </a:rPr>
              <a:t>         sectorizar más Clientes en otros servicios, </a:t>
            </a:r>
          </a:p>
          <a:p>
            <a:pPr indent="-228600" algn="l" eaLnBrk="0" hangingPunct="0">
              <a:buFontTx/>
              <a:buChar char="•"/>
              <a:tabLst>
                <a:tab pos="228600" algn="l"/>
              </a:tabLst>
            </a:pPr>
            <a:r>
              <a:rPr lang="es-MX" sz="800">
                <a:latin typeface="Arial" charset="0"/>
                <a:cs typeface="Arial" charset="0"/>
              </a:rPr>
              <a:t>         por ejemplo: Sector salud, Sector </a:t>
            </a:r>
          </a:p>
          <a:p>
            <a:pPr indent="-228600" algn="l" eaLnBrk="0" hangingPunct="0">
              <a:buFontTx/>
              <a:buChar char="•"/>
              <a:tabLst>
                <a:tab pos="228600" algn="l"/>
              </a:tabLst>
            </a:pPr>
            <a:r>
              <a:rPr lang="es-MX" sz="800">
                <a:latin typeface="Arial" charset="0"/>
                <a:cs typeface="Arial" charset="0"/>
              </a:rPr>
              <a:t>         ndustrial, etc.</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Captar un mercado provincial, luego el </a:t>
            </a:r>
          </a:p>
          <a:p>
            <a:pPr indent="-228600" algn="l" eaLnBrk="0" hangingPunct="0">
              <a:buFontTx/>
              <a:buChar char="•"/>
              <a:tabLst>
                <a:tab pos="228600" algn="l"/>
              </a:tabLst>
            </a:pPr>
            <a:r>
              <a:rPr lang="es-MX" sz="800">
                <a:latin typeface="Arial" charset="0"/>
                <a:cs typeface="Arial" charset="0"/>
              </a:rPr>
              <a:t>         marcado nacional y luego a mediano </a:t>
            </a:r>
          </a:p>
          <a:p>
            <a:pPr indent="-228600" algn="l" eaLnBrk="0" hangingPunct="0">
              <a:buFontTx/>
              <a:buChar char="•"/>
              <a:tabLst>
                <a:tab pos="228600" algn="l"/>
              </a:tabLst>
            </a:pPr>
            <a:r>
              <a:rPr lang="es-MX" sz="800">
                <a:latin typeface="Arial" charset="0"/>
                <a:cs typeface="Arial" charset="0"/>
              </a:rPr>
              <a:t>         plazo el sector Internacional.</a:t>
            </a:r>
            <a:endParaRPr lang="en-US" sz="1000">
              <a:cs typeface="Times New Roman" pitchFamily="18" charset="0"/>
            </a:endParaRPr>
          </a:p>
          <a:p>
            <a:pPr indent="-228600" algn="l" eaLnBrk="0" hangingPunct="0">
              <a:tabLst>
                <a:tab pos="228600" algn="l"/>
              </a:tabLst>
            </a:pPr>
            <a:endParaRPr lang="en-US" sz="2400">
              <a:latin typeface="Arial" charset="0"/>
            </a:endParaRPr>
          </a:p>
        </p:txBody>
      </p:sp>
      <p:sp>
        <p:nvSpPr>
          <p:cNvPr id="109577" name="Text Box 9"/>
          <p:cNvSpPr txBox="1">
            <a:spLocks noChangeArrowheads="1"/>
          </p:cNvSpPr>
          <p:nvPr/>
        </p:nvSpPr>
        <p:spPr bwMode="auto">
          <a:xfrm>
            <a:off x="1411288" y="4038600"/>
            <a:ext cx="2627312" cy="1752600"/>
          </a:xfrm>
          <a:prstGeom prst="rect">
            <a:avLst/>
          </a:prstGeom>
          <a:solidFill>
            <a:srgbClr val="FFFFFF"/>
          </a:solidFill>
          <a:ln w="9525">
            <a:solidFill>
              <a:srgbClr val="000000"/>
            </a:solidFill>
            <a:miter lim="800000"/>
            <a:headEnd/>
            <a:tailEnd/>
          </a:ln>
        </p:spPr>
        <p:txBody>
          <a:bodyPr/>
          <a:lstStyle/>
          <a:p>
            <a:pPr indent="-228600">
              <a:tabLst>
                <a:tab pos="228600" algn="l"/>
              </a:tabLst>
            </a:pPr>
            <a:r>
              <a:rPr lang="es-MX" sz="1000" b="1" u="sng">
                <a:latin typeface="Arial" charset="0"/>
                <a:cs typeface="Arial" charset="0"/>
              </a:rPr>
              <a:t>Debilidades:</a:t>
            </a:r>
            <a:endParaRPr lang="en-US" sz="1000">
              <a:cs typeface="Times New Roman" pitchFamily="18" charset="0"/>
            </a:endParaRPr>
          </a:p>
          <a:p>
            <a:pPr indent="-228600" algn="l" eaLnBrk="0" hangingPunct="0">
              <a:tabLst>
                <a:tab pos="228600" algn="l"/>
              </a:tabLst>
            </a:pPr>
            <a:r>
              <a:rPr lang="es-MX" sz="1000" b="1" u="sng">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23% de población económicamente activa</a:t>
            </a:r>
          </a:p>
          <a:p>
            <a:pPr indent="-228600" algn="l" eaLnBrk="0" hangingPunct="0">
              <a:buFontTx/>
              <a:buChar char="•"/>
              <a:tabLst>
                <a:tab pos="228600" algn="l"/>
              </a:tabLst>
            </a:pPr>
            <a:r>
              <a:rPr lang="es-MX" sz="800">
                <a:latin typeface="Arial" charset="0"/>
                <a:cs typeface="Arial" charset="0"/>
              </a:rPr>
              <a:t>         no se ha educado correctamente y no </a:t>
            </a:r>
          </a:p>
          <a:p>
            <a:pPr indent="-228600" algn="l" eaLnBrk="0" hangingPunct="0">
              <a:buFontTx/>
              <a:buChar char="•"/>
              <a:tabLst>
                <a:tab pos="228600" algn="l"/>
              </a:tabLst>
            </a:pPr>
            <a:r>
              <a:rPr lang="es-MX" sz="800">
                <a:latin typeface="Arial" charset="0"/>
                <a:cs typeface="Arial" charset="0"/>
              </a:rPr>
              <a:t>         tienen estudios superiores.</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No existe un control exigente ni para</a:t>
            </a:r>
          </a:p>
          <a:p>
            <a:pPr indent="-228600" algn="l" eaLnBrk="0" hangingPunct="0">
              <a:buFontTx/>
              <a:buChar char="•"/>
              <a:tabLst>
                <a:tab pos="228600" algn="l"/>
              </a:tabLst>
            </a:pPr>
            <a:r>
              <a:rPr lang="es-MX" sz="800">
                <a:latin typeface="Arial" charset="0"/>
                <a:cs typeface="Arial" charset="0"/>
              </a:rPr>
              <a:t>         dirigentes, ni para maestros del Sector</a:t>
            </a:r>
          </a:p>
          <a:p>
            <a:pPr indent="-228600" algn="l" eaLnBrk="0" hangingPunct="0">
              <a:buFontTx/>
              <a:buChar char="•"/>
              <a:tabLst>
                <a:tab pos="228600" algn="l"/>
              </a:tabLst>
            </a:pPr>
            <a:r>
              <a:rPr lang="es-MX" sz="800">
                <a:latin typeface="Arial" charset="0"/>
                <a:cs typeface="Arial" charset="0"/>
              </a:rPr>
              <a:t>         educativo en el sistema público.</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Educación precaria, sin los recursos</a:t>
            </a:r>
          </a:p>
          <a:p>
            <a:pPr indent="-228600" algn="l" eaLnBrk="0" hangingPunct="0">
              <a:buFontTx/>
              <a:buChar char="•"/>
              <a:tabLst>
                <a:tab pos="228600" algn="l"/>
              </a:tabLst>
            </a:pPr>
            <a:r>
              <a:rPr lang="es-MX" sz="800">
                <a:latin typeface="Arial" charset="0"/>
                <a:cs typeface="Arial" charset="0"/>
              </a:rPr>
              <a:t>         necesarios, sin apoyo, sin incentivos.</a:t>
            </a:r>
            <a:endParaRPr lang="en-US" sz="1000">
              <a:cs typeface="Times New Roman" pitchFamily="18" charset="0"/>
            </a:endParaRPr>
          </a:p>
          <a:p>
            <a:pPr indent="-228600" algn="l" eaLnBrk="0" hangingPunct="0">
              <a:tabLst>
                <a:tab pos="228600" algn="l"/>
              </a:tabLst>
            </a:pPr>
            <a:endParaRPr lang="en-US" sz="2400">
              <a:latin typeface="Arial" charset="0"/>
            </a:endParaRPr>
          </a:p>
        </p:txBody>
      </p:sp>
      <p:sp>
        <p:nvSpPr>
          <p:cNvPr id="109576" name="Text Box 8"/>
          <p:cNvSpPr txBox="1">
            <a:spLocks noChangeArrowheads="1"/>
          </p:cNvSpPr>
          <p:nvPr/>
        </p:nvSpPr>
        <p:spPr bwMode="auto">
          <a:xfrm>
            <a:off x="4038600" y="4038600"/>
            <a:ext cx="2625725" cy="1752600"/>
          </a:xfrm>
          <a:prstGeom prst="rect">
            <a:avLst/>
          </a:prstGeom>
          <a:solidFill>
            <a:srgbClr val="FFFFFF"/>
          </a:solidFill>
          <a:ln w="9525">
            <a:solidFill>
              <a:srgbClr val="000000"/>
            </a:solidFill>
            <a:miter lim="800000"/>
            <a:headEnd/>
            <a:tailEnd/>
          </a:ln>
        </p:spPr>
        <p:txBody>
          <a:bodyPr/>
          <a:lstStyle/>
          <a:p>
            <a:pPr indent="-228600">
              <a:tabLst>
                <a:tab pos="228600" algn="l"/>
              </a:tabLst>
            </a:pPr>
            <a:r>
              <a:rPr lang="es-MX" sz="1000" b="1" u="sng">
                <a:latin typeface="Arial" charset="0"/>
                <a:cs typeface="Arial" charset="0"/>
              </a:rPr>
              <a:t>Amenazas:</a:t>
            </a:r>
            <a:endParaRPr lang="en-US" sz="1000">
              <a:cs typeface="Times New Roman" pitchFamily="18" charset="0"/>
            </a:endParaRPr>
          </a:p>
          <a:p>
            <a:pPr indent="-228600" algn="l" eaLnBrk="0" hangingPunct="0">
              <a:tabLst>
                <a:tab pos="228600" algn="l"/>
              </a:tabLst>
            </a:pPr>
            <a:r>
              <a:rPr lang="es-MX" sz="1000" b="1" u="sng">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Incremento del Analfabetismo</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Problemas sociales, Corrupción,  </a:t>
            </a:r>
          </a:p>
          <a:p>
            <a:pPr indent="-228600" algn="l" eaLnBrk="0" hangingPunct="0">
              <a:buFontTx/>
              <a:buChar char="•"/>
              <a:tabLst>
                <a:tab pos="228600" algn="l"/>
              </a:tabLst>
            </a:pPr>
            <a:r>
              <a:rPr lang="es-MX" sz="800">
                <a:latin typeface="Arial" charset="0"/>
                <a:cs typeface="Arial" charset="0"/>
              </a:rPr>
              <a:t>         vandalismo y mala salud, drogas, alcohol, </a:t>
            </a:r>
          </a:p>
          <a:p>
            <a:pPr indent="-228600" algn="l" eaLnBrk="0" hangingPunct="0">
              <a:buFontTx/>
              <a:buChar char="•"/>
              <a:tabLst>
                <a:tab pos="228600" algn="l"/>
              </a:tabLst>
            </a:pPr>
            <a:r>
              <a:rPr lang="es-MX" sz="800">
                <a:latin typeface="Arial" charset="0"/>
                <a:cs typeface="Arial" charset="0"/>
              </a:rPr>
              <a:t>         vagabundos.</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23% de Jóvenes sin ningún destino.</a:t>
            </a:r>
            <a:endParaRPr lang="en-US" sz="1000">
              <a:cs typeface="Times New Roman" pitchFamily="18" charset="0"/>
            </a:endParaRPr>
          </a:p>
          <a:p>
            <a:pPr indent="-228600" algn="l" eaLnBrk="0" hangingPunct="0">
              <a:tabLst>
                <a:tab pos="228600" algn="l"/>
              </a:tabLst>
            </a:pPr>
            <a:r>
              <a:rPr lang="es-MX" sz="800">
                <a:latin typeface="Arial" charset="0"/>
                <a:cs typeface="Arial" charset="0"/>
              </a:rPr>
              <a:t> </a:t>
            </a:r>
            <a:endParaRPr lang="en-US" sz="1000">
              <a:cs typeface="Times New Roman" pitchFamily="18" charset="0"/>
            </a:endParaRPr>
          </a:p>
          <a:p>
            <a:pPr indent="-228600" algn="l" eaLnBrk="0" hangingPunct="0">
              <a:buFontTx/>
              <a:buChar char="•"/>
              <a:tabLst>
                <a:tab pos="228600" algn="l"/>
              </a:tabLst>
            </a:pPr>
            <a:r>
              <a:rPr lang="es-MX" sz="800">
                <a:latin typeface="Symbol" pitchFamily="18" charset="2"/>
                <a:cs typeface="Times New Roman" pitchFamily="18" charset="0"/>
              </a:rPr>
              <a:t>·</a:t>
            </a:r>
            <a:r>
              <a:rPr lang="es-MX" sz="700">
                <a:latin typeface="Times New Roman" pitchFamily="18" charset="0"/>
                <a:cs typeface="Times New Roman" pitchFamily="18" charset="0"/>
              </a:rPr>
              <a:t>          </a:t>
            </a:r>
            <a:r>
              <a:rPr lang="es-MX" sz="800">
                <a:latin typeface="Arial" charset="0"/>
                <a:cs typeface="Arial" charset="0"/>
              </a:rPr>
              <a:t>Estancamiento social y económico.</a:t>
            </a:r>
            <a:endParaRPr lang="en-US" sz="1000">
              <a:cs typeface="Times New Roman" pitchFamily="18" charset="0"/>
            </a:endParaRPr>
          </a:p>
          <a:p>
            <a:pPr indent="-228600" algn="l" eaLnBrk="0" hangingPunct="0">
              <a:tabLst>
                <a:tab pos="228600" algn="l"/>
              </a:tabLst>
            </a:pPr>
            <a:endParaRPr lang="en-US" sz="2400">
              <a:latin typeface="Arial" charset="0"/>
            </a:endParaRPr>
          </a:p>
        </p:txBody>
      </p:sp>
      <p:sp>
        <p:nvSpPr>
          <p:cNvPr id="109585" name="Rectangle 17"/>
          <p:cNvSpPr>
            <a:spLocks noChangeArrowheads="1"/>
          </p:cNvSpPr>
          <p:nvPr/>
        </p:nvSpPr>
        <p:spPr bwMode="auto">
          <a:xfrm>
            <a:off x="0" y="774700"/>
            <a:ext cx="9144000" cy="609600"/>
          </a:xfrm>
          <a:prstGeom prst="rect">
            <a:avLst/>
          </a:prstGeom>
          <a:noFill/>
          <a:ln w="9525">
            <a:noFill/>
            <a:miter lim="800000"/>
            <a:headEnd/>
            <a:tailEnd/>
          </a:ln>
          <a:effectLst/>
        </p:spPr>
        <p:txBody>
          <a:bodyPr>
            <a:spAutoFit/>
          </a:bodyPr>
          <a:lstStyle/>
          <a:p>
            <a:pPr algn="l"/>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09587" name="Text Box 19"/>
          <p:cNvSpPr txBox="1">
            <a:spLocks noChangeArrowheads="1"/>
          </p:cNvSpPr>
          <p:nvPr/>
        </p:nvSpPr>
        <p:spPr bwMode="auto">
          <a:xfrm>
            <a:off x="1066800" y="2209800"/>
            <a:ext cx="304800" cy="374332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ES" sz="2400"/>
          </a:p>
        </p:txBody>
      </p:sp>
      <p:sp>
        <p:nvSpPr>
          <p:cNvPr id="109588" name="Text Box 20"/>
          <p:cNvSpPr txBox="1">
            <a:spLocks noChangeArrowheads="1"/>
          </p:cNvSpPr>
          <p:nvPr/>
        </p:nvSpPr>
        <p:spPr bwMode="auto">
          <a:xfrm>
            <a:off x="3794125" y="2209800"/>
            <a:ext cx="184150" cy="155257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ES" sz="2400"/>
          </a:p>
        </p:txBody>
      </p:sp>
      <p:sp>
        <p:nvSpPr>
          <p:cNvPr id="109589" name="Text Box 21"/>
          <p:cNvSpPr txBox="1">
            <a:spLocks noChangeArrowheads="1"/>
          </p:cNvSpPr>
          <p:nvPr/>
        </p:nvSpPr>
        <p:spPr bwMode="auto">
          <a:xfrm>
            <a:off x="3810000" y="4114800"/>
            <a:ext cx="184150" cy="155257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E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10595"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10596"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4000" b="1">
                <a:solidFill>
                  <a:schemeClr val="folHlink"/>
                </a:solidFill>
              </a:rPr>
              <a:t>Estudio de Mercado</a:t>
            </a:r>
            <a:endParaRPr lang="es-ES" sz="4000" b="1">
              <a:solidFill>
                <a:schemeClr val="folHlink"/>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es-MX" sz="3200" b="1"/>
              <a:t>Mecanismo de Interacción del Servicio :</a:t>
            </a:r>
            <a:endParaRPr lang="es-ES" sz="3200" b="1"/>
          </a:p>
        </p:txBody>
      </p:sp>
      <p:sp>
        <p:nvSpPr>
          <p:cNvPr id="111619"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11620"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1162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11624" name="Text Box 8"/>
          <p:cNvSpPr txBox="1">
            <a:spLocks noChangeArrowheads="1"/>
          </p:cNvSpPr>
          <p:nvPr/>
        </p:nvSpPr>
        <p:spPr bwMode="auto">
          <a:xfrm>
            <a:off x="1204913" y="5568950"/>
            <a:ext cx="2616200" cy="298450"/>
          </a:xfrm>
          <a:prstGeom prst="rect">
            <a:avLst/>
          </a:prstGeom>
          <a:solidFill>
            <a:srgbClr val="FFFFFF"/>
          </a:solidFill>
          <a:ln w="9525">
            <a:noFill/>
            <a:miter lim="800000"/>
            <a:headEnd/>
            <a:tailEnd/>
          </a:ln>
        </p:spPr>
        <p:txBody>
          <a:bodyPr/>
          <a:lstStyle/>
          <a:p>
            <a:pPr eaLnBrk="0" hangingPunct="0"/>
            <a:r>
              <a:rPr lang="es-ES" sz="1000" b="1">
                <a:latin typeface="Arial" charset="0"/>
              </a:rPr>
              <a:t>CLIENTE - ALUMNO</a:t>
            </a:r>
          </a:p>
        </p:txBody>
      </p:sp>
      <p:sp>
        <p:nvSpPr>
          <p:cNvPr id="111625" name="Text Box 9"/>
          <p:cNvSpPr txBox="1">
            <a:spLocks noChangeArrowheads="1"/>
          </p:cNvSpPr>
          <p:nvPr/>
        </p:nvSpPr>
        <p:spPr bwMode="auto">
          <a:xfrm>
            <a:off x="4510088" y="5568950"/>
            <a:ext cx="3719512" cy="298450"/>
          </a:xfrm>
          <a:prstGeom prst="rect">
            <a:avLst/>
          </a:prstGeom>
          <a:solidFill>
            <a:srgbClr val="FFFFFF"/>
          </a:solidFill>
          <a:ln w="9525">
            <a:noFill/>
            <a:miter lim="800000"/>
            <a:headEnd/>
            <a:tailEnd/>
          </a:ln>
        </p:spPr>
        <p:txBody>
          <a:bodyPr/>
          <a:lstStyle/>
          <a:p>
            <a:pPr eaLnBrk="0" hangingPunct="0"/>
            <a:r>
              <a:rPr lang="es-ES" sz="1000" b="1">
                <a:latin typeface="Arial" charset="0"/>
              </a:rPr>
              <a:t>CLIENTE – INSTITUCIONES EDUCATIVAS</a:t>
            </a:r>
          </a:p>
        </p:txBody>
      </p:sp>
      <p:grpSp>
        <p:nvGrpSpPr>
          <p:cNvPr id="111626" name="Group 10"/>
          <p:cNvGrpSpPr>
            <a:grpSpLocks/>
          </p:cNvGrpSpPr>
          <p:nvPr/>
        </p:nvGrpSpPr>
        <p:grpSpPr bwMode="auto">
          <a:xfrm>
            <a:off x="1066800" y="2286000"/>
            <a:ext cx="7162800" cy="3133725"/>
            <a:chOff x="1701" y="8698"/>
            <a:chExt cx="9360" cy="3780"/>
          </a:xfrm>
        </p:grpSpPr>
        <p:sp>
          <p:nvSpPr>
            <p:cNvPr id="111627" name="Line 11"/>
            <p:cNvSpPr>
              <a:spLocks noChangeShapeType="1"/>
            </p:cNvSpPr>
            <p:nvPr/>
          </p:nvSpPr>
          <p:spPr bwMode="auto">
            <a:xfrm flipV="1">
              <a:off x="4941" y="9238"/>
              <a:ext cx="0" cy="360"/>
            </a:xfrm>
            <a:prstGeom prst="line">
              <a:avLst/>
            </a:prstGeom>
            <a:noFill/>
            <a:ln w="9525">
              <a:solidFill>
                <a:srgbClr val="000000"/>
              </a:solidFill>
              <a:round/>
              <a:headEnd/>
              <a:tailEnd/>
            </a:ln>
          </p:spPr>
          <p:txBody>
            <a:bodyPr/>
            <a:lstStyle/>
            <a:p>
              <a:endParaRPr lang="es-ES"/>
            </a:p>
          </p:txBody>
        </p:sp>
        <p:sp>
          <p:nvSpPr>
            <p:cNvPr id="111628" name="Rectangle 12"/>
            <p:cNvSpPr>
              <a:spLocks noChangeArrowheads="1"/>
            </p:cNvSpPr>
            <p:nvPr/>
          </p:nvSpPr>
          <p:spPr bwMode="auto">
            <a:xfrm>
              <a:off x="2421" y="9058"/>
              <a:ext cx="4680" cy="2700"/>
            </a:xfrm>
            <a:prstGeom prst="rect">
              <a:avLst/>
            </a:prstGeom>
            <a:noFill/>
            <a:ln w="9525" cap="rnd">
              <a:solidFill>
                <a:srgbClr val="000000"/>
              </a:solidFill>
              <a:prstDash val="sysDot"/>
              <a:miter lim="800000"/>
              <a:headEnd/>
              <a:tailEnd/>
            </a:ln>
          </p:spPr>
          <p:txBody>
            <a:bodyPr/>
            <a:lstStyle/>
            <a:p>
              <a:endParaRPr lang="es-ES"/>
            </a:p>
          </p:txBody>
        </p:sp>
        <p:sp>
          <p:nvSpPr>
            <p:cNvPr id="111629" name="Text Box 13"/>
            <p:cNvSpPr txBox="1">
              <a:spLocks noChangeArrowheads="1"/>
            </p:cNvSpPr>
            <p:nvPr/>
          </p:nvSpPr>
          <p:spPr bwMode="auto">
            <a:xfrm>
              <a:off x="3861" y="8878"/>
              <a:ext cx="1800" cy="360"/>
            </a:xfrm>
            <a:prstGeom prst="rect">
              <a:avLst/>
            </a:prstGeom>
            <a:solidFill>
              <a:srgbClr val="FFFFFF"/>
            </a:solidFill>
            <a:ln w="9525">
              <a:solidFill>
                <a:srgbClr val="000000"/>
              </a:solidFill>
              <a:miter lim="800000"/>
              <a:headEnd/>
              <a:tailEnd/>
            </a:ln>
          </p:spPr>
          <p:txBody>
            <a:bodyPr/>
            <a:lstStyle/>
            <a:p>
              <a:pPr eaLnBrk="0" hangingPunct="0"/>
              <a:r>
                <a:rPr lang="es-ES" sz="1000">
                  <a:latin typeface="Arial" charset="0"/>
                </a:rPr>
                <a:t>Escuelas Primarias</a:t>
              </a:r>
            </a:p>
          </p:txBody>
        </p:sp>
        <p:sp>
          <p:nvSpPr>
            <p:cNvPr id="111630" name="Text Box 14"/>
            <p:cNvSpPr txBox="1">
              <a:spLocks noChangeArrowheads="1"/>
            </p:cNvSpPr>
            <p:nvPr/>
          </p:nvSpPr>
          <p:spPr bwMode="auto">
            <a:xfrm>
              <a:off x="6021" y="10138"/>
              <a:ext cx="1800" cy="540"/>
            </a:xfrm>
            <a:prstGeom prst="rect">
              <a:avLst/>
            </a:prstGeom>
            <a:solidFill>
              <a:srgbClr val="FFFFFF"/>
            </a:solidFill>
            <a:ln w="9525">
              <a:solidFill>
                <a:srgbClr val="000000"/>
              </a:solidFill>
              <a:miter lim="800000"/>
              <a:headEnd/>
              <a:tailEnd/>
            </a:ln>
          </p:spPr>
          <p:txBody>
            <a:bodyPr/>
            <a:lstStyle/>
            <a:p>
              <a:pPr eaLnBrk="0" hangingPunct="0"/>
              <a:r>
                <a:rPr lang="es-ES" sz="1000">
                  <a:latin typeface="Arial" charset="0"/>
                </a:rPr>
                <a:t>Colegios Secundarios</a:t>
              </a:r>
            </a:p>
          </p:txBody>
        </p:sp>
        <p:sp>
          <p:nvSpPr>
            <p:cNvPr id="111631" name="Text Box 15"/>
            <p:cNvSpPr txBox="1">
              <a:spLocks noChangeArrowheads="1"/>
            </p:cNvSpPr>
            <p:nvPr/>
          </p:nvSpPr>
          <p:spPr bwMode="auto">
            <a:xfrm>
              <a:off x="1701" y="10138"/>
              <a:ext cx="1800" cy="360"/>
            </a:xfrm>
            <a:prstGeom prst="rect">
              <a:avLst/>
            </a:prstGeom>
            <a:solidFill>
              <a:srgbClr val="FFFFFF"/>
            </a:solidFill>
            <a:ln w="9525">
              <a:solidFill>
                <a:srgbClr val="000000"/>
              </a:solidFill>
              <a:miter lim="800000"/>
              <a:headEnd/>
              <a:tailEnd/>
            </a:ln>
          </p:spPr>
          <p:txBody>
            <a:bodyPr/>
            <a:lstStyle/>
            <a:p>
              <a:pPr eaLnBrk="0" hangingPunct="0"/>
              <a:r>
                <a:rPr lang="es-ES" sz="1000">
                  <a:latin typeface="Arial" charset="0"/>
                </a:rPr>
                <a:t>Jardín Pre-escolar</a:t>
              </a:r>
            </a:p>
          </p:txBody>
        </p:sp>
        <p:grpSp>
          <p:nvGrpSpPr>
            <p:cNvPr id="111632" name="Group 16"/>
            <p:cNvGrpSpPr>
              <a:grpSpLocks/>
            </p:cNvGrpSpPr>
            <p:nvPr/>
          </p:nvGrpSpPr>
          <p:grpSpPr bwMode="auto">
            <a:xfrm>
              <a:off x="4041" y="9598"/>
              <a:ext cx="1620" cy="1440"/>
              <a:chOff x="3861" y="8464"/>
              <a:chExt cx="1620" cy="1440"/>
            </a:xfrm>
          </p:grpSpPr>
          <p:sp>
            <p:nvSpPr>
              <p:cNvPr id="111633" name="Oval 17"/>
              <p:cNvSpPr>
                <a:spLocks noChangeArrowheads="1"/>
              </p:cNvSpPr>
              <p:nvPr/>
            </p:nvSpPr>
            <p:spPr bwMode="auto">
              <a:xfrm>
                <a:off x="3861" y="8464"/>
                <a:ext cx="1620" cy="1440"/>
              </a:xfrm>
              <a:prstGeom prst="ellipse">
                <a:avLst/>
              </a:prstGeom>
              <a:solidFill>
                <a:srgbClr val="FFFFFF"/>
              </a:solidFill>
              <a:ln w="9525">
                <a:solidFill>
                  <a:srgbClr val="000000"/>
                </a:solidFill>
                <a:round/>
                <a:headEnd/>
                <a:tailEnd/>
              </a:ln>
            </p:spPr>
            <p:txBody>
              <a:bodyPr/>
              <a:lstStyle/>
              <a:p>
                <a:endParaRPr lang="es-ES"/>
              </a:p>
            </p:txBody>
          </p:sp>
          <p:sp>
            <p:nvSpPr>
              <p:cNvPr id="111634" name="Text Box 18"/>
              <p:cNvSpPr txBox="1">
                <a:spLocks noChangeArrowheads="1"/>
              </p:cNvSpPr>
              <p:nvPr/>
            </p:nvSpPr>
            <p:spPr bwMode="auto">
              <a:xfrm>
                <a:off x="4041" y="9004"/>
                <a:ext cx="1260" cy="540"/>
              </a:xfrm>
              <a:prstGeom prst="rect">
                <a:avLst/>
              </a:prstGeom>
              <a:solidFill>
                <a:srgbClr val="FFFFFF"/>
              </a:solidFill>
              <a:ln w="9525">
                <a:noFill/>
                <a:miter lim="800000"/>
                <a:headEnd/>
                <a:tailEnd/>
              </a:ln>
            </p:spPr>
            <p:txBody>
              <a:bodyPr/>
              <a:lstStyle/>
              <a:p>
                <a:pPr eaLnBrk="0" hangingPunct="0"/>
                <a:r>
                  <a:rPr lang="es-ES" sz="1000">
                    <a:latin typeface="Arial" charset="0"/>
                  </a:rPr>
                  <a:t>Ministerio de Educación</a:t>
                </a:r>
              </a:p>
            </p:txBody>
          </p:sp>
        </p:grpSp>
        <p:sp>
          <p:nvSpPr>
            <p:cNvPr id="111635" name="Line 19"/>
            <p:cNvSpPr>
              <a:spLocks noChangeShapeType="1"/>
            </p:cNvSpPr>
            <p:nvPr/>
          </p:nvSpPr>
          <p:spPr bwMode="auto">
            <a:xfrm flipH="1">
              <a:off x="3501" y="10318"/>
              <a:ext cx="540" cy="0"/>
            </a:xfrm>
            <a:prstGeom prst="line">
              <a:avLst/>
            </a:prstGeom>
            <a:noFill/>
            <a:ln w="9525">
              <a:solidFill>
                <a:srgbClr val="000000"/>
              </a:solidFill>
              <a:round/>
              <a:headEnd/>
              <a:tailEnd/>
            </a:ln>
          </p:spPr>
          <p:txBody>
            <a:bodyPr/>
            <a:lstStyle/>
            <a:p>
              <a:endParaRPr lang="es-ES"/>
            </a:p>
          </p:txBody>
        </p:sp>
        <p:sp>
          <p:nvSpPr>
            <p:cNvPr id="111636" name="Line 20"/>
            <p:cNvSpPr>
              <a:spLocks noChangeShapeType="1"/>
            </p:cNvSpPr>
            <p:nvPr/>
          </p:nvSpPr>
          <p:spPr bwMode="auto">
            <a:xfrm>
              <a:off x="1701" y="12478"/>
              <a:ext cx="9360" cy="0"/>
            </a:xfrm>
            <a:prstGeom prst="line">
              <a:avLst/>
            </a:prstGeom>
            <a:noFill/>
            <a:ln w="9525">
              <a:solidFill>
                <a:srgbClr val="000000"/>
              </a:solidFill>
              <a:round/>
              <a:headEnd/>
              <a:tailEnd/>
            </a:ln>
          </p:spPr>
          <p:txBody>
            <a:bodyPr/>
            <a:lstStyle/>
            <a:p>
              <a:endParaRPr lang="es-ES"/>
            </a:p>
          </p:txBody>
        </p:sp>
        <p:sp>
          <p:nvSpPr>
            <p:cNvPr id="111637" name="Line 21"/>
            <p:cNvSpPr>
              <a:spLocks noChangeShapeType="1"/>
            </p:cNvSpPr>
            <p:nvPr/>
          </p:nvSpPr>
          <p:spPr bwMode="auto">
            <a:xfrm flipV="1">
              <a:off x="1701" y="11758"/>
              <a:ext cx="0" cy="720"/>
            </a:xfrm>
            <a:prstGeom prst="line">
              <a:avLst/>
            </a:prstGeom>
            <a:noFill/>
            <a:ln w="9525">
              <a:solidFill>
                <a:srgbClr val="000000"/>
              </a:solidFill>
              <a:round/>
              <a:headEnd/>
              <a:tailEnd/>
            </a:ln>
          </p:spPr>
          <p:txBody>
            <a:bodyPr/>
            <a:lstStyle/>
            <a:p>
              <a:endParaRPr lang="es-ES"/>
            </a:p>
          </p:txBody>
        </p:sp>
        <p:sp>
          <p:nvSpPr>
            <p:cNvPr id="111638" name="Line 22"/>
            <p:cNvSpPr>
              <a:spLocks noChangeShapeType="1"/>
            </p:cNvSpPr>
            <p:nvPr/>
          </p:nvSpPr>
          <p:spPr bwMode="auto">
            <a:xfrm flipV="1">
              <a:off x="6201" y="11758"/>
              <a:ext cx="0" cy="720"/>
            </a:xfrm>
            <a:prstGeom prst="line">
              <a:avLst/>
            </a:prstGeom>
            <a:noFill/>
            <a:ln w="9525">
              <a:solidFill>
                <a:srgbClr val="000000"/>
              </a:solidFill>
              <a:round/>
              <a:headEnd/>
              <a:tailEnd/>
            </a:ln>
          </p:spPr>
          <p:txBody>
            <a:bodyPr/>
            <a:lstStyle/>
            <a:p>
              <a:endParaRPr lang="es-ES"/>
            </a:p>
          </p:txBody>
        </p:sp>
        <p:sp>
          <p:nvSpPr>
            <p:cNvPr id="111639" name="Text Box 23"/>
            <p:cNvSpPr txBox="1">
              <a:spLocks noChangeArrowheads="1"/>
            </p:cNvSpPr>
            <p:nvPr/>
          </p:nvSpPr>
          <p:spPr bwMode="auto">
            <a:xfrm>
              <a:off x="8541" y="10138"/>
              <a:ext cx="1920" cy="540"/>
            </a:xfrm>
            <a:prstGeom prst="rect">
              <a:avLst/>
            </a:prstGeom>
            <a:solidFill>
              <a:srgbClr val="FFFFFF"/>
            </a:solidFill>
            <a:ln w="9525">
              <a:solidFill>
                <a:srgbClr val="000000"/>
              </a:solidFill>
              <a:miter lim="800000"/>
              <a:headEnd/>
              <a:tailEnd/>
            </a:ln>
          </p:spPr>
          <p:txBody>
            <a:bodyPr/>
            <a:lstStyle/>
            <a:p>
              <a:pPr eaLnBrk="0" hangingPunct="0"/>
              <a:r>
                <a:rPr lang="es-ES" sz="1000">
                  <a:latin typeface="Arial" charset="0"/>
                </a:rPr>
                <a:t>CAPDE Internacional S.A.</a:t>
              </a:r>
            </a:p>
          </p:txBody>
        </p:sp>
        <p:grpSp>
          <p:nvGrpSpPr>
            <p:cNvPr id="111640" name="Group 24"/>
            <p:cNvGrpSpPr>
              <a:grpSpLocks/>
            </p:cNvGrpSpPr>
            <p:nvPr/>
          </p:nvGrpSpPr>
          <p:grpSpPr bwMode="auto">
            <a:xfrm>
              <a:off x="8181" y="8878"/>
              <a:ext cx="2520" cy="720"/>
              <a:chOff x="8721" y="7744"/>
              <a:chExt cx="2520" cy="720"/>
            </a:xfrm>
          </p:grpSpPr>
          <p:sp>
            <p:nvSpPr>
              <p:cNvPr id="111641" name="Oval 25"/>
              <p:cNvSpPr>
                <a:spLocks noChangeArrowheads="1"/>
              </p:cNvSpPr>
              <p:nvPr/>
            </p:nvSpPr>
            <p:spPr bwMode="auto">
              <a:xfrm>
                <a:off x="8721" y="7744"/>
                <a:ext cx="2520" cy="720"/>
              </a:xfrm>
              <a:prstGeom prst="ellipse">
                <a:avLst/>
              </a:prstGeom>
              <a:solidFill>
                <a:srgbClr val="FFFFFF"/>
              </a:solidFill>
              <a:ln w="9525">
                <a:solidFill>
                  <a:srgbClr val="000000"/>
                </a:solidFill>
                <a:round/>
                <a:headEnd/>
                <a:tailEnd/>
              </a:ln>
            </p:spPr>
            <p:txBody>
              <a:bodyPr/>
              <a:lstStyle/>
              <a:p>
                <a:endParaRPr lang="es-ES"/>
              </a:p>
            </p:txBody>
          </p:sp>
          <p:sp>
            <p:nvSpPr>
              <p:cNvPr id="111642" name="Text Box 26"/>
              <p:cNvSpPr txBox="1">
                <a:spLocks noChangeArrowheads="1"/>
              </p:cNvSpPr>
              <p:nvPr/>
            </p:nvSpPr>
            <p:spPr bwMode="auto">
              <a:xfrm>
                <a:off x="8901" y="7924"/>
                <a:ext cx="2160" cy="360"/>
              </a:xfrm>
              <a:prstGeom prst="rect">
                <a:avLst/>
              </a:prstGeom>
              <a:solidFill>
                <a:srgbClr val="FFFFFF"/>
              </a:solidFill>
              <a:ln w="9525">
                <a:noFill/>
                <a:miter lim="800000"/>
                <a:headEnd/>
                <a:tailEnd/>
              </a:ln>
            </p:spPr>
            <p:txBody>
              <a:bodyPr/>
              <a:lstStyle/>
              <a:p>
                <a:pPr eaLnBrk="0" hangingPunct="0"/>
                <a:r>
                  <a:rPr lang="es-ES" sz="1000">
                    <a:latin typeface="Arial" charset="0"/>
                  </a:rPr>
                  <a:t>Servicios de Desarrollo</a:t>
                </a:r>
              </a:p>
            </p:txBody>
          </p:sp>
        </p:grpSp>
        <p:grpSp>
          <p:nvGrpSpPr>
            <p:cNvPr id="111643" name="Group 27"/>
            <p:cNvGrpSpPr>
              <a:grpSpLocks/>
            </p:cNvGrpSpPr>
            <p:nvPr/>
          </p:nvGrpSpPr>
          <p:grpSpPr bwMode="auto">
            <a:xfrm>
              <a:off x="8361" y="11218"/>
              <a:ext cx="2520" cy="720"/>
              <a:chOff x="8721" y="7744"/>
              <a:chExt cx="2520" cy="720"/>
            </a:xfrm>
          </p:grpSpPr>
          <p:sp>
            <p:nvSpPr>
              <p:cNvPr id="111644" name="Oval 28"/>
              <p:cNvSpPr>
                <a:spLocks noChangeArrowheads="1"/>
              </p:cNvSpPr>
              <p:nvPr/>
            </p:nvSpPr>
            <p:spPr bwMode="auto">
              <a:xfrm>
                <a:off x="8721" y="7744"/>
                <a:ext cx="2520" cy="720"/>
              </a:xfrm>
              <a:prstGeom prst="ellipse">
                <a:avLst/>
              </a:prstGeom>
              <a:solidFill>
                <a:srgbClr val="FFFFFF"/>
              </a:solidFill>
              <a:ln w="9525">
                <a:solidFill>
                  <a:srgbClr val="000000"/>
                </a:solidFill>
                <a:round/>
                <a:headEnd/>
                <a:tailEnd/>
              </a:ln>
            </p:spPr>
            <p:txBody>
              <a:bodyPr/>
              <a:lstStyle/>
              <a:p>
                <a:endParaRPr lang="es-ES"/>
              </a:p>
            </p:txBody>
          </p:sp>
          <p:sp>
            <p:nvSpPr>
              <p:cNvPr id="111645" name="Text Box 29"/>
              <p:cNvSpPr txBox="1">
                <a:spLocks noChangeArrowheads="1"/>
              </p:cNvSpPr>
              <p:nvPr/>
            </p:nvSpPr>
            <p:spPr bwMode="auto">
              <a:xfrm>
                <a:off x="8901" y="7924"/>
                <a:ext cx="2160" cy="360"/>
              </a:xfrm>
              <a:prstGeom prst="rect">
                <a:avLst/>
              </a:prstGeom>
              <a:solidFill>
                <a:srgbClr val="FFFFFF"/>
              </a:solidFill>
              <a:ln w="9525">
                <a:noFill/>
                <a:miter lim="800000"/>
                <a:headEnd/>
                <a:tailEnd/>
              </a:ln>
            </p:spPr>
            <p:txBody>
              <a:bodyPr/>
              <a:lstStyle/>
              <a:p>
                <a:pPr eaLnBrk="0" hangingPunct="0"/>
                <a:r>
                  <a:rPr lang="es-ES" sz="1000">
                    <a:latin typeface="Arial" charset="0"/>
                  </a:rPr>
                  <a:t>Servicios de RRHH</a:t>
                </a:r>
              </a:p>
            </p:txBody>
          </p:sp>
        </p:grpSp>
        <p:sp>
          <p:nvSpPr>
            <p:cNvPr id="111646" name="Line 30"/>
            <p:cNvSpPr>
              <a:spLocks noChangeShapeType="1"/>
            </p:cNvSpPr>
            <p:nvPr/>
          </p:nvSpPr>
          <p:spPr bwMode="auto">
            <a:xfrm flipV="1">
              <a:off x="11061" y="11758"/>
              <a:ext cx="0" cy="720"/>
            </a:xfrm>
            <a:prstGeom prst="line">
              <a:avLst/>
            </a:prstGeom>
            <a:noFill/>
            <a:ln w="9525">
              <a:solidFill>
                <a:srgbClr val="000000"/>
              </a:solidFill>
              <a:round/>
              <a:headEnd/>
              <a:tailEnd/>
            </a:ln>
          </p:spPr>
          <p:txBody>
            <a:bodyPr/>
            <a:lstStyle/>
            <a:p>
              <a:endParaRPr lang="es-ES"/>
            </a:p>
          </p:txBody>
        </p:sp>
        <p:sp>
          <p:nvSpPr>
            <p:cNvPr id="111647" name="Line 31"/>
            <p:cNvSpPr>
              <a:spLocks noChangeShapeType="1"/>
            </p:cNvSpPr>
            <p:nvPr/>
          </p:nvSpPr>
          <p:spPr bwMode="auto">
            <a:xfrm flipV="1">
              <a:off x="9621" y="10678"/>
              <a:ext cx="0" cy="540"/>
            </a:xfrm>
            <a:prstGeom prst="line">
              <a:avLst/>
            </a:prstGeom>
            <a:noFill/>
            <a:ln w="9525">
              <a:solidFill>
                <a:srgbClr val="000000"/>
              </a:solidFill>
              <a:round/>
              <a:headEnd/>
              <a:tailEnd/>
            </a:ln>
          </p:spPr>
          <p:txBody>
            <a:bodyPr/>
            <a:lstStyle/>
            <a:p>
              <a:endParaRPr lang="es-ES"/>
            </a:p>
          </p:txBody>
        </p:sp>
        <p:sp>
          <p:nvSpPr>
            <p:cNvPr id="111648" name="Line 32"/>
            <p:cNvSpPr>
              <a:spLocks noChangeShapeType="1"/>
            </p:cNvSpPr>
            <p:nvPr/>
          </p:nvSpPr>
          <p:spPr bwMode="auto">
            <a:xfrm flipV="1">
              <a:off x="9621" y="9598"/>
              <a:ext cx="0" cy="540"/>
            </a:xfrm>
            <a:prstGeom prst="line">
              <a:avLst/>
            </a:prstGeom>
            <a:noFill/>
            <a:ln w="9525">
              <a:solidFill>
                <a:srgbClr val="000000"/>
              </a:solidFill>
              <a:round/>
              <a:headEnd/>
              <a:tailEnd/>
            </a:ln>
          </p:spPr>
          <p:txBody>
            <a:bodyPr/>
            <a:lstStyle/>
            <a:p>
              <a:endParaRPr lang="es-ES"/>
            </a:p>
          </p:txBody>
        </p:sp>
        <p:sp>
          <p:nvSpPr>
            <p:cNvPr id="111649" name="Line 33"/>
            <p:cNvSpPr>
              <a:spLocks noChangeShapeType="1"/>
            </p:cNvSpPr>
            <p:nvPr/>
          </p:nvSpPr>
          <p:spPr bwMode="auto">
            <a:xfrm flipV="1">
              <a:off x="9621" y="8698"/>
              <a:ext cx="0" cy="180"/>
            </a:xfrm>
            <a:prstGeom prst="line">
              <a:avLst/>
            </a:prstGeom>
            <a:noFill/>
            <a:ln w="9525">
              <a:solidFill>
                <a:srgbClr val="000000"/>
              </a:solidFill>
              <a:round/>
              <a:headEnd/>
              <a:tailEnd/>
            </a:ln>
          </p:spPr>
          <p:txBody>
            <a:bodyPr/>
            <a:lstStyle/>
            <a:p>
              <a:endParaRPr lang="es-ES"/>
            </a:p>
          </p:txBody>
        </p:sp>
        <p:sp>
          <p:nvSpPr>
            <p:cNvPr id="111650" name="Line 34"/>
            <p:cNvSpPr>
              <a:spLocks noChangeShapeType="1"/>
            </p:cNvSpPr>
            <p:nvPr/>
          </p:nvSpPr>
          <p:spPr bwMode="auto">
            <a:xfrm>
              <a:off x="6921" y="12118"/>
              <a:ext cx="2700" cy="0"/>
            </a:xfrm>
            <a:prstGeom prst="line">
              <a:avLst/>
            </a:prstGeom>
            <a:noFill/>
            <a:ln w="9525" cap="rnd">
              <a:solidFill>
                <a:srgbClr val="000000"/>
              </a:solidFill>
              <a:prstDash val="sysDot"/>
              <a:round/>
              <a:headEnd/>
              <a:tailEnd/>
            </a:ln>
          </p:spPr>
          <p:txBody>
            <a:bodyPr/>
            <a:lstStyle/>
            <a:p>
              <a:endParaRPr lang="es-ES"/>
            </a:p>
          </p:txBody>
        </p:sp>
        <p:sp>
          <p:nvSpPr>
            <p:cNvPr id="111651" name="Line 35"/>
            <p:cNvSpPr>
              <a:spLocks noChangeShapeType="1"/>
            </p:cNvSpPr>
            <p:nvPr/>
          </p:nvSpPr>
          <p:spPr bwMode="auto">
            <a:xfrm flipV="1">
              <a:off x="6921" y="11758"/>
              <a:ext cx="0" cy="360"/>
            </a:xfrm>
            <a:prstGeom prst="line">
              <a:avLst/>
            </a:prstGeom>
            <a:noFill/>
            <a:ln w="9525" cap="rnd">
              <a:solidFill>
                <a:srgbClr val="000000"/>
              </a:solidFill>
              <a:prstDash val="sysDot"/>
              <a:round/>
              <a:headEnd/>
              <a:tailEnd/>
            </a:ln>
          </p:spPr>
          <p:txBody>
            <a:bodyPr/>
            <a:lstStyle/>
            <a:p>
              <a:endParaRPr lang="es-ES"/>
            </a:p>
          </p:txBody>
        </p:sp>
        <p:sp>
          <p:nvSpPr>
            <p:cNvPr id="111652" name="Line 36"/>
            <p:cNvSpPr>
              <a:spLocks noChangeShapeType="1"/>
            </p:cNvSpPr>
            <p:nvPr/>
          </p:nvSpPr>
          <p:spPr bwMode="auto">
            <a:xfrm>
              <a:off x="6741" y="8698"/>
              <a:ext cx="0" cy="360"/>
            </a:xfrm>
            <a:prstGeom prst="line">
              <a:avLst/>
            </a:prstGeom>
            <a:noFill/>
            <a:ln w="9525" cap="rnd">
              <a:solidFill>
                <a:srgbClr val="000000"/>
              </a:solidFill>
              <a:prstDash val="sysDot"/>
              <a:round/>
              <a:headEnd/>
              <a:tailEnd/>
            </a:ln>
          </p:spPr>
          <p:txBody>
            <a:bodyPr/>
            <a:lstStyle/>
            <a:p>
              <a:endParaRPr lang="es-ES"/>
            </a:p>
          </p:txBody>
        </p:sp>
        <p:sp>
          <p:nvSpPr>
            <p:cNvPr id="111653" name="Line 37"/>
            <p:cNvSpPr>
              <a:spLocks noChangeShapeType="1"/>
            </p:cNvSpPr>
            <p:nvPr/>
          </p:nvSpPr>
          <p:spPr bwMode="auto">
            <a:xfrm>
              <a:off x="5661" y="10318"/>
              <a:ext cx="360" cy="0"/>
            </a:xfrm>
            <a:prstGeom prst="line">
              <a:avLst/>
            </a:prstGeom>
            <a:noFill/>
            <a:ln w="9525">
              <a:solidFill>
                <a:srgbClr val="000000"/>
              </a:solidFill>
              <a:round/>
              <a:headEnd/>
              <a:tailEnd/>
            </a:ln>
          </p:spPr>
          <p:txBody>
            <a:bodyPr/>
            <a:lstStyle/>
            <a:p>
              <a:endParaRPr lang="es-ES"/>
            </a:p>
          </p:txBody>
        </p:sp>
        <p:sp>
          <p:nvSpPr>
            <p:cNvPr id="111654" name="Line 38"/>
            <p:cNvSpPr>
              <a:spLocks noChangeShapeType="1"/>
            </p:cNvSpPr>
            <p:nvPr/>
          </p:nvSpPr>
          <p:spPr bwMode="auto">
            <a:xfrm>
              <a:off x="9621" y="11938"/>
              <a:ext cx="0" cy="180"/>
            </a:xfrm>
            <a:prstGeom prst="line">
              <a:avLst/>
            </a:prstGeom>
            <a:noFill/>
            <a:ln w="9525">
              <a:solidFill>
                <a:srgbClr val="000000"/>
              </a:solidFill>
              <a:round/>
              <a:headEnd/>
              <a:tailEnd/>
            </a:ln>
          </p:spPr>
          <p:txBody>
            <a:bodyPr/>
            <a:lstStyle/>
            <a:p>
              <a:endParaRPr lang="es-ES"/>
            </a:p>
          </p:txBody>
        </p:sp>
        <p:sp>
          <p:nvSpPr>
            <p:cNvPr id="111655" name="Line 39"/>
            <p:cNvSpPr>
              <a:spLocks noChangeShapeType="1"/>
            </p:cNvSpPr>
            <p:nvPr/>
          </p:nvSpPr>
          <p:spPr bwMode="auto">
            <a:xfrm>
              <a:off x="4941" y="11038"/>
              <a:ext cx="0" cy="540"/>
            </a:xfrm>
            <a:prstGeom prst="line">
              <a:avLst/>
            </a:prstGeom>
            <a:noFill/>
            <a:ln w="9525">
              <a:solidFill>
                <a:srgbClr val="000000"/>
              </a:solidFill>
              <a:round/>
              <a:headEnd/>
              <a:tailEnd/>
            </a:ln>
          </p:spPr>
          <p:txBody>
            <a:bodyPr/>
            <a:lstStyle/>
            <a:p>
              <a:endParaRPr lang="es-ES"/>
            </a:p>
          </p:txBody>
        </p:sp>
        <p:sp>
          <p:nvSpPr>
            <p:cNvPr id="111656" name="Text Box 40"/>
            <p:cNvSpPr txBox="1">
              <a:spLocks noChangeArrowheads="1"/>
            </p:cNvSpPr>
            <p:nvPr/>
          </p:nvSpPr>
          <p:spPr bwMode="auto">
            <a:xfrm>
              <a:off x="3861" y="11578"/>
              <a:ext cx="1800" cy="540"/>
            </a:xfrm>
            <a:prstGeom prst="rect">
              <a:avLst/>
            </a:prstGeom>
            <a:solidFill>
              <a:srgbClr val="FFFFFF"/>
            </a:solidFill>
            <a:ln w="9525">
              <a:solidFill>
                <a:srgbClr val="000000"/>
              </a:solidFill>
              <a:miter lim="800000"/>
              <a:headEnd/>
              <a:tailEnd/>
            </a:ln>
          </p:spPr>
          <p:txBody>
            <a:bodyPr/>
            <a:lstStyle/>
            <a:p>
              <a:pPr eaLnBrk="0" hangingPunct="0"/>
              <a:r>
                <a:rPr lang="es-ES" sz="1000">
                  <a:latin typeface="Arial" charset="0"/>
                </a:rPr>
                <a:t>Universidades Estudios Superiores</a:t>
              </a:r>
            </a:p>
          </p:txBody>
        </p:sp>
      </p:grpSp>
      <p:sp>
        <p:nvSpPr>
          <p:cNvPr id="111657" name="Line 41"/>
          <p:cNvSpPr>
            <a:spLocks noChangeShapeType="1"/>
          </p:cNvSpPr>
          <p:nvPr/>
        </p:nvSpPr>
        <p:spPr bwMode="auto">
          <a:xfrm>
            <a:off x="4953000" y="2286000"/>
            <a:ext cx="2209800" cy="0"/>
          </a:xfrm>
          <a:prstGeom prst="line">
            <a:avLst/>
          </a:prstGeom>
          <a:noFill/>
          <a:ln w="9525" cap="rnd">
            <a:solidFill>
              <a:schemeClr val="tx1"/>
            </a:solidFill>
            <a:prstDash val="sysDot"/>
            <a:miter lim="800000"/>
            <a:headEnd/>
            <a:tailEnd/>
          </a:ln>
          <a:effectLst/>
        </p:spPr>
        <p:txBody>
          <a:bodyPr wrap="none"/>
          <a:lstStyle/>
          <a:p>
            <a:endParaRPr lang="es-E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13667"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13668"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3600" b="1">
                <a:solidFill>
                  <a:schemeClr val="folHlink"/>
                </a:solidFill>
              </a:rPr>
              <a:t>Tamaño de la muestra, encuesta realizada y Plan Piloto</a:t>
            </a:r>
            <a:endParaRPr lang="es-ES" sz="3600" b="1">
              <a:solidFill>
                <a:schemeClr val="folHlink"/>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4" name="Text Box 4"/>
          <p:cNvSpPr txBox="1">
            <a:spLocks noChangeArrowheads="1"/>
          </p:cNvSpPr>
          <p:nvPr/>
        </p:nvSpPr>
        <p:spPr bwMode="auto">
          <a:xfrm>
            <a:off x="0" y="6553200"/>
            <a:ext cx="3733800" cy="336550"/>
          </a:xfrm>
          <a:prstGeom prst="rect">
            <a:avLst/>
          </a:prstGeom>
          <a:solidFill>
            <a:schemeClr val="folHlink"/>
          </a:solidFill>
          <a:ln w="9525">
            <a:noFill/>
            <a:miter lim="800000"/>
            <a:headEnd/>
            <a:tailEnd/>
          </a:ln>
          <a:effectLst/>
        </p:spPr>
        <p:txBody>
          <a:bodyPr>
            <a:spAutoFit/>
          </a:bodyPr>
          <a:lstStyle/>
          <a:p>
            <a:pPr algn="l">
              <a:spcBef>
                <a:spcPct val="50000"/>
              </a:spcBef>
            </a:pPr>
            <a:r>
              <a:rPr lang="es-MX" sz="1600" b="1">
                <a:solidFill>
                  <a:schemeClr val="bg1"/>
                </a:solidFill>
              </a:rPr>
              <a:t>Luis A. Lara Delgado  </a:t>
            </a:r>
            <a:endParaRPr lang="es-ES" sz="1600" b="1">
              <a:solidFill>
                <a:schemeClr val="bg1"/>
              </a:solidFill>
            </a:endParaRPr>
          </a:p>
        </p:txBody>
      </p:sp>
      <p:sp>
        <p:nvSpPr>
          <p:cNvPr id="112645" name="Text Box 5"/>
          <p:cNvSpPr txBox="1">
            <a:spLocks noChangeArrowheads="1"/>
          </p:cNvSpPr>
          <p:nvPr/>
        </p:nvSpPr>
        <p:spPr bwMode="auto">
          <a:xfrm>
            <a:off x="0" y="0"/>
            <a:ext cx="9144000" cy="336550"/>
          </a:xfrm>
          <a:prstGeom prst="rect">
            <a:avLst/>
          </a:prstGeom>
          <a:solidFill>
            <a:schemeClr val="folHlink"/>
          </a:solidFill>
          <a:ln w="9525">
            <a:noFill/>
            <a:miter lim="800000"/>
            <a:headEnd/>
            <a:tailEnd/>
          </a:ln>
          <a:effectLst/>
        </p:spPr>
        <p:txBody>
          <a:bodyPr>
            <a:spAutoFit/>
          </a:bodyPr>
          <a:lstStyle/>
          <a:p>
            <a:pPr algn="l">
              <a:spcBef>
                <a:spcPct val="50000"/>
              </a:spcBef>
            </a:pPr>
            <a:r>
              <a:rPr lang="es-MX" sz="1600" b="1">
                <a:solidFill>
                  <a:schemeClr val="bg1"/>
                </a:solidFill>
              </a:rPr>
              <a:t>Proyecto de graduación:                                                             CAPDE Internacional S.A.</a:t>
            </a:r>
            <a:endParaRPr lang="es-ES" sz="1600" b="1">
              <a:solidFill>
                <a:schemeClr val="bg1"/>
              </a:solidFill>
            </a:endParaRPr>
          </a:p>
        </p:txBody>
      </p:sp>
      <p:sp>
        <p:nvSpPr>
          <p:cNvPr id="112646" name="Rectangle 6"/>
          <p:cNvSpPr>
            <a:spLocks noChangeArrowheads="1"/>
          </p:cNvSpPr>
          <p:nvPr/>
        </p:nvSpPr>
        <p:spPr bwMode="auto">
          <a:xfrm>
            <a:off x="0" y="774700"/>
            <a:ext cx="9144000" cy="3898900"/>
          </a:xfrm>
          <a:prstGeom prst="rect">
            <a:avLst/>
          </a:prstGeom>
          <a:noFill/>
          <a:ln w="9525">
            <a:noFill/>
            <a:miter lim="800000"/>
            <a:headEnd/>
            <a:tailEnd/>
          </a:ln>
          <a:effectLst/>
        </p:spPr>
        <p:txBody>
          <a:bodyPr>
            <a:spAutoFit/>
          </a:bodyPr>
          <a:lstStyle/>
          <a:p>
            <a:pPr algn="l"/>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2651" name="Rectangle 11"/>
          <p:cNvSpPr>
            <a:spLocks noChangeArrowheads="1"/>
          </p:cNvSpPr>
          <p:nvPr/>
        </p:nvSpPr>
        <p:spPr bwMode="auto">
          <a:xfrm>
            <a:off x="0" y="774700"/>
            <a:ext cx="9144000" cy="609600"/>
          </a:xfrm>
          <a:prstGeom prst="rect">
            <a:avLst/>
          </a:prstGeom>
          <a:noFill/>
          <a:ln w="9525">
            <a:noFill/>
            <a:miter lim="800000"/>
            <a:headEnd/>
            <a:tailEnd/>
          </a:ln>
          <a:effectLst/>
        </p:spPr>
        <p:txBody>
          <a:bodyPr>
            <a:spAutoFit/>
          </a:bodyPr>
          <a:lstStyle/>
          <a:p>
            <a:pPr algn="l"/>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2652" name="Text Box 12"/>
          <p:cNvSpPr txBox="1">
            <a:spLocks noChangeArrowheads="1"/>
          </p:cNvSpPr>
          <p:nvPr/>
        </p:nvSpPr>
        <p:spPr bwMode="auto">
          <a:xfrm>
            <a:off x="1066800" y="2209800"/>
            <a:ext cx="304800" cy="374332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ES" sz="2400"/>
          </a:p>
        </p:txBody>
      </p:sp>
      <p:sp>
        <p:nvSpPr>
          <p:cNvPr id="112653" name="Text Box 13"/>
          <p:cNvSpPr txBox="1">
            <a:spLocks noChangeArrowheads="1"/>
          </p:cNvSpPr>
          <p:nvPr/>
        </p:nvSpPr>
        <p:spPr bwMode="auto">
          <a:xfrm>
            <a:off x="3794125" y="2209800"/>
            <a:ext cx="184150" cy="155257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ES" sz="2400"/>
          </a:p>
        </p:txBody>
      </p:sp>
      <p:sp>
        <p:nvSpPr>
          <p:cNvPr id="112654" name="Text Box 14"/>
          <p:cNvSpPr txBox="1">
            <a:spLocks noChangeArrowheads="1"/>
          </p:cNvSpPr>
          <p:nvPr/>
        </p:nvSpPr>
        <p:spPr bwMode="auto">
          <a:xfrm>
            <a:off x="3810000" y="4114800"/>
            <a:ext cx="184150" cy="155257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ES" sz="2400"/>
          </a:p>
        </p:txBody>
      </p:sp>
      <p:graphicFrame>
        <p:nvGraphicFramePr>
          <p:cNvPr id="112657" name="Object 17"/>
          <p:cNvGraphicFramePr>
            <a:graphicFrameLocks noChangeAspect="1"/>
          </p:cNvGraphicFramePr>
          <p:nvPr/>
        </p:nvGraphicFramePr>
        <p:xfrm>
          <a:off x="3810000" y="381000"/>
          <a:ext cx="5046663" cy="6477000"/>
        </p:xfrm>
        <a:graphic>
          <a:graphicData uri="http://schemas.openxmlformats.org/presentationml/2006/ole">
            <p:oleObj spid="_x0000_s112657" name="Hoja de cálculo" r:id="rId3" imgW="5343751" imgH="7201262" progId="Excel.Sheet.8">
              <p:embed/>
            </p:oleObj>
          </a:graphicData>
        </a:graphic>
      </p:graphicFrame>
      <p:sp>
        <p:nvSpPr>
          <p:cNvPr id="112659" name="Text Box 19"/>
          <p:cNvSpPr txBox="1">
            <a:spLocks noChangeArrowheads="1"/>
          </p:cNvSpPr>
          <p:nvPr/>
        </p:nvSpPr>
        <p:spPr bwMode="auto">
          <a:xfrm>
            <a:off x="762000" y="2057400"/>
            <a:ext cx="2819400" cy="2227263"/>
          </a:xfrm>
          <a:prstGeom prst="rect">
            <a:avLst/>
          </a:prstGeom>
          <a:noFill/>
          <a:ln w="9525">
            <a:noFill/>
            <a:miter lim="800000"/>
            <a:headEnd/>
            <a:tailEnd/>
          </a:ln>
          <a:effectLst/>
        </p:spPr>
        <p:txBody>
          <a:bodyPr>
            <a:spAutoFit/>
          </a:bodyPr>
          <a:lstStyle/>
          <a:p>
            <a:pPr>
              <a:spcBef>
                <a:spcPct val="50000"/>
              </a:spcBef>
            </a:pPr>
            <a:r>
              <a:rPr lang="es-MX" b="1">
                <a:solidFill>
                  <a:schemeClr val="folHlink"/>
                </a:solidFill>
              </a:rPr>
              <a:t>Determinación del tamaño de la muestra para la encuesta</a:t>
            </a:r>
            <a:endParaRPr lang="es-ES" b="1">
              <a:solidFill>
                <a:schemeClr val="folHlink"/>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0" y="6553200"/>
            <a:ext cx="3733800" cy="336550"/>
          </a:xfrm>
          <a:prstGeom prst="rect">
            <a:avLst/>
          </a:prstGeom>
          <a:solidFill>
            <a:schemeClr val="folHlink"/>
          </a:solidFill>
          <a:ln w="9525">
            <a:noFill/>
            <a:miter lim="800000"/>
            <a:headEnd/>
            <a:tailEnd/>
          </a:ln>
          <a:effectLst/>
        </p:spPr>
        <p:txBody>
          <a:bodyPr>
            <a:spAutoFit/>
          </a:bodyPr>
          <a:lstStyle/>
          <a:p>
            <a:pPr algn="l">
              <a:spcBef>
                <a:spcPct val="50000"/>
              </a:spcBef>
            </a:pPr>
            <a:r>
              <a:rPr lang="es-MX" sz="1600" b="1">
                <a:solidFill>
                  <a:schemeClr val="bg1"/>
                </a:solidFill>
              </a:rPr>
              <a:t>Luis A. Lara Delgado  </a:t>
            </a:r>
            <a:endParaRPr lang="es-ES" sz="1600" b="1">
              <a:solidFill>
                <a:schemeClr val="bg1"/>
              </a:solidFill>
            </a:endParaRPr>
          </a:p>
        </p:txBody>
      </p:sp>
      <p:sp>
        <p:nvSpPr>
          <p:cNvPr id="114691" name="Text Box 3"/>
          <p:cNvSpPr txBox="1">
            <a:spLocks noChangeArrowheads="1"/>
          </p:cNvSpPr>
          <p:nvPr/>
        </p:nvSpPr>
        <p:spPr bwMode="auto">
          <a:xfrm>
            <a:off x="0" y="0"/>
            <a:ext cx="9144000" cy="336550"/>
          </a:xfrm>
          <a:prstGeom prst="rect">
            <a:avLst/>
          </a:prstGeom>
          <a:solidFill>
            <a:schemeClr val="folHlink"/>
          </a:solidFill>
          <a:ln w="9525">
            <a:noFill/>
            <a:miter lim="800000"/>
            <a:headEnd/>
            <a:tailEnd/>
          </a:ln>
          <a:effectLst/>
        </p:spPr>
        <p:txBody>
          <a:bodyPr>
            <a:spAutoFit/>
          </a:bodyPr>
          <a:lstStyle/>
          <a:p>
            <a:pPr algn="l">
              <a:spcBef>
                <a:spcPct val="50000"/>
              </a:spcBef>
            </a:pPr>
            <a:r>
              <a:rPr lang="es-MX" sz="1600" b="1">
                <a:solidFill>
                  <a:schemeClr val="bg1"/>
                </a:solidFill>
              </a:rPr>
              <a:t>Proyecto de graduación:                                                             CAPDE Internacional S.A.</a:t>
            </a:r>
            <a:endParaRPr lang="es-ES" sz="1600" b="1">
              <a:solidFill>
                <a:schemeClr val="bg1"/>
              </a:solidFill>
            </a:endParaRPr>
          </a:p>
        </p:txBody>
      </p:sp>
      <p:sp>
        <p:nvSpPr>
          <p:cNvPr id="114692" name="Rectangle 4"/>
          <p:cNvSpPr>
            <a:spLocks noChangeArrowheads="1"/>
          </p:cNvSpPr>
          <p:nvPr/>
        </p:nvSpPr>
        <p:spPr bwMode="auto">
          <a:xfrm>
            <a:off x="0" y="774700"/>
            <a:ext cx="9144000" cy="3898900"/>
          </a:xfrm>
          <a:prstGeom prst="rect">
            <a:avLst/>
          </a:prstGeom>
          <a:noFill/>
          <a:ln w="9525">
            <a:noFill/>
            <a:miter lim="800000"/>
            <a:headEnd/>
            <a:tailEnd/>
          </a:ln>
          <a:effectLst/>
        </p:spPr>
        <p:txBody>
          <a:bodyPr>
            <a:spAutoFit/>
          </a:bodyPr>
          <a:lstStyle/>
          <a:p>
            <a:pPr algn="l"/>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4693" name="Rectangle 5"/>
          <p:cNvSpPr>
            <a:spLocks noChangeArrowheads="1"/>
          </p:cNvSpPr>
          <p:nvPr/>
        </p:nvSpPr>
        <p:spPr bwMode="auto">
          <a:xfrm>
            <a:off x="0" y="774700"/>
            <a:ext cx="9144000" cy="609600"/>
          </a:xfrm>
          <a:prstGeom prst="rect">
            <a:avLst/>
          </a:prstGeom>
          <a:noFill/>
          <a:ln w="9525">
            <a:noFill/>
            <a:miter lim="800000"/>
            <a:headEnd/>
            <a:tailEnd/>
          </a:ln>
          <a:effectLst/>
        </p:spPr>
        <p:txBody>
          <a:bodyPr>
            <a:spAutoFit/>
          </a:bodyPr>
          <a:lstStyle/>
          <a:p>
            <a:pPr algn="l"/>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4694" name="Text Box 6"/>
          <p:cNvSpPr txBox="1">
            <a:spLocks noChangeArrowheads="1"/>
          </p:cNvSpPr>
          <p:nvPr/>
        </p:nvSpPr>
        <p:spPr bwMode="auto">
          <a:xfrm>
            <a:off x="1066800" y="2209800"/>
            <a:ext cx="304800" cy="374332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ES" sz="2400"/>
          </a:p>
        </p:txBody>
      </p:sp>
      <p:sp>
        <p:nvSpPr>
          <p:cNvPr id="114695" name="Text Box 7"/>
          <p:cNvSpPr txBox="1">
            <a:spLocks noChangeArrowheads="1"/>
          </p:cNvSpPr>
          <p:nvPr/>
        </p:nvSpPr>
        <p:spPr bwMode="auto">
          <a:xfrm>
            <a:off x="3794125" y="2209800"/>
            <a:ext cx="184150" cy="155257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ES" sz="2400"/>
          </a:p>
        </p:txBody>
      </p:sp>
      <p:sp>
        <p:nvSpPr>
          <p:cNvPr id="114696" name="Text Box 8"/>
          <p:cNvSpPr txBox="1">
            <a:spLocks noChangeArrowheads="1"/>
          </p:cNvSpPr>
          <p:nvPr/>
        </p:nvSpPr>
        <p:spPr bwMode="auto">
          <a:xfrm>
            <a:off x="3810000" y="4114800"/>
            <a:ext cx="184150" cy="155257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ES" sz="2400"/>
          </a:p>
        </p:txBody>
      </p:sp>
      <p:sp>
        <p:nvSpPr>
          <p:cNvPr id="114698" name="Text Box 10"/>
          <p:cNvSpPr txBox="1">
            <a:spLocks noChangeArrowheads="1"/>
          </p:cNvSpPr>
          <p:nvPr/>
        </p:nvSpPr>
        <p:spPr bwMode="auto">
          <a:xfrm>
            <a:off x="762000" y="2057400"/>
            <a:ext cx="2819400" cy="2227263"/>
          </a:xfrm>
          <a:prstGeom prst="rect">
            <a:avLst/>
          </a:prstGeom>
          <a:noFill/>
          <a:ln w="9525">
            <a:noFill/>
            <a:miter lim="800000"/>
            <a:headEnd/>
            <a:tailEnd/>
          </a:ln>
          <a:effectLst/>
        </p:spPr>
        <p:txBody>
          <a:bodyPr>
            <a:spAutoFit/>
          </a:bodyPr>
          <a:lstStyle/>
          <a:p>
            <a:pPr>
              <a:spcBef>
                <a:spcPct val="50000"/>
              </a:spcBef>
            </a:pPr>
            <a:r>
              <a:rPr lang="es-MX" b="1">
                <a:solidFill>
                  <a:schemeClr val="folHlink"/>
                </a:solidFill>
              </a:rPr>
              <a:t>Encuesta realizada a 221 Instituciones educativas</a:t>
            </a:r>
            <a:endParaRPr lang="es-ES" b="1">
              <a:solidFill>
                <a:schemeClr val="folHlink"/>
              </a:solidFill>
            </a:endParaRPr>
          </a:p>
        </p:txBody>
      </p:sp>
      <p:graphicFrame>
        <p:nvGraphicFramePr>
          <p:cNvPr id="114699" name="Object 11"/>
          <p:cNvGraphicFramePr>
            <a:graphicFrameLocks noChangeAspect="1"/>
          </p:cNvGraphicFramePr>
          <p:nvPr/>
        </p:nvGraphicFramePr>
        <p:xfrm>
          <a:off x="3810000" y="381000"/>
          <a:ext cx="5000625" cy="6477000"/>
        </p:xfrm>
        <a:graphic>
          <a:graphicData uri="http://schemas.openxmlformats.org/presentationml/2006/ole">
            <p:oleObj spid="_x0000_s114699" name="Hoja de cálculo" r:id="rId3" imgW="6677431" imgH="9210916" progId="Excel.Sheet.8">
              <p:embed/>
            </p:oleObj>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s-MX" sz="3200" b="1"/>
              <a:t>Introducción:</a:t>
            </a:r>
            <a:endParaRPr lang="es-ES" sz="3200" b="1"/>
          </a:p>
        </p:txBody>
      </p:sp>
      <p:sp>
        <p:nvSpPr>
          <p:cNvPr id="96259" name="Rectangle 3"/>
          <p:cNvSpPr>
            <a:spLocks noGrp="1" noChangeArrowheads="1"/>
          </p:cNvSpPr>
          <p:nvPr>
            <p:ph type="body" idx="1"/>
          </p:nvPr>
        </p:nvSpPr>
        <p:spPr>
          <a:xfrm>
            <a:off x="914400" y="1981200"/>
            <a:ext cx="7772400" cy="4114800"/>
          </a:xfrm>
        </p:spPr>
        <p:txBody>
          <a:bodyPr/>
          <a:lstStyle/>
          <a:p>
            <a:pPr algn="just">
              <a:lnSpc>
                <a:spcPct val="90000"/>
              </a:lnSpc>
            </a:pPr>
            <a:r>
              <a:rPr lang="es-MX" sz="1800"/>
              <a:t>En la actualidad tenemos un grave problema social </a:t>
            </a:r>
            <a:r>
              <a:rPr lang="es-MX" sz="1800" b="1"/>
              <a:t>“la falta de educación de nuestros jóvenes al cumplir sus 18 años” </a:t>
            </a:r>
            <a:r>
              <a:rPr lang="es-MX" sz="1800"/>
              <a:t>;el INEC revela los siguientes valores:</a:t>
            </a:r>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buFont typeface="Wingdings" pitchFamily="2" charset="2"/>
              <a:buNone/>
            </a:pPr>
            <a:endParaRPr lang="es-MX" sz="1800"/>
          </a:p>
          <a:p>
            <a:pPr algn="just">
              <a:lnSpc>
                <a:spcPct val="90000"/>
              </a:lnSpc>
            </a:pPr>
            <a:r>
              <a:rPr lang="es-MX" sz="1800"/>
              <a:t>Los indices son muy altos y hay que atender esta necesidad; esta es una alternativa de solución para estos problemas.</a:t>
            </a:r>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MX" sz="1800"/>
          </a:p>
          <a:p>
            <a:pPr algn="just">
              <a:lnSpc>
                <a:spcPct val="90000"/>
              </a:lnSpc>
            </a:pPr>
            <a:endParaRPr lang="es-ES" sz="1800"/>
          </a:p>
        </p:txBody>
      </p:sp>
      <p:sp>
        <p:nvSpPr>
          <p:cNvPr id="96261" name="Text Box 5"/>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graphicFrame>
        <p:nvGraphicFramePr>
          <p:cNvPr id="96263" name="Object 7"/>
          <p:cNvGraphicFramePr>
            <a:graphicFrameLocks noChangeAspect="1"/>
          </p:cNvGraphicFramePr>
          <p:nvPr/>
        </p:nvGraphicFramePr>
        <p:xfrm>
          <a:off x="1981200" y="3124200"/>
          <a:ext cx="5562600" cy="2308225"/>
        </p:xfrm>
        <a:graphic>
          <a:graphicData uri="http://schemas.openxmlformats.org/presentationml/2006/ole">
            <p:oleObj spid="_x0000_s96263" name="Hoja de cálculo" r:id="rId3" imgW="3534091" imgH="1467091" progId="Excel.Sheet.8">
              <p:embed/>
            </p:oleObj>
          </a:graphicData>
        </a:graphic>
      </p:graphicFrame>
      <p:sp>
        <p:nvSpPr>
          <p:cNvPr id="96264" name="Text Box 8"/>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0" y="6553200"/>
            <a:ext cx="3733800" cy="336550"/>
          </a:xfrm>
          <a:prstGeom prst="rect">
            <a:avLst/>
          </a:prstGeom>
          <a:solidFill>
            <a:schemeClr val="folHlink"/>
          </a:solidFill>
          <a:ln w="9525">
            <a:noFill/>
            <a:miter lim="800000"/>
            <a:headEnd/>
            <a:tailEnd/>
          </a:ln>
          <a:effectLst/>
        </p:spPr>
        <p:txBody>
          <a:bodyPr>
            <a:spAutoFit/>
          </a:bodyPr>
          <a:lstStyle/>
          <a:p>
            <a:pPr algn="l">
              <a:spcBef>
                <a:spcPct val="50000"/>
              </a:spcBef>
            </a:pPr>
            <a:r>
              <a:rPr lang="es-MX" sz="1600" b="1">
                <a:solidFill>
                  <a:schemeClr val="bg1"/>
                </a:solidFill>
              </a:rPr>
              <a:t>Luis A. Lara Delgado  </a:t>
            </a:r>
            <a:endParaRPr lang="es-ES" sz="1600" b="1">
              <a:solidFill>
                <a:schemeClr val="bg1"/>
              </a:solidFill>
            </a:endParaRPr>
          </a:p>
        </p:txBody>
      </p:sp>
      <p:sp>
        <p:nvSpPr>
          <p:cNvPr id="115715" name="Text Box 3"/>
          <p:cNvSpPr txBox="1">
            <a:spLocks noChangeArrowheads="1"/>
          </p:cNvSpPr>
          <p:nvPr/>
        </p:nvSpPr>
        <p:spPr bwMode="auto">
          <a:xfrm>
            <a:off x="0" y="0"/>
            <a:ext cx="9144000" cy="336550"/>
          </a:xfrm>
          <a:prstGeom prst="rect">
            <a:avLst/>
          </a:prstGeom>
          <a:solidFill>
            <a:schemeClr val="folHlink"/>
          </a:solidFill>
          <a:ln w="9525">
            <a:noFill/>
            <a:miter lim="800000"/>
            <a:headEnd/>
            <a:tailEnd/>
          </a:ln>
          <a:effectLst/>
        </p:spPr>
        <p:txBody>
          <a:bodyPr>
            <a:spAutoFit/>
          </a:bodyPr>
          <a:lstStyle/>
          <a:p>
            <a:pPr algn="l">
              <a:spcBef>
                <a:spcPct val="50000"/>
              </a:spcBef>
            </a:pPr>
            <a:r>
              <a:rPr lang="es-MX" sz="1600" b="1">
                <a:solidFill>
                  <a:schemeClr val="bg1"/>
                </a:solidFill>
              </a:rPr>
              <a:t>Proyecto de graduación:                                                             CAPDE Internacional S.A.</a:t>
            </a:r>
            <a:endParaRPr lang="es-ES" sz="1600" b="1">
              <a:solidFill>
                <a:schemeClr val="bg1"/>
              </a:solidFill>
            </a:endParaRPr>
          </a:p>
        </p:txBody>
      </p:sp>
      <p:sp>
        <p:nvSpPr>
          <p:cNvPr id="115716" name="Rectangle 4"/>
          <p:cNvSpPr>
            <a:spLocks noChangeArrowheads="1"/>
          </p:cNvSpPr>
          <p:nvPr/>
        </p:nvSpPr>
        <p:spPr bwMode="auto">
          <a:xfrm>
            <a:off x="0" y="774700"/>
            <a:ext cx="9144000" cy="3898900"/>
          </a:xfrm>
          <a:prstGeom prst="rect">
            <a:avLst/>
          </a:prstGeom>
          <a:noFill/>
          <a:ln w="9525">
            <a:noFill/>
            <a:miter lim="800000"/>
            <a:headEnd/>
            <a:tailEnd/>
          </a:ln>
          <a:effectLst/>
        </p:spPr>
        <p:txBody>
          <a:bodyPr>
            <a:spAutoFit/>
          </a:bodyPr>
          <a:lstStyle/>
          <a:p>
            <a:pPr algn="l"/>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0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r>
              <a:rPr lang="es-MX" sz="12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5717" name="Rectangle 5"/>
          <p:cNvSpPr>
            <a:spLocks noChangeArrowheads="1"/>
          </p:cNvSpPr>
          <p:nvPr/>
        </p:nvSpPr>
        <p:spPr bwMode="auto">
          <a:xfrm>
            <a:off x="0" y="774700"/>
            <a:ext cx="9144000" cy="609600"/>
          </a:xfrm>
          <a:prstGeom prst="rect">
            <a:avLst/>
          </a:prstGeom>
          <a:noFill/>
          <a:ln w="9525">
            <a:noFill/>
            <a:miter lim="800000"/>
            <a:headEnd/>
            <a:tailEnd/>
          </a:ln>
          <a:effectLst/>
        </p:spPr>
        <p:txBody>
          <a:bodyPr>
            <a:spAutoFit/>
          </a:bodyPr>
          <a:lstStyle/>
          <a:p>
            <a:pPr algn="l"/>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5718" name="Text Box 6"/>
          <p:cNvSpPr txBox="1">
            <a:spLocks noChangeArrowheads="1"/>
          </p:cNvSpPr>
          <p:nvPr/>
        </p:nvSpPr>
        <p:spPr bwMode="auto">
          <a:xfrm>
            <a:off x="1066800" y="2209800"/>
            <a:ext cx="304800" cy="374332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MX" sz="2400"/>
          </a:p>
          <a:p>
            <a:pPr>
              <a:spcBef>
                <a:spcPct val="50000"/>
              </a:spcBef>
            </a:pPr>
            <a:endParaRPr lang="es-ES" sz="2400"/>
          </a:p>
        </p:txBody>
      </p:sp>
      <p:sp>
        <p:nvSpPr>
          <p:cNvPr id="115719" name="Text Box 7"/>
          <p:cNvSpPr txBox="1">
            <a:spLocks noChangeArrowheads="1"/>
          </p:cNvSpPr>
          <p:nvPr/>
        </p:nvSpPr>
        <p:spPr bwMode="auto">
          <a:xfrm>
            <a:off x="3794125" y="2209800"/>
            <a:ext cx="184150" cy="155257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ES" sz="2400"/>
          </a:p>
        </p:txBody>
      </p:sp>
      <p:sp>
        <p:nvSpPr>
          <p:cNvPr id="115720" name="Text Box 8"/>
          <p:cNvSpPr txBox="1">
            <a:spLocks noChangeArrowheads="1"/>
          </p:cNvSpPr>
          <p:nvPr/>
        </p:nvSpPr>
        <p:spPr bwMode="auto">
          <a:xfrm>
            <a:off x="3810000" y="4114800"/>
            <a:ext cx="184150" cy="1552575"/>
          </a:xfrm>
          <a:prstGeom prst="rect">
            <a:avLst/>
          </a:prstGeom>
          <a:solidFill>
            <a:schemeClr val="bg1"/>
          </a:solidFill>
          <a:ln w="9525">
            <a:noFill/>
            <a:miter lim="800000"/>
            <a:headEnd/>
            <a:tailEnd/>
          </a:ln>
          <a:effectLst/>
        </p:spPr>
        <p:txBody>
          <a:bodyPr>
            <a:spAutoFit/>
          </a:bodyPr>
          <a:lstStyle/>
          <a:p>
            <a:pPr>
              <a:spcBef>
                <a:spcPct val="50000"/>
              </a:spcBef>
            </a:pPr>
            <a:endParaRPr lang="es-MX" sz="2400"/>
          </a:p>
          <a:p>
            <a:pPr>
              <a:spcBef>
                <a:spcPct val="50000"/>
              </a:spcBef>
            </a:pPr>
            <a:endParaRPr lang="es-MX" sz="2400"/>
          </a:p>
          <a:p>
            <a:pPr>
              <a:spcBef>
                <a:spcPct val="50000"/>
              </a:spcBef>
            </a:pPr>
            <a:endParaRPr lang="es-ES" sz="2400"/>
          </a:p>
        </p:txBody>
      </p:sp>
      <p:graphicFrame>
        <p:nvGraphicFramePr>
          <p:cNvPr id="115723" name="Object 11"/>
          <p:cNvGraphicFramePr>
            <a:graphicFrameLocks noChangeAspect="1"/>
          </p:cNvGraphicFramePr>
          <p:nvPr/>
        </p:nvGraphicFramePr>
        <p:xfrm>
          <a:off x="3048000" y="381000"/>
          <a:ext cx="5867400" cy="6172200"/>
        </p:xfrm>
        <a:graphic>
          <a:graphicData uri="http://schemas.openxmlformats.org/presentationml/2006/ole">
            <p:oleObj spid="_x0000_s115723" name="Hoja de cálculo" r:id="rId3" imgW="5867761" imgH="6163157" progId="Excel.Sheet.8">
              <p:embed/>
            </p:oleObj>
          </a:graphicData>
        </a:graphic>
      </p:graphicFrame>
      <p:sp>
        <p:nvSpPr>
          <p:cNvPr id="115724" name="Text Box 12"/>
          <p:cNvSpPr txBox="1">
            <a:spLocks noChangeArrowheads="1"/>
          </p:cNvSpPr>
          <p:nvPr/>
        </p:nvSpPr>
        <p:spPr bwMode="auto">
          <a:xfrm>
            <a:off x="533400" y="2362200"/>
            <a:ext cx="2286000" cy="2227263"/>
          </a:xfrm>
          <a:prstGeom prst="rect">
            <a:avLst/>
          </a:prstGeom>
          <a:noFill/>
          <a:ln w="9525">
            <a:noFill/>
            <a:miter lim="800000"/>
            <a:headEnd/>
            <a:tailEnd/>
          </a:ln>
          <a:effectLst/>
        </p:spPr>
        <p:txBody>
          <a:bodyPr>
            <a:spAutoFit/>
          </a:bodyPr>
          <a:lstStyle/>
          <a:p>
            <a:pPr>
              <a:spcBef>
                <a:spcPct val="50000"/>
              </a:spcBef>
            </a:pPr>
            <a:r>
              <a:rPr lang="es-MX">
                <a:solidFill>
                  <a:schemeClr val="folHlink"/>
                </a:solidFill>
              </a:rPr>
              <a:t>Sectorización de las Instituciones Educativas calificadas</a:t>
            </a:r>
            <a:endParaRPr lang="es-ES">
              <a:solidFill>
                <a:schemeClr val="folHlink"/>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s-MX" sz="3200" b="1"/>
              <a:t>Plan Piloto y arranque del estudio:</a:t>
            </a:r>
            <a:endParaRPr lang="es-ES" sz="3200" b="1"/>
          </a:p>
        </p:txBody>
      </p:sp>
      <p:sp>
        <p:nvSpPr>
          <p:cNvPr id="116739"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16740"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1674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16776" name="Text Box 40"/>
          <p:cNvSpPr txBox="1">
            <a:spLocks noChangeArrowheads="1"/>
          </p:cNvSpPr>
          <p:nvPr/>
        </p:nvSpPr>
        <p:spPr bwMode="auto">
          <a:xfrm>
            <a:off x="1143000" y="2057400"/>
            <a:ext cx="7467600" cy="581025"/>
          </a:xfrm>
          <a:prstGeom prst="rect">
            <a:avLst/>
          </a:prstGeom>
          <a:noFill/>
          <a:ln w="9525">
            <a:noFill/>
            <a:miter lim="800000"/>
            <a:headEnd/>
            <a:tailEnd/>
          </a:ln>
          <a:effectLst/>
        </p:spPr>
        <p:txBody>
          <a:bodyPr>
            <a:spAutoFit/>
          </a:bodyPr>
          <a:lstStyle/>
          <a:p>
            <a:pPr algn="l">
              <a:spcBef>
                <a:spcPct val="50000"/>
              </a:spcBef>
            </a:pPr>
            <a:r>
              <a:rPr lang="es-MX" sz="1600"/>
              <a:t>Después de haber realizado la sectorización procedemos hacer los cálculos de las demandas Potenciales: </a:t>
            </a:r>
            <a:endParaRPr lang="es-ES" sz="1600"/>
          </a:p>
        </p:txBody>
      </p:sp>
      <p:grpSp>
        <p:nvGrpSpPr>
          <p:cNvPr id="116791" name="Group 55"/>
          <p:cNvGrpSpPr>
            <a:grpSpLocks/>
          </p:cNvGrpSpPr>
          <p:nvPr/>
        </p:nvGrpSpPr>
        <p:grpSpPr bwMode="auto">
          <a:xfrm>
            <a:off x="1905000" y="2667000"/>
            <a:ext cx="5410200" cy="3297238"/>
            <a:chOff x="1152" y="1728"/>
            <a:chExt cx="3120" cy="1981"/>
          </a:xfrm>
        </p:grpSpPr>
        <p:sp>
          <p:nvSpPr>
            <p:cNvPr id="116783" name="Line 47"/>
            <p:cNvSpPr>
              <a:spLocks noChangeShapeType="1"/>
            </p:cNvSpPr>
            <p:nvPr/>
          </p:nvSpPr>
          <p:spPr bwMode="auto">
            <a:xfrm>
              <a:off x="2736" y="2112"/>
              <a:ext cx="0" cy="1597"/>
            </a:xfrm>
            <a:prstGeom prst="line">
              <a:avLst/>
            </a:prstGeom>
            <a:noFill/>
            <a:ln w="38100">
              <a:solidFill>
                <a:srgbClr val="000000"/>
              </a:solidFill>
              <a:round/>
              <a:headEnd/>
              <a:tailEnd/>
            </a:ln>
          </p:spPr>
          <p:txBody>
            <a:bodyPr/>
            <a:lstStyle/>
            <a:p>
              <a:endParaRPr lang="es-ES"/>
            </a:p>
          </p:txBody>
        </p:sp>
        <p:sp>
          <p:nvSpPr>
            <p:cNvPr id="116782" name="Line 46"/>
            <p:cNvSpPr>
              <a:spLocks noChangeShapeType="1"/>
            </p:cNvSpPr>
            <p:nvPr/>
          </p:nvSpPr>
          <p:spPr bwMode="auto">
            <a:xfrm>
              <a:off x="1248" y="2872"/>
              <a:ext cx="3024" cy="0"/>
            </a:xfrm>
            <a:prstGeom prst="line">
              <a:avLst/>
            </a:prstGeom>
            <a:noFill/>
            <a:ln w="38100">
              <a:solidFill>
                <a:srgbClr val="000000"/>
              </a:solidFill>
              <a:round/>
              <a:headEnd/>
              <a:tailEnd/>
            </a:ln>
          </p:spPr>
          <p:txBody>
            <a:bodyPr/>
            <a:lstStyle/>
            <a:p>
              <a:endParaRPr lang="es-ES"/>
            </a:p>
          </p:txBody>
        </p:sp>
        <p:sp>
          <p:nvSpPr>
            <p:cNvPr id="116781" name="Text Box 45"/>
            <p:cNvSpPr txBox="1">
              <a:spLocks noChangeArrowheads="1"/>
            </p:cNvSpPr>
            <p:nvPr/>
          </p:nvSpPr>
          <p:spPr bwMode="auto">
            <a:xfrm>
              <a:off x="1200" y="2037"/>
              <a:ext cx="1416" cy="648"/>
            </a:xfrm>
            <a:prstGeom prst="rect">
              <a:avLst/>
            </a:prstGeom>
            <a:noFill/>
            <a:ln w="9525">
              <a:noFill/>
              <a:miter lim="800000"/>
              <a:headEnd/>
              <a:tailEnd/>
            </a:ln>
          </p:spPr>
          <p:txBody>
            <a:bodyPr/>
            <a:lstStyle/>
            <a:p>
              <a:pPr algn="l"/>
              <a:r>
                <a:rPr lang="es-MX" sz="1000" b="1">
                  <a:latin typeface="Arial" charset="0"/>
                  <a:cs typeface="Arial" charset="0"/>
                </a:rPr>
                <a:t>Nivel</a:t>
              </a:r>
              <a:r>
                <a:rPr lang="es-MX" sz="1000">
                  <a:latin typeface="Arial" charset="0"/>
                  <a:cs typeface="Arial" charset="0"/>
                </a:rPr>
                <a:t> </a:t>
              </a:r>
              <a:r>
                <a:rPr lang="es-MX" sz="1000" b="1">
                  <a:latin typeface="Arial" charset="0"/>
                  <a:cs typeface="Arial" charset="0"/>
                </a:rPr>
                <a:t>1</a:t>
              </a:r>
              <a:endParaRPr lang="es-MX" sz="1000">
                <a:latin typeface="Arial" charset="0"/>
                <a:cs typeface="Arial" charset="0"/>
              </a:endParaRPr>
            </a:p>
            <a:p>
              <a:pPr algn="l" eaLnBrk="0" hangingPunct="0"/>
              <a:r>
                <a:rPr lang="es-MX" sz="1000">
                  <a:latin typeface="Arial" charset="0"/>
                  <a:cs typeface="Arial" charset="0"/>
                </a:rPr>
                <a:t> </a:t>
              </a:r>
            </a:p>
            <a:p>
              <a:pPr algn="l" eaLnBrk="0" hangingPunct="0"/>
              <a:r>
                <a:rPr lang="en-US" sz="1000">
                  <a:latin typeface="Arial" charset="0"/>
                  <a:cs typeface="Arial" charset="0"/>
                </a:rPr>
                <a:t>8 	Preescolar</a:t>
              </a:r>
              <a:endParaRPr lang="en-US" sz="1000">
                <a:cs typeface="Times New Roman" pitchFamily="18" charset="0"/>
              </a:endParaRPr>
            </a:p>
            <a:p>
              <a:pPr algn="l" eaLnBrk="0" hangingPunct="0"/>
              <a:r>
                <a:rPr lang="en-US" sz="1000">
                  <a:latin typeface="Arial" charset="0"/>
                  <a:cs typeface="Arial" charset="0"/>
                </a:rPr>
                <a:t>12	Escuelas</a:t>
              </a:r>
              <a:endParaRPr lang="en-US" sz="1000">
                <a:cs typeface="Times New Roman" pitchFamily="18" charset="0"/>
              </a:endParaRPr>
            </a:p>
            <a:p>
              <a:pPr algn="l" eaLnBrk="0" hangingPunct="0"/>
              <a:r>
                <a:rPr lang="en-US" sz="1000">
                  <a:latin typeface="Arial" charset="0"/>
                  <a:cs typeface="Arial" charset="0"/>
                </a:rPr>
                <a:t>18 	Colegios</a:t>
              </a:r>
              <a:endParaRPr lang="en-US" sz="1000">
                <a:cs typeface="Times New Roman" pitchFamily="18" charset="0"/>
              </a:endParaRPr>
            </a:p>
            <a:p>
              <a:pPr algn="l" eaLnBrk="0" hangingPunct="0"/>
              <a:r>
                <a:rPr lang="en-US" sz="1000">
                  <a:latin typeface="Arial" charset="0"/>
                  <a:cs typeface="Arial" charset="0"/>
                </a:rPr>
                <a:t>3 	Universidades</a:t>
              </a:r>
              <a:endParaRPr lang="en-US" sz="1000">
                <a:cs typeface="Times New Roman" pitchFamily="18" charset="0"/>
              </a:endParaRPr>
            </a:p>
            <a:p>
              <a:pPr algn="l" eaLnBrk="0" hangingPunct="0"/>
              <a:endParaRPr lang="en-US" sz="2400">
                <a:latin typeface="Arial" charset="0"/>
              </a:endParaRPr>
            </a:p>
          </p:txBody>
        </p:sp>
        <p:sp>
          <p:nvSpPr>
            <p:cNvPr id="116780" name="Text Box 44"/>
            <p:cNvSpPr txBox="1">
              <a:spLocks noChangeArrowheads="1"/>
            </p:cNvSpPr>
            <p:nvPr/>
          </p:nvSpPr>
          <p:spPr bwMode="auto">
            <a:xfrm>
              <a:off x="2832" y="2037"/>
              <a:ext cx="1392" cy="648"/>
            </a:xfrm>
            <a:prstGeom prst="rect">
              <a:avLst/>
            </a:prstGeom>
            <a:noFill/>
            <a:ln w="9525">
              <a:noFill/>
              <a:miter lim="800000"/>
              <a:headEnd/>
              <a:tailEnd/>
            </a:ln>
          </p:spPr>
          <p:txBody>
            <a:bodyPr/>
            <a:lstStyle/>
            <a:p>
              <a:pPr algn="l"/>
              <a:r>
                <a:rPr lang="es-MX" sz="1000" b="1">
                  <a:latin typeface="Arial" charset="0"/>
                  <a:cs typeface="Arial" charset="0"/>
                </a:rPr>
                <a:t>Nivel</a:t>
              </a:r>
              <a:r>
                <a:rPr lang="es-MX" sz="1000">
                  <a:latin typeface="Arial" charset="0"/>
                  <a:cs typeface="Arial" charset="0"/>
                </a:rPr>
                <a:t> </a:t>
              </a:r>
              <a:r>
                <a:rPr lang="es-MX" sz="1000" b="1">
                  <a:latin typeface="Arial" charset="0"/>
                  <a:cs typeface="Arial" charset="0"/>
                </a:rPr>
                <a:t>2</a:t>
              </a:r>
              <a:endParaRPr lang="es-MX" sz="1000">
                <a:latin typeface="Arial" charset="0"/>
                <a:cs typeface="Arial" charset="0"/>
              </a:endParaRPr>
            </a:p>
            <a:p>
              <a:pPr algn="l" eaLnBrk="0" hangingPunct="0"/>
              <a:r>
                <a:rPr lang="es-MX" sz="1000">
                  <a:latin typeface="Arial" charset="0"/>
                  <a:cs typeface="Arial" charset="0"/>
                </a:rPr>
                <a:t> </a:t>
              </a:r>
            </a:p>
            <a:p>
              <a:pPr algn="l" eaLnBrk="0" hangingPunct="0"/>
              <a:r>
                <a:rPr lang="en-US" sz="1000">
                  <a:latin typeface="Arial" charset="0"/>
                  <a:cs typeface="Arial" charset="0"/>
                </a:rPr>
                <a:t>8	Preescolar</a:t>
              </a:r>
              <a:endParaRPr lang="en-US" sz="1000">
                <a:cs typeface="Times New Roman" pitchFamily="18" charset="0"/>
              </a:endParaRPr>
            </a:p>
            <a:p>
              <a:pPr algn="l" eaLnBrk="0" hangingPunct="0"/>
              <a:r>
                <a:rPr lang="en-US" sz="1000">
                  <a:latin typeface="Arial" charset="0"/>
                  <a:cs typeface="Arial" charset="0"/>
                </a:rPr>
                <a:t>20 	Escuelas</a:t>
              </a:r>
              <a:endParaRPr lang="en-US" sz="1000">
                <a:cs typeface="Times New Roman" pitchFamily="18" charset="0"/>
              </a:endParaRPr>
            </a:p>
            <a:p>
              <a:pPr algn="l" eaLnBrk="0" hangingPunct="0"/>
              <a:r>
                <a:rPr lang="en-US" sz="1000">
                  <a:latin typeface="Arial" charset="0"/>
                  <a:cs typeface="Arial" charset="0"/>
                </a:rPr>
                <a:t>25 	Colegios</a:t>
              </a:r>
              <a:endParaRPr lang="en-US" sz="1000">
                <a:cs typeface="Times New Roman" pitchFamily="18" charset="0"/>
              </a:endParaRPr>
            </a:p>
            <a:p>
              <a:pPr algn="l" eaLnBrk="0" hangingPunct="0"/>
              <a:r>
                <a:rPr lang="en-US" sz="1000">
                  <a:latin typeface="Arial" charset="0"/>
                  <a:cs typeface="Arial" charset="0"/>
                </a:rPr>
                <a:t>3 	Universidades</a:t>
              </a:r>
              <a:endParaRPr lang="en-US" sz="1000">
                <a:cs typeface="Times New Roman" pitchFamily="18" charset="0"/>
              </a:endParaRPr>
            </a:p>
            <a:p>
              <a:pPr algn="l" eaLnBrk="0" hangingPunct="0"/>
              <a:endParaRPr lang="en-US" sz="2400">
                <a:latin typeface="Arial" charset="0"/>
              </a:endParaRPr>
            </a:p>
          </p:txBody>
        </p:sp>
        <p:sp>
          <p:nvSpPr>
            <p:cNvPr id="116779" name="Text Box 43"/>
            <p:cNvSpPr txBox="1">
              <a:spLocks noChangeArrowheads="1"/>
            </p:cNvSpPr>
            <p:nvPr/>
          </p:nvSpPr>
          <p:spPr bwMode="auto">
            <a:xfrm>
              <a:off x="1152" y="3000"/>
              <a:ext cx="1464" cy="648"/>
            </a:xfrm>
            <a:prstGeom prst="rect">
              <a:avLst/>
            </a:prstGeom>
            <a:noFill/>
            <a:ln w="9525">
              <a:noFill/>
              <a:miter lim="800000"/>
              <a:headEnd/>
              <a:tailEnd/>
            </a:ln>
          </p:spPr>
          <p:txBody>
            <a:bodyPr/>
            <a:lstStyle/>
            <a:p>
              <a:pPr algn="l"/>
              <a:r>
                <a:rPr lang="es-MX" sz="1000" b="1">
                  <a:latin typeface="Arial" charset="0"/>
                  <a:cs typeface="Arial" charset="0"/>
                </a:rPr>
                <a:t>Nivel 3</a:t>
              </a:r>
              <a:endParaRPr lang="es-MX" sz="1000">
                <a:latin typeface="Arial" charset="0"/>
                <a:cs typeface="Arial" charset="0"/>
              </a:endParaRPr>
            </a:p>
            <a:p>
              <a:pPr algn="l" eaLnBrk="0" hangingPunct="0"/>
              <a:r>
                <a:rPr lang="es-MX" sz="1000">
                  <a:latin typeface="Arial" charset="0"/>
                  <a:cs typeface="Arial" charset="0"/>
                </a:rPr>
                <a:t> </a:t>
              </a:r>
            </a:p>
            <a:p>
              <a:pPr algn="l" eaLnBrk="0" hangingPunct="0"/>
              <a:r>
                <a:rPr lang="en-US" sz="1000">
                  <a:latin typeface="Arial" charset="0"/>
                  <a:cs typeface="Arial" charset="0"/>
                </a:rPr>
                <a:t>6 	Preescolar</a:t>
              </a:r>
              <a:endParaRPr lang="en-US" sz="1000">
                <a:cs typeface="Times New Roman" pitchFamily="18" charset="0"/>
              </a:endParaRPr>
            </a:p>
            <a:p>
              <a:pPr algn="l" eaLnBrk="0" hangingPunct="0"/>
              <a:r>
                <a:rPr lang="en-US" sz="1000">
                  <a:latin typeface="Arial" charset="0"/>
                  <a:cs typeface="Arial" charset="0"/>
                </a:rPr>
                <a:t>10 	Escuelas</a:t>
              </a:r>
              <a:endParaRPr lang="en-US" sz="1000">
                <a:cs typeface="Times New Roman" pitchFamily="18" charset="0"/>
              </a:endParaRPr>
            </a:p>
            <a:p>
              <a:pPr algn="l" eaLnBrk="0" hangingPunct="0"/>
              <a:r>
                <a:rPr lang="en-US" sz="1000">
                  <a:latin typeface="Arial" charset="0"/>
                  <a:cs typeface="Arial" charset="0"/>
                </a:rPr>
                <a:t>17 	Colegios</a:t>
              </a:r>
              <a:endParaRPr lang="en-US" sz="1000">
                <a:cs typeface="Times New Roman" pitchFamily="18" charset="0"/>
              </a:endParaRPr>
            </a:p>
            <a:p>
              <a:pPr algn="l" eaLnBrk="0" hangingPunct="0"/>
              <a:r>
                <a:rPr lang="en-US" sz="1000">
                  <a:latin typeface="Arial" charset="0"/>
                  <a:cs typeface="Arial" charset="0"/>
                </a:rPr>
                <a:t>2	Universidades</a:t>
              </a:r>
              <a:endParaRPr lang="en-US" sz="1000">
                <a:cs typeface="Times New Roman" pitchFamily="18" charset="0"/>
              </a:endParaRPr>
            </a:p>
            <a:p>
              <a:pPr algn="l" eaLnBrk="0" hangingPunct="0"/>
              <a:endParaRPr lang="en-US" sz="2400">
                <a:latin typeface="Arial" charset="0"/>
              </a:endParaRPr>
            </a:p>
          </p:txBody>
        </p:sp>
        <p:sp>
          <p:nvSpPr>
            <p:cNvPr id="116778" name="Text Box 42"/>
            <p:cNvSpPr txBox="1">
              <a:spLocks noChangeArrowheads="1"/>
            </p:cNvSpPr>
            <p:nvPr/>
          </p:nvSpPr>
          <p:spPr bwMode="auto">
            <a:xfrm>
              <a:off x="2832" y="3000"/>
              <a:ext cx="1440" cy="648"/>
            </a:xfrm>
            <a:prstGeom prst="rect">
              <a:avLst/>
            </a:prstGeom>
            <a:noFill/>
            <a:ln w="9525">
              <a:noFill/>
              <a:miter lim="800000"/>
              <a:headEnd/>
              <a:tailEnd/>
            </a:ln>
          </p:spPr>
          <p:txBody>
            <a:bodyPr/>
            <a:lstStyle/>
            <a:p>
              <a:pPr algn="l"/>
              <a:r>
                <a:rPr lang="es-MX" sz="1000" b="1">
                  <a:latin typeface="Arial" charset="0"/>
                  <a:cs typeface="Arial" charset="0"/>
                </a:rPr>
                <a:t>Nivel 4</a:t>
              </a:r>
              <a:endParaRPr lang="es-MX" sz="1000">
                <a:latin typeface="Arial" charset="0"/>
                <a:cs typeface="Arial" charset="0"/>
              </a:endParaRPr>
            </a:p>
            <a:p>
              <a:pPr algn="l" eaLnBrk="0" hangingPunct="0"/>
              <a:r>
                <a:rPr lang="es-MX" sz="1000">
                  <a:latin typeface="Arial" charset="0"/>
                  <a:cs typeface="Arial" charset="0"/>
                </a:rPr>
                <a:t> </a:t>
              </a:r>
            </a:p>
            <a:p>
              <a:pPr algn="l" eaLnBrk="0" hangingPunct="0"/>
              <a:r>
                <a:rPr lang="en-US" sz="1000">
                  <a:latin typeface="Arial" charset="0"/>
                  <a:cs typeface="Arial" charset="0"/>
                </a:rPr>
                <a:t>15	Preescolar</a:t>
              </a:r>
              <a:endParaRPr lang="en-US" sz="1000">
                <a:cs typeface="Times New Roman" pitchFamily="18" charset="0"/>
              </a:endParaRPr>
            </a:p>
            <a:p>
              <a:pPr algn="l" eaLnBrk="0" hangingPunct="0"/>
              <a:r>
                <a:rPr lang="en-US" sz="1000">
                  <a:latin typeface="Arial" charset="0"/>
                  <a:cs typeface="Arial" charset="0"/>
                </a:rPr>
                <a:t>30 	Escuelas</a:t>
              </a:r>
              <a:endParaRPr lang="en-US" sz="1000">
                <a:cs typeface="Times New Roman" pitchFamily="18" charset="0"/>
              </a:endParaRPr>
            </a:p>
            <a:p>
              <a:pPr algn="l" eaLnBrk="0" hangingPunct="0"/>
              <a:r>
                <a:rPr lang="en-US" sz="1000">
                  <a:latin typeface="Arial" charset="0"/>
                  <a:cs typeface="Arial" charset="0"/>
                </a:rPr>
                <a:t>32	Colegios</a:t>
              </a:r>
              <a:endParaRPr lang="en-US" sz="1000">
                <a:cs typeface="Times New Roman" pitchFamily="18" charset="0"/>
              </a:endParaRPr>
            </a:p>
            <a:p>
              <a:pPr algn="l" eaLnBrk="0" hangingPunct="0"/>
              <a:r>
                <a:rPr lang="en-US" sz="1000">
                  <a:latin typeface="Arial" charset="0"/>
                  <a:cs typeface="Arial" charset="0"/>
                </a:rPr>
                <a:t>12	Universidades</a:t>
              </a:r>
              <a:endParaRPr lang="en-US" sz="1000">
                <a:cs typeface="Times New Roman" pitchFamily="18" charset="0"/>
              </a:endParaRPr>
            </a:p>
            <a:p>
              <a:pPr algn="l" eaLnBrk="0" hangingPunct="0"/>
              <a:endParaRPr lang="en-US" sz="2400">
                <a:latin typeface="Arial" charset="0"/>
              </a:endParaRPr>
            </a:p>
          </p:txBody>
        </p:sp>
        <p:sp>
          <p:nvSpPr>
            <p:cNvPr id="116777" name="Text Box 41"/>
            <p:cNvSpPr txBox="1">
              <a:spLocks noChangeArrowheads="1"/>
            </p:cNvSpPr>
            <p:nvPr/>
          </p:nvSpPr>
          <p:spPr bwMode="auto">
            <a:xfrm>
              <a:off x="1824" y="1728"/>
              <a:ext cx="1944" cy="288"/>
            </a:xfrm>
            <a:prstGeom prst="rect">
              <a:avLst/>
            </a:prstGeom>
            <a:solidFill>
              <a:srgbClr val="FFFFFF"/>
            </a:solidFill>
            <a:ln w="9525">
              <a:noFill/>
              <a:miter lim="800000"/>
              <a:headEnd/>
              <a:tailEnd/>
            </a:ln>
          </p:spPr>
          <p:txBody>
            <a:bodyPr/>
            <a:lstStyle/>
            <a:p>
              <a:r>
                <a:rPr lang="en-US" sz="1000" b="1">
                  <a:latin typeface="Arial" charset="0"/>
                  <a:cs typeface="Arial" charset="0"/>
                </a:rPr>
                <a:t>PLAN PILOTO</a:t>
              </a:r>
              <a:endParaRPr lang="en-US" sz="1000">
                <a:cs typeface="Times New Roman" pitchFamily="18" charset="0"/>
              </a:endParaRPr>
            </a:p>
            <a:p>
              <a:pPr algn="l" eaLnBrk="0" hangingPunct="0"/>
              <a:endParaRPr lang="en-US" sz="2400">
                <a:latin typeface="Arial" charset="0"/>
              </a:endParaRPr>
            </a:p>
          </p:txBody>
        </p:sp>
      </p:grpSp>
      <p:sp>
        <p:nvSpPr>
          <p:cNvPr id="116784" name="Rectangle 48"/>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16789" name="Rectangle 53"/>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r>
              <a:rPr lang="es-MX" sz="3200" b="1"/>
              <a:t>Demanda Potencial para este servicio innovador:</a:t>
            </a:r>
            <a:endParaRPr lang="es-ES" sz="3200" b="1"/>
          </a:p>
        </p:txBody>
      </p:sp>
      <p:sp>
        <p:nvSpPr>
          <p:cNvPr id="117763"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17764"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17765"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17775" name="Rectangle 15"/>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17776" name="Rectangle 16"/>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17818" name="Object 58"/>
          <p:cNvGraphicFramePr>
            <a:graphicFrameLocks noChangeAspect="1"/>
          </p:cNvGraphicFramePr>
          <p:nvPr/>
        </p:nvGraphicFramePr>
        <p:xfrm>
          <a:off x="1600200" y="2362200"/>
          <a:ext cx="4814888" cy="3209925"/>
        </p:xfrm>
        <a:graphic>
          <a:graphicData uri="http://schemas.openxmlformats.org/presentationml/2006/ole">
            <p:oleObj spid="_x0000_s117818" r:id="rId3" imgW="4029637" imgH="2771429" progId="Paint.Picture">
              <p:embed/>
            </p:oleObj>
          </a:graphicData>
        </a:graphic>
      </p:graphicFrame>
      <p:sp>
        <p:nvSpPr>
          <p:cNvPr id="117800" name="Text Box 40"/>
          <p:cNvSpPr txBox="1">
            <a:spLocks noChangeArrowheads="1"/>
          </p:cNvSpPr>
          <p:nvPr/>
        </p:nvSpPr>
        <p:spPr bwMode="auto">
          <a:xfrm>
            <a:off x="1676400" y="2590800"/>
            <a:ext cx="698500" cy="330200"/>
          </a:xfrm>
          <a:prstGeom prst="rect">
            <a:avLst/>
          </a:prstGeom>
          <a:noFill/>
          <a:ln w="9525">
            <a:noFill/>
            <a:miter lim="800000"/>
            <a:headEnd/>
            <a:tailEnd/>
          </a:ln>
        </p:spPr>
        <p:txBody>
          <a:bodyPr/>
          <a:lstStyle/>
          <a:p>
            <a:pPr algn="l" eaLnBrk="0" hangingPunct="0"/>
            <a:r>
              <a:rPr lang="es-ES" sz="1400" b="1">
                <a:latin typeface="Arial" charset="0"/>
              </a:rPr>
              <a:t>Año</a:t>
            </a:r>
          </a:p>
        </p:txBody>
      </p:sp>
      <p:sp>
        <p:nvSpPr>
          <p:cNvPr id="117801" name="Text Box 41"/>
          <p:cNvSpPr txBox="1">
            <a:spLocks noChangeArrowheads="1"/>
          </p:cNvSpPr>
          <p:nvPr/>
        </p:nvSpPr>
        <p:spPr bwMode="auto">
          <a:xfrm>
            <a:off x="2895600" y="5029200"/>
            <a:ext cx="3048000" cy="495300"/>
          </a:xfrm>
          <a:prstGeom prst="rect">
            <a:avLst/>
          </a:prstGeom>
          <a:noFill/>
          <a:ln w="9525">
            <a:noFill/>
            <a:miter lim="800000"/>
            <a:headEnd/>
            <a:tailEnd/>
          </a:ln>
        </p:spPr>
        <p:txBody>
          <a:bodyPr/>
          <a:lstStyle/>
          <a:p>
            <a:pPr algn="l" eaLnBrk="0" hangingPunct="0"/>
            <a:r>
              <a:rPr lang="es-ES" sz="1400" b="1">
                <a:latin typeface="Arial" charset="0"/>
              </a:rPr>
              <a:t>Porcentaje de Posicionamiento</a:t>
            </a:r>
          </a:p>
        </p:txBody>
      </p:sp>
      <p:sp>
        <p:nvSpPr>
          <p:cNvPr id="117802" name="Line 42"/>
          <p:cNvSpPr>
            <a:spLocks noChangeShapeType="1"/>
          </p:cNvSpPr>
          <p:nvPr/>
        </p:nvSpPr>
        <p:spPr bwMode="auto">
          <a:xfrm flipH="1">
            <a:off x="4991100" y="3481388"/>
            <a:ext cx="1220788" cy="0"/>
          </a:xfrm>
          <a:prstGeom prst="line">
            <a:avLst/>
          </a:prstGeom>
          <a:noFill/>
          <a:ln w="9525">
            <a:solidFill>
              <a:srgbClr val="000000"/>
            </a:solidFill>
            <a:round/>
            <a:headEnd/>
            <a:tailEnd type="triangle" w="med" len="med"/>
          </a:ln>
        </p:spPr>
        <p:txBody>
          <a:bodyPr/>
          <a:lstStyle/>
          <a:p>
            <a:endParaRPr lang="es-ES"/>
          </a:p>
        </p:txBody>
      </p:sp>
      <p:sp>
        <p:nvSpPr>
          <p:cNvPr id="117803" name="Text Box 43"/>
          <p:cNvSpPr txBox="1">
            <a:spLocks noChangeArrowheads="1"/>
          </p:cNvSpPr>
          <p:nvPr/>
        </p:nvSpPr>
        <p:spPr bwMode="auto">
          <a:xfrm>
            <a:off x="6248400" y="3352800"/>
            <a:ext cx="1744663" cy="496888"/>
          </a:xfrm>
          <a:prstGeom prst="rect">
            <a:avLst/>
          </a:prstGeom>
          <a:noFill/>
          <a:ln w="9525">
            <a:noFill/>
            <a:miter lim="800000"/>
            <a:headEnd/>
            <a:tailEnd/>
          </a:ln>
        </p:spPr>
        <p:txBody>
          <a:bodyPr/>
          <a:lstStyle/>
          <a:p>
            <a:pPr algn="l" eaLnBrk="0" hangingPunct="0"/>
            <a:r>
              <a:rPr lang="es-ES" sz="1000" b="1">
                <a:latin typeface="Arial" charset="0"/>
              </a:rPr>
              <a:t>Otras Provincias</a:t>
            </a:r>
          </a:p>
        </p:txBody>
      </p:sp>
      <p:sp>
        <p:nvSpPr>
          <p:cNvPr id="117804" name="Line 44"/>
          <p:cNvSpPr>
            <a:spLocks noChangeShapeType="1"/>
          </p:cNvSpPr>
          <p:nvPr/>
        </p:nvSpPr>
        <p:spPr bwMode="auto">
          <a:xfrm flipH="1">
            <a:off x="4292600" y="4471988"/>
            <a:ext cx="1047750" cy="0"/>
          </a:xfrm>
          <a:prstGeom prst="line">
            <a:avLst/>
          </a:prstGeom>
          <a:noFill/>
          <a:ln w="9525">
            <a:solidFill>
              <a:srgbClr val="000000"/>
            </a:solidFill>
            <a:round/>
            <a:headEnd/>
            <a:tailEnd type="triangle" w="med" len="med"/>
          </a:ln>
        </p:spPr>
        <p:txBody>
          <a:bodyPr/>
          <a:lstStyle/>
          <a:p>
            <a:endParaRPr lang="es-ES"/>
          </a:p>
        </p:txBody>
      </p:sp>
      <p:sp>
        <p:nvSpPr>
          <p:cNvPr id="117805" name="Text Box 45"/>
          <p:cNvSpPr txBox="1">
            <a:spLocks noChangeArrowheads="1"/>
          </p:cNvSpPr>
          <p:nvPr/>
        </p:nvSpPr>
        <p:spPr bwMode="auto">
          <a:xfrm>
            <a:off x="5486400" y="4267200"/>
            <a:ext cx="1744663" cy="495300"/>
          </a:xfrm>
          <a:prstGeom prst="rect">
            <a:avLst/>
          </a:prstGeom>
          <a:noFill/>
          <a:ln w="9525">
            <a:noFill/>
            <a:miter lim="800000"/>
            <a:headEnd/>
            <a:tailEnd/>
          </a:ln>
        </p:spPr>
        <p:txBody>
          <a:bodyPr/>
          <a:lstStyle/>
          <a:p>
            <a:pPr algn="l" eaLnBrk="0" hangingPunct="0"/>
            <a:r>
              <a:rPr lang="es-ES" sz="1000" b="1">
                <a:latin typeface="Arial" charset="0"/>
              </a:rPr>
              <a:t>Mercado Provincia del Guayas</a:t>
            </a:r>
          </a:p>
        </p:txBody>
      </p:sp>
      <p:sp>
        <p:nvSpPr>
          <p:cNvPr id="117806" name="Text Box 46"/>
          <p:cNvSpPr txBox="1">
            <a:spLocks noChangeArrowheads="1"/>
          </p:cNvSpPr>
          <p:nvPr/>
        </p:nvSpPr>
        <p:spPr bwMode="auto">
          <a:xfrm>
            <a:off x="1828800" y="3200400"/>
            <a:ext cx="523875" cy="331788"/>
          </a:xfrm>
          <a:prstGeom prst="rect">
            <a:avLst/>
          </a:prstGeom>
          <a:noFill/>
          <a:ln w="9525">
            <a:noFill/>
            <a:miter lim="800000"/>
            <a:headEnd/>
            <a:tailEnd/>
          </a:ln>
        </p:spPr>
        <p:txBody>
          <a:bodyPr/>
          <a:lstStyle/>
          <a:p>
            <a:pPr algn="l" eaLnBrk="0" hangingPunct="0"/>
            <a:r>
              <a:rPr lang="es-ES" sz="1000" b="1">
                <a:latin typeface="Arial" charset="0"/>
              </a:rPr>
              <a:t>3</a:t>
            </a:r>
          </a:p>
        </p:txBody>
      </p:sp>
      <p:sp>
        <p:nvSpPr>
          <p:cNvPr id="117807" name="Text Box 47"/>
          <p:cNvSpPr txBox="1">
            <a:spLocks noChangeArrowheads="1"/>
          </p:cNvSpPr>
          <p:nvPr/>
        </p:nvSpPr>
        <p:spPr bwMode="auto">
          <a:xfrm>
            <a:off x="1828800" y="3657600"/>
            <a:ext cx="523875" cy="330200"/>
          </a:xfrm>
          <a:prstGeom prst="rect">
            <a:avLst/>
          </a:prstGeom>
          <a:noFill/>
          <a:ln w="9525">
            <a:noFill/>
            <a:miter lim="800000"/>
            <a:headEnd/>
            <a:tailEnd/>
          </a:ln>
        </p:spPr>
        <p:txBody>
          <a:bodyPr/>
          <a:lstStyle/>
          <a:p>
            <a:pPr algn="l" eaLnBrk="0" hangingPunct="0"/>
            <a:r>
              <a:rPr lang="es-ES" sz="1000" b="1">
                <a:latin typeface="Arial" charset="0"/>
              </a:rPr>
              <a:t>2</a:t>
            </a:r>
          </a:p>
        </p:txBody>
      </p:sp>
      <p:sp>
        <p:nvSpPr>
          <p:cNvPr id="117808" name="Text Box 48"/>
          <p:cNvSpPr txBox="1">
            <a:spLocks noChangeArrowheads="1"/>
          </p:cNvSpPr>
          <p:nvPr/>
        </p:nvSpPr>
        <p:spPr bwMode="auto">
          <a:xfrm>
            <a:off x="1828800" y="4267200"/>
            <a:ext cx="523875" cy="330200"/>
          </a:xfrm>
          <a:prstGeom prst="rect">
            <a:avLst/>
          </a:prstGeom>
          <a:noFill/>
          <a:ln w="9525">
            <a:noFill/>
            <a:miter lim="800000"/>
            <a:headEnd/>
            <a:tailEnd/>
          </a:ln>
        </p:spPr>
        <p:txBody>
          <a:bodyPr/>
          <a:lstStyle/>
          <a:p>
            <a:pPr algn="l" eaLnBrk="0" hangingPunct="0"/>
            <a:r>
              <a:rPr lang="es-ES" sz="1000" b="1">
                <a:latin typeface="Arial" charset="0"/>
              </a:rPr>
              <a:t>1</a:t>
            </a:r>
          </a:p>
        </p:txBody>
      </p:sp>
      <p:sp>
        <p:nvSpPr>
          <p:cNvPr id="117809" name="Line 49"/>
          <p:cNvSpPr>
            <a:spLocks noChangeShapeType="1"/>
          </p:cNvSpPr>
          <p:nvPr/>
        </p:nvSpPr>
        <p:spPr bwMode="auto">
          <a:xfrm>
            <a:off x="2133600" y="4343400"/>
            <a:ext cx="173038" cy="0"/>
          </a:xfrm>
          <a:prstGeom prst="line">
            <a:avLst/>
          </a:prstGeom>
          <a:noFill/>
          <a:ln w="9525">
            <a:solidFill>
              <a:srgbClr val="000000"/>
            </a:solidFill>
            <a:round/>
            <a:headEnd/>
            <a:tailEnd/>
          </a:ln>
        </p:spPr>
        <p:txBody>
          <a:bodyPr/>
          <a:lstStyle/>
          <a:p>
            <a:endParaRPr lang="es-ES"/>
          </a:p>
        </p:txBody>
      </p:sp>
      <p:sp>
        <p:nvSpPr>
          <p:cNvPr id="117810" name="Line 50"/>
          <p:cNvSpPr>
            <a:spLocks noChangeShapeType="1"/>
          </p:cNvSpPr>
          <p:nvPr/>
        </p:nvSpPr>
        <p:spPr bwMode="auto">
          <a:xfrm>
            <a:off x="2133600" y="3810000"/>
            <a:ext cx="173038" cy="0"/>
          </a:xfrm>
          <a:prstGeom prst="line">
            <a:avLst/>
          </a:prstGeom>
          <a:noFill/>
          <a:ln w="9525">
            <a:solidFill>
              <a:srgbClr val="000000"/>
            </a:solidFill>
            <a:round/>
            <a:headEnd/>
            <a:tailEnd/>
          </a:ln>
        </p:spPr>
        <p:txBody>
          <a:bodyPr/>
          <a:lstStyle/>
          <a:p>
            <a:endParaRPr lang="es-ES"/>
          </a:p>
        </p:txBody>
      </p:sp>
      <p:sp>
        <p:nvSpPr>
          <p:cNvPr id="117811" name="Line 51"/>
          <p:cNvSpPr>
            <a:spLocks noChangeShapeType="1"/>
          </p:cNvSpPr>
          <p:nvPr/>
        </p:nvSpPr>
        <p:spPr bwMode="auto">
          <a:xfrm>
            <a:off x="2133600" y="3276600"/>
            <a:ext cx="173038" cy="0"/>
          </a:xfrm>
          <a:prstGeom prst="line">
            <a:avLst/>
          </a:prstGeom>
          <a:noFill/>
          <a:ln w="9525">
            <a:solidFill>
              <a:srgbClr val="000000"/>
            </a:solidFill>
            <a:round/>
            <a:headEnd/>
            <a:tailEnd/>
          </a:ln>
        </p:spPr>
        <p:txBody>
          <a:bodyPr/>
          <a:lstStyle/>
          <a:p>
            <a:endParaRPr lang="es-ES"/>
          </a:p>
        </p:txBody>
      </p:sp>
      <p:sp>
        <p:nvSpPr>
          <p:cNvPr id="117812" name="Text Box 52"/>
          <p:cNvSpPr txBox="1">
            <a:spLocks noChangeArrowheads="1"/>
          </p:cNvSpPr>
          <p:nvPr/>
        </p:nvSpPr>
        <p:spPr bwMode="auto">
          <a:xfrm>
            <a:off x="3048000" y="4724400"/>
            <a:ext cx="698500" cy="330200"/>
          </a:xfrm>
          <a:prstGeom prst="rect">
            <a:avLst/>
          </a:prstGeom>
          <a:noFill/>
          <a:ln w="9525">
            <a:noFill/>
            <a:miter lim="800000"/>
            <a:headEnd/>
            <a:tailEnd/>
          </a:ln>
        </p:spPr>
        <p:txBody>
          <a:bodyPr/>
          <a:lstStyle/>
          <a:p>
            <a:pPr algn="l" eaLnBrk="0" hangingPunct="0"/>
            <a:r>
              <a:rPr lang="es-ES" sz="1000" b="1">
                <a:latin typeface="Times New Roman" pitchFamily="18" charset="0"/>
              </a:rPr>
              <a:t>40%</a:t>
            </a:r>
          </a:p>
        </p:txBody>
      </p:sp>
      <p:sp>
        <p:nvSpPr>
          <p:cNvPr id="117813" name="Text Box 53"/>
          <p:cNvSpPr txBox="1">
            <a:spLocks noChangeArrowheads="1"/>
          </p:cNvSpPr>
          <p:nvPr/>
        </p:nvSpPr>
        <p:spPr bwMode="auto">
          <a:xfrm>
            <a:off x="3733800" y="4724400"/>
            <a:ext cx="696913" cy="330200"/>
          </a:xfrm>
          <a:prstGeom prst="rect">
            <a:avLst/>
          </a:prstGeom>
          <a:noFill/>
          <a:ln w="9525">
            <a:noFill/>
            <a:miter lim="800000"/>
            <a:headEnd/>
            <a:tailEnd/>
          </a:ln>
        </p:spPr>
        <p:txBody>
          <a:bodyPr/>
          <a:lstStyle/>
          <a:p>
            <a:pPr algn="l" eaLnBrk="0" hangingPunct="0"/>
            <a:r>
              <a:rPr lang="es-ES" sz="1000" b="1">
                <a:latin typeface="Times New Roman" pitchFamily="18" charset="0"/>
              </a:rPr>
              <a:t>80%</a:t>
            </a:r>
          </a:p>
        </p:txBody>
      </p:sp>
      <p:sp>
        <p:nvSpPr>
          <p:cNvPr id="117814" name="Text Box 54"/>
          <p:cNvSpPr txBox="1">
            <a:spLocks noChangeArrowheads="1"/>
          </p:cNvSpPr>
          <p:nvPr/>
        </p:nvSpPr>
        <p:spPr bwMode="auto">
          <a:xfrm>
            <a:off x="4495800" y="4724400"/>
            <a:ext cx="698500" cy="330200"/>
          </a:xfrm>
          <a:prstGeom prst="rect">
            <a:avLst/>
          </a:prstGeom>
          <a:noFill/>
          <a:ln w="9525">
            <a:noFill/>
            <a:miter lim="800000"/>
            <a:headEnd/>
            <a:tailEnd/>
          </a:ln>
        </p:spPr>
        <p:txBody>
          <a:bodyPr/>
          <a:lstStyle/>
          <a:p>
            <a:pPr algn="l" eaLnBrk="0" hangingPunct="0"/>
            <a:r>
              <a:rPr lang="es-ES" sz="1000" b="1">
                <a:latin typeface="Times New Roman" pitchFamily="18" charset="0"/>
              </a:rPr>
              <a:t>100%</a:t>
            </a:r>
          </a:p>
        </p:txBody>
      </p:sp>
      <p:sp>
        <p:nvSpPr>
          <p:cNvPr id="117815" name="Line 55"/>
          <p:cNvSpPr>
            <a:spLocks noChangeShapeType="1"/>
          </p:cNvSpPr>
          <p:nvPr/>
        </p:nvSpPr>
        <p:spPr bwMode="auto">
          <a:xfrm flipV="1">
            <a:off x="3276600" y="4495800"/>
            <a:ext cx="0" cy="166688"/>
          </a:xfrm>
          <a:prstGeom prst="line">
            <a:avLst/>
          </a:prstGeom>
          <a:noFill/>
          <a:ln w="9525">
            <a:solidFill>
              <a:srgbClr val="000000"/>
            </a:solidFill>
            <a:round/>
            <a:headEnd/>
            <a:tailEnd/>
          </a:ln>
        </p:spPr>
        <p:txBody>
          <a:bodyPr/>
          <a:lstStyle/>
          <a:p>
            <a:endParaRPr lang="es-ES"/>
          </a:p>
        </p:txBody>
      </p:sp>
      <p:sp>
        <p:nvSpPr>
          <p:cNvPr id="117816" name="Line 56"/>
          <p:cNvSpPr>
            <a:spLocks noChangeShapeType="1"/>
          </p:cNvSpPr>
          <p:nvPr/>
        </p:nvSpPr>
        <p:spPr bwMode="auto">
          <a:xfrm flipV="1">
            <a:off x="3962400" y="4495800"/>
            <a:ext cx="0" cy="166688"/>
          </a:xfrm>
          <a:prstGeom prst="line">
            <a:avLst/>
          </a:prstGeom>
          <a:noFill/>
          <a:ln w="9525">
            <a:solidFill>
              <a:srgbClr val="000000"/>
            </a:solidFill>
            <a:round/>
            <a:headEnd/>
            <a:tailEnd/>
          </a:ln>
        </p:spPr>
        <p:txBody>
          <a:bodyPr/>
          <a:lstStyle/>
          <a:p>
            <a:endParaRPr lang="es-ES"/>
          </a:p>
        </p:txBody>
      </p:sp>
      <p:sp>
        <p:nvSpPr>
          <p:cNvPr id="117825" name="Line 65"/>
          <p:cNvSpPr>
            <a:spLocks noChangeShapeType="1"/>
          </p:cNvSpPr>
          <p:nvPr/>
        </p:nvSpPr>
        <p:spPr bwMode="auto">
          <a:xfrm flipV="1">
            <a:off x="4648200" y="4495800"/>
            <a:ext cx="0" cy="166688"/>
          </a:xfrm>
          <a:prstGeom prst="line">
            <a:avLst/>
          </a:prstGeom>
          <a:noFill/>
          <a:ln w="9525">
            <a:solidFill>
              <a:srgbClr val="000000"/>
            </a:solidFill>
            <a:round/>
            <a:headEnd/>
            <a:tailEnd/>
          </a:ln>
        </p:spPr>
        <p:txBody>
          <a:bodyPr/>
          <a:lstStyle/>
          <a:p>
            <a:endParaRPr lang="es-ES"/>
          </a:p>
        </p:txBody>
      </p:sp>
      <p:sp>
        <p:nvSpPr>
          <p:cNvPr id="117826" name="Line 66"/>
          <p:cNvSpPr>
            <a:spLocks noChangeShapeType="1"/>
          </p:cNvSpPr>
          <p:nvPr/>
        </p:nvSpPr>
        <p:spPr bwMode="auto">
          <a:xfrm>
            <a:off x="2209800" y="3962400"/>
            <a:ext cx="3581400" cy="0"/>
          </a:xfrm>
          <a:prstGeom prst="line">
            <a:avLst/>
          </a:prstGeom>
          <a:noFill/>
          <a:ln w="9525" cap="rnd">
            <a:solidFill>
              <a:schemeClr val="tx1"/>
            </a:solidFill>
            <a:prstDash val="sysDot"/>
            <a:miter lim="800000"/>
            <a:headEnd/>
            <a:tailEnd/>
          </a:ln>
          <a:effectLst/>
        </p:spPr>
        <p:txBody>
          <a:bodyPr wrap="none"/>
          <a:lstStyle/>
          <a:p>
            <a:endParaRPr lang="es-ES"/>
          </a:p>
        </p:txBody>
      </p:sp>
      <p:sp>
        <p:nvSpPr>
          <p:cNvPr id="117827" name="Text Box 67"/>
          <p:cNvSpPr txBox="1">
            <a:spLocks noChangeArrowheads="1"/>
          </p:cNvSpPr>
          <p:nvPr/>
        </p:nvSpPr>
        <p:spPr bwMode="auto">
          <a:xfrm>
            <a:off x="3962400" y="4038600"/>
            <a:ext cx="533400" cy="336550"/>
          </a:xfrm>
          <a:prstGeom prst="rect">
            <a:avLst/>
          </a:prstGeom>
          <a:noFill/>
          <a:ln w="9525">
            <a:noFill/>
            <a:miter lim="800000"/>
            <a:headEnd/>
            <a:tailEnd/>
          </a:ln>
          <a:effectLst/>
        </p:spPr>
        <p:txBody>
          <a:bodyPr>
            <a:spAutoFit/>
          </a:bodyPr>
          <a:lstStyle/>
          <a:p>
            <a:pPr>
              <a:spcBef>
                <a:spcPct val="50000"/>
              </a:spcBef>
            </a:pPr>
            <a:r>
              <a:rPr lang="es-MX" sz="1600" b="1"/>
              <a:t>A1</a:t>
            </a:r>
            <a:endParaRPr lang="es-ES" sz="1600" b="1"/>
          </a:p>
        </p:txBody>
      </p:sp>
      <p:sp>
        <p:nvSpPr>
          <p:cNvPr id="117828" name="Text Box 68"/>
          <p:cNvSpPr txBox="1">
            <a:spLocks noChangeArrowheads="1"/>
          </p:cNvSpPr>
          <p:nvPr/>
        </p:nvSpPr>
        <p:spPr bwMode="auto">
          <a:xfrm>
            <a:off x="4724400" y="2971800"/>
            <a:ext cx="533400" cy="336550"/>
          </a:xfrm>
          <a:prstGeom prst="rect">
            <a:avLst/>
          </a:prstGeom>
          <a:noFill/>
          <a:ln w="9525">
            <a:noFill/>
            <a:miter lim="800000"/>
            <a:headEnd/>
            <a:tailEnd/>
          </a:ln>
          <a:effectLst/>
        </p:spPr>
        <p:txBody>
          <a:bodyPr>
            <a:spAutoFit/>
          </a:bodyPr>
          <a:lstStyle/>
          <a:p>
            <a:pPr>
              <a:spcBef>
                <a:spcPct val="50000"/>
              </a:spcBef>
            </a:pPr>
            <a:r>
              <a:rPr lang="es-MX" sz="1600" b="1"/>
              <a:t>A2</a:t>
            </a:r>
            <a:endParaRPr lang="es-ES" sz="16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s-MX" sz="3200" b="1"/>
              <a:t>Macrosegmentación:</a:t>
            </a:r>
            <a:endParaRPr lang="es-ES" sz="3200" b="1"/>
          </a:p>
        </p:txBody>
      </p:sp>
      <p:sp>
        <p:nvSpPr>
          <p:cNvPr id="118787"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18788"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1878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18790"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18791"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8844" name="Rectangle 60"/>
          <p:cNvSpPr>
            <a:spLocks noChangeArrowheads="1"/>
          </p:cNvSpPr>
          <p:nvPr/>
        </p:nvSpPr>
        <p:spPr bwMode="auto">
          <a:xfrm>
            <a:off x="0" y="1917700"/>
            <a:ext cx="9144000" cy="2349500"/>
          </a:xfrm>
          <a:prstGeom prst="rect">
            <a:avLst/>
          </a:prstGeom>
          <a:noFill/>
          <a:ln w="9525">
            <a:noFill/>
            <a:miter lim="800000"/>
            <a:headEnd/>
            <a:tailEnd/>
          </a:ln>
          <a:effectLst/>
        </p:spPr>
        <p:txBody>
          <a:bodyPr>
            <a:spAutoFit/>
          </a:bodyPr>
          <a:lstStyle/>
          <a:p>
            <a:pPr algn="just"/>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r>
              <a:rPr lang="es-MX" sz="1600">
                <a:latin typeface="Arial" charset="0"/>
                <a:cs typeface="Arial" charset="0"/>
              </a:rPr>
              <a:t> </a:t>
            </a:r>
            <a:endParaRPr lang="es-MX" b="1">
              <a:latin typeface="Arial" charset="0"/>
              <a:cs typeface="Arial" charset="0"/>
            </a:endParaRPr>
          </a:p>
          <a:p>
            <a:pPr algn="l" eaLnBrk="0" hangingPunct="0"/>
            <a:r>
              <a:rPr lang="es-MX" sz="1600">
                <a:latin typeface="Arial" charset="0"/>
                <a:cs typeface="Arial" charset="0"/>
              </a:rPr>
              <a:t> </a:t>
            </a:r>
            <a:endParaRPr lang="es-MX" b="1">
              <a:latin typeface="Arial" charset="0"/>
              <a:cs typeface="Arial" charset="0"/>
            </a:endParaRPr>
          </a:p>
          <a:p>
            <a:pPr algn="l" eaLnBrk="0" hangingPunct="0"/>
            <a:r>
              <a:rPr lang="es-MX" sz="1600">
                <a:latin typeface="Arial" charset="0"/>
                <a:cs typeface="Arial" charset="0"/>
              </a:rPr>
              <a:t> </a:t>
            </a:r>
            <a:endParaRPr lang="es-MX" b="1">
              <a:latin typeface="Arial" charset="0"/>
              <a:cs typeface="Arial" charset="0"/>
            </a:endParaRPr>
          </a:p>
          <a:p>
            <a:pPr algn="l" eaLnBrk="0" hangingPunct="0"/>
            <a:r>
              <a:rPr lang="es-MX" sz="16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pSp>
        <p:nvGrpSpPr>
          <p:cNvPr id="118814" name="Group 30"/>
          <p:cNvGrpSpPr>
            <a:grpSpLocks/>
          </p:cNvGrpSpPr>
          <p:nvPr/>
        </p:nvGrpSpPr>
        <p:grpSpPr bwMode="auto">
          <a:xfrm>
            <a:off x="1295400" y="2057400"/>
            <a:ext cx="5791200" cy="3276600"/>
            <a:chOff x="1701" y="3784"/>
            <a:chExt cx="7020" cy="3960"/>
          </a:xfrm>
        </p:grpSpPr>
        <p:sp>
          <p:nvSpPr>
            <p:cNvPr id="118843" name="Text Box 59"/>
            <p:cNvSpPr txBox="1">
              <a:spLocks noChangeArrowheads="1"/>
            </p:cNvSpPr>
            <p:nvPr/>
          </p:nvSpPr>
          <p:spPr bwMode="auto">
            <a:xfrm>
              <a:off x="1701" y="558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País</a:t>
              </a:r>
              <a:endParaRPr lang="en-US" sz="1000">
                <a:cs typeface="Times New Roman" pitchFamily="18" charset="0"/>
              </a:endParaRPr>
            </a:p>
            <a:p>
              <a:pPr algn="l" eaLnBrk="0" hangingPunct="0"/>
              <a:endParaRPr lang="en-US" sz="1000">
                <a:latin typeface="Arial" charset="0"/>
              </a:endParaRPr>
            </a:p>
          </p:txBody>
        </p:sp>
        <p:sp>
          <p:nvSpPr>
            <p:cNvPr id="118842" name="Text Box 58"/>
            <p:cNvSpPr txBox="1">
              <a:spLocks noChangeArrowheads="1"/>
            </p:cNvSpPr>
            <p:nvPr/>
          </p:nvSpPr>
          <p:spPr bwMode="auto">
            <a:xfrm>
              <a:off x="3321" y="738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Insular</a:t>
              </a:r>
              <a:endParaRPr lang="en-US" sz="1000">
                <a:cs typeface="Times New Roman" pitchFamily="18" charset="0"/>
              </a:endParaRPr>
            </a:p>
            <a:p>
              <a:pPr algn="l" eaLnBrk="0" hangingPunct="0"/>
              <a:endParaRPr lang="en-US" sz="1000">
                <a:latin typeface="Arial" charset="0"/>
              </a:endParaRPr>
            </a:p>
          </p:txBody>
        </p:sp>
        <p:sp>
          <p:nvSpPr>
            <p:cNvPr id="118841" name="Text Box 57"/>
            <p:cNvSpPr txBox="1">
              <a:spLocks noChangeArrowheads="1"/>
            </p:cNvSpPr>
            <p:nvPr/>
          </p:nvSpPr>
          <p:spPr bwMode="auto">
            <a:xfrm>
              <a:off x="3321" y="612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Oriente</a:t>
              </a:r>
              <a:endParaRPr lang="en-US" sz="1000">
                <a:cs typeface="Times New Roman" pitchFamily="18" charset="0"/>
              </a:endParaRPr>
            </a:p>
            <a:p>
              <a:pPr algn="l" eaLnBrk="0" hangingPunct="0"/>
              <a:endParaRPr lang="en-US" sz="1000">
                <a:latin typeface="Arial" charset="0"/>
              </a:endParaRPr>
            </a:p>
          </p:txBody>
        </p:sp>
        <p:sp>
          <p:nvSpPr>
            <p:cNvPr id="118840" name="Text Box 56"/>
            <p:cNvSpPr txBox="1">
              <a:spLocks noChangeArrowheads="1"/>
            </p:cNvSpPr>
            <p:nvPr/>
          </p:nvSpPr>
          <p:spPr bwMode="auto">
            <a:xfrm>
              <a:off x="3321" y="504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Sierra</a:t>
              </a:r>
              <a:endParaRPr lang="en-US" sz="1000">
                <a:cs typeface="Times New Roman" pitchFamily="18" charset="0"/>
              </a:endParaRPr>
            </a:p>
            <a:p>
              <a:pPr algn="l" eaLnBrk="0" hangingPunct="0"/>
              <a:endParaRPr lang="en-US" sz="1000">
                <a:latin typeface="Arial" charset="0"/>
              </a:endParaRPr>
            </a:p>
          </p:txBody>
        </p:sp>
        <p:sp>
          <p:nvSpPr>
            <p:cNvPr id="118839" name="Text Box 55"/>
            <p:cNvSpPr txBox="1">
              <a:spLocks noChangeArrowheads="1"/>
            </p:cNvSpPr>
            <p:nvPr/>
          </p:nvSpPr>
          <p:spPr bwMode="auto">
            <a:xfrm>
              <a:off x="3321" y="414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Costa</a:t>
              </a:r>
              <a:endParaRPr lang="en-US" sz="1000">
                <a:cs typeface="Times New Roman" pitchFamily="18" charset="0"/>
              </a:endParaRPr>
            </a:p>
            <a:p>
              <a:pPr algn="l" eaLnBrk="0" hangingPunct="0"/>
              <a:endParaRPr lang="en-US" sz="1000">
                <a:latin typeface="Arial" charset="0"/>
              </a:endParaRPr>
            </a:p>
          </p:txBody>
        </p:sp>
        <p:sp>
          <p:nvSpPr>
            <p:cNvPr id="118838" name="Text Box 54"/>
            <p:cNvSpPr txBox="1">
              <a:spLocks noChangeArrowheads="1"/>
            </p:cNvSpPr>
            <p:nvPr/>
          </p:nvSpPr>
          <p:spPr bwMode="auto">
            <a:xfrm>
              <a:off x="5121" y="5224"/>
              <a:ext cx="162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Guayaquil</a:t>
              </a:r>
              <a:endParaRPr lang="en-US" sz="1000">
                <a:cs typeface="Times New Roman" pitchFamily="18" charset="0"/>
              </a:endParaRPr>
            </a:p>
            <a:p>
              <a:pPr algn="l" eaLnBrk="0" hangingPunct="0"/>
              <a:endParaRPr lang="en-US" sz="1000">
                <a:latin typeface="Arial" charset="0"/>
              </a:endParaRPr>
            </a:p>
          </p:txBody>
        </p:sp>
        <p:sp>
          <p:nvSpPr>
            <p:cNvPr id="118837" name="Text Box 53"/>
            <p:cNvSpPr txBox="1">
              <a:spLocks noChangeArrowheads="1"/>
            </p:cNvSpPr>
            <p:nvPr/>
          </p:nvSpPr>
          <p:spPr bwMode="auto">
            <a:xfrm>
              <a:off x="5121" y="4504"/>
              <a:ext cx="1620" cy="54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Manabí</a:t>
              </a:r>
              <a:endParaRPr lang="en-US" sz="1000">
                <a:cs typeface="Times New Roman" pitchFamily="18" charset="0"/>
              </a:endParaRPr>
            </a:p>
            <a:p>
              <a:pPr algn="l" eaLnBrk="0" hangingPunct="0"/>
              <a:r>
                <a:rPr lang="en-US" sz="1000">
                  <a:latin typeface="Arial" charset="0"/>
                  <a:cs typeface="Arial" charset="0"/>
                </a:rPr>
                <a:t>El Oro</a:t>
              </a:r>
              <a:endParaRPr lang="en-US" sz="1000">
                <a:cs typeface="Times New Roman" pitchFamily="18" charset="0"/>
              </a:endParaRPr>
            </a:p>
            <a:p>
              <a:pPr algn="l" eaLnBrk="0" hangingPunct="0"/>
              <a:endParaRPr lang="en-US" sz="1000">
                <a:latin typeface="Arial" charset="0"/>
              </a:endParaRPr>
            </a:p>
          </p:txBody>
        </p:sp>
        <p:sp>
          <p:nvSpPr>
            <p:cNvPr id="118836" name="Text Box 52"/>
            <p:cNvSpPr txBox="1">
              <a:spLocks noChangeArrowheads="1"/>
            </p:cNvSpPr>
            <p:nvPr/>
          </p:nvSpPr>
          <p:spPr bwMode="auto">
            <a:xfrm>
              <a:off x="5121" y="3784"/>
              <a:ext cx="1620" cy="54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Esmeraldas</a:t>
              </a:r>
              <a:endParaRPr lang="en-US" sz="1000">
                <a:cs typeface="Times New Roman" pitchFamily="18" charset="0"/>
              </a:endParaRPr>
            </a:p>
            <a:p>
              <a:pPr algn="l" eaLnBrk="0" hangingPunct="0"/>
              <a:r>
                <a:rPr lang="en-US" sz="1000">
                  <a:latin typeface="Arial" charset="0"/>
                  <a:cs typeface="Arial" charset="0"/>
                </a:rPr>
                <a:t>Los Ríos</a:t>
              </a:r>
              <a:endParaRPr lang="en-US" sz="1000">
                <a:cs typeface="Times New Roman" pitchFamily="18" charset="0"/>
              </a:endParaRPr>
            </a:p>
            <a:p>
              <a:pPr algn="l" eaLnBrk="0" hangingPunct="0"/>
              <a:endParaRPr lang="en-US" sz="1000">
                <a:latin typeface="Arial" charset="0"/>
              </a:endParaRPr>
            </a:p>
          </p:txBody>
        </p:sp>
        <p:sp>
          <p:nvSpPr>
            <p:cNvPr id="118835" name="Text Box 51"/>
            <p:cNvSpPr txBox="1">
              <a:spLocks noChangeArrowheads="1"/>
            </p:cNvSpPr>
            <p:nvPr/>
          </p:nvSpPr>
          <p:spPr bwMode="auto">
            <a:xfrm>
              <a:off x="7821" y="684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Sector 4</a:t>
              </a:r>
              <a:endParaRPr lang="en-US" sz="1000">
                <a:cs typeface="Times New Roman" pitchFamily="18" charset="0"/>
              </a:endParaRPr>
            </a:p>
            <a:p>
              <a:pPr algn="l" eaLnBrk="0" hangingPunct="0"/>
              <a:endParaRPr lang="en-US" sz="1000">
                <a:latin typeface="Arial" charset="0"/>
              </a:endParaRPr>
            </a:p>
          </p:txBody>
        </p:sp>
        <p:sp>
          <p:nvSpPr>
            <p:cNvPr id="118834" name="Text Box 50"/>
            <p:cNvSpPr txBox="1">
              <a:spLocks noChangeArrowheads="1"/>
            </p:cNvSpPr>
            <p:nvPr/>
          </p:nvSpPr>
          <p:spPr bwMode="auto">
            <a:xfrm>
              <a:off x="7821" y="612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Sector 3</a:t>
              </a:r>
              <a:endParaRPr lang="en-US" sz="1000">
                <a:cs typeface="Times New Roman" pitchFamily="18" charset="0"/>
              </a:endParaRPr>
            </a:p>
            <a:p>
              <a:pPr algn="l" eaLnBrk="0" hangingPunct="0"/>
              <a:endParaRPr lang="en-US" sz="1000">
                <a:latin typeface="Arial" charset="0"/>
              </a:endParaRPr>
            </a:p>
          </p:txBody>
        </p:sp>
        <p:sp>
          <p:nvSpPr>
            <p:cNvPr id="118833" name="Text Box 49"/>
            <p:cNvSpPr txBox="1">
              <a:spLocks noChangeArrowheads="1"/>
            </p:cNvSpPr>
            <p:nvPr/>
          </p:nvSpPr>
          <p:spPr bwMode="auto">
            <a:xfrm>
              <a:off x="7821" y="540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Sector 2</a:t>
              </a:r>
              <a:endParaRPr lang="en-US" sz="1000">
                <a:cs typeface="Times New Roman" pitchFamily="18" charset="0"/>
              </a:endParaRPr>
            </a:p>
            <a:p>
              <a:pPr algn="l" eaLnBrk="0" hangingPunct="0"/>
              <a:endParaRPr lang="en-US" sz="1000">
                <a:latin typeface="Arial" charset="0"/>
              </a:endParaRPr>
            </a:p>
          </p:txBody>
        </p:sp>
        <p:sp>
          <p:nvSpPr>
            <p:cNvPr id="118832" name="Text Box 48"/>
            <p:cNvSpPr txBox="1">
              <a:spLocks noChangeArrowheads="1"/>
            </p:cNvSpPr>
            <p:nvPr/>
          </p:nvSpPr>
          <p:spPr bwMode="auto">
            <a:xfrm>
              <a:off x="7821" y="4684"/>
              <a:ext cx="900" cy="36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Sector 1</a:t>
              </a:r>
              <a:endParaRPr lang="en-US" sz="1000">
                <a:cs typeface="Times New Roman" pitchFamily="18" charset="0"/>
              </a:endParaRPr>
            </a:p>
            <a:p>
              <a:pPr algn="l" eaLnBrk="0" hangingPunct="0"/>
              <a:endParaRPr lang="en-US" sz="1000">
                <a:latin typeface="Arial" charset="0"/>
              </a:endParaRPr>
            </a:p>
          </p:txBody>
        </p:sp>
        <p:sp>
          <p:nvSpPr>
            <p:cNvPr id="118831" name="Line 47"/>
            <p:cNvSpPr>
              <a:spLocks noChangeShapeType="1"/>
            </p:cNvSpPr>
            <p:nvPr/>
          </p:nvSpPr>
          <p:spPr bwMode="auto">
            <a:xfrm>
              <a:off x="6741" y="5404"/>
              <a:ext cx="540" cy="0"/>
            </a:xfrm>
            <a:prstGeom prst="line">
              <a:avLst/>
            </a:prstGeom>
            <a:noFill/>
            <a:ln w="9525">
              <a:solidFill>
                <a:srgbClr val="000000"/>
              </a:solidFill>
              <a:round/>
              <a:headEnd/>
              <a:tailEnd/>
            </a:ln>
          </p:spPr>
          <p:txBody>
            <a:bodyPr/>
            <a:lstStyle/>
            <a:p>
              <a:endParaRPr lang="es-ES"/>
            </a:p>
          </p:txBody>
        </p:sp>
        <p:sp>
          <p:nvSpPr>
            <p:cNvPr id="118830" name="Line 46"/>
            <p:cNvSpPr>
              <a:spLocks noChangeShapeType="1"/>
            </p:cNvSpPr>
            <p:nvPr/>
          </p:nvSpPr>
          <p:spPr bwMode="auto">
            <a:xfrm>
              <a:off x="7281" y="4864"/>
              <a:ext cx="0" cy="2160"/>
            </a:xfrm>
            <a:prstGeom prst="line">
              <a:avLst/>
            </a:prstGeom>
            <a:noFill/>
            <a:ln w="9525">
              <a:solidFill>
                <a:srgbClr val="000000"/>
              </a:solidFill>
              <a:round/>
              <a:headEnd/>
              <a:tailEnd/>
            </a:ln>
          </p:spPr>
          <p:txBody>
            <a:bodyPr/>
            <a:lstStyle/>
            <a:p>
              <a:endParaRPr lang="es-ES"/>
            </a:p>
          </p:txBody>
        </p:sp>
        <p:sp>
          <p:nvSpPr>
            <p:cNvPr id="118829" name="Line 45"/>
            <p:cNvSpPr>
              <a:spLocks noChangeShapeType="1"/>
            </p:cNvSpPr>
            <p:nvPr/>
          </p:nvSpPr>
          <p:spPr bwMode="auto">
            <a:xfrm>
              <a:off x="7281" y="4864"/>
              <a:ext cx="540" cy="0"/>
            </a:xfrm>
            <a:prstGeom prst="line">
              <a:avLst/>
            </a:prstGeom>
            <a:noFill/>
            <a:ln w="9525">
              <a:solidFill>
                <a:srgbClr val="000000"/>
              </a:solidFill>
              <a:round/>
              <a:headEnd/>
              <a:tailEnd type="triangle" w="med" len="med"/>
            </a:ln>
          </p:spPr>
          <p:txBody>
            <a:bodyPr/>
            <a:lstStyle/>
            <a:p>
              <a:endParaRPr lang="es-ES"/>
            </a:p>
          </p:txBody>
        </p:sp>
        <p:sp>
          <p:nvSpPr>
            <p:cNvPr id="118828" name="Line 44"/>
            <p:cNvSpPr>
              <a:spLocks noChangeShapeType="1"/>
            </p:cNvSpPr>
            <p:nvPr/>
          </p:nvSpPr>
          <p:spPr bwMode="auto">
            <a:xfrm>
              <a:off x="7281" y="5584"/>
              <a:ext cx="540" cy="0"/>
            </a:xfrm>
            <a:prstGeom prst="line">
              <a:avLst/>
            </a:prstGeom>
            <a:noFill/>
            <a:ln w="9525">
              <a:solidFill>
                <a:srgbClr val="000000"/>
              </a:solidFill>
              <a:round/>
              <a:headEnd/>
              <a:tailEnd type="triangle" w="med" len="med"/>
            </a:ln>
          </p:spPr>
          <p:txBody>
            <a:bodyPr/>
            <a:lstStyle/>
            <a:p>
              <a:endParaRPr lang="es-ES"/>
            </a:p>
          </p:txBody>
        </p:sp>
        <p:sp>
          <p:nvSpPr>
            <p:cNvPr id="118827" name="Line 43"/>
            <p:cNvSpPr>
              <a:spLocks noChangeShapeType="1"/>
            </p:cNvSpPr>
            <p:nvPr/>
          </p:nvSpPr>
          <p:spPr bwMode="auto">
            <a:xfrm>
              <a:off x="7281" y="6304"/>
              <a:ext cx="540" cy="0"/>
            </a:xfrm>
            <a:prstGeom prst="line">
              <a:avLst/>
            </a:prstGeom>
            <a:noFill/>
            <a:ln w="9525">
              <a:solidFill>
                <a:srgbClr val="000000"/>
              </a:solidFill>
              <a:round/>
              <a:headEnd/>
              <a:tailEnd type="triangle" w="med" len="med"/>
            </a:ln>
          </p:spPr>
          <p:txBody>
            <a:bodyPr/>
            <a:lstStyle/>
            <a:p>
              <a:endParaRPr lang="es-ES"/>
            </a:p>
          </p:txBody>
        </p:sp>
        <p:sp>
          <p:nvSpPr>
            <p:cNvPr id="118826" name="Line 42"/>
            <p:cNvSpPr>
              <a:spLocks noChangeShapeType="1"/>
            </p:cNvSpPr>
            <p:nvPr/>
          </p:nvSpPr>
          <p:spPr bwMode="auto">
            <a:xfrm>
              <a:off x="7281" y="7024"/>
              <a:ext cx="540" cy="0"/>
            </a:xfrm>
            <a:prstGeom prst="line">
              <a:avLst/>
            </a:prstGeom>
            <a:noFill/>
            <a:ln w="9525">
              <a:solidFill>
                <a:srgbClr val="000000"/>
              </a:solidFill>
              <a:round/>
              <a:headEnd/>
              <a:tailEnd type="triangle" w="med" len="med"/>
            </a:ln>
          </p:spPr>
          <p:txBody>
            <a:bodyPr/>
            <a:lstStyle/>
            <a:p>
              <a:endParaRPr lang="es-ES"/>
            </a:p>
          </p:txBody>
        </p:sp>
        <p:sp>
          <p:nvSpPr>
            <p:cNvPr id="118825" name="Line 41"/>
            <p:cNvSpPr>
              <a:spLocks noChangeShapeType="1"/>
            </p:cNvSpPr>
            <p:nvPr/>
          </p:nvSpPr>
          <p:spPr bwMode="auto">
            <a:xfrm>
              <a:off x="4581" y="3964"/>
              <a:ext cx="0" cy="1440"/>
            </a:xfrm>
            <a:prstGeom prst="line">
              <a:avLst/>
            </a:prstGeom>
            <a:noFill/>
            <a:ln w="9525">
              <a:solidFill>
                <a:srgbClr val="000000"/>
              </a:solidFill>
              <a:round/>
              <a:headEnd/>
              <a:tailEnd/>
            </a:ln>
          </p:spPr>
          <p:txBody>
            <a:bodyPr/>
            <a:lstStyle/>
            <a:p>
              <a:endParaRPr lang="es-ES"/>
            </a:p>
          </p:txBody>
        </p:sp>
        <p:sp>
          <p:nvSpPr>
            <p:cNvPr id="118824" name="Line 40"/>
            <p:cNvSpPr>
              <a:spLocks noChangeShapeType="1"/>
            </p:cNvSpPr>
            <p:nvPr/>
          </p:nvSpPr>
          <p:spPr bwMode="auto">
            <a:xfrm>
              <a:off x="4581" y="3964"/>
              <a:ext cx="540" cy="0"/>
            </a:xfrm>
            <a:prstGeom prst="line">
              <a:avLst/>
            </a:prstGeom>
            <a:noFill/>
            <a:ln w="9525">
              <a:solidFill>
                <a:srgbClr val="000000"/>
              </a:solidFill>
              <a:round/>
              <a:headEnd/>
              <a:tailEnd type="triangle" w="med" len="med"/>
            </a:ln>
          </p:spPr>
          <p:txBody>
            <a:bodyPr/>
            <a:lstStyle/>
            <a:p>
              <a:endParaRPr lang="es-ES"/>
            </a:p>
          </p:txBody>
        </p:sp>
        <p:sp>
          <p:nvSpPr>
            <p:cNvPr id="118823" name="Line 39"/>
            <p:cNvSpPr>
              <a:spLocks noChangeShapeType="1"/>
            </p:cNvSpPr>
            <p:nvPr/>
          </p:nvSpPr>
          <p:spPr bwMode="auto">
            <a:xfrm>
              <a:off x="4581" y="4684"/>
              <a:ext cx="540" cy="0"/>
            </a:xfrm>
            <a:prstGeom prst="line">
              <a:avLst/>
            </a:prstGeom>
            <a:noFill/>
            <a:ln w="9525">
              <a:solidFill>
                <a:srgbClr val="000000"/>
              </a:solidFill>
              <a:round/>
              <a:headEnd/>
              <a:tailEnd type="triangle" w="med" len="med"/>
            </a:ln>
          </p:spPr>
          <p:txBody>
            <a:bodyPr/>
            <a:lstStyle/>
            <a:p>
              <a:endParaRPr lang="es-ES"/>
            </a:p>
          </p:txBody>
        </p:sp>
        <p:sp>
          <p:nvSpPr>
            <p:cNvPr id="118822" name="Line 38"/>
            <p:cNvSpPr>
              <a:spLocks noChangeShapeType="1"/>
            </p:cNvSpPr>
            <p:nvPr/>
          </p:nvSpPr>
          <p:spPr bwMode="auto">
            <a:xfrm>
              <a:off x="4581" y="5404"/>
              <a:ext cx="540" cy="0"/>
            </a:xfrm>
            <a:prstGeom prst="line">
              <a:avLst/>
            </a:prstGeom>
            <a:noFill/>
            <a:ln w="9525">
              <a:solidFill>
                <a:srgbClr val="000000"/>
              </a:solidFill>
              <a:round/>
              <a:headEnd/>
              <a:tailEnd type="triangle" w="med" len="med"/>
            </a:ln>
          </p:spPr>
          <p:txBody>
            <a:bodyPr/>
            <a:lstStyle/>
            <a:p>
              <a:endParaRPr lang="es-ES"/>
            </a:p>
          </p:txBody>
        </p:sp>
        <p:sp>
          <p:nvSpPr>
            <p:cNvPr id="118821" name="Line 37"/>
            <p:cNvSpPr>
              <a:spLocks noChangeShapeType="1"/>
            </p:cNvSpPr>
            <p:nvPr/>
          </p:nvSpPr>
          <p:spPr bwMode="auto">
            <a:xfrm>
              <a:off x="4221" y="4324"/>
              <a:ext cx="360" cy="0"/>
            </a:xfrm>
            <a:prstGeom prst="line">
              <a:avLst/>
            </a:prstGeom>
            <a:noFill/>
            <a:ln w="9525">
              <a:solidFill>
                <a:srgbClr val="000000"/>
              </a:solidFill>
              <a:round/>
              <a:headEnd/>
              <a:tailEnd/>
            </a:ln>
          </p:spPr>
          <p:txBody>
            <a:bodyPr/>
            <a:lstStyle/>
            <a:p>
              <a:endParaRPr lang="es-ES"/>
            </a:p>
          </p:txBody>
        </p:sp>
        <p:sp>
          <p:nvSpPr>
            <p:cNvPr id="118820" name="Line 36"/>
            <p:cNvSpPr>
              <a:spLocks noChangeShapeType="1"/>
            </p:cNvSpPr>
            <p:nvPr/>
          </p:nvSpPr>
          <p:spPr bwMode="auto">
            <a:xfrm>
              <a:off x="2961" y="4324"/>
              <a:ext cx="0" cy="3240"/>
            </a:xfrm>
            <a:prstGeom prst="line">
              <a:avLst/>
            </a:prstGeom>
            <a:noFill/>
            <a:ln w="9525">
              <a:solidFill>
                <a:srgbClr val="000000"/>
              </a:solidFill>
              <a:round/>
              <a:headEnd/>
              <a:tailEnd/>
            </a:ln>
          </p:spPr>
          <p:txBody>
            <a:bodyPr/>
            <a:lstStyle/>
            <a:p>
              <a:endParaRPr lang="es-ES"/>
            </a:p>
          </p:txBody>
        </p:sp>
        <p:sp>
          <p:nvSpPr>
            <p:cNvPr id="118819" name="Line 35"/>
            <p:cNvSpPr>
              <a:spLocks noChangeShapeType="1"/>
            </p:cNvSpPr>
            <p:nvPr/>
          </p:nvSpPr>
          <p:spPr bwMode="auto">
            <a:xfrm>
              <a:off x="2961" y="4324"/>
              <a:ext cx="360" cy="0"/>
            </a:xfrm>
            <a:prstGeom prst="line">
              <a:avLst/>
            </a:prstGeom>
            <a:noFill/>
            <a:ln w="9525">
              <a:solidFill>
                <a:srgbClr val="000000"/>
              </a:solidFill>
              <a:round/>
              <a:headEnd/>
              <a:tailEnd type="triangle" w="med" len="med"/>
            </a:ln>
          </p:spPr>
          <p:txBody>
            <a:bodyPr/>
            <a:lstStyle/>
            <a:p>
              <a:endParaRPr lang="es-ES"/>
            </a:p>
          </p:txBody>
        </p:sp>
        <p:sp>
          <p:nvSpPr>
            <p:cNvPr id="118818" name="Line 34"/>
            <p:cNvSpPr>
              <a:spLocks noChangeShapeType="1"/>
            </p:cNvSpPr>
            <p:nvPr/>
          </p:nvSpPr>
          <p:spPr bwMode="auto">
            <a:xfrm>
              <a:off x="2961" y="5224"/>
              <a:ext cx="360" cy="0"/>
            </a:xfrm>
            <a:prstGeom prst="line">
              <a:avLst/>
            </a:prstGeom>
            <a:noFill/>
            <a:ln w="9525">
              <a:solidFill>
                <a:srgbClr val="000000"/>
              </a:solidFill>
              <a:round/>
              <a:headEnd/>
              <a:tailEnd type="triangle" w="med" len="med"/>
            </a:ln>
          </p:spPr>
          <p:txBody>
            <a:bodyPr/>
            <a:lstStyle/>
            <a:p>
              <a:endParaRPr lang="es-ES"/>
            </a:p>
          </p:txBody>
        </p:sp>
        <p:sp>
          <p:nvSpPr>
            <p:cNvPr id="118817" name="Line 33"/>
            <p:cNvSpPr>
              <a:spLocks noChangeShapeType="1"/>
            </p:cNvSpPr>
            <p:nvPr/>
          </p:nvSpPr>
          <p:spPr bwMode="auto">
            <a:xfrm>
              <a:off x="2961" y="6304"/>
              <a:ext cx="360" cy="0"/>
            </a:xfrm>
            <a:prstGeom prst="line">
              <a:avLst/>
            </a:prstGeom>
            <a:noFill/>
            <a:ln w="9525">
              <a:solidFill>
                <a:srgbClr val="000000"/>
              </a:solidFill>
              <a:round/>
              <a:headEnd/>
              <a:tailEnd type="triangle" w="med" len="med"/>
            </a:ln>
          </p:spPr>
          <p:txBody>
            <a:bodyPr/>
            <a:lstStyle/>
            <a:p>
              <a:endParaRPr lang="es-ES"/>
            </a:p>
          </p:txBody>
        </p:sp>
        <p:sp>
          <p:nvSpPr>
            <p:cNvPr id="118816" name="Line 32"/>
            <p:cNvSpPr>
              <a:spLocks noChangeShapeType="1"/>
            </p:cNvSpPr>
            <p:nvPr/>
          </p:nvSpPr>
          <p:spPr bwMode="auto">
            <a:xfrm>
              <a:off x="2961" y="7564"/>
              <a:ext cx="360" cy="0"/>
            </a:xfrm>
            <a:prstGeom prst="line">
              <a:avLst/>
            </a:prstGeom>
            <a:noFill/>
            <a:ln w="9525">
              <a:solidFill>
                <a:srgbClr val="000000"/>
              </a:solidFill>
              <a:round/>
              <a:headEnd/>
              <a:tailEnd type="triangle" w="med" len="med"/>
            </a:ln>
          </p:spPr>
          <p:txBody>
            <a:bodyPr/>
            <a:lstStyle/>
            <a:p>
              <a:endParaRPr lang="es-ES"/>
            </a:p>
          </p:txBody>
        </p:sp>
        <p:sp>
          <p:nvSpPr>
            <p:cNvPr id="118815" name="Line 31"/>
            <p:cNvSpPr>
              <a:spLocks noChangeShapeType="1"/>
            </p:cNvSpPr>
            <p:nvPr/>
          </p:nvSpPr>
          <p:spPr bwMode="auto">
            <a:xfrm>
              <a:off x="2601" y="5764"/>
              <a:ext cx="360" cy="0"/>
            </a:xfrm>
            <a:prstGeom prst="line">
              <a:avLst/>
            </a:prstGeom>
            <a:noFill/>
            <a:ln w="9525">
              <a:solidFill>
                <a:srgbClr val="000000"/>
              </a:solidFill>
              <a:round/>
              <a:headEnd/>
              <a:tailEnd/>
            </a:ln>
          </p:spPr>
          <p:txBody>
            <a:bodyPr/>
            <a:lstStyle/>
            <a:p>
              <a:endParaRPr lang="es-ES"/>
            </a:p>
          </p:txBody>
        </p:sp>
      </p:grpSp>
      <p:sp>
        <p:nvSpPr>
          <p:cNvPr id="118857" name="Rectangle 73"/>
          <p:cNvSpPr>
            <a:spLocks noChangeArrowheads="1"/>
          </p:cNvSpPr>
          <p:nvPr/>
        </p:nvSpPr>
        <p:spPr bwMode="auto">
          <a:xfrm>
            <a:off x="0" y="1917700"/>
            <a:ext cx="9144000" cy="609600"/>
          </a:xfrm>
          <a:prstGeom prst="rect">
            <a:avLst/>
          </a:prstGeom>
          <a:noFill/>
          <a:ln w="9525">
            <a:noFill/>
            <a:miter lim="800000"/>
            <a:headEnd/>
            <a:tailEnd/>
          </a:ln>
          <a:effectLst/>
        </p:spPr>
        <p:txBody>
          <a:bodyPr>
            <a:spAutoFit/>
          </a:bodyPr>
          <a:lstStyle/>
          <a:p>
            <a:pPr algn="just"/>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8858" name="Text Box 74"/>
          <p:cNvSpPr txBox="1">
            <a:spLocks noChangeArrowheads="1"/>
          </p:cNvSpPr>
          <p:nvPr/>
        </p:nvSpPr>
        <p:spPr bwMode="auto">
          <a:xfrm>
            <a:off x="5715000" y="2209800"/>
            <a:ext cx="2209800" cy="3094038"/>
          </a:xfrm>
          <a:prstGeom prst="rect">
            <a:avLst/>
          </a:prstGeom>
          <a:noFill/>
          <a:ln w="9525" cap="rnd">
            <a:solidFill>
              <a:schemeClr val="tx1"/>
            </a:solidFill>
            <a:prstDash val="sysDot"/>
            <a:miter lim="800000"/>
            <a:headEnd/>
            <a:tailEnd/>
          </a:ln>
          <a:effectLst/>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sp>
        <p:nvSpPr>
          <p:cNvPr id="118859" name="Text Box 75"/>
          <p:cNvSpPr txBox="1">
            <a:spLocks noChangeArrowheads="1"/>
          </p:cNvSpPr>
          <p:nvPr/>
        </p:nvSpPr>
        <p:spPr bwMode="auto">
          <a:xfrm>
            <a:off x="1524000" y="5562600"/>
            <a:ext cx="6934200" cy="730250"/>
          </a:xfrm>
          <a:prstGeom prst="rect">
            <a:avLst/>
          </a:prstGeom>
          <a:noFill/>
          <a:ln w="9525">
            <a:noFill/>
            <a:miter lim="800000"/>
            <a:headEnd/>
            <a:tailEnd/>
          </a:ln>
          <a:effectLst/>
        </p:spPr>
        <p:txBody>
          <a:bodyPr>
            <a:spAutoFit/>
          </a:bodyPr>
          <a:lstStyle/>
          <a:p>
            <a:pPr algn="l">
              <a:spcBef>
                <a:spcPct val="50000"/>
              </a:spcBef>
            </a:pPr>
            <a:r>
              <a:rPr lang="es-MX" sz="1400"/>
              <a:t>Guayaquil será sectorizado y optimizado en año y medio aproximadamente y luego los flujos positivos´, serán utilizados para reinversión para brindar servicio al resto del país el resto del país.</a:t>
            </a:r>
            <a:endParaRPr lang="es-ES" sz="1400"/>
          </a:p>
        </p:txBody>
      </p:sp>
      <p:sp>
        <p:nvSpPr>
          <p:cNvPr id="118861" name="Line 77"/>
          <p:cNvSpPr>
            <a:spLocks noChangeShapeType="1"/>
          </p:cNvSpPr>
          <p:nvPr/>
        </p:nvSpPr>
        <p:spPr bwMode="auto">
          <a:xfrm flipV="1">
            <a:off x="6858000" y="5105400"/>
            <a:ext cx="0" cy="381000"/>
          </a:xfrm>
          <a:prstGeom prst="line">
            <a:avLst/>
          </a:prstGeom>
          <a:noFill/>
          <a:ln w="57150">
            <a:solidFill>
              <a:schemeClr val="tx1"/>
            </a:solidFill>
            <a:miter lim="800000"/>
            <a:headEnd/>
            <a:tailEnd type="triangle" w="med" len="med"/>
          </a:ln>
          <a:effectLst/>
        </p:spPr>
        <p:txBody>
          <a:bodyPr wrap="none"/>
          <a:lstStyle/>
          <a:p>
            <a:endParaRPr lang="es-ES"/>
          </a:p>
        </p:txBody>
      </p:sp>
      <p:sp>
        <p:nvSpPr>
          <p:cNvPr id="118862" name="Text Box 78"/>
          <p:cNvSpPr txBox="1">
            <a:spLocks noChangeArrowheads="1"/>
          </p:cNvSpPr>
          <p:nvPr/>
        </p:nvSpPr>
        <p:spPr bwMode="auto">
          <a:xfrm>
            <a:off x="7239000" y="2819400"/>
            <a:ext cx="838200" cy="274638"/>
          </a:xfrm>
          <a:prstGeom prst="rect">
            <a:avLst/>
          </a:prstGeom>
          <a:noFill/>
          <a:ln w="9525">
            <a:noFill/>
            <a:miter lim="800000"/>
            <a:headEnd/>
            <a:tailEnd/>
          </a:ln>
          <a:effectLst/>
        </p:spPr>
        <p:txBody>
          <a:bodyPr>
            <a:spAutoFit/>
          </a:bodyPr>
          <a:lstStyle/>
          <a:p>
            <a:pPr>
              <a:spcBef>
                <a:spcPct val="50000"/>
              </a:spcBef>
            </a:pPr>
            <a:r>
              <a:rPr lang="es-MX" sz="1200" b="1"/>
              <a:t>25,75%</a:t>
            </a:r>
            <a:endParaRPr lang="es-ES" sz="1200" b="1"/>
          </a:p>
        </p:txBody>
      </p:sp>
      <p:sp>
        <p:nvSpPr>
          <p:cNvPr id="118863" name="Text Box 79"/>
          <p:cNvSpPr txBox="1">
            <a:spLocks noChangeArrowheads="1"/>
          </p:cNvSpPr>
          <p:nvPr/>
        </p:nvSpPr>
        <p:spPr bwMode="auto">
          <a:xfrm>
            <a:off x="7239000" y="3429000"/>
            <a:ext cx="838200" cy="274638"/>
          </a:xfrm>
          <a:prstGeom prst="rect">
            <a:avLst/>
          </a:prstGeom>
          <a:noFill/>
          <a:ln w="9525">
            <a:noFill/>
            <a:miter lim="800000"/>
            <a:headEnd/>
            <a:tailEnd/>
          </a:ln>
          <a:effectLst/>
        </p:spPr>
        <p:txBody>
          <a:bodyPr>
            <a:spAutoFit/>
          </a:bodyPr>
          <a:lstStyle/>
          <a:p>
            <a:pPr>
              <a:spcBef>
                <a:spcPct val="50000"/>
              </a:spcBef>
            </a:pPr>
            <a:r>
              <a:rPr lang="es-MX" sz="1200" b="1"/>
              <a:t>27,25%</a:t>
            </a:r>
            <a:endParaRPr lang="es-ES" sz="1200" b="1"/>
          </a:p>
        </p:txBody>
      </p:sp>
      <p:sp>
        <p:nvSpPr>
          <p:cNvPr id="118864" name="Text Box 80"/>
          <p:cNvSpPr txBox="1">
            <a:spLocks noChangeArrowheads="1"/>
          </p:cNvSpPr>
          <p:nvPr/>
        </p:nvSpPr>
        <p:spPr bwMode="auto">
          <a:xfrm>
            <a:off x="7239000" y="4038600"/>
            <a:ext cx="838200" cy="274638"/>
          </a:xfrm>
          <a:prstGeom prst="rect">
            <a:avLst/>
          </a:prstGeom>
          <a:noFill/>
          <a:ln w="9525">
            <a:noFill/>
            <a:miter lim="800000"/>
            <a:headEnd/>
            <a:tailEnd/>
          </a:ln>
          <a:effectLst/>
        </p:spPr>
        <p:txBody>
          <a:bodyPr>
            <a:spAutoFit/>
          </a:bodyPr>
          <a:lstStyle/>
          <a:p>
            <a:pPr>
              <a:spcBef>
                <a:spcPct val="50000"/>
              </a:spcBef>
            </a:pPr>
            <a:r>
              <a:rPr lang="es-MX" sz="1200" b="1"/>
              <a:t>21%</a:t>
            </a:r>
            <a:endParaRPr lang="es-ES" sz="1200" b="1"/>
          </a:p>
        </p:txBody>
      </p:sp>
      <p:sp>
        <p:nvSpPr>
          <p:cNvPr id="118865" name="Text Box 81"/>
          <p:cNvSpPr txBox="1">
            <a:spLocks noChangeArrowheads="1"/>
          </p:cNvSpPr>
          <p:nvPr/>
        </p:nvSpPr>
        <p:spPr bwMode="auto">
          <a:xfrm>
            <a:off x="7239000" y="4572000"/>
            <a:ext cx="838200" cy="274638"/>
          </a:xfrm>
          <a:prstGeom prst="rect">
            <a:avLst/>
          </a:prstGeom>
          <a:noFill/>
          <a:ln w="9525">
            <a:noFill/>
            <a:miter lim="800000"/>
            <a:headEnd/>
            <a:tailEnd/>
          </a:ln>
          <a:effectLst/>
        </p:spPr>
        <p:txBody>
          <a:bodyPr>
            <a:spAutoFit/>
          </a:bodyPr>
          <a:lstStyle/>
          <a:p>
            <a:pPr>
              <a:spcBef>
                <a:spcPct val="50000"/>
              </a:spcBef>
            </a:pPr>
            <a:r>
              <a:rPr lang="es-MX" sz="1200" b="1"/>
              <a:t>26%</a:t>
            </a:r>
            <a:endParaRPr lang="es-ES" sz="1200" b="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s-MX" sz="3200" b="1"/>
              <a:t>Sistema de Control:</a:t>
            </a:r>
            <a:endParaRPr lang="es-ES" sz="3200" b="1"/>
          </a:p>
        </p:txBody>
      </p:sp>
      <p:sp>
        <p:nvSpPr>
          <p:cNvPr id="119811"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19812"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1981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19814"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19815"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9816" name="Rectangle 8"/>
          <p:cNvSpPr>
            <a:spLocks noChangeArrowheads="1"/>
          </p:cNvSpPr>
          <p:nvPr/>
        </p:nvSpPr>
        <p:spPr bwMode="auto">
          <a:xfrm>
            <a:off x="0" y="1917700"/>
            <a:ext cx="9144000" cy="2349500"/>
          </a:xfrm>
          <a:prstGeom prst="rect">
            <a:avLst/>
          </a:prstGeom>
          <a:noFill/>
          <a:ln w="9525">
            <a:noFill/>
            <a:miter lim="800000"/>
            <a:headEnd/>
            <a:tailEnd/>
          </a:ln>
          <a:effectLst/>
        </p:spPr>
        <p:txBody>
          <a:bodyPr>
            <a:spAutoFit/>
          </a:bodyPr>
          <a:lstStyle/>
          <a:p>
            <a:pPr algn="just"/>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r>
              <a:rPr lang="es-MX" sz="1600">
                <a:latin typeface="Arial" charset="0"/>
                <a:cs typeface="Arial" charset="0"/>
              </a:rPr>
              <a:t> </a:t>
            </a:r>
            <a:endParaRPr lang="es-MX" b="1">
              <a:latin typeface="Arial" charset="0"/>
              <a:cs typeface="Arial" charset="0"/>
            </a:endParaRPr>
          </a:p>
          <a:p>
            <a:pPr algn="l" eaLnBrk="0" hangingPunct="0"/>
            <a:r>
              <a:rPr lang="es-MX" sz="1600">
                <a:latin typeface="Arial" charset="0"/>
                <a:cs typeface="Arial" charset="0"/>
              </a:rPr>
              <a:t> </a:t>
            </a:r>
            <a:endParaRPr lang="es-MX" b="1">
              <a:latin typeface="Arial" charset="0"/>
              <a:cs typeface="Arial" charset="0"/>
            </a:endParaRPr>
          </a:p>
          <a:p>
            <a:pPr algn="l" eaLnBrk="0" hangingPunct="0"/>
            <a:r>
              <a:rPr lang="es-MX" sz="1600">
                <a:latin typeface="Arial" charset="0"/>
                <a:cs typeface="Arial" charset="0"/>
              </a:rPr>
              <a:t> </a:t>
            </a:r>
            <a:endParaRPr lang="es-MX" b="1">
              <a:latin typeface="Arial" charset="0"/>
              <a:cs typeface="Arial" charset="0"/>
            </a:endParaRPr>
          </a:p>
          <a:p>
            <a:pPr algn="l" eaLnBrk="0" hangingPunct="0"/>
            <a:r>
              <a:rPr lang="es-MX" sz="16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9847" name="Rectangle 39"/>
          <p:cNvSpPr>
            <a:spLocks noChangeArrowheads="1"/>
          </p:cNvSpPr>
          <p:nvPr/>
        </p:nvSpPr>
        <p:spPr bwMode="auto">
          <a:xfrm>
            <a:off x="0" y="1917700"/>
            <a:ext cx="9144000" cy="609600"/>
          </a:xfrm>
          <a:prstGeom prst="rect">
            <a:avLst/>
          </a:prstGeom>
          <a:noFill/>
          <a:ln w="9525">
            <a:noFill/>
            <a:miter lim="800000"/>
            <a:headEnd/>
            <a:tailEnd/>
          </a:ln>
          <a:effectLst/>
        </p:spPr>
        <p:txBody>
          <a:bodyPr>
            <a:spAutoFit/>
          </a:bodyPr>
          <a:lstStyle/>
          <a:p>
            <a:pPr algn="just"/>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pSp>
        <p:nvGrpSpPr>
          <p:cNvPr id="119857" name="Group 49"/>
          <p:cNvGrpSpPr>
            <a:grpSpLocks/>
          </p:cNvGrpSpPr>
          <p:nvPr/>
        </p:nvGrpSpPr>
        <p:grpSpPr bwMode="auto">
          <a:xfrm>
            <a:off x="914400" y="1981200"/>
            <a:ext cx="4700588" cy="3487738"/>
            <a:chOff x="1521" y="1444"/>
            <a:chExt cx="5940" cy="4680"/>
          </a:xfrm>
        </p:grpSpPr>
        <p:sp>
          <p:nvSpPr>
            <p:cNvPr id="119871" name="Text Box 63"/>
            <p:cNvSpPr txBox="1">
              <a:spLocks noChangeArrowheads="1"/>
            </p:cNvSpPr>
            <p:nvPr/>
          </p:nvSpPr>
          <p:spPr bwMode="auto">
            <a:xfrm>
              <a:off x="1521" y="3784"/>
              <a:ext cx="1980" cy="540"/>
            </a:xfrm>
            <a:prstGeom prst="rect">
              <a:avLst/>
            </a:prstGeom>
            <a:solidFill>
              <a:srgbClr val="FFFFFF"/>
            </a:solidFill>
            <a:ln w="9525">
              <a:solidFill>
                <a:srgbClr val="000000"/>
              </a:solidFill>
              <a:miter lim="800000"/>
              <a:headEnd/>
              <a:tailEnd/>
            </a:ln>
          </p:spPr>
          <p:txBody>
            <a:bodyPr/>
            <a:lstStyle/>
            <a:p>
              <a:r>
                <a:rPr lang="en-US" sz="1000" b="1">
                  <a:latin typeface="Arial" charset="0"/>
                  <a:cs typeface="Arial" charset="0"/>
                </a:rPr>
                <a:t>Sector 1</a:t>
              </a:r>
              <a:endParaRPr lang="en-US" sz="1000">
                <a:cs typeface="Times New Roman" pitchFamily="18" charset="0"/>
              </a:endParaRPr>
            </a:p>
            <a:p>
              <a:pPr algn="l" eaLnBrk="0" hangingPunct="0"/>
              <a:endParaRPr lang="en-US" sz="1000">
                <a:latin typeface="Arial" charset="0"/>
              </a:endParaRPr>
            </a:p>
          </p:txBody>
        </p:sp>
        <p:sp>
          <p:nvSpPr>
            <p:cNvPr id="119870" name="Text Box 62"/>
            <p:cNvSpPr txBox="1">
              <a:spLocks noChangeArrowheads="1"/>
            </p:cNvSpPr>
            <p:nvPr/>
          </p:nvSpPr>
          <p:spPr bwMode="auto">
            <a:xfrm>
              <a:off x="4401" y="1444"/>
              <a:ext cx="1980" cy="54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Ejecutivo de Cuenta 1.1</a:t>
              </a:r>
              <a:endParaRPr lang="en-US" sz="1000">
                <a:cs typeface="Times New Roman" pitchFamily="18" charset="0"/>
              </a:endParaRPr>
            </a:p>
            <a:p>
              <a:pPr algn="l" eaLnBrk="0" hangingPunct="0"/>
              <a:endParaRPr lang="en-US" sz="1000">
                <a:latin typeface="Arial" charset="0"/>
              </a:endParaRPr>
            </a:p>
          </p:txBody>
        </p:sp>
        <p:sp>
          <p:nvSpPr>
            <p:cNvPr id="119869" name="Text Box 61"/>
            <p:cNvSpPr txBox="1">
              <a:spLocks noChangeArrowheads="1"/>
            </p:cNvSpPr>
            <p:nvPr/>
          </p:nvSpPr>
          <p:spPr bwMode="auto">
            <a:xfrm>
              <a:off x="5481" y="2164"/>
              <a:ext cx="1980" cy="54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Ejecutivo de Cuenta 1.2</a:t>
              </a:r>
              <a:endParaRPr lang="en-US" sz="1000">
                <a:cs typeface="Times New Roman" pitchFamily="18" charset="0"/>
              </a:endParaRPr>
            </a:p>
            <a:p>
              <a:pPr algn="l" eaLnBrk="0" hangingPunct="0"/>
              <a:endParaRPr lang="en-US" sz="1000">
                <a:latin typeface="Arial" charset="0"/>
              </a:endParaRPr>
            </a:p>
          </p:txBody>
        </p:sp>
        <p:sp>
          <p:nvSpPr>
            <p:cNvPr id="119868" name="Text Box 60"/>
            <p:cNvSpPr txBox="1">
              <a:spLocks noChangeArrowheads="1"/>
            </p:cNvSpPr>
            <p:nvPr/>
          </p:nvSpPr>
          <p:spPr bwMode="auto">
            <a:xfrm>
              <a:off x="4401" y="2884"/>
              <a:ext cx="1980" cy="54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Ejecutivo de Cuenta 1.3</a:t>
              </a:r>
              <a:endParaRPr lang="en-US" sz="1000">
                <a:cs typeface="Times New Roman" pitchFamily="18" charset="0"/>
              </a:endParaRPr>
            </a:p>
            <a:p>
              <a:pPr algn="l" eaLnBrk="0" hangingPunct="0"/>
              <a:endParaRPr lang="en-US" sz="1000">
                <a:latin typeface="Arial" charset="0"/>
              </a:endParaRPr>
            </a:p>
          </p:txBody>
        </p:sp>
        <p:sp>
          <p:nvSpPr>
            <p:cNvPr id="119867" name="Text Box 59"/>
            <p:cNvSpPr txBox="1">
              <a:spLocks noChangeArrowheads="1"/>
            </p:cNvSpPr>
            <p:nvPr/>
          </p:nvSpPr>
          <p:spPr bwMode="auto">
            <a:xfrm>
              <a:off x="5481" y="3604"/>
              <a:ext cx="1980" cy="54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Ejecutivo de Cuenta 1.4</a:t>
              </a:r>
              <a:endParaRPr lang="en-US" sz="1000">
                <a:cs typeface="Times New Roman" pitchFamily="18" charset="0"/>
              </a:endParaRPr>
            </a:p>
            <a:p>
              <a:pPr algn="l" eaLnBrk="0" hangingPunct="0"/>
              <a:endParaRPr lang="en-US" sz="1000">
                <a:latin typeface="Arial" charset="0"/>
              </a:endParaRPr>
            </a:p>
          </p:txBody>
        </p:sp>
        <p:sp>
          <p:nvSpPr>
            <p:cNvPr id="119866" name="Text Box 58"/>
            <p:cNvSpPr txBox="1">
              <a:spLocks noChangeArrowheads="1"/>
            </p:cNvSpPr>
            <p:nvPr/>
          </p:nvSpPr>
          <p:spPr bwMode="auto">
            <a:xfrm>
              <a:off x="5481" y="5584"/>
              <a:ext cx="1980" cy="540"/>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Ejecutivo de Cuenta 1.n</a:t>
              </a:r>
              <a:endParaRPr lang="en-US" sz="1000">
                <a:cs typeface="Times New Roman" pitchFamily="18" charset="0"/>
              </a:endParaRPr>
            </a:p>
            <a:p>
              <a:pPr algn="l" eaLnBrk="0" hangingPunct="0"/>
              <a:endParaRPr lang="en-US" sz="1000">
                <a:latin typeface="Arial" charset="0"/>
              </a:endParaRPr>
            </a:p>
          </p:txBody>
        </p:sp>
        <p:sp>
          <p:nvSpPr>
            <p:cNvPr id="119865" name="Line 57"/>
            <p:cNvSpPr>
              <a:spLocks noChangeShapeType="1"/>
            </p:cNvSpPr>
            <p:nvPr/>
          </p:nvSpPr>
          <p:spPr bwMode="auto">
            <a:xfrm>
              <a:off x="3861" y="1624"/>
              <a:ext cx="0" cy="4320"/>
            </a:xfrm>
            <a:prstGeom prst="line">
              <a:avLst/>
            </a:prstGeom>
            <a:noFill/>
            <a:ln w="9525">
              <a:solidFill>
                <a:srgbClr val="000000"/>
              </a:solidFill>
              <a:round/>
              <a:headEnd/>
              <a:tailEnd/>
            </a:ln>
          </p:spPr>
          <p:txBody>
            <a:bodyPr/>
            <a:lstStyle/>
            <a:p>
              <a:endParaRPr lang="es-ES"/>
            </a:p>
          </p:txBody>
        </p:sp>
        <p:sp>
          <p:nvSpPr>
            <p:cNvPr id="119864" name="Line 56"/>
            <p:cNvSpPr>
              <a:spLocks noChangeShapeType="1"/>
            </p:cNvSpPr>
            <p:nvPr/>
          </p:nvSpPr>
          <p:spPr bwMode="auto">
            <a:xfrm>
              <a:off x="3861" y="1624"/>
              <a:ext cx="540" cy="0"/>
            </a:xfrm>
            <a:prstGeom prst="line">
              <a:avLst/>
            </a:prstGeom>
            <a:noFill/>
            <a:ln w="9525">
              <a:solidFill>
                <a:srgbClr val="000000"/>
              </a:solidFill>
              <a:round/>
              <a:headEnd/>
              <a:tailEnd type="triangle" w="med" len="med"/>
            </a:ln>
          </p:spPr>
          <p:txBody>
            <a:bodyPr/>
            <a:lstStyle/>
            <a:p>
              <a:endParaRPr lang="es-ES"/>
            </a:p>
          </p:txBody>
        </p:sp>
        <p:sp>
          <p:nvSpPr>
            <p:cNvPr id="119863" name="Line 55"/>
            <p:cNvSpPr>
              <a:spLocks noChangeShapeType="1"/>
            </p:cNvSpPr>
            <p:nvPr/>
          </p:nvSpPr>
          <p:spPr bwMode="auto">
            <a:xfrm>
              <a:off x="3861" y="2524"/>
              <a:ext cx="1620" cy="0"/>
            </a:xfrm>
            <a:prstGeom prst="line">
              <a:avLst/>
            </a:prstGeom>
            <a:noFill/>
            <a:ln w="9525">
              <a:solidFill>
                <a:srgbClr val="000000"/>
              </a:solidFill>
              <a:round/>
              <a:headEnd/>
              <a:tailEnd type="triangle" w="med" len="med"/>
            </a:ln>
          </p:spPr>
          <p:txBody>
            <a:bodyPr/>
            <a:lstStyle/>
            <a:p>
              <a:endParaRPr lang="es-ES"/>
            </a:p>
          </p:txBody>
        </p:sp>
        <p:sp>
          <p:nvSpPr>
            <p:cNvPr id="119862" name="Line 54"/>
            <p:cNvSpPr>
              <a:spLocks noChangeShapeType="1"/>
            </p:cNvSpPr>
            <p:nvPr/>
          </p:nvSpPr>
          <p:spPr bwMode="auto">
            <a:xfrm>
              <a:off x="3861" y="3244"/>
              <a:ext cx="540" cy="0"/>
            </a:xfrm>
            <a:prstGeom prst="line">
              <a:avLst/>
            </a:prstGeom>
            <a:noFill/>
            <a:ln w="9525">
              <a:solidFill>
                <a:srgbClr val="000000"/>
              </a:solidFill>
              <a:round/>
              <a:headEnd/>
              <a:tailEnd type="triangle" w="med" len="med"/>
            </a:ln>
          </p:spPr>
          <p:txBody>
            <a:bodyPr/>
            <a:lstStyle/>
            <a:p>
              <a:endParaRPr lang="es-ES"/>
            </a:p>
          </p:txBody>
        </p:sp>
        <p:sp>
          <p:nvSpPr>
            <p:cNvPr id="119861" name="Line 53"/>
            <p:cNvSpPr>
              <a:spLocks noChangeShapeType="1"/>
            </p:cNvSpPr>
            <p:nvPr/>
          </p:nvSpPr>
          <p:spPr bwMode="auto">
            <a:xfrm>
              <a:off x="3861" y="3964"/>
              <a:ext cx="1620" cy="0"/>
            </a:xfrm>
            <a:prstGeom prst="line">
              <a:avLst/>
            </a:prstGeom>
            <a:noFill/>
            <a:ln w="9525">
              <a:solidFill>
                <a:srgbClr val="000000"/>
              </a:solidFill>
              <a:round/>
              <a:headEnd/>
              <a:tailEnd type="triangle" w="med" len="med"/>
            </a:ln>
          </p:spPr>
          <p:txBody>
            <a:bodyPr/>
            <a:lstStyle/>
            <a:p>
              <a:endParaRPr lang="es-ES"/>
            </a:p>
          </p:txBody>
        </p:sp>
        <p:sp>
          <p:nvSpPr>
            <p:cNvPr id="119860" name="Line 52"/>
            <p:cNvSpPr>
              <a:spLocks noChangeShapeType="1"/>
            </p:cNvSpPr>
            <p:nvPr/>
          </p:nvSpPr>
          <p:spPr bwMode="auto">
            <a:xfrm>
              <a:off x="3861" y="5944"/>
              <a:ext cx="1620" cy="0"/>
            </a:xfrm>
            <a:prstGeom prst="line">
              <a:avLst/>
            </a:prstGeom>
            <a:noFill/>
            <a:ln w="9525">
              <a:solidFill>
                <a:srgbClr val="000000"/>
              </a:solidFill>
              <a:round/>
              <a:headEnd/>
              <a:tailEnd type="triangle" w="med" len="med"/>
            </a:ln>
          </p:spPr>
          <p:txBody>
            <a:bodyPr/>
            <a:lstStyle/>
            <a:p>
              <a:endParaRPr lang="es-ES"/>
            </a:p>
          </p:txBody>
        </p:sp>
        <p:sp>
          <p:nvSpPr>
            <p:cNvPr id="119859" name="Line 51"/>
            <p:cNvSpPr>
              <a:spLocks noChangeShapeType="1"/>
            </p:cNvSpPr>
            <p:nvPr/>
          </p:nvSpPr>
          <p:spPr bwMode="auto">
            <a:xfrm>
              <a:off x="6381" y="4144"/>
              <a:ext cx="0" cy="1440"/>
            </a:xfrm>
            <a:prstGeom prst="line">
              <a:avLst/>
            </a:prstGeom>
            <a:noFill/>
            <a:ln w="9525" cap="rnd">
              <a:solidFill>
                <a:srgbClr val="000000"/>
              </a:solidFill>
              <a:prstDash val="sysDot"/>
              <a:round/>
              <a:headEnd/>
              <a:tailEnd/>
            </a:ln>
          </p:spPr>
          <p:txBody>
            <a:bodyPr/>
            <a:lstStyle/>
            <a:p>
              <a:endParaRPr lang="es-ES"/>
            </a:p>
          </p:txBody>
        </p:sp>
        <p:sp>
          <p:nvSpPr>
            <p:cNvPr id="119858" name="Line 50"/>
            <p:cNvSpPr>
              <a:spLocks noChangeShapeType="1"/>
            </p:cNvSpPr>
            <p:nvPr/>
          </p:nvSpPr>
          <p:spPr bwMode="auto">
            <a:xfrm>
              <a:off x="3501" y="4144"/>
              <a:ext cx="360" cy="0"/>
            </a:xfrm>
            <a:prstGeom prst="line">
              <a:avLst/>
            </a:prstGeom>
            <a:noFill/>
            <a:ln w="9525">
              <a:solidFill>
                <a:srgbClr val="000000"/>
              </a:solidFill>
              <a:round/>
              <a:headEnd/>
              <a:tailEnd/>
            </a:ln>
          </p:spPr>
          <p:txBody>
            <a:bodyPr/>
            <a:lstStyle/>
            <a:p>
              <a:endParaRPr lang="es-ES"/>
            </a:p>
          </p:txBody>
        </p:sp>
      </p:grpSp>
      <p:sp>
        <p:nvSpPr>
          <p:cNvPr id="119856" name="Text Box 48"/>
          <p:cNvSpPr txBox="1">
            <a:spLocks noChangeArrowheads="1"/>
          </p:cNvSpPr>
          <p:nvPr/>
        </p:nvSpPr>
        <p:spPr bwMode="auto">
          <a:xfrm>
            <a:off x="985838" y="4332288"/>
            <a:ext cx="1566862" cy="696912"/>
          </a:xfrm>
          <a:prstGeom prst="rect">
            <a:avLst/>
          </a:prstGeom>
          <a:solidFill>
            <a:srgbClr val="FFFFFF"/>
          </a:solidFill>
          <a:ln w="9525">
            <a:noFill/>
            <a:miter lim="800000"/>
            <a:headEnd/>
            <a:tailEnd/>
          </a:ln>
        </p:spPr>
        <p:txBody>
          <a:bodyPr/>
          <a:lstStyle/>
          <a:p>
            <a:r>
              <a:rPr lang="en-US" sz="1200">
                <a:latin typeface="Arial" charset="0"/>
                <a:cs typeface="Arial" charset="0"/>
              </a:rPr>
              <a:t>Servidor General</a:t>
            </a:r>
            <a:endParaRPr lang="en-US" sz="1200">
              <a:cs typeface="Times New Roman" pitchFamily="18" charset="0"/>
            </a:endParaRPr>
          </a:p>
          <a:p>
            <a:pPr eaLnBrk="0" hangingPunct="0"/>
            <a:r>
              <a:rPr lang="en-US" sz="1200">
                <a:latin typeface="Arial" charset="0"/>
                <a:cs typeface="Arial" charset="0"/>
              </a:rPr>
              <a:t>Supervisor de Cuenta</a:t>
            </a:r>
            <a:endParaRPr lang="en-US" sz="1200">
              <a:cs typeface="Times New Roman" pitchFamily="18" charset="0"/>
            </a:endParaRPr>
          </a:p>
          <a:p>
            <a:pPr eaLnBrk="0" hangingPunct="0"/>
            <a:endParaRPr lang="en-US" sz="1200">
              <a:latin typeface="Arial" charset="0"/>
            </a:endParaRPr>
          </a:p>
        </p:txBody>
      </p:sp>
      <p:sp>
        <p:nvSpPr>
          <p:cNvPr id="119855" name="Text Box 47"/>
          <p:cNvSpPr txBox="1">
            <a:spLocks noChangeArrowheads="1"/>
          </p:cNvSpPr>
          <p:nvPr/>
        </p:nvSpPr>
        <p:spPr bwMode="auto">
          <a:xfrm>
            <a:off x="5827713" y="5181600"/>
            <a:ext cx="2935287" cy="685800"/>
          </a:xfrm>
          <a:prstGeom prst="rect">
            <a:avLst/>
          </a:prstGeom>
          <a:solidFill>
            <a:srgbClr val="FFFFFF"/>
          </a:solidFill>
          <a:ln w="9525">
            <a:noFill/>
            <a:miter lim="800000"/>
            <a:headEnd/>
            <a:tailEnd/>
          </a:ln>
        </p:spPr>
        <p:txBody>
          <a:bodyPr/>
          <a:lstStyle/>
          <a:p>
            <a:r>
              <a:rPr lang="en-US" sz="1200" b="1">
                <a:latin typeface="Arial" charset="0"/>
                <a:cs typeface="Arial" charset="0"/>
              </a:rPr>
              <a:t>Según el número de Instituciones educativas que comprenda el sector</a:t>
            </a:r>
            <a:endParaRPr lang="en-US" sz="1200" b="1">
              <a:cs typeface="Times New Roman" pitchFamily="18" charset="0"/>
            </a:endParaRPr>
          </a:p>
          <a:p>
            <a:pPr eaLnBrk="0" hangingPunct="0"/>
            <a:endParaRPr lang="en-US" sz="1200" b="1">
              <a:latin typeface="Arial" charset="0"/>
            </a:endParaRPr>
          </a:p>
        </p:txBody>
      </p:sp>
      <p:sp>
        <p:nvSpPr>
          <p:cNvPr id="119872" name="Rectangle 64"/>
          <p:cNvSpPr>
            <a:spLocks noChangeArrowheads="1"/>
          </p:cNvSpPr>
          <p:nvPr/>
        </p:nvSpPr>
        <p:spPr bwMode="auto">
          <a:xfrm>
            <a:off x="57150" y="893763"/>
            <a:ext cx="9144000" cy="609600"/>
          </a:xfrm>
          <a:prstGeom prst="rect">
            <a:avLst/>
          </a:prstGeom>
          <a:noFill/>
          <a:ln w="9525">
            <a:noFill/>
            <a:miter lim="800000"/>
            <a:headEnd/>
            <a:tailEnd/>
          </a:ln>
          <a:effectLst/>
        </p:spPr>
        <p:txBody>
          <a:bodyPr>
            <a:spAutoFit/>
          </a:bodyPr>
          <a:lstStyle/>
          <a:p>
            <a:pPr algn="just"/>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19880" name="Rectangle 72"/>
          <p:cNvSpPr>
            <a:spLocks noChangeArrowheads="1"/>
          </p:cNvSpPr>
          <p:nvPr/>
        </p:nvSpPr>
        <p:spPr bwMode="auto">
          <a:xfrm>
            <a:off x="57150" y="3984625"/>
            <a:ext cx="9144000" cy="19812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s-MX" sz="3200" b="1"/>
              <a:t>Microsegmentación:</a:t>
            </a:r>
            <a:endParaRPr lang="es-ES" sz="3200" b="1"/>
          </a:p>
        </p:txBody>
      </p:sp>
      <p:sp>
        <p:nvSpPr>
          <p:cNvPr id="120835"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20836"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2083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20838"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20841" name="Rectangle 9"/>
          <p:cNvSpPr>
            <a:spLocks noChangeArrowheads="1"/>
          </p:cNvSpPr>
          <p:nvPr/>
        </p:nvSpPr>
        <p:spPr bwMode="auto">
          <a:xfrm>
            <a:off x="0" y="1917700"/>
            <a:ext cx="9144000" cy="609600"/>
          </a:xfrm>
          <a:prstGeom prst="rect">
            <a:avLst/>
          </a:prstGeom>
          <a:noFill/>
          <a:ln w="9525">
            <a:noFill/>
            <a:miter lim="800000"/>
            <a:headEnd/>
            <a:tailEnd/>
          </a:ln>
          <a:effectLst/>
        </p:spPr>
        <p:txBody>
          <a:bodyPr>
            <a:spAutoFit/>
          </a:bodyPr>
          <a:lstStyle/>
          <a:p>
            <a:pPr algn="just"/>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20859" name="Rectangle 27"/>
          <p:cNvSpPr>
            <a:spLocks noChangeArrowheads="1"/>
          </p:cNvSpPr>
          <p:nvPr/>
        </p:nvSpPr>
        <p:spPr bwMode="auto">
          <a:xfrm>
            <a:off x="57150" y="893763"/>
            <a:ext cx="9144000" cy="609600"/>
          </a:xfrm>
          <a:prstGeom prst="rect">
            <a:avLst/>
          </a:prstGeom>
          <a:noFill/>
          <a:ln w="9525">
            <a:noFill/>
            <a:miter lim="800000"/>
            <a:headEnd/>
            <a:tailEnd/>
          </a:ln>
          <a:effectLst/>
        </p:spPr>
        <p:txBody>
          <a:bodyPr>
            <a:spAutoFit/>
          </a:bodyPr>
          <a:lstStyle/>
          <a:p>
            <a:pPr algn="just"/>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20860" name="Rectangle 28"/>
          <p:cNvSpPr>
            <a:spLocks noChangeArrowheads="1"/>
          </p:cNvSpPr>
          <p:nvPr/>
        </p:nvSpPr>
        <p:spPr bwMode="auto">
          <a:xfrm>
            <a:off x="57150" y="3984625"/>
            <a:ext cx="9144000" cy="19812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20878" name="Text Box 46"/>
          <p:cNvSpPr txBox="1">
            <a:spLocks noChangeArrowheads="1"/>
          </p:cNvSpPr>
          <p:nvPr/>
        </p:nvSpPr>
        <p:spPr bwMode="auto">
          <a:xfrm>
            <a:off x="3276600" y="2308225"/>
            <a:ext cx="1125538" cy="328613"/>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A) Diagnóstico</a:t>
            </a:r>
            <a:endParaRPr lang="en-US" sz="1000">
              <a:cs typeface="Times New Roman" pitchFamily="18" charset="0"/>
            </a:endParaRPr>
          </a:p>
          <a:p>
            <a:pPr algn="l" eaLnBrk="0" hangingPunct="0"/>
            <a:endParaRPr lang="en-US" sz="1000">
              <a:latin typeface="Arial" charset="0"/>
            </a:endParaRPr>
          </a:p>
        </p:txBody>
      </p:sp>
      <p:sp>
        <p:nvSpPr>
          <p:cNvPr id="120877" name="Text Box 45"/>
          <p:cNvSpPr txBox="1">
            <a:spLocks noChangeArrowheads="1"/>
          </p:cNvSpPr>
          <p:nvPr/>
        </p:nvSpPr>
        <p:spPr bwMode="auto">
          <a:xfrm>
            <a:off x="3276600" y="3455988"/>
            <a:ext cx="1687513" cy="327025"/>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B) Control Sistemático</a:t>
            </a:r>
            <a:endParaRPr lang="en-US" sz="1000">
              <a:cs typeface="Times New Roman" pitchFamily="18" charset="0"/>
            </a:endParaRPr>
          </a:p>
          <a:p>
            <a:pPr algn="l" eaLnBrk="0" hangingPunct="0"/>
            <a:endParaRPr lang="en-US" sz="1000">
              <a:latin typeface="Arial" charset="0"/>
            </a:endParaRPr>
          </a:p>
        </p:txBody>
      </p:sp>
      <p:sp>
        <p:nvSpPr>
          <p:cNvPr id="120876" name="Text Box 44"/>
          <p:cNvSpPr txBox="1">
            <a:spLocks noChangeArrowheads="1"/>
          </p:cNvSpPr>
          <p:nvPr/>
        </p:nvSpPr>
        <p:spPr bwMode="auto">
          <a:xfrm>
            <a:off x="3276600" y="4602163"/>
            <a:ext cx="2251075" cy="328612"/>
          </a:xfrm>
          <a:prstGeom prst="rect">
            <a:avLst/>
          </a:prstGeom>
          <a:solidFill>
            <a:srgbClr val="FFFFFF"/>
          </a:solidFill>
          <a:ln w="9525">
            <a:solidFill>
              <a:srgbClr val="000000"/>
            </a:solidFill>
            <a:miter lim="800000"/>
            <a:headEnd/>
            <a:tailEnd/>
          </a:ln>
        </p:spPr>
        <p:txBody>
          <a:bodyPr/>
          <a:lstStyle/>
          <a:p>
            <a:pPr algn="l"/>
            <a:r>
              <a:rPr lang="en-US" sz="1000">
                <a:latin typeface="Arial" charset="0"/>
                <a:cs typeface="Arial" charset="0"/>
              </a:rPr>
              <a:t>C) Desarrollo basado en soluciones</a:t>
            </a:r>
            <a:endParaRPr lang="en-US" sz="1000">
              <a:cs typeface="Times New Roman" pitchFamily="18" charset="0"/>
            </a:endParaRPr>
          </a:p>
          <a:p>
            <a:pPr algn="l" eaLnBrk="0" hangingPunct="0"/>
            <a:endParaRPr lang="en-US" sz="1000">
              <a:latin typeface="Arial" charset="0"/>
            </a:endParaRPr>
          </a:p>
        </p:txBody>
      </p:sp>
      <p:sp>
        <p:nvSpPr>
          <p:cNvPr id="120875" name="Text Box 43"/>
          <p:cNvSpPr txBox="1">
            <a:spLocks noChangeArrowheads="1"/>
          </p:cNvSpPr>
          <p:nvPr/>
        </p:nvSpPr>
        <p:spPr bwMode="auto">
          <a:xfrm>
            <a:off x="1219200" y="3455988"/>
            <a:ext cx="1495425" cy="582612"/>
          </a:xfrm>
          <a:prstGeom prst="rect">
            <a:avLst/>
          </a:prstGeom>
          <a:solidFill>
            <a:srgbClr val="FFFFFF"/>
          </a:solidFill>
          <a:ln w="9525">
            <a:solidFill>
              <a:srgbClr val="000000"/>
            </a:solidFill>
            <a:miter lim="800000"/>
            <a:headEnd/>
            <a:tailEnd/>
          </a:ln>
        </p:spPr>
        <p:txBody>
          <a:bodyPr/>
          <a:lstStyle/>
          <a:p>
            <a:pPr algn="l"/>
            <a:r>
              <a:rPr lang="en-US" sz="1200" b="1">
                <a:latin typeface="Arial" charset="0"/>
                <a:cs typeface="Arial" charset="0"/>
              </a:rPr>
              <a:t>CAPDE Internacional S.A.</a:t>
            </a:r>
            <a:endParaRPr lang="en-US" sz="1200" b="1">
              <a:cs typeface="Times New Roman" pitchFamily="18" charset="0"/>
            </a:endParaRPr>
          </a:p>
          <a:p>
            <a:pPr algn="l" eaLnBrk="0" hangingPunct="0"/>
            <a:endParaRPr lang="en-US" sz="1200" b="1">
              <a:latin typeface="Arial" charset="0"/>
            </a:endParaRPr>
          </a:p>
        </p:txBody>
      </p:sp>
      <p:sp>
        <p:nvSpPr>
          <p:cNvPr id="120874" name="Line 42"/>
          <p:cNvSpPr>
            <a:spLocks noChangeShapeType="1"/>
          </p:cNvSpPr>
          <p:nvPr/>
        </p:nvSpPr>
        <p:spPr bwMode="auto">
          <a:xfrm>
            <a:off x="2995613" y="2473325"/>
            <a:ext cx="0" cy="2292350"/>
          </a:xfrm>
          <a:prstGeom prst="line">
            <a:avLst/>
          </a:prstGeom>
          <a:noFill/>
          <a:ln w="9525">
            <a:solidFill>
              <a:srgbClr val="000000"/>
            </a:solidFill>
            <a:round/>
            <a:headEnd/>
            <a:tailEnd/>
          </a:ln>
        </p:spPr>
        <p:txBody>
          <a:bodyPr/>
          <a:lstStyle/>
          <a:p>
            <a:endParaRPr lang="es-ES"/>
          </a:p>
        </p:txBody>
      </p:sp>
      <p:sp>
        <p:nvSpPr>
          <p:cNvPr id="120873" name="Line 41"/>
          <p:cNvSpPr>
            <a:spLocks noChangeShapeType="1"/>
          </p:cNvSpPr>
          <p:nvPr/>
        </p:nvSpPr>
        <p:spPr bwMode="auto">
          <a:xfrm>
            <a:off x="2995613" y="2473325"/>
            <a:ext cx="280987" cy="0"/>
          </a:xfrm>
          <a:prstGeom prst="line">
            <a:avLst/>
          </a:prstGeom>
          <a:noFill/>
          <a:ln w="9525">
            <a:solidFill>
              <a:srgbClr val="000000"/>
            </a:solidFill>
            <a:round/>
            <a:headEnd/>
            <a:tailEnd type="triangle" w="med" len="med"/>
          </a:ln>
        </p:spPr>
        <p:txBody>
          <a:bodyPr/>
          <a:lstStyle/>
          <a:p>
            <a:endParaRPr lang="es-ES"/>
          </a:p>
        </p:txBody>
      </p:sp>
      <p:sp>
        <p:nvSpPr>
          <p:cNvPr id="120872" name="Line 40"/>
          <p:cNvSpPr>
            <a:spLocks noChangeShapeType="1"/>
          </p:cNvSpPr>
          <p:nvPr/>
        </p:nvSpPr>
        <p:spPr bwMode="auto">
          <a:xfrm>
            <a:off x="2995613" y="3619500"/>
            <a:ext cx="280987" cy="0"/>
          </a:xfrm>
          <a:prstGeom prst="line">
            <a:avLst/>
          </a:prstGeom>
          <a:noFill/>
          <a:ln w="9525">
            <a:solidFill>
              <a:srgbClr val="000000"/>
            </a:solidFill>
            <a:round/>
            <a:headEnd/>
            <a:tailEnd type="triangle" w="med" len="med"/>
          </a:ln>
        </p:spPr>
        <p:txBody>
          <a:bodyPr/>
          <a:lstStyle/>
          <a:p>
            <a:endParaRPr lang="es-ES"/>
          </a:p>
        </p:txBody>
      </p:sp>
      <p:sp>
        <p:nvSpPr>
          <p:cNvPr id="120871" name="Line 39"/>
          <p:cNvSpPr>
            <a:spLocks noChangeShapeType="1"/>
          </p:cNvSpPr>
          <p:nvPr/>
        </p:nvSpPr>
        <p:spPr bwMode="auto">
          <a:xfrm>
            <a:off x="2995613" y="4765675"/>
            <a:ext cx="280987" cy="0"/>
          </a:xfrm>
          <a:prstGeom prst="line">
            <a:avLst/>
          </a:prstGeom>
          <a:noFill/>
          <a:ln w="9525">
            <a:solidFill>
              <a:srgbClr val="000000"/>
            </a:solidFill>
            <a:round/>
            <a:headEnd/>
            <a:tailEnd type="triangle" w="med" len="med"/>
          </a:ln>
        </p:spPr>
        <p:txBody>
          <a:bodyPr/>
          <a:lstStyle/>
          <a:p>
            <a:endParaRPr lang="es-ES"/>
          </a:p>
        </p:txBody>
      </p:sp>
      <p:sp>
        <p:nvSpPr>
          <p:cNvPr id="120870" name="Line 38"/>
          <p:cNvSpPr>
            <a:spLocks noChangeShapeType="1"/>
          </p:cNvSpPr>
          <p:nvPr/>
        </p:nvSpPr>
        <p:spPr bwMode="auto">
          <a:xfrm>
            <a:off x="2714625" y="3619500"/>
            <a:ext cx="280988" cy="0"/>
          </a:xfrm>
          <a:prstGeom prst="line">
            <a:avLst/>
          </a:prstGeom>
          <a:noFill/>
          <a:ln w="9525">
            <a:solidFill>
              <a:srgbClr val="000000"/>
            </a:solidFill>
            <a:round/>
            <a:headEnd/>
            <a:tailEnd/>
          </a:ln>
        </p:spPr>
        <p:txBody>
          <a:bodyPr/>
          <a:lstStyle/>
          <a:p>
            <a:endParaRPr lang="es-ES"/>
          </a:p>
        </p:txBody>
      </p:sp>
      <p:sp>
        <p:nvSpPr>
          <p:cNvPr id="120869" name="Text Box 37"/>
          <p:cNvSpPr txBox="1">
            <a:spLocks noChangeArrowheads="1"/>
          </p:cNvSpPr>
          <p:nvPr/>
        </p:nvSpPr>
        <p:spPr bwMode="auto">
          <a:xfrm>
            <a:off x="5808663" y="1981200"/>
            <a:ext cx="2954337" cy="819150"/>
          </a:xfrm>
          <a:prstGeom prst="rect">
            <a:avLst/>
          </a:prstGeom>
          <a:solidFill>
            <a:srgbClr val="FFFFFF"/>
          </a:solidFill>
          <a:ln w="9525">
            <a:solidFill>
              <a:srgbClr val="000000"/>
            </a:solidFill>
            <a:miter lim="800000"/>
            <a:headEnd/>
            <a:tailEnd/>
          </a:ln>
        </p:spPr>
        <p:txBody>
          <a:bodyPr/>
          <a:lstStyle/>
          <a:p>
            <a:pPr indent="-215900" algn="l">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Situación actual</a:t>
            </a:r>
            <a:endParaRPr lang="en-US" sz="1000">
              <a:cs typeface="Times New Roman" pitchFamily="18" charset="0"/>
            </a:endParaRPr>
          </a:p>
          <a:p>
            <a:pPr indent="-215900" algn="l" eaLnBrk="0" hangingPunct="0">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Identificación de necesidades</a:t>
            </a:r>
            <a:endParaRPr lang="en-US" sz="1000">
              <a:cs typeface="Times New Roman" pitchFamily="18" charset="0"/>
            </a:endParaRPr>
          </a:p>
          <a:p>
            <a:pPr indent="-215900" algn="l" eaLnBrk="0" hangingPunct="0">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Priorización de problemas</a:t>
            </a:r>
            <a:endParaRPr lang="en-US" sz="1000">
              <a:cs typeface="Times New Roman" pitchFamily="18" charset="0"/>
            </a:endParaRPr>
          </a:p>
          <a:p>
            <a:pPr indent="-215900" algn="l" eaLnBrk="0" hangingPunct="0">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Posibles soluciones</a:t>
            </a:r>
            <a:endParaRPr lang="en-US" sz="1000">
              <a:cs typeface="Times New Roman" pitchFamily="18" charset="0"/>
            </a:endParaRPr>
          </a:p>
          <a:p>
            <a:pPr indent="-215900" algn="l" eaLnBrk="0" hangingPunct="0">
              <a:tabLst>
                <a:tab pos="228600" algn="l"/>
              </a:tabLst>
            </a:pPr>
            <a:endParaRPr lang="en-US" sz="1000">
              <a:latin typeface="Arial" charset="0"/>
            </a:endParaRPr>
          </a:p>
        </p:txBody>
      </p:sp>
      <p:sp>
        <p:nvSpPr>
          <p:cNvPr id="120867" name="Text Box 35"/>
          <p:cNvSpPr txBox="1">
            <a:spLocks noChangeArrowheads="1"/>
          </p:cNvSpPr>
          <p:nvPr/>
        </p:nvSpPr>
        <p:spPr bwMode="auto">
          <a:xfrm>
            <a:off x="5808663" y="3292475"/>
            <a:ext cx="2954337" cy="654050"/>
          </a:xfrm>
          <a:prstGeom prst="rect">
            <a:avLst/>
          </a:prstGeom>
          <a:solidFill>
            <a:srgbClr val="FFFFFF"/>
          </a:solidFill>
          <a:ln w="9525">
            <a:solidFill>
              <a:srgbClr val="000000"/>
            </a:solidFill>
            <a:miter lim="800000"/>
            <a:headEnd/>
            <a:tailEnd/>
          </a:ln>
        </p:spPr>
        <p:txBody>
          <a:bodyPr/>
          <a:lstStyle/>
          <a:p>
            <a:pPr indent="-215900" algn="l">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Implantación de Base de datos y Red</a:t>
            </a:r>
            <a:endParaRPr lang="en-US" sz="1000">
              <a:cs typeface="Times New Roman" pitchFamily="18" charset="0"/>
            </a:endParaRPr>
          </a:p>
          <a:p>
            <a:pPr indent="-215900" algn="l" eaLnBrk="0" hangingPunct="0">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Implantación de soluciones</a:t>
            </a:r>
            <a:endParaRPr lang="en-US" sz="1000">
              <a:cs typeface="Times New Roman" pitchFamily="18" charset="0"/>
            </a:endParaRPr>
          </a:p>
          <a:p>
            <a:pPr indent="-215900" algn="l" eaLnBrk="0" hangingPunct="0">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Seguimiento</a:t>
            </a:r>
            <a:endParaRPr lang="en-US" sz="1000">
              <a:cs typeface="Times New Roman" pitchFamily="18" charset="0"/>
            </a:endParaRPr>
          </a:p>
          <a:p>
            <a:pPr indent="-215900" algn="l" eaLnBrk="0" hangingPunct="0">
              <a:tabLst>
                <a:tab pos="228600" algn="l"/>
              </a:tabLst>
            </a:pPr>
            <a:endParaRPr lang="en-US" sz="1000">
              <a:latin typeface="Arial" charset="0"/>
            </a:endParaRPr>
          </a:p>
        </p:txBody>
      </p:sp>
      <p:sp>
        <p:nvSpPr>
          <p:cNvPr id="120865" name="Text Box 33"/>
          <p:cNvSpPr txBox="1">
            <a:spLocks noChangeArrowheads="1"/>
          </p:cNvSpPr>
          <p:nvPr/>
        </p:nvSpPr>
        <p:spPr bwMode="auto">
          <a:xfrm>
            <a:off x="5808663" y="4438650"/>
            <a:ext cx="2954337" cy="819150"/>
          </a:xfrm>
          <a:prstGeom prst="rect">
            <a:avLst/>
          </a:prstGeom>
          <a:solidFill>
            <a:srgbClr val="FFFFFF"/>
          </a:solidFill>
          <a:ln w="9525">
            <a:solidFill>
              <a:srgbClr val="000000"/>
            </a:solidFill>
            <a:miter lim="800000"/>
            <a:headEnd/>
            <a:tailEnd/>
          </a:ln>
        </p:spPr>
        <p:txBody>
          <a:bodyPr/>
          <a:lstStyle/>
          <a:p>
            <a:pPr indent="-215900" algn="l">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Capacitación basada en soluciones  </a:t>
            </a:r>
          </a:p>
          <a:p>
            <a:pPr indent="-215900" algn="l">
              <a:buFontTx/>
              <a:buChar char="•"/>
              <a:tabLst>
                <a:tab pos="228600" algn="l"/>
              </a:tabLst>
            </a:pPr>
            <a:r>
              <a:rPr lang="en-US" sz="1000">
                <a:latin typeface="Arial" charset="0"/>
                <a:cs typeface="Arial" charset="0"/>
              </a:rPr>
              <a:t>           (Personal administrativo y alumnos)</a:t>
            </a:r>
            <a:endParaRPr lang="en-US" sz="1000">
              <a:cs typeface="Times New Roman" pitchFamily="18" charset="0"/>
            </a:endParaRPr>
          </a:p>
          <a:p>
            <a:pPr indent="-215900" algn="l" eaLnBrk="0" hangingPunct="0">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Aplicación de los demás servicios</a:t>
            </a:r>
            <a:endParaRPr lang="en-US" sz="1000">
              <a:cs typeface="Times New Roman" pitchFamily="18" charset="0"/>
            </a:endParaRPr>
          </a:p>
          <a:p>
            <a:pPr indent="-215900" algn="l" eaLnBrk="0" hangingPunct="0">
              <a:buFontTx/>
              <a:buChar char="•"/>
              <a:tabLst>
                <a:tab pos="228600" algn="l"/>
              </a:tabLst>
            </a:pPr>
            <a:r>
              <a:rPr lang="en-US" sz="1000">
                <a:latin typeface="Wingdings" pitchFamily="2" charset="2"/>
                <a:cs typeface="Times New Roman" pitchFamily="18" charset="0"/>
              </a:rPr>
              <a:t>§</a:t>
            </a:r>
            <a:r>
              <a:rPr lang="en-US" sz="1000">
                <a:latin typeface="Times New Roman" pitchFamily="18" charset="0"/>
                <a:cs typeface="Times New Roman" pitchFamily="18" charset="0"/>
              </a:rPr>
              <a:t>          </a:t>
            </a:r>
            <a:r>
              <a:rPr lang="en-US" sz="1000">
                <a:latin typeface="Arial" charset="0"/>
                <a:cs typeface="Arial" charset="0"/>
              </a:rPr>
              <a:t>Seguimiento</a:t>
            </a:r>
            <a:endParaRPr lang="en-US" sz="1000">
              <a:cs typeface="Times New Roman" pitchFamily="18" charset="0"/>
            </a:endParaRPr>
          </a:p>
          <a:p>
            <a:pPr indent="-215900" algn="l" eaLnBrk="0" hangingPunct="0">
              <a:tabLst>
                <a:tab pos="228600" algn="l"/>
              </a:tabLst>
            </a:pPr>
            <a:endParaRPr lang="en-US" sz="1000">
              <a:latin typeface="Arial" charset="0"/>
            </a:endParaRPr>
          </a:p>
        </p:txBody>
      </p:sp>
      <p:sp>
        <p:nvSpPr>
          <p:cNvPr id="120889" name="Rectangle 57"/>
          <p:cNvSpPr>
            <a:spLocks noChangeArrowheads="1"/>
          </p:cNvSpPr>
          <p:nvPr/>
        </p:nvSpPr>
        <p:spPr bwMode="auto">
          <a:xfrm>
            <a:off x="0" y="2895600"/>
            <a:ext cx="9144000" cy="457200"/>
          </a:xfrm>
          <a:prstGeom prst="rect">
            <a:avLst/>
          </a:prstGeom>
          <a:noFill/>
          <a:ln w="9525">
            <a:noFill/>
            <a:miter lim="800000"/>
            <a:headEnd/>
            <a:tailEnd/>
          </a:ln>
          <a:effectLst/>
        </p:spPr>
        <p:txBody>
          <a:bodyPr>
            <a:spAutoFit/>
          </a:bodyPr>
          <a:lstStyle/>
          <a:p>
            <a:pPr algn="l" eaLnBrk="0" hangingPunct="0"/>
            <a:endParaRPr lang="es-ES" sz="2400">
              <a:latin typeface="Arial" charset="0"/>
            </a:endParaRPr>
          </a:p>
        </p:txBody>
      </p:sp>
      <p:sp>
        <p:nvSpPr>
          <p:cNvPr id="120891" name="Text Box 59"/>
          <p:cNvSpPr txBox="1">
            <a:spLocks noChangeArrowheads="1"/>
          </p:cNvSpPr>
          <p:nvPr/>
        </p:nvSpPr>
        <p:spPr bwMode="auto">
          <a:xfrm>
            <a:off x="5562600" y="1981200"/>
            <a:ext cx="228600" cy="3084513"/>
          </a:xfrm>
          <a:prstGeom prst="rect">
            <a:avLst/>
          </a:prstGeom>
          <a:solidFill>
            <a:schemeClr val="bg1"/>
          </a:solidFill>
          <a:ln w="9525">
            <a:noFill/>
            <a:miter lim="800000"/>
            <a:headEnd/>
            <a:tailEnd/>
          </a:ln>
          <a:effectLst/>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sp>
        <p:nvSpPr>
          <p:cNvPr id="120868" name="Line 36"/>
          <p:cNvSpPr>
            <a:spLocks noChangeShapeType="1"/>
          </p:cNvSpPr>
          <p:nvPr/>
        </p:nvSpPr>
        <p:spPr bwMode="auto">
          <a:xfrm>
            <a:off x="4402138" y="2473325"/>
            <a:ext cx="1406525" cy="0"/>
          </a:xfrm>
          <a:prstGeom prst="line">
            <a:avLst/>
          </a:prstGeom>
          <a:noFill/>
          <a:ln w="9525">
            <a:solidFill>
              <a:srgbClr val="000000"/>
            </a:solidFill>
            <a:round/>
            <a:headEnd/>
            <a:tailEnd/>
          </a:ln>
        </p:spPr>
        <p:txBody>
          <a:bodyPr/>
          <a:lstStyle/>
          <a:p>
            <a:endParaRPr lang="es-ES"/>
          </a:p>
        </p:txBody>
      </p:sp>
      <p:sp>
        <p:nvSpPr>
          <p:cNvPr id="120866" name="Line 34"/>
          <p:cNvSpPr>
            <a:spLocks noChangeShapeType="1"/>
          </p:cNvSpPr>
          <p:nvPr/>
        </p:nvSpPr>
        <p:spPr bwMode="auto">
          <a:xfrm>
            <a:off x="4964113" y="3619500"/>
            <a:ext cx="844550" cy="0"/>
          </a:xfrm>
          <a:prstGeom prst="line">
            <a:avLst/>
          </a:prstGeom>
          <a:noFill/>
          <a:ln w="9525">
            <a:solidFill>
              <a:srgbClr val="000000"/>
            </a:solidFill>
            <a:round/>
            <a:headEnd/>
            <a:tailEnd/>
          </a:ln>
        </p:spPr>
        <p:txBody>
          <a:bodyPr/>
          <a:lstStyle/>
          <a:p>
            <a:endParaRPr lang="es-ES"/>
          </a:p>
        </p:txBody>
      </p:sp>
      <p:sp>
        <p:nvSpPr>
          <p:cNvPr id="120864" name="Line 32"/>
          <p:cNvSpPr>
            <a:spLocks noChangeShapeType="1"/>
          </p:cNvSpPr>
          <p:nvPr/>
        </p:nvSpPr>
        <p:spPr bwMode="auto">
          <a:xfrm>
            <a:off x="5527675" y="4765675"/>
            <a:ext cx="280988" cy="0"/>
          </a:xfrm>
          <a:prstGeom prst="line">
            <a:avLst/>
          </a:prstGeom>
          <a:noFill/>
          <a:ln w="9525">
            <a:solidFill>
              <a:srgbClr val="000000"/>
            </a:solidFill>
            <a:round/>
            <a:headEnd/>
            <a:tailEnd/>
          </a:ln>
        </p:spPr>
        <p:txBody>
          <a:bodyPr/>
          <a:lstStyle/>
          <a:p>
            <a:endParaRPr lang="es-E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s-MX" sz="3200" b="1"/>
              <a:t>Análisis de Porter para estudio de la competencia:</a:t>
            </a:r>
            <a:endParaRPr lang="es-ES" sz="3200" b="1"/>
          </a:p>
        </p:txBody>
      </p:sp>
      <p:sp>
        <p:nvSpPr>
          <p:cNvPr id="121859"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21860"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2186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21871" name="Rectangle 15"/>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21872" name="Rectangle 16"/>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21882" name="Text Box 26"/>
          <p:cNvSpPr txBox="1">
            <a:spLocks noChangeArrowheads="1"/>
          </p:cNvSpPr>
          <p:nvPr/>
        </p:nvSpPr>
        <p:spPr bwMode="auto">
          <a:xfrm>
            <a:off x="3657600" y="1905000"/>
            <a:ext cx="1770063" cy="439738"/>
          </a:xfrm>
          <a:prstGeom prst="rect">
            <a:avLst/>
          </a:prstGeom>
          <a:solidFill>
            <a:srgbClr val="FFFFFF"/>
          </a:solidFill>
          <a:ln w="9525">
            <a:solidFill>
              <a:srgbClr val="000000"/>
            </a:solidFill>
            <a:miter lim="800000"/>
            <a:headEnd/>
            <a:tailEnd/>
          </a:ln>
        </p:spPr>
        <p:txBody>
          <a:bodyPr/>
          <a:lstStyle/>
          <a:p>
            <a:r>
              <a:rPr lang="en-US" sz="1200">
                <a:latin typeface="Arial" charset="0"/>
                <a:cs typeface="Arial" charset="0"/>
              </a:rPr>
              <a:t>Competidores Potenciales</a:t>
            </a:r>
            <a:endParaRPr lang="en-US" sz="1200">
              <a:cs typeface="Times New Roman" pitchFamily="18" charset="0"/>
            </a:endParaRPr>
          </a:p>
          <a:p>
            <a:pPr eaLnBrk="0" hangingPunct="0"/>
            <a:endParaRPr lang="en-US" sz="1200">
              <a:latin typeface="Arial" charset="0"/>
            </a:endParaRPr>
          </a:p>
        </p:txBody>
      </p:sp>
      <p:sp>
        <p:nvSpPr>
          <p:cNvPr id="121879" name="Text Box 23"/>
          <p:cNvSpPr txBox="1">
            <a:spLocks noChangeArrowheads="1"/>
          </p:cNvSpPr>
          <p:nvPr/>
        </p:nvSpPr>
        <p:spPr bwMode="auto">
          <a:xfrm>
            <a:off x="5867400" y="2590800"/>
            <a:ext cx="1770063" cy="439738"/>
          </a:xfrm>
          <a:prstGeom prst="rect">
            <a:avLst/>
          </a:prstGeom>
          <a:solidFill>
            <a:srgbClr val="FFFFFF"/>
          </a:solidFill>
          <a:ln w="9525">
            <a:solidFill>
              <a:srgbClr val="000000"/>
            </a:solidFill>
            <a:miter lim="800000"/>
            <a:headEnd/>
            <a:tailEnd/>
          </a:ln>
        </p:spPr>
        <p:txBody>
          <a:bodyPr/>
          <a:lstStyle/>
          <a:p>
            <a:r>
              <a:rPr lang="en-US" sz="1200">
                <a:latin typeface="Arial" charset="0"/>
                <a:cs typeface="Arial" charset="0"/>
              </a:rPr>
              <a:t>Clientes</a:t>
            </a:r>
            <a:endParaRPr lang="en-US" sz="1200">
              <a:cs typeface="Times New Roman" pitchFamily="18" charset="0"/>
            </a:endParaRPr>
          </a:p>
          <a:p>
            <a:pPr eaLnBrk="0" hangingPunct="0"/>
            <a:endParaRPr lang="en-US" sz="1200">
              <a:latin typeface="Arial" charset="0"/>
            </a:endParaRPr>
          </a:p>
        </p:txBody>
      </p:sp>
      <p:sp>
        <p:nvSpPr>
          <p:cNvPr id="121878" name="Text Box 22"/>
          <p:cNvSpPr txBox="1">
            <a:spLocks noChangeArrowheads="1"/>
          </p:cNvSpPr>
          <p:nvPr/>
        </p:nvSpPr>
        <p:spPr bwMode="auto">
          <a:xfrm>
            <a:off x="1524000" y="2590800"/>
            <a:ext cx="1770063" cy="439738"/>
          </a:xfrm>
          <a:prstGeom prst="rect">
            <a:avLst/>
          </a:prstGeom>
          <a:solidFill>
            <a:srgbClr val="FFFFFF"/>
          </a:solidFill>
          <a:ln w="9525">
            <a:solidFill>
              <a:srgbClr val="000000"/>
            </a:solidFill>
            <a:miter lim="800000"/>
            <a:headEnd/>
            <a:tailEnd/>
          </a:ln>
        </p:spPr>
        <p:txBody>
          <a:bodyPr/>
          <a:lstStyle/>
          <a:p>
            <a:r>
              <a:rPr lang="en-US" sz="1200">
                <a:latin typeface="Arial" charset="0"/>
                <a:cs typeface="Arial" charset="0"/>
              </a:rPr>
              <a:t>Proveedores</a:t>
            </a:r>
            <a:endParaRPr lang="en-US" sz="1200">
              <a:cs typeface="Times New Roman" pitchFamily="18" charset="0"/>
            </a:endParaRPr>
          </a:p>
          <a:p>
            <a:pPr eaLnBrk="0" hangingPunct="0"/>
            <a:endParaRPr lang="en-US" sz="1200">
              <a:latin typeface="Arial" charset="0"/>
            </a:endParaRPr>
          </a:p>
        </p:txBody>
      </p:sp>
      <p:sp>
        <p:nvSpPr>
          <p:cNvPr id="121877" name="Text Box 21"/>
          <p:cNvSpPr txBox="1">
            <a:spLocks noChangeArrowheads="1"/>
          </p:cNvSpPr>
          <p:nvPr/>
        </p:nvSpPr>
        <p:spPr bwMode="auto">
          <a:xfrm>
            <a:off x="3657600" y="2590800"/>
            <a:ext cx="1770063" cy="439738"/>
          </a:xfrm>
          <a:prstGeom prst="rect">
            <a:avLst/>
          </a:prstGeom>
          <a:solidFill>
            <a:srgbClr val="FFFFFF"/>
          </a:solidFill>
          <a:ln w="9525">
            <a:solidFill>
              <a:srgbClr val="000000"/>
            </a:solidFill>
            <a:miter lim="800000"/>
            <a:headEnd/>
            <a:tailEnd/>
          </a:ln>
        </p:spPr>
        <p:txBody>
          <a:bodyPr/>
          <a:lstStyle/>
          <a:p>
            <a:r>
              <a:rPr lang="en-US" sz="1200">
                <a:latin typeface="Arial" charset="0"/>
                <a:cs typeface="Arial" charset="0"/>
              </a:rPr>
              <a:t>Competencia Actual</a:t>
            </a:r>
            <a:endParaRPr lang="en-US" sz="1200">
              <a:cs typeface="Times New Roman" pitchFamily="18" charset="0"/>
            </a:endParaRPr>
          </a:p>
          <a:p>
            <a:pPr eaLnBrk="0" hangingPunct="0"/>
            <a:endParaRPr lang="en-US" sz="1200">
              <a:latin typeface="Arial" charset="0"/>
            </a:endParaRPr>
          </a:p>
        </p:txBody>
      </p:sp>
      <p:sp>
        <p:nvSpPr>
          <p:cNvPr id="121881" name="Text Box 25"/>
          <p:cNvSpPr txBox="1">
            <a:spLocks noChangeArrowheads="1"/>
          </p:cNvSpPr>
          <p:nvPr/>
        </p:nvSpPr>
        <p:spPr bwMode="auto">
          <a:xfrm>
            <a:off x="3657600" y="3352800"/>
            <a:ext cx="1770063" cy="439738"/>
          </a:xfrm>
          <a:prstGeom prst="rect">
            <a:avLst/>
          </a:prstGeom>
          <a:solidFill>
            <a:srgbClr val="FFFFFF"/>
          </a:solidFill>
          <a:ln w="9525">
            <a:solidFill>
              <a:srgbClr val="000000"/>
            </a:solidFill>
            <a:miter lim="800000"/>
            <a:headEnd/>
            <a:tailEnd/>
          </a:ln>
        </p:spPr>
        <p:txBody>
          <a:bodyPr/>
          <a:lstStyle/>
          <a:p>
            <a:r>
              <a:rPr lang="en-US" sz="1200">
                <a:latin typeface="Arial" charset="0"/>
                <a:cs typeface="Arial" charset="0"/>
              </a:rPr>
              <a:t>Productos sustitutos</a:t>
            </a:r>
            <a:endParaRPr lang="en-US" sz="1200">
              <a:cs typeface="Times New Roman" pitchFamily="18" charset="0"/>
            </a:endParaRPr>
          </a:p>
          <a:p>
            <a:pPr eaLnBrk="0" hangingPunct="0"/>
            <a:endParaRPr lang="en-US" sz="1200">
              <a:latin typeface="Arial" charset="0"/>
            </a:endParaRPr>
          </a:p>
        </p:txBody>
      </p:sp>
      <p:sp>
        <p:nvSpPr>
          <p:cNvPr id="121876" name="Line 20"/>
          <p:cNvSpPr>
            <a:spLocks noChangeShapeType="1"/>
          </p:cNvSpPr>
          <p:nvPr/>
        </p:nvSpPr>
        <p:spPr bwMode="auto">
          <a:xfrm>
            <a:off x="4648200" y="3048000"/>
            <a:ext cx="0" cy="304800"/>
          </a:xfrm>
          <a:prstGeom prst="line">
            <a:avLst/>
          </a:prstGeom>
          <a:noFill/>
          <a:ln w="9525">
            <a:solidFill>
              <a:srgbClr val="000000"/>
            </a:solidFill>
            <a:round/>
            <a:headEnd/>
            <a:tailEnd/>
          </a:ln>
        </p:spPr>
        <p:txBody>
          <a:bodyPr/>
          <a:lstStyle/>
          <a:p>
            <a:endParaRPr lang="es-ES"/>
          </a:p>
        </p:txBody>
      </p:sp>
      <p:sp>
        <p:nvSpPr>
          <p:cNvPr id="121875" name="Line 19"/>
          <p:cNvSpPr>
            <a:spLocks noChangeShapeType="1"/>
          </p:cNvSpPr>
          <p:nvPr/>
        </p:nvSpPr>
        <p:spPr bwMode="auto">
          <a:xfrm flipH="1">
            <a:off x="4648200" y="2362200"/>
            <a:ext cx="0" cy="228600"/>
          </a:xfrm>
          <a:prstGeom prst="line">
            <a:avLst/>
          </a:prstGeom>
          <a:noFill/>
          <a:ln w="9525">
            <a:solidFill>
              <a:srgbClr val="000000"/>
            </a:solidFill>
            <a:round/>
            <a:headEnd/>
            <a:tailEnd/>
          </a:ln>
        </p:spPr>
        <p:txBody>
          <a:bodyPr/>
          <a:lstStyle/>
          <a:p>
            <a:endParaRPr lang="es-ES"/>
          </a:p>
        </p:txBody>
      </p:sp>
      <p:sp>
        <p:nvSpPr>
          <p:cNvPr id="121874" name="Line 18"/>
          <p:cNvSpPr>
            <a:spLocks noChangeShapeType="1"/>
          </p:cNvSpPr>
          <p:nvPr/>
        </p:nvSpPr>
        <p:spPr bwMode="auto">
          <a:xfrm>
            <a:off x="5410200" y="2819400"/>
            <a:ext cx="457200" cy="0"/>
          </a:xfrm>
          <a:prstGeom prst="line">
            <a:avLst/>
          </a:prstGeom>
          <a:noFill/>
          <a:ln w="9525">
            <a:solidFill>
              <a:srgbClr val="000000"/>
            </a:solidFill>
            <a:round/>
            <a:headEnd/>
            <a:tailEnd/>
          </a:ln>
        </p:spPr>
        <p:txBody>
          <a:bodyPr/>
          <a:lstStyle/>
          <a:p>
            <a:endParaRPr lang="es-ES"/>
          </a:p>
        </p:txBody>
      </p:sp>
      <p:sp>
        <p:nvSpPr>
          <p:cNvPr id="121873" name="Line 17"/>
          <p:cNvSpPr>
            <a:spLocks noChangeShapeType="1"/>
          </p:cNvSpPr>
          <p:nvPr/>
        </p:nvSpPr>
        <p:spPr bwMode="auto">
          <a:xfrm>
            <a:off x="3276600" y="2819400"/>
            <a:ext cx="407988" cy="0"/>
          </a:xfrm>
          <a:prstGeom prst="line">
            <a:avLst/>
          </a:prstGeom>
          <a:noFill/>
          <a:ln w="9525">
            <a:solidFill>
              <a:srgbClr val="000000"/>
            </a:solidFill>
            <a:round/>
            <a:headEnd/>
            <a:tailEnd/>
          </a:ln>
        </p:spPr>
        <p:txBody>
          <a:bodyPr/>
          <a:lstStyle/>
          <a:p>
            <a:endParaRPr lang="es-ES"/>
          </a:p>
        </p:txBody>
      </p:sp>
      <p:sp>
        <p:nvSpPr>
          <p:cNvPr id="121883" name="Rectangle 27"/>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21892" name="Text Box 36"/>
          <p:cNvSpPr txBox="1">
            <a:spLocks noChangeArrowheads="1"/>
          </p:cNvSpPr>
          <p:nvPr/>
        </p:nvSpPr>
        <p:spPr bwMode="auto">
          <a:xfrm>
            <a:off x="457200" y="3886200"/>
            <a:ext cx="8686800" cy="2463800"/>
          </a:xfrm>
          <a:prstGeom prst="rect">
            <a:avLst/>
          </a:prstGeom>
          <a:noFill/>
          <a:ln w="9525">
            <a:noFill/>
            <a:miter lim="800000"/>
            <a:headEnd/>
            <a:tailEnd/>
          </a:ln>
          <a:effectLst/>
        </p:spPr>
        <p:txBody>
          <a:bodyPr>
            <a:spAutoFit/>
          </a:bodyPr>
          <a:lstStyle/>
          <a:p>
            <a:pPr algn="l">
              <a:spcBef>
                <a:spcPct val="50000"/>
              </a:spcBef>
            </a:pPr>
            <a:r>
              <a:rPr lang="es-MX" sz="1600" b="1" u="sng"/>
              <a:t>Proveedores:</a:t>
            </a:r>
          </a:p>
          <a:p>
            <a:pPr algn="l">
              <a:spcBef>
                <a:spcPct val="50000"/>
              </a:spcBef>
            </a:pPr>
            <a:r>
              <a:rPr lang="es-MX" sz="1400"/>
              <a:t>DEWORK S.A.	Servicios de reclutamiento, selección y colocación de personal	0,08% ventas</a:t>
            </a:r>
          </a:p>
          <a:p>
            <a:pPr algn="l">
              <a:spcBef>
                <a:spcPct val="50000"/>
              </a:spcBef>
            </a:pPr>
            <a:r>
              <a:rPr lang="es-MX" sz="1400"/>
              <a:t>VIEMP S.A.		Vigilancia empresarial					0,05% ventas</a:t>
            </a:r>
          </a:p>
          <a:p>
            <a:pPr algn="l">
              <a:spcBef>
                <a:spcPct val="50000"/>
              </a:spcBef>
            </a:pPr>
            <a:r>
              <a:rPr lang="es-MX" sz="1400"/>
              <a:t>LIMEMP S.A.	Limpieza empresarial					0,05% ventas</a:t>
            </a:r>
          </a:p>
          <a:p>
            <a:pPr algn="l">
              <a:spcBef>
                <a:spcPct val="50000"/>
              </a:spcBef>
            </a:pPr>
            <a:r>
              <a:rPr lang="es-MX" sz="1400"/>
              <a:t>COMPUSERV S.A.	Servicios de Computadores e implementos y Telecomunicaciones	1% ventas	</a:t>
            </a:r>
          </a:p>
          <a:p>
            <a:pPr algn="l">
              <a:spcBef>
                <a:spcPct val="50000"/>
              </a:spcBef>
            </a:pPr>
            <a:r>
              <a:rPr lang="es-MX" sz="1400"/>
              <a:t>CONATEL		Comunicación telefónica (Redes)				1% ventas</a:t>
            </a:r>
          </a:p>
          <a:p>
            <a:pPr algn="l">
              <a:spcBef>
                <a:spcPct val="50000"/>
              </a:spcBef>
            </a:pPr>
            <a:r>
              <a:rPr lang="es-MX" sz="1400"/>
              <a:t>COMIEXPRESS	Servici de comidas					0,1% ventas		</a:t>
            </a:r>
            <a:endParaRPr lang="es-ES"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s-MX" sz="3200" b="1"/>
              <a:t>Análisis de Porter para estudio de la competencia:</a:t>
            </a:r>
            <a:endParaRPr lang="es-ES" sz="3200" b="1"/>
          </a:p>
        </p:txBody>
      </p:sp>
      <p:sp>
        <p:nvSpPr>
          <p:cNvPr id="122883"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22884"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22885"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22886"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22887"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22897" name="Rectangle 17"/>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22899" name="Text Box 19"/>
          <p:cNvSpPr txBox="1">
            <a:spLocks noChangeArrowheads="1"/>
          </p:cNvSpPr>
          <p:nvPr/>
        </p:nvSpPr>
        <p:spPr bwMode="auto">
          <a:xfrm>
            <a:off x="990600" y="2209800"/>
            <a:ext cx="7620000" cy="1803400"/>
          </a:xfrm>
          <a:prstGeom prst="rect">
            <a:avLst/>
          </a:prstGeom>
          <a:noFill/>
          <a:ln w="9525">
            <a:noFill/>
            <a:miter lim="800000"/>
            <a:headEnd/>
            <a:tailEnd/>
          </a:ln>
          <a:effectLst/>
        </p:spPr>
        <p:txBody>
          <a:bodyPr>
            <a:spAutoFit/>
          </a:bodyPr>
          <a:lstStyle/>
          <a:p>
            <a:pPr algn="l">
              <a:spcBef>
                <a:spcPct val="50000"/>
              </a:spcBef>
            </a:pPr>
            <a:r>
              <a:rPr lang="es-MX" sz="1600" b="1" u="sng"/>
              <a:t>Clientes:</a:t>
            </a:r>
          </a:p>
          <a:p>
            <a:pPr algn="l">
              <a:spcBef>
                <a:spcPct val="50000"/>
              </a:spcBef>
            </a:pPr>
            <a:r>
              <a:rPr lang="es-MX" sz="1600"/>
              <a:t>Todo el grupo de Instituciones  educativas de la ciudad de Guayaquil </a:t>
            </a:r>
          </a:p>
          <a:p>
            <a:pPr algn="l">
              <a:spcBef>
                <a:spcPct val="50000"/>
              </a:spcBef>
            </a:pPr>
            <a:r>
              <a:rPr lang="es-MX" sz="1600"/>
              <a:t>(Plan piloto 221, en el país 15.000)</a:t>
            </a:r>
          </a:p>
          <a:p>
            <a:pPr algn="l">
              <a:spcBef>
                <a:spcPct val="50000"/>
              </a:spcBef>
            </a:pPr>
            <a:endParaRPr lang="es-MX" sz="1600"/>
          </a:p>
          <a:p>
            <a:pPr algn="l">
              <a:spcBef>
                <a:spcPct val="50000"/>
              </a:spcBef>
            </a:pPr>
            <a:r>
              <a:rPr lang="es-MX" sz="1600" b="1" u="sng"/>
              <a:t>Competencia actual:</a:t>
            </a:r>
            <a:endParaRPr lang="es-ES" sz="1600" b="1" u="sng"/>
          </a:p>
        </p:txBody>
      </p:sp>
      <p:grpSp>
        <p:nvGrpSpPr>
          <p:cNvPr id="122992" name="Group 112"/>
          <p:cNvGrpSpPr>
            <a:grpSpLocks/>
          </p:cNvGrpSpPr>
          <p:nvPr/>
        </p:nvGrpSpPr>
        <p:grpSpPr bwMode="auto">
          <a:xfrm>
            <a:off x="1447800" y="4114800"/>
            <a:ext cx="6400800" cy="2133600"/>
            <a:chOff x="-3" y="-3"/>
            <a:chExt cx="3686" cy="2196"/>
          </a:xfrm>
        </p:grpSpPr>
        <p:grpSp>
          <p:nvGrpSpPr>
            <p:cNvPr id="122990" name="Group 110"/>
            <p:cNvGrpSpPr>
              <a:grpSpLocks/>
            </p:cNvGrpSpPr>
            <p:nvPr/>
          </p:nvGrpSpPr>
          <p:grpSpPr bwMode="auto">
            <a:xfrm>
              <a:off x="0" y="0"/>
              <a:ext cx="3680" cy="2190"/>
              <a:chOff x="0" y="0"/>
              <a:chExt cx="3680" cy="2190"/>
            </a:xfrm>
          </p:grpSpPr>
          <p:grpSp>
            <p:nvGrpSpPr>
              <p:cNvPr id="122927" name="Group 47"/>
              <p:cNvGrpSpPr>
                <a:grpSpLocks/>
              </p:cNvGrpSpPr>
              <p:nvPr/>
            </p:nvGrpSpPr>
            <p:grpSpPr bwMode="auto">
              <a:xfrm>
                <a:off x="0" y="0"/>
                <a:ext cx="920" cy="365"/>
                <a:chOff x="0" y="0"/>
                <a:chExt cx="920" cy="365"/>
              </a:xfrm>
            </p:grpSpPr>
            <p:sp>
              <p:nvSpPr>
                <p:cNvPr id="122926" name="Rectangle 46"/>
                <p:cNvSpPr>
                  <a:spLocks noChangeArrowheads="1"/>
                </p:cNvSpPr>
                <p:nvPr/>
              </p:nvSpPr>
              <p:spPr bwMode="auto">
                <a:xfrm>
                  <a:off x="0" y="0"/>
                  <a:ext cx="920" cy="365"/>
                </a:xfrm>
                <a:prstGeom prst="rect">
                  <a:avLst/>
                </a:prstGeom>
                <a:solidFill>
                  <a:srgbClr val="800080"/>
                </a:solidFill>
                <a:ln w="9525">
                  <a:noFill/>
                  <a:miter lim="800000"/>
                  <a:headEnd/>
                  <a:tailEnd/>
                </a:ln>
                <a:effectLst/>
              </p:spPr>
              <p:txBody>
                <a:bodyPr wrap="none"/>
                <a:lstStyle/>
                <a:p>
                  <a:endParaRPr lang="es-ES"/>
                </a:p>
              </p:txBody>
            </p:sp>
            <p:grpSp>
              <p:nvGrpSpPr>
                <p:cNvPr id="122925" name="Group 45"/>
                <p:cNvGrpSpPr>
                  <a:grpSpLocks/>
                </p:cNvGrpSpPr>
                <p:nvPr/>
              </p:nvGrpSpPr>
              <p:grpSpPr bwMode="auto">
                <a:xfrm>
                  <a:off x="0" y="0"/>
                  <a:ext cx="920" cy="365"/>
                  <a:chOff x="0" y="0"/>
                  <a:chExt cx="920" cy="365"/>
                </a:xfrm>
              </p:grpSpPr>
              <p:sp>
                <p:nvSpPr>
                  <p:cNvPr id="122900" name="Rectangle 20"/>
                  <p:cNvSpPr>
                    <a:spLocks noChangeArrowheads="1"/>
                  </p:cNvSpPr>
                  <p:nvPr/>
                </p:nvSpPr>
                <p:spPr bwMode="auto">
                  <a:xfrm>
                    <a:off x="28" y="0"/>
                    <a:ext cx="864" cy="365"/>
                  </a:xfrm>
                  <a:prstGeom prst="rect">
                    <a:avLst/>
                  </a:prstGeom>
                  <a:solidFill>
                    <a:srgbClr val="800080"/>
                  </a:solidFill>
                  <a:ln w="9525">
                    <a:noFill/>
                    <a:miter lim="800000"/>
                    <a:headEnd/>
                    <a:tailEnd/>
                  </a:ln>
                  <a:effectLst/>
                </p:spPr>
                <p:txBody>
                  <a:bodyPr/>
                  <a:lstStyle/>
                  <a:p>
                    <a:r>
                      <a:rPr lang="es-MX" sz="1000" b="1">
                        <a:solidFill>
                          <a:srgbClr val="FFFFFF"/>
                        </a:solidFill>
                        <a:latin typeface="Arial" charset="0"/>
                        <a:cs typeface="Arial" charset="0"/>
                      </a:rPr>
                      <a:t>Nombre</a:t>
                    </a:r>
                    <a:endParaRPr lang="es-MX" sz="1000" b="1">
                      <a:latin typeface="Arial" charset="0"/>
                      <a:cs typeface="Arial" charset="0"/>
                    </a:endParaRPr>
                  </a:p>
                  <a:p>
                    <a:pPr eaLnBrk="0" hangingPunct="0"/>
                    <a:endParaRPr lang="es-MX" sz="1000">
                      <a:latin typeface="Arial" charset="0"/>
                    </a:endParaRPr>
                  </a:p>
                </p:txBody>
              </p:sp>
              <p:sp>
                <p:nvSpPr>
                  <p:cNvPr id="122924" name="Rectangle 44"/>
                  <p:cNvSpPr>
                    <a:spLocks noChangeArrowheads="1"/>
                  </p:cNvSpPr>
                  <p:nvPr/>
                </p:nvSpPr>
                <p:spPr bwMode="auto">
                  <a:xfrm>
                    <a:off x="0" y="0"/>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31" name="Group 51"/>
              <p:cNvGrpSpPr>
                <a:grpSpLocks/>
              </p:cNvGrpSpPr>
              <p:nvPr/>
            </p:nvGrpSpPr>
            <p:grpSpPr bwMode="auto">
              <a:xfrm>
                <a:off x="920" y="0"/>
                <a:ext cx="920" cy="365"/>
                <a:chOff x="920" y="0"/>
                <a:chExt cx="920" cy="365"/>
              </a:xfrm>
            </p:grpSpPr>
            <p:sp>
              <p:nvSpPr>
                <p:cNvPr id="122930" name="Rectangle 50"/>
                <p:cNvSpPr>
                  <a:spLocks noChangeArrowheads="1"/>
                </p:cNvSpPr>
                <p:nvPr/>
              </p:nvSpPr>
              <p:spPr bwMode="auto">
                <a:xfrm>
                  <a:off x="920" y="0"/>
                  <a:ext cx="920" cy="365"/>
                </a:xfrm>
                <a:prstGeom prst="rect">
                  <a:avLst/>
                </a:prstGeom>
                <a:solidFill>
                  <a:srgbClr val="800080"/>
                </a:solidFill>
                <a:ln w="9525">
                  <a:noFill/>
                  <a:miter lim="800000"/>
                  <a:headEnd/>
                  <a:tailEnd/>
                </a:ln>
                <a:effectLst/>
              </p:spPr>
              <p:txBody>
                <a:bodyPr wrap="none"/>
                <a:lstStyle/>
                <a:p>
                  <a:endParaRPr lang="es-ES"/>
                </a:p>
              </p:txBody>
            </p:sp>
            <p:grpSp>
              <p:nvGrpSpPr>
                <p:cNvPr id="122929" name="Group 49"/>
                <p:cNvGrpSpPr>
                  <a:grpSpLocks/>
                </p:cNvGrpSpPr>
                <p:nvPr/>
              </p:nvGrpSpPr>
              <p:grpSpPr bwMode="auto">
                <a:xfrm>
                  <a:off x="920" y="0"/>
                  <a:ext cx="920" cy="365"/>
                  <a:chOff x="920" y="0"/>
                  <a:chExt cx="920" cy="365"/>
                </a:xfrm>
              </p:grpSpPr>
              <p:sp>
                <p:nvSpPr>
                  <p:cNvPr id="122901" name="Rectangle 21"/>
                  <p:cNvSpPr>
                    <a:spLocks noChangeArrowheads="1"/>
                  </p:cNvSpPr>
                  <p:nvPr/>
                </p:nvSpPr>
                <p:spPr bwMode="auto">
                  <a:xfrm>
                    <a:off x="948" y="0"/>
                    <a:ext cx="864" cy="365"/>
                  </a:xfrm>
                  <a:prstGeom prst="rect">
                    <a:avLst/>
                  </a:prstGeom>
                  <a:solidFill>
                    <a:srgbClr val="800080"/>
                  </a:solidFill>
                  <a:ln w="9525">
                    <a:noFill/>
                    <a:miter lim="800000"/>
                    <a:headEnd/>
                    <a:tailEnd/>
                  </a:ln>
                  <a:effectLst/>
                </p:spPr>
                <p:txBody>
                  <a:bodyPr/>
                  <a:lstStyle/>
                  <a:p>
                    <a:r>
                      <a:rPr lang="es-MX" sz="1000" b="1">
                        <a:solidFill>
                          <a:srgbClr val="FFFFFF"/>
                        </a:solidFill>
                        <a:latin typeface="Arial" charset="0"/>
                        <a:cs typeface="Arial" charset="0"/>
                      </a:rPr>
                      <a:t>Calificación</a:t>
                    </a:r>
                    <a:endParaRPr lang="es-MX" sz="1000" b="1">
                      <a:latin typeface="Arial" charset="0"/>
                      <a:cs typeface="Arial" charset="0"/>
                    </a:endParaRPr>
                  </a:p>
                  <a:p>
                    <a:pPr eaLnBrk="0" hangingPunct="0"/>
                    <a:endParaRPr lang="es-MX" sz="1000">
                      <a:latin typeface="Arial" charset="0"/>
                    </a:endParaRPr>
                  </a:p>
                </p:txBody>
              </p:sp>
              <p:sp>
                <p:nvSpPr>
                  <p:cNvPr id="122928" name="Rectangle 48"/>
                  <p:cNvSpPr>
                    <a:spLocks noChangeArrowheads="1"/>
                  </p:cNvSpPr>
                  <p:nvPr/>
                </p:nvSpPr>
                <p:spPr bwMode="auto">
                  <a:xfrm>
                    <a:off x="920" y="0"/>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35" name="Group 55"/>
              <p:cNvGrpSpPr>
                <a:grpSpLocks/>
              </p:cNvGrpSpPr>
              <p:nvPr/>
            </p:nvGrpSpPr>
            <p:grpSpPr bwMode="auto">
              <a:xfrm>
                <a:off x="1840" y="0"/>
                <a:ext cx="920" cy="365"/>
                <a:chOff x="1840" y="0"/>
                <a:chExt cx="920" cy="365"/>
              </a:xfrm>
            </p:grpSpPr>
            <p:sp>
              <p:nvSpPr>
                <p:cNvPr id="122934" name="Rectangle 54"/>
                <p:cNvSpPr>
                  <a:spLocks noChangeArrowheads="1"/>
                </p:cNvSpPr>
                <p:nvPr/>
              </p:nvSpPr>
              <p:spPr bwMode="auto">
                <a:xfrm>
                  <a:off x="1840" y="0"/>
                  <a:ext cx="920" cy="365"/>
                </a:xfrm>
                <a:prstGeom prst="rect">
                  <a:avLst/>
                </a:prstGeom>
                <a:solidFill>
                  <a:srgbClr val="800080"/>
                </a:solidFill>
                <a:ln w="9525">
                  <a:noFill/>
                  <a:miter lim="800000"/>
                  <a:headEnd/>
                  <a:tailEnd/>
                </a:ln>
                <a:effectLst/>
              </p:spPr>
              <p:txBody>
                <a:bodyPr wrap="none"/>
                <a:lstStyle/>
                <a:p>
                  <a:endParaRPr lang="es-ES"/>
                </a:p>
              </p:txBody>
            </p:sp>
            <p:grpSp>
              <p:nvGrpSpPr>
                <p:cNvPr id="122933" name="Group 53"/>
                <p:cNvGrpSpPr>
                  <a:grpSpLocks/>
                </p:cNvGrpSpPr>
                <p:nvPr/>
              </p:nvGrpSpPr>
              <p:grpSpPr bwMode="auto">
                <a:xfrm>
                  <a:off x="1840" y="0"/>
                  <a:ext cx="920" cy="365"/>
                  <a:chOff x="1840" y="0"/>
                  <a:chExt cx="920" cy="365"/>
                </a:xfrm>
              </p:grpSpPr>
              <p:sp>
                <p:nvSpPr>
                  <p:cNvPr id="122902" name="Rectangle 22"/>
                  <p:cNvSpPr>
                    <a:spLocks noChangeArrowheads="1"/>
                  </p:cNvSpPr>
                  <p:nvPr/>
                </p:nvSpPr>
                <p:spPr bwMode="auto">
                  <a:xfrm>
                    <a:off x="1868" y="0"/>
                    <a:ext cx="864" cy="365"/>
                  </a:xfrm>
                  <a:prstGeom prst="rect">
                    <a:avLst/>
                  </a:prstGeom>
                  <a:solidFill>
                    <a:srgbClr val="800080"/>
                  </a:solidFill>
                  <a:ln w="9525">
                    <a:noFill/>
                    <a:miter lim="800000"/>
                    <a:headEnd/>
                    <a:tailEnd/>
                  </a:ln>
                  <a:effectLst/>
                </p:spPr>
                <p:txBody>
                  <a:bodyPr/>
                  <a:lstStyle/>
                  <a:p>
                    <a:r>
                      <a:rPr lang="es-MX" sz="1000" b="1">
                        <a:solidFill>
                          <a:srgbClr val="FFFFFF"/>
                        </a:solidFill>
                        <a:latin typeface="Arial" charset="0"/>
                        <a:cs typeface="Arial" charset="0"/>
                      </a:rPr>
                      <a:t>Categoría/ Participación</a:t>
                    </a:r>
                    <a:endParaRPr lang="es-MX" sz="1000" b="1">
                      <a:latin typeface="Arial" charset="0"/>
                      <a:cs typeface="Arial" charset="0"/>
                    </a:endParaRPr>
                  </a:p>
                  <a:p>
                    <a:pPr eaLnBrk="0" hangingPunct="0"/>
                    <a:endParaRPr lang="es-MX" sz="1000">
                      <a:latin typeface="Arial" charset="0"/>
                    </a:endParaRPr>
                  </a:p>
                </p:txBody>
              </p:sp>
              <p:sp>
                <p:nvSpPr>
                  <p:cNvPr id="122932" name="Rectangle 52"/>
                  <p:cNvSpPr>
                    <a:spLocks noChangeArrowheads="1"/>
                  </p:cNvSpPr>
                  <p:nvPr/>
                </p:nvSpPr>
                <p:spPr bwMode="auto">
                  <a:xfrm>
                    <a:off x="1840" y="0"/>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39" name="Group 59"/>
              <p:cNvGrpSpPr>
                <a:grpSpLocks/>
              </p:cNvGrpSpPr>
              <p:nvPr/>
            </p:nvGrpSpPr>
            <p:grpSpPr bwMode="auto">
              <a:xfrm>
                <a:off x="2760" y="0"/>
                <a:ext cx="920" cy="365"/>
                <a:chOff x="2760" y="0"/>
                <a:chExt cx="920" cy="365"/>
              </a:xfrm>
            </p:grpSpPr>
            <p:sp>
              <p:nvSpPr>
                <p:cNvPr id="122938" name="Rectangle 58"/>
                <p:cNvSpPr>
                  <a:spLocks noChangeArrowheads="1"/>
                </p:cNvSpPr>
                <p:nvPr/>
              </p:nvSpPr>
              <p:spPr bwMode="auto">
                <a:xfrm>
                  <a:off x="2760" y="0"/>
                  <a:ext cx="920" cy="365"/>
                </a:xfrm>
                <a:prstGeom prst="rect">
                  <a:avLst/>
                </a:prstGeom>
                <a:solidFill>
                  <a:srgbClr val="800080"/>
                </a:solidFill>
                <a:ln w="9525">
                  <a:noFill/>
                  <a:miter lim="800000"/>
                  <a:headEnd/>
                  <a:tailEnd/>
                </a:ln>
                <a:effectLst/>
              </p:spPr>
              <p:txBody>
                <a:bodyPr wrap="none"/>
                <a:lstStyle/>
                <a:p>
                  <a:endParaRPr lang="es-ES"/>
                </a:p>
              </p:txBody>
            </p:sp>
            <p:grpSp>
              <p:nvGrpSpPr>
                <p:cNvPr id="122937" name="Group 57"/>
                <p:cNvGrpSpPr>
                  <a:grpSpLocks/>
                </p:cNvGrpSpPr>
                <p:nvPr/>
              </p:nvGrpSpPr>
              <p:grpSpPr bwMode="auto">
                <a:xfrm>
                  <a:off x="2760" y="0"/>
                  <a:ext cx="920" cy="365"/>
                  <a:chOff x="2760" y="0"/>
                  <a:chExt cx="920" cy="365"/>
                </a:xfrm>
              </p:grpSpPr>
              <p:sp>
                <p:nvSpPr>
                  <p:cNvPr id="122903" name="Rectangle 23"/>
                  <p:cNvSpPr>
                    <a:spLocks noChangeArrowheads="1"/>
                  </p:cNvSpPr>
                  <p:nvPr/>
                </p:nvSpPr>
                <p:spPr bwMode="auto">
                  <a:xfrm>
                    <a:off x="2788" y="0"/>
                    <a:ext cx="864" cy="365"/>
                  </a:xfrm>
                  <a:prstGeom prst="rect">
                    <a:avLst/>
                  </a:prstGeom>
                  <a:solidFill>
                    <a:srgbClr val="800080"/>
                  </a:solidFill>
                  <a:ln w="9525">
                    <a:noFill/>
                    <a:miter lim="800000"/>
                    <a:headEnd/>
                    <a:tailEnd/>
                  </a:ln>
                  <a:effectLst/>
                </p:spPr>
                <p:txBody>
                  <a:bodyPr/>
                  <a:lstStyle/>
                  <a:p>
                    <a:r>
                      <a:rPr lang="es-MX" sz="1000" b="1">
                        <a:solidFill>
                          <a:srgbClr val="FFFFFF"/>
                        </a:solidFill>
                        <a:latin typeface="Arial" charset="0"/>
                        <a:cs typeface="Arial" charset="0"/>
                      </a:rPr>
                      <a:t>Servicio</a:t>
                    </a:r>
                    <a:endParaRPr lang="es-MX" sz="1000" b="1">
                      <a:latin typeface="Arial" charset="0"/>
                      <a:cs typeface="Arial" charset="0"/>
                    </a:endParaRPr>
                  </a:p>
                  <a:p>
                    <a:pPr eaLnBrk="0" hangingPunct="0"/>
                    <a:endParaRPr lang="es-MX" sz="1000">
                      <a:latin typeface="Arial" charset="0"/>
                    </a:endParaRPr>
                  </a:p>
                </p:txBody>
              </p:sp>
              <p:sp>
                <p:nvSpPr>
                  <p:cNvPr id="122936" name="Rectangle 56"/>
                  <p:cNvSpPr>
                    <a:spLocks noChangeArrowheads="1"/>
                  </p:cNvSpPr>
                  <p:nvPr/>
                </p:nvSpPr>
                <p:spPr bwMode="auto">
                  <a:xfrm>
                    <a:off x="2760" y="0"/>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43" name="Group 63"/>
              <p:cNvGrpSpPr>
                <a:grpSpLocks/>
              </p:cNvGrpSpPr>
              <p:nvPr/>
            </p:nvGrpSpPr>
            <p:grpSpPr bwMode="auto">
              <a:xfrm>
                <a:off x="0" y="365"/>
                <a:ext cx="920" cy="365"/>
                <a:chOff x="0" y="365"/>
                <a:chExt cx="920" cy="365"/>
              </a:xfrm>
            </p:grpSpPr>
            <p:sp>
              <p:nvSpPr>
                <p:cNvPr id="122942" name="Rectangle 62"/>
                <p:cNvSpPr>
                  <a:spLocks noChangeArrowheads="1"/>
                </p:cNvSpPr>
                <p:nvPr/>
              </p:nvSpPr>
              <p:spPr bwMode="auto">
                <a:xfrm>
                  <a:off x="0" y="365"/>
                  <a:ext cx="920" cy="365"/>
                </a:xfrm>
                <a:prstGeom prst="rect">
                  <a:avLst/>
                </a:prstGeom>
                <a:solidFill>
                  <a:srgbClr val="C0C0C0"/>
                </a:solidFill>
                <a:ln w="9525">
                  <a:noFill/>
                  <a:miter lim="800000"/>
                  <a:headEnd/>
                  <a:tailEnd/>
                </a:ln>
                <a:effectLst/>
              </p:spPr>
              <p:txBody>
                <a:bodyPr wrap="none"/>
                <a:lstStyle/>
                <a:p>
                  <a:endParaRPr lang="es-ES"/>
                </a:p>
              </p:txBody>
            </p:sp>
            <p:grpSp>
              <p:nvGrpSpPr>
                <p:cNvPr id="122941" name="Group 61"/>
                <p:cNvGrpSpPr>
                  <a:grpSpLocks/>
                </p:cNvGrpSpPr>
                <p:nvPr/>
              </p:nvGrpSpPr>
              <p:grpSpPr bwMode="auto">
                <a:xfrm>
                  <a:off x="0" y="365"/>
                  <a:ext cx="920" cy="365"/>
                  <a:chOff x="0" y="365"/>
                  <a:chExt cx="920" cy="365"/>
                </a:xfrm>
              </p:grpSpPr>
              <p:sp>
                <p:nvSpPr>
                  <p:cNvPr id="122904" name="Rectangle 24"/>
                  <p:cNvSpPr>
                    <a:spLocks noChangeArrowheads="1"/>
                  </p:cNvSpPr>
                  <p:nvPr/>
                </p:nvSpPr>
                <p:spPr bwMode="auto">
                  <a:xfrm>
                    <a:off x="28" y="365"/>
                    <a:ext cx="864" cy="365"/>
                  </a:xfrm>
                  <a:prstGeom prst="rect">
                    <a:avLst/>
                  </a:prstGeom>
                  <a:solidFill>
                    <a:srgbClr val="C0C0C0"/>
                  </a:solidFill>
                  <a:ln w="9525">
                    <a:noFill/>
                    <a:miter lim="800000"/>
                    <a:headEnd/>
                    <a:tailEnd/>
                  </a:ln>
                  <a:effectLst/>
                </p:spPr>
                <p:txBody>
                  <a:bodyPr/>
                  <a:lstStyle/>
                  <a:p>
                    <a:r>
                      <a:rPr lang="es-MX" sz="1000" b="1">
                        <a:cs typeface="Tahoma" pitchFamily="34" charset="0"/>
                      </a:rPr>
                      <a:t>Deloitte &amp; Touche</a:t>
                    </a:r>
                    <a:endParaRPr lang="es-MX" sz="1000" b="1">
                      <a:latin typeface="Arial" charset="0"/>
                      <a:cs typeface="Arial" charset="0"/>
                    </a:endParaRPr>
                  </a:p>
                  <a:p>
                    <a:pPr eaLnBrk="0" hangingPunct="0"/>
                    <a:endParaRPr lang="es-MX" sz="1000">
                      <a:latin typeface="Arial" charset="0"/>
                    </a:endParaRPr>
                  </a:p>
                </p:txBody>
              </p:sp>
              <p:sp>
                <p:nvSpPr>
                  <p:cNvPr id="122940" name="Rectangle 60"/>
                  <p:cNvSpPr>
                    <a:spLocks noChangeArrowheads="1"/>
                  </p:cNvSpPr>
                  <p:nvPr/>
                </p:nvSpPr>
                <p:spPr bwMode="auto">
                  <a:xfrm>
                    <a:off x="0" y="365"/>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45" name="Group 65"/>
              <p:cNvGrpSpPr>
                <a:grpSpLocks/>
              </p:cNvGrpSpPr>
              <p:nvPr/>
            </p:nvGrpSpPr>
            <p:grpSpPr bwMode="auto">
              <a:xfrm>
                <a:off x="920" y="365"/>
                <a:ext cx="920" cy="365"/>
                <a:chOff x="920" y="365"/>
                <a:chExt cx="920" cy="365"/>
              </a:xfrm>
            </p:grpSpPr>
            <p:sp>
              <p:nvSpPr>
                <p:cNvPr id="122905" name="Rectangle 25"/>
                <p:cNvSpPr>
                  <a:spLocks noChangeArrowheads="1"/>
                </p:cNvSpPr>
                <p:nvPr/>
              </p:nvSpPr>
              <p:spPr bwMode="auto">
                <a:xfrm>
                  <a:off x="948" y="365"/>
                  <a:ext cx="864" cy="365"/>
                </a:xfrm>
                <a:prstGeom prst="rect">
                  <a:avLst/>
                </a:prstGeom>
                <a:noFill/>
                <a:ln w="9525">
                  <a:noFill/>
                  <a:miter lim="800000"/>
                  <a:headEnd/>
                  <a:tailEnd/>
                </a:ln>
                <a:effectLst/>
              </p:spPr>
              <p:txBody>
                <a:bodyPr/>
                <a:lstStyle/>
                <a:p>
                  <a:r>
                    <a:rPr lang="es-MX" sz="1000">
                      <a:cs typeface="Tahoma" pitchFamily="34" charset="0"/>
                    </a:rPr>
                    <a:t>Consultoría</a:t>
                  </a:r>
                  <a:endParaRPr lang="es-MX" sz="1000" b="1">
                    <a:latin typeface="Arial" charset="0"/>
                    <a:cs typeface="Arial" charset="0"/>
                  </a:endParaRPr>
                </a:p>
                <a:p>
                  <a:pPr eaLnBrk="0" hangingPunct="0"/>
                  <a:endParaRPr lang="es-MX" sz="1000">
                    <a:latin typeface="Arial" charset="0"/>
                  </a:endParaRPr>
                </a:p>
              </p:txBody>
            </p:sp>
            <p:sp>
              <p:nvSpPr>
                <p:cNvPr id="122944" name="Rectangle 64"/>
                <p:cNvSpPr>
                  <a:spLocks noChangeArrowheads="1"/>
                </p:cNvSpPr>
                <p:nvPr/>
              </p:nvSpPr>
              <p:spPr bwMode="auto">
                <a:xfrm>
                  <a:off x="920" y="365"/>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47" name="Group 67"/>
              <p:cNvGrpSpPr>
                <a:grpSpLocks/>
              </p:cNvGrpSpPr>
              <p:nvPr/>
            </p:nvGrpSpPr>
            <p:grpSpPr bwMode="auto">
              <a:xfrm>
                <a:off x="1840" y="365"/>
                <a:ext cx="920" cy="365"/>
                <a:chOff x="1840" y="365"/>
                <a:chExt cx="920" cy="365"/>
              </a:xfrm>
            </p:grpSpPr>
            <p:sp>
              <p:nvSpPr>
                <p:cNvPr id="122906" name="Rectangle 26"/>
                <p:cNvSpPr>
                  <a:spLocks noChangeArrowheads="1"/>
                </p:cNvSpPr>
                <p:nvPr/>
              </p:nvSpPr>
              <p:spPr bwMode="auto">
                <a:xfrm>
                  <a:off x="1868" y="365"/>
                  <a:ext cx="864" cy="365"/>
                </a:xfrm>
                <a:prstGeom prst="rect">
                  <a:avLst/>
                </a:prstGeom>
                <a:noFill/>
                <a:ln w="9525">
                  <a:noFill/>
                  <a:miter lim="800000"/>
                  <a:headEnd/>
                  <a:tailEnd/>
                </a:ln>
                <a:effectLst/>
              </p:spPr>
              <p:txBody>
                <a:bodyPr/>
                <a:lstStyle/>
                <a:p>
                  <a:r>
                    <a:rPr lang="es-MX" sz="1000">
                      <a:cs typeface="Tahoma" pitchFamily="34" charset="0"/>
                    </a:rPr>
                    <a:t>20%</a:t>
                  </a:r>
                  <a:endParaRPr lang="es-MX" sz="1000" b="1">
                    <a:latin typeface="Arial" charset="0"/>
                    <a:cs typeface="Arial" charset="0"/>
                  </a:endParaRPr>
                </a:p>
                <a:p>
                  <a:pPr eaLnBrk="0" hangingPunct="0"/>
                  <a:endParaRPr lang="es-MX" sz="1000">
                    <a:latin typeface="Arial" charset="0"/>
                  </a:endParaRPr>
                </a:p>
              </p:txBody>
            </p:sp>
            <p:sp>
              <p:nvSpPr>
                <p:cNvPr id="122946" name="Rectangle 66"/>
                <p:cNvSpPr>
                  <a:spLocks noChangeArrowheads="1"/>
                </p:cNvSpPr>
                <p:nvPr/>
              </p:nvSpPr>
              <p:spPr bwMode="auto">
                <a:xfrm>
                  <a:off x="1840" y="365"/>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49" name="Group 69"/>
              <p:cNvGrpSpPr>
                <a:grpSpLocks/>
              </p:cNvGrpSpPr>
              <p:nvPr/>
            </p:nvGrpSpPr>
            <p:grpSpPr bwMode="auto">
              <a:xfrm>
                <a:off x="2760" y="365"/>
                <a:ext cx="920" cy="365"/>
                <a:chOff x="2760" y="365"/>
                <a:chExt cx="920" cy="365"/>
              </a:xfrm>
            </p:grpSpPr>
            <p:sp>
              <p:nvSpPr>
                <p:cNvPr id="122907" name="Rectangle 27"/>
                <p:cNvSpPr>
                  <a:spLocks noChangeArrowheads="1"/>
                </p:cNvSpPr>
                <p:nvPr/>
              </p:nvSpPr>
              <p:spPr bwMode="auto">
                <a:xfrm>
                  <a:off x="2788" y="365"/>
                  <a:ext cx="864" cy="365"/>
                </a:xfrm>
                <a:prstGeom prst="rect">
                  <a:avLst/>
                </a:prstGeom>
                <a:noFill/>
                <a:ln w="9525">
                  <a:noFill/>
                  <a:miter lim="800000"/>
                  <a:headEnd/>
                  <a:tailEnd/>
                </a:ln>
                <a:effectLst/>
              </p:spPr>
              <p:txBody>
                <a:bodyPr/>
                <a:lstStyle/>
                <a:p>
                  <a:r>
                    <a:rPr lang="es-MX" sz="1000">
                      <a:cs typeface="Tahoma" pitchFamily="34" charset="0"/>
                    </a:rPr>
                    <a:t>Consultoría RRHH</a:t>
                  </a:r>
                  <a:endParaRPr lang="es-MX" sz="1000" b="1">
                    <a:latin typeface="Arial" charset="0"/>
                    <a:cs typeface="Arial" charset="0"/>
                  </a:endParaRPr>
                </a:p>
                <a:p>
                  <a:pPr eaLnBrk="0" hangingPunct="0"/>
                  <a:endParaRPr lang="es-MX" sz="1000">
                    <a:latin typeface="Arial" charset="0"/>
                  </a:endParaRPr>
                </a:p>
              </p:txBody>
            </p:sp>
            <p:sp>
              <p:nvSpPr>
                <p:cNvPr id="122948" name="Rectangle 68"/>
                <p:cNvSpPr>
                  <a:spLocks noChangeArrowheads="1"/>
                </p:cNvSpPr>
                <p:nvPr/>
              </p:nvSpPr>
              <p:spPr bwMode="auto">
                <a:xfrm>
                  <a:off x="2760" y="365"/>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53" name="Group 73"/>
              <p:cNvGrpSpPr>
                <a:grpSpLocks/>
              </p:cNvGrpSpPr>
              <p:nvPr/>
            </p:nvGrpSpPr>
            <p:grpSpPr bwMode="auto">
              <a:xfrm>
                <a:off x="0" y="730"/>
                <a:ext cx="920" cy="365"/>
                <a:chOff x="0" y="730"/>
                <a:chExt cx="920" cy="365"/>
              </a:xfrm>
            </p:grpSpPr>
            <p:sp>
              <p:nvSpPr>
                <p:cNvPr id="122952" name="Rectangle 72"/>
                <p:cNvSpPr>
                  <a:spLocks noChangeArrowheads="1"/>
                </p:cNvSpPr>
                <p:nvPr/>
              </p:nvSpPr>
              <p:spPr bwMode="auto">
                <a:xfrm>
                  <a:off x="0" y="730"/>
                  <a:ext cx="920" cy="365"/>
                </a:xfrm>
                <a:prstGeom prst="rect">
                  <a:avLst/>
                </a:prstGeom>
                <a:solidFill>
                  <a:srgbClr val="C0C0C0"/>
                </a:solidFill>
                <a:ln w="9525">
                  <a:noFill/>
                  <a:miter lim="800000"/>
                  <a:headEnd/>
                  <a:tailEnd/>
                </a:ln>
                <a:effectLst/>
              </p:spPr>
              <p:txBody>
                <a:bodyPr wrap="none"/>
                <a:lstStyle/>
                <a:p>
                  <a:endParaRPr lang="es-ES"/>
                </a:p>
              </p:txBody>
            </p:sp>
            <p:grpSp>
              <p:nvGrpSpPr>
                <p:cNvPr id="122951" name="Group 71"/>
                <p:cNvGrpSpPr>
                  <a:grpSpLocks/>
                </p:cNvGrpSpPr>
                <p:nvPr/>
              </p:nvGrpSpPr>
              <p:grpSpPr bwMode="auto">
                <a:xfrm>
                  <a:off x="0" y="730"/>
                  <a:ext cx="920" cy="365"/>
                  <a:chOff x="0" y="730"/>
                  <a:chExt cx="920" cy="365"/>
                </a:xfrm>
              </p:grpSpPr>
              <p:sp>
                <p:nvSpPr>
                  <p:cNvPr id="122908" name="Rectangle 28"/>
                  <p:cNvSpPr>
                    <a:spLocks noChangeArrowheads="1"/>
                  </p:cNvSpPr>
                  <p:nvPr/>
                </p:nvSpPr>
                <p:spPr bwMode="auto">
                  <a:xfrm>
                    <a:off x="28" y="730"/>
                    <a:ext cx="864" cy="365"/>
                  </a:xfrm>
                  <a:prstGeom prst="rect">
                    <a:avLst/>
                  </a:prstGeom>
                  <a:solidFill>
                    <a:srgbClr val="C0C0C0"/>
                  </a:solidFill>
                  <a:ln w="9525">
                    <a:noFill/>
                    <a:miter lim="800000"/>
                    <a:headEnd/>
                    <a:tailEnd/>
                  </a:ln>
                  <a:effectLst/>
                </p:spPr>
                <p:txBody>
                  <a:bodyPr/>
                  <a:lstStyle/>
                  <a:p>
                    <a:r>
                      <a:rPr lang="en-US" sz="1000" b="1">
                        <a:cs typeface="Tahoma" pitchFamily="34" charset="0"/>
                      </a:rPr>
                      <a:t>Priece Wather House</a:t>
                    </a:r>
                    <a:endParaRPr lang="es-MX" sz="1000" b="1">
                      <a:latin typeface="Arial" charset="0"/>
                      <a:cs typeface="Arial" charset="0"/>
                    </a:endParaRPr>
                  </a:p>
                  <a:p>
                    <a:pPr eaLnBrk="0" hangingPunct="0"/>
                    <a:endParaRPr lang="es-MX" sz="1000">
                      <a:latin typeface="Arial" charset="0"/>
                    </a:endParaRPr>
                  </a:p>
                </p:txBody>
              </p:sp>
              <p:sp>
                <p:nvSpPr>
                  <p:cNvPr id="122950" name="Rectangle 70"/>
                  <p:cNvSpPr>
                    <a:spLocks noChangeArrowheads="1"/>
                  </p:cNvSpPr>
                  <p:nvPr/>
                </p:nvSpPr>
                <p:spPr bwMode="auto">
                  <a:xfrm>
                    <a:off x="0" y="730"/>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55" name="Group 75"/>
              <p:cNvGrpSpPr>
                <a:grpSpLocks/>
              </p:cNvGrpSpPr>
              <p:nvPr/>
            </p:nvGrpSpPr>
            <p:grpSpPr bwMode="auto">
              <a:xfrm>
                <a:off x="920" y="730"/>
                <a:ext cx="920" cy="365"/>
                <a:chOff x="920" y="730"/>
                <a:chExt cx="920" cy="365"/>
              </a:xfrm>
            </p:grpSpPr>
            <p:sp>
              <p:nvSpPr>
                <p:cNvPr id="122909" name="Rectangle 29"/>
                <p:cNvSpPr>
                  <a:spLocks noChangeArrowheads="1"/>
                </p:cNvSpPr>
                <p:nvPr/>
              </p:nvSpPr>
              <p:spPr bwMode="auto">
                <a:xfrm>
                  <a:off x="948" y="730"/>
                  <a:ext cx="864" cy="365"/>
                </a:xfrm>
                <a:prstGeom prst="rect">
                  <a:avLst/>
                </a:prstGeom>
                <a:noFill/>
                <a:ln w="9525">
                  <a:noFill/>
                  <a:miter lim="800000"/>
                  <a:headEnd/>
                  <a:tailEnd/>
                </a:ln>
                <a:effectLst/>
              </p:spPr>
              <p:txBody>
                <a:bodyPr/>
                <a:lstStyle/>
                <a:p>
                  <a:r>
                    <a:rPr lang="es-MX" sz="1000">
                      <a:cs typeface="Tahoma" pitchFamily="34" charset="0"/>
                    </a:rPr>
                    <a:t>Consultoría</a:t>
                  </a:r>
                  <a:endParaRPr lang="es-MX" sz="1000" b="1">
                    <a:latin typeface="Arial" charset="0"/>
                    <a:cs typeface="Arial" charset="0"/>
                  </a:endParaRPr>
                </a:p>
                <a:p>
                  <a:pPr eaLnBrk="0" hangingPunct="0"/>
                  <a:endParaRPr lang="es-MX" sz="1000">
                    <a:latin typeface="Arial" charset="0"/>
                  </a:endParaRPr>
                </a:p>
              </p:txBody>
            </p:sp>
            <p:sp>
              <p:nvSpPr>
                <p:cNvPr id="122954" name="Rectangle 74"/>
                <p:cNvSpPr>
                  <a:spLocks noChangeArrowheads="1"/>
                </p:cNvSpPr>
                <p:nvPr/>
              </p:nvSpPr>
              <p:spPr bwMode="auto">
                <a:xfrm>
                  <a:off x="920" y="730"/>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57" name="Group 77"/>
              <p:cNvGrpSpPr>
                <a:grpSpLocks/>
              </p:cNvGrpSpPr>
              <p:nvPr/>
            </p:nvGrpSpPr>
            <p:grpSpPr bwMode="auto">
              <a:xfrm>
                <a:off x="1840" y="730"/>
                <a:ext cx="920" cy="365"/>
                <a:chOff x="1840" y="730"/>
                <a:chExt cx="920" cy="365"/>
              </a:xfrm>
            </p:grpSpPr>
            <p:sp>
              <p:nvSpPr>
                <p:cNvPr id="122910" name="Rectangle 30"/>
                <p:cNvSpPr>
                  <a:spLocks noChangeArrowheads="1"/>
                </p:cNvSpPr>
                <p:nvPr/>
              </p:nvSpPr>
              <p:spPr bwMode="auto">
                <a:xfrm>
                  <a:off x="1868" y="730"/>
                  <a:ext cx="864" cy="365"/>
                </a:xfrm>
                <a:prstGeom prst="rect">
                  <a:avLst/>
                </a:prstGeom>
                <a:noFill/>
                <a:ln w="9525">
                  <a:noFill/>
                  <a:miter lim="800000"/>
                  <a:headEnd/>
                  <a:tailEnd/>
                </a:ln>
                <a:effectLst/>
              </p:spPr>
              <p:txBody>
                <a:bodyPr/>
                <a:lstStyle/>
                <a:p>
                  <a:r>
                    <a:rPr lang="es-MX" sz="1000">
                      <a:cs typeface="Tahoma" pitchFamily="34" charset="0"/>
                    </a:rPr>
                    <a:t>18%</a:t>
                  </a:r>
                  <a:endParaRPr lang="es-MX" sz="1000" b="1">
                    <a:latin typeface="Arial" charset="0"/>
                    <a:cs typeface="Arial" charset="0"/>
                  </a:endParaRPr>
                </a:p>
                <a:p>
                  <a:pPr eaLnBrk="0" hangingPunct="0"/>
                  <a:endParaRPr lang="es-MX" sz="1000">
                    <a:latin typeface="Arial" charset="0"/>
                  </a:endParaRPr>
                </a:p>
              </p:txBody>
            </p:sp>
            <p:sp>
              <p:nvSpPr>
                <p:cNvPr id="122956" name="Rectangle 76"/>
                <p:cNvSpPr>
                  <a:spLocks noChangeArrowheads="1"/>
                </p:cNvSpPr>
                <p:nvPr/>
              </p:nvSpPr>
              <p:spPr bwMode="auto">
                <a:xfrm>
                  <a:off x="1840" y="730"/>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59" name="Group 79"/>
              <p:cNvGrpSpPr>
                <a:grpSpLocks/>
              </p:cNvGrpSpPr>
              <p:nvPr/>
            </p:nvGrpSpPr>
            <p:grpSpPr bwMode="auto">
              <a:xfrm>
                <a:off x="2760" y="730"/>
                <a:ext cx="920" cy="365"/>
                <a:chOff x="2760" y="730"/>
                <a:chExt cx="920" cy="365"/>
              </a:xfrm>
            </p:grpSpPr>
            <p:sp>
              <p:nvSpPr>
                <p:cNvPr id="122911" name="Rectangle 31"/>
                <p:cNvSpPr>
                  <a:spLocks noChangeArrowheads="1"/>
                </p:cNvSpPr>
                <p:nvPr/>
              </p:nvSpPr>
              <p:spPr bwMode="auto">
                <a:xfrm>
                  <a:off x="2788" y="730"/>
                  <a:ext cx="864" cy="365"/>
                </a:xfrm>
                <a:prstGeom prst="rect">
                  <a:avLst/>
                </a:prstGeom>
                <a:noFill/>
                <a:ln w="9525">
                  <a:noFill/>
                  <a:miter lim="800000"/>
                  <a:headEnd/>
                  <a:tailEnd/>
                </a:ln>
                <a:effectLst/>
              </p:spPr>
              <p:txBody>
                <a:bodyPr/>
                <a:lstStyle/>
                <a:p>
                  <a:r>
                    <a:rPr lang="es-MX" sz="1000">
                      <a:cs typeface="Tahoma" pitchFamily="34" charset="0"/>
                    </a:rPr>
                    <a:t>Consultoría RRHH</a:t>
                  </a:r>
                  <a:endParaRPr lang="es-MX" sz="1000" b="1">
                    <a:latin typeface="Arial" charset="0"/>
                    <a:cs typeface="Arial" charset="0"/>
                  </a:endParaRPr>
                </a:p>
                <a:p>
                  <a:pPr eaLnBrk="0" hangingPunct="0"/>
                  <a:endParaRPr lang="es-MX" sz="1000">
                    <a:latin typeface="Arial" charset="0"/>
                  </a:endParaRPr>
                </a:p>
              </p:txBody>
            </p:sp>
            <p:sp>
              <p:nvSpPr>
                <p:cNvPr id="122958" name="Rectangle 78"/>
                <p:cNvSpPr>
                  <a:spLocks noChangeArrowheads="1"/>
                </p:cNvSpPr>
                <p:nvPr/>
              </p:nvSpPr>
              <p:spPr bwMode="auto">
                <a:xfrm>
                  <a:off x="2760" y="730"/>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63" name="Group 83"/>
              <p:cNvGrpSpPr>
                <a:grpSpLocks/>
              </p:cNvGrpSpPr>
              <p:nvPr/>
            </p:nvGrpSpPr>
            <p:grpSpPr bwMode="auto">
              <a:xfrm>
                <a:off x="0" y="1095"/>
                <a:ext cx="920" cy="365"/>
                <a:chOff x="0" y="1095"/>
                <a:chExt cx="920" cy="365"/>
              </a:xfrm>
            </p:grpSpPr>
            <p:sp>
              <p:nvSpPr>
                <p:cNvPr id="122962" name="Rectangle 82"/>
                <p:cNvSpPr>
                  <a:spLocks noChangeArrowheads="1"/>
                </p:cNvSpPr>
                <p:nvPr/>
              </p:nvSpPr>
              <p:spPr bwMode="auto">
                <a:xfrm>
                  <a:off x="0" y="1095"/>
                  <a:ext cx="920" cy="365"/>
                </a:xfrm>
                <a:prstGeom prst="rect">
                  <a:avLst/>
                </a:prstGeom>
                <a:solidFill>
                  <a:srgbClr val="C0C0C0"/>
                </a:solidFill>
                <a:ln w="9525">
                  <a:noFill/>
                  <a:miter lim="800000"/>
                  <a:headEnd/>
                  <a:tailEnd/>
                </a:ln>
                <a:effectLst/>
              </p:spPr>
              <p:txBody>
                <a:bodyPr wrap="none"/>
                <a:lstStyle/>
                <a:p>
                  <a:endParaRPr lang="es-ES"/>
                </a:p>
              </p:txBody>
            </p:sp>
            <p:grpSp>
              <p:nvGrpSpPr>
                <p:cNvPr id="122961" name="Group 81"/>
                <p:cNvGrpSpPr>
                  <a:grpSpLocks/>
                </p:cNvGrpSpPr>
                <p:nvPr/>
              </p:nvGrpSpPr>
              <p:grpSpPr bwMode="auto">
                <a:xfrm>
                  <a:off x="0" y="1095"/>
                  <a:ext cx="920" cy="365"/>
                  <a:chOff x="0" y="1095"/>
                  <a:chExt cx="920" cy="365"/>
                </a:xfrm>
              </p:grpSpPr>
              <p:sp>
                <p:nvSpPr>
                  <p:cNvPr id="122912" name="Rectangle 32"/>
                  <p:cNvSpPr>
                    <a:spLocks noChangeArrowheads="1"/>
                  </p:cNvSpPr>
                  <p:nvPr/>
                </p:nvSpPr>
                <p:spPr bwMode="auto">
                  <a:xfrm>
                    <a:off x="28" y="1095"/>
                    <a:ext cx="864" cy="365"/>
                  </a:xfrm>
                  <a:prstGeom prst="rect">
                    <a:avLst/>
                  </a:prstGeom>
                  <a:solidFill>
                    <a:srgbClr val="C0C0C0"/>
                  </a:solidFill>
                  <a:ln w="9525">
                    <a:noFill/>
                    <a:miter lim="800000"/>
                    <a:headEnd/>
                    <a:tailEnd/>
                  </a:ln>
                  <a:effectLst/>
                </p:spPr>
                <p:txBody>
                  <a:bodyPr/>
                  <a:lstStyle/>
                  <a:p>
                    <a:r>
                      <a:rPr lang="es-MX" sz="1000" b="1">
                        <a:cs typeface="Tahoma" pitchFamily="34" charset="0"/>
                      </a:rPr>
                      <a:t>Romero y Asociados</a:t>
                    </a:r>
                    <a:endParaRPr lang="es-MX" sz="1000" b="1">
                      <a:latin typeface="Arial" charset="0"/>
                      <a:cs typeface="Arial" charset="0"/>
                    </a:endParaRPr>
                  </a:p>
                  <a:p>
                    <a:pPr eaLnBrk="0" hangingPunct="0"/>
                    <a:endParaRPr lang="es-MX" sz="1000">
                      <a:latin typeface="Arial" charset="0"/>
                    </a:endParaRPr>
                  </a:p>
                </p:txBody>
              </p:sp>
              <p:sp>
                <p:nvSpPr>
                  <p:cNvPr id="122960" name="Rectangle 80"/>
                  <p:cNvSpPr>
                    <a:spLocks noChangeArrowheads="1"/>
                  </p:cNvSpPr>
                  <p:nvPr/>
                </p:nvSpPr>
                <p:spPr bwMode="auto">
                  <a:xfrm>
                    <a:off x="0" y="1095"/>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65" name="Group 85"/>
              <p:cNvGrpSpPr>
                <a:grpSpLocks/>
              </p:cNvGrpSpPr>
              <p:nvPr/>
            </p:nvGrpSpPr>
            <p:grpSpPr bwMode="auto">
              <a:xfrm>
                <a:off x="920" y="1095"/>
                <a:ext cx="920" cy="365"/>
                <a:chOff x="920" y="1095"/>
                <a:chExt cx="920" cy="365"/>
              </a:xfrm>
            </p:grpSpPr>
            <p:sp>
              <p:nvSpPr>
                <p:cNvPr id="122913" name="Rectangle 33"/>
                <p:cNvSpPr>
                  <a:spLocks noChangeArrowheads="1"/>
                </p:cNvSpPr>
                <p:nvPr/>
              </p:nvSpPr>
              <p:spPr bwMode="auto">
                <a:xfrm>
                  <a:off x="948" y="1095"/>
                  <a:ext cx="864" cy="365"/>
                </a:xfrm>
                <a:prstGeom prst="rect">
                  <a:avLst/>
                </a:prstGeom>
                <a:noFill/>
                <a:ln w="9525">
                  <a:noFill/>
                  <a:miter lim="800000"/>
                  <a:headEnd/>
                  <a:tailEnd/>
                </a:ln>
                <a:effectLst/>
              </p:spPr>
              <p:txBody>
                <a:bodyPr/>
                <a:lstStyle/>
                <a:p>
                  <a:r>
                    <a:rPr lang="es-MX" sz="1000">
                      <a:cs typeface="Tahoma" pitchFamily="34" charset="0"/>
                    </a:rPr>
                    <a:t>Consultoria</a:t>
                  </a:r>
                  <a:endParaRPr lang="es-MX" sz="1000" b="1">
                    <a:latin typeface="Arial" charset="0"/>
                    <a:cs typeface="Arial" charset="0"/>
                  </a:endParaRPr>
                </a:p>
                <a:p>
                  <a:pPr eaLnBrk="0" hangingPunct="0"/>
                  <a:endParaRPr lang="es-MX" sz="1000">
                    <a:latin typeface="Arial" charset="0"/>
                  </a:endParaRPr>
                </a:p>
              </p:txBody>
            </p:sp>
            <p:sp>
              <p:nvSpPr>
                <p:cNvPr id="122964" name="Rectangle 84"/>
                <p:cNvSpPr>
                  <a:spLocks noChangeArrowheads="1"/>
                </p:cNvSpPr>
                <p:nvPr/>
              </p:nvSpPr>
              <p:spPr bwMode="auto">
                <a:xfrm>
                  <a:off x="920" y="1095"/>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67" name="Group 87"/>
              <p:cNvGrpSpPr>
                <a:grpSpLocks/>
              </p:cNvGrpSpPr>
              <p:nvPr/>
            </p:nvGrpSpPr>
            <p:grpSpPr bwMode="auto">
              <a:xfrm>
                <a:off x="1840" y="1095"/>
                <a:ext cx="920" cy="365"/>
                <a:chOff x="1840" y="1095"/>
                <a:chExt cx="920" cy="365"/>
              </a:xfrm>
            </p:grpSpPr>
            <p:sp>
              <p:nvSpPr>
                <p:cNvPr id="122914" name="Rectangle 34"/>
                <p:cNvSpPr>
                  <a:spLocks noChangeArrowheads="1"/>
                </p:cNvSpPr>
                <p:nvPr/>
              </p:nvSpPr>
              <p:spPr bwMode="auto">
                <a:xfrm>
                  <a:off x="1868" y="1095"/>
                  <a:ext cx="864" cy="365"/>
                </a:xfrm>
                <a:prstGeom prst="rect">
                  <a:avLst/>
                </a:prstGeom>
                <a:noFill/>
                <a:ln w="9525">
                  <a:noFill/>
                  <a:miter lim="800000"/>
                  <a:headEnd/>
                  <a:tailEnd/>
                </a:ln>
                <a:effectLst/>
              </p:spPr>
              <p:txBody>
                <a:bodyPr/>
                <a:lstStyle/>
                <a:p>
                  <a:r>
                    <a:rPr lang="es-MX" sz="1000">
                      <a:cs typeface="Tahoma" pitchFamily="34" charset="0"/>
                    </a:rPr>
                    <a:t>12%</a:t>
                  </a:r>
                  <a:endParaRPr lang="es-MX" sz="1000" b="1">
                    <a:latin typeface="Arial" charset="0"/>
                    <a:cs typeface="Arial" charset="0"/>
                  </a:endParaRPr>
                </a:p>
                <a:p>
                  <a:pPr eaLnBrk="0" hangingPunct="0"/>
                  <a:endParaRPr lang="es-MX" sz="1000">
                    <a:latin typeface="Arial" charset="0"/>
                  </a:endParaRPr>
                </a:p>
              </p:txBody>
            </p:sp>
            <p:sp>
              <p:nvSpPr>
                <p:cNvPr id="122966" name="Rectangle 86"/>
                <p:cNvSpPr>
                  <a:spLocks noChangeArrowheads="1"/>
                </p:cNvSpPr>
                <p:nvPr/>
              </p:nvSpPr>
              <p:spPr bwMode="auto">
                <a:xfrm>
                  <a:off x="1840" y="1095"/>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69" name="Group 89"/>
              <p:cNvGrpSpPr>
                <a:grpSpLocks/>
              </p:cNvGrpSpPr>
              <p:nvPr/>
            </p:nvGrpSpPr>
            <p:grpSpPr bwMode="auto">
              <a:xfrm>
                <a:off x="2760" y="1095"/>
                <a:ext cx="920" cy="365"/>
                <a:chOff x="2760" y="1095"/>
                <a:chExt cx="920" cy="365"/>
              </a:xfrm>
            </p:grpSpPr>
            <p:sp>
              <p:nvSpPr>
                <p:cNvPr id="122915" name="Rectangle 35"/>
                <p:cNvSpPr>
                  <a:spLocks noChangeArrowheads="1"/>
                </p:cNvSpPr>
                <p:nvPr/>
              </p:nvSpPr>
              <p:spPr bwMode="auto">
                <a:xfrm>
                  <a:off x="2788" y="1095"/>
                  <a:ext cx="864" cy="365"/>
                </a:xfrm>
                <a:prstGeom prst="rect">
                  <a:avLst/>
                </a:prstGeom>
                <a:noFill/>
                <a:ln w="9525">
                  <a:noFill/>
                  <a:miter lim="800000"/>
                  <a:headEnd/>
                  <a:tailEnd/>
                </a:ln>
                <a:effectLst/>
              </p:spPr>
              <p:txBody>
                <a:bodyPr/>
                <a:lstStyle/>
                <a:p>
                  <a:r>
                    <a:rPr lang="es-MX" sz="1000">
                      <a:cs typeface="Tahoma" pitchFamily="34" charset="0"/>
                    </a:rPr>
                    <a:t>Consultoría RRHH</a:t>
                  </a:r>
                  <a:endParaRPr lang="es-MX" sz="1000" b="1">
                    <a:latin typeface="Arial" charset="0"/>
                    <a:cs typeface="Arial" charset="0"/>
                  </a:endParaRPr>
                </a:p>
                <a:p>
                  <a:pPr eaLnBrk="0" hangingPunct="0"/>
                  <a:endParaRPr lang="es-MX" sz="1000">
                    <a:latin typeface="Arial" charset="0"/>
                  </a:endParaRPr>
                </a:p>
              </p:txBody>
            </p:sp>
            <p:sp>
              <p:nvSpPr>
                <p:cNvPr id="122968" name="Rectangle 88"/>
                <p:cNvSpPr>
                  <a:spLocks noChangeArrowheads="1"/>
                </p:cNvSpPr>
                <p:nvPr/>
              </p:nvSpPr>
              <p:spPr bwMode="auto">
                <a:xfrm>
                  <a:off x="2760" y="1095"/>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73" name="Group 93"/>
              <p:cNvGrpSpPr>
                <a:grpSpLocks/>
              </p:cNvGrpSpPr>
              <p:nvPr/>
            </p:nvGrpSpPr>
            <p:grpSpPr bwMode="auto">
              <a:xfrm>
                <a:off x="0" y="1460"/>
                <a:ext cx="920" cy="365"/>
                <a:chOff x="0" y="1460"/>
                <a:chExt cx="920" cy="365"/>
              </a:xfrm>
            </p:grpSpPr>
            <p:sp>
              <p:nvSpPr>
                <p:cNvPr id="122972" name="Rectangle 92"/>
                <p:cNvSpPr>
                  <a:spLocks noChangeArrowheads="1"/>
                </p:cNvSpPr>
                <p:nvPr/>
              </p:nvSpPr>
              <p:spPr bwMode="auto">
                <a:xfrm>
                  <a:off x="0" y="1460"/>
                  <a:ext cx="920" cy="365"/>
                </a:xfrm>
                <a:prstGeom prst="rect">
                  <a:avLst/>
                </a:prstGeom>
                <a:solidFill>
                  <a:srgbClr val="C0C0C0"/>
                </a:solidFill>
                <a:ln w="9525">
                  <a:noFill/>
                  <a:miter lim="800000"/>
                  <a:headEnd/>
                  <a:tailEnd/>
                </a:ln>
                <a:effectLst/>
              </p:spPr>
              <p:txBody>
                <a:bodyPr wrap="none"/>
                <a:lstStyle/>
                <a:p>
                  <a:endParaRPr lang="es-ES"/>
                </a:p>
              </p:txBody>
            </p:sp>
            <p:grpSp>
              <p:nvGrpSpPr>
                <p:cNvPr id="122971" name="Group 91"/>
                <p:cNvGrpSpPr>
                  <a:grpSpLocks/>
                </p:cNvGrpSpPr>
                <p:nvPr/>
              </p:nvGrpSpPr>
              <p:grpSpPr bwMode="auto">
                <a:xfrm>
                  <a:off x="0" y="1460"/>
                  <a:ext cx="920" cy="365"/>
                  <a:chOff x="0" y="1460"/>
                  <a:chExt cx="920" cy="365"/>
                </a:xfrm>
              </p:grpSpPr>
              <p:sp>
                <p:nvSpPr>
                  <p:cNvPr id="122916" name="Rectangle 36"/>
                  <p:cNvSpPr>
                    <a:spLocks noChangeArrowheads="1"/>
                  </p:cNvSpPr>
                  <p:nvPr/>
                </p:nvSpPr>
                <p:spPr bwMode="auto">
                  <a:xfrm>
                    <a:off x="28" y="1460"/>
                    <a:ext cx="864" cy="365"/>
                  </a:xfrm>
                  <a:prstGeom prst="rect">
                    <a:avLst/>
                  </a:prstGeom>
                  <a:solidFill>
                    <a:srgbClr val="C0C0C0"/>
                  </a:solidFill>
                  <a:ln w="9525">
                    <a:noFill/>
                    <a:miter lim="800000"/>
                    <a:headEnd/>
                    <a:tailEnd/>
                  </a:ln>
                  <a:effectLst/>
                </p:spPr>
                <p:txBody>
                  <a:bodyPr/>
                  <a:lstStyle/>
                  <a:p>
                    <a:r>
                      <a:rPr lang="es-MX" sz="1000" b="1">
                        <a:cs typeface="Tahoma" pitchFamily="34" charset="0"/>
                      </a:rPr>
                      <a:t>Dale Carnegie</a:t>
                    </a:r>
                    <a:endParaRPr lang="es-MX" sz="1000" b="1">
                      <a:latin typeface="Arial" charset="0"/>
                      <a:cs typeface="Arial" charset="0"/>
                    </a:endParaRPr>
                  </a:p>
                  <a:p>
                    <a:pPr eaLnBrk="0" hangingPunct="0"/>
                    <a:endParaRPr lang="es-MX" sz="1000">
                      <a:latin typeface="Arial" charset="0"/>
                    </a:endParaRPr>
                  </a:p>
                </p:txBody>
              </p:sp>
              <p:sp>
                <p:nvSpPr>
                  <p:cNvPr id="122970" name="Rectangle 90"/>
                  <p:cNvSpPr>
                    <a:spLocks noChangeArrowheads="1"/>
                  </p:cNvSpPr>
                  <p:nvPr/>
                </p:nvSpPr>
                <p:spPr bwMode="auto">
                  <a:xfrm>
                    <a:off x="0" y="1460"/>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75" name="Group 95"/>
              <p:cNvGrpSpPr>
                <a:grpSpLocks/>
              </p:cNvGrpSpPr>
              <p:nvPr/>
            </p:nvGrpSpPr>
            <p:grpSpPr bwMode="auto">
              <a:xfrm>
                <a:off x="920" y="1460"/>
                <a:ext cx="920" cy="365"/>
                <a:chOff x="920" y="1460"/>
                <a:chExt cx="920" cy="365"/>
              </a:xfrm>
            </p:grpSpPr>
            <p:sp>
              <p:nvSpPr>
                <p:cNvPr id="122917" name="Rectangle 37"/>
                <p:cNvSpPr>
                  <a:spLocks noChangeArrowheads="1"/>
                </p:cNvSpPr>
                <p:nvPr/>
              </p:nvSpPr>
              <p:spPr bwMode="auto">
                <a:xfrm>
                  <a:off x="948" y="1460"/>
                  <a:ext cx="864" cy="365"/>
                </a:xfrm>
                <a:prstGeom prst="rect">
                  <a:avLst/>
                </a:prstGeom>
                <a:noFill/>
                <a:ln w="9525">
                  <a:noFill/>
                  <a:miter lim="800000"/>
                  <a:headEnd/>
                  <a:tailEnd/>
                </a:ln>
                <a:effectLst/>
              </p:spPr>
              <p:txBody>
                <a:bodyPr/>
                <a:lstStyle/>
                <a:p>
                  <a:r>
                    <a:rPr lang="es-MX" sz="1000">
                      <a:cs typeface="Tahoma" pitchFamily="34" charset="0"/>
                    </a:rPr>
                    <a:t>Capacitación</a:t>
                  </a:r>
                  <a:endParaRPr lang="es-MX" sz="1000" b="1">
                    <a:latin typeface="Arial" charset="0"/>
                    <a:cs typeface="Arial" charset="0"/>
                  </a:endParaRPr>
                </a:p>
                <a:p>
                  <a:pPr eaLnBrk="0" hangingPunct="0"/>
                  <a:endParaRPr lang="es-MX" sz="1000">
                    <a:latin typeface="Arial" charset="0"/>
                  </a:endParaRPr>
                </a:p>
              </p:txBody>
            </p:sp>
            <p:sp>
              <p:nvSpPr>
                <p:cNvPr id="122974" name="Rectangle 94"/>
                <p:cNvSpPr>
                  <a:spLocks noChangeArrowheads="1"/>
                </p:cNvSpPr>
                <p:nvPr/>
              </p:nvSpPr>
              <p:spPr bwMode="auto">
                <a:xfrm>
                  <a:off x="920" y="1460"/>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77" name="Group 97"/>
              <p:cNvGrpSpPr>
                <a:grpSpLocks/>
              </p:cNvGrpSpPr>
              <p:nvPr/>
            </p:nvGrpSpPr>
            <p:grpSpPr bwMode="auto">
              <a:xfrm>
                <a:off x="1840" y="1460"/>
                <a:ext cx="920" cy="365"/>
                <a:chOff x="1840" y="1460"/>
                <a:chExt cx="920" cy="365"/>
              </a:xfrm>
            </p:grpSpPr>
            <p:sp>
              <p:nvSpPr>
                <p:cNvPr id="122918" name="Rectangle 38"/>
                <p:cNvSpPr>
                  <a:spLocks noChangeArrowheads="1"/>
                </p:cNvSpPr>
                <p:nvPr/>
              </p:nvSpPr>
              <p:spPr bwMode="auto">
                <a:xfrm>
                  <a:off x="1868" y="1460"/>
                  <a:ext cx="864" cy="365"/>
                </a:xfrm>
                <a:prstGeom prst="rect">
                  <a:avLst/>
                </a:prstGeom>
                <a:noFill/>
                <a:ln w="9525">
                  <a:noFill/>
                  <a:miter lim="800000"/>
                  <a:headEnd/>
                  <a:tailEnd/>
                </a:ln>
                <a:effectLst/>
              </p:spPr>
              <p:txBody>
                <a:bodyPr/>
                <a:lstStyle/>
                <a:p>
                  <a:r>
                    <a:rPr lang="es-MX" sz="1000">
                      <a:cs typeface="Tahoma" pitchFamily="34" charset="0"/>
                    </a:rPr>
                    <a:t>5%</a:t>
                  </a:r>
                  <a:endParaRPr lang="es-MX" sz="1000" b="1">
                    <a:latin typeface="Arial" charset="0"/>
                    <a:cs typeface="Arial" charset="0"/>
                  </a:endParaRPr>
                </a:p>
                <a:p>
                  <a:pPr eaLnBrk="0" hangingPunct="0"/>
                  <a:endParaRPr lang="es-MX" sz="1000">
                    <a:latin typeface="Arial" charset="0"/>
                  </a:endParaRPr>
                </a:p>
              </p:txBody>
            </p:sp>
            <p:sp>
              <p:nvSpPr>
                <p:cNvPr id="122976" name="Rectangle 96"/>
                <p:cNvSpPr>
                  <a:spLocks noChangeArrowheads="1"/>
                </p:cNvSpPr>
                <p:nvPr/>
              </p:nvSpPr>
              <p:spPr bwMode="auto">
                <a:xfrm>
                  <a:off x="1840" y="1460"/>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79" name="Group 99"/>
              <p:cNvGrpSpPr>
                <a:grpSpLocks/>
              </p:cNvGrpSpPr>
              <p:nvPr/>
            </p:nvGrpSpPr>
            <p:grpSpPr bwMode="auto">
              <a:xfrm>
                <a:off x="2760" y="1460"/>
                <a:ext cx="920" cy="365"/>
                <a:chOff x="2760" y="1460"/>
                <a:chExt cx="920" cy="365"/>
              </a:xfrm>
            </p:grpSpPr>
            <p:sp>
              <p:nvSpPr>
                <p:cNvPr id="122919" name="Rectangle 39"/>
                <p:cNvSpPr>
                  <a:spLocks noChangeArrowheads="1"/>
                </p:cNvSpPr>
                <p:nvPr/>
              </p:nvSpPr>
              <p:spPr bwMode="auto">
                <a:xfrm>
                  <a:off x="2788" y="1460"/>
                  <a:ext cx="864" cy="365"/>
                </a:xfrm>
                <a:prstGeom prst="rect">
                  <a:avLst/>
                </a:prstGeom>
                <a:noFill/>
                <a:ln w="9525">
                  <a:noFill/>
                  <a:miter lim="800000"/>
                  <a:headEnd/>
                  <a:tailEnd/>
                </a:ln>
                <a:effectLst/>
              </p:spPr>
              <p:txBody>
                <a:bodyPr/>
                <a:lstStyle/>
                <a:p>
                  <a:r>
                    <a:rPr lang="es-MX" sz="1000">
                      <a:cs typeface="Tahoma" pitchFamily="34" charset="0"/>
                    </a:rPr>
                    <a:t>Capacitación</a:t>
                  </a:r>
                  <a:endParaRPr lang="es-MX" sz="1000" b="1">
                    <a:latin typeface="Arial" charset="0"/>
                    <a:cs typeface="Arial" charset="0"/>
                  </a:endParaRPr>
                </a:p>
                <a:p>
                  <a:pPr eaLnBrk="0" hangingPunct="0"/>
                  <a:endParaRPr lang="es-MX" sz="1000">
                    <a:latin typeface="Arial" charset="0"/>
                  </a:endParaRPr>
                </a:p>
              </p:txBody>
            </p:sp>
            <p:sp>
              <p:nvSpPr>
                <p:cNvPr id="122978" name="Rectangle 98"/>
                <p:cNvSpPr>
                  <a:spLocks noChangeArrowheads="1"/>
                </p:cNvSpPr>
                <p:nvPr/>
              </p:nvSpPr>
              <p:spPr bwMode="auto">
                <a:xfrm>
                  <a:off x="2760" y="1460"/>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83" name="Group 103"/>
              <p:cNvGrpSpPr>
                <a:grpSpLocks/>
              </p:cNvGrpSpPr>
              <p:nvPr/>
            </p:nvGrpSpPr>
            <p:grpSpPr bwMode="auto">
              <a:xfrm>
                <a:off x="0" y="1825"/>
                <a:ext cx="920" cy="365"/>
                <a:chOff x="0" y="1825"/>
                <a:chExt cx="920" cy="365"/>
              </a:xfrm>
            </p:grpSpPr>
            <p:sp>
              <p:nvSpPr>
                <p:cNvPr id="122982" name="Rectangle 102"/>
                <p:cNvSpPr>
                  <a:spLocks noChangeArrowheads="1"/>
                </p:cNvSpPr>
                <p:nvPr/>
              </p:nvSpPr>
              <p:spPr bwMode="auto">
                <a:xfrm>
                  <a:off x="0" y="1825"/>
                  <a:ext cx="920" cy="365"/>
                </a:xfrm>
                <a:prstGeom prst="rect">
                  <a:avLst/>
                </a:prstGeom>
                <a:solidFill>
                  <a:srgbClr val="C0C0C0"/>
                </a:solidFill>
                <a:ln w="9525">
                  <a:noFill/>
                  <a:miter lim="800000"/>
                  <a:headEnd/>
                  <a:tailEnd/>
                </a:ln>
                <a:effectLst/>
              </p:spPr>
              <p:txBody>
                <a:bodyPr wrap="none"/>
                <a:lstStyle/>
                <a:p>
                  <a:endParaRPr lang="es-ES"/>
                </a:p>
              </p:txBody>
            </p:sp>
            <p:grpSp>
              <p:nvGrpSpPr>
                <p:cNvPr id="122981" name="Group 101"/>
                <p:cNvGrpSpPr>
                  <a:grpSpLocks/>
                </p:cNvGrpSpPr>
                <p:nvPr/>
              </p:nvGrpSpPr>
              <p:grpSpPr bwMode="auto">
                <a:xfrm>
                  <a:off x="0" y="1825"/>
                  <a:ext cx="920" cy="365"/>
                  <a:chOff x="0" y="1825"/>
                  <a:chExt cx="920" cy="365"/>
                </a:xfrm>
              </p:grpSpPr>
              <p:sp>
                <p:nvSpPr>
                  <p:cNvPr id="122920" name="Rectangle 40"/>
                  <p:cNvSpPr>
                    <a:spLocks noChangeArrowheads="1"/>
                  </p:cNvSpPr>
                  <p:nvPr/>
                </p:nvSpPr>
                <p:spPr bwMode="auto">
                  <a:xfrm>
                    <a:off x="28" y="1825"/>
                    <a:ext cx="864" cy="365"/>
                  </a:xfrm>
                  <a:prstGeom prst="rect">
                    <a:avLst/>
                  </a:prstGeom>
                  <a:solidFill>
                    <a:srgbClr val="C0C0C0"/>
                  </a:solidFill>
                  <a:ln w="9525">
                    <a:noFill/>
                    <a:miter lim="800000"/>
                    <a:headEnd/>
                    <a:tailEnd/>
                  </a:ln>
                  <a:effectLst/>
                </p:spPr>
                <p:txBody>
                  <a:bodyPr/>
                  <a:lstStyle/>
                  <a:p>
                    <a:r>
                      <a:rPr lang="es-MX" sz="1000" b="1">
                        <a:cs typeface="Tahoma" pitchFamily="34" charset="0"/>
                      </a:rPr>
                      <a:t>Otros</a:t>
                    </a:r>
                    <a:endParaRPr lang="es-MX" sz="1000" b="1">
                      <a:latin typeface="Arial" charset="0"/>
                      <a:cs typeface="Arial" charset="0"/>
                    </a:endParaRPr>
                  </a:p>
                  <a:p>
                    <a:pPr eaLnBrk="0" hangingPunct="0"/>
                    <a:endParaRPr lang="es-MX" sz="1000">
                      <a:latin typeface="Arial" charset="0"/>
                    </a:endParaRPr>
                  </a:p>
                </p:txBody>
              </p:sp>
              <p:sp>
                <p:nvSpPr>
                  <p:cNvPr id="122980" name="Rectangle 100"/>
                  <p:cNvSpPr>
                    <a:spLocks noChangeArrowheads="1"/>
                  </p:cNvSpPr>
                  <p:nvPr/>
                </p:nvSpPr>
                <p:spPr bwMode="auto">
                  <a:xfrm>
                    <a:off x="0" y="1825"/>
                    <a:ext cx="920" cy="365"/>
                  </a:xfrm>
                  <a:prstGeom prst="rect">
                    <a:avLst/>
                  </a:prstGeom>
                  <a:noFill/>
                  <a:ln w="7">
                    <a:solidFill>
                      <a:srgbClr val="A0A0A0"/>
                    </a:solidFill>
                    <a:miter lim="800000"/>
                    <a:headEnd/>
                    <a:tailEnd/>
                  </a:ln>
                  <a:effectLst/>
                </p:spPr>
                <p:txBody>
                  <a:bodyPr wrap="none"/>
                  <a:lstStyle/>
                  <a:p>
                    <a:endParaRPr lang="es-ES"/>
                  </a:p>
                </p:txBody>
              </p:sp>
            </p:grpSp>
          </p:grpSp>
          <p:grpSp>
            <p:nvGrpSpPr>
              <p:cNvPr id="122985" name="Group 105"/>
              <p:cNvGrpSpPr>
                <a:grpSpLocks/>
              </p:cNvGrpSpPr>
              <p:nvPr/>
            </p:nvGrpSpPr>
            <p:grpSpPr bwMode="auto">
              <a:xfrm>
                <a:off x="920" y="1825"/>
                <a:ext cx="920" cy="365"/>
                <a:chOff x="920" y="1825"/>
                <a:chExt cx="920" cy="365"/>
              </a:xfrm>
            </p:grpSpPr>
            <p:sp>
              <p:nvSpPr>
                <p:cNvPr id="122921" name="Rectangle 41"/>
                <p:cNvSpPr>
                  <a:spLocks noChangeArrowheads="1"/>
                </p:cNvSpPr>
                <p:nvPr/>
              </p:nvSpPr>
              <p:spPr bwMode="auto">
                <a:xfrm>
                  <a:off x="948" y="1825"/>
                  <a:ext cx="864" cy="365"/>
                </a:xfrm>
                <a:prstGeom prst="rect">
                  <a:avLst/>
                </a:prstGeom>
                <a:noFill/>
                <a:ln w="9525">
                  <a:noFill/>
                  <a:miter lim="800000"/>
                  <a:headEnd/>
                  <a:tailEnd/>
                </a:ln>
                <a:effectLst/>
              </p:spPr>
              <p:txBody>
                <a:bodyPr/>
                <a:lstStyle/>
                <a:p>
                  <a:r>
                    <a:rPr lang="es-MX" sz="1000">
                      <a:cs typeface="Tahoma" pitchFamily="34" charset="0"/>
                    </a:rPr>
                    <a:t>Selección/ Capacitación</a:t>
                  </a:r>
                  <a:endParaRPr lang="es-MX" sz="1000" b="1">
                    <a:latin typeface="Arial" charset="0"/>
                    <a:cs typeface="Arial" charset="0"/>
                  </a:endParaRPr>
                </a:p>
                <a:p>
                  <a:pPr eaLnBrk="0" hangingPunct="0"/>
                  <a:endParaRPr lang="es-MX" sz="1000">
                    <a:latin typeface="Arial" charset="0"/>
                  </a:endParaRPr>
                </a:p>
              </p:txBody>
            </p:sp>
            <p:sp>
              <p:nvSpPr>
                <p:cNvPr id="122984" name="Rectangle 104"/>
                <p:cNvSpPr>
                  <a:spLocks noChangeArrowheads="1"/>
                </p:cNvSpPr>
                <p:nvPr/>
              </p:nvSpPr>
              <p:spPr bwMode="auto">
                <a:xfrm>
                  <a:off x="920" y="1825"/>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87" name="Group 107"/>
              <p:cNvGrpSpPr>
                <a:grpSpLocks/>
              </p:cNvGrpSpPr>
              <p:nvPr/>
            </p:nvGrpSpPr>
            <p:grpSpPr bwMode="auto">
              <a:xfrm>
                <a:off x="1840" y="1825"/>
                <a:ext cx="920" cy="365"/>
                <a:chOff x="1840" y="1825"/>
                <a:chExt cx="920" cy="365"/>
              </a:xfrm>
            </p:grpSpPr>
            <p:sp>
              <p:nvSpPr>
                <p:cNvPr id="122922" name="Rectangle 42"/>
                <p:cNvSpPr>
                  <a:spLocks noChangeArrowheads="1"/>
                </p:cNvSpPr>
                <p:nvPr/>
              </p:nvSpPr>
              <p:spPr bwMode="auto">
                <a:xfrm>
                  <a:off x="1868" y="1825"/>
                  <a:ext cx="864" cy="365"/>
                </a:xfrm>
                <a:prstGeom prst="rect">
                  <a:avLst/>
                </a:prstGeom>
                <a:noFill/>
                <a:ln w="9525">
                  <a:noFill/>
                  <a:miter lim="800000"/>
                  <a:headEnd/>
                  <a:tailEnd/>
                </a:ln>
                <a:effectLst/>
              </p:spPr>
              <p:txBody>
                <a:bodyPr/>
                <a:lstStyle/>
                <a:p>
                  <a:r>
                    <a:rPr lang="es-MX" sz="1000">
                      <a:cs typeface="Tahoma" pitchFamily="34" charset="0"/>
                    </a:rPr>
                    <a:t>45%</a:t>
                  </a:r>
                  <a:endParaRPr lang="es-MX" sz="1000" b="1">
                    <a:latin typeface="Arial" charset="0"/>
                    <a:cs typeface="Arial" charset="0"/>
                  </a:endParaRPr>
                </a:p>
                <a:p>
                  <a:pPr eaLnBrk="0" hangingPunct="0"/>
                  <a:endParaRPr lang="es-MX" sz="1000">
                    <a:latin typeface="Arial" charset="0"/>
                  </a:endParaRPr>
                </a:p>
              </p:txBody>
            </p:sp>
            <p:sp>
              <p:nvSpPr>
                <p:cNvPr id="122986" name="Rectangle 106"/>
                <p:cNvSpPr>
                  <a:spLocks noChangeArrowheads="1"/>
                </p:cNvSpPr>
                <p:nvPr/>
              </p:nvSpPr>
              <p:spPr bwMode="auto">
                <a:xfrm>
                  <a:off x="1840" y="1825"/>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22989" name="Group 109"/>
              <p:cNvGrpSpPr>
                <a:grpSpLocks/>
              </p:cNvGrpSpPr>
              <p:nvPr/>
            </p:nvGrpSpPr>
            <p:grpSpPr bwMode="auto">
              <a:xfrm>
                <a:off x="2760" y="1825"/>
                <a:ext cx="920" cy="365"/>
                <a:chOff x="2760" y="1825"/>
                <a:chExt cx="920" cy="365"/>
              </a:xfrm>
            </p:grpSpPr>
            <p:sp>
              <p:nvSpPr>
                <p:cNvPr id="122923" name="Rectangle 43"/>
                <p:cNvSpPr>
                  <a:spLocks noChangeArrowheads="1"/>
                </p:cNvSpPr>
                <p:nvPr/>
              </p:nvSpPr>
              <p:spPr bwMode="auto">
                <a:xfrm>
                  <a:off x="2788" y="1825"/>
                  <a:ext cx="864" cy="365"/>
                </a:xfrm>
                <a:prstGeom prst="rect">
                  <a:avLst/>
                </a:prstGeom>
                <a:noFill/>
                <a:ln w="9525">
                  <a:noFill/>
                  <a:miter lim="800000"/>
                  <a:headEnd/>
                  <a:tailEnd/>
                </a:ln>
                <a:effectLst/>
              </p:spPr>
              <p:txBody>
                <a:bodyPr/>
                <a:lstStyle/>
                <a:p>
                  <a:r>
                    <a:rPr lang="es-MX" sz="1000">
                      <a:cs typeface="Tahoma" pitchFamily="34" charset="0"/>
                    </a:rPr>
                    <a:t>Selección y Reclutamiento</a:t>
                  </a:r>
                  <a:endParaRPr lang="es-MX" sz="1000" b="1">
                    <a:latin typeface="Arial" charset="0"/>
                    <a:cs typeface="Arial" charset="0"/>
                  </a:endParaRPr>
                </a:p>
                <a:p>
                  <a:pPr eaLnBrk="0" hangingPunct="0"/>
                  <a:endParaRPr lang="es-MX" sz="1000">
                    <a:latin typeface="Arial" charset="0"/>
                  </a:endParaRPr>
                </a:p>
              </p:txBody>
            </p:sp>
            <p:sp>
              <p:nvSpPr>
                <p:cNvPr id="122988" name="Rectangle 108"/>
                <p:cNvSpPr>
                  <a:spLocks noChangeArrowheads="1"/>
                </p:cNvSpPr>
                <p:nvPr/>
              </p:nvSpPr>
              <p:spPr bwMode="auto">
                <a:xfrm>
                  <a:off x="2760" y="1825"/>
                  <a:ext cx="920" cy="365"/>
                </a:xfrm>
                <a:prstGeom prst="rect">
                  <a:avLst/>
                </a:prstGeom>
                <a:noFill/>
                <a:ln w="7">
                  <a:solidFill>
                    <a:srgbClr val="A0A0A0"/>
                  </a:solidFill>
                  <a:miter lim="800000"/>
                  <a:headEnd/>
                  <a:tailEnd/>
                </a:ln>
                <a:effectLst/>
              </p:spPr>
              <p:txBody>
                <a:bodyPr wrap="none"/>
                <a:lstStyle/>
                <a:p>
                  <a:endParaRPr lang="es-ES"/>
                </a:p>
              </p:txBody>
            </p:sp>
          </p:grpSp>
        </p:grpSp>
        <p:sp>
          <p:nvSpPr>
            <p:cNvPr id="122991" name="Rectangle 111"/>
            <p:cNvSpPr>
              <a:spLocks noChangeArrowheads="1"/>
            </p:cNvSpPr>
            <p:nvPr/>
          </p:nvSpPr>
          <p:spPr bwMode="auto">
            <a:xfrm>
              <a:off x="-3" y="-3"/>
              <a:ext cx="3686" cy="2196"/>
            </a:xfrm>
            <a:prstGeom prst="rect">
              <a:avLst/>
            </a:prstGeom>
            <a:noFill/>
            <a:ln w="11112">
              <a:solidFill>
                <a:srgbClr val="A0A0A0"/>
              </a:solidFill>
              <a:miter lim="800000"/>
              <a:headEnd/>
              <a:tailEnd/>
            </a:ln>
            <a:effectLst/>
          </p:spPr>
          <p:txBody>
            <a:bodyPr wrap="none"/>
            <a:lstStyle/>
            <a:p>
              <a:endParaRPr lang="es-ES"/>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s-MX" sz="3200" b="1"/>
              <a:t>Análisis de Porter para estudio de la competencia:</a:t>
            </a:r>
            <a:endParaRPr lang="es-ES" sz="3200" b="1"/>
          </a:p>
        </p:txBody>
      </p:sp>
      <p:sp>
        <p:nvSpPr>
          <p:cNvPr id="123907"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23908"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2390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23910"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23911"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23912"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23913" name="Text Box 9"/>
          <p:cNvSpPr txBox="1">
            <a:spLocks noChangeArrowheads="1"/>
          </p:cNvSpPr>
          <p:nvPr/>
        </p:nvSpPr>
        <p:spPr bwMode="auto">
          <a:xfrm>
            <a:off x="990600" y="2209800"/>
            <a:ext cx="7620000" cy="3514725"/>
          </a:xfrm>
          <a:prstGeom prst="rect">
            <a:avLst/>
          </a:prstGeom>
          <a:noFill/>
          <a:ln w="9525">
            <a:noFill/>
            <a:miter lim="800000"/>
            <a:headEnd/>
            <a:tailEnd/>
          </a:ln>
          <a:effectLst/>
        </p:spPr>
        <p:txBody>
          <a:bodyPr>
            <a:spAutoFit/>
          </a:bodyPr>
          <a:lstStyle/>
          <a:p>
            <a:pPr algn="l">
              <a:spcBef>
                <a:spcPct val="50000"/>
              </a:spcBef>
            </a:pPr>
            <a:r>
              <a:rPr lang="es-MX" sz="1600" b="1" u="sng"/>
              <a:t>Competidores Potenciales:</a:t>
            </a:r>
          </a:p>
          <a:p>
            <a:pPr algn="l">
              <a:spcBef>
                <a:spcPct val="50000"/>
              </a:spcBef>
            </a:pPr>
            <a:r>
              <a:rPr lang="es-MX" sz="1600"/>
              <a:t>No existe en nuestro país e inclusive ni en Latinoamérica, expto Brasil y México, empresas que brinden macroservicios como este; existen multinacionales que califican empresas como Delloit &amp; Touche, pero no se han dedicado ha estudiar el sector educativo.</a:t>
            </a:r>
          </a:p>
          <a:p>
            <a:pPr algn="l">
              <a:spcBef>
                <a:spcPct val="50000"/>
              </a:spcBef>
            </a:pPr>
            <a:endParaRPr lang="es-MX" sz="1600"/>
          </a:p>
          <a:p>
            <a:pPr algn="l">
              <a:spcBef>
                <a:spcPct val="50000"/>
              </a:spcBef>
            </a:pPr>
            <a:r>
              <a:rPr lang="es-MX" sz="1600" b="1" u="sng"/>
              <a:t>Producto sustituto:</a:t>
            </a:r>
          </a:p>
          <a:p>
            <a:pPr algn="l">
              <a:spcBef>
                <a:spcPct val="50000"/>
              </a:spcBef>
            </a:pPr>
            <a:r>
              <a:rPr lang="es-MX" sz="1600"/>
              <a:t>Siendo este Macroservicio un producto innovador no existe en nuestro país un producto sustituto.</a:t>
            </a:r>
          </a:p>
          <a:p>
            <a:pPr algn="l">
              <a:spcBef>
                <a:spcPct val="50000"/>
              </a:spcBef>
            </a:pPr>
            <a:endParaRPr lang="es-MX" sz="1600"/>
          </a:p>
          <a:p>
            <a:pPr algn="l">
              <a:spcBef>
                <a:spcPct val="50000"/>
              </a:spcBef>
            </a:pPr>
            <a:endParaRPr lang="es-ES"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s-MX" sz="3200" b="1"/>
              <a:t>Comercialización:</a:t>
            </a:r>
            <a:endParaRPr lang="es-ES" sz="3200" b="1"/>
          </a:p>
        </p:txBody>
      </p:sp>
      <p:sp>
        <p:nvSpPr>
          <p:cNvPr id="124931"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24932"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2493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24934"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24935"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24937" name="Text Box 9"/>
          <p:cNvSpPr txBox="1">
            <a:spLocks noChangeArrowheads="1"/>
          </p:cNvSpPr>
          <p:nvPr/>
        </p:nvSpPr>
        <p:spPr bwMode="auto">
          <a:xfrm>
            <a:off x="990600" y="2209800"/>
            <a:ext cx="7620000" cy="4614863"/>
          </a:xfrm>
          <a:prstGeom prst="rect">
            <a:avLst/>
          </a:prstGeom>
          <a:noFill/>
          <a:ln w="9525">
            <a:noFill/>
            <a:miter lim="800000"/>
            <a:headEnd/>
            <a:tailEnd/>
          </a:ln>
          <a:effectLst/>
        </p:spPr>
        <p:txBody>
          <a:bodyPr>
            <a:spAutoFit/>
          </a:bodyPr>
          <a:lstStyle/>
          <a:p>
            <a:pPr algn="l">
              <a:spcBef>
                <a:spcPct val="50000"/>
              </a:spcBef>
            </a:pPr>
            <a:r>
              <a:rPr lang="es-MX" sz="1600" b="1" u="sng"/>
              <a:t>Publicidad:</a:t>
            </a:r>
          </a:p>
          <a:p>
            <a:pPr algn="just">
              <a:spcBef>
                <a:spcPct val="50000"/>
              </a:spcBef>
            </a:pPr>
            <a:r>
              <a:rPr lang="es-MX" sz="1600"/>
              <a:t>La publicidad corresponde una inversión del 0,6% de las ventas previstas para el año 2005. Aproximadamente $USD 18,589, esta inversión es necesaria para difundir la campaña de mejoramiento educativo en todo el país.</a:t>
            </a:r>
          </a:p>
          <a:p>
            <a:pPr algn="just">
              <a:spcBef>
                <a:spcPct val="50000"/>
              </a:spcBef>
            </a:pPr>
            <a:endParaRPr lang="es-MX" sz="1600"/>
          </a:p>
          <a:p>
            <a:pPr algn="l">
              <a:spcBef>
                <a:spcPct val="50000"/>
              </a:spcBef>
            </a:pPr>
            <a:r>
              <a:rPr lang="es-MX" sz="1600" b="1" u="sng"/>
              <a:t>Prensa escrita:</a:t>
            </a:r>
          </a:p>
          <a:p>
            <a:pPr algn="l">
              <a:spcBef>
                <a:spcPct val="50000"/>
              </a:spcBef>
            </a:pPr>
            <a:r>
              <a:rPr lang="es-MX" sz="1600"/>
              <a:t>Se comunicara transparentemente la información para que la ciudad conozca de los avances alcanzados.</a:t>
            </a:r>
          </a:p>
          <a:p>
            <a:pPr algn="l">
              <a:spcBef>
                <a:spcPct val="50000"/>
              </a:spcBef>
            </a:pPr>
            <a:endParaRPr lang="es-MX" sz="1600"/>
          </a:p>
          <a:p>
            <a:pPr algn="l">
              <a:spcBef>
                <a:spcPct val="50000"/>
              </a:spcBef>
            </a:pPr>
            <a:r>
              <a:rPr lang="es-MX" sz="1600" b="1" u="sng"/>
              <a:t>Radio y televisión:</a:t>
            </a:r>
          </a:p>
          <a:p>
            <a:pPr algn="l">
              <a:spcBef>
                <a:spcPct val="50000"/>
              </a:spcBef>
            </a:pPr>
            <a:r>
              <a:rPr lang="es-MX" sz="1600"/>
              <a:t>Se aprovechará estos medios para poder captar a sintonía total y el conocimiento de toda la ciudadanía Guayaquileña.</a:t>
            </a:r>
          </a:p>
          <a:p>
            <a:pPr algn="just">
              <a:spcBef>
                <a:spcPct val="50000"/>
              </a:spcBef>
            </a:pPr>
            <a:endParaRPr lang="es-MX" sz="1600"/>
          </a:p>
          <a:p>
            <a:pPr algn="just">
              <a:spcBef>
                <a:spcPct val="50000"/>
              </a:spcBef>
            </a:pPr>
            <a:endParaRPr lang="es-ES"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ext Box 3"/>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99332" name="Text Box 4"/>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99333" name="Rectangle 5"/>
          <p:cNvSpPr>
            <a:spLocks noGrp="1" noChangeArrowheads="1"/>
          </p:cNvSpPr>
          <p:nvPr>
            <p:ph type="subTitle" idx="1"/>
          </p:nvPr>
        </p:nvSpPr>
        <p:spPr>
          <a:xfrm>
            <a:off x="914400" y="2286000"/>
            <a:ext cx="7620000" cy="1752600"/>
          </a:xfrm>
        </p:spPr>
        <p:txBody>
          <a:bodyPr/>
          <a:lstStyle/>
          <a:p>
            <a:r>
              <a:rPr lang="es-MX" sz="4400" b="1">
                <a:solidFill>
                  <a:schemeClr val="folHlink"/>
                </a:solidFill>
              </a:rPr>
              <a:t>Objetivos del Proyecto</a:t>
            </a:r>
            <a:endParaRPr lang="es-ES" sz="4400" b="1">
              <a:solidFill>
                <a:schemeClr val="folHlink"/>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r>
              <a:rPr lang="es-MX" sz="3200" b="1"/>
              <a:t>Comercialización:</a:t>
            </a:r>
            <a:endParaRPr lang="es-ES" sz="3200" b="1"/>
          </a:p>
        </p:txBody>
      </p:sp>
      <p:sp>
        <p:nvSpPr>
          <p:cNvPr id="125955"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25956"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2595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25958"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25959"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25960" name="Text Box 8"/>
          <p:cNvSpPr txBox="1">
            <a:spLocks noChangeArrowheads="1"/>
          </p:cNvSpPr>
          <p:nvPr/>
        </p:nvSpPr>
        <p:spPr bwMode="auto">
          <a:xfrm>
            <a:off x="990600" y="2209800"/>
            <a:ext cx="7620000" cy="3270250"/>
          </a:xfrm>
          <a:prstGeom prst="rect">
            <a:avLst/>
          </a:prstGeom>
          <a:noFill/>
          <a:ln w="9525">
            <a:noFill/>
            <a:miter lim="800000"/>
            <a:headEnd/>
            <a:tailEnd/>
          </a:ln>
          <a:effectLst/>
        </p:spPr>
        <p:txBody>
          <a:bodyPr>
            <a:spAutoFit/>
          </a:bodyPr>
          <a:lstStyle/>
          <a:p>
            <a:pPr algn="l">
              <a:spcBef>
                <a:spcPct val="50000"/>
              </a:spcBef>
            </a:pPr>
            <a:r>
              <a:rPr lang="es-MX" sz="1600" b="1" u="sng"/>
              <a:t>Publicidad no pagada:</a:t>
            </a:r>
          </a:p>
          <a:p>
            <a:pPr algn="just">
              <a:spcBef>
                <a:spcPct val="50000"/>
              </a:spcBef>
            </a:pPr>
            <a:r>
              <a:rPr lang="es-MX" sz="1600"/>
              <a:t>Al ser este srvicio innovador, esta atraerá reportajes televisivos especialmente de programas de noticias o de cultura general, inclusive programas educativos, y nos ahorraría parte de la inversión en publicidad.</a:t>
            </a:r>
          </a:p>
          <a:p>
            <a:pPr algn="just">
              <a:spcBef>
                <a:spcPct val="50000"/>
              </a:spcBef>
            </a:pPr>
            <a:endParaRPr lang="es-MX" sz="1600"/>
          </a:p>
          <a:p>
            <a:pPr algn="just">
              <a:spcBef>
                <a:spcPct val="50000"/>
              </a:spcBef>
            </a:pPr>
            <a:r>
              <a:rPr lang="es-MX" sz="1600" b="1" u="sng"/>
              <a:t>Internet:</a:t>
            </a:r>
          </a:p>
          <a:p>
            <a:pPr algn="just">
              <a:spcBef>
                <a:spcPct val="50000"/>
              </a:spcBef>
            </a:pPr>
            <a:r>
              <a:rPr lang="es-MX" sz="1600"/>
              <a:t>El mundo entero conocerá sbre los avances de este servicio y servirá de ejemplo para latinoamérica, a través de nuestra página web.</a:t>
            </a:r>
          </a:p>
          <a:p>
            <a:pPr algn="just">
              <a:spcBef>
                <a:spcPct val="50000"/>
              </a:spcBef>
            </a:pPr>
            <a:endParaRPr lang="es-MX" sz="1600" b="1" u="sng"/>
          </a:p>
          <a:p>
            <a:pPr algn="just">
              <a:spcBef>
                <a:spcPct val="50000"/>
              </a:spcBef>
            </a:pPr>
            <a:endParaRPr lang="es-ES"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55651"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55652"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3600" b="1">
                <a:solidFill>
                  <a:schemeClr val="folHlink"/>
                </a:solidFill>
              </a:rPr>
              <a:t>Análisis situacional y técnico</a:t>
            </a:r>
          </a:p>
          <a:p>
            <a:r>
              <a:rPr lang="es-MX" sz="3600" b="1">
                <a:solidFill>
                  <a:schemeClr val="folHlink"/>
                </a:solidFill>
              </a:rPr>
              <a:t>(Diagrama PER de la contrucción e Inversión)</a:t>
            </a:r>
            <a:endParaRPr lang="es-ES" sz="3600" b="1">
              <a:solidFill>
                <a:schemeClr val="folHlink"/>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s-MX" sz="3200" b="1"/>
              <a:t>Diagrama PER para construcción e implementación del servicio:</a:t>
            </a:r>
            <a:endParaRPr lang="es-ES" sz="3200" b="1"/>
          </a:p>
        </p:txBody>
      </p:sp>
      <p:sp>
        <p:nvSpPr>
          <p:cNvPr id="156675"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56676"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5667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56678"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56679"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56680"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56681" name="Text Box 9"/>
          <p:cNvSpPr txBox="1">
            <a:spLocks noChangeArrowheads="1"/>
          </p:cNvSpPr>
          <p:nvPr/>
        </p:nvSpPr>
        <p:spPr bwMode="auto">
          <a:xfrm>
            <a:off x="381000" y="2667000"/>
            <a:ext cx="2667000" cy="1558925"/>
          </a:xfrm>
          <a:prstGeom prst="rect">
            <a:avLst/>
          </a:prstGeom>
          <a:noFill/>
          <a:ln w="9525">
            <a:noFill/>
            <a:miter lim="800000"/>
            <a:headEnd/>
            <a:tailEnd/>
          </a:ln>
          <a:effectLst/>
        </p:spPr>
        <p:txBody>
          <a:bodyPr>
            <a:spAutoFit/>
          </a:bodyPr>
          <a:lstStyle/>
          <a:p>
            <a:pPr algn="l">
              <a:spcBef>
                <a:spcPct val="50000"/>
              </a:spcBef>
            </a:pPr>
            <a:r>
              <a:rPr lang="es-MX" sz="1600"/>
              <a:t>La inversión es exactamente de $USD 256,970 ; los cuales están financiados con 3 años de gracia, para la culminación y arranque del servicio.</a:t>
            </a:r>
            <a:endParaRPr lang="es-ES" sz="1600"/>
          </a:p>
        </p:txBody>
      </p:sp>
      <p:grpSp>
        <p:nvGrpSpPr>
          <p:cNvPr id="156682" name="Group 10"/>
          <p:cNvGrpSpPr>
            <a:grpSpLocks/>
          </p:cNvGrpSpPr>
          <p:nvPr/>
        </p:nvGrpSpPr>
        <p:grpSpPr bwMode="auto">
          <a:xfrm>
            <a:off x="3138488" y="1752600"/>
            <a:ext cx="6005512" cy="4495800"/>
            <a:chOff x="-3" y="-3"/>
            <a:chExt cx="3687" cy="9842"/>
          </a:xfrm>
        </p:grpSpPr>
        <p:grpSp>
          <p:nvGrpSpPr>
            <p:cNvPr id="156683" name="Group 11"/>
            <p:cNvGrpSpPr>
              <a:grpSpLocks/>
            </p:cNvGrpSpPr>
            <p:nvPr/>
          </p:nvGrpSpPr>
          <p:grpSpPr bwMode="auto">
            <a:xfrm>
              <a:off x="0" y="0"/>
              <a:ext cx="3681" cy="9836"/>
              <a:chOff x="0" y="0"/>
              <a:chExt cx="3681" cy="9836"/>
            </a:xfrm>
          </p:grpSpPr>
          <p:grpSp>
            <p:nvGrpSpPr>
              <p:cNvPr id="156684" name="Group 12"/>
              <p:cNvGrpSpPr>
                <a:grpSpLocks/>
              </p:cNvGrpSpPr>
              <p:nvPr/>
            </p:nvGrpSpPr>
            <p:grpSpPr bwMode="auto">
              <a:xfrm>
                <a:off x="0" y="0"/>
                <a:ext cx="311" cy="557"/>
                <a:chOff x="0" y="0"/>
                <a:chExt cx="311" cy="557"/>
              </a:xfrm>
            </p:grpSpPr>
            <p:sp>
              <p:nvSpPr>
                <p:cNvPr id="156685" name="Rectangle 13"/>
                <p:cNvSpPr>
                  <a:spLocks noChangeArrowheads="1"/>
                </p:cNvSpPr>
                <p:nvPr/>
              </p:nvSpPr>
              <p:spPr bwMode="auto">
                <a:xfrm>
                  <a:off x="28" y="0"/>
                  <a:ext cx="255" cy="557"/>
                </a:xfrm>
                <a:prstGeom prst="rect">
                  <a:avLst/>
                </a:prstGeom>
                <a:noFill/>
                <a:ln w="9525">
                  <a:noFill/>
                  <a:miter lim="800000"/>
                  <a:headEnd/>
                  <a:tailEnd/>
                </a:ln>
                <a:effectLst/>
              </p:spPr>
              <p:txBody>
                <a:bodyPr/>
                <a:lstStyle/>
                <a:p>
                  <a:pPr algn="just"/>
                  <a:r>
                    <a:rPr lang="es-MX" b="1">
                      <a:latin typeface="Arial" charset="0"/>
                      <a:cs typeface="Arial" charset="0"/>
                    </a:rPr>
                    <a:t> </a:t>
                  </a:r>
                </a:p>
                <a:p>
                  <a:pPr algn="just" eaLnBrk="0" hangingPunct="0"/>
                  <a:endParaRPr lang="es-MX" sz="2400">
                    <a:latin typeface="Arial" charset="0"/>
                  </a:endParaRPr>
                </a:p>
              </p:txBody>
            </p:sp>
            <p:sp>
              <p:nvSpPr>
                <p:cNvPr id="156686" name="Rectangle 14"/>
                <p:cNvSpPr>
                  <a:spLocks noChangeArrowheads="1"/>
                </p:cNvSpPr>
                <p:nvPr/>
              </p:nvSpPr>
              <p:spPr bwMode="auto">
                <a:xfrm>
                  <a:off x="0" y="0"/>
                  <a:ext cx="311" cy="557"/>
                </a:xfrm>
                <a:prstGeom prst="rect">
                  <a:avLst/>
                </a:prstGeom>
                <a:noFill/>
                <a:ln w="7">
                  <a:solidFill>
                    <a:srgbClr val="A0A0A0"/>
                  </a:solidFill>
                  <a:miter lim="800000"/>
                  <a:headEnd/>
                  <a:tailEnd/>
                </a:ln>
                <a:effectLst/>
              </p:spPr>
              <p:txBody>
                <a:bodyPr wrap="none"/>
                <a:lstStyle/>
                <a:p>
                  <a:endParaRPr lang="es-ES"/>
                </a:p>
              </p:txBody>
            </p:sp>
          </p:grpSp>
          <p:grpSp>
            <p:nvGrpSpPr>
              <p:cNvPr id="156687" name="Group 15"/>
              <p:cNvGrpSpPr>
                <a:grpSpLocks/>
              </p:cNvGrpSpPr>
              <p:nvPr/>
            </p:nvGrpSpPr>
            <p:grpSpPr bwMode="auto">
              <a:xfrm>
                <a:off x="311" y="0"/>
                <a:ext cx="1530" cy="557"/>
                <a:chOff x="311" y="0"/>
                <a:chExt cx="1530" cy="557"/>
              </a:xfrm>
            </p:grpSpPr>
            <p:sp>
              <p:nvSpPr>
                <p:cNvPr id="156688" name="Rectangle 16"/>
                <p:cNvSpPr>
                  <a:spLocks noChangeArrowheads="1"/>
                </p:cNvSpPr>
                <p:nvPr/>
              </p:nvSpPr>
              <p:spPr bwMode="auto">
                <a:xfrm>
                  <a:off x="339" y="0"/>
                  <a:ext cx="1474" cy="557"/>
                </a:xfrm>
                <a:prstGeom prst="rect">
                  <a:avLst/>
                </a:prstGeom>
                <a:noFill/>
                <a:ln w="9525">
                  <a:noFill/>
                  <a:miter lim="800000"/>
                  <a:headEnd/>
                  <a:tailEnd/>
                </a:ln>
                <a:effectLst/>
              </p:spPr>
              <p:txBody>
                <a:bodyPr/>
                <a:lstStyle/>
                <a:p>
                  <a:r>
                    <a:rPr lang="es-MX" sz="800" b="1">
                      <a:latin typeface="Arial" charset="0"/>
                      <a:cs typeface="Arial" charset="0"/>
                    </a:rPr>
                    <a:t>Actividad</a:t>
                  </a:r>
                  <a:endParaRPr lang="es-MX" b="1">
                    <a:latin typeface="Arial" charset="0"/>
                    <a:cs typeface="Arial" charset="0"/>
                  </a:endParaRPr>
                </a:p>
                <a:p>
                  <a:pPr eaLnBrk="0" hangingPunct="0"/>
                  <a:endParaRPr lang="es-MX" sz="2400">
                    <a:latin typeface="Arial" charset="0"/>
                  </a:endParaRPr>
                </a:p>
              </p:txBody>
            </p:sp>
            <p:sp>
              <p:nvSpPr>
                <p:cNvPr id="156689" name="Rectangle 17"/>
                <p:cNvSpPr>
                  <a:spLocks noChangeArrowheads="1"/>
                </p:cNvSpPr>
                <p:nvPr/>
              </p:nvSpPr>
              <p:spPr bwMode="auto">
                <a:xfrm>
                  <a:off x="311" y="0"/>
                  <a:ext cx="1530" cy="557"/>
                </a:xfrm>
                <a:prstGeom prst="rect">
                  <a:avLst/>
                </a:prstGeom>
                <a:noFill/>
                <a:ln w="7">
                  <a:solidFill>
                    <a:srgbClr val="A0A0A0"/>
                  </a:solidFill>
                  <a:miter lim="800000"/>
                  <a:headEnd/>
                  <a:tailEnd/>
                </a:ln>
                <a:effectLst/>
              </p:spPr>
              <p:txBody>
                <a:bodyPr wrap="none"/>
                <a:lstStyle/>
                <a:p>
                  <a:endParaRPr lang="es-ES"/>
                </a:p>
              </p:txBody>
            </p:sp>
          </p:grpSp>
          <p:grpSp>
            <p:nvGrpSpPr>
              <p:cNvPr id="156690" name="Group 18"/>
              <p:cNvGrpSpPr>
                <a:grpSpLocks/>
              </p:cNvGrpSpPr>
              <p:nvPr/>
            </p:nvGrpSpPr>
            <p:grpSpPr bwMode="auto">
              <a:xfrm>
                <a:off x="1841" y="0"/>
                <a:ext cx="920" cy="557"/>
                <a:chOff x="1841" y="0"/>
                <a:chExt cx="920" cy="557"/>
              </a:xfrm>
            </p:grpSpPr>
            <p:sp>
              <p:nvSpPr>
                <p:cNvPr id="156691" name="Rectangle 19"/>
                <p:cNvSpPr>
                  <a:spLocks noChangeArrowheads="1"/>
                </p:cNvSpPr>
                <p:nvPr/>
              </p:nvSpPr>
              <p:spPr bwMode="auto">
                <a:xfrm>
                  <a:off x="1869" y="0"/>
                  <a:ext cx="864" cy="557"/>
                </a:xfrm>
                <a:prstGeom prst="rect">
                  <a:avLst/>
                </a:prstGeom>
                <a:noFill/>
                <a:ln w="9525">
                  <a:noFill/>
                  <a:miter lim="800000"/>
                  <a:headEnd/>
                  <a:tailEnd/>
                </a:ln>
                <a:effectLst/>
              </p:spPr>
              <p:txBody>
                <a:bodyPr/>
                <a:lstStyle/>
                <a:p>
                  <a:r>
                    <a:rPr lang="es-MX" sz="800" b="1">
                      <a:latin typeface="Arial" charset="0"/>
                      <a:cs typeface="Arial" charset="0"/>
                    </a:rPr>
                    <a:t>Tiempo de Ejecución</a:t>
                  </a:r>
                  <a:endParaRPr lang="es-MX" b="1">
                    <a:latin typeface="Arial" charset="0"/>
                    <a:cs typeface="Arial" charset="0"/>
                  </a:endParaRPr>
                </a:p>
                <a:p>
                  <a:pPr eaLnBrk="0" hangingPunct="0"/>
                  <a:endParaRPr lang="es-MX" sz="2400">
                    <a:latin typeface="Arial" charset="0"/>
                  </a:endParaRPr>
                </a:p>
              </p:txBody>
            </p:sp>
            <p:sp>
              <p:nvSpPr>
                <p:cNvPr id="156692" name="Rectangle 20"/>
                <p:cNvSpPr>
                  <a:spLocks noChangeArrowheads="1"/>
                </p:cNvSpPr>
                <p:nvPr/>
              </p:nvSpPr>
              <p:spPr bwMode="auto">
                <a:xfrm>
                  <a:off x="1841" y="0"/>
                  <a:ext cx="920" cy="557"/>
                </a:xfrm>
                <a:prstGeom prst="rect">
                  <a:avLst/>
                </a:prstGeom>
                <a:noFill/>
                <a:ln w="7">
                  <a:solidFill>
                    <a:srgbClr val="A0A0A0"/>
                  </a:solidFill>
                  <a:miter lim="800000"/>
                  <a:headEnd/>
                  <a:tailEnd/>
                </a:ln>
                <a:effectLst/>
              </p:spPr>
              <p:txBody>
                <a:bodyPr wrap="none"/>
                <a:lstStyle/>
                <a:p>
                  <a:endParaRPr lang="es-ES"/>
                </a:p>
              </p:txBody>
            </p:sp>
          </p:grpSp>
          <p:grpSp>
            <p:nvGrpSpPr>
              <p:cNvPr id="156693" name="Group 21"/>
              <p:cNvGrpSpPr>
                <a:grpSpLocks/>
              </p:cNvGrpSpPr>
              <p:nvPr/>
            </p:nvGrpSpPr>
            <p:grpSpPr bwMode="auto">
              <a:xfrm>
                <a:off x="2761" y="0"/>
                <a:ext cx="920" cy="557"/>
                <a:chOff x="2761" y="0"/>
                <a:chExt cx="920" cy="557"/>
              </a:xfrm>
            </p:grpSpPr>
            <p:sp>
              <p:nvSpPr>
                <p:cNvPr id="156694" name="Rectangle 22"/>
                <p:cNvSpPr>
                  <a:spLocks noChangeArrowheads="1"/>
                </p:cNvSpPr>
                <p:nvPr/>
              </p:nvSpPr>
              <p:spPr bwMode="auto">
                <a:xfrm>
                  <a:off x="2789" y="0"/>
                  <a:ext cx="864" cy="557"/>
                </a:xfrm>
                <a:prstGeom prst="rect">
                  <a:avLst/>
                </a:prstGeom>
                <a:noFill/>
                <a:ln w="9525">
                  <a:noFill/>
                  <a:miter lim="800000"/>
                  <a:headEnd/>
                  <a:tailEnd/>
                </a:ln>
                <a:effectLst/>
              </p:spPr>
              <p:txBody>
                <a:bodyPr/>
                <a:lstStyle/>
                <a:p>
                  <a:r>
                    <a:rPr lang="es-MX" sz="800" b="1">
                      <a:latin typeface="Arial" charset="0"/>
                      <a:cs typeface="Arial" charset="0"/>
                    </a:rPr>
                    <a:t>Costo Total</a:t>
                  </a:r>
                  <a:endParaRPr lang="es-MX" b="1">
                    <a:latin typeface="Arial" charset="0"/>
                    <a:cs typeface="Arial" charset="0"/>
                  </a:endParaRPr>
                </a:p>
                <a:p>
                  <a:pPr eaLnBrk="0" hangingPunct="0"/>
                  <a:endParaRPr lang="es-MX" sz="2400">
                    <a:latin typeface="Arial" charset="0"/>
                  </a:endParaRPr>
                </a:p>
              </p:txBody>
            </p:sp>
            <p:sp>
              <p:nvSpPr>
                <p:cNvPr id="156695" name="Rectangle 23"/>
                <p:cNvSpPr>
                  <a:spLocks noChangeArrowheads="1"/>
                </p:cNvSpPr>
                <p:nvPr/>
              </p:nvSpPr>
              <p:spPr bwMode="auto">
                <a:xfrm>
                  <a:off x="2761" y="0"/>
                  <a:ext cx="920" cy="557"/>
                </a:xfrm>
                <a:prstGeom prst="rect">
                  <a:avLst/>
                </a:prstGeom>
                <a:noFill/>
                <a:ln w="7">
                  <a:solidFill>
                    <a:srgbClr val="A0A0A0"/>
                  </a:solidFill>
                  <a:miter lim="800000"/>
                  <a:headEnd/>
                  <a:tailEnd/>
                </a:ln>
                <a:effectLst/>
              </p:spPr>
              <p:txBody>
                <a:bodyPr wrap="none"/>
                <a:lstStyle/>
                <a:p>
                  <a:endParaRPr lang="es-ES"/>
                </a:p>
              </p:txBody>
            </p:sp>
          </p:grpSp>
          <p:grpSp>
            <p:nvGrpSpPr>
              <p:cNvPr id="156696" name="Group 24"/>
              <p:cNvGrpSpPr>
                <a:grpSpLocks/>
              </p:cNvGrpSpPr>
              <p:nvPr/>
            </p:nvGrpSpPr>
            <p:grpSpPr bwMode="auto">
              <a:xfrm>
                <a:off x="0" y="557"/>
                <a:ext cx="311" cy="365"/>
                <a:chOff x="0" y="557"/>
                <a:chExt cx="311" cy="365"/>
              </a:xfrm>
            </p:grpSpPr>
            <p:sp>
              <p:nvSpPr>
                <p:cNvPr id="156697" name="Rectangle 25"/>
                <p:cNvSpPr>
                  <a:spLocks noChangeArrowheads="1"/>
                </p:cNvSpPr>
                <p:nvPr/>
              </p:nvSpPr>
              <p:spPr bwMode="auto">
                <a:xfrm>
                  <a:off x="28" y="557"/>
                  <a:ext cx="255" cy="365"/>
                </a:xfrm>
                <a:prstGeom prst="rect">
                  <a:avLst/>
                </a:prstGeom>
                <a:noFill/>
                <a:ln w="9525">
                  <a:noFill/>
                  <a:miter lim="800000"/>
                  <a:headEnd/>
                  <a:tailEnd/>
                </a:ln>
                <a:effectLst/>
              </p:spPr>
              <p:txBody>
                <a:bodyPr/>
                <a:lstStyle/>
                <a:p>
                  <a:r>
                    <a:rPr lang="es-MX" sz="800">
                      <a:latin typeface="Arial" charset="0"/>
                      <a:cs typeface="Arial" charset="0"/>
                    </a:rPr>
                    <a:t>1</a:t>
                  </a:r>
                  <a:endParaRPr lang="es-MX" b="1">
                    <a:latin typeface="Arial" charset="0"/>
                    <a:cs typeface="Arial" charset="0"/>
                  </a:endParaRPr>
                </a:p>
                <a:p>
                  <a:pPr eaLnBrk="0" hangingPunct="0"/>
                  <a:endParaRPr lang="es-MX" sz="2400">
                    <a:latin typeface="Arial" charset="0"/>
                  </a:endParaRPr>
                </a:p>
              </p:txBody>
            </p:sp>
            <p:sp>
              <p:nvSpPr>
                <p:cNvPr id="156698" name="Rectangle 26"/>
                <p:cNvSpPr>
                  <a:spLocks noChangeArrowheads="1"/>
                </p:cNvSpPr>
                <p:nvPr/>
              </p:nvSpPr>
              <p:spPr bwMode="auto">
                <a:xfrm>
                  <a:off x="0" y="557"/>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699" name="Group 27"/>
              <p:cNvGrpSpPr>
                <a:grpSpLocks/>
              </p:cNvGrpSpPr>
              <p:nvPr/>
            </p:nvGrpSpPr>
            <p:grpSpPr bwMode="auto">
              <a:xfrm>
                <a:off x="311" y="557"/>
                <a:ext cx="1530" cy="365"/>
                <a:chOff x="311" y="557"/>
                <a:chExt cx="1530" cy="365"/>
              </a:xfrm>
            </p:grpSpPr>
            <p:sp>
              <p:nvSpPr>
                <p:cNvPr id="156700" name="Rectangle 28"/>
                <p:cNvSpPr>
                  <a:spLocks noChangeArrowheads="1"/>
                </p:cNvSpPr>
                <p:nvPr/>
              </p:nvSpPr>
              <p:spPr bwMode="auto">
                <a:xfrm>
                  <a:off x="339" y="557"/>
                  <a:ext cx="1474" cy="365"/>
                </a:xfrm>
                <a:prstGeom prst="rect">
                  <a:avLst/>
                </a:prstGeom>
                <a:noFill/>
                <a:ln w="9525">
                  <a:noFill/>
                  <a:miter lim="800000"/>
                  <a:headEnd/>
                  <a:tailEnd/>
                </a:ln>
                <a:effectLst/>
              </p:spPr>
              <p:txBody>
                <a:bodyPr/>
                <a:lstStyle/>
                <a:p>
                  <a:pPr algn="l"/>
                  <a:r>
                    <a:rPr lang="es-MX" sz="800">
                      <a:latin typeface="Arial" charset="0"/>
                      <a:cs typeface="Arial" charset="0"/>
                    </a:rPr>
                    <a:t>Conformación del grupo promotor</a:t>
                  </a:r>
                  <a:endParaRPr lang="es-MX" b="1">
                    <a:latin typeface="Arial" charset="0"/>
                    <a:cs typeface="Arial" charset="0"/>
                  </a:endParaRPr>
                </a:p>
                <a:p>
                  <a:pPr algn="l" eaLnBrk="0" hangingPunct="0"/>
                  <a:endParaRPr lang="es-MX" sz="2400">
                    <a:latin typeface="Arial" charset="0"/>
                  </a:endParaRPr>
                </a:p>
              </p:txBody>
            </p:sp>
            <p:sp>
              <p:nvSpPr>
                <p:cNvPr id="156701" name="Rectangle 29"/>
                <p:cNvSpPr>
                  <a:spLocks noChangeArrowheads="1"/>
                </p:cNvSpPr>
                <p:nvPr/>
              </p:nvSpPr>
              <p:spPr bwMode="auto">
                <a:xfrm>
                  <a:off x="311" y="557"/>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02" name="Group 30"/>
              <p:cNvGrpSpPr>
                <a:grpSpLocks/>
              </p:cNvGrpSpPr>
              <p:nvPr/>
            </p:nvGrpSpPr>
            <p:grpSpPr bwMode="auto">
              <a:xfrm>
                <a:off x="1841" y="557"/>
                <a:ext cx="920" cy="365"/>
                <a:chOff x="1841" y="557"/>
                <a:chExt cx="920" cy="365"/>
              </a:xfrm>
            </p:grpSpPr>
            <p:sp>
              <p:nvSpPr>
                <p:cNvPr id="156703" name="Rectangle 31"/>
                <p:cNvSpPr>
                  <a:spLocks noChangeArrowheads="1"/>
                </p:cNvSpPr>
                <p:nvPr/>
              </p:nvSpPr>
              <p:spPr bwMode="auto">
                <a:xfrm>
                  <a:off x="1869" y="557"/>
                  <a:ext cx="864" cy="365"/>
                </a:xfrm>
                <a:prstGeom prst="rect">
                  <a:avLst/>
                </a:prstGeom>
                <a:noFill/>
                <a:ln w="9525">
                  <a:noFill/>
                  <a:miter lim="800000"/>
                  <a:headEnd/>
                  <a:tailEnd/>
                </a:ln>
                <a:effectLst/>
              </p:spPr>
              <p:txBody>
                <a:bodyPr/>
                <a:lstStyle/>
                <a:p>
                  <a:pPr algn="r"/>
                  <a:r>
                    <a:rPr lang="es-MX" sz="800">
                      <a:latin typeface="Arial" charset="0"/>
                      <a:cs typeface="Arial" charset="0"/>
                    </a:rPr>
                    <a:t>2 meses</a:t>
                  </a:r>
                  <a:endParaRPr lang="es-MX" b="1">
                    <a:latin typeface="Arial" charset="0"/>
                    <a:cs typeface="Arial" charset="0"/>
                  </a:endParaRPr>
                </a:p>
                <a:p>
                  <a:pPr algn="r" eaLnBrk="0" hangingPunct="0"/>
                  <a:endParaRPr lang="es-MX" sz="2400">
                    <a:latin typeface="Arial" charset="0"/>
                  </a:endParaRPr>
                </a:p>
              </p:txBody>
            </p:sp>
            <p:sp>
              <p:nvSpPr>
                <p:cNvPr id="156704" name="Rectangle 32"/>
                <p:cNvSpPr>
                  <a:spLocks noChangeArrowheads="1"/>
                </p:cNvSpPr>
                <p:nvPr/>
              </p:nvSpPr>
              <p:spPr bwMode="auto">
                <a:xfrm>
                  <a:off x="1841" y="55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05" name="Group 33"/>
              <p:cNvGrpSpPr>
                <a:grpSpLocks/>
              </p:cNvGrpSpPr>
              <p:nvPr/>
            </p:nvGrpSpPr>
            <p:grpSpPr bwMode="auto">
              <a:xfrm>
                <a:off x="2761" y="557"/>
                <a:ext cx="920" cy="365"/>
                <a:chOff x="2761" y="557"/>
                <a:chExt cx="920" cy="365"/>
              </a:xfrm>
            </p:grpSpPr>
            <p:sp>
              <p:nvSpPr>
                <p:cNvPr id="156706" name="Rectangle 34"/>
                <p:cNvSpPr>
                  <a:spLocks noChangeArrowheads="1"/>
                </p:cNvSpPr>
                <p:nvPr/>
              </p:nvSpPr>
              <p:spPr bwMode="auto">
                <a:xfrm>
                  <a:off x="2789" y="557"/>
                  <a:ext cx="864" cy="365"/>
                </a:xfrm>
                <a:prstGeom prst="rect">
                  <a:avLst/>
                </a:prstGeom>
                <a:noFill/>
                <a:ln w="9525">
                  <a:noFill/>
                  <a:miter lim="800000"/>
                  <a:headEnd/>
                  <a:tailEnd/>
                </a:ln>
                <a:effectLst/>
              </p:spPr>
              <p:txBody>
                <a:bodyPr/>
                <a:lstStyle/>
                <a:p>
                  <a:pPr algn="r"/>
                  <a:r>
                    <a:rPr lang="es-MX" sz="800">
                      <a:latin typeface="Arial" charset="0"/>
                      <a:cs typeface="Arial" charset="0"/>
                    </a:rPr>
                    <a:t>1.200</a:t>
                  </a:r>
                  <a:endParaRPr lang="es-MX" b="1">
                    <a:latin typeface="Arial" charset="0"/>
                    <a:cs typeface="Arial" charset="0"/>
                  </a:endParaRPr>
                </a:p>
                <a:p>
                  <a:pPr algn="r" eaLnBrk="0" hangingPunct="0"/>
                  <a:endParaRPr lang="es-MX" sz="2400">
                    <a:latin typeface="Arial" charset="0"/>
                  </a:endParaRPr>
                </a:p>
              </p:txBody>
            </p:sp>
            <p:sp>
              <p:nvSpPr>
                <p:cNvPr id="156707" name="Rectangle 35"/>
                <p:cNvSpPr>
                  <a:spLocks noChangeArrowheads="1"/>
                </p:cNvSpPr>
                <p:nvPr/>
              </p:nvSpPr>
              <p:spPr bwMode="auto">
                <a:xfrm>
                  <a:off x="2761" y="55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08" name="Group 36"/>
              <p:cNvGrpSpPr>
                <a:grpSpLocks/>
              </p:cNvGrpSpPr>
              <p:nvPr/>
            </p:nvGrpSpPr>
            <p:grpSpPr bwMode="auto">
              <a:xfrm>
                <a:off x="0" y="922"/>
                <a:ext cx="311" cy="365"/>
                <a:chOff x="0" y="922"/>
                <a:chExt cx="311" cy="365"/>
              </a:xfrm>
            </p:grpSpPr>
            <p:sp>
              <p:nvSpPr>
                <p:cNvPr id="156709" name="Rectangle 37"/>
                <p:cNvSpPr>
                  <a:spLocks noChangeArrowheads="1"/>
                </p:cNvSpPr>
                <p:nvPr/>
              </p:nvSpPr>
              <p:spPr bwMode="auto">
                <a:xfrm>
                  <a:off x="28" y="922"/>
                  <a:ext cx="255" cy="365"/>
                </a:xfrm>
                <a:prstGeom prst="rect">
                  <a:avLst/>
                </a:prstGeom>
                <a:noFill/>
                <a:ln w="9525">
                  <a:noFill/>
                  <a:miter lim="800000"/>
                  <a:headEnd/>
                  <a:tailEnd/>
                </a:ln>
                <a:effectLst/>
              </p:spPr>
              <p:txBody>
                <a:bodyPr/>
                <a:lstStyle/>
                <a:p>
                  <a:r>
                    <a:rPr lang="es-MX" sz="800">
                      <a:latin typeface="Arial" charset="0"/>
                      <a:cs typeface="Arial" charset="0"/>
                    </a:rPr>
                    <a:t>2</a:t>
                  </a:r>
                  <a:endParaRPr lang="es-MX" b="1">
                    <a:latin typeface="Arial" charset="0"/>
                    <a:cs typeface="Arial" charset="0"/>
                  </a:endParaRPr>
                </a:p>
                <a:p>
                  <a:pPr eaLnBrk="0" hangingPunct="0"/>
                  <a:endParaRPr lang="es-MX" sz="2400">
                    <a:latin typeface="Arial" charset="0"/>
                  </a:endParaRPr>
                </a:p>
              </p:txBody>
            </p:sp>
            <p:sp>
              <p:nvSpPr>
                <p:cNvPr id="156710" name="Rectangle 38"/>
                <p:cNvSpPr>
                  <a:spLocks noChangeArrowheads="1"/>
                </p:cNvSpPr>
                <p:nvPr/>
              </p:nvSpPr>
              <p:spPr bwMode="auto">
                <a:xfrm>
                  <a:off x="0" y="922"/>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711" name="Group 39"/>
              <p:cNvGrpSpPr>
                <a:grpSpLocks/>
              </p:cNvGrpSpPr>
              <p:nvPr/>
            </p:nvGrpSpPr>
            <p:grpSpPr bwMode="auto">
              <a:xfrm>
                <a:off x="311" y="922"/>
                <a:ext cx="1530" cy="365"/>
                <a:chOff x="311" y="922"/>
                <a:chExt cx="1530" cy="365"/>
              </a:xfrm>
            </p:grpSpPr>
            <p:sp>
              <p:nvSpPr>
                <p:cNvPr id="156712" name="Rectangle 40"/>
                <p:cNvSpPr>
                  <a:spLocks noChangeArrowheads="1"/>
                </p:cNvSpPr>
                <p:nvPr/>
              </p:nvSpPr>
              <p:spPr bwMode="auto">
                <a:xfrm>
                  <a:off x="339" y="922"/>
                  <a:ext cx="1474" cy="365"/>
                </a:xfrm>
                <a:prstGeom prst="rect">
                  <a:avLst/>
                </a:prstGeom>
                <a:noFill/>
                <a:ln w="9525">
                  <a:noFill/>
                  <a:miter lim="800000"/>
                  <a:headEnd/>
                  <a:tailEnd/>
                </a:ln>
                <a:effectLst/>
              </p:spPr>
              <p:txBody>
                <a:bodyPr/>
                <a:lstStyle/>
                <a:p>
                  <a:pPr algn="l"/>
                  <a:r>
                    <a:rPr lang="es-MX" sz="800">
                      <a:latin typeface="Arial" charset="0"/>
                      <a:cs typeface="Arial" charset="0"/>
                    </a:rPr>
                    <a:t>Contratación de empresa de diseño</a:t>
                  </a:r>
                  <a:endParaRPr lang="es-MX" b="1">
                    <a:latin typeface="Arial" charset="0"/>
                    <a:cs typeface="Arial" charset="0"/>
                  </a:endParaRPr>
                </a:p>
                <a:p>
                  <a:pPr algn="l" eaLnBrk="0" hangingPunct="0"/>
                  <a:endParaRPr lang="es-MX" sz="2400">
                    <a:latin typeface="Arial" charset="0"/>
                  </a:endParaRPr>
                </a:p>
              </p:txBody>
            </p:sp>
            <p:sp>
              <p:nvSpPr>
                <p:cNvPr id="156713" name="Rectangle 41"/>
                <p:cNvSpPr>
                  <a:spLocks noChangeArrowheads="1"/>
                </p:cNvSpPr>
                <p:nvPr/>
              </p:nvSpPr>
              <p:spPr bwMode="auto">
                <a:xfrm>
                  <a:off x="311" y="922"/>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14" name="Group 42"/>
              <p:cNvGrpSpPr>
                <a:grpSpLocks/>
              </p:cNvGrpSpPr>
              <p:nvPr/>
            </p:nvGrpSpPr>
            <p:grpSpPr bwMode="auto">
              <a:xfrm>
                <a:off x="1841" y="922"/>
                <a:ext cx="920" cy="365"/>
                <a:chOff x="1841" y="922"/>
                <a:chExt cx="920" cy="365"/>
              </a:xfrm>
            </p:grpSpPr>
            <p:sp>
              <p:nvSpPr>
                <p:cNvPr id="156715" name="Rectangle 43"/>
                <p:cNvSpPr>
                  <a:spLocks noChangeArrowheads="1"/>
                </p:cNvSpPr>
                <p:nvPr/>
              </p:nvSpPr>
              <p:spPr bwMode="auto">
                <a:xfrm>
                  <a:off x="1869" y="922"/>
                  <a:ext cx="864" cy="365"/>
                </a:xfrm>
                <a:prstGeom prst="rect">
                  <a:avLst/>
                </a:prstGeom>
                <a:noFill/>
                <a:ln w="9525">
                  <a:noFill/>
                  <a:miter lim="800000"/>
                  <a:headEnd/>
                  <a:tailEnd/>
                </a:ln>
                <a:effectLst/>
              </p:spPr>
              <p:txBody>
                <a:bodyPr/>
                <a:lstStyle/>
                <a:p>
                  <a:pPr algn="r"/>
                  <a:r>
                    <a:rPr lang="es-MX" sz="800">
                      <a:latin typeface="Arial" charset="0"/>
                      <a:cs typeface="Arial" charset="0"/>
                    </a:rPr>
                    <a:t>3 meses</a:t>
                  </a:r>
                  <a:endParaRPr lang="es-MX" b="1">
                    <a:latin typeface="Arial" charset="0"/>
                    <a:cs typeface="Arial" charset="0"/>
                  </a:endParaRPr>
                </a:p>
                <a:p>
                  <a:pPr algn="r" eaLnBrk="0" hangingPunct="0"/>
                  <a:endParaRPr lang="es-MX" sz="2400">
                    <a:latin typeface="Arial" charset="0"/>
                  </a:endParaRPr>
                </a:p>
              </p:txBody>
            </p:sp>
            <p:sp>
              <p:nvSpPr>
                <p:cNvPr id="156716" name="Rectangle 44"/>
                <p:cNvSpPr>
                  <a:spLocks noChangeArrowheads="1"/>
                </p:cNvSpPr>
                <p:nvPr/>
              </p:nvSpPr>
              <p:spPr bwMode="auto">
                <a:xfrm>
                  <a:off x="1841" y="922"/>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17" name="Group 45"/>
              <p:cNvGrpSpPr>
                <a:grpSpLocks/>
              </p:cNvGrpSpPr>
              <p:nvPr/>
            </p:nvGrpSpPr>
            <p:grpSpPr bwMode="auto">
              <a:xfrm>
                <a:off x="2761" y="922"/>
                <a:ext cx="920" cy="365"/>
                <a:chOff x="2761" y="922"/>
                <a:chExt cx="920" cy="365"/>
              </a:xfrm>
            </p:grpSpPr>
            <p:sp>
              <p:nvSpPr>
                <p:cNvPr id="156718" name="Rectangle 46"/>
                <p:cNvSpPr>
                  <a:spLocks noChangeArrowheads="1"/>
                </p:cNvSpPr>
                <p:nvPr/>
              </p:nvSpPr>
              <p:spPr bwMode="auto">
                <a:xfrm>
                  <a:off x="2789" y="922"/>
                  <a:ext cx="864" cy="365"/>
                </a:xfrm>
                <a:prstGeom prst="rect">
                  <a:avLst/>
                </a:prstGeom>
                <a:noFill/>
                <a:ln w="9525">
                  <a:noFill/>
                  <a:miter lim="800000"/>
                  <a:headEnd/>
                  <a:tailEnd/>
                </a:ln>
                <a:effectLst/>
              </p:spPr>
              <p:txBody>
                <a:bodyPr/>
                <a:lstStyle/>
                <a:p>
                  <a:pPr algn="r"/>
                  <a:r>
                    <a:rPr lang="es-MX" sz="800">
                      <a:latin typeface="Arial" charset="0"/>
                      <a:cs typeface="Arial" charset="0"/>
                    </a:rPr>
                    <a:t>3.000</a:t>
                  </a:r>
                  <a:endParaRPr lang="es-MX" b="1">
                    <a:latin typeface="Arial" charset="0"/>
                    <a:cs typeface="Arial" charset="0"/>
                  </a:endParaRPr>
                </a:p>
                <a:p>
                  <a:pPr algn="r" eaLnBrk="0" hangingPunct="0"/>
                  <a:endParaRPr lang="es-MX" sz="2400">
                    <a:latin typeface="Arial" charset="0"/>
                  </a:endParaRPr>
                </a:p>
              </p:txBody>
            </p:sp>
            <p:sp>
              <p:nvSpPr>
                <p:cNvPr id="156719" name="Rectangle 47"/>
                <p:cNvSpPr>
                  <a:spLocks noChangeArrowheads="1"/>
                </p:cNvSpPr>
                <p:nvPr/>
              </p:nvSpPr>
              <p:spPr bwMode="auto">
                <a:xfrm>
                  <a:off x="2761" y="922"/>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20" name="Group 48"/>
              <p:cNvGrpSpPr>
                <a:grpSpLocks/>
              </p:cNvGrpSpPr>
              <p:nvPr/>
            </p:nvGrpSpPr>
            <p:grpSpPr bwMode="auto">
              <a:xfrm>
                <a:off x="0" y="1287"/>
                <a:ext cx="311" cy="365"/>
                <a:chOff x="0" y="1287"/>
                <a:chExt cx="311" cy="365"/>
              </a:xfrm>
            </p:grpSpPr>
            <p:sp>
              <p:nvSpPr>
                <p:cNvPr id="156721" name="Rectangle 49"/>
                <p:cNvSpPr>
                  <a:spLocks noChangeArrowheads="1"/>
                </p:cNvSpPr>
                <p:nvPr/>
              </p:nvSpPr>
              <p:spPr bwMode="auto">
                <a:xfrm>
                  <a:off x="28" y="1287"/>
                  <a:ext cx="255" cy="365"/>
                </a:xfrm>
                <a:prstGeom prst="rect">
                  <a:avLst/>
                </a:prstGeom>
                <a:noFill/>
                <a:ln w="9525">
                  <a:noFill/>
                  <a:miter lim="800000"/>
                  <a:headEnd/>
                  <a:tailEnd/>
                </a:ln>
                <a:effectLst/>
              </p:spPr>
              <p:txBody>
                <a:bodyPr/>
                <a:lstStyle/>
                <a:p>
                  <a:r>
                    <a:rPr lang="es-MX" sz="800">
                      <a:latin typeface="Arial" charset="0"/>
                      <a:cs typeface="Arial" charset="0"/>
                    </a:rPr>
                    <a:t>3</a:t>
                  </a:r>
                  <a:endParaRPr lang="es-MX" b="1">
                    <a:latin typeface="Arial" charset="0"/>
                    <a:cs typeface="Arial" charset="0"/>
                  </a:endParaRPr>
                </a:p>
                <a:p>
                  <a:pPr eaLnBrk="0" hangingPunct="0"/>
                  <a:endParaRPr lang="es-MX" sz="2400">
                    <a:latin typeface="Arial" charset="0"/>
                  </a:endParaRPr>
                </a:p>
              </p:txBody>
            </p:sp>
            <p:sp>
              <p:nvSpPr>
                <p:cNvPr id="156722" name="Rectangle 50"/>
                <p:cNvSpPr>
                  <a:spLocks noChangeArrowheads="1"/>
                </p:cNvSpPr>
                <p:nvPr/>
              </p:nvSpPr>
              <p:spPr bwMode="auto">
                <a:xfrm>
                  <a:off x="0" y="1287"/>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723" name="Group 51"/>
              <p:cNvGrpSpPr>
                <a:grpSpLocks/>
              </p:cNvGrpSpPr>
              <p:nvPr/>
            </p:nvGrpSpPr>
            <p:grpSpPr bwMode="auto">
              <a:xfrm>
                <a:off x="311" y="1287"/>
                <a:ext cx="1530" cy="365"/>
                <a:chOff x="311" y="1287"/>
                <a:chExt cx="1530" cy="365"/>
              </a:xfrm>
            </p:grpSpPr>
            <p:sp>
              <p:nvSpPr>
                <p:cNvPr id="156724" name="Rectangle 52"/>
                <p:cNvSpPr>
                  <a:spLocks noChangeArrowheads="1"/>
                </p:cNvSpPr>
                <p:nvPr/>
              </p:nvSpPr>
              <p:spPr bwMode="auto">
                <a:xfrm>
                  <a:off x="339" y="1287"/>
                  <a:ext cx="1474" cy="365"/>
                </a:xfrm>
                <a:prstGeom prst="rect">
                  <a:avLst/>
                </a:prstGeom>
                <a:noFill/>
                <a:ln w="9525">
                  <a:noFill/>
                  <a:miter lim="800000"/>
                  <a:headEnd/>
                  <a:tailEnd/>
                </a:ln>
                <a:effectLst/>
              </p:spPr>
              <p:txBody>
                <a:bodyPr/>
                <a:lstStyle/>
                <a:p>
                  <a:pPr algn="l"/>
                  <a:r>
                    <a:rPr lang="es-MX" sz="800">
                      <a:latin typeface="Arial" charset="0"/>
                      <a:cs typeface="Arial" charset="0"/>
                    </a:rPr>
                    <a:t>Presentación del diseño y Presupuesto</a:t>
                  </a:r>
                  <a:endParaRPr lang="es-MX" b="1">
                    <a:latin typeface="Arial" charset="0"/>
                    <a:cs typeface="Arial" charset="0"/>
                  </a:endParaRPr>
                </a:p>
                <a:p>
                  <a:pPr algn="l" eaLnBrk="0" hangingPunct="0"/>
                  <a:endParaRPr lang="es-MX" sz="2400">
                    <a:latin typeface="Arial" charset="0"/>
                  </a:endParaRPr>
                </a:p>
              </p:txBody>
            </p:sp>
            <p:sp>
              <p:nvSpPr>
                <p:cNvPr id="156725" name="Rectangle 53"/>
                <p:cNvSpPr>
                  <a:spLocks noChangeArrowheads="1"/>
                </p:cNvSpPr>
                <p:nvPr/>
              </p:nvSpPr>
              <p:spPr bwMode="auto">
                <a:xfrm>
                  <a:off x="311" y="1287"/>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26" name="Group 54"/>
              <p:cNvGrpSpPr>
                <a:grpSpLocks/>
              </p:cNvGrpSpPr>
              <p:nvPr/>
            </p:nvGrpSpPr>
            <p:grpSpPr bwMode="auto">
              <a:xfrm>
                <a:off x="1841" y="1287"/>
                <a:ext cx="920" cy="365"/>
                <a:chOff x="1841" y="1287"/>
                <a:chExt cx="920" cy="365"/>
              </a:xfrm>
            </p:grpSpPr>
            <p:sp>
              <p:nvSpPr>
                <p:cNvPr id="156727" name="Rectangle 55"/>
                <p:cNvSpPr>
                  <a:spLocks noChangeArrowheads="1"/>
                </p:cNvSpPr>
                <p:nvPr/>
              </p:nvSpPr>
              <p:spPr bwMode="auto">
                <a:xfrm>
                  <a:off x="1869" y="1287"/>
                  <a:ext cx="864" cy="365"/>
                </a:xfrm>
                <a:prstGeom prst="rect">
                  <a:avLst/>
                </a:prstGeom>
                <a:noFill/>
                <a:ln w="9525">
                  <a:noFill/>
                  <a:miter lim="800000"/>
                  <a:headEnd/>
                  <a:tailEnd/>
                </a:ln>
                <a:effectLst/>
              </p:spPr>
              <p:txBody>
                <a:bodyPr/>
                <a:lstStyle/>
                <a:p>
                  <a:pPr algn="r"/>
                  <a:r>
                    <a:rPr lang="es-MX" sz="800">
                      <a:latin typeface="Arial" charset="0"/>
                      <a:cs typeface="Arial" charset="0"/>
                    </a:rPr>
                    <a:t>1 mes</a:t>
                  </a:r>
                  <a:endParaRPr lang="es-MX" b="1">
                    <a:latin typeface="Arial" charset="0"/>
                    <a:cs typeface="Arial" charset="0"/>
                  </a:endParaRPr>
                </a:p>
                <a:p>
                  <a:pPr algn="r" eaLnBrk="0" hangingPunct="0"/>
                  <a:endParaRPr lang="es-MX" sz="2400">
                    <a:latin typeface="Arial" charset="0"/>
                  </a:endParaRPr>
                </a:p>
              </p:txBody>
            </p:sp>
            <p:sp>
              <p:nvSpPr>
                <p:cNvPr id="156728" name="Rectangle 56"/>
                <p:cNvSpPr>
                  <a:spLocks noChangeArrowheads="1"/>
                </p:cNvSpPr>
                <p:nvPr/>
              </p:nvSpPr>
              <p:spPr bwMode="auto">
                <a:xfrm>
                  <a:off x="1841" y="128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29" name="Group 57"/>
              <p:cNvGrpSpPr>
                <a:grpSpLocks/>
              </p:cNvGrpSpPr>
              <p:nvPr/>
            </p:nvGrpSpPr>
            <p:grpSpPr bwMode="auto">
              <a:xfrm>
                <a:off x="2761" y="1287"/>
                <a:ext cx="920" cy="365"/>
                <a:chOff x="2761" y="1287"/>
                <a:chExt cx="920" cy="365"/>
              </a:xfrm>
            </p:grpSpPr>
            <p:sp>
              <p:nvSpPr>
                <p:cNvPr id="156730" name="Rectangle 58"/>
                <p:cNvSpPr>
                  <a:spLocks noChangeArrowheads="1"/>
                </p:cNvSpPr>
                <p:nvPr/>
              </p:nvSpPr>
              <p:spPr bwMode="auto">
                <a:xfrm>
                  <a:off x="2789" y="1287"/>
                  <a:ext cx="864" cy="365"/>
                </a:xfrm>
                <a:prstGeom prst="rect">
                  <a:avLst/>
                </a:prstGeom>
                <a:noFill/>
                <a:ln w="9525">
                  <a:noFill/>
                  <a:miter lim="800000"/>
                  <a:headEnd/>
                  <a:tailEnd/>
                </a:ln>
                <a:effectLst/>
              </p:spPr>
              <p:txBody>
                <a:bodyPr/>
                <a:lstStyle/>
                <a:p>
                  <a:pPr algn="r"/>
                  <a:r>
                    <a:rPr lang="es-MX" sz="800">
                      <a:latin typeface="Arial" charset="0"/>
                      <a:cs typeface="Arial" charset="0"/>
                    </a:rPr>
                    <a:t>1.000</a:t>
                  </a:r>
                  <a:endParaRPr lang="es-MX" b="1">
                    <a:latin typeface="Arial" charset="0"/>
                    <a:cs typeface="Arial" charset="0"/>
                  </a:endParaRPr>
                </a:p>
                <a:p>
                  <a:pPr algn="r" eaLnBrk="0" hangingPunct="0"/>
                  <a:endParaRPr lang="es-MX" sz="2400">
                    <a:latin typeface="Arial" charset="0"/>
                  </a:endParaRPr>
                </a:p>
              </p:txBody>
            </p:sp>
            <p:sp>
              <p:nvSpPr>
                <p:cNvPr id="156731" name="Rectangle 59"/>
                <p:cNvSpPr>
                  <a:spLocks noChangeArrowheads="1"/>
                </p:cNvSpPr>
                <p:nvPr/>
              </p:nvSpPr>
              <p:spPr bwMode="auto">
                <a:xfrm>
                  <a:off x="2761" y="128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32" name="Group 60"/>
              <p:cNvGrpSpPr>
                <a:grpSpLocks/>
              </p:cNvGrpSpPr>
              <p:nvPr/>
            </p:nvGrpSpPr>
            <p:grpSpPr bwMode="auto">
              <a:xfrm>
                <a:off x="0" y="1652"/>
                <a:ext cx="311" cy="365"/>
                <a:chOff x="0" y="1652"/>
                <a:chExt cx="311" cy="365"/>
              </a:xfrm>
            </p:grpSpPr>
            <p:sp>
              <p:nvSpPr>
                <p:cNvPr id="156733" name="Rectangle 61"/>
                <p:cNvSpPr>
                  <a:spLocks noChangeArrowheads="1"/>
                </p:cNvSpPr>
                <p:nvPr/>
              </p:nvSpPr>
              <p:spPr bwMode="auto">
                <a:xfrm>
                  <a:off x="28" y="1652"/>
                  <a:ext cx="255" cy="365"/>
                </a:xfrm>
                <a:prstGeom prst="rect">
                  <a:avLst/>
                </a:prstGeom>
                <a:noFill/>
                <a:ln w="9525">
                  <a:noFill/>
                  <a:miter lim="800000"/>
                  <a:headEnd/>
                  <a:tailEnd/>
                </a:ln>
                <a:effectLst/>
              </p:spPr>
              <p:txBody>
                <a:bodyPr/>
                <a:lstStyle/>
                <a:p>
                  <a:r>
                    <a:rPr lang="es-MX" sz="800">
                      <a:latin typeface="Arial" charset="0"/>
                      <a:cs typeface="Arial" charset="0"/>
                    </a:rPr>
                    <a:t>4</a:t>
                  </a:r>
                  <a:endParaRPr lang="es-MX" b="1">
                    <a:latin typeface="Arial" charset="0"/>
                    <a:cs typeface="Arial" charset="0"/>
                  </a:endParaRPr>
                </a:p>
                <a:p>
                  <a:pPr eaLnBrk="0" hangingPunct="0"/>
                  <a:endParaRPr lang="es-MX" sz="2400">
                    <a:latin typeface="Arial" charset="0"/>
                  </a:endParaRPr>
                </a:p>
              </p:txBody>
            </p:sp>
            <p:sp>
              <p:nvSpPr>
                <p:cNvPr id="156734" name="Rectangle 62"/>
                <p:cNvSpPr>
                  <a:spLocks noChangeArrowheads="1"/>
                </p:cNvSpPr>
                <p:nvPr/>
              </p:nvSpPr>
              <p:spPr bwMode="auto">
                <a:xfrm>
                  <a:off x="0" y="1652"/>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735" name="Group 63"/>
              <p:cNvGrpSpPr>
                <a:grpSpLocks/>
              </p:cNvGrpSpPr>
              <p:nvPr/>
            </p:nvGrpSpPr>
            <p:grpSpPr bwMode="auto">
              <a:xfrm>
                <a:off x="311" y="1652"/>
                <a:ext cx="1530" cy="365"/>
                <a:chOff x="311" y="1652"/>
                <a:chExt cx="1530" cy="365"/>
              </a:xfrm>
            </p:grpSpPr>
            <p:sp>
              <p:nvSpPr>
                <p:cNvPr id="156736" name="Rectangle 64"/>
                <p:cNvSpPr>
                  <a:spLocks noChangeArrowheads="1"/>
                </p:cNvSpPr>
                <p:nvPr/>
              </p:nvSpPr>
              <p:spPr bwMode="auto">
                <a:xfrm>
                  <a:off x="339" y="1652"/>
                  <a:ext cx="1474" cy="365"/>
                </a:xfrm>
                <a:prstGeom prst="rect">
                  <a:avLst/>
                </a:prstGeom>
                <a:noFill/>
                <a:ln w="9525">
                  <a:noFill/>
                  <a:miter lim="800000"/>
                  <a:headEnd/>
                  <a:tailEnd/>
                </a:ln>
                <a:effectLst/>
              </p:spPr>
              <p:txBody>
                <a:bodyPr/>
                <a:lstStyle/>
                <a:p>
                  <a:pPr algn="l"/>
                  <a:r>
                    <a:rPr lang="es-MX" sz="800">
                      <a:latin typeface="Arial" charset="0"/>
                      <a:cs typeface="Arial" charset="0"/>
                    </a:rPr>
                    <a:t>Compra de materiales y estudio de Costos</a:t>
                  </a:r>
                  <a:endParaRPr lang="es-MX" b="1">
                    <a:latin typeface="Arial" charset="0"/>
                    <a:cs typeface="Arial" charset="0"/>
                  </a:endParaRPr>
                </a:p>
                <a:p>
                  <a:pPr algn="l" eaLnBrk="0" hangingPunct="0"/>
                  <a:endParaRPr lang="es-MX" sz="2400">
                    <a:latin typeface="Arial" charset="0"/>
                  </a:endParaRPr>
                </a:p>
              </p:txBody>
            </p:sp>
            <p:sp>
              <p:nvSpPr>
                <p:cNvPr id="156737" name="Rectangle 65"/>
                <p:cNvSpPr>
                  <a:spLocks noChangeArrowheads="1"/>
                </p:cNvSpPr>
                <p:nvPr/>
              </p:nvSpPr>
              <p:spPr bwMode="auto">
                <a:xfrm>
                  <a:off x="311" y="1652"/>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38" name="Group 66"/>
              <p:cNvGrpSpPr>
                <a:grpSpLocks/>
              </p:cNvGrpSpPr>
              <p:nvPr/>
            </p:nvGrpSpPr>
            <p:grpSpPr bwMode="auto">
              <a:xfrm>
                <a:off x="1841" y="1652"/>
                <a:ext cx="920" cy="365"/>
                <a:chOff x="1841" y="1652"/>
                <a:chExt cx="920" cy="365"/>
              </a:xfrm>
            </p:grpSpPr>
            <p:sp>
              <p:nvSpPr>
                <p:cNvPr id="156739" name="Rectangle 67"/>
                <p:cNvSpPr>
                  <a:spLocks noChangeArrowheads="1"/>
                </p:cNvSpPr>
                <p:nvPr/>
              </p:nvSpPr>
              <p:spPr bwMode="auto">
                <a:xfrm>
                  <a:off x="1869" y="1652"/>
                  <a:ext cx="864" cy="365"/>
                </a:xfrm>
                <a:prstGeom prst="rect">
                  <a:avLst/>
                </a:prstGeom>
                <a:noFill/>
                <a:ln w="9525">
                  <a:noFill/>
                  <a:miter lim="800000"/>
                  <a:headEnd/>
                  <a:tailEnd/>
                </a:ln>
                <a:effectLst/>
              </p:spPr>
              <p:txBody>
                <a:bodyPr/>
                <a:lstStyle/>
                <a:p>
                  <a:pPr algn="r"/>
                  <a:r>
                    <a:rPr lang="es-MX" sz="800">
                      <a:latin typeface="Arial" charset="0"/>
                      <a:cs typeface="Arial" charset="0"/>
                    </a:rPr>
                    <a:t>2 meses</a:t>
                  </a:r>
                  <a:endParaRPr lang="es-MX" b="1">
                    <a:latin typeface="Arial" charset="0"/>
                    <a:cs typeface="Arial" charset="0"/>
                  </a:endParaRPr>
                </a:p>
                <a:p>
                  <a:pPr algn="r" eaLnBrk="0" hangingPunct="0"/>
                  <a:endParaRPr lang="es-MX" sz="2400">
                    <a:latin typeface="Arial" charset="0"/>
                  </a:endParaRPr>
                </a:p>
              </p:txBody>
            </p:sp>
            <p:sp>
              <p:nvSpPr>
                <p:cNvPr id="156740" name="Rectangle 68"/>
                <p:cNvSpPr>
                  <a:spLocks noChangeArrowheads="1"/>
                </p:cNvSpPr>
                <p:nvPr/>
              </p:nvSpPr>
              <p:spPr bwMode="auto">
                <a:xfrm>
                  <a:off x="1841" y="1652"/>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41" name="Group 69"/>
              <p:cNvGrpSpPr>
                <a:grpSpLocks/>
              </p:cNvGrpSpPr>
              <p:nvPr/>
            </p:nvGrpSpPr>
            <p:grpSpPr bwMode="auto">
              <a:xfrm>
                <a:off x="2761" y="1652"/>
                <a:ext cx="920" cy="365"/>
                <a:chOff x="2761" y="1652"/>
                <a:chExt cx="920" cy="365"/>
              </a:xfrm>
            </p:grpSpPr>
            <p:sp>
              <p:nvSpPr>
                <p:cNvPr id="156742" name="Rectangle 70"/>
                <p:cNvSpPr>
                  <a:spLocks noChangeArrowheads="1"/>
                </p:cNvSpPr>
                <p:nvPr/>
              </p:nvSpPr>
              <p:spPr bwMode="auto">
                <a:xfrm>
                  <a:off x="2789" y="1652"/>
                  <a:ext cx="864" cy="365"/>
                </a:xfrm>
                <a:prstGeom prst="rect">
                  <a:avLst/>
                </a:prstGeom>
                <a:noFill/>
                <a:ln w="9525">
                  <a:noFill/>
                  <a:miter lim="800000"/>
                  <a:headEnd/>
                  <a:tailEnd/>
                </a:ln>
                <a:effectLst/>
              </p:spPr>
              <p:txBody>
                <a:bodyPr/>
                <a:lstStyle/>
                <a:p>
                  <a:pPr algn="r"/>
                  <a:r>
                    <a:rPr lang="es-MX" sz="800">
                      <a:latin typeface="Arial" charset="0"/>
                      <a:cs typeface="Arial" charset="0"/>
                    </a:rPr>
                    <a:t>24.000</a:t>
                  </a:r>
                  <a:endParaRPr lang="es-MX" b="1">
                    <a:latin typeface="Arial" charset="0"/>
                    <a:cs typeface="Arial" charset="0"/>
                  </a:endParaRPr>
                </a:p>
                <a:p>
                  <a:pPr algn="r" eaLnBrk="0" hangingPunct="0"/>
                  <a:endParaRPr lang="es-MX" sz="2400">
                    <a:latin typeface="Arial" charset="0"/>
                  </a:endParaRPr>
                </a:p>
              </p:txBody>
            </p:sp>
            <p:sp>
              <p:nvSpPr>
                <p:cNvPr id="156743" name="Rectangle 71"/>
                <p:cNvSpPr>
                  <a:spLocks noChangeArrowheads="1"/>
                </p:cNvSpPr>
                <p:nvPr/>
              </p:nvSpPr>
              <p:spPr bwMode="auto">
                <a:xfrm>
                  <a:off x="2761" y="1652"/>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44" name="Group 72"/>
              <p:cNvGrpSpPr>
                <a:grpSpLocks/>
              </p:cNvGrpSpPr>
              <p:nvPr/>
            </p:nvGrpSpPr>
            <p:grpSpPr bwMode="auto">
              <a:xfrm>
                <a:off x="0" y="2017"/>
                <a:ext cx="311" cy="365"/>
                <a:chOff x="0" y="2017"/>
                <a:chExt cx="311" cy="365"/>
              </a:xfrm>
            </p:grpSpPr>
            <p:sp>
              <p:nvSpPr>
                <p:cNvPr id="156745" name="Rectangle 73"/>
                <p:cNvSpPr>
                  <a:spLocks noChangeArrowheads="1"/>
                </p:cNvSpPr>
                <p:nvPr/>
              </p:nvSpPr>
              <p:spPr bwMode="auto">
                <a:xfrm>
                  <a:off x="28" y="2017"/>
                  <a:ext cx="255" cy="365"/>
                </a:xfrm>
                <a:prstGeom prst="rect">
                  <a:avLst/>
                </a:prstGeom>
                <a:noFill/>
                <a:ln w="9525">
                  <a:noFill/>
                  <a:miter lim="800000"/>
                  <a:headEnd/>
                  <a:tailEnd/>
                </a:ln>
                <a:effectLst/>
              </p:spPr>
              <p:txBody>
                <a:bodyPr/>
                <a:lstStyle/>
                <a:p>
                  <a:r>
                    <a:rPr lang="es-MX" sz="800">
                      <a:latin typeface="Arial" charset="0"/>
                      <a:cs typeface="Arial" charset="0"/>
                    </a:rPr>
                    <a:t>5</a:t>
                  </a:r>
                  <a:endParaRPr lang="es-MX" b="1">
                    <a:latin typeface="Arial" charset="0"/>
                    <a:cs typeface="Arial" charset="0"/>
                  </a:endParaRPr>
                </a:p>
                <a:p>
                  <a:pPr eaLnBrk="0" hangingPunct="0"/>
                  <a:endParaRPr lang="es-MX" sz="2400">
                    <a:latin typeface="Arial" charset="0"/>
                  </a:endParaRPr>
                </a:p>
              </p:txBody>
            </p:sp>
            <p:sp>
              <p:nvSpPr>
                <p:cNvPr id="156746" name="Rectangle 74"/>
                <p:cNvSpPr>
                  <a:spLocks noChangeArrowheads="1"/>
                </p:cNvSpPr>
                <p:nvPr/>
              </p:nvSpPr>
              <p:spPr bwMode="auto">
                <a:xfrm>
                  <a:off x="0" y="2017"/>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747" name="Group 75"/>
              <p:cNvGrpSpPr>
                <a:grpSpLocks/>
              </p:cNvGrpSpPr>
              <p:nvPr/>
            </p:nvGrpSpPr>
            <p:grpSpPr bwMode="auto">
              <a:xfrm>
                <a:off x="311" y="2017"/>
                <a:ext cx="1530" cy="365"/>
                <a:chOff x="311" y="2017"/>
                <a:chExt cx="1530" cy="365"/>
              </a:xfrm>
            </p:grpSpPr>
            <p:sp>
              <p:nvSpPr>
                <p:cNvPr id="156748" name="Rectangle 76"/>
                <p:cNvSpPr>
                  <a:spLocks noChangeArrowheads="1"/>
                </p:cNvSpPr>
                <p:nvPr/>
              </p:nvSpPr>
              <p:spPr bwMode="auto">
                <a:xfrm>
                  <a:off x="339" y="2017"/>
                  <a:ext cx="1474" cy="365"/>
                </a:xfrm>
                <a:prstGeom prst="rect">
                  <a:avLst/>
                </a:prstGeom>
                <a:noFill/>
                <a:ln w="9525">
                  <a:noFill/>
                  <a:miter lim="800000"/>
                  <a:headEnd/>
                  <a:tailEnd/>
                </a:ln>
                <a:effectLst/>
              </p:spPr>
              <p:txBody>
                <a:bodyPr/>
                <a:lstStyle/>
                <a:p>
                  <a:pPr algn="l"/>
                  <a:r>
                    <a:rPr lang="es-MX" sz="800">
                      <a:latin typeface="Arial" charset="0"/>
                      <a:cs typeface="Arial" charset="0"/>
                    </a:rPr>
                    <a:t>Ejecución de la remodelación</a:t>
                  </a:r>
                  <a:endParaRPr lang="es-MX" b="1">
                    <a:latin typeface="Arial" charset="0"/>
                    <a:cs typeface="Arial" charset="0"/>
                  </a:endParaRPr>
                </a:p>
                <a:p>
                  <a:pPr algn="l" eaLnBrk="0" hangingPunct="0"/>
                  <a:endParaRPr lang="es-MX" sz="2400">
                    <a:latin typeface="Arial" charset="0"/>
                  </a:endParaRPr>
                </a:p>
              </p:txBody>
            </p:sp>
            <p:sp>
              <p:nvSpPr>
                <p:cNvPr id="156749" name="Rectangle 77"/>
                <p:cNvSpPr>
                  <a:spLocks noChangeArrowheads="1"/>
                </p:cNvSpPr>
                <p:nvPr/>
              </p:nvSpPr>
              <p:spPr bwMode="auto">
                <a:xfrm>
                  <a:off x="311" y="2017"/>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50" name="Group 78"/>
              <p:cNvGrpSpPr>
                <a:grpSpLocks/>
              </p:cNvGrpSpPr>
              <p:nvPr/>
            </p:nvGrpSpPr>
            <p:grpSpPr bwMode="auto">
              <a:xfrm>
                <a:off x="1841" y="2017"/>
                <a:ext cx="920" cy="365"/>
                <a:chOff x="1841" y="2017"/>
                <a:chExt cx="920" cy="365"/>
              </a:xfrm>
            </p:grpSpPr>
            <p:sp>
              <p:nvSpPr>
                <p:cNvPr id="156751" name="Rectangle 79"/>
                <p:cNvSpPr>
                  <a:spLocks noChangeArrowheads="1"/>
                </p:cNvSpPr>
                <p:nvPr/>
              </p:nvSpPr>
              <p:spPr bwMode="auto">
                <a:xfrm>
                  <a:off x="1869" y="2017"/>
                  <a:ext cx="864" cy="365"/>
                </a:xfrm>
                <a:prstGeom prst="rect">
                  <a:avLst/>
                </a:prstGeom>
                <a:noFill/>
                <a:ln w="9525">
                  <a:noFill/>
                  <a:miter lim="800000"/>
                  <a:headEnd/>
                  <a:tailEnd/>
                </a:ln>
                <a:effectLst/>
              </p:spPr>
              <p:txBody>
                <a:bodyPr/>
                <a:lstStyle/>
                <a:p>
                  <a:pPr algn="r"/>
                  <a:r>
                    <a:rPr lang="es-MX" sz="800">
                      <a:latin typeface="Arial" charset="0"/>
                      <a:cs typeface="Arial" charset="0"/>
                    </a:rPr>
                    <a:t>5 meses</a:t>
                  </a:r>
                  <a:endParaRPr lang="es-MX" b="1">
                    <a:latin typeface="Arial" charset="0"/>
                    <a:cs typeface="Arial" charset="0"/>
                  </a:endParaRPr>
                </a:p>
                <a:p>
                  <a:pPr algn="r" eaLnBrk="0" hangingPunct="0"/>
                  <a:endParaRPr lang="es-MX" sz="2400">
                    <a:latin typeface="Arial" charset="0"/>
                  </a:endParaRPr>
                </a:p>
              </p:txBody>
            </p:sp>
            <p:sp>
              <p:nvSpPr>
                <p:cNvPr id="156752" name="Rectangle 80"/>
                <p:cNvSpPr>
                  <a:spLocks noChangeArrowheads="1"/>
                </p:cNvSpPr>
                <p:nvPr/>
              </p:nvSpPr>
              <p:spPr bwMode="auto">
                <a:xfrm>
                  <a:off x="1841" y="201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53" name="Group 81"/>
              <p:cNvGrpSpPr>
                <a:grpSpLocks/>
              </p:cNvGrpSpPr>
              <p:nvPr/>
            </p:nvGrpSpPr>
            <p:grpSpPr bwMode="auto">
              <a:xfrm>
                <a:off x="2761" y="2017"/>
                <a:ext cx="920" cy="365"/>
                <a:chOff x="2761" y="2017"/>
                <a:chExt cx="920" cy="365"/>
              </a:xfrm>
            </p:grpSpPr>
            <p:sp>
              <p:nvSpPr>
                <p:cNvPr id="156754" name="Rectangle 82"/>
                <p:cNvSpPr>
                  <a:spLocks noChangeArrowheads="1"/>
                </p:cNvSpPr>
                <p:nvPr/>
              </p:nvSpPr>
              <p:spPr bwMode="auto">
                <a:xfrm>
                  <a:off x="2789" y="2017"/>
                  <a:ext cx="864" cy="365"/>
                </a:xfrm>
                <a:prstGeom prst="rect">
                  <a:avLst/>
                </a:prstGeom>
                <a:noFill/>
                <a:ln w="9525">
                  <a:noFill/>
                  <a:miter lim="800000"/>
                  <a:headEnd/>
                  <a:tailEnd/>
                </a:ln>
                <a:effectLst/>
              </p:spPr>
              <p:txBody>
                <a:bodyPr/>
                <a:lstStyle/>
                <a:p>
                  <a:pPr algn="r"/>
                  <a:r>
                    <a:rPr lang="es-MX" sz="800">
                      <a:latin typeface="Arial" charset="0"/>
                      <a:cs typeface="Arial" charset="0"/>
                    </a:rPr>
                    <a:t>2.400</a:t>
                  </a:r>
                  <a:endParaRPr lang="es-MX" b="1">
                    <a:latin typeface="Arial" charset="0"/>
                    <a:cs typeface="Arial" charset="0"/>
                  </a:endParaRPr>
                </a:p>
                <a:p>
                  <a:pPr algn="r" eaLnBrk="0" hangingPunct="0"/>
                  <a:endParaRPr lang="es-MX" sz="2400">
                    <a:latin typeface="Arial" charset="0"/>
                  </a:endParaRPr>
                </a:p>
              </p:txBody>
            </p:sp>
            <p:sp>
              <p:nvSpPr>
                <p:cNvPr id="156755" name="Rectangle 83"/>
                <p:cNvSpPr>
                  <a:spLocks noChangeArrowheads="1"/>
                </p:cNvSpPr>
                <p:nvPr/>
              </p:nvSpPr>
              <p:spPr bwMode="auto">
                <a:xfrm>
                  <a:off x="2761" y="201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56" name="Group 84"/>
              <p:cNvGrpSpPr>
                <a:grpSpLocks/>
              </p:cNvGrpSpPr>
              <p:nvPr/>
            </p:nvGrpSpPr>
            <p:grpSpPr bwMode="auto">
              <a:xfrm>
                <a:off x="0" y="2382"/>
                <a:ext cx="311" cy="365"/>
                <a:chOff x="0" y="2382"/>
                <a:chExt cx="311" cy="365"/>
              </a:xfrm>
            </p:grpSpPr>
            <p:sp>
              <p:nvSpPr>
                <p:cNvPr id="156757" name="Rectangle 85"/>
                <p:cNvSpPr>
                  <a:spLocks noChangeArrowheads="1"/>
                </p:cNvSpPr>
                <p:nvPr/>
              </p:nvSpPr>
              <p:spPr bwMode="auto">
                <a:xfrm>
                  <a:off x="28" y="2382"/>
                  <a:ext cx="255" cy="365"/>
                </a:xfrm>
                <a:prstGeom prst="rect">
                  <a:avLst/>
                </a:prstGeom>
                <a:noFill/>
                <a:ln w="9525">
                  <a:noFill/>
                  <a:miter lim="800000"/>
                  <a:headEnd/>
                  <a:tailEnd/>
                </a:ln>
                <a:effectLst/>
              </p:spPr>
              <p:txBody>
                <a:bodyPr/>
                <a:lstStyle/>
                <a:p>
                  <a:r>
                    <a:rPr lang="es-MX" sz="800">
                      <a:latin typeface="Arial" charset="0"/>
                      <a:cs typeface="Arial" charset="0"/>
                    </a:rPr>
                    <a:t>6</a:t>
                  </a:r>
                  <a:endParaRPr lang="es-MX" b="1">
                    <a:latin typeface="Arial" charset="0"/>
                    <a:cs typeface="Arial" charset="0"/>
                  </a:endParaRPr>
                </a:p>
                <a:p>
                  <a:pPr eaLnBrk="0" hangingPunct="0"/>
                  <a:endParaRPr lang="es-MX" sz="2400">
                    <a:latin typeface="Arial" charset="0"/>
                  </a:endParaRPr>
                </a:p>
              </p:txBody>
            </p:sp>
            <p:sp>
              <p:nvSpPr>
                <p:cNvPr id="156758" name="Rectangle 86"/>
                <p:cNvSpPr>
                  <a:spLocks noChangeArrowheads="1"/>
                </p:cNvSpPr>
                <p:nvPr/>
              </p:nvSpPr>
              <p:spPr bwMode="auto">
                <a:xfrm>
                  <a:off x="0" y="2382"/>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759" name="Group 87"/>
              <p:cNvGrpSpPr>
                <a:grpSpLocks/>
              </p:cNvGrpSpPr>
              <p:nvPr/>
            </p:nvGrpSpPr>
            <p:grpSpPr bwMode="auto">
              <a:xfrm>
                <a:off x="311" y="2382"/>
                <a:ext cx="1530" cy="365"/>
                <a:chOff x="311" y="2382"/>
                <a:chExt cx="1530" cy="365"/>
              </a:xfrm>
            </p:grpSpPr>
            <p:sp>
              <p:nvSpPr>
                <p:cNvPr id="156760" name="Rectangle 88"/>
                <p:cNvSpPr>
                  <a:spLocks noChangeArrowheads="1"/>
                </p:cNvSpPr>
                <p:nvPr/>
              </p:nvSpPr>
              <p:spPr bwMode="auto">
                <a:xfrm>
                  <a:off x="339" y="2382"/>
                  <a:ext cx="1474" cy="365"/>
                </a:xfrm>
                <a:prstGeom prst="rect">
                  <a:avLst/>
                </a:prstGeom>
                <a:noFill/>
                <a:ln w="9525">
                  <a:noFill/>
                  <a:miter lim="800000"/>
                  <a:headEnd/>
                  <a:tailEnd/>
                </a:ln>
                <a:effectLst/>
              </p:spPr>
              <p:txBody>
                <a:bodyPr/>
                <a:lstStyle/>
                <a:p>
                  <a:pPr algn="l"/>
                  <a:r>
                    <a:rPr lang="es-MX" sz="800">
                      <a:latin typeface="Arial" charset="0"/>
                      <a:cs typeface="Arial" charset="0"/>
                    </a:rPr>
                    <a:t>Arreglos de tuberías e  Instalaciones eléctricas</a:t>
                  </a:r>
                  <a:endParaRPr lang="es-MX" b="1">
                    <a:latin typeface="Arial" charset="0"/>
                    <a:cs typeface="Arial" charset="0"/>
                  </a:endParaRPr>
                </a:p>
                <a:p>
                  <a:pPr algn="l" eaLnBrk="0" hangingPunct="0"/>
                  <a:endParaRPr lang="es-MX" sz="2400">
                    <a:latin typeface="Arial" charset="0"/>
                  </a:endParaRPr>
                </a:p>
              </p:txBody>
            </p:sp>
            <p:sp>
              <p:nvSpPr>
                <p:cNvPr id="156761" name="Rectangle 89"/>
                <p:cNvSpPr>
                  <a:spLocks noChangeArrowheads="1"/>
                </p:cNvSpPr>
                <p:nvPr/>
              </p:nvSpPr>
              <p:spPr bwMode="auto">
                <a:xfrm>
                  <a:off x="311" y="2382"/>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62" name="Group 90"/>
              <p:cNvGrpSpPr>
                <a:grpSpLocks/>
              </p:cNvGrpSpPr>
              <p:nvPr/>
            </p:nvGrpSpPr>
            <p:grpSpPr bwMode="auto">
              <a:xfrm>
                <a:off x="1841" y="2382"/>
                <a:ext cx="920" cy="365"/>
                <a:chOff x="1841" y="2382"/>
                <a:chExt cx="920" cy="365"/>
              </a:xfrm>
            </p:grpSpPr>
            <p:sp>
              <p:nvSpPr>
                <p:cNvPr id="156763" name="Rectangle 91"/>
                <p:cNvSpPr>
                  <a:spLocks noChangeArrowheads="1"/>
                </p:cNvSpPr>
                <p:nvPr/>
              </p:nvSpPr>
              <p:spPr bwMode="auto">
                <a:xfrm>
                  <a:off x="1869" y="2382"/>
                  <a:ext cx="864" cy="365"/>
                </a:xfrm>
                <a:prstGeom prst="rect">
                  <a:avLst/>
                </a:prstGeom>
                <a:noFill/>
                <a:ln w="9525">
                  <a:noFill/>
                  <a:miter lim="800000"/>
                  <a:headEnd/>
                  <a:tailEnd/>
                </a:ln>
                <a:effectLst/>
              </p:spPr>
              <p:txBody>
                <a:bodyPr/>
                <a:lstStyle/>
                <a:p>
                  <a:pPr algn="r"/>
                  <a:r>
                    <a:rPr lang="es-MX" sz="800">
                      <a:latin typeface="Arial" charset="0"/>
                      <a:cs typeface="Arial" charset="0"/>
                    </a:rPr>
                    <a:t>3 meses</a:t>
                  </a:r>
                  <a:endParaRPr lang="es-MX" b="1">
                    <a:latin typeface="Arial" charset="0"/>
                    <a:cs typeface="Arial" charset="0"/>
                  </a:endParaRPr>
                </a:p>
                <a:p>
                  <a:pPr algn="r" eaLnBrk="0" hangingPunct="0"/>
                  <a:endParaRPr lang="es-MX" sz="2400">
                    <a:latin typeface="Arial" charset="0"/>
                  </a:endParaRPr>
                </a:p>
              </p:txBody>
            </p:sp>
            <p:sp>
              <p:nvSpPr>
                <p:cNvPr id="156764" name="Rectangle 92"/>
                <p:cNvSpPr>
                  <a:spLocks noChangeArrowheads="1"/>
                </p:cNvSpPr>
                <p:nvPr/>
              </p:nvSpPr>
              <p:spPr bwMode="auto">
                <a:xfrm>
                  <a:off x="1841" y="2382"/>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65" name="Group 93"/>
              <p:cNvGrpSpPr>
                <a:grpSpLocks/>
              </p:cNvGrpSpPr>
              <p:nvPr/>
            </p:nvGrpSpPr>
            <p:grpSpPr bwMode="auto">
              <a:xfrm>
                <a:off x="2761" y="2382"/>
                <a:ext cx="920" cy="365"/>
                <a:chOff x="2761" y="2382"/>
                <a:chExt cx="920" cy="365"/>
              </a:xfrm>
            </p:grpSpPr>
            <p:sp>
              <p:nvSpPr>
                <p:cNvPr id="156766" name="Rectangle 94"/>
                <p:cNvSpPr>
                  <a:spLocks noChangeArrowheads="1"/>
                </p:cNvSpPr>
                <p:nvPr/>
              </p:nvSpPr>
              <p:spPr bwMode="auto">
                <a:xfrm>
                  <a:off x="2789" y="2382"/>
                  <a:ext cx="864" cy="365"/>
                </a:xfrm>
                <a:prstGeom prst="rect">
                  <a:avLst/>
                </a:prstGeom>
                <a:noFill/>
                <a:ln w="9525">
                  <a:noFill/>
                  <a:miter lim="800000"/>
                  <a:headEnd/>
                  <a:tailEnd/>
                </a:ln>
                <a:effectLst/>
              </p:spPr>
              <p:txBody>
                <a:bodyPr/>
                <a:lstStyle/>
                <a:p>
                  <a:pPr algn="r"/>
                  <a:r>
                    <a:rPr lang="es-MX" sz="800">
                      <a:latin typeface="Arial" charset="0"/>
                      <a:cs typeface="Arial" charset="0"/>
                    </a:rPr>
                    <a:t>2.400</a:t>
                  </a:r>
                  <a:endParaRPr lang="es-MX" b="1">
                    <a:latin typeface="Arial" charset="0"/>
                    <a:cs typeface="Arial" charset="0"/>
                  </a:endParaRPr>
                </a:p>
                <a:p>
                  <a:pPr algn="r" eaLnBrk="0" hangingPunct="0"/>
                  <a:endParaRPr lang="es-MX" sz="2400">
                    <a:latin typeface="Arial" charset="0"/>
                  </a:endParaRPr>
                </a:p>
              </p:txBody>
            </p:sp>
            <p:sp>
              <p:nvSpPr>
                <p:cNvPr id="156767" name="Rectangle 95"/>
                <p:cNvSpPr>
                  <a:spLocks noChangeArrowheads="1"/>
                </p:cNvSpPr>
                <p:nvPr/>
              </p:nvSpPr>
              <p:spPr bwMode="auto">
                <a:xfrm>
                  <a:off x="2761" y="2382"/>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68" name="Group 96"/>
              <p:cNvGrpSpPr>
                <a:grpSpLocks/>
              </p:cNvGrpSpPr>
              <p:nvPr/>
            </p:nvGrpSpPr>
            <p:grpSpPr bwMode="auto">
              <a:xfrm>
                <a:off x="0" y="2747"/>
                <a:ext cx="311" cy="365"/>
                <a:chOff x="0" y="2747"/>
                <a:chExt cx="311" cy="365"/>
              </a:xfrm>
            </p:grpSpPr>
            <p:sp>
              <p:nvSpPr>
                <p:cNvPr id="156769" name="Rectangle 97"/>
                <p:cNvSpPr>
                  <a:spLocks noChangeArrowheads="1"/>
                </p:cNvSpPr>
                <p:nvPr/>
              </p:nvSpPr>
              <p:spPr bwMode="auto">
                <a:xfrm>
                  <a:off x="28" y="2747"/>
                  <a:ext cx="255" cy="365"/>
                </a:xfrm>
                <a:prstGeom prst="rect">
                  <a:avLst/>
                </a:prstGeom>
                <a:noFill/>
                <a:ln w="9525">
                  <a:noFill/>
                  <a:miter lim="800000"/>
                  <a:headEnd/>
                  <a:tailEnd/>
                </a:ln>
                <a:effectLst/>
              </p:spPr>
              <p:txBody>
                <a:bodyPr/>
                <a:lstStyle/>
                <a:p>
                  <a:r>
                    <a:rPr lang="es-MX" sz="800">
                      <a:latin typeface="Arial" charset="0"/>
                      <a:cs typeface="Arial" charset="0"/>
                    </a:rPr>
                    <a:t>7</a:t>
                  </a:r>
                  <a:endParaRPr lang="es-MX" b="1">
                    <a:latin typeface="Arial" charset="0"/>
                    <a:cs typeface="Arial" charset="0"/>
                  </a:endParaRPr>
                </a:p>
                <a:p>
                  <a:pPr eaLnBrk="0" hangingPunct="0"/>
                  <a:endParaRPr lang="es-MX" sz="2400">
                    <a:latin typeface="Arial" charset="0"/>
                  </a:endParaRPr>
                </a:p>
              </p:txBody>
            </p:sp>
            <p:sp>
              <p:nvSpPr>
                <p:cNvPr id="156770" name="Rectangle 98"/>
                <p:cNvSpPr>
                  <a:spLocks noChangeArrowheads="1"/>
                </p:cNvSpPr>
                <p:nvPr/>
              </p:nvSpPr>
              <p:spPr bwMode="auto">
                <a:xfrm>
                  <a:off x="0" y="2747"/>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771" name="Group 99"/>
              <p:cNvGrpSpPr>
                <a:grpSpLocks/>
              </p:cNvGrpSpPr>
              <p:nvPr/>
            </p:nvGrpSpPr>
            <p:grpSpPr bwMode="auto">
              <a:xfrm>
                <a:off x="311" y="2747"/>
                <a:ext cx="1530" cy="365"/>
                <a:chOff x="311" y="2747"/>
                <a:chExt cx="1530" cy="365"/>
              </a:xfrm>
            </p:grpSpPr>
            <p:sp>
              <p:nvSpPr>
                <p:cNvPr id="156772" name="Rectangle 100"/>
                <p:cNvSpPr>
                  <a:spLocks noChangeArrowheads="1"/>
                </p:cNvSpPr>
                <p:nvPr/>
              </p:nvSpPr>
              <p:spPr bwMode="auto">
                <a:xfrm>
                  <a:off x="339" y="2747"/>
                  <a:ext cx="1474" cy="365"/>
                </a:xfrm>
                <a:prstGeom prst="rect">
                  <a:avLst/>
                </a:prstGeom>
                <a:noFill/>
                <a:ln w="9525">
                  <a:noFill/>
                  <a:miter lim="800000"/>
                  <a:headEnd/>
                  <a:tailEnd/>
                </a:ln>
                <a:effectLst/>
              </p:spPr>
              <p:txBody>
                <a:bodyPr/>
                <a:lstStyle/>
                <a:p>
                  <a:pPr algn="l"/>
                  <a:r>
                    <a:rPr lang="es-MX" sz="800">
                      <a:latin typeface="Arial" charset="0"/>
                      <a:cs typeface="Arial" charset="0"/>
                    </a:rPr>
                    <a:t>Implantación de Interiores y exteriores</a:t>
                  </a:r>
                  <a:endParaRPr lang="es-MX" b="1">
                    <a:latin typeface="Arial" charset="0"/>
                    <a:cs typeface="Arial" charset="0"/>
                  </a:endParaRPr>
                </a:p>
                <a:p>
                  <a:pPr algn="l" eaLnBrk="0" hangingPunct="0"/>
                  <a:endParaRPr lang="es-MX" sz="2400">
                    <a:latin typeface="Arial" charset="0"/>
                  </a:endParaRPr>
                </a:p>
              </p:txBody>
            </p:sp>
            <p:sp>
              <p:nvSpPr>
                <p:cNvPr id="156773" name="Rectangle 101"/>
                <p:cNvSpPr>
                  <a:spLocks noChangeArrowheads="1"/>
                </p:cNvSpPr>
                <p:nvPr/>
              </p:nvSpPr>
              <p:spPr bwMode="auto">
                <a:xfrm>
                  <a:off x="311" y="2747"/>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74" name="Group 102"/>
              <p:cNvGrpSpPr>
                <a:grpSpLocks/>
              </p:cNvGrpSpPr>
              <p:nvPr/>
            </p:nvGrpSpPr>
            <p:grpSpPr bwMode="auto">
              <a:xfrm>
                <a:off x="1841" y="2747"/>
                <a:ext cx="920" cy="365"/>
                <a:chOff x="1841" y="2747"/>
                <a:chExt cx="920" cy="365"/>
              </a:xfrm>
            </p:grpSpPr>
            <p:sp>
              <p:nvSpPr>
                <p:cNvPr id="156775" name="Rectangle 103"/>
                <p:cNvSpPr>
                  <a:spLocks noChangeArrowheads="1"/>
                </p:cNvSpPr>
                <p:nvPr/>
              </p:nvSpPr>
              <p:spPr bwMode="auto">
                <a:xfrm>
                  <a:off x="1869" y="2747"/>
                  <a:ext cx="864" cy="365"/>
                </a:xfrm>
                <a:prstGeom prst="rect">
                  <a:avLst/>
                </a:prstGeom>
                <a:noFill/>
                <a:ln w="9525">
                  <a:noFill/>
                  <a:miter lim="800000"/>
                  <a:headEnd/>
                  <a:tailEnd/>
                </a:ln>
                <a:effectLst/>
              </p:spPr>
              <p:txBody>
                <a:bodyPr/>
                <a:lstStyle/>
                <a:p>
                  <a:pPr algn="r"/>
                  <a:r>
                    <a:rPr lang="es-MX" sz="800">
                      <a:latin typeface="Arial" charset="0"/>
                      <a:cs typeface="Arial" charset="0"/>
                    </a:rPr>
                    <a:t>7 meses</a:t>
                  </a:r>
                  <a:endParaRPr lang="es-MX" b="1">
                    <a:latin typeface="Arial" charset="0"/>
                    <a:cs typeface="Arial" charset="0"/>
                  </a:endParaRPr>
                </a:p>
                <a:p>
                  <a:pPr algn="r" eaLnBrk="0" hangingPunct="0"/>
                  <a:endParaRPr lang="es-MX" sz="2400">
                    <a:latin typeface="Arial" charset="0"/>
                  </a:endParaRPr>
                </a:p>
              </p:txBody>
            </p:sp>
            <p:sp>
              <p:nvSpPr>
                <p:cNvPr id="156776" name="Rectangle 104"/>
                <p:cNvSpPr>
                  <a:spLocks noChangeArrowheads="1"/>
                </p:cNvSpPr>
                <p:nvPr/>
              </p:nvSpPr>
              <p:spPr bwMode="auto">
                <a:xfrm>
                  <a:off x="1841" y="274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77" name="Group 105"/>
              <p:cNvGrpSpPr>
                <a:grpSpLocks/>
              </p:cNvGrpSpPr>
              <p:nvPr/>
            </p:nvGrpSpPr>
            <p:grpSpPr bwMode="auto">
              <a:xfrm>
                <a:off x="2761" y="2747"/>
                <a:ext cx="920" cy="365"/>
                <a:chOff x="2761" y="2747"/>
                <a:chExt cx="920" cy="365"/>
              </a:xfrm>
            </p:grpSpPr>
            <p:sp>
              <p:nvSpPr>
                <p:cNvPr id="156778" name="Rectangle 106"/>
                <p:cNvSpPr>
                  <a:spLocks noChangeArrowheads="1"/>
                </p:cNvSpPr>
                <p:nvPr/>
              </p:nvSpPr>
              <p:spPr bwMode="auto">
                <a:xfrm>
                  <a:off x="2789" y="2747"/>
                  <a:ext cx="864" cy="365"/>
                </a:xfrm>
                <a:prstGeom prst="rect">
                  <a:avLst/>
                </a:prstGeom>
                <a:noFill/>
                <a:ln w="9525">
                  <a:noFill/>
                  <a:miter lim="800000"/>
                  <a:headEnd/>
                  <a:tailEnd/>
                </a:ln>
                <a:effectLst/>
              </p:spPr>
              <p:txBody>
                <a:bodyPr/>
                <a:lstStyle/>
                <a:p>
                  <a:pPr algn="r"/>
                  <a:r>
                    <a:rPr lang="es-MX" sz="800">
                      <a:latin typeface="Arial" charset="0"/>
                      <a:cs typeface="Arial" charset="0"/>
                    </a:rPr>
                    <a:t>6.000</a:t>
                  </a:r>
                  <a:endParaRPr lang="es-MX" b="1">
                    <a:latin typeface="Arial" charset="0"/>
                    <a:cs typeface="Arial" charset="0"/>
                  </a:endParaRPr>
                </a:p>
                <a:p>
                  <a:pPr algn="r" eaLnBrk="0" hangingPunct="0"/>
                  <a:endParaRPr lang="es-MX" sz="2400">
                    <a:latin typeface="Arial" charset="0"/>
                  </a:endParaRPr>
                </a:p>
              </p:txBody>
            </p:sp>
            <p:sp>
              <p:nvSpPr>
                <p:cNvPr id="156779" name="Rectangle 107"/>
                <p:cNvSpPr>
                  <a:spLocks noChangeArrowheads="1"/>
                </p:cNvSpPr>
                <p:nvPr/>
              </p:nvSpPr>
              <p:spPr bwMode="auto">
                <a:xfrm>
                  <a:off x="2761" y="274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80" name="Group 108"/>
              <p:cNvGrpSpPr>
                <a:grpSpLocks/>
              </p:cNvGrpSpPr>
              <p:nvPr/>
            </p:nvGrpSpPr>
            <p:grpSpPr bwMode="auto">
              <a:xfrm>
                <a:off x="0" y="3112"/>
                <a:ext cx="311" cy="365"/>
                <a:chOff x="0" y="3112"/>
                <a:chExt cx="311" cy="365"/>
              </a:xfrm>
            </p:grpSpPr>
            <p:sp>
              <p:nvSpPr>
                <p:cNvPr id="156781" name="Rectangle 109"/>
                <p:cNvSpPr>
                  <a:spLocks noChangeArrowheads="1"/>
                </p:cNvSpPr>
                <p:nvPr/>
              </p:nvSpPr>
              <p:spPr bwMode="auto">
                <a:xfrm>
                  <a:off x="28" y="3112"/>
                  <a:ext cx="255" cy="365"/>
                </a:xfrm>
                <a:prstGeom prst="rect">
                  <a:avLst/>
                </a:prstGeom>
                <a:noFill/>
                <a:ln w="9525">
                  <a:noFill/>
                  <a:miter lim="800000"/>
                  <a:headEnd/>
                  <a:tailEnd/>
                </a:ln>
                <a:effectLst/>
              </p:spPr>
              <p:txBody>
                <a:bodyPr/>
                <a:lstStyle/>
                <a:p>
                  <a:r>
                    <a:rPr lang="es-MX" sz="800">
                      <a:latin typeface="Arial" charset="0"/>
                      <a:cs typeface="Arial" charset="0"/>
                    </a:rPr>
                    <a:t>8</a:t>
                  </a:r>
                  <a:endParaRPr lang="es-MX" b="1">
                    <a:latin typeface="Arial" charset="0"/>
                    <a:cs typeface="Arial" charset="0"/>
                  </a:endParaRPr>
                </a:p>
                <a:p>
                  <a:pPr eaLnBrk="0" hangingPunct="0"/>
                  <a:endParaRPr lang="es-MX" sz="2400">
                    <a:latin typeface="Arial" charset="0"/>
                  </a:endParaRPr>
                </a:p>
              </p:txBody>
            </p:sp>
            <p:sp>
              <p:nvSpPr>
                <p:cNvPr id="156782" name="Rectangle 110"/>
                <p:cNvSpPr>
                  <a:spLocks noChangeArrowheads="1"/>
                </p:cNvSpPr>
                <p:nvPr/>
              </p:nvSpPr>
              <p:spPr bwMode="auto">
                <a:xfrm>
                  <a:off x="0" y="3112"/>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783" name="Group 111"/>
              <p:cNvGrpSpPr>
                <a:grpSpLocks/>
              </p:cNvGrpSpPr>
              <p:nvPr/>
            </p:nvGrpSpPr>
            <p:grpSpPr bwMode="auto">
              <a:xfrm>
                <a:off x="311" y="3112"/>
                <a:ext cx="1530" cy="365"/>
                <a:chOff x="311" y="3112"/>
                <a:chExt cx="1530" cy="365"/>
              </a:xfrm>
            </p:grpSpPr>
            <p:sp>
              <p:nvSpPr>
                <p:cNvPr id="156784" name="Rectangle 112"/>
                <p:cNvSpPr>
                  <a:spLocks noChangeArrowheads="1"/>
                </p:cNvSpPr>
                <p:nvPr/>
              </p:nvSpPr>
              <p:spPr bwMode="auto">
                <a:xfrm>
                  <a:off x="339" y="3112"/>
                  <a:ext cx="1474" cy="365"/>
                </a:xfrm>
                <a:prstGeom prst="rect">
                  <a:avLst/>
                </a:prstGeom>
                <a:noFill/>
                <a:ln w="9525">
                  <a:noFill/>
                  <a:miter lim="800000"/>
                  <a:headEnd/>
                  <a:tailEnd/>
                </a:ln>
                <a:effectLst/>
              </p:spPr>
              <p:txBody>
                <a:bodyPr/>
                <a:lstStyle/>
                <a:p>
                  <a:pPr algn="l"/>
                  <a:r>
                    <a:rPr lang="es-MX" sz="800">
                      <a:latin typeface="Arial" charset="0"/>
                      <a:cs typeface="Arial" charset="0"/>
                    </a:rPr>
                    <a:t>Distribución y diseño del parqueadero</a:t>
                  </a:r>
                  <a:endParaRPr lang="es-MX" b="1">
                    <a:latin typeface="Arial" charset="0"/>
                    <a:cs typeface="Arial" charset="0"/>
                  </a:endParaRPr>
                </a:p>
                <a:p>
                  <a:pPr algn="l" eaLnBrk="0" hangingPunct="0"/>
                  <a:endParaRPr lang="es-MX" sz="2400">
                    <a:latin typeface="Arial" charset="0"/>
                  </a:endParaRPr>
                </a:p>
              </p:txBody>
            </p:sp>
            <p:sp>
              <p:nvSpPr>
                <p:cNvPr id="156785" name="Rectangle 113"/>
                <p:cNvSpPr>
                  <a:spLocks noChangeArrowheads="1"/>
                </p:cNvSpPr>
                <p:nvPr/>
              </p:nvSpPr>
              <p:spPr bwMode="auto">
                <a:xfrm>
                  <a:off x="311" y="3112"/>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86" name="Group 114"/>
              <p:cNvGrpSpPr>
                <a:grpSpLocks/>
              </p:cNvGrpSpPr>
              <p:nvPr/>
            </p:nvGrpSpPr>
            <p:grpSpPr bwMode="auto">
              <a:xfrm>
                <a:off x="1841" y="3112"/>
                <a:ext cx="920" cy="365"/>
                <a:chOff x="1841" y="3112"/>
                <a:chExt cx="920" cy="365"/>
              </a:xfrm>
            </p:grpSpPr>
            <p:sp>
              <p:nvSpPr>
                <p:cNvPr id="156787" name="Rectangle 115"/>
                <p:cNvSpPr>
                  <a:spLocks noChangeArrowheads="1"/>
                </p:cNvSpPr>
                <p:nvPr/>
              </p:nvSpPr>
              <p:spPr bwMode="auto">
                <a:xfrm>
                  <a:off x="1869" y="3112"/>
                  <a:ext cx="864" cy="365"/>
                </a:xfrm>
                <a:prstGeom prst="rect">
                  <a:avLst/>
                </a:prstGeom>
                <a:noFill/>
                <a:ln w="9525">
                  <a:noFill/>
                  <a:miter lim="800000"/>
                  <a:headEnd/>
                  <a:tailEnd/>
                </a:ln>
                <a:effectLst/>
              </p:spPr>
              <p:txBody>
                <a:bodyPr/>
                <a:lstStyle/>
                <a:p>
                  <a:pPr algn="r"/>
                  <a:r>
                    <a:rPr lang="es-MX" sz="800">
                      <a:latin typeface="Arial" charset="0"/>
                      <a:cs typeface="Arial" charset="0"/>
                    </a:rPr>
                    <a:t>3 meses</a:t>
                  </a:r>
                  <a:endParaRPr lang="es-MX" b="1">
                    <a:latin typeface="Arial" charset="0"/>
                    <a:cs typeface="Arial" charset="0"/>
                  </a:endParaRPr>
                </a:p>
                <a:p>
                  <a:pPr algn="r" eaLnBrk="0" hangingPunct="0"/>
                  <a:endParaRPr lang="es-MX" sz="2400">
                    <a:latin typeface="Arial" charset="0"/>
                  </a:endParaRPr>
                </a:p>
              </p:txBody>
            </p:sp>
            <p:sp>
              <p:nvSpPr>
                <p:cNvPr id="156788" name="Rectangle 116"/>
                <p:cNvSpPr>
                  <a:spLocks noChangeArrowheads="1"/>
                </p:cNvSpPr>
                <p:nvPr/>
              </p:nvSpPr>
              <p:spPr bwMode="auto">
                <a:xfrm>
                  <a:off x="1841" y="3112"/>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89" name="Group 117"/>
              <p:cNvGrpSpPr>
                <a:grpSpLocks/>
              </p:cNvGrpSpPr>
              <p:nvPr/>
            </p:nvGrpSpPr>
            <p:grpSpPr bwMode="auto">
              <a:xfrm>
                <a:off x="2761" y="3112"/>
                <a:ext cx="920" cy="365"/>
                <a:chOff x="2761" y="3112"/>
                <a:chExt cx="920" cy="365"/>
              </a:xfrm>
            </p:grpSpPr>
            <p:sp>
              <p:nvSpPr>
                <p:cNvPr id="156790" name="Rectangle 118"/>
                <p:cNvSpPr>
                  <a:spLocks noChangeArrowheads="1"/>
                </p:cNvSpPr>
                <p:nvPr/>
              </p:nvSpPr>
              <p:spPr bwMode="auto">
                <a:xfrm>
                  <a:off x="2789" y="3112"/>
                  <a:ext cx="864" cy="365"/>
                </a:xfrm>
                <a:prstGeom prst="rect">
                  <a:avLst/>
                </a:prstGeom>
                <a:noFill/>
                <a:ln w="9525">
                  <a:noFill/>
                  <a:miter lim="800000"/>
                  <a:headEnd/>
                  <a:tailEnd/>
                </a:ln>
                <a:effectLst/>
              </p:spPr>
              <p:txBody>
                <a:bodyPr/>
                <a:lstStyle/>
                <a:p>
                  <a:pPr algn="r"/>
                  <a:r>
                    <a:rPr lang="es-MX" sz="800">
                      <a:latin typeface="Arial" charset="0"/>
                      <a:cs typeface="Arial" charset="0"/>
                    </a:rPr>
                    <a:t>1.800</a:t>
                  </a:r>
                  <a:endParaRPr lang="es-MX" b="1">
                    <a:latin typeface="Arial" charset="0"/>
                    <a:cs typeface="Arial" charset="0"/>
                  </a:endParaRPr>
                </a:p>
                <a:p>
                  <a:pPr algn="r" eaLnBrk="0" hangingPunct="0"/>
                  <a:endParaRPr lang="es-MX" sz="2400">
                    <a:latin typeface="Arial" charset="0"/>
                  </a:endParaRPr>
                </a:p>
              </p:txBody>
            </p:sp>
            <p:sp>
              <p:nvSpPr>
                <p:cNvPr id="156791" name="Rectangle 119"/>
                <p:cNvSpPr>
                  <a:spLocks noChangeArrowheads="1"/>
                </p:cNvSpPr>
                <p:nvPr/>
              </p:nvSpPr>
              <p:spPr bwMode="auto">
                <a:xfrm>
                  <a:off x="2761" y="3112"/>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792" name="Group 120"/>
              <p:cNvGrpSpPr>
                <a:grpSpLocks/>
              </p:cNvGrpSpPr>
              <p:nvPr/>
            </p:nvGrpSpPr>
            <p:grpSpPr bwMode="auto">
              <a:xfrm>
                <a:off x="0" y="3477"/>
                <a:ext cx="311" cy="365"/>
                <a:chOff x="0" y="3477"/>
                <a:chExt cx="311" cy="365"/>
              </a:xfrm>
            </p:grpSpPr>
            <p:sp>
              <p:nvSpPr>
                <p:cNvPr id="156793" name="Rectangle 121"/>
                <p:cNvSpPr>
                  <a:spLocks noChangeArrowheads="1"/>
                </p:cNvSpPr>
                <p:nvPr/>
              </p:nvSpPr>
              <p:spPr bwMode="auto">
                <a:xfrm>
                  <a:off x="28" y="3477"/>
                  <a:ext cx="255" cy="365"/>
                </a:xfrm>
                <a:prstGeom prst="rect">
                  <a:avLst/>
                </a:prstGeom>
                <a:noFill/>
                <a:ln w="9525">
                  <a:noFill/>
                  <a:miter lim="800000"/>
                  <a:headEnd/>
                  <a:tailEnd/>
                </a:ln>
                <a:effectLst/>
              </p:spPr>
              <p:txBody>
                <a:bodyPr/>
                <a:lstStyle/>
                <a:p>
                  <a:r>
                    <a:rPr lang="es-MX" sz="800">
                      <a:latin typeface="Arial" charset="0"/>
                      <a:cs typeface="Arial" charset="0"/>
                    </a:rPr>
                    <a:t>9</a:t>
                  </a:r>
                  <a:endParaRPr lang="es-MX" b="1">
                    <a:latin typeface="Arial" charset="0"/>
                    <a:cs typeface="Arial" charset="0"/>
                  </a:endParaRPr>
                </a:p>
                <a:p>
                  <a:pPr eaLnBrk="0" hangingPunct="0"/>
                  <a:endParaRPr lang="es-MX" sz="2400">
                    <a:latin typeface="Arial" charset="0"/>
                  </a:endParaRPr>
                </a:p>
              </p:txBody>
            </p:sp>
            <p:sp>
              <p:nvSpPr>
                <p:cNvPr id="156794" name="Rectangle 122"/>
                <p:cNvSpPr>
                  <a:spLocks noChangeArrowheads="1"/>
                </p:cNvSpPr>
                <p:nvPr/>
              </p:nvSpPr>
              <p:spPr bwMode="auto">
                <a:xfrm>
                  <a:off x="0" y="3477"/>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795" name="Group 123"/>
              <p:cNvGrpSpPr>
                <a:grpSpLocks/>
              </p:cNvGrpSpPr>
              <p:nvPr/>
            </p:nvGrpSpPr>
            <p:grpSpPr bwMode="auto">
              <a:xfrm>
                <a:off x="311" y="3477"/>
                <a:ext cx="1530" cy="365"/>
                <a:chOff x="311" y="3477"/>
                <a:chExt cx="1530" cy="365"/>
              </a:xfrm>
            </p:grpSpPr>
            <p:sp>
              <p:nvSpPr>
                <p:cNvPr id="156796" name="Rectangle 124"/>
                <p:cNvSpPr>
                  <a:spLocks noChangeArrowheads="1"/>
                </p:cNvSpPr>
                <p:nvPr/>
              </p:nvSpPr>
              <p:spPr bwMode="auto">
                <a:xfrm>
                  <a:off x="339" y="3477"/>
                  <a:ext cx="1474" cy="365"/>
                </a:xfrm>
                <a:prstGeom prst="rect">
                  <a:avLst/>
                </a:prstGeom>
                <a:noFill/>
                <a:ln w="9525">
                  <a:noFill/>
                  <a:miter lim="800000"/>
                  <a:headEnd/>
                  <a:tailEnd/>
                </a:ln>
                <a:effectLst/>
              </p:spPr>
              <p:txBody>
                <a:bodyPr/>
                <a:lstStyle/>
                <a:p>
                  <a:pPr algn="l"/>
                  <a:r>
                    <a:rPr lang="es-MX" sz="800">
                      <a:latin typeface="Arial" charset="0"/>
                      <a:cs typeface="Arial" charset="0"/>
                    </a:rPr>
                    <a:t>Cableado electrónico y puntos de redes</a:t>
                  </a:r>
                  <a:endParaRPr lang="es-MX" b="1">
                    <a:latin typeface="Arial" charset="0"/>
                    <a:cs typeface="Arial" charset="0"/>
                  </a:endParaRPr>
                </a:p>
                <a:p>
                  <a:pPr algn="l" eaLnBrk="0" hangingPunct="0"/>
                  <a:endParaRPr lang="es-MX" sz="2400">
                    <a:latin typeface="Arial" charset="0"/>
                  </a:endParaRPr>
                </a:p>
              </p:txBody>
            </p:sp>
            <p:sp>
              <p:nvSpPr>
                <p:cNvPr id="156797" name="Rectangle 125"/>
                <p:cNvSpPr>
                  <a:spLocks noChangeArrowheads="1"/>
                </p:cNvSpPr>
                <p:nvPr/>
              </p:nvSpPr>
              <p:spPr bwMode="auto">
                <a:xfrm>
                  <a:off x="311" y="3477"/>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798" name="Group 126"/>
              <p:cNvGrpSpPr>
                <a:grpSpLocks/>
              </p:cNvGrpSpPr>
              <p:nvPr/>
            </p:nvGrpSpPr>
            <p:grpSpPr bwMode="auto">
              <a:xfrm>
                <a:off x="1841" y="3477"/>
                <a:ext cx="920" cy="365"/>
                <a:chOff x="1841" y="3477"/>
                <a:chExt cx="920" cy="365"/>
              </a:xfrm>
            </p:grpSpPr>
            <p:sp>
              <p:nvSpPr>
                <p:cNvPr id="156799" name="Rectangle 127"/>
                <p:cNvSpPr>
                  <a:spLocks noChangeArrowheads="1"/>
                </p:cNvSpPr>
                <p:nvPr/>
              </p:nvSpPr>
              <p:spPr bwMode="auto">
                <a:xfrm>
                  <a:off x="1869" y="3477"/>
                  <a:ext cx="864" cy="365"/>
                </a:xfrm>
                <a:prstGeom prst="rect">
                  <a:avLst/>
                </a:prstGeom>
                <a:noFill/>
                <a:ln w="9525">
                  <a:noFill/>
                  <a:miter lim="800000"/>
                  <a:headEnd/>
                  <a:tailEnd/>
                </a:ln>
                <a:effectLst/>
              </p:spPr>
              <p:txBody>
                <a:bodyPr/>
                <a:lstStyle/>
                <a:p>
                  <a:pPr algn="r"/>
                  <a:r>
                    <a:rPr lang="es-MX" sz="800">
                      <a:latin typeface="Arial" charset="0"/>
                      <a:cs typeface="Arial" charset="0"/>
                    </a:rPr>
                    <a:t>5 meses</a:t>
                  </a:r>
                  <a:endParaRPr lang="es-MX" b="1">
                    <a:latin typeface="Arial" charset="0"/>
                    <a:cs typeface="Arial" charset="0"/>
                  </a:endParaRPr>
                </a:p>
                <a:p>
                  <a:pPr algn="r" eaLnBrk="0" hangingPunct="0"/>
                  <a:endParaRPr lang="es-MX" sz="2400">
                    <a:latin typeface="Arial" charset="0"/>
                  </a:endParaRPr>
                </a:p>
              </p:txBody>
            </p:sp>
            <p:sp>
              <p:nvSpPr>
                <p:cNvPr id="156800" name="Rectangle 128"/>
                <p:cNvSpPr>
                  <a:spLocks noChangeArrowheads="1"/>
                </p:cNvSpPr>
                <p:nvPr/>
              </p:nvSpPr>
              <p:spPr bwMode="auto">
                <a:xfrm>
                  <a:off x="1841" y="347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01" name="Group 129"/>
              <p:cNvGrpSpPr>
                <a:grpSpLocks/>
              </p:cNvGrpSpPr>
              <p:nvPr/>
            </p:nvGrpSpPr>
            <p:grpSpPr bwMode="auto">
              <a:xfrm>
                <a:off x="2761" y="3477"/>
                <a:ext cx="920" cy="365"/>
                <a:chOff x="2761" y="3477"/>
                <a:chExt cx="920" cy="365"/>
              </a:xfrm>
            </p:grpSpPr>
            <p:sp>
              <p:nvSpPr>
                <p:cNvPr id="156802" name="Rectangle 130"/>
                <p:cNvSpPr>
                  <a:spLocks noChangeArrowheads="1"/>
                </p:cNvSpPr>
                <p:nvPr/>
              </p:nvSpPr>
              <p:spPr bwMode="auto">
                <a:xfrm>
                  <a:off x="2789" y="3477"/>
                  <a:ext cx="864" cy="365"/>
                </a:xfrm>
                <a:prstGeom prst="rect">
                  <a:avLst/>
                </a:prstGeom>
                <a:noFill/>
                <a:ln w="9525">
                  <a:noFill/>
                  <a:miter lim="800000"/>
                  <a:headEnd/>
                  <a:tailEnd/>
                </a:ln>
                <a:effectLst/>
              </p:spPr>
              <p:txBody>
                <a:bodyPr/>
                <a:lstStyle/>
                <a:p>
                  <a:pPr algn="r"/>
                  <a:r>
                    <a:rPr lang="es-MX" sz="800">
                      <a:latin typeface="Arial" charset="0"/>
                      <a:cs typeface="Arial" charset="0"/>
                    </a:rPr>
                    <a:t>12.990</a:t>
                  </a:r>
                  <a:endParaRPr lang="es-MX" b="1">
                    <a:latin typeface="Arial" charset="0"/>
                    <a:cs typeface="Arial" charset="0"/>
                  </a:endParaRPr>
                </a:p>
                <a:p>
                  <a:pPr algn="r" eaLnBrk="0" hangingPunct="0"/>
                  <a:endParaRPr lang="es-MX" sz="2400">
                    <a:latin typeface="Arial" charset="0"/>
                  </a:endParaRPr>
                </a:p>
              </p:txBody>
            </p:sp>
            <p:sp>
              <p:nvSpPr>
                <p:cNvPr id="156803" name="Rectangle 131"/>
                <p:cNvSpPr>
                  <a:spLocks noChangeArrowheads="1"/>
                </p:cNvSpPr>
                <p:nvPr/>
              </p:nvSpPr>
              <p:spPr bwMode="auto">
                <a:xfrm>
                  <a:off x="2761" y="3477"/>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04" name="Group 132"/>
              <p:cNvGrpSpPr>
                <a:grpSpLocks/>
              </p:cNvGrpSpPr>
              <p:nvPr/>
            </p:nvGrpSpPr>
            <p:grpSpPr bwMode="auto">
              <a:xfrm>
                <a:off x="0" y="3842"/>
                <a:ext cx="311" cy="442"/>
                <a:chOff x="0" y="3842"/>
                <a:chExt cx="311" cy="442"/>
              </a:xfrm>
            </p:grpSpPr>
            <p:sp>
              <p:nvSpPr>
                <p:cNvPr id="156805" name="Rectangle 133"/>
                <p:cNvSpPr>
                  <a:spLocks noChangeArrowheads="1"/>
                </p:cNvSpPr>
                <p:nvPr/>
              </p:nvSpPr>
              <p:spPr bwMode="auto">
                <a:xfrm>
                  <a:off x="28" y="3842"/>
                  <a:ext cx="255" cy="442"/>
                </a:xfrm>
                <a:prstGeom prst="rect">
                  <a:avLst/>
                </a:prstGeom>
                <a:noFill/>
                <a:ln w="9525">
                  <a:noFill/>
                  <a:miter lim="800000"/>
                  <a:headEnd/>
                  <a:tailEnd/>
                </a:ln>
                <a:effectLst/>
              </p:spPr>
              <p:txBody>
                <a:bodyPr/>
                <a:lstStyle/>
                <a:p>
                  <a:r>
                    <a:rPr lang="es-MX" sz="800">
                      <a:latin typeface="Arial" charset="0"/>
                      <a:cs typeface="Arial" charset="0"/>
                    </a:rPr>
                    <a:t>10</a:t>
                  </a:r>
                  <a:endParaRPr lang="es-MX" b="1">
                    <a:latin typeface="Arial" charset="0"/>
                    <a:cs typeface="Arial" charset="0"/>
                  </a:endParaRPr>
                </a:p>
                <a:p>
                  <a:pPr eaLnBrk="0" hangingPunct="0"/>
                  <a:endParaRPr lang="es-MX" sz="2400">
                    <a:latin typeface="Arial" charset="0"/>
                  </a:endParaRPr>
                </a:p>
              </p:txBody>
            </p:sp>
            <p:sp>
              <p:nvSpPr>
                <p:cNvPr id="156806" name="Rectangle 134"/>
                <p:cNvSpPr>
                  <a:spLocks noChangeArrowheads="1"/>
                </p:cNvSpPr>
                <p:nvPr/>
              </p:nvSpPr>
              <p:spPr bwMode="auto">
                <a:xfrm>
                  <a:off x="0" y="3842"/>
                  <a:ext cx="311" cy="442"/>
                </a:xfrm>
                <a:prstGeom prst="rect">
                  <a:avLst/>
                </a:prstGeom>
                <a:noFill/>
                <a:ln w="7">
                  <a:solidFill>
                    <a:srgbClr val="A0A0A0"/>
                  </a:solidFill>
                  <a:miter lim="800000"/>
                  <a:headEnd/>
                  <a:tailEnd/>
                </a:ln>
                <a:effectLst/>
              </p:spPr>
              <p:txBody>
                <a:bodyPr wrap="none"/>
                <a:lstStyle/>
                <a:p>
                  <a:endParaRPr lang="es-ES"/>
                </a:p>
              </p:txBody>
            </p:sp>
          </p:grpSp>
          <p:grpSp>
            <p:nvGrpSpPr>
              <p:cNvPr id="156807" name="Group 135"/>
              <p:cNvGrpSpPr>
                <a:grpSpLocks/>
              </p:cNvGrpSpPr>
              <p:nvPr/>
            </p:nvGrpSpPr>
            <p:grpSpPr bwMode="auto">
              <a:xfrm>
                <a:off x="311" y="3842"/>
                <a:ext cx="1530" cy="442"/>
                <a:chOff x="311" y="3842"/>
                <a:chExt cx="1530" cy="442"/>
              </a:xfrm>
            </p:grpSpPr>
            <p:sp>
              <p:nvSpPr>
                <p:cNvPr id="156808" name="Rectangle 136"/>
                <p:cNvSpPr>
                  <a:spLocks noChangeArrowheads="1"/>
                </p:cNvSpPr>
                <p:nvPr/>
              </p:nvSpPr>
              <p:spPr bwMode="auto">
                <a:xfrm>
                  <a:off x="339" y="3842"/>
                  <a:ext cx="1474" cy="442"/>
                </a:xfrm>
                <a:prstGeom prst="rect">
                  <a:avLst/>
                </a:prstGeom>
                <a:noFill/>
                <a:ln w="9525">
                  <a:noFill/>
                  <a:miter lim="800000"/>
                  <a:headEnd/>
                  <a:tailEnd/>
                </a:ln>
                <a:effectLst/>
              </p:spPr>
              <p:txBody>
                <a:bodyPr/>
                <a:lstStyle/>
                <a:p>
                  <a:pPr algn="l"/>
                  <a:r>
                    <a:rPr lang="es-MX" sz="800">
                      <a:latin typeface="Arial" charset="0"/>
                      <a:cs typeface="Arial" charset="0"/>
                    </a:rPr>
                    <a:t>Sistemas de refrigeración y aires acondicionados</a:t>
                  </a:r>
                  <a:endParaRPr lang="es-MX" b="1">
                    <a:latin typeface="Arial" charset="0"/>
                    <a:cs typeface="Arial" charset="0"/>
                  </a:endParaRPr>
                </a:p>
                <a:p>
                  <a:pPr algn="l" eaLnBrk="0" hangingPunct="0"/>
                  <a:endParaRPr lang="es-MX" sz="2400">
                    <a:latin typeface="Arial" charset="0"/>
                  </a:endParaRPr>
                </a:p>
              </p:txBody>
            </p:sp>
            <p:sp>
              <p:nvSpPr>
                <p:cNvPr id="156809" name="Rectangle 137"/>
                <p:cNvSpPr>
                  <a:spLocks noChangeArrowheads="1"/>
                </p:cNvSpPr>
                <p:nvPr/>
              </p:nvSpPr>
              <p:spPr bwMode="auto">
                <a:xfrm>
                  <a:off x="311" y="3842"/>
                  <a:ext cx="1530" cy="442"/>
                </a:xfrm>
                <a:prstGeom prst="rect">
                  <a:avLst/>
                </a:prstGeom>
                <a:noFill/>
                <a:ln w="7">
                  <a:solidFill>
                    <a:srgbClr val="A0A0A0"/>
                  </a:solidFill>
                  <a:miter lim="800000"/>
                  <a:headEnd/>
                  <a:tailEnd/>
                </a:ln>
                <a:effectLst/>
              </p:spPr>
              <p:txBody>
                <a:bodyPr wrap="none"/>
                <a:lstStyle/>
                <a:p>
                  <a:endParaRPr lang="es-ES"/>
                </a:p>
              </p:txBody>
            </p:sp>
          </p:grpSp>
          <p:grpSp>
            <p:nvGrpSpPr>
              <p:cNvPr id="156810" name="Group 138"/>
              <p:cNvGrpSpPr>
                <a:grpSpLocks/>
              </p:cNvGrpSpPr>
              <p:nvPr/>
            </p:nvGrpSpPr>
            <p:grpSpPr bwMode="auto">
              <a:xfrm>
                <a:off x="1841" y="3842"/>
                <a:ext cx="920" cy="442"/>
                <a:chOff x="1841" y="3842"/>
                <a:chExt cx="920" cy="442"/>
              </a:xfrm>
            </p:grpSpPr>
            <p:sp>
              <p:nvSpPr>
                <p:cNvPr id="156811" name="Rectangle 139"/>
                <p:cNvSpPr>
                  <a:spLocks noChangeArrowheads="1"/>
                </p:cNvSpPr>
                <p:nvPr/>
              </p:nvSpPr>
              <p:spPr bwMode="auto">
                <a:xfrm>
                  <a:off x="1869" y="3842"/>
                  <a:ext cx="864" cy="442"/>
                </a:xfrm>
                <a:prstGeom prst="rect">
                  <a:avLst/>
                </a:prstGeom>
                <a:noFill/>
                <a:ln w="9525">
                  <a:noFill/>
                  <a:miter lim="800000"/>
                  <a:headEnd/>
                  <a:tailEnd/>
                </a:ln>
                <a:effectLst/>
              </p:spPr>
              <p:txBody>
                <a:bodyPr/>
                <a:lstStyle/>
                <a:p>
                  <a:pPr algn="r"/>
                  <a:r>
                    <a:rPr lang="es-MX" sz="800">
                      <a:latin typeface="Arial" charset="0"/>
                      <a:cs typeface="Arial" charset="0"/>
                    </a:rPr>
                    <a:t>8 meses</a:t>
                  </a:r>
                  <a:endParaRPr lang="es-MX" b="1">
                    <a:latin typeface="Arial" charset="0"/>
                    <a:cs typeface="Arial" charset="0"/>
                  </a:endParaRPr>
                </a:p>
                <a:p>
                  <a:pPr algn="r" eaLnBrk="0" hangingPunct="0"/>
                  <a:endParaRPr lang="es-MX" sz="2400">
                    <a:latin typeface="Arial" charset="0"/>
                  </a:endParaRPr>
                </a:p>
              </p:txBody>
            </p:sp>
            <p:sp>
              <p:nvSpPr>
                <p:cNvPr id="156812" name="Rectangle 140"/>
                <p:cNvSpPr>
                  <a:spLocks noChangeArrowheads="1"/>
                </p:cNvSpPr>
                <p:nvPr/>
              </p:nvSpPr>
              <p:spPr bwMode="auto">
                <a:xfrm>
                  <a:off x="1841" y="3842"/>
                  <a:ext cx="920" cy="442"/>
                </a:xfrm>
                <a:prstGeom prst="rect">
                  <a:avLst/>
                </a:prstGeom>
                <a:noFill/>
                <a:ln w="7">
                  <a:solidFill>
                    <a:srgbClr val="A0A0A0"/>
                  </a:solidFill>
                  <a:miter lim="800000"/>
                  <a:headEnd/>
                  <a:tailEnd/>
                </a:ln>
                <a:effectLst/>
              </p:spPr>
              <p:txBody>
                <a:bodyPr wrap="none"/>
                <a:lstStyle/>
                <a:p>
                  <a:endParaRPr lang="es-ES"/>
                </a:p>
              </p:txBody>
            </p:sp>
          </p:grpSp>
          <p:grpSp>
            <p:nvGrpSpPr>
              <p:cNvPr id="156813" name="Group 141"/>
              <p:cNvGrpSpPr>
                <a:grpSpLocks/>
              </p:cNvGrpSpPr>
              <p:nvPr/>
            </p:nvGrpSpPr>
            <p:grpSpPr bwMode="auto">
              <a:xfrm>
                <a:off x="2761" y="3842"/>
                <a:ext cx="920" cy="442"/>
                <a:chOff x="2761" y="3842"/>
                <a:chExt cx="920" cy="442"/>
              </a:xfrm>
            </p:grpSpPr>
            <p:sp>
              <p:nvSpPr>
                <p:cNvPr id="156814" name="Rectangle 142"/>
                <p:cNvSpPr>
                  <a:spLocks noChangeArrowheads="1"/>
                </p:cNvSpPr>
                <p:nvPr/>
              </p:nvSpPr>
              <p:spPr bwMode="auto">
                <a:xfrm>
                  <a:off x="2789" y="3842"/>
                  <a:ext cx="864" cy="442"/>
                </a:xfrm>
                <a:prstGeom prst="rect">
                  <a:avLst/>
                </a:prstGeom>
                <a:noFill/>
                <a:ln w="9525">
                  <a:noFill/>
                  <a:miter lim="800000"/>
                  <a:headEnd/>
                  <a:tailEnd/>
                </a:ln>
                <a:effectLst/>
              </p:spPr>
              <p:txBody>
                <a:bodyPr/>
                <a:lstStyle/>
                <a:p>
                  <a:pPr algn="r"/>
                  <a:r>
                    <a:rPr lang="es-MX" sz="800">
                      <a:latin typeface="Arial" charset="0"/>
                      <a:cs typeface="Arial" charset="0"/>
                    </a:rPr>
                    <a:t>6.400</a:t>
                  </a:r>
                  <a:endParaRPr lang="es-MX" b="1">
                    <a:latin typeface="Arial" charset="0"/>
                    <a:cs typeface="Arial" charset="0"/>
                  </a:endParaRPr>
                </a:p>
                <a:p>
                  <a:pPr algn="r" eaLnBrk="0" hangingPunct="0"/>
                  <a:endParaRPr lang="es-MX" sz="2400">
                    <a:latin typeface="Arial" charset="0"/>
                  </a:endParaRPr>
                </a:p>
              </p:txBody>
            </p:sp>
            <p:sp>
              <p:nvSpPr>
                <p:cNvPr id="156815" name="Rectangle 143"/>
                <p:cNvSpPr>
                  <a:spLocks noChangeArrowheads="1"/>
                </p:cNvSpPr>
                <p:nvPr/>
              </p:nvSpPr>
              <p:spPr bwMode="auto">
                <a:xfrm>
                  <a:off x="2761" y="3842"/>
                  <a:ext cx="920" cy="442"/>
                </a:xfrm>
                <a:prstGeom prst="rect">
                  <a:avLst/>
                </a:prstGeom>
                <a:noFill/>
                <a:ln w="7">
                  <a:solidFill>
                    <a:srgbClr val="A0A0A0"/>
                  </a:solidFill>
                  <a:miter lim="800000"/>
                  <a:headEnd/>
                  <a:tailEnd/>
                </a:ln>
                <a:effectLst/>
              </p:spPr>
              <p:txBody>
                <a:bodyPr wrap="none"/>
                <a:lstStyle/>
                <a:p>
                  <a:endParaRPr lang="es-ES"/>
                </a:p>
              </p:txBody>
            </p:sp>
          </p:grpSp>
          <p:grpSp>
            <p:nvGrpSpPr>
              <p:cNvPr id="156816" name="Group 144"/>
              <p:cNvGrpSpPr>
                <a:grpSpLocks/>
              </p:cNvGrpSpPr>
              <p:nvPr/>
            </p:nvGrpSpPr>
            <p:grpSpPr bwMode="auto">
              <a:xfrm>
                <a:off x="0" y="4284"/>
                <a:ext cx="311" cy="365"/>
                <a:chOff x="0" y="4284"/>
                <a:chExt cx="311" cy="365"/>
              </a:xfrm>
            </p:grpSpPr>
            <p:sp>
              <p:nvSpPr>
                <p:cNvPr id="156817" name="Rectangle 145"/>
                <p:cNvSpPr>
                  <a:spLocks noChangeArrowheads="1"/>
                </p:cNvSpPr>
                <p:nvPr/>
              </p:nvSpPr>
              <p:spPr bwMode="auto">
                <a:xfrm>
                  <a:off x="28" y="4284"/>
                  <a:ext cx="255" cy="365"/>
                </a:xfrm>
                <a:prstGeom prst="rect">
                  <a:avLst/>
                </a:prstGeom>
                <a:noFill/>
                <a:ln w="9525">
                  <a:noFill/>
                  <a:miter lim="800000"/>
                  <a:headEnd/>
                  <a:tailEnd/>
                </a:ln>
                <a:effectLst/>
              </p:spPr>
              <p:txBody>
                <a:bodyPr/>
                <a:lstStyle/>
                <a:p>
                  <a:r>
                    <a:rPr lang="es-MX" sz="800">
                      <a:latin typeface="Arial" charset="0"/>
                      <a:cs typeface="Arial" charset="0"/>
                    </a:rPr>
                    <a:t>11</a:t>
                  </a:r>
                  <a:endParaRPr lang="es-MX" b="1">
                    <a:latin typeface="Arial" charset="0"/>
                    <a:cs typeface="Arial" charset="0"/>
                  </a:endParaRPr>
                </a:p>
                <a:p>
                  <a:pPr eaLnBrk="0" hangingPunct="0"/>
                  <a:endParaRPr lang="es-MX" sz="2400">
                    <a:latin typeface="Arial" charset="0"/>
                  </a:endParaRPr>
                </a:p>
              </p:txBody>
            </p:sp>
            <p:sp>
              <p:nvSpPr>
                <p:cNvPr id="156818" name="Rectangle 146"/>
                <p:cNvSpPr>
                  <a:spLocks noChangeArrowheads="1"/>
                </p:cNvSpPr>
                <p:nvPr/>
              </p:nvSpPr>
              <p:spPr bwMode="auto">
                <a:xfrm>
                  <a:off x="0" y="4284"/>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819" name="Group 147"/>
              <p:cNvGrpSpPr>
                <a:grpSpLocks/>
              </p:cNvGrpSpPr>
              <p:nvPr/>
            </p:nvGrpSpPr>
            <p:grpSpPr bwMode="auto">
              <a:xfrm>
                <a:off x="311" y="4284"/>
                <a:ext cx="1530" cy="365"/>
                <a:chOff x="311" y="4284"/>
                <a:chExt cx="1530" cy="365"/>
              </a:xfrm>
            </p:grpSpPr>
            <p:sp>
              <p:nvSpPr>
                <p:cNvPr id="156820" name="Rectangle 148"/>
                <p:cNvSpPr>
                  <a:spLocks noChangeArrowheads="1"/>
                </p:cNvSpPr>
                <p:nvPr/>
              </p:nvSpPr>
              <p:spPr bwMode="auto">
                <a:xfrm>
                  <a:off x="339" y="4284"/>
                  <a:ext cx="1474" cy="365"/>
                </a:xfrm>
                <a:prstGeom prst="rect">
                  <a:avLst/>
                </a:prstGeom>
                <a:noFill/>
                <a:ln w="9525">
                  <a:noFill/>
                  <a:miter lim="800000"/>
                  <a:headEnd/>
                  <a:tailEnd/>
                </a:ln>
                <a:effectLst/>
              </p:spPr>
              <p:txBody>
                <a:bodyPr/>
                <a:lstStyle/>
                <a:p>
                  <a:pPr algn="l"/>
                  <a:r>
                    <a:rPr lang="es-MX" sz="800">
                      <a:latin typeface="Arial" charset="0"/>
                      <a:cs typeface="Arial" charset="0"/>
                    </a:rPr>
                    <a:t>Reestructuración de Oficinas y baños</a:t>
                  </a:r>
                  <a:endParaRPr lang="es-MX" b="1">
                    <a:latin typeface="Arial" charset="0"/>
                    <a:cs typeface="Arial" charset="0"/>
                  </a:endParaRPr>
                </a:p>
                <a:p>
                  <a:pPr algn="l" eaLnBrk="0" hangingPunct="0"/>
                  <a:endParaRPr lang="es-MX" sz="2400">
                    <a:latin typeface="Arial" charset="0"/>
                  </a:endParaRPr>
                </a:p>
              </p:txBody>
            </p:sp>
            <p:sp>
              <p:nvSpPr>
                <p:cNvPr id="156821" name="Rectangle 149"/>
                <p:cNvSpPr>
                  <a:spLocks noChangeArrowheads="1"/>
                </p:cNvSpPr>
                <p:nvPr/>
              </p:nvSpPr>
              <p:spPr bwMode="auto">
                <a:xfrm>
                  <a:off x="311" y="4284"/>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822" name="Group 150"/>
              <p:cNvGrpSpPr>
                <a:grpSpLocks/>
              </p:cNvGrpSpPr>
              <p:nvPr/>
            </p:nvGrpSpPr>
            <p:grpSpPr bwMode="auto">
              <a:xfrm>
                <a:off x="1841" y="4284"/>
                <a:ext cx="920" cy="365"/>
                <a:chOff x="1841" y="4284"/>
                <a:chExt cx="920" cy="365"/>
              </a:xfrm>
            </p:grpSpPr>
            <p:sp>
              <p:nvSpPr>
                <p:cNvPr id="156823" name="Rectangle 151"/>
                <p:cNvSpPr>
                  <a:spLocks noChangeArrowheads="1"/>
                </p:cNvSpPr>
                <p:nvPr/>
              </p:nvSpPr>
              <p:spPr bwMode="auto">
                <a:xfrm>
                  <a:off x="1869" y="4284"/>
                  <a:ext cx="864" cy="365"/>
                </a:xfrm>
                <a:prstGeom prst="rect">
                  <a:avLst/>
                </a:prstGeom>
                <a:noFill/>
                <a:ln w="9525">
                  <a:noFill/>
                  <a:miter lim="800000"/>
                  <a:headEnd/>
                  <a:tailEnd/>
                </a:ln>
                <a:effectLst/>
              </p:spPr>
              <p:txBody>
                <a:bodyPr/>
                <a:lstStyle/>
                <a:p>
                  <a:pPr algn="r"/>
                  <a:r>
                    <a:rPr lang="es-MX" sz="800">
                      <a:latin typeface="Arial" charset="0"/>
                      <a:cs typeface="Arial" charset="0"/>
                    </a:rPr>
                    <a:t>12 meses</a:t>
                  </a:r>
                  <a:endParaRPr lang="es-MX" b="1">
                    <a:latin typeface="Arial" charset="0"/>
                    <a:cs typeface="Arial" charset="0"/>
                  </a:endParaRPr>
                </a:p>
                <a:p>
                  <a:pPr algn="r" eaLnBrk="0" hangingPunct="0"/>
                  <a:endParaRPr lang="es-MX" sz="2400">
                    <a:latin typeface="Arial" charset="0"/>
                  </a:endParaRPr>
                </a:p>
              </p:txBody>
            </p:sp>
            <p:sp>
              <p:nvSpPr>
                <p:cNvPr id="156824" name="Rectangle 152"/>
                <p:cNvSpPr>
                  <a:spLocks noChangeArrowheads="1"/>
                </p:cNvSpPr>
                <p:nvPr/>
              </p:nvSpPr>
              <p:spPr bwMode="auto">
                <a:xfrm>
                  <a:off x="1841" y="4284"/>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25" name="Group 153"/>
              <p:cNvGrpSpPr>
                <a:grpSpLocks/>
              </p:cNvGrpSpPr>
              <p:nvPr/>
            </p:nvGrpSpPr>
            <p:grpSpPr bwMode="auto">
              <a:xfrm>
                <a:off x="2761" y="4284"/>
                <a:ext cx="920" cy="365"/>
                <a:chOff x="2761" y="4284"/>
                <a:chExt cx="920" cy="365"/>
              </a:xfrm>
            </p:grpSpPr>
            <p:sp>
              <p:nvSpPr>
                <p:cNvPr id="156826" name="Rectangle 154"/>
                <p:cNvSpPr>
                  <a:spLocks noChangeArrowheads="1"/>
                </p:cNvSpPr>
                <p:nvPr/>
              </p:nvSpPr>
              <p:spPr bwMode="auto">
                <a:xfrm>
                  <a:off x="2789" y="4284"/>
                  <a:ext cx="864" cy="365"/>
                </a:xfrm>
                <a:prstGeom prst="rect">
                  <a:avLst/>
                </a:prstGeom>
                <a:noFill/>
                <a:ln w="9525">
                  <a:noFill/>
                  <a:miter lim="800000"/>
                  <a:headEnd/>
                  <a:tailEnd/>
                </a:ln>
                <a:effectLst/>
              </p:spPr>
              <p:txBody>
                <a:bodyPr/>
                <a:lstStyle/>
                <a:p>
                  <a:pPr algn="r"/>
                  <a:r>
                    <a:rPr lang="es-MX" sz="800">
                      <a:latin typeface="Arial" charset="0"/>
                      <a:cs typeface="Arial" charset="0"/>
                    </a:rPr>
                    <a:t>6.000</a:t>
                  </a:r>
                  <a:endParaRPr lang="es-MX" b="1">
                    <a:latin typeface="Arial" charset="0"/>
                    <a:cs typeface="Arial" charset="0"/>
                  </a:endParaRPr>
                </a:p>
                <a:p>
                  <a:pPr algn="r" eaLnBrk="0" hangingPunct="0"/>
                  <a:endParaRPr lang="es-MX" sz="2400">
                    <a:latin typeface="Arial" charset="0"/>
                  </a:endParaRPr>
                </a:p>
              </p:txBody>
            </p:sp>
            <p:sp>
              <p:nvSpPr>
                <p:cNvPr id="156827" name="Rectangle 155"/>
                <p:cNvSpPr>
                  <a:spLocks noChangeArrowheads="1"/>
                </p:cNvSpPr>
                <p:nvPr/>
              </p:nvSpPr>
              <p:spPr bwMode="auto">
                <a:xfrm>
                  <a:off x="2761" y="4284"/>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28" name="Group 156"/>
              <p:cNvGrpSpPr>
                <a:grpSpLocks/>
              </p:cNvGrpSpPr>
              <p:nvPr/>
            </p:nvGrpSpPr>
            <p:grpSpPr bwMode="auto">
              <a:xfrm>
                <a:off x="0" y="4649"/>
                <a:ext cx="311" cy="442"/>
                <a:chOff x="0" y="4649"/>
                <a:chExt cx="311" cy="442"/>
              </a:xfrm>
            </p:grpSpPr>
            <p:sp>
              <p:nvSpPr>
                <p:cNvPr id="156829" name="Rectangle 157"/>
                <p:cNvSpPr>
                  <a:spLocks noChangeArrowheads="1"/>
                </p:cNvSpPr>
                <p:nvPr/>
              </p:nvSpPr>
              <p:spPr bwMode="auto">
                <a:xfrm>
                  <a:off x="28" y="4649"/>
                  <a:ext cx="255" cy="442"/>
                </a:xfrm>
                <a:prstGeom prst="rect">
                  <a:avLst/>
                </a:prstGeom>
                <a:noFill/>
                <a:ln w="9525">
                  <a:noFill/>
                  <a:miter lim="800000"/>
                  <a:headEnd/>
                  <a:tailEnd/>
                </a:ln>
                <a:effectLst/>
              </p:spPr>
              <p:txBody>
                <a:bodyPr/>
                <a:lstStyle/>
                <a:p>
                  <a:r>
                    <a:rPr lang="es-MX" sz="800">
                      <a:latin typeface="Arial" charset="0"/>
                      <a:cs typeface="Arial" charset="0"/>
                    </a:rPr>
                    <a:t>12</a:t>
                  </a:r>
                  <a:endParaRPr lang="es-MX" b="1">
                    <a:latin typeface="Arial" charset="0"/>
                    <a:cs typeface="Arial" charset="0"/>
                  </a:endParaRPr>
                </a:p>
                <a:p>
                  <a:pPr eaLnBrk="0" hangingPunct="0"/>
                  <a:endParaRPr lang="es-MX" sz="2400">
                    <a:latin typeface="Arial" charset="0"/>
                  </a:endParaRPr>
                </a:p>
              </p:txBody>
            </p:sp>
            <p:sp>
              <p:nvSpPr>
                <p:cNvPr id="156830" name="Rectangle 158"/>
                <p:cNvSpPr>
                  <a:spLocks noChangeArrowheads="1"/>
                </p:cNvSpPr>
                <p:nvPr/>
              </p:nvSpPr>
              <p:spPr bwMode="auto">
                <a:xfrm>
                  <a:off x="0" y="4649"/>
                  <a:ext cx="311" cy="442"/>
                </a:xfrm>
                <a:prstGeom prst="rect">
                  <a:avLst/>
                </a:prstGeom>
                <a:noFill/>
                <a:ln w="7">
                  <a:solidFill>
                    <a:srgbClr val="A0A0A0"/>
                  </a:solidFill>
                  <a:miter lim="800000"/>
                  <a:headEnd/>
                  <a:tailEnd/>
                </a:ln>
                <a:effectLst/>
              </p:spPr>
              <p:txBody>
                <a:bodyPr wrap="none"/>
                <a:lstStyle/>
                <a:p>
                  <a:endParaRPr lang="es-ES"/>
                </a:p>
              </p:txBody>
            </p:sp>
          </p:grpSp>
          <p:grpSp>
            <p:nvGrpSpPr>
              <p:cNvPr id="156831" name="Group 159"/>
              <p:cNvGrpSpPr>
                <a:grpSpLocks/>
              </p:cNvGrpSpPr>
              <p:nvPr/>
            </p:nvGrpSpPr>
            <p:grpSpPr bwMode="auto">
              <a:xfrm>
                <a:off x="311" y="4649"/>
                <a:ext cx="1530" cy="442"/>
                <a:chOff x="311" y="4649"/>
                <a:chExt cx="1530" cy="442"/>
              </a:xfrm>
            </p:grpSpPr>
            <p:sp>
              <p:nvSpPr>
                <p:cNvPr id="156832" name="Rectangle 160"/>
                <p:cNvSpPr>
                  <a:spLocks noChangeArrowheads="1"/>
                </p:cNvSpPr>
                <p:nvPr/>
              </p:nvSpPr>
              <p:spPr bwMode="auto">
                <a:xfrm>
                  <a:off x="339" y="4649"/>
                  <a:ext cx="1474" cy="442"/>
                </a:xfrm>
                <a:prstGeom prst="rect">
                  <a:avLst/>
                </a:prstGeom>
                <a:noFill/>
                <a:ln w="9525">
                  <a:noFill/>
                  <a:miter lim="800000"/>
                  <a:headEnd/>
                  <a:tailEnd/>
                </a:ln>
                <a:effectLst/>
              </p:spPr>
              <p:txBody>
                <a:bodyPr/>
                <a:lstStyle/>
                <a:p>
                  <a:pPr algn="l"/>
                  <a:r>
                    <a:rPr lang="es-MX" sz="800">
                      <a:latin typeface="Arial" charset="0"/>
                      <a:cs typeface="Arial" charset="0"/>
                    </a:rPr>
                    <a:t>Implementación de Salas de Capacitación 1-2-3</a:t>
                  </a:r>
                  <a:endParaRPr lang="es-MX" b="1">
                    <a:latin typeface="Arial" charset="0"/>
                    <a:cs typeface="Arial" charset="0"/>
                  </a:endParaRPr>
                </a:p>
                <a:p>
                  <a:pPr algn="l" eaLnBrk="0" hangingPunct="0"/>
                  <a:endParaRPr lang="es-MX" sz="2400">
                    <a:latin typeface="Arial" charset="0"/>
                  </a:endParaRPr>
                </a:p>
              </p:txBody>
            </p:sp>
            <p:sp>
              <p:nvSpPr>
                <p:cNvPr id="156833" name="Rectangle 161"/>
                <p:cNvSpPr>
                  <a:spLocks noChangeArrowheads="1"/>
                </p:cNvSpPr>
                <p:nvPr/>
              </p:nvSpPr>
              <p:spPr bwMode="auto">
                <a:xfrm>
                  <a:off x="311" y="4649"/>
                  <a:ext cx="1530" cy="442"/>
                </a:xfrm>
                <a:prstGeom prst="rect">
                  <a:avLst/>
                </a:prstGeom>
                <a:noFill/>
                <a:ln w="7">
                  <a:solidFill>
                    <a:srgbClr val="A0A0A0"/>
                  </a:solidFill>
                  <a:miter lim="800000"/>
                  <a:headEnd/>
                  <a:tailEnd/>
                </a:ln>
                <a:effectLst/>
              </p:spPr>
              <p:txBody>
                <a:bodyPr wrap="none"/>
                <a:lstStyle/>
                <a:p>
                  <a:endParaRPr lang="es-ES"/>
                </a:p>
              </p:txBody>
            </p:sp>
          </p:grpSp>
          <p:grpSp>
            <p:nvGrpSpPr>
              <p:cNvPr id="156834" name="Group 162"/>
              <p:cNvGrpSpPr>
                <a:grpSpLocks/>
              </p:cNvGrpSpPr>
              <p:nvPr/>
            </p:nvGrpSpPr>
            <p:grpSpPr bwMode="auto">
              <a:xfrm>
                <a:off x="1841" y="4649"/>
                <a:ext cx="920" cy="442"/>
                <a:chOff x="1841" y="4649"/>
                <a:chExt cx="920" cy="442"/>
              </a:xfrm>
            </p:grpSpPr>
            <p:sp>
              <p:nvSpPr>
                <p:cNvPr id="156835" name="Rectangle 163"/>
                <p:cNvSpPr>
                  <a:spLocks noChangeArrowheads="1"/>
                </p:cNvSpPr>
                <p:nvPr/>
              </p:nvSpPr>
              <p:spPr bwMode="auto">
                <a:xfrm>
                  <a:off x="1869" y="4649"/>
                  <a:ext cx="864" cy="442"/>
                </a:xfrm>
                <a:prstGeom prst="rect">
                  <a:avLst/>
                </a:prstGeom>
                <a:noFill/>
                <a:ln w="9525">
                  <a:noFill/>
                  <a:miter lim="800000"/>
                  <a:headEnd/>
                  <a:tailEnd/>
                </a:ln>
                <a:effectLst/>
              </p:spPr>
              <p:txBody>
                <a:bodyPr/>
                <a:lstStyle/>
                <a:p>
                  <a:pPr algn="r"/>
                  <a:r>
                    <a:rPr lang="es-MX" sz="800">
                      <a:latin typeface="Arial" charset="0"/>
                      <a:cs typeface="Arial" charset="0"/>
                    </a:rPr>
                    <a:t>10 meses</a:t>
                  </a:r>
                  <a:endParaRPr lang="es-MX" b="1">
                    <a:latin typeface="Arial" charset="0"/>
                    <a:cs typeface="Arial" charset="0"/>
                  </a:endParaRPr>
                </a:p>
                <a:p>
                  <a:pPr algn="r" eaLnBrk="0" hangingPunct="0"/>
                  <a:endParaRPr lang="es-MX" sz="2400">
                    <a:latin typeface="Arial" charset="0"/>
                  </a:endParaRPr>
                </a:p>
              </p:txBody>
            </p:sp>
            <p:sp>
              <p:nvSpPr>
                <p:cNvPr id="156836" name="Rectangle 164"/>
                <p:cNvSpPr>
                  <a:spLocks noChangeArrowheads="1"/>
                </p:cNvSpPr>
                <p:nvPr/>
              </p:nvSpPr>
              <p:spPr bwMode="auto">
                <a:xfrm>
                  <a:off x="1841" y="4649"/>
                  <a:ext cx="920" cy="442"/>
                </a:xfrm>
                <a:prstGeom prst="rect">
                  <a:avLst/>
                </a:prstGeom>
                <a:noFill/>
                <a:ln w="7">
                  <a:solidFill>
                    <a:srgbClr val="A0A0A0"/>
                  </a:solidFill>
                  <a:miter lim="800000"/>
                  <a:headEnd/>
                  <a:tailEnd/>
                </a:ln>
                <a:effectLst/>
              </p:spPr>
              <p:txBody>
                <a:bodyPr wrap="none"/>
                <a:lstStyle/>
                <a:p>
                  <a:endParaRPr lang="es-ES"/>
                </a:p>
              </p:txBody>
            </p:sp>
          </p:grpSp>
          <p:grpSp>
            <p:nvGrpSpPr>
              <p:cNvPr id="156837" name="Group 165"/>
              <p:cNvGrpSpPr>
                <a:grpSpLocks/>
              </p:cNvGrpSpPr>
              <p:nvPr/>
            </p:nvGrpSpPr>
            <p:grpSpPr bwMode="auto">
              <a:xfrm>
                <a:off x="2761" y="4649"/>
                <a:ext cx="920" cy="442"/>
                <a:chOff x="2761" y="4649"/>
                <a:chExt cx="920" cy="442"/>
              </a:xfrm>
            </p:grpSpPr>
            <p:sp>
              <p:nvSpPr>
                <p:cNvPr id="156838" name="Rectangle 166"/>
                <p:cNvSpPr>
                  <a:spLocks noChangeArrowheads="1"/>
                </p:cNvSpPr>
                <p:nvPr/>
              </p:nvSpPr>
              <p:spPr bwMode="auto">
                <a:xfrm>
                  <a:off x="2789" y="4649"/>
                  <a:ext cx="864" cy="442"/>
                </a:xfrm>
                <a:prstGeom prst="rect">
                  <a:avLst/>
                </a:prstGeom>
                <a:noFill/>
                <a:ln w="9525">
                  <a:noFill/>
                  <a:miter lim="800000"/>
                  <a:headEnd/>
                  <a:tailEnd/>
                </a:ln>
                <a:effectLst/>
              </p:spPr>
              <p:txBody>
                <a:bodyPr/>
                <a:lstStyle/>
                <a:p>
                  <a:pPr algn="r"/>
                  <a:r>
                    <a:rPr lang="es-MX" sz="800">
                      <a:latin typeface="Arial" charset="0"/>
                      <a:cs typeface="Arial" charset="0"/>
                    </a:rPr>
                    <a:t>20.000</a:t>
                  </a:r>
                  <a:endParaRPr lang="es-MX" b="1">
                    <a:latin typeface="Arial" charset="0"/>
                    <a:cs typeface="Arial" charset="0"/>
                  </a:endParaRPr>
                </a:p>
                <a:p>
                  <a:pPr algn="r" eaLnBrk="0" hangingPunct="0"/>
                  <a:endParaRPr lang="es-MX" sz="2400">
                    <a:latin typeface="Arial" charset="0"/>
                  </a:endParaRPr>
                </a:p>
              </p:txBody>
            </p:sp>
            <p:sp>
              <p:nvSpPr>
                <p:cNvPr id="156839" name="Rectangle 167"/>
                <p:cNvSpPr>
                  <a:spLocks noChangeArrowheads="1"/>
                </p:cNvSpPr>
                <p:nvPr/>
              </p:nvSpPr>
              <p:spPr bwMode="auto">
                <a:xfrm>
                  <a:off x="2761" y="4649"/>
                  <a:ext cx="920" cy="442"/>
                </a:xfrm>
                <a:prstGeom prst="rect">
                  <a:avLst/>
                </a:prstGeom>
                <a:noFill/>
                <a:ln w="7">
                  <a:solidFill>
                    <a:srgbClr val="A0A0A0"/>
                  </a:solidFill>
                  <a:miter lim="800000"/>
                  <a:headEnd/>
                  <a:tailEnd/>
                </a:ln>
                <a:effectLst/>
              </p:spPr>
              <p:txBody>
                <a:bodyPr wrap="none"/>
                <a:lstStyle/>
                <a:p>
                  <a:endParaRPr lang="es-ES"/>
                </a:p>
              </p:txBody>
            </p:sp>
          </p:grpSp>
          <p:grpSp>
            <p:nvGrpSpPr>
              <p:cNvPr id="156840" name="Group 168"/>
              <p:cNvGrpSpPr>
                <a:grpSpLocks/>
              </p:cNvGrpSpPr>
              <p:nvPr/>
            </p:nvGrpSpPr>
            <p:grpSpPr bwMode="auto">
              <a:xfrm>
                <a:off x="0" y="5091"/>
                <a:ext cx="311" cy="365"/>
                <a:chOff x="0" y="5091"/>
                <a:chExt cx="311" cy="365"/>
              </a:xfrm>
            </p:grpSpPr>
            <p:sp>
              <p:nvSpPr>
                <p:cNvPr id="156841" name="Rectangle 169"/>
                <p:cNvSpPr>
                  <a:spLocks noChangeArrowheads="1"/>
                </p:cNvSpPr>
                <p:nvPr/>
              </p:nvSpPr>
              <p:spPr bwMode="auto">
                <a:xfrm>
                  <a:off x="28" y="5091"/>
                  <a:ext cx="255" cy="365"/>
                </a:xfrm>
                <a:prstGeom prst="rect">
                  <a:avLst/>
                </a:prstGeom>
                <a:noFill/>
                <a:ln w="9525">
                  <a:noFill/>
                  <a:miter lim="800000"/>
                  <a:headEnd/>
                  <a:tailEnd/>
                </a:ln>
                <a:effectLst/>
              </p:spPr>
              <p:txBody>
                <a:bodyPr/>
                <a:lstStyle/>
                <a:p>
                  <a:r>
                    <a:rPr lang="es-MX" sz="800">
                      <a:latin typeface="Arial" charset="0"/>
                      <a:cs typeface="Arial" charset="0"/>
                    </a:rPr>
                    <a:t>13</a:t>
                  </a:r>
                  <a:endParaRPr lang="es-MX" b="1">
                    <a:latin typeface="Arial" charset="0"/>
                    <a:cs typeface="Arial" charset="0"/>
                  </a:endParaRPr>
                </a:p>
                <a:p>
                  <a:pPr eaLnBrk="0" hangingPunct="0"/>
                  <a:endParaRPr lang="es-MX" sz="2400">
                    <a:latin typeface="Arial" charset="0"/>
                  </a:endParaRPr>
                </a:p>
              </p:txBody>
            </p:sp>
            <p:sp>
              <p:nvSpPr>
                <p:cNvPr id="156842" name="Rectangle 170"/>
                <p:cNvSpPr>
                  <a:spLocks noChangeArrowheads="1"/>
                </p:cNvSpPr>
                <p:nvPr/>
              </p:nvSpPr>
              <p:spPr bwMode="auto">
                <a:xfrm>
                  <a:off x="0" y="5091"/>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843" name="Group 171"/>
              <p:cNvGrpSpPr>
                <a:grpSpLocks/>
              </p:cNvGrpSpPr>
              <p:nvPr/>
            </p:nvGrpSpPr>
            <p:grpSpPr bwMode="auto">
              <a:xfrm>
                <a:off x="311" y="5091"/>
                <a:ext cx="1530" cy="365"/>
                <a:chOff x="311" y="5091"/>
                <a:chExt cx="1530" cy="365"/>
              </a:xfrm>
            </p:grpSpPr>
            <p:sp>
              <p:nvSpPr>
                <p:cNvPr id="156844" name="Rectangle 172"/>
                <p:cNvSpPr>
                  <a:spLocks noChangeArrowheads="1"/>
                </p:cNvSpPr>
                <p:nvPr/>
              </p:nvSpPr>
              <p:spPr bwMode="auto">
                <a:xfrm>
                  <a:off x="339" y="5091"/>
                  <a:ext cx="1474" cy="365"/>
                </a:xfrm>
                <a:prstGeom prst="rect">
                  <a:avLst/>
                </a:prstGeom>
                <a:noFill/>
                <a:ln w="9525">
                  <a:noFill/>
                  <a:miter lim="800000"/>
                  <a:headEnd/>
                  <a:tailEnd/>
                </a:ln>
                <a:effectLst/>
              </p:spPr>
              <p:txBody>
                <a:bodyPr/>
                <a:lstStyle/>
                <a:p>
                  <a:pPr algn="l"/>
                  <a:r>
                    <a:rPr lang="es-MX" sz="800">
                      <a:latin typeface="Arial" charset="0"/>
                      <a:cs typeface="Arial" charset="0"/>
                    </a:rPr>
                    <a:t>Implementación de Cocina + Comedor + Cafet.</a:t>
                  </a:r>
                  <a:endParaRPr lang="es-MX" b="1">
                    <a:latin typeface="Arial" charset="0"/>
                    <a:cs typeface="Arial" charset="0"/>
                  </a:endParaRPr>
                </a:p>
                <a:p>
                  <a:pPr algn="l" eaLnBrk="0" hangingPunct="0"/>
                  <a:endParaRPr lang="es-MX" sz="2400">
                    <a:latin typeface="Arial" charset="0"/>
                  </a:endParaRPr>
                </a:p>
              </p:txBody>
            </p:sp>
            <p:sp>
              <p:nvSpPr>
                <p:cNvPr id="156845" name="Rectangle 173"/>
                <p:cNvSpPr>
                  <a:spLocks noChangeArrowheads="1"/>
                </p:cNvSpPr>
                <p:nvPr/>
              </p:nvSpPr>
              <p:spPr bwMode="auto">
                <a:xfrm>
                  <a:off x="311" y="5091"/>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846" name="Group 174"/>
              <p:cNvGrpSpPr>
                <a:grpSpLocks/>
              </p:cNvGrpSpPr>
              <p:nvPr/>
            </p:nvGrpSpPr>
            <p:grpSpPr bwMode="auto">
              <a:xfrm>
                <a:off x="1841" y="5091"/>
                <a:ext cx="920" cy="365"/>
                <a:chOff x="1841" y="5091"/>
                <a:chExt cx="920" cy="365"/>
              </a:xfrm>
            </p:grpSpPr>
            <p:sp>
              <p:nvSpPr>
                <p:cNvPr id="156847" name="Rectangle 175"/>
                <p:cNvSpPr>
                  <a:spLocks noChangeArrowheads="1"/>
                </p:cNvSpPr>
                <p:nvPr/>
              </p:nvSpPr>
              <p:spPr bwMode="auto">
                <a:xfrm>
                  <a:off x="1869" y="5091"/>
                  <a:ext cx="864" cy="365"/>
                </a:xfrm>
                <a:prstGeom prst="rect">
                  <a:avLst/>
                </a:prstGeom>
                <a:noFill/>
                <a:ln w="9525">
                  <a:noFill/>
                  <a:miter lim="800000"/>
                  <a:headEnd/>
                  <a:tailEnd/>
                </a:ln>
                <a:effectLst/>
              </p:spPr>
              <p:txBody>
                <a:bodyPr/>
                <a:lstStyle/>
                <a:p>
                  <a:pPr algn="r"/>
                  <a:r>
                    <a:rPr lang="es-MX" sz="800">
                      <a:latin typeface="Arial" charset="0"/>
                      <a:cs typeface="Arial" charset="0"/>
                    </a:rPr>
                    <a:t>5 meses</a:t>
                  </a:r>
                  <a:endParaRPr lang="es-MX" b="1">
                    <a:latin typeface="Arial" charset="0"/>
                    <a:cs typeface="Arial" charset="0"/>
                  </a:endParaRPr>
                </a:p>
                <a:p>
                  <a:pPr algn="r" eaLnBrk="0" hangingPunct="0"/>
                  <a:endParaRPr lang="es-MX" sz="2400">
                    <a:latin typeface="Arial" charset="0"/>
                  </a:endParaRPr>
                </a:p>
              </p:txBody>
            </p:sp>
            <p:sp>
              <p:nvSpPr>
                <p:cNvPr id="156848" name="Rectangle 176"/>
                <p:cNvSpPr>
                  <a:spLocks noChangeArrowheads="1"/>
                </p:cNvSpPr>
                <p:nvPr/>
              </p:nvSpPr>
              <p:spPr bwMode="auto">
                <a:xfrm>
                  <a:off x="1841" y="509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49" name="Group 177"/>
              <p:cNvGrpSpPr>
                <a:grpSpLocks/>
              </p:cNvGrpSpPr>
              <p:nvPr/>
            </p:nvGrpSpPr>
            <p:grpSpPr bwMode="auto">
              <a:xfrm>
                <a:off x="2761" y="5091"/>
                <a:ext cx="920" cy="365"/>
                <a:chOff x="2761" y="5091"/>
                <a:chExt cx="920" cy="365"/>
              </a:xfrm>
            </p:grpSpPr>
            <p:sp>
              <p:nvSpPr>
                <p:cNvPr id="156850" name="Rectangle 178"/>
                <p:cNvSpPr>
                  <a:spLocks noChangeArrowheads="1"/>
                </p:cNvSpPr>
                <p:nvPr/>
              </p:nvSpPr>
              <p:spPr bwMode="auto">
                <a:xfrm>
                  <a:off x="2789" y="5091"/>
                  <a:ext cx="864" cy="365"/>
                </a:xfrm>
                <a:prstGeom prst="rect">
                  <a:avLst/>
                </a:prstGeom>
                <a:noFill/>
                <a:ln w="9525">
                  <a:noFill/>
                  <a:miter lim="800000"/>
                  <a:headEnd/>
                  <a:tailEnd/>
                </a:ln>
                <a:effectLst/>
              </p:spPr>
              <p:txBody>
                <a:bodyPr/>
                <a:lstStyle/>
                <a:p>
                  <a:pPr algn="r"/>
                  <a:r>
                    <a:rPr lang="es-MX" sz="800">
                      <a:latin typeface="Arial" charset="0"/>
                      <a:cs typeface="Arial" charset="0"/>
                    </a:rPr>
                    <a:t>6.000</a:t>
                  </a:r>
                  <a:endParaRPr lang="es-MX" b="1">
                    <a:latin typeface="Arial" charset="0"/>
                    <a:cs typeface="Arial" charset="0"/>
                  </a:endParaRPr>
                </a:p>
                <a:p>
                  <a:pPr algn="r" eaLnBrk="0" hangingPunct="0"/>
                  <a:endParaRPr lang="es-MX" sz="2400">
                    <a:latin typeface="Arial" charset="0"/>
                  </a:endParaRPr>
                </a:p>
              </p:txBody>
            </p:sp>
            <p:sp>
              <p:nvSpPr>
                <p:cNvPr id="156851" name="Rectangle 179"/>
                <p:cNvSpPr>
                  <a:spLocks noChangeArrowheads="1"/>
                </p:cNvSpPr>
                <p:nvPr/>
              </p:nvSpPr>
              <p:spPr bwMode="auto">
                <a:xfrm>
                  <a:off x="2761" y="509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52" name="Group 180"/>
              <p:cNvGrpSpPr>
                <a:grpSpLocks/>
              </p:cNvGrpSpPr>
              <p:nvPr/>
            </p:nvGrpSpPr>
            <p:grpSpPr bwMode="auto">
              <a:xfrm>
                <a:off x="0" y="5456"/>
                <a:ext cx="311" cy="365"/>
                <a:chOff x="0" y="5456"/>
                <a:chExt cx="311" cy="365"/>
              </a:xfrm>
            </p:grpSpPr>
            <p:sp>
              <p:nvSpPr>
                <p:cNvPr id="156853" name="Rectangle 181"/>
                <p:cNvSpPr>
                  <a:spLocks noChangeArrowheads="1"/>
                </p:cNvSpPr>
                <p:nvPr/>
              </p:nvSpPr>
              <p:spPr bwMode="auto">
                <a:xfrm>
                  <a:off x="28" y="5456"/>
                  <a:ext cx="255" cy="365"/>
                </a:xfrm>
                <a:prstGeom prst="rect">
                  <a:avLst/>
                </a:prstGeom>
                <a:noFill/>
                <a:ln w="9525">
                  <a:noFill/>
                  <a:miter lim="800000"/>
                  <a:headEnd/>
                  <a:tailEnd/>
                </a:ln>
                <a:effectLst/>
              </p:spPr>
              <p:txBody>
                <a:bodyPr/>
                <a:lstStyle/>
                <a:p>
                  <a:r>
                    <a:rPr lang="es-MX" sz="800">
                      <a:latin typeface="Arial" charset="0"/>
                      <a:cs typeface="Arial" charset="0"/>
                    </a:rPr>
                    <a:t>14</a:t>
                  </a:r>
                  <a:endParaRPr lang="es-MX" b="1">
                    <a:latin typeface="Arial" charset="0"/>
                    <a:cs typeface="Arial" charset="0"/>
                  </a:endParaRPr>
                </a:p>
                <a:p>
                  <a:pPr eaLnBrk="0" hangingPunct="0"/>
                  <a:endParaRPr lang="es-MX" sz="2400">
                    <a:latin typeface="Arial" charset="0"/>
                  </a:endParaRPr>
                </a:p>
              </p:txBody>
            </p:sp>
            <p:sp>
              <p:nvSpPr>
                <p:cNvPr id="156854" name="Rectangle 182"/>
                <p:cNvSpPr>
                  <a:spLocks noChangeArrowheads="1"/>
                </p:cNvSpPr>
                <p:nvPr/>
              </p:nvSpPr>
              <p:spPr bwMode="auto">
                <a:xfrm>
                  <a:off x="0" y="5456"/>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855" name="Group 183"/>
              <p:cNvGrpSpPr>
                <a:grpSpLocks/>
              </p:cNvGrpSpPr>
              <p:nvPr/>
            </p:nvGrpSpPr>
            <p:grpSpPr bwMode="auto">
              <a:xfrm>
                <a:off x="311" y="5456"/>
                <a:ext cx="1530" cy="365"/>
                <a:chOff x="311" y="5456"/>
                <a:chExt cx="1530" cy="365"/>
              </a:xfrm>
            </p:grpSpPr>
            <p:sp>
              <p:nvSpPr>
                <p:cNvPr id="156856" name="Rectangle 184"/>
                <p:cNvSpPr>
                  <a:spLocks noChangeArrowheads="1"/>
                </p:cNvSpPr>
                <p:nvPr/>
              </p:nvSpPr>
              <p:spPr bwMode="auto">
                <a:xfrm>
                  <a:off x="339" y="5456"/>
                  <a:ext cx="1474" cy="365"/>
                </a:xfrm>
                <a:prstGeom prst="rect">
                  <a:avLst/>
                </a:prstGeom>
                <a:noFill/>
                <a:ln w="9525">
                  <a:noFill/>
                  <a:miter lim="800000"/>
                  <a:headEnd/>
                  <a:tailEnd/>
                </a:ln>
                <a:effectLst/>
              </p:spPr>
              <p:txBody>
                <a:bodyPr/>
                <a:lstStyle/>
                <a:p>
                  <a:pPr algn="l"/>
                  <a:r>
                    <a:rPr lang="es-MX" sz="800">
                      <a:latin typeface="Arial" charset="0"/>
                      <a:cs typeface="Arial" charset="0"/>
                    </a:rPr>
                    <a:t>Areas deportivas y ornamentales</a:t>
                  </a:r>
                  <a:endParaRPr lang="es-MX" b="1">
                    <a:latin typeface="Arial" charset="0"/>
                    <a:cs typeface="Arial" charset="0"/>
                  </a:endParaRPr>
                </a:p>
                <a:p>
                  <a:pPr algn="l" eaLnBrk="0" hangingPunct="0"/>
                  <a:endParaRPr lang="es-MX" sz="2400">
                    <a:latin typeface="Arial" charset="0"/>
                  </a:endParaRPr>
                </a:p>
              </p:txBody>
            </p:sp>
            <p:sp>
              <p:nvSpPr>
                <p:cNvPr id="156857" name="Rectangle 185"/>
                <p:cNvSpPr>
                  <a:spLocks noChangeArrowheads="1"/>
                </p:cNvSpPr>
                <p:nvPr/>
              </p:nvSpPr>
              <p:spPr bwMode="auto">
                <a:xfrm>
                  <a:off x="311" y="5456"/>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858" name="Group 186"/>
              <p:cNvGrpSpPr>
                <a:grpSpLocks/>
              </p:cNvGrpSpPr>
              <p:nvPr/>
            </p:nvGrpSpPr>
            <p:grpSpPr bwMode="auto">
              <a:xfrm>
                <a:off x="1841" y="5456"/>
                <a:ext cx="920" cy="365"/>
                <a:chOff x="1841" y="5456"/>
                <a:chExt cx="920" cy="365"/>
              </a:xfrm>
            </p:grpSpPr>
            <p:sp>
              <p:nvSpPr>
                <p:cNvPr id="156859" name="Rectangle 187"/>
                <p:cNvSpPr>
                  <a:spLocks noChangeArrowheads="1"/>
                </p:cNvSpPr>
                <p:nvPr/>
              </p:nvSpPr>
              <p:spPr bwMode="auto">
                <a:xfrm>
                  <a:off x="1869" y="5456"/>
                  <a:ext cx="864" cy="365"/>
                </a:xfrm>
                <a:prstGeom prst="rect">
                  <a:avLst/>
                </a:prstGeom>
                <a:noFill/>
                <a:ln w="9525">
                  <a:noFill/>
                  <a:miter lim="800000"/>
                  <a:headEnd/>
                  <a:tailEnd/>
                </a:ln>
                <a:effectLst/>
              </p:spPr>
              <p:txBody>
                <a:bodyPr/>
                <a:lstStyle/>
                <a:p>
                  <a:pPr algn="r"/>
                  <a:r>
                    <a:rPr lang="es-MX" sz="800">
                      <a:latin typeface="Arial" charset="0"/>
                      <a:cs typeface="Arial" charset="0"/>
                    </a:rPr>
                    <a:t>3 meses</a:t>
                  </a:r>
                  <a:endParaRPr lang="es-MX" b="1">
                    <a:latin typeface="Arial" charset="0"/>
                    <a:cs typeface="Arial" charset="0"/>
                  </a:endParaRPr>
                </a:p>
                <a:p>
                  <a:pPr algn="r" eaLnBrk="0" hangingPunct="0"/>
                  <a:endParaRPr lang="es-MX" sz="2400">
                    <a:latin typeface="Arial" charset="0"/>
                  </a:endParaRPr>
                </a:p>
              </p:txBody>
            </p:sp>
            <p:sp>
              <p:nvSpPr>
                <p:cNvPr id="156860" name="Rectangle 188"/>
                <p:cNvSpPr>
                  <a:spLocks noChangeArrowheads="1"/>
                </p:cNvSpPr>
                <p:nvPr/>
              </p:nvSpPr>
              <p:spPr bwMode="auto">
                <a:xfrm>
                  <a:off x="1841" y="545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61" name="Group 189"/>
              <p:cNvGrpSpPr>
                <a:grpSpLocks/>
              </p:cNvGrpSpPr>
              <p:nvPr/>
            </p:nvGrpSpPr>
            <p:grpSpPr bwMode="auto">
              <a:xfrm>
                <a:off x="2761" y="5456"/>
                <a:ext cx="920" cy="365"/>
                <a:chOff x="2761" y="5456"/>
                <a:chExt cx="920" cy="365"/>
              </a:xfrm>
            </p:grpSpPr>
            <p:sp>
              <p:nvSpPr>
                <p:cNvPr id="156862" name="Rectangle 190"/>
                <p:cNvSpPr>
                  <a:spLocks noChangeArrowheads="1"/>
                </p:cNvSpPr>
                <p:nvPr/>
              </p:nvSpPr>
              <p:spPr bwMode="auto">
                <a:xfrm>
                  <a:off x="2789" y="5456"/>
                  <a:ext cx="864" cy="365"/>
                </a:xfrm>
                <a:prstGeom prst="rect">
                  <a:avLst/>
                </a:prstGeom>
                <a:noFill/>
                <a:ln w="9525">
                  <a:noFill/>
                  <a:miter lim="800000"/>
                  <a:headEnd/>
                  <a:tailEnd/>
                </a:ln>
                <a:effectLst/>
              </p:spPr>
              <p:txBody>
                <a:bodyPr/>
                <a:lstStyle/>
                <a:p>
                  <a:pPr algn="r"/>
                  <a:r>
                    <a:rPr lang="es-MX" sz="800">
                      <a:latin typeface="Arial" charset="0"/>
                      <a:cs typeface="Arial" charset="0"/>
                    </a:rPr>
                    <a:t>1.500</a:t>
                  </a:r>
                  <a:endParaRPr lang="es-MX" b="1">
                    <a:latin typeface="Arial" charset="0"/>
                    <a:cs typeface="Arial" charset="0"/>
                  </a:endParaRPr>
                </a:p>
                <a:p>
                  <a:pPr algn="r" eaLnBrk="0" hangingPunct="0"/>
                  <a:endParaRPr lang="es-MX" sz="2400">
                    <a:latin typeface="Arial" charset="0"/>
                  </a:endParaRPr>
                </a:p>
              </p:txBody>
            </p:sp>
            <p:sp>
              <p:nvSpPr>
                <p:cNvPr id="156863" name="Rectangle 191"/>
                <p:cNvSpPr>
                  <a:spLocks noChangeArrowheads="1"/>
                </p:cNvSpPr>
                <p:nvPr/>
              </p:nvSpPr>
              <p:spPr bwMode="auto">
                <a:xfrm>
                  <a:off x="2761" y="545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64" name="Group 192"/>
              <p:cNvGrpSpPr>
                <a:grpSpLocks/>
              </p:cNvGrpSpPr>
              <p:nvPr/>
            </p:nvGrpSpPr>
            <p:grpSpPr bwMode="auto">
              <a:xfrm>
                <a:off x="0" y="5821"/>
                <a:ext cx="311" cy="365"/>
                <a:chOff x="0" y="5821"/>
                <a:chExt cx="311" cy="365"/>
              </a:xfrm>
            </p:grpSpPr>
            <p:sp>
              <p:nvSpPr>
                <p:cNvPr id="156865" name="Rectangle 193"/>
                <p:cNvSpPr>
                  <a:spLocks noChangeArrowheads="1"/>
                </p:cNvSpPr>
                <p:nvPr/>
              </p:nvSpPr>
              <p:spPr bwMode="auto">
                <a:xfrm>
                  <a:off x="28" y="5821"/>
                  <a:ext cx="255" cy="365"/>
                </a:xfrm>
                <a:prstGeom prst="rect">
                  <a:avLst/>
                </a:prstGeom>
                <a:noFill/>
                <a:ln w="9525">
                  <a:noFill/>
                  <a:miter lim="800000"/>
                  <a:headEnd/>
                  <a:tailEnd/>
                </a:ln>
                <a:effectLst/>
              </p:spPr>
              <p:txBody>
                <a:bodyPr/>
                <a:lstStyle/>
                <a:p>
                  <a:r>
                    <a:rPr lang="es-MX" sz="800">
                      <a:latin typeface="Arial" charset="0"/>
                      <a:cs typeface="Arial" charset="0"/>
                    </a:rPr>
                    <a:t>15</a:t>
                  </a:r>
                  <a:endParaRPr lang="es-MX" b="1">
                    <a:latin typeface="Arial" charset="0"/>
                    <a:cs typeface="Arial" charset="0"/>
                  </a:endParaRPr>
                </a:p>
                <a:p>
                  <a:pPr eaLnBrk="0" hangingPunct="0"/>
                  <a:endParaRPr lang="es-MX" sz="2400">
                    <a:latin typeface="Arial" charset="0"/>
                  </a:endParaRPr>
                </a:p>
              </p:txBody>
            </p:sp>
            <p:sp>
              <p:nvSpPr>
                <p:cNvPr id="156866" name="Rectangle 194"/>
                <p:cNvSpPr>
                  <a:spLocks noChangeArrowheads="1"/>
                </p:cNvSpPr>
                <p:nvPr/>
              </p:nvSpPr>
              <p:spPr bwMode="auto">
                <a:xfrm>
                  <a:off x="0" y="5821"/>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867" name="Group 195"/>
              <p:cNvGrpSpPr>
                <a:grpSpLocks/>
              </p:cNvGrpSpPr>
              <p:nvPr/>
            </p:nvGrpSpPr>
            <p:grpSpPr bwMode="auto">
              <a:xfrm>
                <a:off x="311" y="5821"/>
                <a:ext cx="1530" cy="365"/>
                <a:chOff x="311" y="5821"/>
                <a:chExt cx="1530" cy="365"/>
              </a:xfrm>
            </p:grpSpPr>
            <p:sp>
              <p:nvSpPr>
                <p:cNvPr id="156868" name="Rectangle 196"/>
                <p:cNvSpPr>
                  <a:spLocks noChangeArrowheads="1"/>
                </p:cNvSpPr>
                <p:nvPr/>
              </p:nvSpPr>
              <p:spPr bwMode="auto">
                <a:xfrm>
                  <a:off x="339" y="5821"/>
                  <a:ext cx="1474" cy="365"/>
                </a:xfrm>
                <a:prstGeom prst="rect">
                  <a:avLst/>
                </a:prstGeom>
                <a:noFill/>
                <a:ln w="9525">
                  <a:noFill/>
                  <a:miter lim="800000"/>
                  <a:headEnd/>
                  <a:tailEnd/>
                </a:ln>
                <a:effectLst/>
              </p:spPr>
              <p:txBody>
                <a:bodyPr/>
                <a:lstStyle/>
                <a:p>
                  <a:pPr algn="l"/>
                  <a:r>
                    <a:rPr lang="es-MX" sz="800">
                      <a:latin typeface="Arial" charset="0"/>
                      <a:cs typeface="Arial" charset="0"/>
                    </a:rPr>
                    <a:t>Areas de Bodegas y cuartos de equipos elect.</a:t>
                  </a:r>
                  <a:endParaRPr lang="es-MX" b="1">
                    <a:latin typeface="Arial" charset="0"/>
                    <a:cs typeface="Arial" charset="0"/>
                  </a:endParaRPr>
                </a:p>
                <a:p>
                  <a:pPr algn="l" eaLnBrk="0" hangingPunct="0"/>
                  <a:endParaRPr lang="es-MX" sz="2400">
                    <a:latin typeface="Arial" charset="0"/>
                  </a:endParaRPr>
                </a:p>
              </p:txBody>
            </p:sp>
            <p:sp>
              <p:nvSpPr>
                <p:cNvPr id="156869" name="Rectangle 197"/>
                <p:cNvSpPr>
                  <a:spLocks noChangeArrowheads="1"/>
                </p:cNvSpPr>
                <p:nvPr/>
              </p:nvSpPr>
              <p:spPr bwMode="auto">
                <a:xfrm>
                  <a:off x="311" y="5821"/>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870" name="Group 198"/>
              <p:cNvGrpSpPr>
                <a:grpSpLocks/>
              </p:cNvGrpSpPr>
              <p:nvPr/>
            </p:nvGrpSpPr>
            <p:grpSpPr bwMode="auto">
              <a:xfrm>
                <a:off x="1841" y="5821"/>
                <a:ext cx="920" cy="365"/>
                <a:chOff x="1841" y="5821"/>
                <a:chExt cx="920" cy="365"/>
              </a:xfrm>
            </p:grpSpPr>
            <p:sp>
              <p:nvSpPr>
                <p:cNvPr id="156871" name="Rectangle 199"/>
                <p:cNvSpPr>
                  <a:spLocks noChangeArrowheads="1"/>
                </p:cNvSpPr>
                <p:nvPr/>
              </p:nvSpPr>
              <p:spPr bwMode="auto">
                <a:xfrm>
                  <a:off x="1869" y="5821"/>
                  <a:ext cx="864" cy="365"/>
                </a:xfrm>
                <a:prstGeom prst="rect">
                  <a:avLst/>
                </a:prstGeom>
                <a:noFill/>
                <a:ln w="9525">
                  <a:noFill/>
                  <a:miter lim="800000"/>
                  <a:headEnd/>
                  <a:tailEnd/>
                </a:ln>
                <a:effectLst/>
              </p:spPr>
              <p:txBody>
                <a:bodyPr/>
                <a:lstStyle/>
                <a:p>
                  <a:pPr algn="r"/>
                  <a:r>
                    <a:rPr lang="es-MX" sz="800">
                      <a:latin typeface="Arial" charset="0"/>
                      <a:cs typeface="Arial" charset="0"/>
                    </a:rPr>
                    <a:t>6 meses</a:t>
                  </a:r>
                  <a:endParaRPr lang="es-MX" b="1">
                    <a:latin typeface="Arial" charset="0"/>
                    <a:cs typeface="Arial" charset="0"/>
                  </a:endParaRPr>
                </a:p>
                <a:p>
                  <a:pPr algn="r" eaLnBrk="0" hangingPunct="0"/>
                  <a:endParaRPr lang="es-MX" sz="2400">
                    <a:latin typeface="Arial" charset="0"/>
                  </a:endParaRPr>
                </a:p>
              </p:txBody>
            </p:sp>
            <p:sp>
              <p:nvSpPr>
                <p:cNvPr id="156872" name="Rectangle 200"/>
                <p:cNvSpPr>
                  <a:spLocks noChangeArrowheads="1"/>
                </p:cNvSpPr>
                <p:nvPr/>
              </p:nvSpPr>
              <p:spPr bwMode="auto">
                <a:xfrm>
                  <a:off x="1841" y="582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73" name="Group 201"/>
              <p:cNvGrpSpPr>
                <a:grpSpLocks/>
              </p:cNvGrpSpPr>
              <p:nvPr/>
            </p:nvGrpSpPr>
            <p:grpSpPr bwMode="auto">
              <a:xfrm>
                <a:off x="2761" y="5821"/>
                <a:ext cx="920" cy="365"/>
                <a:chOff x="2761" y="5821"/>
                <a:chExt cx="920" cy="365"/>
              </a:xfrm>
            </p:grpSpPr>
            <p:sp>
              <p:nvSpPr>
                <p:cNvPr id="156874" name="Rectangle 202"/>
                <p:cNvSpPr>
                  <a:spLocks noChangeArrowheads="1"/>
                </p:cNvSpPr>
                <p:nvPr/>
              </p:nvSpPr>
              <p:spPr bwMode="auto">
                <a:xfrm>
                  <a:off x="2789" y="5821"/>
                  <a:ext cx="864" cy="365"/>
                </a:xfrm>
                <a:prstGeom prst="rect">
                  <a:avLst/>
                </a:prstGeom>
                <a:noFill/>
                <a:ln w="9525">
                  <a:noFill/>
                  <a:miter lim="800000"/>
                  <a:headEnd/>
                  <a:tailEnd/>
                </a:ln>
                <a:effectLst/>
              </p:spPr>
              <p:txBody>
                <a:bodyPr/>
                <a:lstStyle/>
                <a:p>
                  <a:pPr algn="r"/>
                  <a:r>
                    <a:rPr lang="es-MX" sz="800">
                      <a:latin typeface="Arial" charset="0"/>
                      <a:cs typeface="Arial" charset="0"/>
                    </a:rPr>
                    <a:t>2.400</a:t>
                  </a:r>
                  <a:endParaRPr lang="es-MX" b="1">
                    <a:latin typeface="Arial" charset="0"/>
                    <a:cs typeface="Arial" charset="0"/>
                  </a:endParaRPr>
                </a:p>
                <a:p>
                  <a:pPr algn="r" eaLnBrk="0" hangingPunct="0"/>
                  <a:endParaRPr lang="es-MX" sz="2400">
                    <a:latin typeface="Arial" charset="0"/>
                  </a:endParaRPr>
                </a:p>
              </p:txBody>
            </p:sp>
            <p:sp>
              <p:nvSpPr>
                <p:cNvPr id="156875" name="Rectangle 203"/>
                <p:cNvSpPr>
                  <a:spLocks noChangeArrowheads="1"/>
                </p:cNvSpPr>
                <p:nvPr/>
              </p:nvSpPr>
              <p:spPr bwMode="auto">
                <a:xfrm>
                  <a:off x="2761" y="582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76" name="Group 204"/>
              <p:cNvGrpSpPr>
                <a:grpSpLocks/>
              </p:cNvGrpSpPr>
              <p:nvPr/>
            </p:nvGrpSpPr>
            <p:grpSpPr bwMode="auto">
              <a:xfrm>
                <a:off x="0" y="6186"/>
                <a:ext cx="311" cy="365"/>
                <a:chOff x="0" y="6186"/>
                <a:chExt cx="311" cy="365"/>
              </a:xfrm>
            </p:grpSpPr>
            <p:sp>
              <p:nvSpPr>
                <p:cNvPr id="156877" name="Rectangle 205"/>
                <p:cNvSpPr>
                  <a:spLocks noChangeArrowheads="1"/>
                </p:cNvSpPr>
                <p:nvPr/>
              </p:nvSpPr>
              <p:spPr bwMode="auto">
                <a:xfrm>
                  <a:off x="28" y="6186"/>
                  <a:ext cx="255" cy="365"/>
                </a:xfrm>
                <a:prstGeom prst="rect">
                  <a:avLst/>
                </a:prstGeom>
                <a:noFill/>
                <a:ln w="9525">
                  <a:noFill/>
                  <a:miter lim="800000"/>
                  <a:headEnd/>
                  <a:tailEnd/>
                </a:ln>
                <a:effectLst/>
              </p:spPr>
              <p:txBody>
                <a:bodyPr/>
                <a:lstStyle/>
                <a:p>
                  <a:r>
                    <a:rPr lang="es-MX" sz="800">
                      <a:latin typeface="Arial" charset="0"/>
                      <a:cs typeface="Arial" charset="0"/>
                    </a:rPr>
                    <a:t>16</a:t>
                  </a:r>
                  <a:endParaRPr lang="es-MX" b="1">
                    <a:latin typeface="Arial" charset="0"/>
                    <a:cs typeface="Arial" charset="0"/>
                  </a:endParaRPr>
                </a:p>
                <a:p>
                  <a:pPr eaLnBrk="0" hangingPunct="0"/>
                  <a:endParaRPr lang="es-MX" sz="2400">
                    <a:latin typeface="Arial" charset="0"/>
                  </a:endParaRPr>
                </a:p>
              </p:txBody>
            </p:sp>
            <p:sp>
              <p:nvSpPr>
                <p:cNvPr id="156878" name="Rectangle 206"/>
                <p:cNvSpPr>
                  <a:spLocks noChangeArrowheads="1"/>
                </p:cNvSpPr>
                <p:nvPr/>
              </p:nvSpPr>
              <p:spPr bwMode="auto">
                <a:xfrm>
                  <a:off x="0" y="6186"/>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879" name="Group 207"/>
              <p:cNvGrpSpPr>
                <a:grpSpLocks/>
              </p:cNvGrpSpPr>
              <p:nvPr/>
            </p:nvGrpSpPr>
            <p:grpSpPr bwMode="auto">
              <a:xfrm>
                <a:off x="311" y="6186"/>
                <a:ext cx="1530" cy="365"/>
                <a:chOff x="311" y="6186"/>
                <a:chExt cx="1530" cy="365"/>
              </a:xfrm>
            </p:grpSpPr>
            <p:sp>
              <p:nvSpPr>
                <p:cNvPr id="156880" name="Rectangle 208"/>
                <p:cNvSpPr>
                  <a:spLocks noChangeArrowheads="1"/>
                </p:cNvSpPr>
                <p:nvPr/>
              </p:nvSpPr>
              <p:spPr bwMode="auto">
                <a:xfrm>
                  <a:off x="339" y="6186"/>
                  <a:ext cx="1474" cy="365"/>
                </a:xfrm>
                <a:prstGeom prst="rect">
                  <a:avLst/>
                </a:prstGeom>
                <a:noFill/>
                <a:ln w="9525">
                  <a:noFill/>
                  <a:miter lim="800000"/>
                  <a:headEnd/>
                  <a:tailEnd/>
                </a:ln>
                <a:effectLst/>
              </p:spPr>
              <p:txBody>
                <a:bodyPr/>
                <a:lstStyle/>
                <a:p>
                  <a:pPr algn="l"/>
                  <a:r>
                    <a:rPr lang="es-MX" sz="800">
                      <a:latin typeface="Arial" charset="0"/>
                      <a:cs typeface="Arial" charset="0"/>
                    </a:rPr>
                    <a:t>Areas de Seguridad Industrial y Limpieza</a:t>
                  </a:r>
                  <a:endParaRPr lang="es-MX" b="1">
                    <a:latin typeface="Arial" charset="0"/>
                    <a:cs typeface="Arial" charset="0"/>
                  </a:endParaRPr>
                </a:p>
                <a:p>
                  <a:pPr algn="l" eaLnBrk="0" hangingPunct="0"/>
                  <a:endParaRPr lang="es-MX" sz="2400">
                    <a:latin typeface="Arial" charset="0"/>
                  </a:endParaRPr>
                </a:p>
              </p:txBody>
            </p:sp>
            <p:sp>
              <p:nvSpPr>
                <p:cNvPr id="156881" name="Rectangle 209"/>
                <p:cNvSpPr>
                  <a:spLocks noChangeArrowheads="1"/>
                </p:cNvSpPr>
                <p:nvPr/>
              </p:nvSpPr>
              <p:spPr bwMode="auto">
                <a:xfrm>
                  <a:off x="311" y="6186"/>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882" name="Group 210"/>
              <p:cNvGrpSpPr>
                <a:grpSpLocks/>
              </p:cNvGrpSpPr>
              <p:nvPr/>
            </p:nvGrpSpPr>
            <p:grpSpPr bwMode="auto">
              <a:xfrm>
                <a:off x="1841" y="6186"/>
                <a:ext cx="920" cy="365"/>
                <a:chOff x="1841" y="6186"/>
                <a:chExt cx="920" cy="365"/>
              </a:xfrm>
            </p:grpSpPr>
            <p:sp>
              <p:nvSpPr>
                <p:cNvPr id="156883" name="Rectangle 211"/>
                <p:cNvSpPr>
                  <a:spLocks noChangeArrowheads="1"/>
                </p:cNvSpPr>
                <p:nvPr/>
              </p:nvSpPr>
              <p:spPr bwMode="auto">
                <a:xfrm>
                  <a:off x="1869" y="6186"/>
                  <a:ext cx="864" cy="365"/>
                </a:xfrm>
                <a:prstGeom prst="rect">
                  <a:avLst/>
                </a:prstGeom>
                <a:noFill/>
                <a:ln w="9525">
                  <a:noFill/>
                  <a:miter lim="800000"/>
                  <a:headEnd/>
                  <a:tailEnd/>
                </a:ln>
                <a:effectLst/>
              </p:spPr>
              <p:txBody>
                <a:bodyPr/>
                <a:lstStyle/>
                <a:p>
                  <a:pPr algn="r"/>
                  <a:r>
                    <a:rPr lang="es-MX" sz="800">
                      <a:latin typeface="Arial" charset="0"/>
                      <a:cs typeface="Arial" charset="0"/>
                    </a:rPr>
                    <a:t>3 meses</a:t>
                  </a:r>
                  <a:endParaRPr lang="es-MX" b="1">
                    <a:latin typeface="Arial" charset="0"/>
                    <a:cs typeface="Arial" charset="0"/>
                  </a:endParaRPr>
                </a:p>
                <a:p>
                  <a:pPr algn="r" eaLnBrk="0" hangingPunct="0"/>
                  <a:endParaRPr lang="es-MX" sz="2400">
                    <a:latin typeface="Arial" charset="0"/>
                  </a:endParaRPr>
                </a:p>
              </p:txBody>
            </p:sp>
            <p:sp>
              <p:nvSpPr>
                <p:cNvPr id="156884" name="Rectangle 212"/>
                <p:cNvSpPr>
                  <a:spLocks noChangeArrowheads="1"/>
                </p:cNvSpPr>
                <p:nvPr/>
              </p:nvSpPr>
              <p:spPr bwMode="auto">
                <a:xfrm>
                  <a:off x="1841" y="618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85" name="Group 213"/>
              <p:cNvGrpSpPr>
                <a:grpSpLocks/>
              </p:cNvGrpSpPr>
              <p:nvPr/>
            </p:nvGrpSpPr>
            <p:grpSpPr bwMode="auto">
              <a:xfrm>
                <a:off x="2761" y="6186"/>
                <a:ext cx="920" cy="365"/>
                <a:chOff x="2761" y="6186"/>
                <a:chExt cx="920" cy="365"/>
              </a:xfrm>
            </p:grpSpPr>
            <p:sp>
              <p:nvSpPr>
                <p:cNvPr id="156886" name="Rectangle 214"/>
                <p:cNvSpPr>
                  <a:spLocks noChangeArrowheads="1"/>
                </p:cNvSpPr>
                <p:nvPr/>
              </p:nvSpPr>
              <p:spPr bwMode="auto">
                <a:xfrm>
                  <a:off x="2789" y="6186"/>
                  <a:ext cx="864" cy="365"/>
                </a:xfrm>
                <a:prstGeom prst="rect">
                  <a:avLst/>
                </a:prstGeom>
                <a:noFill/>
                <a:ln w="9525">
                  <a:noFill/>
                  <a:miter lim="800000"/>
                  <a:headEnd/>
                  <a:tailEnd/>
                </a:ln>
                <a:effectLst/>
              </p:spPr>
              <p:txBody>
                <a:bodyPr/>
                <a:lstStyle/>
                <a:p>
                  <a:pPr algn="r"/>
                  <a:r>
                    <a:rPr lang="es-MX" sz="800">
                      <a:latin typeface="Arial" charset="0"/>
                      <a:cs typeface="Arial" charset="0"/>
                    </a:rPr>
                    <a:t>2.400</a:t>
                  </a:r>
                  <a:endParaRPr lang="es-MX" b="1">
                    <a:latin typeface="Arial" charset="0"/>
                    <a:cs typeface="Arial" charset="0"/>
                  </a:endParaRPr>
                </a:p>
                <a:p>
                  <a:pPr algn="r" eaLnBrk="0" hangingPunct="0"/>
                  <a:endParaRPr lang="es-MX" sz="2400">
                    <a:latin typeface="Arial" charset="0"/>
                  </a:endParaRPr>
                </a:p>
              </p:txBody>
            </p:sp>
            <p:sp>
              <p:nvSpPr>
                <p:cNvPr id="156887" name="Rectangle 215"/>
                <p:cNvSpPr>
                  <a:spLocks noChangeArrowheads="1"/>
                </p:cNvSpPr>
                <p:nvPr/>
              </p:nvSpPr>
              <p:spPr bwMode="auto">
                <a:xfrm>
                  <a:off x="2761" y="618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88" name="Group 216"/>
              <p:cNvGrpSpPr>
                <a:grpSpLocks/>
              </p:cNvGrpSpPr>
              <p:nvPr/>
            </p:nvGrpSpPr>
            <p:grpSpPr bwMode="auto">
              <a:xfrm>
                <a:off x="0" y="6551"/>
                <a:ext cx="311" cy="365"/>
                <a:chOff x="0" y="6551"/>
                <a:chExt cx="311" cy="365"/>
              </a:xfrm>
            </p:grpSpPr>
            <p:sp>
              <p:nvSpPr>
                <p:cNvPr id="156889" name="Rectangle 217"/>
                <p:cNvSpPr>
                  <a:spLocks noChangeArrowheads="1"/>
                </p:cNvSpPr>
                <p:nvPr/>
              </p:nvSpPr>
              <p:spPr bwMode="auto">
                <a:xfrm>
                  <a:off x="28" y="6551"/>
                  <a:ext cx="255" cy="365"/>
                </a:xfrm>
                <a:prstGeom prst="rect">
                  <a:avLst/>
                </a:prstGeom>
                <a:noFill/>
                <a:ln w="9525">
                  <a:noFill/>
                  <a:miter lim="800000"/>
                  <a:headEnd/>
                  <a:tailEnd/>
                </a:ln>
                <a:effectLst/>
              </p:spPr>
              <p:txBody>
                <a:bodyPr/>
                <a:lstStyle/>
                <a:p>
                  <a:r>
                    <a:rPr lang="es-MX" sz="800">
                      <a:latin typeface="Arial" charset="0"/>
                      <a:cs typeface="Arial" charset="0"/>
                    </a:rPr>
                    <a:t>17</a:t>
                  </a:r>
                  <a:endParaRPr lang="es-MX" b="1">
                    <a:latin typeface="Arial" charset="0"/>
                    <a:cs typeface="Arial" charset="0"/>
                  </a:endParaRPr>
                </a:p>
                <a:p>
                  <a:pPr eaLnBrk="0" hangingPunct="0"/>
                  <a:endParaRPr lang="es-MX" sz="2400">
                    <a:latin typeface="Arial" charset="0"/>
                  </a:endParaRPr>
                </a:p>
              </p:txBody>
            </p:sp>
            <p:sp>
              <p:nvSpPr>
                <p:cNvPr id="156890" name="Rectangle 218"/>
                <p:cNvSpPr>
                  <a:spLocks noChangeArrowheads="1"/>
                </p:cNvSpPr>
                <p:nvPr/>
              </p:nvSpPr>
              <p:spPr bwMode="auto">
                <a:xfrm>
                  <a:off x="0" y="6551"/>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891" name="Group 219"/>
              <p:cNvGrpSpPr>
                <a:grpSpLocks/>
              </p:cNvGrpSpPr>
              <p:nvPr/>
            </p:nvGrpSpPr>
            <p:grpSpPr bwMode="auto">
              <a:xfrm>
                <a:off x="311" y="6551"/>
                <a:ext cx="1530" cy="365"/>
                <a:chOff x="311" y="6551"/>
                <a:chExt cx="1530" cy="365"/>
              </a:xfrm>
            </p:grpSpPr>
            <p:sp>
              <p:nvSpPr>
                <p:cNvPr id="156892" name="Rectangle 220"/>
                <p:cNvSpPr>
                  <a:spLocks noChangeArrowheads="1"/>
                </p:cNvSpPr>
                <p:nvPr/>
              </p:nvSpPr>
              <p:spPr bwMode="auto">
                <a:xfrm>
                  <a:off x="339" y="6551"/>
                  <a:ext cx="1474" cy="365"/>
                </a:xfrm>
                <a:prstGeom prst="rect">
                  <a:avLst/>
                </a:prstGeom>
                <a:noFill/>
                <a:ln w="9525">
                  <a:noFill/>
                  <a:miter lim="800000"/>
                  <a:headEnd/>
                  <a:tailEnd/>
                </a:ln>
                <a:effectLst/>
              </p:spPr>
              <p:txBody>
                <a:bodyPr/>
                <a:lstStyle/>
                <a:p>
                  <a:pPr algn="l"/>
                  <a:r>
                    <a:rPr lang="es-MX" sz="800">
                      <a:latin typeface="Arial" charset="0"/>
                      <a:cs typeface="Arial" charset="0"/>
                    </a:rPr>
                    <a:t>Equipos e implementos para cada oficina</a:t>
                  </a:r>
                  <a:endParaRPr lang="es-MX" b="1">
                    <a:latin typeface="Arial" charset="0"/>
                    <a:cs typeface="Arial" charset="0"/>
                  </a:endParaRPr>
                </a:p>
                <a:p>
                  <a:pPr algn="l" eaLnBrk="0" hangingPunct="0"/>
                  <a:endParaRPr lang="es-MX" sz="2400">
                    <a:latin typeface="Arial" charset="0"/>
                  </a:endParaRPr>
                </a:p>
              </p:txBody>
            </p:sp>
            <p:sp>
              <p:nvSpPr>
                <p:cNvPr id="156893" name="Rectangle 221"/>
                <p:cNvSpPr>
                  <a:spLocks noChangeArrowheads="1"/>
                </p:cNvSpPr>
                <p:nvPr/>
              </p:nvSpPr>
              <p:spPr bwMode="auto">
                <a:xfrm>
                  <a:off x="311" y="6551"/>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894" name="Group 222"/>
              <p:cNvGrpSpPr>
                <a:grpSpLocks/>
              </p:cNvGrpSpPr>
              <p:nvPr/>
            </p:nvGrpSpPr>
            <p:grpSpPr bwMode="auto">
              <a:xfrm>
                <a:off x="1841" y="6551"/>
                <a:ext cx="920" cy="365"/>
                <a:chOff x="1841" y="6551"/>
                <a:chExt cx="920" cy="365"/>
              </a:xfrm>
            </p:grpSpPr>
            <p:sp>
              <p:nvSpPr>
                <p:cNvPr id="156895" name="Rectangle 223"/>
                <p:cNvSpPr>
                  <a:spLocks noChangeArrowheads="1"/>
                </p:cNvSpPr>
                <p:nvPr/>
              </p:nvSpPr>
              <p:spPr bwMode="auto">
                <a:xfrm>
                  <a:off x="1869" y="6551"/>
                  <a:ext cx="864" cy="365"/>
                </a:xfrm>
                <a:prstGeom prst="rect">
                  <a:avLst/>
                </a:prstGeom>
                <a:noFill/>
                <a:ln w="9525">
                  <a:noFill/>
                  <a:miter lim="800000"/>
                  <a:headEnd/>
                  <a:tailEnd/>
                </a:ln>
                <a:effectLst/>
              </p:spPr>
              <p:txBody>
                <a:bodyPr/>
                <a:lstStyle/>
                <a:p>
                  <a:pPr algn="r"/>
                  <a:r>
                    <a:rPr lang="es-MX" sz="800">
                      <a:latin typeface="Arial" charset="0"/>
                      <a:cs typeface="Arial" charset="0"/>
                    </a:rPr>
                    <a:t>12 meses</a:t>
                  </a:r>
                  <a:endParaRPr lang="es-MX" b="1">
                    <a:latin typeface="Arial" charset="0"/>
                    <a:cs typeface="Arial" charset="0"/>
                  </a:endParaRPr>
                </a:p>
                <a:p>
                  <a:pPr algn="r" eaLnBrk="0" hangingPunct="0"/>
                  <a:endParaRPr lang="es-MX" sz="2400">
                    <a:latin typeface="Arial" charset="0"/>
                  </a:endParaRPr>
                </a:p>
              </p:txBody>
            </p:sp>
            <p:sp>
              <p:nvSpPr>
                <p:cNvPr id="156896" name="Rectangle 224"/>
                <p:cNvSpPr>
                  <a:spLocks noChangeArrowheads="1"/>
                </p:cNvSpPr>
                <p:nvPr/>
              </p:nvSpPr>
              <p:spPr bwMode="auto">
                <a:xfrm>
                  <a:off x="1841" y="655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897" name="Group 225"/>
              <p:cNvGrpSpPr>
                <a:grpSpLocks/>
              </p:cNvGrpSpPr>
              <p:nvPr/>
            </p:nvGrpSpPr>
            <p:grpSpPr bwMode="auto">
              <a:xfrm>
                <a:off x="2761" y="6551"/>
                <a:ext cx="920" cy="365"/>
                <a:chOff x="2761" y="6551"/>
                <a:chExt cx="920" cy="365"/>
              </a:xfrm>
            </p:grpSpPr>
            <p:sp>
              <p:nvSpPr>
                <p:cNvPr id="156898" name="Rectangle 226"/>
                <p:cNvSpPr>
                  <a:spLocks noChangeArrowheads="1"/>
                </p:cNvSpPr>
                <p:nvPr/>
              </p:nvSpPr>
              <p:spPr bwMode="auto">
                <a:xfrm>
                  <a:off x="2789" y="6551"/>
                  <a:ext cx="864" cy="365"/>
                </a:xfrm>
                <a:prstGeom prst="rect">
                  <a:avLst/>
                </a:prstGeom>
                <a:noFill/>
                <a:ln w="9525">
                  <a:noFill/>
                  <a:miter lim="800000"/>
                  <a:headEnd/>
                  <a:tailEnd/>
                </a:ln>
                <a:effectLst/>
              </p:spPr>
              <p:txBody>
                <a:bodyPr/>
                <a:lstStyle/>
                <a:p>
                  <a:pPr algn="r"/>
                  <a:r>
                    <a:rPr lang="es-MX" sz="800">
                      <a:latin typeface="Arial" charset="0"/>
                      <a:cs typeface="Arial" charset="0"/>
                    </a:rPr>
                    <a:t>42.480</a:t>
                  </a:r>
                  <a:endParaRPr lang="es-MX" b="1">
                    <a:latin typeface="Arial" charset="0"/>
                    <a:cs typeface="Arial" charset="0"/>
                  </a:endParaRPr>
                </a:p>
                <a:p>
                  <a:pPr algn="r" eaLnBrk="0" hangingPunct="0"/>
                  <a:endParaRPr lang="es-MX" sz="2400">
                    <a:latin typeface="Arial" charset="0"/>
                  </a:endParaRPr>
                </a:p>
              </p:txBody>
            </p:sp>
            <p:sp>
              <p:nvSpPr>
                <p:cNvPr id="156899" name="Rectangle 227"/>
                <p:cNvSpPr>
                  <a:spLocks noChangeArrowheads="1"/>
                </p:cNvSpPr>
                <p:nvPr/>
              </p:nvSpPr>
              <p:spPr bwMode="auto">
                <a:xfrm>
                  <a:off x="2761" y="655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00" name="Group 228"/>
              <p:cNvGrpSpPr>
                <a:grpSpLocks/>
              </p:cNvGrpSpPr>
              <p:nvPr/>
            </p:nvGrpSpPr>
            <p:grpSpPr bwMode="auto">
              <a:xfrm>
                <a:off x="0" y="6916"/>
                <a:ext cx="311" cy="365"/>
                <a:chOff x="0" y="6916"/>
                <a:chExt cx="311" cy="365"/>
              </a:xfrm>
            </p:grpSpPr>
            <p:sp>
              <p:nvSpPr>
                <p:cNvPr id="156901" name="Rectangle 229"/>
                <p:cNvSpPr>
                  <a:spLocks noChangeArrowheads="1"/>
                </p:cNvSpPr>
                <p:nvPr/>
              </p:nvSpPr>
              <p:spPr bwMode="auto">
                <a:xfrm>
                  <a:off x="28" y="6916"/>
                  <a:ext cx="255" cy="365"/>
                </a:xfrm>
                <a:prstGeom prst="rect">
                  <a:avLst/>
                </a:prstGeom>
                <a:noFill/>
                <a:ln w="9525">
                  <a:noFill/>
                  <a:miter lim="800000"/>
                  <a:headEnd/>
                  <a:tailEnd/>
                </a:ln>
                <a:effectLst/>
              </p:spPr>
              <p:txBody>
                <a:bodyPr/>
                <a:lstStyle/>
                <a:p>
                  <a:r>
                    <a:rPr lang="es-MX" sz="800">
                      <a:latin typeface="Arial" charset="0"/>
                      <a:cs typeface="Arial" charset="0"/>
                    </a:rPr>
                    <a:t>18</a:t>
                  </a:r>
                  <a:endParaRPr lang="es-MX" b="1">
                    <a:latin typeface="Arial" charset="0"/>
                    <a:cs typeface="Arial" charset="0"/>
                  </a:endParaRPr>
                </a:p>
                <a:p>
                  <a:pPr eaLnBrk="0" hangingPunct="0"/>
                  <a:endParaRPr lang="es-MX" sz="2400">
                    <a:latin typeface="Arial" charset="0"/>
                  </a:endParaRPr>
                </a:p>
              </p:txBody>
            </p:sp>
            <p:sp>
              <p:nvSpPr>
                <p:cNvPr id="156902" name="Rectangle 230"/>
                <p:cNvSpPr>
                  <a:spLocks noChangeArrowheads="1"/>
                </p:cNvSpPr>
                <p:nvPr/>
              </p:nvSpPr>
              <p:spPr bwMode="auto">
                <a:xfrm>
                  <a:off x="0" y="6916"/>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903" name="Group 231"/>
              <p:cNvGrpSpPr>
                <a:grpSpLocks/>
              </p:cNvGrpSpPr>
              <p:nvPr/>
            </p:nvGrpSpPr>
            <p:grpSpPr bwMode="auto">
              <a:xfrm>
                <a:off x="311" y="6916"/>
                <a:ext cx="1530" cy="365"/>
                <a:chOff x="311" y="6916"/>
                <a:chExt cx="1530" cy="365"/>
              </a:xfrm>
            </p:grpSpPr>
            <p:sp>
              <p:nvSpPr>
                <p:cNvPr id="156904" name="Rectangle 232"/>
                <p:cNvSpPr>
                  <a:spLocks noChangeArrowheads="1"/>
                </p:cNvSpPr>
                <p:nvPr/>
              </p:nvSpPr>
              <p:spPr bwMode="auto">
                <a:xfrm>
                  <a:off x="339" y="6916"/>
                  <a:ext cx="1474" cy="365"/>
                </a:xfrm>
                <a:prstGeom prst="rect">
                  <a:avLst/>
                </a:prstGeom>
                <a:noFill/>
                <a:ln w="9525">
                  <a:noFill/>
                  <a:miter lim="800000"/>
                  <a:headEnd/>
                  <a:tailEnd/>
                </a:ln>
                <a:effectLst/>
              </p:spPr>
              <p:txBody>
                <a:bodyPr/>
                <a:lstStyle/>
                <a:p>
                  <a:pPr algn="l"/>
                  <a:r>
                    <a:rPr lang="es-MX" sz="800">
                      <a:latin typeface="Arial" charset="0"/>
                      <a:cs typeface="Arial" charset="0"/>
                    </a:rPr>
                    <a:t>Alfombras y ornamentales de Oficina</a:t>
                  </a:r>
                  <a:endParaRPr lang="es-MX" b="1">
                    <a:latin typeface="Arial" charset="0"/>
                    <a:cs typeface="Arial" charset="0"/>
                  </a:endParaRPr>
                </a:p>
                <a:p>
                  <a:pPr algn="l" eaLnBrk="0" hangingPunct="0"/>
                  <a:endParaRPr lang="es-MX" sz="2400">
                    <a:latin typeface="Arial" charset="0"/>
                  </a:endParaRPr>
                </a:p>
              </p:txBody>
            </p:sp>
            <p:sp>
              <p:nvSpPr>
                <p:cNvPr id="156905" name="Rectangle 233"/>
                <p:cNvSpPr>
                  <a:spLocks noChangeArrowheads="1"/>
                </p:cNvSpPr>
                <p:nvPr/>
              </p:nvSpPr>
              <p:spPr bwMode="auto">
                <a:xfrm>
                  <a:off x="311" y="6916"/>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906" name="Group 234"/>
              <p:cNvGrpSpPr>
                <a:grpSpLocks/>
              </p:cNvGrpSpPr>
              <p:nvPr/>
            </p:nvGrpSpPr>
            <p:grpSpPr bwMode="auto">
              <a:xfrm>
                <a:off x="1841" y="6916"/>
                <a:ext cx="920" cy="365"/>
                <a:chOff x="1841" y="6916"/>
                <a:chExt cx="920" cy="365"/>
              </a:xfrm>
            </p:grpSpPr>
            <p:sp>
              <p:nvSpPr>
                <p:cNvPr id="156907" name="Rectangle 235"/>
                <p:cNvSpPr>
                  <a:spLocks noChangeArrowheads="1"/>
                </p:cNvSpPr>
                <p:nvPr/>
              </p:nvSpPr>
              <p:spPr bwMode="auto">
                <a:xfrm>
                  <a:off x="1869" y="6916"/>
                  <a:ext cx="864" cy="365"/>
                </a:xfrm>
                <a:prstGeom prst="rect">
                  <a:avLst/>
                </a:prstGeom>
                <a:noFill/>
                <a:ln w="9525">
                  <a:noFill/>
                  <a:miter lim="800000"/>
                  <a:headEnd/>
                  <a:tailEnd/>
                </a:ln>
                <a:effectLst/>
              </p:spPr>
              <p:txBody>
                <a:bodyPr/>
                <a:lstStyle/>
                <a:p>
                  <a:pPr algn="r"/>
                  <a:r>
                    <a:rPr lang="es-MX" sz="800">
                      <a:latin typeface="Arial" charset="0"/>
                      <a:cs typeface="Arial" charset="0"/>
                    </a:rPr>
                    <a:t>7 meses</a:t>
                  </a:r>
                  <a:endParaRPr lang="es-MX" b="1">
                    <a:latin typeface="Arial" charset="0"/>
                    <a:cs typeface="Arial" charset="0"/>
                  </a:endParaRPr>
                </a:p>
                <a:p>
                  <a:pPr algn="r" eaLnBrk="0" hangingPunct="0"/>
                  <a:endParaRPr lang="es-MX" sz="2400">
                    <a:latin typeface="Arial" charset="0"/>
                  </a:endParaRPr>
                </a:p>
              </p:txBody>
            </p:sp>
            <p:sp>
              <p:nvSpPr>
                <p:cNvPr id="156908" name="Rectangle 236"/>
                <p:cNvSpPr>
                  <a:spLocks noChangeArrowheads="1"/>
                </p:cNvSpPr>
                <p:nvPr/>
              </p:nvSpPr>
              <p:spPr bwMode="auto">
                <a:xfrm>
                  <a:off x="1841" y="691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09" name="Group 237"/>
              <p:cNvGrpSpPr>
                <a:grpSpLocks/>
              </p:cNvGrpSpPr>
              <p:nvPr/>
            </p:nvGrpSpPr>
            <p:grpSpPr bwMode="auto">
              <a:xfrm>
                <a:off x="2761" y="6916"/>
                <a:ext cx="920" cy="365"/>
                <a:chOff x="2761" y="6916"/>
                <a:chExt cx="920" cy="365"/>
              </a:xfrm>
            </p:grpSpPr>
            <p:sp>
              <p:nvSpPr>
                <p:cNvPr id="156910" name="Rectangle 238"/>
                <p:cNvSpPr>
                  <a:spLocks noChangeArrowheads="1"/>
                </p:cNvSpPr>
                <p:nvPr/>
              </p:nvSpPr>
              <p:spPr bwMode="auto">
                <a:xfrm>
                  <a:off x="2789" y="6916"/>
                  <a:ext cx="864" cy="365"/>
                </a:xfrm>
                <a:prstGeom prst="rect">
                  <a:avLst/>
                </a:prstGeom>
                <a:noFill/>
                <a:ln w="9525">
                  <a:noFill/>
                  <a:miter lim="800000"/>
                  <a:headEnd/>
                  <a:tailEnd/>
                </a:ln>
                <a:effectLst/>
              </p:spPr>
              <p:txBody>
                <a:bodyPr/>
                <a:lstStyle/>
                <a:p>
                  <a:pPr algn="r"/>
                  <a:r>
                    <a:rPr lang="es-MX" sz="800">
                      <a:latin typeface="Arial" charset="0"/>
                      <a:cs typeface="Arial" charset="0"/>
                    </a:rPr>
                    <a:t>2.100</a:t>
                  </a:r>
                  <a:endParaRPr lang="es-MX" b="1">
                    <a:latin typeface="Arial" charset="0"/>
                    <a:cs typeface="Arial" charset="0"/>
                  </a:endParaRPr>
                </a:p>
                <a:p>
                  <a:pPr algn="r" eaLnBrk="0" hangingPunct="0"/>
                  <a:endParaRPr lang="es-MX" sz="2400">
                    <a:latin typeface="Arial" charset="0"/>
                  </a:endParaRPr>
                </a:p>
              </p:txBody>
            </p:sp>
            <p:sp>
              <p:nvSpPr>
                <p:cNvPr id="156911" name="Rectangle 239"/>
                <p:cNvSpPr>
                  <a:spLocks noChangeArrowheads="1"/>
                </p:cNvSpPr>
                <p:nvPr/>
              </p:nvSpPr>
              <p:spPr bwMode="auto">
                <a:xfrm>
                  <a:off x="2761" y="691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12" name="Group 240"/>
              <p:cNvGrpSpPr>
                <a:grpSpLocks/>
              </p:cNvGrpSpPr>
              <p:nvPr/>
            </p:nvGrpSpPr>
            <p:grpSpPr bwMode="auto">
              <a:xfrm>
                <a:off x="0" y="7281"/>
                <a:ext cx="311" cy="365"/>
                <a:chOff x="0" y="7281"/>
                <a:chExt cx="311" cy="365"/>
              </a:xfrm>
            </p:grpSpPr>
            <p:sp>
              <p:nvSpPr>
                <p:cNvPr id="156913" name="Rectangle 241"/>
                <p:cNvSpPr>
                  <a:spLocks noChangeArrowheads="1"/>
                </p:cNvSpPr>
                <p:nvPr/>
              </p:nvSpPr>
              <p:spPr bwMode="auto">
                <a:xfrm>
                  <a:off x="28" y="7281"/>
                  <a:ext cx="255" cy="365"/>
                </a:xfrm>
                <a:prstGeom prst="rect">
                  <a:avLst/>
                </a:prstGeom>
                <a:noFill/>
                <a:ln w="9525">
                  <a:noFill/>
                  <a:miter lim="800000"/>
                  <a:headEnd/>
                  <a:tailEnd/>
                </a:ln>
                <a:effectLst/>
              </p:spPr>
              <p:txBody>
                <a:bodyPr/>
                <a:lstStyle/>
                <a:p>
                  <a:r>
                    <a:rPr lang="es-MX" sz="800">
                      <a:latin typeface="Arial" charset="0"/>
                      <a:cs typeface="Arial" charset="0"/>
                    </a:rPr>
                    <a:t>19</a:t>
                  </a:r>
                  <a:endParaRPr lang="es-MX" b="1">
                    <a:latin typeface="Arial" charset="0"/>
                    <a:cs typeface="Arial" charset="0"/>
                  </a:endParaRPr>
                </a:p>
                <a:p>
                  <a:pPr eaLnBrk="0" hangingPunct="0"/>
                  <a:endParaRPr lang="es-MX" sz="2400">
                    <a:latin typeface="Arial" charset="0"/>
                  </a:endParaRPr>
                </a:p>
              </p:txBody>
            </p:sp>
            <p:sp>
              <p:nvSpPr>
                <p:cNvPr id="156914" name="Rectangle 242"/>
                <p:cNvSpPr>
                  <a:spLocks noChangeArrowheads="1"/>
                </p:cNvSpPr>
                <p:nvPr/>
              </p:nvSpPr>
              <p:spPr bwMode="auto">
                <a:xfrm>
                  <a:off x="0" y="7281"/>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915" name="Group 243"/>
              <p:cNvGrpSpPr>
                <a:grpSpLocks/>
              </p:cNvGrpSpPr>
              <p:nvPr/>
            </p:nvGrpSpPr>
            <p:grpSpPr bwMode="auto">
              <a:xfrm>
                <a:off x="311" y="7281"/>
                <a:ext cx="1530" cy="365"/>
                <a:chOff x="311" y="7281"/>
                <a:chExt cx="1530" cy="365"/>
              </a:xfrm>
            </p:grpSpPr>
            <p:sp>
              <p:nvSpPr>
                <p:cNvPr id="156916" name="Rectangle 244"/>
                <p:cNvSpPr>
                  <a:spLocks noChangeArrowheads="1"/>
                </p:cNvSpPr>
                <p:nvPr/>
              </p:nvSpPr>
              <p:spPr bwMode="auto">
                <a:xfrm>
                  <a:off x="339" y="7281"/>
                  <a:ext cx="1474" cy="365"/>
                </a:xfrm>
                <a:prstGeom prst="rect">
                  <a:avLst/>
                </a:prstGeom>
                <a:noFill/>
                <a:ln w="9525">
                  <a:noFill/>
                  <a:miter lim="800000"/>
                  <a:headEnd/>
                  <a:tailEnd/>
                </a:ln>
                <a:effectLst/>
              </p:spPr>
              <p:txBody>
                <a:bodyPr/>
                <a:lstStyle/>
                <a:p>
                  <a:pPr algn="l"/>
                  <a:r>
                    <a:rPr lang="es-MX" sz="800">
                      <a:latin typeface="Arial" charset="0"/>
                      <a:cs typeface="Arial" charset="0"/>
                    </a:rPr>
                    <a:t>Cuadros y decoraciones de Interiores</a:t>
                  </a:r>
                  <a:endParaRPr lang="es-MX" b="1">
                    <a:latin typeface="Arial" charset="0"/>
                    <a:cs typeface="Arial" charset="0"/>
                  </a:endParaRPr>
                </a:p>
                <a:p>
                  <a:pPr algn="l" eaLnBrk="0" hangingPunct="0"/>
                  <a:endParaRPr lang="es-MX" sz="2400">
                    <a:latin typeface="Arial" charset="0"/>
                  </a:endParaRPr>
                </a:p>
              </p:txBody>
            </p:sp>
            <p:sp>
              <p:nvSpPr>
                <p:cNvPr id="156917" name="Rectangle 245"/>
                <p:cNvSpPr>
                  <a:spLocks noChangeArrowheads="1"/>
                </p:cNvSpPr>
                <p:nvPr/>
              </p:nvSpPr>
              <p:spPr bwMode="auto">
                <a:xfrm>
                  <a:off x="311" y="7281"/>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918" name="Group 246"/>
              <p:cNvGrpSpPr>
                <a:grpSpLocks/>
              </p:cNvGrpSpPr>
              <p:nvPr/>
            </p:nvGrpSpPr>
            <p:grpSpPr bwMode="auto">
              <a:xfrm>
                <a:off x="1841" y="7281"/>
                <a:ext cx="920" cy="365"/>
                <a:chOff x="1841" y="7281"/>
                <a:chExt cx="920" cy="365"/>
              </a:xfrm>
            </p:grpSpPr>
            <p:sp>
              <p:nvSpPr>
                <p:cNvPr id="156919" name="Rectangle 247"/>
                <p:cNvSpPr>
                  <a:spLocks noChangeArrowheads="1"/>
                </p:cNvSpPr>
                <p:nvPr/>
              </p:nvSpPr>
              <p:spPr bwMode="auto">
                <a:xfrm>
                  <a:off x="1869" y="7281"/>
                  <a:ext cx="864" cy="365"/>
                </a:xfrm>
                <a:prstGeom prst="rect">
                  <a:avLst/>
                </a:prstGeom>
                <a:noFill/>
                <a:ln w="9525">
                  <a:noFill/>
                  <a:miter lim="800000"/>
                  <a:headEnd/>
                  <a:tailEnd/>
                </a:ln>
                <a:effectLst/>
              </p:spPr>
              <p:txBody>
                <a:bodyPr/>
                <a:lstStyle/>
                <a:p>
                  <a:pPr algn="r"/>
                  <a:r>
                    <a:rPr lang="es-MX" sz="800">
                      <a:latin typeface="Arial" charset="0"/>
                      <a:cs typeface="Arial" charset="0"/>
                    </a:rPr>
                    <a:t>6 meses</a:t>
                  </a:r>
                  <a:endParaRPr lang="es-MX" b="1">
                    <a:latin typeface="Arial" charset="0"/>
                    <a:cs typeface="Arial" charset="0"/>
                  </a:endParaRPr>
                </a:p>
                <a:p>
                  <a:pPr algn="r" eaLnBrk="0" hangingPunct="0"/>
                  <a:endParaRPr lang="es-MX" sz="2400">
                    <a:latin typeface="Arial" charset="0"/>
                  </a:endParaRPr>
                </a:p>
              </p:txBody>
            </p:sp>
            <p:sp>
              <p:nvSpPr>
                <p:cNvPr id="156920" name="Rectangle 248"/>
                <p:cNvSpPr>
                  <a:spLocks noChangeArrowheads="1"/>
                </p:cNvSpPr>
                <p:nvPr/>
              </p:nvSpPr>
              <p:spPr bwMode="auto">
                <a:xfrm>
                  <a:off x="1841" y="728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21" name="Group 249"/>
              <p:cNvGrpSpPr>
                <a:grpSpLocks/>
              </p:cNvGrpSpPr>
              <p:nvPr/>
            </p:nvGrpSpPr>
            <p:grpSpPr bwMode="auto">
              <a:xfrm>
                <a:off x="2761" y="7281"/>
                <a:ext cx="920" cy="365"/>
                <a:chOff x="2761" y="7281"/>
                <a:chExt cx="920" cy="365"/>
              </a:xfrm>
            </p:grpSpPr>
            <p:sp>
              <p:nvSpPr>
                <p:cNvPr id="156922" name="Rectangle 250"/>
                <p:cNvSpPr>
                  <a:spLocks noChangeArrowheads="1"/>
                </p:cNvSpPr>
                <p:nvPr/>
              </p:nvSpPr>
              <p:spPr bwMode="auto">
                <a:xfrm>
                  <a:off x="2789" y="7281"/>
                  <a:ext cx="864" cy="365"/>
                </a:xfrm>
                <a:prstGeom prst="rect">
                  <a:avLst/>
                </a:prstGeom>
                <a:noFill/>
                <a:ln w="9525">
                  <a:noFill/>
                  <a:miter lim="800000"/>
                  <a:headEnd/>
                  <a:tailEnd/>
                </a:ln>
                <a:effectLst/>
              </p:spPr>
              <p:txBody>
                <a:bodyPr/>
                <a:lstStyle/>
                <a:p>
                  <a:pPr algn="r"/>
                  <a:r>
                    <a:rPr lang="es-MX" sz="800">
                      <a:latin typeface="Arial" charset="0"/>
                      <a:cs typeface="Arial" charset="0"/>
                    </a:rPr>
                    <a:t>1.800</a:t>
                  </a:r>
                  <a:endParaRPr lang="es-MX" b="1">
                    <a:latin typeface="Arial" charset="0"/>
                    <a:cs typeface="Arial" charset="0"/>
                  </a:endParaRPr>
                </a:p>
                <a:p>
                  <a:pPr algn="r" eaLnBrk="0" hangingPunct="0"/>
                  <a:endParaRPr lang="es-MX" sz="2400">
                    <a:latin typeface="Arial" charset="0"/>
                  </a:endParaRPr>
                </a:p>
              </p:txBody>
            </p:sp>
            <p:sp>
              <p:nvSpPr>
                <p:cNvPr id="156923" name="Rectangle 251"/>
                <p:cNvSpPr>
                  <a:spLocks noChangeArrowheads="1"/>
                </p:cNvSpPr>
                <p:nvPr/>
              </p:nvSpPr>
              <p:spPr bwMode="auto">
                <a:xfrm>
                  <a:off x="2761" y="728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24" name="Group 252"/>
              <p:cNvGrpSpPr>
                <a:grpSpLocks/>
              </p:cNvGrpSpPr>
              <p:nvPr/>
            </p:nvGrpSpPr>
            <p:grpSpPr bwMode="auto">
              <a:xfrm>
                <a:off x="0" y="7646"/>
                <a:ext cx="311" cy="365"/>
                <a:chOff x="0" y="7646"/>
                <a:chExt cx="311" cy="365"/>
              </a:xfrm>
            </p:grpSpPr>
            <p:sp>
              <p:nvSpPr>
                <p:cNvPr id="156925" name="Rectangle 253"/>
                <p:cNvSpPr>
                  <a:spLocks noChangeArrowheads="1"/>
                </p:cNvSpPr>
                <p:nvPr/>
              </p:nvSpPr>
              <p:spPr bwMode="auto">
                <a:xfrm>
                  <a:off x="28" y="7646"/>
                  <a:ext cx="255" cy="365"/>
                </a:xfrm>
                <a:prstGeom prst="rect">
                  <a:avLst/>
                </a:prstGeom>
                <a:noFill/>
                <a:ln w="9525">
                  <a:noFill/>
                  <a:miter lim="800000"/>
                  <a:headEnd/>
                  <a:tailEnd/>
                </a:ln>
                <a:effectLst/>
              </p:spPr>
              <p:txBody>
                <a:bodyPr/>
                <a:lstStyle/>
                <a:p>
                  <a:r>
                    <a:rPr lang="es-MX" sz="800">
                      <a:latin typeface="Arial" charset="0"/>
                      <a:cs typeface="Arial" charset="0"/>
                    </a:rPr>
                    <a:t>20</a:t>
                  </a:r>
                  <a:endParaRPr lang="es-MX" b="1">
                    <a:latin typeface="Arial" charset="0"/>
                    <a:cs typeface="Arial" charset="0"/>
                  </a:endParaRPr>
                </a:p>
                <a:p>
                  <a:pPr eaLnBrk="0" hangingPunct="0"/>
                  <a:endParaRPr lang="es-MX" sz="2400">
                    <a:latin typeface="Arial" charset="0"/>
                  </a:endParaRPr>
                </a:p>
              </p:txBody>
            </p:sp>
            <p:sp>
              <p:nvSpPr>
                <p:cNvPr id="156926" name="Rectangle 254"/>
                <p:cNvSpPr>
                  <a:spLocks noChangeArrowheads="1"/>
                </p:cNvSpPr>
                <p:nvPr/>
              </p:nvSpPr>
              <p:spPr bwMode="auto">
                <a:xfrm>
                  <a:off x="0" y="7646"/>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927" name="Group 255"/>
              <p:cNvGrpSpPr>
                <a:grpSpLocks/>
              </p:cNvGrpSpPr>
              <p:nvPr/>
            </p:nvGrpSpPr>
            <p:grpSpPr bwMode="auto">
              <a:xfrm>
                <a:off x="311" y="7646"/>
                <a:ext cx="1530" cy="365"/>
                <a:chOff x="311" y="7646"/>
                <a:chExt cx="1530" cy="365"/>
              </a:xfrm>
            </p:grpSpPr>
            <p:sp>
              <p:nvSpPr>
                <p:cNvPr id="156928" name="Rectangle 256"/>
                <p:cNvSpPr>
                  <a:spLocks noChangeArrowheads="1"/>
                </p:cNvSpPr>
                <p:nvPr/>
              </p:nvSpPr>
              <p:spPr bwMode="auto">
                <a:xfrm>
                  <a:off x="339" y="7646"/>
                  <a:ext cx="1474" cy="365"/>
                </a:xfrm>
                <a:prstGeom prst="rect">
                  <a:avLst/>
                </a:prstGeom>
                <a:noFill/>
                <a:ln w="9525">
                  <a:noFill/>
                  <a:miter lim="800000"/>
                  <a:headEnd/>
                  <a:tailEnd/>
                </a:ln>
                <a:effectLst/>
              </p:spPr>
              <p:txBody>
                <a:bodyPr/>
                <a:lstStyle/>
                <a:p>
                  <a:pPr algn="l"/>
                  <a:r>
                    <a:rPr lang="es-MX" sz="800">
                      <a:latin typeface="Arial" charset="0"/>
                      <a:cs typeface="Arial" charset="0"/>
                    </a:rPr>
                    <a:t>Imprevisto de Inversión Fija</a:t>
                  </a:r>
                  <a:endParaRPr lang="es-MX" b="1">
                    <a:latin typeface="Arial" charset="0"/>
                    <a:cs typeface="Arial" charset="0"/>
                  </a:endParaRPr>
                </a:p>
                <a:p>
                  <a:pPr algn="l" eaLnBrk="0" hangingPunct="0"/>
                  <a:endParaRPr lang="es-MX" sz="2400">
                    <a:latin typeface="Arial" charset="0"/>
                  </a:endParaRPr>
                </a:p>
              </p:txBody>
            </p:sp>
            <p:sp>
              <p:nvSpPr>
                <p:cNvPr id="156929" name="Rectangle 257"/>
                <p:cNvSpPr>
                  <a:spLocks noChangeArrowheads="1"/>
                </p:cNvSpPr>
                <p:nvPr/>
              </p:nvSpPr>
              <p:spPr bwMode="auto">
                <a:xfrm>
                  <a:off x="311" y="7646"/>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930" name="Group 258"/>
              <p:cNvGrpSpPr>
                <a:grpSpLocks/>
              </p:cNvGrpSpPr>
              <p:nvPr/>
            </p:nvGrpSpPr>
            <p:grpSpPr bwMode="auto">
              <a:xfrm>
                <a:off x="1841" y="7646"/>
                <a:ext cx="920" cy="365"/>
                <a:chOff x="1841" y="7646"/>
                <a:chExt cx="920" cy="365"/>
              </a:xfrm>
            </p:grpSpPr>
            <p:sp>
              <p:nvSpPr>
                <p:cNvPr id="156931" name="Rectangle 259"/>
                <p:cNvSpPr>
                  <a:spLocks noChangeArrowheads="1"/>
                </p:cNvSpPr>
                <p:nvPr/>
              </p:nvSpPr>
              <p:spPr bwMode="auto">
                <a:xfrm>
                  <a:off x="1869" y="7646"/>
                  <a:ext cx="864" cy="365"/>
                </a:xfrm>
                <a:prstGeom prst="rect">
                  <a:avLst/>
                </a:prstGeom>
                <a:noFill/>
                <a:ln w="9525">
                  <a:noFill/>
                  <a:miter lim="800000"/>
                  <a:headEnd/>
                  <a:tailEnd/>
                </a:ln>
                <a:effectLst/>
              </p:spPr>
              <p:txBody>
                <a:bodyPr/>
                <a:lstStyle/>
                <a:p>
                  <a:pPr algn="r"/>
                  <a:r>
                    <a:rPr lang="es-MX" sz="800">
                      <a:latin typeface="Arial" charset="0"/>
                      <a:cs typeface="Arial" charset="0"/>
                    </a:rPr>
                    <a:t>12 meses</a:t>
                  </a:r>
                  <a:endParaRPr lang="es-MX" b="1">
                    <a:latin typeface="Arial" charset="0"/>
                    <a:cs typeface="Arial" charset="0"/>
                  </a:endParaRPr>
                </a:p>
                <a:p>
                  <a:pPr algn="r" eaLnBrk="0" hangingPunct="0"/>
                  <a:endParaRPr lang="es-MX" sz="2400">
                    <a:latin typeface="Arial" charset="0"/>
                  </a:endParaRPr>
                </a:p>
              </p:txBody>
            </p:sp>
            <p:sp>
              <p:nvSpPr>
                <p:cNvPr id="156932" name="Rectangle 260"/>
                <p:cNvSpPr>
                  <a:spLocks noChangeArrowheads="1"/>
                </p:cNvSpPr>
                <p:nvPr/>
              </p:nvSpPr>
              <p:spPr bwMode="auto">
                <a:xfrm>
                  <a:off x="1841" y="764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33" name="Group 261"/>
              <p:cNvGrpSpPr>
                <a:grpSpLocks/>
              </p:cNvGrpSpPr>
              <p:nvPr/>
            </p:nvGrpSpPr>
            <p:grpSpPr bwMode="auto">
              <a:xfrm>
                <a:off x="2761" y="7646"/>
                <a:ext cx="920" cy="365"/>
                <a:chOff x="2761" y="7646"/>
                <a:chExt cx="920" cy="365"/>
              </a:xfrm>
            </p:grpSpPr>
            <p:sp>
              <p:nvSpPr>
                <p:cNvPr id="156934" name="Rectangle 262"/>
                <p:cNvSpPr>
                  <a:spLocks noChangeArrowheads="1"/>
                </p:cNvSpPr>
                <p:nvPr/>
              </p:nvSpPr>
              <p:spPr bwMode="auto">
                <a:xfrm>
                  <a:off x="2789" y="7646"/>
                  <a:ext cx="864" cy="365"/>
                </a:xfrm>
                <a:prstGeom prst="rect">
                  <a:avLst/>
                </a:prstGeom>
                <a:noFill/>
                <a:ln w="9525">
                  <a:noFill/>
                  <a:miter lim="800000"/>
                  <a:headEnd/>
                  <a:tailEnd/>
                </a:ln>
                <a:effectLst/>
              </p:spPr>
              <p:txBody>
                <a:bodyPr/>
                <a:lstStyle/>
                <a:p>
                  <a:pPr algn="r"/>
                  <a:r>
                    <a:rPr lang="es-MX" sz="800">
                      <a:latin typeface="Arial" charset="0"/>
                      <a:cs typeface="Arial" charset="0"/>
                    </a:rPr>
                    <a:t>30.000</a:t>
                  </a:r>
                  <a:endParaRPr lang="es-MX" b="1">
                    <a:latin typeface="Arial" charset="0"/>
                    <a:cs typeface="Arial" charset="0"/>
                  </a:endParaRPr>
                </a:p>
                <a:p>
                  <a:pPr algn="r" eaLnBrk="0" hangingPunct="0"/>
                  <a:endParaRPr lang="es-MX" sz="2400">
                    <a:latin typeface="Arial" charset="0"/>
                  </a:endParaRPr>
                </a:p>
              </p:txBody>
            </p:sp>
            <p:sp>
              <p:nvSpPr>
                <p:cNvPr id="156935" name="Rectangle 263"/>
                <p:cNvSpPr>
                  <a:spLocks noChangeArrowheads="1"/>
                </p:cNvSpPr>
                <p:nvPr/>
              </p:nvSpPr>
              <p:spPr bwMode="auto">
                <a:xfrm>
                  <a:off x="2761" y="764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36" name="Group 264"/>
              <p:cNvGrpSpPr>
                <a:grpSpLocks/>
              </p:cNvGrpSpPr>
              <p:nvPr/>
            </p:nvGrpSpPr>
            <p:grpSpPr bwMode="auto">
              <a:xfrm>
                <a:off x="0" y="8011"/>
                <a:ext cx="311" cy="365"/>
                <a:chOff x="0" y="8011"/>
                <a:chExt cx="311" cy="365"/>
              </a:xfrm>
            </p:grpSpPr>
            <p:sp>
              <p:nvSpPr>
                <p:cNvPr id="156937" name="Rectangle 265"/>
                <p:cNvSpPr>
                  <a:spLocks noChangeArrowheads="1"/>
                </p:cNvSpPr>
                <p:nvPr/>
              </p:nvSpPr>
              <p:spPr bwMode="auto">
                <a:xfrm>
                  <a:off x="28" y="8011"/>
                  <a:ext cx="255" cy="365"/>
                </a:xfrm>
                <a:prstGeom prst="rect">
                  <a:avLst/>
                </a:prstGeom>
                <a:noFill/>
                <a:ln w="9525">
                  <a:noFill/>
                  <a:miter lim="800000"/>
                  <a:headEnd/>
                  <a:tailEnd/>
                </a:ln>
                <a:effectLst/>
              </p:spPr>
              <p:txBody>
                <a:bodyPr/>
                <a:lstStyle/>
                <a:p>
                  <a:r>
                    <a:rPr lang="es-MX" sz="800">
                      <a:latin typeface="Arial" charset="0"/>
                      <a:cs typeface="Arial" charset="0"/>
                    </a:rPr>
                    <a:t>21</a:t>
                  </a:r>
                  <a:endParaRPr lang="es-MX" b="1">
                    <a:latin typeface="Arial" charset="0"/>
                    <a:cs typeface="Arial" charset="0"/>
                  </a:endParaRPr>
                </a:p>
                <a:p>
                  <a:pPr eaLnBrk="0" hangingPunct="0"/>
                  <a:endParaRPr lang="es-MX" sz="2400">
                    <a:latin typeface="Arial" charset="0"/>
                  </a:endParaRPr>
                </a:p>
              </p:txBody>
            </p:sp>
            <p:sp>
              <p:nvSpPr>
                <p:cNvPr id="156938" name="Rectangle 266"/>
                <p:cNvSpPr>
                  <a:spLocks noChangeArrowheads="1"/>
                </p:cNvSpPr>
                <p:nvPr/>
              </p:nvSpPr>
              <p:spPr bwMode="auto">
                <a:xfrm>
                  <a:off x="0" y="8011"/>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939" name="Group 267"/>
              <p:cNvGrpSpPr>
                <a:grpSpLocks/>
              </p:cNvGrpSpPr>
              <p:nvPr/>
            </p:nvGrpSpPr>
            <p:grpSpPr bwMode="auto">
              <a:xfrm>
                <a:off x="311" y="8011"/>
                <a:ext cx="1530" cy="365"/>
                <a:chOff x="311" y="8011"/>
                <a:chExt cx="1530" cy="365"/>
              </a:xfrm>
            </p:grpSpPr>
            <p:sp>
              <p:nvSpPr>
                <p:cNvPr id="156940" name="Rectangle 268"/>
                <p:cNvSpPr>
                  <a:spLocks noChangeArrowheads="1"/>
                </p:cNvSpPr>
                <p:nvPr/>
              </p:nvSpPr>
              <p:spPr bwMode="auto">
                <a:xfrm>
                  <a:off x="339" y="8011"/>
                  <a:ext cx="1474" cy="365"/>
                </a:xfrm>
                <a:prstGeom prst="rect">
                  <a:avLst/>
                </a:prstGeom>
                <a:noFill/>
                <a:ln w="9525">
                  <a:noFill/>
                  <a:miter lim="800000"/>
                  <a:headEnd/>
                  <a:tailEnd/>
                </a:ln>
                <a:effectLst/>
              </p:spPr>
              <p:txBody>
                <a:bodyPr/>
                <a:lstStyle/>
                <a:p>
                  <a:pPr algn="l"/>
                  <a:r>
                    <a:rPr lang="es-MX" sz="800">
                      <a:latin typeface="Arial" charset="0"/>
                      <a:cs typeface="Arial" charset="0"/>
                    </a:rPr>
                    <a:t>Ejecución del sistema de redes</a:t>
                  </a:r>
                  <a:endParaRPr lang="es-MX" b="1">
                    <a:latin typeface="Arial" charset="0"/>
                    <a:cs typeface="Arial" charset="0"/>
                  </a:endParaRPr>
                </a:p>
                <a:p>
                  <a:pPr algn="l" eaLnBrk="0" hangingPunct="0"/>
                  <a:endParaRPr lang="es-MX" sz="2400">
                    <a:latin typeface="Arial" charset="0"/>
                  </a:endParaRPr>
                </a:p>
              </p:txBody>
            </p:sp>
            <p:sp>
              <p:nvSpPr>
                <p:cNvPr id="156941" name="Rectangle 269"/>
                <p:cNvSpPr>
                  <a:spLocks noChangeArrowheads="1"/>
                </p:cNvSpPr>
                <p:nvPr/>
              </p:nvSpPr>
              <p:spPr bwMode="auto">
                <a:xfrm>
                  <a:off x="311" y="8011"/>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942" name="Group 270"/>
              <p:cNvGrpSpPr>
                <a:grpSpLocks/>
              </p:cNvGrpSpPr>
              <p:nvPr/>
            </p:nvGrpSpPr>
            <p:grpSpPr bwMode="auto">
              <a:xfrm>
                <a:off x="1841" y="8011"/>
                <a:ext cx="920" cy="365"/>
                <a:chOff x="1841" y="8011"/>
                <a:chExt cx="920" cy="365"/>
              </a:xfrm>
            </p:grpSpPr>
            <p:sp>
              <p:nvSpPr>
                <p:cNvPr id="156943" name="Rectangle 271"/>
                <p:cNvSpPr>
                  <a:spLocks noChangeArrowheads="1"/>
                </p:cNvSpPr>
                <p:nvPr/>
              </p:nvSpPr>
              <p:spPr bwMode="auto">
                <a:xfrm>
                  <a:off x="1869" y="8011"/>
                  <a:ext cx="864" cy="365"/>
                </a:xfrm>
                <a:prstGeom prst="rect">
                  <a:avLst/>
                </a:prstGeom>
                <a:noFill/>
                <a:ln w="9525">
                  <a:noFill/>
                  <a:miter lim="800000"/>
                  <a:headEnd/>
                  <a:tailEnd/>
                </a:ln>
                <a:effectLst/>
              </p:spPr>
              <p:txBody>
                <a:bodyPr/>
                <a:lstStyle/>
                <a:p>
                  <a:pPr algn="r"/>
                  <a:r>
                    <a:rPr lang="es-MX" sz="800">
                      <a:latin typeface="Arial" charset="0"/>
                      <a:cs typeface="Arial" charset="0"/>
                    </a:rPr>
                    <a:t>7 meses</a:t>
                  </a:r>
                  <a:endParaRPr lang="es-MX" b="1">
                    <a:latin typeface="Arial" charset="0"/>
                    <a:cs typeface="Arial" charset="0"/>
                  </a:endParaRPr>
                </a:p>
                <a:p>
                  <a:pPr algn="r" eaLnBrk="0" hangingPunct="0"/>
                  <a:endParaRPr lang="es-MX" sz="2400">
                    <a:latin typeface="Arial" charset="0"/>
                  </a:endParaRPr>
                </a:p>
              </p:txBody>
            </p:sp>
            <p:sp>
              <p:nvSpPr>
                <p:cNvPr id="156944" name="Rectangle 272"/>
                <p:cNvSpPr>
                  <a:spLocks noChangeArrowheads="1"/>
                </p:cNvSpPr>
                <p:nvPr/>
              </p:nvSpPr>
              <p:spPr bwMode="auto">
                <a:xfrm>
                  <a:off x="1841" y="801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45" name="Group 273"/>
              <p:cNvGrpSpPr>
                <a:grpSpLocks/>
              </p:cNvGrpSpPr>
              <p:nvPr/>
            </p:nvGrpSpPr>
            <p:grpSpPr bwMode="auto">
              <a:xfrm>
                <a:off x="2761" y="8011"/>
                <a:ext cx="920" cy="365"/>
                <a:chOff x="2761" y="8011"/>
                <a:chExt cx="920" cy="365"/>
              </a:xfrm>
            </p:grpSpPr>
            <p:sp>
              <p:nvSpPr>
                <p:cNvPr id="156946" name="Rectangle 274"/>
                <p:cNvSpPr>
                  <a:spLocks noChangeArrowheads="1"/>
                </p:cNvSpPr>
                <p:nvPr/>
              </p:nvSpPr>
              <p:spPr bwMode="auto">
                <a:xfrm>
                  <a:off x="2789" y="8011"/>
                  <a:ext cx="864" cy="365"/>
                </a:xfrm>
                <a:prstGeom prst="rect">
                  <a:avLst/>
                </a:prstGeom>
                <a:noFill/>
                <a:ln w="9525">
                  <a:noFill/>
                  <a:miter lim="800000"/>
                  <a:headEnd/>
                  <a:tailEnd/>
                </a:ln>
                <a:effectLst/>
              </p:spPr>
              <p:txBody>
                <a:bodyPr/>
                <a:lstStyle/>
                <a:p>
                  <a:pPr algn="r"/>
                  <a:r>
                    <a:rPr lang="es-MX" sz="800">
                      <a:latin typeface="Arial" charset="0"/>
                      <a:cs typeface="Arial" charset="0"/>
                    </a:rPr>
                    <a:t>11.900</a:t>
                  </a:r>
                  <a:endParaRPr lang="es-MX" b="1">
                    <a:latin typeface="Arial" charset="0"/>
                    <a:cs typeface="Arial" charset="0"/>
                  </a:endParaRPr>
                </a:p>
                <a:p>
                  <a:pPr algn="r" eaLnBrk="0" hangingPunct="0"/>
                  <a:endParaRPr lang="es-MX" sz="2400">
                    <a:latin typeface="Arial" charset="0"/>
                  </a:endParaRPr>
                </a:p>
              </p:txBody>
            </p:sp>
            <p:sp>
              <p:nvSpPr>
                <p:cNvPr id="156947" name="Rectangle 275"/>
                <p:cNvSpPr>
                  <a:spLocks noChangeArrowheads="1"/>
                </p:cNvSpPr>
                <p:nvPr/>
              </p:nvSpPr>
              <p:spPr bwMode="auto">
                <a:xfrm>
                  <a:off x="2761" y="801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48" name="Group 276"/>
              <p:cNvGrpSpPr>
                <a:grpSpLocks/>
              </p:cNvGrpSpPr>
              <p:nvPr/>
            </p:nvGrpSpPr>
            <p:grpSpPr bwMode="auto">
              <a:xfrm>
                <a:off x="0" y="8376"/>
                <a:ext cx="311" cy="365"/>
                <a:chOff x="0" y="8376"/>
                <a:chExt cx="311" cy="365"/>
              </a:xfrm>
            </p:grpSpPr>
            <p:sp>
              <p:nvSpPr>
                <p:cNvPr id="156949" name="Rectangle 277"/>
                <p:cNvSpPr>
                  <a:spLocks noChangeArrowheads="1"/>
                </p:cNvSpPr>
                <p:nvPr/>
              </p:nvSpPr>
              <p:spPr bwMode="auto">
                <a:xfrm>
                  <a:off x="28" y="8376"/>
                  <a:ext cx="255" cy="365"/>
                </a:xfrm>
                <a:prstGeom prst="rect">
                  <a:avLst/>
                </a:prstGeom>
                <a:noFill/>
                <a:ln w="9525">
                  <a:noFill/>
                  <a:miter lim="800000"/>
                  <a:headEnd/>
                  <a:tailEnd/>
                </a:ln>
                <a:effectLst/>
              </p:spPr>
              <p:txBody>
                <a:bodyPr/>
                <a:lstStyle/>
                <a:p>
                  <a:r>
                    <a:rPr lang="es-MX" sz="800">
                      <a:latin typeface="Arial" charset="0"/>
                      <a:cs typeface="Arial" charset="0"/>
                    </a:rPr>
                    <a:t>22</a:t>
                  </a:r>
                  <a:endParaRPr lang="es-MX" b="1">
                    <a:latin typeface="Arial" charset="0"/>
                    <a:cs typeface="Arial" charset="0"/>
                  </a:endParaRPr>
                </a:p>
                <a:p>
                  <a:pPr eaLnBrk="0" hangingPunct="0"/>
                  <a:endParaRPr lang="es-MX" sz="2400">
                    <a:latin typeface="Arial" charset="0"/>
                  </a:endParaRPr>
                </a:p>
              </p:txBody>
            </p:sp>
            <p:sp>
              <p:nvSpPr>
                <p:cNvPr id="156950" name="Rectangle 278"/>
                <p:cNvSpPr>
                  <a:spLocks noChangeArrowheads="1"/>
                </p:cNvSpPr>
                <p:nvPr/>
              </p:nvSpPr>
              <p:spPr bwMode="auto">
                <a:xfrm>
                  <a:off x="0" y="8376"/>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951" name="Group 279"/>
              <p:cNvGrpSpPr>
                <a:grpSpLocks/>
              </p:cNvGrpSpPr>
              <p:nvPr/>
            </p:nvGrpSpPr>
            <p:grpSpPr bwMode="auto">
              <a:xfrm>
                <a:off x="311" y="8376"/>
                <a:ext cx="1530" cy="365"/>
                <a:chOff x="311" y="8376"/>
                <a:chExt cx="1530" cy="365"/>
              </a:xfrm>
            </p:grpSpPr>
            <p:sp>
              <p:nvSpPr>
                <p:cNvPr id="156952" name="Rectangle 280"/>
                <p:cNvSpPr>
                  <a:spLocks noChangeArrowheads="1"/>
                </p:cNvSpPr>
                <p:nvPr/>
              </p:nvSpPr>
              <p:spPr bwMode="auto">
                <a:xfrm>
                  <a:off x="339" y="8376"/>
                  <a:ext cx="1474" cy="365"/>
                </a:xfrm>
                <a:prstGeom prst="rect">
                  <a:avLst/>
                </a:prstGeom>
                <a:noFill/>
                <a:ln w="9525">
                  <a:noFill/>
                  <a:miter lim="800000"/>
                  <a:headEnd/>
                  <a:tailEnd/>
                </a:ln>
                <a:effectLst/>
              </p:spPr>
              <p:txBody>
                <a:bodyPr/>
                <a:lstStyle/>
                <a:p>
                  <a:pPr algn="l"/>
                  <a:r>
                    <a:rPr lang="es-MX" sz="800">
                      <a:latin typeface="Arial" charset="0"/>
                      <a:cs typeface="Arial" charset="0"/>
                    </a:rPr>
                    <a:t>Verificaciones</a:t>
                  </a:r>
                  <a:endParaRPr lang="es-MX" b="1">
                    <a:latin typeface="Arial" charset="0"/>
                    <a:cs typeface="Arial" charset="0"/>
                  </a:endParaRPr>
                </a:p>
                <a:p>
                  <a:pPr algn="l" eaLnBrk="0" hangingPunct="0"/>
                  <a:endParaRPr lang="es-MX" sz="2400">
                    <a:latin typeface="Arial" charset="0"/>
                  </a:endParaRPr>
                </a:p>
              </p:txBody>
            </p:sp>
            <p:sp>
              <p:nvSpPr>
                <p:cNvPr id="156953" name="Rectangle 281"/>
                <p:cNvSpPr>
                  <a:spLocks noChangeArrowheads="1"/>
                </p:cNvSpPr>
                <p:nvPr/>
              </p:nvSpPr>
              <p:spPr bwMode="auto">
                <a:xfrm>
                  <a:off x="311" y="8376"/>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954" name="Group 282"/>
              <p:cNvGrpSpPr>
                <a:grpSpLocks/>
              </p:cNvGrpSpPr>
              <p:nvPr/>
            </p:nvGrpSpPr>
            <p:grpSpPr bwMode="auto">
              <a:xfrm>
                <a:off x="1841" y="8376"/>
                <a:ext cx="920" cy="365"/>
                <a:chOff x="1841" y="8376"/>
                <a:chExt cx="920" cy="365"/>
              </a:xfrm>
            </p:grpSpPr>
            <p:sp>
              <p:nvSpPr>
                <p:cNvPr id="156955" name="Rectangle 283"/>
                <p:cNvSpPr>
                  <a:spLocks noChangeArrowheads="1"/>
                </p:cNvSpPr>
                <p:nvPr/>
              </p:nvSpPr>
              <p:spPr bwMode="auto">
                <a:xfrm>
                  <a:off x="1869" y="8376"/>
                  <a:ext cx="864" cy="365"/>
                </a:xfrm>
                <a:prstGeom prst="rect">
                  <a:avLst/>
                </a:prstGeom>
                <a:noFill/>
                <a:ln w="9525">
                  <a:noFill/>
                  <a:miter lim="800000"/>
                  <a:headEnd/>
                  <a:tailEnd/>
                </a:ln>
                <a:effectLst/>
              </p:spPr>
              <p:txBody>
                <a:bodyPr/>
                <a:lstStyle/>
                <a:p>
                  <a:pPr algn="r"/>
                  <a:r>
                    <a:rPr lang="es-MX" sz="800">
                      <a:latin typeface="Arial" charset="0"/>
                      <a:cs typeface="Arial" charset="0"/>
                    </a:rPr>
                    <a:t>3 meses</a:t>
                  </a:r>
                  <a:endParaRPr lang="es-MX" b="1">
                    <a:latin typeface="Arial" charset="0"/>
                    <a:cs typeface="Arial" charset="0"/>
                  </a:endParaRPr>
                </a:p>
                <a:p>
                  <a:pPr algn="r" eaLnBrk="0" hangingPunct="0"/>
                  <a:endParaRPr lang="es-MX" sz="2400">
                    <a:latin typeface="Arial" charset="0"/>
                  </a:endParaRPr>
                </a:p>
              </p:txBody>
            </p:sp>
            <p:sp>
              <p:nvSpPr>
                <p:cNvPr id="156956" name="Rectangle 284"/>
                <p:cNvSpPr>
                  <a:spLocks noChangeArrowheads="1"/>
                </p:cNvSpPr>
                <p:nvPr/>
              </p:nvSpPr>
              <p:spPr bwMode="auto">
                <a:xfrm>
                  <a:off x="1841" y="837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57" name="Group 285"/>
              <p:cNvGrpSpPr>
                <a:grpSpLocks/>
              </p:cNvGrpSpPr>
              <p:nvPr/>
            </p:nvGrpSpPr>
            <p:grpSpPr bwMode="auto">
              <a:xfrm>
                <a:off x="2761" y="8376"/>
                <a:ext cx="920" cy="365"/>
                <a:chOff x="2761" y="8376"/>
                <a:chExt cx="920" cy="365"/>
              </a:xfrm>
            </p:grpSpPr>
            <p:sp>
              <p:nvSpPr>
                <p:cNvPr id="156958" name="Rectangle 286"/>
                <p:cNvSpPr>
                  <a:spLocks noChangeArrowheads="1"/>
                </p:cNvSpPr>
                <p:nvPr/>
              </p:nvSpPr>
              <p:spPr bwMode="auto">
                <a:xfrm>
                  <a:off x="2789" y="8376"/>
                  <a:ext cx="864" cy="365"/>
                </a:xfrm>
                <a:prstGeom prst="rect">
                  <a:avLst/>
                </a:prstGeom>
                <a:noFill/>
                <a:ln w="9525">
                  <a:noFill/>
                  <a:miter lim="800000"/>
                  <a:headEnd/>
                  <a:tailEnd/>
                </a:ln>
                <a:effectLst/>
              </p:spPr>
              <p:txBody>
                <a:bodyPr/>
                <a:lstStyle/>
                <a:p>
                  <a:pPr algn="r"/>
                  <a:r>
                    <a:rPr lang="es-MX" sz="800">
                      <a:latin typeface="Arial" charset="0"/>
                      <a:cs typeface="Arial" charset="0"/>
                    </a:rPr>
                    <a:t>3.000</a:t>
                  </a:r>
                  <a:endParaRPr lang="es-MX" b="1">
                    <a:latin typeface="Arial" charset="0"/>
                    <a:cs typeface="Arial" charset="0"/>
                  </a:endParaRPr>
                </a:p>
                <a:p>
                  <a:pPr algn="r" eaLnBrk="0" hangingPunct="0"/>
                  <a:endParaRPr lang="es-MX" sz="2400">
                    <a:latin typeface="Arial" charset="0"/>
                  </a:endParaRPr>
                </a:p>
              </p:txBody>
            </p:sp>
            <p:sp>
              <p:nvSpPr>
                <p:cNvPr id="156959" name="Rectangle 287"/>
                <p:cNvSpPr>
                  <a:spLocks noChangeArrowheads="1"/>
                </p:cNvSpPr>
                <p:nvPr/>
              </p:nvSpPr>
              <p:spPr bwMode="auto">
                <a:xfrm>
                  <a:off x="2761" y="837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60" name="Group 288"/>
              <p:cNvGrpSpPr>
                <a:grpSpLocks/>
              </p:cNvGrpSpPr>
              <p:nvPr/>
            </p:nvGrpSpPr>
            <p:grpSpPr bwMode="auto">
              <a:xfrm>
                <a:off x="0" y="8741"/>
                <a:ext cx="311" cy="365"/>
                <a:chOff x="0" y="8741"/>
                <a:chExt cx="311" cy="365"/>
              </a:xfrm>
            </p:grpSpPr>
            <p:sp>
              <p:nvSpPr>
                <p:cNvPr id="156961" name="Rectangle 289"/>
                <p:cNvSpPr>
                  <a:spLocks noChangeArrowheads="1"/>
                </p:cNvSpPr>
                <p:nvPr/>
              </p:nvSpPr>
              <p:spPr bwMode="auto">
                <a:xfrm>
                  <a:off x="28" y="8741"/>
                  <a:ext cx="255" cy="365"/>
                </a:xfrm>
                <a:prstGeom prst="rect">
                  <a:avLst/>
                </a:prstGeom>
                <a:noFill/>
                <a:ln w="9525">
                  <a:noFill/>
                  <a:miter lim="800000"/>
                  <a:headEnd/>
                  <a:tailEnd/>
                </a:ln>
                <a:effectLst/>
              </p:spPr>
              <p:txBody>
                <a:bodyPr/>
                <a:lstStyle/>
                <a:p>
                  <a:r>
                    <a:rPr lang="es-MX" sz="800">
                      <a:latin typeface="Arial" charset="0"/>
                      <a:cs typeface="Arial" charset="0"/>
                    </a:rPr>
                    <a:t>23</a:t>
                  </a:r>
                  <a:endParaRPr lang="es-MX" b="1">
                    <a:latin typeface="Arial" charset="0"/>
                    <a:cs typeface="Arial" charset="0"/>
                  </a:endParaRPr>
                </a:p>
                <a:p>
                  <a:pPr eaLnBrk="0" hangingPunct="0"/>
                  <a:endParaRPr lang="es-MX" sz="2400">
                    <a:latin typeface="Arial" charset="0"/>
                  </a:endParaRPr>
                </a:p>
              </p:txBody>
            </p:sp>
            <p:sp>
              <p:nvSpPr>
                <p:cNvPr id="156962" name="Rectangle 290"/>
                <p:cNvSpPr>
                  <a:spLocks noChangeArrowheads="1"/>
                </p:cNvSpPr>
                <p:nvPr/>
              </p:nvSpPr>
              <p:spPr bwMode="auto">
                <a:xfrm>
                  <a:off x="0" y="8741"/>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963" name="Group 291"/>
              <p:cNvGrpSpPr>
                <a:grpSpLocks/>
              </p:cNvGrpSpPr>
              <p:nvPr/>
            </p:nvGrpSpPr>
            <p:grpSpPr bwMode="auto">
              <a:xfrm>
                <a:off x="311" y="8741"/>
                <a:ext cx="1530" cy="365"/>
                <a:chOff x="311" y="8741"/>
                <a:chExt cx="1530" cy="365"/>
              </a:xfrm>
            </p:grpSpPr>
            <p:sp>
              <p:nvSpPr>
                <p:cNvPr id="156964" name="Rectangle 292"/>
                <p:cNvSpPr>
                  <a:spLocks noChangeArrowheads="1"/>
                </p:cNvSpPr>
                <p:nvPr/>
              </p:nvSpPr>
              <p:spPr bwMode="auto">
                <a:xfrm>
                  <a:off x="339" y="8741"/>
                  <a:ext cx="1474" cy="365"/>
                </a:xfrm>
                <a:prstGeom prst="rect">
                  <a:avLst/>
                </a:prstGeom>
                <a:noFill/>
                <a:ln w="9525">
                  <a:noFill/>
                  <a:miter lim="800000"/>
                  <a:headEnd/>
                  <a:tailEnd/>
                </a:ln>
                <a:effectLst/>
              </p:spPr>
              <p:txBody>
                <a:bodyPr/>
                <a:lstStyle/>
                <a:p>
                  <a:pPr algn="l"/>
                  <a:r>
                    <a:rPr lang="es-MX" sz="800">
                      <a:latin typeface="Arial" charset="0"/>
                      <a:cs typeface="Arial" charset="0"/>
                    </a:rPr>
                    <a:t>Sondeo Base ORACLE</a:t>
                  </a:r>
                  <a:endParaRPr lang="es-MX" b="1">
                    <a:latin typeface="Arial" charset="0"/>
                    <a:cs typeface="Arial" charset="0"/>
                  </a:endParaRPr>
                </a:p>
                <a:p>
                  <a:pPr algn="l" eaLnBrk="0" hangingPunct="0"/>
                  <a:endParaRPr lang="es-MX" sz="2400">
                    <a:latin typeface="Arial" charset="0"/>
                  </a:endParaRPr>
                </a:p>
              </p:txBody>
            </p:sp>
            <p:sp>
              <p:nvSpPr>
                <p:cNvPr id="156965" name="Rectangle 293"/>
                <p:cNvSpPr>
                  <a:spLocks noChangeArrowheads="1"/>
                </p:cNvSpPr>
                <p:nvPr/>
              </p:nvSpPr>
              <p:spPr bwMode="auto">
                <a:xfrm>
                  <a:off x="311" y="8741"/>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966" name="Group 294"/>
              <p:cNvGrpSpPr>
                <a:grpSpLocks/>
              </p:cNvGrpSpPr>
              <p:nvPr/>
            </p:nvGrpSpPr>
            <p:grpSpPr bwMode="auto">
              <a:xfrm>
                <a:off x="1841" y="8741"/>
                <a:ext cx="920" cy="365"/>
                <a:chOff x="1841" y="8741"/>
                <a:chExt cx="920" cy="365"/>
              </a:xfrm>
            </p:grpSpPr>
            <p:sp>
              <p:nvSpPr>
                <p:cNvPr id="156967" name="Rectangle 295"/>
                <p:cNvSpPr>
                  <a:spLocks noChangeArrowheads="1"/>
                </p:cNvSpPr>
                <p:nvPr/>
              </p:nvSpPr>
              <p:spPr bwMode="auto">
                <a:xfrm>
                  <a:off x="1869" y="8741"/>
                  <a:ext cx="864" cy="365"/>
                </a:xfrm>
                <a:prstGeom prst="rect">
                  <a:avLst/>
                </a:prstGeom>
                <a:noFill/>
                <a:ln w="9525">
                  <a:noFill/>
                  <a:miter lim="800000"/>
                  <a:headEnd/>
                  <a:tailEnd/>
                </a:ln>
                <a:effectLst/>
              </p:spPr>
              <p:txBody>
                <a:bodyPr/>
                <a:lstStyle/>
                <a:p>
                  <a:pPr algn="r"/>
                  <a:r>
                    <a:rPr lang="es-MX" sz="800">
                      <a:latin typeface="Arial" charset="0"/>
                      <a:cs typeface="Arial" charset="0"/>
                    </a:rPr>
                    <a:t>7 meses</a:t>
                  </a:r>
                  <a:endParaRPr lang="es-MX" b="1">
                    <a:latin typeface="Arial" charset="0"/>
                    <a:cs typeface="Arial" charset="0"/>
                  </a:endParaRPr>
                </a:p>
                <a:p>
                  <a:pPr algn="r" eaLnBrk="0" hangingPunct="0"/>
                  <a:endParaRPr lang="es-MX" sz="2400">
                    <a:latin typeface="Arial" charset="0"/>
                  </a:endParaRPr>
                </a:p>
              </p:txBody>
            </p:sp>
            <p:sp>
              <p:nvSpPr>
                <p:cNvPr id="156968" name="Rectangle 296"/>
                <p:cNvSpPr>
                  <a:spLocks noChangeArrowheads="1"/>
                </p:cNvSpPr>
                <p:nvPr/>
              </p:nvSpPr>
              <p:spPr bwMode="auto">
                <a:xfrm>
                  <a:off x="1841" y="874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69" name="Group 297"/>
              <p:cNvGrpSpPr>
                <a:grpSpLocks/>
              </p:cNvGrpSpPr>
              <p:nvPr/>
            </p:nvGrpSpPr>
            <p:grpSpPr bwMode="auto">
              <a:xfrm>
                <a:off x="2761" y="8741"/>
                <a:ext cx="920" cy="365"/>
                <a:chOff x="2761" y="8741"/>
                <a:chExt cx="920" cy="365"/>
              </a:xfrm>
            </p:grpSpPr>
            <p:sp>
              <p:nvSpPr>
                <p:cNvPr id="156970" name="Rectangle 298"/>
                <p:cNvSpPr>
                  <a:spLocks noChangeArrowheads="1"/>
                </p:cNvSpPr>
                <p:nvPr/>
              </p:nvSpPr>
              <p:spPr bwMode="auto">
                <a:xfrm>
                  <a:off x="2789" y="8741"/>
                  <a:ext cx="864" cy="365"/>
                </a:xfrm>
                <a:prstGeom prst="rect">
                  <a:avLst/>
                </a:prstGeom>
                <a:noFill/>
                <a:ln w="9525">
                  <a:noFill/>
                  <a:miter lim="800000"/>
                  <a:headEnd/>
                  <a:tailEnd/>
                </a:ln>
                <a:effectLst/>
              </p:spPr>
              <p:txBody>
                <a:bodyPr/>
                <a:lstStyle/>
                <a:p>
                  <a:pPr algn="r"/>
                  <a:r>
                    <a:rPr lang="es-MX" sz="800">
                      <a:latin typeface="Arial" charset="0"/>
                      <a:cs typeface="Arial" charset="0"/>
                    </a:rPr>
                    <a:t>7.000</a:t>
                  </a:r>
                  <a:endParaRPr lang="es-MX" b="1">
                    <a:latin typeface="Arial" charset="0"/>
                    <a:cs typeface="Arial" charset="0"/>
                  </a:endParaRPr>
                </a:p>
                <a:p>
                  <a:pPr algn="r" eaLnBrk="0" hangingPunct="0"/>
                  <a:endParaRPr lang="es-MX" sz="2400">
                    <a:latin typeface="Arial" charset="0"/>
                  </a:endParaRPr>
                </a:p>
              </p:txBody>
            </p:sp>
            <p:sp>
              <p:nvSpPr>
                <p:cNvPr id="156971" name="Rectangle 299"/>
                <p:cNvSpPr>
                  <a:spLocks noChangeArrowheads="1"/>
                </p:cNvSpPr>
                <p:nvPr/>
              </p:nvSpPr>
              <p:spPr bwMode="auto">
                <a:xfrm>
                  <a:off x="2761" y="874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72" name="Group 300"/>
              <p:cNvGrpSpPr>
                <a:grpSpLocks/>
              </p:cNvGrpSpPr>
              <p:nvPr/>
            </p:nvGrpSpPr>
            <p:grpSpPr bwMode="auto">
              <a:xfrm>
                <a:off x="0" y="9106"/>
                <a:ext cx="311" cy="365"/>
                <a:chOff x="0" y="9106"/>
                <a:chExt cx="311" cy="365"/>
              </a:xfrm>
            </p:grpSpPr>
            <p:sp>
              <p:nvSpPr>
                <p:cNvPr id="156973" name="Rectangle 301"/>
                <p:cNvSpPr>
                  <a:spLocks noChangeArrowheads="1"/>
                </p:cNvSpPr>
                <p:nvPr/>
              </p:nvSpPr>
              <p:spPr bwMode="auto">
                <a:xfrm>
                  <a:off x="28" y="9106"/>
                  <a:ext cx="255" cy="365"/>
                </a:xfrm>
                <a:prstGeom prst="rect">
                  <a:avLst/>
                </a:prstGeom>
                <a:noFill/>
                <a:ln w="9525">
                  <a:noFill/>
                  <a:miter lim="800000"/>
                  <a:headEnd/>
                  <a:tailEnd/>
                </a:ln>
                <a:effectLst/>
              </p:spPr>
              <p:txBody>
                <a:bodyPr/>
                <a:lstStyle/>
                <a:p>
                  <a:r>
                    <a:rPr lang="es-MX" sz="800">
                      <a:latin typeface="Arial" charset="0"/>
                      <a:cs typeface="Arial" charset="0"/>
                    </a:rPr>
                    <a:t>24</a:t>
                  </a:r>
                  <a:endParaRPr lang="es-MX" b="1">
                    <a:latin typeface="Arial" charset="0"/>
                    <a:cs typeface="Arial" charset="0"/>
                  </a:endParaRPr>
                </a:p>
                <a:p>
                  <a:pPr eaLnBrk="0" hangingPunct="0"/>
                  <a:endParaRPr lang="es-MX" sz="2400">
                    <a:latin typeface="Arial" charset="0"/>
                  </a:endParaRPr>
                </a:p>
              </p:txBody>
            </p:sp>
            <p:sp>
              <p:nvSpPr>
                <p:cNvPr id="156974" name="Rectangle 302"/>
                <p:cNvSpPr>
                  <a:spLocks noChangeArrowheads="1"/>
                </p:cNvSpPr>
                <p:nvPr/>
              </p:nvSpPr>
              <p:spPr bwMode="auto">
                <a:xfrm>
                  <a:off x="0" y="9106"/>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975" name="Group 303"/>
              <p:cNvGrpSpPr>
                <a:grpSpLocks/>
              </p:cNvGrpSpPr>
              <p:nvPr/>
            </p:nvGrpSpPr>
            <p:grpSpPr bwMode="auto">
              <a:xfrm>
                <a:off x="311" y="9106"/>
                <a:ext cx="1530" cy="365"/>
                <a:chOff x="311" y="9106"/>
                <a:chExt cx="1530" cy="365"/>
              </a:xfrm>
            </p:grpSpPr>
            <p:sp>
              <p:nvSpPr>
                <p:cNvPr id="156976" name="Rectangle 304"/>
                <p:cNvSpPr>
                  <a:spLocks noChangeArrowheads="1"/>
                </p:cNvSpPr>
                <p:nvPr/>
              </p:nvSpPr>
              <p:spPr bwMode="auto">
                <a:xfrm>
                  <a:off x="339" y="9106"/>
                  <a:ext cx="1474" cy="365"/>
                </a:xfrm>
                <a:prstGeom prst="rect">
                  <a:avLst/>
                </a:prstGeom>
                <a:noFill/>
                <a:ln w="9525">
                  <a:noFill/>
                  <a:miter lim="800000"/>
                  <a:headEnd/>
                  <a:tailEnd/>
                </a:ln>
                <a:effectLst/>
              </p:spPr>
              <p:txBody>
                <a:bodyPr/>
                <a:lstStyle/>
                <a:p>
                  <a:pPr algn="l"/>
                  <a:r>
                    <a:rPr lang="es-MX" sz="800">
                      <a:latin typeface="Arial" charset="0"/>
                      <a:cs typeface="Arial" charset="0"/>
                    </a:rPr>
                    <a:t>Riesgo</a:t>
                  </a:r>
                  <a:endParaRPr lang="es-MX" b="1">
                    <a:latin typeface="Arial" charset="0"/>
                    <a:cs typeface="Arial" charset="0"/>
                  </a:endParaRPr>
                </a:p>
                <a:p>
                  <a:pPr algn="l" eaLnBrk="0" hangingPunct="0"/>
                  <a:endParaRPr lang="es-MX" sz="2400">
                    <a:latin typeface="Arial" charset="0"/>
                  </a:endParaRPr>
                </a:p>
              </p:txBody>
            </p:sp>
            <p:sp>
              <p:nvSpPr>
                <p:cNvPr id="156977" name="Rectangle 305"/>
                <p:cNvSpPr>
                  <a:spLocks noChangeArrowheads="1"/>
                </p:cNvSpPr>
                <p:nvPr/>
              </p:nvSpPr>
              <p:spPr bwMode="auto">
                <a:xfrm>
                  <a:off x="311" y="9106"/>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978" name="Group 306"/>
              <p:cNvGrpSpPr>
                <a:grpSpLocks/>
              </p:cNvGrpSpPr>
              <p:nvPr/>
            </p:nvGrpSpPr>
            <p:grpSpPr bwMode="auto">
              <a:xfrm>
                <a:off x="1841" y="9106"/>
                <a:ext cx="920" cy="365"/>
                <a:chOff x="1841" y="9106"/>
                <a:chExt cx="920" cy="365"/>
              </a:xfrm>
            </p:grpSpPr>
            <p:sp>
              <p:nvSpPr>
                <p:cNvPr id="156979" name="Rectangle 307"/>
                <p:cNvSpPr>
                  <a:spLocks noChangeArrowheads="1"/>
                </p:cNvSpPr>
                <p:nvPr/>
              </p:nvSpPr>
              <p:spPr bwMode="auto">
                <a:xfrm>
                  <a:off x="1869" y="9106"/>
                  <a:ext cx="864" cy="365"/>
                </a:xfrm>
                <a:prstGeom prst="rect">
                  <a:avLst/>
                </a:prstGeom>
                <a:noFill/>
                <a:ln w="9525">
                  <a:noFill/>
                  <a:miter lim="800000"/>
                  <a:headEnd/>
                  <a:tailEnd/>
                </a:ln>
                <a:effectLst/>
              </p:spPr>
              <p:txBody>
                <a:bodyPr/>
                <a:lstStyle/>
                <a:p>
                  <a:pPr algn="r"/>
                  <a:r>
                    <a:rPr lang="es-MX" sz="800">
                      <a:latin typeface="Arial" charset="0"/>
                      <a:cs typeface="Arial" charset="0"/>
                    </a:rPr>
                    <a:t>12 meses</a:t>
                  </a:r>
                  <a:endParaRPr lang="es-MX" b="1">
                    <a:latin typeface="Arial" charset="0"/>
                    <a:cs typeface="Arial" charset="0"/>
                  </a:endParaRPr>
                </a:p>
                <a:p>
                  <a:pPr algn="r" eaLnBrk="0" hangingPunct="0"/>
                  <a:endParaRPr lang="es-MX" sz="2400">
                    <a:latin typeface="Arial" charset="0"/>
                  </a:endParaRPr>
                </a:p>
              </p:txBody>
            </p:sp>
            <p:sp>
              <p:nvSpPr>
                <p:cNvPr id="156980" name="Rectangle 308"/>
                <p:cNvSpPr>
                  <a:spLocks noChangeArrowheads="1"/>
                </p:cNvSpPr>
                <p:nvPr/>
              </p:nvSpPr>
              <p:spPr bwMode="auto">
                <a:xfrm>
                  <a:off x="1841" y="910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81" name="Group 309"/>
              <p:cNvGrpSpPr>
                <a:grpSpLocks/>
              </p:cNvGrpSpPr>
              <p:nvPr/>
            </p:nvGrpSpPr>
            <p:grpSpPr bwMode="auto">
              <a:xfrm>
                <a:off x="2761" y="9106"/>
                <a:ext cx="920" cy="365"/>
                <a:chOff x="2761" y="9106"/>
                <a:chExt cx="920" cy="365"/>
              </a:xfrm>
            </p:grpSpPr>
            <p:sp>
              <p:nvSpPr>
                <p:cNvPr id="156982" name="Rectangle 310"/>
                <p:cNvSpPr>
                  <a:spLocks noChangeArrowheads="1"/>
                </p:cNvSpPr>
                <p:nvPr/>
              </p:nvSpPr>
              <p:spPr bwMode="auto">
                <a:xfrm>
                  <a:off x="2789" y="9106"/>
                  <a:ext cx="864" cy="365"/>
                </a:xfrm>
                <a:prstGeom prst="rect">
                  <a:avLst/>
                </a:prstGeom>
                <a:noFill/>
                <a:ln w="9525">
                  <a:noFill/>
                  <a:miter lim="800000"/>
                  <a:headEnd/>
                  <a:tailEnd/>
                </a:ln>
                <a:effectLst/>
              </p:spPr>
              <p:txBody>
                <a:bodyPr/>
                <a:lstStyle/>
                <a:p>
                  <a:pPr algn="r"/>
                  <a:r>
                    <a:rPr lang="es-MX" sz="800">
                      <a:latin typeface="Arial" charset="0"/>
                      <a:cs typeface="Arial" charset="0"/>
                    </a:rPr>
                    <a:t>60.000</a:t>
                  </a:r>
                  <a:endParaRPr lang="es-MX" b="1">
                    <a:latin typeface="Arial" charset="0"/>
                    <a:cs typeface="Arial" charset="0"/>
                  </a:endParaRPr>
                </a:p>
                <a:p>
                  <a:pPr algn="r" eaLnBrk="0" hangingPunct="0"/>
                  <a:endParaRPr lang="es-MX" sz="2400">
                    <a:latin typeface="Arial" charset="0"/>
                  </a:endParaRPr>
                </a:p>
              </p:txBody>
            </p:sp>
            <p:sp>
              <p:nvSpPr>
                <p:cNvPr id="156983" name="Rectangle 311"/>
                <p:cNvSpPr>
                  <a:spLocks noChangeArrowheads="1"/>
                </p:cNvSpPr>
                <p:nvPr/>
              </p:nvSpPr>
              <p:spPr bwMode="auto">
                <a:xfrm>
                  <a:off x="2761" y="9106"/>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84" name="Group 312"/>
              <p:cNvGrpSpPr>
                <a:grpSpLocks/>
              </p:cNvGrpSpPr>
              <p:nvPr/>
            </p:nvGrpSpPr>
            <p:grpSpPr bwMode="auto">
              <a:xfrm>
                <a:off x="0" y="9471"/>
                <a:ext cx="311" cy="365"/>
                <a:chOff x="0" y="9471"/>
                <a:chExt cx="311" cy="365"/>
              </a:xfrm>
            </p:grpSpPr>
            <p:sp>
              <p:nvSpPr>
                <p:cNvPr id="156985" name="Rectangle 313"/>
                <p:cNvSpPr>
                  <a:spLocks noChangeArrowheads="1"/>
                </p:cNvSpPr>
                <p:nvPr/>
              </p:nvSpPr>
              <p:spPr bwMode="auto">
                <a:xfrm>
                  <a:off x="28" y="9471"/>
                  <a:ext cx="255" cy="365"/>
                </a:xfrm>
                <a:prstGeom prst="rect">
                  <a:avLst/>
                </a:prstGeom>
                <a:noFill/>
                <a:ln w="9525">
                  <a:noFill/>
                  <a:miter lim="800000"/>
                  <a:headEnd/>
                  <a:tailEnd/>
                </a:ln>
                <a:effectLst/>
              </p:spPr>
              <p:txBody>
                <a:bodyPr/>
                <a:lstStyle/>
                <a:p>
                  <a:r>
                    <a:rPr lang="es-MX" sz="800" b="1">
                      <a:latin typeface="Arial" charset="0"/>
                      <a:cs typeface="Arial" charset="0"/>
                    </a:rPr>
                    <a:t>*</a:t>
                  </a:r>
                  <a:endParaRPr lang="es-MX" b="1">
                    <a:latin typeface="Arial" charset="0"/>
                    <a:cs typeface="Arial" charset="0"/>
                  </a:endParaRPr>
                </a:p>
                <a:p>
                  <a:pPr eaLnBrk="0" hangingPunct="0"/>
                  <a:endParaRPr lang="es-MX" sz="2400">
                    <a:latin typeface="Arial" charset="0"/>
                  </a:endParaRPr>
                </a:p>
              </p:txBody>
            </p:sp>
            <p:sp>
              <p:nvSpPr>
                <p:cNvPr id="156986" name="Rectangle 314"/>
                <p:cNvSpPr>
                  <a:spLocks noChangeArrowheads="1"/>
                </p:cNvSpPr>
                <p:nvPr/>
              </p:nvSpPr>
              <p:spPr bwMode="auto">
                <a:xfrm>
                  <a:off x="0" y="9471"/>
                  <a:ext cx="311" cy="365"/>
                </a:xfrm>
                <a:prstGeom prst="rect">
                  <a:avLst/>
                </a:prstGeom>
                <a:noFill/>
                <a:ln w="7">
                  <a:solidFill>
                    <a:srgbClr val="A0A0A0"/>
                  </a:solidFill>
                  <a:miter lim="800000"/>
                  <a:headEnd/>
                  <a:tailEnd/>
                </a:ln>
                <a:effectLst/>
              </p:spPr>
              <p:txBody>
                <a:bodyPr wrap="none"/>
                <a:lstStyle/>
                <a:p>
                  <a:endParaRPr lang="es-ES"/>
                </a:p>
              </p:txBody>
            </p:sp>
          </p:grpSp>
          <p:grpSp>
            <p:nvGrpSpPr>
              <p:cNvPr id="156987" name="Group 315"/>
              <p:cNvGrpSpPr>
                <a:grpSpLocks/>
              </p:cNvGrpSpPr>
              <p:nvPr/>
            </p:nvGrpSpPr>
            <p:grpSpPr bwMode="auto">
              <a:xfrm>
                <a:off x="311" y="9471"/>
                <a:ext cx="1530" cy="365"/>
                <a:chOff x="311" y="9471"/>
                <a:chExt cx="1530" cy="365"/>
              </a:xfrm>
            </p:grpSpPr>
            <p:sp>
              <p:nvSpPr>
                <p:cNvPr id="156988" name="Rectangle 316"/>
                <p:cNvSpPr>
                  <a:spLocks noChangeArrowheads="1"/>
                </p:cNvSpPr>
                <p:nvPr/>
              </p:nvSpPr>
              <p:spPr bwMode="auto">
                <a:xfrm>
                  <a:off x="339" y="9471"/>
                  <a:ext cx="1474" cy="365"/>
                </a:xfrm>
                <a:prstGeom prst="rect">
                  <a:avLst/>
                </a:prstGeom>
                <a:noFill/>
                <a:ln w="9525">
                  <a:noFill/>
                  <a:miter lim="800000"/>
                  <a:headEnd/>
                  <a:tailEnd/>
                </a:ln>
                <a:effectLst/>
              </p:spPr>
              <p:txBody>
                <a:bodyPr/>
                <a:lstStyle/>
                <a:p>
                  <a:pPr algn="l"/>
                  <a:r>
                    <a:rPr lang="es-MX" sz="800" b="1">
                      <a:latin typeface="Arial" charset="0"/>
                      <a:cs typeface="Arial" charset="0"/>
                    </a:rPr>
                    <a:t>Total</a:t>
                  </a:r>
                  <a:endParaRPr lang="es-MX" b="1">
                    <a:latin typeface="Arial" charset="0"/>
                    <a:cs typeface="Arial" charset="0"/>
                  </a:endParaRPr>
                </a:p>
                <a:p>
                  <a:pPr algn="l" eaLnBrk="0" hangingPunct="0"/>
                  <a:endParaRPr lang="es-MX" sz="2400">
                    <a:latin typeface="Arial" charset="0"/>
                  </a:endParaRPr>
                </a:p>
              </p:txBody>
            </p:sp>
            <p:sp>
              <p:nvSpPr>
                <p:cNvPr id="156989" name="Rectangle 317"/>
                <p:cNvSpPr>
                  <a:spLocks noChangeArrowheads="1"/>
                </p:cNvSpPr>
                <p:nvPr/>
              </p:nvSpPr>
              <p:spPr bwMode="auto">
                <a:xfrm>
                  <a:off x="311" y="9471"/>
                  <a:ext cx="1530" cy="365"/>
                </a:xfrm>
                <a:prstGeom prst="rect">
                  <a:avLst/>
                </a:prstGeom>
                <a:noFill/>
                <a:ln w="7">
                  <a:solidFill>
                    <a:srgbClr val="A0A0A0"/>
                  </a:solidFill>
                  <a:miter lim="800000"/>
                  <a:headEnd/>
                  <a:tailEnd/>
                </a:ln>
                <a:effectLst/>
              </p:spPr>
              <p:txBody>
                <a:bodyPr wrap="none"/>
                <a:lstStyle/>
                <a:p>
                  <a:endParaRPr lang="es-ES"/>
                </a:p>
              </p:txBody>
            </p:sp>
          </p:grpSp>
          <p:grpSp>
            <p:nvGrpSpPr>
              <p:cNvPr id="156990" name="Group 318"/>
              <p:cNvGrpSpPr>
                <a:grpSpLocks/>
              </p:cNvGrpSpPr>
              <p:nvPr/>
            </p:nvGrpSpPr>
            <p:grpSpPr bwMode="auto">
              <a:xfrm>
                <a:off x="1841" y="9471"/>
                <a:ext cx="920" cy="365"/>
                <a:chOff x="1841" y="9471"/>
                <a:chExt cx="920" cy="365"/>
              </a:xfrm>
            </p:grpSpPr>
            <p:sp>
              <p:nvSpPr>
                <p:cNvPr id="156991" name="Rectangle 319"/>
                <p:cNvSpPr>
                  <a:spLocks noChangeArrowheads="1"/>
                </p:cNvSpPr>
                <p:nvPr/>
              </p:nvSpPr>
              <p:spPr bwMode="auto">
                <a:xfrm>
                  <a:off x="1869" y="9471"/>
                  <a:ext cx="864" cy="365"/>
                </a:xfrm>
                <a:prstGeom prst="rect">
                  <a:avLst/>
                </a:prstGeom>
                <a:noFill/>
                <a:ln w="9525">
                  <a:noFill/>
                  <a:miter lim="800000"/>
                  <a:headEnd/>
                  <a:tailEnd/>
                </a:ln>
                <a:effectLst/>
              </p:spPr>
              <p:txBody>
                <a:bodyPr/>
                <a:lstStyle/>
                <a:p>
                  <a:pPr algn="r"/>
                  <a:r>
                    <a:rPr lang="es-MX" sz="800" b="1">
                      <a:latin typeface="Arial" charset="0"/>
                      <a:cs typeface="Arial" charset="0"/>
                    </a:rPr>
                    <a:t>3 años</a:t>
                  </a:r>
                  <a:endParaRPr lang="es-MX" b="1">
                    <a:latin typeface="Arial" charset="0"/>
                    <a:cs typeface="Arial" charset="0"/>
                  </a:endParaRPr>
                </a:p>
                <a:p>
                  <a:pPr algn="r" eaLnBrk="0" hangingPunct="0"/>
                  <a:endParaRPr lang="es-MX" sz="2400">
                    <a:latin typeface="Arial" charset="0"/>
                  </a:endParaRPr>
                </a:p>
              </p:txBody>
            </p:sp>
            <p:sp>
              <p:nvSpPr>
                <p:cNvPr id="156992" name="Rectangle 320"/>
                <p:cNvSpPr>
                  <a:spLocks noChangeArrowheads="1"/>
                </p:cNvSpPr>
                <p:nvPr/>
              </p:nvSpPr>
              <p:spPr bwMode="auto">
                <a:xfrm>
                  <a:off x="1841" y="9471"/>
                  <a:ext cx="920" cy="365"/>
                </a:xfrm>
                <a:prstGeom prst="rect">
                  <a:avLst/>
                </a:prstGeom>
                <a:noFill/>
                <a:ln w="7">
                  <a:solidFill>
                    <a:srgbClr val="A0A0A0"/>
                  </a:solidFill>
                  <a:miter lim="800000"/>
                  <a:headEnd/>
                  <a:tailEnd/>
                </a:ln>
                <a:effectLst/>
              </p:spPr>
              <p:txBody>
                <a:bodyPr wrap="none"/>
                <a:lstStyle/>
                <a:p>
                  <a:endParaRPr lang="es-ES"/>
                </a:p>
              </p:txBody>
            </p:sp>
          </p:grpSp>
          <p:grpSp>
            <p:nvGrpSpPr>
              <p:cNvPr id="156993" name="Group 321"/>
              <p:cNvGrpSpPr>
                <a:grpSpLocks/>
              </p:cNvGrpSpPr>
              <p:nvPr/>
            </p:nvGrpSpPr>
            <p:grpSpPr bwMode="auto">
              <a:xfrm>
                <a:off x="2761" y="9471"/>
                <a:ext cx="920" cy="365"/>
                <a:chOff x="2761" y="9471"/>
                <a:chExt cx="920" cy="365"/>
              </a:xfrm>
            </p:grpSpPr>
            <p:sp>
              <p:nvSpPr>
                <p:cNvPr id="156994" name="Rectangle 322"/>
                <p:cNvSpPr>
                  <a:spLocks noChangeArrowheads="1"/>
                </p:cNvSpPr>
                <p:nvPr/>
              </p:nvSpPr>
              <p:spPr bwMode="auto">
                <a:xfrm>
                  <a:off x="2789" y="9471"/>
                  <a:ext cx="864" cy="365"/>
                </a:xfrm>
                <a:prstGeom prst="rect">
                  <a:avLst/>
                </a:prstGeom>
                <a:noFill/>
                <a:ln w="9525">
                  <a:noFill/>
                  <a:miter lim="800000"/>
                  <a:headEnd/>
                  <a:tailEnd/>
                </a:ln>
                <a:effectLst/>
              </p:spPr>
              <p:txBody>
                <a:bodyPr/>
                <a:lstStyle/>
                <a:p>
                  <a:pPr algn="r"/>
                  <a:r>
                    <a:rPr lang="es-MX" sz="800" b="1">
                      <a:latin typeface="Arial" charset="0"/>
                      <a:cs typeface="Arial" charset="0"/>
                    </a:rPr>
                    <a:t>256.970</a:t>
                  </a:r>
                  <a:endParaRPr lang="es-MX" b="1">
                    <a:latin typeface="Arial" charset="0"/>
                    <a:cs typeface="Arial" charset="0"/>
                  </a:endParaRPr>
                </a:p>
                <a:p>
                  <a:pPr algn="r" eaLnBrk="0" hangingPunct="0"/>
                  <a:endParaRPr lang="es-MX" sz="2400">
                    <a:latin typeface="Arial" charset="0"/>
                  </a:endParaRPr>
                </a:p>
              </p:txBody>
            </p:sp>
            <p:sp>
              <p:nvSpPr>
                <p:cNvPr id="156995" name="Rectangle 323"/>
                <p:cNvSpPr>
                  <a:spLocks noChangeArrowheads="1"/>
                </p:cNvSpPr>
                <p:nvPr/>
              </p:nvSpPr>
              <p:spPr bwMode="auto">
                <a:xfrm>
                  <a:off x="2761" y="9471"/>
                  <a:ext cx="920" cy="365"/>
                </a:xfrm>
                <a:prstGeom prst="rect">
                  <a:avLst/>
                </a:prstGeom>
                <a:noFill/>
                <a:ln w="7">
                  <a:solidFill>
                    <a:srgbClr val="A0A0A0"/>
                  </a:solidFill>
                  <a:miter lim="800000"/>
                  <a:headEnd/>
                  <a:tailEnd/>
                </a:ln>
                <a:effectLst/>
              </p:spPr>
              <p:txBody>
                <a:bodyPr wrap="none"/>
                <a:lstStyle/>
                <a:p>
                  <a:endParaRPr lang="es-ES"/>
                </a:p>
              </p:txBody>
            </p:sp>
          </p:grpSp>
        </p:grpSp>
        <p:sp>
          <p:nvSpPr>
            <p:cNvPr id="156996" name="Rectangle 324"/>
            <p:cNvSpPr>
              <a:spLocks noChangeArrowheads="1"/>
            </p:cNvSpPr>
            <p:nvPr/>
          </p:nvSpPr>
          <p:spPr bwMode="auto">
            <a:xfrm>
              <a:off x="-3" y="-3"/>
              <a:ext cx="3687" cy="9842"/>
            </a:xfrm>
            <a:prstGeom prst="rect">
              <a:avLst/>
            </a:prstGeom>
            <a:noFill/>
            <a:ln w="11112">
              <a:solidFill>
                <a:srgbClr val="A0A0A0"/>
              </a:solidFill>
              <a:miter lim="800000"/>
              <a:headEnd/>
              <a:tailEnd/>
            </a:ln>
            <a:effectLst/>
          </p:spPr>
          <p:txBody>
            <a:bodyPr wrap="none"/>
            <a:lstStyle/>
            <a:p>
              <a:endParaRPr lang="es-ES"/>
            </a:p>
          </p:txBody>
        </p:sp>
      </p:grpSp>
      <p:sp>
        <p:nvSpPr>
          <p:cNvPr id="156997" name="Rectangle 325"/>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p:txBody>
          <a:bodyPr/>
          <a:lstStyle/>
          <a:p>
            <a:r>
              <a:rPr lang="es-MX" sz="3200" b="1"/>
              <a:t>Diagrama PER para construcción e implementación del servicio:</a:t>
            </a:r>
            <a:endParaRPr lang="es-ES" sz="3200" b="1"/>
          </a:p>
        </p:txBody>
      </p:sp>
      <p:sp>
        <p:nvSpPr>
          <p:cNvPr id="157699"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57700"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5770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57702"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57703"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57704"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57705" name="Rectangle 9"/>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57706" name="Object 10"/>
          <p:cNvGraphicFramePr>
            <a:graphicFrameLocks noChangeAspect="1"/>
          </p:cNvGraphicFramePr>
          <p:nvPr/>
        </p:nvGraphicFramePr>
        <p:xfrm>
          <a:off x="1143000" y="1828800"/>
          <a:ext cx="7396163" cy="4570413"/>
        </p:xfrm>
        <a:graphic>
          <a:graphicData uri="http://schemas.openxmlformats.org/presentationml/2006/ole">
            <p:oleObj spid="_x0000_s157706" name="Hoja de cálculo" r:id="rId3" imgW="8848951" imgH="5467591" progId="Excel.Sheet.8">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r>
              <a:rPr lang="es-MX" sz="3200" b="1"/>
              <a:t>Diagrama PER para construcción e implementación del servicio:</a:t>
            </a:r>
            <a:endParaRPr lang="es-ES" sz="3200" b="1"/>
          </a:p>
        </p:txBody>
      </p:sp>
      <p:sp>
        <p:nvSpPr>
          <p:cNvPr id="158723"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58724"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58725"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58726"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58727"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58728"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58729" name="Rectangle 9"/>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58730" name="Object 10"/>
          <p:cNvGraphicFramePr>
            <a:graphicFrameLocks noChangeAspect="1"/>
          </p:cNvGraphicFramePr>
          <p:nvPr/>
        </p:nvGraphicFramePr>
        <p:xfrm>
          <a:off x="1219200" y="1828800"/>
          <a:ext cx="7396163" cy="4552950"/>
        </p:xfrm>
        <a:graphic>
          <a:graphicData uri="http://schemas.openxmlformats.org/presentationml/2006/ole">
            <p:oleObj spid="_x0000_s158730" name="Hoja de cálculo" r:id="rId3" imgW="8848951" imgH="5448782" progId="Excel.Sheet.8">
              <p:embed/>
            </p:oleObj>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es-MX" sz="3200" b="1"/>
              <a:t>Diagrama PER para construcción e implementación del servicio:</a:t>
            </a:r>
            <a:endParaRPr lang="es-ES" sz="3200" b="1"/>
          </a:p>
        </p:txBody>
      </p:sp>
      <p:sp>
        <p:nvSpPr>
          <p:cNvPr id="159747"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59748"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5974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59750"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59751"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59752"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59753" name="Rectangle 9"/>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59754" name="Object 10"/>
          <p:cNvGraphicFramePr>
            <a:graphicFrameLocks noChangeAspect="1"/>
          </p:cNvGraphicFramePr>
          <p:nvPr/>
        </p:nvGraphicFramePr>
        <p:xfrm>
          <a:off x="990600" y="1752600"/>
          <a:ext cx="7624763" cy="4686300"/>
        </p:xfrm>
        <a:graphic>
          <a:graphicData uri="http://schemas.openxmlformats.org/presentationml/2006/ole">
            <p:oleObj spid="_x0000_s159754" name="Hoja de cálculo" r:id="rId3" imgW="8848951" imgH="5439016" progId="Excel.Sheet.8">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s-MX" sz="3200" b="1"/>
              <a:t>Financiamiento para construcción e implementación del servicio:</a:t>
            </a:r>
            <a:endParaRPr lang="es-ES" sz="3200" b="1"/>
          </a:p>
        </p:txBody>
      </p:sp>
      <p:sp>
        <p:nvSpPr>
          <p:cNvPr id="160771"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60772"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077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0774"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60775"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60776"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60777" name="Rectangle 9"/>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60778" name="Object 10"/>
          <p:cNvGraphicFramePr>
            <a:graphicFrameLocks noChangeAspect="1"/>
          </p:cNvGraphicFramePr>
          <p:nvPr/>
        </p:nvGraphicFramePr>
        <p:xfrm>
          <a:off x="914400" y="1981200"/>
          <a:ext cx="7543800" cy="4076700"/>
        </p:xfrm>
        <a:graphic>
          <a:graphicData uri="http://schemas.openxmlformats.org/presentationml/2006/ole">
            <p:oleObj spid="_x0000_s160778" name="Hoja de cálculo" r:id="rId3" imgW="9211172" imgH="4981816" progId="Excel.Sheet.8">
              <p:embed/>
            </p:oleObj>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s-MX" sz="3200" b="1"/>
              <a:t>Financiamiento para construcción e implementación del servicio:</a:t>
            </a:r>
            <a:endParaRPr lang="es-ES" sz="3200" b="1"/>
          </a:p>
        </p:txBody>
      </p:sp>
      <p:sp>
        <p:nvSpPr>
          <p:cNvPr id="161795"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61796"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179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1798"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61799"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61800"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61801" name="Rectangle 9"/>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61802" name="Object 10"/>
          <p:cNvGraphicFramePr>
            <a:graphicFrameLocks noChangeAspect="1"/>
          </p:cNvGraphicFramePr>
          <p:nvPr/>
        </p:nvGraphicFramePr>
        <p:xfrm>
          <a:off x="685800" y="1981200"/>
          <a:ext cx="7848600" cy="4230688"/>
        </p:xfrm>
        <a:graphic>
          <a:graphicData uri="http://schemas.openxmlformats.org/presentationml/2006/ole">
            <p:oleObj spid="_x0000_s161802" name="Hoja de cálculo" r:id="rId3" imgW="9211172" imgH="4963007" progId="Excel.Sheet.8">
              <p:embed/>
            </p:oleObj>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s-MX" sz="3200" b="1"/>
              <a:t>Financiamiento para construcción e implementación del servicio:</a:t>
            </a:r>
            <a:endParaRPr lang="es-ES" sz="3200" b="1"/>
          </a:p>
        </p:txBody>
      </p:sp>
      <p:sp>
        <p:nvSpPr>
          <p:cNvPr id="162819"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62820"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282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2822"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62823"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62824"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62825" name="Rectangle 9"/>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62826" name="Object 10"/>
          <p:cNvGraphicFramePr>
            <a:graphicFrameLocks noChangeAspect="1"/>
          </p:cNvGraphicFramePr>
          <p:nvPr/>
        </p:nvGraphicFramePr>
        <p:xfrm>
          <a:off x="457200" y="1676400"/>
          <a:ext cx="8001000" cy="4722813"/>
        </p:xfrm>
        <a:graphic>
          <a:graphicData uri="http://schemas.openxmlformats.org/presentationml/2006/ole">
            <p:oleObj spid="_x0000_s162826" name="Hoja de cálculo" r:id="rId3" imgW="9211172" imgH="5477357" progId="Excel.Sheet.8">
              <p:embed/>
            </p:oleObj>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3843"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3844"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3600" b="1">
                <a:solidFill>
                  <a:schemeClr val="folHlink"/>
                </a:solidFill>
              </a:rPr>
              <a:t>Inversión del Proyecto</a:t>
            </a:r>
            <a:endParaRPr lang="es-ES" sz="3600" b="1">
              <a:solidFill>
                <a:schemeClr val="folHlink"/>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s-MX" sz="3200" b="1"/>
              <a:t>Objetivos del Proyecto:</a:t>
            </a:r>
            <a:endParaRPr lang="es-ES" sz="3200" b="1"/>
          </a:p>
        </p:txBody>
      </p:sp>
      <p:sp>
        <p:nvSpPr>
          <p:cNvPr id="97283" name="Rectangle 3"/>
          <p:cNvSpPr>
            <a:spLocks noGrp="1" noChangeArrowheads="1"/>
          </p:cNvSpPr>
          <p:nvPr>
            <p:ph type="body" idx="1"/>
          </p:nvPr>
        </p:nvSpPr>
        <p:spPr>
          <a:xfrm>
            <a:off x="914400" y="1752600"/>
            <a:ext cx="7772400" cy="4114800"/>
          </a:xfrm>
        </p:spPr>
        <p:txBody>
          <a:bodyPr/>
          <a:lstStyle/>
          <a:p>
            <a:pPr algn="just">
              <a:lnSpc>
                <a:spcPct val="90000"/>
              </a:lnSpc>
            </a:pPr>
            <a:r>
              <a:rPr lang="es-MX" sz="1800"/>
              <a:t>El objetivo principal es lograr por medio del Gobierno el poder manejar a través de CAPDE Internacional S.A. Todo el sistema de Mejoramiento Organizacional del Sector Educativo de la ciudad de Guayaquil, estableciendo una nueva Ley que exija a las Instituciones educativas que se califiquen para poder ser ranqueadas por un sector (Sn)  de Calidad de Servicio educativo.</a:t>
            </a:r>
          </a:p>
          <a:p>
            <a:pPr algn="just">
              <a:lnSpc>
                <a:spcPct val="90000"/>
              </a:lnSpc>
            </a:pPr>
            <a:endParaRPr lang="es-MX" sz="1800"/>
          </a:p>
          <a:p>
            <a:pPr algn="just">
              <a:lnSpc>
                <a:spcPct val="90000"/>
              </a:lnSpc>
            </a:pPr>
            <a:r>
              <a:rPr lang="es-MX" sz="1800"/>
              <a:t>También CAPDE Internacional S.A. Brindaría servicio total a tal punto de entregar al País un ahorro considerable con un desarrollo sostenido y evaluado de la educación dada.</a:t>
            </a:r>
          </a:p>
          <a:p>
            <a:pPr algn="just">
              <a:lnSpc>
                <a:spcPct val="90000"/>
              </a:lnSpc>
            </a:pPr>
            <a:endParaRPr lang="es-MX" sz="1800"/>
          </a:p>
          <a:p>
            <a:pPr algn="just">
              <a:lnSpc>
                <a:spcPct val="90000"/>
              </a:lnSpc>
            </a:pPr>
            <a:r>
              <a:rPr lang="es-MX" sz="1800"/>
              <a:t>Poder eliminar las deserciones y lograr que los alumnos recibán un buen servicio.</a:t>
            </a:r>
          </a:p>
          <a:p>
            <a:pPr algn="just">
              <a:lnSpc>
                <a:spcPct val="90000"/>
              </a:lnSpc>
            </a:pPr>
            <a:endParaRPr lang="es-MX" sz="1800"/>
          </a:p>
          <a:p>
            <a:pPr algn="just">
              <a:lnSpc>
                <a:spcPct val="90000"/>
              </a:lnSpc>
            </a:pPr>
            <a:r>
              <a:rPr lang="es-MX" sz="1800"/>
              <a:t>También que los educadores reciban beneficios como: Capacitación, valoración de cargos y su respectivo mejoramiento salarial y profesional.</a:t>
            </a:r>
          </a:p>
          <a:p>
            <a:pPr algn="just">
              <a:lnSpc>
                <a:spcPct val="90000"/>
              </a:lnSpc>
            </a:pPr>
            <a:endParaRPr lang="es-MX" sz="1800"/>
          </a:p>
          <a:p>
            <a:pPr algn="just">
              <a:lnSpc>
                <a:spcPct val="90000"/>
              </a:lnSpc>
            </a:pPr>
            <a:endParaRPr lang="es-MX" sz="1800"/>
          </a:p>
          <a:p>
            <a:pPr algn="just">
              <a:lnSpc>
                <a:spcPct val="90000"/>
              </a:lnSpc>
            </a:pPr>
            <a:endParaRPr lang="es-ES" sz="1800"/>
          </a:p>
        </p:txBody>
      </p:sp>
      <p:sp>
        <p:nvSpPr>
          <p:cNvPr id="97284" name="Text Box 4"/>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97285" name="Text Box 5"/>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762000" y="533400"/>
            <a:ext cx="4745038" cy="1143000"/>
          </a:xfrm>
        </p:spPr>
        <p:txBody>
          <a:bodyPr/>
          <a:lstStyle/>
          <a:p>
            <a:r>
              <a:rPr lang="es-MX" sz="3200" b="1"/>
              <a:t>Inversión del Proyecto:</a:t>
            </a:r>
            <a:endParaRPr lang="es-ES" sz="3200" b="1"/>
          </a:p>
        </p:txBody>
      </p:sp>
      <p:sp>
        <p:nvSpPr>
          <p:cNvPr id="164867"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64868"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6486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4870"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64871"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64872"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64873" name="Object 9"/>
          <p:cNvGraphicFramePr>
            <a:graphicFrameLocks noChangeAspect="1"/>
          </p:cNvGraphicFramePr>
          <p:nvPr/>
        </p:nvGraphicFramePr>
        <p:xfrm>
          <a:off x="4724400" y="457200"/>
          <a:ext cx="3497263" cy="6400800"/>
        </p:xfrm>
        <a:graphic>
          <a:graphicData uri="http://schemas.openxmlformats.org/presentationml/2006/ole">
            <p:oleObj spid="_x0000_s164873" name="Hoja de cálculo" r:id="rId3" imgW="4686842" imgH="8210791" progId="Excel.Sheet.8">
              <p:embed/>
            </p:oleObj>
          </a:graphicData>
        </a:graphic>
      </p:graphicFrame>
      <p:sp>
        <p:nvSpPr>
          <p:cNvPr id="164874" name="Text Box 10"/>
          <p:cNvSpPr txBox="1">
            <a:spLocks noChangeArrowheads="1"/>
          </p:cNvSpPr>
          <p:nvPr/>
        </p:nvSpPr>
        <p:spPr bwMode="auto">
          <a:xfrm>
            <a:off x="228600" y="2438400"/>
            <a:ext cx="4495800" cy="2905125"/>
          </a:xfrm>
          <a:prstGeom prst="rect">
            <a:avLst/>
          </a:prstGeom>
          <a:noFill/>
          <a:ln w="9525">
            <a:noFill/>
            <a:miter lim="800000"/>
            <a:headEnd/>
            <a:tailEnd/>
          </a:ln>
          <a:effectLst/>
        </p:spPr>
        <p:txBody>
          <a:bodyPr>
            <a:spAutoFit/>
          </a:bodyPr>
          <a:lstStyle/>
          <a:p>
            <a:pPr algn="l">
              <a:spcBef>
                <a:spcPct val="50000"/>
              </a:spcBef>
            </a:pPr>
            <a:r>
              <a:rPr lang="es-MX" sz="2000" b="1"/>
              <a:t>Inversión total      USD 850,470</a:t>
            </a:r>
          </a:p>
          <a:p>
            <a:pPr algn="l">
              <a:spcBef>
                <a:spcPct val="50000"/>
              </a:spcBef>
            </a:pPr>
            <a:endParaRPr lang="es-MX" sz="1200" b="1"/>
          </a:p>
          <a:p>
            <a:pPr algn="l">
              <a:spcBef>
                <a:spcPct val="50000"/>
              </a:spcBef>
            </a:pPr>
            <a:r>
              <a:rPr lang="es-MX" sz="1400" b="1"/>
              <a:t>Inv. Fija y diferida	  30,21%	  USD 256,970</a:t>
            </a:r>
          </a:p>
          <a:p>
            <a:pPr algn="l">
              <a:spcBef>
                <a:spcPct val="50000"/>
              </a:spcBef>
            </a:pPr>
            <a:r>
              <a:rPr lang="es-MX" sz="1400" b="1"/>
              <a:t>Capital de Operac.	  69,71%	  USD 593,500</a:t>
            </a:r>
          </a:p>
          <a:p>
            <a:pPr algn="l">
              <a:spcBef>
                <a:spcPct val="50000"/>
              </a:spcBef>
            </a:pPr>
            <a:endParaRPr lang="es-MX" sz="1400" b="1"/>
          </a:p>
          <a:p>
            <a:pPr algn="l">
              <a:spcBef>
                <a:spcPct val="50000"/>
              </a:spcBef>
            </a:pPr>
            <a:endParaRPr lang="es-MX" sz="1400" b="1"/>
          </a:p>
          <a:p>
            <a:pPr algn="l">
              <a:spcBef>
                <a:spcPct val="50000"/>
              </a:spcBef>
            </a:pPr>
            <a:r>
              <a:rPr lang="es-MX" sz="1400" b="1"/>
              <a:t>Cap. Social	  35%	  USD 297,665</a:t>
            </a:r>
          </a:p>
          <a:p>
            <a:pPr algn="l">
              <a:spcBef>
                <a:spcPct val="50000"/>
              </a:spcBef>
            </a:pPr>
            <a:r>
              <a:rPr lang="es-MX" sz="1400" b="1"/>
              <a:t>Deuda 		  65%         USD 552,806</a:t>
            </a:r>
          </a:p>
          <a:p>
            <a:pPr algn="l">
              <a:spcBef>
                <a:spcPct val="50000"/>
              </a:spcBef>
            </a:pPr>
            <a:endParaRPr lang="es-ES" sz="14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s-MX" sz="3200" b="1"/>
              <a:t>Costos de Producción:</a:t>
            </a:r>
            <a:endParaRPr lang="es-ES" sz="3200" b="1"/>
          </a:p>
        </p:txBody>
      </p:sp>
      <p:sp>
        <p:nvSpPr>
          <p:cNvPr id="165891"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65892"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589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5894"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65895"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65896"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65897" name="Rectangle 9"/>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65898" name="Object 10"/>
          <p:cNvGraphicFramePr>
            <a:graphicFrameLocks noChangeAspect="1"/>
          </p:cNvGraphicFramePr>
          <p:nvPr/>
        </p:nvGraphicFramePr>
        <p:xfrm>
          <a:off x="762000" y="1905000"/>
          <a:ext cx="7924800" cy="4229100"/>
        </p:xfrm>
        <a:graphic>
          <a:graphicData uri="http://schemas.openxmlformats.org/presentationml/2006/ole">
            <p:oleObj spid="_x0000_s165898" name="Hoja de cálculo" r:id="rId3" imgW="7915772" imgH="4229462" progId="Excel.Sheet.8">
              <p:embed/>
            </p:oleObj>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s-MX" sz="3200" b="1"/>
              <a:t>Gastos de Ventas y Administrativos:</a:t>
            </a:r>
            <a:endParaRPr lang="es-ES" sz="3200" b="1"/>
          </a:p>
        </p:txBody>
      </p:sp>
      <p:sp>
        <p:nvSpPr>
          <p:cNvPr id="166915"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66916"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691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6918"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66919"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66920" name="Rectangle 8"/>
          <p:cNvSpPr>
            <a:spLocks noChangeArrowheads="1"/>
          </p:cNvSpPr>
          <p:nvPr/>
        </p:nvSpPr>
        <p:spPr bwMode="auto">
          <a:xfrm>
            <a:off x="0" y="1506538"/>
            <a:ext cx="9144000" cy="0"/>
          </a:xfrm>
          <a:prstGeom prst="rect">
            <a:avLst/>
          </a:prstGeom>
          <a:noFill/>
          <a:ln w="9525">
            <a:noFill/>
            <a:miter lim="800000"/>
            <a:headEnd/>
            <a:tailEnd/>
          </a:ln>
          <a:effectLst/>
        </p:spPr>
        <p:txBody>
          <a:bodyPr>
            <a:spAutoFit/>
          </a:bodyPr>
          <a:lstStyle/>
          <a:p>
            <a:endParaRPr lang="es-ES"/>
          </a:p>
        </p:txBody>
      </p:sp>
      <p:sp>
        <p:nvSpPr>
          <p:cNvPr id="166921" name="Rectangle 9"/>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66922" name="Object 10"/>
          <p:cNvGraphicFramePr>
            <a:graphicFrameLocks noChangeAspect="1"/>
          </p:cNvGraphicFramePr>
          <p:nvPr/>
        </p:nvGraphicFramePr>
        <p:xfrm>
          <a:off x="685800" y="1905000"/>
          <a:ext cx="8153400" cy="4532313"/>
        </p:xfrm>
        <a:graphic>
          <a:graphicData uri="http://schemas.openxmlformats.org/presentationml/2006/ole">
            <p:oleObj spid="_x0000_s166922" name="Hoja de cálculo" r:id="rId3" imgW="8163151" imgH="4458062" progId="Excel.Sheet.8">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s-MX" sz="3200" b="1"/>
              <a:t>Capital de Operación:</a:t>
            </a:r>
            <a:endParaRPr lang="es-ES" sz="3200" b="1"/>
          </a:p>
        </p:txBody>
      </p:sp>
      <p:sp>
        <p:nvSpPr>
          <p:cNvPr id="167939"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67940"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794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7942"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67943"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67944"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67945" name="Object 9"/>
          <p:cNvGraphicFramePr>
            <a:graphicFrameLocks noChangeAspect="1"/>
          </p:cNvGraphicFramePr>
          <p:nvPr/>
        </p:nvGraphicFramePr>
        <p:xfrm>
          <a:off x="1295400" y="2206625"/>
          <a:ext cx="6477000" cy="3316288"/>
        </p:xfrm>
        <a:graphic>
          <a:graphicData uri="http://schemas.openxmlformats.org/presentationml/2006/ole">
            <p:oleObj spid="_x0000_s167945" name="Hoja de cálculo" r:id="rId3" imgW="4315231" imgH="2210041" progId="Excel.Sheet.8">
              <p:embed/>
            </p:oleObj>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8963"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8964"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4000" b="1">
                <a:solidFill>
                  <a:schemeClr val="folHlink"/>
                </a:solidFill>
              </a:rPr>
              <a:t>Ingreso y Utilidades</a:t>
            </a:r>
            <a:endParaRPr lang="es-ES" sz="4000" b="1">
              <a:solidFill>
                <a:schemeClr val="folHlink"/>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1150938" y="617538"/>
            <a:ext cx="7793037" cy="525462"/>
          </a:xfrm>
        </p:spPr>
        <p:txBody>
          <a:bodyPr/>
          <a:lstStyle/>
          <a:p>
            <a:r>
              <a:rPr lang="es-MX" sz="3200" b="1"/>
              <a:t>Presupuesto de Ingreso y Utilidades:</a:t>
            </a:r>
            <a:endParaRPr lang="es-ES" sz="3200" b="1"/>
          </a:p>
        </p:txBody>
      </p:sp>
      <p:sp>
        <p:nvSpPr>
          <p:cNvPr id="169987"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69988"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6998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69990"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69991"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69992"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69993" name="Object 9"/>
          <p:cNvGraphicFramePr>
            <a:graphicFrameLocks noChangeAspect="1"/>
          </p:cNvGraphicFramePr>
          <p:nvPr/>
        </p:nvGraphicFramePr>
        <p:xfrm>
          <a:off x="1219200" y="1066800"/>
          <a:ext cx="7467600" cy="5308600"/>
        </p:xfrm>
        <a:graphic>
          <a:graphicData uri="http://schemas.openxmlformats.org/presentationml/2006/ole">
            <p:oleObj spid="_x0000_s169993" name="Hoja de cálculo" r:id="rId3" imgW="8353831" imgH="6324841" progId="Excel.Sheet.8">
              <p:embed/>
            </p:oleObj>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71011"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1012"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4000" b="1">
                <a:solidFill>
                  <a:schemeClr val="folHlink"/>
                </a:solidFill>
              </a:rPr>
              <a:t>Estado de Pérdidas y Ganancias</a:t>
            </a:r>
            <a:endParaRPr lang="es-ES" sz="4000" b="1">
              <a:solidFill>
                <a:schemeClr val="folHlink"/>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350963" y="457200"/>
            <a:ext cx="7793037" cy="525463"/>
          </a:xfrm>
        </p:spPr>
        <p:txBody>
          <a:bodyPr/>
          <a:lstStyle/>
          <a:p>
            <a:r>
              <a:rPr lang="es-MX" sz="3200" b="1"/>
              <a:t>Estado de Pérdidas y Ganancias:</a:t>
            </a:r>
            <a:endParaRPr lang="es-ES" sz="3200" b="1"/>
          </a:p>
        </p:txBody>
      </p:sp>
      <p:sp>
        <p:nvSpPr>
          <p:cNvPr id="172035"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72036"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7203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2038"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72039"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72040"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72041" name="Object 9"/>
          <p:cNvGraphicFramePr>
            <a:graphicFrameLocks noChangeAspect="1"/>
          </p:cNvGraphicFramePr>
          <p:nvPr/>
        </p:nvGraphicFramePr>
        <p:xfrm>
          <a:off x="1828800" y="1066800"/>
          <a:ext cx="6477000" cy="5319713"/>
        </p:xfrm>
        <a:graphic>
          <a:graphicData uri="http://schemas.openxmlformats.org/presentationml/2006/ole">
            <p:oleObj spid="_x0000_s172041" name="Hoja de cálculo" r:id="rId3" imgW="7439431" imgH="6039091" progId="Excel.Sheet.8">
              <p:embed/>
            </p:oleObj>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73059"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3060"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4000" b="1">
                <a:solidFill>
                  <a:schemeClr val="folHlink"/>
                </a:solidFill>
              </a:rPr>
              <a:t>Flujo Neto de caja</a:t>
            </a:r>
            <a:endParaRPr lang="es-ES" sz="4000" b="1">
              <a:solidFill>
                <a:schemeClr val="folHlink"/>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350963" y="838200"/>
            <a:ext cx="7793037" cy="525463"/>
          </a:xfrm>
        </p:spPr>
        <p:txBody>
          <a:bodyPr/>
          <a:lstStyle/>
          <a:p>
            <a:r>
              <a:rPr lang="es-MX" sz="3200" b="1"/>
              <a:t>Flujo neto de caja:</a:t>
            </a:r>
            <a:endParaRPr lang="es-ES" sz="3200" b="1"/>
          </a:p>
        </p:txBody>
      </p:sp>
      <p:sp>
        <p:nvSpPr>
          <p:cNvPr id="174083"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74084"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74085"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4086"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74087"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74088"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74089" name="Object 9"/>
          <p:cNvGraphicFramePr>
            <a:graphicFrameLocks noChangeAspect="1"/>
          </p:cNvGraphicFramePr>
          <p:nvPr/>
        </p:nvGraphicFramePr>
        <p:xfrm>
          <a:off x="0" y="1600200"/>
          <a:ext cx="9010650" cy="4171950"/>
        </p:xfrm>
        <a:graphic>
          <a:graphicData uri="http://schemas.openxmlformats.org/presentationml/2006/ole">
            <p:oleObj spid="_x0000_s174089" name="Hoja de cálculo" r:id="rId3" imgW="11382691" imgH="5124691" progId="Excel.Sheet.8">
              <p:embed/>
            </p:oleObj>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s-MX" sz="3200" b="1"/>
              <a:t>Objetivos del Proyecto:</a:t>
            </a:r>
            <a:endParaRPr lang="es-ES" sz="3200" b="1"/>
          </a:p>
        </p:txBody>
      </p:sp>
      <p:sp>
        <p:nvSpPr>
          <p:cNvPr id="98307" name="Rectangle 3"/>
          <p:cNvSpPr>
            <a:spLocks noGrp="1" noChangeArrowheads="1"/>
          </p:cNvSpPr>
          <p:nvPr>
            <p:ph type="body" idx="1"/>
          </p:nvPr>
        </p:nvSpPr>
        <p:spPr>
          <a:xfrm>
            <a:off x="914400" y="1981200"/>
            <a:ext cx="7772400" cy="4114800"/>
          </a:xfrm>
        </p:spPr>
        <p:txBody>
          <a:bodyPr/>
          <a:lstStyle/>
          <a:p>
            <a:pPr algn="just"/>
            <a:r>
              <a:rPr lang="es-MX" sz="1800"/>
              <a:t>Establecer un precio promedio por sector y que esta demanda aumente progresivamente 15% anual.</a:t>
            </a:r>
          </a:p>
          <a:p>
            <a:pPr algn="just"/>
            <a:endParaRPr lang="es-MX" sz="1800"/>
          </a:p>
          <a:p>
            <a:pPr algn="just"/>
            <a:r>
              <a:rPr lang="es-MX" sz="1800"/>
              <a:t>Que el servicio sirva como ejemplo para el resto de las provincias y lograr aumentar la producción en educación.</a:t>
            </a:r>
          </a:p>
          <a:p>
            <a:pPr algn="just"/>
            <a:endParaRPr lang="es-MX" sz="1800"/>
          </a:p>
          <a:p>
            <a:pPr algn="just"/>
            <a:endParaRPr lang="es-MX" sz="1800"/>
          </a:p>
          <a:p>
            <a:pPr algn="just"/>
            <a:endParaRPr lang="es-ES" sz="1800"/>
          </a:p>
        </p:txBody>
      </p:sp>
      <p:sp>
        <p:nvSpPr>
          <p:cNvPr id="98308" name="Text Box 4"/>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98309" name="Text Box 5"/>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75107"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5108"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4000" b="1">
                <a:solidFill>
                  <a:schemeClr val="folHlink"/>
                </a:solidFill>
              </a:rPr>
              <a:t>Punto de Equilibrio</a:t>
            </a:r>
            <a:endParaRPr lang="es-ES" sz="4000" b="1">
              <a:solidFill>
                <a:schemeClr val="folHlink"/>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350963" y="457200"/>
            <a:ext cx="7793037" cy="457200"/>
          </a:xfrm>
        </p:spPr>
        <p:txBody>
          <a:bodyPr/>
          <a:lstStyle/>
          <a:p>
            <a:r>
              <a:rPr lang="es-MX" sz="3200" b="1"/>
              <a:t>Punto de Equilibrio:</a:t>
            </a:r>
            <a:endParaRPr lang="es-ES" sz="3200" b="1"/>
          </a:p>
        </p:txBody>
      </p:sp>
      <p:sp>
        <p:nvSpPr>
          <p:cNvPr id="176131"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76132"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7613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6134"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76135"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76136"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76137" name="Object 9"/>
          <p:cNvGraphicFramePr>
            <a:graphicFrameLocks noChangeAspect="1"/>
          </p:cNvGraphicFramePr>
          <p:nvPr/>
        </p:nvGraphicFramePr>
        <p:xfrm>
          <a:off x="1143000" y="914400"/>
          <a:ext cx="7015163" cy="5286375"/>
        </p:xfrm>
        <a:graphic>
          <a:graphicData uri="http://schemas.openxmlformats.org/presentationml/2006/ole">
            <p:oleObj spid="_x0000_s176137" name="Hoja de cálculo" r:id="rId3" imgW="8544151" imgH="6439141" progId="Excel.Sheet.8">
              <p:embed/>
            </p:oleObj>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77155"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7156"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4000" b="1">
                <a:solidFill>
                  <a:schemeClr val="folHlink"/>
                </a:solidFill>
              </a:rPr>
              <a:t>Análisis Social</a:t>
            </a:r>
            <a:endParaRPr lang="es-ES" sz="4000" b="1">
              <a:solidFill>
                <a:schemeClr val="folHlink"/>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533400"/>
            <a:ext cx="4745038" cy="1143000"/>
          </a:xfrm>
        </p:spPr>
        <p:txBody>
          <a:bodyPr/>
          <a:lstStyle/>
          <a:p>
            <a:r>
              <a:rPr lang="es-MX" sz="3200" b="1"/>
              <a:t>Análisis Social:</a:t>
            </a:r>
            <a:endParaRPr lang="es-ES" sz="3200" b="1"/>
          </a:p>
        </p:txBody>
      </p:sp>
      <p:sp>
        <p:nvSpPr>
          <p:cNvPr id="178179"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78180"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7818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8182"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78183"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78184"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78185" name="Object 9"/>
          <p:cNvGraphicFramePr>
            <a:graphicFrameLocks noChangeAspect="1"/>
          </p:cNvGraphicFramePr>
          <p:nvPr/>
        </p:nvGraphicFramePr>
        <p:xfrm>
          <a:off x="4657725" y="457200"/>
          <a:ext cx="4486275" cy="6400800"/>
        </p:xfrm>
        <a:graphic>
          <a:graphicData uri="http://schemas.openxmlformats.org/presentationml/2006/ole">
            <p:oleObj spid="_x0000_s178185" name="Hoja de cálculo" r:id="rId3" imgW="6153421" imgH="8753716" progId="Excel.Sheet.8">
              <p:embed/>
            </p:oleObj>
          </a:graphicData>
        </a:graphic>
      </p:graphicFrame>
      <p:sp>
        <p:nvSpPr>
          <p:cNvPr id="178186" name="Text Box 10"/>
          <p:cNvSpPr txBox="1">
            <a:spLocks noChangeArrowheads="1"/>
          </p:cNvSpPr>
          <p:nvPr/>
        </p:nvSpPr>
        <p:spPr bwMode="auto">
          <a:xfrm>
            <a:off x="838200" y="2438400"/>
            <a:ext cx="3276600" cy="3798888"/>
          </a:xfrm>
          <a:prstGeom prst="rect">
            <a:avLst/>
          </a:prstGeom>
          <a:noFill/>
          <a:ln w="9525">
            <a:noFill/>
            <a:miter lim="800000"/>
            <a:headEnd/>
            <a:tailEnd/>
          </a:ln>
          <a:effectLst/>
        </p:spPr>
        <p:txBody>
          <a:bodyPr>
            <a:spAutoFit/>
          </a:bodyPr>
          <a:lstStyle/>
          <a:p>
            <a:pPr>
              <a:spcBef>
                <a:spcPct val="50000"/>
              </a:spcBef>
            </a:pPr>
            <a:r>
              <a:rPr lang="es-MX" sz="2400" b="1"/>
              <a:t>Los precios sombra que se establecen por sector son:</a:t>
            </a:r>
          </a:p>
          <a:p>
            <a:pPr>
              <a:spcBef>
                <a:spcPct val="50000"/>
              </a:spcBef>
            </a:pPr>
            <a:endParaRPr lang="es-MX" sz="2400" b="1"/>
          </a:p>
          <a:p>
            <a:pPr>
              <a:spcBef>
                <a:spcPct val="50000"/>
              </a:spcBef>
            </a:pPr>
            <a:r>
              <a:rPr lang="es-MX" sz="1800"/>
              <a:t>S1		USD4,66</a:t>
            </a:r>
          </a:p>
          <a:p>
            <a:pPr>
              <a:spcBef>
                <a:spcPct val="50000"/>
              </a:spcBef>
            </a:pPr>
            <a:r>
              <a:rPr lang="es-MX" sz="1800"/>
              <a:t>S2		USD1,66</a:t>
            </a:r>
          </a:p>
          <a:p>
            <a:pPr>
              <a:spcBef>
                <a:spcPct val="50000"/>
              </a:spcBef>
            </a:pPr>
            <a:r>
              <a:rPr lang="es-MX" sz="1800"/>
              <a:t>S3		USD-3,34</a:t>
            </a:r>
          </a:p>
          <a:p>
            <a:pPr>
              <a:spcBef>
                <a:spcPct val="50000"/>
              </a:spcBef>
            </a:pPr>
            <a:r>
              <a:rPr lang="es-MX" sz="1800"/>
              <a:t>S4		USD-5,84</a:t>
            </a:r>
          </a:p>
          <a:p>
            <a:pPr algn="l">
              <a:spcBef>
                <a:spcPct val="50000"/>
              </a:spcBef>
            </a:pPr>
            <a:endParaRPr lang="es-ES" sz="180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62000" y="533400"/>
            <a:ext cx="4745038" cy="1143000"/>
          </a:xfrm>
        </p:spPr>
        <p:txBody>
          <a:bodyPr/>
          <a:lstStyle/>
          <a:p>
            <a:r>
              <a:rPr lang="es-MX" sz="3200" b="1"/>
              <a:t>Análisis Social:</a:t>
            </a:r>
            <a:endParaRPr lang="es-ES" sz="3200" b="1"/>
          </a:p>
        </p:txBody>
      </p:sp>
      <p:sp>
        <p:nvSpPr>
          <p:cNvPr id="179203"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79204"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79205"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79206"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79207"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79208"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79209" name="Text Box 9"/>
          <p:cNvSpPr txBox="1">
            <a:spLocks noChangeArrowheads="1"/>
          </p:cNvSpPr>
          <p:nvPr/>
        </p:nvSpPr>
        <p:spPr bwMode="auto">
          <a:xfrm>
            <a:off x="838200" y="2438400"/>
            <a:ext cx="3276600" cy="2330450"/>
          </a:xfrm>
          <a:prstGeom prst="rect">
            <a:avLst/>
          </a:prstGeom>
          <a:noFill/>
          <a:ln w="9525">
            <a:noFill/>
            <a:miter lim="800000"/>
            <a:headEnd/>
            <a:tailEnd/>
          </a:ln>
          <a:effectLst/>
        </p:spPr>
        <p:txBody>
          <a:bodyPr>
            <a:spAutoFit/>
          </a:bodyPr>
          <a:lstStyle/>
          <a:p>
            <a:pPr algn="l">
              <a:spcBef>
                <a:spcPct val="50000"/>
              </a:spcBef>
            </a:pPr>
            <a:r>
              <a:rPr lang="es-MX" sz="2400" b="1"/>
              <a:t>El Beneficio Social Anual  neto:</a:t>
            </a:r>
          </a:p>
          <a:p>
            <a:pPr algn="l">
              <a:spcBef>
                <a:spcPct val="50000"/>
              </a:spcBef>
            </a:pPr>
            <a:endParaRPr lang="es-MX" sz="2400" b="1"/>
          </a:p>
          <a:p>
            <a:pPr algn="l">
              <a:spcBef>
                <a:spcPct val="50000"/>
              </a:spcBef>
            </a:pPr>
            <a:endParaRPr lang="es-MX" sz="2400" b="1"/>
          </a:p>
          <a:p>
            <a:pPr>
              <a:spcBef>
                <a:spcPct val="50000"/>
              </a:spcBef>
            </a:pPr>
            <a:endParaRPr lang="es-ES" sz="1800"/>
          </a:p>
        </p:txBody>
      </p:sp>
      <p:graphicFrame>
        <p:nvGraphicFramePr>
          <p:cNvPr id="179210" name="Object 10"/>
          <p:cNvGraphicFramePr>
            <a:graphicFrameLocks noChangeAspect="1"/>
          </p:cNvGraphicFramePr>
          <p:nvPr/>
        </p:nvGraphicFramePr>
        <p:xfrm>
          <a:off x="4953000" y="457200"/>
          <a:ext cx="3927475" cy="6400800"/>
        </p:xfrm>
        <a:graphic>
          <a:graphicData uri="http://schemas.openxmlformats.org/presentationml/2006/ole">
            <p:oleObj spid="_x0000_s179210" name="Hoja de cálculo" r:id="rId3" imgW="5486761" imgH="8753716" progId="Excel.Sheet.8">
              <p:embed/>
            </p:oleObj>
          </a:graphicData>
        </a:graphic>
      </p:graphicFrame>
      <p:sp>
        <p:nvSpPr>
          <p:cNvPr id="179211" name="Text Box 11"/>
          <p:cNvSpPr txBox="1">
            <a:spLocks noChangeArrowheads="1"/>
          </p:cNvSpPr>
          <p:nvPr/>
        </p:nvSpPr>
        <p:spPr bwMode="auto">
          <a:xfrm>
            <a:off x="457200" y="3886200"/>
            <a:ext cx="4038600" cy="1604963"/>
          </a:xfrm>
          <a:prstGeom prst="rect">
            <a:avLst/>
          </a:prstGeom>
          <a:noFill/>
          <a:ln w="9525">
            <a:noFill/>
            <a:miter lim="800000"/>
            <a:headEnd/>
            <a:tailEnd/>
          </a:ln>
          <a:effectLst/>
        </p:spPr>
        <p:txBody>
          <a:bodyPr>
            <a:spAutoFit/>
          </a:bodyPr>
          <a:lstStyle/>
          <a:p>
            <a:pPr algn="l">
              <a:spcBef>
                <a:spcPct val="50000"/>
              </a:spcBef>
            </a:pPr>
            <a:r>
              <a:rPr lang="es-MX" sz="1800" b="1"/>
              <a:t>15000 ins.	USD 4,806,910</a:t>
            </a:r>
          </a:p>
          <a:p>
            <a:pPr algn="l">
              <a:spcBef>
                <a:spcPct val="50000"/>
              </a:spcBef>
            </a:pPr>
            <a:endParaRPr lang="es-MX" sz="1800" b="1"/>
          </a:p>
          <a:p>
            <a:pPr algn="l">
              <a:spcBef>
                <a:spcPct val="50000"/>
              </a:spcBef>
            </a:pPr>
            <a:r>
              <a:rPr lang="es-MX" sz="1800" b="1"/>
              <a:t>221 ins.		USD 230,251</a:t>
            </a:r>
            <a:endParaRPr lang="es-ES" sz="1800" b="1"/>
          </a:p>
          <a:p>
            <a:pPr algn="l">
              <a:spcBef>
                <a:spcPct val="50000"/>
              </a:spcBef>
            </a:pPr>
            <a:endParaRPr lang="es-ES" sz="1800"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762000" y="533400"/>
            <a:ext cx="4745038" cy="1143000"/>
          </a:xfrm>
        </p:spPr>
        <p:txBody>
          <a:bodyPr/>
          <a:lstStyle/>
          <a:p>
            <a:r>
              <a:rPr lang="es-MX" sz="3200" b="1"/>
              <a:t>Análisis Social:</a:t>
            </a:r>
            <a:endParaRPr lang="es-ES" sz="3200" b="1"/>
          </a:p>
        </p:txBody>
      </p:sp>
      <p:sp>
        <p:nvSpPr>
          <p:cNvPr id="180227"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80228"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022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0230"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0231"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0232"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80233" name="Object 9"/>
          <p:cNvGraphicFramePr>
            <a:graphicFrameLocks noChangeAspect="1"/>
          </p:cNvGraphicFramePr>
          <p:nvPr/>
        </p:nvGraphicFramePr>
        <p:xfrm>
          <a:off x="1371600" y="2133600"/>
          <a:ext cx="6134100" cy="3743325"/>
        </p:xfrm>
        <a:graphic>
          <a:graphicData uri="http://schemas.openxmlformats.org/presentationml/2006/ole">
            <p:oleObj spid="_x0000_s180233" name="Hoja de cálculo" r:id="rId3" imgW="6134642" imgH="3743687" progId="Excel.Sheet.8">
              <p:embed/>
            </p:oleObj>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762000" y="533400"/>
            <a:ext cx="7467600" cy="1143000"/>
          </a:xfrm>
        </p:spPr>
        <p:txBody>
          <a:bodyPr/>
          <a:lstStyle/>
          <a:p>
            <a:r>
              <a:rPr lang="es-MX" sz="3200" b="1"/>
              <a:t>Tasa Interna de retorno y Tasa de descuento Social:</a:t>
            </a:r>
            <a:endParaRPr lang="es-ES" sz="3200" b="1"/>
          </a:p>
        </p:txBody>
      </p:sp>
      <p:sp>
        <p:nvSpPr>
          <p:cNvPr id="181251"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81252"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125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1254"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1255"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1256"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81257" name="Object 9"/>
          <p:cNvGraphicFramePr>
            <a:graphicFrameLocks noChangeAspect="1"/>
          </p:cNvGraphicFramePr>
          <p:nvPr/>
        </p:nvGraphicFramePr>
        <p:xfrm>
          <a:off x="381000" y="2362200"/>
          <a:ext cx="9144000" cy="3149600"/>
        </p:xfrm>
        <a:graphic>
          <a:graphicData uri="http://schemas.openxmlformats.org/presentationml/2006/ole">
            <p:oleObj spid="_x0000_s181257" name="Hoja de cálculo" r:id="rId3" imgW="6934561" imgH="2562707" progId="Excel.Sheet.8">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82275"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2276"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4000" b="1">
                <a:solidFill>
                  <a:schemeClr val="folHlink"/>
                </a:solidFill>
              </a:rPr>
              <a:t>Evaluación Económica y Financiera</a:t>
            </a:r>
            <a:endParaRPr lang="es-ES" sz="4000" b="1">
              <a:solidFill>
                <a:schemeClr val="folHlink"/>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762000" y="533400"/>
            <a:ext cx="4745038" cy="1143000"/>
          </a:xfrm>
        </p:spPr>
        <p:txBody>
          <a:bodyPr/>
          <a:lstStyle/>
          <a:p>
            <a:r>
              <a:rPr lang="es-MX" sz="3200" b="1"/>
              <a:t>Rentabilidad sobre la Inversión total:</a:t>
            </a:r>
            <a:endParaRPr lang="es-ES" sz="3200" b="1"/>
          </a:p>
        </p:txBody>
      </p:sp>
      <p:sp>
        <p:nvSpPr>
          <p:cNvPr id="183299"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83300"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330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3302"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3303"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3304"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3305" name="Text Box 9"/>
          <p:cNvSpPr txBox="1">
            <a:spLocks noChangeArrowheads="1"/>
          </p:cNvSpPr>
          <p:nvPr/>
        </p:nvSpPr>
        <p:spPr bwMode="auto">
          <a:xfrm>
            <a:off x="914400" y="1905000"/>
            <a:ext cx="5668963" cy="1828800"/>
          </a:xfrm>
          <a:prstGeom prst="rect">
            <a:avLst/>
          </a:prstGeom>
          <a:solidFill>
            <a:srgbClr val="FFFFFF"/>
          </a:solidFill>
          <a:ln w="9525">
            <a:noFill/>
            <a:miter lim="800000"/>
            <a:headEnd/>
            <a:tailEnd/>
          </a:ln>
        </p:spPr>
        <p:txBody>
          <a:bodyPr/>
          <a:lstStyle/>
          <a:p>
            <a:pPr algn="l" eaLnBrk="0" hangingPunct="0"/>
            <a:endParaRPr lang="es-ES" sz="1200">
              <a:latin typeface="Times New Roman" pitchFamily="18" charset="0"/>
            </a:endParaRPr>
          </a:p>
          <a:p>
            <a:pPr eaLnBrk="0" hangingPunct="0"/>
            <a:r>
              <a:rPr lang="es-ES" sz="1200">
                <a:latin typeface="Arial" charset="0"/>
              </a:rPr>
              <a:t>R.I.T. = </a:t>
            </a:r>
            <a:r>
              <a:rPr lang="es-MX" sz="1200">
                <a:latin typeface="Arial" charset="0"/>
              </a:rPr>
              <a:t>            </a:t>
            </a:r>
            <a:r>
              <a:rPr lang="es-ES" sz="1200">
                <a:latin typeface="Arial" charset="0"/>
              </a:rPr>
              <a:t>Utilidad antes de impuestos a la renta x 100%</a:t>
            </a:r>
          </a:p>
          <a:p>
            <a:pPr eaLnBrk="0" hangingPunct="0"/>
            <a:endParaRPr lang="es-ES" sz="1200">
              <a:latin typeface="Arial" charset="0"/>
            </a:endParaRPr>
          </a:p>
          <a:p>
            <a:pPr eaLnBrk="0" hangingPunct="0"/>
            <a:r>
              <a:rPr lang="es-ES" sz="1200">
                <a:latin typeface="Arial" charset="0"/>
              </a:rPr>
              <a:t>Inversión Total</a:t>
            </a:r>
          </a:p>
          <a:p>
            <a:pPr eaLnBrk="0" hangingPunct="0"/>
            <a:endParaRPr lang="es-ES" sz="1200">
              <a:latin typeface="Arial" charset="0"/>
            </a:endParaRPr>
          </a:p>
          <a:p>
            <a:pPr algn="l" eaLnBrk="0" hangingPunct="0"/>
            <a:r>
              <a:rPr lang="es-ES" sz="1200">
                <a:latin typeface="Arial" charset="0"/>
              </a:rPr>
              <a:t>                R.I.T. =               </a:t>
            </a:r>
            <a:r>
              <a:rPr lang="es-MX" sz="1200">
                <a:latin typeface="Arial" charset="0"/>
              </a:rPr>
              <a:t> </a:t>
            </a:r>
            <a:r>
              <a:rPr lang="es-ES" sz="1200">
                <a:latin typeface="Arial" charset="0"/>
              </a:rPr>
              <a:t> 551,338 x   100</a:t>
            </a:r>
          </a:p>
          <a:p>
            <a:pPr eaLnBrk="0" hangingPunct="0"/>
            <a:endParaRPr lang="es-ES" sz="1200">
              <a:latin typeface="Arial" charset="0"/>
            </a:endParaRPr>
          </a:p>
          <a:p>
            <a:pPr algn="l" eaLnBrk="0" hangingPunct="0"/>
            <a:r>
              <a:rPr lang="es-ES" sz="1200">
                <a:latin typeface="Arial" charset="0"/>
              </a:rPr>
              <a:t>                                             850,470</a:t>
            </a:r>
          </a:p>
          <a:p>
            <a:pPr eaLnBrk="0" hangingPunct="0"/>
            <a:endParaRPr lang="es-ES" sz="1200">
              <a:latin typeface="Arial" charset="0"/>
            </a:endParaRPr>
          </a:p>
          <a:p>
            <a:pPr algn="l" eaLnBrk="0" hangingPunct="0"/>
            <a:r>
              <a:rPr lang="es-ES" sz="1200">
                <a:latin typeface="Arial" charset="0"/>
              </a:rPr>
              <a:t>               </a:t>
            </a:r>
            <a:endParaRPr lang="es-MX" sz="1200">
              <a:latin typeface="Arial" charset="0"/>
            </a:endParaRPr>
          </a:p>
          <a:p>
            <a:pPr algn="l" eaLnBrk="0" hangingPunct="0"/>
            <a:r>
              <a:rPr lang="es-MX" sz="1200">
                <a:latin typeface="Arial" charset="0"/>
              </a:rPr>
              <a:t>                </a:t>
            </a:r>
            <a:r>
              <a:rPr lang="es-ES" sz="1200">
                <a:latin typeface="Arial" charset="0"/>
              </a:rPr>
              <a:t>R.I.T. =               </a:t>
            </a:r>
            <a:r>
              <a:rPr lang="es-MX" sz="1200">
                <a:latin typeface="Arial" charset="0"/>
              </a:rPr>
              <a:t>    </a:t>
            </a:r>
            <a:r>
              <a:rPr lang="es-ES" sz="1400" b="1">
                <a:latin typeface="Arial" charset="0"/>
              </a:rPr>
              <a:t>64,82%</a:t>
            </a:r>
          </a:p>
          <a:p>
            <a:pPr eaLnBrk="0" hangingPunct="0"/>
            <a:endParaRPr lang="es-ES" sz="1400" b="1">
              <a:latin typeface="Arial" charset="0"/>
            </a:endParaRPr>
          </a:p>
          <a:p>
            <a:pPr eaLnBrk="0" hangingPunct="0"/>
            <a:endParaRPr lang="es-ES" sz="1200">
              <a:latin typeface="Arial" charset="0"/>
            </a:endParaRPr>
          </a:p>
        </p:txBody>
      </p:sp>
      <p:sp>
        <p:nvSpPr>
          <p:cNvPr id="183306" name="Line 10"/>
          <p:cNvSpPr>
            <a:spLocks noChangeShapeType="1"/>
          </p:cNvSpPr>
          <p:nvPr/>
        </p:nvSpPr>
        <p:spPr bwMode="auto">
          <a:xfrm>
            <a:off x="2819400" y="2438400"/>
            <a:ext cx="2743200" cy="0"/>
          </a:xfrm>
          <a:prstGeom prst="line">
            <a:avLst/>
          </a:prstGeom>
          <a:noFill/>
          <a:ln w="9525">
            <a:solidFill>
              <a:srgbClr val="000000"/>
            </a:solidFill>
            <a:round/>
            <a:headEnd/>
            <a:tailEnd/>
          </a:ln>
        </p:spPr>
        <p:txBody>
          <a:bodyPr/>
          <a:lstStyle/>
          <a:p>
            <a:endParaRPr lang="es-ES"/>
          </a:p>
        </p:txBody>
      </p:sp>
      <p:sp>
        <p:nvSpPr>
          <p:cNvPr id="183307" name="Line 11"/>
          <p:cNvSpPr>
            <a:spLocks noChangeShapeType="1"/>
          </p:cNvSpPr>
          <p:nvPr/>
        </p:nvSpPr>
        <p:spPr bwMode="auto">
          <a:xfrm>
            <a:off x="2895600" y="3124200"/>
            <a:ext cx="1189038" cy="0"/>
          </a:xfrm>
          <a:prstGeom prst="line">
            <a:avLst/>
          </a:prstGeom>
          <a:noFill/>
          <a:ln w="9525">
            <a:solidFill>
              <a:srgbClr val="000000"/>
            </a:solidFill>
            <a:round/>
            <a:headEnd/>
            <a:tailEnd/>
          </a:ln>
        </p:spPr>
        <p:txBody>
          <a:bodyPr/>
          <a:lstStyle/>
          <a:p>
            <a:endParaRPr lang="es-ES"/>
          </a:p>
        </p:txBody>
      </p:sp>
      <p:sp>
        <p:nvSpPr>
          <p:cNvPr id="183308" name="Rectangle 12"/>
          <p:cNvSpPr>
            <a:spLocks noChangeArrowheads="1"/>
          </p:cNvSpPr>
          <p:nvPr/>
        </p:nvSpPr>
        <p:spPr bwMode="auto">
          <a:xfrm>
            <a:off x="990600" y="4419600"/>
            <a:ext cx="7162800" cy="822325"/>
          </a:xfrm>
          <a:prstGeom prst="rect">
            <a:avLst/>
          </a:prstGeom>
          <a:noFill/>
          <a:ln w="9525">
            <a:noFill/>
            <a:miter lim="800000"/>
            <a:headEnd/>
            <a:tailEnd/>
          </a:ln>
          <a:effectLst/>
        </p:spPr>
        <p:txBody>
          <a:bodyPr>
            <a:spAutoFit/>
          </a:bodyPr>
          <a:lstStyle/>
          <a:p>
            <a:pPr algn="l"/>
            <a:r>
              <a:rPr lang="es-MX" sz="1200">
                <a:latin typeface="Arial" charset="0"/>
                <a:cs typeface="Arial" charset="0"/>
              </a:rPr>
              <a:t>Del análisis financiero y los resultados del presente proyecto se determinó que en el primer año de operación se alcanzará una rentabilidad sobre la Inversión total de 64.82% aumentando en los años siguientes para llegar al tercer año al 73,2% en adelante. </a:t>
            </a:r>
            <a:r>
              <a:rPr lang="es-MX" sz="1200" b="1">
                <a:latin typeface="Arial" charset="0"/>
                <a:cs typeface="Arial" charset="0"/>
              </a:rPr>
              <a:t>(Anexo A)</a:t>
            </a:r>
            <a:r>
              <a:rPr lang="es-MX" sz="1200">
                <a:latin typeface="Arial" charset="0"/>
                <a:cs typeface="Arial" charset="0"/>
              </a:rPr>
              <a:t>.</a:t>
            </a:r>
            <a:endParaRPr lang="es-MX" sz="1200" b="1">
              <a:latin typeface="Arial" charset="0"/>
              <a:cs typeface="Arial" charset="0"/>
            </a:endParaRPr>
          </a:p>
          <a:p>
            <a:pPr algn="l" eaLnBrk="0" hangingPunct="0"/>
            <a:endParaRPr lang="es-MX" sz="1200">
              <a:latin typeface="Arial"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762000" y="533400"/>
            <a:ext cx="4745038" cy="1143000"/>
          </a:xfrm>
        </p:spPr>
        <p:txBody>
          <a:bodyPr/>
          <a:lstStyle/>
          <a:p>
            <a:r>
              <a:rPr lang="es-MX" sz="3200" b="1"/>
              <a:t>Rentabilidad sobre las Ventas:</a:t>
            </a:r>
            <a:endParaRPr lang="es-ES" sz="3200" b="1"/>
          </a:p>
        </p:txBody>
      </p:sp>
      <p:sp>
        <p:nvSpPr>
          <p:cNvPr id="184323" name="Rectangle 3"/>
          <p:cNvSpPr>
            <a:spLocks noGrp="1" noChangeArrowheads="1"/>
          </p:cNvSpPr>
          <p:nvPr>
            <p:ph type="body" idx="1"/>
          </p:nvPr>
        </p:nvSpPr>
        <p:spPr>
          <a:xfrm>
            <a:off x="8382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84324"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4325"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4326"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4327"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4328"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pSp>
        <p:nvGrpSpPr>
          <p:cNvPr id="184329" name="Group 9"/>
          <p:cNvGrpSpPr>
            <a:grpSpLocks/>
          </p:cNvGrpSpPr>
          <p:nvPr/>
        </p:nvGrpSpPr>
        <p:grpSpPr bwMode="auto">
          <a:xfrm>
            <a:off x="914400" y="2286000"/>
            <a:ext cx="5670550" cy="1828800"/>
            <a:chOff x="576" y="1296"/>
            <a:chExt cx="3572" cy="1152"/>
          </a:xfrm>
        </p:grpSpPr>
        <p:sp>
          <p:nvSpPr>
            <p:cNvPr id="184330" name="Text Box 10"/>
            <p:cNvSpPr txBox="1">
              <a:spLocks noChangeArrowheads="1"/>
            </p:cNvSpPr>
            <p:nvPr/>
          </p:nvSpPr>
          <p:spPr bwMode="auto">
            <a:xfrm>
              <a:off x="576" y="1296"/>
              <a:ext cx="3572" cy="1152"/>
            </a:xfrm>
            <a:prstGeom prst="rect">
              <a:avLst/>
            </a:prstGeom>
            <a:solidFill>
              <a:srgbClr val="FFFFFF"/>
            </a:solidFill>
            <a:ln w="9525">
              <a:noFill/>
              <a:miter lim="800000"/>
              <a:headEnd/>
              <a:tailEnd/>
            </a:ln>
          </p:spPr>
          <p:txBody>
            <a:bodyPr/>
            <a:lstStyle/>
            <a:p>
              <a:pPr algn="l" eaLnBrk="0" hangingPunct="0"/>
              <a:endParaRPr lang="es-ES" sz="1200">
                <a:latin typeface="Times New Roman" pitchFamily="18" charset="0"/>
              </a:endParaRPr>
            </a:p>
            <a:p>
              <a:pPr eaLnBrk="0" hangingPunct="0"/>
              <a:r>
                <a:rPr lang="es-ES" sz="1200">
                  <a:latin typeface="Arial" charset="0"/>
                </a:rPr>
                <a:t>R.S.V. = </a:t>
              </a:r>
              <a:r>
                <a:rPr lang="es-MX" sz="1200">
                  <a:latin typeface="Arial" charset="0"/>
                </a:rPr>
                <a:t>                 </a:t>
              </a:r>
              <a:r>
                <a:rPr lang="es-ES" sz="1200">
                  <a:latin typeface="Arial" charset="0"/>
                </a:rPr>
                <a:t>Utilidad antes de impuestos a la renta x 100%</a:t>
              </a:r>
            </a:p>
            <a:p>
              <a:pPr eaLnBrk="0" hangingPunct="0"/>
              <a:endParaRPr lang="es-ES" sz="1200">
                <a:latin typeface="Arial" charset="0"/>
              </a:endParaRPr>
            </a:p>
            <a:p>
              <a:pPr eaLnBrk="0" hangingPunct="0"/>
              <a:r>
                <a:rPr lang="es-ES" sz="1200">
                  <a:latin typeface="Arial" charset="0"/>
                </a:rPr>
                <a:t>Ventas Netas</a:t>
              </a:r>
            </a:p>
            <a:p>
              <a:pPr eaLnBrk="0" hangingPunct="0"/>
              <a:endParaRPr lang="es-ES" sz="1200">
                <a:latin typeface="Arial" charset="0"/>
              </a:endParaRPr>
            </a:p>
            <a:p>
              <a:pPr algn="l" eaLnBrk="0" hangingPunct="0"/>
              <a:r>
                <a:rPr lang="es-ES" sz="1200">
                  <a:latin typeface="Arial" charset="0"/>
                </a:rPr>
                <a:t>             R.S.V. =                          551,338x 100</a:t>
              </a:r>
            </a:p>
            <a:p>
              <a:pPr eaLnBrk="0" hangingPunct="0"/>
              <a:endParaRPr lang="es-ES" sz="1200">
                <a:latin typeface="Arial" charset="0"/>
              </a:endParaRPr>
            </a:p>
            <a:p>
              <a:pPr algn="l" eaLnBrk="0" hangingPunct="0"/>
              <a:r>
                <a:rPr lang="es-ES" sz="1200">
                  <a:latin typeface="Arial" charset="0"/>
                </a:rPr>
                <a:t>                                                       3,098,088</a:t>
              </a:r>
            </a:p>
            <a:p>
              <a:pPr eaLnBrk="0" hangingPunct="0"/>
              <a:endParaRPr lang="es-ES" sz="1200">
                <a:latin typeface="Arial" charset="0"/>
              </a:endParaRPr>
            </a:p>
            <a:p>
              <a:pPr algn="l" eaLnBrk="0" hangingPunct="0"/>
              <a:r>
                <a:rPr lang="es-ES" sz="1200">
                  <a:latin typeface="Arial" charset="0"/>
                </a:rPr>
                <a:t>                      </a:t>
              </a:r>
              <a:endParaRPr lang="es-MX" sz="1200">
                <a:latin typeface="Arial" charset="0"/>
              </a:endParaRPr>
            </a:p>
            <a:p>
              <a:pPr algn="l" eaLnBrk="0" hangingPunct="0"/>
              <a:r>
                <a:rPr lang="es-MX" sz="1200">
                  <a:latin typeface="Arial" charset="0"/>
                </a:rPr>
                <a:t>              </a:t>
              </a:r>
              <a:r>
                <a:rPr lang="es-ES" sz="1200">
                  <a:latin typeface="Arial" charset="0"/>
                </a:rPr>
                <a:t>R.S.V. =                           </a:t>
              </a:r>
              <a:r>
                <a:rPr lang="es-ES" sz="1400" b="1">
                  <a:latin typeface="Arial" charset="0"/>
                </a:rPr>
                <a:t>17,79%</a:t>
              </a:r>
            </a:p>
            <a:p>
              <a:pPr eaLnBrk="0" hangingPunct="0"/>
              <a:endParaRPr lang="es-ES" sz="1400" b="1">
                <a:latin typeface="Arial" charset="0"/>
              </a:endParaRPr>
            </a:p>
            <a:p>
              <a:pPr eaLnBrk="0" hangingPunct="0"/>
              <a:endParaRPr lang="es-ES" sz="1200">
                <a:latin typeface="Arial" charset="0"/>
              </a:endParaRPr>
            </a:p>
          </p:txBody>
        </p:sp>
        <p:sp>
          <p:nvSpPr>
            <p:cNvPr id="184331" name="Line 11"/>
            <p:cNvSpPr>
              <a:spLocks noChangeShapeType="1"/>
            </p:cNvSpPr>
            <p:nvPr/>
          </p:nvSpPr>
          <p:spPr bwMode="auto">
            <a:xfrm>
              <a:off x="1824" y="1632"/>
              <a:ext cx="1786" cy="0"/>
            </a:xfrm>
            <a:prstGeom prst="line">
              <a:avLst/>
            </a:prstGeom>
            <a:noFill/>
            <a:ln w="9525">
              <a:solidFill>
                <a:srgbClr val="000000"/>
              </a:solidFill>
              <a:round/>
              <a:headEnd/>
              <a:tailEnd/>
            </a:ln>
          </p:spPr>
          <p:txBody>
            <a:bodyPr/>
            <a:lstStyle/>
            <a:p>
              <a:endParaRPr lang="es-ES"/>
            </a:p>
          </p:txBody>
        </p:sp>
        <p:sp>
          <p:nvSpPr>
            <p:cNvPr id="184332" name="Line 12"/>
            <p:cNvSpPr>
              <a:spLocks noChangeShapeType="1"/>
            </p:cNvSpPr>
            <p:nvPr/>
          </p:nvSpPr>
          <p:spPr bwMode="auto">
            <a:xfrm>
              <a:off x="2016" y="2064"/>
              <a:ext cx="576" cy="0"/>
            </a:xfrm>
            <a:prstGeom prst="line">
              <a:avLst/>
            </a:prstGeom>
            <a:noFill/>
            <a:ln w="9525">
              <a:solidFill>
                <a:srgbClr val="000000"/>
              </a:solidFill>
              <a:round/>
              <a:headEnd/>
              <a:tailEnd/>
            </a:ln>
          </p:spPr>
          <p:txBody>
            <a:bodyPr/>
            <a:lstStyle/>
            <a:p>
              <a:endParaRPr lang="es-ES"/>
            </a:p>
          </p:txBody>
        </p:sp>
      </p:grpSp>
      <p:sp>
        <p:nvSpPr>
          <p:cNvPr id="184333" name="Rectangle 13"/>
          <p:cNvSpPr>
            <a:spLocks noChangeArrowheads="1"/>
          </p:cNvSpPr>
          <p:nvPr/>
        </p:nvSpPr>
        <p:spPr bwMode="auto">
          <a:xfrm>
            <a:off x="914400" y="4800600"/>
            <a:ext cx="7543800" cy="639763"/>
          </a:xfrm>
          <a:prstGeom prst="rect">
            <a:avLst/>
          </a:prstGeom>
          <a:noFill/>
          <a:ln w="9525">
            <a:noFill/>
            <a:miter lim="800000"/>
            <a:headEnd/>
            <a:tailEnd/>
          </a:ln>
          <a:effectLst/>
        </p:spPr>
        <p:txBody>
          <a:bodyPr>
            <a:spAutoFit/>
          </a:bodyPr>
          <a:lstStyle/>
          <a:p>
            <a:pPr algn="just"/>
            <a:r>
              <a:rPr lang="es-MX" sz="1200">
                <a:latin typeface="Arial" charset="0"/>
                <a:cs typeface="Arial" charset="0"/>
              </a:rPr>
              <a:t>Relacionando las utilidades después de impuestos con las ventas se calculó este índice obteniendo como resultado un 17,79% para el primer año y progresivamente hasta el 18,3% en el tercer año. </a:t>
            </a:r>
            <a:r>
              <a:rPr lang="es-MX" sz="1200" b="1">
                <a:latin typeface="Arial" charset="0"/>
                <a:cs typeface="Arial" charset="0"/>
              </a:rPr>
              <a:t>(Anexo A)</a:t>
            </a:r>
            <a:r>
              <a:rPr lang="es-MX" sz="1200">
                <a:latin typeface="Arial" charset="0"/>
                <a:cs typeface="Arial" charset="0"/>
              </a:rPr>
              <a:t>. </a:t>
            </a:r>
            <a:endParaRPr lang="es-MX" sz="1200" b="1">
              <a:latin typeface="Arial" charset="0"/>
              <a:cs typeface="Arial" charset="0"/>
            </a:endParaRPr>
          </a:p>
          <a:p>
            <a:pPr algn="l" eaLnBrk="0" hangingPunct="0"/>
            <a:endParaRPr lang="es-MX" sz="1200">
              <a:latin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00355"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00356" name="Rectangle 4"/>
          <p:cNvSpPr>
            <a:spLocks noGrp="1" noChangeArrowheads="1"/>
          </p:cNvSpPr>
          <p:nvPr>
            <p:ph type="subTitle" idx="1"/>
          </p:nvPr>
        </p:nvSpPr>
        <p:spPr>
          <a:xfrm>
            <a:off x="914400" y="1752600"/>
            <a:ext cx="7620000" cy="1752600"/>
          </a:xfrm>
        </p:spPr>
        <p:txBody>
          <a:bodyPr/>
          <a:lstStyle/>
          <a:p>
            <a:r>
              <a:rPr lang="es-MX" sz="4400" b="1">
                <a:solidFill>
                  <a:schemeClr val="folHlink"/>
                </a:solidFill>
              </a:rPr>
              <a:t>Principales problemas y posibles soluciones</a:t>
            </a:r>
            <a:endParaRPr lang="es-ES" sz="4400" b="1">
              <a:solidFill>
                <a:schemeClr val="folHlink"/>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762000" y="533400"/>
            <a:ext cx="6400800" cy="1143000"/>
          </a:xfrm>
        </p:spPr>
        <p:txBody>
          <a:bodyPr/>
          <a:lstStyle/>
          <a:p>
            <a:r>
              <a:rPr lang="es-MX" sz="3200" b="1"/>
              <a:t>Período de recuperación de la Inversión:</a:t>
            </a:r>
            <a:endParaRPr lang="es-ES" sz="3200" b="1"/>
          </a:p>
        </p:txBody>
      </p:sp>
      <p:sp>
        <p:nvSpPr>
          <p:cNvPr id="185347" name="Rectangle 3"/>
          <p:cNvSpPr>
            <a:spLocks noGrp="1" noChangeArrowheads="1"/>
          </p:cNvSpPr>
          <p:nvPr>
            <p:ph type="body" idx="1"/>
          </p:nvPr>
        </p:nvSpPr>
        <p:spPr>
          <a:xfrm>
            <a:off x="8382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85348"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534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5350"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5351"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5352"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5353" name="Text Box 9"/>
          <p:cNvSpPr txBox="1">
            <a:spLocks noChangeArrowheads="1"/>
          </p:cNvSpPr>
          <p:nvPr/>
        </p:nvSpPr>
        <p:spPr bwMode="auto">
          <a:xfrm>
            <a:off x="304800" y="2209800"/>
            <a:ext cx="4191000" cy="1828800"/>
          </a:xfrm>
          <a:prstGeom prst="rect">
            <a:avLst/>
          </a:prstGeom>
          <a:solidFill>
            <a:srgbClr val="FFFFFF"/>
          </a:solidFill>
          <a:ln w="9525">
            <a:noFill/>
            <a:miter lim="800000"/>
            <a:headEnd/>
            <a:tailEnd/>
          </a:ln>
        </p:spPr>
        <p:txBody>
          <a:bodyPr/>
          <a:lstStyle/>
          <a:p>
            <a:pPr algn="l" eaLnBrk="0" hangingPunct="0"/>
            <a:r>
              <a:rPr lang="es-MX" sz="1200">
                <a:latin typeface="Arial" charset="0"/>
              </a:rPr>
              <a:t>                  </a:t>
            </a:r>
            <a:r>
              <a:rPr lang="es-ES" sz="1200">
                <a:latin typeface="Arial" charset="0"/>
              </a:rPr>
              <a:t>P.R.I.  = </a:t>
            </a:r>
            <a:r>
              <a:rPr lang="es-MX" sz="1200">
                <a:latin typeface="Arial" charset="0"/>
              </a:rPr>
              <a:t>            </a:t>
            </a:r>
            <a:r>
              <a:rPr lang="es-ES" sz="1200">
                <a:latin typeface="Arial" charset="0"/>
              </a:rPr>
              <a:t>Flujo Neto Acumulado x 100%</a:t>
            </a:r>
          </a:p>
          <a:p>
            <a:pPr eaLnBrk="0" hangingPunct="0"/>
            <a:endParaRPr lang="es-ES" sz="1200">
              <a:latin typeface="Arial" charset="0"/>
            </a:endParaRPr>
          </a:p>
          <a:p>
            <a:pPr eaLnBrk="0" hangingPunct="0"/>
            <a:r>
              <a:rPr lang="es-MX" sz="1200">
                <a:latin typeface="Arial" charset="0"/>
              </a:rPr>
              <a:t>                                          </a:t>
            </a:r>
            <a:r>
              <a:rPr lang="es-ES" sz="1200">
                <a:latin typeface="Arial" charset="0"/>
              </a:rPr>
              <a:t>Inversión Total</a:t>
            </a:r>
          </a:p>
          <a:p>
            <a:pPr eaLnBrk="0" hangingPunct="0"/>
            <a:endParaRPr lang="es-ES" sz="1200">
              <a:latin typeface="Arial" charset="0"/>
            </a:endParaRPr>
          </a:p>
          <a:p>
            <a:pPr algn="l" eaLnBrk="0" hangingPunct="0"/>
            <a:r>
              <a:rPr lang="es-ES" sz="1200">
                <a:latin typeface="Arial" charset="0"/>
              </a:rPr>
              <a:t>                  </a:t>
            </a:r>
            <a:r>
              <a:rPr lang="es-MX" sz="1200">
                <a:latin typeface="Arial" charset="0"/>
              </a:rPr>
              <a:t> </a:t>
            </a:r>
            <a:r>
              <a:rPr lang="es-ES" sz="1200">
                <a:latin typeface="Arial" charset="0"/>
              </a:rPr>
              <a:t>P.R.I. =                      </a:t>
            </a:r>
            <a:r>
              <a:rPr lang="es-MX" sz="1200">
                <a:latin typeface="Arial" charset="0"/>
              </a:rPr>
              <a:t>  </a:t>
            </a:r>
            <a:r>
              <a:rPr lang="es-ES" sz="1200">
                <a:latin typeface="Arial" charset="0"/>
              </a:rPr>
              <a:t>414,280     x100</a:t>
            </a:r>
          </a:p>
          <a:p>
            <a:pPr eaLnBrk="0" hangingPunct="0"/>
            <a:endParaRPr lang="es-ES" sz="1200">
              <a:latin typeface="Arial" charset="0"/>
            </a:endParaRPr>
          </a:p>
          <a:p>
            <a:pPr algn="l" eaLnBrk="0" hangingPunct="0"/>
            <a:r>
              <a:rPr lang="es-ES" sz="1200">
                <a:latin typeface="Arial" charset="0"/>
              </a:rPr>
              <a:t>                                                          </a:t>
            </a:r>
            <a:r>
              <a:rPr lang="es-MX" sz="1200">
                <a:latin typeface="Arial" charset="0"/>
              </a:rPr>
              <a:t>   </a:t>
            </a:r>
            <a:r>
              <a:rPr lang="es-ES" sz="1200">
                <a:latin typeface="Arial" charset="0"/>
              </a:rPr>
              <a:t>850,470</a:t>
            </a:r>
          </a:p>
          <a:p>
            <a:pPr eaLnBrk="0" hangingPunct="0"/>
            <a:endParaRPr lang="es-ES" sz="1200">
              <a:latin typeface="Arial" charset="0"/>
            </a:endParaRPr>
          </a:p>
          <a:p>
            <a:pPr algn="l" eaLnBrk="0" hangingPunct="0"/>
            <a:r>
              <a:rPr lang="es-ES" sz="1200">
                <a:latin typeface="Arial" charset="0"/>
              </a:rPr>
              <a:t>                  </a:t>
            </a:r>
            <a:endParaRPr lang="es-MX" sz="1200">
              <a:latin typeface="Arial" charset="0"/>
            </a:endParaRPr>
          </a:p>
          <a:p>
            <a:pPr algn="l" eaLnBrk="0" hangingPunct="0"/>
            <a:r>
              <a:rPr lang="es-MX" sz="1200">
                <a:latin typeface="Arial" charset="0"/>
              </a:rPr>
              <a:t>                   </a:t>
            </a:r>
            <a:r>
              <a:rPr lang="es-ES" sz="1200">
                <a:latin typeface="Arial" charset="0"/>
              </a:rPr>
              <a:t>P.R.I. =                           </a:t>
            </a:r>
            <a:r>
              <a:rPr lang="es-MX" sz="1200">
                <a:latin typeface="Arial" charset="0"/>
              </a:rPr>
              <a:t>   </a:t>
            </a:r>
            <a:r>
              <a:rPr lang="es-ES" sz="1400">
                <a:latin typeface="Arial" charset="0"/>
              </a:rPr>
              <a:t>48,71%</a:t>
            </a:r>
          </a:p>
          <a:p>
            <a:pPr eaLnBrk="0" hangingPunct="0"/>
            <a:endParaRPr lang="es-ES" sz="1400">
              <a:latin typeface="Arial" charset="0"/>
            </a:endParaRPr>
          </a:p>
          <a:p>
            <a:pPr eaLnBrk="0" hangingPunct="0"/>
            <a:endParaRPr lang="es-ES" sz="1200">
              <a:latin typeface="Arial" charset="0"/>
            </a:endParaRPr>
          </a:p>
        </p:txBody>
      </p:sp>
      <p:sp>
        <p:nvSpPr>
          <p:cNvPr id="185354" name="Line 10"/>
          <p:cNvSpPr>
            <a:spLocks noChangeShapeType="1"/>
          </p:cNvSpPr>
          <p:nvPr/>
        </p:nvSpPr>
        <p:spPr bwMode="auto">
          <a:xfrm>
            <a:off x="2286000" y="2514600"/>
            <a:ext cx="2011363" cy="0"/>
          </a:xfrm>
          <a:prstGeom prst="line">
            <a:avLst/>
          </a:prstGeom>
          <a:noFill/>
          <a:ln w="9525">
            <a:solidFill>
              <a:srgbClr val="000000"/>
            </a:solidFill>
            <a:round/>
            <a:headEnd/>
            <a:tailEnd/>
          </a:ln>
        </p:spPr>
        <p:txBody>
          <a:bodyPr/>
          <a:lstStyle/>
          <a:p>
            <a:endParaRPr lang="es-ES"/>
          </a:p>
        </p:txBody>
      </p:sp>
      <p:sp>
        <p:nvSpPr>
          <p:cNvPr id="185355" name="Line 11"/>
          <p:cNvSpPr>
            <a:spLocks noChangeShapeType="1"/>
          </p:cNvSpPr>
          <p:nvPr/>
        </p:nvSpPr>
        <p:spPr bwMode="auto">
          <a:xfrm>
            <a:off x="2819400" y="3276600"/>
            <a:ext cx="914400" cy="0"/>
          </a:xfrm>
          <a:prstGeom prst="line">
            <a:avLst/>
          </a:prstGeom>
          <a:noFill/>
          <a:ln w="9525">
            <a:solidFill>
              <a:srgbClr val="000000"/>
            </a:solidFill>
            <a:round/>
            <a:headEnd/>
            <a:tailEnd/>
          </a:ln>
        </p:spPr>
        <p:txBody>
          <a:bodyPr/>
          <a:lstStyle/>
          <a:p>
            <a:endParaRPr lang="es-ES"/>
          </a:p>
        </p:txBody>
      </p:sp>
      <p:sp>
        <p:nvSpPr>
          <p:cNvPr id="185356" name="Rectangle 12"/>
          <p:cNvSpPr>
            <a:spLocks noChangeArrowheads="1"/>
          </p:cNvSpPr>
          <p:nvPr/>
        </p:nvSpPr>
        <p:spPr bwMode="auto">
          <a:xfrm>
            <a:off x="1066800" y="4495800"/>
            <a:ext cx="7162800" cy="1370013"/>
          </a:xfrm>
          <a:prstGeom prst="rect">
            <a:avLst/>
          </a:prstGeom>
          <a:noFill/>
          <a:ln w="9525">
            <a:noFill/>
            <a:miter lim="800000"/>
            <a:headEnd/>
            <a:tailEnd/>
          </a:ln>
          <a:effectLst/>
        </p:spPr>
        <p:txBody>
          <a:bodyPr>
            <a:spAutoFit/>
          </a:bodyPr>
          <a:lstStyle/>
          <a:p>
            <a:pPr algn="just"/>
            <a:r>
              <a:rPr lang="es-MX" sz="1200">
                <a:latin typeface="Arial" charset="0"/>
                <a:cs typeface="Arial" charset="0"/>
              </a:rPr>
              <a:t>El período de recuperación del capital constituye un indicador muy importante en la toma de decisiones para ejecutar proyectos, ya que mediante este se mide el tiempo en que se recupera la inversión, mediante los flujos netos de los fondos generados por dicho proyecto.</a:t>
            </a:r>
            <a:endParaRPr lang="es-MX" sz="1200" b="1">
              <a:latin typeface="Arial" charset="0"/>
              <a:cs typeface="Arial" charset="0"/>
            </a:endParaRPr>
          </a:p>
          <a:p>
            <a:pPr algn="just" eaLnBrk="0" hangingPunct="0"/>
            <a:r>
              <a:rPr lang="es-MX" sz="1200">
                <a:latin typeface="Arial" charset="0"/>
                <a:cs typeface="Arial" charset="0"/>
              </a:rPr>
              <a:t> </a:t>
            </a:r>
            <a:endParaRPr lang="es-MX" sz="1200" b="1">
              <a:latin typeface="Arial" charset="0"/>
              <a:cs typeface="Arial" charset="0"/>
            </a:endParaRPr>
          </a:p>
          <a:p>
            <a:pPr algn="just" eaLnBrk="0" hangingPunct="0"/>
            <a:r>
              <a:rPr lang="es-MX" sz="1200">
                <a:latin typeface="Arial" charset="0"/>
                <a:cs typeface="Arial" charset="0"/>
              </a:rPr>
              <a:t>Los cálculos realizados indican que el porcentaje de recuperación para el primer año es de 48,71% . </a:t>
            </a:r>
            <a:r>
              <a:rPr lang="es-MX" sz="1200" b="1">
                <a:latin typeface="Arial" charset="0"/>
                <a:cs typeface="Arial" charset="0"/>
              </a:rPr>
              <a:t>(Anexo H)</a:t>
            </a:r>
            <a:r>
              <a:rPr lang="es-MX" sz="1200">
                <a:latin typeface="Arial" charset="0"/>
                <a:cs typeface="Arial" charset="0"/>
              </a:rPr>
              <a:t>.</a:t>
            </a:r>
            <a:endParaRPr lang="es-MX" sz="1200" b="1">
              <a:latin typeface="Arial" charset="0"/>
              <a:cs typeface="Arial" charset="0"/>
            </a:endParaRPr>
          </a:p>
          <a:p>
            <a:pPr algn="l" eaLnBrk="0" hangingPunct="0"/>
            <a:endParaRPr lang="es-MX" sz="1200">
              <a:latin typeface="Arial" charset="0"/>
            </a:endParaRPr>
          </a:p>
        </p:txBody>
      </p:sp>
      <p:graphicFrame>
        <p:nvGraphicFramePr>
          <p:cNvPr id="185357" name="Object 13"/>
          <p:cNvGraphicFramePr>
            <a:graphicFrameLocks noChangeAspect="1"/>
          </p:cNvGraphicFramePr>
          <p:nvPr/>
        </p:nvGraphicFramePr>
        <p:xfrm>
          <a:off x="4572000" y="2057400"/>
          <a:ext cx="4048125" cy="2219325"/>
        </p:xfrm>
        <a:graphic>
          <a:graphicData uri="http://schemas.openxmlformats.org/presentationml/2006/ole">
            <p:oleObj spid="_x0000_s185357" name="Hoja de cálculo" r:id="rId3" imgW="4048351" imgH="2219807" progId="Excel.Sheet.8">
              <p:embed/>
            </p:oleObj>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762000" y="533400"/>
            <a:ext cx="4745038" cy="1143000"/>
          </a:xfrm>
        </p:spPr>
        <p:txBody>
          <a:bodyPr/>
          <a:lstStyle/>
          <a:p>
            <a:r>
              <a:rPr lang="es-MX" sz="3200" b="1"/>
              <a:t>Tasa Interna de Retorno (TIR):</a:t>
            </a:r>
            <a:endParaRPr lang="es-ES" sz="3200" b="1"/>
          </a:p>
        </p:txBody>
      </p:sp>
      <p:sp>
        <p:nvSpPr>
          <p:cNvPr id="186371"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86372"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637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6374"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6375"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6376"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86377" name="Object 9"/>
          <p:cNvGraphicFramePr>
            <a:graphicFrameLocks noChangeAspect="1"/>
          </p:cNvGraphicFramePr>
          <p:nvPr/>
        </p:nvGraphicFramePr>
        <p:xfrm>
          <a:off x="914400" y="1981200"/>
          <a:ext cx="6629400" cy="3140075"/>
        </p:xfrm>
        <a:graphic>
          <a:graphicData uri="http://schemas.openxmlformats.org/presentationml/2006/ole">
            <p:oleObj spid="_x0000_s186377" name="Hoja de cálculo" r:id="rId3" imgW="5096372" imgH="2400662" progId="Excel.Sheet.8">
              <p:embed/>
            </p:oleObj>
          </a:graphicData>
        </a:graphic>
      </p:graphicFrame>
      <p:sp>
        <p:nvSpPr>
          <p:cNvPr id="186378" name="Rectangle 10"/>
          <p:cNvSpPr>
            <a:spLocks noChangeArrowheads="1"/>
          </p:cNvSpPr>
          <p:nvPr/>
        </p:nvSpPr>
        <p:spPr bwMode="auto">
          <a:xfrm>
            <a:off x="914400" y="5486400"/>
            <a:ext cx="6934200" cy="669925"/>
          </a:xfrm>
          <a:prstGeom prst="rect">
            <a:avLst/>
          </a:prstGeom>
          <a:noFill/>
          <a:ln w="9525">
            <a:noFill/>
            <a:miter lim="800000"/>
            <a:headEnd/>
            <a:tailEnd/>
          </a:ln>
          <a:effectLst/>
        </p:spPr>
        <p:txBody>
          <a:bodyPr>
            <a:spAutoFit/>
          </a:bodyPr>
          <a:lstStyle/>
          <a:p>
            <a:pPr algn="just"/>
            <a:r>
              <a:rPr lang="es-MX" sz="1200">
                <a:latin typeface="Arial" charset="0"/>
                <a:cs typeface="Arial" charset="0"/>
              </a:rPr>
              <a:t>Para el presente proyecto los cálculos indican una tasa de retorno financiera del </a:t>
            </a:r>
            <a:r>
              <a:rPr lang="es-MX" sz="1400" b="1">
                <a:latin typeface="Arial" charset="0"/>
                <a:cs typeface="Arial" charset="0"/>
              </a:rPr>
              <a:t>60%</a:t>
            </a:r>
            <a:r>
              <a:rPr lang="es-MX" sz="1200">
                <a:latin typeface="Arial" charset="0"/>
                <a:cs typeface="Arial" charset="0"/>
              </a:rPr>
              <a:t> sobre la Inversión </a:t>
            </a:r>
            <a:r>
              <a:rPr lang="es-MX" sz="1200" b="1">
                <a:latin typeface="Arial" charset="0"/>
                <a:cs typeface="Arial" charset="0"/>
              </a:rPr>
              <a:t>(Anexo I)</a:t>
            </a:r>
            <a:r>
              <a:rPr lang="es-MX" sz="1200">
                <a:latin typeface="Arial" charset="0"/>
                <a:cs typeface="Arial" charset="0"/>
              </a:rPr>
              <a:t>.</a:t>
            </a:r>
            <a:endParaRPr lang="es-MX" sz="1200" b="1">
              <a:latin typeface="Arial" charset="0"/>
              <a:cs typeface="Arial" charset="0"/>
            </a:endParaRPr>
          </a:p>
          <a:p>
            <a:pPr algn="l" eaLnBrk="0" hangingPunct="0"/>
            <a:endParaRPr lang="es-MX" sz="1200">
              <a:latin typeface="Arial" charset="0"/>
            </a:endParaRPr>
          </a:p>
        </p:txBody>
      </p:sp>
      <p:graphicFrame>
        <p:nvGraphicFramePr>
          <p:cNvPr id="186379" name="Object 11"/>
          <p:cNvGraphicFramePr>
            <a:graphicFrameLocks noChangeAspect="1"/>
          </p:cNvGraphicFramePr>
          <p:nvPr/>
        </p:nvGraphicFramePr>
        <p:xfrm>
          <a:off x="7696200" y="2743200"/>
          <a:ext cx="1219200" cy="1143000"/>
        </p:xfrm>
        <a:graphic>
          <a:graphicData uri="http://schemas.openxmlformats.org/presentationml/2006/ole">
            <p:oleObj spid="_x0000_s186379" name="Hoja de cálculo" r:id="rId4" imgW="1295761" imgH="1409941" progId="Excel.Sheet.8">
              <p:embed/>
            </p:oleObj>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a:xfrm>
            <a:off x="228600" y="533400"/>
            <a:ext cx="2438400" cy="3048000"/>
          </a:xfrm>
        </p:spPr>
        <p:txBody>
          <a:bodyPr/>
          <a:lstStyle/>
          <a:p>
            <a:pPr algn="ctr"/>
            <a:r>
              <a:rPr lang="es-MX" sz="3200" b="1"/>
              <a:t>Estructura óptima de Capital:</a:t>
            </a:r>
            <a:endParaRPr lang="es-ES" sz="3200" b="1"/>
          </a:p>
        </p:txBody>
      </p:sp>
      <p:sp>
        <p:nvSpPr>
          <p:cNvPr id="187395"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87396"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739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7398"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7399"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7400"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87401" name="Object 9"/>
          <p:cNvGraphicFramePr>
            <a:graphicFrameLocks noChangeAspect="1"/>
          </p:cNvGraphicFramePr>
          <p:nvPr/>
        </p:nvGraphicFramePr>
        <p:xfrm>
          <a:off x="2733675" y="533400"/>
          <a:ext cx="6410325" cy="5991225"/>
        </p:xfrm>
        <a:graphic>
          <a:graphicData uri="http://schemas.openxmlformats.org/presentationml/2006/ole">
            <p:oleObj spid="_x0000_s187401" name="Hoja de cálculo" r:id="rId3" imgW="6410551" imgH="5991707" progId="Excel.Sheet.8">
              <p:embed/>
            </p:oleObj>
          </a:graphicData>
        </a:graphic>
      </p:graphicFrame>
      <p:sp>
        <p:nvSpPr>
          <p:cNvPr id="187402" name="Text Box 10"/>
          <p:cNvSpPr txBox="1">
            <a:spLocks noChangeArrowheads="1"/>
          </p:cNvSpPr>
          <p:nvPr/>
        </p:nvSpPr>
        <p:spPr bwMode="auto">
          <a:xfrm>
            <a:off x="457200" y="4038600"/>
            <a:ext cx="2286000" cy="1587500"/>
          </a:xfrm>
          <a:prstGeom prst="rect">
            <a:avLst/>
          </a:prstGeom>
          <a:noFill/>
          <a:ln w="9525">
            <a:noFill/>
            <a:miter lim="800000"/>
            <a:headEnd/>
            <a:tailEnd/>
          </a:ln>
          <a:effectLst/>
        </p:spPr>
        <p:txBody>
          <a:bodyPr>
            <a:spAutoFit/>
          </a:bodyPr>
          <a:lstStyle/>
          <a:p>
            <a:pPr>
              <a:spcBef>
                <a:spcPct val="50000"/>
              </a:spcBef>
            </a:pPr>
            <a:r>
              <a:rPr lang="es-MX"/>
              <a:t>Dadas las condiciones:</a:t>
            </a:r>
          </a:p>
          <a:p>
            <a:pPr>
              <a:spcBef>
                <a:spcPct val="50000"/>
              </a:spcBef>
            </a:pPr>
            <a:r>
              <a:rPr lang="es-MX"/>
              <a:t>(D/A) = 10%</a:t>
            </a:r>
            <a:endParaRPr lang="es-E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914400" y="685800"/>
            <a:ext cx="3810000" cy="1981200"/>
          </a:xfrm>
          <a:solidFill>
            <a:schemeClr val="bg1"/>
          </a:solidFill>
        </p:spPr>
        <p:txBody>
          <a:bodyPr/>
          <a:lstStyle/>
          <a:p>
            <a:r>
              <a:rPr lang="es-MX" sz="3200" b="1"/>
              <a:t>Rentabilidad esperada de las acciones comunes:</a:t>
            </a:r>
            <a:endParaRPr lang="es-ES" sz="3200" b="1"/>
          </a:p>
        </p:txBody>
      </p:sp>
      <p:sp>
        <p:nvSpPr>
          <p:cNvPr id="188419" name="Text Box 3"/>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8420" name="Text Box 4"/>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8421" name="Rectangle 5"/>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8422" name="Rectangle 6"/>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8423" name="Rectangle 7"/>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88424" name="Object 8"/>
          <p:cNvGraphicFramePr>
            <a:graphicFrameLocks noChangeAspect="1"/>
          </p:cNvGraphicFramePr>
          <p:nvPr/>
        </p:nvGraphicFramePr>
        <p:xfrm>
          <a:off x="5029200" y="457200"/>
          <a:ext cx="3500438" cy="6400800"/>
        </p:xfrm>
        <a:graphic>
          <a:graphicData uri="http://schemas.openxmlformats.org/presentationml/2006/ole">
            <p:oleObj spid="_x0000_s188424" name="Hoja de cálculo" r:id="rId3" imgW="5353501" imgH="11011141" progId="Excel.Sheet.8">
              <p:embed/>
            </p:oleObj>
          </a:graphicData>
        </a:graphic>
      </p:graphicFrame>
      <p:sp>
        <p:nvSpPr>
          <p:cNvPr id="188425" name="Rectangle 9"/>
          <p:cNvSpPr>
            <a:spLocks noChangeArrowheads="1"/>
          </p:cNvSpPr>
          <p:nvPr/>
        </p:nvSpPr>
        <p:spPr bwMode="auto">
          <a:xfrm>
            <a:off x="533400" y="2971800"/>
            <a:ext cx="3962400" cy="1370013"/>
          </a:xfrm>
          <a:prstGeom prst="rect">
            <a:avLst/>
          </a:prstGeom>
          <a:noFill/>
          <a:ln w="9525">
            <a:noFill/>
            <a:miter lim="800000"/>
            <a:headEnd/>
            <a:tailEnd/>
          </a:ln>
          <a:effectLst/>
        </p:spPr>
        <p:txBody>
          <a:bodyPr>
            <a:spAutoFit/>
          </a:bodyPr>
          <a:lstStyle/>
          <a:p>
            <a:pPr algn="just"/>
            <a:r>
              <a:rPr lang="es-MX" sz="1200">
                <a:latin typeface="Arial" charset="0"/>
                <a:cs typeface="Arial" charset="0"/>
              </a:rPr>
              <a:t>En el momento de la capitalización accionaria. El valor en libros de cada acción es de  (US$ 33,60). Los dividendos por acción esperados para los dos primeros años son de    (US$ 35,53) y de (US$ 37,93 ). A partir del tercer año se espera que los dividendos por acción se mantengan en   (US$ 41,63). </a:t>
            </a:r>
            <a:r>
              <a:rPr lang="es-MX" sz="1200" b="1">
                <a:latin typeface="Arial" charset="0"/>
                <a:cs typeface="Arial" charset="0"/>
              </a:rPr>
              <a:t>(Anexo K1)</a:t>
            </a:r>
            <a:r>
              <a:rPr lang="es-MX" sz="1200">
                <a:latin typeface="Arial" charset="0"/>
                <a:cs typeface="Arial" charset="0"/>
              </a:rPr>
              <a:t>.</a:t>
            </a:r>
            <a:endParaRPr lang="es-MX" sz="1200" b="1">
              <a:latin typeface="Arial" charset="0"/>
              <a:cs typeface="Arial" charset="0"/>
            </a:endParaRPr>
          </a:p>
          <a:p>
            <a:pPr algn="l" eaLnBrk="0" hangingPunct="0"/>
            <a:endParaRPr lang="es-MX" sz="1200">
              <a:latin typeface="Arial"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a:xfrm>
            <a:off x="914400" y="609600"/>
            <a:ext cx="7162800" cy="990600"/>
          </a:xfrm>
          <a:solidFill>
            <a:schemeClr val="bg1"/>
          </a:solidFill>
        </p:spPr>
        <p:txBody>
          <a:bodyPr/>
          <a:lstStyle/>
          <a:p>
            <a:r>
              <a:rPr lang="es-MX" sz="3200" b="1"/>
              <a:t>Tasa de rendimiento esperada a los 10 años:</a:t>
            </a:r>
            <a:endParaRPr lang="es-ES" sz="3200" b="1"/>
          </a:p>
        </p:txBody>
      </p:sp>
      <p:sp>
        <p:nvSpPr>
          <p:cNvPr id="189443" name="Text Box 3"/>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89444" name="Text Box 4"/>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89445" name="Rectangle 5"/>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89446" name="Rectangle 6"/>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89447" name="Rectangle 7"/>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graphicFrame>
        <p:nvGraphicFramePr>
          <p:cNvPr id="189448" name="Object 8"/>
          <p:cNvGraphicFramePr>
            <a:graphicFrameLocks noChangeAspect="1"/>
          </p:cNvGraphicFramePr>
          <p:nvPr/>
        </p:nvGraphicFramePr>
        <p:xfrm>
          <a:off x="1676400" y="1981200"/>
          <a:ext cx="5867400" cy="3268663"/>
        </p:xfrm>
        <a:graphic>
          <a:graphicData uri="http://schemas.openxmlformats.org/presentationml/2006/ole">
            <p:oleObj spid="_x0000_s189448" name="Hoja de cálculo" r:id="rId3" imgW="3505561" imgH="1952866" progId="Excel.Sheet.8">
              <p:embed/>
            </p:oleObj>
          </a:graphicData>
        </a:graphic>
      </p:graphicFrame>
      <p:sp>
        <p:nvSpPr>
          <p:cNvPr id="189449" name="Rectangle 9"/>
          <p:cNvSpPr>
            <a:spLocks noChangeArrowheads="1"/>
          </p:cNvSpPr>
          <p:nvPr/>
        </p:nvSpPr>
        <p:spPr bwMode="auto">
          <a:xfrm>
            <a:off x="1676400" y="5486400"/>
            <a:ext cx="5943600" cy="822325"/>
          </a:xfrm>
          <a:prstGeom prst="rect">
            <a:avLst/>
          </a:prstGeom>
          <a:noFill/>
          <a:ln w="9525">
            <a:noFill/>
            <a:miter lim="800000"/>
            <a:headEnd/>
            <a:tailEnd/>
          </a:ln>
          <a:effectLst/>
        </p:spPr>
        <p:txBody>
          <a:bodyPr>
            <a:spAutoFit/>
          </a:bodyPr>
          <a:lstStyle/>
          <a:p>
            <a:pPr algn="just"/>
            <a:r>
              <a:rPr lang="es-MX" sz="1200">
                <a:latin typeface="Arial" charset="0"/>
                <a:cs typeface="Arial" charset="0"/>
              </a:rPr>
              <a:t>La tasa de rendimiento accionaria esperada para los 10 años de operación de la compañía CAPDE Internacional S.A. Suponiendo que el valor de mercado esta a la par con el valor en libros. Se estima en 56,65%. </a:t>
            </a:r>
            <a:r>
              <a:rPr lang="es-MX" sz="1200" b="1">
                <a:latin typeface="Arial" charset="0"/>
                <a:cs typeface="Arial" charset="0"/>
              </a:rPr>
              <a:t>(Anexo L)</a:t>
            </a:r>
            <a:r>
              <a:rPr lang="es-MX" sz="1200">
                <a:latin typeface="Arial" charset="0"/>
                <a:cs typeface="Arial" charset="0"/>
              </a:rPr>
              <a:t> </a:t>
            </a:r>
            <a:endParaRPr lang="es-MX" sz="1200" b="1">
              <a:latin typeface="Arial" charset="0"/>
              <a:cs typeface="Arial" charset="0"/>
            </a:endParaRPr>
          </a:p>
          <a:p>
            <a:pPr algn="l" eaLnBrk="0" hangingPunct="0"/>
            <a:endParaRPr lang="es-MX" sz="1200">
              <a:latin typeface="Arial"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90467"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90468"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4000" b="1">
                <a:solidFill>
                  <a:schemeClr val="folHlink"/>
                </a:solidFill>
              </a:rPr>
              <a:t>Conclusiones y Recomendaciones</a:t>
            </a:r>
            <a:endParaRPr lang="es-ES" sz="4000" b="1">
              <a:solidFill>
                <a:schemeClr val="folHlink"/>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762000" y="533400"/>
            <a:ext cx="4745038" cy="1143000"/>
          </a:xfrm>
        </p:spPr>
        <p:txBody>
          <a:bodyPr/>
          <a:lstStyle/>
          <a:p>
            <a:r>
              <a:rPr lang="es-MX" sz="3200" b="1"/>
              <a:t>Conclusiones:</a:t>
            </a:r>
            <a:endParaRPr lang="es-ES" sz="3200" b="1"/>
          </a:p>
        </p:txBody>
      </p:sp>
      <p:sp>
        <p:nvSpPr>
          <p:cNvPr id="191491" name="Rectangle 3"/>
          <p:cNvSpPr>
            <a:spLocks noGrp="1" noChangeArrowheads="1"/>
          </p:cNvSpPr>
          <p:nvPr>
            <p:ph type="body" idx="1"/>
          </p:nvPr>
        </p:nvSpPr>
        <p:spPr>
          <a:xfrm>
            <a:off x="8382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91492"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91493"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91494"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91495"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1496"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1497" name="Rectangle 9"/>
          <p:cNvSpPr>
            <a:spLocks noChangeArrowheads="1"/>
          </p:cNvSpPr>
          <p:nvPr/>
        </p:nvSpPr>
        <p:spPr bwMode="auto">
          <a:xfrm>
            <a:off x="990600" y="1981200"/>
            <a:ext cx="7772400" cy="4108450"/>
          </a:xfrm>
          <a:prstGeom prst="rect">
            <a:avLst/>
          </a:prstGeom>
          <a:noFill/>
          <a:ln w="9525">
            <a:noFill/>
            <a:miter lim="800000"/>
            <a:headEnd/>
            <a:tailEnd/>
          </a:ln>
          <a:effectLst/>
        </p:spPr>
        <p:txBody>
          <a:bodyPr>
            <a:spAutoFit/>
          </a:bodyPr>
          <a:lstStyle/>
          <a:p>
            <a:pPr indent="450850" algn="just"/>
            <a:r>
              <a:rPr lang="es-MX" sz="1200">
                <a:latin typeface="Arial" charset="0"/>
                <a:cs typeface="Arial" charset="0"/>
              </a:rPr>
              <a:t>Podríamos concluir con la idea clara de que esta es una oportunidad de desarrollo para nuestra ciudad, ya que para garantizar un futuro promisorio y lleno de éxitos, la base fundamental será la educación que le demos a nuestros jóvenes, ya que en ellos está la responsabilidad de lograr este objetivo, de Desarrollo Organizacional.</a:t>
            </a:r>
            <a:endParaRPr lang="es-MX" sz="1200" b="1">
              <a:latin typeface="Arial" charset="0"/>
              <a:cs typeface="Arial" charset="0"/>
            </a:endParaRPr>
          </a:p>
          <a:p>
            <a:pPr indent="450850" algn="just" eaLnBrk="0" hangingPunct="0"/>
            <a:r>
              <a:rPr lang="es-MX" sz="1200">
                <a:latin typeface="Arial" charset="0"/>
                <a:cs typeface="Arial" charset="0"/>
              </a:rPr>
              <a:t> </a:t>
            </a:r>
            <a:endParaRPr lang="es-MX" sz="1200" b="1">
              <a:latin typeface="Arial" charset="0"/>
              <a:cs typeface="Arial" charset="0"/>
            </a:endParaRPr>
          </a:p>
          <a:p>
            <a:pPr indent="450850" algn="just" eaLnBrk="0" hangingPunct="0"/>
            <a:r>
              <a:rPr lang="es-MX" sz="1200">
                <a:latin typeface="Arial" charset="0"/>
                <a:cs typeface="Arial" charset="0"/>
              </a:rPr>
              <a:t>En lo económico, tendremos un crecimiento acelerado de la economía al presentarse un mayor número de proyectos de viabilidad y seguimiento de nuestro país. Esta Oferta de proyectos de desarrollo desencadenará una gran demanda de  inversión tanto nacional como extranjera, dando la posibilidad de creación de más empresas. Esto implica un crecimiento acelerado del empleo ya que sólo para el primer año en el nicho de mercado del sector educativo solo de la ciudad de Guayaquil, dará una capacidad de empleo de 6,574 colaboradores en lo administrativo y operativo, agregándole el crecimiento del empleo en lo que respecta a proveedores para nuestros servicios; empresas vinculadas al desarrollo sostenido del proyecto y por ende de nuestra ciudad; esto implica un crecimiento del empleo de 200 a 250 empleados por proveedor. En total podríamos hablar de 10,000 plazas de empleo en la ciudad de Guayaquil. </a:t>
            </a:r>
            <a:endParaRPr lang="es-MX" sz="1200" b="1">
              <a:latin typeface="Arial" charset="0"/>
              <a:cs typeface="Arial" charset="0"/>
            </a:endParaRPr>
          </a:p>
          <a:p>
            <a:pPr indent="450850" algn="just" eaLnBrk="0" hangingPunct="0"/>
            <a:r>
              <a:rPr lang="es-MX" sz="1200">
                <a:latin typeface="Arial" charset="0"/>
                <a:cs typeface="Arial" charset="0"/>
              </a:rPr>
              <a:t> </a:t>
            </a:r>
            <a:endParaRPr lang="es-MX" sz="1200" b="1">
              <a:latin typeface="Arial" charset="0"/>
              <a:cs typeface="Arial" charset="0"/>
            </a:endParaRPr>
          </a:p>
          <a:p>
            <a:pPr indent="450850" algn="just" eaLnBrk="0" hangingPunct="0"/>
            <a:r>
              <a:rPr lang="es-MX" sz="1200">
                <a:latin typeface="Arial" charset="0"/>
                <a:cs typeface="Arial" charset="0"/>
              </a:rPr>
              <a:t>También citamos en lo económico la mayor demanda, y crecimiento de la educación en los próximos años. Esto implicará mayor selectividad en maestros y control regularizado de sus desempeños. En consecuencia aumentarán los Ingresos para las instituciones educativas y por ende sus salarios mejorarán. El crecimiento estimado de escolaridad para el primer año de operatividad es del 10%, para el segundo año es del 20% y para el tercer año esperamos captar el 40%. Tratando con esto de reducir el analfabetismo y la deserción escolar, que en la actualidad es del 45%.</a:t>
            </a:r>
            <a:endParaRPr lang="es-MX" sz="1200" b="1">
              <a:latin typeface="Arial" charset="0"/>
              <a:cs typeface="Arial" charset="0"/>
            </a:endParaRPr>
          </a:p>
          <a:p>
            <a:pPr indent="450850" algn="just" eaLnBrk="0" hangingPunct="0"/>
            <a:r>
              <a:rPr lang="es-MX" sz="1200">
                <a:latin typeface="Arial" charset="0"/>
                <a:cs typeface="Arial" charset="0"/>
              </a:rPr>
              <a:t> </a:t>
            </a:r>
            <a:endParaRPr lang="es-MX" sz="1200" b="1">
              <a:latin typeface="Arial" charset="0"/>
              <a:cs typeface="Arial"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762000" y="533400"/>
            <a:ext cx="4745038" cy="1143000"/>
          </a:xfrm>
        </p:spPr>
        <p:txBody>
          <a:bodyPr/>
          <a:lstStyle/>
          <a:p>
            <a:r>
              <a:rPr lang="es-MX" sz="3200" b="1"/>
              <a:t>Conclusiones:</a:t>
            </a:r>
            <a:endParaRPr lang="es-ES" sz="3200" b="1"/>
          </a:p>
        </p:txBody>
      </p:sp>
      <p:sp>
        <p:nvSpPr>
          <p:cNvPr id="192515" name="Rectangle 3"/>
          <p:cNvSpPr>
            <a:spLocks noGrp="1" noChangeArrowheads="1"/>
          </p:cNvSpPr>
          <p:nvPr>
            <p:ph type="body" idx="1"/>
          </p:nvPr>
        </p:nvSpPr>
        <p:spPr>
          <a:xfrm>
            <a:off x="8382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92516"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92517"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92518"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92519"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2520"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2521" name="Rectangle 9"/>
          <p:cNvSpPr>
            <a:spLocks noChangeArrowheads="1"/>
          </p:cNvSpPr>
          <p:nvPr/>
        </p:nvSpPr>
        <p:spPr bwMode="auto">
          <a:xfrm>
            <a:off x="990600" y="2209800"/>
            <a:ext cx="7010400" cy="3560763"/>
          </a:xfrm>
          <a:prstGeom prst="rect">
            <a:avLst/>
          </a:prstGeom>
          <a:noFill/>
          <a:ln w="9525">
            <a:noFill/>
            <a:miter lim="800000"/>
            <a:headEnd/>
            <a:tailEnd/>
          </a:ln>
          <a:effectLst/>
        </p:spPr>
        <p:txBody>
          <a:bodyPr>
            <a:spAutoFit/>
          </a:bodyPr>
          <a:lstStyle/>
          <a:p>
            <a:pPr indent="450850" algn="just"/>
            <a:r>
              <a:rPr lang="es-MX" sz="1200">
                <a:latin typeface="Arial" charset="0"/>
                <a:cs typeface="Arial" charset="0"/>
              </a:rPr>
              <a:t>Al ver que nuestra ciudad se está desarrollando, estos mismos proyectos se implantarán en las demás provincias, y esperamos captar todo el mercado Ecuatoriano en 5 años.</a:t>
            </a:r>
            <a:endParaRPr lang="es-MX" sz="1200" b="1">
              <a:latin typeface="Arial" charset="0"/>
              <a:cs typeface="Arial" charset="0"/>
            </a:endParaRPr>
          </a:p>
          <a:p>
            <a:pPr indent="450850" algn="just" eaLnBrk="0" hangingPunct="0"/>
            <a:r>
              <a:rPr lang="es-MX" sz="1200">
                <a:latin typeface="Arial" charset="0"/>
                <a:cs typeface="Arial" charset="0"/>
              </a:rPr>
              <a:t> </a:t>
            </a:r>
            <a:endParaRPr lang="es-MX" sz="1200" b="1">
              <a:latin typeface="Arial" charset="0"/>
              <a:cs typeface="Arial" charset="0"/>
            </a:endParaRPr>
          </a:p>
          <a:p>
            <a:pPr indent="450850" algn="just" eaLnBrk="0" hangingPunct="0"/>
            <a:r>
              <a:rPr lang="es-MX" sz="1200">
                <a:latin typeface="Arial" charset="0"/>
                <a:cs typeface="Arial" charset="0"/>
              </a:rPr>
              <a:t>Internacionalmente, este servicio no se ha implantado en Latinoamérica, se estima que para cinco años nos podamos abrir a mercados internacionales, empezando desde las provincias o estados que lo requieran.</a:t>
            </a:r>
            <a:endParaRPr lang="es-MX" sz="1200" b="1">
              <a:latin typeface="Arial" charset="0"/>
              <a:cs typeface="Arial" charset="0"/>
            </a:endParaRPr>
          </a:p>
          <a:p>
            <a:pPr indent="450850" algn="just" eaLnBrk="0" hangingPunct="0"/>
            <a:r>
              <a:rPr lang="es-MX" sz="1200">
                <a:latin typeface="Arial" charset="0"/>
                <a:cs typeface="Arial" charset="0"/>
              </a:rPr>
              <a:t> </a:t>
            </a:r>
            <a:endParaRPr lang="es-MX" sz="1200" b="1">
              <a:latin typeface="Arial" charset="0"/>
              <a:cs typeface="Arial" charset="0"/>
            </a:endParaRPr>
          </a:p>
          <a:p>
            <a:pPr indent="450850" algn="just" eaLnBrk="0" hangingPunct="0"/>
            <a:r>
              <a:rPr lang="es-MX" sz="1200">
                <a:latin typeface="Arial" charset="0"/>
                <a:cs typeface="Arial" charset="0"/>
              </a:rPr>
              <a:t>Este proyecto, más que lo que se gane en réditos económicos presenta más beneficios en lo social. Mayor confianza en nuestro país, mayor credibilidad en inversión para proyectos sociales; Gran bajada de la corrupción y mayor control institucionalizado por sector de servicios; por ejemplo: Servicios médicos; servicios de Atención a los Clientes; Servicios de Seguridad y Mantenimiento. Esto ayudará a exigir más a nuestro Gobierno para implementar un Sistema Público eficiente, por ejemplo: Seguro Social, Fundaciones, Reformas en leyes, etc.</a:t>
            </a:r>
            <a:endParaRPr lang="es-MX" sz="1200" b="1">
              <a:latin typeface="Arial" charset="0"/>
              <a:cs typeface="Arial" charset="0"/>
            </a:endParaRPr>
          </a:p>
          <a:p>
            <a:pPr indent="450850" algn="just" eaLnBrk="0" hangingPunct="0"/>
            <a:r>
              <a:rPr lang="es-MX" sz="1200">
                <a:latin typeface="Arial" charset="0"/>
                <a:cs typeface="Arial" charset="0"/>
              </a:rPr>
              <a:t> </a:t>
            </a:r>
            <a:endParaRPr lang="es-MX" sz="1200" b="1">
              <a:latin typeface="Arial" charset="0"/>
              <a:cs typeface="Arial" charset="0"/>
            </a:endParaRPr>
          </a:p>
          <a:p>
            <a:pPr indent="450850" algn="just" eaLnBrk="0" hangingPunct="0"/>
            <a:r>
              <a:rPr lang="es-MX" sz="1200">
                <a:latin typeface="Arial" charset="0"/>
                <a:cs typeface="Arial" charset="0"/>
              </a:rPr>
              <a:t>En realidad las cosas bien hechas traen resultados positivos que generan más ideas y mayores réditos en el cual participan todos los integrantes de la organización. En conclusión es el comienzo del Desarrollo Organizacional de nuestro País, que como un virus de inmunidad curará todos los quebrantamientos históricos que ha sufrido nuestro humilde, pero rico país.</a:t>
            </a:r>
            <a:endParaRPr lang="es-MX" sz="1200" b="1">
              <a:latin typeface="Arial" charset="0"/>
              <a:cs typeface="Arial" charset="0"/>
            </a:endParaRPr>
          </a:p>
          <a:p>
            <a:pPr indent="450850" algn="l" eaLnBrk="0" hangingPunct="0"/>
            <a:endParaRPr lang="es-MX" sz="1200">
              <a:latin typeface="Arial"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762000" y="533400"/>
            <a:ext cx="4745038" cy="1143000"/>
          </a:xfrm>
        </p:spPr>
        <p:txBody>
          <a:bodyPr/>
          <a:lstStyle/>
          <a:p>
            <a:r>
              <a:rPr lang="es-MX" sz="3200" b="1"/>
              <a:t>Recomendaciones:</a:t>
            </a:r>
            <a:endParaRPr lang="es-ES" sz="3200" b="1"/>
          </a:p>
        </p:txBody>
      </p:sp>
      <p:sp>
        <p:nvSpPr>
          <p:cNvPr id="193539" name="Rectangle 3"/>
          <p:cNvSpPr>
            <a:spLocks noGrp="1" noChangeArrowheads="1"/>
          </p:cNvSpPr>
          <p:nvPr>
            <p:ph type="body" idx="1"/>
          </p:nvPr>
        </p:nvSpPr>
        <p:spPr>
          <a:xfrm>
            <a:off x="8382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93540"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93541"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93542"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93543"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3544"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3545" name="Rectangle 9"/>
          <p:cNvSpPr>
            <a:spLocks noChangeArrowheads="1"/>
          </p:cNvSpPr>
          <p:nvPr/>
        </p:nvSpPr>
        <p:spPr bwMode="auto">
          <a:xfrm>
            <a:off x="1219200" y="1828800"/>
            <a:ext cx="6172200" cy="1552575"/>
          </a:xfrm>
          <a:prstGeom prst="rect">
            <a:avLst/>
          </a:prstGeom>
          <a:noFill/>
          <a:ln w="9525">
            <a:noFill/>
            <a:miter lim="800000"/>
            <a:headEnd/>
            <a:tailEnd/>
          </a:ln>
          <a:effectLst/>
        </p:spPr>
        <p:txBody>
          <a:bodyPr>
            <a:spAutoFit/>
          </a:bodyPr>
          <a:lstStyle/>
          <a:p>
            <a:pPr indent="-228600" algn="l">
              <a:tabLst>
                <a:tab pos="228600" algn="l"/>
              </a:tabLst>
            </a:pPr>
            <a:r>
              <a:rPr lang="es-MX" sz="1200" b="1" u="sng">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A continuación presentaré algunas recomendaciones para los siguientes sectores de desarrollo de nuestro País:</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El Gobierno</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Políticas para mejorar la educación propuestas por el CAPDE Internacional S.A.</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La Sociedad</a:t>
            </a:r>
            <a:endParaRPr lang="es-MX" sz="1200" b="1">
              <a:latin typeface="Arial" charset="0"/>
              <a:cs typeface="Arial" charset="0"/>
            </a:endParaRPr>
          </a:p>
          <a:p>
            <a:pPr indent="-228600" algn="l" eaLnBrk="0" hangingPunct="0">
              <a:tabLst>
                <a:tab pos="228600" algn="l"/>
              </a:tabLst>
            </a:pPr>
            <a:endParaRPr lang="es-MX" sz="1200">
              <a:latin typeface="Arial" charset="0"/>
            </a:endParaRPr>
          </a:p>
        </p:txBody>
      </p:sp>
      <p:sp>
        <p:nvSpPr>
          <p:cNvPr id="193546" name="Rectangle 10"/>
          <p:cNvSpPr>
            <a:spLocks noChangeArrowheads="1"/>
          </p:cNvSpPr>
          <p:nvPr/>
        </p:nvSpPr>
        <p:spPr bwMode="auto">
          <a:xfrm>
            <a:off x="990600" y="3352800"/>
            <a:ext cx="6934200" cy="3013075"/>
          </a:xfrm>
          <a:prstGeom prst="rect">
            <a:avLst/>
          </a:prstGeom>
          <a:noFill/>
          <a:ln w="9525">
            <a:noFill/>
            <a:miter lim="800000"/>
            <a:headEnd/>
            <a:tailEnd/>
          </a:ln>
          <a:effectLst/>
        </p:spPr>
        <p:txBody>
          <a:bodyPr>
            <a:spAutoFit/>
          </a:bodyPr>
          <a:lstStyle/>
          <a:p>
            <a:pPr indent="-228600" algn="just">
              <a:tabLst>
                <a:tab pos="228600" algn="l"/>
              </a:tabLst>
            </a:pPr>
            <a:endParaRPr lang="es-MX" sz="1200" b="1">
              <a:latin typeface="Arial" charset="0"/>
              <a:cs typeface="Arial" charset="0"/>
            </a:endParaRPr>
          </a:p>
          <a:p>
            <a:pPr indent="-228600" algn="l" eaLnBrk="0" hangingPunct="0">
              <a:tabLst>
                <a:tab pos="228600" algn="l"/>
              </a:tabLst>
            </a:pPr>
            <a:r>
              <a:rPr lang="es-MX" sz="1200" b="1" u="sng">
                <a:latin typeface="Arial" charset="0"/>
                <a:cs typeface="Arial" charset="0"/>
              </a:rPr>
              <a:t>Políticas para el Gobierno y el apoyo para la educación:</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Mejoramiento estructurado del sistema de control estudiantil de nuestra ciudad que en la actualidad es regido por el Ministerio e Educación.</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Mayor apoyo por parte del Gobierno para Inversión en lo que respecta a Instituciones educativas Fiscales, bien manejadas y con calidad de servicio académico.</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Reformas en las leyes laborales de nuestro país y que se actualice tablas salariales más que nada en el sector de Servicios de toda índole. Una mayor Calidad en el Servicio atrae consumo y eso es lo que generará que está máquina productiva empiece a retribuir esta inversión.</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Recuerdo lo siguiente: “La Calidad la hacen las personas no el poder o la Tecnología” Administremos el Recurso Humano correctamente, ya que esta es la única salida para el desarrollo.</a:t>
            </a:r>
            <a:endParaRPr lang="es-MX" sz="1200" b="1">
              <a:latin typeface="Arial" charset="0"/>
              <a:cs typeface="Arial" charset="0"/>
            </a:endParaRPr>
          </a:p>
          <a:p>
            <a:pPr indent="-228600" algn="l" eaLnBrk="0" hangingPunct="0">
              <a:tabLst>
                <a:tab pos="228600" algn="l"/>
              </a:tabLst>
            </a:pPr>
            <a:endParaRPr lang="es-MX" sz="1200">
              <a:latin typeface="Arial"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762000" y="-1066800"/>
            <a:ext cx="2514600" cy="2133600"/>
          </a:xfrm>
        </p:spPr>
        <p:txBody>
          <a:bodyPr/>
          <a:lstStyle/>
          <a:p>
            <a:r>
              <a:rPr lang="es-MX" sz="1800" b="1"/>
              <a:t>Recomendaciones:</a:t>
            </a:r>
            <a:endParaRPr lang="es-ES" sz="1800" b="1"/>
          </a:p>
        </p:txBody>
      </p:sp>
      <p:sp>
        <p:nvSpPr>
          <p:cNvPr id="194563" name="Rectangle 3"/>
          <p:cNvSpPr>
            <a:spLocks noGrp="1" noChangeArrowheads="1"/>
          </p:cNvSpPr>
          <p:nvPr>
            <p:ph type="body" idx="1"/>
          </p:nvPr>
        </p:nvSpPr>
        <p:spPr>
          <a:xfrm>
            <a:off x="8382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94564"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94565"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94566"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94567" name="Rectangle 7"/>
          <p:cNvSpPr>
            <a:spLocks noChangeArrowheads="1"/>
          </p:cNvSpPr>
          <p:nvPr/>
        </p:nvSpPr>
        <p:spPr bwMode="auto">
          <a:xfrm>
            <a:off x="0" y="23622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4568"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4569" name="Rectangle 9"/>
          <p:cNvSpPr>
            <a:spLocks noChangeArrowheads="1"/>
          </p:cNvSpPr>
          <p:nvPr/>
        </p:nvSpPr>
        <p:spPr bwMode="auto">
          <a:xfrm>
            <a:off x="3581400" y="457200"/>
            <a:ext cx="5334000" cy="6116638"/>
          </a:xfrm>
          <a:prstGeom prst="rect">
            <a:avLst/>
          </a:prstGeom>
          <a:solidFill>
            <a:schemeClr val="bg1"/>
          </a:solidFill>
          <a:ln w="9525">
            <a:noFill/>
            <a:miter lim="800000"/>
            <a:headEnd/>
            <a:tailEnd/>
          </a:ln>
          <a:effectLst/>
        </p:spPr>
        <p:txBody>
          <a:bodyPr>
            <a:spAutoFit/>
          </a:bodyPr>
          <a:lstStyle/>
          <a:p>
            <a:pPr indent="-228600" algn="l">
              <a:tabLst>
                <a:tab pos="228600" algn="l"/>
              </a:tabLst>
            </a:pPr>
            <a:r>
              <a:rPr lang="es-MX" sz="1200" b="1">
                <a:latin typeface="Arial" charset="0"/>
                <a:cs typeface="Arial" charset="0"/>
              </a:rPr>
              <a:t>9.2.2 </a:t>
            </a:r>
            <a:r>
              <a:rPr lang="es-MX" sz="1200" b="1" u="sng">
                <a:latin typeface="Arial" charset="0"/>
                <a:cs typeface="Arial" charset="0"/>
              </a:rPr>
              <a:t>Políticas del CAPDE Internacional para el mejoramiento de la Educación en la ciudad de Guayaquil:</a:t>
            </a:r>
            <a:endParaRPr lang="es-MX" sz="1200" b="1">
              <a:latin typeface="Arial" charset="0"/>
              <a:cs typeface="Arial" charset="0"/>
            </a:endParaRPr>
          </a:p>
          <a:p>
            <a:pPr indent="-228600" algn="l" eaLnBrk="0" hangingPunct="0">
              <a:tabLst>
                <a:tab pos="228600" algn="l"/>
              </a:tabLst>
            </a:pPr>
            <a:r>
              <a:rPr lang="es-MX" sz="1200" b="1" u="sng">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Compromiso auténtico con las Instituciones educativas de la ciudad, para buscar un objetivo común, “Desarrollo de la Educación en nuestro País”.</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Involucramiento por parte del Gobierno y sus organismos reguladores.</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Promover y difundir el Plan, para que toda nuestra ciudadanía este al tanto de esta meta social y económica. Esto se logrará por Publicidad de todos los medios de difusión de nuestra ciudad.</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Cada Ejecutivo de cuenta que brinde el Servicio será respetado como canalizador de información para el desarrollo, pieza fundamental para conseguir el objetivo.</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Cero Involucramiento con la política, este proyecto es independiente y transparente con acceso a toda la ciudadanía.</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Toda inversión será justificada, controlada y con un seguimiento respectivo, haciendo conocer paso a paso las consecuencias y su desarrollo.</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Todos en equipo veremos crecer intelectualmente nuestra ciudad, a tal punto que nos volveremos ejemplo para las demás provincias.</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CAPDE Internacional S.A. será la responsable de transmitir oficialmente los alcances obtenidos en la inversión efectuada.</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Nuestros Clientes son nuestra principal prioridad.</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La Calidad de nuestro servicio será nuestra principal obligación hacia nuestros Clientes y el cumplimiento, nuestro éxito.</a:t>
            </a:r>
            <a:endParaRPr lang="es-MX" sz="1200" b="1">
              <a:latin typeface="Arial" charset="0"/>
              <a:cs typeface="Arial" charset="0"/>
            </a:endParaRPr>
          </a:p>
          <a:p>
            <a:pPr indent="-228600" algn="l" eaLnBrk="0" hangingPunct="0">
              <a:tabLst>
                <a:tab pos="228600" algn="l"/>
              </a:tabLst>
            </a:pPr>
            <a:endParaRPr lang="es-MX" sz="1200">
              <a:latin typeface="Arial" charset="0"/>
            </a:endParaRPr>
          </a:p>
        </p:txBody>
      </p:sp>
      <p:sp>
        <p:nvSpPr>
          <p:cNvPr id="194570" name="Text Box 10"/>
          <p:cNvSpPr txBox="1">
            <a:spLocks noChangeArrowheads="1"/>
          </p:cNvSpPr>
          <p:nvPr/>
        </p:nvSpPr>
        <p:spPr bwMode="auto">
          <a:xfrm>
            <a:off x="1066800" y="990600"/>
            <a:ext cx="2667000" cy="5008563"/>
          </a:xfrm>
          <a:prstGeom prst="rect">
            <a:avLst/>
          </a:prstGeom>
          <a:noFill/>
          <a:ln w="9525">
            <a:noFill/>
            <a:miter lim="800000"/>
            <a:headEnd/>
            <a:tailEnd/>
          </a:ln>
          <a:effectLst/>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s-MX" sz="3200" b="1"/>
              <a:t>Principales problemas:</a:t>
            </a:r>
            <a:endParaRPr lang="es-ES" sz="3200" b="1"/>
          </a:p>
        </p:txBody>
      </p:sp>
      <p:sp>
        <p:nvSpPr>
          <p:cNvPr id="101379" name="Rectangle 3"/>
          <p:cNvSpPr>
            <a:spLocks noGrp="1" noChangeArrowheads="1"/>
          </p:cNvSpPr>
          <p:nvPr>
            <p:ph type="body" idx="1"/>
          </p:nvPr>
        </p:nvSpPr>
        <p:spPr>
          <a:xfrm>
            <a:off x="914400" y="2286000"/>
            <a:ext cx="7772400" cy="4114800"/>
          </a:xfrm>
        </p:spPr>
        <p:txBody>
          <a:bodyPr/>
          <a:lstStyle/>
          <a:p>
            <a:pPr algn="just"/>
            <a:r>
              <a:rPr lang="es-MX" sz="1800"/>
              <a:t>Oportunidad de desarrollo no equitativo</a:t>
            </a:r>
          </a:p>
          <a:p>
            <a:pPr algn="just"/>
            <a:endParaRPr lang="es-MX" sz="1800"/>
          </a:p>
          <a:p>
            <a:pPr algn="just"/>
            <a:r>
              <a:rPr lang="es-MX" sz="1800"/>
              <a:t>Nos se cuenta con los mismos recursos</a:t>
            </a:r>
          </a:p>
          <a:p>
            <a:pPr algn="just"/>
            <a:endParaRPr lang="es-MX" sz="1800"/>
          </a:p>
          <a:p>
            <a:pPr algn="just"/>
            <a:r>
              <a:rPr lang="es-MX" sz="1800"/>
              <a:t>Costo del Servicio (Pensiones) son muy exageradas</a:t>
            </a:r>
          </a:p>
          <a:p>
            <a:pPr algn="just"/>
            <a:endParaRPr lang="es-MX" sz="1800"/>
          </a:p>
          <a:p>
            <a:pPr algn="just"/>
            <a:r>
              <a:rPr lang="es-MX" sz="1800"/>
              <a:t>Los colegios fiscales no tienen contro (Malversación de fondos)</a:t>
            </a:r>
          </a:p>
          <a:p>
            <a:pPr algn="just"/>
            <a:endParaRPr lang="es-MX" sz="1800"/>
          </a:p>
          <a:p>
            <a:pPr algn="just"/>
            <a:r>
              <a:rPr lang="es-MX" sz="1800"/>
              <a:t>Los sueldos de los maestros son muy precarios</a:t>
            </a:r>
            <a:endParaRPr lang="es-ES" sz="1800"/>
          </a:p>
        </p:txBody>
      </p:sp>
      <p:sp>
        <p:nvSpPr>
          <p:cNvPr id="101380" name="Text Box 4"/>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01381" name="Text Box 5"/>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762000" y="-1066800"/>
            <a:ext cx="2514600" cy="2133600"/>
          </a:xfrm>
        </p:spPr>
        <p:txBody>
          <a:bodyPr/>
          <a:lstStyle/>
          <a:p>
            <a:r>
              <a:rPr lang="es-MX" sz="1800" b="1"/>
              <a:t>Recomendaciones:</a:t>
            </a:r>
            <a:endParaRPr lang="es-ES" sz="1800" b="1"/>
          </a:p>
        </p:txBody>
      </p:sp>
      <p:sp>
        <p:nvSpPr>
          <p:cNvPr id="195587" name="Rectangle 3"/>
          <p:cNvSpPr>
            <a:spLocks noGrp="1" noChangeArrowheads="1"/>
          </p:cNvSpPr>
          <p:nvPr>
            <p:ph type="body" idx="1"/>
          </p:nvPr>
        </p:nvSpPr>
        <p:spPr>
          <a:xfrm>
            <a:off x="8382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95588" name="Text Box 4"/>
          <p:cNvSpPr txBox="1">
            <a:spLocks noChangeArrowheads="1"/>
          </p:cNvSpPr>
          <p:nvPr/>
        </p:nvSpPr>
        <p:spPr bwMode="auto">
          <a:xfrm>
            <a:off x="0" y="6400800"/>
            <a:ext cx="47244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Luis A. Lara Delgado  </a:t>
            </a:r>
            <a:endParaRPr lang="es-ES" sz="2400" b="1">
              <a:solidFill>
                <a:schemeClr val="bg1"/>
              </a:solidFill>
            </a:endParaRPr>
          </a:p>
        </p:txBody>
      </p:sp>
      <p:sp>
        <p:nvSpPr>
          <p:cNvPr id="195589" name="Text Box 5"/>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95590" name="Rectangle 6"/>
          <p:cNvSpPr>
            <a:spLocks noChangeArrowheads="1"/>
          </p:cNvSpPr>
          <p:nvPr/>
        </p:nvSpPr>
        <p:spPr bwMode="auto">
          <a:xfrm>
            <a:off x="0" y="1857375"/>
            <a:ext cx="9144000" cy="0"/>
          </a:xfrm>
          <a:prstGeom prst="rect">
            <a:avLst/>
          </a:prstGeom>
          <a:noFill/>
          <a:ln w="9525">
            <a:noFill/>
            <a:miter lim="800000"/>
            <a:headEnd/>
            <a:tailEnd/>
          </a:ln>
          <a:effectLst/>
        </p:spPr>
        <p:txBody>
          <a:bodyPr>
            <a:spAutoFit/>
          </a:bodyPr>
          <a:lstStyle/>
          <a:p>
            <a:endParaRPr lang="es-ES"/>
          </a:p>
        </p:txBody>
      </p:sp>
      <p:sp>
        <p:nvSpPr>
          <p:cNvPr id="195591" name="Rectangle 7"/>
          <p:cNvSpPr>
            <a:spLocks noChangeArrowheads="1"/>
          </p:cNvSpPr>
          <p:nvPr/>
        </p:nvSpPr>
        <p:spPr bwMode="auto">
          <a:xfrm>
            <a:off x="304800" y="1905000"/>
            <a:ext cx="9144000" cy="2133600"/>
          </a:xfrm>
          <a:prstGeom prst="rect">
            <a:avLst/>
          </a:prstGeom>
          <a:noFill/>
          <a:ln w="9525">
            <a:noFill/>
            <a:miter lim="800000"/>
            <a:headEnd/>
            <a:tailEnd/>
          </a:ln>
          <a:effectLst/>
        </p:spPr>
        <p:txBody>
          <a:bodyPr>
            <a:spAutoFit/>
          </a:bodyPr>
          <a:lstStyle/>
          <a:p>
            <a:pPr algn="l"/>
            <a:r>
              <a:rPr lang="es-MX" sz="1000">
                <a:latin typeface="Arial" charset="0"/>
              </a:rPr>
              <a:t> </a:t>
            </a:r>
            <a:endParaRPr lang="en-US" sz="1400">
              <a:latin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just" eaLnBrk="0" hangingPunct="0"/>
            <a:r>
              <a:rPr lang="es-MX" sz="1000">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5592" name="Rectangle 8"/>
          <p:cNvSpPr>
            <a:spLocks noChangeArrowheads="1"/>
          </p:cNvSpPr>
          <p:nvPr/>
        </p:nvSpPr>
        <p:spPr bwMode="auto">
          <a:xfrm>
            <a:off x="3175" y="10952163"/>
            <a:ext cx="9144000" cy="579437"/>
          </a:xfrm>
          <a:prstGeom prst="rect">
            <a:avLst/>
          </a:prstGeom>
          <a:noFill/>
          <a:ln w="9525">
            <a:noFill/>
            <a:miter lim="800000"/>
            <a:headEnd/>
            <a:tailEnd/>
          </a:ln>
          <a:effectLst/>
        </p:spPr>
        <p:txBody>
          <a:bodyPr>
            <a:spAutoFit/>
          </a:bodyPr>
          <a:lstStyle/>
          <a:p>
            <a:pPr algn="just"/>
            <a:r>
              <a:rPr lang="es-MX" sz="800" b="1">
                <a:latin typeface="Arial" charset="0"/>
                <a:cs typeface="Arial" charset="0"/>
              </a:rPr>
              <a:t> </a:t>
            </a:r>
            <a:endParaRPr lang="es-MX" b="1">
              <a:latin typeface="Arial" charset="0"/>
              <a:cs typeface="Arial" charset="0"/>
            </a:endParaRPr>
          </a:p>
          <a:p>
            <a:pPr algn="l" eaLnBrk="0" hangingPunct="0"/>
            <a:endParaRPr lang="es-MX" sz="2400">
              <a:latin typeface="Arial" charset="0"/>
            </a:endParaRPr>
          </a:p>
        </p:txBody>
      </p:sp>
      <p:sp>
        <p:nvSpPr>
          <p:cNvPr id="195593" name="Text Box 9"/>
          <p:cNvSpPr txBox="1">
            <a:spLocks noChangeArrowheads="1"/>
          </p:cNvSpPr>
          <p:nvPr/>
        </p:nvSpPr>
        <p:spPr bwMode="auto">
          <a:xfrm>
            <a:off x="1066800" y="990600"/>
            <a:ext cx="2667000" cy="5008563"/>
          </a:xfrm>
          <a:prstGeom prst="rect">
            <a:avLst/>
          </a:prstGeom>
          <a:noFill/>
          <a:ln w="9525">
            <a:noFill/>
            <a:miter lim="800000"/>
            <a:headEnd/>
            <a:tailEnd/>
          </a:ln>
          <a:effectLst/>
        </p:spPr>
        <p:txBody>
          <a:bodyPr>
            <a:spAutoFit/>
          </a:bodyPr>
          <a:lstStyle/>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MX"/>
          </a:p>
          <a:p>
            <a:pPr>
              <a:spcBef>
                <a:spcPct val="50000"/>
              </a:spcBef>
            </a:pPr>
            <a:endParaRPr lang="es-ES"/>
          </a:p>
        </p:txBody>
      </p:sp>
      <p:sp>
        <p:nvSpPr>
          <p:cNvPr id="195594" name="Rectangle 10"/>
          <p:cNvSpPr>
            <a:spLocks noChangeArrowheads="1"/>
          </p:cNvSpPr>
          <p:nvPr/>
        </p:nvSpPr>
        <p:spPr bwMode="auto">
          <a:xfrm>
            <a:off x="1219200" y="2438400"/>
            <a:ext cx="6858000" cy="2830513"/>
          </a:xfrm>
          <a:prstGeom prst="rect">
            <a:avLst/>
          </a:prstGeom>
          <a:noFill/>
          <a:ln w="9525">
            <a:noFill/>
            <a:miter lim="800000"/>
            <a:headEnd/>
            <a:tailEnd/>
          </a:ln>
          <a:effectLst/>
        </p:spPr>
        <p:txBody>
          <a:bodyPr>
            <a:spAutoFit/>
          </a:bodyPr>
          <a:lstStyle/>
          <a:p>
            <a:pPr indent="-228600" algn="just">
              <a:tabLst>
                <a:tab pos="228600" algn="l"/>
              </a:tabLst>
            </a:pPr>
            <a:r>
              <a:rPr lang="es-MX" sz="1200">
                <a:latin typeface="Arial" charset="0"/>
                <a:cs typeface="Arial" charset="0"/>
              </a:rPr>
              <a:t> </a:t>
            </a:r>
            <a:endParaRPr lang="es-MX" sz="1200" b="1">
              <a:latin typeface="Arial" charset="0"/>
              <a:cs typeface="Arial" charset="0"/>
            </a:endParaRPr>
          </a:p>
          <a:p>
            <a:pPr indent="-228600" algn="l" eaLnBrk="0" hangingPunct="0">
              <a:tabLst>
                <a:tab pos="228600" algn="l"/>
              </a:tabLst>
            </a:pPr>
            <a:r>
              <a:rPr lang="es-MX" sz="1200" b="1">
                <a:latin typeface="Arial" charset="0"/>
                <a:cs typeface="Arial" charset="0"/>
              </a:rPr>
              <a:t>9.2.3 </a:t>
            </a:r>
            <a:r>
              <a:rPr lang="es-MX" sz="1200" b="1" u="sng">
                <a:latin typeface="Arial" charset="0"/>
                <a:cs typeface="Arial" charset="0"/>
              </a:rPr>
              <a:t>Repercusión en la sociedad:</a:t>
            </a:r>
            <a:endParaRPr lang="es-MX" sz="1200" b="1">
              <a:latin typeface="Arial" charset="0"/>
              <a:cs typeface="Arial" charset="0"/>
            </a:endParaRPr>
          </a:p>
          <a:p>
            <a:pPr indent="-228600" algn="l" eaLnBrk="0" hangingPunct="0">
              <a:tabLst>
                <a:tab pos="228600" algn="l"/>
              </a:tabLst>
            </a:pPr>
            <a:r>
              <a:rPr lang="es-MX" sz="1200" b="1" u="sng">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Nuestra sociedad a mediado plazo tendrá un cambio total en lo referente a tecnología y control; la infraestructura implantada buscará nuevos servicios y más campos de acción con lo que se garantiza crecimiento Tecnológico - social.</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Mayores oportunidades para nuestra gente que busca solucionar sus problemas económicos. Esta guía ayudará a hacer conocer a nuestra gente su verdadero potencial, y las capacidades que existen para desarrollarse como familia y como organización, por ejemplo desarrollo a pequeños Microempresarios, etc.</a:t>
            </a:r>
            <a:endParaRPr lang="es-MX" sz="1200" b="1">
              <a:latin typeface="Arial" charset="0"/>
              <a:cs typeface="Arial" charset="0"/>
            </a:endParaRPr>
          </a:p>
          <a:p>
            <a:pPr indent="-228600" algn="just" eaLnBrk="0" hangingPunct="0">
              <a:tabLst>
                <a:tab pos="228600" algn="l"/>
              </a:tabLst>
            </a:pPr>
            <a:r>
              <a:rPr lang="es-MX" sz="1200">
                <a:latin typeface="Arial" charset="0"/>
                <a:cs typeface="Arial" charset="0"/>
              </a:rPr>
              <a:t> </a:t>
            </a:r>
            <a:endParaRPr lang="es-MX" sz="1200" b="1">
              <a:latin typeface="Arial" charset="0"/>
              <a:cs typeface="Arial" charset="0"/>
            </a:endParaRPr>
          </a:p>
          <a:p>
            <a:pPr indent="-228600" algn="just" eaLnBrk="0" hangingPunct="0">
              <a:tabLst>
                <a:tab pos="228600" algn="l"/>
              </a:tabLst>
            </a:pPr>
            <a:r>
              <a:rPr lang="es-MX" sz="1200">
                <a:latin typeface="Symbol" pitchFamily="18" charset="2"/>
                <a:cs typeface="Arial" charset="0"/>
              </a:rPr>
              <a:t>·</a:t>
            </a:r>
            <a:r>
              <a:rPr lang="es-MX" sz="1200">
                <a:latin typeface="Times New Roman" pitchFamily="18" charset="0"/>
                <a:cs typeface="Times New Roman" pitchFamily="18" charset="0"/>
              </a:rPr>
              <a:t>         </a:t>
            </a:r>
            <a:r>
              <a:rPr lang="es-MX" sz="1200">
                <a:latin typeface="Arial" charset="0"/>
                <a:cs typeface="Arial" charset="0"/>
              </a:rPr>
              <a:t>A nuestra gente no le gustará quedarse rezagado y buscarán la manera por lo legal de poder desarrollarse.</a:t>
            </a:r>
            <a:endParaRPr lang="es-MX" sz="1200" b="1">
              <a:latin typeface="Arial" charset="0"/>
              <a:cs typeface="Arial" charset="0"/>
            </a:endParaRPr>
          </a:p>
          <a:p>
            <a:pPr indent="-228600" algn="l" eaLnBrk="0" hangingPunct="0">
              <a:tabLst>
                <a:tab pos="228600" algn="l"/>
              </a:tabLst>
            </a:pPr>
            <a:endParaRPr lang="es-MX" sz="1200">
              <a:latin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02403" name="Text Box 3"/>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02404" name="Rectangle 4"/>
          <p:cNvSpPr>
            <a:spLocks noGrp="1" noChangeArrowheads="1"/>
          </p:cNvSpPr>
          <p:nvPr>
            <p:ph type="subTitle" idx="1"/>
          </p:nvPr>
        </p:nvSpPr>
        <p:spPr>
          <a:xfrm>
            <a:off x="914400" y="2438400"/>
            <a:ext cx="7620000" cy="1752600"/>
          </a:xfrm>
        </p:spPr>
        <p:txBody>
          <a:bodyPr/>
          <a:lstStyle/>
          <a:p>
            <a:r>
              <a:rPr lang="es-MX" sz="4400" b="1">
                <a:solidFill>
                  <a:schemeClr val="folHlink"/>
                </a:solidFill>
              </a:rPr>
              <a:t>CAPDE Internacional S.A.</a:t>
            </a:r>
          </a:p>
          <a:p>
            <a:endParaRPr lang="es-MX" sz="4400" b="1">
              <a:solidFill>
                <a:schemeClr val="folHlink"/>
              </a:solidFill>
            </a:endParaRPr>
          </a:p>
          <a:p>
            <a:r>
              <a:rPr lang="es-MX" sz="3600" b="1">
                <a:solidFill>
                  <a:schemeClr val="folHlink"/>
                </a:solidFill>
              </a:rPr>
              <a:t>Desarrollo de la empresa</a:t>
            </a:r>
            <a:endParaRPr lang="es-ES" sz="3600" b="1">
              <a:solidFill>
                <a:schemeClr val="folHlink"/>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s-MX" sz="3200" b="1"/>
              <a:t>Capital, acciones y accionistas :</a:t>
            </a:r>
            <a:endParaRPr lang="es-ES" sz="3200" b="1"/>
          </a:p>
        </p:txBody>
      </p:sp>
      <p:sp>
        <p:nvSpPr>
          <p:cNvPr id="103427" name="Rectangle 3"/>
          <p:cNvSpPr>
            <a:spLocks noGrp="1" noChangeArrowheads="1"/>
          </p:cNvSpPr>
          <p:nvPr>
            <p:ph type="body" idx="1"/>
          </p:nvPr>
        </p:nvSpPr>
        <p:spPr>
          <a:xfrm>
            <a:off x="914400" y="1981200"/>
            <a:ext cx="7772400" cy="4114800"/>
          </a:xfrm>
        </p:spPr>
        <p:txBody>
          <a:bodyPr/>
          <a:lstStyle/>
          <a:p>
            <a:pPr algn="just">
              <a:buFont typeface="Wingdings" pitchFamily="2" charset="2"/>
              <a:buNone/>
            </a:pPr>
            <a:endParaRPr lang="es-MX" sz="1800"/>
          </a:p>
          <a:p>
            <a:pPr algn="just"/>
            <a:endParaRPr lang="es-MX" sz="1800"/>
          </a:p>
          <a:p>
            <a:pPr algn="just"/>
            <a:endParaRPr lang="es-ES" sz="1800"/>
          </a:p>
        </p:txBody>
      </p:sp>
      <p:sp>
        <p:nvSpPr>
          <p:cNvPr id="103428" name="Text Box 4"/>
          <p:cNvSpPr txBox="1">
            <a:spLocks noChangeArrowheads="1"/>
          </p:cNvSpPr>
          <p:nvPr/>
        </p:nvSpPr>
        <p:spPr bwMode="auto">
          <a:xfrm>
            <a:off x="0" y="6400800"/>
            <a:ext cx="9144000" cy="457200"/>
          </a:xfrm>
          <a:prstGeom prst="rect">
            <a:avLst/>
          </a:prstGeom>
          <a:solidFill>
            <a:schemeClr val="folHlink"/>
          </a:solidFill>
          <a:ln w="9525">
            <a:noFill/>
            <a:miter lim="800000"/>
            <a:headEnd/>
            <a:tailEnd/>
          </a:ln>
          <a:effectLst/>
        </p:spPr>
        <p:txBody>
          <a:bodyPr>
            <a:spAutoFit/>
          </a:bodyPr>
          <a:lstStyle/>
          <a:p>
            <a:pPr algn="r">
              <a:spcBef>
                <a:spcPct val="50000"/>
              </a:spcBef>
            </a:pPr>
            <a:r>
              <a:rPr lang="es-MX" sz="2400" b="1">
                <a:solidFill>
                  <a:schemeClr val="bg1"/>
                </a:solidFill>
              </a:rPr>
              <a:t>Luis A. Lara Delgado  </a:t>
            </a:r>
            <a:endParaRPr lang="es-ES" sz="2400" b="1">
              <a:solidFill>
                <a:schemeClr val="bg1"/>
              </a:solidFill>
            </a:endParaRPr>
          </a:p>
        </p:txBody>
      </p:sp>
      <p:sp>
        <p:nvSpPr>
          <p:cNvPr id="103430" name="Text Box 6"/>
          <p:cNvSpPr txBox="1">
            <a:spLocks noChangeArrowheads="1"/>
          </p:cNvSpPr>
          <p:nvPr/>
        </p:nvSpPr>
        <p:spPr bwMode="auto">
          <a:xfrm>
            <a:off x="0" y="0"/>
            <a:ext cx="9144000" cy="457200"/>
          </a:xfrm>
          <a:prstGeom prst="rect">
            <a:avLst/>
          </a:prstGeom>
          <a:solidFill>
            <a:schemeClr val="folHlink"/>
          </a:solidFill>
          <a:ln w="9525">
            <a:noFill/>
            <a:miter lim="800000"/>
            <a:headEnd/>
            <a:tailEnd/>
          </a:ln>
          <a:effectLst/>
        </p:spPr>
        <p:txBody>
          <a:bodyPr>
            <a:spAutoFit/>
          </a:bodyPr>
          <a:lstStyle/>
          <a:p>
            <a:pPr algn="l">
              <a:spcBef>
                <a:spcPct val="50000"/>
              </a:spcBef>
            </a:pPr>
            <a:r>
              <a:rPr lang="es-MX" sz="2400" b="1">
                <a:solidFill>
                  <a:schemeClr val="bg1"/>
                </a:solidFill>
              </a:rPr>
              <a:t>Proyecto de graduación:               CAPDE Internacional S.A.</a:t>
            </a:r>
            <a:endParaRPr lang="es-ES" sz="2400" b="1">
              <a:solidFill>
                <a:schemeClr val="bg1"/>
              </a:solidFill>
            </a:endParaRPr>
          </a:p>
        </p:txBody>
      </p:sp>
      <p:sp>
        <p:nvSpPr>
          <p:cNvPr id="103431" name="Rectangle 7"/>
          <p:cNvSpPr>
            <a:spLocks noChangeArrowheads="1"/>
          </p:cNvSpPr>
          <p:nvPr/>
        </p:nvSpPr>
        <p:spPr bwMode="auto">
          <a:xfrm>
            <a:off x="990600" y="1981200"/>
            <a:ext cx="7620000" cy="3937000"/>
          </a:xfrm>
          <a:prstGeom prst="rect">
            <a:avLst/>
          </a:prstGeom>
          <a:noFill/>
          <a:ln w="9525">
            <a:noFill/>
            <a:miter lim="800000"/>
            <a:headEnd/>
            <a:tailEnd/>
          </a:ln>
          <a:effectLst/>
        </p:spPr>
        <p:txBody>
          <a:bodyPr>
            <a:spAutoFit/>
          </a:bodyPr>
          <a:lstStyle/>
          <a:p>
            <a:pPr algn="just"/>
            <a:r>
              <a:rPr lang="es-MX" sz="1800">
                <a:latin typeface="Arial" charset="0"/>
                <a:cs typeface="Times New Roman" pitchFamily="18" charset="0"/>
              </a:rPr>
              <a:t>El Capital social de la compañía está dividido en capital autorizado de </a:t>
            </a:r>
            <a:r>
              <a:rPr lang="es-MX" sz="1800" b="1">
                <a:latin typeface="Arial" charset="0"/>
                <a:cs typeface="Times New Roman" pitchFamily="18" charset="0"/>
              </a:rPr>
              <a:t>$550 UDS</a:t>
            </a:r>
            <a:r>
              <a:rPr lang="es-MX" sz="1800">
                <a:latin typeface="Arial" charset="0"/>
                <a:cs typeface="Times New Roman" pitchFamily="18" charset="0"/>
              </a:rPr>
              <a:t>. y en Capital pagado de </a:t>
            </a:r>
            <a:r>
              <a:rPr lang="es-MX" sz="1800" b="1">
                <a:latin typeface="Arial" charset="0"/>
                <a:cs typeface="Times New Roman" pitchFamily="18" charset="0"/>
              </a:rPr>
              <a:t>$50 U.S.D.</a:t>
            </a:r>
            <a:r>
              <a:rPr lang="es-MX" sz="1800">
                <a:latin typeface="Arial" charset="0"/>
                <a:cs typeface="Times New Roman" pitchFamily="18" charset="0"/>
              </a:rPr>
              <a:t> y suscrito de </a:t>
            </a:r>
            <a:r>
              <a:rPr lang="es-MX" sz="1800" b="1">
                <a:latin typeface="Arial" charset="0"/>
                <a:cs typeface="Times New Roman" pitchFamily="18" charset="0"/>
              </a:rPr>
              <a:t>$200 U.S.D.</a:t>
            </a:r>
            <a:r>
              <a:rPr lang="es-MX" sz="1800">
                <a:latin typeface="Arial" charset="0"/>
                <a:cs typeface="Times New Roman" pitchFamily="18" charset="0"/>
              </a:rPr>
              <a:t> y está dividido en </a:t>
            </a:r>
            <a:r>
              <a:rPr lang="es-MX" sz="1800" b="1">
                <a:latin typeface="Arial" charset="0"/>
                <a:cs typeface="Times New Roman" pitchFamily="18" charset="0"/>
              </a:rPr>
              <a:t>10.000</a:t>
            </a:r>
            <a:r>
              <a:rPr lang="es-MX" sz="1800">
                <a:latin typeface="Arial" charset="0"/>
                <a:cs typeface="Times New Roman" pitchFamily="18" charset="0"/>
              </a:rPr>
              <a:t> acciones ordinarias y nominativas de </a:t>
            </a:r>
            <a:r>
              <a:rPr lang="es-MX" sz="1800" b="1">
                <a:latin typeface="Arial" charset="0"/>
                <a:cs typeface="Times New Roman" pitchFamily="18" charset="0"/>
              </a:rPr>
              <a:t>$0.250</a:t>
            </a:r>
            <a:r>
              <a:rPr lang="es-MX" sz="1800">
                <a:latin typeface="Arial" charset="0"/>
                <a:cs typeface="Times New Roman" pitchFamily="18" charset="0"/>
              </a:rPr>
              <a:t> U.S.D. cada una de ellas numeradas de la siguiente manera: </a:t>
            </a:r>
            <a:endParaRPr lang="es-MX" sz="1800" b="1">
              <a:latin typeface="Arial" charset="0"/>
              <a:cs typeface="Times New Roman" pitchFamily="18" charset="0"/>
            </a:endParaRPr>
          </a:p>
          <a:p>
            <a:pPr algn="l" eaLnBrk="0" hangingPunct="0"/>
            <a:r>
              <a:rPr lang="es-MX" sz="1800">
                <a:solidFill>
                  <a:srgbClr val="FF0000"/>
                </a:solidFill>
                <a:latin typeface="Arial" charset="0"/>
                <a:cs typeface="Times New Roman" pitchFamily="18" charset="0"/>
              </a:rPr>
              <a:t> </a:t>
            </a:r>
            <a:endParaRPr lang="es-MX" sz="1800" b="1">
              <a:latin typeface="Arial" charset="0"/>
              <a:cs typeface="Times New Roman" pitchFamily="18" charset="0"/>
            </a:endParaRPr>
          </a:p>
          <a:p>
            <a:pPr algn="l" eaLnBrk="0" hangingPunct="0"/>
            <a:r>
              <a:rPr lang="es-MX" sz="1800" b="1" u="sng">
                <a:latin typeface="Arial" charset="0"/>
                <a:cs typeface="Times New Roman" pitchFamily="18" charset="0"/>
              </a:rPr>
              <a:t>Luis Antonio Lara Delgado 51%</a:t>
            </a:r>
            <a:r>
              <a:rPr lang="es-MX" sz="1800" b="1">
                <a:latin typeface="Arial" charset="0"/>
                <a:cs typeface="Times New Roman" pitchFamily="18" charset="0"/>
              </a:rPr>
              <a:t>           </a:t>
            </a:r>
          </a:p>
          <a:p>
            <a:pPr algn="l" eaLnBrk="0" hangingPunct="0"/>
            <a:endParaRPr lang="es-MX" sz="1800" b="1">
              <a:latin typeface="Arial" charset="0"/>
              <a:cs typeface="Times New Roman" pitchFamily="18" charset="0"/>
            </a:endParaRPr>
          </a:p>
          <a:p>
            <a:pPr algn="l" eaLnBrk="0" hangingPunct="0"/>
            <a:r>
              <a:rPr lang="es-MX" sz="1800">
                <a:latin typeface="Arial" charset="0"/>
                <a:cs typeface="Times New Roman" pitchFamily="18" charset="0"/>
              </a:rPr>
              <a:t>4600 acciones de $0.250 U.S.D.</a:t>
            </a:r>
            <a:endParaRPr lang="es-MX" sz="1800" b="1">
              <a:latin typeface="Arial" charset="0"/>
              <a:cs typeface="Times New Roman" pitchFamily="18" charset="0"/>
            </a:endParaRPr>
          </a:p>
          <a:p>
            <a:pPr algn="l" eaLnBrk="0" hangingPunct="0"/>
            <a:r>
              <a:rPr lang="es-MX" sz="1800">
                <a:latin typeface="Arial" charset="0"/>
                <a:cs typeface="Times New Roman" pitchFamily="18" charset="0"/>
              </a:rPr>
              <a:t> </a:t>
            </a:r>
            <a:endParaRPr lang="es-MX" sz="1800" b="1">
              <a:latin typeface="Arial" charset="0"/>
              <a:cs typeface="Times New Roman" pitchFamily="18" charset="0"/>
            </a:endParaRPr>
          </a:p>
          <a:p>
            <a:pPr algn="l" eaLnBrk="0" hangingPunct="0"/>
            <a:r>
              <a:rPr lang="es-MX" sz="1800">
                <a:latin typeface="Arial" charset="0"/>
                <a:cs typeface="Times New Roman" pitchFamily="18" charset="0"/>
              </a:rPr>
              <a:t> </a:t>
            </a:r>
            <a:endParaRPr lang="es-MX" sz="1800" b="1">
              <a:latin typeface="Arial" charset="0"/>
              <a:cs typeface="Times New Roman" pitchFamily="18" charset="0"/>
            </a:endParaRPr>
          </a:p>
          <a:p>
            <a:pPr algn="l" eaLnBrk="0" hangingPunct="0"/>
            <a:r>
              <a:rPr lang="es-MX" sz="1800" b="1" u="sng">
                <a:latin typeface="Arial" charset="0"/>
                <a:cs typeface="Times New Roman" pitchFamily="18" charset="0"/>
              </a:rPr>
              <a:t>Máster en RRHH Martha Delgado Cisneros de Lara 49%</a:t>
            </a:r>
            <a:endParaRPr lang="es-MX" sz="1800" b="1">
              <a:latin typeface="Arial" charset="0"/>
              <a:cs typeface="Times New Roman" pitchFamily="18" charset="0"/>
            </a:endParaRPr>
          </a:p>
          <a:p>
            <a:pPr algn="l" eaLnBrk="0" hangingPunct="0"/>
            <a:endParaRPr lang="es-MX" sz="1800" b="1">
              <a:latin typeface="Arial" charset="0"/>
              <a:cs typeface="Times New Roman" pitchFamily="18" charset="0"/>
            </a:endParaRPr>
          </a:p>
          <a:p>
            <a:pPr algn="l" eaLnBrk="0" hangingPunct="0"/>
            <a:r>
              <a:rPr lang="es-MX" sz="1800">
                <a:latin typeface="Arial" charset="0"/>
                <a:cs typeface="Times New Roman" pitchFamily="18" charset="0"/>
              </a:rPr>
              <a:t>4400 acciones de $0.250 U.S.D.</a:t>
            </a:r>
            <a:endParaRPr lang="es-MX" sz="1800" b="1">
              <a:latin typeface="Arial" charset="0"/>
              <a:cs typeface="Times New Roman" pitchFamily="18" charset="0"/>
            </a:endParaRPr>
          </a:p>
          <a:p>
            <a:pPr algn="l" eaLnBrk="0" hangingPunct="0"/>
            <a:r>
              <a:rPr lang="es-MX" sz="1800">
                <a:latin typeface="Arial" charset="0"/>
                <a:cs typeface="Times New Roman" pitchFamily="18" charset="0"/>
              </a:rPr>
              <a:t> </a:t>
            </a:r>
            <a:endParaRPr lang="es-MX" sz="1800" b="1">
              <a:latin typeface="Arial" charset="0"/>
              <a:cs typeface="Times New Roman" pitchFamily="18" charset="0"/>
            </a:endParaRPr>
          </a:p>
        </p:txBody>
      </p:sp>
    </p:spTree>
  </p:cSld>
  <p:clrMapOvr>
    <a:masterClrMapping/>
  </p:clrMapOvr>
</p:sld>
</file>

<file path=ppt/theme/theme1.xml><?xml version="1.0" encoding="utf-8"?>
<a:theme xmlns:a="http://schemas.openxmlformats.org/drawingml/2006/main" name="Mezclas">
  <a:themeElements>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Mezcla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Office\Templates\Diseños de presentaciones\Mezclas.pot</Template>
  <TotalTime>379</TotalTime>
  <Words>3206</Words>
  <Application>Microsoft PowerPoint</Application>
  <PresentationFormat>Presentación en pantalla (4:3)</PresentationFormat>
  <Paragraphs>1503</Paragraphs>
  <Slides>70</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70</vt:i4>
      </vt:variant>
    </vt:vector>
  </HeadingPairs>
  <TitlesOfParts>
    <vt:vector size="78" baseType="lpstr">
      <vt:lpstr>Arial</vt:lpstr>
      <vt:lpstr>Tahoma</vt:lpstr>
      <vt:lpstr>Wingdings</vt:lpstr>
      <vt:lpstr>Times New Roman</vt:lpstr>
      <vt:lpstr>Symbol</vt:lpstr>
      <vt:lpstr>Mezclas</vt:lpstr>
      <vt:lpstr>Hoja de cálculo de Microsoft Excel</vt:lpstr>
      <vt:lpstr>Imagen de mapa de bits</vt:lpstr>
      <vt:lpstr>Diapositiva 1</vt:lpstr>
      <vt:lpstr>Introducción:</vt:lpstr>
      <vt:lpstr>Diapositiva 3</vt:lpstr>
      <vt:lpstr>Objetivos del Proyecto:</vt:lpstr>
      <vt:lpstr>Objetivos del Proyecto:</vt:lpstr>
      <vt:lpstr>Diapositiva 6</vt:lpstr>
      <vt:lpstr>Principales problemas:</vt:lpstr>
      <vt:lpstr>Diapositiva 8</vt:lpstr>
      <vt:lpstr>Capital, acciones y accionistas :</vt:lpstr>
      <vt:lpstr>Organigrama funcional :</vt:lpstr>
      <vt:lpstr>Servicios que brinda CAPDE Internacional S.A. :</vt:lpstr>
      <vt:lpstr>Diapositiva 12</vt:lpstr>
      <vt:lpstr>Captación de nichos de mercado :</vt:lpstr>
      <vt:lpstr>Análisis F.O.D.A. :</vt:lpstr>
      <vt:lpstr>Diapositiva 15</vt:lpstr>
      <vt:lpstr>Mecanismo de Interacción del Servicio :</vt:lpstr>
      <vt:lpstr>Diapositiva 17</vt:lpstr>
      <vt:lpstr>Diapositiva 18</vt:lpstr>
      <vt:lpstr>Diapositiva 19</vt:lpstr>
      <vt:lpstr>Diapositiva 20</vt:lpstr>
      <vt:lpstr>Plan Piloto y arranque del estudio:</vt:lpstr>
      <vt:lpstr>Demanda Potencial para este servicio innovador:</vt:lpstr>
      <vt:lpstr>Macrosegmentación:</vt:lpstr>
      <vt:lpstr>Sistema de Control:</vt:lpstr>
      <vt:lpstr>Microsegmentación:</vt:lpstr>
      <vt:lpstr>Análisis de Porter para estudio de la competencia:</vt:lpstr>
      <vt:lpstr>Análisis de Porter para estudio de la competencia:</vt:lpstr>
      <vt:lpstr>Análisis de Porter para estudio de la competencia:</vt:lpstr>
      <vt:lpstr>Comercialización:</vt:lpstr>
      <vt:lpstr>Comercialización:</vt:lpstr>
      <vt:lpstr>Diapositiva 31</vt:lpstr>
      <vt:lpstr>Diagrama PER para construcción e implementación del servicio:</vt:lpstr>
      <vt:lpstr>Diagrama PER para construcción e implementación del servicio:</vt:lpstr>
      <vt:lpstr>Diagrama PER para construcción e implementación del servicio:</vt:lpstr>
      <vt:lpstr>Diagrama PER para construcción e implementación del servicio:</vt:lpstr>
      <vt:lpstr>Financiamiento para construcción e implementación del servicio:</vt:lpstr>
      <vt:lpstr>Financiamiento para construcción e implementación del servicio:</vt:lpstr>
      <vt:lpstr>Financiamiento para construcción e implementación del servicio:</vt:lpstr>
      <vt:lpstr>Diapositiva 39</vt:lpstr>
      <vt:lpstr>Inversión del Proyecto:</vt:lpstr>
      <vt:lpstr>Costos de Producción:</vt:lpstr>
      <vt:lpstr>Gastos de Ventas y Administrativos:</vt:lpstr>
      <vt:lpstr>Capital de Operación:</vt:lpstr>
      <vt:lpstr>Diapositiva 44</vt:lpstr>
      <vt:lpstr>Presupuesto de Ingreso y Utilidades:</vt:lpstr>
      <vt:lpstr>Diapositiva 46</vt:lpstr>
      <vt:lpstr>Estado de Pérdidas y Ganancias:</vt:lpstr>
      <vt:lpstr>Diapositiva 48</vt:lpstr>
      <vt:lpstr>Flujo neto de caja:</vt:lpstr>
      <vt:lpstr>Diapositiva 50</vt:lpstr>
      <vt:lpstr>Punto de Equilibrio:</vt:lpstr>
      <vt:lpstr>Diapositiva 52</vt:lpstr>
      <vt:lpstr>Análisis Social:</vt:lpstr>
      <vt:lpstr>Análisis Social:</vt:lpstr>
      <vt:lpstr>Análisis Social:</vt:lpstr>
      <vt:lpstr>Tasa Interna de retorno y Tasa de descuento Social:</vt:lpstr>
      <vt:lpstr>Diapositiva 57</vt:lpstr>
      <vt:lpstr>Rentabilidad sobre la Inversión total:</vt:lpstr>
      <vt:lpstr>Rentabilidad sobre las Ventas:</vt:lpstr>
      <vt:lpstr>Período de recuperación de la Inversión:</vt:lpstr>
      <vt:lpstr>Tasa Interna de Retorno (TIR):</vt:lpstr>
      <vt:lpstr>Estructura óptima de Capital:</vt:lpstr>
      <vt:lpstr>Rentabilidad esperada de las acciones comunes:</vt:lpstr>
      <vt:lpstr>Tasa de rendimiento esperada a los 10 años:</vt:lpstr>
      <vt:lpstr>Diapositiva 65</vt:lpstr>
      <vt:lpstr>Conclusiones:</vt:lpstr>
      <vt:lpstr>Conclusiones:</vt:lpstr>
      <vt:lpstr>Recomendaciones:</vt:lpstr>
      <vt:lpstr>Recomendaciones:</vt:lpstr>
      <vt:lpstr>Recomendaciones:</vt:lpstr>
    </vt:vector>
  </TitlesOfParts>
  <Company>casa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Administrador</cp:lastModifiedBy>
  <cp:revision>16</cp:revision>
  <cp:lastPrinted>1601-01-01T00:00:00Z</cp:lastPrinted>
  <dcterms:created xsi:type="dcterms:W3CDTF">2002-01-15T04:35:48Z</dcterms:created>
  <dcterms:modified xsi:type="dcterms:W3CDTF">2009-12-11T15:34:53Z</dcterms:modified>
</cp:coreProperties>
</file>