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1"/>
  </p:notesMasterIdLst>
  <p:sldIdLst>
    <p:sldId id="336" r:id="rId2"/>
    <p:sldId id="263" r:id="rId3"/>
    <p:sldId id="282" r:id="rId4"/>
    <p:sldId id="291" r:id="rId5"/>
    <p:sldId id="349" r:id="rId6"/>
    <p:sldId id="348" r:id="rId7"/>
    <p:sldId id="275" r:id="rId8"/>
    <p:sldId id="355" r:id="rId9"/>
    <p:sldId id="297" r:id="rId10"/>
    <p:sldId id="337" r:id="rId11"/>
    <p:sldId id="300" r:id="rId12"/>
    <p:sldId id="356" r:id="rId13"/>
    <p:sldId id="338" r:id="rId14"/>
    <p:sldId id="334" r:id="rId15"/>
    <p:sldId id="301" r:id="rId16"/>
    <p:sldId id="339" r:id="rId17"/>
    <p:sldId id="340" r:id="rId18"/>
    <p:sldId id="341" r:id="rId19"/>
    <p:sldId id="302" r:id="rId20"/>
    <p:sldId id="335" r:id="rId21"/>
    <p:sldId id="304" r:id="rId22"/>
    <p:sldId id="342" r:id="rId23"/>
    <p:sldId id="307" r:id="rId24"/>
    <p:sldId id="352" r:id="rId25"/>
    <p:sldId id="308" r:id="rId26"/>
    <p:sldId id="333" r:id="rId27"/>
    <p:sldId id="351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44" r:id="rId36"/>
    <p:sldId id="318" r:id="rId37"/>
    <p:sldId id="319" r:id="rId38"/>
    <p:sldId id="320" r:id="rId39"/>
    <p:sldId id="321" r:id="rId40"/>
    <p:sldId id="322" r:id="rId41"/>
    <p:sldId id="323" r:id="rId42"/>
    <p:sldId id="345" r:id="rId43"/>
    <p:sldId id="324" r:id="rId44"/>
    <p:sldId id="325" r:id="rId45"/>
    <p:sldId id="326" r:id="rId46"/>
    <p:sldId id="328" r:id="rId47"/>
    <p:sldId id="329" r:id="rId48"/>
    <p:sldId id="331" r:id="rId49"/>
    <p:sldId id="332" r:id="rId5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6699"/>
    <a:srgbClr val="66CCFF"/>
    <a:srgbClr val="990000"/>
    <a:srgbClr val="FFCC66"/>
    <a:srgbClr val="003366"/>
    <a:srgbClr val="FFFF00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5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8394"/>
    </p:cViewPr>
  </p:sorterViewPr>
  <p:notesViewPr>
    <p:cSldViewPr>
      <p:cViewPr varScale="1">
        <p:scale>
          <a:sx n="38" d="100"/>
          <a:sy n="38" d="100"/>
        </p:scale>
        <p:origin x="-154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12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D7CB3316-97B7-4DEF-8C26-D00C24B51EF9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709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709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09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09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09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09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1709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9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70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171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1710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1710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1710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A06D94-378E-4D9F-ABF6-2EFDB1A36B9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D388F8-C657-439B-A14F-FA7BC09C238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0550E0-3BE3-445D-A23B-BFC0C14DCAD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A79B9C-2129-4F69-80B1-DF528442C6D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EC8620-D565-4E9A-996C-4A525AEF284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69273-5C9C-4A3C-A654-B68D8F6C63F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E9E5C8-3279-483E-BADF-56FFB2C5943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6CA84E-FE7C-4190-B413-6C573321101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3DC3A0-8314-4D9F-96FD-75F3A3EC114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79DABA-5EDD-426C-BEF6-B18BAF3A8D1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F746E1-06A7-4131-BE37-3F5647C20B5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1B59AA-E35F-4EFD-82E8-B679C00314C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8CC19-8304-4B81-A4B1-049FA834FD3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F02E71-D1E4-4EEA-A283-8D5868A104C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BA58EF-3BC0-417C-BB71-2D0015C1E5B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ADBC9B8-8FD7-4EA3-AFE9-C242F84CE6F8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606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60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0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0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0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0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160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60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160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160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http://www.iche.espol.edu.ec/images/plantilla_r4_c2.gi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Gr_fico_de_Microsoft_Office_Excel6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F:\Documents%20and%20Settings\DENSTV%20EVOLUTION\Mis%20documentos\Christian\Secondly\Graduation\WEB6\Translated%20version%20of%20http--www_mindspring_com-~gwil-yec_files\translate_c_files\moromap.g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Hoja_de_c_lculo_de_Microsoft_Office_Excel_97-200310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file:///F:\Documents%20and%20Settings\DENSTV%20EVOLUTION\Mis%20documentos\Christian\Secondly\Graduation\Hacienda\Google%20Image%20Result%20for%20www_vtek_chalmers_se-~v92tilma-tea-class-pictures-japan2_jpg_files\imgres_files\japan2.jpeg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jpeg"/><Relationship Id="rId5" Type="http://schemas.openxmlformats.org/officeDocument/2006/relationships/hyperlink" Target="../../Hacienda/Google%20Image%20Result%20for%20www_vtek_chalmers_se-~v92tilma-tea-class-pictures-japan2_jpg_files/imgres_files/japan2.jpeg" TargetMode="Externa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Gr_fico_de_Microsoft_Office_Excel13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4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o_de_Microsoft_Office_Word_97-20034.doc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Line 2"/>
          <p:cNvSpPr>
            <a:spLocks noChangeShapeType="1"/>
          </p:cNvSpPr>
          <p:nvPr/>
        </p:nvSpPr>
        <p:spPr bwMode="auto">
          <a:xfrm>
            <a:off x="133350" y="1238250"/>
            <a:ext cx="8915400" cy="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696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3200" b="1" noProof="1">
                <a:solidFill>
                  <a:srgbClr val="FFFF00"/>
                </a:solidFill>
                <a:latin typeface="Times New Roman" pitchFamily="18" charset="0"/>
              </a:rPr>
              <a:t>PRODUCCIÓN DE TÉ NEGRO COMO UNA NUEVA ALTERNATIVA DE EXPORTACIÓN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2667000" y="3505200"/>
          <a:ext cx="3429000" cy="2628900"/>
        </p:xfrm>
        <a:graphic>
          <a:graphicData uri="http://schemas.openxmlformats.org/presentationml/2006/ole">
            <p:oleObj spid="_x0000_s218116" name="Documento" r:id="rId3" imgW="1506240" imgH="1207800" progId="Word.Document.8">
              <p:embed/>
            </p:oleObj>
          </a:graphicData>
        </a:graphic>
      </p:graphicFrame>
      <p:pic>
        <p:nvPicPr>
          <p:cNvPr id="2181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76200"/>
            <a:ext cx="94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18" name="Picture 6" descr="http://www.iche.espol.edu.ec/images/plantilla_r4_c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7391400" y="152400"/>
            <a:ext cx="1371600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71294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1042988" y="6092825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400">
                <a:latin typeface="Arial" charset="0"/>
              </a:rPr>
              <a:t>Fuente: FAO</a:t>
            </a:r>
            <a:endParaRPr lang="es-ES" sz="1400">
              <a:latin typeface="Arial" charset="0"/>
            </a:endParaRPr>
          </a:p>
          <a:p>
            <a:r>
              <a:rPr lang="es-EC" sz="1400">
                <a:latin typeface="Arial" charset="0"/>
              </a:rPr>
              <a:t>Elaborado por : Los Autores</a:t>
            </a: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971550" y="98107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/>
            <a:r>
              <a:rPr lang="es-E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Principales países importadores y consumidores de Té en el mundo</a:t>
            </a:r>
            <a:endParaRPr lang="es-E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2484438" y="0"/>
            <a:ext cx="4278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2800" b="1">
                <a:solidFill>
                  <a:srgbClr val="FFFF00"/>
                </a:solidFill>
                <a:latin typeface="Arial" charset="0"/>
              </a:rPr>
              <a:t>Demanda mundial del 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827088" y="260350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  <a:latin typeface="Arial" charset="0"/>
              </a:rPr>
              <a:t>Demanda Externa para el té negro ecuatoriano</a:t>
            </a:r>
          </a:p>
        </p:txBody>
      </p:sp>
      <p:pic>
        <p:nvPicPr>
          <p:cNvPr id="145420" name="Picture 1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836613"/>
            <a:ext cx="3600450" cy="5040312"/>
          </a:xfrm>
          <a:noFill/>
          <a:ln/>
        </p:spPr>
      </p:pic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395288" y="5938838"/>
            <a:ext cx="329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Fuente: Banco Central del Ecuador</a:t>
            </a:r>
            <a:endParaRPr lang="es-ES" sz="1400" b="1"/>
          </a:p>
          <a:p>
            <a:pPr indent="449263"/>
            <a:r>
              <a:rPr lang="es-EC" sz="1400" b="1"/>
              <a:t>Elaborado por: Los Autores</a:t>
            </a:r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5292725" y="5938838"/>
            <a:ext cx="2846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400" b="1"/>
              <a:t>Fuente: Banco Central del Ecuador</a:t>
            </a:r>
          </a:p>
          <a:p>
            <a:r>
              <a:rPr lang="es-EC" sz="1400" b="1"/>
              <a:t>Elaborado por: los Autores</a:t>
            </a:r>
            <a:r>
              <a:rPr lang="es-ES" sz="1400" b="1"/>
              <a:t> </a:t>
            </a:r>
          </a:p>
        </p:txBody>
      </p:sp>
      <p:pic>
        <p:nvPicPr>
          <p:cNvPr id="145427" name="Picture 1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196975"/>
            <a:ext cx="4038600" cy="3975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626" name="Object 2"/>
          <p:cNvGraphicFramePr>
            <a:graphicFrameLocks noChangeAspect="1"/>
          </p:cNvGraphicFramePr>
          <p:nvPr/>
        </p:nvGraphicFramePr>
        <p:xfrm>
          <a:off x="684213" y="1196975"/>
          <a:ext cx="7991475" cy="5327650"/>
        </p:xfrm>
        <a:graphic>
          <a:graphicData uri="http://schemas.openxmlformats.org/presentationml/2006/ole">
            <p:oleObj spid="_x0000_s282626" name="Gráfico" r:id="rId3" imgW="5553075" imgH="4219575" progId="Excel.Chart.8">
              <p:embed/>
            </p:oleObj>
          </a:graphicData>
        </a:graphic>
      </p:graphicFrame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827088" y="260350"/>
            <a:ext cx="770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  <a:latin typeface="Arial" charset="0"/>
              </a:rPr>
              <a:t>Demanda Internacional para el té negro ecuatoriano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827088" y="6278563"/>
            <a:ext cx="329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Fuente: Banco Central del Ecuador</a:t>
            </a:r>
            <a:endParaRPr lang="es-ES" sz="1400" b="1"/>
          </a:p>
          <a:p>
            <a:pPr indent="449263"/>
            <a:r>
              <a:rPr lang="es-EC" sz="14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174625" y="260350"/>
            <a:ext cx="896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2800" b="1">
                <a:solidFill>
                  <a:srgbClr val="FFFF00"/>
                </a:solidFill>
                <a:latin typeface="Arial" charset="0"/>
              </a:rPr>
              <a:t>Demanda Internacional para el té negro ecuatoriano</a:t>
            </a: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507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FFFF00"/>
                </a:solidFill>
                <a:latin typeface="Arial" charset="0"/>
              </a:rPr>
              <a:t>Importaciones de té Negro en Estados Unidos</a:t>
            </a:r>
            <a:endParaRPr lang="es-ES" sz="1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539750" y="5805488"/>
            <a:ext cx="2714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Fuente: FAO</a:t>
            </a:r>
            <a:endParaRPr lang="es-ES" sz="1400" b="1"/>
          </a:p>
          <a:p>
            <a:pPr indent="449263"/>
            <a:r>
              <a:rPr lang="es-EC" sz="1400" b="1"/>
              <a:t>Elaborado por: Los Autores</a:t>
            </a:r>
          </a:p>
        </p:txBody>
      </p:sp>
      <p:graphicFrame>
        <p:nvGraphicFramePr>
          <p:cNvPr id="236552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611188" y="1557338"/>
          <a:ext cx="3240087" cy="4248150"/>
        </p:xfrm>
        <a:graphic>
          <a:graphicData uri="http://schemas.openxmlformats.org/presentationml/2006/ole">
            <p:oleObj spid="_x0000_s236552" name="Imagen de mapa de bits" r:id="rId3" imgW="2666667" imgH="2895238" progId="Paint.Picture">
              <p:embed/>
            </p:oleObj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4211638" y="1628775"/>
          <a:ext cx="4681537" cy="4537075"/>
        </p:xfrm>
        <a:graphic>
          <a:graphicData uri="http://schemas.openxmlformats.org/presentationml/2006/ole">
            <p:oleObj spid="_x0000_s236554" name="Gráfico" r:id="rId4" imgW="4105275" imgH="2162175" progId="Excel.Chart.8">
              <p:embed/>
            </p:oleObj>
          </a:graphicData>
        </a:graphic>
      </p:graphicFrame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4284663" y="6165850"/>
            <a:ext cx="253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000" b="1"/>
              <a:t>Fuente: Banco Central del Ecuador</a:t>
            </a:r>
            <a:endParaRPr lang="es-ES" sz="1000" b="1"/>
          </a:p>
          <a:p>
            <a:pPr indent="449263"/>
            <a:r>
              <a:rPr lang="es-EC" sz="10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3527425" y="836613"/>
          <a:ext cx="5616575" cy="5329237"/>
        </p:xfrm>
        <a:graphic>
          <a:graphicData uri="http://schemas.openxmlformats.org/presentationml/2006/ole">
            <p:oleObj spid="_x0000_s184325" name="Gráfico" r:id="rId3" imgW="6191250" imgH="3133725" progId="Excel.Chart.8">
              <p:embed/>
            </p:oleObj>
          </a:graphicData>
        </a:graphic>
      </p:graphicFrame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827088" y="260350"/>
            <a:ext cx="770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  <a:latin typeface="Arial" charset="0"/>
              </a:rPr>
              <a:t>Demanda Internacional para el té negro ecuatoriano</a:t>
            </a:r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93663" y="6092825"/>
            <a:ext cx="253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000" b="1"/>
              <a:t>Fuente: Banco Central del Ecuador</a:t>
            </a:r>
            <a:endParaRPr lang="es-ES" sz="1000" b="1"/>
          </a:p>
          <a:p>
            <a:pPr indent="449263"/>
            <a:r>
              <a:rPr lang="es-EC" sz="1000" b="1"/>
              <a:t>Elaborado por: Los Autores</a:t>
            </a:r>
          </a:p>
        </p:txBody>
      </p:sp>
      <p:graphicFrame>
        <p:nvGraphicFramePr>
          <p:cNvPr id="184332" name="Object 12"/>
          <p:cNvGraphicFramePr>
            <a:graphicFrameLocks noChangeAspect="1"/>
          </p:cNvGraphicFramePr>
          <p:nvPr>
            <p:ph/>
          </p:nvPr>
        </p:nvGraphicFramePr>
        <p:xfrm>
          <a:off x="250825" y="1628775"/>
          <a:ext cx="2987675" cy="4464050"/>
        </p:xfrm>
        <a:graphic>
          <a:graphicData uri="http://schemas.openxmlformats.org/presentationml/2006/ole">
            <p:oleObj spid="_x0000_s184332" name="Imagen de mapa de bits" r:id="rId4" imgW="2685714" imgH="2324424" progId="Paint.Picture">
              <p:embed/>
            </p:oleObj>
          </a:graphicData>
        </a:graphic>
      </p:graphicFrame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3851275" y="6092825"/>
            <a:ext cx="253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000" b="1"/>
              <a:t>Fuente: Banco Central del Ecuador</a:t>
            </a:r>
            <a:endParaRPr lang="es-ES" sz="1000" b="1"/>
          </a:p>
          <a:p>
            <a:pPr indent="449263"/>
            <a:r>
              <a:rPr lang="es-EC" sz="1000" b="1"/>
              <a:t>Elaborado por: Los Autores</a:t>
            </a:r>
          </a:p>
        </p:txBody>
      </p:sp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0" y="946150"/>
            <a:ext cx="3225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/>
            <a:r>
              <a:rPr lang="es-EC" sz="1400" b="1">
                <a:solidFill>
                  <a:srgbClr val="FFFF00"/>
                </a:solidFill>
              </a:rPr>
              <a:t>Precios del Té Negro ecuatoriano por Kg.  a USA  desde 1990 hasta el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987675" y="344488"/>
            <a:ext cx="335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S" sz="3600" b="1">
                <a:solidFill>
                  <a:srgbClr val="FFFF00"/>
                </a:solidFill>
                <a:latin typeface="Arial" charset="0"/>
              </a:rPr>
              <a:t>Análisis FODA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116013" y="1628775"/>
            <a:ext cx="7559675" cy="3571875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00"/>
                </a:solidFill>
                <a:latin typeface="Arial" charset="0"/>
              </a:rPr>
              <a:t>FORTALEZAS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Producto arraigado a los hábitos de consumo mundiales.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Adecuadas condiciones Agro ecológicas.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Producto natural.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Buena calidad del producto.</a:t>
            </a:r>
            <a:endParaRPr lang="es-ES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2987675" y="344488"/>
            <a:ext cx="335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S" sz="3600" b="1">
                <a:solidFill>
                  <a:srgbClr val="FFFF00"/>
                </a:solidFill>
                <a:latin typeface="Arial" charset="0"/>
              </a:rPr>
              <a:t>Análisis FODA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116013" y="1557338"/>
            <a:ext cx="7127875" cy="3357562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00"/>
                </a:solidFill>
                <a:latin typeface="Arial" charset="0"/>
              </a:rPr>
              <a:t>OPORTUNIDADES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Gran demanda del producto a nivel internacional.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Dar valor agregado al Té.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Inestabilidad de  los volúmenes de producción en los países africanos.</a:t>
            </a:r>
            <a:endParaRPr lang="es-ES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2987675" y="344488"/>
            <a:ext cx="335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S" sz="3600" b="1">
                <a:solidFill>
                  <a:srgbClr val="FFFF00"/>
                </a:solidFill>
                <a:latin typeface="Arial" charset="0"/>
              </a:rPr>
              <a:t>Análisis FODA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900113" y="1412875"/>
            <a:ext cx="7559675" cy="4854575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00"/>
                </a:solidFill>
                <a:latin typeface="Arial" charset="0"/>
              </a:rPr>
              <a:t>DEBILIDADES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Asimetrías de información en cuanto a precios.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Costos de cosecha elevados.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Falta de un sistema de estandarización.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Altos costos de logística.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s-ES_tradnl" sz="28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_tradnl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2987675" y="344488"/>
            <a:ext cx="335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S" sz="3600" b="1">
                <a:solidFill>
                  <a:srgbClr val="FFFF00"/>
                </a:solidFill>
                <a:latin typeface="Arial" charset="0"/>
              </a:rPr>
              <a:t>Análisis FODA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755650" y="1412875"/>
            <a:ext cx="7704138" cy="442595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>
                <a:solidFill>
                  <a:srgbClr val="FFFF00"/>
                </a:solidFill>
                <a:latin typeface="Arial" charset="0"/>
              </a:rPr>
              <a:t>AMENAZAS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Crecimiento de la producción de los países africanos.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Alta concentración de nuestras exportaciones en USA.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Baja cotización y prestigio internacional de nuestro producto.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800" b="1">
                <a:latin typeface="Arial" charset="0"/>
              </a:rPr>
              <a:t>Barreras comerciales.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756126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3635375" y="0"/>
            <a:ext cx="177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S" sz="2000" b="1">
                <a:solidFill>
                  <a:srgbClr val="FFFF00"/>
                </a:solidFill>
                <a:latin typeface="Arial" charset="0"/>
              </a:rPr>
              <a:t>MATRIZ BCG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5724525" y="6521450"/>
            <a:ext cx="271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33400" y="19812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Especie Botánica:    	      Thea Sinensis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Tipos: 	                      “Sinensis, Assamica y Cambodiensis”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Zona de Cultivo:                      Amazonía Occidental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Clima:     		                   Templado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Humedad: 	   	                   70 – 90%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Temperatura: 	                   10 – 30 </a:t>
            </a: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ºC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Altitud: 		   	        500- 1500  y 2,000 – 2500 Metros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Desarrollo de la Plantación:    2 años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Época de Plantación:	        Cualquier época del año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Densidad por Hectárea:	        10,000–20,000 plantas </a:t>
            </a: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/</a:t>
            </a: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ha</a:t>
            </a:r>
            <a:endParaRPr lang="es-E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09800" y="228600"/>
            <a:ext cx="4011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C" sz="4000" b="1">
                <a:solidFill>
                  <a:srgbClr val="FFFF00"/>
                </a:solidFill>
                <a:latin typeface="Times New Roman" pitchFamily="18" charset="0"/>
              </a:rPr>
              <a:t>Camellia Sinensis</a:t>
            </a:r>
            <a:endParaRPr lang="es-ES" sz="16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611188" y="765175"/>
          <a:ext cx="7943850" cy="5114925"/>
        </p:xfrm>
        <a:graphic>
          <a:graphicData uri="http://schemas.openxmlformats.org/presentationml/2006/ole">
            <p:oleObj spid="_x0000_s185348" name="Gráfico" r:id="rId3" imgW="4229100" imgH="2438400" progId="Excel.Chart.8">
              <p:embed/>
            </p:oleObj>
          </a:graphicData>
        </a:graphic>
      </p:graphicFrame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1042988" y="6062663"/>
            <a:ext cx="2924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400" b="1">
                <a:latin typeface="Times New Roman" pitchFamily="18" charset="0"/>
              </a:rPr>
              <a:t>Fuente: Banco Central del Ecuador </a:t>
            </a:r>
            <a:endParaRPr lang="es-ES" sz="1400" b="1">
              <a:latin typeface="Times New Roman" pitchFamily="18" charset="0"/>
            </a:endParaRPr>
          </a:p>
          <a:p>
            <a:r>
              <a:rPr lang="es-EC" sz="1400" b="1">
                <a:latin typeface="Times New Roman" pitchFamily="18" charset="0"/>
              </a:rPr>
              <a:t>Elaborado por: Los Autores</a:t>
            </a: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1042988" y="260350"/>
            <a:ext cx="7475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000" b="1">
                <a:solidFill>
                  <a:srgbClr val="FFFF00"/>
                </a:solidFill>
                <a:latin typeface="Arial" charset="0"/>
              </a:rPr>
              <a:t>Ciclo de vida de las exportaciones ecuatorianas de té negro</a:t>
            </a:r>
            <a:r>
              <a:rPr lang="es-ES" sz="20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7" name="Group 3"/>
          <p:cNvGrpSpPr>
            <a:grpSpLocks noChangeAspect="1"/>
          </p:cNvGrpSpPr>
          <p:nvPr/>
        </p:nvGrpSpPr>
        <p:grpSpPr bwMode="auto">
          <a:xfrm>
            <a:off x="395288" y="620713"/>
            <a:ext cx="8280400" cy="6021387"/>
            <a:chOff x="-1289" y="6825"/>
            <a:chExt cx="14470" cy="10590"/>
          </a:xfrm>
        </p:grpSpPr>
        <p:sp>
          <p:nvSpPr>
            <p:cNvPr id="1495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-1289" y="6825"/>
              <a:ext cx="14470" cy="1059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FFFF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cxnSp>
          <p:nvCxnSpPr>
            <p:cNvPr id="149509" name="_s45088"/>
            <p:cNvCxnSpPr>
              <a:cxnSpLocks noChangeShapeType="1"/>
              <a:stCxn id="149529" idx="1"/>
              <a:endCxn id="149528" idx="2"/>
            </p:cNvCxnSpPr>
            <p:nvPr/>
          </p:nvCxnSpPr>
          <p:spPr bwMode="auto">
            <a:xfrm rot="10800000">
              <a:off x="9814" y="14655"/>
              <a:ext cx="415" cy="81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9510" name="_s45089"/>
            <p:cNvCxnSpPr>
              <a:cxnSpLocks noChangeShapeType="1"/>
              <a:stCxn id="149528" idx="1"/>
              <a:endCxn id="149525" idx="2"/>
            </p:cNvCxnSpPr>
            <p:nvPr/>
          </p:nvCxnSpPr>
          <p:spPr bwMode="auto">
            <a:xfrm rot="10800000">
              <a:off x="7874" y="13437"/>
              <a:ext cx="415" cy="823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9511" name="_s45090"/>
            <p:cNvCxnSpPr>
              <a:cxnSpLocks noChangeShapeType="1"/>
              <a:stCxn id="149527" idx="1"/>
              <a:endCxn id="149526" idx="2"/>
            </p:cNvCxnSpPr>
            <p:nvPr/>
          </p:nvCxnSpPr>
          <p:spPr bwMode="auto">
            <a:xfrm rot="10800000">
              <a:off x="4490" y="14655"/>
              <a:ext cx="415" cy="81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9512" name="_s45091"/>
            <p:cNvCxnSpPr>
              <a:cxnSpLocks noChangeShapeType="1"/>
              <a:stCxn id="149526" idx="1"/>
              <a:endCxn id="149523" idx="2"/>
            </p:cNvCxnSpPr>
            <p:nvPr/>
          </p:nvCxnSpPr>
          <p:spPr bwMode="auto">
            <a:xfrm rot="10800000">
              <a:off x="2550" y="13437"/>
              <a:ext cx="416" cy="823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9513" name="_s45092"/>
            <p:cNvCxnSpPr>
              <a:cxnSpLocks noChangeShapeType="1"/>
              <a:stCxn id="149525" idx="1"/>
              <a:endCxn id="149524" idx="2"/>
            </p:cNvCxnSpPr>
            <p:nvPr/>
          </p:nvCxnSpPr>
          <p:spPr bwMode="auto">
            <a:xfrm rot="10800000">
              <a:off x="5212" y="12229"/>
              <a:ext cx="415" cy="81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9514" name="_s45093"/>
            <p:cNvCxnSpPr>
              <a:cxnSpLocks noChangeShapeType="1"/>
              <a:stCxn id="149524" idx="0"/>
              <a:endCxn id="149521" idx="2"/>
            </p:cNvCxnSpPr>
            <p:nvPr/>
          </p:nvCxnSpPr>
          <p:spPr bwMode="auto">
            <a:xfrm rot="16200000">
              <a:off x="6697" y="9532"/>
              <a:ext cx="426" cy="3396"/>
            </a:xfrm>
            <a:prstGeom prst="bentConnector3">
              <a:avLst>
                <a:gd name="adj1" fmla="val 4963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9515" name="_s45094"/>
            <p:cNvCxnSpPr>
              <a:cxnSpLocks noChangeShapeType="1"/>
              <a:stCxn id="149523" idx="1"/>
              <a:endCxn id="149522" idx="2"/>
            </p:cNvCxnSpPr>
            <p:nvPr/>
          </p:nvCxnSpPr>
          <p:spPr bwMode="auto">
            <a:xfrm rot="10800000">
              <a:off x="-112" y="12229"/>
              <a:ext cx="416" cy="81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9516" name="_s45095"/>
            <p:cNvCxnSpPr>
              <a:cxnSpLocks noChangeShapeType="1"/>
              <a:stCxn id="149522" idx="0"/>
              <a:endCxn id="149520" idx="2"/>
            </p:cNvCxnSpPr>
            <p:nvPr/>
          </p:nvCxnSpPr>
          <p:spPr bwMode="auto">
            <a:xfrm rot="16200000">
              <a:off x="1373" y="9532"/>
              <a:ext cx="426" cy="3396"/>
            </a:xfrm>
            <a:prstGeom prst="bentConnector3">
              <a:avLst>
                <a:gd name="adj1" fmla="val 4963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9517" name="_s45096"/>
            <p:cNvCxnSpPr>
              <a:cxnSpLocks noChangeShapeType="1"/>
              <a:stCxn id="149521" idx="0"/>
              <a:endCxn id="149519" idx="2"/>
            </p:cNvCxnSpPr>
            <p:nvPr/>
          </p:nvCxnSpPr>
          <p:spPr bwMode="auto">
            <a:xfrm rot="5400000" flipH="1">
              <a:off x="7067" y="8259"/>
              <a:ext cx="426" cy="2656"/>
            </a:xfrm>
            <a:prstGeom prst="bentConnector3">
              <a:avLst>
                <a:gd name="adj1" fmla="val 4963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9518" name="_s45097"/>
            <p:cNvCxnSpPr>
              <a:cxnSpLocks noChangeShapeType="1"/>
              <a:stCxn id="149520" idx="0"/>
              <a:endCxn id="149519" idx="2"/>
            </p:cNvCxnSpPr>
            <p:nvPr/>
          </p:nvCxnSpPr>
          <p:spPr bwMode="auto">
            <a:xfrm rot="16200000">
              <a:off x="4405" y="8253"/>
              <a:ext cx="426" cy="2668"/>
            </a:xfrm>
            <a:prstGeom prst="bentConnector3">
              <a:avLst>
                <a:gd name="adj1" fmla="val 4963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49519" name="_s45098"/>
            <p:cNvSpPr>
              <a:spLocks noChangeArrowheads="1"/>
            </p:cNvSpPr>
            <p:nvPr/>
          </p:nvSpPr>
          <p:spPr bwMode="auto">
            <a:xfrm>
              <a:off x="4795" y="8590"/>
              <a:ext cx="2303" cy="7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21080" tIns="10540" rIns="21080" bIns="10540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Hacienda</a:t>
              </a:r>
            </a:p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Productor</a:t>
              </a:r>
            </a:p>
          </p:txBody>
        </p:sp>
        <p:sp>
          <p:nvSpPr>
            <p:cNvPr id="149520" name="_s45099"/>
            <p:cNvSpPr>
              <a:spLocks noChangeArrowheads="1"/>
            </p:cNvSpPr>
            <p:nvPr/>
          </p:nvSpPr>
          <p:spPr bwMode="auto">
            <a:xfrm>
              <a:off x="1655" y="9800"/>
              <a:ext cx="3256" cy="121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21080" tIns="10540" rIns="21080" bIns="10540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Comercialización</a:t>
              </a:r>
            </a:p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Mercado Interno</a:t>
              </a:r>
            </a:p>
          </p:txBody>
        </p:sp>
        <p:sp>
          <p:nvSpPr>
            <p:cNvPr id="149521" name="_s45100"/>
            <p:cNvSpPr>
              <a:spLocks noChangeArrowheads="1"/>
            </p:cNvSpPr>
            <p:nvPr/>
          </p:nvSpPr>
          <p:spPr bwMode="auto">
            <a:xfrm>
              <a:off x="6980" y="9800"/>
              <a:ext cx="3256" cy="121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21080" tIns="10540" rIns="21080" bIns="10540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Comercialización</a:t>
              </a:r>
            </a:p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Mercado Externo</a:t>
              </a:r>
            </a:p>
          </p:txBody>
        </p:sp>
        <p:sp>
          <p:nvSpPr>
            <p:cNvPr id="149522" name="_s45101"/>
            <p:cNvSpPr>
              <a:spLocks noChangeArrowheads="1"/>
            </p:cNvSpPr>
            <p:nvPr/>
          </p:nvSpPr>
          <p:spPr bwMode="auto">
            <a:xfrm>
              <a:off x="-1289" y="11442"/>
              <a:ext cx="2353" cy="78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21080" tIns="10540" rIns="21080" bIns="10540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Mayorista</a:t>
              </a:r>
            </a:p>
          </p:txBody>
        </p:sp>
        <p:sp>
          <p:nvSpPr>
            <p:cNvPr id="149523" name="_s45102"/>
            <p:cNvSpPr>
              <a:spLocks noChangeArrowheads="1"/>
            </p:cNvSpPr>
            <p:nvPr/>
          </p:nvSpPr>
          <p:spPr bwMode="auto">
            <a:xfrm>
              <a:off x="302" y="12653"/>
              <a:ext cx="4495" cy="7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21080" tIns="10540" rIns="21080" bIns="10540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Consumidor </a:t>
              </a:r>
            </a:p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Final</a:t>
              </a:r>
            </a:p>
          </p:txBody>
        </p:sp>
        <p:sp>
          <p:nvSpPr>
            <p:cNvPr id="149524" name="_s45103"/>
            <p:cNvSpPr>
              <a:spLocks noChangeArrowheads="1"/>
            </p:cNvSpPr>
            <p:nvPr/>
          </p:nvSpPr>
          <p:spPr bwMode="auto">
            <a:xfrm>
              <a:off x="4036" y="11442"/>
              <a:ext cx="2353" cy="78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21080" tIns="10540" rIns="21080" bIns="10540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Exportación </a:t>
              </a:r>
            </a:p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Directa</a:t>
              </a:r>
            </a:p>
          </p:txBody>
        </p:sp>
        <p:sp>
          <p:nvSpPr>
            <p:cNvPr id="149525" name="_s45104"/>
            <p:cNvSpPr>
              <a:spLocks noChangeArrowheads="1"/>
            </p:cNvSpPr>
            <p:nvPr/>
          </p:nvSpPr>
          <p:spPr bwMode="auto">
            <a:xfrm>
              <a:off x="5627" y="12653"/>
              <a:ext cx="4495" cy="7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21080" tIns="10540" rIns="21080" bIns="10540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Consumidor Corporativo</a:t>
              </a:r>
            </a:p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 Importador</a:t>
              </a:r>
            </a:p>
          </p:txBody>
        </p:sp>
        <p:sp>
          <p:nvSpPr>
            <p:cNvPr id="149526" name="_s45105"/>
            <p:cNvSpPr>
              <a:spLocks noChangeArrowheads="1"/>
            </p:cNvSpPr>
            <p:nvPr/>
          </p:nvSpPr>
          <p:spPr bwMode="auto">
            <a:xfrm>
              <a:off x="2964" y="13863"/>
              <a:ext cx="3050" cy="7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21080" tIns="10540" rIns="21080" bIns="10540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Materia Prima</a:t>
              </a:r>
            </a:p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(Procesamiento)</a:t>
              </a:r>
            </a:p>
          </p:txBody>
        </p:sp>
        <p:sp>
          <p:nvSpPr>
            <p:cNvPr id="149527" name="_s45106"/>
            <p:cNvSpPr>
              <a:spLocks noChangeArrowheads="1"/>
            </p:cNvSpPr>
            <p:nvPr/>
          </p:nvSpPr>
          <p:spPr bwMode="auto">
            <a:xfrm>
              <a:off x="4904" y="15079"/>
              <a:ext cx="2952" cy="7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21080" tIns="10540" rIns="21080" bIns="10540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Consumidor</a:t>
              </a:r>
            </a:p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Final</a:t>
              </a:r>
            </a:p>
          </p:txBody>
        </p:sp>
        <p:sp>
          <p:nvSpPr>
            <p:cNvPr id="149528" name="_s45107"/>
            <p:cNvSpPr>
              <a:spLocks noChangeArrowheads="1"/>
            </p:cNvSpPr>
            <p:nvPr/>
          </p:nvSpPr>
          <p:spPr bwMode="auto">
            <a:xfrm>
              <a:off x="8289" y="13863"/>
              <a:ext cx="3050" cy="7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24511" tIns="12254" rIns="24511" bIns="12254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Empaque para</a:t>
              </a:r>
            </a:p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Consumidor</a:t>
              </a:r>
            </a:p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Final </a:t>
              </a:r>
            </a:p>
          </p:txBody>
        </p:sp>
        <p:sp>
          <p:nvSpPr>
            <p:cNvPr id="149529" name="_s45108"/>
            <p:cNvSpPr>
              <a:spLocks noChangeArrowheads="1"/>
            </p:cNvSpPr>
            <p:nvPr/>
          </p:nvSpPr>
          <p:spPr bwMode="auto">
            <a:xfrm>
              <a:off x="10229" y="15079"/>
              <a:ext cx="2952" cy="7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4314" tIns="42157" rIns="84314" bIns="42157" anchor="ctr"/>
            <a:lstStyle/>
            <a:p>
              <a:pPr algn="ctr"/>
              <a:r>
                <a:rPr lang="es-ES" sz="1200">
                  <a:solidFill>
                    <a:srgbClr val="FFFF66"/>
                  </a:solidFill>
                  <a:latin typeface="Times New Roman" pitchFamily="18" charset="0"/>
                </a:rPr>
                <a:t>Procesamiento</a:t>
              </a:r>
            </a:p>
          </p:txBody>
        </p:sp>
      </p:grp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1344613" y="200025"/>
            <a:ext cx="573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C" sz="2400" b="1">
                <a:solidFill>
                  <a:srgbClr val="FFFF00"/>
                </a:solidFill>
                <a:latin typeface="Arial" charset="0"/>
              </a:rPr>
              <a:t>Estrategia de Canales de Distribución</a:t>
            </a:r>
            <a:r>
              <a:rPr lang="es-ES" sz="24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49577" name="Rectangle 73"/>
          <p:cNvSpPr>
            <a:spLocks noChangeArrowheads="1"/>
          </p:cNvSpPr>
          <p:nvPr/>
        </p:nvSpPr>
        <p:spPr bwMode="auto">
          <a:xfrm>
            <a:off x="5795963" y="6092825"/>
            <a:ext cx="271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66" name="Rectangle 26"/>
          <p:cNvSpPr>
            <a:spLocks noChangeArrowheads="1"/>
          </p:cNvSpPr>
          <p:nvPr/>
        </p:nvSpPr>
        <p:spPr bwMode="auto">
          <a:xfrm>
            <a:off x="2268538" y="260350"/>
            <a:ext cx="365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C" sz="2000" b="1">
                <a:solidFill>
                  <a:srgbClr val="FFFF00"/>
                </a:solidFill>
                <a:latin typeface="Arial" charset="0"/>
              </a:rPr>
              <a:t>Criterios de Comercio Justo</a:t>
            </a:r>
            <a:r>
              <a:rPr lang="es-EC" sz="20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240667" name="Rectangle 27"/>
          <p:cNvSpPr>
            <a:spLocks noChangeArrowheads="1"/>
          </p:cNvSpPr>
          <p:nvPr/>
        </p:nvSpPr>
        <p:spPr bwMode="auto">
          <a:xfrm>
            <a:off x="2339975" y="765175"/>
            <a:ext cx="35067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sz="1600" b="1">
                <a:latin typeface="Arial" charset="0"/>
              </a:rPr>
              <a:t>Precio justo</a:t>
            </a:r>
          </a:p>
          <a:p>
            <a:pPr>
              <a:buFontTx/>
              <a:buChar char="•"/>
            </a:pPr>
            <a:r>
              <a:rPr lang="es-EC" sz="1600" b="1">
                <a:latin typeface="Arial" charset="0"/>
              </a:rPr>
              <a:t>Pago adelantado</a:t>
            </a:r>
          </a:p>
          <a:p>
            <a:pPr>
              <a:buFontTx/>
              <a:buChar char="•"/>
            </a:pPr>
            <a:r>
              <a:rPr lang="es-EC" sz="1600" b="1">
                <a:latin typeface="Arial" charset="0"/>
              </a:rPr>
              <a:t>Relación a largo plazo</a:t>
            </a:r>
          </a:p>
          <a:p>
            <a:pPr>
              <a:buFontTx/>
              <a:buChar char="•"/>
            </a:pPr>
            <a:r>
              <a:rPr lang="es-EC" sz="1600" b="1">
                <a:latin typeface="Arial" charset="0"/>
              </a:rPr>
              <a:t>Envase</a:t>
            </a:r>
            <a:r>
              <a:rPr lang="es-EC" sz="1600">
                <a:latin typeface="Arial" charset="0"/>
              </a:rPr>
              <a:t> </a:t>
            </a:r>
          </a:p>
        </p:txBody>
      </p:sp>
      <p:sp>
        <p:nvSpPr>
          <p:cNvPr id="240668" name="Rectangle 28"/>
          <p:cNvSpPr>
            <a:spLocks noChangeArrowheads="1"/>
          </p:cNvSpPr>
          <p:nvPr/>
        </p:nvSpPr>
        <p:spPr bwMode="auto">
          <a:xfrm>
            <a:off x="1619250" y="1989138"/>
            <a:ext cx="5962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600" b="1">
                <a:solidFill>
                  <a:srgbClr val="FFFF00"/>
                </a:solidFill>
                <a:latin typeface="Arial" charset="0"/>
              </a:rPr>
              <a:t>Especificaciones para el Té Negro – ISO STANSDARD 3720:</a:t>
            </a:r>
          </a:p>
          <a:p>
            <a:r>
              <a:rPr lang="es-EC" sz="1600" b="1">
                <a:solidFill>
                  <a:srgbClr val="FFFF00"/>
                </a:solidFill>
                <a:latin typeface="Arial" charset="0"/>
              </a:rPr>
              <a:t> 808- Requerimientos químicos para el Té Negro</a:t>
            </a:r>
            <a:r>
              <a:rPr lang="es-EC" sz="16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pic>
        <p:nvPicPr>
          <p:cNvPr id="240669" name="Picture 2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565400"/>
            <a:ext cx="5905500" cy="3744913"/>
          </a:xfrm>
          <a:noFill/>
          <a:ln/>
        </p:spPr>
      </p:pic>
      <p:sp>
        <p:nvSpPr>
          <p:cNvPr id="240670" name="Rectangle 30"/>
          <p:cNvSpPr>
            <a:spLocks noChangeArrowheads="1"/>
          </p:cNvSpPr>
          <p:nvPr/>
        </p:nvSpPr>
        <p:spPr bwMode="auto">
          <a:xfrm>
            <a:off x="1547813" y="6278563"/>
            <a:ext cx="3627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Fuente: www.ecuarural-gov.ec/ecuagro</a:t>
            </a:r>
            <a:endParaRPr lang="es-ES" sz="1400" b="1"/>
          </a:p>
          <a:p>
            <a:pPr indent="449263"/>
            <a:r>
              <a:rPr lang="es-EC" sz="1400" b="1"/>
              <a:t> 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1662113" y="42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152581" name="Picture 5" descr="F:\Documents and Settings\DENSTV EVOLUTION\Mis documentos\Christian\Secondly\Graduation\WEB6\Translated version of http--www_mindspring_com-~gwil-yec_files\translate_c_files\moromap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00113" y="620713"/>
            <a:ext cx="3095625" cy="2619375"/>
          </a:xfrm>
          <a:gradFill rotWithShape="1">
            <a:gsLst>
              <a:gs pos="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</p:pic>
      <p:pic>
        <p:nvPicPr>
          <p:cNvPr id="15258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3716338"/>
            <a:ext cx="3095625" cy="2665412"/>
          </a:xfrm>
          <a:ln/>
        </p:spPr>
      </p:pic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1692275" y="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>
                <a:solidFill>
                  <a:srgbClr val="FFFF00"/>
                </a:solidFill>
              </a:rPr>
              <a:t>Localización</a:t>
            </a:r>
            <a:endParaRPr lang="es-ES" sz="2400" b="1">
              <a:solidFill>
                <a:srgbClr val="FFFF00"/>
              </a:solidFill>
            </a:endParaRPr>
          </a:p>
        </p:txBody>
      </p:sp>
      <p:pic>
        <p:nvPicPr>
          <p:cNvPr id="152587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356100" y="1125538"/>
            <a:ext cx="4537075" cy="4608512"/>
          </a:xfrm>
          <a:noFill/>
          <a:ln/>
        </p:spPr>
      </p:pic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724525" y="692150"/>
            <a:ext cx="210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C" b="1">
                <a:solidFill>
                  <a:srgbClr val="FFFF00"/>
                </a:solidFill>
              </a:rPr>
              <a:t>Método Cualitativo</a:t>
            </a:r>
            <a:r>
              <a:rPr lang="es-ES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4356100" y="5837238"/>
            <a:ext cx="271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2" name="Rectangle 12"/>
          <p:cNvSpPr>
            <a:spLocks noChangeArrowheads="1"/>
          </p:cNvSpPr>
          <p:nvPr/>
        </p:nvSpPr>
        <p:spPr bwMode="auto">
          <a:xfrm>
            <a:off x="1187450" y="620713"/>
            <a:ext cx="595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C" sz="2800" b="1">
                <a:solidFill>
                  <a:srgbClr val="FFFF00"/>
                </a:solidFill>
              </a:rPr>
              <a:t>Programa de Producción de Té Negro</a:t>
            </a:r>
          </a:p>
        </p:txBody>
      </p:sp>
      <p:sp>
        <p:nvSpPr>
          <p:cNvPr id="271373" name="Rectangle 13"/>
          <p:cNvSpPr>
            <a:spLocks noChangeArrowheads="1"/>
          </p:cNvSpPr>
          <p:nvPr/>
        </p:nvSpPr>
        <p:spPr bwMode="auto">
          <a:xfrm>
            <a:off x="2195513" y="5373688"/>
            <a:ext cx="3371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311275" algn="l"/>
              </a:tabLst>
            </a:pPr>
            <a:r>
              <a:rPr lang="es-EC" sz="1400" b="1"/>
              <a:t>Fuente: Producción planeada del proyecto</a:t>
            </a:r>
            <a:endParaRPr lang="es-ES" sz="1400" b="1"/>
          </a:p>
          <a:p>
            <a:pPr>
              <a:tabLst>
                <a:tab pos="1311275" algn="l"/>
              </a:tabLst>
            </a:pPr>
            <a:r>
              <a:rPr lang="es-EC" sz="1400" b="1"/>
              <a:t>Elaborado por: Los Autores</a:t>
            </a:r>
          </a:p>
        </p:txBody>
      </p:sp>
      <p:graphicFrame>
        <p:nvGraphicFramePr>
          <p:cNvPr id="271378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4572000" y="1412875"/>
          <a:ext cx="3095625" cy="3527425"/>
        </p:xfrm>
        <a:graphic>
          <a:graphicData uri="http://schemas.openxmlformats.org/presentationml/2006/ole">
            <p:oleObj spid="_x0000_s271378" name="Imagen de mapa de bits" r:id="rId3" imgW="1743318" imgH="3362794" progId="Paint.Picture">
              <p:embed/>
            </p:oleObj>
          </a:graphicData>
        </a:graphic>
      </p:graphicFrame>
      <p:graphicFrame>
        <p:nvGraphicFramePr>
          <p:cNvPr id="271391" name="Object 31"/>
          <p:cNvGraphicFramePr>
            <a:graphicFrameLocks noChangeAspect="1"/>
          </p:cNvGraphicFramePr>
          <p:nvPr>
            <p:ph sz="quarter" idx="3"/>
          </p:nvPr>
        </p:nvGraphicFramePr>
        <p:xfrm>
          <a:off x="1331913" y="1412875"/>
          <a:ext cx="3097212" cy="3527425"/>
        </p:xfrm>
        <a:graphic>
          <a:graphicData uri="http://schemas.openxmlformats.org/presentationml/2006/ole">
            <p:oleObj spid="_x0000_s271391" name="Imagen de mapa de bits" r:id="rId4" imgW="1704762" imgH="335238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6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341438"/>
            <a:ext cx="3095625" cy="1871662"/>
          </a:xfrm>
          <a:noFill/>
          <a:ln/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1403350" y="647700"/>
            <a:ext cx="239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2400" b="1">
                <a:solidFill>
                  <a:srgbClr val="FFFF00"/>
                </a:solidFill>
              </a:rPr>
              <a:t>Cosecha manual</a:t>
            </a:r>
            <a:r>
              <a:rPr lang="es-ES" sz="2400" b="1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609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4149725"/>
            <a:ext cx="3314700" cy="1895475"/>
          </a:xfrm>
          <a:noFill/>
          <a:ln/>
        </p:spPr>
      </p:pic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1187450" y="36449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2400" b="1">
                <a:solidFill>
                  <a:srgbClr val="FFFF00"/>
                </a:solidFill>
              </a:rPr>
              <a:t>Cosecha mecanizada</a:t>
            </a:r>
            <a:r>
              <a:rPr lang="es-ES" sz="24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4572000" y="1557338"/>
            <a:ext cx="3314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2400" b="1"/>
              <a:t>El costo de cosecha por </a:t>
            </a:r>
          </a:p>
          <a:p>
            <a:pPr eaLnBrk="0" hangingPunct="0"/>
            <a:r>
              <a:rPr lang="es-EC" sz="2400" b="1"/>
              <a:t>kilogramo a mano está</a:t>
            </a:r>
          </a:p>
          <a:p>
            <a:pPr eaLnBrk="0" hangingPunct="0"/>
            <a:r>
              <a:rPr lang="es-EC" sz="2400" b="1"/>
              <a:t> entre $ 0,05 y $ 0,06</a:t>
            </a:r>
            <a:r>
              <a:rPr lang="es-ES" sz="2400" b="1"/>
              <a:t> </a:t>
            </a:r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4643438" y="4508500"/>
            <a:ext cx="3279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2400" b="1"/>
              <a:t>El costo de cosecha </a:t>
            </a:r>
          </a:p>
          <a:p>
            <a:pPr eaLnBrk="0" hangingPunct="0"/>
            <a:r>
              <a:rPr lang="es-EC" sz="2400" b="1"/>
              <a:t>mecanizado es de $0,03</a:t>
            </a:r>
            <a:r>
              <a:rPr lang="es-E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1662113" y="42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7129462" cy="5399088"/>
          </a:xfrm>
          <a:prstGeom prst="rect">
            <a:avLst/>
          </a:prstGeom>
          <a:noFill/>
        </p:spPr>
      </p:pic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755650" y="0"/>
            <a:ext cx="8101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b="1">
                <a:solidFill>
                  <a:srgbClr val="FFFF00"/>
                </a:solidFill>
              </a:rPr>
              <a:t>Flujo del Proceso de Producción ( Método C .T .C. y Método </a:t>
            </a:r>
            <a:endParaRPr lang="es-ES">
              <a:solidFill>
                <a:srgbClr val="FFFF00"/>
              </a:solidFill>
            </a:endParaRPr>
          </a:p>
          <a:p>
            <a:pPr algn="ctr"/>
            <a:r>
              <a:rPr lang="es-EC" b="1">
                <a:solidFill>
                  <a:srgbClr val="FFFF00"/>
                </a:solidFill>
              </a:rPr>
              <a:t>Ortodoxo)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1116013" y="6340475"/>
            <a:ext cx="386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Fuente : CETCA (Compañía ecuatoriana del Té)</a:t>
            </a:r>
            <a:endParaRPr lang="es-ES" sz="1400" b="1"/>
          </a:p>
          <a:p>
            <a:pPr indent="449263"/>
            <a:r>
              <a:rPr lang="es-EC" sz="14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304800" y="908050"/>
          <a:ext cx="8515350" cy="1876425"/>
        </p:xfrm>
        <a:graphic>
          <a:graphicData uri="http://schemas.openxmlformats.org/presentationml/2006/ole">
            <p:oleObj spid="_x0000_s268290" name="Hoja de cálculo" r:id="rId3" imgW="6553561" imgH="1467091" progId="Excel.Sheet.8">
              <p:embed/>
            </p:oleObj>
          </a:graphicData>
        </a:graphic>
      </p:graphicFrame>
      <p:graphicFrame>
        <p:nvGraphicFramePr>
          <p:cNvPr id="268291" name="Object 3"/>
          <p:cNvGraphicFramePr>
            <a:graphicFrameLocks noChangeAspect="1"/>
          </p:cNvGraphicFramePr>
          <p:nvPr/>
        </p:nvGraphicFramePr>
        <p:xfrm>
          <a:off x="323850" y="3962400"/>
          <a:ext cx="8515350" cy="2201863"/>
        </p:xfrm>
        <a:graphic>
          <a:graphicData uri="http://schemas.openxmlformats.org/presentationml/2006/ole">
            <p:oleObj spid="_x0000_s268291" name="Hoja de cálculo" r:id="rId4" imgW="7430042" imgH="1952866" progId="Excel.Sheet.8">
              <p:embed/>
            </p:oleObj>
          </a:graphicData>
        </a:graphic>
      </p:graphicFrame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2843213" y="33337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solidFill>
                  <a:srgbClr val="FFFF00"/>
                </a:solidFill>
                <a:latin typeface="Times New Roman" pitchFamily="18" charset="0"/>
              </a:rPr>
              <a:t>Costos de Producción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771775" y="3357563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solidFill>
                  <a:srgbClr val="FFFF00"/>
                </a:solidFill>
                <a:latin typeface="Times New Roman" pitchFamily="18" charset="0"/>
              </a:rPr>
              <a:t>Costos de Operación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468313" y="6340475"/>
            <a:ext cx="4289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311275" algn="l"/>
              </a:tabLst>
            </a:pPr>
            <a:r>
              <a:rPr lang="es-EC" sz="1400" b="1"/>
              <a:t>Fuente: Cuadro de Costos Operacionales del  proyecto</a:t>
            </a:r>
            <a:endParaRPr lang="es-ES" sz="1400" b="1"/>
          </a:p>
          <a:p>
            <a:pPr>
              <a:tabLst>
                <a:tab pos="1311275" algn="l"/>
              </a:tabLst>
            </a:pPr>
            <a:r>
              <a:rPr lang="es-EC" sz="1400" b="1"/>
              <a:t>Elaborado por: Los Autores</a:t>
            </a: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323850" y="2781300"/>
            <a:ext cx="4298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311275" algn="l"/>
              </a:tabLst>
            </a:pPr>
            <a:r>
              <a:rPr lang="es-EC" sz="1400" b="1"/>
              <a:t>Fuente: Cuadro de Costos de Producción del  proyecto</a:t>
            </a:r>
            <a:endParaRPr lang="es-ES" sz="1400" b="1"/>
          </a:p>
          <a:p>
            <a:pPr>
              <a:tabLst>
                <a:tab pos="1311275" algn="l"/>
              </a:tabLst>
            </a:pPr>
            <a:r>
              <a:rPr lang="es-EC" sz="14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98" name="Rectangle 50"/>
          <p:cNvSpPr>
            <a:spLocks noChangeArrowheads="1"/>
          </p:cNvSpPr>
          <p:nvPr/>
        </p:nvSpPr>
        <p:spPr bwMode="auto">
          <a:xfrm>
            <a:off x="323850" y="115888"/>
            <a:ext cx="4824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3200" b="1">
                <a:solidFill>
                  <a:srgbClr val="FFFF00"/>
                </a:solidFill>
                <a:latin typeface="Arial" charset="0"/>
              </a:rPr>
              <a:t>Inversión del Proyecto</a:t>
            </a:r>
          </a:p>
        </p:txBody>
      </p:sp>
      <p:sp>
        <p:nvSpPr>
          <p:cNvPr id="155699" name="Text Box 51"/>
          <p:cNvSpPr txBox="1">
            <a:spLocks noChangeArrowheads="1"/>
          </p:cNvSpPr>
          <p:nvPr/>
        </p:nvSpPr>
        <p:spPr bwMode="auto">
          <a:xfrm>
            <a:off x="468313" y="6234113"/>
            <a:ext cx="38877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latin typeface="Arial" charset="0"/>
              </a:rPr>
              <a:t>Fuente: Cuadro de Inversiones del proyecto</a:t>
            </a:r>
          </a:p>
          <a:p>
            <a:pPr>
              <a:spcBef>
                <a:spcPct val="50000"/>
              </a:spcBef>
            </a:pPr>
            <a:r>
              <a:rPr lang="es-ES_tradnl" sz="1400" b="1">
                <a:latin typeface="Arial" charset="0"/>
              </a:rPr>
              <a:t>Elaborado por: Los Autores</a:t>
            </a:r>
            <a:endParaRPr lang="es-ES" sz="1400" b="1">
              <a:latin typeface="Arial" charset="0"/>
            </a:endParaRPr>
          </a:p>
        </p:txBody>
      </p:sp>
      <p:graphicFrame>
        <p:nvGraphicFramePr>
          <p:cNvPr id="155700" name="Object 52"/>
          <p:cNvGraphicFramePr>
            <a:graphicFrameLocks noChangeAspect="1"/>
          </p:cNvGraphicFramePr>
          <p:nvPr>
            <p:ph sz="quarter" idx="1"/>
          </p:nvPr>
        </p:nvGraphicFramePr>
        <p:xfrm>
          <a:off x="395288" y="836613"/>
          <a:ext cx="5545137" cy="5329237"/>
        </p:xfrm>
        <a:graphic>
          <a:graphicData uri="http://schemas.openxmlformats.org/presentationml/2006/ole">
            <p:oleObj spid="_x0000_s155700" name="Imagen de mapa de bits" r:id="rId3" imgW="2619048" imgH="1714739" progId="Paint.Picture">
              <p:embed/>
            </p:oleObj>
          </a:graphicData>
        </a:graphic>
      </p:graphicFrame>
      <p:pic>
        <p:nvPicPr>
          <p:cNvPr id="155702" name="Picture 54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32588" y="1700213"/>
            <a:ext cx="1511300" cy="1162050"/>
          </a:xfrm>
          <a:noFill/>
          <a:ln/>
        </p:spPr>
      </p:pic>
      <p:pic>
        <p:nvPicPr>
          <p:cNvPr id="155705" name="Picture 57" descr="F:\Documents and Settings\DENSTV EVOLUTION\Mis documentos\Christian\Secondly\Graduation\Hacienda\Google Image Result for www_vtek_chalmers_se-~v92tilma-tea-class-pictures-japan2_jpg_files\imgres_files\japan2.jpeg">
            <a:hlinkClick r:id="rId5" action="ppaction://hlinkfile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 r:link="rId7"/>
          <a:srcRect/>
          <a:stretch>
            <a:fillRect/>
          </a:stretch>
        </p:blipFill>
        <p:spPr>
          <a:xfrm>
            <a:off x="6732588" y="4365625"/>
            <a:ext cx="1511300" cy="1036638"/>
          </a:xfrm>
          <a:noFill/>
          <a:ln/>
        </p:spPr>
      </p:pic>
      <p:sp>
        <p:nvSpPr>
          <p:cNvPr id="155712" name="Rectangle 64"/>
          <p:cNvSpPr>
            <a:spLocks noChangeArrowheads="1"/>
          </p:cNvSpPr>
          <p:nvPr/>
        </p:nvSpPr>
        <p:spPr bwMode="auto">
          <a:xfrm>
            <a:off x="6994525" y="1196975"/>
            <a:ext cx="96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C" b="1">
                <a:solidFill>
                  <a:srgbClr val="FFFF00"/>
                </a:solidFill>
              </a:rPr>
              <a:t>Terreno</a:t>
            </a:r>
          </a:p>
        </p:txBody>
      </p:sp>
      <p:sp>
        <p:nvSpPr>
          <p:cNvPr id="155713" name="Rectangle 65"/>
          <p:cNvSpPr>
            <a:spLocks noChangeArrowheads="1"/>
          </p:cNvSpPr>
          <p:nvPr/>
        </p:nvSpPr>
        <p:spPr bwMode="auto">
          <a:xfrm>
            <a:off x="6443663" y="3573463"/>
            <a:ext cx="2119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C" b="1">
                <a:solidFill>
                  <a:srgbClr val="FFFF00"/>
                </a:solidFill>
              </a:rPr>
              <a:t>Cosechadora Oruga</a:t>
            </a:r>
          </a:p>
          <a:p>
            <a:pPr algn="ctr" eaLnBrk="0" hangingPunct="0"/>
            <a:r>
              <a:rPr lang="es-EC" b="1">
                <a:solidFill>
                  <a:srgbClr val="FFFF00"/>
                </a:solidFill>
              </a:rPr>
              <a:t> tipo argentino</a:t>
            </a:r>
            <a:r>
              <a:rPr lang="es-EC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3059113" y="18891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>
                <a:solidFill>
                  <a:srgbClr val="FFFF00"/>
                </a:solidFill>
                <a:latin typeface="Arial" charset="0"/>
              </a:rPr>
              <a:t>FINANCIAMIENTO</a:t>
            </a:r>
            <a:endParaRPr lang="es-ES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5508625" y="2565400"/>
            <a:ext cx="3384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>
                <a:latin typeface="Arial" charset="0"/>
              </a:rPr>
              <a:t>Fuente: Investigación propia</a:t>
            </a:r>
          </a:p>
          <a:p>
            <a:pPr>
              <a:spcBef>
                <a:spcPct val="50000"/>
              </a:spcBef>
            </a:pPr>
            <a:r>
              <a:rPr lang="es-ES_tradnl" sz="1200">
                <a:latin typeface="Arial" charset="0"/>
              </a:rPr>
              <a:t>Elaborado por: Los Autores</a:t>
            </a:r>
            <a:endParaRPr lang="es-ES" sz="1200">
              <a:latin typeface="Arial" charset="0"/>
            </a:endParaRPr>
          </a:p>
        </p:txBody>
      </p:sp>
      <p:sp>
        <p:nvSpPr>
          <p:cNvPr id="156713" name="Text Box 41"/>
          <p:cNvSpPr txBox="1">
            <a:spLocks noChangeArrowheads="1"/>
          </p:cNvSpPr>
          <p:nvPr/>
        </p:nvSpPr>
        <p:spPr bwMode="auto">
          <a:xfrm>
            <a:off x="395288" y="692150"/>
            <a:ext cx="5976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FFFF00"/>
                </a:solidFill>
                <a:latin typeface="Arial" charset="0"/>
              </a:rPr>
              <a:t>Deuda con la Corporación Financiera Nacional</a:t>
            </a:r>
            <a:endParaRPr lang="es-ES" sz="1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6714" name="Text Box 42"/>
          <p:cNvSpPr txBox="1">
            <a:spLocks noChangeArrowheads="1"/>
          </p:cNvSpPr>
          <p:nvPr/>
        </p:nvSpPr>
        <p:spPr bwMode="auto">
          <a:xfrm>
            <a:off x="611188" y="2420938"/>
            <a:ext cx="3384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>
                <a:latin typeface="Arial" charset="0"/>
              </a:rPr>
              <a:t>Fuente: Investigación propia</a:t>
            </a:r>
          </a:p>
          <a:p>
            <a:pPr>
              <a:spcBef>
                <a:spcPct val="50000"/>
              </a:spcBef>
            </a:pPr>
            <a:r>
              <a:rPr lang="es-ES_tradnl" sz="1200">
                <a:latin typeface="Arial" charset="0"/>
              </a:rPr>
              <a:t>Elaborado por: Los Autores</a:t>
            </a:r>
            <a:endParaRPr lang="es-ES" sz="1200">
              <a:latin typeface="Arial" charset="0"/>
            </a:endParaRPr>
          </a:p>
        </p:txBody>
      </p:sp>
      <p:graphicFrame>
        <p:nvGraphicFramePr>
          <p:cNvPr id="156787" name="Object 115"/>
          <p:cNvGraphicFramePr>
            <a:graphicFrameLocks noChangeAspect="1"/>
          </p:cNvGraphicFramePr>
          <p:nvPr>
            <p:ph sz="quarter" idx="2"/>
          </p:nvPr>
        </p:nvGraphicFramePr>
        <p:xfrm>
          <a:off x="468313" y="1052513"/>
          <a:ext cx="4319587" cy="1296987"/>
        </p:xfrm>
        <a:graphic>
          <a:graphicData uri="http://schemas.openxmlformats.org/presentationml/2006/ole">
            <p:oleObj spid="_x0000_s156787" name="Imagen de mapa de bits" r:id="rId3" imgW="2876190" imgH="600159" progId="Paint.Picture">
              <p:embed/>
            </p:oleObj>
          </a:graphicData>
        </a:graphic>
      </p:graphicFrame>
      <p:graphicFrame>
        <p:nvGraphicFramePr>
          <p:cNvPr id="156790" name="Object 118"/>
          <p:cNvGraphicFramePr>
            <a:graphicFrameLocks noChangeAspect="1"/>
          </p:cNvGraphicFramePr>
          <p:nvPr>
            <p:ph sz="quarter" idx="3"/>
          </p:nvPr>
        </p:nvGraphicFramePr>
        <p:xfrm>
          <a:off x="5508625" y="1196975"/>
          <a:ext cx="3097213" cy="1368425"/>
        </p:xfrm>
        <a:graphic>
          <a:graphicData uri="http://schemas.openxmlformats.org/presentationml/2006/ole">
            <p:oleObj spid="_x0000_s156790" name="Imagen de mapa de bits" r:id="rId4" imgW="2180952" imgH="447856" progId="Paint.Picture">
              <p:embed/>
            </p:oleObj>
          </a:graphicData>
        </a:graphic>
      </p:graphicFrame>
      <p:sp>
        <p:nvSpPr>
          <p:cNvPr id="156798" name="Text Box 126"/>
          <p:cNvSpPr txBox="1">
            <a:spLocks noChangeArrowheads="1"/>
          </p:cNvSpPr>
          <p:nvPr/>
        </p:nvSpPr>
        <p:spPr bwMode="auto">
          <a:xfrm>
            <a:off x="5292725" y="830263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FFFF00"/>
                </a:solidFill>
              </a:rPr>
              <a:t>Activos Fijos Financiados con deuda</a:t>
            </a:r>
            <a:endParaRPr lang="es-ES" b="1">
              <a:solidFill>
                <a:srgbClr val="FFFF00"/>
              </a:solidFill>
            </a:endParaRPr>
          </a:p>
        </p:txBody>
      </p:sp>
      <p:pic>
        <p:nvPicPr>
          <p:cNvPr id="156799" name="Picture 127"/>
          <p:cNvPicPr>
            <a:picLocks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3500438"/>
            <a:ext cx="8147050" cy="2797175"/>
          </a:xfrm>
          <a:noFill/>
          <a:ln/>
        </p:spPr>
      </p:pic>
      <p:sp>
        <p:nvSpPr>
          <p:cNvPr id="156800" name="Rectangle 128"/>
          <p:cNvSpPr>
            <a:spLocks noChangeArrowheads="1"/>
          </p:cNvSpPr>
          <p:nvPr/>
        </p:nvSpPr>
        <p:spPr bwMode="auto">
          <a:xfrm>
            <a:off x="2987675" y="3068638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400" b="1">
                <a:solidFill>
                  <a:srgbClr val="FFFF00"/>
                </a:solidFill>
                <a:latin typeface="Arial" charset="0"/>
              </a:rPr>
              <a:t>Amortización</a:t>
            </a:r>
            <a:r>
              <a:rPr lang="es-EC" sz="24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56801" name="Rectangle 129"/>
          <p:cNvSpPr>
            <a:spLocks noChangeArrowheads="1"/>
          </p:cNvSpPr>
          <p:nvPr/>
        </p:nvSpPr>
        <p:spPr bwMode="auto">
          <a:xfrm>
            <a:off x="827088" y="6400800"/>
            <a:ext cx="334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311275" algn="l"/>
              </a:tabLst>
            </a:pPr>
            <a:r>
              <a:rPr lang="es-EC" sz="1200">
                <a:latin typeface="Arial" charset="0"/>
              </a:rPr>
              <a:t>Fuente: Cuadro de financiamiento del proyecto</a:t>
            </a:r>
            <a:endParaRPr lang="es-ES" sz="1200">
              <a:latin typeface="Arial" charset="0"/>
            </a:endParaRPr>
          </a:p>
          <a:p>
            <a:pPr>
              <a:tabLst>
                <a:tab pos="1311275" algn="l"/>
              </a:tabLst>
            </a:pPr>
            <a:r>
              <a:rPr lang="es-EC" sz="1200">
                <a:latin typeface="Arial" charset="0"/>
              </a:rPr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1676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400" b="1">
                <a:solidFill>
                  <a:srgbClr val="990000"/>
                </a:solidFill>
                <a:latin typeface="Times New Roman" pitchFamily="18" charset="0"/>
              </a:rPr>
              <a:t>Variedades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" sz="2400" b="1">
                <a:solidFill>
                  <a:srgbClr val="990000"/>
                </a:solidFill>
                <a:latin typeface="Times New Roman" pitchFamily="18" charset="0"/>
              </a:rPr>
              <a:t>de Té</a:t>
            </a:r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58" name="Rectangle 62"/>
          <p:cNvSpPr>
            <a:spLocks noChangeArrowheads="1"/>
          </p:cNvSpPr>
          <p:nvPr/>
        </p:nvSpPr>
        <p:spPr bwMode="auto">
          <a:xfrm>
            <a:off x="2843213" y="333375"/>
            <a:ext cx="333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800" b="1">
                <a:solidFill>
                  <a:srgbClr val="FFFF00"/>
                </a:solidFill>
                <a:latin typeface="Arial" charset="0"/>
              </a:rPr>
              <a:t>Ventas e Ingresos</a:t>
            </a:r>
            <a:r>
              <a:rPr lang="es-ES" sz="28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57759" name="Rectangle 63"/>
          <p:cNvSpPr>
            <a:spLocks noChangeArrowheads="1"/>
          </p:cNvSpPr>
          <p:nvPr/>
        </p:nvSpPr>
        <p:spPr bwMode="auto">
          <a:xfrm>
            <a:off x="1547813" y="5991225"/>
            <a:ext cx="320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311275" algn="l"/>
              </a:tabLst>
            </a:pPr>
            <a:r>
              <a:rPr lang="es-EC" sz="1200">
                <a:latin typeface="Arial" charset="0"/>
              </a:rPr>
              <a:t>Fuente: Estimación de Ingresos del Proyecto</a:t>
            </a:r>
            <a:endParaRPr lang="es-ES" sz="1200">
              <a:latin typeface="Arial" charset="0"/>
            </a:endParaRPr>
          </a:p>
          <a:p>
            <a:pPr>
              <a:tabLst>
                <a:tab pos="1311275" algn="l"/>
              </a:tabLst>
            </a:pPr>
            <a:r>
              <a:rPr lang="es-EC" sz="1200">
                <a:latin typeface="Arial" charset="0"/>
              </a:rPr>
              <a:t>Elaborado por: Los Autores</a:t>
            </a:r>
          </a:p>
        </p:txBody>
      </p:sp>
      <p:graphicFrame>
        <p:nvGraphicFramePr>
          <p:cNvPr id="157760" name="Object 64"/>
          <p:cNvGraphicFramePr>
            <a:graphicFrameLocks noChangeAspect="1"/>
          </p:cNvGraphicFramePr>
          <p:nvPr>
            <p:ph/>
          </p:nvPr>
        </p:nvGraphicFramePr>
        <p:xfrm>
          <a:off x="1476375" y="981075"/>
          <a:ext cx="6408738" cy="4895850"/>
        </p:xfrm>
        <a:graphic>
          <a:graphicData uri="http://schemas.openxmlformats.org/presentationml/2006/ole">
            <p:oleObj spid="_x0000_s157760" name="Imagen de mapa de bits" r:id="rId3" imgW="2962689" imgH="142894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627313" y="260350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rgbClr val="FFFF00"/>
                </a:solidFill>
                <a:latin typeface="Arial" charset="0"/>
              </a:rPr>
              <a:t>Balance General Inicial</a:t>
            </a:r>
            <a:endParaRPr lang="es-ES" sz="2000" b="1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58927" name="Object 207"/>
          <p:cNvGraphicFramePr>
            <a:graphicFrameLocks noChangeAspect="1"/>
          </p:cNvGraphicFramePr>
          <p:nvPr>
            <p:ph/>
          </p:nvPr>
        </p:nvGraphicFramePr>
        <p:xfrm>
          <a:off x="395288" y="692150"/>
          <a:ext cx="8497887" cy="5743575"/>
        </p:xfrm>
        <a:graphic>
          <a:graphicData uri="http://schemas.openxmlformats.org/presentationml/2006/ole">
            <p:oleObj spid="_x0000_s158927" name="Hoja de cálculo" r:id="rId3" imgW="5123185" imgH="4401662" progId="Excel.Sheet.8">
              <p:embed/>
            </p:oleObj>
          </a:graphicData>
        </a:graphic>
      </p:graphicFrame>
      <p:sp>
        <p:nvSpPr>
          <p:cNvPr id="158929" name="Rectangle 209"/>
          <p:cNvSpPr>
            <a:spLocks noChangeArrowheads="1"/>
          </p:cNvSpPr>
          <p:nvPr/>
        </p:nvSpPr>
        <p:spPr bwMode="auto">
          <a:xfrm>
            <a:off x="827088" y="6461125"/>
            <a:ext cx="258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000" b="1"/>
              <a:t>Fuente: Balance General Inicial del proyecto</a:t>
            </a:r>
            <a:endParaRPr lang="es-ES" sz="1000" b="1"/>
          </a:p>
          <a:p>
            <a:pPr indent="449263"/>
            <a:r>
              <a:rPr lang="es-EC" sz="10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476375" y="476250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>
                <a:solidFill>
                  <a:srgbClr val="FFFF00"/>
                </a:solidFill>
                <a:latin typeface="Arial" charset="0"/>
              </a:rPr>
              <a:t>Estado de Pérdidas y Ganancias</a:t>
            </a:r>
            <a:endParaRPr lang="es-ES" sz="2400" b="1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60352" name="Object 608"/>
          <p:cNvGraphicFramePr>
            <a:graphicFrameLocks noChangeAspect="1"/>
          </p:cNvGraphicFramePr>
          <p:nvPr>
            <p:ph/>
          </p:nvPr>
        </p:nvGraphicFramePr>
        <p:xfrm>
          <a:off x="395288" y="981075"/>
          <a:ext cx="8497887" cy="5543550"/>
        </p:xfrm>
        <a:graphic>
          <a:graphicData uri="http://schemas.openxmlformats.org/presentationml/2006/ole">
            <p:oleObj spid="_x0000_s160352" name="Imagen de mapa de bits" r:id="rId3" imgW="5582429" imgH="2572109" progId="Paint.Picture">
              <p:embed/>
            </p:oleObj>
          </a:graphicData>
        </a:graphic>
      </p:graphicFrame>
      <p:sp>
        <p:nvSpPr>
          <p:cNvPr id="160354" name="Rectangle 610"/>
          <p:cNvSpPr>
            <a:spLocks noChangeArrowheads="1"/>
          </p:cNvSpPr>
          <p:nvPr/>
        </p:nvSpPr>
        <p:spPr bwMode="auto">
          <a:xfrm>
            <a:off x="827088" y="6461125"/>
            <a:ext cx="2436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000" b="1"/>
              <a:t>Fuente: Estado de Resultado del proyecto</a:t>
            </a:r>
            <a:endParaRPr lang="es-ES" sz="1000" b="1"/>
          </a:p>
          <a:p>
            <a:pPr indent="449263"/>
            <a:r>
              <a:rPr lang="es-EC" sz="10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622425" y="319088"/>
            <a:ext cx="592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C" sz="2000" b="1">
                <a:solidFill>
                  <a:srgbClr val="FFFF00"/>
                </a:solidFill>
                <a:latin typeface="Arial" charset="0"/>
              </a:rPr>
              <a:t>Cronograma de Instalación, Trabajo e Inversión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841625" y="6242050"/>
            <a:ext cx="252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C" sz="1400" b="1">
                <a:latin typeface="Arial" charset="0"/>
              </a:rPr>
              <a:t>Elaborado por: Los Autores</a:t>
            </a:r>
          </a:p>
        </p:txBody>
      </p:sp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36613"/>
            <a:ext cx="73914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2195513" y="404813"/>
            <a:ext cx="5183187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FFFF00"/>
                </a:solidFill>
                <a:latin typeface="Arial" charset="0"/>
              </a:rPr>
              <a:t>MISIÓN</a:t>
            </a:r>
          </a:p>
          <a:p>
            <a:pPr algn="ctr"/>
            <a:endParaRPr lang="es-ES" sz="2400" b="1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es-EC" sz="2000">
                <a:latin typeface="Arial" charset="0"/>
              </a:rPr>
              <a:t>Ser una empresa agro exportadora de Té, competitiva, de crecimiento sustentable que garantiza el cumplimiento de las necesidades inmediatas de nuestros clientes de los sectores alimenticios, industriales y exportadores.</a:t>
            </a:r>
            <a:endParaRPr lang="es-ES" sz="2000">
              <a:latin typeface="Arial" charset="0"/>
            </a:endParaRPr>
          </a:p>
          <a:p>
            <a:pPr algn="ctr"/>
            <a:r>
              <a:rPr lang="es-EC" sz="2000">
                <a:latin typeface="Arial" charset="0"/>
              </a:rPr>
              <a:t>La alta productividad, rendimiento y responsabilidad son los valores para ser reconocidos a nivel nacional e internacional.</a:t>
            </a:r>
          </a:p>
          <a:p>
            <a:pPr algn="ctr"/>
            <a:endParaRPr lang="es-ES_tradnl" sz="2000">
              <a:latin typeface="Arial" charset="0"/>
            </a:endParaRPr>
          </a:p>
          <a:p>
            <a:pPr algn="ctr"/>
            <a:endParaRPr lang="es-ES" sz="2000">
              <a:solidFill>
                <a:srgbClr val="FFFFCC"/>
              </a:solidFill>
              <a:latin typeface="Arial" charset="0"/>
            </a:endParaRPr>
          </a:p>
          <a:p>
            <a:pPr algn="ctr"/>
            <a:r>
              <a:rPr lang="es-EC" sz="2400" b="1">
                <a:solidFill>
                  <a:srgbClr val="FFFF00"/>
                </a:solidFill>
                <a:latin typeface="Arial" charset="0"/>
              </a:rPr>
              <a:t>VISIÓN</a:t>
            </a:r>
          </a:p>
          <a:p>
            <a:pPr algn="ctr"/>
            <a:endParaRPr lang="es-ES" sz="2400" b="1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es-EC" sz="2000">
                <a:latin typeface="Arial" charset="0"/>
              </a:rPr>
              <a:t>Ser reconocidos como la empresa agrícola líder en producción y exportación de Té Negro en Ecuador.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1052513"/>
            <a:ext cx="7323137" cy="5113337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971550" y="200025"/>
            <a:ext cx="69135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38088" anchor="ctr">
            <a:spAutoFit/>
          </a:bodyPr>
          <a:lstStyle/>
          <a:p>
            <a:pPr algn="ctr"/>
            <a:r>
              <a:rPr lang="es-EC" sz="2000" b="1">
                <a:solidFill>
                  <a:srgbClr val="FFFF00"/>
                </a:solidFill>
                <a:latin typeface="Arial" charset="0"/>
              </a:rPr>
              <a:t>Organigrama de la Compañía</a:t>
            </a:r>
            <a:endParaRPr lang="es-ES" sz="2000" b="1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es-EC" sz="2000" b="1">
                <a:solidFill>
                  <a:srgbClr val="FFFF00"/>
                </a:solidFill>
                <a:latin typeface="Arial" charset="0"/>
              </a:rPr>
              <a:t>“PRODUCTORES DE TÉ CÍA. LTDA.”</a:t>
            </a:r>
            <a:r>
              <a:rPr lang="es-ES" sz="20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2987675" y="6242050"/>
            <a:ext cx="252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400" b="1">
                <a:latin typeface="Arial" charset="0"/>
              </a:rPr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611188" y="1196975"/>
          <a:ext cx="2519362" cy="323850"/>
        </p:xfrm>
        <a:graphic>
          <a:graphicData uri="http://schemas.openxmlformats.org/presentationml/2006/ole">
            <p:oleObj spid="_x0000_s163843" name="Ecuación" r:id="rId3" imgW="1765080" imgH="304560" progId="Equation.3">
              <p:embed/>
            </p:oleObj>
          </a:graphicData>
        </a:graphic>
      </p:graphicFrame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448175" y="2581275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endParaRPr lang="es-ES" sz="1400">
              <a:latin typeface="Arial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468313" y="260350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b="1">
                <a:solidFill>
                  <a:srgbClr val="FFFF00"/>
                </a:solidFill>
                <a:latin typeface="Arial" charset="0"/>
              </a:rPr>
              <a:t>El Modelo de  Valuación de Activos de Capital ( MVAC) o ( Capital, Assets Pricing Model, CAPM )</a:t>
            </a:r>
            <a:r>
              <a:rPr lang="es-ES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611188" y="2133600"/>
            <a:ext cx="3289300" cy="342900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400" b="1">
                <a:solidFill>
                  <a:srgbClr val="000018"/>
                </a:solidFill>
                <a:latin typeface="Arial" charset="0"/>
              </a:rPr>
              <a:t>Prima por Riesgo ( Rm – Rf ):  8,6 %</a:t>
            </a:r>
            <a:r>
              <a:rPr lang="es-EC" sz="1400">
                <a:solidFill>
                  <a:srgbClr val="000018"/>
                </a:solidFill>
                <a:latin typeface="Arial" charset="0"/>
              </a:rPr>
              <a:t> 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611188" y="2565400"/>
            <a:ext cx="3116262" cy="342900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400" b="1">
                <a:solidFill>
                  <a:srgbClr val="000018"/>
                </a:solidFill>
                <a:latin typeface="Arial" charset="0"/>
              </a:rPr>
              <a:t>Tasa Libre de Riesgo ( Rf ):4,28 %</a:t>
            </a:r>
            <a:r>
              <a:rPr lang="es-EC" sz="1400">
                <a:solidFill>
                  <a:srgbClr val="000018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163849" name="Object 9"/>
          <p:cNvGraphicFramePr>
            <a:graphicFrameLocks noChangeAspect="1"/>
          </p:cNvGraphicFramePr>
          <p:nvPr/>
        </p:nvGraphicFramePr>
        <p:xfrm>
          <a:off x="3419475" y="1268413"/>
          <a:ext cx="990600" cy="241300"/>
        </p:xfrm>
        <a:graphic>
          <a:graphicData uri="http://schemas.openxmlformats.org/presentationml/2006/ole">
            <p:oleObj spid="_x0000_s163849" name="Ecuación" r:id="rId4" imgW="990360" imgH="241200" progId="Equation.3">
              <p:embed/>
            </p:oleObj>
          </a:graphicData>
        </a:graphic>
      </p:graphicFrame>
      <p:pic>
        <p:nvPicPr>
          <p:cNvPr id="163850" name="Picture 10" descr="h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268413"/>
            <a:ext cx="1685925" cy="1800225"/>
          </a:xfrm>
          <a:prstGeom prst="rect">
            <a:avLst/>
          </a:prstGeom>
          <a:noFill/>
        </p:spPr>
      </p:pic>
      <p:graphicFrame>
        <p:nvGraphicFramePr>
          <p:cNvPr id="163851" name="Object 11"/>
          <p:cNvGraphicFramePr>
            <a:graphicFrameLocks noChangeAspect="1"/>
          </p:cNvGraphicFramePr>
          <p:nvPr/>
        </p:nvGraphicFramePr>
        <p:xfrm>
          <a:off x="395288" y="4868863"/>
          <a:ext cx="2646362" cy="396875"/>
        </p:xfrm>
        <a:graphic>
          <a:graphicData uri="http://schemas.openxmlformats.org/presentationml/2006/ole">
            <p:oleObj spid="_x0000_s163851" name="Ecuación" r:id="rId6" imgW="2070000" imgH="304560" progId="Equation.3">
              <p:embed/>
            </p:oleObj>
          </a:graphicData>
        </a:graphic>
      </p:graphicFrame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611188" y="2997200"/>
            <a:ext cx="5113337" cy="555625"/>
          </a:xfrm>
          <a:prstGeom prst="rect">
            <a:avLst/>
          </a:prstGeom>
          <a:solidFill>
            <a:schemeClr val="tx2"/>
          </a:solidFill>
          <a:ln w="38100">
            <a:solidFill>
              <a:srgbClr val="F0EB2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rgbClr val="000018"/>
                </a:solidFill>
                <a:latin typeface="Arial" charset="0"/>
              </a:rPr>
              <a:t>(Costo de Capital o Rendimiento requerido por los inversionistas)</a:t>
            </a:r>
            <a:endParaRPr lang="es-ES" sz="1400" b="1">
              <a:solidFill>
                <a:srgbClr val="000018"/>
              </a:solidFill>
              <a:latin typeface="Arial" charset="0"/>
            </a:endParaRP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5795963" y="3500438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rgbClr val="F0EB22"/>
                </a:solidFill>
                <a:latin typeface="Arial" charset="0"/>
              </a:rPr>
              <a:t>Retorno de Mercado</a:t>
            </a:r>
            <a:endParaRPr lang="es-ES" sz="1400" b="1">
              <a:solidFill>
                <a:srgbClr val="F0EB22"/>
              </a:solidFill>
              <a:latin typeface="Arial" charset="0"/>
            </a:endParaRPr>
          </a:p>
        </p:txBody>
      </p:sp>
      <p:graphicFrame>
        <p:nvGraphicFramePr>
          <p:cNvPr id="163854" name="Object 14"/>
          <p:cNvGraphicFramePr>
            <a:graphicFrameLocks noChangeAspect="1"/>
          </p:cNvGraphicFramePr>
          <p:nvPr/>
        </p:nvGraphicFramePr>
        <p:xfrm>
          <a:off x="3492500" y="5013325"/>
          <a:ext cx="811213" cy="268288"/>
        </p:xfrm>
        <a:graphic>
          <a:graphicData uri="http://schemas.openxmlformats.org/presentationml/2006/ole">
            <p:oleObj spid="_x0000_s163854" name="Ecuación" r:id="rId7" imgW="863280" imgH="228600" progId="Equation.3">
              <p:embed/>
            </p:oleObj>
          </a:graphicData>
        </a:graphic>
      </p:graphicFrame>
      <p:graphicFrame>
        <p:nvGraphicFramePr>
          <p:cNvPr id="163855" name="Object 15"/>
          <p:cNvGraphicFramePr>
            <a:graphicFrameLocks noChangeAspect="1"/>
          </p:cNvGraphicFramePr>
          <p:nvPr/>
        </p:nvGraphicFramePr>
        <p:xfrm>
          <a:off x="381000" y="5516563"/>
          <a:ext cx="1182688" cy="288925"/>
        </p:xfrm>
        <a:graphic>
          <a:graphicData uri="http://schemas.openxmlformats.org/presentationml/2006/ole">
            <p:oleObj spid="_x0000_s163855" name="Ecuación" r:id="rId8" imgW="1015920" imgH="241200" progId="Equation.3">
              <p:embed/>
            </p:oleObj>
          </a:graphicData>
        </a:graphic>
      </p:graphicFrame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1835150" y="5516563"/>
            <a:ext cx="5113338" cy="555625"/>
          </a:xfrm>
          <a:prstGeom prst="rect">
            <a:avLst/>
          </a:prstGeom>
          <a:solidFill>
            <a:schemeClr val="tx2"/>
          </a:solidFill>
          <a:ln w="38100">
            <a:solidFill>
              <a:srgbClr val="F0EB2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>
                <a:solidFill>
                  <a:srgbClr val="000018"/>
                </a:solidFill>
                <a:latin typeface="Arial" charset="0"/>
              </a:rPr>
              <a:t>(Costo de Capital o Rendimiento requerido por los inversionistas)</a:t>
            </a:r>
            <a:endParaRPr lang="es-ES" sz="1400" b="1">
              <a:solidFill>
                <a:srgbClr val="000018"/>
              </a:solidFill>
              <a:latin typeface="Arial" charset="0"/>
            </a:endParaRPr>
          </a:p>
        </p:txBody>
      </p:sp>
      <p:sp>
        <p:nvSpPr>
          <p:cNvPr id="163857" name="Rectangle 17"/>
          <p:cNvSpPr>
            <a:spLocks noChangeArrowheads="1"/>
          </p:cNvSpPr>
          <p:nvPr/>
        </p:nvSpPr>
        <p:spPr bwMode="auto">
          <a:xfrm>
            <a:off x="250825" y="4005263"/>
            <a:ext cx="8893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1600" b="1">
                <a:solidFill>
                  <a:srgbClr val="FFFF00"/>
                </a:solidFill>
                <a:latin typeface="Arial" charset="0"/>
              </a:rPr>
              <a:t>El Modelo de  Valuación de Activos de Capital ( MVAC) o ( Capital, Assets Pricing Model, CAPM )</a:t>
            </a:r>
            <a:r>
              <a:rPr lang="es-ES" sz="1600" b="1">
                <a:solidFill>
                  <a:srgbClr val="FFFF00"/>
                </a:solidFill>
                <a:latin typeface="Arial" charset="0"/>
              </a:rPr>
              <a:t>  + Riesgo país</a:t>
            </a:r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>
            <a:off x="3059113" y="1773238"/>
            <a:ext cx="3313112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163861" name="Object 21"/>
          <p:cNvGraphicFramePr>
            <a:graphicFrameLocks noChangeAspect="1"/>
          </p:cNvGraphicFramePr>
          <p:nvPr>
            <p:ph/>
          </p:nvPr>
        </p:nvGraphicFramePr>
        <p:xfrm>
          <a:off x="611188" y="1700213"/>
          <a:ext cx="1728787" cy="407987"/>
        </p:xfrm>
        <a:graphic>
          <a:graphicData uri="http://schemas.openxmlformats.org/presentationml/2006/ole">
            <p:oleObj spid="_x0000_s163861" name="Ecuación" r:id="rId9" imgW="1168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539750" y="333375"/>
            <a:ext cx="851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b="1">
                <a:solidFill>
                  <a:srgbClr val="FFFF00"/>
                </a:solidFill>
                <a:latin typeface="Arial" charset="0"/>
              </a:rPr>
              <a:t>Costo de Capital Promedio Ponderado  (Wage Average Capital Cost, WACC)</a:t>
            </a:r>
            <a:r>
              <a:rPr lang="es-ES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2124075" y="1125538"/>
          <a:ext cx="3816350" cy="790575"/>
        </p:xfrm>
        <a:graphic>
          <a:graphicData uri="http://schemas.openxmlformats.org/presentationml/2006/ole">
            <p:oleObj spid="_x0000_s164868" name="Ecuación" r:id="rId3" imgW="2032000" imgH="520700" progId="Equation.3">
              <p:embed/>
            </p:oleObj>
          </a:graphicData>
        </a:graphic>
      </p:graphicFrame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395288" y="2254250"/>
            <a:ext cx="8208962" cy="1597025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sz="1600" b="1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CCPP: </a:t>
            </a:r>
            <a:r>
              <a:rPr lang="es-EC" sz="16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Es el costo Promedio Ponderado que para nuestro proyecto será la Tasa Mínima atractiva de Retorno (TMAR)</a:t>
            </a:r>
          </a:p>
          <a:p>
            <a:r>
              <a:rPr lang="es-EC" sz="1600" b="1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E = </a:t>
            </a:r>
            <a:r>
              <a:rPr lang="es-EC" sz="16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Es el Valor del Aporte de los Accionistas.</a:t>
            </a:r>
          </a:p>
          <a:p>
            <a:r>
              <a:rPr lang="es-EC" sz="1600" b="1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D = </a:t>
            </a:r>
            <a:r>
              <a:rPr lang="es-EC" sz="16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Es el Valor de la Deuda.</a:t>
            </a:r>
          </a:p>
          <a:p>
            <a:pPr eaLnBrk="0" hangingPunct="0"/>
            <a:r>
              <a:rPr lang="es-EC" sz="1600" b="1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V = </a:t>
            </a:r>
            <a:r>
              <a:rPr lang="es-EC" sz="16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Es la Suma de la Deuda más el Capital Social</a:t>
            </a:r>
            <a:r>
              <a:rPr lang="es-EC" sz="1600" b="1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.</a:t>
            </a:r>
            <a:endParaRPr lang="es-ES" sz="1600" b="1">
              <a:solidFill>
                <a:srgbClr val="000018"/>
              </a:solidFill>
              <a:latin typeface="Arial" charset="0"/>
            </a:endParaRPr>
          </a:p>
          <a:p>
            <a:pPr eaLnBrk="0" hangingPunct="0"/>
            <a:endParaRPr lang="es-ES" sz="1600" b="1">
              <a:solidFill>
                <a:srgbClr val="000018"/>
              </a:solidFill>
              <a:latin typeface="Arial" charset="0"/>
            </a:endParaRPr>
          </a:p>
        </p:txBody>
      </p:sp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395288" y="4221163"/>
          <a:ext cx="655637" cy="504825"/>
        </p:xfrm>
        <a:graphic>
          <a:graphicData uri="http://schemas.openxmlformats.org/presentationml/2006/ole">
            <p:oleObj spid="_x0000_s164870" name="Ecuación" r:id="rId4" imgW="368300" imgH="241300" progId="Equation.3">
              <p:embed/>
            </p:oleObj>
          </a:graphicData>
        </a:graphic>
      </p:graphicFrame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1042988" y="4202113"/>
            <a:ext cx="7561262" cy="555625"/>
          </a:xfrm>
          <a:prstGeom prst="rect">
            <a:avLst/>
          </a:prstGeom>
          <a:solidFill>
            <a:schemeClr val="tx2"/>
          </a:solidFill>
          <a:ln w="38100">
            <a:solidFill>
              <a:srgbClr val="F0EB2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sz="1400" baseline="-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s-EC" sz="14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Es la tasa de retorno exigida por la deuda ( acreedores).</a:t>
            </a:r>
            <a:endParaRPr lang="es-ES" sz="1400">
              <a:solidFill>
                <a:srgbClr val="000018"/>
              </a:solidFill>
              <a:latin typeface="Arial" charset="0"/>
            </a:endParaRPr>
          </a:p>
          <a:p>
            <a:pPr algn="ctr" eaLnBrk="0" hangingPunct="0"/>
            <a:endParaRPr lang="es-ES" sz="1400">
              <a:solidFill>
                <a:srgbClr val="000018"/>
              </a:solidFill>
              <a:latin typeface="Arial" charset="0"/>
            </a:endParaRPr>
          </a:p>
        </p:txBody>
      </p:sp>
      <p:graphicFrame>
        <p:nvGraphicFramePr>
          <p:cNvPr id="164872" name="Object 8"/>
          <p:cNvGraphicFramePr>
            <a:graphicFrameLocks noChangeAspect="1"/>
          </p:cNvGraphicFramePr>
          <p:nvPr/>
        </p:nvGraphicFramePr>
        <p:xfrm>
          <a:off x="395288" y="4724400"/>
          <a:ext cx="655637" cy="433388"/>
        </p:xfrm>
        <a:graphic>
          <a:graphicData uri="http://schemas.openxmlformats.org/presentationml/2006/ole">
            <p:oleObj spid="_x0000_s164872" name="Ecuación" r:id="rId5" imgW="342751" imgH="241195" progId="Equation.3">
              <p:embed/>
            </p:oleObj>
          </a:graphicData>
        </a:graphic>
      </p:graphicFrame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1042988" y="4778375"/>
            <a:ext cx="7561262" cy="404813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Es la tasa de retorno exigida por el Capital Propio o Capital social.</a:t>
            </a:r>
            <a:endParaRPr lang="es-EC">
              <a:solidFill>
                <a:srgbClr val="000018"/>
              </a:solidFill>
              <a:latin typeface="Arial" charset="0"/>
            </a:endParaRPr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395288" y="5199063"/>
            <a:ext cx="8208962" cy="374650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1600" b="1">
                <a:solidFill>
                  <a:srgbClr val="000018"/>
                </a:solidFill>
                <a:latin typeface="Arial" charset="0"/>
              </a:rPr>
              <a:t>CCPP = ( ( 50.000 / 121.383,50)*12%) + (  (71.383,50/ 121.383,50)*22,72 %)</a:t>
            </a:r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395288" y="5584825"/>
            <a:ext cx="8208962" cy="374650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1600" b="1">
                <a:solidFill>
                  <a:srgbClr val="000018"/>
                </a:solidFill>
                <a:latin typeface="Arial" charset="0"/>
              </a:rPr>
              <a:t>CCPP =  </a:t>
            </a:r>
            <a:r>
              <a:rPr lang="es-EC" sz="1600">
                <a:solidFill>
                  <a:srgbClr val="000018"/>
                </a:solidFill>
                <a:latin typeface="Arial" charset="0"/>
              </a:rPr>
              <a:t>18,30 %</a:t>
            </a:r>
            <a:r>
              <a:rPr lang="es-ES" sz="1600">
                <a:solidFill>
                  <a:srgbClr val="000018"/>
                </a:solidFill>
                <a:latin typeface="Arial" charset="0"/>
              </a:rPr>
              <a:t> (TMAR)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835150" y="0"/>
            <a:ext cx="5329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>
                <a:solidFill>
                  <a:srgbClr val="F0EB22"/>
                </a:solidFill>
                <a:latin typeface="Arial" charset="0"/>
              </a:rPr>
              <a:t>Flujo de Caja</a:t>
            </a:r>
            <a:endParaRPr lang="es-ES" sz="2800" b="1">
              <a:solidFill>
                <a:srgbClr val="F0EB22"/>
              </a:solidFill>
              <a:latin typeface="Arial" charset="0"/>
            </a:endParaRPr>
          </a:p>
        </p:txBody>
      </p:sp>
      <p:graphicFrame>
        <p:nvGraphicFramePr>
          <p:cNvPr id="166771" name="Object 883"/>
          <p:cNvGraphicFramePr>
            <a:graphicFrameLocks noChangeAspect="1"/>
          </p:cNvGraphicFramePr>
          <p:nvPr>
            <p:ph sz="half" idx="1"/>
          </p:nvPr>
        </p:nvGraphicFramePr>
        <p:xfrm>
          <a:off x="457200" y="717550"/>
          <a:ext cx="8435975" cy="5591175"/>
        </p:xfrm>
        <a:graphic>
          <a:graphicData uri="http://schemas.openxmlformats.org/presentationml/2006/ole">
            <p:oleObj spid="_x0000_s166771" name="Imagen de mapa de bits" r:id="rId3" imgW="5971429" imgH="3696216" progId="Paint.Picture">
              <p:embed/>
            </p:oleObj>
          </a:graphicData>
        </a:graphic>
      </p:graphicFrame>
      <p:sp>
        <p:nvSpPr>
          <p:cNvPr id="166773" name="Rectangle 885"/>
          <p:cNvSpPr>
            <a:spLocks noChangeArrowheads="1"/>
          </p:cNvSpPr>
          <p:nvPr/>
        </p:nvSpPr>
        <p:spPr bwMode="auto">
          <a:xfrm>
            <a:off x="827088" y="6461125"/>
            <a:ext cx="2036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000" b="1"/>
              <a:t>Fuente: Flujo de Caja del proyecto</a:t>
            </a:r>
            <a:endParaRPr lang="es-ES" sz="1000" b="1"/>
          </a:p>
          <a:p>
            <a:pPr indent="449263"/>
            <a:r>
              <a:rPr lang="es-EC" sz="1000" b="1"/>
              <a:t>Elaborado por: Los Autores</a:t>
            </a:r>
          </a:p>
        </p:txBody>
      </p:sp>
      <p:graphicFrame>
        <p:nvGraphicFramePr>
          <p:cNvPr id="166774" name="Object 886"/>
          <p:cNvGraphicFramePr>
            <a:graphicFrameLocks noChangeAspect="1"/>
          </p:cNvGraphicFramePr>
          <p:nvPr>
            <p:ph sz="half" idx="2"/>
          </p:nvPr>
        </p:nvGraphicFramePr>
        <p:xfrm>
          <a:off x="6084888" y="908050"/>
          <a:ext cx="2808287" cy="5400675"/>
        </p:xfrm>
        <a:graphic>
          <a:graphicData uri="http://schemas.openxmlformats.org/presentationml/2006/ole">
            <p:oleObj spid="_x0000_s166774" name="Imagen de mapa de bits" r:id="rId4" imgW="1952898" imgH="3677163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22" name="Rectangle 110"/>
          <p:cNvSpPr>
            <a:spLocks noChangeArrowheads="1"/>
          </p:cNvSpPr>
          <p:nvPr/>
        </p:nvSpPr>
        <p:spPr bwMode="auto">
          <a:xfrm>
            <a:off x="1547813" y="215900"/>
            <a:ext cx="695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>
              <a:tabLst>
                <a:tab pos="457200" algn="l"/>
              </a:tabLst>
            </a:pPr>
            <a:r>
              <a:rPr lang="es-EC" sz="2400" b="1">
                <a:solidFill>
                  <a:srgbClr val="FFFF00"/>
                </a:solidFill>
                <a:latin typeface="Arial" charset="0"/>
              </a:rPr>
              <a:t>Factibilidad Privada ( VAN, TMAR Vs.  TIR  )</a:t>
            </a:r>
          </a:p>
        </p:txBody>
      </p:sp>
      <p:sp>
        <p:nvSpPr>
          <p:cNvPr id="167023" name="Rectangle 111"/>
          <p:cNvSpPr>
            <a:spLocks noChangeArrowheads="1"/>
          </p:cNvSpPr>
          <p:nvPr/>
        </p:nvSpPr>
        <p:spPr bwMode="auto">
          <a:xfrm>
            <a:off x="5338763" y="5426075"/>
            <a:ext cx="2749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C">
                <a:latin typeface="Arial" charset="0"/>
              </a:rPr>
              <a:t>TIR            TMAR</a:t>
            </a:r>
          </a:p>
          <a:p>
            <a:pPr algn="ctr"/>
            <a:endParaRPr lang="es-EC">
              <a:latin typeface="Arial" charset="0"/>
            </a:endParaRPr>
          </a:p>
          <a:p>
            <a:pPr algn="ctr"/>
            <a:r>
              <a:rPr lang="es-EC">
                <a:latin typeface="Arial" charset="0"/>
              </a:rPr>
              <a:t>28,70  %            18,30 %</a:t>
            </a:r>
            <a:r>
              <a:rPr lang="es-ES">
                <a:latin typeface="Arial" charset="0"/>
              </a:rPr>
              <a:t> </a:t>
            </a:r>
          </a:p>
        </p:txBody>
      </p:sp>
      <p:graphicFrame>
        <p:nvGraphicFramePr>
          <p:cNvPr id="167024" name="Object 112"/>
          <p:cNvGraphicFramePr>
            <a:graphicFrameLocks noChangeAspect="1"/>
          </p:cNvGraphicFramePr>
          <p:nvPr/>
        </p:nvGraphicFramePr>
        <p:xfrm>
          <a:off x="6553200" y="1905000"/>
          <a:ext cx="1409700" cy="600075"/>
        </p:xfrm>
        <a:graphic>
          <a:graphicData uri="http://schemas.openxmlformats.org/presentationml/2006/ole">
            <p:oleObj spid="_x0000_s167024" name="Ecuación" r:id="rId3" imgW="1409700" imgH="596900" progId="Equation.3">
              <p:embed/>
            </p:oleObj>
          </a:graphicData>
        </a:graphic>
      </p:graphicFrame>
      <p:sp>
        <p:nvSpPr>
          <p:cNvPr id="167025" name="Rectangle 113"/>
          <p:cNvSpPr>
            <a:spLocks noChangeArrowheads="1"/>
          </p:cNvSpPr>
          <p:nvPr/>
        </p:nvSpPr>
        <p:spPr bwMode="auto">
          <a:xfrm>
            <a:off x="5508625" y="1196975"/>
            <a:ext cx="1008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sz="1200" b="1">
                <a:latin typeface="Arial" charset="0"/>
                <a:cs typeface="Times New Roman" pitchFamily="18" charset="0"/>
              </a:rPr>
              <a:t>Donde:</a:t>
            </a:r>
            <a:endParaRPr lang="es-ES" sz="1400" b="1">
              <a:latin typeface="Arial" charset="0"/>
            </a:endParaRPr>
          </a:p>
          <a:p>
            <a:pPr eaLnBrk="0" hangingPunct="0"/>
            <a:endParaRPr lang="es-ES" b="1">
              <a:latin typeface="Arial" charset="0"/>
            </a:endParaRPr>
          </a:p>
        </p:txBody>
      </p:sp>
      <p:sp>
        <p:nvSpPr>
          <p:cNvPr id="167026" name="Rectangle 114"/>
          <p:cNvSpPr>
            <a:spLocks noChangeArrowheads="1"/>
          </p:cNvSpPr>
          <p:nvPr/>
        </p:nvSpPr>
        <p:spPr bwMode="auto">
          <a:xfrm>
            <a:off x="5029200" y="2894013"/>
            <a:ext cx="3973513" cy="10683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C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FC</a:t>
            </a:r>
            <a:r>
              <a:rPr lang="es-EC" sz="12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i: Es el Flujo de Caja del año i.</a:t>
            </a:r>
            <a:endParaRPr lang="es-ES" sz="1400">
              <a:solidFill>
                <a:srgbClr val="000018"/>
              </a:solidFill>
              <a:latin typeface="Arial" charset="0"/>
            </a:endParaRPr>
          </a:p>
          <a:p>
            <a:pPr algn="just" eaLnBrk="0" hangingPunct="0"/>
            <a:r>
              <a:rPr lang="es-EC" sz="16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R: </a:t>
            </a:r>
            <a:r>
              <a:rPr lang="es-EC" sz="12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Es el costo nominal de capital Promedio Ponderado,</a:t>
            </a:r>
          </a:p>
          <a:p>
            <a:pPr algn="just" eaLnBrk="0" hangingPunct="0"/>
            <a:r>
              <a:rPr lang="es-EC" sz="12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 calculado anteriormente (TMR).</a:t>
            </a:r>
            <a:endParaRPr lang="es-ES" sz="1400">
              <a:solidFill>
                <a:srgbClr val="000018"/>
              </a:solidFill>
              <a:latin typeface="Arial" charset="0"/>
            </a:endParaRPr>
          </a:p>
          <a:p>
            <a:pPr algn="just" eaLnBrk="0" hangingPunct="0"/>
            <a:r>
              <a:rPr lang="es-EC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t</a:t>
            </a:r>
            <a:r>
              <a:rPr lang="es-EC" sz="16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s-EC" sz="1200">
                <a:solidFill>
                  <a:srgbClr val="000018"/>
                </a:solidFill>
                <a:latin typeface="Arial" charset="0"/>
                <a:cs typeface="Times New Roman" pitchFamily="18" charset="0"/>
              </a:rPr>
              <a:t>Es el tiempo, es decir el número de períodos.</a:t>
            </a:r>
            <a:endParaRPr lang="es-EC">
              <a:solidFill>
                <a:srgbClr val="000018"/>
              </a:solidFill>
              <a:latin typeface="Arial" charset="0"/>
            </a:endParaRPr>
          </a:p>
        </p:txBody>
      </p:sp>
      <p:sp>
        <p:nvSpPr>
          <p:cNvPr id="167027" name="Rectangle 115"/>
          <p:cNvSpPr>
            <a:spLocks noChangeArrowheads="1"/>
          </p:cNvSpPr>
          <p:nvPr/>
        </p:nvSpPr>
        <p:spPr bwMode="auto">
          <a:xfrm>
            <a:off x="684213" y="5734050"/>
            <a:ext cx="31988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400">
                <a:latin typeface="Arial" charset="0"/>
              </a:rPr>
              <a:t>Se necesita esperar 6 años para que</a:t>
            </a:r>
          </a:p>
          <a:p>
            <a:r>
              <a:rPr lang="es-EC" sz="1400">
                <a:latin typeface="Arial" charset="0"/>
              </a:rPr>
              <a:t>los flujos de caja cubran el monto total</a:t>
            </a:r>
          </a:p>
          <a:p>
            <a:r>
              <a:rPr lang="es-EC" sz="1400">
                <a:latin typeface="Arial" charset="0"/>
              </a:rPr>
              <a:t>de la Inversión Inicial </a:t>
            </a:r>
          </a:p>
        </p:txBody>
      </p:sp>
      <p:graphicFrame>
        <p:nvGraphicFramePr>
          <p:cNvPr id="167028" name="Object 116"/>
          <p:cNvGraphicFramePr>
            <a:graphicFrameLocks noChangeAspect="1"/>
          </p:cNvGraphicFramePr>
          <p:nvPr/>
        </p:nvGraphicFramePr>
        <p:xfrm>
          <a:off x="4800600" y="4495800"/>
          <a:ext cx="4029075" cy="533400"/>
        </p:xfrm>
        <a:graphic>
          <a:graphicData uri="http://schemas.openxmlformats.org/presentationml/2006/ole">
            <p:oleObj spid="_x0000_s167028" name="Ecuación" r:id="rId4" imgW="4356100" imgH="533400" progId="Equation.3">
              <p:embed/>
            </p:oleObj>
          </a:graphicData>
        </a:graphic>
      </p:graphicFrame>
      <p:graphicFrame>
        <p:nvGraphicFramePr>
          <p:cNvPr id="167042" name="Object 130"/>
          <p:cNvGraphicFramePr>
            <a:graphicFrameLocks noChangeAspect="1"/>
          </p:cNvGraphicFramePr>
          <p:nvPr>
            <p:ph sz="half" idx="1"/>
          </p:nvPr>
        </p:nvGraphicFramePr>
        <p:xfrm>
          <a:off x="457200" y="981075"/>
          <a:ext cx="4186238" cy="4824413"/>
        </p:xfrm>
        <a:graphic>
          <a:graphicData uri="http://schemas.openxmlformats.org/presentationml/2006/ole">
            <p:oleObj spid="_x0000_s167042" name="Imagen de mapa de bits" r:id="rId5" imgW="4076190" imgH="2962689" progId="Paint.Picture">
              <p:embed/>
            </p:oleObj>
          </a:graphicData>
        </a:graphic>
      </p:graphicFrame>
      <p:graphicFrame>
        <p:nvGraphicFramePr>
          <p:cNvPr id="167048" name="Object 136"/>
          <p:cNvGraphicFramePr>
            <a:graphicFrameLocks noChangeAspect="1"/>
          </p:cNvGraphicFramePr>
          <p:nvPr>
            <p:ph sz="quarter" idx="2"/>
          </p:nvPr>
        </p:nvGraphicFramePr>
        <p:xfrm>
          <a:off x="6516688" y="5516563"/>
          <a:ext cx="276225" cy="322262"/>
        </p:xfrm>
        <a:graphic>
          <a:graphicData uri="http://schemas.openxmlformats.org/presentationml/2006/ole">
            <p:oleObj spid="_x0000_s167048" name="Ecuación" r:id="rId6" imgW="152280" imgH="177480" progId="Equation.3">
              <p:embed/>
            </p:oleObj>
          </a:graphicData>
        </a:graphic>
      </p:graphicFrame>
      <p:graphicFrame>
        <p:nvGraphicFramePr>
          <p:cNvPr id="167055" name="Object 143"/>
          <p:cNvGraphicFramePr>
            <a:graphicFrameLocks noChangeAspect="1"/>
          </p:cNvGraphicFramePr>
          <p:nvPr>
            <p:ph sz="quarter" idx="3"/>
          </p:nvPr>
        </p:nvGraphicFramePr>
        <p:xfrm>
          <a:off x="6554788" y="6092825"/>
          <a:ext cx="185737" cy="215900"/>
        </p:xfrm>
        <a:graphic>
          <a:graphicData uri="http://schemas.openxmlformats.org/presentationml/2006/ole">
            <p:oleObj spid="_x0000_s167055" name="Ecuación" r:id="rId7" imgW="1522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027"/>
          <p:cNvSpPr>
            <a:spLocks noChangeArrowheads="1"/>
          </p:cNvSpPr>
          <p:nvPr/>
        </p:nvSpPr>
        <p:spPr bwMode="auto">
          <a:xfrm>
            <a:off x="457200" y="16002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Prevención de Cáncer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Industria farmacéutica y cosmética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Sector Dental y médico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Cafeína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Tinte con té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Té para los ojos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abono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Extracción muelas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Madres que dan de lactar a sus hijos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Fragancias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 3" pitchFamily="18" charset="2"/>
              <a:buChar char="º"/>
            </a:pPr>
            <a:endParaRPr lang="es-E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4" name="Rectangle 1028"/>
          <p:cNvSpPr>
            <a:spLocks noChangeArrowheads="1"/>
          </p:cNvSpPr>
          <p:nvPr/>
        </p:nvSpPr>
        <p:spPr bwMode="auto">
          <a:xfrm>
            <a:off x="2209800" y="228600"/>
            <a:ext cx="4011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C" sz="4000" b="1">
                <a:solidFill>
                  <a:srgbClr val="FFFF00"/>
                </a:solidFill>
                <a:latin typeface="Times New Roman" pitchFamily="18" charset="0"/>
              </a:rPr>
              <a:t>Camellia Sinensis</a:t>
            </a:r>
            <a:endParaRPr lang="es-ES" sz="16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2124075" y="476250"/>
            <a:ext cx="407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>
              <a:tabLst>
                <a:tab pos="457200" algn="l"/>
              </a:tabLst>
            </a:pPr>
            <a:r>
              <a:rPr lang="es-EC" b="1">
                <a:solidFill>
                  <a:srgbClr val="FFFF00"/>
                </a:solidFill>
                <a:latin typeface="Arial" charset="0"/>
              </a:rPr>
              <a:t>Análisis del Punto de Equilibrio</a:t>
            </a:r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5651500" y="3500438"/>
          <a:ext cx="2592388" cy="1223962"/>
        </p:xfrm>
        <a:graphic>
          <a:graphicData uri="http://schemas.openxmlformats.org/presentationml/2006/ole">
            <p:oleObj spid="_x0000_s167940" name="Ecuación" r:id="rId3" imgW="1916868" imgH="774364" progId="Equation.3">
              <p:embed/>
            </p:oleObj>
          </a:graphicData>
        </a:graphic>
      </p:graphicFrame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5541963" y="5084763"/>
            <a:ext cx="36020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400" b="1">
                <a:solidFill>
                  <a:srgbClr val="CCFFFF"/>
                </a:solidFill>
                <a:latin typeface="Arial" charset="0"/>
              </a:rPr>
              <a:t>CF: </a:t>
            </a:r>
            <a:r>
              <a:rPr lang="es-EC" sz="1400">
                <a:solidFill>
                  <a:srgbClr val="CCFFFF"/>
                </a:solidFill>
                <a:latin typeface="Arial" charset="0"/>
              </a:rPr>
              <a:t>Son los costos fijos en dólares.</a:t>
            </a:r>
            <a:endParaRPr lang="es-ES" sz="1400">
              <a:solidFill>
                <a:srgbClr val="CCFFFF"/>
              </a:solidFill>
              <a:latin typeface="Arial" charset="0"/>
            </a:endParaRPr>
          </a:p>
          <a:p>
            <a:r>
              <a:rPr lang="es-EC" sz="1400" b="1">
                <a:solidFill>
                  <a:srgbClr val="CCFFFF"/>
                </a:solidFill>
                <a:latin typeface="Arial" charset="0"/>
              </a:rPr>
              <a:t>MC: </a:t>
            </a:r>
            <a:r>
              <a:rPr lang="es-EC" sz="1400">
                <a:solidFill>
                  <a:srgbClr val="CCFFFF"/>
                </a:solidFill>
                <a:latin typeface="Arial" charset="0"/>
              </a:rPr>
              <a:t>Es la razón de margen de contribución</a:t>
            </a:r>
            <a:endParaRPr lang="es-ES" sz="1400">
              <a:solidFill>
                <a:srgbClr val="CCFFFF"/>
              </a:solidFill>
              <a:latin typeface="Arial" charset="0"/>
            </a:endParaRPr>
          </a:p>
          <a:p>
            <a:r>
              <a:rPr lang="es-EC" sz="1400" b="1">
                <a:solidFill>
                  <a:srgbClr val="CCFFFF"/>
                </a:solidFill>
                <a:latin typeface="Arial" charset="0"/>
              </a:rPr>
              <a:t>CV: </a:t>
            </a:r>
            <a:r>
              <a:rPr lang="es-EC" sz="1400">
                <a:solidFill>
                  <a:srgbClr val="CCFFFF"/>
                </a:solidFill>
                <a:latin typeface="Arial" charset="0"/>
              </a:rPr>
              <a:t>Son los costos variables en dólares.</a:t>
            </a:r>
            <a:endParaRPr lang="es-ES" sz="1400">
              <a:solidFill>
                <a:srgbClr val="CCFFFF"/>
              </a:solidFill>
              <a:latin typeface="Arial" charset="0"/>
            </a:endParaRPr>
          </a:p>
          <a:p>
            <a:r>
              <a:rPr lang="es-EC" sz="1400" b="1">
                <a:solidFill>
                  <a:srgbClr val="CCFFFF"/>
                </a:solidFill>
                <a:latin typeface="Arial" charset="0"/>
              </a:rPr>
              <a:t>V: </a:t>
            </a:r>
            <a:r>
              <a:rPr lang="es-EC" sz="1400">
                <a:solidFill>
                  <a:srgbClr val="CCFFFF"/>
                </a:solidFill>
                <a:latin typeface="Arial" charset="0"/>
              </a:rPr>
              <a:t> Son las ventas en dólares.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67943" name="Object 7"/>
          <p:cNvGraphicFramePr>
            <a:graphicFrameLocks noChangeAspect="1"/>
          </p:cNvGraphicFramePr>
          <p:nvPr/>
        </p:nvGraphicFramePr>
        <p:xfrm>
          <a:off x="5608638" y="2365375"/>
          <a:ext cx="3211512" cy="631825"/>
        </p:xfrm>
        <a:graphic>
          <a:graphicData uri="http://schemas.openxmlformats.org/presentationml/2006/ole">
            <p:oleObj spid="_x0000_s167943" name="Ecuación" r:id="rId4" imgW="3073320" imgH="545760" progId="Equation.3">
              <p:embed/>
            </p:oleObj>
          </a:graphicData>
        </a:graphic>
      </p:graphicFrame>
      <p:pic>
        <p:nvPicPr>
          <p:cNvPr id="167947" name="Picture 11"/>
          <p:cNvPicPr>
            <a:picLocks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981075"/>
            <a:ext cx="5184775" cy="532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70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611188" y="3717925"/>
          <a:ext cx="8207375" cy="3024188"/>
        </p:xfrm>
        <a:graphic>
          <a:graphicData uri="http://schemas.openxmlformats.org/presentationml/2006/ole">
            <p:oleObj spid="_x0000_s168970" name="Gráfico" r:id="rId3" imgW="4791075" imgH="2085975" progId="Excel.Chart.8">
              <p:embed/>
            </p:oleObj>
          </a:graphicData>
        </a:graphic>
      </p:graphicFrame>
      <p:graphicFrame>
        <p:nvGraphicFramePr>
          <p:cNvPr id="168972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611188" y="333375"/>
          <a:ext cx="8208962" cy="3213100"/>
        </p:xfrm>
        <a:graphic>
          <a:graphicData uri="http://schemas.openxmlformats.org/presentationml/2006/ole">
            <p:oleObj spid="_x0000_s168972" name="Gráfico" r:id="rId4" imgW="4791075" imgH="2085975" progId="Excel.Chart.8">
              <p:embed/>
            </p:oleObj>
          </a:graphicData>
        </a:graphic>
      </p:graphicFrame>
      <p:sp>
        <p:nvSpPr>
          <p:cNvPr id="168975" name="Rectangle 15"/>
          <p:cNvSpPr>
            <a:spLocks noChangeArrowheads="1"/>
          </p:cNvSpPr>
          <p:nvPr/>
        </p:nvSpPr>
        <p:spPr bwMode="auto">
          <a:xfrm>
            <a:off x="2268538" y="0"/>
            <a:ext cx="407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>
              <a:tabLst>
                <a:tab pos="457200" algn="l"/>
              </a:tabLst>
            </a:pPr>
            <a:r>
              <a:rPr lang="es-EC" b="1">
                <a:solidFill>
                  <a:srgbClr val="FFFF00"/>
                </a:solidFill>
                <a:latin typeface="Arial" charset="0"/>
              </a:rPr>
              <a:t>Análisis del Punto de Equilibrio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1979613" y="260350"/>
            <a:ext cx="435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800" b="1">
                <a:solidFill>
                  <a:srgbClr val="FFFF00"/>
                </a:solidFill>
                <a:latin typeface="Arial" charset="0"/>
              </a:rPr>
              <a:t>Análisis de Sensibilidad</a:t>
            </a:r>
            <a:r>
              <a:rPr lang="es-ES" sz="28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1476375" y="1139825"/>
            <a:ext cx="5675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600" b="1">
                <a:solidFill>
                  <a:srgbClr val="FFFF00"/>
                </a:solidFill>
                <a:latin typeface="Arial" charset="0"/>
              </a:rPr>
              <a:t>Análisis de Sensibilidad de TIR y VAN al precio de venta</a:t>
            </a:r>
            <a:r>
              <a:rPr lang="es-ES" sz="16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1258888" y="3052763"/>
            <a:ext cx="653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600" b="1">
                <a:solidFill>
                  <a:srgbClr val="FFFF00"/>
                </a:solidFill>
                <a:latin typeface="Arial" charset="0"/>
              </a:rPr>
              <a:t>Análisis de Sensibilidad de TIR y VAN de nivel máximo de ventas</a:t>
            </a:r>
            <a:r>
              <a:rPr lang="es-ES" sz="16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1331913" y="4852988"/>
            <a:ext cx="646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600" b="1">
                <a:solidFill>
                  <a:srgbClr val="FFFF00"/>
                </a:solidFill>
                <a:latin typeface="Arial" charset="0"/>
              </a:rPr>
              <a:t>Análisis de Sensibilidad de TIR y VAN de Gastos de Exportación</a:t>
            </a:r>
            <a:r>
              <a:rPr lang="es-ES" sz="16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pic>
        <p:nvPicPr>
          <p:cNvPr id="245769" name="Picture 9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8569325" cy="1512887"/>
          </a:xfrm>
          <a:noFill/>
          <a:ln/>
        </p:spPr>
      </p:pic>
      <p:pic>
        <p:nvPicPr>
          <p:cNvPr id="245771" name="Picture 1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429000"/>
            <a:ext cx="8569325" cy="1368425"/>
          </a:xfrm>
          <a:noFill/>
          <a:ln/>
        </p:spPr>
      </p:pic>
      <p:pic>
        <p:nvPicPr>
          <p:cNvPr id="245774" name="Picture 14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5229225"/>
            <a:ext cx="8569325" cy="1368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116013" y="892175"/>
            <a:ext cx="776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600" b="1">
                <a:solidFill>
                  <a:srgbClr val="FFFF00"/>
                </a:solidFill>
                <a:latin typeface="Arial" charset="0"/>
              </a:rPr>
              <a:t>Análisis de Sensibilidad de TIR y VAN de Sueldos de Administración y Ventas</a:t>
            </a:r>
            <a:r>
              <a:rPr lang="es-ES" sz="16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555875" y="260350"/>
            <a:ext cx="435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800" b="1">
                <a:solidFill>
                  <a:srgbClr val="FFFF00"/>
                </a:solidFill>
                <a:latin typeface="Arial" charset="0"/>
              </a:rPr>
              <a:t>Análisis de Sensibilidad</a:t>
            </a:r>
            <a:r>
              <a:rPr lang="es-ES" sz="28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1692275" y="3052763"/>
            <a:ext cx="580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600" b="1">
                <a:solidFill>
                  <a:srgbClr val="FFFF00"/>
                </a:solidFill>
                <a:latin typeface="Arial" charset="0"/>
              </a:rPr>
              <a:t>Análisis de Sensibilidad de TIR y VAN de Costos Directos</a:t>
            </a:r>
            <a:r>
              <a:rPr lang="es-ES" sz="16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1476375" y="4781550"/>
            <a:ext cx="5967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600" b="1">
                <a:solidFill>
                  <a:srgbClr val="FFFF00"/>
                </a:solidFill>
                <a:latin typeface="Arial" charset="0"/>
              </a:rPr>
              <a:t>Análisis de Sensibilidad de TIR y VAN de Costos Indirectos</a:t>
            </a:r>
            <a:r>
              <a:rPr lang="es-ES" sz="16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pic>
        <p:nvPicPr>
          <p:cNvPr id="169994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429000"/>
            <a:ext cx="8642350" cy="1368425"/>
          </a:xfrm>
          <a:noFill/>
          <a:ln/>
        </p:spPr>
      </p:pic>
      <p:pic>
        <p:nvPicPr>
          <p:cNvPr id="169996" name="Picture 1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268413"/>
            <a:ext cx="8642350" cy="1512887"/>
          </a:xfrm>
          <a:noFill/>
          <a:ln/>
        </p:spPr>
      </p:pic>
      <p:pic>
        <p:nvPicPr>
          <p:cNvPr id="169999" name="Picture 15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5157788"/>
            <a:ext cx="8642350" cy="14398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2339975" y="260350"/>
            <a:ext cx="435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800" b="1">
                <a:solidFill>
                  <a:srgbClr val="FFFF00"/>
                </a:solidFill>
                <a:latin typeface="Arial" charset="0"/>
              </a:rPr>
              <a:t>Análisis de Sensibilidad</a:t>
            </a:r>
            <a:r>
              <a:rPr lang="es-ES" sz="28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1258888" y="90805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1600" b="1">
                <a:solidFill>
                  <a:srgbClr val="FFFF00"/>
                </a:solidFill>
                <a:latin typeface="Arial" charset="0"/>
              </a:rPr>
              <a:t>Escenario que supone precio de venta al exterior esperado</a:t>
            </a:r>
            <a:r>
              <a:rPr lang="es-ES" sz="16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1327150" y="2981325"/>
            <a:ext cx="5875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C" sz="1600" b="1">
                <a:solidFill>
                  <a:srgbClr val="FFFF00"/>
                </a:solidFill>
                <a:latin typeface="Arial" charset="0"/>
              </a:rPr>
              <a:t>Escenario que supone el nivel máximo de ventas esperado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395288" y="4765675"/>
            <a:ext cx="8496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1600" b="1">
                <a:solidFill>
                  <a:srgbClr val="FFFF00"/>
                </a:solidFill>
                <a:latin typeface="Arial" charset="0"/>
              </a:rPr>
              <a:t>Escenario que supone Costos de Producción Esperados </a:t>
            </a:r>
          </a:p>
          <a:p>
            <a:pPr algn="ctr"/>
            <a:r>
              <a:rPr lang="es-EC" sz="1600" b="1">
                <a:solidFill>
                  <a:srgbClr val="FFFF00"/>
                </a:solidFill>
                <a:latin typeface="Arial" charset="0"/>
              </a:rPr>
              <a:t>(Gastos de Administración, Exportación y Ventas)</a:t>
            </a:r>
            <a:r>
              <a:rPr lang="es-ES" sz="16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pic>
        <p:nvPicPr>
          <p:cNvPr id="171020" name="Picture 1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327400"/>
            <a:ext cx="8280400" cy="1470025"/>
          </a:xfrm>
          <a:noFill/>
          <a:ln/>
        </p:spPr>
      </p:pic>
      <p:pic>
        <p:nvPicPr>
          <p:cNvPr id="171022" name="Picture 1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341438"/>
            <a:ext cx="8280400" cy="1511300"/>
          </a:xfrm>
          <a:noFill/>
          <a:ln/>
        </p:spPr>
      </p:pic>
      <p:pic>
        <p:nvPicPr>
          <p:cNvPr id="171025" name="Picture 17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5300663"/>
            <a:ext cx="8280400" cy="15573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827088" y="260350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000" b="1">
                <a:solidFill>
                  <a:srgbClr val="FFFF00"/>
                </a:solidFill>
                <a:latin typeface="Arial" charset="0"/>
              </a:rPr>
              <a:t>Indicadores Financieros ( Razones Financiera:</a:t>
            </a:r>
          </a:p>
          <a:p>
            <a:pPr algn="ctr"/>
            <a:r>
              <a:rPr lang="es-EC" sz="2000" b="1">
                <a:solidFill>
                  <a:srgbClr val="FFFF00"/>
                </a:solidFill>
                <a:latin typeface="Arial" charset="0"/>
              </a:rPr>
              <a:t> Apalancamiento, Cobertura, Actividad y Rentabilidad)</a:t>
            </a:r>
            <a:r>
              <a:rPr lang="es-ES" sz="20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pic>
        <p:nvPicPr>
          <p:cNvPr id="172231" name="Picture 19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052513"/>
            <a:ext cx="8642350" cy="5256212"/>
          </a:xfrm>
          <a:noFill/>
          <a:ln/>
        </p:spPr>
      </p:pic>
      <p:sp>
        <p:nvSpPr>
          <p:cNvPr id="172234" name="Rectangle 202"/>
          <p:cNvSpPr>
            <a:spLocks noChangeArrowheads="1"/>
          </p:cNvSpPr>
          <p:nvPr/>
        </p:nvSpPr>
        <p:spPr bwMode="auto">
          <a:xfrm>
            <a:off x="827088" y="6461125"/>
            <a:ext cx="292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000" b="1"/>
              <a:t>Fuente: Cuadro de índices financieros del proyecto</a:t>
            </a:r>
            <a:endParaRPr lang="es-ES" sz="1000" b="1"/>
          </a:p>
          <a:p>
            <a:pPr indent="449263"/>
            <a:r>
              <a:rPr lang="es-EC" sz="10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0" y="13716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800" b="1">
                <a:solidFill>
                  <a:srgbClr val="FFFF00"/>
                </a:solidFill>
                <a:latin typeface="Times New Roman" pitchFamily="18" charset="0"/>
              </a:rPr>
              <a:t>Externalidades Positivas: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0" y="190500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Trabajo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Divisas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Industria Nacional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4724400" y="38100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800" b="1">
                <a:solidFill>
                  <a:srgbClr val="FFFF00"/>
                </a:solidFill>
                <a:latin typeface="Times New Roman" pitchFamily="18" charset="0"/>
              </a:rPr>
              <a:t>Externalidades Negativas: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4953000" y="4572000"/>
            <a:ext cx="342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Naturaleza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Erosión en la tierra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209800" y="3810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3200" b="1">
                <a:solidFill>
                  <a:srgbClr val="FFFF00"/>
                </a:solidFill>
                <a:latin typeface="Times New Roman" pitchFamily="18" charset="0"/>
              </a:rPr>
              <a:t>Té  Negro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740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524000"/>
            <a:ext cx="4724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933825"/>
            <a:ext cx="42449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555875" y="26035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3200" b="1">
                <a:solidFill>
                  <a:srgbClr val="FFFF00"/>
                </a:solidFill>
                <a:latin typeface="Times New Roman" pitchFamily="18" charset="0"/>
              </a:rPr>
              <a:t>Té  Negro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457200" y="1828800"/>
          <a:ext cx="8610600" cy="4479925"/>
        </p:xfrm>
        <a:graphic>
          <a:graphicData uri="http://schemas.openxmlformats.org/presentationml/2006/ole">
            <p:oleObj spid="_x0000_s175108" name="Documento" r:id="rId3" imgW="5710680" imgH="2568960" progId="Word.Document.8">
              <p:embed/>
            </p:oleObj>
          </a:graphicData>
        </a:graphic>
      </p:graphicFrame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827088" y="6181725"/>
            <a:ext cx="4968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6484" tIns="63480" bIns="63480" anchor="ctr">
            <a:spAutoFit/>
          </a:bodyPr>
          <a:lstStyle/>
          <a:p>
            <a:r>
              <a:rPr lang="es-EC" b="1"/>
              <a:t>Fuente: Fundación Natura</a:t>
            </a:r>
            <a:endParaRPr lang="es-ES" b="1"/>
          </a:p>
          <a:p>
            <a:r>
              <a:rPr lang="es-EC" b="1"/>
              <a:t>Elaborado por: Los Autores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1908175" y="1268413"/>
            <a:ext cx="533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2400" b="1">
                <a:solidFill>
                  <a:srgbClr val="FFFF00"/>
                </a:solidFill>
              </a:rPr>
              <a:t>Factores Indicativos de Contaminación</a:t>
            </a:r>
            <a:r>
              <a:rPr lang="es-ES" sz="2400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910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006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1219200" y="2971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Mayor demanda en Estados Unidos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1116013" y="4149725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Competidores a nivel mundial, menor costo y calidad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1295400" y="1752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Camellia Sinensis Assamica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1295400" y="22860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Marchitado, Enrulado, Fermentado y Secado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1187450" y="3581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Baja demanda en mercado local</a:t>
            </a:r>
          </a:p>
        </p:txBody>
      </p:sp>
      <p:pic>
        <p:nvPicPr>
          <p:cNvPr id="17716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4102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1116013" y="4724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TIR = 28,70 %     TMAR    =18,30 %  VAN = $57.527,57</a:t>
            </a:r>
            <a:endParaRPr lang="es-ES" sz="2000" b="1">
              <a:latin typeface="Times New Roman" pitchFamily="18" charset="0"/>
            </a:endParaRP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1116013" y="52578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Variables más sensibles son: los precios de exportación y  volumen de ventas esperado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1447800" y="3048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4400" b="1">
                <a:solidFill>
                  <a:srgbClr val="FFFF00"/>
                </a:solidFill>
                <a:latin typeface="Times New Roman" pitchFamily="18" charset="0"/>
              </a:rPr>
              <a:t>C O N C L U S I O N E S</a:t>
            </a:r>
            <a:endParaRPr lang="es-E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910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006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1219200" y="2971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Mayor regulación de políticas por parte del Gobierno </a:t>
            </a: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1143000" y="4191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Competidores a nivel mundial, menor costo y calidad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1295400" y="1752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Dar a conocer las propiedades del producto</a:t>
            </a: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1295400" y="22860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Dar valor agregado al producto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1295400" y="3581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Creación de normas que rijan la calidad</a:t>
            </a:r>
          </a:p>
        </p:txBody>
      </p:sp>
      <p:pic>
        <p:nvPicPr>
          <p:cNvPr id="17819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4102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1219200" y="4724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Futuro mercado Costa Rica y Chile</a:t>
            </a: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1295400" y="5257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 b="1">
                <a:latin typeface="Times New Roman" pitchFamily="18" charset="0"/>
              </a:rPr>
              <a:t>Tecnología que permita minimizar costos de cosecha</a:t>
            </a:r>
          </a:p>
        </p:txBody>
      </p:sp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1371600" y="304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3600" b="1">
                <a:solidFill>
                  <a:srgbClr val="FFFF00"/>
                </a:solidFill>
                <a:latin typeface="Times New Roman" pitchFamily="18" charset="0"/>
              </a:rPr>
              <a:t>R E C O M E N D A C I O N E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684213" y="1125538"/>
          <a:ext cx="7775575" cy="4895850"/>
        </p:xfrm>
        <a:graphic>
          <a:graphicData uri="http://schemas.openxmlformats.org/presentationml/2006/ole">
            <p:oleObj spid="_x0000_s264194" name="Documento" r:id="rId3" imgW="3696480" imgH="2625480" progId="Word.Document.8">
              <p:embed/>
            </p:oleObj>
          </a:graphicData>
        </a:graphic>
      </p:graphicFrame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286000" y="4572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3200" b="1">
                <a:solidFill>
                  <a:srgbClr val="FFFF00"/>
                </a:solidFill>
                <a:latin typeface="Times New Roman" pitchFamily="18" charset="0"/>
              </a:rPr>
              <a:t>Producción Mundial de Té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1116013" y="6216650"/>
            <a:ext cx="623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b="1"/>
              <a:t>Fuente: Dir. Ind. Alimenticia sobre la base de datos de la FAO</a:t>
            </a:r>
            <a:endParaRPr lang="es-ES" b="1"/>
          </a:p>
          <a:p>
            <a:pPr indent="449263"/>
            <a:r>
              <a:rPr lang="es-EC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8" name="Picture 4" descr="tereppro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92150"/>
            <a:ext cx="7561262" cy="2736850"/>
          </a:xfrm>
          <a:gradFill rotWithShape="1">
            <a:gsLst>
              <a:gs pos="0">
                <a:srgbClr val="00CCFF"/>
              </a:gs>
              <a:gs pos="100000">
                <a:srgbClr val="00CCFF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/>
        </p:spPr>
      </p:pic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2124075" y="260350"/>
            <a:ext cx="560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2400" b="1">
                <a:solidFill>
                  <a:srgbClr val="FFFF00"/>
                </a:solidFill>
              </a:rPr>
              <a:t>Tipos de Té a  nivel mundial consumidos</a:t>
            </a:r>
            <a:r>
              <a:rPr lang="es-ES" sz="24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755650" y="3562350"/>
            <a:ext cx="2647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Fuente: apps.fao.org</a:t>
            </a:r>
            <a:endParaRPr lang="es-ES" sz="1400" b="1"/>
          </a:p>
          <a:p>
            <a:pPr indent="449263"/>
            <a:r>
              <a:rPr lang="es-EC" sz="1400" b="1"/>
              <a:t>Elaborado por: los Autores</a:t>
            </a:r>
          </a:p>
        </p:txBody>
      </p:sp>
      <p:pic>
        <p:nvPicPr>
          <p:cNvPr id="262153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4941888"/>
            <a:ext cx="7129463" cy="979487"/>
          </a:xfrm>
          <a:noFill/>
          <a:ln/>
        </p:spPr>
      </p:pic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323850" y="4292600"/>
            <a:ext cx="817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C" sz="2400" b="1">
                <a:solidFill>
                  <a:srgbClr val="FFFF00"/>
                </a:solidFill>
              </a:rPr>
              <a:t>La oferta del mercado mundial  (Participación de Mercado %)</a:t>
            </a:r>
          </a:p>
        </p:txBody>
      </p:sp>
      <p:sp>
        <p:nvSpPr>
          <p:cNvPr id="262157" name="Rectangle 13"/>
          <p:cNvSpPr>
            <a:spLocks noChangeArrowheads="1"/>
          </p:cNvSpPr>
          <p:nvPr/>
        </p:nvSpPr>
        <p:spPr bwMode="auto">
          <a:xfrm>
            <a:off x="1041400" y="6011863"/>
            <a:ext cx="2692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ctr"/>
            <a:r>
              <a:rPr lang="es-EC" sz="1400" b="1"/>
              <a:t>Fuente: www.apps.fao.org</a:t>
            </a:r>
            <a:endParaRPr lang="es-ES" sz="1400" b="1"/>
          </a:p>
          <a:p>
            <a:pPr indent="449263" algn="ctr"/>
            <a:r>
              <a:rPr lang="es-EC" sz="1400" b="1"/>
              <a:t> 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23850" y="333375"/>
          <a:ext cx="4495800" cy="3671888"/>
        </p:xfrm>
        <a:graphic>
          <a:graphicData uri="http://schemas.openxmlformats.org/presentationml/2006/ole">
            <p:oleObj spid="_x0000_s28675" name="Documento" r:id="rId3" imgW="4153680" imgH="3226320" progId="Word.Document.8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029200" y="2708275"/>
          <a:ext cx="4114800" cy="3716338"/>
        </p:xfrm>
        <a:graphic>
          <a:graphicData uri="http://schemas.openxmlformats.org/presentationml/2006/ole">
            <p:oleObj spid="_x0000_s28676" name="Documento" r:id="rId4" imgW="3543840" imgH="3162600" progId="Word.Document.8">
              <p:embed/>
            </p:oleObj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435600" y="333375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800" b="1">
                <a:solidFill>
                  <a:srgbClr val="FFFF00"/>
                </a:solidFill>
                <a:latin typeface="Times New Roman" pitchFamily="18" charset="0"/>
              </a:rPr>
              <a:t>Países Productores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42988" y="4365625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800" b="1">
                <a:solidFill>
                  <a:srgbClr val="FFFF00"/>
                </a:solidFill>
                <a:latin typeface="Times New Roman" pitchFamily="18" charset="0"/>
              </a:rPr>
              <a:t>Países Exportadores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580063" y="981075"/>
            <a:ext cx="2209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India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China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Sri Lanka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87450" y="4941888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China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Sri Lanka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400" b="1">
                <a:latin typeface="Times New Roman" pitchFamily="18" charset="0"/>
              </a:rPr>
              <a:t>Kenia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5076825" y="6461125"/>
            <a:ext cx="354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000" b="1"/>
              <a:t>Fuente: Dir. Ind. Alimenticia sobre la base de datos de la FAO</a:t>
            </a:r>
            <a:endParaRPr lang="es-ES" sz="1000" b="1"/>
          </a:p>
          <a:p>
            <a:pPr indent="449263"/>
            <a:r>
              <a:rPr lang="es-EC" sz="1000" b="1"/>
              <a:t>Elaborado por: los Autores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323850" y="4005263"/>
            <a:ext cx="354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000" b="1"/>
              <a:t>Fuente: Dir. Ind. Alimenticia sobre la base de datos de la FAO</a:t>
            </a:r>
            <a:endParaRPr lang="es-ES" sz="1000" b="1"/>
          </a:p>
          <a:p>
            <a:pPr indent="449263"/>
            <a:r>
              <a:rPr lang="es-EC" sz="1000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52513"/>
            <a:ext cx="69119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1258888" y="333375"/>
            <a:ext cx="658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2400" b="1">
                <a:solidFill>
                  <a:srgbClr val="FFFF00"/>
                </a:solidFill>
              </a:rPr>
              <a:t>Empresas exportadoras de Té Negro en Ecuador</a:t>
            </a:r>
            <a:r>
              <a:rPr lang="es-ES" sz="24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1042988" y="6216650"/>
            <a:ext cx="286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b="1"/>
              <a:t>Fuente: CORPEI</a:t>
            </a:r>
            <a:endParaRPr lang="es-ES" b="1"/>
          </a:p>
          <a:p>
            <a:pPr indent="449263"/>
            <a:r>
              <a:rPr lang="es-EC" b="1"/>
              <a:t>Elaborado por: Los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07950" y="0"/>
            <a:ext cx="8281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3200" b="1">
                <a:solidFill>
                  <a:srgbClr val="FFFF00"/>
                </a:solidFill>
                <a:latin typeface="Times New Roman" pitchFamily="18" charset="0"/>
              </a:rPr>
              <a:t>Exportaciones Ecuatorianas de Té Negro</a:t>
            </a:r>
            <a:endParaRPr lang="es-E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198662" name="Object 6"/>
          <p:cNvGraphicFramePr>
            <a:graphicFrameLocks noChangeAspect="1"/>
          </p:cNvGraphicFramePr>
          <p:nvPr/>
        </p:nvGraphicFramePr>
        <p:xfrm>
          <a:off x="4724400" y="1905000"/>
          <a:ext cx="4143375" cy="4332288"/>
        </p:xfrm>
        <a:graphic>
          <a:graphicData uri="http://schemas.openxmlformats.org/presentationml/2006/ole">
            <p:oleObj spid="_x0000_s198662" name="Bitmap Image" r:id="rId3" imgW="4142857" imgH="2685714" progId="Paint.Picture">
              <p:embed/>
            </p:oleObj>
          </a:graphicData>
        </a:graphic>
      </p:graphicFrame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12875"/>
            <a:ext cx="41036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395288" y="6278563"/>
            <a:ext cx="329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Fuente: Banco Central del Ecuador</a:t>
            </a:r>
            <a:endParaRPr lang="es-ES" sz="1400" b="1"/>
          </a:p>
          <a:p>
            <a:pPr indent="449263"/>
            <a:r>
              <a:rPr lang="es-EC" sz="1400" b="1"/>
              <a:t>Elaborado por: Los Autores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4787900" y="6278563"/>
            <a:ext cx="329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es-EC" sz="1400" b="1"/>
              <a:t>Fuente: Banco Central del Ecuador</a:t>
            </a:r>
            <a:endParaRPr lang="es-ES" sz="1400" b="1"/>
          </a:p>
          <a:p>
            <a:pPr indent="449263"/>
            <a:r>
              <a:rPr lang="es-EC" sz="1400" b="1"/>
              <a:t>Elaborado por: Los Autores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4103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FFFF00"/>
                </a:solidFill>
              </a:rPr>
              <a:t>Exportaciones de té Negro Ecuatoriano</a:t>
            </a:r>
          </a:p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FFFF00"/>
                </a:solidFill>
              </a:rPr>
              <a:t> en el 2002</a:t>
            </a:r>
            <a:endParaRPr lang="es-ES" b="1">
              <a:solidFill>
                <a:srgbClr val="FFFF00"/>
              </a:solidFill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4787900" y="1052513"/>
            <a:ext cx="41036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FFFF00"/>
                </a:solidFill>
              </a:rPr>
              <a:t>Exportaciones de té Negro Ecuatoriano</a:t>
            </a:r>
          </a:p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FFFF00"/>
                </a:solidFill>
              </a:rPr>
              <a:t> desde 1990 hasta el 2002</a:t>
            </a:r>
            <a:endParaRPr lang="es-E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1241</TotalTime>
  <Words>1567</Words>
  <Application>Microsoft PowerPoint</Application>
  <PresentationFormat>Presentación en pantalla (4:3)</PresentationFormat>
  <Paragraphs>287</Paragraphs>
  <Slides>49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6</vt:i4>
      </vt:variant>
      <vt:variant>
        <vt:lpstr>Títulos de diapositiva</vt:lpstr>
      </vt:variant>
      <vt:variant>
        <vt:i4>49</vt:i4>
      </vt:variant>
    </vt:vector>
  </HeadingPairs>
  <TitlesOfParts>
    <vt:vector size="61" baseType="lpstr">
      <vt:lpstr>Times New Roman</vt:lpstr>
      <vt:lpstr>Garamond</vt:lpstr>
      <vt:lpstr>Wingdings</vt:lpstr>
      <vt:lpstr>Arial</vt:lpstr>
      <vt:lpstr>Wingdings 3</vt:lpstr>
      <vt:lpstr>Secuencia</vt:lpstr>
      <vt:lpstr>Documento Microsoft Word</vt:lpstr>
      <vt:lpstr>Bitmap Image</vt:lpstr>
      <vt:lpstr>Microsoft Editor de ecuaciones 3.0</vt:lpstr>
      <vt:lpstr>Gráfico de Microsoft Excel</vt:lpstr>
      <vt:lpstr>Hoja de cálculo de Microsoft Excel</vt:lpstr>
      <vt:lpstr>Imagen de mapa de bits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GRANDA</dc:creator>
  <cp:lastModifiedBy>Administrador</cp:lastModifiedBy>
  <cp:revision>160</cp:revision>
  <dcterms:created xsi:type="dcterms:W3CDTF">2000-11-17T22:59:35Z</dcterms:created>
  <dcterms:modified xsi:type="dcterms:W3CDTF">2009-12-16T17:04:53Z</dcterms:modified>
</cp:coreProperties>
</file>