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9" r:id="rId4"/>
    <p:sldId id="260" r:id="rId5"/>
    <p:sldId id="261" r:id="rId6"/>
    <p:sldId id="265" r:id="rId7"/>
    <p:sldId id="266" r:id="rId8"/>
    <p:sldId id="267" r:id="rId9"/>
    <p:sldId id="268" r:id="rId10"/>
    <p:sldId id="269" r:id="rId11"/>
    <p:sldId id="270" r:id="rId12"/>
    <p:sldId id="271" r:id="rId13"/>
    <p:sldId id="272" r:id="rId14"/>
    <p:sldId id="273" r:id="rId15"/>
    <p:sldId id="274"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305" r:id="rId29"/>
    <p:sldId id="288" r:id="rId30"/>
    <p:sldId id="289" r:id="rId31"/>
    <p:sldId id="290" r:id="rId32"/>
    <p:sldId id="291" r:id="rId33"/>
    <p:sldId id="292" r:id="rId34"/>
    <p:sldId id="293" r:id="rId35"/>
    <p:sldId id="294" r:id="rId36"/>
    <p:sldId id="295" r:id="rId37"/>
    <p:sldId id="296" r:id="rId38"/>
    <p:sldId id="297" r:id="rId39"/>
    <p:sldId id="298" r:id="rId40"/>
    <p:sldId id="306" r:id="rId41"/>
    <p:sldId id="299" r:id="rId42"/>
    <p:sldId id="300" r:id="rId43"/>
    <p:sldId id="301" r:id="rId44"/>
    <p:sldId id="302" r:id="rId45"/>
    <p:sldId id="303" r:id="rId46"/>
    <p:sldId id="304" r:id="rId47"/>
    <p:sldId id="308" r:id="rId48"/>
    <p:sldId id="341" r:id="rId49"/>
    <p:sldId id="351" r:id="rId50"/>
    <p:sldId id="352" r:id="rId51"/>
    <p:sldId id="353" r:id="rId52"/>
    <p:sldId id="354" r:id="rId53"/>
    <p:sldId id="309" r:id="rId54"/>
    <p:sldId id="338" r:id="rId55"/>
    <p:sldId id="310" r:id="rId56"/>
    <p:sldId id="340" r:id="rId57"/>
    <p:sldId id="311" r:id="rId58"/>
    <p:sldId id="323" r:id="rId59"/>
    <p:sldId id="312" r:id="rId60"/>
    <p:sldId id="313" r:id="rId61"/>
    <p:sldId id="314" r:id="rId62"/>
    <p:sldId id="315" r:id="rId63"/>
    <p:sldId id="316" r:id="rId64"/>
    <p:sldId id="324" r:id="rId65"/>
    <p:sldId id="319" r:id="rId66"/>
    <p:sldId id="320" r:id="rId67"/>
    <p:sldId id="325" r:id="rId68"/>
    <p:sldId id="342" r:id="rId69"/>
    <p:sldId id="327" r:id="rId70"/>
    <p:sldId id="331" r:id="rId71"/>
    <p:sldId id="332" r:id="rId72"/>
    <p:sldId id="330" r:id="rId73"/>
    <p:sldId id="329" r:id="rId74"/>
    <p:sldId id="328" r:id="rId75"/>
    <p:sldId id="333" r:id="rId76"/>
    <p:sldId id="334" r:id="rId77"/>
    <p:sldId id="335" r:id="rId78"/>
    <p:sldId id="336" r:id="rId79"/>
    <p:sldId id="337" r:id="rId80"/>
    <p:sldId id="343" r:id="rId81"/>
    <p:sldId id="344" r:id="rId82"/>
    <p:sldId id="345" r:id="rId83"/>
    <p:sldId id="346" r:id="rId84"/>
    <p:sldId id="347" r:id="rId85"/>
    <p:sldId id="348" r:id="rId86"/>
    <p:sldId id="349" r:id="rId87"/>
    <p:sldId id="350" r:id="rId88"/>
    <p:sldId id="355" r:id="rId89"/>
  </p:sldIdLst>
  <p:sldSz cx="9144000" cy="6858000" type="screen4x3"/>
  <p:notesSz cx="6858000" cy="9144000"/>
  <p:defaultTextStyle>
    <a:defPPr>
      <a:defRPr lang="es-EC"/>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D67"/>
    <a:srgbClr val="080910"/>
    <a:srgbClr val="28638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53" autoAdjust="0"/>
    <p:restoredTop sz="96200" autoAdjust="0"/>
  </p:normalViewPr>
  <p:slideViewPr>
    <p:cSldViewPr>
      <p:cViewPr varScale="1">
        <p:scale>
          <a:sx n="52" d="100"/>
          <a:sy n="52" d="100"/>
        </p:scale>
        <p:origin x="-10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8962" name="Group 2"/>
          <p:cNvGrpSpPr>
            <a:grpSpLocks/>
          </p:cNvGrpSpPr>
          <p:nvPr/>
        </p:nvGrpSpPr>
        <p:grpSpPr bwMode="auto">
          <a:xfrm>
            <a:off x="0" y="0"/>
            <a:ext cx="9144000" cy="6858000"/>
            <a:chOff x="0" y="0"/>
            <a:chExt cx="5760" cy="4320"/>
          </a:xfrm>
        </p:grpSpPr>
        <p:grpSp>
          <p:nvGrpSpPr>
            <p:cNvPr id="168963" name="Group 3"/>
            <p:cNvGrpSpPr>
              <a:grpSpLocks/>
            </p:cNvGrpSpPr>
            <p:nvPr/>
          </p:nvGrpSpPr>
          <p:grpSpPr bwMode="auto">
            <a:xfrm>
              <a:off x="0" y="0"/>
              <a:ext cx="5760" cy="4320"/>
              <a:chOff x="0" y="0"/>
              <a:chExt cx="5760" cy="4320"/>
            </a:xfrm>
          </p:grpSpPr>
          <p:sp>
            <p:nvSpPr>
              <p:cNvPr id="168964"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s-ES"/>
              </a:p>
            </p:txBody>
          </p:sp>
          <p:grpSp>
            <p:nvGrpSpPr>
              <p:cNvPr id="168965" name="Group 5"/>
              <p:cNvGrpSpPr>
                <a:grpSpLocks/>
              </p:cNvGrpSpPr>
              <p:nvPr userDrawn="1"/>
            </p:nvGrpSpPr>
            <p:grpSpPr bwMode="auto">
              <a:xfrm>
                <a:off x="0" y="0"/>
                <a:ext cx="5760" cy="4320"/>
                <a:chOff x="0" y="0"/>
                <a:chExt cx="5760" cy="4320"/>
              </a:xfrm>
            </p:grpSpPr>
            <p:sp>
              <p:nvSpPr>
                <p:cNvPr id="168966"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67"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68"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69"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70"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71"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72"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73"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74"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75"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76"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77"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78"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79"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80"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81"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82"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83"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84"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85"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86"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87"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8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8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9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9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9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9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9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9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9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9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9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899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0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0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0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0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0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0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0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0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0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0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1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1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1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1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1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1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901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grpSp>
          <p:sp>
            <p:nvSpPr>
              <p:cNvPr id="1690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s-ES"/>
              </a:p>
            </p:txBody>
          </p:sp>
        </p:grpSp>
        <p:grpSp>
          <p:nvGrpSpPr>
            <p:cNvPr id="169018" name="Group 58"/>
            <p:cNvGrpSpPr>
              <a:grpSpLocks/>
            </p:cNvGrpSpPr>
            <p:nvPr userDrawn="1"/>
          </p:nvGrpSpPr>
          <p:grpSpPr bwMode="auto">
            <a:xfrm>
              <a:off x="3" y="559"/>
              <a:ext cx="4192" cy="1796"/>
              <a:chOff x="3" y="559"/>
              <a:chExt cx="4192" cy="1796"/>
            </a:xfrm>
          </p:grpSpPr>
          <p:sp>
            <p:nvSpPr>
              <p:cNvPr id="169019"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s-ES"/>
              </a:p>
            </p:txBody>
          </p:sp>
          <p:sp>
            <p:nvSpPr>
              <p:cNvPr id="169020"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s-ES"/>
              </a:p>
            </p:txBody>
          </p:sp>
          <p:sp>
            <p:nvSpPr>
              <p:cNvPr id="169021"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s-ES"/>
              </a:p>
            </p:txBody>
          </p:sp>
          <p:sp>
            <p:nvSpPr>
              <p:cNvPr id="169022"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s-ES"/>
              </a:p>
            </p:txBody>
          </p:sp>
        </p:grpSp>
        <p:grpSp>
          <p:nvGrpSpPr>
            <p:cNvPr id="169023" name="Group 63"/>
            <p:cNvGrpSpPr>
              <a:grpSpLocks/>
            </p:cNvGrpSpPr>
            <p:nvPr userDrawn="1"/>
          </p:nvGrpSpPr>
          <p:grpSpPr bwMode="auto">
            <a:xfrm>
              <a:off x="1480" y="1952"/>
              <a:ext cx="3808" cy="1812"/>
              <a:chOff x="1480" y="1952"/>
              <a:chExt cx="3808" cy="1812"/>
            </a:xfrm>
          </p:grpSpPr>
          <p:sp>
            <p:nvSpPr>
              <p:cNvPr id="169024"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s-ES"/>
              </a:p>
            </p:txBody>
          </p:sp>
          <p:sp>
            <p:nvSpPr>
              <p:cNvPr id="169025"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s-ES"/>
              </a:p>
            </p:txBody>
          </p:sp>
          <p:sp>
            <p:nvSpPr>
              <p:cNvPr id="169026"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s-ES"/>
              </a:p>
            </p:txBody>
          </p:sp>
        </p:grpSp>
      </p:grpSp>
      <p:sp>
        <p:nvSpPr>
          <p:cNvPr id="169027"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169028"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169029" name="Rectangle 69"/>
          <p:cNvSpPr>
            <a:spLocks noGrp="1" noChangeArrowheads="1"/>
          </p:cNvSpPr>
          <p:nvPr>
            <p:ph type="dt" sz="quarter" idx="2"/>
          </p:nvPr>
        </p:nvSpPr>
        <p:spPr/>
        <p:txBody>
          <a:bodyPr/>
          <a:lstStyle>
            <a:lvl1pPr>
              <a:defRPr/>
            </a:lvl1pPr>
          </a:lstStyle>
          <a:p>
            <a:endParaRPr lang="en-US"/>
          </a:p>
        </p:txBody>
      </p:sp>
      <p:sp>
        <p:nvSpPr>
          <p:cNvPr id="169030" name="Rectangle 70"/>
          <p:cNvSpPr>
            <a:spLocks noGrp="1" noChangeArrowheads="1"/>
          </p:cNvSpPr>
          <p:nvPr>
            <p:ph type="ftr" sz="quarter" idx="3"/>
          </p:nvPr>
        </p:nvSpPr>
        <p:spPr/>
        <p:txBody>
          <a:bodyPr/>
          <a:lstStyle>
            <a:lvl1pPr>
              <a:defRPr/>
            </a:lvl1pPr>
          </a:lstStyle>
          <a:p>
            <a:endParaRPr lang="en-US"/>
          </a:p>
        </p:txBody>
      </p:sp>
      <p:sp>
        <p:nvSpPr>
          <p:cNvPr id="169031" name="Rectangle 71"/>
          <p:cNvSpPr>
            <a:spLocks noGrp="1" noChangeArrowheads="1"/>
          </p:cNvSpPr>
          <p:nvPr>
            <p:ph type="sldNum" sz="quarter" idx="4"/>
          </p:nvPr>
        </p:nvSpPr>
        <p:spPr/>
        <p:txBody>
          <a:bodyPr/>
          <a:lstStyle>
            <a:lvl1pPr>
              <a:defRPr/>
            </a:lvl1pPr>
          </a:lstStyle>
          <a:p>
            <a:fld id="{0D794F74-F156-48E7-9CAB-94C5D128B2C2}"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4A99D9D-FD0A-482D-9F38-D11E348B210B}"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10350" y="304800"/>
            <a:ext cx="2000250" cy="5715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304800"/>
            <a:ext cx="584835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9D0533E5-8F7B-4FAE-BBE0-49A241F2AECD}"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838200" y="19050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800600" y="19050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FCACCCC6-EBC4-49AC-95D9-688C4D5BDF14}"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838200" y="1905000"/>
            <a:ext cx="7772400" cy="4114800"/>
          </a:xfrm>
        </p:spPr>
        <p:txBody>
          <a:bodyPr/>
          <a:lstStyle/>
          <a:p>
            <a:endParaRPr lang="es-ES"/>
          </a:p>
        </p:txBody>
      </p:sp>
      <p:sp>
        <p:nvSpPr>
          <p:cNvPr id="4" name="3 Marcador de fecha"/>
          <p:cNvSpPr>
            <a:spLocks noGrp="1"/>
          </p:cNvSpPr>
          <p:nvPr>
            <p:ph type="dt" sz="half" idx="10"/>
          </p:nvPr>
        </p:nvSpPr>
        <p:spPr>
          <a:xfrm>
            <a:off x="685800" y="6248400"/>
            <a:ext cx="1905000" cy="457200"/>
          </a:xfrm>
        </p:spPr>
        <p:txBody>
          <a:bodyPr/>
          <a:lstStyle>
            <a:lvl1pPr>
              <a:defRPr/>
            </a:lvl1pPr>
          </a:lstStyle>
          <a:p>
            <a:endParaRPr lang="en-U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fld id="{A2D68C22-E647-4919-82E5-A3000FC72152}"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3D6C19F0-F330-4444-90F5-34336F2AFFB2}"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E8A940B-3717-43DC-811B-1C58B1D596FA}"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291F5264-9A0E-4DD9-8D62-60377F1DE5AF}"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A412BADF-BA0E-4431-AF3A-A5C68592E64D}"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441648D1-97AC-4E0A-8F88-CE9B8CDA9540}"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061781DB-9C59-40C7-85D4-CAFA8188DA53}"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F1B65C12-0BCA-46A0-9D96-A02BC255F369}"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F9ED3BE0-5291-443C-A289-767678C66320}"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7938" name="Group 2"/>
          <p:cNvGrpSpPr>
            <a:grpSpLocks/>
          </p:cNvGrpSpPr>
          <p:nvPr/>
        </p:nvGrpSpPr>
        <p:grpSpPr bwMode="auto">
          <a:xfrm>
            <a:off x="0" y="0"/>
            <a:ext cx="9144000" cy="6858000"/>
            <a:chOff x="0" y="0"/>
            <a:chExt cx="5760" cy="4320"/>
          </a:xfrm>
        </p:grpSpPr>
        <p:grpSp>
          <p:nvGrpSpPr>
            <p:cNvPr id="167939" name="Group 3"/>
            <p:cNvGrpSpPr>
              <a:grpSpLocks/>
            </p:cNvGrpSpPr>
            <p:nvPr/>
          </p:nvGrpSpPr>
          <p:grpSpPr bwMode="auto">
            <a:xfrm>
              <a:off x="0" y="0"/>
              <a:ext cx="5760" cy="4320"/>
              <a:chOff x="0" y="0"/>
              <a:chExt cx="5760" cy="4320"/>
            </a:xfrm>
          </p:grpSpPr>
          <p:grpSp>
            <p:nvGrpSpPr>
              <p:cNvPr id="167940" name="Group 4"/>
              <p:cNvGrpSpPr>
                <a:grpSpLocks/>
              </p:cNvGrpSpPr>
              <p:nvPr/>
            </p:nvGrpSpPr>
            <p:grpSpPr bwMode="auto">
              <a:xfrm>
                <a:off x="0" y="192"/>
                <a:ext cx="5760" cy="4032"/>
                <a:chOff x="0" y="192"/>
                <a:chExt cx="5760" cy="4032"/>
              </a:xfrm>
            </p:grpSpPr>
            <p:sp>
              <p:nvSpPr>
                <p:cNvPr id="167941"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42"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43"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44"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45"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46"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47"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48"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49"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50"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51"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52"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53"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54"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55"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56"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57"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58"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59"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60"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61"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62"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grpSp>
          <p:grpSp>
            <p:nvGrpSpPr>
              <p:cNvPr id="167963" name="Group 27"/>
              <p:cNvGrpSpPr>
                <a:grpSpLocks/>
              </p:cNvGrpSpPr>
              <p:nvPr/>
            </p:nvGrpSpPr>
            <p:grpSpPr bwMode="auto">
              <a:xfrm>
                <a:off x="192" y="0"/>
                <a:ext cx="5376" cy="4320"/>
                <a:chOff x="192" y="0"/>
                <a:chExt cx="5376" cy="4320"/>
              </a:xfrm>
            </p:grpSpPr>
            <p:sp>
              <p:nvSpPr>
                <p:cNvPr id="16796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6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6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6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6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6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7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7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7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7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7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7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7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7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7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7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8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8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8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8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8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8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8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8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8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8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9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9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16799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grpSp>
        </p:grpSp>
        <p:sp>
          <p:nvSpPr>
            <p:cNvPr id="16799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s-ES"/>
            </a:p>
          </p:txBody>
        </p:sp>
        <p:sp>
          <p:nvSpPr>
            <p:cNvPr id="167994"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s-ES"/>
            </a:p>
          </p:txBody>
        </p:sp>
        <p:grpSp>
          <p:nvGrpSpPr>
            <p:cNvPr id="167995" name="Group 59"/>
            <p:cNvGrpSpPr>
              <a:grpSpLocks/>
            </p:cNvGrpSpPr>
            <p:nvPr/>
          </p:nvGrpSpPr>
          <p:grpSpPr bwMode="auto">
            <a:xfrm>
              <a:off x="261" y="892"/>
              <a:ext cx="1124" cy="1464"/>
              <a:chOff x="96" y="916"/>
              <a:chExt cx="2208" cy="2876"/>
            </a:xfrm>
          </p:grpSpPr>
          <p:sp>
            <p:nvSpPr>
              <p:cNvPr id="167996"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s-ES"/>
              </a:p>
            </p:txBody>
          </p:sp>
          <p:sp>
            <p:nvSpPr>
              <p:cNvPr id="167997"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s-ES"/>
              </a:p>
            </p:txBody>
          </p:sp>
          <p:sp>
            <p:nvSpPr>
              <p:cNvPr id="167998"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s-ES"/>
              </a:p>
            </p:txBody>
          </p:sp>
        </p:grpSp>
      </p:grpSp>
      <p:sp>
        <p:nvSpPr>
          <p:cNvPr id="167999"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80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8001"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168002"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68003"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D2450945-F6CB-4663-A511-A05D4EC4087F}"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Gr_fico_de_Microsoft_Office_Excel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Gr_fico_de_Microsoft_Office_Excel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Gr_fico_de_Microsoft_Office_Excel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Gr_fico_de_Microsoft_Office_Excel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Gr_fico_de_Microsoft_Office_Excel6.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Gr_fico_de_Microsoft_Office_Excel7.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Gr_fico_de_Microsoft_Office_Excel8.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Hoja_de_c_lculo_de_Microsoft_Office_Excel_97-20039.xls"/><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Gr_fico_de_Microsoft_Office_Excel10.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Hoja_de_c_lculo_de_Microsoft_Office_Excel_97-200311.xls"/><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Hoja_de_c_lculo_de_Microsoft_Office_Excel_97-200312.xls"/><Relationship Id="rId2" Type="http://schemas.openxmlformats.org/officeDocument/2006/relationships/slideLayout" Target="../slideLayouts/slideLayout12.xml"/><Relationship Id="rId1" Type="http://schemas.openxmlformats.org/officeDocument/2006/relationships/vmlDrawing" Target="../drawings/vmlDrawing1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Gr_fico_de_Microsoft_Office_Excel13.xl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Gr_fico_de_Microsoft_Office_Excel14.xl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Gr_fico_de_Microsoft_Office_Excel15.xl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Gr_fico_de_Microsoft_Office_Excel16.xl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Gr_fico_de_Microsoft_Office_Excel17.xls"/><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Gr_fico_de_Microsoft_Office_Excel18.xl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Gr_fico_de_Microsoft_Office_Excel19.xl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Gr_fico_de_Microsoft_Office_Excel20.xls"/><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Gr_fico_de_Microsoft_Office_Excel21.xls"/><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Gr_fico_de_Microsoft_Office_Excel22.xls"/><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Gr_fico_de_Microsoft_Office_Excel23.xls"/><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Gr_fico_de_Microsoft_Office_Excel24.xls"/><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Gr_fico_de_Microsoft_Office_Excel25.xls"/><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Gr_fico_de_Microsoft_Office_Excel26.xls"/><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Gr_fico_de_Microsoft_Office_Excel27.xls"/><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Gr_fico_de_Microsoft_Office_Excel28.xls"/><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Hoja_de_c_lculo_de_Microsoft_Office_Excel_97-200329.xls"/><Relationship Id="rId2" Type="http://schemas.openxmlformats.org/officeDocument/2006/relationships/slideLayout" Target="../slideLayouts/slideLayout6.xml"/><Relationship Id="rId1" Type="http://schemas.openxmlformats.org/officeDocument/2006/relationships/vmlDrawing" Target="../drawings/vmlDrawing29.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Hoja_de_c_lculo_de_Microsoft_Office_Excel_97-200330.xls"/><Relationship Id="rId2" Type="http://schemas.openxmlformats.org/officeDocument/2006/relationships/slideLayout" Target="../slideLayouts/slideLayout6.xml"/><Relationship Id="rId1" Type="http://schemas.openxmlformats.org/officeDocument/2006/relationships/vmlDrawing" Target="../drawings/vmlDrawing30.v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31.v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32.v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3.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4.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5.v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790575"/>
            <a:ext cx="7772400" cy="2163763"/>
          </a:xfrm>
        </p:spPr>
        <p:txBody>
          <a:bodyPr/>
          <a:lstStyle/>
          <a:p>
            <a:pPr algn="ctr"/>
            <a:r>
              <a:rPr lang="es-ES" sz="3200"/>
              <a:t>“PROYECTO DE DESARROLLO PARA LA COMERCIALIZACIÓN DE CATÁLOGOS A TRAVÉS DEL SISTEMA DE VENTA DIRECTA”</a:t>
            </a:r>
            <a:r>
              <a:rPr lang="es-EC" sz="4000"/>
              <a:t> </a:t>
            </a:r>
          </a:p>
        </p:txBody>
      </p:sp>
      <p:sp>
        <p:nvSpPr>
          <p:cNvPr id="2051" name="Rectangle 3" descr="Rectangle: Click to edit Master text styles&#10;Second level&#10;Third level&#10;Fourth level&#10;Fifth level"/>
          <p:cNvSpPr>
            <a:spLocks noGrp="1" noChangeArrowheads="1"/>
          </p:cNvSpPr>
          <p:nvPr>
            <p:ph type="subTitle" idx="1"/>
          </p:nvPr>
        </p:nvSpPr>
        <p:spPr/>
        <p:txBody>
          <a:bodyPr/>
          <a:lstStyle/>
          <a:p>
            <a:pPr algn="r"/>
            <a:r>
              <a:rPr lang="es-EC" sz="2800" b="1"/>
              <a:t>INTEGRANTES:</a:t>
            </a:r>
          </a:p>
          <a:p>
            <a:pPr algn="r"/>
            <a:r>
              <a:rPr lang="es-EC" sz="2800"/>
              <a:t>IV</a:t>
            </a:r>
            <a:r>
              <a:rPr lang="en-US" sz="2800"/>
              <a:t>Á</a:t>
            </a:r>
            <a:r>
              <a:rPr lang="es-EC" sz="2800"/>
              <a:t>N CASTRO</a:t>
            </a:r>
          </a:p>
          <a:p>
            <a:pPr algn="r"/>
            <a:r>
              <a:rPr lang="es-EC" sz="2800"/>
              <a:t>FRANK FUENTES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887413"/>
            <a:ext cx="7772400" cy="560387"/>
          </a:xfrm>
        </p:spPr>
        <p:txBody>
          <a:bodyPr/>
          <a:lstStyle/>
          <a:p>
            <a:r>
              <a:rPr lang="es-EC" sz="4000"/>
              <a:t>FACTIBILIDAD COMERCIAL</a:t>
            </a:r>
          </a:p>
        </p:txBody>
      </p:sp>
      <p:sp>
        <p:nvSpPr>
          <p:cNvPr id="19459" name="Rectangle 3" descr="Rectangle: Click to edit Master text styles&#10;Second level&#10;Third level&#10;Fourth level&#10;Fifth level"/>
          <p:cNvSpPr>
            <a:spLocks noGrp="1" noChangeArrowheads="1"/>
          </p:cNvSpPr>
          <p:nvPr>
            <p:ph type="body" idx="1"/>
          </p:nvPr>
        </p:nvSpPr>
        <p:spPr>
          <a:xfrm>
            <a:off x="838200" y="2819400"/>
            <a:ext cx="7772400" cy="2133600"/>
          </a:xfrm>
        </p:spPr>
        <p:txBody>
          <a:bodyPr/>
          <a:lstStyle/>
          <a:p>
            <a:r>
              <a:rPr lang="es-EC"/>
              <a:t>INVESTIGACI</a:t>
            </a:r>
            <a:r>
              <a:rPr lang="en-US"/>
              <a:t>Ó</a:t>
            </a:r>
            <a:r>
              <a:rPr lang="es-EC"/>
              <a:t>N DE MERCADO</a:t>
            </a:r>
          </a:p>
          <a:p>
            <a:r>
              <a:rPr lang="es-EC"/>
              <a:t>PLAN PILOTO</a:t>
            </a:r>
          </a:p>
          <a:p>
            <a:r>
              <a:rPr lang="es-EC"/>
              <a:t>INVESTIGACI</a:t>
            </a:r>
            <a:r>
              <a:rPr lang="en-US"/>
              <a:t>Ó</a:t>
            </a:r>
            <a:r>
              <a:rPr lang="es-EC"/>
              <a:t>N DE PRECIOS</a:t>
            </a:r>
          </a:p>
          <a:p>
            <a:pPr>
              <a:buFont typeface="Wingdings" pitchFamily="2" charset="2"/>
              <a:buNone/>
            </a:pPr>
            <a:endParaRPr lang="es-EC"/>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623888"/>
            <a:ext cx="7467600" cy="1128712"/>
          </a:xfrm>
        </p:spPr>
        <p:txBody>
          <a:bodyPr/>
          <a:lstStyle/>
          <a:p>
            <a:r>
              <a:rPr lang="es-EC" sz="3600"/>
              <a:t>INVESTIGACI</a:t>
            </a:r>
            <a:r>
              <a:rPr lang="en-US" sz="3600"/>
              <a:t>Ó</a:t>
            </a:r>
            <a:r>
              <a:rPr lang="es-EC" sz="3600"/>
              <a:t>N DE MERCADO</a:t>
            </a:r>
            <a:r>
              <a:rPr lang="es-EC" sz="3200"/>
              <a:t/>
            </a:r>
            <a:br>
              <a:rPr lang="es-EC" sz="3200"/>
            </a:br>
            <a:endParaRPr lang="es-EC" sz="3200"/>
          </a:p>
        </p:txBody>
      </p:sp>
      <p:sp>
        <p:nvSpPr>
          <p:cNvPr id="20483" name="Rectangle 3" descr="Rectangle: Click to edit Master text styles&#10;Second level&#10;Third level&#10;Fourth level&#10;Fifth level"/>
          <p:cNvSpPr>
            <a:spLocks noGrp="1" noChangeArrowheads="1"/>
          </p:cNvSpPr>
          <p:nvPr>
            <p:ph type="body" idx="1"/>
          </p:nvPr>
        </p:nvSpPr>
        <p:spPr>
          <a:xfrm>
            <a:off x="533400" y="1371600"/>
            <a:ext cx="8147050" cy="4467225"/>
          </a:xfrm>
        </p:spPr>
        <p:txBody>
          <a:bodyPr/>
          <a:lstStyle/>
          <a:p>
            <a:pPr>
              <a:lnSpc>
                <a:spcPct val="90000"/>
              </a:lnSpc>
              <a:buFont typeface="Wingdings" pitchFamily="2" charset="2"/>
              <a:buNone/>
            </a:pPr>
            <a:r>
              <a:rPr lang="es-EC"/>
              <a:t>OBJETIVOS</a:t>
            </a:r>
            <a:endParaRPr lang="es-ES"/>
          </a:p>
          <a:p>
            <a:pPr>
              <a:lnSpc>
                <a:spcPct val="90000"/>
              </a:lnSpc>
            </a:pPr>
            <a:r>
              <a:rPr lang="es-ES" sz="2600"/>
              <a:t>Determinar el grado de conocimiento de los consumidores en lo referente a calidad y a precio</a:t>
            </a:r>
          </a:p>
          <a:p>
            <a:pPr>
              <a:lnSpc>
                <a:spcPct val="90000"/>
              </a:lnSpc>
            </a:pPr>
            <a:r>
              <a:rPr lang="es-ES" sz="2600"/>
              <a:t>Determinar el grado de experiencia de los consumidores en lo referente a la compra por catálogos.</a:t>
            </a:r>
          </a:p>
          <a:p>
            <a:pPr>
              <a:lnSpc>
                <a:spcPct val="90000"/>
              </a:lnSpc>
            </a:pPr>
            <a:r>
              <a:rPr lang="es-ES" sz="2600"/>
              <a:t>Conocer los principales motivos que inducen a la compra por catálogo.</a:t>
            </a:r>
          </a:p>
          <a:p>
            <a:pPr>
              <a:lnSpc>
                <a:spcPct val="90000"/>
              </a:lnSpc>
            </a:pPr>
            <a:r>
              <a:rPr lang="es-ES" sz="2600"/>
              <a:t>Determinar la participación de mercado de las diferentes empresas de venta por catálogo.</a:t>
            </a:r>
          </a:p>
          <a:p>
            <a:pPr>
              <a:lnSpc>
                <a:spcPct val="90000"/>
              </a:lnSpc>
            </a:pPr>
            <a:r>
              <a:rPr lang="es-ES" sz="2600"/>
              <a:t>Conocer la preferencia de los consumidores con respecto al tipo de catálogos: variedad o especializados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596900"/>
            <a:ext cx="7772400" cy="850900"/>
          </a:xfrm>
        </p:spPr>
        <p:txBody>
          <a:bodyPr/>
          <a:lstStyle/>
          <a:p>
            <a:r>
              <a:rPr lang="es-EC" sz="3200"/>
              <a:t>INVESTIGACI</a:t>
            </a:r>
            <a:r>
              <a:rPr lang="en-US" sz="3200"/>
              <a:t>Ó</a:t>
            </a:r>
            <a:r>
              <a:rPr lang="es-EC" sz="3200"/>
              <a:t>N DE MERCADO</a:t>
            </a:r>
            <a:br>
              <a:rPr lang="es-EC" sz="3200"/>
            </a:br>
            <a:endParaRPr lang="es-EC" sz="3200"/>
          </a:p>
        </p:txBody>
      </p:sp>
      <p:sp>
        <p:nvSpPr>
          <p:cNvPr id="21507" name="Rectangle 3" descr="Rectangle: Click to edit Master text styles&#10;Second level&#10;Third level&#10;Fourth level&#10;Fifth level"/>
          <p:cNvSpPr>
            <a:spLocks noGrp="1" noChangeArrowheads="1"/>
          </p:cNvSpPr>
          <p:nvPr>
            <p:ph type="body" idx="1"/>
          </p:nvPr>
        </p:nvSpPr>
        <p:spPr>
          <a:xfrm>
            <a:off x="179388" y="1341438"/>
            <a:ext cx="8785225" cy="5256212"/>
          </a:xfrm>
        </p:spPr>
        <p:txBody>
          <a:bodyPr/>
          <a:lstStyle/>
          <a:p>
            <a:pPr>
              <a:lnSpc>
                <a:spcPct val="80000"/>
              </a:lnSpc>
              <a:buFont typeface="Wingdings" pitchFamily="2" charset="2"/>
              <a:buNone/>
            </a:pPr>
            <a:r>
              <a:rPr lang="es-EC"/>
              <a:t>OBJETIVOS</a:t>
            </a:r>
            <a:endParaRPr lang="es-ES" sz="1800"/>
          </a:p>
          <a:p>
            <a:pPr>
              <a:lnSpc>
                <a:spcPct val="80000"/>
              </a:lnSpc>
            </a:pPr>
            <a:r>
              <a:rPr lang="es-ES" sz="2800"/>
              <a:t>Conocer el grado de experiencia de los consumidores con lo referente a los catálogos Hermes</a:t>
            </a:r>
          </a:p>
          <a:p>
            <a:pPr>
              <a:lnSpc>
                <a:spcPct val="80000"/>
              </a:lnSpc>
            </a:pPr>
            <a:r>
              <a:rPr lang="es-ES" sz="2800"/>
              <a:t>Determinar la disposición a comprar por parte de los consumidores de los catálogos Hermes</a:t>
            </a:r>
          </a:p>
          <a:p>
            <a:pPr>
              <a:lnSpc>
                <a:spcPct val="80000"/>
              </a:lnSpc>
            </a:pPr>
            <a:r>
              <a:rPr lang="es-ES" sz="2800"/>
              <a:t>Conocer cual  es o cuales son las características  que motivarían los consumidores a consumir los catálogos Hermes.</a:t>
            </a:r>
          </a:p>
          <a:p>
            <a:pPr>
              <a:lnSpc>
                <a:spcPct val="80000"/>
              </a:lnSpc>
            </a:pPr>
            <a:r>
              <a:rPr lang="es-ES" sz="2800"/>
              <a:t>Conocer  cuánto estarían dispuestos a comprar los consumidores mensualmente</a:t>
            </a:r>
          </a:p>
          <a:p>
            <a:pPr>
              <a:lnSpc>
                <a:spcPct val="80000"/>
              </a:lnSpc>
            </a:pPr>
            <a:r>
              <a:rPr lang="es-ES" sz="2800"/>
              <a:t>Determinar el tiempo máximo de espera por parte de los consumidores en la entrega de los productos.</a:t>
            </a:r>
            <a:endParaRPr lang="es-EC" sz="2800"/>
          </a:p>
          <a:p>
            <a:pPr>
              <a:lnSpc>
                <a:spcPct val="80000"/>
              </a:lnSpc>
            </a:pPr>
            <a:endParaRPr lang="es-EC" sz="2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839788"/>
            <a:ext cx="7772400" cy="608012"/>
          </a:xfrm>
        </p:spPr>
        <p:txBody>
          <a:bodyPr/>
          <a:lstStyle/>
          <a:p>
            <a:r>
              <a:rPr lang="es-EC"/>
              <a:t>MERCADO META</a:t>
            </a:r>
          </a:p>
        </p:txBody>
      </p:sp>
      <p:sp>
        <p:nvSpPr>
          <p:cNvPr id="22531" name="Rectangle 3" descr="Rectangle: Click to edit Master text styles&#10;Second level&#10;Third level&#10;Fourth level&#10;Fifth level"/>
          <p:cNvSpPr>
            <a:spLocks noGrp="1" noChangeArrowheads="1"/>
          </p:cNvSpPr>
          <p:nvPr>
            <p:ph type="body" idx="1"/>
          </p:nvPr>
        </p:nvSpPr>
        <p:spPr/>
        <p:txBody>
          <a:bodyPr/>
          <a:lstStyle/>
          <a:p>
            <a:r>
              <a:rPr lang="es-EC"/>
              <a:t>MUJERES ENTRE 20 Y 50 A</a:t>
            </a:r>
            <a:r>
              <a:rPr lang="es-EC">
                <a:cs typeface="Courier New" pitchFamily="49" charset="0"/>
              </a:rPr>
              <a:t>Ñ</a:t>
            </a:r>
            <a:r>
              <a:rPr lang="es-EC"/>
              <a:t>OS.</a:t>
            </a:r>
          </a:p>
          <a:p>
            <a:r>
              <a:rPr lang="es-EC"/>
              <a:t>NIVEL SOCIO ECONÓMICO:</a:t>
            </a:r>
          </a:p>
          <a:p>
            <a:pPr lvl="1"/>
            <a:r>
              <a:rPr lang="es-EC"/>
              <a:t>NIVEL ALTO</a:t>
            </a:r>
          </a:p>
          <a:p>
            <a:pPr lvl="1"/>
            <a:r>
              <a:rPr lang="es-EC"/>
              <a:t>NIVEL MEDIO</a:t>
            </a:r>
          </a:p>
          <a:p>
            <a:pPr lvl="1"/>
            <a:r>
              <a:rPr lang="es-EC"/>
              <a:t>NIVEL MEDIO BAJO</a:t>
            </a:r>
          </a:p>
          <a:p>
            <a:r>
              <a:rPr lang="es-EC"/>
              <a:t>PERTENECIENTES A LA PEA</a:t>
            </a:r>
          </a:p>
          <a:p>
            <a:pPr lvl="1"/>
            <a:endParaRPr lang="es-EC"/>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839788"/>
            <a:ext cx="7772400" cy="608012"/>
          </a:xfrm>
        </p:spPr>
        <p:txBody>
          <a:bodyPr/>
          <a:lstStyle/>
          <a:p>
            <a:r>
              <a:rPr lang="es-EC"/>
              <a:t>TAMAÑO DE LA MUESTRA</a:t>
            </a:r>
          </a:p>
        </p:txBody>
      </p:sp>
      <p:sp>
        <p:nvSpPr>
          <p:cNvPr id="23557" name="Rectangle 5" descr="Rectangle: Click to edit Master text styles&#10;Second level&#10;Third level&#10;Fourth level&#10;Fifth level"/>
          <p:cNvSpPr>
            <a:spLocks noGrp="1" noChangeArrowheads="1"/>
          </p:cNvSpPr>
          <p:nvPr>
            <p:ph type="body" idx="1"/>
          </p:nvPr>
        </p:nvSpPr>
        <p:spPr>
          <a:xfrm>
            <a:off x="457200" y="1557338"/>
            <a:ext cx="8229600" cy="4568825"/>
          </a:xfrm>
        </p:spPr>
        <p:txBody>
          <a:bodyPr/>
          <a:lstStyle/>
          <a:p>
            <a:pPr>
              <a:buFont typeface="Wingdings" pitchFamily="2" charset="2"/>
              <a:buNone/>
            </a:pPr>
            <a:r>
              <a:rPr lang="es-MX" b="1"/>
              <a:t>	       		   4. P. Q</a:t>
            </a:r>
          </a:p>
          <a:p>
            <a:pPr>
              <a:buFont typeface="Wingdings" pitchFamily="2" charset="2"/>
              <a:buNone/>
            </a:pPr>
            <a:r>
              <a:rPr lang="es-MX" b="1"/>
              <a:t>			n = 	</a:t>
            </a:r>
          </a:p>
          <a:p>
            <a:pPr>
              <a:buFont typeface="Wingdings" pitchFamily="2" charset="2"/>
              <a:buNone/>
            </a:pPr>
            <a:r>
              <a:rPr lang="es-MX" b="1"/>
              <a:t>		    	     		e</a:t>
            </a:r>
            <a:r>
              <a:rPr lang="en-US" b="1">
                <a:cs typeface="Arial" charset="0"/>
              </a:rPr>
              <a:t>²</a:t>
            </a:r>
            <a:r>
              <a:rPr lang="es-MX" b="1"/>
              <a:t>		</a:t>
            </a:r>
          </a:p>
          <a:p>
            <a:pPr>
              <a:buFont typeface="Wingdings" pitchFamily="2" charset="2"/>
              <a:buNone/>
            </a:pPr>
            <a:endParaRPr lang="es-MX" b="1"/>
          </a:p>
          <a:p>
            <a:pPr>
              <a:buFont typeface="Wingdings" pitchFamily="2" charset="2"/>
              <a:buNone/>
            </a:pPr>
            <a:r>
              <a:rPr lang="es-MX" sz="2400" b="1"/>
              <a:t>n = Tamaño de la muestra (número de encuestas)</a:t>
            </a:r>
          </a:p>
          <a:p>
            <a:pPr>
              <a:buFont typeface="Wingdings" pitchFamily="2" charset="2"/>
              <a:buNone/>
            </a:pPr>
            <a:r>
              <a:rPr lang="es-MX" sz="2400" b="1"/>
              <a:t>P = Probabilidad de que el evento ocurra</a:t>
            </a:r>
          </a:p>
          <a:p>
            <a:pPr>
              <a:buFont typeface="Wingdings" pitchFamily="2" charset="2"/>
              <a:buNone/>
            </a:pPr>
            <a:r>
              <a:rPr lang="es-MX" sz="2400" b="1"/>
              <a:t>Q = Probabilidad de que el evento no ocurra</a:t>
            </a:r>
          </a:p>
          <a:p>
            <a:pPr>
              <a:buFont typeface="Wingdings" pitchFamily="2" charset="2"/>
              <a:buNone/>
            </a:pPr>
            <a:r>
              <a:rPr lang="es-MX" sz="2400" b="1"/>
              <a:t>e = Error permitido</a:t>
            </a:r>
            <a:endParaRPr lang="es-EC" sz="2400" b="1"/>
          </a:p>
        </p:txBody>
      </p:sp>
      <p:sp>
        <p:nvSpPr>
          <p:cNvPr id="23558" name="Line 6"/>
          <p:cNvSpPr>
            <a:spLocks noChangeShapeType="1"/>
          </p:cNvSpPr>
          <p:nvPr/>
        </p:nvSpPr>
        <p:spPr bwMode="auto">
          <a:xfrm>
            <a:off x="3124200" y="2514600"/>
            <a:ext cx="3095625" cy="0"/>
          </a:xfrm>
          <a:prstGeom prst="line">
            <a:avLst/>
          </a:prstGeom>
          <a:noFill/>
          <a:ln w="9525">
            <a:solidFill>
              <a:schemeClr val="tx1"/>
            </a:solidFill>
            <a:round/>
            <a:headEnd/>
            <a:tailEnd/>
          </a:ln>
          <a:effectLst/>
        </p:spPr>
        <p:txBody>
          <a:bodyPr/>
          <a:lstStyle/>
          <a:p>
            <a:endParaRPr lang="es-ES"/>
          </a:p>
        </p:txBody>
      </p:sp>
      <p:sp>
        <p:nvSpPr>
          <p:cNvPr id="23559" name="Rectangle 7"/>
          <p:cNvSpPr>
            <a:spLocks noChangeArrowheads="1"/>
          </p:cNvSpPr>
          <p:nvPr/>
        </p:nvSpPr>
        <p:spPr bwMode="auto">
          <a:xfrm>
            <a:off x="1752600" y="1524000"/>
            <a:ext cx="4679950" cy="2016125"/>
          </a:xfrm>
          <a:prstGeom prst="rect">
            <a:avLst/>
          </a:prstGeom>
          <a:noFill/>
          <a:ln w="38100">
            <a:solidFill>
              <a:schemeClr val="tx1"/>
            </a:solid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839788"/>
            <a:ext cx="7772400" cy="608012"/>
          </a:xfrm>
        </p:spPr>
        <p:txBody>
          <a:bodyPr/>
          <a:lstStyle/>
          <a:p>
            <a:r>
              <a:rPr lang="es-EC"/>
              <a:t>TAMANO DE LA MUESTRA</a:t>
            </a:r>
          </a:p>
        </p:txBody>
      </p:sp>
      <p:sp>
        <p:nvSpPr>
          <p:cNvPr id="24579" name="Rectangle 3" descr="Rectangle: Click to edit Master text styles&#10;Second level&#10;Third level&#10;Fourth level&#10;Fifth level"/>
          <p:cNvSpPr>
            <a:spLocks noGrp="1" noChangeArrowheads="1"/>
          </p:cNvSpPr>
          <p:nvPr>
            <p:ph type="body" idx="1"/>
          </p:nvPr>
        </p:nvSpPr>
        <p:spPr/>
        <p:txBody>
          <a:bodyPr/>
          <a:lstStyle/>
          <a:p>
            <a:pPr>
              <a:buFont typeface="Wingdings" pitchFamily="2" charset="2"/>
              <a:buNone/>
            </a:pPr>
            <a:r>
              <a:rPr lang="es-EC" b="1"/>
              <a:t>			4 x 0.5 x0.5</a:t>
            </a:r>
          </a:p>
          <a:p>
            <a:pPr>
              <a:buFont typeface="Wingdings" pitchFamily="2" charset="2"/>
              <a:buNone/>
            </a:pPr>
            <a:r>
              <a:rPr lang="es-EC" b="1"/>
              <a:t>	n = </a:t>
            </a:r>
          </a:p>
          <a:p>
            <a:pPr>
              <a:buFont typeface="Wingdings" pitchFamily="2" charset="2"/>
              <a:buNone/>
            </a:pPr>
            <a:r>
              <a:rPr lang="es-EC" b="1"/>
              <a:t>			     0.052</a:t>
            </a:r>
          </a:p>
          <a:p>
            <a:pPr>
              <a:buFont typeface="Wingdings" pitchFamily="2" charset="2"/>
              <a:buNone/>
            </a:pPr>
            <a:r>
              <a:rPr lang="es-EC" b="1"/>
              <a:t>	</a:t>
            </a:r>
          </a:p>
          <a:p>
            <a:pPr>
              <a:buFont typeface="Wingdings" pitchFamily="2" charset="2"/>
              <a:buNone/>
            </a:pPr>
            <a:r>
              <a:rPr lang="es-EC" b="1"/>
              <a:t>	n = 400</a:t>
            </a:r>
          </a:p>
        </p:txBody>
      </p:sp>
      <p:sp>
        <p:nvSpPr>
          <p:cNvPr id="24580" name="Line 4"/>
          <p:cNvSpPr>
            <a:spLocks noChangeShapeType="1"/>
          </p:cNvSpPr>
          <p:nvPr/>
        </p:nvSpPr>
        <p:spPr bwMode="auto">
          <a:xfrm>
            <a:off x="2133600" y="2819400"/>
            <a:ext cx="3241675" cy="0"/>
          </a:xfrm>
          <a:prstGeom prst="line">
            <a:avLst/>
          </a:prstGeom>
          <a:noFill/>
          <a:ln w="9525">
            <a:solidFill>
              <a:schemeClr val="tx1"/>
            </a:solidFill>
            <a:round/>
            <a:headEnd/>
            <a:tailEnd/>
          </a:ln>
          <a:effectLst/>
        </p:spPr>
        <p:txBody>
          <a:bodyPr/>
          <a:lstStyle/>
          <a:p>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457200"/>
            <a:ext cx="8162925" cy="762000"/>
          </a:xfrm>
        </p:spPr>
        <p:txBody>
          <a:bodyPr/>
          <a:lstStyle/>
          <a:p>
            <a:pPr algn="ctr"/>
            <a:r>
              <a:rPr lang="es-EC"/>
              <a:t>RESULTADOS OBTENIDOS</a:t>
            </a:r>
          </a:p>
        </p:txBody>
      </p:sp>
      <p:sp>
        <p:nvSpPr>
          <p:cNvPr id="29699" name="Rectangle 3" descr="Rectangle: Click to edit Master text styles&#10;Second level&#10;Third level&#10;Fourth level&#10;Fifth level"/>
          <p:cNvSpPr>
            <a:spLocks noGrp="1" noChangeArrowheads="1"/>
          </p:cNvSpPr>
          <p:nvPr>
            <p:ph type="body" sz="half" idx="1"/>
          </p:nvPr>
        </p:nvSpPr>
        <p:spPr>
          <a:xfrm>
            <a:off x="1143000" y="1447800"/>
            <a:ext cx="7529513" cy="914400"/>
          </a:xfrm>
        </p:spPr>
        <p:txBody>
          <a:bodyPr/>
          <a:lstStyle/>
          <a:p>
            <a:pPr algn="ctr">
              <a:buFont typeface="Wingdings" pitchFamily="2" charset="2"/>
              <a:buNone/>
            </a:pPr>
            <a:r>
              <a:rPr lang="es-ES" sz="2400" b="1"/>
              <a:t>¿Qué referencia tiene usted de los productos de origen brasileños?</a:t>
            </a:r>
          </a:p>
          <a:p>
            <a:pPr>
              <a:buFont typeface="Wingdings" pitchFamily="2" charset="2"/>
              <a:buNone/>
            </a:pPr>
            <a:endParaRPr lang="es-ES" sz="2400" b="1"/>
          </a:p>
          <a:p>
            <a:pPr>
              <a:buFont typeface="Wingdings" pitchFamily="2" charset="2"/>
              <a:buNone/>
            </a:pPr>
            <a:endParaRPr lang="es-EC" sz="2000" b="1" i="1" u="sng"/>
          </a:p>
        </p:txBody>
      </p:sp>
      <p:sp>
        <p:nvSpPr>
          <p:cNvPr id="2970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29702" name="Object 6"/>
          <p:cNvGraphicFramePr>
            <a:graphicFrameLocks noChangeAspect="1"/>
          </p:cNvGraphicFramePr>
          <p:nvPr>
            <p:ph sz="half" idx="2"/>
          </p:nvPr>
        </p:nvGraphicFramePr>
        <p:xfrm>
          <a:off x="533400" y="2420938"/>
          <a:ext cx="8431213" cy="4295775"/>
        </p:xfrm>
        <a:graphic>
          <a:graphicData uri="http://schemas.openxmlformats.org/presentationml/2006/ole">
            <p:oleObj spid="_x0000_s29702" name="Chart" r:id="rId3" imgW="4667555" imgH="2381441" progId="Excel.Char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425450"/>
            <a:ext cx="8229600" cy="579438"/>
          </a:xfrm>
        </p:spPr>
        <p:txBody>
          <a:bodyPr/>
          <a:lstStyle/>
          <a:p>
            <a:pPr algn="ctr"/>
            <a:r>
              <a:rPr lang="es-EC" sz="3200"/>
              <a:t>RESULTADOS OBTENIDOS</a:t>
            </a:r>
          </a:p>
        </p:txBody>
      </p:sp>
      <p:graphicFrame>
        <p:nvGraphicFramePr>
          <p:cNvPr id="30723" name="Object 3"/>
          <p:cNvGraphicFramePr>
            <a:graphicFrameLocks noChangeAspect="1"/>
          </p:cNvGraphicFramePr>
          <p:nvPr>
            <p:ph idx="1"/>
          </p:nvPr>
        </p:nvGraphicFramePr>
        <p:xfrm>
          <a:off x="323850" y="2492375"/>
          <a:ext cx="8569325" cy="3960813"/>
        </p:xfrm>
        <a:graphic>
          <a:graphicData uri="http://schemas.openxmlformats.org/presentationml/2006/ole">
            <p:oleObj spid="_x0000_s30723" name="Chart" r:id="rId3" imgW="4667555" imgH="2381441" progId="Excel.Chart.8">
              <p:embed/>
            </p:oleObj>
          </a:graphicData>
        </a:graphic>
      </p:graphicFrame>
      <p:sp>
        <p:nvSpPr>
          <p:cNvPr id="30725" name="Text Box 5"/>
          <p:cNvSpPr txBox="1">
            <a:spLocks noChangeArrowheads="1"/>
          </p:cNvSpPr>
          <p:nvPr/>
        </p:nvSpPr>
        <p:spPr bwMode="auto">
          <a:xfrm>
            <a:off x="539750" y="1484313"/>
            <a:ext cx="7920038" cy="1673225"/>
          </a:xfrm>
          <a:prstGeom prst="rect">
            <a:avLst/>
          </a:prstGeom>
          <a:noFill/>
          <a:ln w="9525">
            <a:noFill/>
            <a:miter lim="800000"/>
            <a:headEnd/>
            <a:tailEnd/>
          </a:ln>
          <a:effectLst/>
        </p:spPr>
        <p:txBody>
          <a:bodyPr>
            <a:spAutoFit/>
          </a:bodyPr>
          <a:lstStyle/>
          <a:p>
            <a:pPr algn="ctr">
              <a:spcBef>
                <a:spcPct val="20000"/>
              </a:spcBef>
              <a:buClr>
                <a:schemeClr val="hlink"/>
              </a:buClr>
              <a:buSzPct val="65000"/>
              <a:buFont typeface="Wingdings" pitchFamily="2" charset="2"/>
              <a:buNone/>
            </a:pPr>
            <a:r>
              <a:rPr lang="es-ES" b="1">
                <a:effectLst>
                  <a:outerShdw blurRad="38100" dist="38100" dir="2700000" algn="tl">
                    <a:srgbClr val="C0C0C0"/>
                  </a:outerShdw>
                </a:effectLst>
              </a:rPr>
              <a:t>¿Qué referencia tiene usted de los productos de origen brasileños?</a:t>
            </a:r>
          </a:p>
          <a:p>
            <a:pPr>
              <a:spcBef>
                <a:spcPct val="20000"/>
              </a:spcBef>
              <a:buClr>
                <a:schemeClr val="hlink"/>
              </a:buClr>
              <a:buSzPct val="65000"/>
              <a:buFont typeface="Wingdings" pitchFamily="2" charset="2"/>
              <a:buNone/>
            </a:pPr>
            <a:endParaRPr lang="es-ES" b="1" i="1" u="sng">
              <a:latin typeface="Arial" charset="0"/>
            </a:endParaRPr>
          </a:p>
          <a:p>
            <a:pPr>
              <a:spcBef>
                <a:spcPct val="50000"/>
              </a:spcBef>
            </a:pPr>
            <a:endParaRPr lang="es-EC" sz="180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461963"/>
            <a:ext cx="7772400" cy="463550"/>
          </a:xfrm>
        </p:spPr>
        <p:txBody>
          <a:bodyPr/>
          <a:lstStyle/>
          <a:p>
            <a:pPr algn="ctr"/>
            <a:r>
              <a:rPr lang="es-EC" sz="3200"/>
              <a:t>RESULTADOS OBTENIDOS</a:t>
            </a:r>
          </a:p>
        </p:txBody>
      </p:sp>
      <p:sp>
        <p:nvSpPr>
          <p:cNvPr id="33795" name="Rectangle 3" descr="Rectangle: Click to edit Master text styles&#10;Second level&#10;Third level&#10;Fourth level&#10;Fifth level"/>
          <p:cNvSpPr>
            <a:spLocks noGrp="1" noChangeArrowheads="1"/>
          </p:cNvSpPr>
          <p:nvPr>
            <p:ph type="body" idx="1"/>
          </p:nvPr>
        </p:nvSpPr>
        <p:spPr>
          <a:xfrm>
            <a:off x="457200" y="1066800"/>
            <a:ext cx="8229600" cy="838200"/>
          </a:xfrm>
        </p:spPr>
        <p:txBody>
          <a:bodyPr/>
          <a:lstStyle/>
          <a:p>
            <a:pPr algn="ctr">
              <a:buFont typeface="Wingdings" pitchFamily="2" charset="2"/>
              <a:buNone/>
            </a:pPr>
            <a:r>
              <a:rPr lang="es-ES" sz="2400" b="1"/>
              <a:t>¿Alguna vez usted ha comprado productos a través de catálogos?</a:t>
            </a:r>
            <a:endParaRPr lang="es-EC" sz="2400" b="1"/>
          </a:p>
        </p:txBody>
      </p:sp>
      <p:sp>
        <p:nvSpPr>
          <p:cNvPr id="33797" name="Rectangle 5"/>
          <p:cNvSpPr>
            <a:spLocks noChangeArrowheads="1"/>
          </p:cNvSpPr>
          <p:nvPr/>
        </p:nvSpPr>
        <p:spPr bwMode="auto">
          <a:xfrm>
            <a:off x="0" y="213836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33796" name="Object 4"/>
          <p:cNvGraphicFramePr>
            <a:graphicFrameLocks noChangeAspect="1"/>
          </p:cNvGraphicFramePr>
          <p:nvPr/>
        </p:nvGraphicFramePr>
        <p:xfrm>
          <a:off x="228600" y="2362200"/>
          <a:ext cx="8713788" cy="4311650"/>
        </p:xfrm>
        <a:graphic>
          <a:graphicData uri="http://schemas.openxmlformats.org/presentationml/2006/ole">
            <p:oleObj spid="_x0000_s33796" name="Gráfico" r:id="rId3" imgW="5267305" imgH="2581221" progId="Excel.Char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520700"/>
            <a:ext cx="7772400" cy="463550"/>
          </a:xfrm>
        </p:spPr>
        <p:txBody>
          <a:bodyPr/>
          <a:lstStyle/>
          <a:p>
            <a:pPr algn="ctr"/>
            <a:r>
              <a:rPr lang="es-EC" sz="3200"/>
              <a:t>RESULTADOS OBTENIDOS</a:t>
            </a:r>
          </a:p>
        </p:txBody>
      </p:sp>
      <p:sp>
        <p:nvSpPr>
          <p:cNvPr id="34819" name="Rectangle 3" descr="Rectangle: Click to edit Master text styles&#10;Second level&#10;Third level&#10;Fourth level&#10;Fifth level"/>
          <p:cNvSpPr>
            <a:spLocks noGrp="1" noChangeArrowheads="1"/>
          </p:cNvSpPr>
          <p:nvPr>
            <p:ph type="body" idx="1"/>
          </p:nvPr>
        </p:nvSpPr>
        <p:spPr>
          <a:xfrm>
            <a:off x="468313" y="1268413"/>
            <a:ext cx="8229600" cy="681037"/>
          </a:xfrm>
        </p:spPr>
        <p:txBody>
          <a:bodyPr/>
          <a:lstStyle/>
          <a:p>
            <a:pPr algn="ctr">
              <a:buFont typeface="Wingdings" pitchFamily="2" charset="2"/>
              <a:buNone/>
            </a:pPr>
            <a:r>
              <a:rPr lang="es-ES" sz="2400" b="1"/>
              <a:t>¿Qué lo motivó a hacerlo? </a:t>
            </a:r>
            <a:endParaRPr lang="es-EC" sz="2400" b="1"/>
          </a:p>
        </p:txBody>
      </p:sp>
      <p:sp>
        <p:nvSpPr>
          <p:cNvPr id="34821" name="Rectangle 5"/>
          <p:cNvSpPr>
            <a:spLocks noChangeArrowheads="1"/>
          </p:cNvSpPr>
          <p:nvPr/>
        </p:nvSpPr>
        <p:spPr bwMode="auto">
          <a:xfrm>
            <a:off x="0" y="202882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34820" name="Object 4"/>
          <p:cNvGraphicFramePr>
            <a:graphicFrameLocks noChangeAspect="1"/>
          </p:cNvGraphicFramePr>
          <p:nvPr/>
        </p:nvGraphicFramePr>
        <p:xfrm>
          <a:off x="250825" y="2133600"/>
          <a:ext cx="8713788" cy="4391025"/>
        </p:xfrm>
        <a:graphic>
          <a:graphicData uri="http://schemas.openxmlformats.org/presentationml/2006/ole">
            <p:oleObj spid="_x0000_s34820" name="Gráfico" r:id="rId3" imgW="5267305" imgH="2800316" progId="Excel.Chart.8">
              <p:embed/>
            </p:oleObj>
          </a:graphicData>
        </a:graphic>
      </p:graphicFrame>
      <p:sp>
        <p:nvSpPr>
          <p:cNvPr id="34822" name="Rectangle 6"/>
          <p:cNvSpPr>
            <a:spLocks noChangeArrowheads="1"/>
          </p:cNvSpPr>
          <p:nvPr/>
        </p:nvSpPr>
        <p:spPr bwMode="auto">
          <a:xfrm>
            <a:off x="457200" y="381000"/>
            <a:ext cx="8229600" cy="744538"/>
          </a:xfrm>
          <a:prstGeom prst="rect">
            <a:avLst/>
          </a:prstGeom>
          <a:noFill/>
          <a:ln w="9525">
            <a:noFill/>
            <a:miter lim="800000"/>
            <a:headEnd/>
            <a:tailEnd/>
          </a:ln>
          <a:effectLst/>
        </p:spPr>
        <p:txBody>
          <a:bodyPr anchor="ctr"/>
          <a:lstStyle/>
          <a:p>
            <a:endParaRPr lang="es-ES" sz="320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684213" y="461963"/>
            <a:ext cx="7772400" cy="1311275"/>
          </a:xfrm>
        </p:spPr>
        <p:txBody>
          <a:bodyPr/>
          <a:lstStyle/>
          <a:p>
            <a:r>
              <a:rPr lang="es-EC" sz="4000"/>
              <a:t>CONTENIDO</a:t>
            </a:r>
            <a:br>
              <a:rPr lang="es-EC" sz="4000"/>
            </a:br>
            <a:endParaRPr lang="es-EC" sz="4000"/>
          </a:p>
        </p:txBody>
      </p:sp>
      <p:sp>
        <p:nvSpPr>
          <p:cNvPr id="3078" name="Rectangle 6" descr="Rectangle: Click to edit Master text styles&#10;Second level&#10;Third level&#10;Fourth level&#10;Fifth level"/>
          <p:cNvSpPr>
            <a:spLocks noGrp="1" noChangeArrowheads="1"/>
          </p:cNvSpPr>
          <p:nvPr>
            <p:ph type="subTitle" idx="1"/>
          </p:nvPr>
        </p:nvSpPr>
        <p:spPr>
          <a:xfrm>
            <a:off x="762000" y="1524000"/>
            <a:ext cx="8064500" cy="3840163"/>
          </a:xfrm>
        </p:spPr>
        <p:txBody>
          <a:bodyPr/>
          <a:lstStyle/>
          <a:p>
            <a:pPr>
              <a:lnSpc>
                <a:spcPct val="90000"/>
              </a:lnSpc>
              <a:buFont typeface="Wingdings" pitchFamily="2" charset="2"/>
              <a:buBlip>
                <a:blip r:embed="rId2"/>
              </a:buBlip>
            </a:pPr>
            <a:r>
              <a:rPr lang="es-EC"/>
              <a:t>INTRODUCCI</a:t>
            </a:r>
            <a:r>
              <a:rPr lang="en-US"/>
              <a:t>Ó</a:t>
            </a:r>
            <a:r>
              <a:rPr lang="es-EC"/>
              <a:t>N</a:t>
            </a:r>
          </a:p>
          <a:p>
            <a:pPr>
              <a:lnSpc>
                <a:spcPct val="90000"/>
              </a:lnSpc>
              <a:buFont typeface="Wingdings" pitchFamily="2" charset="2"/>
              <a:buBlip>
                <a:blip r:embed="rId2"/>
              </a:buBlip>
            </a:pPr>
            <a:r>
              <a:rPr lang="es-EC"/>
              <a:t>FACTIBILIDAD COMERCIAL</a:t>
            </a:r>
          </a:p>
          <a:p>
            <a:pPr>
              <a:lnSpc>
                <a:spcPct val="90000"/>
              </a:lnSpc>
              <a:buFont typeface="Wingdings" pitchFamily="2" charset="2"/>
              <a:buBlip>
                <a:blip r:embed="rId2"/>
              </a:buBlip>
            </a:pPr>
            <a:r>
              <a:rPr lang="es-EC"/>
              <a:t>FACTIBILIDAD LOG</a:t>
            </a:r>
            <a:r>
              <a:rPr lang="en-US"/>
              <a:t>Í</a:t>
            </a:r>
            <a:r>
              <a:rPr lang="es-EC"/>
              <a:t>STICA</a:t>
            </a:r>
          </a:p>
          <a:p>
            <a:pPr>
              <a:lnSpc>
                <a:spcPct val="90000"/>
              </a:lnSpc>
              <a:buFont typeface="Wingdings" pitchFamily="2" charset="2"/>
              <a:buBlip>
                <a:blip r:embed="rId2"/>
              </a:buBlip>
            </a:pPr>
            <a:r>
              <a:rPr lang="es-EC"/>
              <a:t>PLAN DE COMUNICACI</a:t>
            </a:r>
            <a:r>
              <a:rPr lang="en-US"/>
              <a:t>Ó</a:t>
            </a:r>
            <a:r>
              <a:rPr lang="es-EC"/>
              <a:t>N</a:t>
            </a:r>
          </a:p>
          <a:p>
            <a:pPr>
              <a:lnSpc>
                <a:spcPct val="90000"/>
              </a:lnSpc>
              <a:buFont typeface="Wingdings" pitchFamily="2" charset="2"/>
              <a:buBlip>
                <a:blip r:embed="rId2"/>
              </a:buBlip>
            </a:pPr>
            <a:r>
              <a:rPr lang="es-EC"/>
              <a:t>FACTIBILIDAD FINANCIERA</a:t>
            </a:r>
          </a:p>
          <a:p>
            <a:pPr>
              <a:lnSpc>
                <a:spcPct val="90000"/>
              </a:lnSpc>
              <a:buFont typeface="Wingdings" pitchFamily="2" charset="2"/>
              <a:buBlip>
                <a:blip r:embed="rId2"/>
              </a:buBlip>
            </a:pPr>
            <a:r>
              <a:rPr lang="es-EC"/>
              <a:t>CONCLUSIONES Y RECOMENDACIONES</a:t>
            </a:r>
          </a:p>
          <a:p>
            <a:pPr>
              <a:lnSpc>
                <a:spcPct val="90000"/>
              </a:lnSpc>
            </a:pPr>
            <a:endParaRPr lang="es-EC"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403225"/>
            <a:ext cx="7772400" cy="461963"/>
          </a:xfrm>
        </p:spPr>
        <p:txBody>
          <a:bodyPr/>
          <a:lstStyle/>
          <a:p>
            <a:r>
              <a:rPr lang="es-EC" sz="3200"/>
              <a:t>RESULTADOS OBTENIDOS</a:t>
            </a:r>
          </a:p>
        </p:txBody>
      </p:sp>
      <p:sp>
        <p:nvSpPr>
          <p:cNvPr id="35843" name="Rectangle 3" descr="Rectangle: Click to edit Master text styles&#10;Second level&#10;Third level&#10;Fourth level&#10;Fifth level"/>
          <p:cNvSpPr>
            <a:spLocks noGrp="1" noChangeArrowheads="1"/>
          </p:cNvSpPr>
          <p:nvPr>
            <p:ph type="body" idx="1"/>
          </p:nvPr>
        </p:nvSpPr>
        <p:spPr>
          <a:xfrm>
            <a:off x="457200" y="1066800"/>
            <a:ext cx="8229600" cy="914400"/>
          </a:xfrm>
        </p:spPr>
        <p:txBody>
          <a:bodyPr/>
          <a:lstStyle/>
          <a:p>
            <a:pPr algn="ctr">
              <a:buFont typeface="Wingdings" pitchFamily="2" charset="2"/>
              <a:buNone/>
            </a:pPr>
            <a:r>
              <a:rPr lang="es-EC" sz="2800" b="1"/>
              <a:t>¿Con cuales empresas usted ha adquirido productos a través de catálogos?</a:t>
            </a:r>
          </a:p>
        </p:txBody>
      </p:sp>
      <p:sp>
        <p:nvSpPr>
          <p:cNvPr id="35845" name="Rectangle 5"/>
          <p:cNvSpPr>
            <a:spLocks noChangeArrowheads="1"/>
          </p:cNvSpPr>
          <p:nvPr/>
        </p:nvSpPr>
        <p:spPr bwMode="auto">
          <a:xfrm>
            <a:off x="0" y="21097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35844" name="Object 4"/>
          <p:cNvGraphicFramePr>
            <a:graphicFrameLocks noChangeAspect="1"/>
          </p:cNvGraphicFramePr>
          <p:nvPr/>
        </p:nvGraphicFramePr>
        <p:xfrm>
          <a:off x="250825" y="2349500"/>
          <a:ext cx="8713788" cy="4319588"/>
        </p:xfrm>
        <a:graphic>
          <a:graphicData uri="http://schemas.openxmlformats.org/presentationml/2006/ole">
            <p:oleObj spid="_x0000_s35844" name="Gráfico" r:id="rId3" imgW="5267305" imgH="2638517" progId="Excel.Char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304800"/>
            <a:ext cx="7772400" cy="463550"/>
          </a:xfrm>
        </p:spPr>
        <p:txBody>
          <a:bodyPr/>
          <a:lstStyle/>
          <a:p>
            <a:pPr algn="ctr"/>
            <a:r>
              <a:rPr lang="es-EC" sz="3200"/>
              <a:t>RESULTADOS OBTENIDOS</a:t>
            </a:r>
          </a:p>
        </p:txBody>
      </p:sp>
      <p:sp>
        <p:nvSpPr>
          <p:cNvPr id="36867" name="Rectangle 3" descr="Rectangle: Click to edit Master text styles&#10;Second level&#10;Third level&#10;Fourth level&#10;Fifth level"/>
          <p:cNvSpPr>
            <a:spLocks noGrp="1" noChangeArrowheads="1"/>
          </p:cNvSpPr>
          <p:nvPr>
            <p:ph type="body" idx="1"/>
          </p:nvPr>
        </p:nvSpPr>
        <p:spPr>
          <a:xfrm>
            <a:off x="381000" y="838200"/>
            <a:ext cx="8496300" cy="1676400"/>
          </a:xfrm>
        </p:spPr>
        <p:txBody>
          <a:bodyPr/>
          <a:lstStyle/>
          <a:p>
            <a:pPr algn="ctr">
              <a:buFont typeface="Wingdings" pitchFamily="2" charset="2"/>
              <a:buNone/>
            </a:pPr>
            <a:r>
              <a:rPr lang="es-EC" sz="2000" b="1"/>
              <a:t>¿Piensa usted que un catálogo  una gran variedad de productos que van  desde Ropa, Zapatos, Relojes, Bisutería, Lencería  hasta Artículos para el Hogar le generaría mayor satisfacción al momento de hacer el pedido que un cat</a:t>
            </a:r>
            <a:r>
              <a:rPr lang="en-US" sz="2000" b="1">
                <a:cs typeface="Tahoma" pitchFamily="34" charset="0"/>
              </a:rPr>
              <a:t>á</a:t>
            </a:r>
            <a:r>
              <a:rPr lang="es-EC" sz="2000" b="1"/>
              <a:t>logo especializado en una sola línea de productos? </a:t>
            </a:r>
          </a:p>
        </p:txBody>
      </p:sp>
      <p:sp>
        <p:nvSpPr>
          <p:cNvPr id="36869" name="Rectangle 5"/>
          <p:cNvSpPr>
            <a:spLocks noChangeArrowheads="1"/>
          </p:cNvSpPr>
          <p:nvPr/>
        </p:nvSpPr>
        <p:spPr bwMode="auto">
          <a:xfrm>
            <a:off x="0" y="211455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36868" name="Object 4"/>
          <p:cNvGraphicFramePr>
            <a:graphicFrameLocks noChangeAspect="1"/>
          </p:cNvGraphicFramePr>
          <p:nvPr/>
        </p:nvGraphicFramePr>
        <p:xfrm>
          <a:off x="323850" y="2636838"/>
          <a:ext cx="8569325" cy="3960812"/>
        </p:xfrm>
        <a:graphic>
          <a:graphicData uri="http://schemas.openxmlformats.org/presentationml/2006/ole">
            <p:oleObj spid="_x0000_s36868" name="Gráfico" r:id="rId3" imgW="5267305" imgH="2628787" progId="Excel.Char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04800"/>
            <a:ext cx="7772400" cy="463550"/>
          </a:xfrm>
        </p:spPr>
        <p:txBody>
          <a:bodyPr/>
          <a:lstStyle/>
          <a:p>
            <a:pPr algn="ctr"/>
            <a:r>
              <a:rPr lang="es-EC" sz="3200"/>
              <a:t>RESULTADOS OBTENIDOS</a:t>
            </a:r>
          </a:p>
        </p:txBody>
      </p:sp>
      <p:sp>
        <p:nvSpPr>
          <p:cNvPr id="37891" name="Rectangle 3" descr="Rectangle: Click to edit Master text styles&#10;Second level&#10;Third level&#10;Fourth level&#10;Fifth level"/>
          <p:cNvSpPr>
            <a:spLocks noGrp="1" noChangeArrowheads="1"/>
          </p:cNvSpPr>
          <p:nvPr>
            <p:ph type="body" idx="1"/>
          </p:nvPr>
        </p:nvSpPr>
        <p:spPr>
          <a:xfrm>
            <a:off x="381000" y="838200"/>
            <a:ext cx="8229600" cy="1447800"/>
          </a:xfrm>
        </p:spPr>
        <p:txBody>
          <a:bodyPr/>
          <a:lstStyle/>
          <a:p>
            <a:pPr algn="ctr">
              <a:lnSpc>
                <a:spcPct val="90000"/>
              </a:lnSpc>
              <a:buFont typeface="Wingdings" pitchFamily="2" charset="2"/>
              <a:buNone/>
            </a:pPr>
            <a:r>
              <a:rPr lang="es-EC" sz="2400" b="1"/>
              <a:t>¿Alguna vez alguien le ha presentado en  un solo catálogo  una gran variedad de productos que van  desde Ropa, Zapatos, Relojes, Bisutería, Lencería  hasta Artículos para el Hogar?</a:t>
            </a:r>
          </a:p>
        </p:txBody>
      </p:sp>
      <p:sp>
        <p:nvSpPr>
          <p:cNvPr id="37893" name="Rectangle 5"/>
          <p:cNvSpPr>
            <a:spLocks noChangeArrowheads="1"/>
          </p:cNvSpPr>
          <p:nvPr/>
        </p:nvSpPr>
        <p:spPr bwMode="auto">
          <a:xfrm>
            <a:off x="0" y="200977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37892" name="Object 4"/>
          <p:cNvGraphicFramePr>
            <a:graphicFrameLocks noChangeAspect="1"/>
          </p:cNvGraphicFramePr>
          <p:nvPr/>
        </p:nvGraphicFramePr>
        <p:xfrm>
          <a:off x="395288" y="2362200"/>
          <a:ext cx="8497887" cy="4268788"/>
        </p:xfrm>
        <a:graphic>
          <a:graphicData uri="http://schemas.openxmlformats.org/presentationml/2006/ole">
            <p:oleObj spid="_x0000_s37892" name="Gráfico" r:id="rId3" imgW="5267305" imgH="2838514" progId="Excel.Char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403225"/>
            <a:ext cx="7772400" cy="461963"/>
          </a:xfrm>
        </p:spPr>
        <p:txBody>
          <a:bodyPr/>
          <a:lstStyle/>
          <a:p>
            <a:pPr algn="ctr"/>
            <a:r>
              <a:rPr lang="es-EC" sz="3200"/>
              <a:t>RESULTADOS OBTENIDOS</a:t>
            </a:r>
          </a:p>
        </p:txBody>
      </p:sp>
      <p:sp>
        <p:nvSpPr>
          <p:cNvPr id="38915" name="Rectangle 3" descr="Rectangle: Click to edit Master text styles&#10;Second level&#10;Third level&#10;Fourth level&#10;Fifth level"/>
          <p:cNvSpPr>
            <a:spLocks noGrp="1" noChangeArrowheads="1"/>
          </p:cNvSpPr>
          <p:nvPr>
            <p:ph type="body" idx="1"/>
          </p:nvPr>
        </p:nvSpPr>
        <p:spPr>
          <a:xfrm>
            <a:off x="395288" y="1125538"/>
            <a:ext cx="8424862" cy="1295400"/>
          </a:xfrm>
        </p:spPr>
        <p:txBody>
          <a:bodyPr/>
          <a:lstStyle/>
          <a:p>
            <a:pPr algn="ctr">
              <a:lnSpc>
                <a:spcPct val="90000"/>
              </a:lnSpc>
              <a:buFont typeface="Wingdings" pitchFamily="2" charset="2"/>
              <a:buNone/>
            </a:pPr>
            <a:r>
              <a:rPr lang="es-EC" sz="2400" b="1"/>
              <a:t>¿Usted estaría dispuesto a comprar productos a través de catálogos con las características mencionadas en la pregunta anterior?</a:t>
            </a:r>
          </a:p>
        </p:txBody>
      </p:sp>
      <p:sp>
        <p:nvSpPr>
          <p:cNvPr id="38917" name="Rectangle 5"/>
          <p:cNvSpPr>
            <a:spLocks noChangeArrowheads="1"/>
          </p:cNvSpPr>
          <p:nvPr/>
        </p:nvSpPr>
        <p:spPr bwMode="auto">
          <a:xfrm>
            <a:off x="0" y="19954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38916" name="Object 4"/>
          <p:cNvGraphicFramePr>
            <a:graphicFrameLocks noChangeAspect="1"/>
          </p:cNvGraphicFramePr>
          <p:nvPr/>
        </p:nvGraphicFramePr>
        <p:xfrm>
          <a:off x="323850" y="2420938"/>
          <a:ext cx="8424863" cy="4032250"/>
        </p:xfrm>
        <a:graphic>
          <a:graphicData uri="http://schemas.openxmlformats.org/presentationml/2006/ole">
            <p:oleObj spid="_x0000_s38916" name="Gráfico" r:id="rId3" imgW="5114860" imgH="2866982" progId="Excel.Char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581025"/>
            <a:ext cx="7772400" cy="463550"/>
          </a:xfrm>
        </p:spPr>
        <p:txBody>
          <a:bodyPr/>
          <a:lstStyle/>
          <a:p>
            <a:pPr algn="ctr"/>
            <a:r>
              <a:rPr lang="es-EC" sz="3200"/>
              <a:t>RESULTADOS OBTENIDOS</a:t>
            </a:r>
          </a:p>
        </p:txBody>
      </p:sp>
      <p:sp>
        <p:nvSpPr>
          <p:cNvPr id="39939" name="Rectangle 3" descr="Rectangle: Click to edit Master text styles&#10;Second level&#10;Third level&#10;Fourth level&#10;Fifth level"/>
          <p:cNvSpPr>
            <a:spLocks noGrp="1" noChangeArrowheads="1"/>
          </p:cNvSpPr>
          <p:nvPr>
            <p:ph type="body" sz="half" idx="1"/>
          </p:nvPr>
        </p:nvSpPr>
        <p:spPr>
          <a:xfrm>
            <a:off x="468313" y="1268413"/>
            <a:ext cx="7786687" cy="647700"/>
          </a:xfrm>
        </p:spPr>
        <p:txBody>
          <a:bodyPr/>
          <a:lstStyle/>
          <a:p>
            <a:pPr algn="ctr">
              <a:buFont typeface="Wingdings" pitchFamily="2" charset="2"/>
              <a:buNone/>
            </a:pPr>
            <a:r>
              <a:rPr lang="es-ES" sz="2400" b="1"/>
              <a:t>¿Qué lo motivaría a hacerlo?</a:t>
            </a:r>
            <a:endParaRPr lang="es-EC" sz="2400" b="1"/>
          </a:p>
        </p:txBody>
      </p:sp>
      <p:graphicFrame>
        <p:nvGraphicFramePr>
          <p:cNvPr id="39940" name="Object 4"/>
          <p:cNvGraphicFramePr>
            <a:graphicFrameLocks noChangeAspect="1"/>
          </p:cNvGraphicFramePr>
          <p:nvPr>
            <p:ph sz="half" idx="2"/>
          </p:nvPr>
        </p:nvGraphicFramePr>
        <p:xfrm>
          <a:off x="250825" y="1844675"/>
          <a:ext cx="8640763" cy="4679950"/>
        </p:xfrm>
        <a:graphic>
          <a:graphicData uri="http://schemas.openxmlformats.org/presentationml/2006/ole">
            <p:oleObj spid="_x0000_s39940" name="Hoja de cálculo" r:id="rId3" imgW="4172012" imgH="2457619" progId="Excel.Shee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228600"/>
            <a:ext cx="7772400" cy="463550"/>
          </a:xfrm>
        </p:spPr>
        <p:txBody>
          <a:bodyPr/>
          <a:lstStyle/>
          <a:p>
            <a:pPr algn="ctr"/>
            <a:r>
              <a:rPr lang="es-EC" sz="3200"/>
              <a:t>RESULTADOS OBTENIDOS</a:t>
            </a:r>
          </a:p>
        </p:txBody>
      </p:sp>
      <p:sp>
        <p:nvSpPr>
          <p:cNvPr id="40963" name="Rectangle 3" descr="Rectangle: Click to edit Master text styles&#10;Second level&#10;Third level&#10;Fourth level&#10;Fifth level"/>
          <p:cNvSpPr>
            <a:spLocks noGrp="1" noChangeArrowheads="1"/>
          </p:cNvSpPr>
          <p:nvPr>
            <p:ph type="body" idx="1"/>
          </p:nvPr>
        </p:nvSpPr>
        <p:spPr>
          <a:xfrm>
            <a:off x="381000" y="685800"/>
            <a:ext cx="8497888" cy="1676400"/>
          </a:xfrm>
        </p:spPr>
        <p:txBody>
          <a:bodyPr/>
          <a:lstStyle/>
          <a:p>
            <a:pPr algn="ctr">
              <a:lnSpc>
                <a:spcPct val="90000"/>
              </a:lnSpc>
              <a:buFont typeface="Wingdings" pitchFamily="2" charset="2"/>
              <a:buNone/>
            </a:pPr>
            <a:r>
              <a:rPr lang="es-EC" sz="2400" b="1"/>
              <a:t>¿Cuánto estaría dispuesto a comprar mensualmente, en un catálogo que le ofrece aproximadamente 10.000 productos entre ropa de damas, niños, caballeros, zapatos, bisutería hasta artículos para el hogar?</a:t>
            </a:r>
          </a:p>
        </p:txBody>
      </p:sp>
      <p:sp>
        <p:nvSpPr>
          <p:cNvPr id="40965" name="Rectangle 5"/>
          <p:cNvSpPr>
            <a:spLocks noChangeArrowheads="1"/>
          </p:cNvSpPr>
          <p:nvPr/>
        </p:nvSpPr>
        <p:spPr bwMode="auto">
          <a:xfrm>
            <a:off x="0" y="202406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40964" name="Object 4"/>
          <p:cNvGraphicFramePr>
            <a:graphicFrameLocks noChangeAspect="1"/>
          </p:cNvGraphicFramePr>
          <p:nvPr/>
        </p:nvGraphicFramePr>
        <p:xfrm>
          <a:off x="250825" y="2514600"/>
          <a:ext cx="8642350" cy="4141788"/>
        </p:xfrm>
        <a:graphic>
          <a:graphicData uri="http://schemas.openxmlformats.org/presentationml/2006/ole">
            <p:oleObj spid="_x0000_s40964" name="Gráfico" r:id="rId3" imgW="5267305" imgH="2810046"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461963"/>
            <a:ext cx="7772400" cy="463550"/>
          </a:xfrm>
        </p:spPr>
        <p:txBody>
          <a:bodyPr/>
          <a:lstStyle/>
          <a:p>
            <a:pPr algn="ctr"/>
            <a:r>
              <a:rPr lang="es-EC" sz="3200"/>
              <a:t>RESULTADOS OBTENIDOS</a:t>
            </a:r>
          </a:p>
        </p:txBody>
      </p:sp>
      <p:sp>
        <p:nvSpPr>
          <p:cNvPr id="41987" name="Rectangle 3" descr="Rectangle: Click to edit Master text styles&#10;Second level&#10;Third level&#10;Fourth level&#10;Fifth level"/>
          <p:cNvSpPr>
            <a:spLocks noGrp="1" noChangeArrowheads="1"/>
          </p:cNvSpPr>
          <p:nvPr>
            <p:ph type="body" sz="half" idx="1"/>
          </p:nvPr>
        </p:nvSpPr>
        <p:spPr>
          <a:xfrm>
            <a:off x="381000" y="1143000"/>
            <a:ext cx="8424863" cy="914400"/>
          </a:xfrm>
        </p:spPr>
        <p:txBody>
          <a:bodyPr/>
          <a:lstStyle/>
          <a:p>
            <a:pPr algn="ctr">
              <a:lnSpc>
                <a:spcPct val="90000"/>
              </a:lnSpc>
              <a:buFont typeface="Wingdings" pitchFamily="2" charset="2"/>
              <a:buNone/>
            </a:pPr>
            <a:r>
              <a:rPr lang="es-EC" sz="2400" b="1"/>
              <a:t>¿Cuánto tiempo estaría dispuesto a esperar por la entrega de los productos solicitados?</a:t>
            </a:r>
          </a:p>
        </p:txBody>
      </p:sp>
      <p:graphicFrame>
        <p:nvGraphicFramePr>
          <p:cNvPr id="41988" name="Object 4"/>
          <p:cNvGraphicFramePr>
            <a:graphicFrameLocks noChangeAspect="1"/>
          </p:cNvGraphicFramePr>
          <p:nvPr>
            <p:ph sz="half" idx="2"/>
          </p:nvPr>
        </p:nvGraphicFramePr>
        <p:xfrm>
          <a:off x="323850" y="2060575"/>
          <a:ext cx="8569325" cy="3960813"/>
        </p:xfrm>
        <a:graphic>
          <a:graphicData uri="http://schemas.openxmlformats.org/presentationml/2006/ole">
            <p:oleObj spid="_x0000_s41988" name="Hoja de cálculo" r:id="rId3" imgW="5114860" imgH="1914564" progId="Excel.Shee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403225"/>
            <a:ext cx="7772400" cy="461963"/>
          </a:xfrm>
        </p:spPr>
        <p:txBody>
          <a:bodyPr/>
          <a:lstStyle/>
          <a:p>
            <a:pPr algn="ctr"/>
            <a:r>
              <a:rPr lang="es-EC" sz="3200"/>
              <a:t>RESULTADOS OBTENIDOS</a:t>
            </a:r>
          </a:p>
        </p:txBody>
      </p:sp>
      <p:sp>
        <p:nvSpPr>
          <p:cNvPr id="43011" name="Rectangle 3" descr="Rectangle: Click to edit Master text styles&#10;Second level&#10;Third level&#10;Fourth level&#10;Fifth level"/>
          <p:cNvSpPr>
            <a:spLocks noGrp="1" noChangeArrowheads="1"/>
          </p:cNvSpPr>
          <p:nvPr>
            <p:ph type="body" sz="half" idx="1"/>
          </p:nvPr>
        </p:nvSpPr>
        <p:spPr>
          <a:xfrm>
            <a:off x="304800" y="838200"/>
            <a:ext cx="8496300" cy="1447800"/>
          </a:xfrm>
        </p:spPr>
        <p:txBody>
          <a:bodyPr/>
          <a:lstStyle/>
          <a:p>
            <a:pPr algn="ctr">
              <a:lnSpc>
                <a:spcPct val="90000"/>
              </a:lnSpc>
              <a:buFont typeface="Wingdings" pitchFamily="2" charset="2"/>
              <a:buNone/>
            </a:pPr>
            <a:r>
              <a:rPr lang="es-ES" sz="2400" b="1"/>
              <a:t>¿Estaría usted dispuesto a esperar 5 días adicionales a lo que usted sugirió en la pregunta anterior considerando que su pedido viene exclusivamente de Brasil directamente a su casa?</a:t>
            </a:r>
            <a:endParaRPr lang="es-EC" sz="2400" b="1"/>
          </a:p>
        </p:txBody>
      </p:sp>
      <p:graphicFrame>
        <p:nvGraphicFramePr>
          <p:cNvPr id="43012" name="Object 4"/>
          <p:cNvGraphicFramePr>
            <a:graphicFrameLocks noChangeAspect="1"/>
          </p:cNvGraphicFramePr>
          <p:nvPr>
            <p:ph sz="half" idx="2"/>
          </p:nvPr>
        </p:nvGraphicFramePr>
        <p:xfrm>
          <a:off x="250825" y="2286000"/>
          <a:ext cx="8497888" cy="4095750"/>
        </p:xfrm>
        <a:graphic>
          <a:graphicData uri="http://schemas.openxmlformats.org/presentationml/2006/ole">
            <p:oleObj spid="_x0000_s43012" name="Hoja de cálculo" r:id="rId3" imgW="4905338" imgH="2295459"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ctrTitle"/>
          </p:nvPr>
        </p:nvSpPr>
        <p:spPr>
          <a:xfrm>
            <a:off x="1219200" y="990600"/>
            <a:ext cx="7620000" cy="2530475"/>
          </a:xfrm>
        </p:spPr>
        <p:txBody>
          <a:bodyPr/>
          <a:lstStyle/>
          <a:p>
            <a:pPr algn="ctr"/>
            <a:r>
              <a:rPr lang="es-EC" sz="4000" b="1"/>
              <a:t>ANÁLISIS DE RESULTADOS PLAN PILOTO</a:t>
            </a:r>
            <a:br>
              <a:rPr lang="es-EC" sz="4000" b="1"/>
            </a:br>
            <a:endParaRPr lang="es-EC" sz="4000" b="1"/>
          </a:p>
        </p:txBody>
      </p:sp>
      <p:sp>
        <p:nvSpPr>
          <p:cNvPr id="69637" name="Rectangle 5" descr="Rectangle: Click to edit Master text styles&#10;Second level&#10;Third level&#10;Fourth level&#10;Fifth level"/>
          <p:cNvSpPr>
            <a:spLocks noGrp="1" noChangeArrowheads="1"/>
          </p:cNvSpPr>
          <p:nvPr>
            <p:ph type="subTitle" idx="1"/>
          </p:nvPr>
        </p:nvSpPr>
        <p:spPr>
          <a:xfrm>
            <a:off x="1524000" y="3581400"/>
            <a:ext cx="6400800" cy="1752600"/>
          </a:xfrm>
        </p:spPr>
        <p:txBody>
          <a:bodyPr/>
          <a:lstStyle/>
          <a:p>
            <a:pPr algn="ctr"/>
            <a:r>
              <a:rPr lang="es-ES" b="1"/>
              <a:t>PARA ANTES DE LA LLEGADA DE LOS PRODUCTOS</a:t>
            </a:r>
            <a:r>
              <a:rPr lang="es-EC"/>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304800"/>
            <a:ext cx="7772400" cy="463550"/>
          </a:xfrm>
        </p:spPr>
        <p:txBody>
          <a:bodyPr/>
          <a:lstStyle/>
          <a:p>
            <a:pPr algn="ctr"/>
            <a:r>
              <a:rPr lang="es-EC" sz="3200"/>
              <a:t>RESULTADOS OBTENIDOS</a:t>
            </a:r>
          </a:p>
        </p:txBody>
      </p:sp>
      <p:sp>
        <p:nvSpPr>
          <p:cNvPr id="44035" name="Rectangle 3" descr="Rectangle: Click to edit Master text styles&#10;Second level&#10;Third level&#10;Fourth level&#10;Fifth level"/>
          <p:cNvSpPr>
            <a:spLocks noGrp="1" noChangeArrowheads="1"/>
          </p:cNvSpPr>
          <p:nvPr>
            <p:ph type="body" idx="1"/>
          </p:nvPr>
        </p:nvSpPr>
        <p:spPr>
          <a:xfrm>
            <a:off x="457200" y="914400"/>
            <a:ext cx="8229600" cy="1371600"/>
          </a:xfrm>
        </p:spPr>
        <p:txBody>
          <a:bodyPr/>
          <a:lstStyle/>
          <a:p>
            <a:pPr algn="ctr">
              <a:lnSpc>
                <a:spcPct val="80000"/>
              </a:lnSpc>
              <a:buFont typeface="Wingdings" pitchFamily="2" charset="2"/>
              <a:buNone/>
            </a:pPr>
            <a:r>
              <a:rPr lang="es-MX" sz="2400" b="1"/>
              <a:t>¿Conoce usted o ha tenido alguna vez experiencia con otro empresa que le haya ofrecido la variedad de productos que en esta ocasión se le est</a:t>
            </a:r>
            <a:r>
              <a:rPr lang="en-US" sz="2400" b="1">
                <a:cs typeface="Tahoma" pitchFamily="34" charset="0"/>
              </a:rPr>
              <a:t>á </a:t>
            </a:r>
            <a:r>
              <a:rPr lang="es-MX" sz="2400" b="1"/>
              <a:t>ofreciendo?</a:t>
            </a:r>
            <a:endParaRPr lang="es-EC" sz="2400" b="1"/>
          </a:p>
        </p:txBody>
      </p:sp>
      <p:sp>
        <p:nvSpPr>
          <p:cNvPr id="44037" name="Rectangle 5"/>
          <p:cNvSpPr>
            <a:spLocks noChangeArrowheads="1"/>
          </p:cNvSpPr>
          <p:nvPr/>
        </p:nvSpPr>
        <p:spPr bwMode="auto">
          <a:xfrm>
            <a:off x="0" y="222885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44036" name="Object 4"/>
          <p:cNvGraphicFramePr>
            <a:graphicFrameLocks noChangeAspect="1"/>
          </p:cNvGraphicFramePr>
          <p:nvPr/>
        </p:nvGraphicFramePr>
        <p:xfrm>
          <a:off x="395288" y="2286000"/>
          <a:ext cx="8388350" cy="4102100"/>
        </p:xfrm>
        <a:graphic>
          <a:graphicData uri="http://schemas.openxmlformats.org/presentationml/2006/ole">
            <p:oleObj spid="_x0000_s44036" name="Gráfico" r:id="rId3" imgW="5267305" imgH="2400323" progId="Excel.Char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596900"/>
            <a:ext cx="7772400" cy="850900"/>
          </a:xfrm>
        </p:spPr>
        <p:txBody>
          <a:bodyPr/>
          <a:lstStyle/>
          <a:p>
            <a:r>
              <a:rPr lang="es-EC" sz="3200"/>
              <a:t>DESCRIPCI</a:t>
            </a:r>
            <a:r>
              <a:rPr lang="en-US" sz="3200"/>
              <a:t>Ó</a:t>
            </a:r>
            <a:r>
              <a:rPr lang="es-EC" sz="3200"/>
              <a:t>N GENERAL DEL PROYECTO</a:t>
            </a:r>
          </a:p>
        </p:txBody>
      </p:sp>
      <p:sp>
        <p:nvSpPr>
          <p:cNvPr id="6147" name="Rectangle 3" descr="Rectangle: Click to edit Master text styles&#10;Second level&#10;Third level&#10;Fourth level&#10;Fifth level"/>
          <p:cNvSpPr>
            <a:spLocks noGrp="1" noChangeArrowheads="1"/>
          </p:cNvSpPr>
          <p:nvPr>
            <p:ph type="body" idx="1"/>
          </p:nvPr>
        </p:nvSpPr>
        <p:spPr>
          <a:xfrm>
            <a:off x="323850" y="1628775"/>
            <a:ext cx="8640763" cy="4895850"/>
          </a:xfrm>
        </p:spPr>
        <p:txBody>
          <a:bodyPr/>
          <a:lstStyle/>
          <a:p>
            <a:r>
              <a:rPr lang="es-ES" sz="2400"/>
              <a:t>El proyecto consiste en la distribución exclusiva para todo el Ecuador de los productos comercializados en Brasil</a:t>
            </a:r>
            <a:r>
              <a:rPr lang="es-EC" sz="2400"/>
              <a:t> </a:t>
            </a:r>
            <a:r>
              <a:rPr lang="es-ES" sz="2400"/>
              <a:t>por la empresa </a:t>
            </a:r>
            <a:r>
              <a:rPr lang="es-ES" sz="2400" b="1"/>
              <a:t>SOCIEDADE COMERCIAL e IMPORTADORA HERMES S.A.</a:t>
            </a:r>
            <a:r>
              <a:rPr lang="es-EC" sz="2400"/>
              <a:t>, a través de catálogos.</a:t>
            </a:r>
          </a:p>
          <a:p>
            <a:pPr>
              <a:buFont typeface="Wingdings" pitchFamily="2" charset="2"/>
              <a:buNone/>
            </a:pPr>
            <a:endParaRPr lang="es-EC" sz="2400"/>
          </a:p>
          <a:p>
            <a:r>
              <a:rPr lang="es-ES" sz="2400"/>
              <a:t>HERMES</a:t>
            </a:r>
          </a:p>
          <a:p>
            <a:pPr lvl="1"/>
            <a:r>
              <a:rPr lang="es-ES" sz="2400"/>
              <a:t>Es un sistema de comercialización instituido desde hace décadas en Brasil</a:t>
            </a:r>
            <a:r>
              <a:rPr lang="es-EC" sz="2400"/>
              <a:t>.</a:t>
            </a:r>
          </a:p>
          <a:p>
            <a:pPr lvl="1"/>
            <a:r>
              <a:rPr lang="es-ES" sz="2400"/>
              <a:t>Más de 1.500 ítems por cada campaña.</a:t>
            </a:r>
          </a:p>
          <a:p>
            <a:pPr lvl="1"/>
            <a:r>
              <a:rPr lang="es-ES" sz="2400"/>
              <a:t>Marcas reconocidas : Disney, The Powerpuff Girls, Looney Tunes, Animus, Myla for Girls, Tramontina, Sandy Junior, etc.</a:t>
            </a:r>
            <a:endParaRPr lang="es-EC"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304800"/>
            <a:ext cx="7772400" cy="463550"/>
          </a:xfrm>
        </p:spPr>
        <p:txBody>
          <a:bodyPr/>
          <a:lstStyle/>
          <a:p>
            <a:pPr algn="ctr"/>
            <a:r>
              <a:rPr lang="es-EC" sz="3200"/>
              <a:t>RESULTADOS OBTENIDOS</a:t>
            </a:r>
          </a:p>
        </p:txBody>
      </p:sp>
      <p:sp>
        <p:nvSpPr>
          <p:cNvPr id="45059" name="Rectangle 3" descr="Rectangle: Click to edit Master text styles&#10;Second level&#10;Third level&#10;Fourth level&#10;Fifth level"/>
          <p:cNvSpPr>
            <a:spLocks noGrp="1" noChangeArrowheads="1"/>
          </p:cNvSpPr>
          <p:nvPr>
            <p:ph type="body" idx="1"/>
          </p:nvPr>
        </p:nvSpPr>
        <p:spPr>
          <a:xfrm>
            <a:off x="228600" y="838200"/>
            <a:ext cx="8642350" cy="1143000"/>
          </a:xfrm>
        </p:spPr>
        <p:txBody>
          <a:bodyPr/>
          <a:lstStyle/>
          <a:p>
            <a:pPr algn="ctr">
              <a:lnSpc>
                <a:spcPct val="90000"/>
              </a:lnSpc>
              <a:buFont typeface="Wingdings" pitchFamily="2" charset="2"/>
              <a:buNone/>
            </a:pPr>
            <a:r>
              <a:rPr lang="es-EC" sz="2000" b="1"/>
              <a:t>¿Cómo usted definiría el potencial de ventas de su parte con los catálogos Hermes en el mercado ecuatoriano, y en particular en el mercado en que usted se desenvuelve? Tome en cuenta que existen plazos de entrega.</a:t>
            </a:r>
          </a:p>
        </p:txBody>
      </p:sp>
      <p:sp>
        <p:nvSpPr>
          <p:cNvPr id="45061" name="Rectangle 5"/>
          <p:cNvSpPr>
            <a:spLocks noChangeArrowheads="1"/>
          </p:cNvSpPr>
          <p:nvPr/>
        </p:nvSpPr>
        <p:spPr bwMode="auto">
          <a:xfrm>
            <a:off x="0" y="20145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45060" name="Object 4"/>
          <p:cNvGraphicFramePr>
            <a:graphicFrameLocks noChangeAspect="1"/>
          </p:cNvGraphicFramePr>
          <p:nvPr/>
        </p:nvGraphicFramePr>
        <p:xfrm>
          <a:off x="250825" y="2349500"/>
          <a:ext cx="8893175" cy="4300538"/>
        </p:xfrm>
        <a:graphic>
          <a:graphicData uri="http://schemas.openxmlformats.org/presentationml/2006/ole">
            <p:oleObj spid="_x0000_s45060" name="Gráfico" r:id="rId3" imgW="5153152" imgH="2828784" progId="Excel.Chart.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304800"/>
            <a:ext cx="7772400" cy="463550"/>
          </a:xfrm>
        </p:spPr>
        <p:txBody>
          <a:bodyPr/>
          <a:lstStyle/>
          <a:p>
            <a:pPr algn="ctr"/>
            <a:r>
              <a:rPr lang="es-EC" sz="3200"/>
              <a:t>RESULTADOS OBTENIDOS</a:t>
            </a:r>
          </a:p>
        </p:txBody>
      </p:sp>
      <p:sp>
        <p:nvSpPr>
          <p:cNvPr id="46083" name="Rectangle 3" descr="Rectangle: Click to edit Master text styles&#10;Second level&#10;Third level&#10;Fourth level&#10;Fifth level"/>
          <p:cNvSpPr>
            <a:spLocks noGrp="1" noChangeArrowheads="1"/>
          </p:cNvSpPr>
          <p:nvPr>
            <p:ph type="body" idx="1"/>
          </p:nvPr>
        </p:nvSpPr>
        <p:spPr>
          <a:xfrm>
            <a:off x="304800" y="914400"/>
            <a:ext cx="8642350" cy="1079500"/>
          </a:xfrm>
        </p:spPr>
        <p:txBody>
          <a:bodyPr/>
          <a:lstStyle/>
          <a:p>
            <a:pPr algn="ctr">
              <a:lnSpc>
                <a:spcPct val="90000"/>
              </a:lnSpc>
              <a:buFont typeface="Wingdings" pitchFamily="2" charset="2"/>
              <a:buNone/>
            </a:pPr>
            <a:r>
              <a:rPr lang="es-EC" sz="2400" b="1"/>
              <a:t>¿Cuánto usted cree que puede vender a P.V.P. en un plazo de 14 días, cuando el proyecto este completamente masificado?</a:t>
            </a:r>
          </a:p>
        </p:txBody>
      </p:sp>
      <p:sp>
        <p:nvSpPr>
          <p:cNvPr id="46085" name="Rectangle 5"/>
          <p:cNvSpPr>
            <a:spLocks noChangeArrowheads="1"/>
          </p:cNvSpPr>
          <p:nvPr/>
        </p:nvSpPr>
        <p:spPr bwMode="auto">
          <a:xfrm>
            <a:off x="0" y="20907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46084" name="Object 4"/>
          <p:cNvGraphicFramePr>
            <a:graphicFrameLocks noChangeAspect="1"/>
          </p:cNvGraphicFramePr>
          <p:nvPr/>
        </p:nvGraphicFramePr>
        <p:xfrm>
          <a:off x="250825" y="2205038"/>
          <a:ext cx="8893175" cy="4032250"/>
        </p:xfrm>
        <a:graphic>
          <a:graphicData uri="http://schemas.openxmlformats.org/presentationml/2006/ole">
            <p:oleObj spid="_x0000_s46084" name="Gráfico" r:id="rId3" imgW="5400604" imgH="2600319" progId="Excel.Chart.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461963"/>
            <a:ext cx="7772400" cy="463550"/>
          </a:xfrm>
        </p:spPr>
        <p:txBody>
          <a:bodyPr/>
          <a:lstStyle/>
          <a:p>
            <a:pPr algn="ctr"/>
            <a:r>
              <a:rPr lang="es-EC" sz="3200"/>
              <a:t>RESULTADOS OBTENIDOS</a:t>
            </a:r>
          </a:p>
        </p:txBody>
      </p:sp>
      <p:sp>
        <p:nvSpPr>
          <p:cNvPr id="47107" name="Rectangle 3" descr="Rectangle: Click to edit Master text styles&#10;Second level&#10;Third level&#10;Fourth level&#10;Fifth level"/>
          <p:cNvSpPr>
            <a:spLocks noGrp="1" noChangeArrowheads="1"/>
          </p:cNvSpPr>
          <p:nvPr>
            <p:ph type="body" idx="1"/>
          </p:nvPr>
        </p:nvSpPr>
        <p:spPr>
          <a:xfrm>
            <a:off x="395288" y="1125538"/>
            <a:ext cx="8497887" cy="1079500"/>
          </a:xfrm>
        </p:spPr>
        <p:txBody>
          <a:bodyPr/>
          <a:lstStyle/>
          <a:p>
            <a:pPr algn="ctr">
              <a:lnSpc>
                <a:spcPct val="90000"/>
              </a:lnSpc>
              <a:buFont typeface="Wingdings" pitchFamily="2" charset="2"/>
              <a:buNone/>
            </a:pPr>
            <a:r>
              <a:rPr lang="es-EC" sz="2400" b="1"/>
              <a:t>¿Cuál es su percepción sobre la relación aparente del precio/calidad del catálogo de lencería HERMES?</a:t>
            </a:r>
          </a:p>
        </p:txBody>
      </p:sp>
      <p:sp>
        <p:nvSpPr>
          <p:cNvPr id="47109" name="Rectangle 5"/>
          <p:cNvSpPr>
            <a:spLocks noChangeArrowheads="1"/>
          </p:cNvSpPr>
          <p:nvPr/>
        </p:nvSpPr>
        <p:spPr bwMode="auto">
          <a:xfrm>
            <a:off x="0" y="20145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47108" name="Object 4"/>
          <p:cNvGraphicFramePr>
            <a:graphicFrameLocks noChangeAspect="1"/>
          </p:cNvGraphicFramePr>
          <p:nvPr/>
        </p:nvGraphicFramePr>
        <p:xfrm>
          <a:off x="395288" y="2133600"/>
          <a:ext cx="8569325" cy="4248150"/>
        </p:xfrm>
        <a:graphic>
          <a:graphicData uri="http://schemas.openxmlformats.org/presentationml/2006/ole">
            <p:oleObj spid="_x0000_s47108" name="Gráfico" r:id="rId3" imgW="5267305" imgH="2828784" progId="Excel.Char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04800"/>
            <a:ext cx="8229600" cy="579438"/>
          </a:xfrm>
        </p:spPr>
        <p:txBody>
          <a:bodyPr/>
          <a:lstStyle/>
          <a:p>
            <a:pPr algn="ctr"/>
            <a:r>
              <a:rPr lang="es-EC" sz="3200"/>
              <a:t>RESULTADOS OBTENIDOS</a:t>
            </a:r>
          </a:p>
        </p:txBody>
      </p:sp>
      <p:sp>
        <p:nvSpPr>
          <p:cNvPr id="51203" name="Rectangle 3" descr="Rectangle: Click to edit Master text styles&#10;Second level&#10;Third level&#10;Fourth level&#10;Fifth level"/>
          <p:cNvSpPr>
            <a:spLocks noGrp="1" noChangeArrowheads="1"/>
          </p:cNvSpPr>
          <p:nvPr>
            <p:ph type="body" idx="1"/>
          </p:nvPr>
        </p:nvSpPr>
        <p:spPr>
          <a:xfrm>
            <a:off x="381000" y="990600"/>
            <a:ext cx="8497888" cy="877888"/>
          </a:xfrm>
        </p:spPr>
        <p:txBody>
          <a:bodyPr/>
          <a:lstStyle/>
          <a:p>
            <a:pPr algn="ctr">
              <a:lnSpc>
                <a:spcPct val="80000"/>
              </a:lnSpc>
              <a:buFont typeface="Wingdings" pitchFamily="2" charset="2"/>
              <a:buNone/>
            </a:pPr>
            <a:r>
              <a:rPr lang="es-ES" sz="2400" b="1"/>
              <a:t>¿Cuál es su percepción sobre la relación aparente del precio/calidad del catálogo de lencería DULOREN?</a:t>
            </a:r>
            <a:r>
              <a:rPr lang="es-EC" sz="2400" b="1"/>
              <a:t> </a:t>
            </a:r>
          </a:p>
        </p:txBody>
      </p:sp>
      <p:sp>
        <p:nvSpPr>
          <p:cNvPr id="51205" name="Rectangle 5"/>
          <p:cNvSpPr>
            <a:spLocks noChangeArrowheads="1"/>
          </p:cNvSpPr>
          <p:nvPr/>
        </p:nvSpPr>
        <p:spPr bwMode="auto">
          <a:xfrm>
            <a:off x="0" y="20145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51204" name="Object 4"/>
          <p:cNvGraphicFramePr>
            <a:graphicFrameLocks noChangeAspect="1"/>
          </p:cNvGraphicFramePr>
          <p:nvPr/>
        </p:nvGraphicFramePr>
        <p:xfrm>
          <a:off x="0" y="1989138"/>
          <a:ext cx="8964613" cy="4535487"/>
        </p:xfrm>
        <a:graphic>
          <a:graphicData uri="http://schemas.openxmlformats.org/presentationml/2006/ole">
            <p:oleObj spid="_x0000_s51204" name="Gráfico" r:id="rId3" imgW="5267305" imgH="2828784" progId="Excel.Char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461963"/>
            <a:ext cx="7772400" cy="463550"/>
          </a:xfrm>
        </p:spPr>
        <p:txBody>
          <a:bodyPr/>
          <a:lstStyle/>
          <a:p>
            <a:r>
              <a:rPr lang="es-EC" sz="3200"/>
              <a:t>RESULTADOS OBTENIDOS</a:t>
            </a:r>
          </a:p>
        </p:txBody>
      </p:sp>
      <p:sp>
        <p:nvSpPr>
          <p:cNvPr id="52227" name="Rectangle 3" descr="Rectangle: Click to edit Master text styles&#10;Second level&#10;Third level&#10;Fourth level&#10;Fifth level"/>
          <p:cNvSpPr>
            <a:spLocks noGrp="1" noChangeArrowheads="1"/>
          </p:cNvSpPr>
          <p:nvPr>
            <p:ph type="body" idx="1"/>
          </p:nvPr>
        </p:nvSpPr>
        <p:spPr>
          <a:xfrm>
            <a:off x="395288" y="1196975"/>
            <a:ext cx="8497887" cy="792163"/>
          </a:xfrm>
        </p:spPr>
        <p:txBody>
          <a:bodyPr/>
          <a:lstStyle/>
          <a:p>
            <a:pPr algn="ctr">
              <a:lnSpc>
                <a:spcPct val="80000"/>
              </a:lnSpc>
              <a:buFont typeface="Wingdings" pitchFamily="2" charset="2"/>
              <a:buNone/>
            </a:pPr>
            <a:r>
              <a:rPr lang="es-EC" sz="2400" b="1"/>
              <a:t>¿Cuál es su percepción sobre la relación aparente del precio/calidad del catálogo de fantasías BELLA?</a:t>
            </a:r>
          </a:p>
        </p:txBody>
      </p:sp>
      <p:sp>
        <p:nvSpPr>
          <p:cNvPr id="52229" name="Rectangle 5"/>
          <p:cNvSpPr>
            <a:spLocks noChangeArrowheads="1"/>
          </p:cNvSpPr>
          <p:nvPr/>
        </p:nvSpPr>
        <p:spPr bwMode="auto">
          <a:xfrm>
            <a:off x="0" y="22812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52228" name="Object 4"/>
          <p:cNvGraphicFramePr>
            <a:graphicFrameLocks noChangeAspect="1"/>
          </p:cNvGraphicFramePr>
          <p:nvPr/>
        </p:nvGraphicFramePr>
        <p:xfrm>
          <a:off x="250825" y="2133600"/>
          <a:ext cx="8713788" cy="4175125"/>
        </p:xfrm>
        <a:graphic>
          <a:graphicData uri="http://schemas.openxmlformats.org/presentationml/2006/ole">
            <p:oleObj spid="_x0000_s52228" name="Gráfico" r:id="rId3" imgW="5267305" imgH="2295459" progId="Excel.Char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520700"/>
            <a:ext cx="7772400" cy="463550"/>
          </a:xfrm>
        </p:spPr>
        <p:txBody>
          <a:bodyPr/>
          <a:lstStyle/>
          <a:p>
            <a:r>
              <a:rPr lang="es-EC" sz="3200"/>
              <a:t>RESULTADOS OBTENIDOS</a:t>
            </a:r>
          </a:p>
        </p:txBody>
      </p:sp>
      <p:sp>
        <p:nvSpPr>
          <p:cNvPr id="53251" name="Rectangle 3" descr="Rectangle: Click to edit Master text styles&#10;Second level&#10;Third level&#10;Fourth level&#10;Fifth level"/>
          <p:cNvSpPr>
            <a:spLocks noGrp="1" noChangeArrowheads="1"/>
          </p:cNvSpPr>
          <p:nvPr>
            <p:ph type="body" idx="1"/>
          </p:nvPr>
        </p:nvSpPr>
        <p:spPr>
          <a:xfrm>
            <a:off x="395288" y="1268413"/>
            <a:ext cx="8229600" cy="1203325"/>
          </a:xfrm>
        </p:spPr>
        <p:txBody>
          <a:bodyPr/>
          <a:lstStyle/>
          <a:p>
            <a:pPr algn="ctr">
              <a:lnSpc>
                <a:spcPct val="90000"/>
              </a:lnSpc>
              <a:buFont typeface="Wingdings" pitchFamily="2" charset="2"/>
              <a:buNone/>
            </a:pPr>
            <a:r>
              <a:rPr lang="es-ES" sz="2400" b="1"/>
              <a:t>¿El idioma portugués ha sido un inconveniente para hacer conocer, vender o solicitar el producto?</a:t>
            </a:r>
            <a:endParaRPr lang="es-EC" sz="2400" b="1"/>
          </a:p>
        </p:txBody>
      </p:sp>
      <p:sp>
        <p:nvSpPr>
          <p:cNvPr id="53253" name="Rectangle 5"/>
          <p:cNvSpPr>
            <a:spLocks noChangeArrowheads="1"/>
          </p:cNvSpPr>
          <p:nvPr/>
        </p:nvSpPr>
        <p:spPr bwMode="auto">
          <a:xfrm>
            <a:off x="0" y="22240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53252" name="Object 4"/>
          <p:cNvGraphicFramePr>
            <a:graphicFrameLocks noChangeAspect="1"/>
          </p:cNvGraphicFramePr>
          <p:nvPr/>
        </p:nvGraphicFramePr>
        <p:xfrm>
          <a:off x="323850" y="2349500"/>
          <a:ext cx="8569325" cy="3919538"/>
        </p:xfrm>
        <a:graphic>
          <a:graphicData uri="http://schemas.openxmlformats.org/presentationml/2006/ole">
            <p:oleObj spid="_x0000_s53252" name="Gráfico" r:id="rId3" imgW="5267305" imgH="2409692" progId="Excel.Chart.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581025"/>
            <a:ext cx="7772400" cy="463550"/>
          </a:xfrm>
        </p:spPr>
        <p:txBody>
          <a:bodyPr/>
          <a:lstStyle/>
          <a:p>
            <a:r>
              <a:rPr lang="es-EC" sz="3200"/>
              <a:t>RESULTADOS OBTENIDOS</a:t>
            </a:r>
          </a:p>
        </p:txBody>
      </p:sp>
      <p:sp>
        <p:nvSpPr>
          <p:cNvPr id="54275" name="Rectangle 3" descr="Rectangle: Click to edit Master text styles&#10;Second level&#10;Third level&#10;Fourth level&#10;Fifth level"/>
          <p:cNvSpPr>
            <a:spLocks noGrp="1" noChangeArrowheads="1"/>
          </p:cNvSpPr>
          <p:nvPr>
            <p:ph type="body" idx="1"/>
          </p:nvPr>
        </p:nvSpPr>
        <p:spPr>
          <a:xfrm>
            <a:off x="323850" y="1341438"/>
            <a:ext cx="8497888" cy="936625"/>
          </a:xfrm>
        </p:spPr>
        <p:txBody>
          <a:bodyPr/>
          <a:lstStyle/>
          <a:p>
            <a:pPr algn="ctr">
              <a:lnSpc>
                <a:spcPct val="90000"/>
              </a:lnSpc>
              <a:buFont typeface="Wingdings" pitchFamily="2" charset="2"/>
              <a:buNone/>
            </a:pPr>
            <a:r>
              <a:rPr lang="es-ES" sz="2400" b="1"/>
              <a:t>¿Ha podido orientarse sobre las “tablas de medidas” al momento de tomar un pedido del cliente?</a:t>
            </a:r>
            <a:r>
              <a:rPr lang="es-EC" sz="2400" b="1"/>
              <a:t> </a:t>
            </a:r>
          </a:p>
        </p:txBody>
      </p:sp>
      <p:sp>
        <p:nvSpPr>
          <p:cNvPr id="54277" name="Rectangle 5"/>
          <p:cNvSpPr>
            <a:spLocks noChangeArrowheads="1"/>
          </p:cNvSpPr>
          <p:nvPr/>
        </p:nvSpPr>
        <p:spPr bwMode="auto">
          <a:xfrm>
            <a:off x="0" y="2066925"/>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54276" name="Object 4"/>
          <p:cNvGraphicFramePr>
            <a:graphicFrameLocks noChangeAspect="1"/>
          </p:cNvGraphicFramePr>
          <p:nvPr/>
        </p:nvGraphicFramePr>
        <p:xfrm>
          <a:off x="250825" y="2205038"/>
          <a:ext cx="8713788" cy="4176712"/>
        </p:xfrm>
        <a:graphic>
          <a:graphicData uri="http://schemas.openxmlformats.org/presentationml/2006/ole">
            <p:oleObj spid="_x0000_s54276" name="Gráfico" r:id="rId3" imgW="5267305" imgH="2724281" progId="Excel.Chart.8">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520700"/>
            <a:ext cx="7772400" cy="463550"/>
          </a:xfrm>
        </p:spPr>
        <p:txBody>
          <a:bodyPr/>
          <a:lstStyle/>
          <a:p>
            <a:r>
              <a:rPr lang="es-EC" sz="3200"/>
              <a:t>RESULTADOS OBTENIDOS</a:t>
            </a:r>
          </a:p>
        </p:txBody>
      </p:sp>
      <p:sp>
        <p:nvSpPr>
          <p:cNvPr id="55299" name="Rectangle 3" descr="Rectangle: Click to edit Master text styles&#10;Second level&#10;Third level&#10;Fourth level&#10;Fifth level"/>
          <p:cNvSpPr>
            <a:spLocks noGrp="1" noChangeArrowheads="1"/>
          </p:cNvSpPr>
          <p:nvPr>
            <p:ph type="body" idx="1"/>
          </p:nvPr>
        </p:nvSpPr>
        <p:spPr>
          <a:xfrm>
            <a:off x="395288" y="1268413"/>
            <a:ext cx="8497887" cy="1223962"/>
          </a:xfrm>
        </p:spPr>
        <p:txBody>
          <a:bodyPr/>
          <a:lstStyle/>
          <a:p>
            <a:pPr algn="ctr">
              <a:buFont typeface="Wingdings" pitchFamily="2" charset="2"/>
              <a:buNone/>
            </a:pPr>
            <a:r>
              <a:rPr lang="es-EC" sz="2400" b="1"/>
              <a:t>¿Ha podido identificar bien las características de los productos en el catálogo? Su código, su precio, el material, el color, dimensiones, talla, etc.?</a:t>
            </a:r>
          </a:p>
        </p:txBody>
      </p:sp>
      <p:sp>
        <p:nvSpPr>
          <p:cNvPr id="55301" name="Rectangle 5"/>
          <p:cNvSpPr>
            <a:spLocks noChangeArrowheads="1"/>
          </p:cNvSpPr>
          <p:nvPr/>
        </p:nvSpPr>
        <p:spPr bwMode="auto">
          <a:xfrm>
            <a:off x="0" y="21669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55300" name="Object 4"/>
          <p:cNvGraphicFramePr>
            <a:graphicFrameLocks noChangeAspect="1"/>
          </p:cNvGraphicFramePr>
          <p:nvPr/>
        </p:nvGraphicFramePr>
        <p:xfrm>
          <a:off x="319088" y="2563813"/>
          <a:ext cx="8645525" cy="4033837"/>
        </p:xfrm>
        <a:graphic>
          <a:graphicData uri="http://schemas.openxmlformats.org/presentationml/2006/ole">
            <p:oleObj spid="_x0000_s55300" name="Gráfico" r:id="rId3" imgW="4772039" imgH="2600319" progId="Excel.Char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581025"/>
            <a:ext cx="7772400" cy="463550"/>
          </a:xfrm>
        </p:spPr>
        <p:txBody>
          <a:bodyPr/>
          <a:lstStyle/>
          <a:p>
            <a:r>
              <a:rPr lang="es-EC" sz="3200"/>
              <a:t>RESULTADOS OBTENIDOS</a:t>
            </a:r>
          </a:p>
        </p:txBody>
      </p:sp>
      <p:sp>
        <p:nvSpPr>
          <p:cNvPr id="56323" name="Rectangle 3" descr="Rectangle: Click to edit Master text styles&#10;Second level&#10;Third level&#10;Fourth level&#10;Fifth level"/>
          <p:cNvSpPr>
            <a:spLocks noGrp="1" noChangeArrowheads="1"/>
          </p:cNvSpPr>
          <p:nvPr>
            <p:ph type="body" idx="1"/>
          </p:nvPr>
        </p:nvSpPr>
        <p:spPr>
          <a:xfrm>
            <a:off x="468313" y="1341438"/>
            <a:ext cx="8229600" cy="877887"/>
          </a:xfrm>
        </p:spPr>
        <p:txBody>
          <a:bodyPr/>
          <a:lstStyle/>
          <a:p>
            <a:pPr algn="ctr">
              <a:buFont typeface="Wingdings" pitchFamily="2" charset="2"/>
              <a:buNone/>
            </a:pPr>
            <a:r>
              <a:rPr lang="es-ES" sz="2400" b="1"/>
              <a:t>¿Qué cree que haría motivar a comprar en los tres catálogos?</a:t>
            </a:r>
            <a:endParaRPr lang="es-EC" sz="2400" b="1"/>
          </a:p>
        </p:txBody>
      </p:sp>
      <p:sp>
        <p:nvSpPr>
          <p:cNvPr id="56325" name="Rectangle 5"/>
          <p:cNvSpPr>
            <a:spLocks noChangeArrowheads="1"/>
          </p:cNvSpPr>
          <p:nvPr/>
        </p:nvSpPr>
        <p:spPr bwMode="auto">
          <a:xfrm>
            <a:off x="0" y="217646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56324" name="Object 4"/>
          <p:cNvGraphicFramePr>
            <a:graphicFrameLocks noChangeAspect="1"/>
          </p:cNvGraphicFramePr>
          <p:nvPr/>
        </p:nvGraphicFramePr>
        <p:xfrm>
          <a:off x="250825" y="2276475"/>
          <a:ext cx="8642350" cy="4105275"/>
        </p:xfrm>
        <a:graphic>
          <a:graphicData uri="http://schemas.openxmlformats.org/presentationml/2006/ole">
            <p:oleObj spid="_x0000_s56324" name="Gráfico" r:id="rId3" imgW="5267305" imgH="2505186" progId="Excel.Chart.8">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9750" y="257175"/>
            <a:ext cx="8229600" cy="579438"/>
          </a:xfrm>
        </p:spPr>
        <p:txBody>
          <a:bodyPr/>
          <a:lstStyle/>
          <a:p>
            <a:r>
              <a:rPr lang="es-EC" sz="3200"/>
              <a:t>RESULTADOS OBTENIDOS</a:t>
            </a:r>
          </a:p>
        </p:txBody>
      </p:sp>
      <p:sp>
        <p:nvSpPr>
          <p:cNvPr id="57347" name="Rectangle 3" descr="Rectangle: Click to edit Master text styles&#10;Second level&#10;Third level&#10;Fourth level&#10;Fifth level"/>
          <p:cNvSpPr>
            <a:spLocks noGrp="1" noChangeArrowheads="1"/>
          </p:cNvSpPr>
          <p:nvPr>
            <p:ph type="body" idx="1"/>
          </p:nvPr>
        </p:nvSpPr>
        <p:spPr>
          <a:xfrm>
            <a:off x="179388" y="836613"/>
            <a:ext cx="8785225" cy="1871662"/>
          </a:xfrm>
        </p:spPr>
        <p:txBody>
          <a:bodyPr/>
          <a:lstStyle/>
          <a:p>
            <a:pPr algn="ctr">
              <a:buFont typeface="Wingdings" pitchFamily="2" charset="2"/>
              <a:buNone/>
            </a:pPr>
            <a:r>
              <a:rPr lang="es-ES" sz="1800" b="1"/>
              <a:t>Sabiendo usted que el proyecto Hermes, es un sistema de venta por  catálogos, cuyos productos son despachados directamente desde Brasil a su domicilio, con un plan de premios acumulables hasta dos años, con una relación directa Hermes – Consultora de moda.  Bajo estas circunstancias, ¿Hasta cuantos días usted cree que podría esperar que los productos le lleguen a su domicilio?</a:t>
            </a:r>
            <a:endParaRPr lang="es-EC" sz="1800" b="1"/>
          </a:p>
        </p:txBody>
      </p:sp>
      <p:sp>
        <p:nvSpPr>
          <p:cNvPr id="57349" name="Rectangle 5"/>
          <p:cNvSpPr>
            <a:spLocks noChangeArrowheads="1"/>
          </p:cNvSpPr>
          <p:nvPr/>
        </p:nvSpPr>
        <p:spPr bwMode="auto">
          <a:xfrm>
            <a:off x="0" y="217646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57348" name="Object 4"/>
          <p:cNvGraphicFramePr>
            <a:graphicFrameLocks noChangeAspect="1"/>
          </p:cNvGraphicFramePr>
          <p:nvPr/>
        </p:nvGraphicFramePr>
        <p:xfrm>
          <a:off x="250825" y="2636838"/>
          <a:ext cx="8713788" cy="3887787"/>
        </p:xfrm>
        <a:graphic>
          <a:graphicData uri="http://schemas.openxmlformats.org/presentationml/2006/ole">
            <p:oleObj spid="_x0000_s57348" name="Gráfico" r:id="rId3" imgW="5267305" imgH="2514555" progId="Excel.Char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596900"/>
            <a:ext cx="7772400" cy="850900"/>
          </a:xfrm>
        </p:spPr>
        <p:txBody>
          <a:bodyPr/>
          <a:lstStyle/>
          <a:p>
            <a:r>
              <a:rPr lang="es-EC" sz="3200"/>
              <a:t>DESCRIPCI</a:t>
            </a:r>
            <a:r>
              <a:rPr lang="en-US" sz="3200"/>
              <a:t>Ó</a:t>
            </a:r>
            <a:r>
              <a:rPr lang="es-EC" sz="3200"/>
              <a:t>N GENERAL DEL PROYECTO</a:t>
            </a:r>
          </a:p>
        </p:txBody>
      </p:sp>
      <p:sp>
        <p:nvSpPr>
          <p:cNvPr id="7171" name="Rectangle 3" descr="Rectangle: Click to edit Master text styles&#10;Second level&#10;Third level&#10;Fourth level&#10;Fifth level"/>
          <p:cNvSpPr>
            <a:spLocks noGrp="1" noChangeArrowheads="1"/>
          </p:cNvSpPr>
          <p:nvPr>
            <p:ph type="body" idx="1"/>
          </p:nvPr>
        </p:nvSpPr>
        <p:spPr>
          <a:xfrm>
            <a:off x="323850" y="1484313"/>
            <a:ext cx="8640763" cy="4824412"/>
          </a:xfrm>
        </p:spPr>
        <p:txBody>
          <a:bodyPr/>
          <a:lstStyle/>
          <a:p>
            <a:r>
              <a:rPr lang="es-EC" sz="2000"/>
              <a:t>HERMES</a:t>
            </a:r>
          </a:p>
          <a:p>
            <a:pPr lvl="1"/>
            <a:r>
              <a:rPr lang="es-EC" sz="2000"/>
              <a:t>Contiene aproximadamente 15 secciones: </a:t>
            </a:r>
          </a:p>
          <a:p>
            <a:pPr lvl="2"/>
            <a:r>
              <a:rPr lang="es-ES" sz="2000"/>
              <a:t>Ropa de vestir de hombres, mujeres y ni</a:t>
            </a:r>
            <a:r>
              <a:rPr lang="en-US" sz="2000">
                <a:cs typeface="Arial" charset="0"/>
              </a:rPr>
              <a:t>ños.</a:t>
            </a:r>
          </a:p>
          <a:p>
            <a:pPr lvl="2"/>
            <a:r>
              <a:rPr lang="es-ES" sz="2000"/>
              <a:t>Lencería, zapatos de vestir y deportivos para hombres, mujeres y ni</a:t>
            </a:r>
            <a:r>
              <a:rPr lang="en-US" sz="2000">
                <a:cs typeface="Arial" charset="0"/>
              </a:rPr>
              <a:t>ños.</a:t>
            </a:r>
          </a:p>
          <a:p>
            <a:pPr lvl="2"/>
            <a:r>
              <a:rPr lang="es-EC" sz="2000"/>
              <a:t>Ropa casual, trajes de baño y fitness.</a:t>
            </a:r>
          </a:p>
          <a:p>
            <a:pPr lvl="2"/>
            <a:r>
              <a:rPr lang="es-EC" sz="2000"/>
              <a:t>Cosméticos.</a:t>
            </a:r>
          </a:p>
          <a:p>
            <a:pPr lvl="2"/>
            <a:r>
              <a:rPr lang="es-EC" sz="2000"/>
              <a:t>Relojes.</a:t>
            </a:r>
          </a:p>
          <a:p>
            <a:pPr lvl="2"/>
            <a:r>
              <a:rPr lang="es-EC" sz="2000"/>
              <a:t>Artículos para la cocina tipo reposteros, cubiertos. </a:t>
            </a:r>
          </a:p>
          <a:p>
            <a:pPr lvl="2"/>
            <a:r>
              <a:rPr lang="es-EC" sz="2000"/>
              <a:t>Adornos.</a:t>
            </a:r>
          </a:p>
          <a:p>
            <a:pPr lvl="2"/>
            <a:r>
              <a:rPr lang="es-EC" sz="2000"/>
              <a:t>Artículos para el adorno de los baños. </a:t>
            </a:r>
          </a:p>
          <a:p>
            <a:pPr lvl="2"/>
            <a:r>
              <a:rPr lang="es-EC" sz="2000"/>
              <a:t>Herramientas y modulares para equipos del hogar.</a:t>
            </a:r>
          </a:p>
          <a:p>
            <a:pPr>
              <a:buFont typeface="Wingdings" pitchFamily="2" charset="2"/>
              <a:buNone/>
            </a:pPr>
            <a:r>
              <a:rPr lang="es-EC" sz="2000"/>
              <a:t> </a:t>
            </a:r>
            <a:endParaRPr lang="en-US" sz="2000"/>
          </a:p>
          <a:p>
            <a:endParaRPr lang="es-EC" sz="20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ctrTitle"/>
          </p:nvPr>
        </p:nvSpPr>
        <p:spPr>
          <a:xfrm>
            <a:off x="533400" y="838200"/>
            <a:ext cx="8610600" cy="1492250"/>
          </a:xfrm>
        </p:spPr>
        <p:txBody>
          <a:bodyPr/>
          <a:lstStyle/>
          <a:p>
            <a:pPr algn="ctr"/>
            <a:r>
              <a:rPr lang="es-EC" b="1"/>
              <a:t>ANÁLISIS DE RESULTADOS PLAN PILOTO</a:t>
            </a:r>
          </a:p>
        </p:txBody>
      </p:sp>
      <p:sp>
        <p:nvSpPr>
          <p:cNvPr id="71685" name="Rectangle 5" descr="Rectangle: Click to edit Master text styles&#10;Second level&#10;Third level&#10;Fourth level&#10;Fifth level"/>
          <p:cNvSpPr>
            <a:spLocks noGrp="1" noChangeArrowheads="1"/>
          </p:cNvSpPr>
          <p:nvPr>
            <p:ph type="subTitle" idx="1"/>
          </p:nvPr>
        </p:nvSpPr>
        <p:spPr>
          <a:xfrm>
            <a:off x="1403350" y="3284538"/>
            <a:ext cx="6400800" cy="1752600"/>
          </a:xfrm>
        </p:spPr>
        <p:txBody>
          <a:bodyPr/>
          <a:lstStyle/>
          <a:p>
            <a:pPr algn="ctr"/>
            <a:r>
              <a:rPr lang="es-ES" b="1"/>
              <a:t>Para después de la llegada de los productos</a:t>
            </a:r>
            <a:r>
              <a:rPr lang="es-EC"/>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68313" y="496888"/>
            <a:ext cx="8229600" cy="579437"/>
          </a:xfrm>
        </p:spPr>
        <p:txBody>
          <a:bodyPr/>
          <a:lstStyle/>
          <a:p>
            <a:r>
              <a:rPr lang="es-EC" sz="3200"/>
              <a:t>RESULTADOS OBTENIDOS</a:t>
            </a:r>
          </a:p>
        </p:txBody>
      </p:sp>
      <p:sp>
        <p:nvSpPr>
          <p:cNvPr id="58371" name="Rectangle 3" descr="Rectangle: Click to edit Master text styles&#10;Second level&#10;Third level&#10;Fourth level&#10;Fifth level"/>
          <p:cNvSpPr>
            <a:spLocks noGrp="1" noChangeArrowheads="1"/>
          </p:cNvSpPr>
          <p:nvPr>
            <p:ph type="body" idx="1"/>
          </p:nvPr>
        </p:nvSpPr>
        <p:spPr>
          <a:xfrm>
            <a:off x="179388" y="1196975"/>
            <a:ext cx="8713787" cy="1152525"/>
          </a:xfrm>
        </p:spPr>
        <p:txBody>
          <a:bodyPr/>
          <a:lstStyle/>
          <a:p>
            <a:pPr algn="ctr">
              <a:lnSpc>
                <a:spcPct val="80000"/>
              </a:lnSpc>
              <a:buFont typeface="Wingdings" pitchFamily="2" charset="2"/>
              <a:buNone/>
            </a:pPr>
            <a:r>
              <a:rPr lang="es-ES" sz="2400" b="1"/>
              <a:t>¿Cómo usted definiría la calidad de los productos por usted solicitado, tomando en cuenta el precio por usted pagado?</a:t>
            </a:r>
            <a:endParaRPr lang="es-EC" sz="2400" b="1"/>
          </a:p>
        </p:txBody>
      </p:sp>
      <p:sp>
        <p:nvSpPr>
          <p:cNvPr id="58373" name="Rectangle 5"/>
          <p:cNvSpPr>
            <a:spLocks noChangeArrowheads="1"/>
          </p:cNvSpPr>
          <p:nvPr/>
        </p:nvSpPr>
        <p:spPr bwMode="auto">
          <a:xfrm>
            <a:off x="0" y="194786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58372" name="Object 4"/>
          <p:cNvGraphicFramePr>
            <a:graphicFrameLocks noChangeAspect="1"/>
          </p:cNvGraphicFramePr>
          <p:nvPr/>
        </p:nvGraphicFramePr>
        <p:xfrm>
          <a:off x="323850" y="2276475"/>
          <a:ext cx="8569325" cy="4176713"/>
        </p:xfrm>
        <a:graphic>
          <a:graphicData uri="http://schemas.openxmlformats.org/presentationml/2006/ole">
            <p:oleObj spid="_x0000_s58372" name="Gráfico" r:id="rId3" imgW="5267305" imgH="2962115" progId="Excel.Chart.8">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520700"/>
            <a:ext cx="7772400" cy="463550"/>
          </a:xfrm>
        </p:spPr>
        <p:txBody>
          <a:bodyPr/>
          <a:lstStyle/>
          <a:p>
            <a:r>
              <a:rPr lang="es-EC" sz="3200"/>
              <a:t>RESULTADOS OBTENIDOS</a:t>
            </a:r>
          </a:p>
        </p:txBody>
      </p:sp>
      <p:sp>
        <p:nvSpPr>
          <p:cNvPr id="59395" name="Rectangle 3" descr="Rectangle: Click to edit Master text styles&#10;Second level&#10;Third level&#10;Fourth level&#10;Fifth level"/>
          <p:cNvSpPr>
            <a:spLocks noGrp="1" noChangeArrowheads="1"/>
          </p:cNvSpPr>
          <p:nvPr>
            <p:ph type="body" idx="1"/>
          </p:nvPr>
        </p:nvSpPr>
        <p:spPr>
          <a:xfrm>
            <a:off x="468313" y="1268413"/>
            <a:ext cx="8496300" cy="865187"/>
          </a:xfrm>
        </p:spPr>
        <p:txBody>
          <a:bodyPr/>
          <a:lstStyle/>
          <a:p>
            <a:pPr algn="ctr">
              <a:lnSpc>
                <a:spcPct val="80000"/>
              </a:lnSpc>
              <a:buFont typeface="Wingdings" pitchFamily="2" charset="2"/>
              <a:buNone/>
            </a:pPr>
            <a:r>
              <a:rPr lang="es-EC" sz="2400" b="1"/>
              <a:t>¿El idioma portugués ha sido un inconveniente para hacer conocer, vender o solicitar el producto?</a:t>
            </a:r>
          </a:p>
        </p:txBody>
      </p:sp>
      <p:sp>
        <p:nvSpPr>
          <p:cNvPr id="59397" name="Rectangle 5"/>
          <p:cNvSpPr>
            <a:spLocks noChangeArrowheads="1"/>
          </p:cNvSpPr>
          <p:nvPr/>
        </p:nvSpPr>
        <p:spPr bwMode="auto">
          <a:xfrm>
            <a:off x="0" y="22812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59396" name="Object 4"/>
          <p:cNvGraphicFramePr>
            <a:graphicFrameLocks noChangeAspect="1"/>
          </p:cNvGraphicFramePr>
          <p:nvPr/>
        </p:nvGraphicFramePr>
        <p:xfrm>
          <a:off x="0" y="2133600"/>
          <a:ext cx="8921750" cy="3921125"/>
        </p:xfrm>
        <a:graphic>
          <a:graphicData uri="http://schemas.openxmlformats.org/presentationml/2006/ole">
            <p:oleObj spid="_x0000_s59396" name="Gráfico" r:id="rId3" imgW="5153152" imgH="2266991" progId="Excel.Chart.8">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520700"/>
            <a:ext cx="7772400" cy="463550"/>
          </a:xfrm>
        </p:spPr>
        <p:txBody>
          <a:bodyPr/>
          <a:lstStyle/>
          <a:p>
            <a:r>
              <a:rPr lang="es-EC" sz="3200"/>
              <a:t>RESULTADOS OBTENIDOS</a:t>
            </a:r>
          </a:p>
        </p:txBody>
      </p:sp>
      <p:sp>
        <p:nvSpPr>
          <p:cNvPr id="60419" name="Rectangle 3" descr="Rectangle: Click to edit Master text styles&#10;Second level&#10;Third level&#10;Fourth level&#10;Fifth level"/>
          <p:cNvSpPr>
            <a:spLocks noGrp="1" noChangeArrowheads="1"/>
          </p:cNvSpPr>
          <p:nvPr>
            <p:ph type="body" idx="1"/>
          </p:nvPr>
        </p:nvSpPr>
        <p:spPr>
          <a:xfrm>
            <a:off x="250825" y="1125538"/>
            <a:ext cx="8713788" cy="1073150"/>
          </a:xfrm>
        </p:spPr>
        <p:txBody>
          <a:bodyPr/>
          <a:lstStyle/>
          <a:p>
            <a:pPr algn="ctr">
              <a:buFont typeface="Wingdings" pitchFamily="2" charset="2"/>
              <a:buNone/>
            </a:pPr>
            <a:r>
              <a:rPr lang="es-EC" sz="2400" b="1"/>
              <a:t>¿Los productos llegaron con los colores, tallas y medidas solicitadas por usted?</a:t>
            </a:r>
          </a:p>
        </p:txBody>
      </p:sp>
      <p:sp>
        <p:nvSpPr>
          <p:cNvPr id="60421" name="Rectangle 5"/>
          <p:cNvSpPr>
            <a:spLocks noChangeArrowheads="1"/>
          </p:cNvSpPr>
          <p:nvPr/>
        </p:nvSpPr>
        <p:spPr bwMode="auto">
          <a:xfrm>
            <a:off x="0" y="211931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0420" name="Object 4"/>
          <p:cNvGraphicFramePr>
            <a:graphicFrameLocks noChangeAspect="1"/>
          </p:cNvGraphicFramePr>
          <p:nvPr/>
        </p:nvGraphicFramePr>
        <p:xfrm>
          <a:off x="250825" y="2060575"/>
          <a:ext cx="8713788" cy="4537075"/>
        </p:xfrm>
        <a:graphic>
          <a:graphicData uri="http://schemas.openxmlformats.org/presentationml/2006/ole">
            <p:oleObj spid="_x0000_s60420" name="Gráfico" r:id="rId3" imgW="5267305" imgH="2619418" progId="Excel.Chart.8">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520700"/>
            <a:ext cx="7772400" cy="463550"/>
          </a:xfrm>
        </p:spPr>
        <p:txBody>
          <a:bodyPr/>
          <a:lstStyle/>
          <a:p>
            <a:r>
              <a:rPr lang="es-EC" sz="3200"/>
              <a:t>RESULTADOS OBTENIDOS</a:t>
            </a:r>
          </a:p>
        </p:txBody>
      </p:sp>
      <p:sp>
        <p:nvSpPr>
          <p:cNvPr id="61443" name="Rectangle 3" descr="Rectangle: Click to edit Master text styles&#10;Second level&#10;Third level&#10;Fourth level&#10;Fifth level"/>
          <p:cNvSpPr>
            <a:spLocks noGrp="1" noChangeArrowheads="1"/>
          </p:cNvSpPr>
          <p:nvPr>
            <p:ph type="body" idx="1"/>
          </p:nvPr>
        </p:nvSpPr>
        <p:spPr>
          <a:xfrm>
            <a:off x="179388" y="1125538"/>
            <a:ext cx="8640762" cy="935037"/>
          </a:xfrm>
        </p:spPr>
        <p:txBody>
          <a:bodyPr/>
          <a:lstStyle/>
          <a:p>
            <a:pPr algn="ctr">
              <a:buFont typeface="Wingdings" pitchFamily="2" charset="2"/>
              <a:buNone/>
            </a:pPr>
            <a:r>
              <a:rPr lang="es-ES" sz="2400" b="1"/>
              <a:t>¿Volvería usted Sr. Cliente  (o vendedora en su caso) a solicitar otro pedido?</a:t>
            </a:r>
            <a:endParaRPr lang="es-EC" sz="2400" b="1"/>
          </a:p>
        </p:txBody>
      </p:sp>
      <p:sp>
        <p:nvSpPr>
          <p:cNvPr id="61445" name="Rectangle 5"/>
          <p:cNvSpPr>
            <a:spLocks noChangeArrowheads="1"/>
          </p:cNvSpPr>
          <p:nvPr/>
        </p:nvSpPr>
        <p:spPr bwMode="auto">
          <a:xfrm>
            <a:off x="0" y="19192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1444" name="Object 4"/>
          <p:cNvGraphicFramePr>
            <a:graphicFrameLocks noChangeAspect="1"/>
          </p:cNvGraphicFramePr>
          <p:nvPr/>
        </p:nvGraphicFramePr>
        <p:xfrm>
          <a:off x="323850" y="2276475"/>
          <a:ext cx="8569325" cy="4392613"/>
        </p:xfrm>
        <a:graphic>
          <a:graphicData uri="http://schemas.openxmlformats.org/presentationml/2006/ole">
            <p:oleObj spid="_x0000_s61444" name="Gráfico" r:id="rId3" imgW="5267305" imgH="3019412" progId="Excel.Char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581025"/>
            <a:ext cx="7772400" cy="463550"/>
          </a:xfrm>
        </p:spPr>
        <p:txBody>
          <a:bodyPr/>
          <a:lstStyle/>
          <a:p>
            <a:r>
              <a:rPr lang="es-EC" sz="3200"/>
              <a:t>RESULTADOS OBTENIDOS</a:t>
            </a:r>
          </a:p>
        </p:txBody>
      </p:sp>
      <p:sp>
        <p:nvSpPr>
          <p:cNvPr id="62467" name="Rectangle 3" descr="Rectangle: Click to edit Master text styles&#10;Second level&#10;Third level&#10;Fourth level&#10;Fifth level"/>
          <p:cNvSpPr>
            <a:spLocks noGrp="1" noChangeArrowheads="1"/>
          </p:cNvSpPr>
          <p:nvPr>
            <p:ph type="body" idx="1"/>
          </p:nvPr>
        </p:nvSpPr>
        <p:spPr>
          <a:xfrm>
            <a:off x="0" y="1125538"/>
            <a:ext cx="9144000" cy="1295400"/>
          </a:xfrm>
        </p:spPr>
        <p:txBody>
          <a:bodyPr/>
          <a:lstStyle/>
          <a:p>
            <a:pPr algn="ctr">
              <a:buFont typeface="Wingdings" pitchFamily="2" charset="2"/>
              <a:buNone/>
            </a:pPr>
            <a:r>
              <a:rPr lang="es-ES" sz="2400" b="1"/>
              <a:t>Si su respuesta es positiva, ¿Qué cree que lo (a) haría a usted motivar a comprar en los tres catálogos? (o seguir vendiendo para el caso de la vendedora)</a:t>
            </a:r>
            <a:endParaRPr lang="es-EC" sz="2400" b="1"/>
          </a:p>
        </p:txBody>
      </p:sp>
      <p:sp>
        <p:nvSpPr>
          <p:cNvPr id="62469" name="Rectangle 5"/>
          <p:cNvSpPr>
            <a:spLocks noChangeArrowheads="1"/>
          </p:cNvSpPr>
          <p:nvPr/>
        </p:nvSpPr>
        <p:spPr bwMode="auto">
          <a:xfrm>
            <a:off x="0" y="20145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62468" name="Object 4"/>
          <p:cNvGraphicFramePr>
            <a:graphicFrameLocks noChangeAspect="1"/>
          </p:cNvGraphicFramePr>
          <p:nvPr/>
        </p:nvGraphicFramePr>
        <p:xfrm>
          <a:off x="0" y="2420938"/>
          <a:ext cx="9144000" cy="4176712"/>
        </p:xfrm>
        <a:graphic>
          <a:graphicData uri="http://schemas.openxmlformats.org/presentationml/2006/ole">
            <p:oleObj spid="_x0000_s62468" name="Gráfico" r:id="rId3" imgW="5267305" imgH="2828784" progId="Excel.Chart.8">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5" name="Rectangle 7"/>
          <p:cNvSpPr>
            <a:spLocks noGrp="1" noChangeArrowheads="1"/>
          </p:cNvSpPr>
          <p:nvPr>
            <p:ph type="title"/>
          </p:nvPr>
        </p:nvSpPr>
        <p:spPr/>
        <p:txBody>
          <a:bodyPr/>
          <a:lstStyle/>
          <a:p>
            <a:r>
              <a:rPr lang="es-EC"/>
              <a:t>INVESTIGACI</a:t>
            </a:r>
            <a:r>
              <a:rPr lang="en-US"/>
              <a:t>Ó</a:t>
            </a:r>
            <a:r>
              <a:rPr lang="es-EC"/>
              <a:t>N DE PRECIOS</a:t>
            </a:r>
          </a:p>
        </p:txBody>
      </p:sp>
      <p:graphicFrame>
        <p:nvGraphicFramePr>
          <p:cNvPr id="68665" name="Group 57"/>
          <p:cNvGraphicFramePr>
            <a:graphicFrameLocks noGrp="1"/>
          </p:cNvGraphicFramePr>
          <p:nvPr>
            <p:ph type="tbl" idx="1"/>
          </p:nvPr>
        </p:nvGraphicFramePr>
        <p:xfrm>
          <a:off x="838200" y="1905000"/>
          <a:ext cx="7772400" cy="4114800"/>
        </p:xfrm>
        <a:graphic>
          <a:graphicData uri="http://schemas.openxmlformats.org/drawingml/2006/table">
            <a:tbl>
              <a:tblPr/>
              <a:tblGrid>
                <a:gridCol w="6005513"/>
                <a:gridCol w="1766887"/>
              </a:tblGrid>
              <a:tr h="871538">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rPr>
                        <a:t>DESCUENTO PROMEDIO GLOBAL</a:t>
                      </a:r>
                      <a:endParaRPr kumimoji="0" lang="es-E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s-ES"/>
                    </a:p>
                  </a:txBody>
                  <a:tcPr/>
                </a:tc>
              </a:tr>
              <a:tr h="792163">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rPr>
                        <a:t>Promedio Catálogo Hermes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rPr>
                        <a:t>42.69%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792163">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rPr>
                        <a:t>Promedio Catálogo Bella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rPr>
                        <a:t>46.41%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828675">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rPr>
                        <a:t>Promedio Catálogo Duloren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rPr>
                        <a:t>39.18%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830263">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rPr>
                        <a:t>Promedio Catálogos Total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rPr>
                        <a:t>45.15%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r>
              <a:rPr lang="es-EC"/>
              <a:t>INVESTIGACI</a:t>
            </a:r>
            <a:r>
              <a:rPr lang="es-EC">
                <a:cs typeface="Arial" charset="0"/>
              </a:rPr>
              <a:t>Ó</a:t>
            </a:r>
            <a:r>
              <a:rPr lang="es-EC"/>
              <a:t>N DE PRECIOS</a:t>
            </a:r>
          </a:p>
        </p:txBody>
      </p:sp>
      <p:graphicFrame>
        <p:nvGraphicFramePr>
          <p:cNvPr id="76927" name="Group 127"/>
          <p:cNvGraphicFramePr>
            <a:graphicFrameLocks noGrp="1"/>
          </p:cNvGraphicFramePr>
          <p:nvPr>
            <p:ph type="tbl" idx="1"/>
          </p:nvPr>
        </p:nvGraphicFramePr>
        <p:xfrm>
          <a:off x="395288" y="1628775"/>
          <a:ext cx="8229600" cy="4743450"/>
        </p:xfrm>
        <a:graphic>
          <a:graphicData uri="http://schemas.openxmlformats.org/drawingml/2006/table">
            <a:tbl>
              <a:tblPr/>
              <a:tblGrid>
                <a:gridCol w="6886575"/>
                <a:gridCol w="1343025"/>
              </a:tblGrid>
              <a:tr h="342900">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DESCUENTO POR LÍNEAS DE PRODUCTOS</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s-ES"/>
                    </a:p>
                  </a:txBody>
                  <a:tcPr/>
                </a:tc>
              </a:tr>
              <a:tr h="3429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1" u="none" strike="noStrike" cap="none" normalizeH="0" baseline="0" smtClean="0">
                          <a:ln>
                            <a:noFill/>
                          </a:ln>
                          <a:solidFill>
                            <a:schemeClr val="tx1"/>
                          </a:solidFill>
                          <a:effectLst/>
                          <a:latin typeface="Tahoma" pitchFamily="34" charset="0"/>
                          <a:ea typeface="Times New Roman" pitchFamily="18" charset="0"/>
                          <a:cs typeface="Arial" charset="0"/>
                        </a:rPr>
                        <a:t>Catálogo Hermes</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 </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29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Ropa de Mujer (faldas, blusas Vestidos)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49.97%</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29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Lencería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25.40%</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29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Ropa de Dormir de Mujer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39.24%</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29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Ropa de Hombre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67.94%</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29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Relojes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90.70%</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29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Ropa de Niños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39.67%</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29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Zapatos (hombre y mujer)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43.60%</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29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Accesorios Hogar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49.01%</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29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1" u="none" strike="noStrike" cap="none" normalizeH="0" baseline="0" smtClean="0">
                          <a:ln>
                            <a:noFill/>
                          </a:ln>
                          <a:solidFill>
                            <a:schemeClr val="tx1"/>
                          </a:solidFill>
                          <a:effectLst/>
                          <a:latin typeface="Tahoma" pitchFamily="34" charset="0"/>
                          <a:ea typeface="Times New Roman" pitchFamily="18" charset="0"/>
                          <a:cs typeface="Arial" charset="0"/>
                        </a:rPr>
                        <a:t>Catálogo Bella</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46.41%</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429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1" u="none" strike="noStrike" cap="none" normalizeH="0" baseline="0" smtClean="0">
                          <a:ln>
                            <a:noFill/>
                          </a:ln>
                          <a:solidFill>
                            <a:schemeClr val="tx1"/>
                          </a:solidFill>
                          <a:effectLst/>
                          <a:latin typeface="Tahoma" pitchFamily="34" charset="0"/>
                          <a:ea typeface="Times New Roman" pitchFamily="18" charset="0"/>
                          <a:cs typeface="Arial" charset="0"/>
                        </a:rPr>
                        <a:t>Catálogo Duloren</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39.18%</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gn="ctr"/>
            <a:r>
              <a:rPr lang="es-EC"/>
              <a:t>INVESTIGACI</a:t>
            </a:r>
            <a:r>
              <a:rPr lang="es-EC">
                <a:cs typeface="Arial" charset="0"/>
              </a:rPr>
              <a:t>Ó</a:t>
            </a:r>
            <a:r>
              <a:rPr lang="es-EC"/>
              <a:t>N DE PRECIOS</a:t>
            </a:r>
          </a:p>
        </p:txBody>
      </p:sp>
      <p:sp>
        <p:nvSpPr>
          <p:cNvPr id="174083" name="Rectangle 3" descr="Rectangle: Click to edit Master text styles&#10;Second level&#10;Third level&#10;Fourth level&#10;Fifth level"/>
          <p:cNvSpPr>
            <a:spLocks noGrp="1" noChangeArrowheads="1"/>
          </p:cNvSpPr>
          <p:nvPr>
            <p:ph type="body" idx="1"/>
          </p:nvPr>
        </p:nvSpPr>
        <p:spPr/>
        <p:txBody>
          <a:bodyPr/>
          <a:lstStyle/>
          <a:p>
            <a:r>
              <a:rPr lang="es-EC"/>
              <a:t>Descuento Único ------   30%</a:t>
            </a:r>
          </a:p>
          <a:p>
            <a:pPr>
              <a:buFont typeface="Wingdings" pitchFamily="2" charset="2"/>
              <a:buNone/>
            </a:pPr>
            <a:endParaRPr lang="es-EC"/>
          </a:p>
          <a:p>
            <a:pPr lvl="1"/>
            <a:r>
              <a:rPr lang="es-EC"/>
              <a:t>22,20% Hermes</a:t>
            </a:r>
          </a:p>
          <a:p>
            <a:pPr lvl="1"/>
            <a:endParaRPr lang="es-EC"/>
          </a:p>
          <a:p>
            <a:pPr lvl="1"/>
            <a:r>
              <a:rPr lang="es-EC"/>
              <a:t>30,70% Bella</a:t>
            </a:r>
          </a:p>
          <a:p>
            <a:pPr lvl="1">
              <a:buFont typeface="Wingdings" pitchFamily="2" charset="2"/>
              <a:buNone/>
            </a:pPr>
            <a:endParaRPr lang="es-EC"/>
          </a:p>
          <a:p>
            <a:pPr lvl="1"/>
            <a:r>
              <a:rPr lang="es-EC"/>
              <a:t>15,10% Duloren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11188" y="188913"/>
            <a:ext cx="7772400" cy="747712"/>
          </a:xfrm>
        </p:spPr>
        <p:txBody>
          <a:bodyPr/>
          <a:lstStyle/>
          <a:p>
            <a:pPr algn="ctr"/>
            <a:r>
              <a:rPr lang="es-EC" sz="4000"/>
              <a:t>AN</a:t>
            </a:r>
            <a:r>
              <a:rPr lang="en-US" sz="4000"/>
              <a:t>ÁLISIS FODA</a:t>
            </a:r>
          </a:p>
        </p:txBody>
      </p:sp>
      <p:sp>
        <p:nvSpPr>
          <p:cNvPr id="195587" name="Rectangle 3" descr="Rectangle: Click to edit Master text styles&#10;Second level&#10;Third level&#10;Fourth level&#10;Fifth level"/>
          <p:cNvSpPr>
            <a:spLocks noGrp="1" noChangeArrowheads="1"/>
          </p:cNvSpPr>
          <p:nvPr>
            <p:ph type="body" idx="1"/>
          </p:nvPr>
        </p:nvSpPr>
        <p:spPr>
          <a:xfrm>
            <a:off x="684213" y="908050"/>
            <a:ext cx="7926387" cy="5111750"/>
          </a:xfrm>
        </p:spPr>
        <p:txBody>
          <a:bodyPr/>
          <a:lstStyle/>
          <a:p>
            <a:r>
              <a:rPr lang="es-EC"/>
              <a:t>FORTALEZAS</a:t>
            </a:r>
          </a:p>
          <a:p>
            <a:pPr lvl="1"/>
            <a:r>
              <a:rPr lang="es-ES"/>
              <a:t>Gran variedad de productos</a:t>
            </a:r>
          </a:p>
          <a:p>
            <a:pPr lvl="1"/>
            <a:r>
              <a:rPr lang="es-ES"/>
              <a:t>Productos innovadores</a:t>
            </a:r>
          </a:p>
          <a:p>
            <a:pPr lvl="1"/>
            <a:r>
              <a:rPr lang="es-ES"/>
              <a:t>Únicos en el mercado.</a:t>
            </a:r>
          </a:p>
          <a:p>
            <a:pPr lvl="1"/>
            <a:r>
              <a:rPr lang="es-ES"/>
              <a:t>Buena aceptación de los Productos Brasileños</a:t>
            </a:r>
          </a:p>
          <a:p>
            <a:pPr lvl="1"/>
            <a:r>
              <a:rPr lang="es-ES"/>
              <a:t>Precisión en la entrega de productos</a:t>
            </a:r>
          </a:p>
          <a:p>
            <a:pPr lvl="1"/>
            <a:r>
              <a:rPr lang="es-ES"/>
              <a:t>Cero problemas de STOCK OUT</a:t>
            </a:r>
          </a:p>
          <a:p>
            <a:pPr lvl="1"/>
            <a:r>
              <a:rPr lang="es-ES"/>
              <a:t>Potencial de venta del catálogo (según plan piloto) está entre normal-alto.</a:t>
            </a:r>
            <a:endParaRPr lang="es-EC"/>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596900"/>
            <a:ext cx="7772400" cy="850900"/>
          </a:xfrm>
        </p:spPr>
        <p:txBody>
          <a:bodyPr/>
          <a:lstStyle/>
          <a:p>
            <a:r>
              <a:rPr lang="es-EC" sz="3200"/>
              <a:t>DESCRIPCI</a:t>
            </a:r>
            <a:r>
              <a:rPr lang="en-US" sz="3200"/>
              <a:t>Ó</a:t>
            </a:r>
            <a:r>
              <a:rPr lang="es-EC" sz="3200"/>
              <a:t>N GENERAL DEL PROYECTO</a:t>
            </a:r>
          </a:p>
        </p:txBody>
      </p:sp>
      <p:sp>
        <p:nvSpPr>
          <p:cNvPr id="8195" name="Rectangle 3" descr="Rectangle: Click to edit Master text styles&#10;Second level&#10;Third level&#10;Fourth level&#10;Fifth level"/>
          <p:cNvSpPr>
            <a:spLocks noGrp="1" noChangeArrowheads="1"/>
          </p:cNvSpPr>
          <p:nvPr>
            <p:ph type="body" idx="1"/>
          </p:nvPr>
        </p:nvSpPr>
        <p:spPr>
          <a:xfrm>
            <a:off x="395288" y="1700213"/>
            <a:ext cx="8748712" cy="4824412"/>
          </a:xfrm>
        </p:spPr>
        <p:txBody>
          <a:bodyPr/>
          <a:lstStyle/>
          <a:p>
            <a:r>
              <a:rPr lang="es-ES" sz="2400"/>
              <a:t>Además del catálogo Hermes, se comercializarán otros dos catálogos:</a:t>
            </a:r>
          </a:p>
          <a:p>
            <a:pPr lvl="1"/>
            <a:r>
              <a:rPr lang="es-ES" sz="2400"/>
              <a:t>Duloren</a:t>
            </a:r>
          </a:p>
          <a:p>
            <a:pPr lvl="1"/>
            <a:r>
              <a:rPr lang="es-ES" sz="2400"/>
              <a:t>Bella</a:t>
            </a:r>
          </a:p>
          <a:p>
            <a:r>
              <a:rPr lang="es-EC" sz="2400"/>
              <a:t>DULOREN</a:t>
            </a:r>
          </a:p>
          <a:p>
            <a:pPr lvl="1"/>
            <a:r>
              <a:rPr lang="es-ES" sz="2400"/>
              <a:t>Dedicado a la Lencería</a:t>
            </a:r>
            <a:r>
              <a:rPr lang="es-EC" sz="2400"/>
              <a:t> </a:t>
            </a:r>
          </a:p>
          <a:p>
            <a:pPr lvl="1"/>
            <a:r>
              <a:rPr lang="es-ES" sz="2400"/>
              <a:t>Es equivalente a Victoria Secrets en Estados Unidos</a:t>
            </a:r>
            <a:endParaRPr lang="es-EC" sz="2400"/>
          </a:p>
          <a:p>
            <a:pPr lvl="1"/>
            <a:r>
              <a:rPr lang="es-ES" sz="2400"/>
              <a:t>Muy buena aceptación</a:t>
            </a:r>
          </a:p>
          <a:p>
            <a:r>
              <a:rPr lang="es-EC" sz="2400"/>
              <a:t>BELLA</a:t>
            </a:r>
          </a:p>
          <a:p>
            <a:pPr lvl="1"/>
            <a:r>
              <a:rPr lang="es-ES" sz="2400"/>
              <a:t>Dedicado a la comercialización de fantasías de poco valor</a:t>
            </a:r>
            <a:endParaRPr lang="es-EC" sz="2400"/>
          </a:p>
          <a:p>
            <a:pPr lvl="1"/>
            <a:r>
              <a:rPr lang="es-ES" sz="2400"/>
              <a:t>Destinado al mercado de los niños y jóvenes</a:t>
            </a:r>
            <a:endParaRPr lang="es-EC"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539750" y="188913"/>
            <a:ext cx="7772400" cy="820737"/>
          </a:xfrm>
        </p:spPr>
        <p:txBody>
          <a:bodyPr/>
          <a:lstStyle/>
          <a:p>
            <a:pPr algn="ctr"/>
            <a:r>
              <a:rPr lang="es-EC" sz="4000"/>
              <a:t>AN</a:t>
            </a:r>
            <a:r>
              <a:rPr lang="en-US" sz="4000"/>
              <a:t>ÁLISIS FODA</a:t>
            </a:r>
            <a:endParaRPr lang="es-EC" sz="4000"/>
          </a:p>
        </p:txBody>
      </p:sp>
      <p:sp>
        <p:nvSpPr>
          <p:cNvPr id="196611" name="Rectangle 3" descr="Rectangle: Click to edit Master text styles&#10;Second level&#10;Third level&#10;Fourth level&#10;Fifth level"/>
          <p:cNvSpPr>
            <a:spLocks noGrp="1" noChangeArrowheads="1"/>
          </p:cNvSpPr>
          <p:nvPr>
            <p:ph type="body" idx="1"/>
          </p:nvPr>
        </p:nvSpPr>
        <p:spPr>
          <a:xfrm>
            <a:off x="684213" y="981075"/>
            <a:ext cx="7926387" cy="5038725"/>
          </a:xfrm>
        </p:spPr>
        <p:txBody>
          <a:bodyPr/>
          <a:lstStyle/>
          <a:p>
            <a:r>
              <a:rPr lang="es-EC"/>
              <a:t>DEBILIDADES</a:t>
            </a:r>
          </a:p>
          <a:p>
            <a:pPr>
              <a:buFont typeface="Wingdings" pitchFamily="2" charset="2"/>
              <a:buNone/>
            </a:pPr>
            <a:endParaRPr lang="es-EC"/>
          </a:p>
          <a:p>
            <a:pPr lvl="2"/>
            <a:r>
              <a:rPr lang="es-ES" sz="3200"/>
              <a:t>Los catálogos vienen en portugués.</a:t>
            </a:r>
          </a:p>
          <a:p>
            <a:pPr lvl="2"/>
            <a:r>
              <a:rPr lang="es-ES" sz="3200"/>
              <a:t>Precios altos.</a:t>
            </a:r>
          </a:p>
          <a:p>
            <a:pPr lvl="2"/>
            <a:r>
              <a:rPr lang="es-ES" sz="3200"/>
              <a:t>Tiempo de entrega</a:t>
            </a:r>
          </a:p>
          <a:p>
            <a:pPr lvl="2"/>
            <a:r>
              <a:rPr lang="es-ES" sz="3200"/>
              <a:t>Marcas no conocidas</a:t>
            </a:r>
          </a:p>
          <a:p>
            <a:pPr lvl="2"/>
            <a:r>
              <a:rPr lang="es-ES" sz="3200"/>
              <a:t>No se comercializan todas las líneas </a:t>
            </a:r>
            <a:endParaRPr lang="es-EC" sz="3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11188" y="0"/>
            <a:ext cx="7772400" cy="820738"/>
          </a:xfrm>
        </p:spPr>
        <p:txBody>
          <a:bodyPr/>
          <a:lstStyle/>
          <a:p>
            <a:pPr algn="ctr"/>
            <a:r>
              <a:rPr lang="es-EC" sz="4000"/>
              <a:t>AN</a:t>
            </a:r>
            <a:r>
              <a:rPr lang="en-US" sz="4000"/>
              <a:t>ÁLISIS FODA</a:t>
            </a:r>
            <a:endParaRPr lang="es-EC" sz="4000"/>
          </a:p>
        </p:txBody>
      </p:sp>
      <p:sp>
        <p:nvSpPr>
          <p:cNvPr id="197635" name="Rectangle 3" descr="Rectangle: Click to edit Master text styles&#10;Second level&#10;Third level&#10;Fourth level&#10;Fifth level"/>
          <p:cNvSpPr>
            <a:spLocks noGrp="1" noChangeArrowheads="1"/>
          </p:cNvSpPr>
          <p:nvPr>
            <p:ph type="body" idx="1"/>
          </p:nvPr>
        </p:nvSpPr>
        <p:spPr>
          <a:xfrm>
            <a:off x="684213" y="836613"/>
            <a:ext cx="8208962" cy="5183187"/>
          </a:xfrm>
        </p:spPr>
        <p:txBody>
          <a:bodyPr/>
          <a:lstStyle/>
          <a:p>
            <a:r>
              <a:rPr lang="es-EC"/>
              <a:t>OPORTUNIDADES</a:t>
            </a:r>
          </a:p>
          <a:p>
            <a:endParaRPr lang="es-EC"/>
          </a:p>
          <a:p>
            <a:pPr lvl="2"/>
            <a:r>
              <a:rPr lang="es-ES" sz="3200"/>
              <a:t>Tipo de cambio: mayores ganancias cuando se deprecia el real con respecto al dólar.</a:t>
            </a:r>
          </a:p>
          <a:p>
            <a:pPr lvl="2">
              <a:buFont typeface="Wingdings" pitchFamily="2" charset="2"/>
              <a:buNone/>
            </a:pPr>
            <a:endParaRPr lang="es-ES" sz="3200"/>
          </a:p>
          <a:p>
            <a:pPr lvl="2"/>
            <a:r>
              <a:rPr lang="es-ES" sz="3200"/>
              <a:t>Ingreso de nuevas líneas al mercado por intermedio de la fuerza de ventas.</a:t>
            </a:r>
            <a:endParaRPr lang="es-EC" sz="3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11188" y="0"/>
            <a:ext cx="7772400" cy="820738"/>
          </a:xfrm>
        </p:spPr>
        <p:txBody>
          <a:bodyPr/>
          <a:lstStyle/>
          <a:p>
            <a:pPr algn="ctr"/>
            <a:r>
              <a:rPr lang="es-EC" sz="4000"/>
              <a:t>AN</a:t>
            </a:r>
            <a:r>
              <a:rPr lang="en-US" sz="4000"/>
              <a:t>ÁLISIS FODA</a:t>
            </a:r>
            <a:endParaRPr lang="es-EC" sz="4000"/>
          </a:p>
        </p:txBody>
      </p:sp>
      <p:sp>
        <p:nvSpPr>
          <p:cNvPr id="198659" name="Rectangle 3" descr="Rectangle: Click to edit Master text styles&#10;Second level&#10;Third level&#10;Fourth level&#10;Fifth level"/>
          <p:cNvSpPr>
            <a:spLocks noGrp="1" noChangeArrowheads="1"/>
          </p:cNvSpPr>
          <p:nvPr>
            <p:ph type="body" idx="1"/>
          </p:nvPr>
        </p:nvSpPr>
        <p:spPr>
          <a:xfrm>
            <a:off x="611188" y="836613"/>
            <a:ext cx="7999412" cy="5183187"/>
          </a:xfrm>
        </p:spPr>
        <p:txBody>
          <a:bodyPr/>
          <a:lstStyle/>
          <a:p>
            <a:r>
              <a:rPr lang="es-EC"/>
              <a:t>AMENAZAS</a:t>
            </a:r>
          </a:p>
          <a:p>
            <a:pPr>
              <a:buFont typeface="Wingdings" pitchFamily="2" charset="2"/>
              <a:buNone/>
            </a:pPr>
            <a:endParaRPr lang="es-EC"/>
          </a:p>
          <a:p>
            <a:pPr lvl="1"/>
            <a:r>
              <a:rPr lang="es-ES"/>
              <a:t>Tipo de cambio: menores ganancias cuando se aprecia el real con respecto al dólar.</a:t>
            </a:r>
          </a:p>
          <a:p>
            <a:pPr lvl="1"/>
            <a:r>
              <a:rPr lang="es-ES"/>
              <a:t>Introducción de nuevos catálogos con características similares al de HERMES por medio de la competencia.</a:t>
            </a:r>
          </a:p>
          <a:p>
            <a:pPr lvl="1"/>
            <a:r>
              <a:rPr lang="es-ES"/>
              <a:t>Problemas en la aduana para la importación de la mercadería por cualquiera de los dos países (Paros y contratiempos).</a:t>
            </a:r>
            <a:endParaRPr lang="es-EC"/>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09600" y="304800"/>
            <a:ext cx="7772400" cy="838200"/>
          </a:xfrm>
        </p:spPr>
        <p:txBody>
          <a:bodyPr/>
          <a:lstStyle/>
          <a:p>
            <a:pPr algn="ctr"/>
            <a:r>
              <a:rPr lang="es-EC"/>
              <a:t>FACTIBILIDAD LOGÍSTICA</a:t>
            </a:r>
          </a:p>
        </p:txBody>
      </p:sp>
      <p:sp>
        <p:nvSpPr>
          <p:cNvPr id="78853" name="Rectangle 5"/>
          <p:cNvSpPr>
            <a:spLocks noChangeArrowheads="1"/>
          </p:cNvSpPr>
          <p:nvPr/>
        </p:nvSpPr>
        <p:spPr bwMode="auto">
          <a:xfrm>
            <a:off x="1833563" y="2005013"/>
            <a:ext cx="9144000" cy="0"/>
          </a:xfrm>
          <a:prstGeom prst="rect">
            <a:avLst/>
          </a:prstGeom>
          <a:noFill/>
          <a:ln w="9525">
            <a:noFill/>
            <a:miter lim="800000"/>
            <a:headEnd/>
            <a:tailEnd/>
          </a:ln>
          <a:effectLst/>
        </p:spPr>
        <p:txBody>
          <a:bodyPr>
            <a:spAutoFit/>
          </a:bodyPr>
          <a:lstStyle/>
          <a:p>
            <a:endParaRPr lang="es-ES"/>
          </a:p>
        </p:txBody>
      </p:sp>
      <p:graphicFrame>
        <p:nvGraphicFramePr>
          <p:cNvPr id="78855" name="Object 7"/>
          <p:cNvGraphicFramePr>
            <a:graphicFrameLocks noChangeAspect="1"/>
          </p:cNvGraphicFramePr>
          <p:nvPr/>
        </p:nvGraphicFramePr>
        <p:xfrm>
          <a:off x="2743200" y="1447800"/>
          <a:ext cx="3962400" cy="5029200"/>
        </p:xfrm>
        <a:graphic>
          <a:graphicData uri="http://schemas.openxmlformats.org/presentationml/2006/ole">
            <p:oleObj spid="_x0000_s78855" name="Worksheet" r:id="rId3" imgW="1248156" imgH="2581694" progId="Excel.Sheet.8">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609600" y="304800"/>
            <a:ext cx="7772400" cy="609600"/>
          </a:xfrm>
        </p:spPr>
        <p:txBody>
          <a:bodyPr/>
          <a:lstStyle/>
          <a:p>
            <a:pPr algn="ctr"/>
            <a:r>
              <a:rPr lang="es-EC" sz="3600"/>
              <a:t>FACTIBILIDAD LOGÍSTICA</a:t>
            </a:r>
          </a:p>
        </p:txBody>
      </p:sp>
      <p:graphicFrame>
        <p:nvGraphicFramePr>
          <p:cNvPr id="171012" name="Object 4"/>
          <p:cNvGraphicFramePr>
            <a:graphicFrameLocks noChangeAspect="1"/>
          </p:cNvGraphicFramePr>
          <p:nvPr/>
        </p:nvGraphicFramePr>
        <p:xfrm>
          <a:off x="119063" y="1066800"/>
          <a:ext cx="8905875" cy="5600700"/>
        </p:xfrm>
        <a:graphic>
          <a:graphicData uri="http://schemas.openxmlformats.org/presentationml/2006/ole">
            <p:oleObj spid="_x0000_s171012" name="Worksheet" r:id="rId3" imgW="8906142" imgH="6477381" progId="Excel.Sheet.8">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990600" y="2287588"/>
            <a:ext cx="7772400" cy="608012"/>
          </a:xfrm>
        </p:spPr>
        <p:txBody>
          <a:bodyPr/>
          <a:lstStyle/>
          <a:p>
            <a:r>
              <a:rPr lang="es-EC"/>
              <a:t>PLAN DE COMUNICACI</a:t>
            </a:r>
            <a:r>
              <a:rPr lang="en-US"/>
              <a:t>Ó</a:t>
            </a:r>
            <a:r>
              <a:rPr lang="es-EC"/>
              <a:t>N</a:t>
            </a:r>
          </a:p>
        </p:txBody>
      </p:sp>
      <p:sp>
        <p:nvSpPr>
          <p:cNvPr id="79876" name="Rectangle 4" descr="Rectangle: Click to edit Master text styles&#10;Second level&#10;Third level&#10;Fourth level&#10;Fifth level"/>
          <p:cNvSpPr>
            <a:spLocks noGrp="1" noChangeArrowheads="1"/>
          </p:cNvSpPr>
          <p:nvPr>
            <p:ph type="subTitle" idx="1"/>
          </p:nvPr>
        </p:nvSpPr>
        <p:spPr/>
        <p:txBody>
          <a:bodyPr/>
          <a:lstStyle/>
          <a:p>
            <a:pPr>
              <a:buFont typeface="Wingdings" pitchFamily="2" charset="2"/>
              <a:buBlip>
                <a:blip r:embed="rId2"/>
              </a:buBlip>
            </a:pPr>
            <a:r>
              <a:rPr lang="es-EC" sz="2800"/>
              <a:t> POSICIONAMIENTO DE LA MARCA</a:t>
            </a:r>
          </a:p>
          <a:p>
            <a:pPr>
              <a:buFont typeface="Wingdings" pitchFamily="2" charset="2"/>
              <a:buBlip>
                <a:blip r:embed="rId2"/>
              </a:buBlip>
            </a:pPr>
            <a:r>
              <a:rPr lang="es-EC" sz="2800"/>
              <a:t>COMUNICACIÓN DEL NEGOCIO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09600" y="304800"/>
            <a:ext cx="7772400" cy="685800"/>
          </a:xfrm>
        </p:spPr>
        <p:txBody>
          <a:bodyPr/>
          <a:lstStyle/>
          <a:p>
            <a:pPr algn="ctr"/>
            <a:r>
              <a:rPr lang="es-EC" sz="3200"/>
              <a:t>POSICIONAMIENTO DE LA MARCA</a:t>
            </a:r>
          </a:p>
        </p:txBody>
      </p:sp>
      <p:sp>
        <p:nvSpPr>
          <p:cNvPr id="173059" name="Rectangle 3" descr="Rectangle: Click to edit Master text styles&#10;Second level&#10;Third level&#10;Fourth level&#10;Fifth level"/>
          <p:cNvSpPr>
            <a:spLocks noGrp="1" noChangeArrowheads="1"/>
          </p:cNvSpPr>
          <p:nvPr>
            <p:ph type="body" idx="1"/>
          </p:nvPr>
        </p:nvSpPr>
        <p:spPr>
          <a:xfrm>
            <a:off x="838200" y="1524000"/>
            <a:ext cx="7772400" cy="4800600"/>
          </a:xfrm>
        </p:spPr>
        <p:txBody>
          <a:bodyPr/>
          <a:lstStyle/>
          <a:p>
            <a:r>
              <a:rPr lang="es-EC"/>
              <a:t>MEDIOS TRADICIONALES</a:t>
            </a:r>
          </a:p>
          <a:p>
            <a:pPr lvl="1"/>
            <a:r>
              <a:rPr lang="es-EC" sz="3200"/>
              <a:t>TELEVISIÓN</a:t>
            </a:r>
          </a:p>
          <a:p>
            <a:pPr lvl="1"/>
            <a:r>
              <a:rPr lang="es-EC" sz="3200"/>
              <a:t>RADIO</a:t>
            </a:r>
          </a:p>
          <a:p>
            <a:pPr lvl="1"/>
            <a:r>
              <a:rPr lang="es-EC" sz="3200"/>
              <a:t>PRENSA</a:t>
            </a:r>
          </a:p>
          <a:p>
            <a:pPr lvl="1"/>
            <a:r>
              <a:rPr lang="es-EC" sz="3200"/>
              <a:t>REVISTAS</a:t>
            </a:r>
          </a:p>
          <a:p>
            <a:r>
              <a:rPr lang="es-EC"/>
              <a:t>RELACIONES PÚBLICAS</a:t>
            </a:r>
          </a:p>
          <a:p>
            <a:r>
              <a:rPr lang="es-EC"/>
              <a:t>MARKETING VIRAL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9750" y="496888"/>
            <a:ext cx="8229600" cy="579437"/>
          </a:xfrm>
        </p:spPr>
        <p:txBody>
          <a:bodyPr/>
          <a:lstStyle/>
          <a:p>
            <a:pPr algn="ctr"/>
            <a:r>
              <a:rPr lang="es-EC" sz="3200"/>
              <a:t>POSICIONAMIENTO DE LA MARCA</a:t>
            </a:r>
          </a:p>
        </p:txBody>
      </p:sp>
      <p:graphicFrame>
        <p:nvGraphicFramePr>
          <p:cNvPr id="82090" name="Group 170"/>
          <p:cNvGraphicFramePr>
            <a:graphicFrameLocks noGrp="1"/>
          </p:cNvGraphicFramePr>
          <p:nvPr>
            <p:ph type="tbl" idx="1"/>
          </p:nvPr>
        </p:nvGraphicFramePr>
        <p:xfrm>
          <a:off x="250825" y="1700213"/>
          <a:ext cx="8785225" cy="4781550"/>
        </p:xfrm>
        <a:graphic>
          <a:graphicData uri="http://schemas.openxmlformats.org/drawingml/2006/table">
            <a:tbl>
              <a:tblPr/>
              <a:tblGrid>
                <a:gridCol w="1728788"/>
                <a:gridCol w="1512887"/>
                <a:gridCol w="1533525"/>
                <a:gridCol w="1317625"/>
                <a:gridCol w="1370013"/>
                <a:gridCol w="1322387"/>
              </a:tblGrid>
              <a:tr h="366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2000" b="0" i="0" u="none" strike="noStrike" cap="none" normalizeH="0" baseline="0" smtClean="0">
                        <a:ln>
                          <a:noFill/>
                        </a:ln>
                        <a:solidFill>
                          <a:schemeClr val="tx1"/>
                        </a:solidFill>
                        <a:effectLst/>
                        <a:latin typeface="Tahoma"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AÑOS</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31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2000" b="0" i="0" u="none" strike="noStrike" cap="none" normalizeH="0" baseline="0" smtClean="0">
                        <a:ln>
                          <a:noFill/>
                        </a:ln>
                        <a:solidFill>
                          <a:schemeClr val="tx1"/>
                        </a:solidFill>
                        <a:effectLst/>
                        <a:latin typeface="Tahoma"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PRIMER</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SEGUNDO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TERCER</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CUARTO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QUINTO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8636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GUAYAQUIL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$ 106.384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$ 14.400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$ 14.400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$ 14.400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$ 14.400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8636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QUITO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$ 106.384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$ 14.400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$ 14.400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$ 14.400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8636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PORTOVIEJO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$ 48.184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$ 14.400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$ 14.400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$ 14.400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863600">
                <a:tc>
                  <a:txBody>
                    <a:bodyPr/>
                    <a:lstStyle/>
                    <a:p>
                      <a:pPr marL="0" marR="0" lvl="0" indent="0" algn="l"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TOTAL</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$ 106.384</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$ 168.967</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$ 43.200</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$ 43.200</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$ 43.200</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82091" name="Text Box 171"/>
          <p:cNvSpPr txBox="1">
            <a:spLocks noChangeArrowheads="1"/>
          </p:cNvSpPr>
          <p:nvPr/>
        </p:nvSpPr>
        <p:spPr bwMode="auto">
          <a:xfrm>
            <a:off x="611188" y="1125538"/>
            <a:ext cx="7848600" cy="457200"/>
          </a:xfrm>
          <a:prstGeom prst="rect">
            <a:avLst/>
          </a:prstGeom>
          <a:noFill/>
          <a:ln w="9525">
            <a:noFill/>
            <a:miter lim="800000"/>
            <a:headEnd/>
            <a:tailEnd/>
          </a:ln>
          <a:effectLst/>
        </p:spPr>
        <p:txBody>
          <a:bodyPr>
            <a:spAutoFit/>
          </a:bodyPr>
          <a:lstStyle/>
          <a:p>
            <a:pPr algn="ctr">
              <a:spcBef>
                <a:spcPct val="50000"/>
              </a:spcBef>
            </a:pPr>
            <a:r>
              <a:rPr lang="es-EC"/>
              <a:t>PRESUPUESTO DE PUBLICIDAD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09600" y="457200"/>
            <a:ext cx="7772400" cy="608013"/>
          </a:xfrm>
        </p:spPr>
        <p:txBody>
          <a:bodyPr/>
          <a:lstStyle/>
          <a:p>
            <a:pPr algn="ctr"/>
            <a:r>
              <a:rPr lang="es-EC" sz="3600"/>
              <a:t>COMUNICACIÓN DEL NEGOCIO</a:t>
            </a:r>
          </a:p>
        </p:txBody>
      </p:sp>
      <p:sp>
        <p:nvSpPr>
          <p:cNvPr id="114691" name="Rectangle 3" descr="Rectangle: Click to edit Master text styles&#10;Second level&#10;Third level&#10;Fourth level&#10;Fifth level"/>
          <p:cNvSpPr>
            <a:spLocks noGrp="1" noChangeArrowheads="1"/>
          </p:cNvSpPr>
          <p:nvPr>
            <p:ph type="body" idx="1"/>
          </p:nvPr>
        </p:nvSpPr>
        <p:spPr>
          <a:xfrm>
            <a:off x="838200" y="1447800"/>
            <a:ext cx="7772400" cy="4876800"/>
          </a:xfrm>
        </p:spPr>
        <p:txBody>
          <a:bodyPr/>
          <a:lstStyle/>
          <a:p>
            <a:r>
              <a:rPr lang="es-EC" b="1"/>
              <a:t>EVENTOS</a:t>
            </a:r>
          </a:p>
          <a:p>
            <a:pPr lvl="2"/>
            <a:r>
              <a:rPr lang="es-EC" sz="2800"/>
              <a:t>EVENTO INTERNO</a:t>
            </a:r>
          </a:p>
          <a:p>
            <a:pPr lvl="2"/>
            <a:r>
              <a:rPr lang="es-EC" sz="2800"/>
              <a:t>EVENTO EXTERNO</a:t>
            </a:r>
          </a:p>
          <a:p>
            <a:endParaRPr lang="es-EC" sz="2800"/>
          </a:p>
          <a:p>
            <a:r>
              <a:rPr lang="es-EC" b="1"/>
              <a:t>CAMPAÑAS</a:t>
            </a:r>
          </a:p>
          <a:p>
            <a:pPr lvl="2"/>
            <a:r>
              <a:rPr lang="es-EC" sz="2800"/>
              <a:t>LANZAMIENTO</a:t>
            </a:r>
          </a:p>
          <a:p>
            <a:pPr lvl="2"/>
            <a:r>
              <a:rPr lang="es-EC" sz="2800"/>
              <a:t>EXPANSIÓN</a:t>
            </a:r>
          </a:p>
          <a:p>
            <a:pPr lvl="2"/>
            <a:r>
              <a:rPr lang="es-EC" sz="2800"/>
              <a:t>MANTENIMIENTO</a:t>
            </a:r>
          </a:p>
          <a:p>
            <a:pPr lvl="1"/>
            <a:endParaRPr lang="es-EC"/>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28600"/>
            <a:ext cx="7772400" cy="1039813"/>
          </a:xfrm>
        </p:spPr>
        <p:txBody>
          <a:bodyPr/>
          <a:lstStyle/>
          <a:p>
            <a:pPr algn="ctr"/>
            <a:r>
              <a:rPr lang="es-EC" sz="4000"/>
              <a:t>COMUNICACIÓN DEL NEGOCIO</a:t>
            </a:r>
            <a:br>
              <a:rPr lang="es-EC" sz="4000"/>
            </a:br>
            <a:r>
              <a:rPr lang="es-EC" sz="3200"/>
              <a:t>CRONOGRAMA DE EVENTOS</a:t>
            </a:r>
          </a:p>
        </p:txBody>
      </p:sp>
      <p:graphicFrame>
        <p:nvGraphicFramePr>
          <p:cNvPr id="84289" name="Group 321"/>
          <p:cNvGraphicFramePr>
            <a:graphicFrameLocks noGrp="1"/>
          </p:cNvGraphicFramePr>
          <p:nvPr>
            <p:ph type="tbl" idx="1"/>
          </p:nvPr>
        </p:nvGraphicFramePr>
        <p:xfrm>
          <a:off x="179388" y="1600200"/>
          <a:ext cx="8785225" cy="4637088"/>
        </p:xfrm>
        <a:graphic>
          <a:graphicData uri="http://schemas.openxmlformats.org/drawingml/2006/table">
            <a:tbl>
              <a:tblPr/>
              <a:tblGrid>
                <a:gridCol w="2035175"/>
                <a:gridCol w="1925637"/>
                <a:gridCol w="1368425"/>
                <a:gridCol w="3455988"/>
              </a:tblGrid>
              <a:tr h="558800">
                <a:tc gridSpan="4">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800" b="1" i="0" u="none" strike="noStrike" cap="none" normalizeH="0" baseline="0" smtClean="0">
                          <a:ln>
                            <a:noFill/>
                          </a:ln>
                          <a:solidFill>
                            <a:schemeClr val="tx1"/>
                          </a:solidFill>
                          <a:effectLst/>
                          <a:latin typeface="Tahoma" pitchFamily="34" charset="0"/>
                          <a:ea typeface="Times New Roman" pitchFamily="18" charset="0"/>
                          <a:cs typeface="Arial" charset="0"/>
                        </a:rPr>
                        <a:t>1º AÑO</a:t>
                      </a:r>
                      <a:endParaRPr kumimoji="0" lang="es-ES" sz="2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1155700">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GUAYAQUIL</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LANZAMIENTO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15 días durante 6 meses. Los meses siguientes cada mes.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7288">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3 meses ( 4 veces al año)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1063">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QUITO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4238">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PORTOVIEJO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596900"/>
            <a:ext cx="7772400" cy="850900"/>
          </a:xfrm>
        </p:spPr>
        <p:txBody>
          <a:bodyPr/>
          <a:lstStyle/>
          <a:p>
            <a:r>
              <a:rPr lang="es-EC" sz="3200" b="1"/>
              <a:t>HISTORIA DE LA COMPAÑÍA HERMES</a:t>
            </a:r>
          </a:p>
        </p:txBody>
      </p:sp>
      <p:sp>
        <p:nvSpPr>
          <p:cNvPr id="12291"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s-ES" sz="2800"/>
              <a:t>Es la empresa más grande y antigua de ventas por catálogo en el Brasil</a:t>
            </a:r>
            <a:endParaRPr lang="es-EC" sz="2800"/>
          </a:p>
          <a:p>
            <a:pPr>
              <a:lnSpc>
                <a:spcPct val="80000"/>
              </a:lnSpc>
            </a:pPr>
            <a:r>
              <a:rPr lang="es-ES" sz="2800"/>
              <a:t>Su historia data de los años 40.</a:t>
            </a:r>
          </a:p>
          <a:p>
            <a:pPr>
              <a:lnSpc>
                <a:spcPct val="80000"/>
              </a:lnSpc>
            </a:pPr>
            <a:r>
              <a:rPr lang="es-ES" sz="2800"/>
              <a:t>Distribuye hoy en día dos (2) millones de catálogos cada campaña de dos (2) meses</a:t>
            </a:r>
          </a:p>
          <a:p>
            <a:pPr>
              <a:lnSpc>
                <a:spcPct val="80000"/>
              </a:lnSpc>
            </a:pPr>
            <a:r>
              <a:rPr lang="es-ES" sz="2800"/>
              <a:t>El catálogo se distribuye en todo el territorio de Brasil y cuenta con una extensa red de distribución</a:t>
            </a:r>
          </a:p>
          <a:p>
            <a:pPr lvl="1">
              <a:lnSpc>
                <a:spcPct val="80000"/>
              </a:lnSpc>
            </a:pPr>
            <a:r>
              <a:rPr lang="es-ES"/>
              <a:t>1.400 distribuidores</a:t>
            </a:r>
            <a:r>
              <a:rPr lang="es-EC"/>
              <a:t> </a:t>
            </a:r>
          </a:p>
          <a:p>
            <a:pPr lvl="1">
              <a:lnSpc>
                <a:spcPct val="80000"/>
              </a:lnSpc>
            </a:pPr>
            <a:r>
              <a:rPr lang="es-ES"/>
              <a:t>300.000 asesoras de moda</a:t>
            </a:r>
          </a:p>
          <a:p>
            <a:pPr lvl="1">
              <a:lnSpc>
                <a:spcPct val="80000"/>
              </a:lnSpc>
            </a:pPr>
            <a:r>
              <a:rPr lang="es-ES"/>
              <a:t>30.000 pedidos diariamente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5288" y="188913"/>
            <a:ext cx="8229600" cy="1052512"/>
          </a:xfrm>
        </p:spPr>
        <p:txBody>
          <a:bodyPr/>
          <a:lstStyle/>
          <a:p>
            <a:pPr algn="ctr"/>
            <a:r>
              <a:rPr lang="es-EC" sz="4000"/>
              <a:t>COMUNICACIÓN DEL NEGOCIO</a:t>
            </a:r>
            <a:br>
              <a:rPr lang="es-EC" sz="4000"/>
            </a:br>
            <a:r>
              <a:rPr lang="es-EC" sz="2800"/>
              <a:t>CRONOGRAMA DE EVENTOS</a:t>
            </a:r>
          </a:p>
        </p:txBody>
      </p:sp>
      <p:graphicFrame>
        <p:nvGraphicFramePr>
          <p:cNvPr id="86143" name="Group 127"/>
          <p:cNvGraphicFramePr>
            <a:graphicFrameLocks noGrp="1"/>
          </p:cNvGraphicFramePr>
          <p:nvPr>
            <p:ph type="tbl" idx="1"/>
          </p:nvPr>
        </p:nvGraphicFramePr>
        <p:xfrm>
          <a:off x="395288" y="1341438"/>
          <a:ext cx="8291512" cy="5343525"/>
        </p:xfrm>
        <a:graphic>
          <a:graphicData uri="http://schemas.openxmlformats.org/drawingml/2006/table">
            <a:tbl>
              <a:tblPr/>
              <a:tblGrid>
                <a:gridCol w="1954212"/>
                <a:gridCol w="1873250"/>
                <a:gridCol w="1800225"/>
                <a:gridCol w="2663825"/>
              </a:tblGrid>
              <a:tr h="533400">
                <a:tc gridSpan="4">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800" b="1" i="0" u="none" strike="noStrike" cap="none" normalizeH="0" baseline="0" smtClean="0">
                          <a:ln>
                            <a:noFill/>
                          </a:ln>
                          <a:solidFill>
                            <a:schemeClr val="tx1"/>
                          </a:solidFill>
                          <a:effectLst/>
                          <a:latin typeface="Tahoma" pitchFamily="34" charset="0"/>
                          <a:ea typeface="Times New Roman" pitchFamily="18" charset="0"/>
                          <a:cs typeface="Arial" charset="0"/>
                        </a:rPr>
                        <a:t>2º AÑO</a:t>
                      </a:r>
                      <a:endParaRPr kumimoji="0" lang="es-ES" sz="2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533400">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GUAYAQUIL</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EXPANSI</a:t>
                      </a:r>
                      <a:r>
                        <a:rPr kumimoji="0" lang="en-US"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Ó</a:t>
                      </a: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2 meses durante todo el año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Solo fechas especiales.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9788">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QUITO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LANZAMIENTO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15 días durante 6 meses. Los meses siguientes cada mes.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3 meses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375">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PORTOVIEJO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LANZAMIENTO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15 días durante 6 meses. Los meses siguientes cada mes.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3 meses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468313" y="188913"/>
            <a:ext cx="8229600" cy="719137"/>
          </a:xfrm>
          <a:noFill/>
          <a:ln/>
        </p:spPr>
        <p:txBody>
          <a:bodyPr anchor="ctr"/>
          <a:lstStyle/>
          <a:p>
            <a:pPr algn="ctr"/>
            <a:r>
              <a:rPr lang="es-EC" sz="4000"/>
              <a:t>COMUNICACIÓN DEL NEGOCIO</a:t>
            </a:r>
            <a:br>
              <a:rPr lang="es-EC" sz="4000"/>
            </a:br>
            <a:r>
              <a:rPr lang="es-EC" sz="2800"/>
              <a:t>CRONOGRAMA DE EVENTOS</a:t>
            </a:r>
          </a:p>
        </p:txBody>
      </p:sp>
      <p:graphicFrame>
        <p:nvGraphicFramePr>
          <p:cNvPr id="88187" name="Group 123"/>
          <p:cNvGraphicFramePr>
            <a:graphicFrameLocks noGrp="1"/>
          </p:cNvGraphicFramePr>
          <p:nvPr>
            <p:ph type="tbl" idx="1"/>
          </p:nvPr>
        </p:nvGraphicFramePr>
        <p:xfrm>
          <a:off x="395288" y="1052513"/>
          <a:ext cx="8569325" cy="5632450"/>
        </p:xfrm>
        <a:graphic>
          <a:graphicData uri="http://schemas.openxmlformats.org/drawingml/2006/table">
            <a:tbl>
              <a:tblPr/>
              <a:tblGrid>
                <a:gridCol w="2143125"/>
                <a:gridCol w="2141537"/>
                <a:gridCol w="2143125"/>
                <a:gridCol w="2141538"/>
              </a:tblGrid>
              <a:tr h="496888">
                <a:tc gridSpan="4">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800" b="1" i="0" u="none" strike="noStrike" cap="none" normalizeH="0" baseline="0" smtClean="0">
                          <a:ln>
                            <a:noFill/>
                          </a:ln>
                          <a:solidFill>
                            <a:schemeClr val="tx1"/>
                          </a:solidFill>
                          <a:effectLst/>
                          <a:latin typeface="Tahoma" pitchFamily="34" charset="0"/>
                          <a:ea typeface="Times New Roman" pitchFamily="18" charset="0"/>
                          <a:cs typeface="Arial" charset="0"/>
                        </a:rPr>
                        <a:t>3º AÑO</a:t>
                      </a:r>
                      <a:endParaRPr kumimoji="0" lang="es-ES" sz="2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715963">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GUAYAQUIL</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EXPANSI</a:t>
                      </a:r>
                      <a:r>
                        <a:rPr kumimoji="0" lang="en-US"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Ó</a:t>
                      </a: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2 meses durante todo el año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188">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Solo fechas especiales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1063">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QUITO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EXPANSI</a:t>
                      </a:r>
                      <a:r>
                        <a:rPr kumimoji="0" lang="en-US"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Ó</a:t>
                      </a: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2 meses durante todo el año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Solo fechas especiales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1063">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PORTOVIEJO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EXPANSI</a:t>
                      </a:r>
                      <a:r>
                        <a:rPr kumimoji="0" lang="en-US"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Ó</a:t>
                      </a: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2 meses durante todo el año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188">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Solo fechas especiales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234" name="Group 122"/>
          <p:cNvGraphicFramePr>
            <a:graphicFrameLocks noGrp="1"/>
          </p:cNvGraphicFramePr>
          <p:nvPr>
            <p:ph type="tbl" idx="1"/>
          </p:nvPr>
        </p:nvGraphicFramePr>
        <p:xfrm>
          <a:off x="250825" y="981075"/>
          <a:ext cx="8713788" cy="5632450"/>
        </p:xfrm>
        <a:graphic>
          <a:graphicData uri="http://schemas.openxmlformats.org/drawingml/2006/table">
            <a:tbl>
              <a:tblPr/>
              <a:tblGrid>
                <a:gridCol w="2017713"/>
                <a:gridCol w="2374900"/>
                <a:gridCol w="2143125"/>
                <a:gridCol w="2178050"/>
              </a:tblGrid>
              <a:tr h="0">
                <a:tc gridSpan="4">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800" b="1" i="0" u="none" strike="noStrike" cap="none" normalizeH="0" baseline="0" smtClean="0">
                          <a:ln>
                            <a:noFill/>
                          </a:ln>
                          <a:solidFill>
                            <a:schemeClr val="tx1"/>
                          </a:solidFill>
                          <a:effectLst/>
                          <a:latin typeface="Tahoma" pitchFamily="34" charset="0"/>
                          <a:ea typeface="Times New Roman" pitchFamily="18" charset="0"/>
                          <a:cs typeface="Arial" charset="0"/>
                        </a:rPr>
                        <a:t>4º AÑO</a:t>
                      </a:r>
                      <a:endParaRPr kumimoji="0" lang="es-ES" sz="2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715963">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GUAYAQUIL</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MANTENIMIENTO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2 meses durante todo el año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188">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Solo fechas especiales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1063">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QUITO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EXPANSI</a:t>
                      </a:r>
                      <a:r>
                        <a:rPr kumimoji="0" lang="en-US"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Ó</a:t>
                      </a: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2 meses durante todo el año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Solo fechas especiales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1063">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PORTOVIEJO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EXPANSI</a:t>
                      </a:r>
                      <a:r>
                        <a:rPr kumimoji="0" lang="en-US"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Ó</a:t>
                      </a: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2 meses durante todo el año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188">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Solo fechas especiales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0230" name="Rectangle 118"/>
          <p:cNvSpPr>
            <a:spLocks noGrp="1" noChangeArrowheads="1"/>
          </p:cNvSpPr>
          <p:nvPr>
            <p:ph type="title"/>
          </p:nvPr>
        </p:nvSpPr>
        <p:spPr>
          <a:xfrm>
            <a:off x="468313" y="0"/>
            <a:ext cx="8229600" cy="981075"/>
          </a:xfrm>
          <a:noFill/>
          <a:ln/>
        </p:spPr>
        <p:txBody>
          <a:bodyPr anchor="ctr"/>
          <a:lstStyle/>
          <a:p>
            <a:pPr algn="ctr"/>
            <a:r>
              <a:rPr lang="es-EC" sz="4000"/>
              <a:t>COMUNICACIÓN DEL NEGOCIO</a:t>
            </a:r>
            <a:br>
              <a:rPr lang="es-EC" sz="4000"/>
            </a:br>
            <a:r>
              <a:rPr lang="es-EC" sz="2800"/>
              <a:t>CRONOGRAMA DE EVENTOS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8313" y="404813"/>
            <a:ext cx="8229600" cy="720725"/>
          </a:xfrm>
        </p:spPr>
        <p:txBody>
          <a:bodyPr/>
          <a:lstStyle/>
          <a:p>
            <a:pPr algn="ctr"/>
            <a:r>
              <a:rPr lang="es-EC" sz="4000"/>
              <a:t>COMUNICACIÓN DEL NEGOCIO</a:t>
            </a:r>
            <a:br>
              <a:rPr lang="es-EC" sz="4000"/>
            </a:br>
            <a:r>
              <a:rPr lang="es-EC" sz="2800"/>
              <a:t>CRONOGRAMA DE EVENTOS</a:t>
            </a:r>
          </a:p>
        </p:txBody>
      </p:sp>
      <p:graphicFrame>
        <p:nvGraphicFramePr>
          <p:cNvPr id="92280" name="Group 120"/>
          <p:cNvGraphicFramePr>
            <a:graphicFrameLocks noGrp="1"/>
          </p:cNvGraphicFramePr>
          <p:nvPr>
            <p:ph type="tbl" idx="1"/>
          </p:nvPr>
        </p:nvGraphicFramePr>
        <p:xfrm>
          <a:off x="250825" y="1052513"/>
          <a:ext cx="8713788" cy="5632450"/>
        </p:xfrm>
        <a:graphic>
          <a:graphicData uri="http://schemas.openxmlformats.org/drawingml/2006/table">
            <a:tbl>
              <a:tblPr/>
              <a:tblGrid>
                <a:gridCol w="1873250"/>
                <a:gridCol w="2303463"/>
                <a:gridCol w="2359025"/>
                <a:gridCol w="2178050"/>
              </a:tblGrid>
              <a:tr h="0">
                <a:tc gridSpan="4">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800" b="1" i="0" u="none" strike="noStrike" cap="none" normalizeH="0" baseline="0" smtClean="0">
                          <a:ln>
                            <a:noFill/>
                          </a:ln>
                          <a:solidFill>
                            <a:schemeClr val="tx1"/>
                          </a:solidFill>
                          <a:effectLst/>
                          <a:latin typeface="Tahoma" pitchFamily="34" charset="0"/>
                          <a:ea typeface="Times New Roman" pitchFamily="18" charset="0"/>
                          <a:cs typeface="Arial" charset="0"/>
                        </a:rPr>
                        <a:t>5º AÑO</a:t>
                      </a:r>
                      <a:endParaRPr kumimoji="0" lang="es-ES" sz="28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715963">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GUAYAQUIL</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MANTENIMIENTO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2 meses durante todo el año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188">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Solo fechas especiales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1063">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QUITO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MANTENIMIENTO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2 meses durante todo el año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Solo fechas especiales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1063">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1" i="0" u="none" strike="noStrike" cap="none" normalizeH="0" baseline="0" smtClean="0">
                          <a:ln>
                            <a:noFill/>
                          </a:ln>
                          <a:solidFill>
                            <a:schemeClr val="tx1"/>
                          </a:solidFill>
                          <a:effectLst/>
                          <a:latin typeface="Tahoma" pitchFamily="34" charset="0"/>
                          <a:ea typeface="Times New Roman" pitchFamily="18" charset="0"/>
                          <a:cs typeface="Arial" charset="0"/>
                        </a:rPr>
                        <a:t>PORTOVIEJO</a:t>
                      </a:r>
                      <a:endPar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MANTENIMIENTO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INTERNO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Cada 2 meses durante todo el año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188">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EVENTO EXTERNO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2000" b="0" i="0" u="none" strike="noStrike" cap="none" normalizeH="0" baseline="0" smtClean="0">
                          <a:ln>
                            <a:noFill/>
                          </a:ln>
                          <a:solidFill>
                            <a:schemeClr val="tx1"/>
                          </a:solidFill>
                          <a:effectLst/>
                          <a:latin typeface="Tahoma" pitchFamily="34" charset="0"/>
                          <a:ea typeface="Times New Roman" pitchFamily="18" charset="0"/>
                          <a:cs typeface="Arial" charset="0"/>
                        </a:rPr>
                        <a:t>Solo fechas especiales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a:r>
              <a:rPr lang="es-ES" sz="3600"/>
              <a:t>PRESUPUESTO DE LOS EVENTOS</a:t>
            </a:r>
            <a:endParaRPr lang="es-EC" sz="3600"/>
          </a:p>
        </p:txBody>
      </p:sp>
      <p:graphicFrame>
        <p:nvGraphicFramePr>
          <p:cNvPr id="116115" name="Group 403"/>
          <p:cNvGraphicFramePr>
            <a:graphicFrameLocks noGrp="1"/>
          </p:cNvGraphicFramePr>
          <p:nvPr>
            <p:ph type="tbl" idx="1"/>
          </p:nvPr>
        </p:nvGraphicFramePr>
        <p:xfrm>
          <a:off x="838200" y="1905000"/>
          <a:ext cx="8054975" cy="3971925"/>
        </p:xfrm>
        <a:graphic>
          <a:graphicData uri="http://schemas.openxmlformats.org/drawingml/2006/table">
            <a:tbl>
              <a:tblPr/>
              <a:tblGrid>
                <a:gridCol w="1677988"/>
                <a:gridCol w="1193800"/>
                <a:gridCol w="1457325"/>
                <a:gridCol w="1246187"/>
                <a:gridCol w="1285875"/>
                <a:gridCol w="1193800"/>
              </a:tblGrid>
              <a:tr h="877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800" b="0" i="0" u="none" strike="noStrike" cap="none" normalizeH="0" baseline="0" smtClean="0">
                        <a:ln>
                          <a:noFill/>
                        </a:ln>
                        <a:solidFill>
                          <a:schemeClr val="tx1"/>
                        </a:solidFill>
                        <a:effectLst/>
                        <a:latin typeface="Tahoma" pitchFamily="34" charset="0"/>
                      </a:endParaRPr>
                    </a:p>
                  </a:txBody>
                  <a:tcPr anchor="b" horzOverflow="overflow">
                    <a:lnL cap="flat">
                      <a:noFill/>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AÑOS</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74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800" b="0" i="0" u="none" strike="noStrike" cap="none" normalizeH="0" baseline="0" smtClean="0">
                        <a:ln>
                          <a:noFill/>
                        </a:ln>
                        <a:solidFill>
                          <a:schemeClr val="tx1"/>
                        </a:solidFill>
                        <a:effectLst/>
                        <a:latin typeface="Tahoma" pitchFamily="34" charset="0"/>
                      </a:endParaRPr>
                    </a:p>
                  </a:txBody>
                  <a:tcPr anchor="b" horzOverflow="overflow">
                    <a:lnL cap="flat">
                      <a:noFill/>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PRIMER</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SEGUNDO</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TERCER</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CUARTO</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QUINTO</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r>
              <a:tr h="555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GUAYAQUIL</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$20.450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$13.350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$13.350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$13.350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$13.350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54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QUITO</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0,00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$20.850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$13.650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$13.650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$13.650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55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PORTOVIEJO</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0,00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$15.820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$10.440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$10.440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$10.440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54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TOTAL</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$20.450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$50.020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$37.440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$37.440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$37.440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a:xfrm>
            <a:off x="838200" y="228600"/>
            <a:ext cx="7772400" cy="560388"/>
          </a:xfrm>
        </p:spPr>
        <p:txBody>
          <a:bodyPr/>
          <a:lstStyle/>
          <a:p>
            <a:pPr algn="ctr"/>
            <a:r>
              <a:rPr lang="es-ES" sz="3200"/>
              <a:t>PROYECCIÓN DE ASESORAS DE MODA</a:t>
            </a:r>
            <a:r>
              <a:rPr lang="es-EC" sz="4000"/>
              <a:t> </a:t>
            </a:r>
          </a:p>
        </p:txBody>
      </p:sp>
      <p:graphicFrame>
        <p:nvGraphicFramePr>
          <p:cNvPr id="105691" name="Group 2267"/>
          <p:cNvGraphicFramePr>
            <a:graphicFrameLocks noGrp="1"/>
          </p:cNvGraphicFramePr>
          <p:nvPr>
            <p:ph type="tbl" idx="1"/>
          </p:nvPr>
        </p:nvGraphicFramePr>
        <p:xfrm>
          <a:off x="179388" y="1196975"/>
          <a:ext cx="8929687" cy="5183188"/>
        </p:xfrm>
        <a:graphic>
          <a:graphicData uri="http://schemas.openxmlformats.org/drawingml/2006/table">
            <a:tbl>
              <a:tblPr/>
              <a:tblGrid>
                <a:gridCol w="1550987"/>
                <a:gridCol w="609600"/>
                <a:gridCol w="576263"/>
                <a:gridCol w="647700"/>
                <a:gridCol w="576262"/>
                <a:gridCol w="576263"/>
                <a:gridCol w="647700"/>
                <a:gridCol w="576262"/>
                <a:gridCol w="576263"/>
                <a:gridCol w="647700"/>
                <a:gridCol w="647700"/>
                <a:gridCol w="647700"/>
                <a:gridCol w="649287"/>
              </a:tblGrid>
              <a:tr h="619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000" b="0" i="0" u="none" strike="noStrike" cap="none" normalizeH="0" baseline="0" smtClean="0">
                        <a:ln>
                          <a:noFill/>
                        </a:ln>
                        <a:solidFill>
                          <a:schemeClr val="tx1"/>
                        </a:solidFill>
                        <a:effectLst/>
                        <a:latin typeface="Tahoma" pitchFamily="34" charset="0"/>
                      </a:endParaRPr>
                    </a:p>
                  </a:txBody>
                  <a:tcPr anchor="ctr" horzOverflow="overflow">
                    <a:lnL cap="flat">
                      <a:noFill/>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n-GB" sz="1000" b="1" i="0" u="none" strike="noStrike" cap="none" normalizeH="0" baseline="0" smtClean="0">
                          <a:ln>
                            <a:noFill/>
                          </a:ln>
                          <a:solidFill>
                            <a:schemeClr val="tx1"/>
                          </a:solidFill>
                          <a:effectLst/>
                          <a:latin typeface="Tahoma" pitchFamily="34" charset="0"/>
                          <a:ea typeface="Times New Roman" pitchFamily="18" charset="0"/>
                          <a:cs typeface="Arial" charset="0"/>
                        </a:rPr>
                        <a:t># EVEN</a:t>
                      </a:r>
                      <a:endParaRPr kumimoji="0" lang="en-GB"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n-GB" sz="1000" b="1" i="0" u="none" strike="noStrike" cap="none" normalizeH="0" baseline="0" smtClean="0">
                          <a:ln>
                            <a:noFill/>
                          </a:ln>
                          <a:solidFill>
                            <a:schemeClr val="tx1"/>
                          </a:solidFill>
                          <a:effectLst/>
                          <a:latin typeface="Tahoma" pitchFamily="34" charset="0"/>
                          <a:ea typeface="Times New Roman" pitchFamily="18" charset="0"/>
                          <a:cs typeface="Arial" charset="0"/>
                        </a:rPr>
                        <a:t>GUAYAQUIL</a:t>
                      </a:r>
                      <a:endParaRPr kumimoji="0" lang="en-GB"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n-GB" sz="1000" b="1" i="0" u="none" strike="noStrike" cap="none" normalizeH="0" baseline="0" smtClean="0">
                          <a:ln>
                            <a:noFill/>
                          </a:ln>
                          <a:solidFill>
                            <a:schemeClr val="tx1"/>
                          </a:solidFill>
                          <a:effectLst/>
                          <a:latin typeface="Tahoma" pitchFamily="34" charset="0"/>
                          <a:ea typeface="Times New Roman" pitchFamily="18" charset="0"/>
                          <a:cs typeface="Arial" charset="0"/>
                        </a:rPr>
                        <a:t># EVEN</a:t>
                      </a:r>
                      <a:endParaRPr kumimoji="0" lang="en-GB"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PORTOVIEJO</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 EVEN</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QUITO</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rowSpan="3">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TOTAL NACIONAL</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DESERCION</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ACUM.</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000" b="0" i="0" u="none" strike="noStrike" cap="none" normalizeH="0" baseline="0" smtClean="0">
                        <a:ln>
                          <a:noFill/>
                        </a:ln>
                        <a:solidFill>
                          <a:schemeClr val="tx1"/>
                        </a:solidFill>
                        <a:effectLst/>
                        <a:latin typeface="Tahoma" pitchFamily="34" charset="0"/>
                      </a:endParaRPr>
                    </a:p>
                  </a:txBody>
                  <a:tcPr anchor="ct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PERSONAS</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PERSONAS</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PERSONAS</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446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000" b="0" i="0" u="none" strike="noStrike" cap="none" normalizeH="0" baseline="0" smtClean="0">
                        <a:ln>
                          <a:noFill/>
                        </a:ln>
                        <a:solidFill>
                          <a:schemeClr val="tx1"/>
                        </a:solidFill>
                        <a:effectLst/>
                        <a:latin typeface="Tahoma" pitchFamily="34" charset="0"/>
                      </a:endParaRPr>
                    </a:p>
                  </a:txBody>
                  <a:tcPr anchor="ctr" horzOverflow="overflow">
                    <a:lnL cap="flat">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AÑO</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UNID</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TOTAL</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AÑO</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UNID</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TOTAL</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AÑO</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UNID</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TOTAL</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10%</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rPr>
                        <a:t>1 AÑO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rPr>
                        <a:t>EVENTOS INTERNOS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270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71463">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rPr>
                        <a:t>EVENTOS EXTERNOS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TOTAL 1 AÑO</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630</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630</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0</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630</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0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rPr>
                        <a:t>2 AÑO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rPr>
                        <a:t>EVENTOS INTERNOS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162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270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rPr>
                        <a:t>EVENTOS EXTERNOS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270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150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180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TOTAL 2 AÑO</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360</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342</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630</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1332</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63</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1,899</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000" b="0" i="0" u="none" strike="noStrike" cap="none" normalizeH="0" baseline="0" smtClean="0">
                        <a:ln>
                          <a:noFill/>
                        </a:ln>
                        <a:solidFill>
                          <a:schemeClr val="tx1"/>
                        </a:solidFill>
                        <a:effectLst/>
                        <a:latin typeface="Tahoma"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rPr>
                        <a:t>3 AÑO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rPr>
                        <a:t>EVENTOS INTERNOS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rPr>
                        <a:t>EVENTOS EXTERNOS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270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150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135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rPr>
                        <a:t>270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000" b="1" i="0" u="none" strike="noStrike" cap="none" normalizeH="0" baseline="0" smtClean="0">
                          <a:ln>
                            <a:noFill/>
                          </a:ln>
                          <a:solidFill>
                            <a:schemeClr val="tx1"/>
                          </a:solidFill>
                          <a:effectLst/>
                          <a:latin typeface="Tahoma" pitchFamily="34" charset="0"/>
                          <a:ea typeface="Times New Roman" pitchFamily="18" charset="0"/>
                          <a:cs typeface="Arial" charset="0"/>
                        </a:rPr>
                        <a:t>TOTAL 3 AÑO</a:t>
                      </a:r>
                      <a:endParaRPr kumimoji="0" lang="es-E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360</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189</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360</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909</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190</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10000"/>
                        <a:buFont typeface="Wingdings" pitchFamily="2" charset="2"/>
                        <a:buNone/>
                        <a:tabLst/>
                      </a:pPr>
                      <a:r>
                        <a:rPr kumimoji="0" lang="es-ES" sz="1200" b="1" i="0" u="none" strike="noStrike" cap="none" normalizeH="0" baseline="0" smtClean="0">
                          <a:ln>
                            <a:noFill/>
                          </a:ln>
                          <a:solidFill>
                            <a:schemeClr val="tx1"/>
                          </a:solidFill>
                          <a:effectLst/>
                          <a:latin typeface="Tahoma" pitchFamily="34" charset="0"/>
                          <a:ea typeface="Times New Roman" pitchFamily="18" charset="0"/>
                          <a:cs typeface="Arial" charset="0"/>
                        </a:rPr>
                        <a:t>2,618</a:t>
                      </a:r>
                      <a:endParaRPr kumimoji="0" lang="es-ES" sz="12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685800" y="304800"/>
            <a:ext cx="7772400" cy="461963"/>
          </a:xfrm>
        </p:spPr>
        <p:txBody>
          <a:bodyPr/>
          <a:lstStyle/>
          <a:p>
            <a:pPr algn="ctr"/>
            <a:r>
              <a:rPr lang="es-ES" sz="3200"/>
              <a:t>PROYECCIÓN DE ASESORAS DE MODA</a:t>
            </a:r>
            <a:endParaRPr lang="es-EC" sz="3200"/>
          </a:p>
        </p:txBody>
      </p:sp>
      <p:graphicFrame>
        <p:nvGraphicFramePr>
          <p:cNvPr id="108652" name="Group 1132"/>
          <p:cNvGraphicFramePr>
            <a:graphicFrameLocks noGrp="1"/>
          </p:cNvGraphicFramePr>
          <p:nvPr>
            <p:ph type="tbl" idx="1"/>
          </p:nvPr>
        </p:nvGraphicFramePr>
        <p:xfrm>
          <a:off x="250825" y="1196975"/>
          <a:ext cx="8785225" cy="5040313"/>
        </p:xfrm>
        <a:graphic>
          <a:graphicData uri="http://schemas.openxmlformats.org/drawingml/2006/table">
            <a:tbl>
              <a:tblPr/>
              <a:tblGrid>
                <a:gridCol w="1054100"/>
                <a:gridCol w="641350"/>
                <a:gridCol w="577850"/>
                <a:gridCol w="696913"/>
                <a:gridCol w="639762"/>
                <a:gridCol w="576263"/>
                <a:gridCol w="698500"/>
                <a:gridCol w="639762"/>
                <a:gridCol w="576263"/>
                <a:gridCol w="696912"/>
                <a:gridCol w="681038"/>
                <a:gridCol w="654050"/>
                <a:gridCol w="652462"/>
              </a:tblGrid>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n-GB" sz="1100" b="1" i="0" u="none" strike="noStrike" cap="none" normalizeH="0" baseline="0" smtClean="0">
                          <a:ln>
                            <a:noFill/>
                          </a:ln>
                          <a:solidFill>
                            <a:schemeClr val="tx1"/>
                          </a:solidFill>
                          <a:effectLst/>
                          <a:latin typeface="Tahoma" pitchFamily="34" charset="0"/>
                          <a:cs typeface="Arial" charset="0"/>
                        </a:rPr>
                        <a:t># EVEN</a:t>
                      </a:r>
                      <a:endParaRPr kumimoji="0" lang="en-GB"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n-GB" sz="1100" b="1" i="0" u="none" strike="noStrike" cap="none" normalizeH="0" baseline="0" smtClean="0">
                          <a:ln>
                            <a:noFill/>
                          </a:ln>
                          <a:solidFill>
                            <a:schemeClr val="tx1"/>
                          </a:solidFill>
                          <a:effectLst/>
                          <a:latin typeface="Tahoma" pitchFamily="34" charset="0"/>
                          <a:cs typeface="Arial" charset="0"/>
                        </a:rPr>
                        <a:t>GUAYAQUIL </a:t>
                      </a:r>
                      <a:endParaRPr kumimoji="0" lang="en-GB"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n-GB" sz="1100" b="1" i="0" u="none" strike="noStrike" cap="none" normalizeH="0" baseline="0" smtClean="0">
                          <a:ln>
                            <a:noFill/>
                          </a:ln>
                          <a:solidFill>
                            <a:schemeClr val="tx1"/>
                          </a:solidFill>
                          <a:effectLst/>
                          <a:latin typeface="Tahoma" pitchFamily="34" charset="0"/>
                          <a:cs typeface="Arial" charset="0"/>
                        </a:rPr>
                        <a:t># EVEN</a:t>
                      </a:r>
                      <a:endParaRPr kumimoji="0" lang="en-GB"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PORTOVIEJO</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 EVEN</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QUITO</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rowSpan="3">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TOTAL NACIONAL</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DESERCION</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ACUM.</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PERSONAS</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PERSONAS</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PERSONAS</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328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AÑO</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UNID</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TOTAL</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AÑO</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UNID</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TOTAL</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AÑO</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UNID</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TOTAL</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10%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r>
              <a:tr h="325438">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4 AÑO</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09588">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EVENTOS INTERNOS</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6</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50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90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6</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54</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6</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50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90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tr>
              <a:tr h="511175">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EVENTOS EXTERNOS</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300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270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150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135</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300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270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TOTAL 4 AÑO</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360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189</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360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909</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262</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3,265</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28613">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5 AÑO</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tr>
              <a:tr h="509588">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EVENTOS INTERNOS</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6</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50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90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6</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54</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6</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50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90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tr>
              <a:tr h="511175">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EVENTOS EXTERNOS</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300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270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150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135</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300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0" i="0" u="none" strike="noStrike" cap="none" normalizeH="0" baseline="0" smtClean="0">
                          <a:ln>
                            <a:noFill/>
                          </a:ln>
                          <a:solidFill>
                            <a:schemeClr val="tx1"/>
                          </a:solidFill>
                          <a:effectLst/>
                          <a:latin typeface="Tahoma" pitchFamily="34" charset="0"/>
                          <a:cs typeface="Arial" charset="0"/>
                        </a:rPr>
                        <a:t>270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TOTAL 5 AÑO</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360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189</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ea typeface="Arial Unicode MS" pitchFamily="34" charset="-128"/>
                          <a:cs typeface="Arial" charset="0"/>
                        </a:rPr>
                        <a:t> </a:t>
                      </a:r>
                      <a:endParaRPr kumimoji="0" lang="es-ES" sz="1100" b="0" i="0" u="none" strike="noStrike" cap="none" normalizeH="0" baseline="0" smtClean="0">
                        <a:ln>
                          <a:noFill/>
                        </a:ln>
                        <a:solidFill>
                          <a:schemeClr val="tx1"/>
                        </a:solidFill>
                        <a:effectLst/>
                        <a:latin typeface="Tahoma" pitchFamily="34" charset="0"/>
                        <a:ea typeface="Arial Unicode MS" pitchFamily="34" charset="-128"/>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360</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909</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327</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S" sz="1100" b="1" i="0" u="none" strike="noStrike" cap="none" normalizeH="0" baseline="0" smtClean="0">
                          <a:ln>
                            <a:noFill/>
                          </a:ln>
                          <a:solidFill>
                            <a:schemeClr val="tx1"/>
                          </a:solidFill>
                          <a:effectLst/>
                          <a:latin typeface="Tahoma" pitchFamily="34" charset="0"/>
                          <a:cs typeface="Arial" charset="0"/>
                        </a:rPr>
                        <a:t>3,848</a:t>
                      </a:r>
                      <a:endParaRPr kumimoji="0" lang="es-ES" sz="11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09600" y="839788"/>
            <a:ext cx="7772400" cy="608012"/>
          </a:xfrm>
        </p:spPr>
        <p:txBody>
          <a:bodyPr/>
          <a:lstStyle/>
          <a:p>
            <a:r>
              <a:rPr lang="es-EC"/>
              <a:t>FACTIBILIDAD FINANCIERA</a:t>
            </a:r>
          </a:p>
        </p:txBody>
      </p:sp>
      <p:sp>
        <p:nvSpPr>
          <p:cNvPr id="116739" name="Rectangle 3" descr="Rectangle: Click to edit Master text styles&#10;Second level&#10;Third level&#10;Fourth level&#10;Fifth level"/>
          <p:cNvSpPr>
            <a:spLocks noGrp="1" noChangeArrowheads="1"/>
          </p:cNvSpPr>
          <p:nvPr>
            <p:ph type="body" idx="1"/>
          </p:nvPr>
        </p:nvSpPr>
        <p:spPr/>
        <p:txBody>
          <a:bodyPr/>
          <a:lstStyle/>
          <a:p>
            <a:r>
              <a:rPr lang="es-EC"/>
              <a:t>OBJETIVOS</a:t>
            </a:r>
          </a:p>
          <a:p>
            <a:r>
              <a:rPr lang="es-EC"/>
              <a:t>METODOS DE EVALUACI</a:t>
            </a:r>
            <a:r>
              <a:rPr lang="en-US"/>
              <a:t>Ó</a:t>
            </a:r>
            <a:r>
              <a:rPr lang="es-EC"/>
              <a:t>N</a:t>
            </a:r>
          </a:p>
          <a:p>
            <a:pPr lvl="1"/>
            <a:r>
              <a:rPr lang="es-EC"/>
              <a:t>VAN	</a:t>
            </a:r>
          </a:p>
          <a:p>
            <a:pPr lvl="1"/>
            <a:r>
              <a:rPr lang="es-EC"/>
              <a:t>TIR</a:t>
            </a:r>
          </a:p>
          <a:p>
            <a:pPr lvl="1"/>
            <a:r>
              <a:rPr lang="es-EC"/>
              <a:t>PAYBACK</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6" name="Rectangle 8"/>
          <p:cNvSpPr>
            <a:spLocks noGrp="1" noChangeArrowheads="1"/>
          </p:cNvSpPr>
          <p:nvPr>
            <p:ph type="title"/>
          </p:nvPr>
        </p:nvSpPr>
        <p:spPr>
          <a:xfrm>
            <a:off x="609600" y="304800"/>
            <a:ext cx="7772400" cy="820738"/>
          </a:xfrm>
        </p:spPr>
        <p:txBody>
          <a:bodyPr/>
          <a:lstStyle/>
          <a:p>
            <a:pPr algn="ctr"/>
            <a:r>
              <a:rPr lang="es-EC" sz="3200"/>
              <a:t>FACTIBILIDAD FINANCIERA</a:t>
            </a:r>
          </a:p>
        </p:txBody>
      </p:sp>
      <p:graphicFrame>
        <p:nvGraphicFramePr>
          <p:cNvPr id="176135" name="Object 7"/>
          <p:cNvGraphicFramePr>
            <a:graphicFrameLocks noChangeAspect="1"/>
          </p:cNvGraphicFramePr>
          <p:nvPr>
            <p:ph sz="half" idx="2"/>
          </p:nvPr>
        </p:nvGraphicFramePr>
        <p:xfrm>
          <a:off x="611188" y="1268413"/>
          <a:ext cx="7921625" cy="5329237"/>
        </p:xfrm>
        <a:graphic>
          <a:graphicData uri="http://schemas.openxmlformats.org/presentationml/2006/ole">
            <p:oleObj spid="_x0000_s176135" name="Bitmap Image" r:id="rId3" imgW="4200000" imgH="4390476" progId="Paint.Picture">
              <p:embed/>
            </p:oleObj>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68313" y="185738"/>
            <a:ext cx="8229600" cy="579437"/>
          </a:xfrm>
        </p:spPr>
        <p:txBody>
          <a:bodyPr/>
          <a:lstStyle/>
          <a:p>
            <a:pPr algn="ctr"/>
            <a:r>
              <a:rPr lang="es-EC" sz="3200"/>
              <a:t>FACTIBILIDAD FINANCIERA</a:t>
            </a:r>
          </a:p>
        </p:txBody>
      </p:sp>
      <p:graphicFrame>
        <p:nvGraphicFramePr>
          <p:cNvPr id="125224" name="Group 2344"/>
          <p:cNvGraphicFramePr>
            <a:graphicFrameLocks noGrp="1"/>
          </p:cNvGraphicFramePr>
          <p:nvPr>
            <p:ph type="tbl" idx="1"/>
          </p:nvPr>
        </p:nvGraphicFramePr>
        <p:xfrm>
          <a:off x="457200" y="765175"/>
          <a:ext cx="8229600" cy="5726113"/>
        </p:xfrm>
        <a:graphic>
          <a:graphicData uri="http://schemas.openxmlformats.org/drawingml/2006/table">
            <a:tbl>
              <a:tblPr/>
              <a:tblGrid>
                <a:gridCol w="3282950"/>
                <a:gridCol w="989013"/>
                <a:gridCol w="989012"/>
                <a:gridCol w="990600"/>
                <a:gridCol w="989013"/>
                <a:gridCol w="989012"/>
              </a:tblGrid>
              <a:tr h="252413">
                <a:tc gridSpan="6">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cs typeface="Arial" charset="0"/>
                        </a:rPr>
                        <a:t>PRESUPUESTO DE PERSONAL "PROYECTO HERMES"</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38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200" b="0" i="0" u="none" strike="noStrike" cap="none" normalizeH="0" baseline="0" smtClean="0">
                        <a:ln>
                          <a:noFill/>
                        </a:ln>
                        <a:solidFill>
                          <a:schemeClr val="tx1"/>
                        </a:solidFill>
                        <a:effectLst/>
                        <a:latin typeface="Tahoma"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RUBROS</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Año 1</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Año 2</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Año 3</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Año 4</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Año 5</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ADMINISTRACIÓN</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Administrador</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4.800,00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9.600,00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9.888,00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10.184,64</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10.490,18</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Asistente de Contabilidad</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2.160,00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6.480,00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6.674,40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6.874,63</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7.080,87</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Facturador</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2.160,00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6.480,00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6.674,40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6.874,63</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7.080,87</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Despachador</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2.160,00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6.480,00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6.674,40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6.874,63</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7.080,87</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Sistemas</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2.160,00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2.160,00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2.224,80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2.291,54</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2.360,29</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Conserje</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1.800,00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1.800,00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1.854,00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1.909,62</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1.966,91</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Total Administración</a:t>
                      </a:r>
                      <a:endParaRPr kumimoji="0" lang="es-EC" sz="1200" b="1"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15.240,00</a:t>
                      </a:r>
                      <a:endParaRPr kumimoji="0" lang="es-EC" sz="1200" b="1"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33.000,00</a:t>
                      </a:r>
                      <a:endParaRPr kumimoji="0" lang="es-EC" sz="1200" b="1"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33.990,00</a:t>
                      </a:r>
                      <a:endParaRPr kumimoji="0" lang="es-EC" sz="1200" b="1"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35.009,70</a:t>
                      </a:r>
                      <a:endParaRPr kumimoji="0" lang="es-EC" sz="1200" b="1"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36.059,99</a:t>
                      </a:r>
                      <a:endParaRPr kumimoji="0" lang="es-EC" sz="1200" b="1"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cs typeface="Arial" charset="0"/>
                        </a:rPr>
                        <a:t>Ventas</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Gerente De Ventas</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4.800,00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9.600,00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9.888,00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10.184,64</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10.490,18</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Asistente de Ventas (atención al Cliente)</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2.160,00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2.160,00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2.224,80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2.291,54</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2.360,29</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Total de Ventas</a:t>
                      </a:r>
                      <a:endParaRPr kumimoji="0" lang="es-EC" sz="1200" b="0"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6.960,00</a:t>
                      </a:r>
                      <a:endParaRPr kumimoji="0" lang="es-EC" sz="1200" b="0"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11.760,00</a:t>
                      </a:r>
                      <a:endParaRPr kumimoji="0" lang="es-EC" sz="1200" b="0"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12.112,80</a:t>
                      </a:r>
                      <a:endParaRPr kumimoji="0" lang="es-EC" sz="1200" b="0"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12.476,18</a:t>
                      </a:r>
                      <a:endParaRPr kumimoji="0" lang="es-EC" sz="1200" b="0"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12.850,47</a:t>
                      </a:r>
                      <a:endParaRPr kumimoji="0" lang="es-EC" sz="1200" b="0"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cs typeface="Arial" charset="0"/>
                        </a:rPr>
                        <a:t> </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200" b="1" i="0" u="sng" strike="noStrike" cap="none" normalizeH="0" baseline="0" smtClean="0">
                          <a:ln>
                            <a:noFill/>
                          </a:ln>
                          <a:solidFill>
                            <a:schemeClr val="tx1"/>
                          </a:solidFill>
                          <a:effectLst/>
                          <a:latin typeface="Arial" charset="0"/>
                          <a:cs typeface="Arial" charset="0"/>
                        </a:rPr>
                        <a:t>Total Proyecto</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cs typeface="Arial" charset="0"/>
                        </a:rPr>
                        <a:t>22.200,00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cs typeface="Arial" charset="0"/>
                        </a:rPr>
                        <a:t>44.760,00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cs typeface="Arial" charset="0"/>
                        </a:rPr>
                        <a:t>46.102,80</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cs typeface="Arial" charset="0"/>
                        </a:rPr>
                        <a:t>47.485,88</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cs typeface="Arial" charset="0"/>
                        </a:rPr>
                        <a:t>48.910,46</a:t>
                      </a:r>
                      <a:endParaRPr kumimoji="0" lang="es-EC"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596900"/>
            <a:ext cx="7772400" cy="850900"/>
          </a:xfrm>
        </p:spPr>
        <p:txBody>
          <a:bodyPr/>
          <a:lstStyle/>
          <a:p>
            <a:r>
              <a:rPr lang="es-EC" sz="3200" b="1"/>
              <a:t>HISTORIA DE LA COMPAÑÍA HERMES</a:t>
            </a:r>
          </a:p>
        </p:txBody>
      </p:sp>
      <p:sp>
        <p:nvSpPr>
          <p:cNvPr id="16387" name="Rectangle 3" descr="Rectangle: Click to edit Master text styles&#10;Second level&#10;Third level&#10;Fourth level&#10;Fifth level"/>
          <p:cNvSpPr>
            <a:spLocks noGrp="1" noChangeArrowheads="1"/>
          </p:cNvSpPr>
          <p:nvPr>
            <p:ph type="body" idx="1"/>
          </p:nvPr>
        </p:nvSpPr>
        <p:spPr/>
        <p:txBody>
          <a:bodyPr/>
          <a:lstStyle/>
          <a:p>
            <a:r>
              <a:rPr lang="es-ES" sz="2800"/>
              <a:t>En 1991, HERMES  fue escogida como la “Empresa del Año” en el segmento de comercio de variedades por la Revista Exame</a:t>
            </a:r>
            <a:r>
              <a:rPr lang="es-EC" sz="2800"/>
              <a:t>.</a:t>
            </a:r>
          </a:p>
          <a:p>
            <a:r>
              <a:rPr lang="es-ES" sz="2800"/>
              <a:t>En 1995, figuró entre las 15 empresas que más crecieron en Brasil</a:t>
            </a:r>
            <a:r>
              <a:rPr lang="es-EC" sz="2800"/>
              <a:t> </a:t>
            </a:r>
            <a:endParaRPr lang="es-ES" sz="2800"/>
          </a:p>
          <a:p>
            <a:r>
              <a:rPr lang="es-ES" sz="2800"/>
              <a:t>En 1997 ocupo la posición número 104 de la lista de las “500 mejores” de la misma publicación</a:t>
            </a:r>
            <a:r>
              <a:rPr lang="es-EC" sz="2800"/>
              <a:t>.</a:t>
            </a:r>
          </a:p>
          <a:p>
            <a:endParaRPr lang="es-EC" sz="28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467" name="Group 371"/>
          <p:cNvGraphicFramePr>
            <a:graphicFrameLocks noGrp="1"/>
          </p:cNvGraphicFramePr>
          <p:nvPr>
            <p:ph type="tbl" idx="1"/>
          </p:nvPr>
        </p:nvGraphicFramePr>
        <p:xfrm>
          <a:off x="457200" y="228600"/>
          <a:ext cx="8305800" cy="6364288"/>
        </p:xfrm>
        <a:graphic>
          <a:graphicData uri="http://schemas.openxmlformats.org/drawingml/2006/table">
            <a:tbl>
              <a:tblPr/>
              <a:tblGrid>
                <a:gridCol w="2589213"/>
                <a:gridCol w="5716587"/>
              </a:tblGrid>
              <a:tr h="269875">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600" b="1" i="0" u="sng" strike="noStrike" cap="none" normalizeH="0" baseline="0" smtClean="0">
                          <a:ln>
                            <a:noFill/>
                          </a:ln>
                          <a:solidFill>
                            <a:srgbClr val="080910"/>
                          </a:solidFill>
                          <a:effectLst/>
                          <a:latin typeface="Garamond" pitchFamily="18" charset="0"/>
                          <a:cs typeface="Arial" charset="0"/>
                        </a:rPr>
                        <a:t>HERMES - FINEY (ECUADOR)</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tc hMerge="1">
                  <a:txBody>
                    <a:bodyPr/>
                    <a:lstStyle/>
                    <a:p>
                      <a:endParaRPr lang="es-ES"/>
                    </a:p>
                  </a:txBody>
                  <a:tcPr/>
                </a:tc>
              </a:tr>
              <a:tr h="180975">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600" b="1" i="0" u="sng" strike="noStrike" cap="none" normalizeH="0" baseline="0" smtClean="0">
                          <a:ln>
                            <a:noFill/>
                          </a:ln>
                          <a:solidFill>
                            <a:srgbClr val="080910"/>
                          </a:solidFill>
                          <a:effectLst/>
                          <a:latin typeface="Garamond" pitchFamily="18" charset="0"/>
                          <a:cs typeface="Arial" charset="0"/>
                        </a:rPr>
                        <a:t>ESTADISTICAS PLAN PILOTO</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s-ES"/>
                    </a:p>
                  </a:txBody>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sng" strike="noStrike" cap="none" normalizeH="0" baseline="0" smtClean="0">
                          <a:ln>
                            <a:noFill/>
                          </a:ln>
                          <a:solidFill>
                            <a:srgbClr val="080910"/>
                          </a:solidFill>
                          <a:effectLst/>
                          <a:latin typeface="Garamond" pitchFamily="18" charset="0"/>
                          <a:cs typeface="Arial" charset="0"/>
                        </a:rPr>
                        <a:t>Parámetros Básicos</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 </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Tipo de Cambio</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2,2960</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Arancel</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20%</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Seguro</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1,20%</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sng" strike="noStrike" cap="none" normalizeH="0" baseline="0" smtClean="0">
                          <a:ln>
                            <a:noFill/>
                          </a:ln>
                          <a:solidFill>
                            <a:srgbClr val="080910"/>
                          </a:solidFill>
                          <a:effectLst/>
                          <a:latin typeface="Garamond" pitchFamily="18" charset="0"/>
                          <a:cs typeface="Arial" charset="0"/>
                        </a:rPr>
                        <a:t>Descuentos</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 </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68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Descuento Comercial</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20%</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Descuento Distribuidor</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18%</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Descuento Ecuador</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20%</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 </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 </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Tarifas DHL</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 </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sng" strike="noStrike" cap="none" normalizeH="0" baseline="0" smtClean="0">
                          <a:ln>
                            <a:noFill/>
                          </a:ln>
                          <a:solidFill>
                            <a:srgbClr val="080910"/>
                          </a:solidFill>
                          <a:effectLst/>
                          <a:latin typeface="Garamond" pitchFamily="18" charset="0"/>
                          <a:cs typeface="Arial" charset="0"/>
                        </a:rPr>
                        <a:t>Variable</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 </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Por Kilo</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                                                                             1,80 $ </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Fijos</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 </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68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Valor Despacho</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87,11</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Valor Manipulación</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26,13</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Valor de Coleta</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52,26</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Otros</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6,05</a:t>
                      </a:r>
                      <a:endParaRPr kumimoji="0" lang="es-EC" sz="1600" b="1"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a:xfrm>
            <a:off x="609600" y="839788"/>
            <a:ext cx="7772400" cy="608012"/>
          </a:xfrm>
        </p:spPr>
        <p:txBody>
          <a:bodyPr/>
          <a:lstStyle/>
          <a:p>
            <a:endParaRPr lang="es-ES"/>
          </a:p>
        </p:txBody>
      </p:sp>
      <p:graphicFrame>
        <p:nvGraphicFramePr>
          <p:cNvPr id="134263" name="Group 119"/>
          <p:cNvGraphicFramePr>
            <a:graphicFrameLocks noGrp="1"/>
          </p:cNvGraphicFramePr>
          <p:nvPr>
            <p:ph type="tbl" idx="1"/>
          </p:nvPr>
        </p:nvGraphicFramePr>
        <p:xfrm>
          <a:off x="457200" y="620713"/>
          <a:ext cx="8229600" cy="5694362"/>
        </p:xfrm>
        <a:graphic>
          <a:graphicData uri="http://schemas.openxmlformats.org/drawingml/2006/table">
            <a:tbl>
              <a:tblPr/>
              <a:tblGrid>
                <a:gridCol w="6465888"/>
                <a:gridCol w="1763712"/>
              </a:tblGrid>
              <a:tr h="330200">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600" b="1" i="0" u="sng" strike="noStrike" cap="none" normalizeH="0" baseline="0" smtClean="0">
                          <a:ln>
                            <a:noFill/>
                          </a:ln>
                          <a:solidFill>
                            <a:srgbClr val="080910"/>
                          </a:solidFill>
                          <a:effectLst/>
                          <a:latin typeface="Garamond" pitchFamily="18" charset="0"/>
                          <a:cs typeface="Arial" charset="0"/>
                        </a:rPr>
                        <a:t>HERMES - FINEY (ECUADOR)</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tc hMerge="1">
                  <a:txBody>
                    <a:bodyPr/>
                    <a:lstStyle/>
                    <a:p>
                      <a:endParaRPr lang="es-ES"/>
                    </a:p>
                  </a:txBody>
                  <a:tcPr/>
                </a:tc>
              </a:tr>
              <a:tr h="331788">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600" b="1" i="0" u="sng" strike="noStrike" cap="none" normalizeH="0" baseline="0" smtClean="0">
                          <a:ln>
                            <a:noFill/>
                          </a:ln>
                          <a:solidFill>
                            <a:srgbClr val="080910"/>
                          </a:solidFill>
                          <a:effectLst/>
                          <a:latin typeface="Garamond" pitchFamily="18" charset="0"/>
                          <a:cs typeface="Arial" charset="0"/>
                        </a:rPr>
                        <a:t>ESTADISTICAS PLAN PILOTO</a:t>
                      </a:r>
                      <a:endParaRPr kumimoji="0" lang="es-EC" sz="1600" b="1"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s-ES"/>
                    </a:p>
                  </a:txBody>
                  <a:tcPr/>
                </a:tc>
              </a:tr>
              <a:tr h="330200">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 </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s-ES"/>
                    </a:p>
                  </a:txBody>
                  <a:tcPr/>
                </a:tc>
              </a:tr>
              <a:tr h="330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sng" strike="noStrike" cap="none" normalizeH="0" baseline="0" smtClean="0">
                          <a:ln>
                            <a:noFill/>
                          </a:ln>
                          <a:solidFill>
                            <a:srgbClr val="080910"/>
                          </a:solidFill>
                          <a:effectLst/>
                          <a:latin typeface="Garamond" pitchFamily="18" charset="0"/>
                          <a:cs typeface="Arial" charset="0"/>
                        </a:rPr>
                        <a:t>Parámetros Básicos</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 </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330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 </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 </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1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Total Fijos Flete</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171,55</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0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Alícuota Cargos Fijos Flete 1er año</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0,19</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190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Alícuota Cargos Fijos Flete 2do año</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0,03</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1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Alícuota Cargos Fijos Flete 3er año</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0,02</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0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Alícuota Cargos Fijos Flete 4to año</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0,01</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0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Alícuota Cargos Fijos Flete 5to año</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0,01</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1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Promedio</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80910"/>
                          </a:solidFill>
                          <a:effectLst/>
                          <a:latin typeface="Garamond" pitchFamily="18" charset="0"/>
                          <a:cs typeface="Arial" charset="0"/>
                        </a:rPr>
                        <a:t>0,05</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0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sng" strike="noStrike" cap="none" normalizeH="0" baseline="0" smtClean="0">
                          <a:ln>
                            <a:noFill/>
                          </a:ln>
                          <a:solidFill>
                            <a:srgbClr val="080910"/>
                          </a:solidFill>
                          <a:effectLst/>
                          <a:latin typeface="Garamond" pitchFamily="18" charset="0"/>
                          <a:cs typeface="Arial" charset="0"/>
                        </a:rPr>
                        <a:t>Desaduanización Ecuador</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 </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0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Agente de Aduana y varios</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2%</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0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Fodinfa</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0,50%</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1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Corpei</a:t>
                      </a:r>
                      <a:endParaRPr kumimoji="0" lang="es-EC" sz="16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80910"/>
                          </a:solidFill>
                          <a:effectLst/>
                          <a:latin typeface="Garamond" pitchFamily="18" charset="0"/>
                          <a:cs typeface="Arial" charset="0"/>
                        </a:rPr>
                        <a:t>0,025%</a:t>
                      </a:r>
                      <a:endParaRPr kumimoji="0" lang="es-EC" sz="16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30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Garamond" pitchFamily="18" charset="0"/>
                          <a:cs typeface="Arial" charset="0"/>
                        </a:rPr>
                        <a:t> </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Garamond" pitchFamily="18" charset="0"/>
                          <a:cs typeface="Arial" charset="0"/>
                        </a:rPr>
                        <a:t> </a:t>
                      </a:r>
                      <a:endParaRPr kumimoji="0" lang="es-EC" sz="16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p:txBody>
          <a:bodyPr/>
          <a:lstStyle/>
          <a:p>
            <a:pPr algn="ctr"/>
            <a:r>
              <a:rPr lang="es-EC" sz="3200"/>
              <a:t>FACTIBILIDAD FINANCIERA</a:t>
            </a:r>
          </a:p>
        </p:txBody>
      </p:sp>
      <p:graphicFrame>
        <p:nvGraphicFramePr>
          <p:cNvPr id="130447" name="Object 399"/>
          <p:cNvGraphicFramePr>
            <a:graphicFrameLocks noChangeAspect="1"/>
          </p:cNvGraphicFramePr>
          <p:nvPr>
            <p:ph sz="half" idx="2"/>
          </p:nvPr>
        </p:nvGraphicFramePr>
        <p:xfrm>
          <a:off x="1042988" y="1628775"/>
          <a:ext cx="7127875" cy="4770438"/>
        </p:xfrm>
        <a:graphic>
          <a:graphicData uri="http://schemas.openxmlformats.org/presentationml/2006/ole">
            <p:oleObj spid="_x0000_s130447" name="Bitmap Image" r:id="rId3" imgW="3877216" imgH="2734057" progId="Paint.Picture">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a:xfrm>
            <a:off x="609600" y="403225"/>
            <a:ext cx="7772400" cy="463550"/>
          </a:xfrm>
        </p:spPr>
        <p:txBody>
          <a:bodyPr/>
          <a:lstStyle/>
          <a:p>
            <a:pPr algn="ctr"/>
            <a:r>
              <a:rPr lang="es-EC" sz="3200"/>
              <a:t>FACTIBILIDAD FINANCIERA</a:t>
            </a:r>
          </a:p>
        </p:txBody>
      </p:sp>
      <p:graphicFrame>
        <p:nvGraphicFramePr>
          <p:cNvPr id="128620" name="Group 620"/>
          <p:cNvGraphicFramePr>
            <a:graphicFrameLocks noGrp="1"/>
          </p:cNvGraphicFramePr>
          <p:nvPr>
            <p:ph type="tbl" idx="1"/>
          </p:nvPr>
        </p:nvGraphicFramePr>
        <p:xfrm>
          <a:off x="468313" y="981075"/>
          <a:ext cx="8362950" cy="5778500"/>
        </p:xfrm>
        <a:graphic>
          <a:graphicData uri="http://schemas.openxmlformats.org/drawingml/2006/table">
            <a:tbl>
              <a:tblPr/>
              <a:tblGrid>
                <a:gridCol w="2671762"/>
                <a:gridCol w="1077913"/>
                <a:gridCol w="430212"/>
                <a:gridCol w="3103563"/>
                <a:gridCol w="1079500"/>
              </a:tblGrid>
              <a:tr h="230188">
                <a:tc gridSpan="5">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080910"/>
                          </a:solidFill>
                          <a:effectLst/>
                          <a:latin typeface="Arial" charset="0"/>
                          <a:cs typeface="Arial" charset="0"/>
                        </a:rPr>
                        <a:t>Estructura Comercial</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8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080910"/>
                          </a:solidFill>
                          <a:effectLst/>
                          <a:latin typeface="Arial" charset="0"/>
                          <a:cs typeface="Arial" charset="0"/>
                        </a:rPr>
                        <a:t>Variables</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080910"/>
                          </a:solidFill>
                          <a:effectLst/>
                          <a:latin typeface="Arial" charset="0"/>
                          <a:cs typeface="Arial" charset="0"/>
                        </a:rPr>
                        <a:t>Variables</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Descuento 1</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20,00%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Descuento Consumidor Final.</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30,00%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01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Descuento 2</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18,00%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Descuento Ejecutiva</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25,00%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Descuento 3</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20,00%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Tipo de Cambio</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2,296</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01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080910"/>
                          </a:solidFill>
                          <a:effectLst/>
                          <a:latin typeface="Arial" charset="0"/>
                          <a:cs typeface="Arial" charset="0"/>
                        </a:rPr>
                        <a:t>Precio Catálogo</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100,00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080910"/>
                          </a:solidFill>
                          <a:effectLst/>
                          <a:latin typeface="Arial" charset="0"/>
                          <a:cs typeface="Arial" charset="0"/>
                        </a:rPr>
                        <a:t>Precio Catálogo</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100,00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Descuento 1</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80,00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Descuento Consumidor Final.</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70,00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Descuento 2</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65,60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Descuento Ejecutiva</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52,50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01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Descuento 3</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52,48</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Tipo de Cambio</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22,86</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01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080910"/>
                          </a:solidFill>
                          <a:effectLst/>
                          <a:latin typeface="Arial" charset="0"/>
                          <a:cs typeface="Arial" charset="0"/>
                        </a:rPr>
                        <a:t>Costo FOB</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1" i="0" u="sng" strike="noStrike" cap="none" normalizeH="0" baseline="0" smtClean="0">
                          <a:ln>
                            <a:noFill/>
                          </a:ln>
                          <a:solidFill>
                            <a:srgbClr val="080910"/>
                          </a:solidFill>
                          <a:effectLst/>
                          <a:latin typeface="Arial" charset="0"/>
                          <a:cs typeface="Arial" charset="0"/>
                        </a:rPr>
                        <a:t>22,86</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1" i="0" u="sng" strike="noStrike" cap="none" normalizeH="0" baseline="0" smtClean="0">
                          <a:ln>
                            <a:noFill/>
                          </a:ln>
                          <a:solidFill>
                            <a:srgbClr val="080910"/>
                          </a:solidFill>
                          <a:effectLst/>
                          <a:latin typeface="Arial" charset="0"/>
                          <a:cs typeface="Arial" charset="0"/>
                        </a:rPr>
                        <a:t>Ingreso Neto</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1" i="0" u="sng" strike="noStrike" cap="none" normalizeH="0" baseline="0" smtClean="0">
                          <a:ln>
                            <a:noFill/>
                          </a:ln>
                          <a:solidFill>
                            <a:srgbClr val="080910"/>
                          </a:solidFill>
                          <a:effectLst/>
                          <a:latin typeface="Arial" charset="0"/>
                          <a:cs typeface="Arial" charset="0"/>
                        </a:rPr>
                        <a:t>52,50</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1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1" i="0" u="sng" strike="noStrike" cap="none" normalizeH="0" baseline="0" smtClean="0">
                          <a:ln>
                            <a:noFill/>
                          </a:ln>
                          <a:solidFill>
                            <a:srgbClr val="080910"/>
                          </a:solidFill>
                          <a:effectLst/>
                          <a:latin typeface="Arial" charset="0"/>
                          <a:cs typeface="Arial" charset="0"/>
                        </a:rPr>
                        <a:t>Costo en Bodega Finey</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1" i="0" u="sng" strike="noStrike" cap="none" normalizeH="0" baseline="0" smtClean="0">
                          <a:ln>
                            <a:noFill/>
                          </a:ln>
                          <a:solidFill>
                            <a:srgbClr val="080910"/>
                          </a:solidFill>
                          <a:effectLst/>
                          <a:latin typeface="Arial" charset="0"/>
                          <a:cs typeface="Arial" charset="0"/>
                        </a:rPr>
                        <a:t>33,98</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3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0" i="0" u="none" strike="noStrike" cap="none" normalizeH="0" baseline="0" smtClean="0">
                          <a:ln>
                            <a:noFill/>
                          </a:ln>
                          <a:solidFill>
                            <a:srgbClr val="080910"/>
                          </a:solidFill>
                          <a:effectLst/>
                          <a:latin typeface="Arial" charset="0"/>
                          <a:cs typeface="Arial" charset="0"/>
                        </a:rPr>
                        <a:t> </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080910"/>
                          </a:solidFill>
                          <a:effectLst/>
                          <a:latin typeface="Arial" charset="0"/>
                          <a:cs typeface="Arial" charset="0"/>
                        </a:rPr>
                        <a:t>Margen de Contribución</a:t>
                      </a:r>
                      <a:endParaRPr kumimoji="0" lang="es-EC" sz="1300" b="0" i="0" u="none" strike="noStrike" cap="none" normalizeH="0" baseline="0" smtClean="0">
                        <a:ln>
                          <a:noFill/>
                        </a:ln>
                        <a:solidFill>
                          <a:srgbClr val="08091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300" b="1" i="0" u="none" strike="noStrike" cap="none" normalizeH="0" baseline="0" smtClean="0">
                          <a:ln>
                            <a:noFill/>
                          </a:ln>
                          <a:solidFill>
                            <a:srgbClr val="080910"/>
                          </a:solidFill>
                          <a:effectLst/>
                          <a:latin typeface="Arial" charset="0"/>
                          <a:cs typeface="Arial" charset="0"/>
                        </a:rPr>
                        <a:t>35,27%</a:t>
                      </a:r>
                      <a:endParaRPr kumimoji="0" lang="es-EC" sz="1300" b="0" i="0" u="none" strike="noStrike" cap="none" normalizeH="0" baseline="0" smtClean="0">
                        <a:ln>
                          <a:noFill/>
                        </a:ln>
                        <a:solidFill>
                          <a:srgbClr val="08091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22" name="Rectangle 370"/>
          <p:cNvSpPr>
            <a:spLocks noGrp="1" noChangeArrowheads="1"/>
          </p:cNvSpPr>
          <p:nvPr>
            <p:ph type="title"/>
          </p:nvPr>
        </p:nvSpPr>
        <p:spPr>
          <a:xfrm>
            <a:off x="762000" y="381000"/>
            <a:ext cx="7489825" cy="461963"/>
          </a:xfrm>
        </p:spPr>
        <p:txBody>
          <a:bodyPr/>
          <a:lstStyle/>
          <a:p>
            <a:pPr algn="ctr"/>
            <a:r>
              <a:rPr lang="es-EC" sz="3200"/>
              <a:t>FACTIBILIDAD FINANCIERA</a:t>
            </a:r>
          </a:p>
        </p:txBody>
      </p:sp>
      <p:graphicFrame>
        <p:nvGraphicFramePr>
          <p:cNvPr id="126343" name="Group 391"/>
          <p:cNvGraphicFramePr>
            <a:graphicFrameLocks noGrp="1"/>
          </p:cNvGraphicFramePr>
          <p:nvPr>
            <p:ph idx="1"/>
          </p:nvPr>
        </p:nvGraphicFramePr>
        <p:xfrm>
          <a:off x="457200" y="1052513"/>
          <a:ext cx="8534400" cy="5089525"/>
        </p:xfrm>
        <a:graphic>
          <a:graphicData uri="http://schemas.openxmlformats.org/drawingml/2006/table">
            <a:tbl>
              <a:tblPr/>
              <a:tblGrid>
                <a:gridCol w="2819400"/>
                <a:gridCol w="1066800"/>
                <a:gridCol w="1219200"/>
                <a:gridCol w="1143000"/>
                <a:gridCol w="1143000"/>
                <a:gridCol w="1143000"/>
              </a:tblGrid>
              <a:tr h="5254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sng" strike="noStrike" cap="none" normalizeH="0" baseline="0" smtClean="0">
                          <a:ln>
                            <a:noFill/>
                          </a:ln>
                          <a:solidFill>
                            <a:srgbClr val="080910"/>
                          </a:solidFill>
                          <a:effectLst/>
                          <a:latin typeface="Tahoma" pitchFamily="34" charset="0"/>
                          <a:cs typeface="Arial" charset="0"/>
                        </a:rPr>
                        <a:t>PROYECCIÓN DE VENTAS ANUALES</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Año 1</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Año 2</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Año 3</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Año 4</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Año 5</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4610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Venta P.V.P estimada</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460.223</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2.568.717</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5.149.331</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6.679.648</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8.594.062</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Descuento Comercial Consumidor</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138.067</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770.615</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1.544.799</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2.003.894</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2.578.219</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Venta Bruta</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322.156</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1.798.102</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3.604.532</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4.675.754</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6.015.844</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 </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Descuento Asesoras de Moda</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80.539</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449.525</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901.133</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1.168.938</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none" strike="noStrike" cap="none" normalizeH="0" baseline="0" smtClean="0">
                          <a:ln>
                            <a:noFill/>
                          </a:ln>
                          <a:solidFill>
                            <a:srgbClr val="080910"/>
                          </a:solidFill>
                          <a:effectLst/>
                          <a:latin typeface="Tahoma" pitchFamily="34" charset="0"/>
                          <a:cs typeface="Arial" charset="0"/>
                        </a:rPr>
                        <a:t>1.503.961</a:t>
                      </a:r>
                      <a:endParaRPr kumimoji="0" lang="es-EC" sz="1400" b="1"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0" i="0" u="none" strike="noStrike" cap="none" normalizeH="0" baseline="0" smtClean="0">
                          <a:ln>
                            <a:noFill/>
                          </a:ln>
                          <a:solidFill>
                            <a:srgbClr val="080910"/>
                          </a:solidFill>
                          <a:effectLst/>
                          <a:latin typeface="Tahoma" pitchFamily="34" charset="0"/>
                          <a:cs typeface="Arial" charset="0"/>
                        </a:rPr>
                        <a:t> </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0" i="0" u="none" strike="noStrike" cap="none" normalizeH="0" baseline="0" smtClean="0">
                          <a:ln>
                            <a:noFill/>
                          </a:ln>
                          <a:solidFill>
                            <a:srgbClr val="080910"/>
                          </a:solidFill>
                          <a:effectLst/>
                          <a:latin typeface="Tahoma" pitchFamily="34" charset="0"/>
                          <a:cs typeface="Arial" charset="0"/>
                        </a:rPr>
                        <a:t> </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0" i="0" u="none" strike="noStrike" cap="none" normalizeH="0" baseline="0" smtClean="0">
                          <a:ln>
                            <a:noFill/>
                          </a:ln>
                          <a:solidFill>
                            <a:srgbClr val="080910"/>
                          </a:solidFill>
                          <a:effectLst/>
                          <a:latin typeface="Tahoma" pitchFamily="34" charset="0"/>
                          <a:cs typeface="Arial" charset="0"/>
                        </a:rPr>
                        <a:t> </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0" i="0" u="none" strike="noStrike" cap="none" normalizeH="0" baseline="0" smtClean="0">
                          <a:ln>
                            <a:noFill/>
                          </a:ln>
                          <a:solidFill>
                            <a:srgbClr val="080910"/>
                          </a:solidFill>
                          <a:effectLst/>
                          <a:latin typeface="Tahoma" pitchFamily="34" charset="0"/>
                          <a:cs typeface="Arial" charset="0"/>
                        </a:rPr>
                        <a:t> </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0" i="0" u="none" strike="noStrike" cap="none" normalizeH="0" baseline="0" smtClean="0">
                          <a:ln>
                            <a:noFill/>
                          </a:ln>
                          <a:solidFill>
                            <a:srgbClr val="080910"/>
                          </a:solidFill>
                          <a:effectLst/>
                          <a:latin typeface="Tahoma" pitchFamily="34" charset="0"/>
                          <a:cs typeface="Arial" charset="0"/>
                        </a:rPr>
                        <a:t> </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0" i="0" u="none" strike="noStrike" cap="none" normalizeH="0" baseline="0" smtClean="0">
                          <a:ln>
                            <a:noFill/>
                          </a:ln>
                          <a:solidFill>
                            <a:srgbClr val="080910"/>
                          </a:solidFill>
                          <a:effectLst/>
                          <a:latin typeface="Tahoma" pitchFamily="34" charset="0"/>
                          <a:cs typeface="Arial" charset="0"/>
                        </a:rPr>
                        <a:t> </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342900" marR="0" lvl="0" indent="-342900" algn="l"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sng" strike="noStrike" cap="none" normalizeH="0" baseline="0" smtClean="0">
                          <a:ln>
                            <a:noFill/>
                          </a:ln>
                          <a:solidFill>
                            <a:srgbClr val="080910"/>
                          </a:solidFill>
                          <a:effectLst/>
                          <a:latin typeface="Tahoma" pitchFamily="34" charset="0"/>
                          <a:cs typeface="Arial" charset="0"/>
                        </a:rPr>
                        <a:t>Ventas Neta</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sng" strike="noStrike" cap="none" normalizeH="0" baseline="0" smtClean="0">
                          <a:ln>
                            <a:noFill/>
                          </a:ln>
                          <a:solidFill>
                            <a:srgbClr val="080910"/>
                          </a:solidFill>
                          <a:effectLst/>
                          <a:latin typeface="Tahoma" pitchFamily="34" charset="0"/>
                          <a:cs typeface="Arial" charset="0"/>
                        </a:rPr>
                        <a:t>241.617</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sng" strike="noStrike" cap="none" normalizeH="0" baseline="0" smtClean="0">
                          <a:ln>
                            <a:noFill/>
                          </a:ln>
                          <a:solidFill>
                            <a:srgbClr val="080910"/>
                          </a:solidFill>
                          <a:effectLst/>
                          <a:latin typeface="Tahoma" pitchFamily="34" charset="0"/>
                          <a:cs typeface="Arial" charset="0"/>
                        </a:rPr>
                        <a:t>1.348.576</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sng" strike="noStrike" cap="none" normalizeH="0" baseline="0" smtClean="0">
                          <a:ln>
                            <a:noFill/>
                          </a:ln>
                          <a:solidFill>
                            <a:srgbClr val="080910"/>
                          </a:solidFill>
                          <a:effectLst/>
                          <a:latin typeface="Tahoma" pitchFamily="34" charset="0"/>
                          <a:cs typeface="Arial" charset="0"/>
                        </a:rPr>
                        <a:t>2.703.399</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sng" strike="noStrike" cap="none" normalizeH="0" baseline="0" smtClean="0">
                          <a:ln>
                            <a:noFill/>
                          </a:ln>
                          <a:solidFill>
                            <a:srgbClr val="080910"/>
                          </a:solidFill>
                          <a:effectLst/>
                          <a:latin typeface="Tahoma" pitchFamily="34" charset="0"/>
                          <a:cs typeface="Arial" charset="0"/>
                        </a:rPr>
                        <a:t>3.506.815</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Pct val="110000"/>
                        <a:buFont typeface="Wingdings" pitchFamily="2" charset="2"/>
                        <a:buNone/>
                        <a:tabLst/>
                      </a:pPr>
                      <a:r>
                        <a:rPr kumimoji="0" lang="es-EC" sz="1400" b="1" i="0" u="sng" strike="noStrike" cap="none" normalizeH="0" baseline="0" smtClean="0">
                          <a:ln>
                            <a:noFill/>
                          </a:ln>
                          <a:solidFill>
                            <a:srgbClr val="080910"/>
                          </a:solidFill>
                          <a:effectLst/>
                          <a:latin typeface="Tahoma" pitchFamily="34" charset="0"/>
                          <a:cs typeface="Arial" charset="0"/>
                        </a:rPr>
                        <a:t>4.511.883</a:t>
                      </a:r>
                      <a:endParaRPr kumimoji="0" lang="es-EC" sz="1400" b="0" i="0" u="none" strike="noStrike" cap="none" normalizeH="0" baseline="0" smtClean="0">
                        <a:ln>
                          <a:noFill/>
                        </a:ln>
                        <a:solidFill>
                          <a:srgbClr val="080910"/>
                        </a:solidFill>
                        <a:effectLst/>
                        <a:latin typeface="Tahom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57" name="Rectangle 3817"/>
          <p:cNvSpPr>
            <a:spLocks noGrp="1" noChangeArrowheads="1"/>
          </p:cNvSpPr>
          <p:nvPr>
            <p:ph type="title"/>
          </p:nvPr>
        </p:nvSpPr>
        <p:spPr>
          <a:xfrm>
            <a:off x="609600" y="476250"/>
            <a:ext cx="7772400" cy="461963"/>
          </a:xfrm>
        </p:spPr>
        <p:txBody>
          <a:bodyPr/>
          <a:lstStyle/>
          <a:p>
            <a:pPr algn="ctr"/>
            <a:r>
              <a:rPr lang="es-EC" sz="3200"/>
              <a:t>FACTIBILIDAD FINANCIERA</a:t>
            </a:r>
          </a:p>
        </p:txBody>
      </p:sp>
      <p:graphicFrame>
        <p:nvGraphicFramePr>
          <p:cNvPr id="142056" name="Object 3816"/>
          <p:cNvGraphicFramePr>
            <a:graphicFrameLocks noChangeAspect="1"/>
          </p:cNvGraphicFramePr>
          <p:nvPr>
            <p:ph sz="half" idx="2"/>
          </p:nvPr>
        </p:nvGraphicFramePr>
        <p:xfrm>
          <a:off x="539750" y="1125538"/>
          <a:ext cx="8208963" cy="5527675"/>
        </p:xfrm>
        <a:graphic>
          <a:graphicData uri="http://schemas.openxmlformats.org/presentationml/2006/ole">
            <p:oleObj spid="_x0000_s142056" name="Bitmap Image" r:id="rId3" imgW="7257143" imgH="5915851" progId="Paint.Picture">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53" name="Rectangle 669"/>
          <p:cNvSpPr>
            <a:spLocks noGrp="1" noChangeArrowheads="1"/>
          </p:cNvSpPr>
          <p:nvPr>
            <p:ph type="title"/>
          </p:nvPr>
        </p:nvSpPr>
        <p:spPr>
          <a:xfrm>
            <a:off x="611188" y="476250"/>
            <a:ext cx="7772400" cy="431800"/>
          </a:xfrm>
        </p:spPr>
        <p:txBody>
          <a:bodyPr/>
          <a:lstStyle/>
          <a:p>
            <a:pPr algn="ctr"/>
            <a:r>
              <a:rPr lang="es-EC" sz="3200"/>
              <a:t>FACTIBILIDAD FINANCIERA</a:t>
            </a:r>
          </a:p>
        </p:txBody>
      </p:sp>
      <p:graphicFrame>
        <p:nvGraphicFramePr>
          <p:cNvPr id="145055" name="Object 671"/>
          <p:cNvGraphicFramePr>
            <a:graphicFrameLocks noChangeAspect="1"/>
          </p:cNvGraphicFramePr>
          <p:nvPr>
            <p:ph sz="half" idx="2"/>
          </p:nvPr>
        </p:nvGraphicFramePr>
        <p:xfrm>
          <a:off x="179388" y="836613"/>
          <a:ext cx="8713787" cy="5832475"/>
        </p:xfrm>
        <a:graphic>
          <a:graphicData uri="http://schemas.openxmlformats.org/presentationml/2006/ole">
            <p:oleObj spid="_x0000_s145055" name="Bitmap Image" r:id="rId3" imgW="10761905" imgH="2771429" progId="Paint.Picture">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65" name="Object 9"/>
          <p:cNvGraphicFramePr>
            <a:graphicFrameLocks noChangeAspect="1"/>
          </p:cNvGraphicFramePr>
          <p:nvPr/>
        </p:nvGraphicFramePr>
        <p:xfrm>
          <a:off x="323850" y="188913"/>
          <a:ext cx="8497888" cy="6399212"/>
        </p:xfrm>
        <a:graphic>
          <a:graphicData uri="http://schemas.openxmlformats.org/presentationml/2006/ole">
            <p:oleObj spid="_x0000_s147465" name="Bitmap Image" r:id="rId3" imgW="7504762" imgH="8869013" progId="Paint.Picture">
              <p:embed/>
            </p:oleObj>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61" name="Rectangle 433"/>
          <p:cNvSpPr>
            <a:spLocks noGrp="1" noChangeArrowheads="1"/>
          </p:cNvSpPr>
          <p:nvPr>
            <p:ph type="title"/>
          </p:nvPr>
        </p:nvSpPr>
        <p:spPr>
          <a:xfrm>
            <a:off x="684213" y="765175"/>
            <a:ext cx="7772400" cy="461963"/>
          </a:xfrm>
        </p:spPr>
        <p:txBody>
          <a:bodyPr/>
          <a:lstStyle/>
          <a:p>
            <a:pPr algn="ctr"/>
            <a:r>
              <a:rPr lang="es-EC" sz="3200"/>
              <a:t>FACTIBILIDAD FINANCIERA</a:t>
            </a:r>
          </a:p>
        </p:txBody>
      </p:sp>
      <p:graphicFrame>
        <p:nvGraphicFramePr>
          <p:cNvPr id="150531" name="Object 3"/>
          <p:cNvGraphicFramePr>
            <a:graphicFrameLocks noChangeAspect="1"/>
          </p:cNvGraphicFramePr>
          <p:nvPr>
            <p:ph idx="1"/>
          </p:nvPr>
        </p:nvGraphicFramePr>
        <p:xfrm>
          <a:off x="755650" y="1484313"/>
          <a:ext cx="7632700" cy="5006975"/>
        </p:xfrm>
        <a:graphic>
          <a:graphicData uri="http://schemas.openxmlformats.org/presentationml/2006/ole">
            <p:oleObj spid="_x0000_s150531" name="Bitmap Image" r:id="rId3" imgW="4648849" imgH="4409524" progId="Paint.Picture">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605" name="Object 2357"/>
          <p:cNvGraphicFramePr>
            <a:graphicFrameLocks noChangeAspect="1"/>
          </p:cNvGraphicFramePr>
          <p:nvPr>
            <p:ph idx="1"/>
          </p:nvPr>
        </p:nvGraphicFramePr>
        <p:xfrm>
          <a:off x="468313" y="260350"/>
          <a:ext cx="8135937" cy="6408738"/>
        </p:xfrm>
        <a:graphic>
          <a:graphicData uri="http://schemas.openxmlformats.org/presentationml/2006/ole">
            <p:oleObj spid="_x0000_s183605" name="Bitmap Image" r:id="rId3" imgW="7706801" imgH="8116433" progId="Paint.Picture">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985838"/>
            <a:ext cx="7772400" cy="461962"/>
          </a:xfrm>
        </p:spPr>
        <p:txBody>
          <a:bodyPr/>
          <a:lstStyle/>
          <a:p>
            <a:r>
              <a:rPr lang="es-EC" sz="3200" b="1"/>
              <a:t>HISTORIA DE FINEY S.A.</a:t>
            </a:r>
          </a:p>
        </p:txBody>
      </p:sp>
      <p:sp>
        <p:nvSpPr>
          <p:cNvPr id="17411" name="Rectangle 3" descr="Rectangle: Click to edit Master text styles&#10;Second level&#10;Third level&#10;Fourth level&#10;Fifth level"/>
          <p:cNvSpPr>
            <a:spLocks noGrp="1" noChangeArrowheads="1"/>
          </p:cNvSpPr>
          <p:nvPr>
            <p:ph type="body" idx="1"/>
          </p:nvPr>
        </p:nvSpPr>
        <p:spPr/>
        <p:txBody>
          <a:bodyPr/>
          <a:lstStyle/>
          <a:p>
            <a:r>
              <a:rPr lang="es-EC" sz="2400"/>
              <a:t>La compañía abrió al público desde el 21 de Noviembre del 2002</a:t>
            </a:r>
            <a:r>
              <a:rPr lang="es-EC" sz="2000"/>
              <a:t>.</a:t>
            </a:r>
          </a:p>
          <a:p>
            <a:r>
              <a:rPr lang="es-ES" sz="2400"/>
              <a:t>Tiene la representación exclusiva en Ecuador de la semijoya “JR” proveniente de su fabricante exclusivo en Brasil.</a:t>
            </a:r>
            <a:r>
              <a:rPr lang="es-EC" sz="2400"/>
              <a:t> </a:t>
            </a:r>
          </a:p>
          <a:p>
            <a:r>
              <a:rPr lang="es-ES" sz="2400"/>
              <a:t>En Guayaquil cuenta con un stock de aproximadamente 80.000 ítems.</a:t>
            </a:r>
          </a:p>
          <a:p>
            <a:r>
              <a:rPr lang="es-ES" sz="2400"/>
              <a:t>La semijoya con la marca “JR” consiste en prendas bañadas en oro de alta duración, semejando una pieza auténtica de oro.</a:t>
            </a:r>
            <a:endParaRPr lang="es-EC" sz="24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5" name="Rectangle 75"/>
          <p:cNvSpPr>
            <a:spLocks noGrp="1" noChangeArrowheads="1"/>
          </p:cNvSpPr>
          <p:nvPr>
            <p:ph type="title"/>
          </p:nvPr>
        </p:nvSpPr>
        <p:spPr/>
        <p:txBody>
          <a:bodyPr/>
          <a:lstStyle/>
          <a:p>
            <a:pPr algn="ctr"/>
            <a:r>
              <a:rPr lang="es-EC" sz="3200"/>
              <a:t>FACTIBILIDAD FINANCIERA</a:t>
            </a:r>
          </a:p>
        </p:txBody>
      </p:sp>
      <p:graphicFrame>
        <p:nvGraphicFramePr>
          <p:cNvPr id="184547" name="Group 227"/>
          <p:cNvGraphicFramePr>
            <a:graphicFrameLocks noGrp="1"/>
          </p:cNvGraphicFramePr>
          <p:nvPr>
            <p:ph type="tbl" idx="1"/>
          </p:nvPr>
        </p:nvGraphicFramePr>
        <p:xfrm>
          <a:off x="838200" y="1905000"/>
          <a:ext cx="7772400" cy="4471988"/>
        </p:xfrm>
        <a:graphic>
          <a:graphicData uri="http://schemas.openxmlformats.org/drawingml/2006/table">
            <a:tbl>
              <a:tblPr/>
              <a:tblGrid>
                <a:gridCol w="2887663"/>
                <a:gridCol w="2814637"/>
                <a:gridCol w="2070100"/>
              </a:tblGrid>
              <a:tr h="401638">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cs typeface="Arial" charset="0"/>
                        </a:rPr>
                        <a:t>EVALUACIÓN FINANCIERA</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hMerge="1">
                  <a:txBody>
                    <a:bodyPr/>
                    <a:lstStyle/>
                    <a:p>
                      <a:endParaRPr lang="es-ES"/>
                    </a:p>
                  </a:txBody>
                  <a:tcPr/>
                </a:tc>
                <a:tc hMerge="1">
                  <a:txBody>
                    <a:bodyPr/>
                    <a:lstStyle/>
                    <a:p>
                      <a:endParaRPr lang="es-ES"/>
                    </a:p>
                  </a:txBody>
                  <a:tcPr/>
                </a:tc>
              </a:tr>
              <a:tr h="400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cs typeface="Arial" charset="0"/>
                        </a:rPr>
                        <a:t>RUBROS</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600" b="1" i="0" u="sng" strike="noStrike" cap="none" normalizeH="0" baseline="0" smtClean="0">
                          <a:ln>
                            <a:noFill/>
                          </a:ln>
                          <a:solidFill>
                            <a:schemeClr val="tx1"/>
                          </a:solidFill>
                          <a:effectLst/>
                          <a:latin typeface="Arial" charset="0"/>
                          <a:cs typeface="Arial" charset="0"/>
                        </a:rPr>
                        <a:t>FLUJO DEL INVERSIONISTA</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600" b="1" i="0" u="sng" strike="noStrike" cap="none" normalizeH="0" baseline="0" smtClean="0">
                          <a:ln>
                            <a:noFill/>
                          </a:ln>
                          <a:solidFill>
                            <a:schemeClr val="tx1"/>
                          </a:solidFill>
                          <a:effectLst/>
                          <a:latin typeface="Arial" charset="0"/>
                          <a:cs typeface="Arial" charset="0"/>
                        </a:rPr>
                        <a:t>FLUJO CON DEUDA</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Valor presente del Proyecto</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$ 471.135</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$ 408.247</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Inversión</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-$ 234.508</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-$ 117.253</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cs typeface="Arial" charset="0"/>
                        </a:rPr>
                        <a:t>VAN (Valor Actual Neto)</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cs typeface="Arial" charset="0"/>
                        </a:rPr>
                        <a:t>$ 236.627</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cs typeface="Arial" charset="0"/>
                        </a:rPr>
                        <a:t>$ 290.993</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r>
              <a:tr h="400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 </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 </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 </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cs typeface="Arial" charset="0"/>
                        </a:rPr>
                        <a:t>Rentabilidad Esperada</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20%</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20%</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r>
              <a:tr h="4540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 </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6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 </a:t>
                      </a:r>
                      <a:endParaRPr kumimoji="0" lang="es-EC" sz="16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r>
              <a:tr h="452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 </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s-ES" sz="1600" b="0" i="0" u="none" strike="noStrike" cap="none" normalizeH="0" baseline="0" smtClean="0">
                        <a:ln>
                          <a:noFill/>
                        </a:ln>
                        <a:solidFill>
                          <a:schemeClr val="tx1"/>
                        </a:solidFill>
                        <a:effectLst/>
                        <a:latin typeface="Tahoma" pitchFamily="34" charset="0"/>
                      </a:endParaRPr>
                    </a:p>
                  </a:txBody>
                  <a:tcPr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cs typeface="Arial" charset="0"/>
                        </a:rPr>
                        <a:t> </a:t>
                      </a:r>
                      <a:endParaRPr kumimoji="0" lang="es-EC" sz="16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cs typeface="Arial" charset="0"/>
                        </a:rPr>
                        <a:t>TIR (Tasa Interna de Retorno)</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cs typeface="Arial" charset="0"/>
                        </a:rPr>
                        <a:t>36,87%</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CC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cs typeface="Arial" charset="0"/>
                        </a:rPr>
                        <a:t>47,86%</a:t>
                      </a:r>
                      <a:endParaRPr kumimoji="0" lang="es-EC"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CC00"/>
                    </a:solid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74" name="Rectangle 206"/>
          <p:cNvSpPr>
            <a:spLocks noGrp="1" noChangeArrowheads="1"/>
          </p:cNvSpPr>
          <p:nvPr>
            <p:ph type="title"/>
          </p:nvPr>
        </p:nvSpPr>
        <p:spPr/>
        <p:txBody>
          <a:bodyPr/>
          <a:lstStyle/>
          <a:p>
            <a:pPr algn="ctr"/>
            <a:r>
              <a:rPr lang="es-EC" sz="3200"/>
              <a:t>FACTIBILIDAD FINANCIERA</a:t>
            </a:r>
          </a:p>
        </p:txBody>
      </p:sp>
      <p:graphicFrame>
        <p:nvGraphicFramePr>
          <p:cNvPr id="186576" name="Group 208"/>
          <p:cNvGraphicFramePr>
            <a:graphicFrameLocks noGrp="1"/>
          </p:cNvGraphicFramePr>
          <p:nvPr>
            <p:ph idx="1"/>
          </p:nvPr>
        </p:nvGraphicFramePr>
        <p:xfrm>
          <a:off x="838200" y="1905000"/>
          <a:ext cx="7772400" cy="4297363"/>
        </p:xfrm>
        <a:graphic>
          <a:graphicData uri="http://schemas.openxmlformats.org/drawingml/2006/table">
            <a:tbl>
              <a:tblPr/>
              <a:tblGrid>
                <a:gridCol w="4867275"/>
                <a:gridCol w="795338"/>
                <a:gridCol w="1138237"/>
                <a:gridCol w="971550"/>
              </a:tblGrid>
              <a:tr h="461963">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sng" strike="noStrike" cap="none" normalizeH="0" baseline="0" smtClean="0">
                          <a:ln>
                            <a:noFill/>
                          </a:ln>
                          <a:solidFill>
                            <a:schemeClr val="tx1"/>
                          </a:solidFill>
                          <a:effectLst/>
                          <a:latin typeface="Arial" charset="0"/>
                          <a:cs typeface="Arial" charset="0"/>
                        </a:rPr>
                        <a:t>ANÁLISIS DE SENSIBILIDAD </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57200">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Variables a Sensibilizar</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s-ES"/>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Resultados</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s-ES"/>
                    </a:p>
                  </a:txBody>
                  <a:tcPr/>
                </a:tc>
              </a:tr>
              <a:tr h="4556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Rubros</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Valor</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VAN</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TIR</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Tipo de Cambio</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FF0000"/>
                          </a:solidFill>
                          <a:effectLst/>
                          <a:latin typeface="Arial" charset="0"/>
                          <a:cs typeface="Arial" charset="0"/>
                        </a:rPr>
                        <a:t>-171.085 </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8,89%</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Costo KG DHL (Incr. 10%)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1,98</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186.219</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33,19%</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556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Comisiones (Inc. 10 ptos Porc)</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25%</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236.627</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36,87%</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Nivel de Ventas (Reducción 10%)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148.073</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30,82%</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556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Aranceles (Inc. En 10 ptos porc)</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30%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FF0000"/>
                          </a:solidFill>
                          <a:effectLst/>
                          <a:latin typeface="Arial" charset="0"/>
                          <a:cs typeface="Arial" charset="0"/>
                        </a:rPr>
                        <a:t>-25.655 </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18,26%</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Descuento Consumidor Final (Inc. En 10 ptos porc)</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40%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FF0000"/>
                          </a:solidFill>
                          <a:effectLst/>
                          <a:latin typeface="Arial" charset="0"/>
                          <a:cs typeface="Arial" charset="0"/>
                        </a:rPr>
                        <a:t>-317.606 </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0,17%</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623" name="Rectangle 207"/>
          <p:cNvSpPr>
            <a:spLocks noGrp="1" noChangeArrowheads="1"/>
          </p:cNvSpPr>
          <p:nvPr>
            <p:ph type="title"/>
          </p:nvPr>
        </p:nvSpPr>
        <p:spPr>
          <a:xfrm>
            <a:off x="609600" y="304800"/>
            <a:ext cx="7772400" cy="892175"/>
          </a:xfrm>
        </p:spPr>
        <p:txBody>
          <a:bodyPr/>
          <a:lstStyle/>
          <a:p>
            <a:pPr algn="ctr"/>
            <a:r>
              <a:rPr lang="es-EC" sz="3200"/>
              <a:t>FACTIBILIDAD FINANCIERA</a:t>
            </a:r>
          </a:p>
        </p:txBody>
      </p:sp>
      <p:graphicFrame>
        <p:nvGraphicFramePr>
          <p:cNvPr id="188626" name="Group 210"/>
          <p:cNvGraphicFramePr>
            <a:graphicFrameLocks noGrp="1"/>
          </p:cNvGraphicFramePr>
          <p:nvPr>
            <p:ph idx="1"/>
          </p:nvPr>
        </p:nvGraphicFramePr>
        <p:xfrm>
          <a:off x="684213" y="1484313"/>
          <a:ext cx="7926387" cy="4773612"/>
        </p:xfrm>
        <a:graphic>
          <a:graphicData uri="http://schemas.openxmlformats.org/drawingml/2006/table">
            <a:tbl>
              <a:tblPr/>
              <a:tblGrid>
                <a:gridCol w="4338637"/>
                <a:gridCol w="1462088"/>
                <a:gridCol w="1081087"/>
                <a:gridCol w="1044575"/>
              </a:tblGrid>
              <a:tr h="930275">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sng" strike="noStrike" cap="none" normalizeH="0" baseline="0" smtClean="0">
                          <a:ln>
                            <a:noFill/>
                          </a:ln>
                          <a:solidFill>
                            <a:schemeClr val="tx1"/>
                          </a:solidFill>
                          <a:effectLst/>
                          <a:latin typeface="Arial" charset="0"/>
                          <a:cs typeface="Arial" charset="0"/>
                        </a:rPr>
                        <a:t>ANÁLISIS DE SENSIBILIDAD </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88950">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Variables a Sensibilizar</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s-ES"/>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Resultados</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s-ES"/>
                    </a:p>
                  </a:txBody>
                  <a:tcPr/>
                </a:tc>
              </a:tr>
              <a:tr h="4857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Rubros</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Valor</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VAN</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chemeClr val="tx1"/>
                          </a:solidFill>
                          <a:effectLst/>
                          <a:latin typeface="Arial" charset="0"/>
                          <a:cs typeface="Arial" charset="0"/>
                        </a:rPr>
                        <a:t>TIR</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85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Tipo de Cambio</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2,11</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0,00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87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Costo KG DHL</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2,62</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0,00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34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Comisiones</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19,78%</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0,00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87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Nivel de Ventas</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81,19%</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0,00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87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Aranceles</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29,05%</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0,00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85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Descuento Consumidor Final</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34,82%</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0,00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charset="0"/>
                          <a:cs typeface="Arial" charset="0"/>
                        </a:rPr>
                        <a:t>20%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09600" y="304800"/>
            <a:ext cx="7772400" cy="676275"/>
          </a:xfrm>
        </p:spPr>
        <p:txBody>
          <a:bodyPr/>
          <a:lstStyle/>
          <a:p>
            <a:pPr algn="ctr"/>
            <a:r>
              <a:rPr lang="es-EC" sz="3600"/>
              <a:t>CONCLUSIONES</a:t>
            </a:r>
          </a:p>
        </p:txBody>
      </p:sp>
      <p:sp>
        <p:nvSpPr>
          <p:cNvPr id="190467" name="Rectangle 3" descr="Rectangle: Click to edit Master text styles&#10;Second level&#10;Third level&#10;Fourth level&#10;Fifth level"/>
          <p:cNvSpPr>
            <a:spLocks noGrp="1" noChangeArrowheads="1"/>
          </p:cNvSpPr>
          <p:nvPr>
            <p:ph type="body" idx="1"/>
          </p:nvPr>
        </p:nvSpPr>
        <p:spPr>
          <a:xfrm>
            <a:off x="827088" y="1557338"/>
            <a:ext cx="7772400" cy="4822825"/>
          </a:xfrm>
        </p:spPr>
        <p:txBody>
          <a:bodyPr/>
          <a:lstStyle/>
          <a:p>
            <a:pPr>
              <a:lnSpc>
                <a:spcPct val="115000"/>
              </a:lnSpc>
            </a:pPr>
            <a:r>
              <a:rPr lang="es-ES" sz="2400"/>
              <a:t>El proyecto presenta un gran atractivo comercial por la gran variedad de artículos que comercializa y por ser estos artículos de origen brasileño, no existiendo en el mercado catálogo con características similares.</a:t>
            </a:r>
          </a:p>
          <a:p>
            <a:pPr>
              <a:buFont typeface="Wingdings" pitchFamily="2" charset="2"/>
              <a:buNone/>
            </a:pPr>
            <a:endParaRPr lang="es-ES" sz="2400"/>
          </a:p>
          <a:p>
            <a:pPr>
              <a:lnSpc>
                <a:spcPct val="115000"/>
              </a:lnSpc>
            </a:pPr>
            <a:r>
              <a:rPr lang="es-ES" sz="2400"/>
              <a:t>Desde el punto de vista comercial, los precios de los productos comercializados en los catálogos son elevados con respecto a productos similares que se comercializan en el medio por lo tanto para poder entrar al mercado ecuatoriano debe ser con algún tipo de  descuento al consumidor final.</a:t>
            </a:r>
            <a:endParaRPr lang="es-EC" sz="24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09600" y="304800"/>
            <a:ext cx="7772400" cy="603250"/>
          </a:xfrm>
        </p:spPr>
        <p:txBody>
          <a:bodyPr/>
          <a:lstStyle/>
          <a:p>
            <a:pPr algn="ctr"/>
            <a:r>
              <a:rPr lang="es-EC" sz="3600"/>
              <a:t>CONCLUSIONES</a:t>
            </a:r>
          </a:p>
        </p:txBody>
      </p:sp>
      <p:sp>
        <p:nvSpPr>
          <p:cNvPr id="191491" name="Rectangle 3" descr="Rectangle: Click to edit Master text styles&#10;Second level&#10;Third level&#10;Fourth level&#10;Fifth level"/>
          <p:cNvSpPr>
            <a:spLocks noGrp="1" noChangeArrowheads="1"/>
          </p:cNvSpPr>
          <p:nvPr>
            <p:ph type="body" idx="1"/>
          </p:nvPr>
        </p:nvSpPr>
        <p:spPr>
          <a:xfrm>
            <a:off x="755650" y="1557338"/>
            <a:ext cx="7772400" cy="4894262"/>
          </a:xfrm>
        </p:spPr>
        <p:txBody>
          <a:bodyPr/>
          <a:lstStyle/>
          <a:p>
            <a:pPr>
              <a:lnSpc>
                <a:spcPct val="120000"/>
              </a:lnSpc>
            </a:pPr>
            <a:r>
              <a:rPr lang="es-ES" sz="2400"/>
              <a:t>Desde el punto de vista logístico, el proceso de toma de pedidos, importación y entrega de mercadería se ajustó en lo referente a tiempo a lo que estarían dispuesto a esperar los consumidores</a:t>
            </a:r>
            <a:r>
              <a:rPr lang="es-ES" sz="2000"/>
              <a:t>.</a:t>
            </a:r>
          </a:p>
          <a:p>
            <a:pPr>
              <a:lnSpc>
                <a:spcPct val="90000"/>
              </a:lnSpc>
            </a:pPr>
            <a:endParaRPr lang="es-ES" sz="2000"/>
          </a:p>
          <a:p>
            <a:pPr>
              <a:lnSpc>
                <a:spcPct val="120000"/>
              </a:lnSpc>
            </a:pPr>
            <a:r>
              <a:rPr lang="es-ES" sz="2400"/>
              <a:t>El proyecto es financieramente rentable bajo los supuestos presentados en el análisis financiero, pero con un alto grado de riesgo  o sensibilidad a los movimientos del tipo de cambio real – dólar pudiendo esta variable volver al proyecto altamente atractivo como también  hacerlo fracasar.</a:t>
            </a:r>
            <a:endParaRPr lang="es-EC" sz="24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09600" y="304800"/>
            <a:ext cx="7772400" cy="963613"/>
          </a:xfrm>
        </p:spPr>
        <p:txBody>
          <a:bodyPr/>
          <a:lstStyle/>
          <a:p>
            <a:pPr algn="ctr"/>
            <a:r>
              <a:rPr lang="es-ES" sz="3600"/>
              <a:t>RECOMENDACIONES</a:t>
            </a:r>
            <a:r>
              <a:rPr lang="es-EC"/>
              <a:t> </a:t>
            </a:r>
          </a:p>
        </p:txBody>
      </p:sp>
      <p:sp>
        <p:nvSpPr>
          <p:cNvPr id="192515" name="Rectangle 3" descr="Rectangle: Click to edit Master text styles&#10;Second level&#10;Third level&#10;Fourth level&#10;Fifth level"/>
          <p:cNvSpPr>
            <a:spLocks noGrp="1" noChangeArrowheads="1"/>
          </p:cNvSpPr>
          <p:nvPr>
            <p:ph type="body" idx="1"/>
          </p:nvPr>
        </p:nvSpPr>
        <p:spPr>
          <a:xfrm>
            <a:off x="684213" y="1628775"/>
            <a:ext cx="7926387" cy="4391025"/>
          </a:xfrm>
        </p:spPr>
        <p:txBody>
          <a:bodyPr/>
          <a:lstStyle/>
          <a:p>
            <a:pPr>
              <a:lnSpc>
                <a:spcPct val="120000"/>
              </a:lnSpc>
            </a:pPr>
            <a:r>
              <a:rPr lang="es-ES" sz="2400"/>
              <a:t>Dar un único descuento  para todos los catálogos y no por líneas de productos, ya que esto podría ocasionar confusión tanto a las ejecutivas como al consumidor final.</a:t>
            </a:r>
          </a:p>
          <a:p>
            <a:pPr>
              <a:buFont typeface="Wingdings" pitchFamily="2" charset="2"/>
              <a:buNone/>
            </a:pPr>
            <a:endParaRPr lang="es-ES" sz="2400"/>
          </a:p>
          <a:p>
            <a:pPr>
              <a:lnSpc>
                <a:spcPct val="120000"/>
              </a:lnSpc>
            </a:pPr>
            <a:r>
              <a:rPr lang="es-ES" sz="2400"/>
              <a:t>Se recomienda entrar al mercado ecuatoriano con un descuento al consumidor final no menor al 30% para colocar los catálogos en nivel relativamente competitivos.</a:t>
            </a:r>
            <a:endParaRPr lang="es-EC" sz="24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09600" y="304800"/>
            <a:ext cx="7772400" cy="747713"/>
          </a:xfrm>
        </p:spPr>
        <p:txBody>
          <a:bodyPr/>
          <a:lstStyle/>
          <a:p>
            <a:pPr algn="ctr"/>
            <a:r>
              <a:rPr lang="es-ES" sz="3600"/>
              <a:t>RECOMENDACIONES</a:t>
            </a:r>
            <a:endParaRPr lang="es-EC" sz="3600"/>
          </a:p>
        </p:txBody>
      </p:sp>
      <p:sp>
        <p:nvSpPr>
          <p:cNvPr id="193539" name="Rectangle 3" descr="Rectangle: Click to edit Master text styles&#10;Second level&#10;Third level&#10;Fourth level&#10;Fifth level"/>
          <p:cNvSpPr>
            <a:spLocks noGrp="1" noChangeArrowheads="1"/>
          </p:cNvSpPr>
          <p:nvPr>
            <p:ph type="body" idx="1"/>
          </p:nvPr>
        </p:nvSpPr>
        <p:spPr>
          <a:xfrm>
            <a:off x="684213" y="1628775"/>
            <a:ext cx="7926387" cy="4895850"/>
          </a:xfrm>
        </p:spPr>
        <p:txBody>
          <a:bodyPr/>
          <a:lstStyle/>
          <a:p>
            <a:pPr>
              <a:lnSpc>
                <a:spcPct val="120000"/>
              </a:lnSpc>
            </a:pPr>
            <a:r>
              <a:rPr lang="es-ES" sz="2400"/>
              <a:t>Tratar de establecer un acuerdo comercial con Hermes para fijar el tipo de cambio en un valor no menor a 2,11 reales por dólar por un plazo de 5 años, haciendo revisiones anuales de este acuerdo, con el fin de garantizar la estabilidad de los flujos tanto para FINEY S.A. como para Hermes.</a:t>
            </a:r>
          </a:p>
          <a:p>
            <a:endParaRPr lang="es-ES" sz="2400"/>
          </a:p>
          <a:p>
            <a:pPr>
              <a:lnSpc>
                <a:spcPct val="120000"/>
              </a:lnSpc>
            </a:pPr>
            <a:r>
              <a:rPr lang="es-ES" sz="2400"/>
              <a:t>Posicionar los catálogos bajo la marca Hermes, procurando la no-identificación con la marca Finey. (No Diversificación de la Línea del Negocio).</a:t>
            </a:r>
            <a:endParaRPr lang="es-EC" sz="24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09600" y="304800"/>
            <a:ext cx="7772400" cy="747713"/>
          </a:xfrm>
        </p:spPr>
        <p:txBody>
          <a:bodyPr/>
          <a:lstStyle/>
          <a:p>
            <a:pPr algn="ctr"/>
            <a:r>
              <a:rPr lang="es-ES" sz="3600"/>
              <a:t>RECOMENDACIONES</a:t>
            </a:r>
            <a:endParaRPr lang="es-EC" sz="3600"/>
          </a:p>
        </p:txBody>
      </p:sp>
      <p:sp>
        <p:nvSpPr>
          <p:cNvPr id="194563" name="Rectangle 3" descr="Rectangle: Click to edit Master text styles&#10;Second level&#10;Third level&#10;Fourth level&#10;Fifth level"/>
          <p:cNvSpPr>
            <a:spLocks noGrp="1" noChangeArrowheads="1"/>
          </p:cNvSpPr>
          <p:nvPr>
            <p:ph type="body" idx="1"/>
          </p:nvPr>
        </p:nvSpPr>
        <p:spPr>
          <a:xfrm>
            <a:off x="684213" y="1628775"/>
            <a:ext cx="7926387" cy="4679950"/>
          </a:xfrm>
        </p:spPr>
        <p:txBody>
          <a:bodyPr/>
          <a:lstStyle/>
          <a:p>
            <a:pPr>
              <a:lnSpc>
                <a:spcPct val="120000"/>
              </a:lnSpc>
            </a:pPr>
            <a:r>
              <a:rPr lang="es-ES" sz="2400"/>
              <a:t>Negociar con la empresa Hermes su participación en las inversiones que se realizarán en publicidad, ya que ésta va dirigida a posicionar la marca “Hermes”.</a:t>
            </a:r>
          </a:p>
          <a:p>
            <a:pPr>
              <a:lnSpc>
                <a:spcPct val="120000"/>
              </a:lnSpc>
            </a:pPr>
            <a:r>
              <a:rPr lang="es-ES" sz="2400"/>
              <a:t>Crear una relación a largo plazo con los participantes en el proceso logístico, para de esta manera ser más productivo en tiempos y costos.</a:t>
            </a:r>
          </a:p>
          <a:p>
            <a:pPr>
              <a:lnSpc>
                <a:spcPct val="120000"/>
              </a:lnSpc>
            </a:pPr>
            <a:r>
              <a:rPr lang="es-ES" sz="2400"/>
              <a:t>Establecer programas de capacitación constante a la fuerza de ventas sobre el uso de los catálogos con respecto a los colores, idioma  y tabla de medidas que son diferentes a las del  medio ecuatoriano.</a:t>
            </a:r>
            <a:endParaRPr lang="es-EC" sz="24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6" name="Rectangle 6"/>
          <p:cNvSpPr>
            <a:spLocks noGrp="1" noChangeArrowheads="1"/>
          </p:cNvSpPr>
          <p:nvPr>
            <p:ph type="title"/>
          </p:nvPr>
        </p:nvSpPr>
        <p:spPr>
          <a:xfrm>
            <a:off x="900113" y="2781300"/>
            <a:ext cx="7772400" cy="1439863"/>
          </a:xfrm>
        </p:spPr>
        <p:txBody>
          <a:bodyPr/>
          <a:lstStyle/>
          <a:p>
            <a:pPr algn="ctr"/>
            <a:r>
              <a:rPr lang="es-EC"/>
              <a:t>GRACIAS POR SU ATENCI</a:t>
            </a:r>
            <a:r>
              <a:rPr lang="en-US"/>
              <a:t>ÓN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985838"/>
            <a:ext cx="7772400" cy="461962"/>
          </a:xfrm>
        </p:spPr>
        <p:txBody>
          <a:bodyPr/>
          <a:lstStyle/>
          <a:p>
            <a:r>
              <a:rPr lang="es-EC" sz="3200" b="1"/>
              <a:t>HISTORIA DE FINEY S.A.</a:t>
            </a:r>
          </a:p>
        </p:txBody>
      </p:sp>
      <p:sp>
        <p:nvSpPr>
          <p:cNvPr id="18435" name="Rectangle 3" descr="Rectangle: Click to edit Master text styles&#10;Second level&#10;Third level&#10;Fourth level&#10;Fifth level"/>
          <p:cNvSpPr>
            <a:spLocks noGrp="1" noChangeArrowheads="1"/>
          </p:cNvSpPr>
          <p:nvPr>
            <p:ph type="body" idx="1"/>
          </p:nvPr>
        </p:nvSpPr>
        <p:spPr>
          <a:xfrm>
            <a:off x="838200" y="2133600"/>
            <a:ext cx="7772400" cy="3048000"/>
          </a:xfrm>
        </p:spPr>
        <p:txBody>
          <a:bodyPr/>
          <a:lstStyle/>
          <a:p>
            <a:r>
              <a:rPr lang="es-EC" sz="2800"/>
              <a:t>Las operaciones principales están asentadas en la ciudad de Guayaquil.</a:t>
            </a:r>
          </a:p>
          <a:p>
            <a:r>
              <a:rPr lang="es-EC" sz="2800"/>
              <a:t>Como sucursales están en la ciudad de Portoviejo y Quito.</a:t>
            </a:r>
          </a:p>
          <a:p>
            <a:r>
              <a:rPr lang="es-EC" sz="2800"/>
              <a:t>Actualmente cuenta con un local en Ambato para posibles expansiones.</a:t>
            </a:r>
            <a:endParaRPr lang="en-US" sz="280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C"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C"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1134</TotalTime>
  <Words>3341</Words>
  <Application>Microsoft PowerPoint</Application>
  <PresentationFormat>Presentación en pantalla (4:3)</PresentationFormat>
  <Paragraphs>1047</Paragraphs>
  <Slides>88</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5</vt:i4>
      </vt:variant>
      <vt:variant>
        <vt:lpstr>Títulos de diapositiva</vt:lpstr>
      </vt:variant>
      <vt:variant>
        <vt:i4>88</vt:i4>
      </vt:variant>
    </vt:vector>
  </HeadingPairs>
  <TitlesOfParts>
    <vt:vector size="101" baseType="lpstr">
      <vt:lpstr>Arial</vt:lpstr>
      <vt:lpstr>Tahoma</vt:lpstr>
      <vt:lpstr>Wingdings</vt:lpstr>
      <vt:lpstr>Courier New</vt:lpstr>
      <vt:lpstr>Times New Roman</vt:lpstr>
      <vt:lpstr>Arial Unicode MS</vt:lpstr>
      <vt:lpstr>Garamond</vt:lpstr>
      <vt:lpstr>Blueprint</vt:lpstr>
      <vt:lpstr>Microsoft Excel Chart</vt:lpstr>
      <vt:lpstr>Gráfico de Microsoft Excel</vt:lpstr>
      <vt:lpstr>Hoja de cálculo de Microsoft Excel</vt:lpstr>
      <vt:lpstr>Bitmap Image</vt:lpstr>
      <vt:lpstr>Microsoft Excel Worksheet</vt:lpstr>
      <vt:lpstr>“PROYECTO DE DESARROLLO PARA LA COMERCIALIZACIÓN DE CATÁLOGOS A TRAVÉS DEL SISTEMA DE VENTA DIRECTA” </vt:lpstr>
      <vt:lpstr>CONTENIDO </vt:lpstr>
      <vt:lpstr>DESCRIPCIÓN GENERAL DEL PROYECTO</vt:lpstr>
      <vt:lpstr>DESCRIPCIÓN GENERAL DEL PROYECTO</vt:lpstr>
      <vt:lpstr>DESCRIPCIÓN GENERAL DEL PROYECTO</vt:lpstr>
      <vt:lpstr>HISTORIA DE LA COMPAÑÍA HERMES</vt:lpstr>
      <vt:lpstr>HISTORIA DE LA COMPAÑÍA HERMES</vt:lpstr>
      <vt:lpstr>HISTORIA DE FINEY S.A.</vt:lpstr>
      <vt:lpstr>HISTORIA DE FINEY S.A.</vt:lpstr>
      <vt:lpstr>FACTIBILIDAD COMERCIAL</vt:lpstr>
      <vt:lpstr>INVESTIGACIÓN DE MERCADO </vt:lpstr>
      <vt:lpstr>INVESTIGACIÓN DE MERCADO </vt:lpstr>
      <vt:lpstr>MERCADO META</vt:lpstr>
      <vt:lpstr>TAMAÑO DE LA MUESTRA</vt:lpstr>
      <vt:lpstr>TAMANO DE LA MUESTRA</vt:lpstr>
      <vt:lpstr>RESULTADOS OBTENIDOS</vt:lpstr>
      <vt:lpstr>RESULTADOS OBTENIDOS</vt:lpstr>
      <vt:lpstr>RESULTADOS OBTENIDOS</vt:lpstr>
      <vt:lpstr>RESULTADOS OBTENIDOS</vt:lpstr>
      <vt:lpstr>RESULTADOS OBTENIDOS</vt:lpstr>
      <vt:lpstr>RESULTADOS OBTENIDOS</vt:lpstr>
      <vt:lpstr>RESULTADOS OBTENIDOS</vt:lpstr>
      <vt:lpstr>RESULTADOS OBTENIDOS</vt:lpstr>
      <vt:lpstr>RESULTADOS OBTENIDOS</vt:lpstr>
      <vt:lpstr>RESULTADOS OBTENIDOS</vt:lpstr>
      <vt:lpstr>RESULTADOS OBTENIDOS</vt:lpstr>
      <vt:lpstr>RESULTADOS OBTENIDOS</vt:lpstr>
      <vt:lpstr>ANÁLISIS DE RESULTADOS PLAN PILOTO </vt:lpstr>
      <vt:lpstr>RESULTADOS OBTENIDOS</vt:lpstr>
      <vt:lpstr>RESULTADOS OBTENIDOS</vt:lpstr>
      <vt:lpstr>RESULTADOS OBTENIDOS</vt:lpstr>
      <vt:lpstr>RESULTADOS OBTENIDOS</vt:lpstr>
      <vt:lpstr>RESULTADOS OBTENIDOS</vt:lpstr>
      <vt:lpstr>RESULTADOS OBTENIDOS</vt:lpstr>
      <vt:lpstr>RESULTADOS OBTENIDOS</vt:lpstr>
      <vt:lpstr>RESULTADOS OBTENIDOS</vt:lpstr>
      <vt:lpstr>RESULTADOS OBTENIDOS</vt:lpstr>
      <vt:lpstr>RESULTADOS OBTENIDOS</vt:lpstr>
      <vt:lpstr>RESULTADOS OBTENIDOS</vt:lpstr>
      <vt:lpstr>ANÁLISIS DE RESULTADOS PLAN PILOTO</vt:lpstr>
      <vt:lpstr>RESULTADOS OBTENIDOS</vt:lpstr>
      <vt:lpstr>RESULTADOS OBTENIDOS</vt:lpstr>
      <vt:lpstr>RESULTADOS OBTENIDOS</vt:lpstr>
      <vt:lpstr>RESULTADOS OBTENIDOS</vt:lpstr>
      <vt:lpstr>RESULTADOS OBTENIDOS</vt:lpstr>
      <vt:lpstr>INVESTIGACIÓN DE PRECIOS</vt:lpstr>
      <vt:lpstr>INVESTIGACIÓN DE PRECIOS</vt:lpstr>
      <vt:lpstr>INVESTIGACIÓN DE PRECIOS</vt:lpstr>
      <vt:lpstr>ANÁLISIS FODA</vt:lpstr>
      <vt:lpstr>ANÁLISIS FODA</vt:lpstr>
      <vt:lpstr>ANÁLISIS FODA</vt:lpstr>
      <vt:lpstr>ANÁLISIS FODA</vt:lpstr>
      <vt:lpstr>FACTIBILIDAD LOGÍSTICA</vt:lpstr>
      <vt:lpstr>FACTIBILIDAD LOGÍSTICA</vt:lpstr>
      <vt:lpstr>PLAN DE COMUNICACIÓN</vt:lpstr>
      <vt:lpstr>POSICIONAMIENTO DE LA MARCA</vt:lpstr>
      <vt:lpstr>POSICIONAMIENTO DE LA MARCA</vt:lpstr>
      <vt:lpstr>COMUNICACIÓN DEL NEGOCIO</vt:lpstr>
      <vt:lpstr>COMUNICACIÓN DEL NEGOCIO CRONOGRAMA DE EVENTOS</vt:lpstr>
      <vt:lpstr>COMUNICACIÓN DEL NEGOCIO CRONOGRAMA DE EVENTOS</vt:lpstr>
      <vt:lpstr>COMUNICACIÓN DEL NEGOCIO CRONOGRAMA DE EVENTOS</vt:lpstr>
      <vt:lpstr>COMUNICACIÓN DEL NEGOCIO CRONOGRAMA DE EVENTOS</vt:lpstr>
      <vt:lpstr>COMUNICACIÓN DEL NEGOCIO CRONOGRAMA DE EVENTOS</vt:lpstr>
      <vt:lpstr>PRESUPUESTO DE LOS EVENTOS</vt:lpstr>
      <vt:lpstr>PROYECCIÓN DE ASESORAS DE MODA </vt:lpstr>
      <vt:lpstr>PROYECCIÓN DE ASESORAS DE MODA</vt:lpstr>
      <vt:lpstr>FACTIBILIDAD FINANCIERA</vt:lpstr>
      <vt:lpstr>FACTIBILIDAD FINANCIERA</vt:lpstr>
      <vt:lpstr>FACTIBILIDAD FINANCIERA</vt:lpstr>
      <vt:lpstr>Diapositiva 70</vt:lpstr>
      <vt:lpstr>Diapositiva 71</vt:lpstr>
      <vt:lpstr>FACTIBILIDAD FINANCIERA</vt:lpstr>
      <vt:lpstr>FACTIBILIDAD FINANCIERA</vt:lpstr>
      <vt:lpstr>FACTIBILIDAD FINANCIERA</vt:lpstr>
      <vt:lpstr>FACTIBILIDAD FINANCIERA</vt:lpstr>
      <vt:lpstr>FACTIBILIDAD FINANCIERA</vt:lpstr>
      <vt:lpstr>Diapositiva 77</vt:lpstr>
      <vt:lpstr>FACTIBILIDAD FINANCIERA</vt:lpstr>
      <vt:lpstr>Diapositiva 79</vt:lpstr>
      <vt:lpstr>FACTIBILIDAD FINANCIERA</vt:lpstr>
      <vt:lpstr>FACTIBILIDAD FINANCIERA</vt:lpstr>
      <vt:lpstr>FACTIBILIDAD FINANCIERA</vt:lpstr>
      <vt:lpstr>CONCLUSIONES</vt:lpstr>
      <vt:lpstr>CONCLUSIONES</vt:lpstr>
      <vt:lpstr>RECOMENDACIONES </vt:lpstr>
      <vt:lpstr>RECOMENDACIONES</vt:lpstr>
      <vt:lpstr>RECOMENDACIONES</vt:lpstr>
      <vt:lpstr>GRACIAS POR SU ATENCIÓN</vt:lpstr>
    </vt:vector>
  </TitlesOfParts>
  <Company>Gotenterprises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DESARROLLO PARA LA COMERCIALIZACIÓN DE CATÁLOGOS A TRAVÉS DEL SISTEMA DE VENTA DIRECTA” </dc:title>
  <dc:creator>Ivan Castro</dc:creator>
  <cp:lastModifiedBy>Administrador</cp:lastModifiedBy>
  <cp:revision>22</cp:revision>
  <dcterms:created xsi:type="dcterms:W3CDTF">2005-08-10T00:11:07Z</dcterms:created>
  <dcterms:modified xsi:type="dcterms:W3CDTF">2009-12-11T14:53:25Z</dcterms:modified>
</cp:coreProperties>
</file>