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5"/>
  </p:notesMasterIdLst>
  <p:handoutMasterIdLst>
    <p:handoutMasterId r:id="rId46"/>
  </p:handoutMasterIdLst>
  <p:sldIdLst>
    <p:sldId id="441" r:id="rId2"/>
    <p:sldId id="257" r:id="rId3"/>
    <p:sldId id="261" r:id="rId4"/>
    <p:sldId id="301" r:id="rId5"/>
    <p:sldId id="314" r:id="rId6"/>
    <p:sldId id="315" r:id="rId7"/>
    <p:sldId id="316" r:id="rId8"/>
    <p:sldId id="317" r:id="rId9"/>
    <p:sldId id="345" r:id="rId10"/>
    <p:sldId id="349" r:id="rId11"/>
    <p:sldId id="350" r:id="rId12"/>
    <p:sldId id="460" r:id="rId13"/>
    <p:sldId id="454" r:id="rId14"/>
    <p:sldId id="458" r:id="rId15"/>
    <p:sldId id="457" r:id="rId16"/>
    <p:sldId id="456" r:id="rId17"/>
    <p:sldId id="446" r:id="rId18"/>
    <p:sldId id="447" r:id="rId19"/>
    <p:sldId id="353" r:id="rId20"/>
    <p:sldId id="368" r:id="rId21"/>
    <p:sldId id="369" r:id="rId22"/>
    <p:sldId id="459" r:id="rId23"/>
    <p:sldId id="448" r:id="rId24"/>
    <p:sldId id="407" r:id="rId25"/>
    <p:sldId id="406" r:id="rId26"/>
    <p:sldId id="372" r:id="rId27"/>
    <p:sldId id="370" r:id="rId28"/>
    <p:sldId id="451" r:id="rId29"/>
    <p:sldId id="452" r:id="rId30"/>
    <p:sldId id="453" r:id="rId31"/>
    <p:sldId id="379" r:id="rId32"/>
    <p:sldId id="380" r:id="rId33"/>
    <p:sldId id="392" r:id="rId34"/>
    <p:sldId id="415" r:id="rId35"/>
    <p:sldId id="421" r:id="rId36"/>
    <p:sldId id="424" r:id="rId37"/>
    <p:sldId id="430" r:id="rId38"/>
    <p:sldId id="432" r:id="rId39"/>
    <p:sldId id="461" r:id="rId40"/>
    <p:sldId id="462" r:id="rId41"/>
    <p:sldId id="437" r:id="rId42"/>
    <p:sldId id="449" r:id="rId43"/>
    <p:sldId id="463" r:id="rId44"/>
  </p:sldIdLst>
  <p:sldSz cx="12601575" cy="9001125"/>
  <p:notesSz cx="6858000" cy="9658350"/>
  <p:defaultTextStyle>
    <a:defPPr>
      <a:defRPr lang="es-ES"/>
    </a:defPPr>
    <a:lvl1pPr algn="ctr" rtl="0" fontAlgn="base">
      <a:spcBef>
        <a:spcPct val="0"/>
      </a:spcBef>
      <a:spcAft>
        <a:spcPct val="0"/>
      </a:spcAft>
      <a:defRPr sz="4400" b="1" kern="1200">
        <a:solidFill>
          <a:srgbClr val="336699"/>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sz="4400" b="1" kern="1200">
        <a:solidFill>
          <a:srgbClr val="336699"/>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4400" b="1" kern="1200">
        <a:solidFill>
          <a:srgbClr val="336699"/>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4400" b="1" kern="1200">
        <a:solidFill>
          <a:srgbClr val="336699"/>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4400" b="1" kern="1200">
        <a:solidFill>
          <a:srgbClr val="336699"/>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4400" b="1" kern="1200">
        <a:solidFill>
          <a:srgbClr val="336699"/>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4400" b="1" kern="1200">
        <a:solidFill>
          <a:srgbClr val="336699"/>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4400" b="1" kern="1200">
        <a:solidFill>
          <a:srgbClr val="336699"/>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4400" b="1" kern="1200">
        <a:solidFill>
          <a:srgbClr val="336699"/>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a:srgbClr val="CA0202"/>
    <a:srgbClr val="FF5050"/>
    <a:srgbClr val="336699"/>
    <a:srgbClr val="FF0000"/>
    <a:srgbClr val="666699"/>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17" autoAdjust="0"/>
    <p:restoredTop sz="94647" autoAdjust="0"/>
  </p:normalViewPr>
  <p:slideViewPr>
    <p:cSldViewPr>
      <p:cViewPr>
        <p:scale>
          <a:sx n="50" d="100"/>
          <a:sy n="50" d="100"/>
        </p:scale>
        <p:origin x="-72" y="24"/>
      </p:cViewPr>
      <p:guideLst>
        <p:guide orient="horz" pos="2835"/>
        <p:guide pos="396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3690"/>
    </p:cViewPr>
  </p:sorterViewPr>
  <p:notesViewPr>
    <p:cSldViewPr>
      <p:cViewPr varScale="1">
        <p:scale>
          <a:sx n="38" d="100"/>
          <a:sy n="38" d="100"/>
        </p:scale>
        <p:origin x="-1542" y="-102"/>
      </p:cViewPr>
      <p:guideLst>
        <p:guide orient="horz" pos="3042"/>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6.xml"/><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endParaRPr lang="es-ES"/>
          </a:p>
        </p:txBody>
      </p:sp>
      <p:sp>
        <p:nvSpPr>
          <p:cNvPr id="418819"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endParaRPr lang="es-ES"/>
          </a:p>
        </p:txBody>
      </p:sp>
      <p:sp>
        <p:nvSpPr>
          <p:cNvPr id="418820" name="Rectangle 4"/>
          <p:cNvSpPr>
            <a:spLocks noGrp="1" noChangeArrowheads="1"/>
          </p:cNvSpPr>
          <p:nvPr>
            <p:ph type="ftr" sz="quarter" idx="2"/>
          </p:nvPr>
        </p:nvSpPr>
        <p:spPr bwMode="auto">
          <a:xfrm>
            <a:off x="0"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endParaRPr lang="es-ES"/>
          </a:p>
        </p:txBody>
      </p:sp>
      <p:sp>
        <p:nvSpPr>
          <p:cNvPr id="418821" name="Rectangle 5"/>
          <p:cNvSpPr>
            <a:spLocks noGrp="1" noChangeArrowheads="1"/>
          </p:cNvSpPr>
          <p:nvPr>
            <p:ph type="sldNum" sz="quarter" idx="3"/>
          </p:nvPr>
        </p:nvSpPr>
        <p:spPr bwMode="auto">
          <a:xfrm>
            <a:off x="3884613"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fld id="{D9457E44-44D8-4C58-B3F6-456F7B72FC41}"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endParaRPr lang="es-EC"/>
          </a:p>
        </p:txBody>
      </p:sp>
      <p:sp>
        <p:nvSpPr>
          <p:cNvPr id="445443" name="Rectangle 3"/>
          <p:cNvSpPr>
            <a:spLocks noGrp="1" noChangeArrowheads="1"/>
          </p:cNvSpPr>
          <p:nvPr>
            <p:ph type="dt"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endParaRPr lang="es-EC"/>
          </a:p>
        </p:txBody>
      </p:sp>
      <p:sp>
        <p:nvSpPr>
          <p:cNvPr id="445444" name="Rectangle 4"/>
          <p:cNvSpPr>
            <a:spLocks noRot="1" noChangeArrowheads="1" noTextEdit="1"/>
          </p:cNvSpPr>
          <p:nvPr>
            <p:ph type="sldImg" idx="2"/>
          </p:nvPr>
        </p:nvSpPr>
        <p:spPr bwMode="auto">
          <a:xfrm>
            <a:off x="893763" y="723900"/>
            <a:ext cx="5070475" cy="3622675"/>
          </a:xfrm>
          <a:prstGeom prst="rect">
            <a:avLst/>
          </a:prstGeom>
          <a:noFill/>
          <a:ln w="9525">
            <a:solidFill>
              <a:srgbClr val="000000"/>
            </a:solidFill>
            <a:miter lim="800000"/>
            <a:headEnd/>
            <a:tailEnd/>
          </a:ln>
          <a:effectLst/>
        </p:spPr>
      </p:sp>
      <p:sp>
        <p:nvSpPr>
          <p:cNvPr id="445445" name="Rectangle 5"/>
          <p:cNvSpPr>
            <a:spLocks noGrp="1" noChangeArrowheads="1"/>
          </p:cNvSpPr>
          <p:nvPr>
            <p:ph type="body" sz="quarter" idx="3"/>
          </p:nvPr>
        </p:nvSpPr>
        <p:spPr bwMode="auto">
          <a:xfrm>
            <a:off x="685800" y="4587875"/>
            <a:ext cx="5486400" cy="434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45446" name="Rectangle 6"/>
          <p:cNvSpPr>
            <a:spLocks noGrp="1" noChangeArrowheads="1"/>
          </p:cNvSpPr>
          <p:nvPr>
            <p:ph type="ftr" sz="quarter" idx="4"/>
          </p:nvPr>
        </p:nvSpPr>
        <p:spPr bwMode="auto">
          <a:xfrm>
            <a:off x="0"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endParaRPr lang="es-EC"/>
          </a:p>
        </p:txBody>
      </p:sp>
      <p:sp>
        <p:nvSpPr>
          <p:cNvPr id="445447" name="Rectangle 7"/>
          <p:cNvSpPr>
            <a:spLocks noGrp="1" noChangeArrowheads="1"/>
          </p:cNvSpPr>
          <p:nvPr>
            <p:ph type="sldNum" sz="quarter" idx="5"/>
          </p:nvPr>
        </p:nvSpPr>
        <p:spPr bwMode="auto">
          <a:xfrm>
            <a:off x="3884613" y="9174163"/>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fld id="{F5F02363-5E0A-46A5-8798-60D0F6CC2883}"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60802" name="Group 2"/>
          <p:cNvGrpSpPr>
            <a:grpSpLocks/>
          </p:cNvGrpSpPr>
          <p:nvPr/>
        </p:nvGrpSpPr>
        <p:grpSpPr bwMode="auto">
          <a:xfrm>
            <a:off x="0" y="0"/>
            <a:ext cx="12601575" cy="4418013"/>
            <a:chOff x="0" y="0"/>
            <a:chExt cx="5760" cy="2120"/>
          </a:xfrm>
        </p:grpSpPr>
        <p:pic>
          <p:nvPicPr>
            <p:cNvPr id="460803" name="Picture 3" descr="ARTBANNA"/>
            <p:cNvPicPr>
              <a:picLocks noChangeAspect="1" noChangeArrowheads="1"/>
            </p:cNvPicPr>
            <p:nvPr userDrawn="1"/>
          </p:nvPicPr>
          <p:blipFill>
            <a:blip r:embed="rId2"/>
            <a:srcRect l="8125"/>
            <a:stretch>
              <a:fillRect/>
            </a:stretch>
          </p:blipFill>
          <p:spPr bwMode="invGray">
            <a:xfrm>
              <a:off x="0" y="0"/>
              <a:ext cx="5760" cy="576"/>
            </a:xfrm>
            <a:prstGeom prst="rect">
              <a:avLst/>
            </a:prstGeom>
            <a:noFill/>
          </p:spPr>
        </p:pic>
        <p:pic>
          <p:nvPicPr>
            <p:cNvPr id="460804" name="Picture 4" descr="Arthsepa"/>
            <p:cNvPicPr>
              <a:picLocks noChangeAspect="1" noChangeArrowheads="1"/>
            </p:cNvPicPr>
            <p:nvPr userDrawn="1"/>
          </p:nvPicPr>
          <p:blipFill>
            <a:blip r:embed="rId3"/>
            <a:srcRect/>
            <a:stretch>
              <a:fillRect/>
            </a:stretch>
          </p:blipFill>
          <p:spPr bwMode="auto">
            <a:xfrm>
              <a:off x="2688" y="2059"/>
              <a:ext cx="2832" cy="61"/>
            </a:xfrm>
            <a:prstGeom prst="rect">
              <a:avLst/>
            </a:prstGeom>
            <a:noFill/>
          </p:spPr>
        </p:pic>
      </p:grpSp>
      <p:sp>
        <p:nvSpPr>
          <p:cNvPr id="460805" name="Rectangle 5"/>
          <p:cNvSpPr>
            <a:spLocks noGrp="1" noChangeArrowheads="1"/>
          </p:cNvSpPr>
          <p:nvPr>
            <p:ph type="ctrTitle"/>
          </p:nvPr>
        </p:nvSpPr>
        <p:spPr>
          <a:xfrm>
            <a:off x="1365250" y="2500313"/>
            <a:ext cx="10712450" cy="1500187"/>
          </a:xfrm>
        </p:spPr>
        <p:txBody>
          <a:bodyPr/>
          <a:lstStyle>
            <a:lvl1pPr algn="r">
              <a:defRPr/>
            </a:lvl1pPr>
          </a:lstStyle>
          <a:p>
            <a:r>
              <a:rPr lang="es-ES"/>
              <a:t>Haga clic para modificar el estilo de título del patrón</a:t>
            </a:r>
          </a:p>
        </p:txBody>
      </p:sp>
      <p:sp>
        <p:nvSpPr>
          <p:cNvPr id="460806" name="Rectangle 6"/>
          <p:cNvSpPr>
            <a:spLocks noGrp="1" noChangeArrowheads="1"/>
          </p:cNvSpPr>
          <p:nvPr>
            <p:ph type="subTitle" idx="1"/>
          </p:nvPr>
        </p:nvSpPr>
        <p:spPr>
          <a:xfrm>
            <a:off x="3702050" y="4584700"/>
            <a:ext cx="8408988" cy="2300288"/>
          </a:xfrm>
        </p:spPr>
        <p:txBody>
          <a:bodyPr/>
          <a:lstStyle>
            <a:lvl1pPr marL="0" indent="0" algn="r">
              <a:buFont typeface="Wingdings" pitchFamily="2" charset="2"/>
              <a:buNone/>
              <a:defRPr/>
            </a:lvl1pPr>
          </a:lstStyle>
          <a:p>
            <a:r>
              <a:rPr lang="es-ES"/>
              <a:t>Haga clic para modificar el estilo de subtítulo del patrón</a:t>
            </a:r>
          </a:p>
        </p:txBody>
      </p:sp>
      <p:sp>
        <p:nvSpPr>
          <p:cNvPr id="460807" name="Rectangle 7"/>
          <p:cNvSpPr>
            <a:spLocks noGrp="1" noChangeArrowheads="1"/>
          </p:cNvSpPr>
          <p:nvPr>
            <p:ph type="dt" sz="half" idx="2"/>
          </p:nvPr>
        </p:nvSpPr>
        <p:spPr>
          <a:xfrm>
            <a:off x="4630738" y="8326438"/>
            <a:ext cx="2624137" cy="600075"/>
          </a:xfrm>
        </p:spPr>
        <p:txBody>
          <a:bodyPr/>
          <a:lstStyle>
            <a:lvl1pPr>
              <a:defRPr/>
            </a:lvl1pPr>
          </a:lstStyle>
          <a:p>
            <a:endParaRPr lang="es-ES"/>
          </a:p>
        </p:txBody>
      </p:sp>
      <p:sp>
        <p:nvSpPr>
          <p:cNvPr id="460808" name="Rectangle 8"/>
          <p:cNvSpPr>
            <a:spLocks noGrp="1" noChangeArrowheads="1"/>
          </p:cNvSpPr>
          <p:nvPr>
            <p:ph type="ftr" sz="quarter" idx="3"/>
          </p:nvPr>
        </p:nvSpPr>
        <p:spPr>
          <a:xfrm>
            <a:off x="8296275" y="8326438"/>
            <a:ext cx="3990975" cy="600075"/>
          </a:xfrm>
        </p:spPr>
        <p:txBody>
          <a:bodyPr/>
          <a:lstStyle>
            <a:lvl1pPr>
              <a:defRPr/>
            </a:lvl1pPr>
          </a:lstStyle>
          <a:p>
            <a:endParaRPr lang="es-ES"/>
          </a:p>
        </p:txBody>
      </p:sp>
      <p:sp>
        <p:nvSpPr>
          <p:cNvPr id="460809" name="Rectangle 9"/>
          <p:cNvSpPr>
            <a:spLocks noGrp="1" noChangeArrowheads="1"/>
          </p:cNvSpPr>
          <p:nvPr>
            <p:ph type="sldNum" sz="quarter" idx="4"/>
          </p:nvPr>
        </p:nvSpPr>
        <p:spPr>
          <a:xfrm>
            <a:off x="173038" y="8348663"/>
            <a:ext cx="2625725" cy="600075"/>
          </a:xfrm>
        </p:spPr>
        <p:txBody>
          <a:bodyPr/>
          <a:lstStyle>
            <a:lvl1pPr>
              <a:defRPr/>
            </a:lvl1pPr>
          </a:lstStyle>
          <a:p>
            <a:fld id="{79096CC7-45F2-4DD9-92F8-766BD29C2D11}"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D00E02A-6A69-4642-8BBD-89BCBF55524E}"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64663" y="515938"/>
            <a:ext cx="2974975" cy="74326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36563" y="515938"/>
            <a:ext cx="8775700" cy="74326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A80F3D3-1E1E-43F1-9F6F-A6D3A359C22B}"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36563" y="515938"/>
            <a:ext cx="11903075" cy="7432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732338" y="8326438"/>
            <a:ext cx="2625725" cy="600075"/>
          </a:xfrm>
        </p:spPr>
        <p:txBody>
          <a:bodyPr/>
          <a:lstStyle>
            <a:lvl1pPr>
              <a:defRPr/>
            </a:lvl1pPr>
          </a:lstStyle>
          <a:p>
            <a:endParaRPr lang="es-ES"/>
          </a:p>
        </p:txBody>
      </p:sp>
      <p:sp>
        <p:nvSpPr>
          <p:cNvPr id="4" name="3 Marcador de pie de página"/>
          <p:cNvSpPr>
            <a:spLocks noGrp="1"/>
          </p:cNvSpPr>
          <p:nvPr>
            <p:ph type="ftr" sz="quarter" idx="11"/>
          </p:nvPr>
        </p:nvSpPr>
        <p:spPr>
          <a:xfrm>
            <a:off x="8418513" y="8326438"/>
            <a:ext cx="3990975" cy="600075"/>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201613" y="8348663"/>
            <a:ext cx="2624137" cy="600075"/>
          </a:xfrm>
        </p:spPr>
        <p:txBody>
          <a:bodyPr/>
          <a:lstStyle>
            <a:lvl1pPr>
              <a:defRPr/>
            </a:lvl1pPr>
          </a:lstStyle>
          <a:p>
            <a:fld id="{37FB9536-C52A-4017-9119-4885EA262C72}"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EB8BCE0-007E-49E6-AE9E-18A7757CD273}"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363" y="5784850"/>
            <a:ext cx="10710862" cy="178752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95363" y="3814763"/>
            <a:ext cx="10710862" cy="19700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C41DB97-BE1D-4749-B90F-DB29C82F488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4025" y="2547938"/>
            <a:ext cx="558006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86488" y="2547938"/>
            <a:ext cx="558006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13BC4F9-2C3D-474B-A18F-797A0C93EAF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30238" y="360363"/>
            <a:ext cx="11341100" cy="15001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30238" y="2014538"/>
            <a:ext cx="5567362" cy="839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30238" y="2854325"/>
            <a:ext cx="5567362" cy="5186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400800" y="2014538"/>
            <a:ext cx="5570538" cy="839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400800" y="2854325"/>
            <a:ext cx="5570538" cy="5186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902F76EA-02FC-44ED-BEBB-58C7BFF4D86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797C67F-888F-44F0-B0BE-0FF9C124ADB7}"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C1E2D7F-323D-4631-A2BB-7DCBE394C77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238" y="358775"/>
            <a:ext cx="4144962" cy="1525588"/>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927600" y="358775"/>
            <a:ext cx="7043738" cy="7681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30238" y="1884363"/>
            <a:ext cx="4144962" cy="6156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2EE34B3-E2CC-4455-B115-007F06916CC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70150" y="6300788"/>
            <a:ext cx="7561263" cy="744537"/>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470150" y="804863"/>
            <a:ext cx="7561263" cy="540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470150" y="7045325"/>
            <a:ext cx="7561263" cy="1055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F875798-07DC-4083-8C40-FA48BA910583}"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459778" name="Group 2"/>
          <p:cNvGrpSpPr>
            <a:grpSpLocks/>
          </p:cNvGrpSpPr>
          <p:nvPr/>
        </p:nvGrpSpPr>
        <p:grpSpPr bwMode="auto">
          <a:xfrm>
            <a:off x="-11113" y="2147888"/>
            <a:ext cx="12609513" cy="6061075"/>
            <a:chOff x="-5" y="1031"/>
            <a:chExt cx="5763" cy="2909"/>
          </a:xfrm>
        </p:grpSpPr>
        <p:pic>
          <p:nvPicPr>
            <p:cNvPr id="459779" name="Picture 3" descr="ARTHSEPA"/>
            <p:cNvPicPr>
              <a:picLocks noChangeAspect="1" noChangeArrowheads="1"/>
            </p:cNvPicPr>
            <p:nvPr/>
          </p:nvPicPr>
          <p:blipFill>
            <a:blip r:embed="rId14"/>
            <a:srcRect/>
            <a:stretch>
              <a:fillRect/>
            </a:stretch>
          </p:blipFill>
          <p:spPr bwMode="gray">
            <a:xfrm>
              <a:off x="3778" y="3893"/>
              <a:ext cx="1980" cy="47"/>
            </a:xfrm>
            <a:prstGeom prst="rect">
              <a:avLst/>
            </a:prstGeom>
            <a:noFill/>
          </p:spPr>
        </p:pic>
        <p:pic>
          <p:nvPicPr>
            <p:cNvPr id="459780" name="Picture 4" descr="Arthsepa"/>
            <p:cNvPicPr>
              <a:picLocks noChangeAspect="1" noChangeArrowheads="1"/>
            </p:cNvPicPr>
            <p:nvPr/>
          </p:nvPicPr>
          <p:blipFill>
            <a:blip r:embed="rId15"/>
            <a:srcRect/>
            <a:stretch>
              <a:fillRect/>
            </a:stretch>
          </p:blipFill>
          <p:spPr bwMode="auto">
            <a:xfrm>
              <a:off x="-5" y="1031"/>
              <a:ext cx="2832" cy="61"/>
            </a:xfrm>
            <a:prstGeom prst="rect">
              <a:avLst/>
            </a:prstGeom>
            <a:noFill/>
          </p:spPr>
        </p:pic>
      </p:grpSp>
      <p:sp>
        <p:nvSpPr>
          <p:cNvPr id="459781" name="Rectangle 5"/>
          <p:cNvSpPr>
            <a:spLocks noGrp="1" noChangeArrowheads="1"/>
          </p:cNvSpPr>
          <p:nvPr>
            <p:ph type="title"/>
          </p:nvPr>
        </p:nvSpPr>
        <p:spPr bwMode="auto">
          <a:xfrm>
            <a:off x="436563" y="515938"/>
            <a:ext cx="11903075"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459782" name="Rectangle 6"/>
          <p:cNvSpPr>
            <a:spLocks noGrp="1" noChangeArrowheads="1"/>
          </p:cNvSpPr>
          <p:nvPr>
            <p:ph type="body" idx="1"/>
          </p:nvPr>
        </p:nvSpPr>
        <p:spPr bwMode="auto">
          <a:xfrm>
            <a:off x="454025" y="2547938"/>
            <a:ext cx="11312525" cy="540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59783" name="Rectangle 7"/>
          <p:cNvSpPr>
            <a:spLocks noGrp="1" noChangeArrowheads="1"/>
          </p:cNvSpPr>
          <p:nvPr>
            <p:ph type="dt" sz="half" idx="2"/>
          </p:nvPr>
        </p:nvSpPr>
        <p:spPr bwMode="auto">
          <a:xfrm>
            <a:off x="4732338" y="8326438"/>
            <a:ext cx="2625725" cy="600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effectLst/>
              </a:defRPr>
            </a:lvl1pPr>
          </a:lstStyle>
          <a:p>
            <a:endParaRPr lang="es-ES"/>
          </a:p>
        </p:txBody>
      </p:sp>
      <p:sp>
        <p:nvSpPr>
          <p:cNvPr id="459784" name="Rectangle 8"/>
          <p:cNvSpPr>
            <a:spLocks noGrp="1" noChangeArrowheads="1"/>
          </p:cNvSpPr>
          <p:nvPr>
            <p:ph type="ftr" sz="quarter" idx="3"/>
          </p:nvPr>
        </p:nvSpPr>
        <p:spPr bwMode="auto">
          <a:xfrm>
            <a:off x="8418513" y="8326438"/>
            <a:ext cx="3990975" cy="600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1"/>
                </a:solidFill>
                <a:effectLst/>
              </a:defRPr>
            </a:lvl1pPr>
          </a:lstStyle>
          <a:p>
            <a:endParaRPr lang="es-ES"/>
          </a:p>
        </p:txBody>
      </p:sp>
      <p:sp>
        <p:nvSpPr>
          <p:cNvPr id="459785" name="Rectangle 9"/>
          <p:cNvSpPr>
            <a:spLocks noGrp="1" noChangeArrowheads="1"/>
          </p:cNvSpPr>
          <p:nvPr>
            <p:ph type="sldNum" sz="quarter" idx="4"/>
          </p:nvPr>
        </p:nvSpPr>
        <p:spPr bwMode="auto">
          <a:xfrm>
            <a:off x="201613" y="8348663"/>
            <a:ext cx="2624137" cy="600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2400" b="0">
                <a:solidFill>
                  <a:schemeClr val="tx1"/>
                </a:solidFill>
                <a:effectLst/>
              </a:defRPr>
            </a:lvl1pPr>
          </a:lstStyle>
          <a:p>
            <a:fld id="{BDD70E31-E1EE-4D07-8C7A-03FCE24C0292}"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3.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1" name="Rectangle 5"/>
          <p:cNvSpPr>
            <a:spLocks noGrp="1" noChangeArrowheads="1"/>
          </p:cNvSpPr>
          <p:nvPr>
            <p:ph type="ctrTitle"/>
          </p:nvPr>
        </p:nvSpPr>
        <p:spPr/>
        <p:txBody>
          <a:bodyPr/>
          <a:lstStyle/>
          <a:p>
            <a:pPr algn="ctr"/>
            <a:r>
              <a:rPr lang="es-MX"/>
              <a:t>Centro Ejecutivo de Capacitación para Exportadores</a:t>
            </a:r>
            <a:endParaRPr lang="es-ES"/>
          </a:p>
        </p:txBody>
      </p:sp>
      <p:sp>
        <p:nvSpPr>
          <p:cNvPr id="316422" name="Rectangle 6"/>
          <p:cNvSpPr>
            <a:spLocks noGrp="1" noChangeArrowheads="1"/>
          </p:cNvSpPr>
          <p:nvPr>
            <p:ph type="subTitle" idx="1"/>
          </p:nvPr>
        </p:nvSpPr>
        <p:spPr>
          <a:xfrm>
            <a:off x="2520950" y="4400550"/>
            <a:ext cx="8410575" cy="2300288"/>
          </a:xfrm>
        </p:spPr>
        <p:txBody>
          <a:bodyPr/>
          <a:lstStyle/>
          <a:p>
            <a:pPr algn="ctr"/>
            <a:r>
              <a:rPr lang="es-MX" sz="8000"/>
              <a:t>CECEX</a:t>
            </a:r>
          </a:p>
          <a:p>
            <a:endParaRPr lang="es-ES" sz="8000"/>
          </a:p>
        </p:txBody>
      </p:sp>
      <p:sp>
        <p:nvSpPr>
          <p:cNvPr id="316425" name="Rectangle 9"/>
          <p:cNvSpPr>
            <a:spLocks noChangeArrowheads="1"/>
          </p:cNvSpPr>
          <p:nvPr/>
        </p:nvSpPr>
        <p:spPr bwMode="auto">
          <a:xfrm>
            <a:off x="6781800" y="6489700"/>
            <a:ext cx="5630863" cy="1006475"/>
          </a:xfrm>
          <a:prstGeom prst="rect">
            <a:avLst/>
          </a:prstGeom>
          <a:noFill/>
          <a:ln w="9525">
            <a:noFill/>
            <a:miter lim="800000"/>
            <a:headEnd/>
            <a:tailEnd/>
          </a:ln>
          <a:effectLst/>
        </p:spPr>
        <p:txBody>
          <a:bodyPr anchor="b">
            <a:spAutoFit/>
          </a:bodyPr>
          <a:lstStyle/>
          <a:p>
            <a:r>
              <a:rPr lang="es-MX" sz="3000" b="0">
                <a:solidFill>
                  <a:schemeClr val="tx1"/>
                </a:solidFill>
                <a:effectLst/>
              </a:rPr>
              <a:t>Por: Ma. Fernanda Ortega</a:t>
            </a:r>
          </a:p>
          <a:p>
            <a:r>
              <a:rPr lang="es-MX" sz="3000" b="0">
                <a:solidFill>
                  <a:schemeClr val="tx1"/>
                </a:solidFill>
                <a:effectLst/>
              </a:rPr>
              <a:t>	Gabriela von Buchwald</a:t>
            </a:r>
            <a:endParaRPr lang="es-ES" sz="3000" b="0">
              <a:solidFill>
                <a:schemeClr val="tx1"/>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8" name="Rectangle 6"/>
          <p:cNvSpPr>
            <a:spLocks noGrp="1" noChangeArrowheads="1"/>
          </p:cNvSpPr>
          <p:nvPr>
            <p:ph type="title"/>
          </p:nvPr>
        </p:nvSpPr>
        <p:spPr>
          <a:xfrm>
            <a:off x="457200" y="762000"/>
            <a:ext cx="11903075" cy="652463"/>
          </a:xfrm>
          <a:noFill/>
          <a:ln/>
        </p:spPr>
        <p:txBody>
          <a:bodyPr/>
          <a:lstStyle/>
          <a:p>
            <a:pPr algn="ctr"/>
            <a:r>
              <a:rPr lang="es-MX" b="1">
                <a:effectLst>
                  <a:outerShdw blurRad="38100" dist="38100" dir="2700000" algn="tl">
                    <a:srgbClr val="FFFFFF"/>
                  </a:outerShdw>
                </a:effectLst>
              </a:rPr>
              <a:t>Análisis de Mercado - Técnica</a:t>
            </a:r>
            <a:endParaRPr lang="es-ES" b="1">
              <a:effectLst>
                <a:outerShdw blurRad="38100" dist="38100" dir="2700000" algn="tl">
                  <a:srgbClr val="FFFFFF"/>
                </a:outerShdw>
              </a:effectLst>
            </a:endParaRPr>
          </a:p>
        </p:txBody>
      </p:sp>
      <p:sp>
        <p:nvSpPr>
          <p:cNvPr id="172042" name="Rectangle 10"/>
          <p:cNvSpPr>
            <a:spLocks noGrp="1" noChangeArrowheads="1"/>
          </p:cNvSpPr>
          <p:nvPr>
            <p:ph type="body" idx="1"/>
          </p:nvPr>
        </p:nvSpPr>
        <p:spPr/>
        <p:txBody>
          <a:bodyPr/>
          <a:lstStyle/>
          <a:p>
            <a:pPr algn="just"/>
            <a:r>
              <a:rPr lang="es-MX" sz="2800"/>
              <a:t>Para nuestro análisis utilizamos el método Delphi, </a:t>
            </a:r>
            <a:r>
              <a:rPr lang="es-MX" sz="2800">
                <a:cs typeface="Arial" charset="0"/>
              </a:rPr>
              <a:t>es</a:t>
            </a:r>
            <a:r>
              <a:rPr lang="es-ES" sz="2800">
                <a:cs typeface="Arial" charset="0"/>
              </a:rPr>
              <a:t>te método se fundamenta en que la suma de las especialidades particulares de los integrantes del grupo cubre todo el ámbito de conocimiento que se requiere para la predicción, para nuestro caso conocimiento sobre producción y comercialización de productos de exportación  en el país.</a:t>
            </a:r>
            <a:endParaRPr lang="es-MX" sz="2800">
              <a:cs typeface="Arial" charset="0"/>
            </a:endParaRPr>
          </a:p>
          <a:p>
            <a:pPr algn="just">
              <a:buFont typeface="Wingdings" pitchFamily="2" charset="2"/>
              <a:buNone/>
            </a:pPr>
            <a:endParaRPr lang="es-MX" sz="2800">
              <a:cs typeface="Arial" charset="0"/>
            </a:endParaRPr>
          </a:p>
          <a:p>
            <a:pPr algn="just"/>
            <a:r>
              <a:rPr lang="es-MX" sz="2800">
                <a:cs typeface="Arial" charset="0"/>
              </a:rPr>
              <a:t>Por lo cual se utilizó una muestra de 26 expertos.</a:t>
            </a:r>
          </a:p>
          <a:p>
            <a:pPr algn="just"/>
            <a:endParaRPr lang="es-MX" sz="2800">
              <a:cs typeface="Times New Roman" pitchFamily="18" charset="0"/>
            </a:endParaRPr>
          </a:p>
          <a:p>
            <a:pPr algn="just"/>
            <a:r>
              <a:rPr lang="es-MX" sz="2800">
                <a:cs typeface="Times New Roman" pitchFamily="18" charset="0"/>
              </a:rPr>
              <a:t>La</a:t>
            </a:r>
            <a:r>
              <a:rPr lang="es-ES" sz="2800">
                <a:cs typeface="Times New Roman" pitchFamily="18" charset="0"/>
              </a:rPr>
              <a:t> estructuración de</a:t>
            </a:r>
            <a:r>
              <a:rPr lang="es-MX" sz="2800">
                <a:cs typeface="Times New Roman" pitchFamily="18" charset="0"/>
              </a:rPr>
              <a:t>l</a:t>
            </a:r>
            <a:r>
              <a:rPr lang="es-ES" sz="2800">
                <a:cs typeface="Times New Roman" pitchFamily="18" charset="0"/>
              </a:rPr>
              <a:t> cuestionario de nueve preguntas, de opción múltiple y preguntas abiertas</a:t>
            </a:r>
            <a:r>
              <a:rPr lang="es-MX" sz="2800">
                <a:cs typeface="Times New Roman" pitchFamily="18" charset="0"/>
              </a:rPr>
              <a:t>.</a:t>
            </a:r>
            <a:r>
              <a:rPr lang="es-ES" sz="2800">
                <a:cs typeface="Arial" charset="0"/>
              </a:rPr>
              <a:t> </a:t>
            </a:r>
            <a:endParaRPr lang="es-E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a:xfrm>
            <a:off x="420688" y="665163"/>
            <a:ext cx="11412537" cy="560387"/>
          </a:xfrm>
        </p:spPr>
        <p:txBody>
          <a:bodyPr/>
          <a:lstStyle/>
          <a:p>
            <a:pPr algn="ctr">
              <a:lnSpc>
                <a:spcPct val="70000"/>
              </a:lnSpc>
            </a:pPr>
            <a:r>
              <a:rPr lang="es-MX" b="1">
                <a:effectLst>
                  <a:outerShdw blurRad="38100" dist="38100" dir="2700000" algn="tl">
                    <a:srgbClr val="FFFFFF"/>
                  </a:outerShdw>
                </a:effectLst>
              </a:rPr>
              <a:t>Análisis de Mercado - Encuesta</a:t>
            </a:r>
            <a:endParaRPr lang="es-ES" b="1">
              <a:effectLst>
                <a:outerShdw blurRad="38100" dist="38100" dir="2700000" algn="tl">
                  <a:srgbClr val="FFFFFF"/>
                </a:outerShdw>
              </a:effectLst>
            </a:endParaRPr>
          </a:p>
        </p:txBody>
      </p:sp>
      <p:sp>
        <p:nvSpPr>
          <p:cNvPr id="173063" name="Text Box 7"/>
          <p:cNvSpPr txBox="1">
            <a:spLocks noChangeArrowheads="1"/>
          </p:cNvSpPr>
          <p:nvPr/>
        </p:nvSpPr>
        <p:spPr bwMode="auto">
          <a:xfrm>
            <a:off x="609600" y="2193925"/>
            <a:ext cx="11458575" cy="6502400"/>
          </a:xfrm>
          <a:prstGeom prst="rect">
            <a:avLst/>
          </a:prstGeom>
          <a:solidFill>
            <a:schemeClr val="bg1"/>
          </a:solidFill>
          <a:ln w="9525">
            <a:solidFill>
              <a:schemeClr val="tx1"/>
            </a:solidFill>
            <a:miter lim="800000"/>
            <a:headEnd/>
            <a:tailEnd/>
          </a:ln>
          <a:effectLst/>
        </p:spPr>
        <p:txBody>
          <a:bodyPr>
            <a:spAutoFit/>
          </a:bodyPr>
          <a:lstStyle/>
          <a:p>
            <a:r>
              <a:rPr lang="es-ES" sz="2000">
                <a:solidFill>
                  <a:schemeClr val="tx1"/>
                </a:solidFill>
                <a:effectLst/>
              </a:rPr>
              <a:t>Encuesta</a:t>
            </a:r>
            <a:endParaRPr lang="es-ES" sz="2000" b="0">
              <a:solidFill>
                <a:schemeClr val="tx1"/>
              </a:solidFill>
              <a:effectLst/>
            </a:endParaRPr>
          </a:p>
          <a:p>
            <a:pPr algn="just"/>
            <a:r>
              <a:rPr lang="es-ES" sz="2000" b="0">
                <a:solidFill>
                  <a:schemeClr val="tx1"/>
                </a:solidFill>
                <a:effectLst/>
              </a:rPr>
              <a:t>La siguiente encuesta tiene por objetivo saber las necesidades de los que realizan la actividad de la exportación cuales son sus dificultades para encontrar sus posibles soluciones dentro del proyecto del Centro de Capacitación.  </a:t>
            </a:r>
            <a:endParaRPr lang="es-ES" sz="2000" b="0" i="1">
              <a:solidFill>
                <a:schemeClr val="tx1"/>
              </a:solidFill>
              <a:effectLst/>
            </a:endParaRPr>
          </a:p>
          <a:p>
            <a:pPr algn="l"/>
            <a:endParaRPr lang="es-ES" sz="2000" b="0" i="1">
              <a:solidFill>
                <a:schemeClr val="tx1"/>
              </a:solidFill>
              <a:effectLst/>
            </a:endParaRPr>
          </a:p>
          <a:p>
            <a:pPr algn="l"/>
            <a:r>
              <a:rPr lang="es-ES" sz="2000" b="0" i="1">
                <a:solidFill>
                  <a:schemeClr val="tx1"/>
                </a:solidFill>
                <a:effectLst/>
              </a:rPr>
              <a:t>1.- ¿Cuáles son las principales dificultades que tiene en el proceso de exportación?</a:t>
            </a:r>
          </a:p>
          <a:p>
            <a:pPr algn="l"/>
            <a:r>
              <a:rPr lang="es-ES" sz="2000" b="0" i="1">
                <a:solidFill>
                  <a:schemeClr val="tx1"/>
                </a:solidFill>
                <a:effectLst/>
              </a:rPr>
              <a:t>____Trámites Legales		</a:t>
            </a:r>
          </a:p>
          <a:p>
            <a:pPr algn="l"/>
            <a:r>
              <a:rPr lang="es-ES" sz="2000" b="0" i="1">
                <a:solidFill>
                  <a:schemeClr val="tx1"/>
                </a:solidFill>
                <a:effectLst/>
              </a:rPr>
              <a:t>____ Falta de capacitación</a:t>
            </a:r>
          </a:p>
          <a:p>
            <a:pPr algn="l"/>
            <a:r>
              <a:rPr lang="es-ES" sz="2000" b="0" i="1">
                <a:solidFill>
                  <a:schemeClr val="tx1"/>
                </a:solidFill>
                <a:effectLst/>
              </a:rPr>
              <a:t>____ Otras</a:t>
            </a:r>
            <a:endParaRPr lang="es-ES" sz="2000" b="0">
              <a:solidFill>
                <a:schemeClr val="tx1"/>
              </a:solidFill>
              <a:effectLst/>
            </a:endParaRPr>
          </a:p>
          <a:p>
            <a:pPr algn="l"/>
            <a:r>
              <a:rPr lang="es-ES" sz="2000" b="0">
                <a:solidFill>
                  <a:schemeClr val="tx1"/>
                </a:solidFill>
                <a:effectLst/>
              </a:rPr>
              <a:t>Objetivo: Dictar los cursos de acuerdo a las dificultades 2ue se presentan en el proceso de exportación.</a:t>
            </a:r>
            <a:endParaRPr lang="es-ES" sz="2000" b="0" i="1">
              <a:solidFill>
                <a:schemeClr val="tx1"/>
              </a:solidFill>
              <a:effectLst/>
            </a:endParaRPr>
          </a:p>
          <a:p>
            <a:pPr algn="l"/>
            <a:r>
              <a:rPr lang="es-ES" sz="2000" b="0" i="1">
                <a:solidFill>
                  <a:schemeClr val="tx1"/>
                </a:solidFill>
                <a:effectLst/>
              </a:rPr>
              <a:t>2.- Si en la anterior pregunta menciono otras, ¿especifique cuál?</a:t>
            </a:r>
          </a:p>
          <a:p>
            <a:pPr algn="l"/>
            <a:r>
              <a:rPr lang="es-ES" sz="2000" b="0" i="1">
                <a:solidFill>
                  <a:schemeClr val="tx1"/>
                </a:solidFill>
                <a:effectLst/>
              </a:rPr>
              <a:t>________________________</a:t>
            </a:r>
            <a:endParaRPr lang="es-ES" sz="2000" b="0">
              <a:solidFill>
                <a:schemeClr val="tx1"/>
              </a:solidFill>
              <a:effectLst/>
            </a:endParaRPr>
          </a:p>
          <a:p>
            <a:pPr algn="l"/>
            <a:r>
              <a:rPr lang="es-ES" sz="2000" b="0">
                <a:solidFill>
                  <a:schemeClr val="tx1"/>
                </a:solidFill>
                <a:effectLst/>
              </a:rPr>
              <a:t>Objetivo: Conocer si existe otra dificultad para exportar.</a:t>
            </a:r>
            <a:endParaRPr lang="es-ES" sz="2000" b="0" i="1">
              <a:solidFill>
                <a:schemeClr val="tx1"/>
              </a:solidFill>
              <a:effectLst/>
            </a:endParaRPr>
          </a:p>
          <a:p>
            <a:pPr algn="l"/>
            <a:r>
              <a:rPr lang="es-ES" sz="2000" b="0" i="1">
                <a:solidFill>
                  <a:schemeClr val="tx1"/>
                </a:solidFill>
                <a:effectLst/>
              </a:rPr>
              <a:t>3.- ¿Ha recibido alguna vez algún tipo de capacitación especializada por parte de un gremio de exportadores?</a:t>
            </a:r>
            <a:endParaRPr lang="es-ES" sz="2000" b="0">
              <a:solidFill>
                <a:schemeClr val="tx1"/>
              </a:solidFill>
              <a:effectLst/>
            </a:endParaRPr>
          </a:p>
          <a:p>
            <a:pPr algn="l"/>
            <a:r>
              <a:rPr lang="es-ES" sz="2000" b="0">
                <a:solidFill>
                  <a:schemeClr val="tx1"/>
                </a:solidFill>
                <a:effectLst/>
              </a:rPr>
              <a:t>Sí ___		No ___</a:t>
            </a:r>
          </a:p>
          <a:p>
            <a:pPr algn="l"/>
            <a:r>
              <a:rPr lang="es-ES" sz="2000" b="0">
                <a:solidFill>
                  <a:schemeClr val="tx1"/>
                </a:solidFill>
                <a:effectLst/>
              </a:rPr>
              <a:t>Objetivo: Saber si existe competencia en el mercado.</a:t>
            </a:r>
            <a:endParaRPr lang="es-ES" sz="2000" b="0" i="1">
              <a:solidFill>
                <a:schemeClr val="tx1"/>
              </a:solidFill>
              <a:effectLst/>
            </a:endParaRPr>
          </a:p>
          <a:p>
            <a:pPr algn="l"/>
            <a:r>
              <a:rPr lang="es-ES" sz="2000" b="0" i="1">
                <a:solidFill>
                  <a:schemeClr val="tx1"/>
                </a:solidFill>
                <a:effectLst/>
              </a:rPr>
              <a:t>4.- ¿Existe incentivos por parte del Gobierno para dicha capacitación?</a:t>
            </a:r>
            <a:endParaRPr lang="es-ES" sz="2000" b="0">
              <a:solidFill>
                <a:schemeClr val="tx1"/>
              </a:solidFill>
              <a:effectLst/>
            </a:endParaRPr>
          </a:p>
          <a:p>
            <a:pPr algn="l"/>
            <a:r>
              <a:rPr lang="es-ES" sz="2000" b="0">
                <a:solidFill>
                  <a:schemeClr val="tx1"/>
                </a:solidFill>
                <a:effectLst/>
              </a:rPr>
              <a:t>Sí ___		No ___</a:t>
            </a:r>
          </a:p>
          <a:p>
            <a:pPr algn="l"/>
            <a:r>
              <a:rPr lang="es-ES" sz="2000" b="0">
                <a:solidFill>
                  <a:schemeClr val="tx1"/>
                </a:solidFill>
                <a:effectLst/>
              </a:rPr>
              <a:t>Objetivo: Conocer si existe algún plan de gobierno para exportadores.</a:t>
            </a:r>
            <a:endParaRPr lang="es-EC" sz="2000" b="0">
              <a:solidFill>
                <a:schemeClr val="tx1"/>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436563" y="1185863"/>
            <a:ext cx="11903075" cy="762000"/>
          </a:xfrm>
        </p:spPr>
        <p:txBody>
          <a:bodyPr/>
          <a:lstStyle/>
          <a:p>
            <a:pPr algn="ctr"/>
            <a:r>
              <a:rPr lang="es-MX" b="1">
                <a:effectLst>
                  <a:outerShdw blurRad="38100" dist="38100" dir="2700000" algn="tl">
                    <a:srgbClr val="FFFFFF"/>
                  </a:outerShdw>
                </a:effectLst>
              </a:rPr>
              <a:t>Análisis de Mercado - Encuesta</a:t>
            </a:r>
            <a:endParaRPr lang="es-ES" b="1">
              <a:effectLst>
                <a:outerShdw blurRad="38100" dist="38100" dir="2700000" algn="tl">
                  <a:srgbClr val="FFFFFF"/>
                </a:outerShdw>
              </a:effectLst>
            </a:endParaRPr>
          </a:p>
        </p:txBody>
      </p:sp>
      <p:sp>
        <p:nvSpPr>
          <p:cNvPr id="503811" name="Text Box 3"/>
          <p:cNvSpPr txBox="1">
            <a:spLocks noChangeArrowheads="1"/>
          </p:cNvSpPr>
          <p:nvPr/>
        </p:nvSpPr>
        <p:spPr bwMode="auto">
          <a:xfrm>
            <a:off x="485775" y="2590800"/>
            <a:ext cx="12115800" cy="5588000"/>
          </a:xfrm>
          <a:prstGeom prst="rect">
            <a:avLst/>
          </a:prstGeom>
          <a:solidFill>
            <a:schemeClr val="bg1"/>
          </a:solidFill>
          <a:ln w="9525">
            <a:solidFill>
              <a:schemeClr val="tx1"/>
            </a:solidFill>
            <a:miter lim="800000"/>
            <a:headEnd/>
            <a:tailEnd/>
          </a:ln>
          <a:effectLst/>
        </p:spPr>
        <p:txBody>
          <a:bodyPr>
            <a:spAutoFit/>
          </a:bodyPr>
          <a:lstStyle/>
          <a:p>
            <a:pPr algn="l"/>
            <a:r>
              <a:rPr lang="es-ES" sz="2000" b="0" i="1">
                <a:solidFill>
                  <a:schemeClr val="tx1"/>
                </a:solidFill>
                <a:effectLst/>
              </a:rPr>
              <a:t>5.- ¿Cuántas oportunidades de capacitación ha tenido Ud.?</a:t>
            </a:r>
            <a:endParaRPr lang="es-ES" sz="2000" b="0">
              <a:solidFill>
                <a:schemeClr val="tx1"/>
              </a:solidFill>
              <a:effectLst/>
            </a:endParaRPr>
          </a:p>
          <a:p>
            <a:pPr algn="l"/>
            <a:r>
              <a:rPr lang="es-ES" sz="2000" b="0">
                <a:solidFill>
                  <a:schemeClr val="tx1"/>
                </a:solidFill>
                <a:effectLst/>
              </a:rPr>
              <a:t>Ninguna ___		Varias ___</a:t>
            </a:r>
          </a:p>
          <a:p>
            <a:pPr algn="l"/>
            <a:r>
              <a:rPr lang="es-ES" sz="2000" b="0">
                <a:solidFill>
                  <a:schemeClr val="tx1"/>
                </a:solidFill>
                <a:effectLst/>
              </a:rPr>
              <a:t>Objetivo: Saber con que frecuencia se capacita a exportadores.</a:t>
            </a:r>
            <a:endParaRPr lang="es-ES" sz="2000" b="0" i="1">
              <a:solidFill>
                <a:schemeClr val="tx1"/>
              </a:solidFill>
              <a:effectLst/>
            </a:endParaRPr>
          </a:p>
          <a:p>
            <a:pPr algn="l"/>
            <a:r>
              <a:rPr lang="es-ES" sz="2000" b="0" i="1">
                <a:solidFill>
                  <a:schemeClr val="tx1"/>
                </a:solidFill>
                <a:effectLst/>
              </a:rPr>
              <a:t>6.- ¿Conoce Ud. que existe la oportunidad de recibir capacitación a través de aportaciones tributarias?</a:t>
            </a:r>
            <a:endParaRPr lang="es-ES" sz="2000" b="0">
              <a:solidFill>
                <a:schemeClr val="tx1"/>
              </a:solidFill>
              <a:effectLst/>
            </a:endParaRPr>
          </a:p>
          <a:p>
            <a:pPr algn="l"/>
            <a:r>
              <a:rPr lang="es-ES" sz="2000" b="0">
                <a:solidFill>
                  <a:schemeClr val="tx1"/>
                </a:solidFill>
                <a:effectLst/>
              </a:rPr>
              <a:t>Sí ___		No ___</a:t>
            </a:r>
          </a:p>
          <a:p>
            <a:pPr algn="l"/>
            <a:r>
              <a:rPr lang="es-ES" sz="2000" b="0">
                <a:solidFill>
                  <a:schemeClr val="tx1"/>
                </a:solidFill>
                <a:effectLst/>
              </a:rPr>
              <a:t>Objetivo: Conocer si los exportadores tienen conocimiento del Convenio 80 – 20 del Consejo Nacional de Capacitación y Formación Profesional (CNCF).</a:t>
            </a:r>
            <a:endParaRPr lang="es-ES" sz="2000" b="0" i="1">
              <a:solidFill>
                <a:schemeClr val="tx1"/>
              </a:solidFill>
              <a:effectLst/>
            </a:endParaRPr>
          </a:p>
          <a:p>
            <a:pPr algn="l"/>
            <a:r>
              <a:rPr lang="es-ES" sz="2000" b="0" i="1">
                <a:solidFill>
                  <a:schemeClr val="tx1"/>
                </a:solidFill>
                <a:effectLst/>
              </a:rPr>
              <a:t>7.- ¿Estaría dispuesto a destinar un 25% del Impuesto a la Renta al CNCF?</a:t>
            </a:r>
            <a:endParaRPr lang="es-ES" sz="2000" b="0">
              <a:solidFill>
                <a:schemeClr val="tx1"/>
              </a:solidFill>
              <a:effectLst/>
            </a:endParaRPr>
          </a:p>
          <a:p>
            <a:pPr algn="l"/>
            <a:r>
              <a:rPr lang="es-ES" sz="2000" b="0">
                <a:solidFill>
                  <a:schemeClr val="tx1"/>
                </a:solidFill>
                <a:effectLst/>
              </a:rPr>
              <a:t>Sí ___		No ___</a:t>
            </a:r>
          </a:p>
          <a:p>
            <a:pPr algn="l"/>
            <a:r>
              <a:rPr lang="es-ES" sz="2000" b="0">
                <a:solidFill>
                  <a:schemeClr val="tx1"/>
                </a:solidFill>
                <a:effectLst/>
              </a:rPr>
              <a:t>Objetivo: Conocer la aceptación de la capacitación por medio del pago al impuesto a la renta.</a:t>
            </a:r>
            <a:endParaRPr lang="es-ES" sz="2000" b="0" i="1">
              <a:solidFill>
                <a:schemeClr val="tx1"/>
              </a:solidFill>
              <a:effectLst/>
            </a:endParaRPr>
          </a:p>
          <a:p>
            <a:pPr algn="l"/>
            <a:r>
              <a:rPr lang="es-ES" sz="2000" b="0" i="1">
                <a:solidFill>
                  <a:schemeClr val="tx1"/>
                </a:solidFill>
                <a:effectLst/>
              </a:rPr>
              <a:t>8.- ¿En qué horario sería más cómodo para usted recibir la capacitación?</a:t>
            </a:r>
            <a:endParaRPr lang="es-ES" sz="2000" b="0">
              <a:solidFill>
                <a:schemeClr val="tx1"/>
              </a:solidFill>
              <a:effectLst/>
            </a:endParaRPr>
          </a:p>
          <a:p>
            <a:pPr algn="l"/>
            <a:r>
              <a:rPr lang="es-ES" sz="2000" b="0">
                <a:solidFill>
                  <a:schemeClr val="tx1"/>
                </a:solidFill>
                <a:effectLst/>
              </a:rPr>
              <a:t>Objetivo: Saber las preferencias de la demanda con respecto a horarios.</a:t>
            </a:r>
            <a:endParaRPr lang="es-ES" sz="2000" b="0" i="1">
              <a:solidFill>
                <a:schemeClr val="tx1"/>
              </a:solidFill>
              <a:effectLst/>
            </a:endParaRPr>
          </a:p>
          <a:p>
            <a:pPr algn="l"/>
            <a:r>
              <a:rPr lang="es-ES" sz="2000" b="0" i="1">
                <a:solidFill>
                  <a:schemeClr val="tx1"/>
                </a:solidFill>
                <a:effectLst/>
              </a:rPr>
              <a:t>9.- ¿En qué área le gustaría capacitarse para ser más eficiente?</a:t>
            </a:r>
            <a:endParaRPr lang="es-ES" sz="2000" b="0">
              <a:solidFill>
                <a:schemeClr val="tx1"/>
              </a:solidFill>
              <a:effectLst/>
            </a:endParaRPr>
          </a:p>
          <a:p>
            <a:pPr algn="l"/>
            <a:r>
              <a:rPr lang="es-ES" sz="2000" b="0">
                <a:solidFill>
                  <a:schemeClr val="tx1"/>
                </a:solidFill>
                <a:effectLst/>
              </a:rPr>
              <a:t>Gravámenes aduan ____   Transp. Internac ___</a:t>
            </a:r>
          </a:p>
          <a:p>
            <a:pPr algn="l"/>
            <a:r>
              <a:rPr lang="es-ES" sz="2000" b="0">
                <a:solidFill>
                  <a:schemeClr val="tx1"/>
                </a:solidFill>
                <a:effectLst/>
              </a:rPr>
              <a:t>Sistemas de calidad ____   Marketing Internac ____</a:t>
            </a:r>
          </a:p>
          <a:p>
            <a:pPr algn="l"/>
            <a:r>
              <a:rPr lang="es-ES" sz="2000" b="0">
                <a:solidFill>
                  <a:schemeClr val="tx1"/>
                </a:solidFill>
                <a:effectLst/>
              </a:rPr>
              <a:t>Logística de distrib. ____   Negociación colectiva ____</a:t>
            </a:r>
          </a:p>
          <a:p>
            <a:pPr algn="l"/>
            <a:r>
              <a:rPr lang="es-ES" sz="2000" b="0">
                <a:solidFill>
                  <a:schemeClr val="tx1"/>
                </a:solidFill>
                <a:effectLst/>
              </a:rPr>
              <a:t>Objetivo: Tener una idea general de los cursos a dictarse.</a:t>
            </a:r>
            <a:endParaRPr lang="es-ES" sz="2000" b="0" i="1">
              <a:solidFill>
                <a:schemeClr val="tx1"/>
              </a:solidFill>
              <a:effectLst/>
            </a:endParaRPr>
          </a:p>
          <a:p>
            <a:pPr algn="l"/>
            <a:endParaRPr lang="es-EC" sz="2000" b="0">
              <a:solidFill>
                <a:schemeClr val="tx1"/>
              </a:solid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36563" y="1185863"/>
            <a:ext cx="11903075" cy="762000"/>
          </a:xfrm>
        </p:spPr>
        <p:txBody>
          <a:bodyPr/>
          <a:lstStyle/>
          <a:p>
            <a:pPr algn="ctr"/>
            <a:r>
              <a:rPr lang="es-ES"/>
              <a:t>Análisis de Mercado - Encuesta</a:t>
            </a:r>
            <a:endParaRPr lang="es-EC"/>
          </a:p>
        </p:txBody>
      </p:sp>
      <p:pic>
        <p:nvPicPr>
          <p:cNvPr id="485380" name="Picture 4"/>
          <p:cNvPicPr>
            <a:picLocks noChangeAspect="1" noChangeArrowheads="1"/>
          </p:cNvPicPr>
          <p:nvPr>
            <p:ph sz="half" idx="1"/>
          </p:nvPr>
        </p:nvPicPr>
        <p:blipFill>
          <a:blip r:embed="rId2"/>
          <a:srcRect/>
          <a:stretch>
            <a:fillRect/>
          </a:stretch>
        </p:blipFill>
        <p:spPr>
          <a:xfrm>
            <a:off x="454025" y="3367088"/>
            <a:ext cx="5548313" cy="3232150"/>
          </a:xfrm>
          <a:noFill/>
          <a:ln/>
        </p:spPr>
      </p:pic>
      <p:pic>
        <p:nvPicPr>
          <p:cNvPr id="485382" name="Picture 6"/>
          <p:cNvPicPr>
            <a:picLocks noChangeAspect="1" noChangeArrowheads="1"/>
          </p:cNvPicPr>
          <p:nvPr>
            <p:ph sz="half" idx="2"/>
          </p:nvPr>
        </p:nvPicPr>
        <p:blipFill>
          <a:blip r:embed="rId3"/>
          <a:srcRect/>
          <a:stretch>
            <a:fillRect/>
          </a:stretch>
        </p:blipFill>
        <p:spPr>
          <a:xfrm>
            <a:off x="6248400" y="3429000"/>
            <a:ext cx="5553075" cy="30988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436563" y="1185863"/>
            <a:ext cx="11903075" cy="762000"/>
          </a:xfrm>
        </p:spPr>
        <p:txBody>
          <a:bodyPr/>
          <a:lstStyle/>
          <a:p>
            <a:pPr algn="ctr"/>
            <a:r>
              <a:rPr lang="es-ES"/>
              <a:t>Análisis de Mercado - Encuesta</a:t>
            </a:r>
            <a:endParaRPr lang="es-EC"/>
          </a:p>
        </p:txBody>
      </p:sp>
      <p:pic>
        <p:nvPicPr>
          <p:cNvPr id="489476" name="Picture 4"/>
          <p:cNvPicPr>
            <a:picLocks noChangeAspect="1" noChangeArrowheads="1"/>
          </p:cNvPicPr>
          <p:nvPr>
            <p:ph sz="half" idx="1"/>
          </p:nvPr>
        </p:nvPicPr>
        <p:blipFill>
          <a:blip r:embed="rId2"/>
          <a:srcRect/>
          <a:stretch>
            <a:fillRect/>
          </a:stretch>
        </p:blipFill>
        <p:spPr>
          <a:xfrm>
            <a:off x="454025" y="3622675"/>
            <a:ext cx="5546725" cy="3251200"/>
          </a:xfrm>
          <a:noFill/>
          <a:ln/>
        </p:spPr>
      </p:pic>
      <p:pic>
        <p:nvPicPr>
          <p:cNvPr id="489478" name="Picture 6"/>
          <p:cNvPicPr>
            <a:picLocks noChangeAspect="1" noChangeArrowheads="1"/>
          </p:cNvPicPr>
          <p:nvPr>
            <p:ph sz="half" idx="2"/>
          </p:nvPr>
        </p:nvPicPr>
        <p:blipFill>
          <a:blip r:embed="rId3"/>
          <a:srcRect/>
          <a:stretch>
            <a:fillRect/>
          </a:stretch>
        </p:blipFill>
        <p:spPr>
          <a:xfrm>
            <a:off x="6213475" y="3595688"/>
            <a:ext cx="5553075" cy="3303587"/>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36563" y="1185863"/>
            <a:ext cx="11903075" cy="762000"/>
          </a:xfrm>
        </p:spPr>
        <p:txBody>
          <a:bodyPr/>
          <a:lstStyle/>
          <a:p>
            <a:pPr algn="ctr"/>
            <a:r>
              <a:rPr lang="es-ES"/>
              <a:t>Análisis de Mercado - Encuesta</a:t>
            </a:r>
            <a:endParaRPr lang="es-EC"/>
          </a:p>
        </p:txBody>
      </p:sp>
      <p:pic>
        <p:nvPicPr>
          <p:cNvPr id="488454" name="Picture 6"/>
          <p:cNvPicPr>
            <a:picLocks noChangeAspect="1" noChangeArrowheads="1"/>
          </p:cNvPicPr>
          <p:nvPr>
            <p:ph sz="half" idx="2"/>
          </p:nvPr>
        </p:nvPicPr>
        <p:blipFill>
          <a:blip r:embed="rId2"/>
          <a:srcRect/>
          <a:stretch>
            <a:fillRect/>
          </a:stretch>
        </p:blipFill>
        <p:spPr>
          <a:xfrm>
            <a:off x="6202363" y="3744913"/>
            <a:ext cx="5553075" cy="3090862"/>
          </a:xfrm>
          <a:noFill/>
          <a:ln/>
        </p:spPr>
      </p:pic>
      <p:grpSp>
        <p:nvGrpSpPr>
          <p:cNvPr id="488457" name="Group 9"/>
          <p:cNvGrpSpPr>
            <a:grpSpLocks noChangeAspect="1"/>
          </p:cNvGrpSpPr>
          <p:nvPr/>
        </p:nvGrpSpPr>
        <p:grpSpPr bwMode="auto">
          <a:xfrm>
            <a:off x="454025" y="3684588"/>
            <a:ext cx="5548313" cy="3128962"/>
            <a:chOff x="286" y="2321"/>
            <a:chExt cx="3495" cy="1971"/>
          </a:xfrm>
        </p:grpSpPr>
        <p:sp>
          <p:nvSpPr>
            <p:cNvPr id="488456" name="AutoShape 8"/>
            <p:cNvSpPr>
              <a:spLocks noChangeAspect="1" noChangeArrowheads="1" noTextEdit="1"/>
            </p:cNvSpPr>
            <p:nvPr/>
          </p:nvSpPr>
          <p:spPr bwMode="auto">
            <a:xfrm>
              <a:off x="286" y="2321"/>
              <a:ext cx="3495" cy="1971"/>
            </a:xfrm>
            <a:prstGeom prst="rect">
              <a:avLst/>
            </a:prstGeom>
            <a:noFill/>
            <a:ln w="9525">
              <a:noFill/>
              <a:miter lim="800000"/>
              <a:headEnd/>
              <a:tailEnd/>
            </a:ln>
          </p:spPr>
          <p:txBody>
            <a:bodyPr/>
            <a:lstStyle/>
            <a:p>
              <a:endParaRPr lang="es-ES"/>
            </a:p>
          </p:txBody>
        </p:sp>
        <p:pic>
          <p:nvPicPr>
            <p:cNvPr id="488458" name="Picture 10"/>
            <p:cNvPicPr>
              <a:picLocks noChangeAspect="1" noChangeArrowheads="1"/>
            </p:cNvPicPr>
            <p:nvPr/>
          </p:nvPicPr>
          <p:blipFill>
            <a:blip r:embed="rId3"/>
            <a:srcRect/>
            <a:stretch>
              <a:fillRect/>
            </a:stretch>
          </p:blipFill>
          <p:spPr bwMode="auto">
            <a:xfrm>
              <a:off x="329" y="2362"/>
              <a:ext cx="3407" cy="1877"/>
            </a:xfrm>
            <a:prstGeom prst="rect">
              <a:avLst/>
            </a:prstGeom>
            <a:noFill/>
            <a:ln w="9525">
              <a:noFill/>
              <a:miter lim="800000"/>
              <a:headEnd/>
              <a:tailEnd/>
            </a:ln>
          </p:spPr>
        </p:pic>
        <p:sp>
          <p:nvSpPr>
            <p:cNvPr id="488459" name="Rectangle 11"/>
            <p:cNvSpPr>
              <a:spLocks noChangeArrowheads="1"/>
            </p:cNvSpPr>
            <p:nvPr/>
          </p:nvSpPr>
          <p:spPr bwMode="auto">
            <a:xfrm>
              <a:off x="329" y="2362"/>
              <a:ext cx="3411" cy="1881"/>
            </a:xfrm>
            <a:prstGeom prst="rect">
              <a:avLst/>
            </a:prstGeom>
            <a:noFill/>
            <a:ln w="0">
              <a:solidFill>
                <a:srgbClr val="000000"/>
              </a:solidFill>
              <a:miter lim="800000"/>
              <a:headEnd/>
              <a:tailEnd/>
            </a:ln>
          </p:spPr>
          <p:txBody>
            <a:bodyPr/>
            <a:lstStyle/>
            <a:p>
              <a:endParaRPr lang="es-ES"/>
            </a:p>
          </p:txBody>
        </p:sp>
        <p:sp>
          <p:nvSpPr>
            <p:cNvPr id="488460" name="Freeform 12"/>
            <p:cNvSpPr>
              <a:spLocks/>
            </p:cNvSpPr>
            <p:nvPr/>
          </p:nvSpPr>
          <p:spPr bwMode="auto">
            <a:xfrm>
              <a:off x="1150" y="3138"/>
              <a:ext cx="728" cy="251"/>
            </a:xfrm>
            <a:custGeom>
              <a:avLst/>
              <a:gdLst/>
              <a:ahLst/>
              <a:cxnLst>
                <a:cxn ang="0">
                  <a:pos x="13" y="70"/>
                </a:cxn>
                <a:cxn ang="0">
                  <a:pos x="26" y="68"/>
                </a:cxn>
                <a:cxn ang="0">
                  <a:pos x="39" y="64"/>
                </a:cxn>
                <a:cxn ang="0">
                  <a:pos x="65" y="60"/>
                </a:cxn>
                <a:cxn ang="0">
                  <a:pos x="80" y="56"/>
                </a:cxn>
                <a:cxn ang="0">
                  <a:pos x="93" y="54"/>
                </a:cxn>
                <a:cxn ang="0">
                  <a:pos x="108" y="51"/>
                </a:cxn>
                <a:cxn ang="0">
                  <a:pos x="136" y="45"/>
                </a:cxn>
                <a:cxn ang="0">
                  <a:pos x="151" y="43"/>
                </a:cxn>
                <a:cxn ang="0">
                  <a:pos x="166" y="41"/>
                </a:cxn>
                <a:cxn ang="0">
                  <a:pos x="197" y="35"/>
                </a:cxn>
                <a:cxn ang="0">
                  <a:pos x="212" y="33"/>
                </a:cxn>
                <a:cxn ang="0">
                  <a:pos x="229" y="31"/>
                </a:cxn>
                <a:cxn ang="0">
                  <a:pos x="259" y="27"/>
                </a:cxn>
                <a:cxn ang="0">
                  <a:pos x="277" y="25"/>
                </a:cxn>
                <a:cxn ang="0">
                  <a:pos x="292" y="23"/>
                </a:cxn>
                <a:cxn ang="0">
                  <a:pos x="326" y="21"/>
                </a:cxn>
                <a:cxn ang="0">
                  <a:pos x="341" y="19"/>
                </a:cxn>
                <a:cxn ang="0">
                  <a:pos x="359" y="17"/>
                </a:cxn>
                <a:cxn ang="0">
                  <a:pos x="376" y="15"/>
                </a:cxn>
                <a:cxn ang="0">
                  <a:pos x="410" y="12"/>
                </a:cxn>
                <a:cxn ang="0">
                  <a:pos x="428" y="10"/>
                </a:cxn>
                <a:cxn ang="0">
                  <a:pos x="445" y="10"/>
                </a:cxn>
                <a:cxn ang="0">
                  <a:pos x="480" y="6"/>
                </a:cxn>
                <a:cxn ang="0">
                  <a:pos x="497" y="6"/>
                </a:cxn>
                <a:cxn ang="0">
                  <a:pos x="514" y="4"/>
                </a:cxn>
                <a:cxn ang="0">
                  <a:pos x="549" y="4"/>
                </a:cxn>
                <a:cxn ang="0">
                  <a:pos x="568" y="2"/>
                </a:cxn>
                <a:cxn ang="0">
                  <a:pos x="585" y="2"/>
                </a:cxn>
                <a:cxn ang="0">
                  <a:pos x="603" y="2"/>
                </a:cxn>
                <a:cxn ang="0">
                  <a:pos x="639" y="0"/>
                </a:cxn>
                <a:cxn ang="0">
                  <a:pos x="657" y="0"/>
                </a:cxn>
                <a:cxn ang="0">
                  <a:pos x="674" y="0"/>
                </a:cxn>
                <a:cxn ang="0">
                  <a:pos x="711" y="0"/>
                </a:cxn>
                <a:cxn ang="0">
                  <a:pos x="728" y="0"/>
                </a:cxn>
                <a:cxn ang="0">
                  <a:pos x="0" y="74"/>
                </a:cxn>
              </a:cxnLst>
              <a:rect l="0" t="0" r="r" b="b"/>
              <a:pathLst>
                <a:path w="728" h="251">
                  <a:moveTo>
                    <a:pt x="0" y="74"/>
                  </a:moveTo>
                  <a:lnTo>
                    <a:pt x="13" y="70"/>
                  </a:lnTo>
                  <a:lnTo>
                    <a:pt x="13" y="70"/>
                  </a:lnTo>
                  <a:lnTo>
                    <a:pt x="26" y="68"/>
                  </a:lnTo>
                  <a:lnTo>
                    <a:pt x="39" y="64"/>
                  </a:lnTo>
                  <a:lnTo>
                    <a:pt x="39" y="64"/>
                  </a:lnTo>
                  <a:lnTo>
                    <a:pt x="52" y="62"/>
                  </a:lnTo>
                  <a:lnTo>
                    <a:pt x="65" y="60"/>
                  </a:lnTo>
                  <a:lnTo>
                    <a:pt x="65" y="60"/>
                  </a:lnTo>
                  <a:lnTo>
                    <a:pt x="80" y="56"/>
                  </a:lnTo>
                  <a:lnTo>
                    <a:pt x="93" y="54"/>
                  </a:lnTo>
                  <a:lnTo>
                    <a:pt x="93" y="54"/>
                  </a:lnTo>
                  <a:lnTo>
                    <a:pt x="108" y="51"/>
                  </a:lnTo>
                  <a:lnTo>
                    <a:pt x="108" y="51"/>
                  </a:lnTo>
                  <a:lnTo>
                    <a:pt x="123" y="47"/>
                  </a:lnTo>
                  <a:lnTo>
                    <a:pt x="136" y="45"/>
                  </a:lnTo>
                  <a:lnTo>
                    <a:pt x="136" y="45"/>
                  </a:lnTo>
                  <a:lnTo>
                    <a:pt x="151" y="43"/>
                  </a:lnTo>
                  <a:lnTo>
                    <a:pt x="166" y="41"/>
                  </a:lnTo>
                  <a:lnTo>
                    <a:pt x="166" y="41"/>
                  </a:lnTo>
                  <a:lnTo>
                    <a:pt x="181" y="39"/>
                  </a:lnTo>
                  <a:lnTo>
                    <a:pt x="197" y="35"/>
                  </a:lnTo>
                  <a:lnTo>
                    <a:pt x="197" y="35"/>
                  </a:lnTo>
                  <a:lnTo>
                    <a:pt x="212" y="33"/>
                  </a:lnTo>
                  <a:lnTo>
                    <a:pt x="229" y="31"/>
                  </a:lnTo>
                  <a:lnTo>
                    <a:pt x="229" y="31"/>
                  </a:lnTo>
                  <a:lnTo>
                    <a:pt x="244" y="29"/>
                  </a:lnTo>
                  <a:lnTo>
                    <a:pt x="259" y="27"/>
                  </a:lnTo>
                  <a:lnTo>
                    <a:pt x="259" y="27"/>
                  </a:lnTo>
                  <a:lnTo>
                    <a:pt x="277" y="25"/>
                  </a:lnTo>
                  <a:lnTo>
                    <a:pt x="292" y="23"/>
                  </a:lnTo>
                  <a:lnTo>
                    <a:pt x="292" y="23"/>
                  </a:lnTo>
                  <a:lnTo>
                    <a:pt x="309" y="21"/>
                  </a:lnTo>
                  <a:lnTo>
                    <a:pt x="326" y="21"/>
                  </a:lnTo>
                  <a:lnTo>
                    <a:pt x="326" y="21"/>
                  </a:lnTo>
                  <a:lnTo>
                    <a:pt x="341" y="19"/>
                  </a:lnTo>
                  <a:lnTo>
                    <a:pt x="341" y="19"/>
                  </a:lnTo>
                  <a:lnTo>
                    <a:pt x="359" y="17"/>
                  </a:lnTo>
                  <a:lnTo>
                    <a:pt x="376" y="15"/>
                  </a:lnTo>
                  <a:lnTo>
                    <a:pt x="376" y="15"/>
                  </a:lnTo>
                  <a:lnTo>
                    <a:pt x="393" y="12"/>
                  </a:lnTo>
                  <a:lnTo>
                    <a:pt x="410" y="12"/>
                  </a:lnTo>
                  <a:lnTo>
                    <a:pt x="410" y="12"/>
                  </a:lnTo>
                  <a:lnTo>
                    <a:pt x="428" y="10"/>
                  </a:lnTo>
                  <a:lnTo>
                    <a:pt x="445" y="10"/>
                  </a:lnTo>
                  <a:lnTo>
                    <a:pt x="445" y="10"/>
                  </a:lnTo>
                  <a:lnTo>
                    <a:pt x="462" y="8"/>
                  </a:lnTo>
                  <a:lnTo>
                    <a:pt x="480" y="6"/>
                  </a:lnTo>
                  <a:lnTo>
                    <a:pt x="480" y="6"/>
                  </a:lnTo>
                  <a:lnTo>
                    <a:pt x="497" y="6"/>
                  </a:lnTo>
                  <a:lnTo>
                    <a:pt x="514" y="4"/>
                  </a:lnTo>
                  <a:lnTo>
                    <a:pt x="514" y="4"/>
                  </a:lnTo>
                  <a:lnTo>
                    <a:pt x="531" y="4"/>
                  </a:lnTo>
                  <a:lnTo>
                    <a:pt x="549" y="4"/>
                  </a:lnTo>
                  <a:lnTo>
                    <a:pt x="549" y="4"/>
                  </a:lnTo>
                  <a:lnTo>
                    <a:pt x="568" y="2"/>
                  </a:lnTo>
                  <a:lnTo>
                    <a:pt x="585" y="2"/>
                  </a:lnTo>
                  <a:lnTo>
                    <a:pt x="585" y="2"/>
                  </a:lnTo>
                  <a:lnTo>
                    <a:pt x="603" y="2"/>
                  </a:lnTo>
                  <a:lnTo>
                    <a:pt x="603" y="2"/>
                  </a:lnTo>
                  <a:lnTo>
                    <a:pt x="620" y="0"/>
                  </a:lnTo>
                  <a:lnTo>
                    <a:pt x="639" y="0"/>
                  </a:lnTo>
                  <a:lnTo>
                    <a:pt x="639" y="0"/>
                  </a:lnTo>
                  <a:lnTo>
                    <a:pt x="657" y="0"/>
                  </a:lnTo>
                  <a:lnTo>
                    <a:pt x="674" y="0"/>
                  </a:lnTo>
                  <a:lnTo>
                    <a:pt x="674" y="0"/>
                  </a:lnTo>
                  <a:lnTo>
                    <a:pt x="693" y="0"/>
                  </a:lnTo>
                  <a:lnTo>
                    <a:pt x="711" y="0"/>
                  </a:lnTo>
                  <a:lnTo>
                    <a:pt x="711" y="0"/>
                  </a:lnTo>
                  <a:lnTo>
                    <a:pt x="728" y="0"/>
                  </a:lnTo>
                  <a:lnTo>
                    <a:pt x="728" y="251"/>
                  </a:lnTo>
                  <a:lnTo>
                    <a:pt x="0" y="74"/>
                  </a:lnTo>
                  <a:close/>
                </a:path>
              </a:pathLst>
            </a:custGeom>
            <a:solidFill>
              <a:srgbClr val="FFFFCC"/>
            </a:solidFill>
            <a:ln w="17463">
              <a:solidFill>
                <a:srgbClr val="000000"/>
              </a:solidFill>
              <a:prstDash val="solid"/>
              <a:round/>
              <a:headEnd/>
              <a:tailEnd/>
            </a:ln>
          </p:spPr>
          <p:txBody>
            <a:bodyPr/>
            <a:lstStyle/>
            <a:p>
              <a:endParaRPr lang="es-ES"/>
            </a:p>
          </p:txBody>
        </p:sp>
        <p:sp>
          <p:nvSpPr>
            <p:cNvPr id="488461" name="Freeform 13"/>
            <p:cNvSpPr>
              <a:spLocks/>
            </p:cNvSpPr>
            <p:nvPr/>
          </p:nvSpPr>
          <p:spPr bwMode="auto">
            <a:xfrm>
              <a:off x="848" y="3389"/>
              <a:ext cx="2060" cy="525"/>
            </a:xfrm>
            <a:custGeom>
              <a:avLst/>
              <a:gdLst/>
              <a:ahLst/>
              <a:cxnLst>
                <a:cxn ang="0">
                  <a:pos x="2056" y="22"/>
                </a:cxn>
                <a:cxn ang="0">
                  <a:pos x="2041" y="49"/>
                </a:cxn>
                <a:cxn ang="0">
                  <a:pos x="2015" y="74"/>
                </a:cxn>
                <a:cxn ang="0">
                  <a:pos x="1985" y="96"/>
                </a:cxn>
                <a:cxn ang="0">
                  <a:pos x="1939" y="119"/>
                </a:cxn>
                <a:cxn ang="0">
                  <a:pos x="1883" y="141"/>
                </a:cxn>
                <a:cxn ang="0">
                  <a:pos x="1818" y="164"/>
                </a:cxn>
                <a:cxn ang="0">
                  <a:pos x="1758" y="180"/>
                </a:cxn>
                <a:cxn ang="0">
                  <a:pos x="1678" y="197"/>
                </a:cxn>
                <a:cxn ang="0">
                  <a:pos x="1589" y="213"/>
                </a:cxn>
                <a:cxn ang="0">
                  <a:pos x="1497" y="225"/>
                </a:cxn>
                <a:cxn ang="0">
                  <a:pos x="1414" y="236"/>
                </a:cxn>
                <a:cxn ang="0">
                  <a:pos x="1313" y="244"/>
                </a:cxn>
                <a:cxn ang="0">
                  <a:pos x="1207" y="250"/>
                </a:cxn>
                <a:cxn ang="0">
                  <a:pos x="1103" y="252"/>
                </a:cxn>
                <a:cxn ang="0">
                  <a:pos x="1013" y="254"/>
                </a:cxn>
                <a:cxn ang="0">
                  <a:pos x="905" y="252"/>
                </a:cxn>
                <a:cxn ang="0">
                  <a:pos x="799" y="248"/>
                </a:cxn>
                <a:cxn ang="0">
                  <a:pos x="695" y="240"/>
                </a:cxn>
                <a:cxn ang="0">
                  <a:pos x="611" y="232"/>
                </a:cxn>
                <a:cxn ang="0">
                  <a:pos x="514" y="219"/>
                </a:cxn>
                <a:cxn ang="0">
                  <a:pos x="425" y="205"/>
                </a:cxn>
                <a:cxn ang="0">
                  <a:pos x="341" y="189"/>
                </a:cxn>
                <a:cxn ang="0">
                  <a:pos x="263" y="170"/>
                </a:cxn>
                <a:cxn ang="0">
                  <a:pos x="207" y="154"/>
                </a:cxn>
                <a:cxn ang="0">
                  <a:pos x="147" y="131"/>
                </a:cxn>
                <a:cxn ang="0">
                  <a:pos x="95" y="106"/>
                </a:cxn>
                <a:cxn ang="0">
                  <a:pos x="56" y="82"/>
                </a:cxn>
                <a:cxn ang="0">
                  <a:pos x="30" y="61"/>
                </a:cxn>
                <a:cxn ang="0">
                  <a:pos x="8" y="35"/>
                </a:cxn>
                <a:cxn ang="0">
                  <a:pos x="0" y="10"/>
                </a:cxn>
                <a:cxn ang="0">
                  <a:pos x="0" y="285"/>
                </a:cxn>
                <a:cxn ang="0">
                  <a:pos x="13" y="312"/>
                </a:cxn>
                <a:cxn ang="0">
                  <a:pos x="30" y="332"/>
                </a:cxn>
                <a:cxn ang="0">
                  <a:pos x="62" y="357"/>
                </a:cxn>
                <a:cxn ang="0">
                  <a:pos x="103" y="382"/>
                </a:cxn>
                <a:cxn ang="0">
                  <a:pos x="155" y="406"/>
                </a:cxn>
                <a:cxn ang="0">
                  <a:pos x="207" y="425"/>
                </a:cxn>
                <a:cxn ang="0">
                  <a:pos x="276" y="443"/>
                </a:cxn>
                <a:cxn ang="0">
                  <a:pos x="354" y="462"/>
                </a:cxn>
                <a:cxn ang="0">
                  <a:pos x="438" y="478"/>
                </a:cxn>
                <a:cxn ang="0">
                  <a:pos x="514" y="490"/>
                </a:cxn>
                <a:cxn ang="0">
                  <a:pos x="611" y="503"/>
                </a:cxn>
                <a:cxn ang="0">
                  <a:pos x="712" y="513"/>
                </a:cxn>
                <a:cxn ang="0">
                  <a:pos x="816" y="519"/>
                </a:cxn>
                <a:cxn ang="0">
                  <a:pos x="922" y="523"/>
                </a:cxn>
                <a:cxn ang="0">
                  <a:pos x="1013" y="525"/>
                </a:cxn>
                <a:cxn ang="0">
                  <a:pos x="1121" y="523"/>
                </a:cxn>
                <a:cxn ang="0">
                  <a:pos x="1224" y="519"/>
                </a:cxn>
                <a:cxn ang="0">
                  <a:pos x="1330" y="513"/>
                </a:cxn>
                <a:cxn ang="0">
                  <a:pos x="1414" y="507"/>
                </a:cxn>
                <a:cxn ang="0">
                  <a:pos x="1512" y="494"/>
                </a:cxn>
                <a:cxn ang="0">
                  <a:pos x="1605" y="482"/>
                </a:cxn>
                <a:cxn ang="0">
                  <a:pos x="1691" y="466"/>
                </a:cxn>
                <a:cxn ang="0">
                  <a:pos x="1758" y="451"/>
                </a:cxn>
                <a:cxn ang="0">
                  <a:pos x="1829" y="431"/>
                </a:cxn>
                <a:cxn ang="0">
                  <a:pos x="1894" y="410"/>
                </a:cxn>
                <a:cxn ang="0">
                  <a:pos x="1948" y="386"/>
                </a:cxn>
                <a:cxn ang="0">
                  <a:pos x="1985" y="367"/>
                </a:cxn>
                <a:cxn ang="0">
                  <a:pos x="2019" y="340"/>
                </a:cxn>
                <a:cxn ang="0">
                  <a:pos x="2043" y="316"/>
                </a:cxn>
                <a:cxn ang="0">
                  <a:pos x="2058" y="289"/>
                </a:cxn>
              </a:cxnLst>
              <a:rect l="0" t="0" r="r" b="b"/>
              <a:pathLst>
                <a:path w="2060" h="525">
                  <a:moveTo>
                    <a:pt x="2060" y="0"/>
                  </a:moveTo>
                  <a:lnTo>
                    <a:pt x="2060" y="4"/>
                  </a:lnTo>
                  <a:lnTo>
                    <a:pt x="2060" y="4"/>
                  </a:lnTo>
                  <a:lnTo>
                    <a:pt x="2058" y="10"/>
                  </a:lnTo>
                  <a:lnTo>
                    <a:pt x="2058" y="14"/>
                  </a:lnTo>
                  <a:lnTo>
                    <a:pt x="2058" y="18"/>
                  </a:lnTo>
                  <a:lnTo>
                    <a:pt x="2058" y="18"/>
                  </a:lnTo>
                  <a:lnTo>
                    <a:pt x="2056" y="22"/>
                  </a:lnTo>
                  <a:lnTo>
                    <a:pt x="2054" y="26"/>
                  </a:lnTo>
                  <a:lnTo>
                    <a:pt x="2054" y="26"/>
                  </a:lnTo>
                  <a:lnTo>
                    <a:pt x="2052" y="30"/>
                  </a:lnTo>
                  <a:lnTo>
                    <a:pt x="2050" y="35"/>
                  </a:lnTo>
                  <a:lnTo>
                    <a:pt x="2047" y="41"/>
                  </a:lnTo>
                  <a:lnTo>
                    <a:pt x="2047" y="41"/>
                  </a:lnTo>
                  <a:lnTo>
                    <a:pt x="2043" y="45"/>
                  </a:lnTo>
                  <a:lnTo>
                    <a:pt x="2041" y="49"/>
                  </a:lnTo>
                  <a:lnTo>
                    <a:pt x="2037" y="53"/>
                  </a:lnTo>
                  <a:lnTo>
                    <a:pt x="2037" y="53"/>
                  </a:lnTo>
                  <a:lnTo>
                    <a:pt x="2034" y="57"/>
                  </a:lnTo>
                  <a:lnTo>
                    <a:pt x="2030" y="61"/>
                  </a:lnTo>
                  <a:lnTo>
                    <a:pt x="2030" y="61"/>
                  </a:lnTo>
                  <a:lnTo>
                    <a:pt x="2024" y="65"/>
                  </a:lnTo>
                  <a:lnTo>
                    <a:pt x="2019" y="69"/>
                  </a:lnTo>
                  <a:lnTo>
                    <a:pt x="2015" y="74"/>
                  </a:lnTo>
                  <a:lnTo>
                    <a:pt x="2015" y="74"/>
                  </a:lnTo>
                  <a:lnTo>
                    <a:pt x="2008" y="78"/>
                  </a:lnTo>
                  <a:lnTo>
                    <a:pt x="2004" y="82"/>
                  </a:lnTo>
                  <a:lnTo>
                    <a:pt x="2004" y="82"/>
                  </a:lnTo>
                  <a:lnTo>
                    <a:pt x="1998" y="86"/>
                  </a:lnTo>
                  <a:lnTo>
                    <a:pt x="1991" y="92"/>
                  </a:lnTo>
                  <a:lnTo>
                    <a:pt x="1985" y="96"/>
                  </a:lnTo>
                  <a:lnTo>
                    <a:pt x="1985" y="96"/>
                  </a:lnTo>
                  <a:lnTo>
                    <a:pt x="1978" y="100"/>
                  </a:lnTo>
                  <a:lnTo>
                    <a:pt x="1970" y="102"/>
                  </a:lnTo>
                  <a:lnTo>
                    <a:pt x="1970" y="102"/>
                  </a:lnTo>
                  <a:lnTo>
                    <a:pt x="1963" y="106"/>
                  </a:lnTo>
                  <a:lnTo>
                    <a:pt x="1954" y="110"/>
                  </a:lnTo>
                  <a:lnTo>
                    <a:pt x="1948" y="115"/>
                  </a:lnTo>
                  <a:lnTo>
                    <a:pt x="1948" y="115"/>
                  </a:lnTo>
                  <a:lnTo>
                    <a:pt x="1939" y="119"/>
                  </a:lnTo>
                  <a:lnTo>
                    <a:pt x="1931" y="123"/>
                  </a:lnTo>
                  <a:lnTo>
                    <a:pt x="1922" y="127"/>
                  </a:lnTo>
                  <a:lnTo>
                    <a:pt x="1922" y="127"/>
                  </a:lnTo>
                  <a:lnTo>
                    <a:pt x="1913" y="131"/>
                  </a:lnTo>
                  <a:lnTo>
                    <a:pt x="1903" y="135"/>
                  </a:lnTo>
                  <a:lnTo>
                    <a:pt x="1903" y="135"/>
                  </a:lnTo>
                  <a:lnTo>
                    <a:pt x="1894" y="139"/>
                  </a:lnTo>
                  <a:lnTo>
                    <a:pt x="1883" y="141"/>
                  </a:lnTo>
                  <a:lnTo>
                    <a:pt x="1872" y="145"/>
                  </a:lnTo>
                  <a:lnTo>
                    <a:pt x="1872" y="145"/>
                  </a:lnTo>
                  <a:lnTo>
                    <a:pt x="1864" y="150"/>
                  </a:lnTo>
                  <a:lnTo>
                    <a:pt x="1853" y="154"/>
                  </a:lnTo>
                  <a:lnTo>
                    <a:pt x="1853" y="154"/>
                  </a:lnTo>
                  <a:lnTo>
                    <a:pt x="1842" y="156"/>
                  </a:lnTo>
                  <a:lnTo>
                    <a:pt x="1829" y="160"/>
                  </a:lnTo>
                  <a:lnTo>
                    <a:pt x="1818" y="164"/>
                  </a:lnTo>
                  <a:lnTo>
                    <a:pt x="1818" y="164"/>
                  </a:lnTo>
                  <a:lnTo>
                    <a:pt x="1808" y="166"/>
                  </a:lnTo>
                  <a:lnTo>
                    <a:pt x="1795" y="170"/>
                  </a:lnTo>
                  <a:lnTo>
                    <a:pt x="1795" y="170"/>
                  </a:lnTo>
                  <a:lnTo>
                    <a:pt x="1782" y="172"/>
                  </a:lnTo>
                  <a:lnTo>
                    <a:pt x="1771" y="176"/>
                  </a:lnTo>
                  <a:lnTo>
                    <a:pt x="1758" y="180"/>
                  </a:lnTo>
                  <a:lnTo>
                    <a:pt x="1758" y="180"/>
                  </a:lnTo>
                  <a:lnTo>
                    <a:pt x="1745" y="182"/>
                  </a:lnTo>
                  <a:lnTo>
                    <a:pt x="1732" y="186"/>
                  </a:lnTo>
                  <a:lnTo>
                    <a:pt x="1719" y="189"/>
                  </a:lnTo>
                  <a:lnTo>
                    <a:pt x="1719" y="189"/>
                  </a:lnTo>
                  <a:lnTo>
                    <a:pt x="1706" y="191"/>
                  </a:lnTo>
                  <a:lnTo>
                    <a:pt x="1691" y="195"/>
                  </a:lnTo>
                  <a:lnTo>
                    <a:pt x="1691" y="195"/>
                  </a:lnTo>
                  <a:lnTo>
                    <a:pt x="1678" y="197"/>
                  </a:lnTo>
                  <a:lnTo>
                    <a:pt x="1663" y="201"/>
                  </a:lnTo>
                  <a:lnTo>
                    <a:pt x="1650" y="203"/>
                  </a:lnTo>
                  <a:lnTo>
                    <a:pt x="1650" y="203"/>
                  </a:lnTo>
                  <a:lnTo>
                    <a:pt x="1635" y="205"/>
                  </a:lnTo>
                  <a:lnTo>
                    <a:pt x="1620" y="207"/>
                  </a:lnTo>
                  <a:lnTo>
                    <a:pt x="1620" y="207"/>
                  </a:lnTo>
                  <a:lnTo>
                    <a:pt x="1605" y="211"/>
                  </a:lnTo>
                  <a:lnTo>
                    <a:pt x="1589" y="213"/>
                  </a:lnTo>
                  <a:lnTo>
                    <a:pt x="1574" y="215"/>
                  </a:lnTo>
                  <a:lnTo>
                    <a:pt x="1574" y="215"/>
                  </a:lnTo>
                  <a:lnTo>
                    <a:pt x="1559" y="217"/>
                  </a:lnTo>
                  <a:lnTo>
                    <a:pt x="1544" y="219"/>
                  </a:lnTo>
                  <a:lnTo>
                    <a:pt x="1544" y="219"/>
                  </a:lnTo>
                  <a:lnTo>
                    <a:pt x="1529" y="221"/>
                  </a:lnTo>
                  <a:lnTo>
                    <a:pt x="1512" y="223"/>
                  </a:lnTo>
                  <a:lnTo>
                    <a:pt x="1497" y="225"/>
                  </a:lnTo>
                  <a:lnTo>
                    <a:pt x="1497" y="225"/>
                  </a:lnTo>
                  <a:lnTo>
                    <a:pt x="1481" y="228"/>
                  </a:lnTo>
                  <a:lnTo>
                    <a:pt x="1464" y="230"/>
                  </a:lnTo>
                  <a:lnTo>
                    <a:pt x="1447" y="232"/>
                  </a:lnTo>
                  <a:lnTo>
                    <a:pt x="1447" y="232"/>
                  </a:lnTo>
                  <a:lnTo>
                    <a:pt x="1432" y="234"/>
                  </a:lnTo>
                  <a:lnTo>
                    <a:pt x="1414" y="236"/>
                  </a:lnTo>
                  <a:lnTo>
                    <a:pt x="1414" y="236"/>
                  </a:lnTo>
                  <a:lnTo>
                    <a:pt x="1397" y="238"/>
                  </a:lnTo>
                  <a:lnTo>
                    <a:pt x="1382" y="238"/>
                  </a:lnTo>
                  <a:lnTo>
                    <a:pt x="1365" y="240"/>
                  </a:lnTo>
                  <a:lnTo>
                    <a:pt x="1365" y="240"/>
                  </a:lnTo>
                  <a:lnTo>
                    <a:pt x="1348" y="242"/>
                  </a:lnTo>
                  <a:lnTo>
                    <a:pt x="1330" y="242"/>
                  </a:lnTo>
                  <a:lnTo>
                    <a:pt x="1330" y="242"/>
                  </a:lnTo>
                  <a:lnTo>
                    <a:pt x="1313" y="244"/>
                  </a:lnTo>
                  <a:lnTo>
                    <a:pt x="1296" y="246"/>
                  </a:lnTo>
                  <a:lnTo>
                    <a:pt x="1278" y="246"/>
                  </a:lnTo>
                  <a:lnTo>
                    <a:pt x="1278" y="246"/>
                  </a:lnTo>
                  <a:lnTo>
                    <a:pt x="1261" y="248"/>
                  </a:lnTo>
                  <a:lnTo>
                    <a:pt x="1244" y="248"/>
                  </a:lnTo>
                  <a:lnTo>
                    <a:pt x="1244" y="248"/>
                  </a:lnTo>
                  <a:lnTo>
                    <a:pt x="1224" y="248"/>
                  </a:lnTo>
                  <a:lnTo>
                    <a:pt x="1207" y="250"/>
                  </a:lnTo>
                  <a:lnTo>
                    <a:pt x="1190" y="250"/>
                  </a:lnTo>
                  <a:lnTo>
                    <a:pt x="1190" y="250"/>
                  </a:lnTo>
                  <a:lnTo>
                    <a:pt x="1175" y="252"/>
                  </a:lnTo>
                  <a:lnTo>
                    <a:pt x="1155" y="252"/>
                  </a:lnTo>
                  <a:lnTo>
                    <a:pt x="1138" y="252"/>
                  </a:lnTo>
                  <a:lnTo>
                    <a:pt x="1138" y="252"/>
                  </a:lnTo>
                  <a:lnTo>
                    <a:pt x="1121" y="252"/>
                  </a:lnTo>
                  <a:lnTo>
                    <a:pt x="1103" y="252"/>
                  </a:lnTo>
                  <a:lnTo>
                    <a:pt x="1103" y="252"/>
                  </a:lnTo>
                  <a:lnTo>
                    <a:pt x="1084" y="254"/>
                  </a:lnTo>
                  <a:lnTo>
                    <a:pt x="1067" y="254"/>
                  </a:lnTo>
                  <a:lnTo>
                    <a:pt x="1049" y="254"/>
                  </a:lnTo>
                  <a:lnTo>
                    <a:pt x="1049" y="254"/>
                  </a:lnTo>
                  <a:lnTo>
                    <a:pt x="1030" y="254"/>
                  </a:lnTo>
                  <a:lnTo>
                    <a:pt x="1013" y="254"/>
                  </a:lnTo>
                  <a:lnTo>
                    <a:pt x="1013" y="254"/>
                  </a:lnTo>
                  <a:lnTo>
                    <a:pt x="995" y="254"/>
                  </a:lnTo>
                  <a:lnTo>
                    <a:pt x="976" y="254"/>
                  </a:lnTo>
                  <a:lnTo>
                    <a:pt x="959" y="252"/>
                  </a:lnTo>
                  <a:lnTo>
                    <a:pt x="959" y="252"/>
                  </a:lnTo>
                  <a:lnTo>
                    <a:pt x="941" y="252"/>
                  </a:lnTo>
                  <a:lnTo>
                    <a:pt x="922" y="252"/>
                  </a:lnTo>
                  <a:lnTo>
                    <a:pt x="922" y="252"/>
                  </a:lnTo>
                  <a:lnTo>
                    <a:pt x="905" y="252"/>
                  </a:lnTo>
                  <a:lnTo>
                    <a:pt x="887" y="252"/>
                  </a:lnTo>
                  <a:lnTo>
                    <a:pt x="870" y="250"/>
                  </a:lnTo>
                  <a:lnTo>
                    <a:pt x="870" y="250"/>
                  </a:lnTo>
                  <a:lnTo>
                    <a:pt x="851" y="250"/>
                  </a:lnTo>
                  <a:lnTo>
                    <a:pt x="833" y="248"/>
                  </a:lnTo>
                  <a:lnTo>
                    <a:pt x="816" y="248"/>
                  </a:lnTo>
                  <a:lnTo>
                    <a:pt x="816" y="248"/>
                  </a:lnTo>
                  <a:lnTo>
                    <a:pt x="799" y="248"/>
                  </a:lnTo>
                  <a:lnTo>
                    <a:pt x="782" y="246"/>
                  </a:lnTo>
                  <a:lnTo>
                    <a:pt x="782" y="246"/>
                  </a:lnTo>
                  <a:lnTo>
                    <a:pt x="764" y="246"/>
                  </a:lnTo>
                  <a:lnTo>
                    <a:pt x="747" y="244"/>
                  </a:lnTo>
                  <a:lnTo>
                    <a:pt x="730" y="242"/>
                  </a:lnTo>
                  <a:lnTo>
                    <a:pt x="730" y="242"/>
                  </a:lnTo>
                  <a:lnTo>
                    <a:pt x="712" y="242"/>
                  </a:lnTo>
                  <a:lnTo>
                    <a:pt x="695" y="240"/>
                  </a:lnTo>
                  <a:lnTo>
                    <a:pt x="695" y="240"/>
                  </a:lnTo>
                  <a:lnTo>
                    <a:pt x="678" y="238"/>
                  </a:lnTo>
                  <a:lnTo>
                    <a:pt x="661" y="238"/>
                  </a:lnTo>
                  <a:lnTo>
                    <a:pt x="643" y="236"/>
                  </a:lnTo>
                  <a:lnTo>
                    <a:pt x="643" y="236"/>
                  </a:lnTo>
                  <a:lnTo>
                    <a:pt x="628" y="234"/>
                  </a:lnTo>
                  <a:lnTo>
                    <a:pt x="611" y="232"/>
                  </a:lnTo>
                  <a:lnTo>
                    <a:pt x="611" y="232"/>
                  </a:lnTo>
                  <a:lnTo>
                    <a:pt x="594" y="230"/>
                  </a:lnTo>
                  <a:lnTo>
                    <a:pt x="579" y="228"/>
                  </a:lnTo>
                  <a:lnTo>
                    <a:pt x="561" y="225"/>
                  </a:lnTo>
                  <a:lnTo>
                    <a:pt x="561" y="225"/>
                  </a:lnTo>
                  <a:lnTo>
                    <a:pt x="546" y="223"/>
                  </a:lnTo>
                  <a:lnTo>
                    <a:pt x="531" y="221"/>
                  </a:lnTo>
                  <a:lnTo>
                    <a:pt x="514" y="219"/>
                  </a:lnTo>
                  <a:lnTo>
                    <a:pt x="514" y="219"/>
                  </a:lnTo>
                  <a:lnTo>
                    <a:pt x="499" y="217"/>
                  </a:lnTo>
                  <a:lnTo>
                    <a:pt x="483" y="215"/>
                  </a:lnTo>
                  <a:lnTo>
                    <a:pt x="483" y="215"/>
                  </a:lnTo>
                  <a:lnTo>
                    <a:pt x="468" y="213"/>
                  </a:lnTo>
                  <a:lnTo>
                    <a:pt x="453" y="211"/>
                  </a:lnTo>
                  <a:lnTo>
                    <a:pt x="438" y="207"/>
                  </a:lnTo>
                  <a:lnTo>
                    <a:pt x="438" y="207"/>
                  </a:lnTo>
                  <a:lnTo>
                    <a:pt x="425" y="205"/>
                  </a:lnTo>
                  <a:lnTo>
                    <a:pt x="410" y="203"/>
                  </a:lnTo>
                  <a:lnTo>
                    <a:pt x="410" y="203"/>
                  </a:lnTo>
                  <a:lnTo>
                    <a:pt x="395" y="201"/>
                  </a:lnTo>
                  <a:lnTo>
                    <a:pt x="382" y="197"/>
                  </a:lnTo>
                  <a:lnTo>
                    <a:pt x="367" y="195"/>
                  </a:lnTo>
                  <a:lnTo>
                    <a:pt x="367" y="195"/>
                  </a:lnTo>
                  <a:lnTo>
                    <a:pt x="354" y="191"/>
                  </a:lnTo>
                  <a:lnTo>
                    <a:pt x="341" y="189"/>
                  </a:lnTo>
                  <a:lnTo>
                    <a:pt x="341" y="189"/>
                  </a:lnTo>
                  <a:lnTo>
                    <a:pt x="328" y="186"/>
                  </a:lnTo>
                  <a:lnTo>
                    <a:pt x="315" y="182"/>
                  </a:lnTo>
                  <a:lnTo>
                    <a:pt x="302" y="180"/>
                  </a:lnTo>
                  <a:lnTo>
                    <a:pt x="302" y="180"/>
                  </a:lnTo>
                  <a:lnTo>
                    <a:pt x="289" y="176"/>
                  </a:lnTo>
                  <a:lnTo>
                    <a:pt x="276" y="172"/>
                  </a:lnTo>
                  <a:lnTo>
                    <a:pt x="263" y="170"/>
                  </a:lnTo>
                  <a:lnTo>
                    <a:pt x="263" y="170"/>
                  </a:lnTo>
                  <a:lnTo>
                    <a:pt x="252" y="166"/>
                  </a:lnTo>
                  <a:lnTo>
                    <a:pt x="239" y="164"/>
                  </a:lnTo>
                  <a:lnTo>
                    <a:pt x="239" y="164"/>
                  </a:lnTo>
                  <a:lnTo>
                    <a:pt x="229" y="160"/>
                  </a:lnTo>
                  <a:lnTo>
                    <a:pt x="218" y="156"/>
                  </a:lnTo>
                  <a:lnTo>
                    <a:pt x="207" y="154"/>
                  </a:lnTo>
                  <a:lnTo>
                    <a:pt x="207" y="154"/>
                  </a:lnTo>
                  <a:lnTo>
                    <a:pt x="196" y="150"/>
                  </a:lnTo>
                  <a:lnTo>
                    <a:pt x="185" y="145"/>
                  </a:lnTo>
                  <a:lnTo>
                    <a:pt x="185" y="145"/>
                  </a:lnTo>
                  <a:lnTo>
                    <a:pt x="175" y="141"/>
                  </a:lnTo>
                  <a:lnTo>
                    <a:pt x="166" y="139"/>
                  </a:lnTo>
                  <a:lnTo>
                    <a:pt x="155" y="135"/>
                  </a:lnTo>
                  <a:lnTo>
                    <a:pt x="155" y="135"/>
                  </a:lnTo>
                  <a:lnTo>
                    <a:pt x="147" y="131"/>
                  </a:lnTo>
                  <a:lnTo>
                    <a:pt x="138" y="127"/>
                  </a:lnTo>
                  <a:lnTo>
                    <a:pt x="138" y="127"/>
                  </a:lnTo>
                  <a:lnTo>
                    <a:pt x="129" y="123"/>
                  </a:lnTo>
                  <a:lnTo>
                    <a:pt x="121" y="119"/>
                  </a:lnTo>
                  <a:lnTo>
                    <a:pt x="112" y="115"/>
                  </a:lnTo>
                  <a:lnTo>
                    <a:pt x="112" y="115"/>
                  </a:lnTo>
                  <a:lnTo>
                    <a:pt x="103" y="110"/>
                  </a:lnTo>
                  <a:lnTo>
                    <a:pt x="95" y="106"/>
                  </a:lnTo>
                  <a:lnTo>
                    <a:pt x="88" y="102"/>
                  </a:lnTo>
                  <a:lnTo>
                    <a:pt x="88" y="102"/>
                  </a:lnTo>
                  <a:lnTo>
                    <a:pt x="82" y="100"/>
                  </a:lnTo>
                  <a:lnTo>
                    <a:pt x="75" y="96"/>
                  </a:lnTo>
                  <a:lnTo>
                    <a:pt x="75" y="96"/>
                  </a:lnTo>
                  <a:lnTo>
                    <a:pt x="67" y="92"/>
                  </a:lnTo>
                  <a:lnTo>
                    <a:pt x="62" y="86"/>
                  </a:lnTo>
                  <a:lnTo>
                    <a:pt x="56" y="82"/>
                  </a:lnTo>
                  <a:lnTo>
                    <a:pt x="56" y="82"/>
                  </a:lnTo>
                  <a:lnTo>
                    <a:pt x="49" y="78"/>
                  </a:lnTo>
                  <a:lnTo>
                    <a:pt x="45" y="74"/>
                  </a:lnTo>
                  <a:lnTo>
                    <a:pt x="45" y="74"/>
                  </a:lnTo>
                  <a:lnTo>
                    <a:pt x="39" y="69"/>
                  </a:lnTo>
                  <a:lnTo>
                    <a:pt x="34" y="65"/>
                  </a:lnTo>
                  <a:lnTo>
                    <a:pt x="30" y="61"/>
                  </a:lnTo>
                  <a:lnTo>
                    <a:pt x="30" y="61"/>
                  </a:lnTo>
                  <a:lnTo>
                    <a:pt x="26" y="57"/>
                  </a:lnTo>
                  <a:lnTo>
                    <a:pt x="21" y="53"/>
                  </a:lnTo>
                  <a:lnTo>
                    <a:pt x="21" y="53"/>
                  </a:lnTo>
                  <a:lnTo>
                    <a:pt x="19" y="49"/>
                  </a:lnTo>
                  <a:lnTo>
                    <a:pt x="15" y="45"/>
                  </a:lnTo>
                  <a:lnTo>
                    <a:pt x="13" y="41"/>
                  </a:lnTo>
                  <a:lnTo>
                    <a:pt x="13" y="41"/>
                  </a:lnTo>
                  <a:lnTo>
                    <a:pt x="8" y="35"/>
                  </a:lnTo>
                  <a:lnTo>
                    <a:pt x="6" y="30"/>
                  </a:lnTo>
                  <a:lnTo>
                    <a:pt x="4" y="26"/>
                  </a:lnTo>
                  <a:lnTo>
                    <a:pt x="4" y="26"/>
                  </a:lnTo>
                  <a:lnTo>
                    <a:pt x="4" y="22"/>
                  </a:lnTo>
                  <a:lnTo>
                    <a:pt x="2" y="18"/>
                  </a:lnTo>
                  <a:lnTo>
                    <a:pt x="2" y="18"/>
                  </a:lnTo>
                  <a:lnTo>
                    <a:pt x="0" y="14"/>
                  </a:lnTo>
                  <a:lnTo>
                    <a:pt x="0" y="10"/>
                  </a:lnTo>
                  <a:lnTo>
                    <a:pt x="0" y="4"/>
                  </a:lnTo>
                  <a:lnTo>
                    <a:pt x="0" y="4"/>
                  </a:lnTo>
                  <a:lnTo>
                    <a:pt x="0" y="0"/>
                  </a:lnTo>
                  <a:lnTo>
                    <a:pt x="0" y="271"/>
                  </a:lnTo>
                  <a:lnTo>
                    <a:pt x="0" y="275"/>
                  </a:lnTo>
                  <a:lnTo>
                    <a:pt x="0" y="275"/>
                  </a:lnTo>
                  <a:lnTo>
                    <a:pt x="0" y="281"/>
                  </a:lnTo>
                  <a:lnTo>
                    <a:pt x="0" y="285"/>
                  </a:lnTo>
                  <a:lnTo>
                    <a:pt x="2" y="289"/>
                  </a:lnTo>
                  <a:lnTo>
                    <a:pt x="2" y="289"/>
                  </a:lnTo>
                  <a:lnTo>
                    <a:pt x="4" y="293"/>
                  </a:lnTo>
                  <a:lnTo>
                    <a:pt x="4" y="297"/>
                  </a:lnTo>
                  <a:lnTo>
                    <a:pt x="4" y="297"/>
                  </a:lnTo>
                  <a:lnTo>
                    <a:pt x="6" y="301"/>
                  </a:lnTo>
                  <a:lnTo>
                    <a:pt x="8" y="306"/>
                  </a:lnTo>
                  <a:lnTo>
                    <a:pt x="13" y="312"/>
                  </a:lnTo>
                  <a:lnTo>
                    <a:pt x="13" y="312"/>
                  </a:lnTo>
                  <a:lnTo>
                    <a:pt x="15" y="316"/>
                  </a:lnTo>
                  <a:lnTo>
                    <a:pt x="19" y="320"/>
                  </a:lnTo>
                  <a:lnTo>
                    <a:pt x="21" y="324"/>
                  </a:lnTo>
                  <a:lnTo>
                    <a:pt x="21" y="324"/>
                  </a:lnTo>
                  <a:lnTo>
                    <a:pt x="26" y="328"/>
                  </a:lnTo>
                  <a:lnTo>
                    <a:pt x="30" y="332"/>
                  </a:lnTo>
                  <a:lnTo>
                    <a:pt x="30" y="332"/>
                  </a:lnTo>
                  <a:lnTo>
                    <a:pt x="34" y="336"/>
                  </a:lnTo>
                  <a:lnTo>
                    <a:pt x="39" y="340"/>
                  </a:lnTo>
                  <a:lnTo>
                    <a:pt x="45" y="345"/>
                  </a:lnTo>
                  <a:lnTo>
                    <a:pt x="45" y="345"/>
                  </a:lnTo>
                  <a:lnTo>
                    <a:pt x="49" y="349"/>
                  </a:lnTo>
                  <a:lnTo>
                    <a:pt x="56" y="353"/>
                  </a:lnTo>
                  <a:lnTo>
                    <a:pt x="56" y="353"/>
                  </a:lnTo>
                  <a:lnTo>
                    <a:pt x="62" y="357"/>
                  </a:lnTo>
                  <a:lnTo>
                    <a:pt x="67" y="363"/>
                  </a:lnTo>
                  <a:lnTo>
                    <a:pt x="75" y="367"/>
                  </a:lnTo>
                  <a:lnTo>
                    <a:pt x="75" y="367"/>
                  </a:lnTo>
                  <a:lnTo>
                    <a:pt x="82" y="371"/>
                  </a:lnTo>
                  <a:lnTo>
                    <a:pt x="88" y="373"/>
                  </a:lnTo>
                  <a:lnTo>
                    <a:pt x="88" y="373"/>
                  </a:lnTo>
                  <a:lnTo>
                    <a:pt x="95" y="377"/>
                  </a:lnTo>
                  <a:lnTo>
                    <a:pt x="103" y="382"/>
                  </a:lnTo>
                  <a:lnTo>
                    <a:pt x="112" y="386"/>
                  </a:lnTo>
                  <a:lnTo>
                    <a:pt x="112" y="386"/>
                  </a:lnTo>
                  <a:lnTo>
                    <a:pt x="121" y="390"/>
                  </a:lnTo>
                  <a:lnTo>
                    <a:pt x="129" y="394"/>
                  </a:lnTo>
                  <a:lnTo>
                    <a:pt x="138" y="398"/>
                  </a:lnTo>
                  <a:lnTo>
                    <a:pt x="138" y="398"/>
                  </a:lnTo>
                  <a:lnTo>
                    <a:pt x="147" y="402"/>
                  </a:lnTo>
                  <a:lnTo>
                    <a:pt x="155" y="406"/>
                  </a:lnTo>
                  <a:lnTo>
                    <a:pt x="155" y="406"/>
                  </a:lnTo>
                  <a:lnTo>
                    <a:pt x="166" y="410"/>
                  </a:lnTo>
                  <a:lnTo>
                    <a:pt x="175" y="412"/>
                  </a:lnTo>
                  <a:lnTo>
                    <a:pt x="185" y="416"/>
                  </a:lnTo>
                  <a:lnTo>
                    <a:pt x="185" y="416"/>
                  </a:lnTo>
                  <a:lnTo>
                    <a:pt x="196" y="421"/>
                  </a:lnTo>
                  <a:lnTo>
                    <a:pt x="207" y="425"/>
                  </a:lnTo>
                  <a:lnTo>
                    <a:pt x="207" y="425"/>
                  </a:lnTo>
                  <a:lnTo>
                    <a:pt x="218" y="427"/>
                  </a:lnTo>
                  <a:lnTo>
                    <a:pt x="229" y="431"/>
                  </a:lnTo>
                  <a:lnTo>
                    <a:pt x="239" y="435"/>
                  </a:lnTo>
                  <a:lnTo>
                    <a:pt x="239" y="435"/>
                  </a:lnTo>
                  <a:lnTo>
                    <a:pt x="252" y="437"/>
                  </a:lnTo>
                  <a:lnTo>
                    <a:pt x="263" y="441"/>
                  </a:lnTo>
                  <a:lnTo>
                    <a:pt x="263" y="441"/>
                  </a:lnTo>
                  <a:lnTo>
                    <a:pt x="276" y="443"/>
                  </a:lnTo>
                  <a:lnTo>
                    <a:pt x="289" y="447"/>
                  </a:lnTo>
                  <a:lnTo>
                    <a:pt x="302" y="451"/>
                  </a:lnTo>
                  <a:lnTo>
                    <a:pt x="302" y="451"/>
                  </a:lnTo>
                  <a:lnTo>
                    <a:pt x="315" y="453"/>
                  </a:lnTo>
                  <a:lnTo>
                    <a:pt x="328" y="457"/>
                  </a:lnTo>
                  <a:lnTo>
                    <a:pt x="341" y="460"/>
                  </a:lnTo>
                  <a:lnTo>
                    <a:pt x="341" y="460"/>
                  </a:lnTo>
                  <a:lnTo>
                    <a:pt x="354" y="462"/>
                  </a:lnTo>
                  <a:lnTo>
                    <a:pt x="367" y="466"/>
                  </a:lnTo>
                  <a:lnTo>
                    <a:pt x="367" y="466"/>
                  </a:lnTo>
                  <a:lnTo>
                    <a:pt x="382" y="468"/>
                  </a:lnTo>
                  <a:lnTo>
                    <a:pt x="395" y="472"/>
                  </a:lnTo>
                  <a:lnTo>
                    <a:pt x="410" y="474"/>
                  </a:lnTo>
                  <a:lnTo>
                    <a:pt x="410" y="474"/>
                  </a:lnTo>
                  <a:lnTo>
                    <a:pt x="425" y="476"/>
                  </a:lnTo>
                  <a:lnTo>
                    <a:pt x="438" y="478"/>
                  </a:lnTo>
                  <a:lnTo>
                    <a:pt x="438" y="478"/>
                  </a:lnTo>
                  <a:lnTo>
                    <a:pt x="453" y="482"/>
                  </a:lnTo>
                  <a:lnTo>
                    <a:pt x="468" y="484"/>
                  </a:lnTo>
                  <a:lnTo>
                    <a:pt x="483" y="486"/>
                  </a:lnTo>
                  <a:lnTo>
                    <a:pt x="483" y="486"/>
                  </a:lnTo>
                  <a:lnTo>
                    <a:pt x="499" y="488"/>
                  </a:lnTo>
                  <a:lnTo>
                    <a:pt x="514" y="490"/>
                  </a:lnTo>
                  <a:lnTo>
                    <a:pt x="514" y="490"/>
                  </a:lnTo>
                  <a:lnTo>
                    <a:pt x="531" y="492"/>
                  </a:lnTo>
                  <a:lnTo>
                    <a:pt x="546" y="494"/>
                  </a:lnTo>
                  <a:lnTo>
                    <a:pt x="561" y="496"/>
                  </a:lnTo>
                  <a:lnTo>
                    <a:pt x="561" y="496"/>
                  </a:lnTo>
                  <a:lnTo>
                    <a:pt x="579" y="499"/>
                  </a:lnTo>
                  <a:lnTo>
                    <a:pt x="594" y="501"/>
                  </a:lnTo>
                  <a:lnTo>
                    <a:pt x="611" y="503"/>
                  </a:lnTo>
                  <a:lnTo>
                    <a:pt x="611" y="503"/>
                  </a:lnTo>
                  <a:lnTo>
                    <a:pt x="628" y="505"/>
                  </a:lnTo>
                  <a:lnTo>
                    <a:pt x="643" y="507"/>
                  </a:lnTo>
                  <a:lnTo>
                    <a:pt x="643" y="507"/>
                  </a:lnTo>
                  <a:lnTo>
                    <a:pt x="661" y="509"/>
                  </a:lnTo>
                  <a:lnTo>
                    <a:pt x="678" y="509"/>
                  </a:lnTo>
                  <a:lnTo>
                    <a:pt x="695" y="511"/>
                  </a:lnTo>
                  <a:lnTo>
                    <a:pt x="695" y="511"/>
                  </a:lnTo>
                  <a:lnTo>
                    <a:pt x="712" y="513"/>
                  </a:lnTo>
                  <a:lnTo>
                    <a:pt x="730" y="513"/>
                  </a:lnTo>
                  <a:lnTo>
                    <a:pt x="730" y="513"/>
                  </a:lnTo>
                  <a:lnTo>
                    <a:pt x="747" y="515"/>
                  </a:lnTo>
                  <a:lnTo>
                    <a:pt x="764" y="517"/>
                  </a:lnTo>
                  <a:lnTo>
                    <a:pt x="782" y="517"/>
                  </a:lnTo>
                  <a:lnTo>
                    <a:pt x="782" y="517"/>
                  </a:lnTo>
                  <a:lnTo>
                    <a:pt x="799" y="519"/>
                  </a:lnTo>
                  <a:lnTo>
                    <a:pt x="816" y="519"/>
                  </a:lnTo>
                  <a:lnTo>
                    <a:pt x="816" y="519"/>
                  </a:lnTo>
                  <a:lnTo>
                    <a:pt x="833" y="519"/>
                  </a:lnTo>
                  <a:lnTo>
                    <a:pt x="851" y="521"/>
                  </a:lnTo>
                  <a:lnTo>
                    <a:pt x="870" y="521"/>
                  </a:lnTo>
                  <a:lnTo>
                    <a:pt x="870" y="521"/>
                  </a:lnTo>
                  <a:lnTo>
                    <a:pt x="887" y="523"/>
                  </a:lnTo>
                  <a:lnTo>
                    <a:pt x="905" y="523"/>
                  </a:lnTo>
                  <a:lnTo>
                    <a:pt x="922" y="523"/>
                  </a:lnTo>
                  <a:lnTo>
                    <a:pt x="922" y="523"/>
                  </a:lnTo>
                  <a:lnTo>
                    <a:pt x="941" y="523"/>
                  </a:lnTo>
                  <a:lnTo>
                    <a:pt x="959" y="523"/>
                  </a:lnTo>
                  <a:lnTo>
                    <a:pt x="959" y="523"/>
                  </a:lnTo>
                  <a:lnTo>
                    <a:pt x="976" y="525"/>
                  </a:lnTo>
                  <a:lnTo>
                    <a:pt x="995" y="525"/>
                  </a:lnTo>
                  <a:lnTo>
                    <a:pt x="1013" y="525"/>
                  </a:lnTo>
                  <a:lnTo>
                    <a:pt x="1013" y="525"/>
                  </a:lnTo>
                  <a:lnTo>
                    <a:pt x="1030" y="525"/>
                  </a:lnTo>
                  <a:lnTo>
                    <a:pt x="1049" y="525"/>
                  </a:lnTo>
                  <a:lnTo>
                    <a:pt x="1049" y="525"/>
                  </a:lnTo>
                  <a:lnTo>
                    <a:pt x="1067" y="525"/>
                  </a:lnTo>
                  <a:lnTo>
                    <a:pt x="1084" y="525"/>
                  </a:lnTo>
                  <a:lnTo>
                    <a:pt x="1103" y="523"/>
                  </a:lnTo>
                  <a:lnTo>
                    <a:pt x="1103" y="523"/>
                  </a:lnTo>
                  <a:lnTo>
                    <a:pt x="1121" y="523"/>
                  </a:lnTo>
                  <a:lnTo>
                    <a:pt x="1138" y="523"/>
                  </a:lnTo>
                  <a:lnTo>
                    <a:pt x="1138" y="523"/>
                  </a:lnTo>
                  <a:lnTo>
                    <a:pt x="1155" y="523"/>
                  </a:lnTo>
                  <a:lnTo>
                    <a:pt x="1175" y="523"/>
                  </a:lnTo>
                  <a:lnTo>
                    <a:pt x="1190" y="521"/>
                  </a:lnTo>
                  <a:lnTo>
                    <a:pt x="1190" y="521"/>
                  </a:lnTo>
                  <a:lnTo>
                    <a:pt x="1207" y="521"/>
                  </a:lnTo>
                  <a:lnTo>
                    <a:pt x="1224" y="519"/>
                  </a:lnTo>
                  <a:lnTo>
                    <a:pt x="1244" y="519"/>
                  </a:lnTo>
                  <a:lnTo>
                    <a:pt x="1244" y="519"/>
                  </a:lnTo>
                  <a:lnTo>
                    <a:pt x="1261" y="519"/>
                  </a:lnTo>
                  <a:lnTo>
                    <a:pt x="1278" y="517"/>
                  </a:lnTo>
                  <a:lnTo>
                    <a:pt x="1278" y="517"/>
                  </a:lnTo>
                  <a:lnTo>
                    <a:pt x="1296" y="517"/>
                  </a:lnTo>
                  <a:lnTo>
                    <a:pt x="1313" y="515"/>
                  </a:lnTo>
                  <a:lnTo>
                    <a:pt x="1330" y="513"/>
                  </a:lnTo>
                  <a:lnTo>
                    <a:pt x="1330" y="513"/>
                  </a:lnTo>
                  <a:lnTo>
                    <a:pt x="1348" y="513"/>
                  </a:lnTo>
                  <a:lnTo>
                    <a:pt x="1365" y="511"/>
                  </a:lnTo>
                  <a:lnTo>
                    <a:pt x="1365" y="511"/>
                  </a:lnTo>
                  <a:lnTo>
                    <a:pt x="1382" y="509"/>
                  </a:lnTo>
                  <a:lnTo>
                    <a:pt x="1397" y="509"/>
                  </a:lnTo>
                  <a:lnTo>
                    <a:pt x="1414" y="507"/>
                  </a:lnTo>
                  <a:lnTo>
                    <a:pt x="1414" y="507"/>
                  </a:lnTo>
                  <a:lnTo>
                    <a:pt x="1432" y="505"/>
                  </a:lnTo>
                  <a:lnTo>
                    <a:pt x="1447" y="503"/>
                  </a:lnTo>
                  <a:lnTo>
                    <a:pt x="1447" y="503"/>
                  </a:lnTo>
                  <a:lnTo>
                    <a:pt x="1464" y="501"/>
                  </a:lnTo>
                  <a:lnTo>
                    <a:pt x="1481" y="499"/>
                  </a:lnTo>
                  <a:lnTo>
                    <a:pt x="1497" y="496"/>
                  </a:lnTo>
                  <a:lnTo>
                    <a:pt x="1497" y="496"/>
                  </a:lnTo>
                  <a:lnTo>
                    <a:pt x="1512" y="494"/>
                  </a:lnTo>
                  <a:lnTo>
                    <a:pt x="1529" y="492"/>
                  </a:lnTo>
                  <a:lnTo>
                    <a:pt x="1544" y="490"/>
                  </a:lnTo>
                  <a:lnTo>
                    <a:pt x="1544" y="490"/>
                  </a:lnTo>
                  <a:lnTo>
                    <a:pt x="1559" y="488"/>
                  </a:lnTo>
                  <a:lnTo>
                    <a:pt x="1574" y="486"/>
                  </a:lnTo>
                  <a:lnTo>
                    <a:pt x="1574" y="486"/>
                  </a:lnTo>
                  <a:lnTo>
                    <a:pt x="1589" y="484"/>
                  </a:lnTo>
                  <a:lnTo>
                    <a:pt x="1605" y="482"/>
                  </a:lnTo>
                  <a:lnTo>
                    <a:pt x="1620" y="478"/>
                  </a:lnTo>
                  <a:lnTo>
                    <a:pt x="1620" y="478"/>
                  </a:lnTo>
                  <a:lnTo>
                    <a:pt x="1635" y="476"/>
                  </a:lnTo>
                  <a:lnTo>
                    <a:pt x="1650" y="474"/>
                  </a:lnTo>
                  <a:lnTo>
                    <a:pt x="1650" y="474"/>
                  </a:lnTo>
                  <a:lnTo>
                    <a:pt x="1663" y="472"/>
                  </a:lnTo>
                  <a:lnTo>
                    <a:pt x="1678" y="468"/>
                  </a:lnTo>
                  <a:lnTo>
                    <a:pt x="1691" y="466"/>
                  </a:lnTo>
                  <a:lnTo>
                    <a:pt x="1691" y="466"/>
                  </a:lnTo>
                  <a:lnTo>
                    <a:pt x="1706" y="462"/>
                  </a:lnTo>
                  <a:lnTo>
                    <a:pt x="1719" y="460"/>
                  </a:lnTo>
                  <a:lnTo>
                    <a:pt x="1719" y="460"/>
                  </a:lnTo>
                  <a:lnTo>
                    <a:pt x="1732" y="457"/>
                  </a:lnTo>
                  <a:lnTo>
                    <a:pt x="1745" y="453"/>
                  </a:lnTo>
                  <a:lnTo>
                    <a:pt x="1758" y="451"/>
                  </a:lnTo>
                  <a:lnTo>
                    <a:pt x="1758" y="451"/>
                  </a:lnTo>
                  <a:lnTo>
                    <a:pt x="1771" y="447"/>
                  </a:lnTo>
                  <a:lnTo>
                    <a:pt x="1782" y="443"/>
                  </a:lnTo>
                  <a:lnTo>
                    <a:pt x="1795" y="441"/>
                  </a:lnTo>
                  <a:lnTo>
                    <a:pt x="1795" y="441"/>
                  </a:lnTo>
                  <a:lnTo>
                    <a:pt x="1808" y="437"/>
                  </a:lnTo>
                  <a:lnTo>
                    <a:pt x="1818" y="435"/>
                  </a:lnTo>
                  <a:lnTo>
                    <a:pt x="1818" y="435"/>
                  </a:lnTo>
                  <a:lnTo>
                    <a:pt x="1829" y="431"/>
                  </a:lnTo>
                  <a:lnTo>
                    <a:pt x="1842" y="427"/>
                  </a:lnTo>
                  <a:lnTo>
                    <a:pt x="1853" y="425"/>
                  </a:lnTo>
                  <a:lnTo>
                    <a:pt x="1853" y="425"/>
                  </a:lnTo>
                  <a:lnTo>
                    <a:pt x="1864" y="421"/>
                  </a:lnTo>
                  <a:lnTo>
                    <a:pt x="1872" y="416"/>
                  </a:lnTo>
                  <a:lnTo>
                    <a:pt x="1872" y="416"/>
                  </a:lnTo>
                  <a:lnTo>
                    <a:pt x="1883" y="412"/>
                  </a:lnTo>
                  <a:lnTo>
                    <a:pt x="1894" y="410"/>
                  </a:lnTo>
                  <a:lnTo>
                    <a:pt x="1903" y="406"/>
                  </a:lnTo>
                  <a:lnTo>
                    <a:pt x="1903" y="406"/>
                  </a:lnTo>
                  <a:lnTo>
                    <a:pt x="1913" y="402"/>
                  </a:lnTo>
                  <a:lnTo>
                    <a:pt x="1922" y="398"/>
                  </a:lnTo>
                  <a:lnTo>
                    <a:pt x="1922" y="398"/>
                  </a:lnTo>
                  <a:lnTo>
                    <a:pt x="1931" y="394"/>
                  </a:lnTo>
                  <a:lnTo>
                    <a:pt x="1939" y="390"/>
                  </a:lnTo>
                  <a:lnTo>
                    <a:pt x="1948" y="386"/>
                  </a:lnTo>
                  <a:lnTo>
                    <a:pt x="1948" y="386"/>
                  </a:lnTo>
                  <a:lnTo>
                    <a:pt x="1954" y="382"/>
                  </a:lnTo>
                  <a:lnTo>
                    <a:pt x="1963" y="377"/>
                  </a:lnTo>
                  <a:lnTo>
                    <a:pt x="1970" y="373"/>
                  </a:lnTo>
                  <a:lnTo>
                    <a:pt x="1970" y="373"/>
                  </a:lnTo>
                  <a:lnTo>
                    <a:pt x="1978" y="371"/>
                  </a:lnTo>
                  <a:lnTo>
                    <a:pt x="1985" y="367"/>
                  </a:lnTo>
                  <a:lnTo>
                    <a:pt x="1985" y="367"/>
                  </a:lnTo>
                  <a:lnTo>
                    <a:pt x="1991" y="363"/>
                  </a:lnTo>
                  <a:lnTo>
                    <a:pt x="1998" y="357"/>
                  </a:lnTo>
                  <a:lnTo>
                    <a:pt x="2004" y="353"/>
                  </a:lnTo>
                  <a:lnTo>
                    <a:pt x="2004" y="353"/>
                  </a:lnTo>
                  <a:lnTo>
                    <a:pt x="2008" y="349"/>
                  </a:lnTo>
                  <a:lnTo>
                    <a:pt x="2015" y="345"/>
                  </a:lnTo>
                  <a:lnTo>
                    <a:pt x="2015" y="345"/>
                  </a:lnTo>
                  <a:lnTo>
                    <a:pt x="2019" y="340"/>
                  </a:lnTo>
                  <a:lnTo>
                    <a:pt x="2024" y="336"/>
                  </a:lnTo>
                  <a:lnTo>
                    <a:pt x="2030" y="332"/>
                  </a:lnTo>
                  <a:lnTo>
                    <a:pt x="2030" y="332"/>
                  </a:lnTo>
                  <a:lnTo>
                    <a:pt x="2034" y="328"/>
                  </a:lnTo>
                  <a:lnTo>
                    <a:pt x="2037" y="324"/>
                  </a:lnTo>
                  <a:lnTo>
                    <a:pt x="2037" y="324"/>
                  </a:lnTo>
                  <a:lnTo>
                    <a:pt x="2041" y="320"/>
                  </a:lnTo>
                  <a:lnTo>
                    <a:pt x="2043" y="316"/>
                  </a:lnTo>
                  <a:lnTo>
                    <a:pt x="2047" y="312"/>
                  </a:lnTo>
                  <a:lnTo>
                    <a:pt x="2047" y="312"/>
                  </a:lnTo>
                  <a:lnTo>
                    <a:pt x="2050" y="306"/>
                  </a:lnTo>
                  <a:lnTo>
                    <a:pt x="2052" y="301"/>
                  </a:lnTo>
                  <a:lnTo>
                    <a:pt x="2054" y="297"/>
                  </a:lnTo>
                  <a:lnTo>
                    <a:pt x="2054" y="297"/>
                  </a:lnTo>
                  <a:lnTo>
                    <a:pt x="2056" y="293"/>
                  </a:lnTo>
                  <a:lnTo>
                    <a:pt x="2058" y="289"/>
                  </a:lnTo>
                  <a:lnTo>
                    <a:pt x="2058" y="289"/>
                  </a:lnTo>
                  <a:lnTo>
                    <a:pt x="2058" y="285"/>
                  </a:lnTo>
                  <a:lnTo>
                    <a:pt x="2058" y="281"/>
                  </a:lnTo>
                  <a:lnTo>
                    <a:pt x="2060" y="275"/>
                  </a:lnTo>
                  <a:lnTo>
                    <a:pt x="2060" y="275"/>
                  </a:lnTo>
                  <a:lnTo>
                    <a:pt x="2060" y="271"/>
                  </a:lnTo>
                  <a:lnTo>
                    <a:pt x="2060" y="0"/>
                  </a:lnTo>
                  <a:close/>
                </a:path>
              </a:pathLst>
            </a:custGeom>
            <a:solidFill>
              <a:srgbClr val="668066"/>
            </a:solidFill>
            <a:ln w="17463">
              <a:solidFill>
                <a:srgbClr val="000000"/>
              </a:solidFill>
              <a:prstDash val="solid"/>
              <a:round/>
              <a:headEnd/>
              <a:tailEnd/>
            </a:ln>
          </p:spPr>
          <p:txBody>
            <a:bodyPr/>
            <a:lstStyle/>
            <a:p>
              <a:endParaRPr lang="es-ES"/>
            </a:p>
          </p:txBody>
        </p:sp>
        <p:sp>
          <p:nvSpPr>
            <p:cNvPr id="488462" name="Freeform 14"/>
            <p:cNvSpPr>
              <a:spLocks/>
            </p:cNvSpPr>
            <p:nvPr/>
          </p:nvSpPr>
          <p:spPr bwMode="auto">
            <a:xfrm>
              <a:off x="848" y="3138"/>
              <a:ext cx="2060" cy="505"/>
            </a:xfrm>
            <a:custGeom>
              <a:avLst/>
              <a:gdLst/>
              <a:ahLst/>
              <a:cxnLst>
                <a:cxn ang="0">
                  <a:pos x="1121" y="0"/>
                </a:cxn>
                <a:cxn ang="0">
                  <a:pos x="1207" y="4"/>
                </a:cxn>
                <a:cxn ang="0">
                  <a:pos x="1296" y="8"/>
                </a:cxn>
                <a:cxn ang="0">
                  <a:pos x="1397" y="17"/>
                </a:cxn>
                <a:cxn ang="0">
                  <a:pos x="1481" y="25"/>
                </a:cxn>
                <a:cxn ang="0">
                  <a:pos x="1559" y="35"/>
                </a:cxn>
                <a:cxn ang="0">
                  <a:pos x="1650" y="51"/>
                </a:cxn>
                <a:cxn ang="0">
                  <a:pos x="1719" y="64"/>
                </a:cxn>
                <a:cxn ang="0">
                  <a:pos x="1782" y="80"/>
                </a:cxn>
                <a:cxn ang="0">
                  <a:pos x="1853" y="101"/>
                </a:cxn>
                <a:cxn ang="0">
                  <a:pos x="1903" y="119"/>
                </a:cxn>
                <a:cxn ang="0">
                  <a:pos x="1948" y="138"/>
                </a:cxn>
                <a:cxn ang="0">
                  <a:pos x="1985" y="158"/>
                </a:cxn>
                <a:cxn ang="0">
                  <a:pos x="2019" y="181"/>
                </a:cxn>
                <a:cxn ang="0">
                  <a:pos x="2041" y="203"/>
                </a:cxn>
                <a:cxn ang="0">
                  <a:pos x="2054" y="224"/>
                </a:cxn>
                <a:cxn ang="0">
                  <a:pos x="2060" y="251"/>
                </a:cxn>
                <a:cxn ang="0">
                  <a:pos x="2056" y="273"/>
                </a:cxn>
                <a:cxn ang="0">
                  <a:pos x="2043" y="296"/>
                </a:cxn>
                <a:cxn ang="0">
                  <a:pos x="2019" y="320"/>
                </a:cxn>
                <a:cxn ang="0">
                  <a:pos x="1991" y="343"/>
                </a:cxn>
                <a:cxn ang="0">
                  <a:pos x="1954" y="361"/>
                </a:cxn>
                <a:cxn ang="0">
                  <a:pos x="1903" y="386"/>
                </a:cxn>
                <a:cxn ang="0">
                  <a:pos x="1853" y="405"/>
                </a:cxn>
                <a:cxn ang="0">
                  <a:pos x="1795" y="421"/>
                </a:cxn>
                <a:cxn ang="0">
                  <a:pos x="1719" y="440"/>
                </a:cxn>
                <a:cxn ang="0">
                  <a:pos x="1650" y="454"/>
                </a:cxn>
                <a:cxn ang="0">
                  <a:pos x="1574" y="466"/>
                </a:cxn>
                <a:cxn ang="0">
                  <a:pos x="1481" y="479"/>
                </a:cxn>
                <a:cxn ang="0">
                  <a:pos x="1397" y="489"/>
                </a:cxn>
                <a:cxn ang="0">
                  <a:pos x="1313" y="495"/>
                </a:cxn>
                <a:cxn ang="0">
                  <a:pos x="1224" y="499"/>
                </a:cxn>
                <a:cxn ang="0">
                  <a:pos x="1121" y="503"/>
                </a:cxn>
                <a:cxn ang="0">
                  <a:pos x="1030" y="505"/>
                </a:cxn>
                <a:cxn ang="0">
                  <a:pos x="941" y="503"/>
                </a:cxn>
                <a:cxn ang="0">
                  <a:pos x="833" y="499"/>
                </a:cxn>
                <a:cxn ang="0">
                  <a:pos x="747" y="495"/>
                </a:cxn>
                <a:cxn ang="0">
                  <a:pos x="661" y="489"/>
                </a:cxn>
                <a:cxn ang="0">
                  <a:pos x="561" y="476"/>
                </a:cxn>
                <a:cxn ang="0">
                  <a:pos x="483" y="466"/>
                </a:cxn>
                <a:cxn ang="0">
                  <a:pos x="410" y="454"/>
                </a:cxn>
                <a:cxn ang="0">
                  <a:pos x="328" y="437"/>
                </a:cxn>
                <a:cxn ang="0">
                  <a:pos x="263" y="421"/>
                </a:cxn>
                <a:cxn ang="0">
                  <a:pos x="207" y="405"/>
                </a:cxn>
                <a:cxn ang="0">
                  <a:pos x="147" y="382"/>
                </a:cxn>
                <a:cxn ang="0">
                  <a:pos x="103" y="361"/>
                </a:cxn>
                <a:cxn ang="0">
                  <a:pos x="67" y="343"/>
                </a:cxn>
                <a:cxn ang="0">
                  <a:pos x="34" y="316"/>
                </a:cxn>
                <a:cxn ang="0">
                  <a:pos x="15" y="296"/>
                </a:cxn>
                <a:cxn ang="0">
                  <a:pos x="4" y="273"/>
                </a:cxn>
                <a:cxn ang="0">
                  <a:pos x="0" y="251"/>
                </a:cxn>
                <a:cxn ang="0">
                  <a:pos x="4" y="224"/>
                </a:cxn>
                <a:cxn ang="0">
                  <a:pos x="19" y="203"/>
                </a:cxn>
                <a:cxn ang="0">
                  <a:pos x="39" y="181"/>
                </a:cxn>
                <a:cxn ang="0">
                  <a:pos x="75" y="158"/>
                </a:cxn>
                <a:cxn ang="0">
                  <a:pos x="112" y="138"/>
                </a:cxn>
                <a:cxn ang="0">
                  <a:pos x="155" y="119"/>
                </a:cxn>
                <a:cxn ang="0">
                  <a:pos x="218" y="97"/>
                </a:cxn>
                <a:cxn ang="0">
                  <a:pos x="276" y="80"/>
                </a:cxn>
              </a:cxnLst>
              <a:rect l="0" t="0" r="r" b="b"/>
              <a:pathLst>
                <a:path w="2060" h="505">
                  <a:moveTo>
                    <a:pt x="1030" y="0"/>
                  </a:moveTo>
                  <a:lnTo>
                    <a:pt x="1049" y="0"/>
                  </a:lnTo>
                  <a:lnTo>
                    <a:pt x="1049" y="0"/>
                  </a:lnTo>
                  <a:lnTo>
                    <a:pt x="1067" y="0"/>
                  </a:lnTo>
                  <a:lnTo>
                    <a:pt x="1084" y="0"/>
                  </a:lnTo>
                  <a:lnTo>
                    <a:pt x="1084" y="0"/>
                  </a:lnTo>
                  <a:lnTo>
                    <a:pt x="1103" y="0"/>
                  </a:lnTo>
                  <a:lnTo>
                    <a:pt x="1121" y="0"/>
                  </a:lnTo>
                  <a:lnTo>
                    <a:pt x="1121" y="0"/>
                  </a:lnTo>
                  <a:lnTo>
                    <a:pt x="1138" y="0"/>
                  </a:lnTo>
                  <a:lnTo>
                    <a:pt x="1155" y="2"/>
                  </a:lnTo>
                  <a:lnTo>
                    <a:pt x="1155" y="2"/>
                  </a:lnTo>
                  <a:lnTo>
                    <a:pt x="1175" y="2"/>
                  </a:lnTo>
                  <a:lnTo>
                    <a:pt x="1190" y="2"/>
                  </a:lnTo>
                  <a:lnTo>
                    <a:pt x="1190" y="2"/>
                  </a:lnTo>
                  <a:lnTo>
                    <a:pt x="1207" y="4"/>
                  </a:lnTo>
                  <a:lnTo>
                    <a:pt x="1224" y="4"/>
                  </a:lnTo>
                  <a:lnTo>
                    <a:pt x="1224" y="4"/>
                  </a:lnTo>
                  <a:lnTo>
                    <a:pt x="1244" y="4"/>
                  </a:lnTo>
                  <a:lnTo>
                    <a:pt x="1261" y="6"/>
                  </a:lnTo>
                  <a:lnTo>
                    <a:pt x="1261" y="6"/>
                  </a:lnTo>
                  <a:lnTo>
                    <a:pt x="1278" y="6"/>
                  </a:lnTo>
                  <a:lnTo>
                    <a:pt x="1296" y="8"/>
                  </a:lnTo>
                  <a:lnTo>
                    <a:pt x="1296" y="8"/>
                  </a:lnTo>
                  <a:lnTo>
                    <a:pt x="1313" y="10"/>
                  </a:lnTo>
                  <a:lnTo>
                    <a:pt x="1330" y="10"/>
                  </a:lnTo>
                  <a:lnTo>
                    <a:pt x="1330" y="10"/>
                  </a:lnTo>
                  <a:lnTo>
                    <a:pt x="1348" y="12"/>
                  </a:lnTo>
                  <a:lnTo>
                    <a:pt x="1365" y="12"/>
                  </a:lnTo>
                  <a:lnTo>
                    <a:pt x="1365" y="12"/>
                  </a:lnTo>
                  <a:lnTo>
                    <a:pt x="1382" y="15"/>
                  </a:lnTo>
                  <a:lnTo>
                    <a:pt x="1397" y="17"/>
                  </a:lnTo>
                  <a:lnTo>
                    <a:pt x="1397" y="17"/>
                  </a:lnTo>
                  <a:lnTo>
                    <a:pt x="1414" y="19"/>
                  </a:lnTo>
                  <a:lnTo>
                    <a:pt x="1432" y="21"/>
                  </a:lnTo>
                  <a:lnTo>
                    <a:pt x="1432" y="21"/>
                  </a:lnTo>
                  <a:lnTo>
                    <a:pt x="1447" y="21"/>
                  </a:lnTo>
                  <a:lnTo>
                    <a:pt x="1464" y="23"/>
                  </a:lnTo>
                  <a:lnTo>
                    <a:pt x="1464" y="23"/>
                  </a:lnTo>
                  <a:lnTo>
                    <a:pt x="1481" y="25"/>
                  </a:lnTo>
                  <a:lnTo>
                    <a:pt x="1497" y="27"/>
                  </a:lnTo>
                  <a:lnTo>
                    <a:pt x="1497" y="27"/>
                  </a:lnTo>
                  <a:lnTo>
                    <a:pt x="1512" y="29"/>
                  </a:lnTo>
                  <a:lnTo>
                    <a:pt x="1529" y="31"/>
                  </a:lnTo>
                  <a:lnTo>
                    <a:pt x="1529" y="31"/>
                  </a:lnTo>
                  <a:lnTo>
                    <a:pt x="1544" y="33"/>
                  </a:lnTo>
                  <a:lnTo>
                    <a:pt x="1559" y="35"/>
                  </a:lnTo>
                  <a:lnTo>
                    <a:pt x="1559" y="35"/>
                  </a:lnTo>
                  <a:lnTo>
                    <a:pt x="1574" y="39"/>
                  </a:lnTo>
                  <a:lnTo>
                    <a:pt x="1589" y="41"/>
                  </a:lnTo>
                  <a:lnTo>
                    <a:pt x="1589" y="41"/>
                  </a:lnTo>
                  <a:lnTo>
                    <a:pt x="1605" y="43"/>
                  </a:lnTo>
                  <a:lnTo>
                    <a:pt x="1620" y="45"/>
                  </a:lnTo>
                  <a:lnTo>
                    <a:pt x="1620" y="45"/>
                  </a:lnTo>
                  <a:lnTo>
                    <a:pt x="1635" y="47"/>
                  </a:lnTo>
                  <a:lnTo>
                    <a:pt x="1650" y="51"/>
                  </a:lnTo>
                  <a:lnTo>
                    <a:pt x="1650" y="51"/>
                  </a:lnTo>
                  <a:lnTo>
                    <a:pt x="1663" y="54"/>
                  </a:lnTo>
                  <a:lnTo>
                    <a:pt x="1678" y="56"/>
                  </a:lnTo>
                  <a:lnTo>
                    <a:pt x="1678" y="56"/>
                  </a:lnTo>
                  <a:lnTo>
                    <a:pt x="1691" y="60"/>
                  </a:lnTo>
                  <a:lnTo>
                    <a:pt x="1706" y="62"/>
                  </a:lnTo>
                  <a:lnTo>
                    <a:pt x="1706" y="62"/>
                  </a:lnTo>
                  <a:lnTo>
                    <a:pt x="1719" y="64"/>
                  </a:lnTo>
                  <a:lnTo>
                    <a:pt x="1732" y="68"/>
                  </a:lnTo>
                  <a:lnTo>
                    <a:pt x="1732" y="68"/>
                  </a:lnTo>
                  <a:lnTo>
                    <a:pt x="1745" y="70"/>
                  </a:lnTo>
                  <a:lnTo>
                    <a:pt x="1758" y="74"/>
                  </a:lnTo>
                  <a:lnTo>
                    <a:pt x="1758" y="74"/>
                  </a:lnTo>
                  <a:lnTo>
                    <a:pt x="1771" y="76"/>
                  </a:lnTo>
                  <a:lnTo>
                    <a:pt x="1782" y="80"/>
                  </a:lnTo>
                  <a:lnTo>
                    <a:pt x="1782" y="80"/>
                  </a:lnTo>
                  <a:lnTo>
                    <a:pt x="1795" y="84"/>
                  </a:lnTo>
                  <a:lnTo>
                    <a:pt x="1808" y="86"/>
                  </a:lnTo>
                  <a:lnTo>
                    <a:pt x="1808" y="86"/>
                  </a:lnTo>
                  <a:lnTo>
                    <a:pt x="1818" y="90"/>
                  </a:lnTo>
                  <a:lnTo>
                    <a:pt x="1829" y="95"/>
                  </a:lnTo>
                  <a:lnTo>
                    <a:pt x="1829" y="95"/>
                  </a:lnTo>
                  <a:lnTo>
                    <a:pt x="1842" y="97"/>
                  </a:lnTo>
                  <a:lnTo>
                    <a:pt x="1853" y="101"/>
                  </a:lnTo>
                  <a:lnTo>
                    <a:pt x="1853" y="101"/>
                  </a:lnTo>
                  <a:lnTo>
                    <a:pt x="1864" y="105"/>
                  </a:lnTo>
                  <a:lnTo>
                    <a:pt x="1864" y="105"/>
                  </a:lnTo>
                  <a:lnTo>
                    <a:pt x="1872" y="107"/>
                  </a:lnTo>
                  <a:lnTo>
                    <a:pt x="1883" y="111"/>
                  </a:lnTo>
                  <a:lnTo>
                    <a:pt x="1883" y="111"/>
                  </a:lnTo>
                  <a:lnTo>
                    <a:pt x="1894" y="115"/>
                  </a:lnTo>
                  <a:lnTo>
                    <a:pt x="1903" y="119"/>
                  </a:lnTo>
                  <a:lnTo>
                    <a:pt x="1903" y="119"/>
                  </a:lnTo>
                  <a:lnTo>
                    <a:pt x="1913" y="123"/>
                  </a:lnTo>
                  <a:lnTo>
                    <a:pt x="1922" y="125"/>
                  </a:lnTo>
                  <a:lnTo>
                    <a:pt x="1922" y="125"/>
                  </a:lnTo>
                  <a:lnTo>
                    <a:pt x="1931" y="129"/>
                  </a:lnTo>
                  <a:lnTo>
                    <a:pt x="1939" y="134"/>
                  </a:lnTo>
                  <a:lnTo>
                    <a:pt x="1939" y="134"/>
                  </a:lnTo>
                  <a:lnTo>
                    <a:pt x="1948" y="138"/>
                  </a:lnTo>
                  <a:lnTo>
                    <a:pt x="1954" y="142"/>
                  </a:lnTo>
                  <a:lnTo>
                    <a:pt x="1954" y="142"/>
                  </a:lnTo>
                  <a:lnTo>
                    <a:pt x="1963" y="146"/>
                  </a:lnTo>
                  <a:lnTo>
                    <a:pt x="1970" y="150"/>
                  </a:lnTo>
                  <a:lnTo>
                    <a:pt x="1970" y="150"/>
                  </a:lnTo>
                  <a:lnTo>
                    <a:pt x="1978" y="154"/>
                  </a:lnTo>
                  <a:lnTo>
                    <a:pt x="1985" y="158"/>
                  </a:lnTo>
                  <a:lnTo>
                    <a:pt x="1985" y="158"/>
                  </a:lnTo>
                  <a:lnTo>
                    <a:pt x="1991" y="162"/>
                  </a:lnTo>
                  <a:lnTo>
                    <a:pt x="1998" y="164"/>
                  </a:lnTo>
                  <a:lnTo>
                    <a:pt x="1998" y="164"/>
                  </a:lnTo>
                  <a:lnTo>
                    <a:pt x="2004" y="169"/>
                  </a:lnTo>
                  <a:lnTo>
                    <a:pt x="2008" y="173"/>
                  </a:lnTo>
                  <a:lnTo>
                    <a:pt x="2008" y="173"/>
                  </a:lnTo>
                  <a:lnTo>
                    <a:pt x="2015" y="177"/>
                  </a:lnTo>
                  <a:lnTo>
                    <a:pt x="2019" y="181"/>
                  </a:lnTo>
                  <a:lnTo>
                    <a:pt x="2019" y="181"/>
                  </a:lnTo>
                  <a:lnTo>
                    <a:pt x="2024" y="185"/>
                  </a:lnTo>
                  <a:lnTo>
                    <a:pt x="2030" y="189"/>
                  </a:lnTo>
                  <a:lnTo>
                    <a:pt x="2030" y="189"/>
                  </a:lnTo>
                  <a:lnTo>
                    <a:pt x="2034" y="193"/>
                  </a:lnTo>
                  <a:lnTo>
                    <a:pt x="2037" y="199"/>
                  </a:lnTo>
                  <a:lnTo>
                    <a:pt x="2037" y="199"/>
                  </a:lnTo>
                  <a:lnTo>
                    <a:pt x="2041" y="203"/>
                  </a:lnTo>
                  <a:lnTo>
                    <a:pt x="2043" y="208"/>
                  </a:lnTo>
                  <a:lnTo>
                    <a:pt x="2043" y="208"/>
                  </a:lnTo>
                  <a:lnTo>
                    <a:pt x="2047" y="212"/>
                  </a:lnTo>
                  <a:lnTo>
                    <a:pt x="2050" y="216"/>
                  </a:lnTo>
                  <a:lnTo>
                    <a:pt x="2050" y="216"/>
                  </a:lnTo>
                  <a:lnTo>
                    <a:pt x="2052" y="220"/>
                  </a:lnTo>
                  <a:lnTo>
                    <a:pt x="2054" y="224"/>
                  </a:lnTo>
                  <a:lnTo>
                    <a:pt x="2054" y="224"/>
                  </a:lnTo>
                  <a:lnTo>
                    <a:pt x="2056" y="228"/>
                  </a:lnTo>
                  <a:lnTo>
                    <a:pt x="2058" y="234"/>
                  </a:lnTo>
                  <a:lnTo>
                    <a:pt x="2058" y="234"/>
                  </a:lnTo>
                  <a:lnTo>
                    <a:pt x="2058" y="238"/>
                  </a:lnTo>
                  <a:lnTo>
                    <a:pt x="2058" y="242"/>
                  </a:lnTo>
                  <a:lnTo>
                    <a:pt x="2058" y="242"/>
                  </a:lnTo>
                  <a:lnTo>
                    <a:pt x="2060" y="247"/>
                  </a:lnTo>
                  <a:lnTo>
                    <a:pt x="2060" y="251"/>
                  </a:lnTo>
                  <a:lnTo>
                    <a:pt x="2060" y="251"/>
                  </a:lnTo>
                  <a:lnTo>
                    <a:pt x="2060" y="255"/>
                  </a:lnTo>
                  <a:lnTo>
                    <a:pt x="2058" y="261"/>
                  </a:lnTo>
                  <a:lnTo>
                    <a:pt x="2058" y="261"/>
                  </a:lnTo>
                  <a:lnTo>
                    <a:pt x="2058" y="265"/>
                  </a:lnTo>
                  <a:lnTo>
                    <a:pt x="2058" y="269"/>
                  </a:lnTo>
                  <a:lnTo>
                    <a:pt x="2058" y="269"/>
                  </a:lnTo>
                  <a:lnTo>
                    <a:pt x="2056" y="273"/>
                  </a:lnTo>
                  <a:lnTo>
                    <a:pt x="2054" y="277"/>
                  </a:lnTo>
                  <a:lnTo>
                    <a:pt x="2054" y="277"/>
                  </a:lnTo>
                  <a:lnTo>
                    <a:pt x="2052" y="281"/>
                  </a:lnTo>
                  <a:lnTo>
                    <a:pt x="2050" y="286"/>
                  </a:lnTo>
                  <a:lnTo>
                    <a:pt x="2050" y="286"/>
                  </a:lnTo>
                  <a:lnTo>
                    <a:pt x="2047" y="292"/>
                  </a:lnTo>
                  <a:lnTo>
                    <a:pt x="2043" y="296"/>
                  </a:lnTo>
                  <a:lnTo>
                    <a:pt x="2043" y="296"/>
                  </a:lnTo>
                  <a:lnTo>
                    <a:pt x="2041" y="300"/>
                  </a:lnTo>
                  <a:lnTo>
                    <a:pt x="2037" y="304"/>
                  </a:lnTo>
                  <a:lnTo>
                    <a:pt x="2037" y="304"/>
                  </a:lnTo>
                  <a:lnTo>
                    <a:pt x="2034" y="308"/>
                  </a:lnTo>
                  <a:lnTo>
                    <a:pt x="2030" y="312"/>
                  </a:lnTo>
                  <a:lnTo>
                    <a:pt x="2030" y="312"/>
                  </a:lnTo>
                  <a:lnTo>
                    <a:pt x="2024" y="316"/>
                  </a:lnTo>
                  <a:lnTo>
                    <a:pt x="2019" y="320"/>
                  </a:lnTo>
                  <a:lnTo>
                    <a:pt x="2019" y="320"/>
                  </a:lnTo>
                  <a:lnTo>
                    <a:pt x="2015" y="325"/>
                  </a:lnTo>
                  <a:lnTo>
                    <a:pt x="2008" y="329"/>
                  </a:lnTo>
                  <a:lnTo>
                    <a:pt x="2008" y="329"/>
                  </a:lnTo>
                  <a:lnTo>
                    <a:pt x="2004" y="333"/>
                  </a:lnTo>
                  <a:lnTo>
                    <a:pt x="1998" y="337"/>
                  </a:lnTo>
                  <a:lnTo>
                    <a:pt x="1998" y="337"/>
                  </a:lnTo>
                  <a:lnTo>
                    <a:pt x="1991" y="343"/>
                  </a:lnTo>
                  <a:lnTo>
                    <a:pt x="1985" y="347"/>
                  </a:lnTo>
                  <a:lnTo>
                    <a:pt x="1985" y="347"/>
                  </a:lnTo>
                  <a:lnTo>
                    <a:pt x="1978" y="351"/>
                  </a:lnTo>
                  <a:lnTo>
                    <a:pt x="1970" y="353"/>
                  </a:lnTo>
                  <a:lnTo>
                    <a:pt x="1970" y="353"/>
                  </a:lnTo>
                  <a:lnTo>
                    <a:pt x="1963" y="357"/>
                  </a:lnTo>
                  <a:lnTo>
                    <a:pt x="1954" y="361"/>
                  </a:lnTo>
                  <a:lnTo>
                    <a:pt x="1954" y="361"/>
                  </a:lnTo>
                  <a:lnTo>
                    <a:pt x="1948" y="366"/>
                  </a:lnTo>
                  <a:lnTo>
                    <a:pt x="1939" y="370"/>
                  </a:lnTo>
                  <a:lnTo>
                    <a:pt x="1939" y="370"/>
                  </a:lnTo>
                  <a:lnTo>
                    <a:pt x="1931" y="374"/>
                  </a:lnTo>
                  <a:lnTo>
                    <a:pt x="1922" y="378"/>
                  </a:lnTo>
                  <a:lnTo>
                    <a:pt x="1922" y="378"/>
                  </a:lnTo>
                  <a:lnTo>
                    <a:pt x="1913" y="382"/>
                  </a:lnTo>
                  <a:lnTo>
                    <a:pt x="1903" y="386"/>
                  </a:lnTo>
                  <a:lnTo>
                    <a:pt x="1903" y="386"/>
                  </a:lnTo>
                  <a:lnTo>
                    <a:pt x="1894" y="390"/>
                  </a:lnTo>
                  <a:lnTo>
                    <a:pt x="1883" y="392"/>
                  </a:lnTo>
                  <a:lnTo>
                    <a:pt x="1883" y="392"/>
                  </a:lnTo>
                  <a:lnTo>
                    <a:pt x="1872" y="396"/>
                  </a:lnTo>
                  <a:lnTo>
                    <a:pt x="1864" y="401"/>
                  </a:lnTo>
                  <a:lnTo>
                    <a:pt x="1864" y="401"/>
                  </a:lnTo>
                  <a:lnTo>
                    <a:pt x="1853" y="405"/>
                  </a:lnTo>
                  <a:lnTo>
                    <a:pt x="1842" y="407"/>
                  </a:lnTo>
                  <a:lnTo>
                    <a:pt x="1842" y="407"/>
                  </a:lnTo>
                  <a:lnTo>
                    <a:pt x="1829" y="411"/>
                  </a:lnTo>
                  <a:lnTo>
                    <a:pt x="1818" y="415"/>
                  </a:lnTo>
                  <a:lnTo>
                    <a:pt x="1818" y="415"/>
                  </a:lnTo>
                  <a:lnTo>
                    <a:pt x="1808" y="417"/>
                  </a:lnTo>
                  <a:lnTo>
                    <a:pt x="1795" y="421"/>
                  </a:lnTo>
                  <a:lnTo>
                    <a:pt x="1795" y="421"/>
                  </a:lnTo>
                  <a:lnTo>
                    <a:pt x="1782" y="423"/>
                  </a:lnTo>
                  <a:lnTo>
                    <a:pt x="1771" y="427"/>
                  </a:lnTo>
                  <a:lnTo>
                    <a:pt x="1771" y="427"/>
                  </a:lnTo>
                  <a:lnTo>
                    <a:pt x="1758" y="431"/>
                  </a:lnTo>
                  <a:lnTo>
                    <a:pt x="1745" y="433"/>
                  </a:lnTo>
                  <a:lnTo>
                    <a:pt x="1745" y="433"/>
                  </a:lnTo>
                  <a:lnTo>
                    <a:pt x="1732" y="437"/>
                  </a:lnTo>
                  <a:lnTo>
                    <a:pt x="1719" y="440"/>
                  </a:lnTo>
                  <a:lnTo>
                    <a:pt x="1719" y="440"/>
                  </a:lnTo>
                  <a:lnTo>
                    <a:pt x="1706" y="442"/>
                  </a:lnTo>
                  <a:lnTo>
                    <a:pt x="1691" y="446"/>
                  </a:lnTo>
                  <a:lnTo>
                    <a:pt x="1691" y="446"/>
                  </a:lnTo>
                  <a:lnTo>
                    <a:pt x="1678" y="448"/>
                  </a:lnTo>
                  <a:lnTo>
                    <a:pt x="1663" y="452"/>
                  </a:lnTo>
                  <a:lnTo>
                    <a:pt x="1663" y="452"/>
                  </a:lnTo>
                  <a:lnTo>
                    <a:pt x="1650" y="454"/>
                  </a:lnTo>
                  <a:lnTo>
                    <a:pt x="1635" y="456"/>
                  </a:lnTo>
                  <a:lnTo>
                    <a:pt x="1635" y="456"/>
                  </a:lnTo>
                  <a:lnTo>
                    <a:pt x="1620" y="458"/>
                  </a:lnTo>
                  <a:lnTo>
                    <a:pt x="1605" y="462"/>
                  </a:lnTo>
                  <a:lnTo>
                    <a:pt x="1605" y="462"/>
                  </a:lnTo>
                  <a:lnTo>
                    <a:pt x="1589" y="464"/>
                  </a:lnTo>
                  <a:lnTo>
                    <a:pt x="1574" y="466"/>
                  </a:lnTo>
                  <a:lnTo>
                    <a:pt x="1574" y="466"/>
                  </a:lnTo>
                  <a:lnTo>
                    <a:pt x="1559" y="468"/>
                  </a:lnTo>
                  <a:lnTo>
                    <a:pt x="1544" y="470"/>
                  </a:lnTo>
                  <a:lnTo>
                    <a:pt x="1544" y="470"/>
                  </a:lnTo>
                  <a:lnTo>
                    <a:pt x="1529" y="472"/>
                  </a:lnTo>
                  <a:lnTo>
                    <a:pt x="1512" y="474"/>
                  </a:lnTo>
                  <a:lnTo>
                    <a:pt x="1512" y="474"/>
                  </a:lnTo>
                  <a:lnTo>
                    <a:pt x="1497" y="476"/>
                  </a:lnTo>
                  <a:lnTo>
                    <a:pt x="1481" y="479"/>
                  </a:lnTo>
                  <a:lnTo>
                    <a:pt x="1481" y="479"/>
                  </a:lnTo>
                  <a:lnTo>
                    <a:pt x="1464" y="481"/>
                  </a:lnTo>
                  <a:lnTo>
                    <a:pt x="1447" y="483"/>
                  </a:lnTo>
                  <a:lnTo>
                    <a:pt x="1447" y="483"/>
                  </a:lnTo>
                  <a:lnTo>
                    <a:pt x="1432" y="485"/>
                  </a:lnTo>
                  <a:lnTo>
                    <a:pt x="1414" y="487"/>
                  </a:lnTo>
                  <a:lnTo>
                    <a:pt x="1414" y="487"/>
                  </a:lnTo>
                  <a:lnTo>
                    <a:pt x="1397" y="489"/>
                  </a:lnTo>
                  <a:lnTo>
                    <a:pt x="1397" y="489"/>
                  </a:lnTo>
                  <a:lnTo>
                    <a:pt x="1382" y="489"/>
                  </a:lnTo>
                  <a:lnTo>
                    <a:pt x="1365" y="491"/>
                  </a:lnTo>
                  <a:lnTo>
                    <a:pt x="1365" y="491"/>
                  </a:lnTo>
                  <a:lnTo>
                    <a:pt x="1348" y="493"/>
                  </a:lnTo>
                  <a:lnTo>
                    <a:pt x="1330" y="493"/>
                  </a:lnTo>
                  <a:lnTo>
                    <a:pt x="1330" y="493"/>
                  </a:lnTo>
                  <a:lnTo>
                    <a:pt x="1313" y="495"/>
                  </a:lnTo>
                  <a:lnTo>
                    <a:pt x="1296" y="497"/>
                  </a:lnTo>
                  <a:lnTo>
                    <a:pt x="1296" y="497"/>
                  </a:lnTo>
                  <a:lnTo>
                    <a:pt x="1278" y="497"/>
                  </a:lnTo>
                  <a:lnTo>
                    <a:pt x="1261" y="499"/>
                  </a:lnTo>
                  <a:lnTo>
                    <a:pt x="1261" y="499"/>
                  </a:lnTo>
                  <a:lnTo>
                    <a:pt x="1244" y="499"/>
                  </a:lnTo>
                  <a:lnTo>
                    <a:pt x="1224" y="499"/>
                  </a:lnTo>
                  <a:lnTo>
                    <a:pt x="1224" y="499"/>
                  </a:lnTo>
                  <a:lnTo>
                    <a:pt x="1207" y="501"/>
                  </a:lnTo>
                  <a:lnTo>
                    <a:pt x="1190" y="501"/>
                  </a:lnTo>
                  <a:lnTo>
                    <a:pt x="1190" y="501"/>
                  </a:lnTo>
                  <a:lnTo>
                    <a:pt x="1175" y="503"/>
                  </a:lnTo>
                  <a:lnTo>
                    <a:pt x="1155" y="503"/>
                  </a:lnTo>
                  <a:lnTo>
                    <a:pt x="1155" y="503"/>
                  </a:lnTo>
                  <a:lnTo>
                    <a:pt x="1138" y="503"/>
                  </a:lnTo>
                  <a:lnTo>
                    <a:pt x="1121" y="503"/>
                  </a:lnTo>
                  <a:lnTo>
                    <a:pt x="1121" y="503"/>
                  </a:lnTo>
                  <a:lnTo>
                    <a:pt x="1103" y="503"/>
                  </a:lnTo>
                  <a:lnTo>
                    <a:pt x="1084" y="505"/>
                  </a:lnTo>
                  <a:lnTo>
                    <a:pt x="1084" y="505"/>
                  </a:lnTo>
                  <a:lnTo>
                    <a:pt x="1067" y="505"/>
                  </a:lnTo>
                  <a:lnTo>
                    <a:pt x="1049" y="505"/>
                  </a:lnTo>
                  <a:lnTo>
                    <a:pt x="1049" y="505"/>
                  </a:lnTo>
                  <a:lnTo>
                    <a:pt x="1030" y="505"/>
                  </a:lnTo>
                  <a:lnTo>
                    <a:pt x="1013" y="505"/>
                  </a:lnTo>
                  <a:lnTo>
                    <a:pt x="1013" y="505"/>
                  </a:lnTo>
                  <a:lnTo>
                    <a:pt x="995" y="505"/>
                  </a:lnTo>
                  <a:lnTo>
                    <a:pt x="976" y="505"/>
                  </a:lnTo>
                  <a:lnTo>
                    <a:pt x="976" y="505"/>
                  </a:lnTo>
                  <a:lnTo>
                    <a:pt x="959" y="503"/>
                  </a:lnTo>
                  <a:lnTo>
                    <a:pt x="941" y="503"/>
                  </a:lnTo>
                  <a:lnTo>
                    <a:pt x="941" y="503"/>
                  </a:lnTo>
                  <a:lnTo>
                    <a:pt x="922" y="503"/>
                  </a:lnTo>
                  <a:lnTo>
                    <a:pt x="905" y="503"/>
                  </a:lnTo>
                  <a:lnTo>
                    <a:pt x="905" y="503"/>
                  </a:lnTo>
                  <a:lnTo>
                    <a:pt x="887" y="503"/>
                  </a:lnTo>
                  <a:lnTo>
                    <a:pt x="870" y="501"/>
                  </a:lnTo>
                  <a:lnTo>
                    <a:pt x="870" y="501"/>
                  </a:lnTo>
                  <a:lnTo>
                    <a:pt x="851" y="501"/>
                  </a:lnTo>
                  <a:lnTo>
                    <a:pt x="833" y="499"/>
                  </a:lnTo>
                  <a:lnTo>
                    <a:pt x="833" y="499"/>
                  </a:lnTo>
                  <a:lnTo>
                    <a:pt x="816" y="499"/>
                  </a:lnTo>
                  <a:lnTo>
                    <a:pt x="799" y="499"/>
                  </a:lnTo>
                  <a:lnTo>
                    <a:pt x="799" y="499"/>
                  </a:lnTo>
                  <a:lnTo>
                    <a:pt x="782" y="497"/>
                  </a:lnTo>
                  <a:lnTo>
                    <a:pt x="764" y="497"/>
                  </a:lnTo>
                  <a:lnTo>
                    <a:pt x="764" y="497"/>
                  </a:lnTo>
                  <a:lnTo>
                    <a:pt x="747" y="495"/>
                  </a:lnTo>
                  <a:lnTo>
                    <a:pt x="730" y="493"/>
                  </a:lnTo>
                  <a:lnTo>
                    <a:pt x="730" y="493"/>
                  </a:lnTo>
                  <a:lnTo>
                    <a:pt x="712" y="493"/>
                  </a:lnTo>
                  <a:lnTo>
                    <a:pt x="695" y="491"/>
                  </a:lnTo>
                  <a:lnTo>
                    <a:pt x="695" y="491"/>
                  </a:lnTo>
                  <a:lnTo>
                    <a:pt x="678" y="489"/>
                  </a:lnTo>
                  <a:lnTo>
                    <a:pt x="661" y="489"/>
                  </a:lnTo>
                  <a:lnTo>
                    <a:pt x="661" y="489"/>
                  </a:lnTo>
                  <a:lnTo>
                    <a:pt x="643" y="487"/>
                  </a:lnTo>
                  <a:lnTo>
                    <a:pt x="628" y="485"/>
                  </a:lnTo>
                  <a:lnTo>
                    <a:pt x="628" y="485"/>
                  </a:lnTo>
                  <a:lnTo>
                    <a:pt x="611" y="483"/>
                  </a:lnTo>
                  <a:lnTo>
                    <a:pt x="594" y="481"/>
                  </a:lnTo>
                  <a:lnTo>
                    <a:pt x="594" y="481"/>
                  </a:lnTo>
                  <a:lnTo>
                    <a:pt x="579" y="479"/>
                  </a:lnTo>
                  <a:lnTo>
                    <a:pt x="561" y="476"/>
                  </a:lnTo>
                  <a:lnTo>
                    <a:pt x="561" y="476"/>
                  </a:lnTo>
                  <a:lnTo>
                    <a:pt x="546" y="474"/>
                  </a:lnTo>
                  <a:lnTo>
                    <a:pt x="531" y="472"/>
                  </a:lnTo>
                  <a:lnTo>
                    <a:pt x="531" y="472"/>
                  </a:lnTo>
                  <a:lnTo>
                    <a:pt x="514" y="470"/>
                  </a:lnTo>
                  <a:lnTo>
                    <a:pt x="499" y="468"/>
                  </a:lnTo>
                  <a:lnTo>
                    <a:pt x="499" y="468"/>
                  </a:lnTo>
                  <a:lnTo>
                    <a:pt x="483" y="466"/>
                  </a:lnTo>
                  <a:lnTo>
                    <a:pt x="468" y="464"/>
                  </a:lnTo>
                  <a:lnTo>
                    <a:pt x="468" y="464"/>
                  </a:lnTo>
                  <a:lnTo>
                    <a:pt x="453" y="462"/>
                  </a:lnTo>
                  <a:lnTo>
                    <a:pt x="438" y="458"/>
                  </a:lnTo>
                  <a:lnTo>
                    <a:pt x="438" y="458"/>
                  </a:lnTo>
                  <a:lnTo>
                    <a:pt x="425" y="456"/>
                  </a:lnTo>
                  <a:lnTo>
                    <a:pt x="410" y="454"/>
                  </a:lnTo>
                  <a:lnTo>
                    <a:pt x="410" y="454"/>
                  </a:lnTo>
                  <a:lnTo>
                    <a:pt x="395" y="452"/>
                  </a:lnTo>
                  <a:lnTo>
                    <a:pt x="382" y="448"/>
                  </a:lnTo>
                  <a:lnTo>
                    <a:pt x="382" y="448"/>
                  </a:lnTo>
                  <a:lnTo>
                    <a:pt x="367" y="446"/>
                  </a:lnTo>
                  <a:lnTo>
                    <a:pt x="354" y="442"/>
                  </a:lnTo>
                  <a:lnTo>
                    <a:pt x="354" y="442"/>
                  </a:lnTo>
                  <a:lnTo>
                    <a:pt x="341" y="440"/>
                  </a:lnTo>
                  <a:lnTo>
                    <a:pt x="328" y="437"/>
                  </a:lnTo>
                  <a:lnTo>
                    <a:pt x="328" y="437"/>
                  </a:lnTo>
                  <a:lnTo>
                    <a:pt x="315" y="433"/>
                  </a:lnTo>
                  <a:lnTo>
                    <a:pt x="302" y="431"/>
                  </a:lnTo>
                  <a:lnTo>
                    <a:pt x="302" y="431"/>
                  </a:lnTo>
                  <a:lnTo>
                    <a:pt x="289" y="427"/>
                  </a:lnTo>
                  <a:lnTo>
                    <a:pt x="276" y="423"/>
                  </a:lnTo>
                  <a:lnTo>
                    <a:pt x="276" y="423"/>
                  </a:lnTo>
                  <a:lnTo>
                    <a:pt x="263" y="421"/>
                  </a:lnTo>
                  <a:lnTo>
                    <a:pt x="252" y="417"/>
                  </a:lnTo>
                  <a:lnTo>
                    <a:pt x="252" y="417"/>
                  </a:lnTo>
                  <a:lnTo>
                    <a:pt x="239" y="415"/>
                  </a:lnTo>
                  <a:lnTo>
                    <a:pt x="229" y="411"/>
                  </a:lnTo>
                  <a:lnTo>
                    <a:pt x="229" y="411"/>
                  </a:lnTo>
                  <a:lnTo>
                    <a:pt x="218" y="407"/>
                  </a:lnTo>
                  <a:lnTo>
                    <a:pt x="207" y="405"/>
                  </a:lnTo>
                  <a:lnTo>
                    <a:pt x="207" y="405"/>
                  </a:lnTo>
                  <a:lnTo>
                    <a:pt x="196" y="401"/>
                  </a:lnTo>
                  <a:lnTo>
                    <a:pt x="185" y="396"/>
                  </a:lnTo>
                  <a:lnTo>
                    <a:pt x="185" y="396"/>
                  </a:lnTo>
                  <a:lnTo>
                    <a:pt x="175" y="392"/>
                  </a:lnTo>
                  <a:lnTo>
                    <a:pt x="166" y="390"/>
                  </a:lnTo>
                  <a:lnTo>
                    <a:pt x="166" y="390"/>
                  </a:lnTo>
                  <a:lnTo>
                    <a:pt x="155" y="386"/>
                  </a:lnTo>
                  <a:lnTo>
                    <a:pt x="147" y="382"/>
                  </a:lnTo>
                  <a:lnTo>
                    <a:pt x="147" y="382"/>
                  </a:lnTo>
                  <a:lnTo>
                    <a:pt x="138" y="378"/>
                  </a:lnTo>
                  <a:lnTo>
                    <a:pt x="129" y="374"/>
                  </a:lnTo>
                  <a:lnTo>
                    <a:pt x="129" y="374"/>
                  </a:lnTo>
                  <a:lnTo>
                    <a:pt x="121" y="370"/>
                  </a:lnTo>
                  <a:lnTo>
                    <a:pt x="112" y="366"/>
                  </a:lnTo>
                  <a:lnTo>
                    <a:pt x="112" y="366"/>
                  </a:lnTo>
                  <a:lnTo>
                    <a:pt x="103" y="361"/>
                  </a:lnTo>
                  <a:lnTo>
                    <a:pt x="95" y="357"/>
                  </a:lnTo>
                  <a:lnTo>
                    <a:pt x="95" y="357"/>
                  </a:lnTo>
                  <a:lnTo>
                    <a:pt x="88" y="353"/>
                  </a:lnTo>
                  <a:lnTo>
                    <a:pt x="82" y="351"/>
                  </a:lnTo>
                  <a:lnTo>
                    <a:pt x="82" y="351"/>
                  </a:lnTo>
                  <a:lnTo>
                    <a:pt x="75" y="347"/>
                  </a:lnTo>
                  <a:lnTo>
                    <a:pt x="67" y="343"/>
                  </a:lnTo>
                  <a:lnTo>
                    <a:pt x="67" y="343"/>
                  </a:lnTo>
                  <a:lnTo>
                    <a:pt x="62" y="337"/>
                  </a:lnTo>
                  <a:lnTo>
                    <a:pt x="56" y="333"/>
                  </a:lnTo>
                  <a:lnTo>
                    <a:pt x="56" y="333"/>
                  </a:lnTo>
                  <a:lnTo>
                    <a:pt x="49" y="329"/>
                  </a:lnTo>
                  <a:lnTo>
                    <a:pt x="45" y="325"/>
                  </a:lnTo>
                  <a:lnTo>
                    <a:pt x="45" y="325"/>
                  </a:lnTo>
                  <a:lnTo>
                    <a:pt x="39" y="320"/>
                  </a:lnTo>
                  <a:lnTo>
                    <a:pt x="34" y="316"/>
                  </a:lnTo>
                  <a:lnTo>
                    <a:pt x="34" y="316"/>
                  </a:lnTo>
                  <a:lnTo>
                    <a:pt x="30" y="312"/>
                  </a:lnTo>
                  <a:lnTo>
                    <a:pt x="26" y="308"/>
                  </a:lnTo>
                  <a:lnTo>
                    <a:pt x="26" y="308"/>
                  </a:lnTo>
                  <a:lnTo>
                    <a:pt x="21" y="304"/>
                  </a:lnTo>
                  <a:lnTo>
                    <a:pt x="19" y="300"/>
                  </a:lnTo>
                  <a:lnTo>
                    <a:pt x="19" y="300"/>
                  </a:lnTo>
                  <a:lnTo>
                    <a:pt x="15" y="296"/>
                  </a:lnTo>
                  <a:lnTo>
                    <a:pt x="13" y="292"/>
                  </a:lnTo>
                  <a:lnTo>
                    <a:pt x="13" y="292"/>
                  </a:lnTo>
                  <a:lnTo>
                    <a:pt x="8" y="286"/>
                  </a:lnTo>
                  <a:lnTo>
                    <a:pt x="6" y="281"/>
                  </a:lnTo>
                  <a:lnTo>
                    <a:pt x="6" y="281"/>
                  </a:lnTo>
                  <a:lnTo>
                    <a:pt x="4" y="277"/>
                  </a:lnTo>
                  <a:lnTo>
                    <a:pt x="4" y="277"/>
                  </a:lnTo>
                  <a:lnTo>
                    <a:pt x="4" y="273"/>
                  </a:lnTo>
                  <a:lnTo>
                    <a:pt x="2" y="269"/>
                  </a:lnTo>
                  <a:lnTo>
                    <a:pt x="2" y="269"/>
                  </a:lnTo>
                  <a:lnTo>
                    <a:pt x="0" y="265"/>
                  </a:lnTo>
                  <a:lnTo>
                    <a:pt x="0" y="261"/>
                  </a:lnTo>
                  <a:lnTo>
                    <a:pt x="0" y="261"/>
                  </a:lnTo>
                  <a:lnTo>
                    <a:pt x="0" y="255"/>
                  </a:lnTo>
                  <a:lnTo>
                    <a:pt x="0" y="251"/>
                  </a:lnTo>
                  <a:lnTo>
                    <a:pt x="0" y="251"/>
                  </a:lnTo>
                  <a:lnTo>
                    <a:pt x="0" y="247"/>
                  </a:lnTo>
                  <a:lnTo>
                    <a:pt x="0" y="242"/>
                  </a:lnTo>
                  <a:lnTo>
                    <a:pt x="0" y="242"/>
                  </a:lnTo>
                  <a:lnTo>
                    <a:pt x="0" y="238"/>
                  </a:lnTo>
                  <a:lnTo>
                    <a:pt x="2" y="234"/>
                  </a:lnTo>
                  <a:lnTo>
                    <a:pt x="2" y="234"/>
                  </a:lnTo>
                  <a:lnTo>
                    <a:pt x="4" y="228"/>
                  </a:lnTo>
                  <a:lnTo>
                    <a:pt x="4" y="224"/>
                  </a:lnTo>
                  <a:lnTo>
                    <a:pt x="4" y="224"/>
                  </a:lnTo>
                  <a:lnTo>
                    <a:pt x="6" y="220"/>
                  </a:lnTo>
                  <a:lnTo>
                    <a:pt x="8" y="216"/>
                  </a:lnTo>
                  <a:lnTo>
                    <a:pt x="8" y="216"/>
                  </a:lnTo>
                  <a:lnTo>
                    <a:pt x="13" y="212"/>
                  </a:lnTo>
                  <a:lnTo>
                    <a:pt x="15" y="208"/>
                  </a:lnTo>
                  <a:lnTo>
                    <a:pt x="15" y="208"/>
                  </a:lnTo>
                  <a:lnTo>
                    <a:pt x="19" y="203"/>
                  </a:lnTo>
                  <a:lnTo>
                    <a:pt x="21" y="199"/>
                  </a:lnTo>
                  <a:lnTo>
                    <a:pt x="21" y="199"/>
                  </a:lnTo>
                  <a:lnTo>
                    <a:pt x="26" y="193"/>
                  </a:lnTo>
                  <a:lnTo>
                    <a:pt x="30" y="189"/>
                  </a:lnTo>
                  <a:lnTo>
                    <a:pt x="30" y="189"/>
                  </a:lnTo>
                  <a:lnTo>
                    <a:pt x="34" y="185"/>
                  </a:lnTo>
                  <a:lnTo>
                    <a:pt x="39" y="181"/>
                  </a:lnTo>
                  <a:lnTo>
                    <a:pt x="39" y="181"/>
                  </a:lnTo>
                  <a:lnTo>
                    <a:pt x="45" y="177"/>
                  </a:lnTo>
                  <a:lnTo>
                    <a:pt x="49" y="173"/>
                  </a:lnTo>
                  <a:lnTo>
                    <a:pt x="49" y="173"/>
                  </a:lnTo>
                  <a:lnTo>
                    <a:pt x="56" y="169"/>
                  </a:lnTo>
                  <a:lnTo>
                    <a:pt x="62" y="164"/>
                  </a:lnTo>
                  <a:lnTo>
                    <a:pt x="62" y="164"/>
                  </a:lnTo>
                  <a:lnTo>
                    <a:pt x="67" y="162"/>
                  </a:lnTo>
                  <a:lnTo>
                    <a:pt x="75" y="158"/>
                  </a:lnTo>
                  <a:lnTo>
                    <a:pt x="75" y="158"/>
                  </a:lnTo>
                  <a:lnTo>
                    <a:pt x="82" y="154"/>
                  </a:lnTo>
                  <a:lnTo>
                    <a:pt x="88" y="150"/>
                  </a:lnTo>
                  <a:lnTo>
                    <a:pt x="88" y="150"/>
                  </a:lnTo>
                  <a:lnTo>
                    <a:pt x="95" y="146"/>
                  </a:lnTo>
                  <a:lnTo>
                    <a:pt x="103" y="142"/>
                  </a:lnTo>
                  <a:lnTo>
                    <a:pt x="103" y="142"/>
                  </a:lnTo>
                  <a:lnTo>
                    <a:pt x="112" y="138"/>
                  </a:lnTo>
                  <a:lnTo>
                    <a:pt x="121" y="134"/>
                  </a:lnTo>
                  <a:lnTo>
                    <a:pt x="121" y="134"/>
                  </a:lnTo>
                  <a:lnTo>
                    <a:pt x="129" y="129"/>
                  </a:lnTo>
                  <a:lnTo>
                    <a:pt x="138" y="125"/>
                  </a:lnTo>
                  <a:lnTo>
                    <a:pt x="138" y="125"/>
                  </a:lnTo>
                  <a:lnTo>
                    <a:pt x="147" y="123"/>
                  </a:lnTo>
                  <a:lnTo>
                    <a:pt x="155" y="119"/>
                  </a:lnTo>
                  <a:lnTo>
                    <a:pt x="155" y="119"/>
                  </a:lnTo>
                  <a:lnTo>
                    <a:pt x="166" y="115"/>
                  </a:lnTo>
                  <a:lnTo>
                    <a:pt x="175" y="111"/>
                  </a:lnTo>
                  <a:lnTo>
                    <a:pt x="175" y="111"/>
                  </a:lnTo>
                  <a:lnTo>
                    <a:pt x="185" y="107"/>
                  </a:lnTo>
                  <a:lnTo>
                    <a:pt x="196" y="105"/>
                  </a:lnTo>
                  <a:lnTo>
                    <a:pt x="196" y="105"/>
                  </a:lnTo>
                  <a:lnTo>
                    <a:pt x="207" y="101"/>
                  </a:lnTo>
                  <a:lnTo>
                    <a:pt x="218" y="97"/>
                  </a:lnTo>
                  <a:lnTo>
                    <a:pt x="218" y="97"/>
                  </a:lnTo>
                  <a:lnTo>
                    <a:pt x="229" y="95"/>
                  </a:lnTo>
                  <a:lnTo>
                    <a:pt x="239" y="90"/>
                  </a:lnTo>
                  <a:lnTo>
                    <a:pt x="239" y="90"/>
                  </a:lnTo>
                  <a:lnTo>
                    <a:pt x="252" y="86"/>
                  </a:lnTo>
                  <a:lnTo>
                    <a:pt x="263" y="84"/>
                  </a:lnTo>
                  <a:lnTo>
                    <a:pt x="263" y="84"/>
                  </a:lnTo>
                  <a:lnTo>
                    <a:pt x="276" y="80"/>
                  </a:lnTo>
                  <a:lnTo>
                    <a:pt x="289" y="76"/>
                  </a:lnTo>
                  <a:lnTo>
                    <a:pt x="289" y="76"/>
                  </a:lnTo>
                  <a:lnTo>
                    <a:pt x="302" y="74"/>
                  </a:lnTo>
                  <a:lnTo>
                    <a:pt x="1030" y="251"/>
                  </a:lnTo>
                  <a:lnTo>
                    <a:pt x="1030" y="0"/>
                  </a:lnTo>
                  <a:close/>
                </a:path>
              </a:pathLst>
            </a:custGeom>
            <a:solidFill>
              <a:srgbClr val="CCFFCC"/>
            </a:solidFill>
            <a:ln w="17463">
              <a:solidFill>
                <a:srgbClr val="000000"/>
              </a:solidFill>
              <a:prstDash val="solid"/>
              <a:round/>
              <a:headEnd/>
              <a:tailEnd/>
            </a:ln>
          </p:spPr>
          <p:txBody>
            <a:bodyPr/>
            <a:lstStyle/>
            <a:p>
              <a:endParaRPr lang="es-ES"/>
            </a:p>
          </p:txBody>
        </p:sp>
        <p:sp>
          <p:nvSpPr>
            <p:cNvPr id="488463" name="Rectangle 15"/>
            <p:cNvSpPr>
              <a:spLocks noChangeArrowheads="1"/>
            </p:cNvSpPr>
            <p:nvPr/>
          </p:nvSpPr>
          <p:spPr bwMode="auto">
            <a:xfrm>
              <a:off x="856" y="2432"/>
              <a:ext cx="2525" cy="179"/>
            </a:xfrm>
            <a:prstGeom prst="rect">
              <a:avLst/>
            </a:prstGeom>
            <a:noFill/>
            <a:ln w="9525">
              <a:noFill/>
              <a:miter lim="800000"/>
              <a:headEnd/>
              <a:tailEnd/>
            </a:ln>
          </p:spPr>
          <p:txBody>
            <a:bodyPr wrap="none" lIns="0" tIns="0" rIns="0" bIns="0">
              <a:spAutoFit/>
            </a:bodyPr>
            <a:lstStyle/>
            <a:p>
              <a:r>
                <a:rPr lang="es-EC" sz="1500">
                  <a:solidFill>
                    <a:srgbClr val="000000"/>
                  </a:solidFill>
                  <a:effectLst/>
                </a:rPr>
                <a:t>Capacitación a través de aportaciones </a:t>
              </a:r>
              <a:endParaRPr lang="es-EC">
                <a:effectLst>
                  <a:outerShdw blurRad="38100" dist="38100" dir="2700000" algn="tl">
                    <a:srgbClr val="FFFFFF"/>
                  </a:outerShdw>
                </a:effectLst>
              </a:endParaRPr>
            </a:p>
          </p:txBody>
        </p:sp>
        <p:sp>
          <p:nvSpPr>
            <p:cNvPr id="488464" name="Rectangle 16"/>
            <p:cNvSpPr>
              <a:spLocks noChangeArrowheads="1"/>
            </p:cNvSpPr>
            <p:nvPr/>
          </p:nvSpPr>
          <p:spPr bwMode="auto">
            <a:xfrm>
              <a:off x="1720" y="2590"/>
              <a:ext cx="717" cy="179"/>
            </a:xfrm>
            <a:prstGeom prst="rect">
              <a:avLst/>
            </a:prstGeom>
            <a:noFill/>
            <a:ln w="9525">
              <a:noFill/>
              <a:miter lim="800000"/>
              <a:headEnd/>
              <a:tailEnd/>
            </a:ln>
          </p:spPr>
          <p:txBody>
            <a:bodyPr wrap="none" lIns="0" tIns="0" rIns="0" bIns="0">
              <a:spAutoFit/>
            </a:bodyPr>
            <a:lstStyle/>
            <a:p>
              <a:r>
                <a:rPr lang="es-EC" sz="1500">
                  <a:solidFill>
                    <a:srgbClr val="000000"/>
                  </a:solidFill>
                  <a:effectLst/>
                </a:rPr>
                <a:t>tributarias</a:t>
              </a:r>
              <a:endParaRPr lang="es-EC">
                <a:effectLst>
                  <a:outerShdw blurRad="38100" dist="38100" dir="2700000" algn="tl">
                    <a:srgbClr val="FFFFFF"/>
                  </a:outerShdw>
                </a:effectLst>
              </a:endParaRPr>
            </a:p>
          </p:txBody>
        </p:sp>
        <p:sp>
          <p:nvSpPr>
            <p:cNvPr id="488465" name="Rectangle 17"/>
            <p:cNvSpPr>
              <a:spLocks noChangeArrowheads="1"/>
            </p:cNvSpPr>
            <p:nvPr/>
          </p:nvSpPr>
          <p:spPr bwMode="auto">
            <a:xfrm>
              <a:off x="2301" y="3920"/>
              <a:ext cx="227" cy="121"/>
            </a:xfrm>
            <a:prstGeom prst="rect">
              <a:avLst/>
            </a:prstGeom>
            <a:noFill/>
            <a:ln w="9525">
              <a:noFill/>
              <a:miter lim="800000"/>
              <a:headEnd/>
              <a:tailEnd/>
            </a:ln>
          </p:spPr>
          <p:txBody>
            <a:bodyPr wrap="none" lIns="0" tIns="0" rIns="0" bIns="0">
              <a:spAutoFit/>
            </a:bodyPr>
            <a:lstStyle/>
            <a:p>
              <a:r>
                <a:rPr lang="es-EC" sz="1000" b="0">
                  <a:solidFill>
                    <a:srgbClr val="000000"/>
                  </a:solidFill>
                  <a:effectLst/>
                </a:rPr>
                <a:t>87%</a:t>
              </a:r>
              <a:endParaRPr lang="es-EC">
                <a:effectLst>
                  <a:outerShdw blurRad="38100" dist="38100" dir="2700000" algn="tl">
                    <a:srgbClr val="FFFFFF"/>
                  </a:outerShdw>
                </a:effectLst>
              </a:endParaRPr>
            </a:p>
          </p:txBody>
        </p:sp>
        <p:sp>
          <p:nvSpPr>
            <p:cNvPr id="488466" name="Rectangle 18"/>
            <p:cNvSpPr>
              <a:spLocks noChangeArrowheads="1"/>
            </p:cNvSpPr>
            <p:nvPr/>
          </p:nvSpPr>
          <p:spPr bwMode="auto">
            <a:xfrm>
              <a:off x="1277" y="3031"/>
              <a:ext cx="227" cy="121"/>
            </a:xfrm>
            <a:prstGeom prst="rect">
              <a:avLst/>
            </a:prstGeom>
            <a:noFill/>
            <a:ln w="9525">
              <a:noFill/>
              <a:miter lim="800000"/>
              <a:headEnd/>
              <a:tailEnd/>
            </a:ln>
          </p:spPr>
          <p:txBody>
            <a:bodyPr wrap="none" lIns="0" tIns="0" rIns="0" bIns="0">
              <a:spAutoFit/>
            </a:bodyPr>
            <a:lstStyle/>
            <a:p>
              <a:r>
                <a:rPr lang="es-EC" sz="1000" b="0">
                  <a:solidFill>
                    <a:srgbClr val="000000"/>
                  </a:solidFill>
                  <a:effectLst/>
                </a:rPr>
                <a:t>13%</a:t>
              </a:r>
              <a:endParaRPr lang="es-EC">
                <a:effectLst>
                  <a:outerShdw blurRad="38100" dist="38100" dir="2700000" algn="tl">
                    <a:srgbClr val="FFFFFF"/>
                  </a:outerShdw>
                </a:effectLst>
              </a:endParaRPr>
            </a:p>
          </p:txBody>
        </p:sp>
        <p:sp>
          <p:nvSpPr>
            <p:cNvPr id="488467" name="Rectangle 19"/>
            <p:cNvSpPr>
              <a:spLocks noChangeArrowheads="1"/>
            </p:cNvSpPr>
            <p:nvPr/>
          </p:nvSpPr>
          <p:spPr bwMode="auto">
            <a:xfrm>
              <a:off x="3429" y="3395"/>
              <a:ext cx="276" cy="261"/>
            </a:xfrm>
            <a:prstGeom prst="rect">
              <a:avLst/>
            </a:prstGeom>
            <a:solidFill>
              <a:srgbClr val="FFFFFF"/>
            </a:solidFill>
            <a:ln w="0">
              <a:solidFill>
                <a:srgbClr val="000000"/>
              </a:solidFill>
              <a:miter lim="800000"/>
              <a:headEnd/>
              <a:tailEnd/>
            </a:ln>
          </p:spPr>
          <p:txBody>
            <a:bodyPr/>
            <a:lstStyle/>
            <a:p>
              <a:endParaRPr lang="es-ES"/>
            </a:p>
          </p:txBody>
        </p:sp>
        <p:sp>
          <p:nvSpPr>
            <p:cNvPr id="488468" name="Rectangle 20"/>
            <p:cNvSpPr>
              <a:spLocks noChangeArrowheads="1"/>
            </p:cNvSpPr>
            <p:nvPr/>
          </p:nvSpPr>
          <p:spPr bwMode="auto">
            <a:xfrm>
              <a:off x="3459" y="3434"/>
              <a:ext cx="52" cy="49"/>
            </a:xfrm>
            <a:prstGeom prst="rect">
              <a:avLst/>
            </a:prstGeom>
            <a:solidFill>
              <a:srgbClr val="CCFFCC"/>
            </a:solidFill>
            <a:ln w="17463">
              <a:solidFill>
                <a:srgbClr val="000000"/>
              </a:solidFill>
              <a:miter lim="800000"/>
              <a:headEnd/>
              <a:tailEnd/>
            </a:ln>
          </p:spPr>
          <p:txBody>
            <a:bodyPr/>
            <a:lstStyle/>
            <a:p>
              <a:endParaRPr lang="es-ES"/>
            </a:p>
          </p:txBody>
        </p:sp>
        <p:sp>
          <p:nvSpPr>
            <p:cNvPr id="488469" name="Rectangle 21"/>
            <p:cNvSpPr>
              <a:spLocks noChangeArrowheads="1"/>
            </p:cNvSpPr>
            <p:nvPr/>
          </p:nvSpPr>
          <p:spPr bwMode="auto">
            <a:xfrm>
              <a:off x="3535" y="3413"/>
              <a:ext cx="144" cy="115"/>
            </a:xfrm>
            <a:prstGeom prst="rect">
              <a:avLst/>
            </a:prstGeom>
            <a:noFill/>
            <a:ln w="9525">
              <a:noFill/>
              <a:miter lim="800000"/>
              <a:headEnd/>
              <a:tailEnd/>
            </a:ln>
          </p:spPr>
          <p:txBody>
            <a:bodyPr wrap="none" lIns="0" tIns="0" rIns="0" bIns="0">
              <a:spAutoFit/>
            </a:bodyPr>
            <a:lstStyle/>
            <a:p>
              <a:r>
                <a:rPr lang="es-EC" sz="1200" b="0">
                  <a:solidFill>
                    <a:srgbClr val="000000"/>
                  </a:solidFill>
                  <a:effectLst/>
                </a:rPr>
                <a:t>No</a:t>
              </a:r>
              <a:r>
                <a:rPr lang="es-EC" sz="1000" b="0">
                  <a:solidFill>
                    <a:srgbClr val="000000"/>
                  </a:solidFill>
                  <a:effectLst/>
                </a:rPr>
                <a:t> </a:t>
              </a:r>
              <a:endParaRPr lang="es-EC">
                <a:effectLst>
                  <a:outerShdw blurRad="38100" dist="38100" dir="2700000" algn="tl">
                    <a:srgbClr val="FFFFFF"/>
                  </a:outerShdw>
                </a:effectLst>
              </a:endParaRPr>
            </a:p>
          </p:txBody>
        </p:sp>
        <p:sp>
          <p:nvSpPr>
            <p:cNvPr id="488470" name="Rectangle 22"/>
            <p:cNvSpPr>
              <a:spLocks noChangeArrowheads="1"/>
            </p:cNvSpPr>
            <p:nvPr/>
          </p:nvSpPr>
          <p:spPr bwMode="auto">
            <a:xfrm>
              <a:off x="3459" y="3563"/>
              <a:ext cx="52" cy="49"/>
            </a:xfrm>
            <a:prstGeom prst="rect">
              <a:avLst/>
            </a:prstGeom>
            <a:solidFill>
              <a:srgbClr val="FFFFCC"/>
            </a:solidFill>
            <a:ln w="17463">
              <a:solidFill>
                <a:srgbClr val="000000"/>
              </a:solidFill>
              <a:miter lim="800000"/>
              <a:headEnd/>
              <a:tailEnd/>
            </a:ln>
          </p:spPr>
          <p:txBody>
            <a:bodyPr/>
            <a:lstStyle/>
            <a:p>
              <a:endParaRPr lang="es-ES"/>
            </a:p>
          </p:txBody>
        </p:sp>
        <p:sp>
          <p:nvSpPr>
            <p:cNvPr id="488471" name="Rectangle 23"/>
            <p:cNvSpPr>
              <a:spLocks noChangeArrowheads="1"/>
            </p:cNvSpPr>
            <p:nvPr/>
          </p:nvSpPr>
          <p:spPr bwMode="auto">
            <a:xfrm>
              <a:off x="3569" y="3543"/>
              <a:ext cx="107" cy="115"/>
            </a:xfrm>
            <a:prstGeom prst="rect">
              <a:avLst/>
            </a:prstGeom>
            <a:noFill/>
            <a:ln w="9525">
              <a:noFill/>
              <a:miter lim="800000"/>
              <a:headEnd/>
              <a:tailEnd/>
            </a:ln>
          </p:spPr>
          <p:txBody>
            <a:bodyPr wrap="none" lIns="0" tIns="0" rIns="0" bIns="0">
              <a:spAutoFit/>
            </a:bodyPr>
            <a:lstStyle/>
            <a:p>
              <a:r>
                <a:rPr lang="es-EC" sz="1200" b="0">
                  <a:solidFill>
                    <a:srgbClr val="000000"/>
                  </a:solidFill>
                  <a:effectLst/>
                </a:rPr>
                <a:t>Si</a:t>
              </a:r>
              <a:r>
                <a:rPr lang="es-EC" sz="1000" b="0">
                  <a:solidFill>
                    <a:srgbClr val="000000"/>
                  </a:solidFill>
                  <a:effectLst/>
                </a:rPr>
                <a:t> </a:t>
              </a:r>
              <a:endParaRPr lang="es-EC">
                <a:effectLst>
                  <a:outerShdw blurRad="38100" dist="38100" dir="2700000" algn="tl">
                    <a:srgbClr val="FFFFFF"/>
                  </a:outerShdw>
                </a:effectLst>
              </a:endParaRPr>
            </a:p>
          </p:txBody>
        </p:sp>
        <p:sp>
          <p:nvSpPr>
            <p:cNvPr id="488472" name="Rectangle 24"/>
            <p:cNvSpPr>
              <a:spLocks noChangeArrowheads="1"/>
            </p:cNvSpPr>
            <p:nvPr/>
          </p:nvSpPr>
          <p:spPr bwMode="auto">
            <a:xfrm>
              <a:off x="329" y="2362"/>
              <a:ext cx="3411" cy="1881"/>
            </a:xfrm>
            <a:prstGeom prst="rect">
              <a:avLst/>
            </a:prstGeom>
            <a:noFill/>
            <a:ln w="0">
              <a:solidFill>
                <a:srgbClr val="000000"/>
              </a:solidFill>
              <a:miter lim="800000"/>
              <a:headEnd/>
              <a:tailEnd/>
            </a:ln>
          </p:spPr>
          <p:txBody>
            <a:bodyPr/>
            <a:lstStyle/>
            <a:p>
              <a:endParaRPr lang="es-E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36563" y="1185863"/>
            <a:ext cx="11903075" cy="762000"/>
          </a:xfrm>
        </p:spPr>
        <p:txBody>
          <a:bodyPr/>
          <a:lstStyle/>
          <a:p>
            <a:pPr algn="ctr"/>
            <a:r>
              <a:rPr lang="es-ES"/>
              <a:t>Análisis de Mercado - Encuesta</a:t>
            </a:r>
            <a:endParaRPr lang="es-EC"/>
          </a:p>
        </p:txBody>
      </p:sp>
      <p:pic>
        <p:nvPicPr>
          <p:cNvPr id="487428" name="Picture 4"/>
          <p:cNvPicPr>
            <a:picLocks noChangeAspect="1" noChangeArrowheads="1"/>
          </p:cNvPicPr>
          <p:nvPr>
            <p:ph idx="1"/>
          </p:nvPr>
        </p:nvPicPr>
        <p:blipFill>
          <a:blip r:embed="rId2"/>
          <a:srcRect/>
          <a:stretch>
            <a:fillRect/>
          </a:stretch>
        </p:blipFill>
        <p:spPr>
          <a:xfrm>
            <a:off x="2887663" y="3644900"/>
            <a:ext cx="8077200" cy="3881438"/>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436563" y="1185863"/>
            <a:ext cx="11903075" cy="762000"/>
          </a:xfrm>
        </p:spPr>
        <p:txBody>
          <a:bodyPr/>
          <a:lstStyle/>
          <a:p>
            <a:pPr algn="ctr"/>
            <a:r>
              <a:rPr lang="es-MX"/>
              <a:t>Análisis de Mercado – Conclusión</a:t>
            </a:r>
            <a:endParaRPr lang="es-ES"/>
          </a:p>
        </p:txBody>
      </p:sp>
      <p:sp>
        <p:nvSpPr>
          <p:cNvPr id="465923" name="Rectangle 3"/>
          <p:cNvSpPr>
            <a:spLocks noGrp="1" noChangeArrowheads="1"/>
          </p:cNvSpPr>
          <p:nvPr>
            <p:ph type="body" idx="1"/>
          </p:nvPr>
        </p:nvSpPr>
        <p:spPr>
          <a:xfrm>
            <a:off x="314325" y="3200400"/>
            <a:ext cx="11312525" cy="5400675"/>
          </a:xfrm>
        </p:spPr>
        <p:txBody>
          <a:bodyPr/>
          <a:lstStyle/>
          <a:p>
            <a:pPr algn="just">
              <a:buFont typeface="Wingdings" pitchFamily="2" charset="2"/>
              <a:buNone/>
            </a:pPr>
            <a:r>
              <a:rPr lang="es-ES" sz="2000">
                <a:cs typeface="Arial" charset="0"/>
              </a:rPr>
              <a:t>	</a:t>
            </a:r>
            <a:r>
              <a:rPr lang="es-ES" sz="2800">
                <a:cs typeface="Arial" charset="0"/>
              </a:rPr>
              <a:t>Mediante los </a:t>
            </a:r>
            <a:r>
              <a:rPr lang="es-MX" sz="2800">
                <a:cs typeface="Arial" charset="0"/>
              </a:rPr>
              <a:t>resultados</a:t>
            </a:r>
            <a:r>
              <a:rPr lang="es-ES" sz="2800">
                <a:cs typeface="Arial" charset="0"/>
              </a:rPr>
              <a:t> se pudo comprobar que los empresarios no poseen de las herramientas necesarias para ser exitosos en el ámbito de comercio exterior.  Por tanto se pretende capacitarlos para que posean las estrategias necesarias para alcanzar sus objetivos comerciales, brindando un horario cómodo como los participantes lo propusieron en la encuesta.</a:t>
            </a:r>
            <a:endParaRPr lang="es-ES" sz="2800">
              <a:ea typeface="Arial Unicode MS" pitchFamily="34" charset="-128"/>
              <a:cs typeface="Arial Unicode MS" pitchFamily="34" charset="-128"/>
            </a:endParaRPr>
          </a:p>
          <a:p>
            <a:endParaRPr lang="es-E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436563" y="1185863"/>
            <a:ext cx="11903075" cy="762000"/>
          </a:xfrm>
        </p:spPr>
        <p:txBody>
          <a:bodyPr/>
          <a:lstStyle/>
          <a:p>
            <a:pPr algn="ctr"/>
            <a:r>
              <a:rPr lang="es-MX"/>
              <a:t>Estructura Organizacional – Ubicación</a:t>
            </a:r>
            <a:endParaRPr lang="es-ES"/>
          </a:p>
        </p:txBody>
      </p:sp>
      <p:pic>
        <p:nvPicPr>
          <p:cNvPr id="468996" name="Picture 4"/>
          <p:cNvPicPr>
            <a:picLocks noChangeAspect="1" noChangeArrowheads="1"/>
          </p:cNvPicPr>
          <p:nvPr>
            <p:ph type="body" idx="1"/>
          </p:nvPr>
        </p:nvPicPr>
        <p:blipFill>
          <a:blip r:embed="rId2"/>
          <a:srcRect l="2104" t="31004" r="83083" b="40895"/>
          <a:stretch>
            <a:fillRect/>
          </a:stretch>
        </p:blipFill>
        <p:spPr>
          <a:xfrm>
            <a:off x="3676650" y="2400300"/>
            <a:ext cx="5257800" cy="540067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6"/>
          <p:cNvSpPr>
            <a:spLocks noGrp="1" noChangeArrowheads="1"/>
          </p:cNvSpPr>
          <p:nvPr>
            <p:ph type="title"/>
          </p:nvPr>
        </p:nvSpPr>
        <p:spPr>
          <a:xfrm>
            <a:off x="381000" y="609600"/>
            <a:ext cx="11903075" cy="804863"/>
          </a:xfrm>
          <a:noFill/>
          <a:ln/>
        </p:spPr>
        <p:txBody>
          <a:bodyPr/>
          <a:lstStyle/>
          <a:p>
            <a:pPr algn="ctr"/>
            <a:r>
              <a:rPr lang="es-MX" b="1">
                <a:effectLst>
                  <a:outerShdw blurRad="38100" dist="38100" dir="2700000" algn="tl">
                    <a:srgbClr val="FFFFFF"/>
                  </a:outerShdw>
                </a:effectLst>
              </a:rPr>
              <a:t>Estructura Organizacional - </a:t>
            </a:r>
            <a:r>
              <a:rPr lang="es-ES" b="1">
                <a:effectLst>
                  <a:outerShdw blurRad="38100" dist="38100" dir="2700000" algn="tl">
                    <a:srgbClr val="FFFFFF"/>
                  </a:outerShdw>
                </a:effectLst>
              </a:rPr>
              <a:t>Organigrama</a:t>
            </a:r>
          </a:p>
        </p:txBody>
      </p:sp>
      <p:pic>
        <p:nvPicPr>
          <p:cNvPr id="176147" name="Picture 19"/>
          <p:cNvPicPr>
            <a:picLocks noChangeAspect="1" noChangeArrowheads="1"/>
          </p:cNvPicPr>
          <p:nvPr/>
        </p:nvPicPr>
        <p:blipFill>
          <a:blip r:embed="rId2"/>
          <a:srcRect/>
          <a:stretch>
            <a:fillRect/>
          </a:stretch>
        </p:blipFill>
        <p:spPr bwMode="auto">
          <a:xfrm>
            <a:off x="990600" y="2667000"/>
            <a:ext cx="10744200" cy="5330825"/>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36563" y="1185863"/>
            <a:ext cx="11903075" cy="762000"/>
          </a:xfrm>
        </p:spPr>
        <p:txBody>
          <a:bodyPr/>
          <a:lstStyle/>
          <a:p>
            <a:r>
              <a:rPr lang="es-MX"/>
              <a:t>Etapa Contemporánea</a:t>
            </a:r>
            <a:endParaRPr lang="es-ES"/>
          </a:p>
        </p:txBody>
      </p:sp>
      <p:graphicFrame>
        <p:nvGraphicFramePr>
          <p:cNvPr id="3080" name="Object 8"/>
          <p:cNvGraphicFramePr>
            <a:graphicFrameLocks noChangeAspect="1"/>
          </p:cNvGraphicFramePr>
          <p:nvPr>
            <p:ph idx="1"/>
          </p:nvPr>
        </p:nvGraphicFramePr>
        <p:xfrm>
          <a:off x="2768600" y="2703513"/>
          <a:ext cx="7559675" cy="4257675"/>
        </p:xfrm>
        <a:graphic>
          <a:graphicData uri="http://schemas.openxmlformats.org/presentationml/2006/ole">
            <p:oleObj spid="_x0000_s3080" name="Gráfico" r:id="rId3" imgW="5276940" imgH="2971800" progId="Excel.Char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ChangeArrowheads="1"/>
          </p:cNvSpPr>
          <p:nvPr/>
        </p:nvSpPr>
        <p:spPr bwMode="auto">
          <a:xfrm>
            <a:off x="1447800" y="609600"/>
            <a:ext cx="10002838" cy="762000"/>
          </a:xfrm>
          <a:prstGeom prst="rect">
            <a:avLst/>
          </a:prstGeom>
          <a:noFill/>
          <a:ln w="9525">
            <a:noFill/>
            <a:miter lim="800000"/>
            <a:headEnd/>
            <a:tailEnd/>
          </a:ln>
          <a:effectLst/>
        </p:spPr>
        <p:txBody>
          <a:bodyPr wrap="none">
            <a:spAutoFit/>
          </a:bodyPr>
          <a:lstStyle/>
          <a:p>
            <a:r>
              <a:rPr lang="es-MX">
                <a:solidFill>
                  <a:schemeClr val="tx2"/>
                </a:solidFill>
                <a:effectLst>
                  <a:outerShdw blurRad="38100" dist="38100" dir="2700000" algn="tl">
                    <a:srgbClr val="FFFFFF"/>
                  </a:outerShdw>
                </a:effectLst>
              </a:rPr>
              <a:t>Estructura Organizacional - Personal</a:t>
            </a:r>
            <a:endParaRPr lang="es-ES">
              <a:solidFill>
                <a:schemeClr val="tx2"/>
              </a:solidFill>
              <a:effectLst>
                <a:outerShdw blurRad="38100" dist="38100" dir="2700000" algn="tl">
                  <a:srgbClr val="FFFFFF"/>
                </a:outerShdw>
              </a:effectLst>
            </a:endParaRPr>
          </a:p>
        </p:txBody>
      </p:sp>
      <p:pic>
        <p:nvPicPr>
          <p:cNvPr id="191495" name="Picture 7"/>
          <p:cNvPicPr>
            <a:picLocks noChangeAspect="1" noChangeArrowheads="1"/>
          </p:cNvPicPr>
          <p:nvPr>
            <p:ph/>
          </p:nvPr>
        </p:nvPicPr>
        <p:blipFill>
          <a:blip r:embed="rId2"/>
          <a:srcRect/>
          <a:stretch>
            <a:fillRect/>
          </a:stretch>
        </p:blipFill>
        <p:spPr>
          <a:xfrm>
            <a:off x="1436688" y="2482850"/>
            <a:ext cx="10033000" cy="4300538"/>
          </a:xfrm>
          <a:solidFill>
            <a:schemeClr val="tx1"/>
          </a:solid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a:xfrm>
            <a:off x="304800" y="427038"/>
            <a:ext cx="11903075" cy="762000"/>
          </a:xfrm>
        </p:spPr>
        <p:txBody>
          <a:bodyPr/>
          <a:lstStyle/>
          <a:p>
            <a:pPr algn="ctr"/>
            <a:r>
              <a:rPr lang="es-MX" b="1">
                <a:effectLst>
                  <a:outerShdw blurRad="38100" dist="38100" dir="2700000" algn="tl">
                    <a:srgbClr val="FFFFFF"/>
                  </a:outerShdw>
                </a:effectLst>
              </a:rPr>
              <a:t>Est. Org. - Diseño Curricular</a:t>
            </a:r>
            <a:endParaRPr lang="es-ES" b="1">
              <a:effectLst>
                <a:outerShdw blurRad="38100" dist="38100" dir="2700000" algn="tl">
                  <a:srgbClr val="FFFFFF"/>
                </a:outerShdw>
              </a:effectLst>
            </a:endParaRPr>
          </a:p>
        </p:txBody>
      </p:sp>
      <p:sp>
        <p:nvSpPr>
          <p:cNvPr id="192518" name="Rectangle 6"/>
          <p:cNvSpPr>
            <a:spLocks noGrp="1" noChangeArrowheads="1"/>
          </p:cNvSpPr>
          <p:nvPr>
            <p:ph type="body" idx="1"/>
          </p:nvPr>
        </p:nvSpPr>
        <p:spPr>
          <a:xfrm>
            <a:off x="842963" y="2894013"/>
            <a:ext cx="11312525" cy="5400675"/>
          </a:xfrm>
        </p:spPr>
        <p:txBody>
          <a:bodyPr/>
          <a:lstStyle/>
          <a:p>
            <a:pPr algn="just">
              <a:buFont typeface="Wingdings" pitchFamily="2" charset="2"/>
              <a:buNone/>
            </a:pPr>
            <a:r>
              <a:rPr lang="es-ES" sz="2800">
                <a:latin typeface="Wingdings" pitchFamily="2" charset="2"/>
                <a:cs typeface="Arial" charset="0"/>
              </a:rPr>
              <a:t>v</a:t>
            </a:r>
            <a:r>
              <a:rPr lang="es-ES" sz="2800">
                <a:cs typeface="Arial" charset="0"/>
              </a:rPr>
              <a:t> Talleres Interactivos </a:t>
            </a:r>
          </a:p>
          <a:p>
            <a:pPr algn="just">
              <a:buFont typeface="Wingdings" pitchFamily="2" charset="2"/>
              <a:buNone/>
            </a:pPr>
            <a:r>
              <a:rPr lang="es-ES" sz="2800">
                <a:cs typeface="Arial" charset="0"/>
              </a:rPr>
              <a:t>		Técnicas de venta</a:t>
            </a:r>
          </a:p>
          <a:p>
            <a:pPr algn="just">
              <a:buFont typeface="Wingdings" pitchFamily="2" charset="2"/>
              <a:buNone/>
            </a:pPr>
            <a:r>
              <a:rPr lang="es-ES" sz="2800">
                <a:cs typeface="Arial" charset="0"/>
              </a:rPr>
              <a:t>		Finanzas Internacionales</a:t>
            </a:r>
          </a:p>
          <a:p>
            <a:pPr algn="just">
              <a:buFont typeface="Wingdings" pitchFamily="2" charset="2"/>
              <a:buNone/>
            </a:pPr>
            <a:r>
              <a:rPr lang="es-ES" sz="2800">
                <a:cs typeface="Arial" charset="0"/>
              </a:rPr>
              <a:t>		Logística y Distribución</a:t>
            </a:r>
          </a:p>
          <a:p>
            <a:pPr algn="just">
              <a:buFont typeface="Wingdings" pitchFamily="2" charset="2"/>
              <a:buNone/>
            </a:pPr>
            <a:endParaRPr lang="es-ES" sz="2800">
              <a:ea typeface="Arial Unicode MS" pitchFamily="34" charset="-128"/>
              <a:cs typeface="Arial Unicode MS" pitchFamily="34" charset="-128"/>
            </a:endParaRPr>
          </a:p>
          <a:p>
            <a:pPr algn="just">
              <a:buFont typeface="Wingdings" pitchFamily="2" charset="2"/>
              <a:buNone/>
            </a:pPr>
            <a:r>
              <a:rPr lang="es-ES" sz="2800">
                <a:latin typeface="Wingdings" pitchFamily="2" charset="2"/>
                <a:cs typeface="Arial" charset="0"/>
              </a:rPr>
              <a:t>v</a:t>
            </a:r>
            <a:r>
              <a:rPr lang="es-ES" sz="2800">
                <a:latin typeface="Times New Roman" pitchFamily="18" charset="0"/>
                <a:cs typeface="Times New Roman" pitchFamily="18" charset="0"/>
              </a:rPr>
              <a:t>  </a:t>
            </a:r>
            <a:r>
              <a:rPr lang="es-ES" sz="2800">
                <a:cs typeface="Arial" charset="0"/>
              </a:rPr>
              <a:t>Seminarios Internacionales </a:t>
            </a:r>
          </a:p>
          <a:p>
            <a:pPr algn="just">
              <a:buFont typeface="Wingdings" pitchFamily="2" charset="2"/>
              <a:buNone/>
            </a:pPr>
            <a:r>
              <a:rPr lang="es-ES" sz="2800">
                <a:cs typeface="Arial" charset="0"/>
              </a:rPr>
              <a:t>		Embalajes de madera</a:t>
            </a:r>
          </a:p>
          <a:p>
            <a:pPr algn="just">
              <a:buFont typeface="Wingdings" pitchFamily="2" charset="2"/>
              <a:buNone/>
            </a:pPr>
            <a:r>
              <a:rPr lang="es-ES" sz="2800">
                <a:cs typeface="Arial" charset="0"/>
              </a:rPr>
              <a:t>		Management de la innovación</a:t>
            </a:r>
          </a:p>
          <a:p>
            <a:pPr algn="just">
              <a:buFont typeface="Wingdings" pitchFamily="2" charset="2"/>
              <a:buNone/>
            </a:pPr>
            <a:r>
              <a:rPr lang="es-ES" sz="2800">
                <a:cs typeface="Arial" charset="0"/>
              </a:rPr>
              <a:t>		Facturación en cash</a:t>
            </a:r>
            <a:endParaRPr lang="es-ES" sz="2800">
              <a:ea typeface="Arial Unicode MS" pitchFamily="34" charset="-128"/>
              <a:cs typeface="Arial Unicode MS" pitchFamily="34" charset="-128"/>
            </a:endParaRPr>
          </a:p>
          <a:p>
            <a:pPr algn="just">
              <a:buFont typeface="Wingdings" pitchFamily="2" charset="2"/>
              <a:buNone/>
            </a:pPr>
            <a:endParaRPr lang="es-ES" sz="2800">
              <a:ea typeface="Arial Unicode MS" pitchFamily="34" charset="-128"/>
              <a:cs typeface="Arial Unicode MS" pitchFamily="34" charset="-128"/>
            </a:endParaRPr>
          </a:p>
          <a:p>
            <a:endParaRPr lang="es-E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381000" y="717550"/>
            <a:ext cx="11903075" cy="762000"/>
          </a:xfrm>
        </p:spPr>
        <p:txBody>
          <a:bodyPr/>
          <a:lstStyle/>
          <a:p>
            <a:pPr algn="ctr"/>
            <a:r>
              <a:rPr lang="es-MX" b="1">
                <a:effectLst>
                  <a:outerShdw blurRad="38100" dist="38100" dir="2700000" algn="tl">
                    <a:srgbClr val="FFFFFF"/>
                  </a:outerShdw>
                </a:effectLst>
              </a:rPr>
              <a:t>Est. Org. - Diseño Curricular</a:t>
            </a:r>
            <a:endParaRPr lang="es-EC" b="1">
              <a:effectLst>
                <a:outerShdw blurRad="38100" dist="38100" dir="2700000" algn="tl">
                  <a:srgbClr val="FFFFFF"/>
                </a:outerShdw>
              </a:effectLst>
            </a:endParaRPr>
          </a:p>
        </p:txBody>
      </p:sp>
      <p:sp>
        <p:nvSpPr>
          <p:cNvPr id="498691" name="Rectangle 3"/>
          <p:cNvSpPr>
            <a:spLocks noGrp="1" noChangeArrowheads="1"/>
          </p:cNvSpPr>
          <p:nvPr>
            <p:ph type="body" idx="1"/>
          </p:nvPr>
        </p:nvSpPr>
        <p:spPr/>
        <p:txBody>
          <a:bodyPr/>
          <a:lstStyle/>
          <a:p>
            <a:pPr algn="just">
              <a:buFont typeface="Wingdings" pitchFamily="2" charset="2"/>
              <a:buNone/>
            </a:pPr>
            <a:r>
              <a:rPr lang="es-ES" sz="2800">
                <a:latin typeface="Wingdings" pitchFamily="2" charset="2"/>
                <a:cs typeface="Arial" charset="0"/>
              </a:rPr>
              <a:t>v</a:t>
            </a:r>
            <a:r>
              <a:rPr lang="es-ES" sz="2800">
                <a:latin typeface="Times New Roman" pitchFamily="18" charset="0"/>
                <a:cs typeface="Times New Roman" pitchFamily="18" charset="0"/>
              </a:rPr>
              <a:t>  </a:t>
            </a:r>
            <a:r>
              <a:rPr lang="es-ES" sz="2800">
                <a:cs typeface="Arial" charset="0"/>
              </a:rPr>
              <a:t>Cursos Cerrados a Empresas </a:t>
            </a:r>
          </a:p>
          <a:p>
            <a:pPr algn="just">
              <a:buFont typeface="Wingdings" pitchFamily="2" charset="2"/>
              <a:buNone/>
            </a:pPr>
            <a:r>
              <a:rPr lang="es-ES" sz="2800">
                <a:cs typeface="Arial" charset="0"/>
              </a:rPr>
              <a:t>		</a:t>
            </a:r>
            <a:r>
              <a:rPr lang="es-ES" sz="2800"/>
              <a:t>Motivación para aumentar la productividad laboral</a:t>
            </a:r>
            <a:r>
              <a:rPr lang="es-EC" sz="2800"/>
              <a:t> </a:t>
            </a:r>
          </a:p>
          <a:p>
            <a:pPr algn="just">
              <a:buFont typeface="Wingdings" pitchFamily="2" charset="2"/>
              <a:buNone/>
            </a:pPr>
            <a:r>
              <a:rPr lang="es-ES" sz="2800"/>
              <a:t>		Gestión y uso de indicadores de producción</a:t>
            </a:r>
            <a:r>
              <a:rPr lang="es-EC" sz="2800"/>
              <a:t> </a:t>
            </a:r>
            <a:endParaRPr lang="es-ES" sz="2800">
              <a:cs typeface="Arial" charset="0"/>
            </a:endParaRPr>
          </a:p>
          <a:p>
            <a:pPr algn="just">
              <a:buFont typeface="Wingdings" pitchFamily="2" charset="2"/>
              <a:buNone/>
            </a:pPr>
            <a:endParaRPr lang="es-ES" sz="2800">
              <a:ea typeface="Arial Unicode MS" pitchFamily="34" charset="-128"/>
              <a:cs typeface="Arial Unicode MS" pitchFamily="34" charset="-128"/>
            </a:endParaRPr>
          </a:p>
          <a:p>
            <a:pPr algn="just">
              <a:buFont typeface="Wingdings" pitchFamily="2" charset="2"/>
              <a:buNone/>
            </a:pPr>
            <a:r>
              <a:rPr lang="es-ES" sz="2800">
                <a:latin typeface="Wingdings" pitchFamily="2" charset="2"/>
                <a:cs typeface="Arial" charset="0"/>
              </a:rPr>
              <a:t>v</a:t>
            </a:r>
            <a:r>
              <a:rPr lang="es-ES" sz="2800">
                <a:latin typeface="Times New Roman" pitchFamily="18" charset="0"/>
                <a:cs typeface="Times New Roman" pitchFamily="18" charset="0"/>
              </a:rPr>
              <a:t> </a:t>
            </a:r>
            <a:r>
              <a:rPr lang="es-MX" sz="2800">
                <a:latin typeface="Times New Roman" pitchFamily="18" charset="0"/>
                <a:cs typeface="Times New Roman" pitchFamily="18" charset="0"/>
              </a:rPr>
              <a:t> </a:t>
            </a:r>
            <a:r>
              <a:rPr lang="es-ES" sz="2800">
                <a:cs typeface="Arial" charset="0"/>
              </a:rPr>
              <a:t>Diplomados y Seminarios en Regiones</a:t>
            </a:r>
          </a:p>
          <a:p>
            <a:pPr algn="just">
              <a:buFont typeface="Wingdings" pitchFamily="2" charset="2"/>
              <a:buNone/>
            </a:pPr>
            <a:r>
              <a:rPr lang="es-ES" sz="2800">
                <a:cs typeface="Arial" charset="0"/>
              </a:rPr>
              <a:t>		Comercio Exterior</a:t>
            </a:r>
          </a:p>
          <a:p>
            <a:pPr algn="just">
              <a:buFont typeface="Wingdings" pitchFamily="2" charset="2"/>
              <a:buNone/>
            </a:pPr>
            <a:r>
              <a:rPr lang="es-ES" sz="2800">
                <a:cs typeface="Arial" charset="0"/>
              </a:rPr>
              <a:t>		Preparación, dirección y evaluación de proyectos</a:t>
            </a:r>
          </a:p>
          <a:p>
            <a:pPr algn="just">
              <a:buFont typeface="Wingdings" pitchFamily="2" charset="2"/>
              <a:buNone/>
            </a:pPr>
            <a:r>
              <a:rPr lang="es-ES" sz="2800">
                <a:cs typeface="Arial" charset="0"/>
              </a:rPr>
              <a:t>		</a:t>
            </a:r>
            <a:endParaRPr lang="es-EC" sz="280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57200" y="503238"/>
            <a:ext cx="11903075" cy="762000"/>
          </a:xfrm>
        </p:spPr>
        <p:txBody>
          <a:bodyPr/>
          <a:lstStyle/>
          <a:p>
            <a:pPr algn="ctr"/>
            <a:r>
              <a:rPr lang="es-MX"/>
              <a:t>Est. Organizacional - Metodología</a:t>
            </a:r>
            <a:endParaRPr lang="es-ES"/>
          </a:p>
        </p:txBody>
      </p:sp>
      <p:sp>
        <p:nvSpPr>
          <p:cNvPr id="472067" name="Rectangle 3"/>
          <p:cNvSpPr>
            <a:spLocks noGrp="1" noChangeArrowheads="1"/>
          </p:cNvSpPr>
          <p:nvPr>
            <p:ph type="body" idx="1"/>
          </p:nvPr>
        </p:nvSpPr>
        <p:spPr/>
        <p:txBody>
          <a:bodyPr/>
          <a:lstStyle/>
          <a:p>
            <a:pPr algn="just">
              <a:buFont typeface="Wingdings" pitchFamily="2" charset="2"/>
              <a:buNone/>
            </a:pPr>
            <a:r>
              <a:rPr lang="es-ES" sz="2000" b="1">
                <a:cs typeface="Arial" charset="0"/>
              </a:rPr>
              <a:t>	</a:t>
            </a:r>
            <a:r>
              <a:rPr lang="es-ES" sz="2800" b="1">
                <a:cs typeface="Arial" charset="0"/>
              </a:rPr>
              <a:t>Facilidades</a:t>
            </a:r>
            <a:endParaRPr lang="es-ES" sz="2800">
              <a:ea typeface="Arial Unicode MS" pitchFamily="34" charset="-128"/>
              <a:cs typeface="Arial Unicode MS" pitchFamily="34" charset="-128"/>
            </a:endParaRPr>
          </a:p>
          <a:p>
            <a:pPr algn="just">
              <a:buFont typeface="Wingdings" pitchFamily="2" charset="2"/>
              <a:buNone/>
            </a:pPr>
            <a:r>
              <a:rPr lang="es-MX" sz="2800">
                <a:cs typeface="Arial" charset="0"/>
              </a:rPr>
              <a:t>	</a:t>
            </a:r>
            <a:r>
              <a:rPr lang="es-ES" sz="2800">
                <a:cs typeface="Arial" charset="0"/>
              </a:rPr>
              <a:t>Para mayor comodidad de los participantes de los cursos, los horarios</a:t>
            </a:r>
            <a:r>
              <a:rPr lang="es-MX" sz="2800">
                <a:cs typeface="Arial" charset="0"/>
              </a:rPr>
              <a:t> </a:t>
            </a:r>
            <a:r>
              <a:rPr lang="es-ES" sz="2800">
                <a:cs typeface="Arial" charset="0"/>
              </a:rPr>
              <a:t>serán flexibles de acuerdo a las necesidades de los mismos.</a:t>
            </a:r>
            <a:endParaRPr lang="es-MX" sz="2800">
              <a:cs typeface="Arial" charset="0"/>
            </a:endParaRPr>
          </a:p>
          <a:p>
            <a:pPr algn="just">
              <a:buFont typeface="Wingdings" pitchFamily="2" charset="2"/>
              <a:buNone/>
            </a:pPr>
            <a:endParaRPr lang="es-ES" sz="2800">
              <a:ea typeface="Arial Unicode MS" pitchFamily="34" charset="-128"/>
              <a:cs typeface="Arial Unicode MS" pitchFamily="34" charset="-128"/>
            </a:endParaRPr>
          </a:p>
          <a:p>
            <a:pPr algn="just">
              <a:buFont typeface="Wingdings" pitchFamily="2" charset="2"/>
              <a:buNone/>
            </a:pPr>
            <a:r>
              <a:rPr lang="es-ES" sz="2800" b="1">
                <a:cs typeface="Arial" charset="0"/>
              </a:rPr>
              <a:t>	Técnicas pedagógicas</a:t>
            </a:r>
          </a:p>
          <a:p>
            <a:pPr algn="just">
              <a:buFont typeface="Wingdings" pitchFamily="2" charset="2"/>
              <a:buNone/>
            </a:pPr>
            <a:r>
              <a:rPr lang="es-ES" sz="2800">
                <a:latin typeface="Wingdings" pitchFamily="2" charset="2"/>
                <a:cs typeface="Arial" charset="0"/>
              </a:rPr>
              <a:t>v</a:t>
            </a:r>
            <a:r>
              <a:rPr lang="es-ES" sz="2800" b="1">
                <a:latin typeface="Times New Roman" pitchFamily="18" charset="0"/>
                <a:cs typeface="Times New Roman" pitchFamily="18" charset="0"/>
              </a:rPr>
              <a:t>     </a:t>
            </a:r>
            <a:r>
              <a:rPr lang="es-ES" sz="2800">
                <a:cs typeface="Arial" charset="0"/>
              </a:rPr>
              <a:t>Técnica de Taller Productivo</a:t>
            </a:r>
            <a:endParaRPr lang="es-MX" sz="2800">
              <a:cs typeface="Arial" charset="0"/>
            </a:endParaRPr>
          </a:p>
          <a:p>
            <a:pPr algn="just">
              <a:buFont typeface="Wingdings" pitchFamily="2" charset="2"/>
              <a:buNone/>
            </a:pPr>
            <a:r>
              <a:rPr lang="es-ES" sz="2800">
                <a:latin typeface="Wingdings" pitchFamily="2" charset="2"/>
                <a:cs typeface="Arial" charset="0"/>
              </a:rPr>
              <a:t>v</a:t>
            </a:r>
            <a:r>
              <a:rPr lang="es-ES" sz="2800">
                <a:latin typeface="Times New Roman" pitchFamily="18" charset="0"/>
                <a:cs typeface="Times New Roman" pitchFamily="18" charset="0"/>
              </a:rPr>
              <a:t>     </a:t>
            </a:r>
            <a:r>
              <a:rPr lang="es-ES" sz="2800">
                <a:cs typeface="Arial" charset="0"/>
              </a:rPr>
              <a:t>Técnica de Estudio Dirigido</a:t>
            </a:r>
            <a:endParaRPr lang="es-ES" sz="2800" b="1">
              <a:ea typeface="Arial Unicode MS" pitchFamily="34" charset="-128"/>
              <a:cs typeface="Arial Unicode MS" pitchFamily="34" charset="-128"/>
            </a:endParaRPr>
          </a:p>
          <a:p>
            <a:pPr algn="just"/>
            <a:endParaRPr lang="es-ES" sz="2800">
              <a:ea typeface="Arial Unicode MS" pitchFamily="34" charset="-128"/>
              <a:cs typeface="Arial Unicode MS" pitchFamily="34" charset="-128"/>
            </a:endParaRPr>
          </a:p>
          <a:p>
            <a:endParaRPr lang="es-E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5"/>
          <p:cNvSpPr>
            <a:spLocks noChangeArrowheads="1"/>
          </p:cNvSpPr>
          <p:nvPr/>
        </p:nvSpPr>
        <p:spPr bwMode="auto">
          <a:xfrm>
            <a:off x="381000" y="457200"/>
            <a:ext cx="11855450" cy="852488"/>
          </a:xfrm>
          <a:prstGeom prst="rect">
            <a:avLst/>
          </a:prstGeom>
          <a:noFill/>
          <a:ln w="9525">
            <a:noFill/>
            <a:miter lim="800000"/>
            <a:headEnd/>
            <a:tailEnd/>
          </a:ln>
          <a:effectLst/>
        </p:spPr>
        <p:txBody>
          <a:bodyPr anchor="b"/>
          <a:lstStyle/>
          <a:p>
            <a:r>
              <a:rPr lang="es-ES">
                <a:solidFill>
                  <a:schemeClr val="tx2"/>
                </a:solidFill>
                <a:effectLst>
                  <a:outerShdw blurRad="38100" dist="38100" dir="2700000" algn="tl">
                    <a:srgbClr val="FFFFFF"/>
                  </a:outerShdw>
                </a:effectLst>
              </a:rPr>
              <a:t>Inversiones Diferidas </a:t>
            </a:r>
          </a:p>
        </p:txBody>
      </p:sp>
      <p:sp>
        <p:nvSpPr>
          <p:cNvPr id="265222" name="Line 6"/>
          <p:cNvSpPr>
            <a:spLocks noChangeShapeType="1"/>
          </p:cNvSpPr>
          <p:nvPr/>
        </p:nvSpPr>
        <p:spPr bwMode="auto">
          <a:xfrm>
            <a:off x="11957050" y="7713663"/>
            <a:ext cx="0" cy="755650"/>
          </a:xfrm>
          <a:prstGeom prst="line">
            <a:avLst/>
          </a:prstGeom>
          <a:noFill/>
          <a:ln w="9525">
            <a:solidFill>
              <a:schemeClr val="tx1"/>
            </a:solidFill>
            <a:round/>
            <a:headEnd/>
            <a:tailEnd type="triangle" w="med" len="med"/>
          </a:ln>
          <a:effectLst/>
        </p:spPr>
        <p:txBody>
          <a:bodyPr/>
          <a:lstStyle/>
          <a:p>
            <a:endParaRPr lang="es-ES"/>
          </a:p>
        </p:txBody>
      </p:sp>
      <p:sp>
        <p:nvSpPr>
          <p:cNvPr id="265224" name="Rectangle 8"/>
          <p:cNvSpPr>
            <a:spLocks noChangeArrowheads="1"/>
          </p:cNvSpPr>
          <p:nvPr/>
        </p:nvSpPr>
        <p:spPr bwMode="auto">
          <a:xfrm>
            <a:off x="0" y="3538538"/>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65223" name="Object 7"/>
          <p:cNvGraphicFramePr>
            <a:graphicFrameLocks noChangeAspect="1"/>
          </p:cNvGraphicFramePr>
          <p:nvPr/>
        </p:nvGraphicFramePr>
        <p:xfrm>
          <a:off x="4214813" y="1854200"/>
          <a:ext cx="4351337" cy="2301875"/>
        </p:xfrm>
        <a:graphic>
          <a:graphicData uri="http://schemas.openxmlformats.org/presentationml/2006/ole">
            <p:oleObj spid="_x0000_s265223" name="Hoja de cálculo" r:id="rId3" imgW="2877792" imgH="1351255" progId="Excel.Sheet.8">
              <p:embed/>
            </p:oleObj>
          </a:graphicData>
        </a:graphic>
      </p:graphicFrame>
      <p:sp>
        <p:nvSpPr>
          <p:cNvPr id="265226" name="Rectangle 10"/>
          <p:cNvSpPr>
            <a:spLocks noChangeArrowheads="1"/>
          </p:cNvSpPr>
          <p:nvPr/>
        </p:nvSpPr>
        <p:spPr bwMode="auto">
          <a:xfrm>
            <a:off x="0" y="2651125"/>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65225" name="Object 9"/>
          <p:cNvGraphicFramePr>
            <a:graphicFrameLocks noChangeAspect="1"/>
          </p:cNvGraphicFramePr>
          <p:nvPr/>
        </p:nvGraphicFramePr>
        <p:xfrm>
          <a:off x="4318000" y="4406900"/>
          <a:ext cx="4267200" cy="3686175"/>
        </p:xfrm>
        <a:graphic>
          <a:graphicData uri="http://schemas.openxmlformats.org/presentationml/2006/ole">
            <p:oleObj spid="_x0000_s265225" name="Hoja de cálculo" r:id="rId4" imgW="2776172" imgH="2451114" progId="Excel.Sheet.8">
              <p:embed/>
            </p:oleObj>
          </a:graphicData>
        </a:graphic>
      </p:graphicFrame>
      <p:sp>
        <p:nvSpPr>
          <p:cNvPr id="265227" name="Rectangle 11"/>
          <p:cNvSpPr>
            <a:spLocks noChangeArrowheads="1"/>
          </p:cNvSpPr>
          <p:nvPr/>
        </p:nvSpPr>
        <p:spPr bwMode="auto">
          <a:xfrm>
            <a:off x="4019550" y="8243888"/>
            <a:ext cx="3155950" cy="366712"/>
          </a:xfrm>
          <a:prstGeom prst="rect">
            <a:avLst/>
          </a:prstGeom>
          <a:noFill/>
          <a:ln w="9525">
            <a:noFill/>
            <a:miter lim="800000"/>
            <a:headEnd/>
            <a:tailEnd/>
          </a:ln>
          <a:effectLst/>
        </p:spPr>
        <p:txBody>
          <a:bodyPr wrap="none" anchor="ctr">
            <a:spAutoFit/>
          </a:bodyPr>
          <a:lstStyle/>
          <a:p>
            <a:pPr algn="just"/>
            <a:r>
              <a:rPr lang="es-ES" sz="1800">
                <a:solidFill>
                  <a:schemeClr val="tx1"/>
                </a:solidFill>
                <a:effectLst/>
              </a:rPr>
              <a:t>Elaborado por: Las autoras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Grp="1" noChangeArrowheads="1"/>
          </p:cNvSpPr>
          <p:nvPr>
            <p:ph type="ctrTitle"/>
          </p:nvPr>
        </p:nvSpPr>
        <p:spPr>
          <a:xfrm>
            <a:off x="1524000" y="0"/>
            <a:ext cx="9921875" cy="852488"/>
          </a:xfrm>
        </p:spPr>
        <p:txBody>
          <a:bodyPr/>
          <a:lstStyle/>
          <a:p>
            <a:r>
              <a:rPr lang="es-ES" b="1"/>
              <a:t>Inversiones Diferidas (continuación)</a:t>
            </a:r>
          </a:p>
        </p:txBody>
      </p:sp>
      <p:sp>
        <p:nvSpPr>
          <p:cNvPr id="264200" name="Rectangle 8"/>
          <p:cNvSpPr>
            <a:spLocks noChangeArrowheads="1"/>
          </p:cNvSpPr>
          <p:nvPr/>
        </p:nvSpPr>
        <p:spPr bwMode="auto">
          <a:xfrm>
            <a:off x="0" y="1793875"/>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64199" name="Object 7"/>
          <p:cNvGraphicFramePr>
            <a:graphicFrameLocks noChangeAspect="1"/>
          </p:cNvGraphicFramePr>
          <p:nvPr/>
        </p:nvGraphicFramePr>
        <p:xfrm>
          <a:off x="4189413" y="1571625"/>
          <a:ext cx="4972050" cy="6704013"/>
        </p:xfrm>
        <a:graphic>
          <a:graphicData uri="http://schemas.openxmlformats.org/presentationml/2006/ole">
            <p:oleObj spid="_x0000_s264199" name="Hoja de cálculo" r:id="rId3" imgW="3070943" imgH="4140092" progId="Excel.Sheet.8">
              <p:embed/>
            </p:oleObj>
          </a:graphicData>
        </a:graphic>
      </p:graphicFrame>
      <p:sp>
        <p:nvSpPr>
          <p:cNvPr id="264201" name="Rectangle 9"/>
          <p:cNvSpPr>
            <a:spLocks noChangeArrowheads="1"/>
          </p:cNvSpPr>
          <p:nvPr/>
        </p:nvSpPr>
        <p:spPr bwMode="auto">
          <a:xfrm>
            <a:off x="4613275" y="8186738"/>
            <a:ext cx="4351338" cy="481012"/>
          </a:xfrm>
          <a:prstGeom prst="rect">
            <a:avLst/>
          </a:prstGeom>
          <a:noFill/>
          <a:ln w="9525">
            <a:noFill/>
            <a:miter lim="800000"/>
            <a:headEnd/>
            <a:tailEnd/>
          </a:ln>
          <a:effectLst/>
        </p:spPr>
        <p:txBody>
          <a:bodyPr wrap="none" anchor="ctr">
            <a:spAutoFit/>
          </a:bodyPr>
          <a:lstStyle/>
          <a:p>
            <a:pPr algn="l"/>
            <a:r>
              <a:rPr lang="es-ES" sz="1800">
                <a:solidFill>
                  <a:schemeClr val="tx1"/>
                </a:solidFill>
                <a:effectLst/>
              </a:rPr>
              <a:t>Elaborado por: Las autoras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50" name="Rectangle 66"/>
          <p:cNvSpPr>
            <a:spLocks noChangeArrowheads="1"/>
          </p:cNvSpPr>
          <p:nvPr/>
        </p:nvSpPr>
        <p:spPr bwMode="auto">
          <a:xfrm>
            <a:off x="3352800" y="6172200"/>
            <a:ext cx="3155950" cy="366713"/>
          </a:xfrm>
          <a:prstGeom prst="rect">
            <a:avLst/>
          </a:prstGeom>
          <a:noFill/>
          <a:ln w="9525">
            <a:noFill/>
            <a:miter lim="800000"/>
            <a:headEnd/>
            <a:tailEnd/>
          </a:ln>
          <a:effectLst/>
        </p:spPr>
        <p:txBody>
          <a:bodyPr wrap="none" anchor="ctr">
            <a:spAutoFit/>
          </a:bodyPr>
          <a:lstStyle/>
          <a:p>
            <a:pPr algn="just"/>
            <a:r>
              <a:rPr lang="es-ES" sz="1800">
                <a:solidFill>
                  <a:schemeClr val="tx1"/>
                </a:solidFill>
                <a:effectLst/>
              </a:rPr>
              <a:t>Elaborado por: Las autoras</a:t>
            </a:r>
          </a:p>
        </p:txBody>
      </p:sp>
      <p:sp>
        <p:nvSpPr>
          <p:cNvPr id="195712" name="Rectangle 128"/>
          <p:cNvSpPr>
            <a:spLocks noGrp="1" noChangeArrowheads="1"/>
          </p:cNvSpPr>
          <p:nvPr>
            <p:ph type="title"/>
          </p:nvPr>
        </p:nvSpPr>
        <p:spPr>
          <a:xfrm>
            <a:off x="436563" y="1185863"/>
            <a:ext cx="11903075" cy="762000"/>
          </a:xfrm>
        </p:spPr>
        <p:txBody>
          <a:bodyPr/>
          <a:lstStyle/>
          <a:p>
            <a:pPr algn="ctr"/>
            <a:r>
              <a:rPr lang="es-MX"/>
              <a:t>Capital de Trabajo</a:t>
            </a:r>
            <a:endParaRPr lang="es-ES"/>
          </a:p>
        </p:txBody>
      </p:sp>
      <p:graphicFrame>
        <p:nvGraphicFramePr>
          <p:cNvPr id="195713" name="Object 129"/>
          <p:cNvGraphicFramePr>
            <a:graphicFrameLocks noChangeAspect="1"/>
          </p:cNvGraphicFramePr>
          <p:nvPr/>
        </p:nvGraphicFramePr>
        <p:xfrm>
          <a:off x="2819400" y="3048000"/>
          <a:ext cx="7662863" cy="2411413"/>
        </p:xfrm>
        <a:graphic>
          <a:graphicData uri="http://schemas.openxmlformats.org/presentationml/2006/ole">
            <p:oleObj spid="_x0000_s195713" name="Hoja de cálculo" r:id="rId3" imgW="2724607" imgH="857707"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p:cNvSpPr>
            <a:spLocks noGrp="1" noChangeArrowheads="1"/>
          </p:cNvSpPr>
          <p:nvPr>
            <p:ph type="title"/>
          </p:nvPr>
        </p:nvSpPr>
        <p:spPr>
          <a:xfrm>
            <a:off x="1139825" y="438150"/>
            <a:ext cx="10710863" cy="1049338"/>
          </a:xfrm>
          <a:noFill/>
          <a:ln/>
        </p:spPr>
        <p:txBody>
          <a:bodyPr/>
          <a:lstStyle/>
          <a:p>
            <a:pPr algn="ctr"/>
            <a:r>
              <a:rPr lang="es-ES" b="1">
                <a:effectLst>
                  <a:outerShdw blurRad="38100" dist="38100" dir="2700000" algn="tl">
                    <a:srgbClr val="FFFFFF"/>
                  </a:outerShdw>
                </a:effectLst>
              </a:rPr>
              <a:t>INVERSION TOTAL</a:t>
            </a:r>
          </a:p>
        </p:txBody>
      </p:sp>
      <p:pic>
        <p:nvPicPr>
          <p:cNvPr id="193553" name="Picture 17"/>
          <p:cNvPicPr>
            <a:picLocks noChangeAspect="1" noChangeArrowheads="1"/>
          </p:cNvPicPr>
          <p:nvPr>
            <p:ph idx="1"/>
          </p:nvPr>
        </p:nvPicPr>
        <p:blipFill>
          <a:blip r:embed="rId2"/>
          <a:srcRect/>
          <a:stretch>
            <a:fillRect/>
          </a:stretch>
        </p:blipFill>
        <p:spPr>
          <a:xfrm>
            <a:off x="3636963" y="2124075"/>
            <a:ext cx="5903912" cy="5976938"/>
          </a:xfrm>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36563" y="1185863"/>
            <a:ext cx="11903075" cy="762000"/>
          </a:xfrm>
        </p:spPr>
        <p:txBody>
          <a:bodyPr/>
          <a:lstStyle/>
          <a:p>
            <a:pPr algn="ctr"/>
            <a:r>
              <a:rPr lang="es-ES"/>
              <a:t>Ejemplo de un curso</a:t>
            </a:r>
            <a:endParaRPr lang="es-EC"/>
          </a:p>
        </p:txBody>
      </p:sp>
      <p:sp>
        <p:nvSpPr>
          <p:cNvPr id="480259" name="Rectangle 3"/>
          <p:cNvSpPr>
            <a:spLocks noGrp="1" noChangeArrowheads="1"/>
          </p:cNvSpPr>
          <p:nvPr>
            <p:ph type="body" idx="1"/>
          </p:nvPr>
        </p:nvSpPr>
        <p:spPr/>
        <p:txBody>
          <a:bodyPr/>
          <a:lstStyle/>
          <a:p>
            <a:pPr algn="ctr">
              <a:buFont typeface="Wingdings" pitchFamily="2" charset="2"/>
              <a:buNone/>
            </a:pPr>
            <a:r>
              <a:rPr lang="es-ES" sz="2800" b="1"/>
              <a:t>Taller: "Logística y distribución", una importante herramienta de negocios</a:t>
            </a:r>
          </a:p>
          <a:p>
            <a:pPr algn="just">
              <a:buFont typeface="Wingdings" pitchFamily="2" charset="2"/>
              <a:buNone/>
            </a:pPr>
            <a:endParaRPr lang="es-ES" sz="2800" b="1"/>
          </a:p>
          <a:p>
            <a:pPr algn="just">
              <a:buFont typeface="Wingdings" pitchFamily="2" charset="2"/>
              <a:buNone/>
            </a:pPr>
            <a:r>
              <a:rPr lang="es-ES" sz="2800" b="1"/>
              <a:t>OBJETIVO DEL TALLER: </a:t>
            </a:r>
          </a:p>
          <a:p>
            <a:pPr algn="just">
              <a:buFont typeface="Wingdings" pitchFamily="2" charset="2"/>
              <a:buNone/>
            </a:pPr>
            <a:r>
              <a:rPr lang="es-ES" sz="2800" b="1"/>
              <a:t>	</a:t>
            </a:r>
            <a:r>
              <a:rPr lang="es-ES" sz="2800"/>
              <a:t>Conocer los aspectos básicos de la logística internacional: transporte de carga, costos, póliza de seguro y la operación de comercio exterior. </a:t>
            </a:r>
            <a:endParaRPr lang="es-MX" sz="2800"/>
          </a:p>
          <a:p>
            <a:pPr algn="just">
              <a:buFont typeface="Wingdings" pitchFamily="2" charset="2"/>
              <a:buNone/>
            </a:pPr>
            <a:endParaRPr lang="es-ES" sz="2800"/>
          </a:p>
          <a:p>
            <a:pPr algn="just">
              <a:buFont typeface="Wingdings" pitchFamily="2" charset="2"/>
              <a:buNone/>
            </a:pPr>
            <a:r>
              <a:rPr lang="es-ES" sz="2800"/>
              <a:t>	En general se analizará la cadena de distribución internacional y sus elementos de negociación. </a:t>
            </a:r>
          </a:p>
          <a:p>
            <a:pPr algn="just">
              <a:buFont typeface="Wingdings" pitchFamily="2" charset="2"/>
              <a:buNone/>
            </a:pPr>
            <a:endParaRPr lang="es-EC"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36563" y="1185863"/>
            <a:ext cx="11903075" cy="762000"/>
          </a:xfrm>
        </p:spPr>
        <p:txBody>
          <a:bodyPr/>
          <a:lstStyle/>
          <a:p>
            <a:pPr algn="ctr"/>
            <a:r>
              <a:rPr lang="es-ES"/>
              <a:t>Ejemplo de un curso</a:t>
            </a:r>
            <a:endParaRPr lang="es-EC"/>
          </a:p>
        </p:txBody>
      </p:sp>
      <p:sp>
        <p:nvSpPr>
          <p:cNvPr id="481283" name="Rectangle 3"/>
          <p:cNvSpPr>
            <a:spLocks noGrp="1" noChangeArrowheads="1"/>
          </p:cNvSpPr>
          <p:nvPr>
            <p:ph type="body" idx="1"/>
          </p:nvPr>
        </p:nvSpPr>
        <p:spPr/>
        <p:txBody>
          <a:bodyPr/>
          <a:lstStyle/>
          <a:p>
            <a:pPr>
              <a:lnSpc>
                <a:spcPct val="80000"/>
              </a:lnSpc>
              <a:buFont typeface="Wingdings" pitchFamily="2" charset="2"/>
              <a:buNone/>
            </a:pPr>
            <a:r>
              <a:rPr lang="es-ES" sz="2800" b="1"/>
              <a:t>DIRIGIDO A:</a:t>
            </a:r>
            <a:endParaRPr lang="es-ES" sz="2800"/>
          </a:p>
          <a:p>
            <a:pPr algn="just">
              <a:lnSpc>
                <a:spcPct val="80000"/>
              </a:lnSpc>
              <a:buFont typeface="Wingdings" pitchFamily="2" charset="2"/>
              <a:buNone/>
            </a:pPr>
            <a:r>
              <a:rPr lang="es-ES" sz="2800"/>
              <a:t>	Empresarios, socios, gerentes de exportación e importación, gerentes y ejecutivos vinculados al área de logística, operaciones y abastecimientos.</a:t>
            </a:r>
          </a:p>
          <a:p>
            <a:pPr>
              <a:lnSpc>
                <a:spcPct val="80000"/>
              </a:lnSpc>
              <a:buFont typeface="Wingdings" pitchFamily="2" charset="2"/>
              <a:buNone/>
            </a:pPr>
            <a:endParaRPr lang="es-ES" sz="2800"/>
          </a:p>
          <a:p>
            <a:pPr>
              <a:lnSpc>
                <a:spcPct val="80000"/>
              </a:lnSpc>
              <a:buFont typeface="Wingdings" pitchFamily="2" charset="2"/>
              <a:buNone/>
            </a:pPr>
            <a:r>
              <a:rPr lang="es-ES" sz="2800" b="1"/>
              <a:t>PROGRAMA: </a:t>
            </a:r>
          </a:p>
          <a:p>
            <a:pPr algn="just">
              <a:lnSpc>
                <a:spcPct val="80000"/>
              </a:lnSpc>
              <a:buFont typeface="Wingdings" pitchFamily="2" charset="2"/>
              <a:buNone/>
            </a:pPr>
            <a:r>
              <a:rPr lang="es-ES" sz="2800"/>
              <a:t>	Descripción, función, procesos y evolución de la logística. </a:t>
            </a:r>
          </a:p>
          <a:p>
            <a:pPr algn="just">
              <a:lnSpc>
                <a:spcPct val="80000"/>
              </a:lnSpc>
              <a:buFont typeface="Wingdings" pitchFamily="2" charset="2"/>
              <a:buNone/>
            </a:pPr>
            <a:r>
              <a:rPr lang="es-ES" sz="2800"/>
              <a:t>	Ventajas comparativas.</a:t>
            </a:r>
          </a:p>
          <a:p>
            <a:pPr algn="just">
              <a:lnSpc>
                <a:spcPct val="80000"/>
              </a:lnSpc>
              <a:buFont typeface="Wingdings" pitchFamily="2" charset="2"/>
              <a:buNone/>
            </a:pPr>
            <a:r>
              <a:rPr lang="es-ES" sz="2800"/>
              <a:t>	Interrelación de la función logística con los diferentes departamentos de la empresa. </a:t>
            </a:r>
          </a:p>
          <a:p>
            <a:pPr algn="just">
              <a:lnSpc>
                <a:spcPct val="80000"/>
              </a:lnSpc>
              <a:buFont typeface="Wingdings" pitchFamily="2" charset="2"/>
              <a:buNone/>
            </a:pPr>
            <a:r>
              <a:rPr lang="es-ES" sz="2800"/>
              <a:t>	Áreas operacionales de la logística. </a:t>
            </a:r>
          </a:p>
          <a:p>
            <a:pPr algn="just">
              <a:lnSpc>
                <a:spcPct val="80000"/>
              </a:lnSpc>
              <a:buFont typeface="Wingdings" pitchFamily="2" charset="2"/>
              <a:buNone/>
            </a:pPr>
            <a:r>
              <a:rPr lang="es-ES" sz="2800"/>
              <a:t>	Conceptualización, funcionalidad y cálculo de índices de gestión logística.  </a:t>
            </a:r>
            <a:endParaRPr lang="es-EC"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4267200"/>
            <a:ext cx="11342688" cy="2959100"/>
          </a:xfrm>
        </p:spPr>
        <p:txBody>
          <a:bodyPr/>
          <a:lstStyle/>
          <a:p>
            <a:r>
              <a:rPr lang="es-ES" sz="2000"/>
              <a:t/>
            </a:r>
            <a:br>
              <a:rPr lang="es-ES" sz="2000"/>
            </a:br>
            <a:r>
              <a:rPr lang="es-ES" sz="2800">
                <a:solidFill>
                  <a:schemeClr val="tx1"/>
                </a:solidFill>
              </a:rPr>
              <a:t>- Consolidarse como líder en la capacitación.</a:t>
            </a:r>
            <a:br>
              <a:rPr lang="es-ES" sz="2800">
                <a:solidFill>
                  <a:schemeClr val="tx1"/>
                </a:solidFill>
              </a:rPr>
            </a:br>
            <a:r>
              <a:rPr lang="es-ES" sz="2800">
                <a:solidFill>
                  <a:schemeClr val="tx1"/>
                </a:solidFill>
              </a:rPr>
              <a:t/>
            </a:r>
            <a:br>
              <a:rPr lang="es-ES" sz="2800">
                <a:solidFill>
                  <a:schemeClr val="tx1"/>
                </a:solidFill>
              </a:rPr>
            </a:br>
            <a:r>
              <a:rPr lang="es-ES" sz="2800">
                <a:solidFill>
                  <a:schemeClr val="tx1"/>
                </a:solidFill>
              </a:rPr>
              <a:t>- Satisfacer las necesidades de los exportadores. </a:t>
            </a:r>
            <a:r>
              <a:rPr lang="es-MX" sz="2800">
                <a:solidFill>
                  <a:schemeClr val="tx1"/>
                </a:solidFill>
              </a:rPr>
              <a:t/>
            </a:r>
            <a:br>
              <a:rPr lang="es-MX" sz="2800">
                <a:solidFill>
                  <a:schemeClr val="tx1"/>
                </a:solidFill>
              </a:rPr>
            </a:br>
            <a:r>
              <a:rPr lang="es-MX" sz="2800">
                <a:solidFill>
                  <a:schemeClr val="tx1"/>
                </a:solidFill>
              </a:rPr>
              <a:t/>
            </a:r>
            <a:br>
              <a:rPr lang="es-MX" sz="2800">
                <a:solidFill>
                  <a:schemeClr val="tx1"/>
                </a:solidFill>
              </a:rPr>
            </a:br>
            <a:r>
              <a:rPr lang="es-ES" sz="2800">
                <a:solidFill>
                  <a:schemeClr val="tx1"/>
                </a:solidFill>
              </a:rPr>
              <a:t>- Contribuir a la generación de puestos de trabajo.</a:t>
            </a:r>
            <a:br>
              <a:rPr lang="es-ES" sz="2800">
                <a:solidFill>
                  <a:schemeClr val="tx1"/>
                </a:solidFill>
              </a:rPr>
            </a:br>
            <a:endParaRPr lang="es-MX" sz="2800">
              <a:solidFill>
                <a:schemeClr val="tx1"/>
              </a:solidFill>
            </a:endParaRPr>
          </a:p>
        </p:txBody>
      </p:sp>
      <p:sp>
        <p:nvSpPr>
          <p:cNvPr id="8196" name="Rectangle 4"/>
          <p:cNvSpPr>
            <a:spLocks noChangeArrowheads="1"/>
          </p:cNvSpPr>
          <p:nvPr/>
        </p:nvSpPr>
        <p:spPr bwMode="auto">
          <a:xfrm>
            <a:off x="838200" y="3200400"/>
            <a:ext cx="7658100" cy="579438"/>
          </a:xfrm>
          <a:prstGeom prst="rect">
            <a:avLst/>
          </a:prstGeom>
          <a:noFill/>
          <a:ln w="9525">
            <a:noFill/>
            <a:miter lim="800000"/>
            <a:headEnd/>
            <a:tailEnd/>
          </a:ln>
          <a:effectLst/>
        </p:spPr>
        <p:txBody>
          <a:bodyPr wrap="none">
            <a:spAutoFit/>
          </a:bodyPr>
          <a:lstStyle/>
          <a:p>
            <a:pPr algn="l"/>
            <a:r>
              <a:rPr lang="es-ES" sz="3200">
                <a:solidFill>
                  <a:schemeClr val="tx2"/>
                </a:solidFill>
                <a:effectLst/>
              </a:rPr>
              <a:t>OBJETIVO GENERAL DEL PROYECTO</a:t>
            </a:r>
          </a:p>
        </p:txBody>
      </p:sp>
      <p:sp>
        <p:nvSpPr>
          <p:cNvPr id="8197" name="Rectangle 5"/>
          <p:cNvSpPr>
            <a:spLocks noChangeArrowheads="1"/>
          </p:cNvSpPr>
          <p:nvPr/>
        </p:nvSpPr>
        <p:spPr bwMode="auto">
          <a:xfrm>
            <a:off x="4238625" y="1147763"/>
            <a:ext cx="3354388" cy="762000"/>
          </a:xfrm>
          <a:prstGeom prst="rect">
            <a:avLst/>
          </a:prstGeom>
          <a:noFill/>
          <a:ln w="9525">
            <a:noFill/>
            <a:miter lim="800000"/>
            <a:headEnd/>
            <a:tailEnd/>
          </a:ln>
          <a:effectLst/>
        </p:spPr>
        <p:txBody>
          <a:bodyPr wrap="none" anchor="b">
            <a:spAutoFit/>
          </a:bodyPr>
          <a:lstStyle/>
          <a:p>
            <a:r>
              <a:rPr lang="es-MX">
                <a:solidFill>
                  <a:schemeClr val="tx2"/>
                </a:solidFill>
                <a:effectLst/>
              </a:rPr>
              <a:t>La Empresa</a:t>
            </a:r>
            <a:endParaRPr lang="es-ES">
              <a:solidFill>
                <a:schemeClr val="tx2"/>
              </a:soli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36563" y="1185863"/>
            <a:ext cx="11903075" cy="762000"/>
          </a:xfrm>
        </p:spPr>
        <p:txBody>
          <a:bodyPr/>
          <a:lstStyle/>
          <a:p>
            <a:pPr algn="ctr"/>
            <a:r>
              <a:rPr lang="es-ES"/>
              <a:t>Ejemplo de un Curso</a:t>
            </a:r>
            <a:endParaRPr lang="es-EC"/>
          </a:p>
        </p:txBody>
      </p:sp>
      <p:sp>
        <p:nvSpPr>
          <p:cNvPr id="482309" name="Rectangle 5"/>
          <p:cNvSpPr>
            <a:spLocks noChangeArrowheads="1"/>
          </p:cNvSpPr>
          <p:nvPr/>
        </p:nvSpPr>
        <p:spPr bwMode="auto">
          <a:xfrm>
            <a:off x="0" y="2562225"/>
            <a:ext cx="12601575" cy="0"/>
          </a:xfrm>
          <a:prstGeom prst="rect">
            <a:avLst/>
          </a:prstGeom>
          <a:noFill/>
          <a:ln w="9525">
            <a:noFill/>
            <a:miter lim="800000"/>
            <a:headEnd/>
            <a:tailEnd/>
          </a:ln>
          <a:effectLst/>
        </p:spPr>
        <p:txBody>
          <a:bodyPr wrap="none" anchor="ctr">
            <a:spAutoFit/>
          </a:bodyPr>
          <a:lstStyle/>
          <a:p>
            <a:endParaRPr lang="es-ES"/>
          </a:p>
        </p:txBody>
      </p:sp>
      <p:pic>
        <p:nvPicPr>
          <p:cNvPr id="482314" name="Picture 10"/>
          <p:cNvPicPr>
            <a:picLocks noChangeAspect="1" noChangeArrowheads="1"/>
          </p:cNvPicPr>
          <p:nvPr/>
        </p:nvPicPr>
        <p:blipFill>
          <a:blip r:embed="rId2"/>
          <a:srcRect/>
          <a:stretch>
            <a:fillRect/>
          </a:stretch>
        </p:blipFill>
        <p:spPr bwMode="auto">
          <a:xfrm>
            <a:off x="3733800" y="1981200"/>
            <a:ext cx="5503863" cy="6019800"/>
          </a:xfrm>
          <a:prstGeom prst="rect">
            <a:avLst/>
          </a:prstGeom>
          <a:solidFill>
            <a:schemeClr val="tx1"/>
          </a:solid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a:xfrm>
            <a:off x="1339850" y="4543425"/>
            <a:ext cx="10517188" cy="701675"/>
          </a:xfrm>
        </p:spPr>
        <p:txBody>
          <a:bodyPr/>
          <a:lstStyle/>
          <a:p>
            <a:pPr algn="ctr"/>
            <a:r>
              <a:rPr lang="es-ES" sz="4000" b="1"/>
              <a:t>ANÁLISIS FINANCIERO Y ECONÓMICO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798" name="Object 22"/>
          <p:cNvGraphicFramePr>
            <a:graphicFrameLocks noChangeAspect="1"/>
          </p:cNvGraphicFramePr>
          <p:nvPr>
            <p:ph/>
          </p:nvPr>
        </p:nvGraphicFramePr>
        <p:xfrm>
          <a:off x="2413000" y="396875"/>
          <a:ext cx="8567738" cy="8604250"/>
        </p:xfrm>
        <a:graphic>
          <a:graphicData uri="http://schemas.openxmlformats.org/presentationml/2006/ole">
            <p:oleObj spid="_x0000_s203798" name="Imagen de mapa de bits" r:id="rId3" imgW="7706801" imgH="8352381" progId="Paint.Picture">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47" name="Rectangle 15"/>
          <p:cNvSpPr>
            <a:spLocks noGrp="1" noChangeArrowheads="1"/>
          </p:cNvSpPr>
          <p:nvPr>
            <p:ph type="title"/>
          </p:nvPr>
        </p:nvSpPr>
        <p:spPr>
          <a:xfrm>
            <a:off x="436563" y="1185863"/>
            <a:ext cx="11903075" cy="762000"/>
          </a:xfrm>
        </p:spPr>
        <p:txBody>
          <a:bodyPr/>
          <a:lstStyle/>
          <a:p>
            <a:pPr algn="ctr"/>
            <a:r>
              <a:rPr lang="es-MX"/>
              <a:t>Amortizaciones</a:t>
            </a:r>
            <a:endParaRPr lang="es-ES"/>
          </a:p>
        </p:txBody>
      </p:sp>
      <p:graphicFrame>
        <p:nvGraphicFramePr>
          <p:cNvPr id="248848" name="Object 16"/>
          <p:cNvGraphicFramePr>
            <a:graphicFrameLocks noChangeAspect="1"/>
          </p:cNvGraphicFramePr>
          <p:nvPr>
            <p:ph idx="1"/>
          </p:nvPr>
        </p:nvGraphicFramePr>
        <p:xfrm>
          <a:off x="468313" y="2771775"/>
          <a:ext cx="11809412" cy="3486150"/>
        </p:xfrm>
        <a:graphic>
          <a:graphicData uri="http://schemas.openxmlformats.org/presentationml/2006/ole">
            <p:oleObj spid="_x0000_s248848" name="Imagen de mapa de bits" r:id="rId3" imgW="11038095" imgH="2019048" progId="Paint.Picture">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7" name="Rectangle 5"/>
          <p:cNvSpPr>
            <a:spLocks noChangeArrowheads="1"/>
          </p:cNvSpPr>
          <p:nvPr/>
        </p:nvSpPr>
        <p:spPr bwMode="auto">
          <a:xfrm>
            <a:off x="838200" y="762000"/>
            <a:ext cx="11382375" cy="933450"/>
          </a:xfrm>
          <a:prstGeom prst="rect">
            <a:avLst/>
          </a:prstGeom>
          <a:noFill/>
          <a:ln w="9525">
            <a:noFill/>
            <a:miter lim="800000"/>
            <a:headEnd/>
            <a:tailEnd/>
          </a:ln>
          <a:effectLst/>
        </p:spPr>
        <p:txBody>
          <a:bodyPr anchor="b"/>
          <a:lstStyle/>
          <a:p>
            <a:pPr algn="l"/>
            <a:r>
              <a:rPr lang="es-ES">
                <a:solidFill>
                  <a:schemeClr val="tx2"/>
                </a:solidFill>
                <a:effectLst>
                  <a:outerShdw blurRad="38100" dist="38100" dir="2700000" algn="tl">
                    <a:srgbClr val="FFFFFF"/>
                  </a:outerShdw>
                </a:effectLst>
              </a:rPr>
              <a:t>ESTADO DE PÉRDIDAS Y GANANCIAS</a:t>
            </a:r>
          </a:p>
        </p:txBody>
      </p:sp>
      <p:sp>
        <p:nvSpPr>
          <p:cNvPr id="274439" name="Rectangle 7"/>
          <p:cNvSpPr>
            <a:spLocks noChangeArrowheads="1"/>
          </p:cNvSpPr>
          <p:nvPr/>
        </p:nvSpPr>
        <p:spPr bwMode="auto">
          <a:xfrm>
            <a:off x="0" y="2574925"/>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74449" name="Object 17"/>
          <p:cNvGraphicFramePr>
            <a:graphicFrameLocks noChangeAspect="1"/>
          </p:cNvGraphicFramePr>
          <p:nvPr>
            <p:ph/>
          </p:nvPr>
        </p:nvGraphicFramePr>
        <p:xfrm>
          <a:off x="1649413" y="2124075"/>
          <a:ext cx="9331325" cy="6480175"/>
        </p:xfrm>
        <a:graphic>
          <a:graphicData uri="http://schemas.openxmlformats.org/presentationml/2006/ole">
            <p:oleObj spid="_x0000_s274449" name="Imagen de mapa de bits" r:id="rId3" imgW="9476190" imgH="2924583" progId="Paint.Picture">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ChangeArrowheads="1"/>
          </p:cNvSpPr>
          <p:nvPr/>
        </p:nvSpPr>
        <p:spPr bwMode="auto">
          <a:xfrm>
            <a:off x="2052638" y="396875"/>
            <a:ext cx="9121775" cy="701675"/>
          </a:xfrm>
          <a:prstGeom prst="rect">
            <a:avLst/>
          </a:prstGeom>
          <a:noFill/>
          <a:ln w="9525">
            <a:noFill/>
            <a:miter lim="800000"/>
            <a:headEnd/>
            <a:tailEnd/>
          </a:ln>
          <a:effectLst/>
        </p:spPr>
        <p:txBody>
          <a:bodyPr>
            <a:spAutoFit/>
          </a:bodyPr>
          <a:lstStyle/>
          <a:p>
            <a:r>
              <a:rPr lang="es-ES" sz="4000">
                <a:solidFill>
                  <a:schemeClr val="tx2"/>
                </a:solidFill>
                <a:effectLst>
                  <a:outerShdw blurRad="38100" dist="38100" dir="2700000" algn="tl">
                    <a:srgbClr val="FFFFFF"/>
                  </a:outerShdw>
                </a:effectLst>
              </a:rPr>
              <a:t>FLUJO DE EFECTIVO DE CECEX</a:t>
            </a:r>
          </a:p>
        </p:txBody>
      </p:sp>
      <p:graphicFrame>
        <p:nvGraphicFramePr>
          <p:cNvPr id="280581" name="Object 5"/>
          <p:cNvGraphicFramePr>
            <a:graphicFrameLocks noChangeAspect="1"/>
          </p:cNvGraphicFramePr>
          <p:nvPr>
            <p:ph/>
          </p:nvPr>
        </p:nvGraphicFramePr>
        <p:xfrm>
          <a:off x="887413" y="1331913"/>
          <a:ext cx="10999787" cy="6985000"/>
        </p:xfrm>
        <a:graphic>
          <a:graphicData uri="http://schemas.openxmlformats.org/presentationml/2006/ole">
            <p:oleObj spid="_x0000_s280581" name="Imagen de mapa de bits" r:id="rId3" imgW="11000000" imgH="5372850" progId="Paint.Picture">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algn="ctr"/>
            <a:r>
              <a:rPr lang="es-ES" b="1">
                <a:effectLst>
                  <a:outerShdw blurRad="38100" dist="38100" dir="2700000" algn="tl">
                    <a:srgbClr val="FFFFFF"/>
                  </a:outerShdw>
                </a:effectLst>
              </a:rPr>
              <a:t>BALANCE GENERAL </a:t>
            </a:r>
            <a:br>
              <a:rPr lang="es-ES" b="1">
                <a:effectLst>
                  <a:outerShdw blurRad="38100" dist="38100" dir="2700000" algn="tl">
                    <a:srgbClr val="FFFFFF"/>
                  </a:outerShdw>
                </a:effectLst>
              </a:rPr>
            </a:br>
            <a:r>
              <a:rPr lang="es-ES" b="1">
                <a:effectLst>
                  <a:outerShdw blurRad="38100" dist="38100" dir="2700000" algn="tl">
                    <a:srgbClr val="FFFFFF"/>
                  </a:outerShdw>
                </a:effectLst>
              </a:rPr>
              <a:t>PROYECTADO DE CECEX</a:t>
            </a:r>
          </a:p>
        </p:txBody>
      </p:sp>
      <p:graphicFrame>
        <p:nvGraphicFramePr>
          <p:cNvPr id="283653" name="Object 5"/>
          <p:cNvGraphicFramePr>
            <a:graphicFrameLocks noChangeAspect="1"/>
          </p:cNvGraphicFramePr>
          <p:nvPr>
            <p:ph idx="1"/>
          </p:nvPr>
        </p:nvGraphicFramePr>
        <p:xfrm>
          <a:off x="852488" y="2197100"/>
          <a:ext cx="10920412" cy="6191250"/>
        </p:xfrm>
        <a:graphic>
          <a:graphicData uri="http://schemas.openxmlformats.org/presentationml/2006/ole">
            <p:oleObj spid="_x0000_s283653" name="Imagen de mapa de bits" r:id="rId3" imgW="10514286" imgH="5315692" progId="Paint.Picture">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9" name="Rectangle 7"/>
          <p:cNvSpPr>
            <a:spLocks noChangeArrowheads="1"/>
          </p:cNvSpPr>
          <p:nvPr/>
        </p:nvSpPr>
        <p:spPr bwMode="auto">
          <a:xfrm>
            <a:off x="0" y="3956050"/>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89806" name="Object 14"/>
          <p:cNvGraphicFramePr>
            <a:graphicFrameLocks noChangeAspect="1"/>
          </p:cNvGraphicFramePr>
          <p:nvPr>
            <p:ph/>
          </p:nvPr>
        </p:nvGraphicFramePr>
        <p:xfrm>
          <a:off x="1476375" y="3817938"/>
          <a:ext cx="10009188" cy="2122487"/>
        </p:xfrm>
        <a:graphic>
          <a:graphicData uri="http://schemas.openxmlformats.org/presentationml/2006/ole">
            <p:oleObj spid="_x0000_s289806" name="Imagen de mapa de bits" r:id="rId3" imgW="8485714" imgH="828791" progId="Paint.Picture">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98500" y="1490663"/>
            <a:ext cx="11903075" cy="1554162"/>
          </a:xfrm>
        </p:spPr>
        <p:txBody>
          <a:bodyPr/>
          <a:lstStyle/>
          <a:p>
            <a:pPr algn="ctr"/>
            <a:r>
              <a:rPr lang="es-ES" sz="3200" b="1">
                <a:effectLst>
                  <a:outerShdw blurRad="38100" dist="38100" dir="2700000" algn="tl">
                    <a:srgbClr val="FFFFFF"/>
                  </a:outerShdw>
                </a:effectLst>
              </a:rPr>
              <a:t>TASA INTERNA DE RETORNO DE </a:t>
            </a:r>
            <a:r>
              <a:rPr lang="es-MX" sz="3200" b="1">
                <a:effectLst>
                  <a:outerShdw blurRad="38100" dist="38100" dir="2700000" algn="tl">
                    <a:srgbClr val="FFFFFF"/>
                  </a:outerShdw>
                </a:effectLst>
              </a:rPr>
              <a:t>CECEX</a:t>
            </a:r>
            <a:r>
              <a:rPr lang="es-ES" sz="3200">
                <a:effectLst>
                  <a:outerShdw blurRad="38100" dist="38100" dir="2700000" algn="tl">
                    <a:srgbClr val="FFFFFF"/>
                  </a:outerShdw>
                </a:effectLst>
              </a:rPr>
              <a:t/>
            </a:r>
            <a:br>
              <a:rPr lang="es-ES" sz="3200">
                <a:effectLst>
                  <a:outerShdw blurRad="38100" dist="38100" dir="2700000" algn="tl">
                    <a:srgbClr val="FFFFFF"/>
                  </a:outerShdw>
                </a:effectLst>
              </a:rPr>
            </a:br>
            <a:r>
              <a:rPr lang="es-ES" sz="3200">
                <a:effectLst>
                  <a:outerShdw blurRad="38100" dist="38100" dir="2700000" algn="tl">
                    <a:srgbClr val="FFFFFF"/>
                  </a:outerShdw>
                </a:effectLst>
              </a:rPr>
              <a:t/>
            </a:r>
            <a:br>
              <a:rPr lang="es-ES" sz="3200">
                <a:effectLst>
                  <a:outerShdw blurRad="38100" dist="38100" dir="2700000" algn="tl">
                    <a:srgbClr val="FFFFFF"/>
                  </a:outerShdw>
                </a:effectLst>
              </a:rPr>
            </a:br>
            <a:endParaRPr lang="es-ES" sz="3200">
              <a:effectLst>
                <a:outerShdw blurRad="38100" dist="38100" dir="2700000" algn="tl">
                  <a:srgbClr val="FFFFFF"/>
                </a:outerShdw>
              </a:effectLst>
            </a:endParaRPr>
          </a:p>
        </p:txBody>
      </p:sp>
      <p:sp>
        <p:nvSpPr>
          <p:cNvPr id="291845" name="Rectangle 5"/>
          <p:cNvSpPr>
            <a:spLocks noChangeArrowheads="1"/>
          </p:cNvSpPr>
          <p:nvPr/>
        </p:nvSpPr>
        <p:spPr bwMode="auto">
          <a:xfrm>
            <a:off x="0" y="4156075"/>
            <a:ext cx="12601575" cy="0"/>
          </a:xfrm>
          <a:prstGeom prst="rect">
            <a:avLst/>
          </a:prstGeom>
          <a:noFill/>
          <a:ln w="9525">
            <a:noFill/>
            <a:miter lim="800000"/>
            <a:headEnd/>
            <a:tailEnd/>
          </a:ln>
          <a:effectLst/>
        </p:spPr>
        <p:txBody>
          <a:bodyPr wrap="none" anchor="ctr">
            <a:spAutoFit/>
          </a:bodyPr>
          <a:lstStyle/>
          <a:p>
            <a:endParaRPr lang="es-ES"/>
          </a:p>
        </p:txBody>
      </p:sp>
      <p:graphicFrame>
        <p:nvGraphicFramePr>
          <p:cNvPr id="291851" name="Object 11"/>
          <p:cNvGraphicFramePr>
            <a:graphicFrameLocks noChangeAspect="1"/>
          </p:cNvGraphicFramePr>
          <p:nvPr>
            <p:ph idx="1"/>
          </p:nvPr>
        </p:nvGraphicFramePr>
        <p:xfrm>
          <a:off x="4140200" y="4572000"/>
          <a:ext cx="4967288" cy="1385888"/>
        </p:xfrm>
        <a:graphic>
          <a:graphicData uri="http://schemas.openxmlformats.org/presentationml/2006/ole">
            <p:oleObj spid="_x0000_s291851" name="Imagen de mapa de bits" r:id="rId3" imgW="2209524" imgH="523810" progId="Paint.Picture">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685800"/>
            <a:ext cx="11903075" cy="762000"/>
          </a:xfrm>
        </p:spPr>
        <p:txBody>
          <a:bodyPr/>
          <a:lstStyle/>
          <a:p>
            <a:pPr algn="ctr"/>
            <a:r>
              <a:rPr lang="es-MX"/>
              <a:t>Análisis de Sensibilidad</a:t>
            </a:r>
            <a:endParaRPr lang="es-ES"/>
          </a:p>
        </p:txBody>
      </p:sp>
      <p:pic>
        <p:nvPicPr>
          <p:cNvPr id="506884" name="Picture 4"/>
          <p:cNvPicPr>
            <a:picLocks noChangeAspect="1" noChangeArrowheads="1"/>
          </p:cNvPicPr>
          <p:nvPr>
            <p:ph idx="1"/>
          </p:nvPr>
        </p:nvPicPr>
        <p:blipFill>
          <a:blip r:embed="rId2"/>
          <a:srcRect/>
          <a:stretch>
            <a:fillRect/>
          </a:stretch>
        </p:blipFill>
        <p:spPr>
          <a:xfrm>
            <a:off x="819150" y="2547938"/>
            <a:ext cx="10582275" cy="540067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36563" y="1185863"/>
            <a:ext cx="11903075" cy="762000"/>
          </a:xfrm>
        </p:spPr>
        <p:txBody>
          <a:bodyPr/>
          <a:lstStyle/>
          <a:p>
            <a:pPr algn="ctr"/>
            <a:r>
              <a:rPr lang="es-MX" b="1">
                <a:effectLst>
                  <a:outerShdw blurRad="38100" dist="38100" dir="2700000" algn="tl">
                    <a:srgbClr val="FFFFFF"/>
                  </a:outerShdw>
                </a:effectLst>
              </a:rPr>
              <a:t>La Empresa</a:t>
            </a:r>
            <a:endParaRPr lang="es-ES" b="1">
              <a:effectLst>
                <a:outerShdw blurRad="38100" dist="38100" dir="2700000" algn="tl">
                  <a:srgbClr val="FFFFFF"/>
                </a:outerShdw>
              </a:effectLst>
            </a:endParaRPr>
          </a:p>
        </p:txBody>
      </p:sp>
      <p:sp>
        <p:nvSpPr>
          <p:cNvPr id="75781" name="Rectangle 5"/>
          <p:cNvSpPr>
            <a:spLocks noGrp="1" noChangeArrowheads="1"/>
          </p:cNvSpPr>
          <p:nvPr>
            <p:ph type="body" idx="1"/>
          </p:nvPr>
        </p:nvSpPr>
        <p:spPr/>
        <p:txBody>
          <a:bodyPr/>
          <a:lstStyle/>
          <a:p>
            <a:r>
              <a:rPr lang="es-ES" sz="2800" b="1" u="sng"/>
              <a:t>La Misión Empresarial</a:t>
            </a:r>
            <a:r>
              <a:rPr lang="es-ES" sz="2800" b="1"/>
              <a:t/>
            </a:r>
            <a:br>
              <a:rPr lang="es-ES" sz="2800" b="1"/>
            </a:br>
            <a:r>
              <a:rPr lang="es-ES" sz="2800"/>
              <a:t>“Ofrecer una excelente formación técnica en el proceso de enseñanza-aprendizaje, investigación, cultura, valores éticos y desarrollo del espíritu emprendedor, a profesionales y organizaciones del sector productivo público y privado del Ecuador, capacitándolos y actualizándolos para enfrentar el desafío del comercio mundial”.</a:t>
            </a:r>
            <a:br>
              <a:rPr lang="es-ES" sz="2800"/>
            </a:br>
            <a:endParaRPr lang="es-MX" sz="2800"/>
          </a:p>
          <a:p>
            <a:r>
              <a:rPr lang="es-ES" sz="2800" b="1" u="sng"/>
              <a:t>Visión Empresarial</a:t>
            </a:r>
            <a:r>
              <a:rPr lang="es-ES" sz="2800" b="1"/>
              <a:t/>
            </a:r>
            <a:br>
              <a:rPr lang="es-ES" sz="2800" b="1"/>
            </a:br>
            <a:r>
              <a:rPr lang="es-ES" sz="2800"/>
              <a:t>“Ser el mejor centro en la capacitación a profesionales con la finalidad de estar aptos y competitivos frente a la demanda de un mundo globalizado”.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436563" y="1185863"/>
            <a:ext cx="11903075" cy="762000"/>
          </a:xfrm>
        </p:spPr>
        <p:txBody>
          <a:bodyPr/>
          <a:lstStyle/>
          <a:p>
            <a:pPr algn="ctr"/>
            <a:r>
              <a:rPr lang="es-MX"/>
              <a:t>Análisis de Sensibilidad</a:t>
            </a:r>
            <a:endParaRPr lang="es-ES"/>
          </a:p>
        </p:txBody>
      </p:sp>
      <p:graphicFrame>
        <p:nvGraphicFramePr>
          <p:cNvPr id="507907" name="Rectangle 3"/>
          <p:cNvGraphicFramePr>
            <a:graphicFrameLocks/>
          </p:cNvGraphicFramePr>
          <p:nvPr>
            <p:ph idx="1"/>
          </p:nvPr>
        </p:nvGraphicFramePr>
        <p:xfrm>
          <a:off x="454025" y="2547938"/>
          <a:ext cx="11312525" cy="5400675"/>
        </p:xfrm>
        <a:graphic>
          <a:graphicData uri="http://schemas.openxmlformats.org/drawingml/2006/compatibility">
            <com:legacyDrawing xmlns:com="http://schemas.openxmlformats.org/drawingml/2006/compatibility" spid="_x0000_s507907"/>
          </a:graphicData>
        </a:graphic>
      </p:graphicFrame>
      <p:pic>
        <p:nvPicPr>
          <p:cNvPr id="507908" name="Picture 4"/>
          <p:cNvPicPr>
            <a:picLocks noChangeAspect="1" noChangeArrowheads="1"/>
          </p:cNvPicPr>
          <p:nvPr/>
        </p:nvPicPr>
        <p:blipFill>
          <a:blip r:embed="rId3"/>
          <a:srcRect/>
          <a:stretch>
            <a:fillRect/>
          </a:stretch>
        </p:blipFill>
        <p:spPr bwMode="auto">
          <a:xfrm>
            <a:off x="457200" y="2438400"/>
            <a:ext cx="11506200" cy="5486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ChangeArrowheads="1"/>
          </p:cNvSpPr>
          <p:nvPr/>
        </p:nvSpPr>
        <p:spPr bwMode="auto">
          <a:xfrm>
            <a:off x="744538" y="3838575"/>
            <a:ext cx="11510962" cy="1027113"/>
          </a:xfrm>
          <a:prstGeom prst="rect">
            <a:avLst/>
          </a:prstGeom>
          <a:noFill/>
          <a:ln w="9525">
            <a:noFill/>
            <a:miter lim="800000"/>
            <a:headEnd/>
            <a:tailEnd/>
          </a:ln>
          <a:effectLst/>
        </p:spPr>
        <p:txBody>
          <a:bodyPr anchor="b"/>
          <a:lstStyle/>
          <a:p>
            <a:r>
              <a:rPr lang="es-ES" sz="4000" b="0">
                <a:solidFill>
                  <a:schemeClr val="tx1"/>
                </a:solidFill>
                <a:effectLst/>
              </a:rPr>
              <a:t> </a:t>
            </a:r>
            <a:r>
              <a:rPr lang="es-ES" sz="4000">
                <a:solidFill>
                  <a:schemeClr val="tx2"/>
                </a:solidFill>
                <a:effectLst/>
              </a:rPr>
              <a:t>CONCLUSIONES Y RECOMENDACIONES</a:t>
            </a:r>
            <a:r>
              <a:rPr lang="es-ES" sz="4000" b="0">
                <a:solidFill>
                  <a:schemeClr val="tx1"/>
                </a:solidFill>
                <a:effectLst/>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36563" y="1185863"/>
            <a:ext cx="11903075" cy="762000"/>
          </a:xfrm>
        </p:spPr>
        <p:txBody>
          <a:bodyPr/>
          <a:lstStyle/>
          <a:p>
            <a:pPr algn="ctr"/>
            <a:r>
              <a:rPr lang="es-ES"/>
              <a:t>Conclusiones y Recomendaciones</a:t>
            </a:r>
            <a:endParaRPr lang="es-EC"/>
          </a:p>
        </p:txBody>
      </p:sp>
      <p:sp>
        <p:nvSpPr>
          <p:cNvPr id="474115" name="Rectangle 3"/>
          <p:cNvSpPr>
            <a:spLocks noGrp="1" noChangeArrowheads="1"/>
          </p:cNvSpPr>
          <p:nvPr>
            <p:ph type="body" idx="1"/>
          </p:nvPr>
        </p:nvSpPr>
        <p:spPr>
          <a:xfrm>
            <a:off x="457200" y="2514600"/>
            <a:ext cx="11312525" cy="6172200"/>
          </a:xfrm>
        </p:spPr>
        <p:txBody>
          <a:bodyPr/>
          <a:lstStyle/>
          <a:p>
            <a:pPr algn="just">
              <a:lnSpc>
                <a:spcPct val="80000"/>
              </a:lnSpc>
            </a:pPr>
            <a:r>
              <a:rPr lang="es-MX" sz="2800"/>
              <a:t>Se puede concluir que el proyecto resultó rentable, como lo muestran los indicadores financieros con un VAN de 8,604.42 y una TIR de 20.88%, según el análisis de sensibilidad el proyecto es más sensible frente al número de estudiantes que al precio de los cursos.</a:t>
            </a:r>
          </a:p>
          <a:p>
            <a:pPr algn="just">
              <a:lnSpc>
                <a:spcPct val="80000"/>
              </a:lnSpc>
              <a:buFont typeface="Wingdings" pitchFamily="2" charset="2"/>
              <a:buNone/>
            </a:pPr>
            <a:r>
              <a:rPr lang="es-MX" sz="2800"/>
              <a:t>	Por otra parte señalan las encuestas que las áreas de capacitación de mayor aceptación son: Sistemas de Calidad  y Marketing Internacional. </a:t>
            </a:r>
          </a:p>
          <a:p>
            <a:pPr algn="just">
              <a:lnSpc>
                <a:spcPct val="80000"/>
              </a:lnSpc>
              <a:buFont typeface="Wingdings" pitchFamily="2" charset="2"/>
              <a:buNone/>
            </a:pPr>
            <a:endParaRPr lang="es-MX" sz="2800"/>
          </a:p>
          <a:p>
            <a:pPr algn="just">
              <a:lnSpc>
                <a:spcPct val="80000"/>
              </a:lnSpc>
            </a:pPr>
            <a:r>
              <a:rPr lang="es-ES" sz="2800"/>
              <a:t>Ecuador debe de encararse ante la realidad negativa de su economía, su situación política y social que hacen que este país sea poco atractivo tanto como para los inversionistas extranjeros como para la oferta de sus productos y servicios. Para ello se debe reestructurar muchas de las áreas como lo son las exportaciones, el marco legal, planificación, medidas macroeconómicas de cambio y modernización de los sectores públicos y privados.</a:t>
            </a:r>
          </a:p>
          <a:p>
            <a:pPr algn="just">
              <a:lnSpc>
                <a:spcPct val="80000"/>
              </a:lnSpc>
              <a:buFont typeface="Wingdings" pitchFamily="2" charset="2"/>
              <a:buNone/>
            </a:pPr>
            <a:endParaRPr lang="es-E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36563" y="1185863"/>
            <a:ext cx="11903075" cy="762000"/>
          </a:xfrm>
        </p:spPr>
        <p:txBody>
          <a:bodyPr/>
          <a:lstStyle/>
          <a:p>
            <a:pPr algn="ctr"/>
            <a:r>
              <a:rPr lang="es-ES"/>
              <a:t>Conclusiones y Recomendaciones</a:t>
            </a:r>
          </a:p>
        </p:txBody>
      </p:sp>
      <p:sp>
        <p:nvSpPr>
          <p:cNvPr id="508931" name="Rectangle 3"/>
          <p:cNvSpPr>
            <a:spLocks noGrp="1" noChangeArrowheads="1"/>
          </p:cNvSpPr>
          <p:nvPr>
            <p:ph type="body" idx="1"/>
          </p:nvPr>
        </p:nvSpPr>
        <p:spPr>
          <a:xfrm>
            <a:off x="533400" y="3048000"/>
            <a:ext cx="11312525" cy="2481263"/>
          </a:xfrm>
        </p:spPr>
        <p:txBody>
          <a:bodyPr/>
          <a:lstStyle/>
          <a:p>
            <a:pPr algn="just">
              <a:lnSpc>
                <a:spcPct val="80000"/>
              </a:lnSpc>
            </a:pPr>
            <a:r>
              <a:rPr lang="es-ES" sz="2800"/>
              <a:t>La incipiente economía del Ecuador como país exportador, requiere de una revolucionaria estrategia que permita al país, a través de una política de desarrollo integral, crear el cambio favorable para incrementar la oferta de nuestros productos y servicios en el mercado internacional; con el objetivo de que influyan decisivamente en el desarrollo de la economía nacional.</a:t>
            </a: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1258888" y="7107238"/>
            <a:ext cx="11342687" cy="1066800"/>
          </a:xfrm>
        </p:spPr>
        <p:txBody>
          <a:bodyPr/>
          <a:lstStyle/>
          <a:p>
            <a:r>
              <a:rPr lang="es-ES" sz="3200"/>
              <a:t/>
            </a:r>
            <a:br>
              <a:rPr lang="es-ES" sz="3200"/>
            </a:br>
            <a:endParaRPr lang="es-ES" sz="3200"/>
          </a:p>
        </p:txBody>
      </p:sp>
      <p:sp>
        <p:nvSpPr>
          <p:cNvPr id="89093" name="Rectangle 5"/>
          <p:cNvSpPr>
            <a:spLocks noChangeArrowheads="1"/>
          </p:cNvSpPr>
          <p:nvPr/>
        </p:nvSpPr>
        <p:spPr bwMode="auto">
          <a:xfrm>
            <a:off x="3779838" y="500063"/>
            <a:ext cx="6203950" cy="762000"/>
          </a:xfrm>
          <a:prstGeom prst="rect">
            <a:avLst/>
          </a:prstGeom>
          <a:noFill/>
          <a:ln w="9525">
            <a:noFill/>
            <a:miter lim="800000"/>
            <a:headEnd/>
            <a:tailEnd/>
          </a:ln>
          <a:effectLst/>
        </p:spPr>
        <p:txBody>
          <a:bodyPr wrap="none">
            <a:spAutoFit/>
          </a:bodyPr>
          <a:lstStyle/>
          <a:p>
            <a:pPr algn="l"/>
            <a:r>
              <a:rPr lang="es-MX">
                <a:solidFill>
                  <a:schemeClr val="tx2"/>
                </a:solidFill>
                <a:effectLst/>
                <a:latin typeface="Verdana" pitchFamily="34" charset="0"/>
              </a:rPr>
              <a:t>La Empresa - FODA</a:t>
            </a:r>
            <a:endParaRPr lang="es-ES">
              <a:solidFill>
                <a:schemeClr val="tx2"/>
              </a:solidFill>
              <a:effectLst/>
              <a:latin typeface="Verdana" pitchFamily="34" charset="0"/>
            </a:endParaRPr>
          </a:p>
        </p:txBody>
      </p:sp>
      <p:sp>
        <p:nvSpPr>
          <p:cNvPr id="89094" name="Rectangle 6"/>
          <p:cNvSpPr>
            <a:spLocks noChangeArrowheads="1"/>
          </p:cNvSpPr>
          <p:nvPr/>
        </p:nvSpPr>
        <p:spPr bwMode="auto">
          <a:xfrm>
            <a:off x="838200" y="2438400"/>
            <a:ext cx="10617200" cy="5216525"/>
          </a:xfrm>
          <a:prstGeom prst="rect">
            <a:avLst/>
          </a:prstGeom>
          <a:noFill/>
          <a:ln w="9525">
            <a:noFill/>
            <a:miter lim="800000"/>
            <a:headEnd/>
            <a:tailEnd/>
          </a:ln>
          <a:effectLst/>
        </p:spPr>
        <p:txBody>
          <a:bodyPr anchor="ctr">
            <a:spAutoFit/>
          </a:bodyPr>
          <a:lstStyle/>
          <a:p>
            <a:pPr algn="just">
              <a:tabLst>
                <a:tab pos="457200" algn="l"/>
              </a:tabLst>
            </a:pPr>
            <a:r>
              <a:rPr lang="es-MX" sz="2800">
                <a:solidFill>
                  <a:schemeClr val="tx2"/>
                </a:solidFill>
                <a:effectLst/>
              </a:rPr>
              <a:t>Fortalezas</a:t>
            </a:r>
          </a:p>
          <a:p>
            <a:pPr algn="just">
              <a:buFontTx/>
              <a:buChar char="-"/>
              <a:tabLst>
                <a:tab pos="457200" algn="l"/>
              </a:tabLst>
            </a:pPr>
            <a:r>
              <a:rPr lang="es-ES" sz="2800" b="0">
                <a:solidFill>
                  <a:schemeClr val="tx1"/>
                </a:solidFill>
                <a:effectLst/>
              </a:rPr>
              <a:t>Se mantiene como una necesidad imperiosa en la capacitación de profesionales en la exportación.</a:t>
            </a:r>
          </a:p>
          <a:p>
            <a:pPr algn="just">
              <a:tabLst>
                <a:tab pos="457200" algn="l"/>
              </a:tabLst>
            </a:pPr>
            <a:endParaRPr lang="es-ES" sz="2800" b="0">
              <a:solidFill>
                <a:schemeClr val="tx1"/>
              </a:solidFill>
              <a:effectLst/>
            </a:endParaRPr>
          </a:p>
          <a:p>
            <a:pPr algn="just">
              <a:tabLst>
                <a:tab pos="457200" algn="l"/>
              </a:tabLst>
            </a:pPr>
            <a:r>
              <a:rPr lang="es-ES" sz="2800" b="0">
                <a:solidFill>
                  <a:schemeClr val="tx1"/>
                </a:solidFill>
                <a:effectLst/>
              </a:rPr>
              <a:t>- Innovación en la formación integral de exportadores.</a:t>
            </a:r>
          </a:p>
          <a:p>
            <a:pPr algn="just">
              <a:tabLst>
                <a:tab pos="457200" algn="l"/>
              </a:tabLst>
            </a:pPr>
            <a:endParaRPr lang="es-ES" sz="2800" b="0">
              <a:solidFill>
                <a:schemeClr val="tx1"/>
              </a:solidFill>
              <a:effectLst/>
            </a:endParaRPr>
          </a:p>
          <a:p>
            <a:pPr algn="just">
              <a:tabLst>
                <a:tab pos="457200" algn="l"/>
              </a:tabLst>
            </a:pPr>
            <a:r>
              <a:rPr lang="es-ES" sz="2800" b="0">
                <a:solidFill>
                  <a:schemeClr val="tx1"/>
                </a:solidFill>
                <a:effectLst/>
              </a:rPr>
              <a:t>-Conocimientos actualizados ante la demanda de la globalización.</a:t>
            </a:r>
          </a:p>
          <a:p>
            <a:pPr algn="just">
              <a:tabLst>
                <a:tab pos="457200" algn="l"/>
              </a:tabLst>
            </a:pPr>
            <a:endParaRPr lang="es-ES" sz="2800" b="0">
              <a:solidFill>
                <a:schemeClr val="tx1"/>
              </a:solidFill>
              <a:effectLst/>
            </a:endParaRPr>
          </a:p>
          <a:p>
            <a:pPr algn="just">
              <a:tabLst>
                <a:tab pos="457200" algn="l"/>
              </a:tabLst>
            </a:pPr>
            <a:r>
              <a:rPr lang="es-ES" sz="2800" b="0">
                <a:solidFill>
                  <a:schemeClr val="tx1"/>
                </a:solidFill>
                <a:effectLst/>
              </a:rPr>
              <a:t>- Conciencia ética y profesional. </a:t>
            </a:r>
          </a:p>
          <a:p>
            <a:pPr algn="just">
              <a:tabLst>
                <a:tab pos="457200" algn="l"/>
              </a:tabLst>
            </a:pPr>
            <a:endParaRPr lang="es-ES" sz="2800" b="0">
              <a:solidFill>
                <a:schemeClr val="tx1"/>
              </a:solidFill>
              <a:effectLst/>
            </a:endParaRPr>
          </a:p>
          <a:p>
            <a:pPr algn="just">
              <a:tabLst>
                <a:tab pos="457200" algn="l"/>
              </a:tabLst>
            </a:pPr>
            <a:r>
              <a:rPr lang="es-ES" sz="2800" b="0">
                <a:solidFill>
                  <a:schemeClr val="tx1"/>
                </a:solidFill>
                <a:effectLst/>
              </a:rPr>
              <a:t>- Factibilidad de formar exportadores de alto nivel.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644525" y="2479675"/>
            <a:ext cx="11144250" cy="5826125"/>
          </a:xfrm>
        </p:spPr>
        <p:txBody>
          <a:bodyPr/>
          <a:lstStyle/>
          <a:p>
            <a:pPr>
              <a:buFont typeface="Wingdings" pitchFamily="2" charset="2"/>
              <a:buNone/>
            </a:pPr>
            <a:r>
              <a:rPr lang="es-MX" sz="2800"/>
              <a:t>Oportunidades</a:t>
            </a:r>
            <a:br>
              <a:rPr lang="es-MX" sz="2800"/>
            </a:br>
            <a:r>
              <a:rPr lang="es-MX" sz="2800"/>
              <a:t/>
            </a:r>
            <a:br>
              <a:rPr lang="es-MX" sz="2800"/>
            </a:br>
            <a:r>
              <a:rPr lang="es-MX" sz="2800">
                <a:solidFill>
                  <a:schemeClr val="tx1"/>
                </a:solidFill>
              </a:rPr>
              <a:t>-</a:t>
            </a:r>
            <a:r>
              <a:rPr lang="es-ES" sz="2800">
                <a:solidFill>
                  <a:schemeClr val="tx1"/>
                </a:solidFill>
              </a:rPr>
              <a:t>No existe monopolio en el mercado.</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Apertura de mercados internacionales.</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Gran aceptación en el sector exportador del país.</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Posibilidad de desarrollar e intercambiar conocimientos y experiencias de exportadores de países desarrollados por medio de instructores.</a:t>
            </a:r>
            <a:br>
              <a:rPr lang="es-ES" sz="2800">
                <a:solidFill>
                  <a:schemeClr val="tx1"/>
                </a:solidFill>
              </a:rPr>
            </a:br>
            <a:r>
              <a:rPr lang="es-ES" sz="2800">
                <a:solidFill>
                  <a:schemeClr val="tx1"/>
                </a:solidFill>
              </a:rPr>
              <a:t/>
            </a:r>
            <a:br>
              <a:rPr lang="es-ES" sz="2800">
                <a:solidFill>
                  <a:schemeClr val="tx1"/>
                </a:solidFill>
              </a:rPr>
            </a:br>
            <a:r>
              <a:rPr lang="es-ES" sz="2000">
                <a:solidFill>
                  <a:schemeClr val="tx1"/>
                </a:solidFill>
              </a:rPr>
              <a:t/>
            </a:r>
            <a:br>
              <a:rPr lang="es-ES" sz="2000">
                <a:solidFill>
                  <a:schemeClr val="tx1"/>
                </a:solidFill>
              </a:rPr>
            </a:br>
            <a:endParaRPr lang="es-ES" sz="2000">
              <a:solidFill>
                <a:schemeClr val="tx1"/>
              </a:solidFill>
            </a:endParaRPr>
          </a:p>
        </p:txBody>
      </p:sp>
      <p:sp>
        <p:nvSpPr>
          <p:cNvPr id="90117" name="Rectangle 5"/>
          <p:cNvSpPr>
            <a:spLocks noChangeArrowheads="1"/>
          </p:cNvSpPr>
          <p:nvPr/>
        </p:nvSpPr>
        <p:spPr bwMode="auto">
          <a:xfrm>
            <a:off x="3581400" y="609600"/>
            <a:ext cx="6203950" cy="1189038"/>
          </a:xfrm>
          <a:prstGeom prst="rect">
            <a:avLst/>
          </a:prstGeom>
          <a:noFill/>
          <a:ln w="9525">
            <a:noFill/>
            <a:miter lim="800000"/>
            <a:headEnd/>
            <a:tailEnd/>
          </a:ln>
          <a:effectLst/>
        </p:spPr>
        <p:txBody>
          <a:bodyPr wrap="none">
            <a:spAutoFit/>
          </a:bodyPr>
          <a:lstStyle/>
          <a:p>
            <a:pPr algn="l"/>
            <a:r>
              <a:rPr lang="es-MX">
                <a:solidFill>
                  <a:schemeClr val="tx2"/>
                </a:solidFill>
                <a:effectLst/>
                <a:latin typeface="Verdana" pitchFamily="34" charset="0"/>
              </a:rPr>
              <a:t>La Empresa - FODA</a:t>
            </a:r>
            <a:r>
              <a:rPr lang="es-ES" sz="2800">
                <a:solidFill>
                  <a:schemeClr val="tx2"/>
                </a:solidFill>
                <a:effectLst/>
                <a:latin typeface="Verdana" pitchFamily="34" charset="0"/>
              </a:rPr>
              <a:t/>
            </a:r>
            <a:br>
              <a:rPr lang="es-ES" sz="2800">
                <a:solidFill>
                  <a:schemeClr val="tx2"/>
                </a:solidFill>
                <a:effectLst/>
                <a:latin typeface="Verdana" pitchFamily="34" charset="0"/>
              </a:rPr>
            </a:br>
            <a:endParaRPr lang="es-ES" sz="2800">
              <a:solidFill>
                <a:schemeClr val="tx2"/>
              </a:solidFill>
              <a:effectLst/>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685800" y="3048000"/>
            <a:ext cx="11341100" cy="3508375"/>
          </a:xfrm>
        </p:spPr>
        <p:txBody>
          <a:bodyPr/>
          <a:lstStyle/>
          <a:p>
            <a:r>
              <a:rPr lang="es-MX" sz="2800"/>
              <a:t>Debilidades</a:t>
            </a:r>
            <a:br>
              <a:rPr lang="es-MX" sz="2800"/>
            </a:br>
            <a:r>
              <a:rPr lang="es-MX" sz="2800"/>
              <a:t/>
            </a:r>
            <a:br>
              <a:rPr lang="es-MX" sz="2800"/>
            </a:br>
            <a:r>
              <a:rPr lang="es-MX" sz="2800">
                <a:solidFill>
                  <a:schemeClr val="tx1"/>
                </a:solidFill>
              </a:rPr>
              <a:t>-</a:t>
            </a:r>
            <a:r>
              <a:rPr lang="es-ES" sz="2800">
                <a:solidFill>
                  <a:schemeClr val="tx1"/>
                </a:solidFill>
              </a:rPr>
              <a:t>Escasos instructores capacitados en el área, por lo que no es fácil negociar el valor</a:t>
            </a:r>
            <a:r>
              <a:rPr lang="es-MX" sz="2800">
                <a:solidFill>
                  <a:schemeClr val="tx1"/>
                </a:solidFill>
              </a:rPr>
              <a:t> hora</a:t>
            </a:r>
            <a:r>
              <a:rPr lang="es-ES" sz="2800">
                <a:solidFill>
                  <a:schemeClr val="tx1"/>
                </a:solidFill>
              </a:rPr>
              <a:t>.</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Frágil vinculación con exportadores nacionales e internacionales.</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Elevada cantidad de inversión inicial.</a:t>
            </a:r>
          </a:p>
        </p:txBody>
      </p:sp>
      <p:sp>
        <p:nvSpPr>
          <p:cNvPr id="91141" name="Rectangle 5"/>
          <p:cNvSpPr>
            <a:spLocks noChangeArrowheads="1"/>
          </p:cNvSpPr>
          <p:nvPr/>
        </p:nvSpPr>
        <p:spPr bwMode="auto">
          <a:xfrm>
            <a:off x="3352800" y="457200"/>
            <a:ext cx="6203950" cy="1431925"/>
          </a:xfrm>
          <a:prstGeom prst="rect">
            <a:avLst/>
          </a:prstGeom>
          <a:noFill/>
          <a:ln w="9525">
            <a:noFill/>
            <a:miter lim="800000"/>
            <a:headEnd/>
            <a:tailEnd/>
          </a:ln>
          <a:effectLst/>
        </p:spPr>
        <p:txBody>
          <a:bodyPr wrap="none">
            <a:spAutoFit/>
          </a:bodyPr>
          <a:lstStyle/>
          <a:p>
            <a:pPr algn="l"/>
            <a:r>
              <a:rPr lang="es-MX">
                <a:solidFill>
                  <a:schemeClr val="tx2"/>
                </a:solidFill>
                <a:effectLst/>
                <a:latin typeface="Verdana" pitchFamily="34" charset="0"/>
              </a:rPr>
              <a:t>La Empresa - FODA</a:t>
            </a:r>
            <a:r>
              <a:rPr lang="es-ES">
                <a:solidFill>
                  <a:schemeClr val="tx2"/>
                </a:solidFill>
                <a:effectLst/>
                <a:latin typeface="Verdana" pitchFamily="34" charset="0"/>
              </a:rPr>
              <a:t/>
            </a:r>
            <a:br>
              <a:rPr lang="es-ES">
                <a:solidFill>
                  <a:schemeClr val="tx2"/>
                </a:solidFill>
                <a:effectLst/>
                <a:latin typeface="Verdana" pitchFamily="34" charset="0"/>
              </a:rPr>
            </a:br>
            <a:endParaRPr lang="es-ES">
              <a:solidFill>
                <a:schemeClr val="tx2"/>
              </a:solidFill>
              <a:effectLst/>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630238" y="3092450"/>
            <a:ext cx="11341100" cy="4362450"/>
          </a:xfrm>
        </p:spPr>
        <p:txBody>
          <a:bodyPr/>
          <a:lstStyle/>
          <a:p>
            <a:r>
              <a:rPr lang="es-MX" sz="2800"/>
              <a:t>Amenazas</a:t>
            </a:r>
            <a:br>
              <a:rPr lang="es-MX" sz="2800"/>
            </a:br>
            <a:r>
              <a:rPr lang="es-MX" sz="2800"/>
              <a:t/>
            </a:r>
            <a:br>
              <a:rPr lang="es-MX" sz="2800"/>
            </a:br>
            <a:r>
              <a:rPr lang="es-MX" sz="2800">
                <a:solidFill>
                  <a:schemeClr val="tx1"/>
                </a:solidFill>
              </a:rPr>
              <a:t>-Poca acogida</a:t>
            </a:r>
            <a:r>
              <a:rPr lang="es-ES" sz="2800">
                <a:solidFill>
                  <a:schemeClr val="tx1"/>
                </a:solidFill>
              </a:rPr>
              <a:t> de los exportadores hacia el centro de capacitación</a:t>
            </a:r>
            <a:r>
              <a:rPr lang="es-MX" sz="2800">
                <a:solidFill>
                  <a:schemeClr val="tx1"/>
                </a:solidFill>
              </a:rPr>
              <a:t> hasta que no se posicione</a:t>
            </a:r>
            <a:r>
              <a:rPr lang="es-ES" sz="2800">
                <a:solidFill>
                  <a:schemeClr val="tx1"/>
                </a:solidFill>
              </a:rPr>
              <a:t>.</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-F</a:t>
            </a:r>
            <a:r>
              <a:rPr lang="es-ES" sz="2800">
                <a:solidFill>
                  <a:schemeClr val="tx1"/>
                </a:solidFill>
              </a:rPr>
              <a:t>uturos competidores</a:t>
            </a:r>
            <a:r>
              <a:rPr lang="es-MX" sz="2800">
                <a:solidFill>
                  <a:schemeClr val="tx1"/>
                </a:solidFill>
              </a:rPr>
              <a:t> que generaría la creación de nuestro centro</a:t>
            </a:r>
            <a:r>
              <a:rPr lang="es-ES" sz="2800">
                <a:solidFill>
                  <a:schemeClr val="tx1"/>
                </a:solidFill>
              </a:rPr>
              <a:t>.</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Falta de incentivos por parte del gobierno.</a:t>
            </a:r>
            <a:br>
              <a:rPr lang="es-ES" sz="2800">
                <a:solidFill>
                  <a:schemeClr val="tx1"/>
                </a:solidFill>
              </a:rPr>
            </a:br>
            <a:r>
              <a:rPr lang="es-ES" sz="2800">
                <a:solidFill>
                  <a:schemeClr val="tx1"/>
                </a:solidFill>
              </a:rPr>
              <a:t/>
            </a:r>
            <a:br>
              <a:rPr lang="es-ES" sz="2800">
                <a:solidFill>
                  <a:schemeClr val="tx1"/>
                </a:solidFill>
              </a:rPr>
            </a:br>
            <a:r>
              <a:rPr lang="es-MX" sz="2800">
                <a:solidFill>
                  <a:schemeClr val="tx1"/>
                </a:solidFill>
              </a:rPr>
              <a:t>-</a:t>
            </a:r>
            <a:r>
              <a:rPr lang="es-ES" sz="2800">
                <a:solidFill>
                  <a:schemeClr val="tx1"/>
                </a:solidFill>
              </a:rPr>
              <a:t>Poca disposición a capacitación.</a:t>
            </a:r>
          </a:p>
        </p:txBody>
      </p:sp>
      <p:sp>
        <p:nvSpPr>
          <p:cNvPr id="92165" name="Rectangle 5"/>
          <p:cNvSpPr>
            <a:spLocks noChangeArrowheads="1"/>
          </p:cNvSpPr>
          <p:nvPr/>
        </p:nvSpPr>
        <p:spPr bwMode="auto">
          <a:xfrm>
            <a:off x="3352800" y="457200"/>
            <a:ext cx="6203950" cy="1431925"/>
          </a:xfrm>
          <a:prstGeom prst="rect">
            <a:avLst/>
          </a:prstGeom>
          <a:noFill/>
          <a:ln w="9525">
            <a:noFill/>
            <a:miter lim="800000"/>
            <a:headEnd/>
            <a:tailEnd/>
          </a:ln>
          <a:effectLst/>
        </p:spPr>
        <p:txBody>
          <a:bodyPr wrap="none">
            <a:spAutoFit/>
          </a:bodyPr>
          <a:lstStyle/>
          <a:p>
            <a:pPr algn="l"/>
            <a:r>
              <a:rPr lang="es-MX">
                <a:solidFill>
                  <a:schemeClr val="tx2"/>
                </a:solidFill>
                <a:effectLst/>
                <a:latin typeface="Verdana" pitchFamily="34" charset="0"/>
              </a:rPr>
              <a:t>La Empresa - FODA</a:t>
            </a:r>
            <a:r>
              <a:rPr lang="es-ES">
                <a:solidFill>
                  <a:schemeClr val="tx2"/>
                </a:solidFill>
                <a:effectLst/>
                <a:latin typeface="Verdana" pitchFamily="34" charset="0"/>
              </a:rPr>
              <a:t/>
            </a:r>
            <a:br>
              <a:rPr lang="es-ES">
                <a:solidFill>
                  <a:schemeClr val="tx2"/>
                </a:solidFill>
                <a:effectLst/>
                <a:latin typeface="Verdana" pitchFamily="34" charset="0"/>
              </a:rPr>
            </a:br>
            <a:endParaRPr lang="es-ES">
              <a:solidFill>
                <a:schemeClr val="tx2"/>
              </a:solidFill>
              <a:effectLst/>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457200" y="685800"/>
            <a:ext cx="11903075" cy="762000"/>
          </a:xfrm>
        </p:spPr>
        <p:txBody>
          <a:bodyPr/>
          <a:lstStyle/>
          <a:p>
            <a:pPr algn="ctr"/>
            <a:r>
              <a:rPr lang="es-MX" b="1"/>
              <a:t>La Empresa - Estrategia</a:t>
            </a:r>
            <a:endParaRPr lang="es-ES" b="1"/>
          </a:p>
        </p:txBody>
      </p:sp>
      <p:sp>
        <p:nvSpPr>
          <p:cNvPr id="120838" name="Rectangle 6"/>
          <p:cNvSpPr>
            <a:spLocks noGrp="1" noChangeArrowheads="1"/>
          </p:cNvSpPr>
          <p:nvPr>
            <p:ph type="body" idx="1"/>
          </p:nvPr>
        </p:nvSpPr>
        <p:spPr/>
        <p:txBody>
          <a:bodyPr/>
          <a:lstStyle/>
          <a:p>
            <a:pPr algn="just">
              <a:lnSpc>
                <a:spcPct val="90000"/>
              </a:lnSpc>
            </a:pPr>
            <a:r>
              <a:rPr lang="es-ES" sz="2800">
                <a:cs typeface="Times New Roman" pitchFamily="18" charset="0"/>
              </a:rPr>
              <a:t>Para CECEX, una las directrices que orientan su actuar en el permanente apoyo a las empresas exportadoras directas e indirectas, es la capacitación, considerando para ello, aliarnos al Convenio 80 – 20</a:t>
            </a:r>
            <a:r>
              <a:rPr lang="es-MX" sz="2800">
                <a:cs typeface="Times New Roman" pitchFamily="18" charset="0"/>
              </a:rPr>
              <a:t>.</a:t>
            </a:r>
          </a:p>
          <a:p>
            <a:pPr algn="just">
              <a:lnSpc>
                <a:spcPct val="90000"/>
              </a:lnSpc>
              <a:buFont typeface="Wingdings" pitchFamily="2" charset="2"/>
              <a:buNone/>
            </a:pPr>
            <a:endParaRPr lang="es-MX" sz="2800">
              <a:cs typeface="Times New Roman" pitchFamily="18" charset="0"/>
            </a:endParaRPr>
          </a:p>
          <a:p>
            <a:pPr algn="just">
              <a:lnSpc>
                <a:spcPct val="90000"/>
              </a:lnSpc>
            </a:pPr>
            <a:r>
              <a:rPr lang="es-MX" sz="2800">
                <a:cs typeface="Times New Roman" pitchFamily="18" charset="0"/>
              </a:rPr>
              <a:t>Tienen</a:t>
            </a:r>
            <a:r>
              <a:rPr lang="es-ES" sz="2800">
                <a:cs typeface="Times New Roman" pitchFamily="18" charset="0"/>
              </a:rPr>
              <a:t> derecho a utilizarlo</a:t>
            </a:r>
            <a:r>
              <a:rPr lang="es-MX" sz="2800">
                <a:cs typeface="Times New Roman" pitchFamily="18" charset="0"/>
              </a:rPr>
              <a:t>.-</a:t>
            </a:r>
            <a:r>
              <a:rPr lang="es-ES" sz="2800">
                <a:cs typeface="Times New Roman" pitchFamily="18" charset="0"/>
              </a:rPr>
              <a:t>Todas las Empresas clasificadas por el Servicio de Rentas Internas como exportadoras de manera directa e indirecta, y que contribuyan a la producción del país generando mayores ingresos y fuentes de trabajo</a:t>
            </a:r>
            <a:r>
              <a:rPr lang="es-MX" sz="2800">
                <a:cs typeface="Times New Roman" pitchFamily="18" charset="0"/>
              </a:rPr>
              <a:t>. </a:t>
            </a:r>
          </a:p>
          <a:p>
            <a:pPr algn="just">
              <a:lnSpc>
                <a:spcPct val="90000"/>
              </a:lnSpc>
            </a:pPr>
            <a:endParaRPr lang="es-MX" sz="2800">
              <a:cs typeface="Arial" charset="0"/>
            </a:endParaRPr>
          </a:p>
          <a:p>
            <a:pPr algn="just">
              <a:lnSpc>
                <a:spcPct val="90000"/>
              </a:lnSpc>
            </a:pPr>
            <a:r>
              <a:rPr lang="es-ES" sz="2800">
                <a:cs typeface="Arial" charset="0"/>
              </a:rPr>
              <a:t>Requisitos para acceder al Centro</a:t>
            </a:r>
            <a:r>
              <a:rPr lang="es-MX" sz="2800">
                <a:cs typeface="Arial" charset="0"/>
              </a:rPr>
              <a:t>.- Solicitud de financiamiento, listado de participantes que sean afiliados al IEES.</a:t>
            </a:r>
            <a:endParaRPr lang="es-MX" sz="2800">
              <a:cs typeface="Times New Roman" pitchFamily="18" charset="0"/>
            </a:endParaRPr>
          </a:p>
          <a:p>
            <a:pPr>
              <a:lnSpc>
                <a:spcPct val="90000"/>
              </a:lnSpc>
            </a:pPr>
            <a:endParaRPr lang="es-ES" sz="200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hemio">
  <a:themeElements>
    <a:clrScheme name="Bohemio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Bohem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lnDef>
  </a:objectDefaults>
  <a:extraClrSchemeLst>
    <a:extraClrScheme>
      <a:clrScheme name="Bohemio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Bohemio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Bohemio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Bohemio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Bohemio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Bohemio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Bohemio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presentaciones\Bohemio.pot</Template>
  <TotalTime>2350</TotalTime>
  <Words>637</Words>
  <Application>Microsoft Office PowerPoint</Application>
  <PresentationFormat>Personalizado</PresentationFormat>
  <Paragraphs>158</Paragraphs>
  <Slides>43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43</vt:i4>
      </vt:variant>
    </vt:vector>
  </HeadingPairs>
  <TitlesOfParts>
    <vt:vector size="52" baseType="lpstr">
      <vt:lpstr>Arial</vt:lpstr>
      <vt:lpstr>Wingdings</vt:lpstr>
      <vt:lpstr>Verdana</vt:lpstr>
      <vt:lpstr>Times New Roman</vt:lpstr>
      <vt:lpstr>Arial Unicode MS</vt:lpstr>
      <vt:lpstr>Bohemio</vt:lpstr>
      <vt:lpstr>Hoja de cálculo de Microsoft Excel</vt:lpstr>
      <vt:lpstr>Gráfico de Microsoft Excel</vt:lpstr>
      <vt:lpstr>Imagen de mapa de bits</vt:lpstr>
      <vt:lpstr>Centro Ejecutivo de Capacitación para Exportadores</vt:lpstr>
      <vt:lpstr>Etapa Contemporánea</vt:lpstr>
      <vt:lpstr> - Consolidarse como líder en la capacitación.  - Satisfacer las necesidades de los exportadores.   - Contribuir a la generación de puestos de trabajo. </vt:lpstr>
      <vt:lpstr>La Empresa</vt:lpstr>
      <vt:lpstr> </vt:lpstr>
      <vt:lpstr>Oportunidades  -No existe monopolio en el mercado.  -Apertura de mercados internacionales.  -Gran aceptación en el sector exportador del país.  -Posibilidad de desarrollar e intercambiar conocimientos y experiencias de exportadores de países desarrollados por medio de instructores.   </vt:lpstr>
      <vt:lpstr>Debilidades  -Escasos instructores capacitados en el área, por lo que no es fácil negociar el valor hora.  -Frágil vinculación con exportadores nacionales e internacionales.  -Elevada cantidad de inversión inicial.</vt:lpstr>
      <vt:lpstr>Amenazas  -Poca acogida de los exportadores hacia el centro de capacitación hasta que no se posicione.  -Futuros competidores que generaría la creación de nuestro centro.  -Falta de incentivos por parte del gobierno.  -Poca disposición a capacitación.</vt:lpstr>
      <vt:lpstr>La Empresa - Estrategia</vt:lpstr>
      <vt:lpstr>Análisis de Mercado - Técnica</vt:lpstr>
      <vt:lpstr>Análisis de Mercado - Encuesta</vt:lpstr>
      <vt:lpstr>Análisis de Mercado - Encuesta</vt:lpstr>
      <vt:lpstr>Análisis de Mercado - Encuesta</vt:lpstr>
      <vt:lpstr>Análisis de Mercado - Encuesta</vt:lpstr>
      <vt:lpstr>Análisis de Mercado - Encuesta</vt:lpstr>
      <vt:lpstr>Análisis de Mercado - Encuesta</vt:lpstr>
      <vt:lpstr>Análisis de Mercado – Conclusión</vt:lpstr>
      <vt:lpstr>Estructura Organizacional – Ubicación</vt:lpstr>
      <vt:lpstr>Estructura Organizacional - Organigrama</vt:lpstr>
      <vt:lpstr>Diapositiva 20</vt:lpstr>
      <vt:lpstr>Est. Org. - Diseño Curricular</vt:lpstr>
      <vt:lpstr>Est. Org. - Diseño Curricular</vt:lpstr>
      <vt:lpstr>Est. Organizacional - Metodología</vt:lpstr>
      <vt:lpstr>Diapositiva 24</vt:lpstr>
      <vt:lpstr>Inversiones Diferidas (continuación)</vt:lpstr>
      <vt:lpstr>Capital de Trabajo</vt:lpstr>
      <vt:lpstr>INVERSION TOTAL</vt:lpstr>
      <vt:lpstr>Ejemplo de un curso</vt:lpstr>
      <vt:lpstr>Ejemplo de un curso</vt:lpstr>
      <vt:lpstr>Ejemplo de un Curso</vt:lpstr>
      <vt:lpstr>ANÁLISIS FINANCIERO Y ECONÓMICO</vt:lpstr>
      <vt:lpstr>Diapositiva 32</vt:lpstr>
      <vt:lpstr>Amortizaciones</vt:lpstr>
      <vt:lpstr>Diapositiva 34</vt:lpstr>
      <vt:lpstr>Diapositiva 35</vt:lpstr>
      <vt:lpstr>BALANCE GENERAL  PROYECTADO DE CECEX</vt:lpstr>
      <vt:lpstr>Diapositiva 37</vt:lpstr>
      <vt:lpstr>TASA INTERNA DE RETORNO DE CECEX  </vt:lpstr>
      <vt:lpstr>Análisis de Sensibilidad</vt:lpstr>
      <vt:lpstr>Análisis de Sensibilidad</vt:lpstr>
      <vt:lpstr>Diapositiva 41</vt:lpstr>
      <vt:lpstr>Conclusiones y Recomendaciones</vt:lpstr>
      <vt:lpstr>Conclusiones y Recomendaciones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SOYLIGHT </dc:title>
  <dc:creator>Francisco Xavier Aguirre</dc:creator>
  <cp:lastModifiedBy>Administrador</cp:lastModifiedBy>
  <cp:revision>64</cp:revision>
  <dcterms:created xsi:type="dcterms:W3CDTF">2004-08-04T04:16:02Z</dcterms:created>
  <dcterms:modified xsi:type="dcterms:W3CDTF">2009-12-08T18:15:08Z</dcterms:modified>
</cp:coreProperties>
</file>